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autoCompressPictures="0" bookmarkIdSeed="5">
  <p:sldMasterIdLst>
    <p:sldMasterId id="2147483674" r:id="rId1"/>
    <p:sldMasterId id="2147483680" r:id="rId2"/>
    <p:sldMasterId id="2147483676" r:id="rId3"/>
  </p:sldMasterIdLst>
  <p:notesMasterIdLst>
    <p:notesMasterId r:id="rId55"/>
  </p:notesMasterIdLst>
  <p:handoutMasterIdLst>
    <p:handoutMasterId r:id="rId56"/>
  </p:handoutMasterIdLst>
  <p:sldIdLst>
    <p:sldId id="298" r:id="rId4"/>
    <p:sldId id="492" r:id="rId5"/>
    <p:sldId id="569" r:id="rId6"/>
    <p:sldId id="572" r:id="rId7"/>
    <p:sldId id="616" r:id="rId8"/>
    <p:sldId id="573" r:id="rId9"/>
    <p:sldId id="574" r:id="rId10"/>
    <p:sldId id="576" r:id="rId11"/>
    <p:sldId id="577" r:id="rId12"/>
    <p:sldId id="578" r:id="rId13"/>
    <p:sldId id="580" r:id="rId14"/>
    <p:sldId id="585" r:id="rId15"/>
    <p:sldId id="586" r:id="rId16"/>
    <p:sldId id="587" r:id="rId17"/>
    <p:sldId id="588" r:id="rId18"/>
    <p:sldId id="614" r:id="rId19"/>
    <p:sldId id="615" r:id="rId20"/>
    <p:sldId id="590" r:id="rId21"/>
    <p:sldId id="593" r:id="rId22"/>
    <p:sldId id="611" r:id="rId23"/>
    <p:sldId id="610" r:id="rId24"/>
    <p:sldId id="595" r:id="rId25"/>
    <p:sldId id="608" r:id="rId26"/>
    <p:sldId id="609" r:id="rId27"/>
    <p:sldId id="596" r:id="rId28"/>
    <p:sldId id="598" r:id="rId29"/>
    <p:sldId id="612" r:id="rId30"/>
    <p:sldId id="597" r:id="rId31"/>
    <p:sldId id="601" r:id="rId32"/>
    <p:sldId id="627" r:id="rId33"/>
    <p:sldId id="602" r:id="rId34"/>
    <p:sldId id="603" r:id="rId35"/>
    <p:sldId id="605" r:id="rId36"/>
    <p:sldId id="604" r:id="rId37"/>
    <p:sldId id="626" r:id="rId38"/>
    <p:sldId id="623" r:id="rId39"/>
    <p:sldId id="624" r:id="rId40"/>
    <p:sldId id="625" r:id="rId41"/>
    <p:sldId id="509" r:id="rId42"/>
    <p:sldId id="570" r:id="rId43"/>
    <p:sldId id="613" r:id="rId44"/>
    <p:sldId id="571" r:id="rId45"/>
    <p:sldId id="617" r:id="rId46"/>
    <p:sldId id="618" r:id="rId47"/>
    <p:sldId id="619" r:id="rId48"/>
    <p:sldId id="620" r:id="rId49"/>
    <p:sldId id="621" r:id="rId50"/>
    <p:sldId id="622" r:id="rId51"/>
    <p:sldId id="579" r:id="rId52"/>
    <p:sldId id="628" r:id="rId53"/>
    <p:sldId id="607" r:id="rId5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984" userDrawn="1">
          <p15:clr>
            <a:srgbClr val="A4A3A4"/>
          </p15:clr>
        </p15:guide>
        <p15:guide id="2" pos="2880" userDrawn="1">
          <p15:clr>
            <a:srgbClr val="A4A3A4"/>
          </p15:clr>
        </p15:guide>
        <p15:guide id="3" pos="4320" userDrawn="1">
          <p15:clr>
            <a:srgbClr val="A4A3A4"/>
          </p15:clr>
        </p15:guide>
        <p15:guide id="4" orient="horz" pos="2928" userDrawn="1">
          <p15:clr>
            <a:srgbClr val="A4A3A4"/>
          </p15:clr>
        </p15:guide>
        <p15:guide id="5" orient="horz" pos="336" userDrawn="1">
          <p15:clr>
            <a:srgbClr val="A4A3A4"/>
          </p15:clr>
        </p15:guide>
        <p15:guide id="6" orient="horz" pos="912" userDrawn="1">
          <p15:clr>
            <a:srgbClr val="A4A3A4"/>
          </p15:clr>
        </p15:guide>
        <p15:guide id="7" pos="144" userDrawn="1">
          <p15:clr>
            <a:srgbClr val="A4A3A4"/>
          </p15:clr>
        </p15:guide>
        <p15:guide id="8" pos="1440" userDrawn="1">
          <p15:clr>
            <a:srgbClr val="A4A3A4"/>
          </p15:clr>
        </p15:guide>
        <p15:guide id="9" pos="5616"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FF0A82A-1995-8B84-053E-8AEAEF694996}" name="Joseph Picone" initials="" userId="S::picone@temple.edu::5dfa8936-62e2-4ea1-b5e9-753690ee7549"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Joseph Picone" initials="JP" lastIdx="9" clrIdx="0">
    <p:extLst>
      <p:ext uri="{19B8F6BF-5375-455C-9EA6-DF929625EA0E}">
        <p15:presenceInfo xmlns:p15="http://schemas.microsoft.com/office/powerpoint/2012/main" userId="S::picone@temple.edu::5dfa8936-62e2-4ea1-b5e9-753690ee754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5358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591" autoAdjust="0"/>
    <p:restoredTop sz="94660"/>
  </p:normalViewPr>
  <p:slideViewPr>
    <p:cSldViewPr snapToGrid="0" showGuides="1">
      <p:cViewPr varScale="1">
        <p:scale>
          <a:sx n="77" d="100"/>
          <a:sy n="77" d="100"/>
        </p:scale>
        <p:origin x="1109" y="77"/>
      </p:cViewPr>
      <p:guideLst>
        <p:guide orient="horz" pos="3984"/>
        <p:guide pos="2880"/>
        <p:guide pos="4320"/>
        <p:guide orient="horz" pos="2928"/>
        <p:guide orient="horz" pos="336"/>
        <p:guide orient="horz" pos="912"/>
        <p:guide pos="144"/>
        <p:guide pos="1440"/>
        <p:guide pos="5616"/>
      </p:guideLst>
    </p:cSldViewPr>
  </p:slideViewPr>
  <p:notesTextViewPr>
    <p:cViewPr>
      <p:scale>
        <a:sx n="1" d="1"/>
        <a:sy n="1" d="1"/>
      </p:scale>
      <p:origin x="0" y="0"/>
    </p:cViewPr>
  </p:notesTextViewPr>
  <p:notesViewPr>
    <p:cSldViewPr snapToGrid="0" showGuides="1">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notesMaster" Target="notesMasters/notesMaster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presProps" Target="presProps.xml"/><Relationship Id="rId5" Type="http://schemas.openxmlformats.org/officeDocument/2006/relationships/slide" Target="slides/slide2.xml"/><Relationship Id="rId61" Type="http://schemas.openxmlformats.org/officeDocument/2006/relationships/tableStyles" Target="tableStyles.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handoutMaster" Target="handoutMasters/handoutMaster1.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viewProps" Target="viewProp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commentAuthors" Target="commentAuthors.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3AED787-B5FC-244B-9B6F-4A480A5609BC}" type="datetimeFigureOut">
              <a:rPr lang="en-US" smtClean="0"/>
              <a:pPr/>
              <a:t>23-Apr-26</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E55A4DA-CB6B-D043-8375-311F45E01637}" type="slidenum">
              <a:rPr lang="en-US" smtClean="0"/>
              <a:pPr/>
              <a:t>‹#›</a:t>
            </a:fld>
            <a:endParaRPr lang="en-US" dirty="0"/>
          </a:p>
        </p:txBody>
      </p:sp>
    </p:spTree>
    <p:extLst>
      <p:ext uri="{BB962C8B-B14F-4D97-AF65-F5344CB8AC3E}">
        <p14:creationId xmlns:p14="http://schemas.microsoft.com/office/powerpoint/2010/main" val="359334137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031CF6E-A7CC-034C-AA3C-9F1A6DDD080D}" type="datetimeFigureOut">
              <a:rPr lang="en-US" smtClean="0"/>
              <a:pPr/>
              <a:t>23-Apr-26</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A67CBD4-C074-5945-B4D9-C20F0CA68938}" type="slidenum">
              <a:rPr lang="en-US" smtClean="0"/>
              <a:pPr/>
              <a:t>‹#›</a:t>
            </a:fld>
            <a:endParaRPr lang="en-US" dirty="0"/>
          </a:p>
        </p:txBody>
      </p:sp>
    </p:spTree>
    <p:extLst>
      <p:ext uri="{BB962C8B-B14F-4D97-AF65-F5344CB8AC3E}">
        <p14:creationId xmlns:p14="http://schemas.microsoft.com/office/powerpoint/2010/main" val="420482197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67CBD4-C074-5945-B4D9-C20F0CA68938}" type="slidenum">
              <a:rPr lang="en-US" smtClean="0"/>
              <a:pPr/>
              <a:t>0</a:t>
            </a:fld>
            <a:endParaRPr lang="en-US" dirty="0"/>
          </a:p>
        </p:txBody>
      </p:sp>
    </p:spTree>
    <p:extLst>
      <p:ext uri="{BB962C8B-B14F-4D97-AF65-F5344CB8AC3E}">
        <p14:creationId xmlns:p14="http://schemas.microsoft.com/office/powerpoint/2010/main" val="24826174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E1D991-0112-205C-A8AB-AD9B059289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C4D98F-2851-8F0D-3BEE-DFD5EE2160F3}"/>
              </a:ext>
            </a:extLst>
          </p:cNvPr>
          <p:cNvSpPr>
            <a:spLocks noGrp="1" noRot="1" noChangeAspect="1"/>
          </p:cNvSpPr>
          <p:nvPr>
            <p:ph type="sldImg"/>
          </p:nvPr>
        </p:nvSpPr>
        <p:spPr>
          <a:xfrm>
            <a:off x="1143000" y="685800"/>
            <a:ext cx="4572000" cy="3429000"/>
          </a:xfrm>
        </p:spPr>
      </p:sp>
      <p:sp>
        <p:nvSpPr>
          <p:cNvPr id="3" name="Notes Placeholder 2">
            <a:extLst>
              <a:ext uri="{FF2B5EF4-FFF2-40B4-BE49-F238E27FC236}">
                <a16:creationId xmlns:a16="http://schemas.microsoft.com/office/drawing/2014/main" id="{86EF374D-EB23-4EB4-461E-F508DE205799}"/>
              </a:ext>
            </a:extLst>
          </p:cNvPr>
          <p:cNvSpPr>
            <a:spLocks noGrp="1"/>
          </p:cNvSpPr>
          <p:nvPr>
            <p:ph type="body" idx="1"/>
          </p:nvPr>
        </p:nvSpPr>
        <p:spPr/>
        <p:txBody>
          <a:bodyPr>
            <a:normAutofit/>
          </a:bodyPr>
          <a:lstStyle/>
          <a:p>
            <a:endParaRPr lang="en-US" dirty="0"/>
          </a:p>
        </p:txBody>
      </p:sp>
      <p:sp>
        <p:nvSpPr>
          <p:cNvPr id="4" name="Slide Number Placeholder 3">
            <a:extLst>
              <a:ext uri="{FF2B5EF4-FFF2-40B4-BE49-F238E27FC236}">
                <a16:creationId xmlns:a16="http://schemas.microsoft.com/office/drawing/2014/main" id="{C29E8029-65C5-80FF-E662-A348A372C065}"/>
              </a:ext>
            </a:extLst>
          </p:cNvPr>
          <p:cNvSpPr>
            <a:spLocks noGrp="1"/>
          </p:cNvSpPr>
          <p:nvPr>
            <p:ph type="sldNum" sz="quarter" idx="10"/>
          </p:nvPr>
        </p:nvSpPr>
        <p:spPr/>
        <p:txBody>
          <a:bodyPr/>
          <a:lstStyle/>
          <a:p>
            <a:fld id="{DF1ACD00-77F6-4941-B4B0-B7C9C01A2CBF}" type="slidenum">
              <a:rPr lang="en-US" smtClean="0"/>
              <a:pPr/>
              <a:t>9</a:t>
            </a:fld>
            <a:endParaRPr lang="en-US"/>
          </a:p>
        </p:txBody>
      </p:sp>
    </p:spTree>
    <p:extLst>
      <p:ext uri="{BB962C8B-B14F-4D97-AF65-F5344CB8AC3E}">
        <p14:creationId xmlns:p14="http://schemas.microsoft.com/office/powerpoint/2010/main" val="12257366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698910-FE18-07C4-D610-8E4E846D1AB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9B964F-26D0-DB4B-B04F-32021DB8C22C}"/>
              </a:ext>
            </a:extLst>
          </p:cNvPr>
          <p:cNvSpPr>
            <a:spLocks noGrp="1" noRot="1" noChangeAspect="1"/>
          </p:cNvSpPr>
          <p:nvPr>
            <p:ph type="sldImg"/>
          </p:nvPr>
        </p:nvSpPr>
        <p:spPr>
          <a:xfrm>
            <a:off x="1143000" y="685800"/>
            <a:ext cx="4572000" cy="3429000"/>
          </a:xfrm>
        </p:spPr>
      </p:sp>
      <mc:AlternateContent xmlns:mc="http://schemas.openxmlformats.org/markup-compatibility/2006" xmlns:a14="http://schemas.microsoft.com/office/drawing/2010/main">
        <mc:Choice Requires="a14">
          <p:sp>
            <p:nvSpPr>
              <p:cNvPr id="3" name="Notes Placeholder 2">
                <a:extLst>
                  <a:ext uri="{FF2B5EF4-FFF2-40B4-BE49-F238E27FC236}">
                    <a16:creationId xmlns:a16="http://schemas.microsoft.com/office/drawing/2014/main" id="{98639F59-EC16-E3F8-FC03-A2580A3C0EF7}"/>
                  </a:ext>
                </a:extLst>
              </p:cNvPr>
              <p:cNvSpPr>
                <a:spLocks noGrp="1"/>
              </p:cNvSpPr>
              <p:nvPr>
                <p:ph type="body" idx="1"/>
              </p:nvPr>
            </p:nvSpPr>
            <p:spPr/>
            <p:txBody>
              <a:bodyPr>
                <a:normAutofit/>
              </a:bodyPr>
              <a:lstStyle/>
              <a:p>
                <a:endParaRPr lang="en-US" dirty="0"/>
              </a:p>
            </p:txBody>
          </p:sp>
        </mc:Choice>
        <mc:Fallback xmlns="">
          <p:sp>
            <p:nvSpPr>
              <p:cNvPr id="3" name="Notes Placeholder 2">
                <a:extLst>
                  <a:ext uri="{FF2B5EF4-FFF2-40B4-BE49-F238E27FC236}">
                    <a16:creationId xmlns:a16="http://schemas.microsoft.com/office/drawing/2014/main" id="{98639F59-EC16-E3F8-FC03-A2580A3C0EF7}"/>
                  </a:ext>
                </a:extLst>
              </p:cNvPr>
              <p:cNvSpPr>
                <a:spLocks noGrp="1"/>
              </p:cNvSpPr>
              <p:nvPr>
                <p:ph type="body" idx="1"/>
              </p:nvPr>
            </p:nvSpPr>
            <p:spPr/>
            <p:txBody>
              <a:bodyPr>
                <a:normAutofit/>
              </a:bodyPr>
              <a:lstStyle/>
              <a:p>
                <a:r>
                  <a:rPr lang="en-US" sz="1200" kern="1200" dirty="0">
                    <a:solidFill>
                      <a:schemeClr val="tx1"/>
                    </a:solidFill>
                    <a:effectLst/>
                    <a:latin typeface="+mn-lt"/>
                    <a:ea typeface="+mn-ea"/>
                    <a:cs typeface="+mn-cs"/>
                  </a:rPr>
                  <a:t>when </a:t>
                </a:r>
                <a:r>
                  <a:rPr lang="en-US" sz="1200" i="0" kern="1200">
                    <a:solidFill>
                      <a:schemeClr val="tx1"/>
                    </a:solidFill>
                    <a:effectLst/>
                    <a:latin typeface="Cambria Math" panose="02040503050406030204" pitchFamily="18" charset="0"/>
                    <a:ea typeface="+mn-ea"/>
                    <a:cs typeface="+mn-cs"/>
                  </a:rPr>
                  <a:t>𝐶_𝐸𝐼&gt;𝜏</a:t>
                </a:r>
                <a:r>
                  <a:rPr lang="en-US" sz="1200" kern="1200" dirty="0">
                    <a:solidFill>
                      <a:schemeClr val="tx1"/>
                    </a:solidFill>
                    <a:effectLst/>
                    <a:latin typeface="+mn-lt"/>
                    <a:ea typeface="+mn-ea"/>
                    <a:cs typeface="+mn-cs"/>
                  </a:rPr>
                  <a:t>, the quantum model possesses a strictly tighter expected generalization error bound than any classical equivalent, guaranteeing a structural learning advantage.</a:t>
                </a:r>
                <a:endParaRPr lang="en-US" dirty="0"/>
              </a:p>
            </p:txBody>
          </p:sp>
        </mc:Fallback>
      </mc:AlternateContent>
      <p:sp>
        <p:nvSpPr>
          <p:cNvPr id="4" name="Slide Number Placeholder 3">
            <a:extLst>
              <a:ext uri="{FF2B5EF4-FFF2-40B4-BE49-F238E27FC236}">
                <a16:creationId xmlns:a16="http://schemas.microsoft.com/office/drawing/2014/main" id="{FF96FF88-875B-EE7A-9109-0B753E3CE690}"/>
              </a:ext>
            </a:extLst>
          </p:cNvPr>
          <p:cNvSpPr>
            <a:spLocks noGrp="1"/>
          </p:cNvSpPr>
          <p:nvPr>
            <p:ph type="sldNum" sz="quarter" idx="10"/>
          </p:nvPr>
        </p:nvSpPr>
        <p:spPr/>
        <p:txBody>
          <a:bodyPr/>
          <a:lstStyle/>
          <a:p>
            <a:fld id="{DF1ACD00-77F6-4941-B4B0-B7C9C01A2CBF}" type="slidenum">
              <a:rPr lang="en-US" smtClean="0"/>
              <a:pPr/>
              <a:t>10</a:t>
            </a:fld>
            <a:endParaRPr lang="en-US"/>
          </a:p>
        </p:txBody>
      </p:sp>
    </p:spTree>
    <p:extLst>
      <p:ext uri="{BB962C8B-B14F-4D97-AF65-F5344CB8AC3E}">
        <p14:creationId xmlns:p14="http://schemas.microsoft.com/office/powerpoint/2010/main" val="42799176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CE825F-8E42-74BF-AA5B-F0E32864FE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BC6A92-EE27-0294-FF94-AEFA2E69CED4}"/>
              </a:ext>
            </a:extLst>
          </p:cNvPr>
          <p:cNvSpPr>
            <a:spLocks noGrp="1" noRot="1" noChangeAspect="1"/>
          </p:cNvSpPr>
          <p:nvPr>
            <p:ph type="sldImg"/>
          </p:nvPr>
        </p:nvSpPr>
        <p:spPr>
          <a:xfrm>
            <a:off x="1143000" y="685800"/>
            <a:ext cx="4572000" cy="3429000"/>
          </a:xfrm>
        </p:spPr>
      </p:sp>
      <mc:AlternateContent xmlns:mc="http://schemas.openxmlformats.org/markup-compatibility/2006" xmlns:a14="http://schemas.microsoft.com/office/drawing/2010/main">
        <mc:Choice Requires="a14">
          <p:sp>
            <p:nvSpPr>
              <p:cNvPr id="3" name="Notes Placeholder 2">
                <a:extLst>
                  <a:ext uri="{FF2B5EF4-FFF2-40B4-BE49-F238E27FC236}">
                    <a16:creationId xmlns:a16="http://schemas.microsoft.com/office/drawing/2014/main" id="{6F296B95-DD40-DD81-FA36-B2AC01F9FC57}"/>
                  </a:ext>
                </a:extLst>
              </p:cNvPr>
              <p:cNvSpPr>
                <a:spLocks noGrp="1"/>
              </p:cNvSpPr>
              <p:nvPr>
                <p:ph type="body" idx="1"/>
              </p:nvPr>
            </p:nvSpPr>
            <p:spPr/>
            <p:txBody>
              <a:bodyPr>
                <a:normAutofit/>
              </a:bodyPr>
              <a:lstStyle/>
              <a:p>
                <a:endParaRPr lang="en-US" dirty="0"/>
              </a:p>
            </p:txBody>
          </p:sp>
        </mc:Choice>
        <mc:Fallback xmlns="">
          <p:sp>
            <p:nvSpPr>
              <p:cNvPr id="3" name="Notes Placeholder 2">
                <a:extLst>
                  <a:ext uri="{FF2B5EF4-FFF2-40B4-BE49-F238E27FC236}">
                    <a16:creationId xmlns:a16="http://schemas.microsoft.com/office/drawing/2014/main" id="{6F296B95-DD40-DD81-FA36-B2AC01F9FC57}"/>
                  </a:ext>
                </a:extLst>
              </p:cNvPr>
              <p:cNvSpPr>
                <a:spLocks noGrp="1"/>
              </p:cNvSpPr>
              <p:nvPr>
                <p:ph type="body" idx="1"/>
              </p:nvPr>
            </p:nvSpPr>
            <p:spPr/>
            <p:txBody>
              <a:bodyPr>
                <a:normAutofit/>
              </a:bodyPr>
              <a:lstStyle/>
              <a:p>
                <a:r>
                  <a:rPr lang="en-US" sz="1200" kern="1200" dirty="0">
                    <a:solidFill>
                      <a:schemeClr val="tx1"/>
                    </a:solidFill>
                    <a:effectLst/>
                    <a:latin typeface="+mn-lt"/>
                    <a:ea typeface="+mn-ea"/>
                    <a:cs typeface="+mn-cs"/>
                  </a:rPr>
                  <a:t>when </a:t>
                </a:r>
                <a:r>
                  <a:rPr lang="en-US" sz="1200" i="0" kern="1200">
                    <a:solidFill>
                      <a:schemeClr val="tx1"/>
                    </a:solidFill>
                    <a:effectLst/>
                    <a:latin typeface="Cambria Math" panose="02040503050406030204" pitchFamily="18" charset="0"/>
                    <a:ea typeface="+mn-ea"/>
                    <a:cs typeface="+mn-cs"/>
                  </a:rPr>
                  <a:t>𝐶_𝐸𝐼&gt;𝜏</a:t>
                </a:r>
                <a:r>
                  <a:rPr lang="en-US" sz="1200" kern="1200" dirty="0">
                    <a:solidFill>
                      <a:schemeClr val="tx1"/>
                    </a:solidFill>
                    <a:effectLst/>
                    <a:latin typeface="+mn-lt"/>
                    <a:ea typeface="+mn-ea"/>
                    <a:cs typeface="+mn-cs"/>
                  </a:rPr>
                  <a:t>, the quantum model possesses a strictly tighter expected generalization error bound than any classical equivalent, guaranteeing a structural learning advantage.</a:t>
                </a:r>
                <a:endParaRPr lang="en-US" dirty="0"/>
              </a:p>
            </p:txBody>
          </p:sp>
        </mc:Fallback>
      </mc:AlternateContent>
      <p:sp>
        <p:nvSpPr>
          <p:cNvPr id="4" name="Slide Number Placeholder 3">
            <a:extLst>
              <a:ext uri="{FF2B5EF4-FFF2-40B4-BE49-F238E27FC236}">
                <a16:creationId xmlns:a16="http://schemas.microsoft.com/office/drawing/2014/main" id="{5EC5BE4C-6150-7FAD-1B27-7391F558C361}"/>
              </a:ext>
            </a:extLst>
          </p:cNvPr>
          <p:cNvSpPr>
            <a:spLocks noGrp="1"/>
          </p:cNvSpPr>
          <p:nvPr>
            <p:ph type="sldNum" sz="quarter" idx="10"/>
          </p:nvPr>
        </p:nvSpPr>
        <p:spPr/>
        <p:txBody>
          <a:bodyPr/>
          <a:lstStyle/>
          <a:p>
            <a:fld id="{DF1ACD00-77F6-4941-B4B0-B7C9C01A2CBF}" type="slidenum">
              <a:rPr lang="en-US" smtClean="0"/>
              <a:pPr/>
              <a:t>11</a:t>
            </a:fld>
            <a:endParaRPr lang="en-US"/>
          </a:p>
        </p:txBody>
      </p:sp>
    </p:spTree>
    <p:extLst>
      <p:ext uri="{BB962C8B-B14F-4D97-AF65-F5344CB8AC3E}">
        <p14:creationId xmlns:p14="http://schemas.microsoft.com/office/powerpoint/2010/main" val="9670825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E401C8-782F-4B11-FE22-94A76E8372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0AD330-91EF-2A3A-D290-DA3E2051AAC6}"/>
              </a:ext>
            </a:extLst>
          </p:cNvPr>
          <p:cNvSpPr>
            <a:spLocks noGrp="1" noRot="1" noChangeAspect="1"/>
          </p:cNvSpPr>
          <p:nvPr>
            <p:ph type="sldImg"/>
          </p:nvPr>
        </p:nvSpPr>
        <p:spPr>
          <a:xfrm>
            <a:off x="1143000" y="685800"/>
            <a:ext cx="4572000" cy="3429000"/>
          </a:xfrm>
        </p:spPr>
      </p:sp>
      <mc:AlternateContent xmlns:mc="http://schemas.openxmlformats.org/markup-compatibility/2006" xmlns:a14="http://schemas.microsoft.com/office/drawing/2010/main">
        <mc:Choice Requires="a14">
          <p:sp>
            <p:nvSpPr>
              <p:cNvPr id="3" name="Notes Placeholder 2">
                <a:extLst>
                  <a:ext uri="{FF2B5EF4-FFF2-40B4-BE49-F238E27FC236}">
                    <a16:creationId xmlns:a16="http://schemas.microsoft.com/office/drawing/2014/main" id="{6FC90547-43E5-DB81-6118-6C4A8EF2041D}"/>
                  </a:ext>
                </a:extLst>
              </p:cNvPr>
              <p:cNvSpPr>
                <a:spLocks noGrp="1"/>
              </p:cNvSpPr>
              <p:nvPr>
                <p:ph type="body" idx="1"/>
              </p:nvPr>
            </p:nvSpPr>
            <p:spPr/>
            <p:txBody>
              <a:bodyPr>
                <a:normAutofit/>
              </a:bodyPr>
              <a:lstStyle/>
              <a:p>
                <a:endParaRPr lang="en-US" dirty="0"/>
              </a:p>
            </p:txBody>
          </p:sp>
        </mc:Choice>
        <mc:Fallback xmlns="">
          <p:sp>
            <p:nvSpPr>
              <p:cNvPr id="3" name="Notes Placeholder 2">
                <a:extLst>
                  <a:ext uri="{FF2B5EF4-FFF2-40B4-BE49-F238E27FC236}">
                    <a16:creationId xmlns:a16="http://schemas.microsoft.com/office/drawing/2014/main" id="{6FC90547-43E5-DB81-6118-6C4A8EF2041D}"/>
                  </a:ext>
                </a:extLst>
              </p:cNvPr>
              <p:cNvSpPr>
                <a:spLocks noGrp="1"/>
              </p:cNvSpPr>
              <p:nvPr>
                <p:ph type="body" idx="1"/>
              </p:nvPr>
            </p:nvSpPr>
            <p:spPr/>
            <p:txBody>
              <a:bodyPr>
                <a:normAutofit/>
              </a:bodyPr>
              <a:lstStyle/>
              <a:p>
                <a:r>
                  <a:rPr lang="en-US" sz="1200" kern="1200" dirty="0">
                    <a:solidFill>
                      <a:schemeClr val="tx1"/>
                    </a:solidFill>
                    <a:effectLst/>
                    <a:latin typeface="+mn-lt"/>
                    <a:ea typeface="+mn-ea"/>
                    <a:cs typeface="+mn-cs"/>
                  </a:rPr>
                  <a:t>when </a:t>
                </a:r>
                <a:r>
                  <a:rPr lang="en-US" sz="1200" i="0" kern="1200">
                    <a:solidFill>
                      <a:schemeClr val="tx1"/>
                    </a:solidFill>
                    <a:effectLst/>
                    <a:latin typeface="Cambria Math" panose="02040503050406030204" pitchFamily="18" charset="0"/>
                    <a:ea typeface="+mn-ea"/>
                    <a:cs typeface="+mn-cs"/>
                  </a:rPr>
                  <a:t>𝐶_𝐸𝐼&gt;𝜏</a:t>
                </a:r>
                <a:r>
                  <a:rPr lang="en-US" sz="1200" kern="1200" dirty="0">
                    <a:solidFill>
                      <a:schemeClr val="tx1"/>
                    </a:solidFill>
                    <a:effectLst/>
                    <a:latin typeface="+mn-lt"/>
                    <a:ea typeface="+mn-ea"/>
                    <a:cs typeface="+mn-cs"/>
                  </a:rPr>
                  <a:t>, the quantum model possesses a strictly tighter expected generalization error bound than any classical equivalent, guaranteeing a structural learning advantage.</a:t>
                </a:r>
                <a:endParaRPr lang="en-US" dirty="0"/>
              </a:p>
            </p:txBody>
          </p:sp>
        </mc:Fallback>
      </mc:AlternateContent>
      <p:sp>
        <p:nvSpPr>
          <p:cNvPr id="4" name="Slide Number Placeholder 3">
            <a:extLst>
              <a:ext uri="{FF2B5EF4-FFF2-40B4-BE49-F238E27FC236}">
                <a16:creationId xmlns:a16="http://schemas.microsoft.com/office/drawing/2014/main" id="{29FE665B-3C33-2CCF-0B4C-51B72C47EE46}"/>
              </a:ext>
            </a:extLst>
          </p:cNvPr>
          <p:cNvSpPr>
            <a:spLocks noGrp="1"/>
          </p:cNvSpPr>
          <p:nvPr>
            <p:ph type="sldNum" sz="quarter" idx="10"/>
          </p:nvPr>
        </p:nvSpPr>
        <p:spPr/>
        <p:txBody>
          <a:bodyPr/>
          <a:lstStyle/>
          <a:p>
            <a:fld id="{DF1ACD00-77F6-4941-B4B0-B7C9C01A2CBF}" type="slidenum">
              <a:rPr lang="en-US" smtClean="0"/>
              <a:pPr/>
              <a:t>12</a:t>
            </a:fld>
            <a:endParaRPr lang="en-US"/>
          </a:p>
        </p:txBody>
      </p:sp>
    </p:spTree>
    <p:extLst>
      <p:ext uri="{BB962C8B-B14F-4D97-AF65-F5344CB8AC3E}">
        <p14:creationId xmlns:p14="http://schemas.microsoft.com/office/powerpoint/2010/main" val="1025222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963B72-75DF-D99C-44A5-45B69D25C3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52979D-0056-89C5-DDD8-18ECAA634B44}"/>
              </a:ext>
            </a:extLst>
          </p:cNvPr>
          <p:cNvSpPr>
            <a:spLocks noGrp="1" noRot="1" noChangeAspect="1"/>
          </p:cNvSpPr>
          <p:nvPr>
            <p:ph type="sldImg"/>
          </p:nvPr>
        </p:nvSpPr>
        <p:spPr>
          <a:xfrm>
            <a:off x="1143000" y="685800"/>
            <a:ext cx="4572000" cy="3429000"/>
          </a:xfrm>
        </p:spPr>
      </p:sp>
      <mc:AlternateContent xmlns:mc="http://schemas.openxmlformats.org/markup-compatibility/2006" xmlns:a14="http://schemas.microsoft.com/office/drawing/2010/main">
        <mc:Choice Requires="a14">
          <p:sp>
            <p:nvSpPr>
              <p:cNvPr id="3" name="Notes Placeholder 2">
                <a:extLst>
                  <a:ext uri="{FF2B5EF4-FFF2-40B4-BE49-F238E27FC236}">
                    <a16:creationId xmlns:a16="http://schemas.microsoft.com/office/drawing/2014/main" id="{FFA38064-D7FE-B792-2ACE-3499200A0DDB}"/>
                  </a:ext>
                </a:extLst>
              </p:cNvPr>
              <p:cNvSpPr>
                <a:spLocks noGrp="1"/>
              </p:cNvSpPr>
              <p:nvPr>
                <p:ph type="body" idx="1"/>
              </p:nvPr>
            </p:nvSpPr>
            <p:spPr/>
            <p:txBody>
              <a:bodyPr>
                <a:normAutofit/>
              </a:bodyPr>
              <a:lstStyle/>
              <a:p>
                <a:endParaRPr lang="en-US" dirty="0"/>
              </a:p>
            </p:txBody>
          </p:sp>
        </mc:Choice>
        <mc:Fallback xmlns="">
          <p:sp>
            <p:nvSpPr>
              <p:cNvPr id="3" name="Notes Placeholder 2">
                <a:extLst>
                  <a:ext uri="{FF2B5EF4-FFF2-40B4-BE49-F238E27FC236}">
                    <a16:creationId xmlns:a16="http://schemas.microsoft.com/office/drawing/2014/main" id="{FFA38064-D7FE-B792-2ACE-3499200A0DDB}"/>
                  </a:ext>
                </a:extLst>
              </p:cNvPr>
              <p:cNvSpPr>
                <a:spLocks noGrp="1"/>
              </p:cNvSpPr>
              <p:nvPr>
                <p:ph type="body" idx="1"/>
              </p:nvPr>
            </p:nvSpPr>
            <p:spPr/>
            <p:txBody>
              <a:bodyPr>
                <a:normAutofit/>
              </a:bodyPr>
              <a:lstStyle/>
              <a:p>
                <a:r>
                  <a:rPr lang="en-US" sz="1200" kern="1200" dirty="0">
                    <a:solidFill>
                      <a:schemeClr val="tx1"/>
                    </a:solidFill>
                    <a:effectLst/>
                    <a:latin typeface="+mn-lt"/>
                    <a:ea typeface="+mn-ea"/>
                    <a:cs typeface="+mn-cs"/>
                  </a:rPr>
                  <a:t>when </a:t>
                </a:r>
                <a:r>
                  <a:rPr lang="en-US" sz="1200" i="0" kern="1200">
                    <a:solidFill>
                      <a:schemeClr val="tx1"/>
                    </a:solidFill>
                    <a:effectLst/>
                    <a:latin typeface="Cambria Math" panose="02040503050406030204" pitchFamily="18" charset="0"/>
                    <a:ea typeface="+mn-ea"/>
                    <a:cs typeface="+mn-cs"/>
                  </a:rPr>
                  <a:t>𝐶_𝐸𝐼&gt;𝜏</a:t>
                </a:r>
                <a:r>
                  <a:rPr lang="en-US" sz="1200" kern="1200" dirty="0">
                    <a:solidFill>
                      <a:schemeClr val="tx1"/>
                    </a:solidFill>
                    <a:effectLst/>
                    <a:latin typeface="+mn-lt"/>
                    <a:ea typeface="+mn-ea"/>
                    <a:cs typeface="+mn-cs"/>
                  </a:rPr>
                  <a:t>, the quantum model possesses a strictly tighter expected generalization error bound than any classical equivalent, guaranteeing a structural learning advantage.</a:t>
                </a:r>
                <a:endParaRPr lang="en-US" dirty="0"/>
              </a:p>
            </p:txBody>
          </p:sp>
        </mc:Fallback>
      </mc:AlternateContent>
      <p:sp>
        <p:nvSpPr>
          <p:cNvPr id="4" name="Slide Number Placeholder 3">
            <a:extLst>
              <a:ext uri="{FF2B5EF4-FFF2-40B4-BE49-F238E27FC236}">
                <a16:creationId xmlns:a16="http://schemas.microsoft.com/office/drawing/2014/main" id="{88D7E516-CA1D-56C2-9F08-B394B6AC8CAA}"/>
              </a:ext>
            </a:extLst>
          </p:cNvPr>
          <p:cNvSpPr>
            <a:spLocks noGrp="1"/>
          </p:cNvSpPr>
          <p:nvPr>
            <p:ph type="sldNum" sz="quarter" idx="10"/>
          </p:nvPr>
        </p:nvSpPr>
        <p:spPr/>
        <p:txBody>
          <a:bodyPr/>
          <a:lstStyle/>
          <a:p>
            <a:fld id="{DF1ACD00-77F6-4941-B4B0-B7C9C01A2CBF}" type="slidenum">
              <a:rPr lang="en-US" smtClean="0"/>
              <a:pPr/>
              <a:t>13</a:t>
            </a:fld>
            <a:endParaRPr lang="en-US"/>
          </a:p>
        </p:txBody>
      </p:sp>
    </p:spTree>
    <p:extLst>
      <p:ext uri="{BB962C8B-B14F-4D97-AF65-F5344CB8AC3E}">
        <p14:creationId xmlns:p14="http://schemas.microsoft.com/office/powerpoint/2010/main" val="19774532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8A9191-FE98-0F05-382C-C2E828F596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C02B75-0F32-6995-DB93-460E37DC5DBC}"/>
              </a:ext>
            </a:extLst>
          </p:cNvPr>
          <p:cNvSpPr>
            <a:spLocks noGrp="1" noRot="1" noChangeAspect="1"/>
          </p:cNvSpPr>
          <p:nvPr>
            <p:ph type="sldImg"/>
          </p:nvPr>
        </p:nvSpPr>
        <p:spPr>
          <a:xfrm>
            <a:off x="1143000" y="685800"/>
            <a:ext cx="4572000" cy="3429000"/>
          </a:xfrm>
        </p:spPr>
      </p:sp>
      <mc:AlternateContent xmlns:mc="http://schemas.openxmlformats.org/markup-compatibility/2006" xmlns:a14="http://schemas.microsoft.com/office/drawing/2010/main">
        <mc:Choice Requires="a14">
          <p:sp>
            <p:nvSpPr>
              <p:cNvPr id="3" name="Notes Placeholder 2">
                <a:extLst>
                  <a:ext uri="{FF2B5EF4-FFF2-40B4-BE49-F238E27FC236}">
                    <a16:creationId xmlns:a16="http://schemas.microsoft.com/office/drawing/2014/main" id="{62A8767C-14D8-8F0E-15CD-FFD0009E1B2E}"/>
                  </a:ext>
                </a:extLst>
              </p:cNvPr>
              <p:cNvSpPr>
                <a:spLocks noGrp="1"/>
              </p:cNvSpPr>
              <p:nvPr>
                <p:ph type="body" idx="1"/>
              </p:nvPr>
            </p:nvSpPr>
            <p:spPr/>
            <p:txBody>
              <a:bodyPr>
                <a:normAutofit/>
              </a:bodyPr>
              <a:lstStyle/>
              <a:p>
                <a:endParaRPr lang="en-US" dirty="0"/>
              </a:p>
            </p:txBody>
          </p:sp>
        </mc:Choice>
        <mc:Fallback xmlns="">
          <p:sp>
            <p:nvSpPr>
              <p:cNvPr id="3" name="Notes Placeholder 2">
                <a:extLst>
                  <a:ext uri="{FF2B5EF4-FFF2-40B4-BE49-F238E27FC236}">
                    <a16:creationId xmlns:a16="http://schemas.microsoft.com/office/drawing/2014/main" id="{62A8767C-14D8-8F0E-15CD-FFD0009E1B2E}"/>
                  </a:ext>
                </a:extLst>
              </p:cNvPr>
              <p:cNvSpPr>
                <a:spLocks noGrp="1"/>
              </p:cNvSpPr>
              <p:nvPr>
                <p:ph type="body" idx="1"/>
              </p:nvPr>
            </p:nvSpPr>
            <p:spPr/>
            <p:txBody>
              <a:bodyPr>
                <a:normAutofit/>
              </a:bodyPr>
              <a:lstStyle/>
              <a:p>
                <a:r>
                  <a:rPr lang="en-US" sz="1200" kern="1200" dirty="0">
                    <a:solidFill>
                      <a:schemeClr val="tx1"/>
                    </a:solidFill>
                    <a:effectLst/>
                    <a:latin typeface="+mn-lt"/>
                    <a:ea typeface="+mn-ea"/>
                    <a:cs typeface="+mn-cs"/>
                  </a:rPr>
                  <a:t>when </a:t>
                </a:r>
                <a:r>
                  <a:rPr lang="en-US" sz="1200" i="0" kern="1200">
                    <a:solidFill>
                      <a:schemeClr val="tx1"/>
                    </a:solidFill>
                    <a:effectLst/>
                    <a:latin typeface="Cambria Math" panose="02040503050406030204" pitchFamily="18" charset="0"/>
                    <a:ea typeface="+mn-ea"/>
                    <a:cs typeface="+mn-cs"/>
                  </a:rPr>
                  <a:t>𝐶_𝐸𝐼&gt;𝜏</a:t>
                </a:r>
                <a:r>
                  <a:rPr lang="en-US" sz="1200" kern="1200" dirty="0">
                    <a:solidFill>
                      <a:schemeClr val="tx1"/>
                    </a:solidFill>
                    <a:effectLst/>
                    <a:latin typeface="+mn-lt"/>
                    <a:ea typeface="+mn-ea"/>
                    <a:cs typeface="+mn-cs"/>
                  </a:rPr>
                  <a:t>, the quantum model possesses a strictly tighter expected generalization error bound than any classical equivalent, guaranteeing a structural learning advantage.</a:t>
                </a:r>
                <a:endParaRPr lang="en-US" dirty="0"/>
              </a:p>
            </p:txBody>
          </p:sp>
        </mc:Fallback>
      </mc:AlternateContent>
      <p:sp>
        <p:nvSpPr>
          <p:cNvPr id="4" name="Slide Number Placeholder 3">
            <a:extLst>
              <a:ext uri="{FF2B5EF4-FFF2-40B4-BE49-F238E27FC236}">
                <a16:creationId xmlns:a16="http://schemas.microsoft.com/office/drawing/2014/main" id="{91D9F6D9-EABF-A0EA-BFF7-F5E02D28C9A0}"/>
              </a:ext>
            </a:extLst>
          </p:cNvPr>
          <p:cNvSpPr>
            <a:spLocks noGrp="1"/>
          </p:cNvSpPr>
          <p:nvPr>
            <p:ph type="sldNum" sz="quarter" idx="10"/>
          </p:nvPr>
        </p:nvSpPr>
        <p:spPr/>
        <p:txBody>
          <a:bodyPr/>
          <a:lstStyle/>
          <a:p>
            <a:fld id="{DF1ACD00-77F6-4941-B4B0-B7C9C01A2CBF}" type="slidenum">
              <a:rPr lang="en-US" smtClean="0"/>
              <a:pPr/>
              <a:t>14</a:t>
            </a:fld>
            <a:endParaRPr lang="en-US"/>
          </a:p>
        </p:txBody>
      </p:sp>
    </p:spTree>
    <p:extLst>
      <p:ext uri="{BB962C8B-B14F-4D97-AF65-F5344CB8AC3E}">
        <p14:creationId xmlns:p14="http://schemas.microsoft.com/office/powerpoint/2010/main" val="39161201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E276FF-6B6A-5E09-7405-0F7ECE9CFC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BB7E6D-AB93-14E8-5BF8-B027A10A4185}"/>
              </a:ext>
            </a:extLst>
          </p:cNvPr>
          <p:cNvSpPr>
            <a:spLocks noGrp="1" noRot="1" noChangeAspect="1"/>
          </p:cNvSpPr>
          <p:nvPr>
            <p:ph type="sldImg"/>
          </p:nvPr>
        </p:nvSpPr>
        <p:spPr>
          <a:xfrm>
            <a:off x="1143000" y="685800"/>
            <a:ext cx="4572000" cy="3429000"/>
          </a:xfrm>
        </p:spPr>
      </p:sp>
      <p:sp>
        <p:nvSpPr>
          <p:cNvPr id="3" name="Notes Placeholder 2">
            <a:extLst>
              <a:ext uri="{FF2B5EF4-FFF2-40B4-BE49-F238E27FC236}">
                <a16:creationId xmlns:a16="http://schemas.microsoft.com/office/drawing/2014/main" id="{961EA094-E941-02C1-5049-E549F6E3F7BB}"/>
              </a:ext>
            </a:extLst>
          </p:cNvPr>
          <p:cNvSpPr>
            <a:spLocks noGrp="1"/>
          </p:cNvSpPr>
          <p:nvPr>
            <p:ph type="body" idx="1"/>
          </p:nvPr>
        </p:nvSpPr>
        <p:spPr/>
        <p:txBody>
          <a:bodyPr>
            <a:normAutofit/>
          </a:bodyPr>
          <a:lstStyle/>
          <a:p>
            <a:endParaRPr lang="en-US" dirty="0"/>
          </a:p>
        </p:txBody>
      </p:sp>
      <p:sp>
        <p:nvSpPr>
          <p:cNvPr id="4" name="Slide Number Placeholder 3">
            <a:extLst>
              <a:ext uri="{FF2B5EF4-FFF2-40B4-BE49-F238E27FC236}">
                <a16:creationId xmlns:a16="http://schemas.microsoft.com/office/drawing/2014/main" id="{20E7DF82-1097-3572-19CD-367F03FB96DD}"/>
              </a:ext>
            </a:extLst>
          </p:cNvPr>
          <p:cNvSpPr>
            <a:spLocks noGrp="1"/>
          </p:cNvSpPr>
          <p:nvPr>
            <p:ph type="sldNum" sz="quarter" idx="10"/>
          </p:nvPr>
        </p:nvSpPr>
        <p:spPr/>
        <p:txBody>
          <a:bodyPr/>
          <a:lstStyle/>
          <a:p>
            <a:fld id="{DF1ACD00-77F6-4941-B4B0-B7C9C01A2CBF}" type="slidenum">
              <a:rPr lang="en-US" smtClean="0"/>
              <a:pPr/>
              <a:t>15</a:t>
            </a:fld>
            <a:endParaRPr lang="en-US"/>
          </a:p>
        </p:txBody>
      </p:sp>
    </p:spTree>
    <p:extLst>
      <p:ext uri="{BB962C8B-B14F-4D97-AF65-F5344CB8AC3E}">
        <p14:creationId xmlns:p14="http://schemas.microsoft.com/office/powerpoint/2010/main" val="30348730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9D1046-46DF-230C-E4AB-95101C43169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C527E1-940F-78DF-7AED-3CAE5BB1320E}"/>
              </a:ext>
            </a:extLst>
          </p:cNvPr>
          <p:cNvSpPr>
            <a:spLocks noGrp="1" noRot="1" noChangeAspect="1"/>
          </p:cNvSpPr>
          <p:nvPr>
            <p:ph type="sldImg"/>
          </p:nvPr>
        </p:nvSpPr>
        <p:spPr>
          <a:xfrm>
            <a:off x="1143000" y="685800"/>
            <a:ext cx="4572000" cy="3429000"/>
          </a:xfrm>
        </p:spPr>
      </p:sp>
      <p:sp>
        <p:nvSpPr>
          <p:cNvPr id="3" name="Notes Placeholder 2">
            <a:extLst>
              <a:ext uri="{FF2B5EF4-FFF2-40B4-BE49-F238E27FC236}">
                <a16:creationId xmlns:a16="http://schemas.microsoft.com/office/drawing/2014/main" id="{F705DF5D-1017-E3FB-D9CF-305FCAD3D8A8}"/>
              </a:ext>
            </a:extLst>
          </p:cNvPr>
          <p:cNvSpPr>
            <a:spLocks noGrp="1"/>
          </p:cNvSpPr>
          <p:nvPr>
            <p:ph type="body" idx="1"/>
          </p:nvPr>
        </p:nvSpPr>
        <p:spPr/>
        <p:txBody>
          <a:bodyPr>
            <a:normAutofit/>
          </a:bodyPr>
          <a:lstStyle/>
          <a:p>
            <a:endParaRPr lang="en-US" dirty="0"/>
          </a:p>
        </p:txBody>
      </p:sp>
      <p:sp>
        <p:nvSpPr>
          <p:cNvPr id="4" name="Slide Number Placeholder 3">
            <a:extLst>
              <a:ext uri="{FF2B5EF4-FFF2-40B4-BE49-F238E27FC236}">
                <a16:creationId xmlns:a16="http://schemas.microsoft.com/office/drawing/2014/main" id="{42EC9C89-A415-B8EF-FD95-B3AAA985324C}"/>
              </a:ext>
            </a:extLst>
          </p:cNvPr>
          <p:cNvSpPr>
            <a:spLocks noGrp="1"/>
          </p:cNvSpPr>
          <p:nvPr>
            <p:ph type="sldNum" sz="quarter" idx="10"/>
          </p:nvPr>
        </p:nvSpPr>
        <p:spPr/>
        <p:txBody>
          <a:bodyPr/>
          <a:lstStyle/>
          <a:p>
            <a:fld id="{DF1ACD00-77F6-4941-B4B0-B7C9C01A2CBF}" type="slidenum">
              <a:rPr lang="en-US" smtClean="0"/>
              <a:pPr/>
              <a:t>16</a:t>
            </a:fld>
            <a:endParaRPr lang="en-US"/>
          </a:p>
        </p:txBody>
      </p:sp>
    </p:spTree>
    <p:extLst>
      <p:ext uri="{BB962C8B-B14F-4D97-AF65-F5344CB8AC3E}">
        <p14:creationId xmlns:p14="http://schemas.microsoft.com/office/powerpoint/2010/main" val="23410593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FCF856-D13D-433C-32D0-E0EEAF3021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D3584C-14E7-3DC4-EDBA-20F419F3A0F8}"/>
              </a:ext>
            </a:extLst>
          </p:cNvPr>
          <p:cNvSpPr>
            <a:spLocks noGrp="1" noRot="1" noChangeAspect="1"/>
          </p:cNvSpPr>
          <p:nvPr>
            <p:ph type="sldImg"/>
          </p:nvPr>
        </p:nvSpPr>
        <p:spPr>
          <a:xfrm>
            <a:off x="1143000" y="685800"/>
            <a:ext cx="4572000" cy="3429000"/>
          </a:xfrm>
        </p:spPr>
      </p:sp>
      <mc:AlternateContent xmlns:mc="http://schemas.openxmlformats.org/markup-compatibility/2006" xmlns:a14="http://schemas.microsoft.com/office/drawing/2010/main">
        <mc:Choice Requires="a14">
          <p:sp>
            <p:nvSpPr>
              <p:cNvPr id="3" name="Notes Placeholder 2">
                <a:extLst>
                  <a:ext uri="{FF2B5EF4-FFF2-40B4-BE49-F238E27FC236}">
                    <a16:creationId xmlns:a16="http://schemas.microsoft.com/office/drawing/2014/main" id="{23691AE6-BDE1-8798-74D3-621C2266BDD4}"/>
                  </a:ext>
                </a:extLst>
              </p:cNvPr>
              <p:cNvSpPr>
                <a:spLocks noGrp="1"/>
              </p:cNvSpPr>
              <p:nvPr>
                <p:ph type="body" idx="1"/>
              </p:nvPr>
            </p:nvSpPr>
            <p:spPr/>
            <p:txBody>
              <a:bodyPr>
                <a:normAutofit/>
              </a:bodyPr>
              <a:lstStyle/>
              <a:p>
                <a:endParaRPr lang="en-US" dirty="0"/>
              </a:p>
            </p:txBody>
          </p:sp>
        </mc:Choice>
        <mc:Fallback xmlns="">
          <p:sp>
            <p:nvSpPr>
              <p:cNvPr id="3" name="Notes Placeholder 2">
                <a:extLst>
                  <a:ext uri="{FF2B5EF4-FFF2-40B4-BE49-F238E27FC236}">
                    <a16:creationId xmlns:a16="http://schemas.microsoft.com/office/drawing/2014/main" id="{23691AE6-BDE1-8798-74D3-621C2266BDD4}"/>
                  </a:ext>
                </a:extLst>
              </p:cNvPr>
              <p:cNvSpPr>
                <a:spLocks noGrp="1"/>
              </p:cNvSpPr>
              <p:nvPr>
                <p:ph type="body" idx="1"/>
              </p:nvPr>
            </p:nvSpPr>
            <p:spPr/>
            <p:txBody>
              <a:bodyPr>
                <a:normAutofit/>
              </a:bodyPr>
              <a:lstStyle/>
              <a:p>
                <a:r>
                  <a:rPr lang="en-US" sz="1200" kern="1200" dirty="0">
                    <a:solidFill>
                      <a:schemeClr val="tx1"/>
                    </a:solidFill>
                    <a:effectLst/>
                    <a:latin typeface="+mn-lt"/>
                    <a:ea typeface="+mn-ea"/>
                    <a:cs typeface="+mn-cs"/>
                  </a:rPr>
                  <a:t>when </a:t>
                </a:r>
                <a:r>
                  <a:rPr lang="en-US" sz="1200" i="0" kern="1200">
                    <a:solidFill>
                      <a:schemeClr val="tx1"/>
                    </a:solidFill>
                    <a:effectLst/>
                    <a:latin typeface="Cambria Math" panose="02040503050406030204" pitchFamily="18" charset="0"/>
                    <a:ea typeface="+mn-ea"/>
                    <a:cs typeface="+mn-cs"/>
                  </a:rPr>
                  <a:t>𝐶_𝐸𝐼&gt;𝜏</a:t>
                </a:r>
                <a:r>
                  <a:rPr lang="en-US" sz="1200" kern="1200" dirty="0">
                    <a:solidFill>
                      <a:schemeClr val="tx1"/>
                    </a:solidFill>
                    <a:effectLst/>
                    <a:latin typeface="+mn-lt"/>
                    <a:ea typeface="+mn-ea"/>
                    <a:cs typeface="+mn-cs"/>
                  </a:rPr>
                  <a:t>, the quantum model possesses a strictly tighter expected generalization error bound than any classical equivalent, guaranteeing a structural learning advantage.</a:t>
                </a:r>
                <a:endParaRPr lang="en-US" dirty="0"/>
              </a:p>
            </p:txBody>
          </p:sp>
        </mc:Fallback>
      </mc:AlternateContent>
      <p:sp>
        <p:nvSpPr>
          <p:cNvPr id="4" name="Slide Number Placeholder 3">
            <a:extLst>
              <a:ext uri="{FF2B5EF4-FFF2-40B4-BE49-F238E27FC236}">
                <a16:creationId xmlns:a16="http://schemas.microsoft.com/office/drawing/2014/main" id="{A469BD88-856B-D97D-A635-2F114026F846}"/>
              </a:ext>
            </a:extLst>
          </p:cNvPr>
          <p:cNvSpPr>
            <a:spLocks noGrp="1"/>
          </p:cNvSpPr>
          <p:nvPr>
            <p:ph type="sldNum" sz="quarter" idx="10"/>
          </p:nvPr>
        </p:nvSpPr>
        <p:spPr/>
        <p:txBody>
          <a:bodyPr/>
          <a:lstStyle/>
          <a:p>
            <a:fld id="{DF1ACD00-77F6-4941-B4B0-B7C9C01A2CBF}" type="slidenum">
              <a:rPr lang="en-US" smtClean="0"/>
              <a:pPr/>
              <a:t>17</a:t>
            </a:fld>
            <a:endParaRPr lang="en-US"/>
          </a:p>
        </p:txBody>
      </p:sp>
    </p:spTree>
    <p:extLst>
      <p:ext uri="{BB962C8B-B14F-4D97-AF65-F5344CB8AC3E}">
        <p14:creationId xmlns:p14="http://schemas.microsoft.com/office/powerpoint/2010/main" val="18864663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A67CBD4-C074-5945-B4D9-C20F0CA68938}" type="slidenum">
              <a:rPr lang="en-US" smtClean="0"/>
              <a:pPr/>
              <a:t>18</a:t>
            </a:fld>
            <a:endParaRPr lang="en-US" dirty="0"/>
          </a:p>
        </p:txBody>
      </p:sp>
    </p:spTree>
    <p:extLst>
      <p:ext uri="{BB962C8B-B14F-4D97-AF65-F5344CB8AC3E}">
        <p14:creationId xmlns:p14="http://schemas.microsoft.com/office/powerpoint/2010/main" val="37391741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1F7B56-1D9B-D9E7-15CB-147030AA66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E7881F-CF76-E517-BBAB-35DAB2B0D1BF}"/>
              </a:ext>
            </a:extLst>
          </p:cNvPr>
          <p:cNvSpPr>
            <a:spLocks noGrp="1" noRot="1" noChangeAspect="1"/>
          </p:cNvSpPr>
          <p:nvPr>
            <p:ph type="sldImg"/>
          </p:nvPr>
        </p:nvSpPr>
        <p:spPr>
          <a:xfrm>
            <a:off x="1143000" y="685800"/>
            <a:ext cx="4572000" cy="3429000"/>
          </a:xfrm>
        </p:spPr>
      </p:sp>
      <p:sp>
        <p:nvSpPr>
          <p:cNvPr id="3" name="Notes Placeholder 2">
            <a:extLst>
              <a:ext uri="{FF2B5EF4-FFF2-40B4-BE49-F238E27FC236}">
                <a16:creationId xmlns:a16="http://schemas.microsoft.com/office/drawing/2014/main" id="{83A75F05-2874-BBF8-E06A-E0F210FE42BA}"/>
              </a:ext>
            </a:extLst>
          </p:cNvPr>
          <p:cNvSpPr>
            <a:spLocks noGrp="1"/>
          </p:cNvSpPr>
          <p:nvPr>
            <p:ph type="body" idx="1"/>
          </p:nvPr>
        </p:nvSpPr>
        <p:spPr/>
        <p:txBody>
          <a:bodyPr>
            <a:normAutofit/>
          </a:bodyPr>
          <a:lstStyle/>
          <a:p>
            <a:endParaRPr lang="en-US" dirty="0"/>
          </a:p>
        </p:txBody>
      </p:sp>
      <p:sp>
        <p:nvSpPr>
          <p:cNvPr id="4" name="Slide Number Placeholder 3">
            <a:extLst>
              <a:ext uri="{FF2B5EF4-FFF2-40B4-BE49-F238E27FC236}">
                <a16:creationId xmlns:a16="http://schemas.microsoft.com/office/drawing/2014/main" id="{80E720DD-A81C-D877-4600-563C447679B3}"/>
              </a:ext>
            </a:extLst>
          </p:cNvPr>
          <p:cNvSpPr>
            <a:spLocks noGrp="1"/>
          </p:cNvSpPr>
          <p:nvPr>
            <p:ph type="sldNum" sz="quarter" idx="10"/>
          </p:nvPr>
        </p:nvSpPr>
        <p:spPr/>
        <p:txBody>
          <a:bodyPr/>
          <a:lstStyle/>
          <a:p>
            <a:fld id="{DF1ACD00-77F6-4941-B4B0-B7C9C01A2CBF}" type="slidenum">
              <a:rPr lang="en-US" smtClean="0"/>
              <a:pPr/>
              <a:t>1</a:t>
            </a:fld>
            <a:endParaRPr lang="en-US"/>
          </a:p>
        </p:txBody>
      </p:sp>
    </p:spTree>
    <p:extLst>
      <p:ext uri="{BB962C8B-B14F-4D97-AF65-F5344CB8AC3E}">
        <p14:creationId xmlns:p14="http://schemas.microsoft.com/office/powerpoint/2010/main" val="13403368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D08495-3F18-E5CA-9452-1D41F9088A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2F26C5-3902-F5B4-2BE2-388F55E8728B}"/>
              </a:ext>
            </a:extLst>
          </p:cNvPr>
          <p:cNvSpPr>
            <a:spLocks noGrp="1" noRot="1" noChangeAspect="1"/>
          </p:cNvSpPr>
          <p:nvPr>
            <p:ph type="sldImg"/>
          </p:nvPr>
        </p:nvSpPr>
        <p:spPr>
          <a:xfrm>
            <a:off x="1143000" y="685800"/>
            <a:ext cx="4572000" cy="3429000"/>
          </a:xfrm>
        </p:spPr>
      </p:sp>
      <p:sp>
        <p:nvSpPr>
          <p:cNvPr id="3" name="Notes Placeholder 2">
            <a:extLst>
              <a:ext uri="{FF2B5EF4-FFF2-40B4-BE49-F238E27FC236}">
                <a16:creationId xmlns:a16="http://schemas.microsoft.com/office/drawing/2014/main" id="{FD8E9796-7064-148A-1B68-AA24AA1F7AC0}"/>
              </a:ext>
            </a:extLst>
          </p:cNvPr>
          <p:cNvSpPr>
            <a:spLocks noGrp="1"/>
          </p:cNvSpPr>
          <p:nvPr>
            <p:ph type="body" idx="1"/>
          </p:nvPr>
        </p:nvSpPr>
        <p:spPr/>
        <p:txBody>
          <a:bodyPr>
            <a:normAutofit/>
          </a:bodyPr>
          <a:lstStyle/>
          <a:p>
            <a:endParaRPr lang="en-US" dirty="0"/>
          </a:p>
        </p:txBody>
      </p:sp>
      <p:sp>
        <p:nvSpPr>
          <p:cNvPr id="4" name="Slide Number Placeholder 3">
            <a:extLst>
              <a:ext uri="{FF2B5EF4-FFF2-40B4-BE49-F238E27FC236}">
                <a16:creationId xmlns:a16="http://schemas.microsoft.com/office/drawing/2014/main" id="{9F204DEC-7141-6B28-EAEB-092344A99957}"/>
              </a:ext>
            </a:extLst>
          </p:cNvPr>
          <p:cNvSpPr>
            <a:spLocks noGrp="1"/>
          </p:cNvSpPr>
          <p:nvPr>
            <p:ph type="sldNum" sz="quarter" idx="10"/>
          </p:nvPr>
        </p:nvSpPr>
        <p:spPr/>
        <p:txBody>
          <a:bodyPr/>
          <a:lstStyle/>
          <a:p>
            <a:fld id="{DF1ACD00-77F6-4941-B4B0-B7C9C01A2CBF}" type="slidenum">
              <a:rPr lang="en-US" smtClean="0"/>
              <a:pPr/>
              <a:t>21</a:t>
            </a:fld>
            <a:endParaRPr lang="en-US"/>
          </a:p>
        </p:txBody>
      </p:sp>
    </p:spTree>
    <p:extLst>
      <p:ext uri="{BB962C8B-B14F-4D97-AF65-F5344CB8AC3E}">
        <p14:creationId xmlns:p14="http://schemas.microsoft.com/office/powerpoint/2010/main" val="19722489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C5A493-B641-AAD6-2788-0D6D1CB94E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BA9E78-0B53-1A83-62EF-24F9A183B8B2}"/>
              </a:ext>
            </a:extLst>
          </p:cNvPr>
          <p:cNvSpPr>
            <a:spLocks noGrp="1" noRot="1" noChangeAspect="1"/>
          </p:cNvSpPr>
          <p:nvPr>
            <p:ph type="sldImg"/>
          </p:nvPr>
        </p:nvSpPr>
        <p:spPr>
          <a:xfrm>
            <a:off x="1143000" y="685800"/>
            <a:ext cx="4572000" cy="3429000"/>
          </a:xfrm>
        </p:spPr>
      </p:sp>
      <p:sp>
        <p:nvSpPr>
          <p:cNvPr id="3" name="Notes Placeholder 2">
            <a:extLst>
              <a:ext uri="{FF2B5EF4-FFF2-40B4-BE49-F238E27FC236}">
                <a16:creationId xmlns:a16="http://schemas.microsoft.com/office/drawing/2014/main" id="{26C7F6F9-7F62-F924-1876-19065A19F40F}"/>
              </a:ext>
            </a:extLst>
          </p:cNvPr>
          <p:cNvSpPr>
            <a:spLocks noGrp="1"/>
          </p:cNvSpPr>
          <p:nvPr>
            <p:ph type="body" idx="1"/>
          </p:nvPr>
        </p:nvSpPr>
        <p:spPr/>
        <p:txBody>
          <a:bodyPr>
            <a:normAutofit/>
          </a:bodyPr>
          <a:lstStyle/>
          <a:p>
            <a:endParaRPr lang="en-US" dirty="0"/>
          </a:p>
        </p:txBody>
      </p:sp>
      <p:sp>
        <p:nvSpPr>
          <p:cNvPr id="4" name="Slide Number Placeholder 3">
            <a:extLst>
              <a:ext uri="{FF2B5EF4-FFF2-40B4-BE49-F238E27FC236}">
                <a16:creationId xmlns:a16="http://schemas.microsoft.com/office/drawing/2014/main" id="{65C29B97-E3DF-A28B-A9E7-024137E0D2A6}"/>
              </a:ext>
            </a:extLst>
          </p:cNvPr>
          <p:cNvSpPr>
            <a:spLocks noGrp="1"/>
          </p:cNvSpPr>
          <p:nvPr>
            <p:ph type="sldNum" sz="quarter" idx="10"/>
          </p:nvPr>
        </p:nvSpPr>
        <p:spPr/>
        <p:txBody>
          <a:bodyPr/>
          <a:lstStyle/>
          <a:p>
            <a:fld id="{DF1ACD00-77F6-4941-B4B0-B7C9C01A2CBF}" type="slidenum">
              <a:rPr lang="en-US" smtClean="0"/>
              <a:pPr/>
              <a:t>22</a:t>
            </a:fld>
            <a:endParaRPr lang="en-US"/>
          </a:p>
        </p:txBody>
      </p:sp>
    </p:spTree>
    <p:extLst>
      <p:ext uri="{BB962C8B-B14F-4D97-AF65-F5344CB8AC3E}">
        <p14:creationId xmlns:p14="http://schemas.microsoft.com/office/powerpoint/2010/main" val="33779147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48DFAB-A211-BB9F-C6CE-E825A4271D8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6B2067-0A99-28D4-B5D3-66D1B107FF4A}"/>
              </a:ext>
            </a:extLst>
          </p:cNvPr>
          <p:cNvSpPr>
            <a:spLocks noGrp="1" noRot="1" noChangeAspect="1"/>
          </p:cNvSpPr>
          <p:nvPr>
            <p:ph type="sldImg"/>
          </p:nvPr>
        </p:nvSpPr>
        <p:spPr>
          <a:xfrm>
            <a:off x="1143000" y="685800"/>
            <a:ext cx="4572000" cy="3429000"/>
          </a:xfrm>
        </p:spPr>
      </p:sp>
      <p:sp>
        <p:nvSpPr>
          <p:cNvPr id="3" name="Notes Placeholder 2">
            <a:extLst>
              <a:ext uri="{FF2B5EF4-FFF2-40B4-BE49-F238E27FC236}">
                <a16:creationId xmlns:a16="http://schemas.microsoft.com/office/drawing/2014/main" id="{9906DCC1-F1D2-9B8C-0633-214D16CE9D5B}"/>
              </a:ext>
            </a:extLst>
          </p:cNvPr>
          <p:cNvSpPr>
            <a:spLocks noGrp="1"/>
          </p:cNvSpPr>
          <p:nvPr>
            <p:ph type="body" idx="1"/>
          </p:nvPr>
        </p:nvSpPr>
        <p:spPr/>
        <p:txBody>
          <a:bodyPr>
            <a:normAutofit/>
          </a:bodyPr>
          <a:lstStyle/>
          <a:p>
            <a:endParaRPr lang="en-US" dirty="0"/>
          </a:p>
        </p:txBody>
      </p:sp>
      <p:sp>
        <p:nvSpPr>
          <p:cNvPr id="4" name="Slide Number Placeholder 3">
            <a:extLst>
              <a:ext uri="{FF2B5EF4-FFF2-40B4-BE49-F238E27FC236}">
                <a16:creationId xmlns:a16="http://schemas.microsoft.com/office/drawing/2014/main" id="{DB6B95F0-5331-BC38-0496-CD62DA018247}"/>
              </a:ext>
            </a:extLst>
          </p:cNvPr>
          <p:cNvSpPr>
            <a:spLocks noGrp="1"/>
          </p:cNvSpPr>
          <p:nvPr>
            <p:ph type="sldNum" sz="quarter" idx="10"/>
          </p:nvPr>
        </p:nvSpPr>
        <p:spPr/>
        <p:txBody>
          <a:bodyPr/>
          <a:lstStyle/>
          <a:p>
            <a:fld id="{DF1ACD00-77F6-4941-B4B0-B7C9C01A2CBF}" type="slidenum">
              <a:rPr lang="en-US" smtClean="0"/>
              <a:pPr/>
              <a:t>23</a:t>
            </a:fld>
            <a:endParaRPr lang="en-US"/>
          </a:p>
        </p:txBody>
      </p:sp>
    </p:spTree>
    <p:extLst>
      <p:ext uri="{BB962C8B-B14F-4D97-AF65-F5344CB8AC3E}">
        <p14:creationId xmlns:p14="http://schemas.microsoft.com/office/powerpoint/2010/main" val="25319166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1E8FD8-545D-5B0F-F53A-7CAA0F7F0E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77A648-A999-01A1-F5DE-430968BDF94A}"/>
              </a:ext>
            </a:extLst>
          </p:cNvPr>
          <p:cNvSpPr>
            <a:spLocks noGrp="1" noRot="1" noChangeAspect="1"/>
          </p:cNvSpPr>
          <p:nvPr>
            <p:ph type="sldImg"/>
          </p:nvPr>
        </p:nvSpPr>
        <p:spPr>
          <a:xfrm>
            <a:off x="1143000" y="685800"/>
            <a:ext cx="4572000" cy="3429000"/>
          </a:xfrm>
        </p:spPr>
      </p:sp>
      <p:sp>
        <p:nvSpPr>
          <p:cNvPr id="3" name="Notes Placeholder 2">
            <a:extLst>
              <a:ext uri="{FF2B5EF4-FFF2-40B4-BE49-F238E27FC236}">
                <a16:creationId xmlns:a16="http://schemas.microsoft.com/office/drawing/2014/main" id="{9F23DD5E-49EE-6342-F6A2-0EC531AE3B32}"/>
              </a:ext>
            </a:extLst>
          </p:cNvPr>
          <p:cNvSpPr>
            <a:spLocks noGrp="1"/>
          </p:cNvSpPr>
          <p:nvPr>
            <p:ph type="body" idx="1"/>
          </p:nvPr>
        </p:nvSpPr>
        <p:spPr/>
        <p:txBody>
          <a:bodyPr>
            <a:normAutofit/>
          </a:bodyPr>
          <a:lstStyle/>
          <a:p>
            <a:endParaRPr lang="en-US" dirty="0"/>
          </a:p>
        </p:txBody>
      </p:sp>
      <p:sp>
        <p:nvSpPr>
          <p:cNvPr id="4" name="Slide Number Placeholder 3">
            <a:extLst>
              <a:ext uri="{FF2B5EF4-FFF2-40B4-BE49-F238E27FC236}">
                <a16:creationId xmlns:a16="http://schemas.microsoft.com/office/drawing/2014/main" id="{0EF714F3-0734-9923-D273-274198694075}"/>
              </a:ext>
            </a:extLst>
          </p:cNvPr>
          <p:cNvSpPr>
            <a:spLocks noGrp="1"/>
          </p:cNvSpPr>
          <p:nvPr>
            <p:ph type="sldNum" sz="quarter" idx="10"/>
          </p:nvPr>
        </p:nvSpPr>
        <p:spPr/>
        <p:txBody>
          <a:bodyPr/>
          <a:lstStyle/>
          <a:p>
            <a:fld id="{DF1ACD00-77F6-4941-B4B0-B7C9C01A2CBF}" type="slidenum">
              <a:rPr lang="en-US" smtClean="0"/>
              <a:pPr/>
              <a:t>24</a:t>
            </a:fld>
            <a:endParaRPr lang="en-US"/>
          </a:p>
        </p:txBody>
      </p:sp>
    </p:spTree>
    <p:extLst>
      <p:ext uri="{BB962C8B-B14F-4D97-AF65-F5344CB8AC3E}">
        <p14:creationId xmlns:p14="http://schemas.microsoft.com/office/powerpoint/2010/main" val="19467039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E74A13-2B90-B6D5-2D4F-4C7EF1D5F5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632F9F-D32D-143F-33B0-09717E5D3408}"/>
              </a:ext>
            </a:extLst>
          </p:cNvPr>
          <p:cNvSpPr>
            <a:spLocks noGrp="1" noRot="1" noChangeAspect="1"/>
          </p:cNvSpPr>
          <p:nvPr>
            <p:ph type="sldImg"/>
          </p:nvPr>
        </p:nvSpPr>
        <p:spPr>
          <a:xfrm>
            <a:off x="1143000" y="685800"/>
            <a:ext cx="4572000" cy="3429000"/>
          </a:xfrm>
        </p:spPr>
      </p:sp>
      <p:sp>
        <p:nvSpPr>
          <p:cNvPr id="3" name="Notes Placeholder 2">
            <a:extLst>
              <a:ext uri="{FF2B5EF4-FFF2-40B4-BE49-F238E27FC236}">
                <a16:creationId xmlns:a16="http://schemas.microsoft.com/office/drawing/2014/main" id="{7F9A3178-EC6B-D4CA-4D8F-18802E721939}"/>
              </a:ext>
            </a:extLst>
          </p:cNvPr>
          <p:cNvSpPr>
            <a:spLocks noGrp="1"/>
          </p:cNvSpPr>
          <p:nvPr>
            <p:ph type="body" idx="1"/>
          </p:nvPr>
        </p:nvSpPr>
        <p:spPr/>
        <p:txBody>
          <a:bodyPr>
            <a:normAutofit/>
          </a:bodyPr>
          <a:lstStyle/>
          <a:p>
            <a:endParaRPr lang="en-US" dirty="0"/>
          </a:p>
        </p:txBody>
      </p:sp>
      <p:sp>
        <p:nvSpPr>
          <p:cNvPr id="4" name="Slide Number Placeholder 3">
            <a:extLst>
              <a:ext uri="{FF2B5EF4-FFF2-40B4-BE49-F238E27FC236}">
                <a16:creationId xmlns:a16="http://schemas.microsoft.com/office/drawing/2014/main" id="{517EB480-ED1C-6D35-2801-04744FCE5B0A}"/>
              </a:ext>
            </a:extLst>
          </p:cNvPr>
          <p:cNvSpPr>
            <a:spLocks noGrp="1"/>
          </p:cNvSpPr>
          <p:nvPr>
            <p:ph type="sldNum" sz="quarter" idx="10"/>
          </p:nvPr>
        </p:nvSpPr>
        <p:spPr/>
        <p:txBody>
          <a:bodyPr/>
          <a:lstStyle/>
          <a:p>
            <a:fld id="{DF1ACD00-77F6-4941-B4B0-B7C9C01A2CBF}" type="slidenum">
              <a:rPr lang="en-US" smtClean="0"/>
              <a:pPr/>
              <a:t>25</a:t>
            </a:fld>
            <a:endParaRPr lang="en-US"/>
          </a:p>
        </p:txBody>
      </p:sp>
    </p:spTree>
    <p:extLst>
      <p:ext uri="{BB962C8B-B14F-4D97-AF65-F5344CB8AC3E}">
        <p14:creationId xmlns:p14="http://schemas.microsoft.com/office/powerpoint/2010/main" val="34732699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4A2943-686E-6AEB-75DF-B24A41C010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C2C66C-2E28-59FF-E461-1A2EBF468B1B}"/>
              </a:ext>
            </a:extLst>
          </p:cNvPr>
          <p:cNvSpPr>
            <a:spLocks noGrp="1" noRot="1" noChangeAspect="1"/>
          </p:cNvSpPr>
          <p:nvPr>
            <p:ph type="sldImg"/>
          </p:nvPr>
        </p:nvSpPr>
        <p:spPr>
          <a:xfrm>
            <a:off x="1143000" y="685800"/>
            <a:ext cx="4572000" cy="3429000"/>
          </a:xfrm>
        </p:spPr>
      </p:sp>
      <p:sp>
        <p:nvSpPr>
          <p:cNvPr id="3" name="Notes Placeholder 2">
            <a:extLst>
              <a:ext uri="{FF2B5EF4-FFF2-40B4-BE49-F238E27FC236}">
                <a16:creationId xmlns:a16="http://schemas.microsoft.com/office/drawing/2014/main" id="{E9965E23-A6D9-D9F4-B28C-A5ABBE595FEF}"/>
              </a:ext>
            </a:extLst>
          </p:cNvPr>
          <p:cNvSpPr>
            <a:spLocks noGrp="1"/>
          </p:cNvSpPr>
          <p:nvPr>
            <p:ph type="body" idx="1"/>
          </p:nvPr>
        </p:nvSpPr>
        <p:spPr/>
        <p:txBody>
          <a:bodyPr>
            <a:normAutofit/>
          </a:bodyPr>
          <a:lstStyle/>
          <a:p>
            <a:endParaRPr lang="en-US" dirty="0"/>
          </a:p>
        </p:txBody>
      </p:sp>
      <p:sp>
        <p:nvSpPr>
          <p:cNvPr id="4" name="Slide Number Placeholder 3">
            <a:extLst>
              <a:ext uri="{FF2B5EF4-FFF2-40B4-BE49-F238E27FC236}">
                <a16:creationId xmlns:a16="http://schemas.microsoft.com/office/drawing/2014/main" id="{A0CBD4D3-D364-996C-CB43-277FD71ACFF9}"/>
              </a:ext>
            </a:extLst>
          </p:cNvPr>
          <p:cNvSpPr>
            <a:spLocks noGrp="1"/>
          </p:cNvSpPr>
          <p:nvPr>
            <p:ph type="sldNum" sz="quarter" idx="10"/>
          </p:nvPr>
        </p:nvSpPr>
        <p:spPr/>
        <p:txBody>
          <a:bodyPr/>
          <a:lstStyle/>
          <a:p>
            <a:fld id="{DF1ACD00-77F6-4941-B4B0-B7C9C01A2CBF}" type="slidenum">
              <a:rPr lang="en-US" smtClean="0"/>
              <a:pPr/>
              <a:t>26</a:t>
            </a:fld>
            <a:endParaRPr lang="en-US"/>
          </a:p>
        </p:txBody>
      </p:sp>
    </p:spTree>
    <p:extLst>
      <p:ext uri="{BB962C8B-B14F-4D97-AF65-F5344CB8AC3E}">
        <p14:creationId xmlns:p14="http://schemas.microsoft.com/office/powerpoint/2010/main" val="15829532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CC4DF3-9FE9-4D0C-3050-FB244115712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3BF838-1118-B4EB-1C2A-6AFC361569AB}"/>
              </a:ext>
            </a:extLst>
          </p:cNvPr>
          <p:cNvSpPr>
            <a:spLocks noGrp="1" noRot="1" noChangeAspect="1"/>
          </p:cNvSpPr>
          <p:nvPr>
            <p:ph type="sldImg"/>
          </p:nvPr>
        </p:nvSpPr>
        <p:spPr>
          <a:xfrm>
            <a:off x="1143000" y="685800"/>
            <a:ext cx="4572000" cy="3429000"/>
          </a:xfrm>
        </p:spPr>
      </p:sp>
      <p:sp>
        <p:nvSpPr>
          <p:cNvPr id="3" name="Notes Placeholder 2">
            <a:extLst>
              <a:ext uri="{FF2B5EF4-FFF2-40B4-BE49-F238E27FC236}">
                <a16:creationId xmlns:a16="http://schemas.microsoft.com/office/drawing/2014/main" id="{655167E7-6D92-2F99-9D3C-DA1A7FAF3C79}"/>
              </a:ext>
            </a:extLst>
          </p:cNvPr>
          <p:cNvSpPr>
            <a:spLocks noGrp="1"/>
          </p:cNvSpPr>
          <p:nvPr>
            <p:ph type="body" idx="1"/>
          </p:nvPr>
        </p:nvSpPr>
        <p:spPr/>
        <p:txBody>
          <a:bodyPr>
            <a:normAutofit/>
          </a:bodyPr>
          <a:lstStyle/>
          <a:p>
            <a:endParaRPr lang="en-US" dirty="0"/>
          </a:p>
        </p:txBody>
      </p:sp>
      <p:sp>
        <p:nvSpPr>
          <p:cNvPr id="4" name="Slide Number Placeholder 3">
            <a:extLst>
              <a:ext uri="{FF2B5EF4-FFF2-40B4-BE49-F238E27FC236}">
                <a16:creationId xmlns:a16="http://schemas.microsoft.com/office/drawing/2014/main" id="{51C9BC25-F89C-5F97-254D-8CCBF448C388}"/>
              </a:ext>
            </a:extLst>
          </p:cNvPr>
          <p:cNvSpPr>
            <a:spLocks noGrp="1"/>
          </p:cNvSpPr>
          <p:nvPr>
            <p:ph type="sldNum" sz="quarter" idx="10"/>
          </p:nvPr>
        </p:nvSpPr>
        <p:spPr/>
        <p:txBody>
          <a:bodyPr/>
          <a:lstStyle/>
          <a:p>
            <a:fld id="{DF1ACD00-77F6-4941-B4B0-B7C9C01A2CBF}" type="slidenum">
              <a:rPr lang="en-US" smtClean="0"/>
              <a:pPr/>
              <a:t>27</a:t>
            </a:fld>
            <a:endParaRPr lang="en-US"/>
          </a:p>
        </p:txBody>
      </p:sp>
    </p:spTree>
    <p:extLst>
      <p:ext uri="{BB962C8B-B14F-4D97-AF65-F5344CB8AC3E}">
        <p14:creationId xmlns:p14="http://schemas.microsoft.com/office/powerpoint/2010/main" val="17887281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2A2EAF-C900-02B7-4933-107BCDA9291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8417F3-1109-223C-E479-9A72181D09F4}"/>
              </a:ext>
            </a:extLst>
          </p:cNvPr>
          <p:cNvSpPr>
            <a:spLocks noGrp="1" noRot="1" noChangeAspect="1"/>
          </p:cNvSpPr>
          <p:nvPr>
            <p:ph type="sldImg"/>
          </p:nvPr>
        </p:nvSpPr>
        <p:spPr>
          <a:xfrm>
            <a:off x="1143000" y="685800"/>
            <a:ext cx="4572000" cy="3429000"/>
          </a:xfrm>
        </p:spPr>
      </p:sp>
      <p:sp>
        <p:nvSpPr>
          <p:cNvPr id="3" name="Notes Placeholder 2">
            <a:extLst>
              <a:ext uri="{FF2B5EF4-FFF2-40B4-BE49-F238E27FC236}">
                <a16:creationId xmlns:a16="http://schemas.microsoft.com/office/drawing/2014/main" id="{654A9760-07C5-79B8-1176-DBA68BAD634D}"/>
              </a:ext>
            </a:extLst>
          </p:cNvPr>
          <p:cNvSpPr>
            <a:spLocks noGrp="1"/>
          </p:cNvSpPr>
          <p:nvPr>
            <p:ph type="body" idx="1"/>
          </p:nvPr>
        </p:nvSpPr>
        <p:spPr/>
        <p:txBody>
          <a:bodyPr>
            <a:normAutofit/>
          </a:bodyPr>
          <a:lstStyle/>
          <a:p>
            <a:endParaRPr lang="en-US" dirty="0"/>
          </a:p>
        </p:txBody>
      </p:sp>
      <p:sp>
        <p:nvSpPr>
          <p:cNvPr id="4" name="Slide Number Placeholder 3">
            <a:extLst>
              <a:ext uri="{FF2B5EF4-FFF2-40B4-BE49-F238E27FC236}">
                <a16:creationId xmlns:a16="http://schemas.microsoft.com/office/drawing/2014/main" id="{0C4E036E-1339-A8EE-4ADE-37F09AEB6D13}"/>
              </a:ext>
            </a:extLst>
          </p:cNvPr>
          <p:cNvSpPr>
            <a:spLocks noGrp="1"/>
          </p:cNvSpPr>
          <p:nvPr>
            <p:ph type="sldNum" sz="quarter" idx="10"/>
          </p:nvPr>
        </p:nvSpPr>
        <p:spPr/>
        <p:txBody>
          <a:bodyPr/>
          <a:lstStyle/>
          <a:p>
            <a:fld id="{DF1ACD00-77F6-4941-B4B0-B7C9C01A2CBF}" type="slidenum">
              <a:rPr lang="en-US" smtClean="0"/>
              <a:pPr/>
              <a:t>28</a:t>
            </a:fld>
            <a:endParaRPr lang="en-US"/>
          </a:p>
        </p:txBody>
      </p:sp>
    </p:spTree>
    <p:extLst>
      <p:ext uri="{BB962C8B-B14F-4D97-AF65-F5344CB8AC3E}">
        <p14:creationId xmlns:p14="http://schemas.microsoft.com/office/powerpoint/2010/main" val="11888835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240143-1EF7-60D0-3A29-6D8332283B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07D90E-FC87-C671-5EF5-2ED56B3633CA}"/>
              </a:ext>
            </a:extLst>
          </p:cNvPr>
          <p:cNvSpPr>
            <a:spLocks noGrp="1" noRot="1" noChangeAspect="1"/>
          </p:cNvSpPr>
          <p:nvPr>
            <p:ph type="sldImg"/>
          </p:nvPr>
        </p:nvSpPr>
        <p:spPr>
          <a:xfrm>
            <a:off x="1143000" y="685800"/>
            <a:ext cx="4572000" cy="3429000"/>
          </a:xfrm>
        </p:spPr>
      </p:sp>
      <p:sp>
        <p:nvSpPr>
          <p:cNvPr id="3" name="Notes Placeholder 2">
            <a:extLst>
              <a:ext uri="{FF2B5EF4-FFF2-40B4-BE49-F238E27FC236}">
                <a16:creationId xmlns:a16="http://schemas.microsoft.com/office/drawing/2014/main" id="{91180572-5A28-B5D8-BC3D-9E385C493627}"/>
              </a:ext>
            </a:extLst>
          </p:cNvPr>
          <p:cNvSpPr>
            <a:spLocks noGrp="1"/>
          </p:cNvSpPr>
          <p:nvPr>
            <p:ph type="body" idx="1"/>
          </p:nvPr>
        </p:nvSpPr>
        <p:spPr/>
        <p:txBody>
          <a:bodyPr>
            <a:normAutofit/>
          </a:bodyPr>
          <a:lstStyle/>
          <a:p>
            <a:endParaRPr lang="en-US" dirty="0"/>
          </a:p>
        </p:txBody>
      </p:sp>
      <p:sp>
        <p:nvSpPr>
          <p:cNvPr id="4" name="Slide Number Placeholder 3">
            <a:extLst>
              <a:ext uri="{FF2B5EF4-FFF2-40B4-BE49-F238E27FC236}">
                <a16:creationId xmlns:a16="http://schemas.microsoft.com/office/drawing/2014/main" id="{6CF36433-030A-6DDF-E271-409BCC0FA362}"/>
              </a:ext>
            </a:extLst>
          </p:cNvPr>
          <p:cNvSpPr>
            <a:spLocks noGrp="1"/>
          </p:cNvSpPr>
          <p:nvPr>
            <p:ph type="sldNum" sz="quarter" idx="10"/>
          </p:nvPr>
        </p:nvSpPr>
        <p:spPr/>
        <p:txBody>
          <a:bodyPr/>
          <a:lstStyle/>
          <a:p>
            <a:fld id="{DF1ACD00-77F6-4941-B4B0-B7C9C01A2CBF}" type="slidenum">
              <a:rPr lang="en-US" smtClean="0"/>
              <a:pPr/>
              <a:t>29</a:t>
            </a:fld>
            <a:endParaRPr lang="en-US"/>
          </a:p>
        </p:txBody>
      </p:sp>
    </p:spTree>
    <p:extLst>
      <p:ext uri="{BB962C8B-B14F-4D97-AF65-F5344CB8AC3E}">
        <p14:creationId xmlns:p14="http://schemas.microsoft.com/office/powerpoint/2010/main" val="168754484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586D03-8E88-F73E-BF2E-6C4B4744F77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C4C75A-CC1A-89F2-B0BB-1E151C1259AB}"/>
              </a:ext>
            </a:extLst>
          </p:cNvPr>
          <p:cNvSpPr>
            <a:spLocks noGrp="1" noRot="1" noChangeAspect="1"/>
          </p:cNvSpPr>
          <p:nvPr>
            <p:ph type="sldImg"/>
          </p:nvPr>
        </p:nvSpPr>
        <p:spPr>
          <a:xfrm>
            <a:off x="1143000" y="685800"/>
            <a:ext cx="4572000" cy="3429000"/>
          </a:xfrm>
        </p:spPr>
      </p:sp>
      <p:sp>
        <p:nvSpPr>
          <p:cNvPr id="3" name="Notes Placeholder 2">
            <a:extLst>
              <a:ext uri="{FF2B5EF4-FFF2-40B4-BE49-F238E27FC236}">
                <a16:creationId xmlns:a16="http://schemas.microsoft.com/office/drawing/2014/main" id="{0C1A1687-9C06-B6C1-A4B3-E97C5E470D2A}"/>
              </a:ext>
            </a:extLst>
          </p:cNvPr>
          <p:cNvSpPr>
            <a:spLocks noGrp="1"/>
          </p:cNvSpPr>
          <p:nvPr>
            <p:ph type="body" idx="1"/>
          </p:nvPr>
        </p:nvSpPr>
        <p:spPr/>
        <p:txBody>
          <a:bodyPr>
            <a:normAutofit/>
          </a:bodyPr>
          <a:lstStyle/>
          <a:p>
            <a:endParaRPr lang="en-US" dirty="0"/>
          </a:p>
        </p:txBody>
      </p:sp>
      <p:sp>
        <p:nvSpPr>
          <p:cNvPr id="4" name="Slide Number Placeholder 3">
            <a:extLst>
              <a:ext uri="{FF2B5EF4-FFF2-40B4-BE49-F238E27FC236}">
                <a16:creationId xmlns:a16="http://schemas.microsoft.com/office/drawing/2014/main" id="{C7ACF3D7-6AF0-C097-5BD1-F21690CF6487}"/>
              </a:ext>
            </a:extLst>
          </p:cNvPr>
          <p:cNvSpPr>
            <a:spLocks noGrp="1"/>
          </p:cNvSpPr>
          <p:nvPr>
            <p:ph type="sldNum" sz="quarter" idx="10"/>
          </p:nvPr>
        </p:nvSpPr>
        <p:spPr/>
        <p:txBody>
          <a:bodyPr/>
          <a:lstStyle/>
          <a:p>
            <a:fld id="{DF1ACD00-77F6-4941-B4B0-B7C9C01A2CBF}" type="slidenum">
              <a:rPr lang="en-US" smtClean="0"/>
              <a:pPr/>
              <a:t>30</a:t>
            </a:fld>
            <a:endParaRPr lang="en-US"/>
          </a:p>
        </p:txBody>
      </p:sp>
    </p:spTree>
    <p:extLst>
      <p:ext uri="{BB962C8B-B14F-4D97-AF65-F5344CB8AC3E}">
        <p14:creationId xmlns:p14="http://schemas.microsoft.com/office/powerpoint/2010/main" val="14404493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F913C1-5F5F-A839-D7DE-4A853D718F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661730-E6A4-A5CE-1B7E-257CEB8FA648}"/>
              </a:ext>
            </a:extLst>
          </p:cNvPr>
          <p:cNvSpPr>
            <a:spLocks noGrp="1" noRot="1" noChangeAspect="1"/>
          </p:cNvSpPr>
          <p:nvPr>
            <p:ph type="sldImg"/>
          </p:nvPr>
        </p:nvSpPr>
        <p:spPr>
          <a:xfrm>
            <a:off x="1143000" y="685800"/>
            <a:ext cx="4572000" cy="3429000"/>
          </a:xfrm>
        </p:spPr>
      </p:sp>
      <p:sp>
        <p:nvSpPr>
          <p:cNvPr id="3" name="Notes Placeholder 2">
            <a:extLst>
              <a:ext uri="{FF2B5EF4-FFF2-40B4-BE49-F238E27FC236}">
                <a16:creationId xmlns:a16="http://schemas.microsoft.com/office/drawing/2014/main" id="{06673D02-746C-3155-10D1-B0BA8D77D274}"/>
              </a:ext>
            </a:extLst>
          </p:cNvPr>
          <p:cNvSpPr>
            <a:spLocks noGrp="1"/>
          </p:cNvSpPr>
          <p:nvPr>
            <p:ph type="body" idx="1"/>
          </p:nvPr>
        </p:nvSpPr>
        <p:spPr/>
        <p:txBody>
          <a:bodyPr>
            <a:normAutofit/>
          </a:bodyPr>
          <a:lstStyle/>
          <a:p>
            <a:endParaRPr lang="en-US" dirty="0"/>
          </a:p>
        </p:txBody>
      </p:sp>
      <p:sp>
        <p:nvSpPr>
          <p:cNvPr id="4" name="Slide Number Placeholder 3">
            <a:extLst>
              <a:ext uri="{FF2B5EF4-FFF2-40B4-BE49-F238E27FC236}">
                <a16:creationId xmlns:a16="http://schemas.microsoft.com/office/drawing/2014/main" id="{D3CB2AA6-506A-665C-D439-32FD6B21D4D6}"/>
              </a:ext>
            </a:extLst>
          </p:cNvPr>
          <p:cNvSpPr>
            <a:spLocks noGrp="1"/>
          </p:cNvSpPr>
          <p:nvPr>
            <p:ph type="sldNum" sz="quarter" idx="10"/>
          </p:nvPr>
        </p:nvSpPr>
        <p:spPr/>
        <p:txBody>
          <a:bodyPr/>
          <a:lstStyle/>
          <a:p>
            <a:fld id="{DF1ACD00-77F6-4941-B4B0-B7C9C01A2CBF}" type="slidenum">
              <a:rPr lang="en-US" smtClean="0"/>
              <a:pPr/>
              <a:t>2</a:t>
            </a:fld>
            <a:endParaRPr lang="en-US"/>
          </a:p>
        </p:txBody>
      </p:sp>
    </p:spTree>
    <p:extLst>
      <p:ext uri="{BB962C8B-B14F-4D97-AF65-F5344CB8AC3E}">
        <p14:creationId xmlns:p14="http://schemas.microsoft.com/office/powerpoint/2010/main" val="69139694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E8F9BE-1D2D-79C1-0851-FB17FD6FC9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E3AC68-E1B4-7C2F-E238-924B580B155E}"/>
              </a:ext>
            </a:extLst>
          </p:cNvPr>
          <p:cNvSpPr>
            <a:spLocks noGrp="1" noRot="1" noChangeAspect="1"/>
          </p:cNvSpPr>
          <p:nvPr>
            <p:ph type="sldImg"/>
          </p:nvPr>
        </p:nvSpPr>
        <p:spPr>
          <a:xfrm>
            <a:off x="1143000" y="685800"/>
            <a:ext cx="4572000" cy="3429000"/>
          </a:xfrm>
        </p:spPr>
      </p:sp>
      <p:sp>
        <p:nvSpPr>
          <p:cNvPr id="3" name="Notes Placeholder 2">
            <a:extLst>
              <a:ext uri="{FF2B5EF4-FFF2-40B4-BE49-F238E27FC236}">
                <a16:creationId xmlns:a16="http://schemas.microsoft.com/office/drawing/2014/main" id="{C84CF67A-E33D-180D-929F-728FC46C34C7}"/>
              </a:ext>
            </a:extLst>
          </p:cNvPr>
          <p:cNvSpPr>
            <a:spLocks noGrp="1"/>
          </p:cNvSpPr>
          <p:nvPr>
            <p:ph type="body" idx="1"/>
          </p:nvPr>
        </p:nvSpPr>
        <p:spPr/>
        <p:txBody>
          <a:bodyPr>
            <a:normAutofit/>
          </a:bodyPr>
          <a:lstStyle/>
          <a:p>
            <a:endParaRPr lang="en-US" dirty="0"/>
          </a:p>
        </p:txBody>
      </p:sp>
      <p:sp>
        <p:nvSpPr>
          <p:cNvPr id="4" name="Slide Number Placeholder 3">
            <a:extLst>
              <a:ext uri="{FF2B5EF4-FFF2-40B4-BE49-F238E27FC236}">
                <a16:creationId xmlns:a16="http://schemas.microsoft.com/office/drawing/2014/main" id="{0C9C1E7A-BD4D-4C79-0924-CCE250C1BBE7}"/>
              </a:ext>
            </a:extLst>
          </p:cNvPr>
          <p:cNvSpPr>
            <a:spLocks noGrp="1"/>
          </p:cNvSpPr>
          <p:nvPr>
            <p:ph type="sldNum" sz="quarter" idx="10"/>
          </p:nvPr>
        </p:nvSpPr>
        <p:spPr/>
        <p:txBody>
          <a:bodyPr/>
          <a:lstStyle/>
          <a:p>
            <a:fld id="{DF1ACD00-77F6-4941-B4B0-B7C9C01A2CBF}" type="slidenum">
              <a:rPr lang="en-US" smtClean="0"/>
              <a:pPr/>
              <a:t>31</a:t>
            </a:fld>
            <a:endParaRPr lang="en-US"/>
          </a:p>
        </p:txBody>
      </p:sp>
    </p:spTree>
    <p:extLst>
      <p:ext uri="{BB962C8B-B14F-4D97-AF65-F5344CB8AC3E}">
        <p14:creationId xmlns:p14="http://schemas.microsoft.com/office/powerpoint/2010/main" val="311785272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F1100D-895E-6BCC-3D94-DF79A75339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C97B57F-C40E-6F48-D533-A4FBC3BB1B00}"/>
              </a:ext>
            </a:extLst>
          </p:cNvPr>
          <p:cNvSpPr>
            <a:spLocks noGrp="1" noRot="1" noChangeAspect="1"/>
          </p:cNvSpPr>
          <p:nvPr>
            <p:ph type="sldImg"/>
          </p:nvPr>
        </p:nvSpPr>
        <p:spPr>
          <a:xfrm>
            <a:off x="1143000" y="685800"/>
            <a:ext cx="4572000" cy="3429000"/>
          </a:xfrm>
        </p:spPr>
      </p:sp>
      <p:sp>
        <p:nvSpPr>
          <p:cNvPr id="3" name="Notes Placeholder 2">
            <a:extLst>
              <a:ext uri="{FF2B5EF4-FFF2-40B4-BE49-F238E27FC236}">
                <a16:creationId xmlns:a16="http://schemas.microsoft.com/office/drawing/2014/main" id="{7FBB33C1-0798-34B8-BBFC-FBF00476A905}"/>
              </a:ext>
            </a:extLst>
          </p:cNvPr>
          <p:cNvSpPr>
            <a:spLocks noGrp="1"/>
          </p:cNvSpPr>
          <p:nvPr>
            <p:ph type="body" idx="1"/>
          </p:nvPr>
        </p:nvSpPr>
        <p:spPr/>
        <p:txBody>
          <a:bodyPr>
            <a:normAutofit/>
          </a:bodyPr>
          <a:lstStyle/>
          <a:p>
            <a:endParaRPr lang="en-US" dirty="0"/>
          </a:p>
        </p:txBody>
      </p:sp>
      <p:sp>
        <p:nvSpPr>
          <p:cNvPr id="4" name="Slide Number Placeholder 3">
            <a:extLst>
              <a:ext uri="{FF2B5EF4-FFF2-40B4-BE49-F238E27FC236}">
                <a16:creationId xmlns:a16="http://schemas.microsoft.com/office/drawing/2014/main" id="{FA6D68E0-9EFA-61EE-7649-C80848CEC9DA}"/>
              </a:ext>
            </a:extLst>
          </p:cNvPr>
          <p:cNvSpPr>
            <a:spLocks noGrp="1"/>
          </p:cNvSpPr>
          <p:nvPr>
            <p:ph type="sldNum" sz="quarter" idx="10"/>
          </p:nvPr>
        </p:nvSpPr>
        <p:spPr/>
        <p:txBody>
          <a:bodyPr/>
          <a:lstStyle/>
          <a:p>
            <a:fld id="{DF1ACD00-77F6-4941-B4B0-B7C9C01A2CBF}" type="slidenum">
              <a:rPr lang="en-US" smtClean="0"/>
              <a:pPr/>
              <a:t>32</a:t>
            </a:fld>
            <a:endParaRPr lang="en-US"/>
          </a:p>
        </p:txBody>
      </p:sp>
    </p:spTree>
    <p:extLst>
      <p:ext uri="{BB962C8B-B14F-4D97-AF65-F5344CB8AC3E}">
        <p14:creationId xmlns:p14="http://schemas.microsoft.com/office/powerpoint/2010/main" val="161284363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0F50BB-9ACB-2926-542A-5D89CE234A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2DE8A4-1A93-38DC-31A0-2CBAA6E05FAC}"/>
              </a:ext>
            </a:extLst>
          </p:cNvPr>
          <p:cNvSpPr>
            <a:spLocks noGrp="1" noRot="1" noChangeAspect="1"/>
          </p:cNvSpPr>
          <p:nvPr>
            <p:ph type="sldImg"/>
          </p:nvPr>
        </p:nvSpPr>
        <p:spPr>
          <a:xfrm>
            <a:off x="1143000" y="685800"/>
            <a:ext cx="4572000" cy="3429000"/>
          </a:xfrm>
        </p:spPr>
      </p:sp>
      <p:sp>
        <p:nvSpPr>
          <p:cNvPr id="3" name="Notes Placeholder 2">
            <a:extLst>
              <a:ext uri="{FF2B5EF4-FFF2-40B4-BE49-F238E27FC236}">
                <a16:creationId xmlns:a16="http://schemas.microsoft.com/office/drawing/2014/main" id="{4C6CE090-9FAB-D6CF-77C0-6F19873C63EB}"/>
              </a:ext>
            </a:extLst>
          </p:cNvPr>
          <p:cNvSpPr>
            <a:spLocks noGrp="1"/>
          </p:cNvSpPr>
          <p:nvPr>
            <p:ph type="body" idx="1"/>
          </p:nvPr>
        </p:nvSpPr>
        <p:spPr/>
        <p:txBody>
          <a:bodyPr>
            <a:normAutofit/>
          </a:bodyPr>
          <a:lstStyle/>
          <a:p>
            <a:endParaRPr lang="en-US" dirty="0"/>
          </a:p>
        </p:txBody>
      </p:sp>
      <p:sp>
        <p:nvSpPr>
          <p:cNvPr id="4" name="Slide Number Placeholder 3">
            <a:extLst>
              <a:ext uri="{FF2B5EF4-FFF2-40B4-BE49-F238E27FC236}">
                <a16:creationId xmlns:a16="http://schemas.microsoft.com/office/drawing/2014/main" id="{C6CB55E2-2191-5E28-283C-67D2D26168FF}"/>
              </a:ext>
            </a:extLst>
          </p:cNvPr>
          <p:cNvSpPr>
            <a:spLocks noGrp="1"/>
          </p:cNvSpPr>
          <p:nvPr>
            <p:ph type="sldNum" sz="quarter" idx="10"/>
          </p:nvPr>
        </p:nvSpPr>
        <p:spPr/>
        <p:txBody>
          <a:bodyPr/>
          <a:lstStyle/>
          <a:p>
            <a:fld id="{DF1ACD00-77F6-4941-B4B0-B7C9C01A2CBF}" type="slidenum">
              <a:rPr lang="en-US" smtClean="0"/>
              <a:pPr/>
              <a:t>33</a:t>
            </a:fld>
            <a:endParaRPr lang="en-US"/>
          </a:p>
        </p:txBody>
      </p:sp>
    </p:spTree>
    <p:extLst>
      <p:ext uri="{BB962C8B-B14F-4D97-AF65-F5344CB8AC3E}">
        <p14:creationId xmlns:p14="http://schemas.microsoft.com/office/powerpoint/2010/main" val="267340424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23FD0D-22B2-48FE-E919-4724961E02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1B42C2-EC09-B66A-6A7F-E1DC60C924BE}"/>
              </a:ext>
            </a:extLst>
          </p:cNvPr>
          <p:cNvSpPr>
            <a:spLocks noGrp="1" noRot="1" noChangeAspect="1"/>
          </p:cNvSpPr>
          <p:nvPr>
            <p:ph type="sldImg"/>
          </p:nvPr>
        </p:nvSpPr>
        <p:spPr>
          <a:xfrm>
            <a:off x="1143000" y="685800"/>
            <a:ext cx="4572000" cy="3429000"/>
          </a:xfrm>
        </p:spPr>
      </p:sp>
      <p:sp>
        <p:nvSpPr>
          <p:cNvPr id="3" name="Notes Placeholder 2">
            <a:extLst>
              <a:ext uri="{FF2B5EF4-FFF2-40B4-BE49-F238E27FC236}">
                <a16:creationId xmlns:a16="http://schemas.microsoft.com/office/drawing/2014/main" id="{B70FF22C-8F4C-6DB5-7E67-186B40FB5D7E}"/>
              </a:ext>
            </a:extLst>
          </p:cNvPr>
          <p:cNvSpPr>
            <a:spLocks noGrp="1"/>
          </p:cNvSpPr>
          <p:nvPr>
            <p:ph type="body" idx="1"/>
          </p:nvPr>
        </p:nvSpPr>
        <p:spPr/>
        <p:txBody>
          <a:bodyPr>
            <a:normAutofit/>
          </a:bodyPr>
          <a:lstStyle/>
          <a:p>
            <a:endParaRPr lang="en-US" dirty="0"/>
          </a:p>
        </p:txBody>
      </p:sp>
      <p:sp>
        <p:nvSpPr>
          <p:cNvPr id="4" name="Slide Number Placeholder 3">
            <a:extLst>
              <a:ext uri="{FF2B5EF4-FFF2-40B4-BE49-F238E27FC236}">
                <a16:creationId xmlns:a16="http://schemas.microsoft.com/office/drawing/2014/main" id="{0E837AAA-D04E-DA85-DF28-2895668F2BE2}"/>
              </a:ext>
            </a:extLst>
          </p:cNvPr>
          <p:cNvSpPr>
            <a:spLocks noGrp="1"/>
          </p:cNvSpPr>
          <p:nvPr>
            <p:ph type="sldNum" sz="quarter" idx="10"/>
          </p:nvPr>
        </p:nvSpPr>
        <p:spPr/>
        <p:txBody>
          <a:bodyPr/>
          <a:lstStyle/>
          <a:p>
            <a:fld id="{DF1ACD00-77F6-4941-B4B0-B7C9C01A2CBF}" type="slidenum">
              <a:rPr lang="en-US" smtClean="0"/>
              <a:pPr/>
              <a:t>34</a:t>
            </a:fld>
            <a:endParaRPr lang="en-US"/>
          </a:p>
        </p:txBody>
      </p:sp>
    </p:spTree>
    <p:extLst>
      <p:ext uri="{BB962C8B-B14F-4D97-AF65-F5344CB8AC3E}">
        <p14:creationId xmlns:p14="http://schemas.microsoft.com/office/powerpoint/2010/main" val="47901518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CBFECF-BB87-707F-69B7-FB8CF96CBB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AAC91D-3E62-29EA-398D-0D835C395150}"/>
              </a:ext>
            </a:extLst>
          </p:cNvPr>
          <p:cNvSpPr>
            <a:spLocks noGrp="1" noRot="1" noChangeAspect="1"/>
          </p:cNvSpPr>
          <p:nvPr>
            <p:ph type="sldImg"/>
          </p:nvPr>
        </p:nvSpPr>
        <p:spPr>
          <a:xfrm>
            <a:off x="1143000" y="685800"/>
            <a:ext cx="4572000" cy="3429000"/>
          </a:xfrm>
        </p:spPr>
      </p:sp>
      <p:sp>
        <p:nvSpPr>
          <p:cNvPr id="3" name="Notes Placeholder 2">
            <a:extLst>
              <a:ext uri="{FF2B5EF4-FFF2-40B4-BE49-F238E27FC236}">
                <a16:creationId xmlns:a16="http://schemas.microsoft.com/office/drawing/2014/main" id="{EACCA6D5-D4FA-652B-6A88-2A079FD30BAF}"/>
              </a:ext>
            </a:extLst>
          </p:cNvPr>
          <p:cNvSpPr>
            <a:spLocks noGrp="1"/>
          </p:cNvSpPr>
          <p:nvPr>
            <p:ph type="body" idx="1"/>
          </p:nvPr>
        </p:nvSpPr>
        <p:spPr/>
        <p:txBody>
          <a:bodyPr>
            <a:normAutofit/>
          </a:bodyPr>
          <a:lstStyle/>
          <a:p>
            <a:endParaRPr lang="en-US" dirty="0"/>
          </a:p>
        </p:txBody>
      </p:sp>
      <p:sp>
        <p:nvSpPr>
          <p:cNvPr id="4" name="Slide Number Placeholder 3">
            <a:extLst>
              <a:ext uri="{FF2B5EF4-FFF2-40B4-BE49-F238E27FC236}">
                <a16:creationId xmlns:a16="http://schemas.microsoft.com/office/drawing/2014/main" id="{FC2B00FE-A552-2FB0-CCA5-B58E76CD70EA}"/>
              </a:ext>
            </a:extLst>
          </p:cNvPr>
          <p:cNvSpPr>
            <a:spLocks noGrp="1"/>
          </p:cNvSpPr>
          <p:nvPr>
            <p:ph type="sldNum" sz="quarter" idx="10"/>
          </p:nvPr>
        </p:nvSpPr>
        <p:spPr/>
        <p:txBody>
          <a:bodyPr/>
          <a:lstStyle/>
          <a:p>
            <a:fld id="{DF1ACD00-77F6-4941-B4B0-B7C9C01A2CBF}" type="slidenum">
              <a:rPr lang="en-US" smtClean="0"/>
              <a:pPr/>
              <a:t>35</a:t>
            </a:fld>
            <a:endParaRPr lang="en-US"/>
          </a:p>
        </p:txBody>
      </p:sp>
    </p:spTree>
    <p:extLst>
      <p:ext uri="{BB962C8B-B14F-4D97-AF65-F5344CB8AC3E}">
        <p14:creationId xmlns:p14="http://schemas.microsoft.com/office/powerpoint/2010/main" val="273625569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8EF93C-6468-F014-3708-60337FE0C9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BD8B2E-3830-C4A7-B8CB-8944138B7AF2}"/>
              </a:ext>
            </a:extLst>
          </p:cNvPr>
          <p:cNvSpPr>
            <a:spLocks noGrp="1" noRot="1" noChangeAspect="1"/>
          </p:cNvSpPr>
          <p:nvPr>
            <p:ph type="sldImg"/>
          </p:nvPr>
        </p:nvSpPr>
        <p:spPr>
          <a:xfrm>
            <a:off x="1143000" y="685800"/>
            <a:ext cx="4572000" cy="3429000"/>
          </a:xfrm>
        </p:spPr>
      </p:sp>
      <p:sp>
        <p:nvSpPr>
          <p:cNvPr id="3" name="Notes Placeholder 2">
            <a:extLst>
              <a:ext uri="{FF2B5EF4-FFF2-40B4-BE49-F238E27FC236}">
                <a16:creationId xmlns:a16="http://schemas.microsoft.com/office/drawing/2014/main" id="{795C5B73-069E-9DA7-8FA3-CFEF0045F02E}"/>
              </a:ext>
            </a:extLst>
          </p:cNvPr>
          <p:cNvSpPr>
            <a:spLocks noGrp="1"/>
          </p:cNvSpPr>
          <p:nvPr>
            <p:ph type="body" idx="1"/>
          </p:nvPr>
        </p:nvSpPr>
        <p:spPr/>
        <p:txBody>
          <a:bodyPr>
            <a:normAutofit/>
          </a:bodyPr>
          <a:lstStyle/>
          <a:p>
            <a:endParaRPr lang="en-US" dirty="0"/>
          </a:p>
        </p:txBody>
      </p:sp>
      <p:sp>
        <p:nvSpPr>
          <p:cNvPr id="4" name="Slide Number Placeholder 3">
            <a:extLst>
              <a:ext uri="{FF2B5EF4-FFF2-40B4-BE49-F238E27FC236}">
                <a16:creationId xmlns:a16="http://schemas.microsoft.com/office/drawing/2014/main" id="{7ED295BE-0902-AE6A-CE82-00FE46502AD2}"/>
              </a:ext>
            </a:extLst>
          </p:cNvPr>
          <p:cNvSpPr>
            <a:spLocks noGrp="1"/>
          </p:cNvSpPr>
          <p:nvPr>
            <p:ph type="sldNum" sz="quarter" idx="10"/>
          </p:nvPr>
        </p:nvSpPr>
        <p:spPr/>
        <p:txBody>
          <a:bodyPr/>
          <a:lstStyle/>
          <a:p>
            <a:fld id="{DF1ACD00-77F6-4941-B4B0-B7C9C01A2CBF}" type="slidenum">
              <a:rPr lang="en-US" smtClean="0"/>
              <a:pPr/>
              <a:t>36</a:t>
            </a:fld>
            <a:endParaRPr lang="en-US"/>
          </a:p>
        </p:txBody>
      </p:sp>
    </p:spTree>
    <p:extLst>
      <p:ext uri="{BB962C8B-B14F-4D97-AF65-F5344CB8AC3E}">
        <p14:creationId xmlns:p14="http://schemas.microsoft.com/office/powerpoint/2010/main" val="406333509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588AB0-BAF6-5F54-192E-F89811A8C4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B691A3-DEFB-0C15-E488-212BAB5B7195}"/>
              </a:ext>
            </a:extLst>
          </p:cNvPr>
          <p:cNvSpPr>
            <a:spLocks noGrp="1" noRot="1" noChangeAspect="1"/>
          </p:cNvSpPr>
          <p:nvPr>
            <p:ph type="sldImg"/>
          </p:nvPr>
        </p:nvSpPr>
        <p:spPr>
          <a:xfrm>
            <a:off x="1143000" y="685800"/>
            <a:ext cx="4572000" cy="3429000"/>
          </a:xfrm>
        </p:spPr>
      </p:sp>
      <p:sp>
        <p:nvSpPr>
          <p:cNvPr id="3" name="Notes Placeholder 2">
            <a:extLst>
              <a:ext uri="{FF2B5EF4-FFF2-40B4-BE49-F238E27FC236}">
                <a16:creationId xmlns:a16="http://schemas.microsoft.com/office/drawing/2014/main" id="{E2848488-B8CF-AFF7-C299-C6566AE62EB4}"/>
              </a:ext>
            </a:extLst>
          </p:cNvPr>
          <p:cNvSpPr>
            <a:spLocks noGrp="1"/>
          </p:cNvSpPr>
          <p:nvPr>
            <p:ph type="body" idx="1"/>
          </p:nvPr>
        </p:nvSpPr>
        <p:spPr/>
        <p:txBody>
          <a:bodyPr>
            <a:normAutofit/>
          </a:bodyPr>
          <a:lstStyle/>
          <a:p>
            <a:endParaRPr lang="en-US" dirty="0"/>
          </a:p>
        </p:txBody>
      </p:sp>
      <p:sp>
        <p:nvSpPr>
          <p:cNvPr id="4" name="Slide Number Placeholder 3">
            <a:extLst>
              <a:ext uri="{FF2B5EF4-FFF2-40B4-BE49-F238E27FC236}">
                <a16:creationId xmlns:a16="http://schemas.microsoft.com/office/drawing/2014/main" id="{6916FED6-C16E-578A-0E65-78769DE54A9D}"/>
              </a:ext>
            </a:extLst>
          </p:cNvPr>
          <p:cNvSpPr>
            <a:spLocks noGrp="1"/>
          </p:cNvSpPr>
          <p:nvPr>
            <p:ph type="sldNum" sz="quarter" idx="10"/>
          </p:nvPr>
        </p:nvSpPr>
        <p:spPr/>
        <p:txBody>
          <a:bodyPr/>
          <a:lstStyle/>
          <a:p>
            <a:fld id="{DF1ACD00-77F6-4941-B4B0-B7C9C01A2CBF}" type="slidenum">
              <a:rPr lang="en-US" smtClean="0"/>
              <a:pPr/>
              <a:t>37</a:t>
            </a:fld>
            <a:endParaRPr lang="en-US"/>
          </a:p>
        </p:txBody>
      </p:sp>
    </p:spTree>
    <p:extLst>
      <p:ext uri="{BB962C8B-B14F-4D97-AF65-F5344CB8AC3E}">
        <p14:creationId xmlns:p14="http://schemas.microsoft.com/office/powerpoint/2010/main" val="358391666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01E2DF-FFE4-8B47-57D3-117C690CF9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A32A5E-58DA-2007-48AF-1752E93BDA53}"/>
              </a:ext>
            </a:extLst>
          </p:cNvPr>
          <p:cNvSpPr>
            <a:spLocks noGrp="1" noRot="1" noChangeAspect="1"/>
          </p:cNvSpPr>
          <p:nvPr>
            <p:ph type="sldImg"/>
          </p:nvPr>
        </p:nvSpPr>
        <p:spPr>
          <a:xfrm>
            <a:off x="1143000" y="685800"/>
            <a:ext cx="4572000" cy="3429000"/>
          </a:xfrm>
        </p:spPr>
      </p:sp>
      <p:sp>
        <p:nvSpPr>
          <p:cNvPr id="3" name="Notes Placeholder 2">
            <a:extLst>
              <a:ext uri="{FF2B5EF4-FFF2-40B4-BE49-F238E27FC236}">
                <a16:creationId xmlns:a16="http://schemas.microsoft.com/office/drawing/2014/main" id="{9D173DD5-4624-58BB-B758-38E3C7C9EE72}"/>
              </a:ext>
            </a:extLst>
          </p:cNvPr>
          <p:cNvSpPr>
            <a:spLocks noGrp="1"/>
          </p:cNvSpPr>
          <p:nvPr>
            <p:ph type="body" idx="1"/>
          </p:nvPr>
        </p:nvSpPr>
        <p:spPr/>
        <p:txBody>
          <a:bodyPr>
            <a:normAutofit/>
          </a:bodyPr>
          <a:lstStyle/>
          <a:p>
            <a:endParaRPr lang="en-US" dirty="0"/>
          </a:p>
        </p:txBody>
      </p:sp>
      <p:sp>
        <p:nvSpPr>
          <p:cNvPr id="4" name="Slide Number Placeholder 3">
            <a:extLst>
              <a:ext uri="{FF2B5EF4-FFF2-40B4-BE49-F238E27FC236}">
                <a16:creationId xmlns:a16="http://schemas.microsoft.com/office/drawing/2014/main" id="{35A5FC68-BD5B-0B16-24CE-20B83A7F5822}"/>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F1ACD00-77F6-4941-B4B0-B7C9C01A2CB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138595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6D0730-A619-3FA1-FB9D-818D0250A0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C43F82-EC55-F826-F219-1B6A216E8DA5}"/>
              </a:ext>
            </a:extLst>
          </p:cNvPr>
          <p:cNvSpPr>
            <a:spLocks noGrp="1" noRot="1" noChangeAspect="1"/>
          </p:cNvSpPr>
          <p:nvPr>
            <p:ph type="sldImg"/>
          </p:nvPr>
        </p:nvSpPr>
        <p:spPr>
          <a:xfrm>
            <a:off x="1143000" y="685800"/>
            <a:ext cx="4572000" cy="3429000"/>
          </a:xfrm>
        </p:spPr>
      </p:sp>
      <p:sp>
        <p:nvSpPr>
          <p:cNvPr id="3" name="Notes Placeholder 2">
            <a:extLst>
              <a:ext uri="{FF2B5EF4-FFF2-40B4-BE49-F238E27FC236}">
                <a16:creationId xmlns:a16="http://schemas.microsoft.com/office/drawing/2014/main" id="{B99F3BE5-F07E-B8CF-FADB-A341CCFB634E}"/>
              </a:ext>
            </a:extLst>
          </p:cNvPr>
          <p:cNvSpPr>
            <a:spLocks noGrp="1"/>
          </p:cNvSpPr>
          <p:nvPr>
            <p:ph type="body" idx="1"/>
          </p:nvPr>
        </p:nvSpPr>
        <p:spPr/>
        <p:txBody>
          <a:bodyPr>
            <a:normAutofit/>
          </a:bodyPr>
          <a:lstStyle/>
          <a:p>
            <a:endParaRPr lang="en-US" dirty="0"/>
          </a:p>
        </p:txBody>
      </p:sp>
      <p:sp>
        <p:nvSpPr>
          <p:cNvPr id="4" name="Slide Number Placeholder 3">
            <a:extLst>
              <a:ext uri="{FF2B5EF4-FFF2-40B4-BE49-F238E27FC236}">
                <a16:creationId xmlns:a16="http://schemas.microsoft.com/office/drawing/2014/main" id="{A2A1FE08-4A3D-99D9-61B2-54D4F052D7F9}"/>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F1ACD00-77F6-4941-B4B0-B7C9C01A2CB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769848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840E9C-5537-A7E0-7150-E598C00B9C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E3FFE38-6A56-A6FA-6040-166792372C36}"/>
              </a:ext>
            </a:extLst>
          </p:cNvPr>
          <p:cNvSpPr>
            <a:spLocks noGrp="1" noRot="1" noChangeAspect="1"/>
          </p:cNvSpPr>
          <p:nvPr>
            <p:ph type="sldImg"/>
          </p:nvPr>
        </p:nvSpPr>
        <p:spPr>
          <a:xfrm>
            <a:off x="1143000" y="685800"/>
            <a:ext cx="4572000" cy="3429000"/>
          </a:xfrm>
        </p:spPr>
      </p:sp>
      <p:sp>
        <p:nvSpPr>
          <p:cNvPr id="3" name="Notes Placeholder 2">
            <a:extLst>
              <a:ext uri="{FF2B5EF4-FFF2-40B4-BE49-F238E27FC236}">
                <a16:creationId xmlns:a16="http://schemas.microsoft.com/office/drawing/2014/main" id="{87296D47-D7F2-4E33-9DE9-0F15998D8AE6}"/>
              </a:ext>
            </a:extLst>
          </p:cNvPr>
          <p:cNvSpPr>
            <a:spLocks noGrp="1"/>
          </p:cNvSpPr>
          <p:nvPr>
            <p:ph type="body" idx="1"/>
          </p:nvPr>
        </p:nvSpPr>
        <p:spPr/>
        <p:txBody>
          <a:bodyPr>
            <a:normAutofit/>
          </a:bodyPr>
          <a:lstStyle/>
          <a:p>
            <a:endParaRPr lang="en-US" dirty="0"/>
          </a:p>
        </p:txBody>
      </p:sp>
      <p:sp>
        <p:nvSpPr>
          <p:cNvPr id="4" name="Slide Number Placeholder 3">
            <a:extLst>
              <a:ext uri="{FF2B5EF4-FFF2-40B4-BE49-F238E27FC236}">
                <a16:creationId xmlns:a16="http://schemas.microsoft.com/office/drawing/2014/main" id="{C6CE2DF6-1C16-7DF4-ABDF-D387DE877172}"/>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F1ACD00-77F6-4941-B4B0-B7C9C01A2CB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39276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87E4F0-C04B-5A67-0CDE-53C05BBC13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150DA3-E29B-C31F-2BD9-8B44A008DE13}"/>
              </a:ext>
            </a:extLst>
          </p:cNvPr>
          <p:cNvSpPr>
            <a:spLocks noGrp="1" noRot="1" noChangeAspect="1"/>
          </p:cNvSpPr>
          <p:nvPr>
            <p:ph type="sldImg"/>
          </p:nvPr>
        </p:nvSpPr>
        <p:spPr>
          <a:xfrm>
            <a:off x="1143000" y="685800"/>
            <a:ext cx="4572000" cy="3429000"/>
          </a:xfrm>
        </p:spPr>
      </p:sp>
      <p:sp>
        <p:nvSpPr>
          <p:cNvPr id="3" name="Notes Placeholder 2">
            <a:extLst>
              <a:ext uri="{FF2B5EF4-FFF2-40B4-BE49-F238E27FC236}">
                <a16:creationId xmlns:a16="http://schemas.microsoft.com/office/drawing/2014/main" id="{03724046-5EEA-8622-51D4-F40906C8FA7A}"/>
              </a:ext>
            </a:extLst>
          </p:cNvPr>
          <p:cNvSpPr>
            <a:spLocks noGrp="1"/>
          </p:cNvSpPr>
          <p:nvPr>
            <p:ph type="body" idx="1"/>
          </p:nvPr>
        </p:nvSpPr>
        <p:spPr/>
        <p:txBody>
          <a:bodyPr>
            <a:normAutofit/>
          </a:bodyPr>
          <a:lstStyle/>
          <a:p>
            <a:endParaRPr lang="en-US" dirty="0"/>
          </a:p>
        </p:txBody>
      </p:sp>
      <p:sp>
        <p:nvSpPr>
          <p:cNvPr id="4" name="Slide Number Placeholder 3">
            <a:extLst>
              <a:ext uri="{FF2B5EF4-FFF2-40B4-BE49-F238E27FC236}">
                <a16:creationId xmlns:a16="http://schemas.microsoft.com/office/drawing/2014/main" id="{1EEFDF64-4C02-A5DA-71B1-EEFF680CADB1}"/>
              </a:ext>
            </a:extLst>
          </p:cNvPr>
          <p:cNvSpPr>
            <a:spLocks noGrp="1"/>
          </p:cNvSpPr>
          <p:nvPr>
            <p:ph type="sldNum" sz="quarter" idx="10"/>
          </p:nvPr>
        </p:nvSpPr>
        <p:spPr/>
        <p:txBody>
          <a:bodyPr/>
          <a:lstStyle/>
          <a:p>
            <a:fld id="{DF1ACD00-77F6-4941-B4B0-B7C9C01A2CBF}" type="slidenum">
              <a:rPr lang="en-US" smtClean="0"/>
              <a:pPr/>
              <a:t>3</a:t>
            </a:fld>
            <a:endParaRPr lang="en-US"/>
          </a:p>
        </p:txBody>
      </p:sp>
    </p:spTree>
    <p:extLst>
      <p:ext uri="{BB962C8B-B14F-4D97-AF65-F5344CB8AC3E}">
        <p14:creationId xmlns:p14="http://schemas.microsoft.com/office/powerpoint/2010/main" val="287646182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11D4EC-F128-89DA-2DC5-14496429C13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456D3A-1EB8-E287-95C6-06D1F4EF9E9A}"/>
              </a:ext>
            </a:extLst>
          </p:cNvPr>
          <p:cNvSpPr>
            <a:spLocks noGrp="1" noRot="1" noChangeAspect="1"/>
          </p:cNvSpPr>
          <p:nvPr>
            <p:ph type="sldImg"/>
          </p:nvPr>
        </p:nvSpPr>
        <p:spPr>
          <a:xfrm>
            <a:off x="1143000" y="685800"/>
            <a:ext cx="4572000" cy="3429000"/>
          </a:xfrm>
        </p:spPr>
      </p:sp>
      <p:sp>
        <p:nvSpPr>
          <p:cNvPr id="3" name="Notes Placeholder 2">
            <a:extLst>
              <a:ext uri="{FF2B5EF4-FFF2-40B4-BE49-F238E27FC236}">
                <a16:creationId xmlns:a16="http://schemas.microsoft.com/office/drawing/2014/main" id="{A60F9C3F-1EA5-0E22-CCBC-6513B31B916C}"/>
              </a:ext>
            </a:extLst>
          </p:cNvPr>
          <p:cNvSpPr>
            <a:spLocks noGrp="1"/>
          </p:cNvSpPr>
          <p:nvPr>
            <p:ph type="body" idx="1"/>
          </p:nvPr>
        </p:nvSpPr>
        <p:spPr/>
        <p:txBody>
          <a:bodyPr>
            <a:normAutofit/>
          </a:bodyPr>
          <a:lstStyle/>
          <a:p>
            <a:endParaRPr lang="en-US" dirty="0"/>
          </a:p>
        </p:txBody>
      </p:sp>
      <p:sp>
        <p:nvSpPr>
          <p:cNvPr id="4" name="Slide Number Placeholder 3">
            <a:extLst>
              <a:ext uri="{FF2B5EF4-FFF2-40B4-BE49-F238E27FC236}">
                <a16:creationId xmlns:a16="http://schemas.microsoft.com/office/drawing/2014/main" id="{EC873500-7A40-E5A1-8874-5852DDF08088}"/>
              </a:ext>
            </a:extLst>
          </p:cNvPr>
          <p:cNvSpPr>
            <a:spLocks noGrp="1"/>
          </p:cNvSpPr>
          <p:nvPr>
            <p:ph type="sldNum" sz="quarter" idx="10"/>
          </p:nvPr>
        </p:nvSpPr>
        <p:spPr/>
        <p:txBody>
          <a:bodyPr/>
          <a:lstStyle/>
          <a:p>
            <a:fld id="{DF1ACD00-77F6-4941-B4B0-B7C9C01A2CBF}" type="slidenum">
              <a:rPr lang="en-US" smtClean="0"/>
              <a:pPr/>
              <a:t>42</a:t>
            </a:fld>
            <a:endParaRPr lang="en-US"/>
          </a:p>
        </p:txBody>
      </p:sp>
    </p:spTree>
    <p:extLst>
      <p:ext uri="{BB962C8B-B14F-4D97-AF65-F5344CB8AC3E}">
        <p14:creationId xmlns:p14="http://schemas.microsoft.com/office/powerpoint/2010/main" val="346287836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2D9D18-5F4F-399D-BAE4-6BAD62C526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E2E7FB-8152-1E12-DC72-22B662FD8B16}"/>
              </a:ext>
            </a:extLst>
          </p:cNvPr>
          <p:cNvSpPr>
            <a:spLocks noGrp="1" noRot="1" noChangeAspect="1"/>
          </p:cNvSpPr>
          <p:nvPr>
            <p:ph type="sldImg"/>
          </p:nvPr>
        </p:nvSpPr>
        <p:spPr>
          <a:xfrm>
            <a:off x="1143000" y="685800"/>
            <a:ext cx="4572000" cy="3429000"/>
          </a:xfrm>
        </p:spPr>
      </p:sp>
      <p:sp>
        <p:nvSpPr>
          <p:cNvPr id="3" name="Notes Placeholder 2">
            <a:extLst>
              <a:ext uri="{FF2B5EF4-FFF2-40B4-BE49-F238E27FC236}">
                <a16:creationId xmlns:a16="http://schemas.microsoft.com/office/drawing/2014/main" id="{A6472006-AF7B-5217-CC4F-289904C8A340}"/>
              </a:ext>
            </a:extLst>
          </p:cNvPr>
          <p:cNvSpPr>
            <a:spLocks noGrp="1"/>
          </p:cNvSpPr>
          <p:nvPr>
            <p:ph type="body" idx="1"/>
          </p:nvPr>
        </p:nvSpPr>
        <p:spPr/>
        <p:txBody>
          <a:bodyPr>
            <a:normAutofit/>
          </a:bodyPr>
          <a:lstStyle/>
          <a:p>
            <a:endParaRPr lang="en-US" dirty="0"/>
          </a:p>
        </p:txBody>
      </p:sp>
      <p:sp>
        <p:nvSpPr>
          <p:cNvPr id="4" name="Slide Number Placeholder 3">
            <a:extLst>
              <a:ext uri="{FF2B5EF4-FFF2-40B4-BE49-F238E27FC236}">
                <a16:creationId xmlns:a16="http://schemas.microsoft.com/office/drawing/2014/main" id="{B4296222-7F0E-695F-2AFC-3D7BEE5BBC31}"/>
              </a:ext>
            </a:extLst>
          </p:cNvPr>
          <p:cNvSpPr>
            <a:spLocks noGrp="1"/>
          </p:cNvSpPr>
          <p:nvPr>
            <p:ph type="sldNum" sz="quarter" idx="10"/>
          </p:nvPr>
        </p:nvSpPr>
        <p:spPr/>
        <p:txBody>
          <a:bodyPr/>
          <a:lstStyle/>
          <a:p>
            <a:fld id="{DF1ACD00-77F6-4941-B4B0-B7C9C01A2CBF}" type="slidenum">
              <a:rPr lang="en-US" smtClean="0"/>
              <a:pPr/>
              <a:t>43</a:t>
            </a:fld>
            <a:endParaRPr lang="en-US"/>
          </a:p>
        </p:txBody>
      </p:sp>
    </p:spTree>
    <p:extLst>
      <p:ext uri="{BB962C8B-B14F-4D97-AF65-F5344CB8AC3E}">
        <p14:creationId xmlns:p14="http://schemas.microsoft.com/office/powerpoint/2010/main" val="166419201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725792-D152-0F9F-2C87-F7BBC44499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FD304B-9882-9ECF-6B21-2CB5AA329879}"/>
              </a:ext>
            </a:extLst>
          </p:cNvPr>
          <p:cNvSpPr>
            <a:spLocks noGrp="1" noRot="1" noChangeAspect="1"/>
          </p:cNvSpPr>
          <p:nvPr>
            <p:ph type="sldImg"/>
          </p:nvPr>
        </p:nvSpPr>
        <p:spPr>
          <a:xfrm>
            <a:off x="1143000" y="685800"/>
            <a:ext cx="4572000" cy="3429000"/>
          </a:xfrm>
        </p:spPr>
      </p:sp>
      <p:sp>
        <p:nvSpPr>
          <p:cNvPr id="3" name="Notes Placeholder 2">
            <a:extLst>
              <a:ext uri="{FF2B5EF4-FFF2-40B4-BE49-F238E27FC236}">
                <a16:creationId xmlns:a16="http://schemas.microsoft.com/office/drawing/2014/main" id="{0FC0F833-4DE9-7D78-5CDE-C1DB813D4CA3}"/>
              </a:ext>
            </a:extLst>
          </p:cNvPr>
          <p:cNvSpPr>
            <a:spLocks noGrp="1"/>
          </p:cNvSpPr>
          <p:nvPr>
            <p:ph type="body" idx="1"/>
          </p:nvPr>
        </p:nvSpPr>
        <p:spPr/>
        <p:txBody>
          <a:bodyPr>
            <a:normAutofit/>
          </a:bodyPr>
          <a:lstStyle/>
          <a:p>
            <a:endParaRPr lang="en-US" dirty="0"/>
          </a:p>
        </p:txBody>
      </p:sp>
      <p:sp>
        <p:nvSpPr>
          <p:cNvPr id="4" name="Slide Number Placeholder 3">
            <a:extLst>
              <a:ext uri="{FF2B5EF4-FFF2-40B4-BE49-F238E27FC236}">
                <a16:creationId xmlns:a16="http://schemas.microsoft.com/office/drawing/2014/main" id="{8D983F01-DD01-8AC8-6289-82099D5520B6}"/>
              </a:ext>
            </a:extLst>
          </p:cNvPr>
          <p:cNvSpPr>
            <a:spLocks noGrp="1"/>
          </p:cNvSpPr>
          <p:nvPr>
            <p:ph type="sldNum" sz="quarter" idx="10"/>
          </p:nvPr>
        </p:nvSpPr>
        <p:spPr/>
        <p:txBody>
          <a:bodyPr/>
          <a:lstStyle/>
          <a:p>
            <a:fld id="{DF1ACD00-77F6-4941-B4B0-B7C9C01A2CBF}" type="slidenum">
              <a:rPr lang="en-US" smtClean="0"/>
              <a:pPr/>
              <a:t>44</a:t>
            </a:fld>
            <a:endParaRPr lang="en-US"/>
          </a:p>
        </p:txBody>
      </p:sp>
    </p:spTree>
    <p:extLst>
      <p:ext uri="{BB962C8B-B14F-4D97-AF65-F5344CB8AC3E}">
        <p14:creationId xmlns:p14="http://schemas.microsoft.com/office/powerpoint/2010/main" val="109890798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D02067-AF6B-DB35-CA5C-1FE4EA0F294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2610E7-2048-2241-BB25-493D7B3A1BCB}"/>
              </a:ext>
            </a:extLst>
          </p:cNvPr>
          <p:cNvSpPr>
            <a:spLocks noGrp="1" noRot="1" noChangeAspect="1"/>
          </p:cNvSpPr>
          <p:nvPr>
            <p:ph type="sldImg"/>
          </p:nvPr>
        </p:nvSpPr>
        <p:spPr>
          <a:xfrm>
            <a:off x="1143000" y="685800"/>
            <a:ext cx="4572000" cy="3429000"/>
          </a:xfrm>
        </p:spPr>
      </p:sp>
      <p:sp>
        <p:nvSpPr>
          <p:cNvPr id="3" name="Notes Placeholder 2">
            <a:extLst>
              <a:ext uri="{FF2B5EF4-FFF2-40B4-BE49-F238E27FC236}">
                <a16:creationId xmlns:a16="http://schemas.microsoft.com/office/drawing/2014/main" id="{CEACA783-9A9E-2532-07BD-0E1BF95B1BE5}"/>
              </a:ext>
            </a:extLst>
          </p:cNvPr>
          <p:cNvSpPr>
            <a:spLocks noGrp="1"/>
          </p:cNvSpPr>
          <p:nvPr>
            <p:ph type="body" idx="1"/>
          </p:nvPr>
        </p:nvSpPr>
        <p:spPr/>
        <p:txBody>
          <a:bodyPr>
            <a:normAutofit/>
          </a:bodyPr>
          <a:lstStyle/>
          <a:p>
            <a:endParaRPr lang="en-US" dirty="0"/>
          </a:p>
        </p:txBody>
      </p:sp>
      <p:sp>
        <p:nvSpPr>
          <p:cNvPr id="4" name="Slide Number Placeholder 3">
            <a:extLst>
              <a:ext uri="{FF2B5EF4-FFF2-40B4-BE49-F238E27FC236}">
                <a16:creationId xmlns:a16="http://schemas.microsoft.com/office/drawing/2014/main" id="{83F4F0EE-74C5-D663-4EE7-55196790ED80}"/>
              </a:ext>
            </a:extLst>
          </p:cNvPr>
          <p:cNvSpPr>
            <a:spLocks noGrp="1"/>
          </p:cNvSpPr>
          <p:nvPr>
            <p:ph type="sldNum" sz="quarter" idx="10"/>
          </p:nvPr>
        </p:nvSpPr>
        <p:spPr/>
        <p:txBody>
          <a:bodyPr/>
          <a:lstStyle/>
          <a:p>
            <a:fld id="{DF1ACD00-77F6-4941-B4B0-B7C9C01A2CBF}" type="slidenum">
              <a:rPr lang="en-US" smtClean="0"/>
              <a:pPr/>
              <a:t>45</a:t>
            </a:fld>
            <a:endParaRPr lang="en-US"/>
          </a:p>
        </p:txBody>
      </p:sp>
    </p:spTree>
    <p:extLst>
      <p:ext uri="{BB962C8B-B14F-4D97-AF65-F5344CB8AC3E}">
        <p14:creationId xmlns:p14="http://schemas.microsoft.com/office/powerpoint/2010/main" val="166509816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715338-F985-EC87-28DC-BB6B2E937C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A551AB0-1791-C988-7620-8028297283B5}"/>
              </a:ext>
            </a:extLst>
          </p:cNvPr>
          <p:cNvSpPr>
            <a:spLocks noGrp="1" noRot="1" noChangeAspect="1"/>
          </p:cNvSpPr>
          <p:nvPr>
            <p:ph type="sldImg"/>
          </p:nvPr>
        </p:nvSpPr>
        <p:spPr>
          <a:xfrm>
            <a:off x="1143000" y="685800"/>
            <a:ext cx="4572000" cy="3429000"/>
          </a:xfrm>
        </p:spPr>
      </p:sp>
      <p:sp>
        <p:nvSpPr>
          <p:cNvPr id="3" name="Notes Placeholder 2">
            <a:extLst>
              <a:ext uri="{FF2B5EF4-FFF2-40B4-BE49-F238E27FC236}">
                <a16:creationId xmlns:a16="http://schemas.microsoft.com/office/drawing/2014/main" id="{7404583B-7E38-7C85-8B9B-7DCAB7370D46}"/>
              </a:ext>
            </a:extLst>
          </p:cNvPr>
          <p:cNvSpPr>
            <a:spLocks noGrp="1"/>
          </p:cNvSpPr>
          <p:nvPr>
            <p:ph type="body" idx="1"/>
          </p:nvPr>
        </p:nvSpPr>
        <p:spPr/>
        <p:txBody>
          <a:bodyPr>
            <a:normAutofit/>
          </a:bodyPr>
          <a:lstStyle/>
          <a:p>
            <a:endParaRPr lang="en-US" dirty="0"/>
          </a:p>
        </p:txBody>
      </p:sp>
      <p:sp>
        <p:nvSpPr>
          <p:cNvPr id="4" name="Slide Number Placeholder 3">
            <a:extLst>
              <a:ext uri="{FF2B5EF4-FFF2-40B4-BE49-F238E27FC236}">
                <a16:creationId xmlns:a16="http://schemas.microsoft.com/office/drawing/2014/main" id="{77AFC158-1777-6218-B29A-60485872DEB7}"/>
              </a:ext>
            </a:extLst>
          </p:cNvPr>
          <p:cNvSpPr>
            <a:spLocks noGrp="1"/>
          </p:cNvSpPr>
          <p:nvPr>
            <p:ph type="sldNum" sz="quarter" idx="10"/>
          </p:nvPr>
        </p:nvSpPr>
        <p:spPr/>
        <p:txBody>
          <a:bodyPr/>
          <a:lstStyle/>
          <a:p>
            <a:fld id="{DF1ACD00-77F6-4941-B4B0-B7C9C01A2CBF}" type="slidenum">
              <a:rPr lang="en-US" smtClean="0"/>
              <a:pPr/>
              <a:t>46</a:t>
            </a:fld>
            <a:endParaRPr lang="en-US"/>
          </a:p>
        </p:txBody>
      </p:sp>
    </p:spTree>
    <p:extLst>
      <p:ext uri="{BB962C8B-B14F-4D97-AF65-F5344CB8AC3E}">
        <p14:creationId xmlns:p14="http://schemas.microsoft.com/office/powerpoint/2010/main" val="13389989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C9DEA0-E47A-2F10-56B8-5835771726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1F8203-38D1-022B-08DD-E419790C200F}"/>
              </a:ext>
            </a:extLst>
          </p:cNvPr>
          <p:cNvSpPr>
            <a:spLocks noGrp="1" noRot="1" noChangeAspect="1"/>
          </p:cNvSpPr>
          <p:nvPr>
            <p:ph type="sldImg"/>
          </p:nvPr>
        </p:nvSpPr>
        <p:spPr>
          <a:xfrm>
            <a:off x="1143000" y="685800"/>
            <a:ext cx="4572000" cy="3429000"/>
          </a:xfrm>
        </p:spPr>
      </p:sp>
      <p:sp>
        <p:nvSpPr>
          <p:cNvPr id="3" name="Notes Placeholder 2">
            <a:extLst>
              <a:ext uri="{FF2B5EF4-FFF2-40B4-BE49-F238E27FC236}">
                <a16:creationId xmlns:a16="http://schemas.microsoft.com/office/drawing/2014/main" id="{A3D89F44-62AE-A124-1F50-791BCF7BC96C}"/>
              </a:ext>
            </a:extLst>
          </p:cNvPr>
          <p:cNvSpPr>
            <a:spLocks noGrp="1"/>
          </p:cNvSpPr>
          <p:nvPr>
            <p:ph type="body" idx="1"/>
          </p:nvPr>
        </p:nvSpPr>
        <p:spPr/>
        <p:txBody>
          <a:bodyPr>
            <a:normAutofit/>
          </a:bodyPr>
          <a:lstStyle/>
          <a:p>
            <a:endParaRPr lang="en-US" dirty="0"/>
          </a:p>
        </p:txBody>
      </p:sp>
      <p:sp>
        <p:nvSpPr>
          <p:cNvPr id="4" name="Slide Number Placeholder 3">
            <a:extLst>
              <a:ext uri="{FF2B5EF4-FFF2-40B4-BE49-F238E27FC236}">
                <a16:creationId xmlns:a16="http://schemas.microsoft.com/office/drawing/2014/main" id="{DD565859-0F1D-3D9C-91A6-C2341E5E715E}"/>
              </a:ext>
            </a:extLst>
          </p:cNvPr>
          <p:cNvSpPr>
            <a:spLocks noGrp="1"/>
          </p:cNvSpPr>
          <p:nvPr>
            <p:ph type="sldNum" sz="quarter" idx="10"/>
          </p:nvPr>
        </p:nvSpPr>
        <p:spPr/>
        <p:txBody>
          <a:bodyPr/>
          <a:lstStyle/>
          <a:p>
            <a:fld id="{DF1ACD00-77F6-4941-B4B0-B7C9C01A2CBF}" type="slidenum">
              <a:rPr lang="en-US" smtClean="0"/>
              <a:pPr/>
              <a:t>47</a:t>
            </a:fld>
            <a:endParaRPr lang="en-US"/>
          </a:p>
        </p:txBody>
      </p:sp>
    </p:spTree>
    <p:extLst>
      <p:ext uri="{BB962C8B-B14F-4D97-AF65-F5344CB8AC3E}">
        <p14:creationId xmlns:p14="http://schemas.microsoft.com/office/powerpoint/2010/main" val="57241369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39CC5F-010C-9A18-C3FC-D7F67DDC15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05E6A5-A1CD-2479-854D-3DB759A35BB0}"/>
              </a:ext>
            </a:extLst>
          </p:cNvPr>
          <p:cNvSpPr>
            <a:spLocks noGrp="1" noRot="1" noChangeAspect="1"/>
          </p:cNvSpPr>
          <p:nvPr>
            <p:ph type="sldImg"/>
          </p:nvPr>
        </p:nvSpPr>
        <p:spPr>
          <a:xfrm>
            <a:off x="1143000" y="685800"/>
            <a:ext cx="4572000" cy="3429000"/>
          </a:xfrm>
        </p:spPr>
      </p:sp>
      <p:sp>
        <p:nvSpPr>
          <p:cNvPr id="3" name="Notes Placeholder 2">
            <a:extLst>
              <a:ext uri="{FF2B5EF4-FFF2-40B4-BE49-F238E27FC236}">
                <a16:creationId xmlns:a16="http://schemas.microsoft.com/office/drawing/2014/main" id="{7F5B5D30-0DC3-ECA9-6877-26F98FE17E55}"/>
              </a:ext>
            </a:extLst>
          </p:cNvPr>
          <p:cNvSpPr>
            <a:spLocks noGrp="1"/>
          </p:cNvSpPr>
          <p:nvPr>
            <p:ph type="body" idx="1"/>
          </p:nvPr>
        </p:nvSpPr>
        <p:spPr/>
        <p:txBody>
          <a:bodyPr>
            <a:normAutofit/>
          </a:bodyPr>
          <a:lstStyle/>
          <a:p>
            <a:endParaRPr lang="en-US" dirty="0"/>
          </a:p>
        </p:txBody>
      </p:sp>
      <p:sp>
        <p:nvSpPr>
          <p:cNvPr id="4" name="Slide Number Placeholder 3">
            <a:extLst>
              <a:ext uri="{FF2B5EF4-FFF2-40B4-BE49-F238E27FC236}">
                <a16:creationId xmlns:a16="http://schemas.microsoft.com/office/drawing/2014/main" id="{8064CB5E-DC36-3726-6938-2EC77EED539D}"/>
              </a:ext>
            </a:extLst>
          </p:cNvPr>
          <p:cNvSpPr>
            <a:spLocks noGrp="1"/>
          </p:cNvSpPr>
          <p:nvPr>
            <p:ph type="sldNum" sz="quarter" idx="10"/>
          </p:nvPr>
        </p:nvSpPr>
        <p:spPr/>
        <p:txBody>
          <a:bodyPr/>
          <a:lstStyle/>
          <a:p>
            <a:fld id="{DF1ACD00-77F6-4941-B4B0-B7C9C01A2CBF}" type="slidenum">
              <a:rPr lang="en-US" smtClean="0"/>
              <a:pPr/>
              <a:t>48</a:t>
            </a:fld>
            <a:endParaRPr lang="en-US"/>
          </a:p>
        </p:txBody>
      </p:sp>
    </p:spTree>
    <p:extLst>
      <p:ext uri="{BB962C8B-B14F-4D97-AF65-F5344CB8AC3E}">
        <p14:creationId xmlns:p14="http://schemas.microsoft.com/office/powerpoint/2010/main" val="101350955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231DA5-8C7C-EF66-B074-EC78638F10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FA7341-2C99-481E-8BC3-32DEA4E9B810}"/>
              </a:ext>
            </a:extLst>
          </p:cNvPr>
          <p:cNvSpPr>
            <a:spLocks noGrp="1" noRot="1" noChangeAspect="1"/>
          </p:cNvSpPr>
          <p:nvPr>
            <p:ph type="sldImg"/>
          </p:nvPr>
        </p:nvSpPr>
        <p:spPr>
          <a:xfrm>
            <a:off x="1143000" y="685800"/>
            <a:ext cx="4572000" cy="3429000"/>
          </a:xfrm>
        </p:spPr>
      </p:sp>
      <p:sp>
        <p:nvSpPr>
          <p:cNvPr id="3" name="Notes Placeholder 2">
            <a:extLst>
              <a:ext uri="{FF2B5EF4-FFF2-40B4-BE49-F238E27FC236}">
                <a16:creationId xmlns:a16="http://schemas.microsoft.com/office/drawing/2014/main" id="{5707DAB1-6448-42ED-DB52-E2CD798A5D5A}"/>
              </a:ext>
            </a:extLst>
          </p:cNvPr>
          <p:cNvSpPr>
            <a:spLocks noGrp="1"/>
          </p:cNvSpPr>
          <p:nvPr>
            <p:ph type="body" idx="1"/>
          </p:nvPr>
        </p:nvSpPr>
        <p:spPr/>
        <p:txBody>
          <a:bodyPr>
            <a:normAutofit/>
          </a:bodyPr>
          <a:lstStyle/>
          <a:p>
            <a:endParaRPr lang="en-US" dirty="0"/>
          </a:p>
        </p:txBody>
      </p:sp>
      <p:sp>
        <p:nvSpPr>
          <p:cNvPr id="4" name="Slide Number Placeholder 3">
            <a:extLst>
              <a:ext uri="{FF2B5EF4-FFF2-40B4-BE49-F238E27FC236}">
                <a16:creationId xmlns:a16="http://schemas.microsoft.com/office/drawing/2014/main" id="{722670CD-7767-DCF1-2A2C-102F1558823E}"/>
              </a:ext>
            </a:extLst>
          </p:cNvPr>
          <p:cNvSpPr>
            <a:spLocks noGrp="1"/>
          </p:cNvSpPr>
          <p:nvPr>
            <p:ph type="sldNum" sz="quarter" idx="10"/>
          </p:nvPr>
        </p:nvSpPr>
        <p:spPr/>
        <p:txBody>
          <a:bodyPr/>
          <a:lstStyle/>
          <a:p>
            <a:fld id="{DF1ACD00-77F6-4941-B4B0-B7C9C01A2CBF}" type="slidenum">
              <a:rPr lang="en-US" smtClean="0"/>
              <a:pPr/>
              <a:t>49</a:t>
            </a:fld>
            <a:endParaRPr lang="en-US"/>
          </a:p>
        </p:txBody>
      </p:sp>
    </p:spTree>
    <p:extLst>
      <p:ext uri="{BB962C8B-B14F-4D97-AF65-F5344CB8AC3E}">
        <p14:creationId xmlns:p14="http://schemas.microsoft.com/office/powerpoint/2010/main" val="327623504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20D443-B893-355A-F9D9-2D70D9A0F5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D06E180-1A3E-FF65-1F32-55A3DC51C01A}"/>
              </a:ext>
            </a:extLst>
          </p:cNvPr>
          <p:cNvSpPr>
            <a:spLocks noGrp="1" noRot="1" noChangeAspect="1"/>
          </p:cNvSpPr>
          <p:nvPr>
            <p:ph type="sldImg"/>
          </p:nvPr>
        </p:nvSpPr>
        <p:spPr>
          <a:xfrm>
            <a:off x="1143000" y="685800"/>
            <a:ext cx="4572000" cy="3429000"/>
          </a:xfrm>
        </p:spPr>
      </p:sp>
      <p:sp>
        <p:nvSpPr>
          <p:cNvPr id="3" name="Notes Placeholder 2">
            <a:extLst>
              <a:ext uri="{FF2B5EF4-FFF2-40B4-BE49-F238E27FC236}">
                <a16:creationId xmlns:a16="http://schemas.microsoft.com/office/drawing/2014/main" id="{D75104FC-BD35-916B-D955-4C4240EF8B8F}"/>
              </a:ext>
            </a:extLst>
          </p:cNvPr>
          <p:cNvSpPr>
            <a:spLocks noGrp="1"/>
          </p:cNvSpPr>
          <p:nvPr>
            <p:ph type="body" idx="1"/>
          </p:nvPr>
        </p:nvSpPr>
        <p:spPr/>
        <p:txBody>
          <a:bodyPr>
            <a:normAutofit/>
          </a:bodyPr>
          <a:lstStyle/>
          <a:p>
            <a:endParaRPr lang="en-US" dirty="0"/>
          </a:p>
        </p:txBody>
      </p:sp>
      <p:sp>
        <p:nvSpPr>
          <p:cNvPr id="4" name="Slide Number Placeholder 3">
            <a:extLst>
              <a:ext uri="{FF2B5EF4-FFF2-40B4-BE49-F238E27FC236}">
                <a16:creationId xmlns:a16="http://schemas.microsoft.com/office/drawing/2014/main" id="{B481BDF4-26C4-1B42-AE66-454C77B26F0B}"/>
              </a:ext>
            </a:extLst>
          </p:cNvPr>
          <p:cNvSpPr>
            <a:spLocks noGrp="1"/>
          </p:cNvSpPr>
          <p:nvPr>
            <p:ph type="sldNum" sz="quarter" idx="10"/>
          </p:nvPr>
        </p:nvSpPr>
        <p:spPr/>
        <p:txBody>
          <a:bodyPr/>
          <a:lstStyle/>
          <a:p>
            <a:fld id="{DF1ACD00-77F6-4941-B4B0-B7C9C01A2CBF}" type="slidenum">
              <a:rPr lang="en-US" smtClean="0"/>
              <a:pPr/>
              <a:t>50</a:t>
            </a:fld>
            <a:endParaRPr lang="en-US"/>
          </a:p>
        </p:txBody>
      </p:sp>
    </p:spTree>
    <p:extLst>
      <p:ext uri="{BB962C8B-B14F-4D97-AF65-F5344CB8AC3E}">
        <p14:creationId xmlns:p14="http://schemas.microsoft.com/office/powerpoint/2010/main" val="19113090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49969A-1309-FEFD-5FEB-29B92DD5D00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A81A01-2837-7E9C-AA16-48AE46203B57}"/>
              </a:ext>
            </a:extLst>
          </p:cNvPr>
          <p:cNvSpPr>
            <a:spLocks noGrp="1" noRot="1" noChangeAspect="1"/>
          </p:cNvSpPr>
          <p:nvPr>
            <p:ph type="sldImg"/>
          </p:nvPr>
        </p:nvSpPr>
        <p:spPr>
          <a:xfrm>
            <a:off x="1143000" y="685800"/>
            <a:ext cx="4572000" cy="3429000"/>
          </a:xfrm>
        </p:spPr>
      </p:sp>
      <p:sp>
        <p:nvSpPr>
          <p:cNvPr id="3" name="Notes Placeholder 2">
            <a:extLst>
              <a:ext uri="{FF2B5EF4-FFF2-40B4-BE49-F238E27FC236}">
                <a16:creationId xmlns:a16="http://schemas.microsoft.com/office/drawing/2014/main" id="{2FA26B17-6EB8-513B-B353-8D9062D91492}"/>
              </a:ext>
            </a:extLst>
          </p:cNvPr>
          <p:cNvSpPr>
            <a:spLocks noGrp="1"/>
          </p:cNvSpPr>
          <p:nvPr>
            <p:ph type="body" idx="1"/>
          </p:nvPr>
        </p:nvSpPr>
        <p:spPr/>
        <p:txBody>
          <a:bodyPr>
            <a:normAutofit/>
          </a:bodyPr>
          <a:lstStyle/>
          <a:p>
            <a:endParaRPr lang="en-US" dirty="0"/>
          </a:p>
        </p:txBody>
      </p:sp>
      <p:sp>
        <p:nvSpPr>
          <p:cNvPr id="4" name="Slide Number Placeholder 3">
            <a:extLst>
              <a:ext uri="{FF2B5EF4-FFF2-40B4-BE49-F238E27FC236}">
                <a16:creationId xmlns:a16="http://schemas.microsoft.com/office/drawing/2014/main" id="{A453A996-4C95-D9D1-5A7C-F490BE2DB1AE}"/>
              </a:ext>
            </a:extLst>
          </p:cNvPr>
          <p:cNvSpPr>
            <a:spLocks noGrp="1"/>
          </p:cNvSpPr>
          <p:nvPr>
            <p:ph type="sldNum" sz="quarter" idx="10"/>
          </p:nvPr>
        </p:nvSpPr>
        <p:spPr/>
        <p:txBody>
          <a:bodyPr/>
          <a:lstStyle/>
          <a:p>
            <a:fld id="{DF1ACD00-77F6-4941-B4B0-B7C9C01A2CBF}" type="slidenum">
              <a:rPr lang="en-US" smtClean="0"/>
              <a:pPr/>
              <a:t>4</a:t>
            </a:fld>
            <a:endParaRPr lang="en-US"/>
          </a:p>
        </p:txBody>
      </p:sp>
    </p:spTree>
    <p:extLst>
      <p:ext uri="{BB962C8B-B14F-4D97-AF65-F5344CB8AC3E}">
        <p14:creationId xmlns:p14="http://schemas.microsoft.com/office/powerpoint/2010/main" val="23875276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1AA1A5-B936-416B-8168-704C6DA03E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D84314-01AB-830E-6EFA-866698201C81}"/>
              </a:ext>
            </a:extLst>
          </p:cNvPr>
          <p:cNvSpPr>
            <a:spLocks noGrp="1" noRot="1" noChangeAspect="1"/>
          </p:cNvSpPr>
          <p:nvPr>
            <p:ph type="sldImg"/>
          </p:nvPr>
        </p:nvSpPr>
        <p:spPr>
          <a:xfrm>
            <a:off x="1143000" y="685800"/>
            <a:ext cx="4572000" cy="3429000"/>
          </a:xfrm>
        </p:spPr>
      </p:sp>
      <p:sp>
        <p:nvSpPr>
          <p:cNvPr id="3" name="Notes Placeholder 2">
            <a:extLst>
              <a:ext uri="{FF2B5EF4-FFF2-40B4-BE49-F238E27FC236}">
                <a16:creationId xmlns:a16="http://schemas.microsoft.com/office/drawing/2014/main" id="{2625669A-0C9F-93BC-D7E3-4CA45EB0EE9E}"/>
              </a:ext>
            </a:extLst>
          </p:cNvPr>
          <p:cNvSpPr>
            <a:spLocks noGrp="1"/>
          </p:cNvSpPr>
          <p:nvPr>
            <p:ph type="body" idx="1"/>
          </p:nvPr>
        </p:nvSpPr>
        <p:spPr/>
        <p:txBody>
          <a:bodyPr>
            <a:normAutofit/>
          </a:bodyPr>
          <a:lstStyle/>
          <a:p>
            <a:endParaRPr lang="en-US" dirty="0"/>
          </a:p>
        </p:txBody>
      </p:sp>
      <p:sp>
        <p:nvSpPr>
          <p:cNvPr id="4" name="Slide Number Placeholder 3">
            <a:extLst>
              <a:ext uri="{FF2B5EF4-FFF2-40B4-BE49-F238E27FC236}">
                <a16:creationId xmlns:a16="http://schemas.microsoft.com/office/drawing/2014/main" id="{0CAAE2D0-6C4C-5BE2-E09D-C1BDCA6AF019}"/>
              </a:ext>
            </a:extLst>
          </p:cNvPr>
          <p:cNvSpPr>
            <a:spLocks noGrp="1"/>
          </p:cNvSpPr>
          <p:nvPr>
            <p:ph type="sldNum" sz="quarter" idx="10"/>
          </p:nvPr>
        </p:nvSpPr>
        <p:spPr/>
        <p:txBody>
          <a:bodyPr/>
          <a:lstStyle/>
          <a:p>
            <a:fld id="{DF1ACD00-77F6-4941-B4B0-B7C9C01A2CBF}" type="slidenum">
              <a:rPr lang="en-US" smtClean="0"/>
              <a:pPr/>
              <a:t>5</a:t>
            </a:fld>
            <a:endParaRPr lang="en-US"/>
          </a:p>
        </p:txBody>
      </p:sp>
    </p:spTree>
    <p:extLst>
      <p:ext uri="{BB962C8B-B14F-4D97-AF65-F5344CB8AC3E}">
        <p14:creationId xmlns:p14="http://schemas.microsoft.com/office/powerpoint/2010/main" val="974023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3E1104-0DDF-D473-5BC9-A9649EE9499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3E9B30-0B33-907F-D9D9-D3BDD926E91F}"/>
              </a:ext>
            </a:extLst>
          </p:cNvPr>
          <p:cNvSpPr>
            <a:spLocks noGrp="1" noRot="1" noChangeAspect="1"/>
          </p:cNvSpPr>
          <p:nvPr>
            <p:ph type="sldImg"/>
          </p:nvPr>
        </p:nvSpPr>
        <p:spPr>
          <a:xfrm>
            <a:off x="1143000" y="685800"/>
            <a:ext cx="4572000" cy="3429000"/>
          </a:xfrm>
        </p:spPr>
      </p:sp>
      <p:sp>
        <p:nvSpPr>
          <p:cNvPr id="3" name="Notes Placeholder 2">
            <a:extLst>
              <a:ext uri="{FF2B5EF4-FFF2-40B4-BE49-F238E27FC236}">
                <a16:creationId xmlns:a16="http://schemas.microsoft.com/office/drawing/2014/main" id="{3EFCDFB5-D62B-FBA5-6477-558E613E7E82}"/>
              </a:ext>
            </a:extLst>
          </p:cNvPr>
          <p:cNvSpPr>
            <a:spLocks noGrp="1"/>
          </p:cNvSpPr>
          <p:nvPr>
            <p:ph type="body" idx="1"/>
          </p:nvPr>
        </p:nvSpPr>
        <p:spPr/>
        <p:txBody>
          <a:bodyPr>
            <a:normAutofit/>
          </a:bodyPr>
          <a:lstStyle/>
          <a:p>
            <a:endParaRPr lang="en-US" dirty="0"/>
          </a:p>
        </p:txBody>
      </p:sp>
      <p:sp>
        <p:nvSpPr>
          <p:cNvPr id="4" name="Slide Number Placeholder 3">
            <a:extLst>
              <a:ext uri="{FF2B5EF4-FFF2-40B4-BE49-F238E27FC236}">
                <a16:creationId xmlns:a16="http://schemas.microsoft.com/office/drawing/2014/main" id="{AAF5D0C9-79F4-6098-D31A-7125E6D04539}"/>
              </a:ext>
            </a:extLst>
          </p:cNvPr>
          <p:cNvSpPr>
            <a:spLocks noGrp="1"/>
          </p:cNvSpPr>
          <p:nvPr>
            <p:ph type="sldNum" sz="quarter" idx="10"/>
          </p:nvPr>
        </p:nvSpPr>
        <p:spPr/>
        <p:txBody>
          <a:bodyPr/>
          <a:lstStyle/>
          <a:p>
            <a:fld id="{DF1ACD00-77F6-4941-B4B0-B7C9C01A2CBF}" type="slidenum">
              <a:rPr lang="en-US" smtClean="0"/>
              <a:pPr/>
              <a:t>6</a:t>
            </a:fld>
            <a:endParaRPr lang="en-US"/>
          </a:p>
        </p:txBody>
      </p:sp>
    </p:spTree>
    <p:extLst>
      <p:ext uri="{BB962C8B-B14F-4D97-AF65-F5344CB8AC3E}">
        <p14:creationId xmlns:p14="http://schemas.microsoft.com/office/powerpoint/2010/main" val="16458479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596461-9CC0-F110-9BF7-0FF1EAB7511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00769F-3C2F-8174-3C16-6D36893118C1}"/>
              </a:ext>
            </a:extLst>
          </p:cNvPr>
          <p:cNvSpPr>
            <a:spLocks noGrp="1" noRot="1" noChangeAspect="1"/>
          </p:cNvSpPr>
          <p:nvPr>
            <p:ph type="sldImg"/>
          </p:nvPr>
        </p:nvSpPr>
        <p:spPr>
          <a:xfrm>
            <a:off x="1143000" y="685800"/>
            <a:ext cx="4572000" cy="3429000"/>
          </a:xfrm>
        </p:spPr>
      </p:sp>
      <p:sp>
        <p:nvSpPr>
          <p:cNvPr id="3" name="Notes Placeholder 2">
            <a:extLst>
              <a:ext uri="{FF2B5EF4-FFF2-40B4-BE49-F238E27FC236}">
                <a16:creationId xmlns:a16="http://schemas.microsoft.com/office/drawing/2014/main" id="{ECF5CF9D-8905-8222-68ED-ED58FF4D3400}"/>
              </a:ext>
            </a:extLst>
          </p:cNvPr>
          <p:cNvSpPr>
            <a:spLocks noGrp="1"/>
          </p:cNvSpPr>
          <p:nvPr>
            <p:ph type="body" idx="1"/>
          </p:nvPr>
        </p:nvSpPr>
        <p:spPr/>
        <p:txBody>
          <a:bodyPr>
            <a:normAutofit/>
          </a:bodyPr>
          <a:lstStyle/>
          <a:p>
            <a:endParaRPr lang="en-US" dirty="0"/>
          </a:p>
        </p:txBody>
      </p:sp>
      <p:sp>
        <p:nvSpPr>
          <p:cNvPr id="4" name="Slide Number Placeholder 3">
            <a:extLst>
              <a:ext uri="{FF2B5EF4-FFF2-40B4-BE49-F238E27FC236}">
                <a16:creationId xmlns:a16="http://schemas.microsoft.com/office/drawing/2014/main" id="{1379E75E-5997-4B14-5277-442C71153ADF}"/>
              </a:ext>
            </a:extLst>
          </p:cNvPr>
          <p:cNvSpPr>
            <a:spLocks noGrp="1"/>
          </p:cNvSpPr>
          <p:nvPr>
            <p:ph type="sldNum" sz="quarter" idx="10"/>
          </p:nvPr>
        </p:nvSpPr>
        <p:spPr/>
        <p:txBody>
          <a:bodyPr/>
          <a:lstStyle/>
          <a:p>
            <a:fld id="{DF1ACD00-77F6-4941-B4B0-B7C9C01A2CBF}" type="slidenum">
              <a:rPr lang="en-US" smtClean="0"/>
              <a:pPr/>
              <a:t>7</a:t>
            </a:fld>
            <a:endParaRPr lang="en-US"/>
          </a:p>
        </p:txBody>
      </p:sp>
    </p:spTree>
    <p:extLst>
      <p:ext uri="{BB962C8B-B14F-4D97-AF65-F5344CB8AC3E}">
        <p14:creationId xmlns:p14="http://schemas.microsoft.com/office/powerpoint/2010/main" val="40222978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7F9862-A3E8-BDB9-3BC2-C34E23142F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CE19A52-D144-343C-64CD-97B492F1EB36}"/>
              </a:ext>
            </a:extLst>
          </p:cNvPr>
          <p:cNvSpPr>
            <a:spLocks noGrp="1" noRot="1" noChangeAspect="1"/>
          </p:cNvSpPr>
          <p:nvPr>
            <p:ph type="sldImg"/>
          </p:nvPr>
        </p:nvSpPr>
        <p:spPr>
          <a:xfrm>
            <a:off x="1143000" y="685800"/>
            <a:ext cx="4572000" cy="3429000"/>
          </a:xfrm>
        </p:spPr>
      </p:sp>
      <p:sp>
        <p:nvSpPr>
          <p:cNvPr id="3" name="Notes Placeholder 2">
            <a:extLst>
              <a:ext uri="{FF2B5EF4-FFF2-40B4-BE49-F238E27FC236}">
                <a16:creationId xmlns:a16="http://schemas.microsoft.com/office/drawing/2014/main" id="{AB45015B-9245-47FB-E341-9624117839CE}"/>
              </a:ext>
            </a:extLst>
          </p:cNvPr>
          <p:cNvSpPr>
            <a:spLocks noGrp="1"/>
          </p:cNvSpPr>
          <p:nvPr>
            <p:ph type="body" idx="1"/>
          </p:nvPr>
        </p:nvSpPr>
        <p:spPr/>
        <p:txBody>
          <a:bodyPr>
            <a:normAutofit/>
          </a:bodyPr>
          <a:lstStyle/>
          <a:p>
            <a:endParaRPr lang="en-US" dirty="0"/>
          </a:p>
        </p:txBody>
      </p:sp>
      <p:sp>
        <p:nvSpPr>
          <p:cNvPr id="4" name="Slide Number Placeholder 3">
            <a:extLst>
              <a:ext uri="{FF2B5EF4-FFF2-40B4-BE49-F238E27FC236}">
                <a16:creationId xmlns:a16="http://schemas.microsoft.com/office/drawing/2014/main" id="{1CC6B079-CF7D-62D9-A42F-BA96BF02659B}"/>
              </a:ext>
            </a:extLst>
          </p:cNvPr>
          <p:cNvSpPr>
            <a:spLocks noGrp="1"/>
          </p:cNvSpPr>
          <p:nvPr>
            <p:ph type="sldNum" sz="quarter" idx="10"/>
          </p:nvPr>
        </p:nvSpPr>
        <p:spPr/>
        <p:txBody>
          <a:bodyPr/>
          <a:lstStyle/>
          <a:p>
            <a:fld id="{DF1ACD00-77F6-4941-B4B0-B7C9C01A2CBF}" type="slidenum">
              <a:rPr lang="en-US" smtClean="0"/>
              <a:pPr/>
              <a:t>8</a:t>
            </a:fld>
            <a:endParaRPr lang="en-US"/>
          </a:p>
        </p:txBody>
      </p:sp>
    </p:spTree>
    <p:extLst>
      <p:ext uri="{BB962C8B-B14F-4D97-AF65-F5344CB8AC3E}">
        <p14:creationId xmlns:p14="http://schemas.microsoft.com/office/powerpoint/2010/main" val="2183195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9592232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3FADFB-F6AF-C981-B369-9D273FB79EFD}"/>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0ED192C-5134-88C8-2968-E777420E3BFA}"/>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A6CAC4F-1AE5-5A75-5F66-F526BF63E604}"/>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BB9601B-227B-75F9-ECB1-2E0DF222569E}"/>
              </a:ext>
            </a:extLst>
          </p:cNvPr>
          <p:cNvSpPr>
            <a:spLocks noGrp="1"/>
          </p:cNvSpPr>
          <p:nvPr>
            <p:ph type="dt" sz="half" idx="10"/>
          </p:nvPr>
        </p:nvSpPr>
        <p:spPr/>
        <p:txBody>
          <a:bodyPr/>
          <a:lstStyle/>
          <a:p>
            <a:fld id="{A224B5E9-953A-48B6-8ED6-5C961537CF10}" type="datetimeFigureOut">
              <a:rPr lang="en-US" smtClean="0"/>
              <a:t>23-Apr-26</a:t>
            </a:fld>
            <a:endParaRPr lang="en-US"/>
          </a:p>
        </p:txBody>
      </p:sp>
      <p:sp>
        <p:nvSpPr>
          <p:cNvPr id="6" name="Footer Placeholder 5">
            <a:extLst>
              <a:ext uri="{FF2B5EF4-FFF2-40B4-BE49-F238E27FC236}">
                <a16:creationId xmlns:a16="http://schemas.microsoft.com/office/drawing/2014/main" id="{82893FAC-D72D-DD01-587E-A802420A3A1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1F14626-AF23-8794-9DD0-CB68D6CE3411}"/>
              </a:ext>
            </a:extLst>
          </p:cNvPr>
          <p:cNvSpPr>
            <a:spLocks noGrp="1"/>
          </p:cNvSpPr>
          <p:nvPr>
            <p:ph type="sldNum" sz="quarter" idx="12"/>
          </p:nvPr>
        </p:nvSpPr>
        <p:spPr/>
        <p:txBody>
          <a:bodyPr/>
          <a:lstStyle/>
          <a:p>
            <a:fld id="{587F5E8D-6963-44DA-8E7C-50235AE8C49E}" type="slidenum">
              <a:rPr lang="en-US" smtClean="0"/>
              <a:t>‹#›</a:t>
            </a:fld>
            <a:endParaRPr lang="en-US"/>
          </a:p>
        </p:txBody>
      </p:sp>
    </p:spTree>
    <p:extLst>
      <p:ext uri="{BB962C8B-B14F-4D97-AF65-F5344CB8AC3E}">
        <p14:creationId xmlns:p14="http://schemas.microsoft.com/office/powerpoint/2010/main" val="20632534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0A2C9-73D5-0D29-FB89-AC541BD218F0}"/>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A3ADDA0-B161-9063-CD4F-F8770DF4767F}"/>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6646F7E-A005-C626-E334-D52BAC6D4DBE}"/>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DDBA728-796D-FA51-AE29-F504502ABAD2}"/>
              </a:ext>
            </a:extLst>
          </p:cNvPr>
          <p:cNvSpPr>
            <a:spLocks noGrp="1"/>
          </p:cNvSpPr>
          <p:nvPr>
            <p:ph type="dt" sz="half" idx="10"/>
          </p:nvPr>
        </p:nvSpPr>
        <p:spPr/>
        <p:txBody>
          <a:bodyPr/>
          <a:lstStyle/>
          <a:p>
            <a:fld id="{A224B5E9-953A-48B6-8ED6-5C961537CF10}" type="datetimeFigureOut">
              <a:rPr lang="en-US" smtClean="0"/>
              <a:t>23-Apr-26</a:t>
            </a:fld>
            <a:endParaRPr lang="en-US"/>
          </a:p>
        </p:txBody>
      </p:sp>
      <p:sp>
        <p:nvSpPr>
          <p:cNvPr id="6" name="Footer Placeholder 5">
            <a:extLst>
              <a:ext uri="{FF2B5EF4-FFF2-40B4-BE49-F238E27FC236}">
                <a16:creationId xmlns:a16="http://schemas.microsoft.com/office/drawing/2014/main" id="{60EC15C4-8708-76A3-5A65-E3824084E01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E2D8682-7BFE-2E7A-E0DC-EFCF4C60F110}"/>
              </a:ext>
            </a:extLst>
          </p:cNvPr>
          <p:cNvSpPr>
            <a:spLocks noGrp="1"/>
          </p:cNvSpPr>
          <p:nvPr>
            <p:ph type="sldNum" sz="quarter" idx="12"/>
          </p:nvPr>
        </p:nvSpPr>
        <p:spPr/>
        <p:txBody>
          <a:bodyPr/>
          <a:lstStyle/>
          <a:p>
            <a:fld id="{587F5E8D-6963-44DA-8E7C-50235AE8C49E}" type="slidenum">
              <a:rPr lang="en-US" smtClean="0"/>
              <a:t>‹#›</a:t>
            </a:fld>
            <a:endParaRPr lang="en-US"/>
          </a:p>
        </p:txBody>
      </p:sp>
    </p:spTree>
    <p:extLst>
      <p:ext uri="{BB962C8B-B14F-4D97-AF65-F5344CB8AC3E}">
        <p14:creationId xmlns:p14="http://schemas.microsoft.com/office/powerpoint/2010/main" val="6997205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243757-7302-3139-31C6-484911FA1F2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7B1BCE5-6793-C33E-E463-1D4D6322EF1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9F52F3-75D9-97F6-7F50-9753FECE59E6}"/>
              </a:ext>
            </a:extLst>
          </p:cNvPr>
          <p:cNvSpPr>
            <a:spLocks noGrp="1"/>
          </p:cNvSpPr>
          <p:nvPr>
            <p:ph type="dt" sz="half" idx="10"/>
          </p:nvPr>
        </p:nvSpPr>
        <p:spPr/>
        <p:txBody>
          <a:bodyPr/>
          <a:lstStyle/>
          <a:p>
            <a:fld id="{A224B5E9-953A-48B6-8ED6-5C961537CF10}" type="datetimeFigureOut">
              <a:rPr lang="en-US" smtClean="0"/>
              <a:t>23-Apr-26</a:t>
            </a:fld>
            <a:endParaRPr lang="en-US"/>
          </a:p>
        </p:txBody>
      </p:sp>
      <p:sp>
        <p:nvSpPr>
          <p:cNvPr id="5" name="Footer Placeholder 4">
            <a:extLst>
              <a:ext uri="{FF2B5EF4-FFF2-40B4-BE49-F238E27FC236}">
                <a16:creationId xmlns:a16="http://schemas.microsoft.com/office/drawing/2014/main" id="{2F5424A4-7570-049A-5FBF-0D5DEC4706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0E37A0-5DF8-80F7-D8A5-B263F607FA15}"/>
              </a:ext>
            </a:extLst>
          </p:cNvPr>
          <p:cNvSpPr>
            <a:spLocks noGrp="1"/>
          </p:cNvSpPr>
          <p:nvPr>
            <p:ph type="sldNum" sz="quarter" idx="12"/>
          </p:nvPr>
        </p:nvSpPr>
        <p:spPr/>
        <p:txBody>
          <a:bodyPr/>
          <a:lstStyle/>
          <a:p>
            <a:fld id="{587F5E8D-6963-44DA-8E7C-50235AE8C49E}" type="slidenum">
              <a:rPr lang="en-US" smtClean="0"/>
              <a:t>‹#›</a:t>
            </a:fld>
            <a:endParaRPr lang="en-US"/>
          </a:p>
        </p:txBody>
      </p:sp>
    </p:spTree>
    <p:extLst>
      <p:ext uri="{BB962C8B-B14F-4D97-AF65-F5344CB8AC3E}">
        <p14:creationId xmlns:p14="http://schemas.microsoft.com/office/powerpoint/2010/main" val="11488061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E751760-150D-BFA6-6B3E-1526E0C9135A}"/>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2E2B9F3-E1F0-9926-D056-6840C87A4153}"/>
              </a:ext>
            </a:extLst>
          </p:cNvPr>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B762E1-2B5C-0DC4-631D-6D4DF482391C}"/>
              </a:ext>
            </a:extLst>
          </p:cNvPr>
          <p:cNvSpPr>
            <a:spLocks noGrp="1"/>
          </p:cNvSpPr>
          <p:nvPr>
            <p:ph type="dt" sz="half" idx="10"/>
          </p:nvPr>
        </p:nvSpPr>
        <p:spPr/>
        <p:txBody>
          <a:bodyPr/>
          <a:lstStyle/>
          <a:p>
            <a:fld id="{A224B5E9-953A-48B6-8ED6-5C961537CF10}" type="datetimeFigureOut">
              <a:rPr lang="en-US" smtClean="0"/>
              <a:t>23-Apr-26</a:t>
            </a:fld>
            <a:endParaRPr lang="en-US"/>
          </a:p>
        </p:txBody>
      </p:sp>
      <p:sp>
        <p:nvSpPr>
          <p:cNvPr id="5" name="Footer Placeholder 4">
            <a:extLst>
              <a:ext uri="{FF2B5EF4-FFF2-40B4-BE49-F238E27FC236}">
                <a16:creationId xmlns:a16="http://schemas.microsoft.com/office/drawing/2014/main" id="{E06F3374-F088-3B4B-ECB6-0ABDB1AD6D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3208DB-3E89-76F3-E52E-36B57F20D455}"/>
              </a:ext>
            </a:extLst>
          </p:cNvPr>
          <p:cNvSpPr>
            <a:spLocks noGrp="1"/>
          </p:cNvSpPr>
          <p:nvPr>
            <p:ph type="sldNum" sz="quarter" idx="12"/>
          </p:nvPr>
        </p:nvSpPr>
        <p:spPr/>
        <p:txBody>
          <a:bodyPr/>
          <a:lstStyle/>
          <a:p>
            <a:fld id="{587F5E8D-6963-44DA-8E7C-50235AE8C49E}" type="slidenum">
              <a:rPr lang="en-US" smtClean="0"/>
              <a:t>‹#›</a:t>
            </a:fld>
            <a:endParaRPr lang="en-US"/>
          </a:p>
        </p:txBody>
      </p:sp>
    </p:spTree>
    <p:extLst>
      <p:ext uri="{BB962C8B-B14F-4D97-AF65-F5344CB8AC3E}">
        <p14:creationId xmlns:p14="http://schemas.microsoft.com/office/powerpoint/2010/main" val="31069904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3" name="Slide Number Placeholder 14"/>
          <p:cNvSpPr>
            <a:spLocks noGrp="1"/>
          </p:cNvSpPr>
          <p:nvPr>
            <p:ph type="sldNum" sz="quarter" idx="4"/>
          </p:nvPr>
        </p:nvSpPr>
        <p:spPr>
          <a:xfrm>
            <a:off x="8719645" y="6547624"/>
            <a:ext cx="446252" cy="365125"/>
          </a:xfrm>
          <a:prstGeom prst="rect">
            <a:avLst/>
          </a:prstGeom>
        </p:spPr>
        <p:txBody>
          <a:bodyPr vert="horz" wrap="none" lIns="0" tIns="0" rIns="0" bIns="0" rtlCol="0" anchor="ctr"/>
          <a:lstStyle>
            <a:lvl1pPr algn="ctr">
              <a:defRPr sz="1000" b="1">
                <a:solidFill>
                  <a:schemeClr val="tx1"/>
                </a:solidFill>
                <a:latin typeface="Arial"/>
                <a:cs typeface="Arial"/>
              </a:defRPr>
            </a:lvl1pPr>
          </a:lstStyle>
          <a:p>
            <a:fld id="{01273EB3-0C8F-EF4B-B631-4F6FC052770E}" type="slidenum">
              <a:rPr lang="en-US" smtClean="0">
                <a:solidFill>
                  <a:prstClr val="black"/>
                </a:solidFill>
              </a:rPr>
              <a:pPr/>
              <a:t>‹#›</a:t>
            </a:fld>
            <a:endParaRPr lang="en-US" dirty="0">
              <a:solidFill>
                <a:prstClr val="black"/>
              </a:solidFill>
            </a:endParaRPr>
          </a:p>
        </p:txBody>
      </p:sp>
      <p:sp>
        <p:nvSpPr>
          <p:cNvPr id="15" name="Title Placeholder 17"/>
          <p:cNvSpPr>
            <a:spLocks noGrp="1"/>
          </p:cNvSpPr>
          <p:nvPr>
            <p:ph type="title"/>
          </p:nvPr>
        </p:nvSpPr>
        <p:spPr>
          <a:xfrm>
            <a:off x="0" y="920"/>
            <a:ext cx="9144000" cy="393234"/>
          </a:xfrm>
          <a:prstGeom prst="rect">
            <a:avLst/>
          </a:prstGeom>
        </p:spPr>
        <p:txBody>
          <a:bodyPr vert="horz" lIns="91440" tIns="45720" rIns="91440" bIns="45720" rtlCol="0" anchor="ctr">
            <a:normAutofit/>
          </a:bodyPr>
          <a:lstStyle>
            <a:lvl1pPr>
              <a:defRPr b="1"/>
            </a:lvl1pPr>
          </a:lstStyle>
          <a:p>
            <a:r>
              <a:rPr lang="en-US" dirty="0"/>
              <a:t>Click to edit Master title style</a:t>
            </a:r>
          </a:p>
        </p:txBody>
      </p:sp>
    </p:spTree>
    <p:extLst>
      <p:ext uri="{BB962C8B-B14F-4D97-AF65-F5344CB8AC3E}">
        <p14:creationId xmlns:p14="http://schemas.microsoft.com/office/powerpoint/2010/main" val="26775519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a:xfrm>
            <a:off x="121920" y="685800"/>
            <a:ext cx="8869680" cy="5669280"/>
          </a:xfrm>
          <a:prstGeom prst="rect">
            <a:avLst/>
          </a:prstGeom>
        </p:spPr>
        <p:txBody>
          <a:bodyPr/>
          <a:lstStyle>
            <a:lvl1pPr marL="182880" indent="-182880">
              <a:defRPr sz="2400"/>
            </a:lvl1pPr>
            <a:lvl2pPr marL="548640" indent="-182880">
              <a:defRPr sz="2000"/>
            </a:lvl2pPr>
            <a:lvl3pPr marL="1097280" indent="-182880">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381000" y="6629400"/>
            <a:ext cx="6000743" cy="195515"/>
          </a:xfrm>
          <a:prstGeom prst="rect">
            <a:avLst/>
          </a:prstGeom>
        </p:spPr>
        <p:txBody>
          <a:bodyPr/>
          <a:lstStyle/>
          <a:p>
            <a:endParaRPr lang="en-US" dirty="0"/>
          </a:p>
        </p:txBody>
      </p:sp>
      <p:sp>
        <p:nvSpPr>
          <p:cNvPr id="6" name="Slide Number Placeholder 5"/>
          <p:cNvSpPr>
            <a:spLocks noGrp="1"/>
          </p:cNvSpPr>
          <p:nvPr>
            <p:ph type="sldNum" sz="quarter" idx="12"/>
          </p:nvPr>
        </p:nvSpPr>
        <p:spPr>
          <a:xfrm>
            <a:off x="7425346" y="6459790"/>
            <a:ext cx="1730198" cy="328461"/>
          </a:xfrm>
          <a:prstGeom prst="rect">
            <a:avLst/>
          </a:prstGeom>
        </p:spPr>
        <p:txBody>
          <a:bodyPr/>
          <a:lstStyle/>
          <a:p>
            <a:fld id="{DA10A36D-0FF4-4F0B-BDFE-FB879F3DD541}" type="slidenum">
              <a:rPr lang="en-US" smtClean="0"/>
              <a:pPr/>
              <a:t>‹#›</a:t>
            </a:fld>
            <a:endParaRPr lang="en-US" dirty="0"/>
          </a:p>
        </p:txBody>
      </p:sp>
    </p:spTree>
    <p:extLst>
      <p:ext uri="{BB962C8B-B14F-4D97-AF65-F5344CB8AC3E}">
        <p14:creationId xmlns:p14="http://schemas.microsoft.com/office/powerpoint/2010/main" val="233041884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285481-B18F-E13B-08DC-5AEAE5FE0F68}"/>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32945034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09C2A7-FD2D-36AA-83BC-86A30594CA5B}"/>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85B9C11-4C34-5964-E7BA-18CF54F956FA}"/>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1F90433-4B7B-D5A2-94BD-951C5FDF2EC2}"/>
              </a:ext>
            </a:extLst>
          </p:cNvPr>
          <p:cNvSpPr>
            <a:spLocks noGrp="1"/>
          </p:cNvSpPr>
          <p:nvPr>
            <p:ph type="dt" sz="half" idx="10"/>
          </p:nvPr>
        </p:nvSpPr>
        <p:spPr/>
        <p:txBody>
          <a:bodyPr/>
          <a:lstStyle/>
          <a:p>
            <a:fld id="{A224B5E9-953A-48B6-8ED6-5C961537CF10}" type="datetimeFigureOut">
              <a:rPr lang="en-US" smtClean="0"/>
              <a:t>23-Apr-26</a:t>
            </a:fld>
            <a:endParaRPr lang="en-US"/>
          </a:p>
        </p:txBody>
      </p:sp>
      <p:sp>
        <p:nvSpPr>
          <p:cNvPr id="5" name="Footer Placeholder 4">
            <a:extLst>
              <a:ext uri="{FF2B5EF4-FFF2-40B4-BE49-F238E27FC236}">
                <a16:creationId xmlns:a16="http://schemas.microsoft.com/office/drawing/2014/main" id="{F78550D0-9D79-5657-3809-47F584EA69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7EE724-0D59-55A3-DA25-906511CB4014}"/>
              </a:ext>
            </a:extLst>
          </p:cNvPr>
          <p:cNvSpPr>
            <a:spLocks noGrp="1"/>
          </p:cNvSpPr>
          <p:nvPr>
            <p:ph type="sldNum" sz="quarter" idx="12"/>
          </p:nvPr>
        </p:nvSpPr>
        <p:spPr/>
        <p:txBody>
          <a:bodyPr/>
          <a:lstStyle/>
          <a:p>
            <a:fld id="{587F5E8D-6963-44DA-8E7C-50235AE8C49E}" type="slidenum">
              <a:rPr lang="en-US" smtClean="0"/>
              <a:t>‹#›</a:t>
            </a:fld>
            <a:endParaRPr lang="en-US"/>
          </a:p>
        </p:txBody>
      </p:sp>
    </p:spTree>
    <p:extLst>
      <p:ext uri="{BB962C8B-B14F-4D97-AF65-F5344CB8AC3E}">
        <p14:creationId xmlns:p14="http://schemas.microsoft.com/office/powerpoint/2010/main" val="29632315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7579B7-096A-CC70-1348-8146F1F396B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2D359E-D1AB-196C-7951-93E5E7137B8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45BE78-C983-1CC7-4991-BE0BB8D4985C}"/>
              </a:ext>
            </a:extLst>
          </p:cNvPr>
          <p:cNvSpPr>
            <a:spLocks noGrp="1"/>
          </p:cNvSpPr>
          <p:nvPr>
            <p:ph type="dt" sz="half" idx="10"/>
          </p:nvPr>
        </p:nvSpPr>
        <p:spPr/>
        <p:txBody>
          <a:bodyPr/>
          <a:lstStyle/>
          <a:p>
            <a:fld id="{A224B5E9-953A-48B6-8ED6-5C961537CF10}" type="datetimeFigureOut">
              <a:rPr lang="en-US" smtClean="0"/>
              <a:t>23-Apr-26</a:t>
            </a:fld>
            <a:endParaRPr lang="en-US"/>
          </a:p>
        </p:txBody>
      </p:sp>
      <p:sp>
        <p:nvSpPr>
          <p:cNvPr id="5" name="Footer Placeholder 4">
            <a:extLst>
              <a:ext uri="{FF2B5EF4-FFF2-40B4-BE49-F238E27FC236}">
                <a16:creationId xmlns:a16="http://schemas.microsoft.com/office/drawing/2014/main" id="{D9A92EC8-3944-84E1-56AC-7A1DA5F6F5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41A226-89CD-C688-AE1E-C9DE5207469B}"/>
              </a:ext>
            </a:extLst>
          </p:cNvPr>
          <p:cNvSpPr>
            <a:spLocks noGrp="1"/>
          </p:cNvSpPr>
          <p:nvPr>
            <p:ph type="sldNum" sz="quarter" idx="12"/>
          </p:nvPr>
        </p:nvSpPr>
        <p:spPr/>
        <p:txBody>
          <a:bodyPr/>
          <a:lstStyle/>
          <a:p>
            <a:fld id="{587F5E8D-6963-44DA-8E7C-50235AE8C49E}" type="slidenum">
              <a:rPr lang="en-US" smtClean="0"/>
              <a:t>‹#›</a:t>
            </a:fld>
            <a:endParaRPr lang="en-US"/>
          </a:p>
        </p:txBody>
      </p:sp>
    </p:spTree>
    <p:extLst>
      <p:ext uri="{BB962C8B-B14F-4D97-AF65-F5344CB8AC3E}">
        <p14:creationId xmlns:p14="http://schemas.microsoft.com/office/powerpoint/2010/main" val="19143812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E658CA-9878-ECB6-5EBB-0A1DB7643071}"/>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28F34A-B25F-3C0A-0BF4-42A74281E579}"/>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61150A3-FBF1-1D09-7F41-6B682D41390F}"/>
              </a:ext>
            </a:extLst>
          </p:cNvPr>
          <p:cNvSpPr>
            <a:spLocks noGrp="1"/>
          </p:cNvSpPr>
          <p:nvPr>
            <p:ph type="dt" sz="half" idx="10"/>
          </p:nvPr>
        </p:nvSpPr>
        <p:spPr/>
        <p:txBody>
          <a:bodyPr/>
          <a:lstStyle/>
          <a:p>
            <a:fld id="{A224B5E9-953A-48B6-8ED6-5C961537CF10}" type="datetimeFigureOut">
              <a:rPr lang="en-US" smtClean="0"/>
              <a:t>23-Apr-26</a:t>
            </a:fld>
            <a:endParaRPr lang="en-US"/>
          </a:p>
        </p:txBody>
      </p:sp>
      <p:sp>
        <p:nvSpPr>
          <p:cNvPr id="5" name="Footer Placeholder 4">
            <a:extLst>
              <a:ext uri="{FF2B5EF4-FFF2-40B4-BE49-F238E27FC236}">
                <a16:creationId xmlns:a16="http://schemas.microsoft.com/office/drawing/2014/main" id="{EA227DC4-2653-9363-BE82-CF82CC3B2E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A27711-990D-E952-2DF4-08FA5FC56EC0}"/>
              </a:ext>
            </a:extLst>
          </p:cNvPr>
          <p:cNvSpPr>
            <a:spLocks noGrp="1"/>
          </p:cNvSpPr>
          <p:nvPr>
            <p:ph type="sldNum" sz="quarter" idx="12"/>
          </p:nvPr>
        </p:nvSpPr>
        <p:spPr/>
        <p:txBody>
          <a:bodyPr/>
          <a:lstStyle/>
          <a:p>
            <a:fld id="{587F5E8D-6963-44DA-8E7C-50235AE8C49E}" type="slidenum">
              <a:rPr lang="en-US" smtClean="0"/>
              <a:t>‹#›</a:t>
            </a:fld>
            <a:endParaRPr lang="en-US"/>
          </a:p>
        </p:txBody>
      </p:sp>
    </p:spTree>
    <p:extLst>
      <p:ext uri="{BB962C8B-B14F-4D97-AF65-F5344CB8AC3E}">
        <p14:creationId xmlns:p14="http://schemas.microsoft.com/office/powerpoint/2010/main" val="18370537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0A2DB2-7FB3-EC2A-2A17-37417DD8A99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6F74DB2-CD81-6C71-BE34-A621F54A82DE}"/>
              </a:ext>
            </a:extLst>
          </p:cNvPr>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8BA2A9F-03F5-4B78-7EF6-7CC12DB83354}"/>
              </a:ext>
            </a:extLst>
          </p:cNvPr>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6F97D34-2488-D80A-FE1F-1B51CDB8621F}"/>
              </a:ext>
            </a:extLst>
          </p:cNvPr>
          <p:cNvSpPr>
            <a:spLocks noGrp="1"/>
          </p:cNvSpPr>
          <p:nvPr>
            <p:ph type="dt" sz="half" idx="10"/>
          </p:nvPr>
        </p:nvSpPr>
        <p:spPr/>
        <p:txBody>
          <a:bodyPr/>
          <a:lstStyle/>
          <a:p>
            <a:fld id="{A224B5E9-953A-48B6-8ED6-5C961537CF10}" type="datetimeFigureOut">
              <a:rPr lang="en-US" smtClean="0"/>
              <a:t>23-Apr-26</a:t>
            </a:fld>
            <a:endParaRPr lang="en-US"/>
          </a:p>
        </p:txBody>
      </p:sp>
      <p:sp>
        <p:nvSpPr>
          <p:cNvPr id="6" name="Footer Placeholder 5">
            <a:extLst>
              <a:ext uri="{FF2B5EF4-FFF2-40B4-BE49-F238E27FC236}">
                <a16:creationId xmlns:a16="http://schemas.microsoft.com/office/drawing/2014/main" id="{9939F708-A6CD-38E7-F419-A66A05FA54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F2B19E9-C0DD-2152-EB8C-F3BCB867B8FD}"/>
              </a:ext>
            </a:extLst>
          </p:cNvPr>
          <p:cNvSpPr>
            <a:spLocks noGrp="1"/>
          </p:cNvSpPr>
          <p:nvPr>
            <p:ph type="sldNum" sz="quarter" idx="12"/>
          </p:nvPr>
        </p:nvSpPr>
        <p:spPr/>
        <p:txBody>
          <a:bodyPr/>
          <a:lstStyle/>
          <a:p>
            <a:fld id="{587F5E8D-6963-44DA-8E7C-50235AE8C49E}" type="slidenum">
              <a:rPr lang="en-US" smtClean="0"/>
              <a:t>‹#›</a:t>
            </a:fld>
            <a:endParaRPr lang="en-US"/>
          </a:p>
        </p:txBody>
      </p:sp>
    </p:spTree>
    <p:extLst>
      <p:ext uri="{BB962C8B-B14F-4D97-AF65-F5344CB8AC3E}">
        <p14:creationId xmlns:p14="http://schemas.microsoft.com/office/powerpoint/2010/main" val="4747734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FCCCB2-85FF-B10F-9253-9538C0E94823}"/>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A92CF1A-6CC2-106C-6A4F-CAE7F9F52D9B}"/>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E7718EF-EB56-33D1-A1D8-D6395A25D1A1}"/>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C8A006B-8230-43C2-E8EF-14B7B3C11CE1}"/>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8C594AC-4BC0-2106-A5CC-8A8AF422521B}"/>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528D152-C2D2-5861-6902-DCE18598BDFB}"/>
              </a:ext>
            </a:extLst>
          </p:cNvPr>
          <p:cNvSpPr>
            <a:spLocks noGrp="1"/>
          </p:cNvSpPr>
          <p:nvPr>
            <p:ph type="dt" sz="half" idx="10"/>
          </p:nvPr>
        </p:nvSpPr>
        <p:spPr/>
        <p:txBody>
          <a:bodyPr/>
          <a:lstStyle/>
          <a:p>
            <a:fld id="{A224B5E9-953A-48B6-8ED6-5C961537CF10}" type="datetimeFigureOut">
              <a:rPr lang="en-US" smtClean="0"/>
              <a:t>23-Apr-26</a:t>
            </a:fld>
            <a:endParaRPr lang="en-US"/>
          </a:p>
        </p:txBody>
      </p:sp>
      <p:sp>
        <p:nvSpPr>
          <p:cNvPr id="8" name="Footer Placeholder 7">
            <a:extLst>
              <a:ext uri="{FF2B5EF4-FFF2-40B4-BE49-F238E27FC236}">
                <a16:creationId xmlns:a16="http://schemas.microsoft.com/office/drawing/2014/main" id="{DF4B0BC8-38D2-73F8-3F1B-017488F75F9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02495BD-32D3-281A-7FB4-02FE9BAB8706}"/>
              </a:ext>
            </a:extLst>
          </p:cNvPr>
          <p:cNvSpPr>
            <a:spLocks noGrp="1"/>
          </p:cNvSpPr>
          <p:nvPr>
            <p:ph type="sldNum" sz="quarter" idx="12"/>
          </p:nvPr>
        </p:nvSpPr>
        <p:spPr/>
        <p:txBody>
          <a:bodyPr/>
          <a:lstStyle/>
          <a:p>
            <a:fld id="{587F5E8D-6963-44DA-8E7C-50235AE8C49E}" type="slidenum">
              <a:rPr lang="en-US" smtClean="0"/>
              <a:t>‹#›</a:t>
            </a:fld>
            <a:endParaRPr lang="en-US"/>
          </a:p>
        </p:txBody>
      </p:sp>
    </p:spTree>
    <p:extLst>
      <p:ext uri="{BB962C8B-B14F-4D97-AF65-F5344CB8AC3E}">
        <p14:creationId xmlns:p14="http://schemas.microsoft.com/office/powerpoint/2010/main" val="37900049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872EA4-5D18-82F8-B1A3-A015E5B2AAC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4424592-249D-D939-24E1-5A35A025371D}"/>
              </a:ext>
            </a:extLst>
          </p:cNvPr>
          <p:cNvSpPr>
            <a:spLocks noGrp="1"/>
          </p:cNvSpPr>
          <p:nvPr>
            <p:ph type="dt" sz="half" idx="10"/>
          </p:nvPr>
        </p:nvSpPr>
        <p:spPr/>
        <p:txBody>
          <a:bodyPr/>
          <a:lstStyle/>
          <a:p>
            <a:fld id="{A224B5E9-953A-48B6-8ED6-5C961537CF10}" type="datetimeFigureOut">
              <a:rPr lang="en-US" smtClean="0"/>
              <a:t>23-Apr-26</a:t>
            </a:fld>
            <a:endParaRPr lang="en-US"/>
          </a:p>
        </p:txBody>
      </p:sp>
      <p:sp>
        <p:nvSpPr>
          <p:cNvPr id="4" name="Footer Placeholder 3">
            <a:extLst>
              <a:ext uri="{FF2B5EF4-FFF2-40B4-BE49-F238E27FC236}">
                <a16:creationId xmlns:a16="http://schemas.microsoft.com/office/drawing/2014/main" id="{79F2672C-B207-4F06-3EAE-89EECC927BD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74918E9-7DF9-1595-C02C-FF12A9FDFADB}"/>
              </a:ext>
            </a:extLst>
          </p:cNvPr>
          <p:cNvSpPr>
            <a:spLocks noGrp="1"/>
          </p:cNvSpPr>
          <p:nvPr>
            <p:ph type="sldNum" sz="quarter" idx="12"/>
          </p:nvPr>
        </p:nvSpPr>
        <p:spPr/>
        <p:txBody>
          <a:bodyPr/>
          <a:lstStyle/>
          <a:p>
            <a:fld id="{587F5E8D-6963-44DA-8E7C-50235AE8C49E}" type="slidenum">
              <a:rPr lang="en-US" smtClean="0"/>
              <a:t>‹#›</a:t>
            </a:fld>
            <a:endParaRPr lang="en-US"/>
          </a:p>
        </p:txBody>
      </p:sp>
    </p:spTree>
    <p:extLst>
      <p:ext uri="{BB962C8B-B14F-4D97-AF65-F5344CB8AC3E}">
        <p14:creationId xmlns:p14="http://schemas.microsoft.com/office/powerpoint/2010/main" val="15373725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FD23948-789F-BB08-54A6-68F6B4D1A70B}"/>
              </a:ext>
            </a:extLst>
          </p:cNvPr>
          <p:cNvSpPr>
            <a:spLocks noGrp="1"/>
          </p:cNvSpPr>
          <p:nvPr>
            <p:ph type="dt" sz="half" idx="10"/>
          </p:nvPr>
        </p:nvSpPr>
        <p:spPr/>
        <p:txBody>
          <a:bodyPr/>
          <a:lstStyle/>
          <a:p>
            <a:fld id="{A224B5E9-953A-48B6-8ED6-5C961537CF10}" type="datetimeFigureOut">
              <a:rPr lang="en-US" smtClean="0"/>
              <a:t>23-Apr-26</a:t>
            </a:fld>
            <a:endParaRPr lang="en-US"/>
          </a:p>
        </p:txBody>
      </p:sp>
      <p:sp>
        <p:nvSpPr>
          <p:cNvPr id="3" name="Footer Placeholder 2">
            <a:extLst>
              <a:ext uri="{FF2B5EF4-FFF2-40B4-BE49-F238E27FC236}">
                <a16:creationId xmlns:a16="http://schemas.microsoft.com/office/drawing/2014/main" id="{0F0F41D9-F1CB-BA5F-E113-81363FF0D66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EACEAFD-6CF7-DEB4-6BCB-3BADC49ED6E3}"/>
              </a:ext>
            </a:extLst>
          </p:cNvPr>
          <p:cNvSpPr>
            <a:spLocks noGrp="1"/>
          </p:cNvSpPr>
          <p:nvPr>
            <p:ph type="sldNum" sz="quarter" idx="12"/>
          </p:nvPr>
        </p:nvSpPr>
        <p:spPr/>
        <p:txBody>
          <a:bodyPr/>
          <a:lstStyle/>
          <a:p>
            <a:fld id="{587F5E8D-6963-44DA-8E7C-50235AE8C49E}" type="slidenum">
              <a:rPr lang="en-US" smtClean="0"/>
              <a:t>‹#›</a:t>
            </a:fld>
            <a:endParaRPr lang="en-US"/>
          </a:p>
        </p:txBody>
      </p:sp>
    </p:spTree>
    <p:extLst>
      <p:ext uri="{BB962C8B-B14F-4D97-AF65-F5344CB8AC3E}">
        <p14:creationId xmlns:p14="http://schemas.microsoft.com/office/powerpoint/2010/main" val="17340250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B6BA024-DD90-5E4E-A9CB-3F4C2BA80473}"/>
              </a:ext>
            </a:extLst>
          </p:cNvPr>
          <p:cNvSpPr/>
          <p:nvPr userDrawn="1"/>
        </p:nvSpPr>
        <p:spPr>
          <a:xfrm>
            <a:off x="-25400" y="10160"/>
            <a:ext cx="9144000" cy="6858000"/>
          </a:xfrm>
          <a:prstGeom prst="rect">
            <a:avLst/>
          </a:prstGeom>
          <a:gradFill flip="none" rotWithShape="1">
            <a:gsLst>
              <a:gs pos="0">
                <a:srgbClr val="FFACAF">
                  <a:alpha val="50000"/>
                </a:srgbClr>
              </a:gs>
              <a:gs pos="100000">
                <a:srgbClr val="FFFFFF"/>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7" name="Document 6"/>
          <p:cNvSpPr/>
          <p:nvPr userDrawn="1"/>
        </p:nvSpPr>
        <p:spPr>
          <a:xfrm flipV="1">
            <a:off x="-11545" y="4335690"/>
            <a:ext cx="9155545" cy="2522310"/>
          </a:xfrm>
          <a:prstGeom prst="flowChartDocument">
            <a:avLst/>
          </a:prstGeom>
          <a:gradFill flip="none" rotWithShape="1">
            <a:gsLst>
              <a:gs pos="0">
                <a:srgbClr val="FF6C76"/>
              </a:gs>
              <a:gs pos="100000">
                <a:srgbClr val="FFFFFF"/>
              </a:gs>
            </a:gsLst>
            <a:lin ang="3300000" scaled="0"/>
            <a:tileRect/>
          </a:gradFill>
          <a:ln>
            <a:noFill/>
          </a:ln>
          <a:effectLst>
            <a:outerShdw blurRad="40000" dist="23000" dir="5400000" rotWithShape="0">
              <a:schemeClr val="bg1">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srgbClr val="333399"/>
              </a:solidFill>
              <a:latin typeface="Calibri"/>
            </a:endParaRPr>
          </a:p>
        </p:txBody>
      </p:sp>
    </p:spTree>
    <p:extLst>
      <p:ext uri="{BB962C8B-B14F-4D97-AF65-F5344CB8AC3E}">
        <p14:creationId xmlns:p14="http://schemas.microsoft.com/office/powerpoint/2010/main" val="2433974970"/>
      </p:ext>
    </p:extLst>
  </p:cSld>
  <p:clrMap bg1="lt1" tx1="dk1" bg2="lt2" tx2="dk2" accent1="accent1" accent2="accent2" accent3="accent3" accent4="accent4" accent5="accent5" accent6="accent6" hlink="hlink" folHlink="folHlink"/>
  <p:sldLayoutIdLst>
    <p:sldLayoutId id="2147483675" r:id="rId1"/>
    <p:sldLayoutId id="2147483679" r:id="rId2"/>
  </p:sldLayoutIdLst>
  <p:hf sldNum="0" hdr="0" ftr="0" dt="0"/>
  <p:txStyles>
    <p:titleStyle>
      <a:lvl1pPr algn="ctr" defTabSz="457189" rtl="0" eaLnBrk="1" latinLnBrk="0" hangingPunct="1">
        <a:spcBef>
          <a:spcPct val="0"/>
        </a:spcBef>
        <a:buNone/>
        <a:defRPr sz="4400" kern="1200">
          <a:solidFill>
            <a:schemeClr val="tx1"/>
          </a:solidFill>
          <a:latin typeface="+mj-lt"/>
          <a:ea typeface="+mj-ea"/>
          <a:cs typeface="+mj-cs"/>
        </a:defRPr>
      </a:lvl1pPr>
    </p:titleStyle>
    <p:bodyStyle>
      <a:lvl1pPr marL="342891" indent="-342891" algn="l" defTabSz="457189" rtl="0" eaLnBrk="1" latinLnBrk="0" hangingPunct="1">
        <a:spcBef>
          <a:spcPct val="20000"/>
        </a:spcBef>
        <a:buFont typeface="Arial"/>
        <a:buChar char="•"/>
        <a:defRPr sz="3200" kern="1200">
          <a:solidFill>
            <a:schemeClr val="tx1"/>
          </a:solidFill>
          <a:latin typeface="+mn-lt"/>
          <a:ea typeface="+mn-ea"/>
          <a:cs typeface="+mn-cs"/>
        </a:defRPr>
      </a:lvl1pPr>
      <a:lvl2pPr marL="742932" indent="-285744" algn="l" defTabSz="457189" rtl="0" eaLnBrk="1" latinLnBrk="0" hangingPunct="1">
        <a:spcBef>
          <a:spcPct val="20000"/>
        </a:spcBef>
        <a:buFont typeface="Arial"/>
        <a:buChar char="–"/>
        <a:defRPr sz="2800" kern="1200">
          <a:solidFill>
            <a:schemeClr val="tx1"/>
          </a:solidFill>
          <a:latin typeface="+mn-lt"/>
          <a:ea typeface="+mn-ea"/>
          <a:cs typeface="+mn-cs"/>
        </a:defRPr>
      </a:lvl2pPr>
      <a:lvl3pPr marL="1142971" indent="-228594" algn="l" defTabSz="457189" rtl="0" eaLnBrk="1" latinLnBrk="0" hangingPunct="1">
        <a:spcBef>
          <a:spcPct val="20000"/>
        </a:spcBef>
        <a:buFont typeface="Arial"/>
        <a:buChar char="•"/>
        <a:defRPr sz="2400" kern="1200">
          <a:solidFill>
            <a:schemeClr val="tx1"/>
          </a:solidFill>
          <a:latin typeface="+mn-lt"/>
          <a:ea typeface="+mn-ea"/>
          <a:cs typeface="+mn-cs"/>
        </a:defRPr>
      </a:lvl3pPr>
      <a:lvl4pPr marL="1600160" indent="-228594" algn="l" defTabSz="457189" rtl="0" eaLnBrk="1" latinLnBrk="0" hangingPunct="1">
        <a:spcBef>
          <a:spcPct val="20000"/>
        </a:spcBef>
        <a:buFont typeface="Arial"/>
        <a:buChar char="–"/>
        <a:defRPr sz="2000" kern="1200">
          <a:solidFill>
            <a:schemeClr val="tx1"/>
          </a:solidFill>
          <a:latin typeface="+mn-lt"/>
          <a:ea typeface="+mn-ea"/>
          <a:cs typeface="+mn-cs"/>
        </a:defRPr>
      </a:lvl4pPr>
      <a:lvl5pPr marL="2057349" indent="-228594" algn="l" defTabSz="457189" rtl="0" eaLnBrk="1" latinLnBrk="0" hangingPunct="1">
        <a:spcBef>
          <a:spcPct val="20000"/>
        </a:spcBef>
        <a:buFont typeface="Arial"/>
        <a:buChar char="»"/>
        <a:defRPr sz="20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E603E62-3EDC-D474-C2C1-E170132B98DA}"/>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A81CA18-AAF9-3182-AF3D-B4D8B04C65CF}"/>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5354B8-D8CC-1F2B-A4E1-AC529D755A87}"/>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24B5E9-953A-48B6-8ED6-5C961537CF10}" type="datetimeFigureOut">
              <a:rPr lang="en-US" smtClean="0"/>
              <a:t>23-Apr-26</a:t>
            </a:fld>
            <a:endParaRPr lang="en-US"/>
          </a:p>
        </p:txBody>
      </p:sp>
      <p:sp>
        <p:nvSpPr>
          <p:cNvPr id="5" name="Footer Placeholder 4">
            <a:extLst>
              <a:ext uri="{FF2B5EF4-FFF2-40B4-BE49-F238E27FC236}">
                <a16:creationId xmlns:a16="http://schemas.microsoft.com/office/drawing/2014/main" id="{127FCE12-0795-27C5-F346-46051388A7C5}"/>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7603242-90F7-857E-82B9-48A3F0006808}"/>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7F5E8D-6963-44DA-8E7C-50235AE8C49E}" type="slidenum">
              <a:rPr lang="en-US" smtClean="0"/>
              <a:t>‹#›</a:t>
            </a:fld>
            <a:endParaRPr lang="en-US"/>
          </a:p>
        </p:txBody>
      </p:sp>
    </p:spTree>
    <p:extLst>
      <p:ext uri="{BB962C8B-B14F-4D97-AF65-F5344CB8AC3E}">
        <p14:creationId xmlns:p14="http://schemas.microsoft.com/office/powerpoint/2010/main" val="3075328410"/>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Document 6"/>
          <p:cNvSpPr/>
          <p:nvPr userDrawn="1"/>
        </p:nvSpPr>
        <p:spPr>
          <a:xfrm>
            <a:off x="2" y="0"/>
            <a:ext cx="9155545" cy="533400"/>
          </a:xfrm>
          <a:prstGeom prst="flowChartDocument">
            <a:avLst/>
          </a:prstGeom>
          <a:gradFill flip="none" rotWithShape="1">
            <a:gsLst>
              <a:gs pos="0">
                <a:srgbClr val="FFACAF"/>
              </a:gs>
              <a:gs pos="100000">
                <a:srgbClr val="FFFFFF"/>
              </a:gs>
            </a:gsLst>
            <a:lin ang="3300000" scaled="0"/>
            <a:tileRect/>
          </a:gradFill>
          <a:ln>
            <a:noFill/>
          </a:ln>
          <a:effectLst>
            <a:outerShdw blurRad="40000" dist="23000" dir="5400000" rotWithShape="0">
              <a:schemeClr val="bg1">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srgbClr val="333399"/>
              </a:solidFill>
              <a:latin typeface="Calibri"/>
            </a:endParaRPr>
          </a:p>
        </p:txBody>
      </p:sp>
      <p:sp>
        <p:nvSpPr>
          <p:cNvPr id="11" name="Rectangle 10"/>
          <p:cNvSpPr/>
          <p:nvPr userDrawn="1"/>
        </p:nvSpPr>
        <p:spPr bwMode="auto">
          <a:xfrm>
            <a:off x="8697748" y="6624263"/>
            <a:ext cx="457200" cy="241558"/>
          </a:xfrm>
          <a:prstGeom prst="rect">
            <a:avLst/>
          </a:prstGeom>
          <a:solidFill>
            <a:srgbClr val="FFACAF"/>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914377">
              <a:defRPr/>
            </a:pPr>
            <a:endParaRPr lang="en-US" sz="1000" kern="0" dirty="0">
              <a:solidFill>
                <a:prstClr val="black"/>
              </a:solidFill>
              <a:latin typeface="Calibri"/>
            </a:endParaRPr>
          </a:p>
        </p:txBody>
      </p:sp>
      <p:sp>
        <p:nvSpPr>
          <p:cNvPr id="13" name="TextBox 12"/>
          <p:cNvSpPr txBox="1"/>
          <p:nvPr userDrawn="1"/>
        </p:nvSpPr>
        <p:spPr bwMode="auto">
          <a:xfrm>
            <a:off x="39095" y="6612965"/>
            <a:ext cx="9115855" cy="238527"/>
          </a:xfrm>
          <a:prstGeom prst="rect">
            <a:avLst/>
          </a:prstGeom>
          <a:noFill/>
          <a:ln w="12700" cap="sq" algn="ctr">
            <a:noFill/>
            <a:miter lim="800000"/>
            <a:headEnd/>
            <a:tailEnd/>
          </a:ln>
          <a:effectLst/>
        </p:spPr>
        <p:txBody>
          <a:bodyPr wrap="square" rtlCol="0">
            <a:spAutoFit/>
          </a:bodyPr>
          <a:lstStyle/>
          <a:p>
            <a:pPr marL="285744">
              <a:lnSpc>
                <a:spcPct val="95000"/>
              </a:lnSpc>
              <a:spcBef>
                <a:spcPts val="1200"/>
              </a:spcBef>
              <a:tabLst>
                <a:tab pos="8513550" algn="r"/>
              </a:tabLst>
            </a:pPr>
            <a:r>
              <a:rPr lang="en-US" sz="1000" b="1" cap="none" baseline="0" dirty="0">
                <a:solidFill>
                  <a:srgbClr val="1F497D">
                    <a:lumMod val="50000"/>
                  </a:srgbClr>
                </a:solidFill>
                <a:latin typeface="Times New Roman" panose="02020603050405020304" pitchFamily="18" charset="0"/>
                <a:cs typeface="Times New Roman" panose="02020603050405020304" pitchFamily="18" charset="0"/>
              </a:rPr>
              <a:t>S. Purba: Quantum Correlations For Achieving Quantum Advantage in Machine Learning </a:t>
            </a:r>
            <a:r>
              <a:rPr lang="en-US" sz="1000" b="1" dirty="0">
                <a:solidFill>
                  <a:srgbClr val="1F497D">
                    <a:lumMod val="50000"/>
                  </a:srgbClr>
                </a:solidFill>
                <a:latin typeface="Calibri"/>
              </a:rPr>
              <a:t>	April 23, 2026</a:t>
            </a:r>
            <a:endParaRPr lang="en-US" sz="1000" b="1" dirty="0">
              <a:solidFill>
                <a:srgbClr val="000000"/>
              </a:solidFill>
              <a:latin typeface="Calibri"/>
            </a:endParaRPr>
          </a:p>
        </p:txBody>
      </p:sp>
      <p:cxnSp>
        <p:nvCxnSpPr>
          <p:cNvPr id="10" name="Straight Connector 9"/>
          <p:cNvCxnSpPr/>
          <p:nvPr userDrawn="1"/>
        </p:nvCxnSpPr>
        <p:spPr bwMode="auto">
          <a:xfrm>
            <a:off x="392407" y="6629400"/>
            <a:ext cx="8751595" cy="0"/>
          </a:xfrm>
          <a:prstGeom prst="line">
            <a:avLst/>
          </a:prstGeom>
          <a:solidFill>
            <a:schemeClr val="accent2"/>
          </a:solidFill>
          <a:ln w="19050" cap="sq" cmpd="sng" algn="ctr">
            <a:solidFill>
              <a:srgbClr val="FFACAF"/>
            </a:solidFill>
            <a:prstDash val="solid"/>
            <a:round/>
            <a:headEnd type="none" w="med" len="med"/>
            <a:tailEnd type="none" w="med" len="med"/>
          </a:ln>
          <a:effectLst/>
        </p:spPr>
      </p:cxnSp>
      <p:sp>
        <p:nvSpPr>
          <p:cNvPr id="16" name="TextBox 15"/>
          <p:cNvSpPr txBox="1"/>
          <p:nvPr userDrawn="1"/>
        </p:nvSpPr>
        <p:spPr>
          <a:xfrm>
            <a:off x="8741542" y="6657110"/>
            <a:ext cx="364736" cy="153888"/>
          </a:xfrm>
          <a:prstGeom prst="rect">
            <a:avLst/>
          </a:prstGeom>
          <a:noFill/>
        </p:spPr>
        <p:txBody>
          <a:bodyPr wrap="square" lIns="0" tIns="0" rIns="0" bIns="0" rtlCol="0" anchor="ctr" anchorCtr="1">
            <a:spAutoFit/>
          </a:bodyPr>
          <a:lstStyle/>
          <a:p>
            <a:fld id="{7004E5E3-C477-F742-9645-5285663234E5}" type="slidenum">
              <a:rPr lang="en-US" sz="1000" b="1" smtClean="0">
                <a:solidFill>
                  <a:srgbClr val="000000"/>
                </a:solidFill>
                <a:latin typeface="Arial"/>
                <a:cs typeface="Arial"/>
              </a:rPr>
              <a:pPr/>
              <a:t>‹#›</a:t>
            </a:fld>
            <a:endParaRPr lang="en-US" sz="1000" b="1" dirty="0">
              <a:solidFill>
                <a:srgbClr val="000000"/>
              </a:solidFill>
              <a:latin typeface="Arial"/>
              <a:cs typeface="Arial"/>
            </a:endParaRPr>
          </a:p>
        </p:txBody>
      </p:sp>
      <p:sp>
        <p:nvSpPr>
          <p:cNvPr id="18" name="Title Placeholder 17"/>
          <p:cNvSpPr>
            <a:spLocks noGrp="1"/>
          </p:cNvSpPr>
          <p:nvPr>
            <p:ph type="title"/>
          </p:nvPr>
        </p:nvSpPr>
        <p:spPr>
          <a:xfrm>
            <a:off x="-1" y="4"/>
            <a:ext cx="9155545" cy="328461"/>
          </a:xfrm>
          <a:prstGeom prst="rect">
            <a:avLst/>
          </a:prstGeom>
        </p:spPr>
        <p:txBody>
          <a:bodyPr vert="horz" wrap="none" lIns="91440" tIns="0" rIns="0" bIns="0" rtlCol="0" anchor="ctr" anchorCtr="0">
            <a:normAutofit/>
          </a:bodyPr>
          <a:lstStyle/>
          <a:p>
            <a:endParaRPr lang="en-US" dirty="0"/>
          </a:p>
        </p:txBody>
      </p:sp>
      <p:pic>
        <p:nvPicPr>
          <p:cNvPr id="9" name="Picture 8"/>
          <p:cNvPicPr>
            <a:picLocks noChangeAspect="1"/>
          </p:cNvPicPr>
          <p:nvPr userDrawn="1"/>
        </p:nvPicPr>
        <p:blipFill>
          <a:blip r:embed="rId4"/>
          <a:srcRect/>
          <a:stretch/>
        </p:blipFill>
        <p:spPr>
          <a:xfrm>
            <a:off x="39093" y="6596314"/>
            <a:ext cx="320040" cy="217385"/>
          </a:xfrm>
          <a:prstGeom prst="rect">
            <a:avLst/>
          </a:prstGeom>
        </p:spPr>
      </p:pic>
    </p:spTree>
    <p:extLst>
      <p:ext uri="{BB962C8B-B14F-4D97-AF65-F5344CB8AC3E}">
        <p14:creationId xmlns:p14="http://schemas.microsoft.com/office/powerpoint/2010/main" val="285398639"/>
      </p:ext>
    </p:extLst>
  </p:cSld>
  <p:clrMap bg1="lt1" tx1="dk1" bg2="lt2" tx2="dk2" accent1="accent1" accent2="accent2" accent3="accent3" accent4="accent4" accent5="accent5" accent6="accent6" hlink="hlink" folHlink="folHlink"/>
  <p:sldLayoutIdLst>
    <p:sldLayoutId id="2147483677" r:id="rId1"/>
    <p:sldLayoutId id="2147483678" r:id="rId2"/>
  </p:sldLayoutIdLst>
  <p:hf sldNum="0" hdr="0" ftr="0" dt="0"/>
  <p:txStyles>
    <p:titleStyle>
      <a:lvl1pPr algn="l" defTabSz="457189" rtl="0" eaLnBrk="1" latinLnBrk="0" hangingPunct="1">
        <a:spcBef>
          <a:spcPct val="0"/>
        </a:spcBef>
        <a:buNone/>
        <a:defRPr sz="2400" b="1" kern="1200" baseline="0">
          <a:solidFill>
            <a:schemeClr val="tx1"/>
          </a:solidFill>
          <a:latin typeface="Arial"/>
          <a:ea typeface="+mj-ea"/>
          <a:cs typeface="Arial"/>
        </a:defRPr>
      </a:lvl1pPr>
    </p:titleStyle>
    <p:bodyStyle>
      <a:lvl1pPr marL="342891" indent="-342891" algn="l" defTabSz="457189" rtl="0" eaLnBrk="1" latinLnBrk="0" hangingPunct="1">
        <a:spcBef>
          <a:spcPct val="20000"/>
        </a:spcBef>
        <a:buFont typeface="Arial"/>
        <a:buChar char="•"/>
        <a:defRPr sz="3200" kern="1200">
          <a:solidFill>
            <a:schemeClr val="tx1"/>
          </a:solidFill>
          <a:latin typeface="+mn-lt"/>
          <a:ea typeface="+mn-ea"/>
          <a:cs typeface="+mn-cs"/>
        </a:defRPr>
      </a:lvl1pPr>
      <a:lvl2pPr marL="742932" indent="-285744" algn="l" defTabSz="457189" rtl="0" eaLnBrk="1" latinLnBrk="0" hangingPunct="1">
        <a:spcBef>
          <a:spcPct val="20000"/>
        </a:spcBef>
        <a:buFont typeface="Arial"/>
        <a:buChar char="–"/>
        <a:defRPr sz="2800" kern="1200">
          <a:solidFill>
            <a:schemeClr val="tx1"/>
          </a:solidFill>
          <a:latin typeface="+mn-lt"/>
          <a:ea typeface="+mn-ea"/>
          <a:cs typeface="+mn-cs"/>
        </a:defRPr>
      </a:lvl2pPr>
      <a:lvl3pPr marL="1142971" indent="-228594" algn="l" defTabSz="457189" rtl="0" eaLnBrk="1" latinLnBrk="0" hangingPunct="1">
        <a:spcBef>
          <a:spcPct val="20000"/>
        </a:spcBef>
        <a:buFont typeface="Arial"/>
        <a:buChar char="•"/>
        <a:defRPr sz="2400" kern="1200">
          <a:solidFill>
            <a:schemeClr val="tx1"/>
          </a:solidFill>
          <a:latin typeface="+mn-lt"/>
          <a:ea typeface="+mn-ea"/>
          <a:cs typeface="+mn-cs"/>
        </a:defRPr>
      </a:lvl3pPr>
      <a:lvl4pPr marL="1600160" indent="-228594" algn="l" defTabSz="457189" rtl="0" eaLnBrk="1" latinLnBrk="0" hangingPunct="1">
        <a:spcBef>
          <a:spcPct val="20000"/>
        </a:spcBef>
        <a:buFont typeface="Arial"/>
        <a:buChar char="–"/>
        <a:defRPr sz="2000" kern="1200">
          <a:solidFill>
            <a:schemeClr val="tx1"/>
          </a:solidFill>
          <a:latin typeface="+mn-lt"/>
          <a:ea typeface="+mn-ea"/>
          <a:cs typeface="+mn-cs"/>
        </a:defRPr>
      </a:lvl4pPr>
      <a:lvl5pPr marL="2057349" indent="-228594" algn="l" defTabSz="457189" rtl="0" eaLnBrk="1" latinLnBrk="0" hangingPunct="1">
        <a:spcBef>
          <a:spcPct val="20000"/>
        </a:spcBef>
        <a:buFont typeface="Arial"/>
        <a:buChar char="»"/>
        <a:defRPr sz="20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15.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15.xml"/><Relationship Id="rId5" Type="http://schemas.openxmlformats.org/officeDocument/2006/relationships/image" Target="../media/image18.pn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15.xml"/><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15.xml"/><Relationship Id="rId5" Type="http://schemas.openxmlformats.org/officeDocument/2006/relationships/image" Target="../media/image21.png"/><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15.xml"/><Relationship Id="rId5" Type="http://schemas.openxmlformats.org/officeDocument/2006/relationships/image" Target="../media/image25.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20.xml"/><Relationship Id="rId1" Type="http://schemas.openxmlformats.org/officeDocument/2006/relationships/slideLayout" Target="../slideLayouts/slideLayout15.xml"/><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21.xml"/><Relationship Id="rId1" Type="http://schemas.openxmlformats.org/officeDocument/2006/relationships/slideLayout" Target="../slideLayouts/slideLayout15.xml"/><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22.xml"/><Relationship Id="rId1" Type="http://schemas.openxmlformats.org/officeDocument/2006/relationships/slideLayout" Target="../slideLayouts/slideLayout15.xml"/><Relationship Id="rId5" Type="http://schemas.openxmlformats.org/officeDocument/2006/relationships/image" Target="../media/image31.png"/><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15.xml"/><Relationship Id="rId5" Type="http://schemas.openxmlformats.org/officeDocument/2006/relationships/image" Target="../media/image34.png"/><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5.xml"/><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6.xml"/><Relationship Id="rId1" Type="http://schemas.openxmlformats.org/officeDocument/2006/relationships/slideLayout" Target="../slideLayouts/slideLayout15.xml"/><Relationship Id="rId5" Type="http://schemas.openxmlformats.org/officeDocument/2006/relationships/image" Target="../media/image39.png"/><Relationship Id="rId4" Type="http://schemas.openxmlformats.org/officeDocument/2006/relationships/image" Target="../media/image38.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8.xml"/><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9.xml"/><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0.xml"/><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3" Type="http://schemas.openxmlformats.org/officeDocument/2006/relationships/image" Target="../media/image410.png"/><Relationship Id="rId2" Type="http://schemas.openxmlformats.org/officeDocument/2006/relationships/notesSlide" Target="../notesSlides/notesSlide31.xml"/><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2.xml"/><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7.xml"/><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8.xml"/><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9.xml"/><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0.xml"/><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1.xml"/><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2.xml"/><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3.xml"/><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4.xml"/><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5.xml"/><Relationship Id="rId1" Type="http://schemas.openxmlformats.org/officeDocument/2006/relationships/slideLayout" Target="../slideLayouts/slideLayout15.xml"/></Relationships>
</file>

<file path=ppt/slides/_rels/slide4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6.xml"/><Relationship Id="rId1" Type="http://schemas.openxmlformats.org/officeDocument/2006/relationships/slideLayout" Target="../slideLayouts/slideLayout15.xml"/><Relationship Id="rId4" Type="http://schemas.openxmlformats.org/officeDocument/2006/relationships/image" Target="../media/image140.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5.xml"/></Relationships>
</file>

<file path=ppt/slides/_rels/slide51.xml.rels><?xml version="1.0" encoding="UTF-8" standalone="yes"?>
<Relationships xmlns="http://schemas.openxmlformats.org/package/2006/relationships"><Relationship Id="rId3" Type="http://schemas.openxmlformats.org/officeDocument/2006/relationships/image" Target="../media/image400.png"/><Relationship Id="rId2" Type="http://schemas.openxmlformats.org/officeDocument/2006/relationships/notesSlide" Target="../notesSlides/notesSlide48.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15.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8600" y="132546"/>
            <a:ext cx="8686800" cy="1077218"/>
          </a:xfrm>
          <a:prstGeom prst="rect">
            <a:avLst/>
          </a:prstGeom>
          <a:noFill/>
        </p:spPr>
        <p:txBody>
          <a:bodyPr wrap="square" rtlCol="0">
            <a:spAutoFit/>
          </a:bodyPr>
          <a:lstStyle/>
          <a:p>
            <a:pPr algn="ctr"/>
            <a:r>
              <a:rPr lang="en-US" sz="3200" b="1" dirty="0">
                <a:latin typeface="Arial" charset="0"/>
                <a:ea typeface="Arial" charset="0"/>
                <a:cs typeface="Arial" charset="0"/>
              </a:rPr>
              <a:t>Quantum Correlations For Achieving Quantum Advantage in Machine Learning </a:t>
            </a:r>
          </a:p>
        </p:txBody>
      </p:sp>
      <p:sp>
        <p:nvSpPr>
          <p:cNvPr id="6" name="Rectangle 16">
            <a:extLst>
              <a:ext uri="{FF2B5EF4-FFF2-40B4-BE49-F238E27FC236}">
                <a16:creationId xmlns:a16="http://schemas.microsoft.com/office/drawing/2014/main" id="{E8D08A25-95A8-4995-99AD-F4B9C2E3CE2C}"/>
              </a:ext>
            </a:extLst>
          </p:cNvPr>
          <p:cNvSpPr txBox="1">
            <a:spLocks noChangeArrowheads="1"/>
          </p:cNvSpPr>
          <p:nvPr/>
        </p:nvSpPr>
        <p:spPr>
          <a:xfrm>
            <a:off x="457200" y="2971800"/>
            <a:ext cx="2984500" cy="1360473"/>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buNone/>
            </a:pPr>
            <a:endParaRPr lang="en-US" sz="1800" b="1" dirty="0">
              <a:solidFill>
                <a:srgbClr val="800000"/>
              </a:solidFill>
              <a:latin typeface="Arial"/>
              <a:cs typeface="Arial"/>
            </a:endParaRPr>
          </a:p>
          <a:p>
            <a:pPr marL="0" indent="0">
              <a:spcBef>
                <a:spcPts val="0"/>
              </a:spcBef>
              <a:buNone/>
            </a:pPr>
            <a:endParaRPr lang="en-US" sz="1800" b="1" dirty="0">
              <a:solidFill>
                <a:srgbClr val="800000"/>
              </a:solidFill>
              <a:latin typeface="Arial"/>
              <a:cs typeface="Arial"/>
            </a:endParaRPr>
          </a:p>
        </p:txBody>
      </p:sp>
      <p:sp>
        <p:nvSpPr>
          <p:cNvPr id="9" name="Rectangle 16">
            <a:extLst>
              <a:ext uri="{FF2B5EF4-FFF2-40B4-BE49-F238E27FC236}">
                <a16:creationId xmlns:a16="http://schemas.microsoft.com/office/drawing/2014/main" id="{BE5F8007-E18E-4DFE-B1A6-6ADA3084AB86}"/>
              </a:ext>
            </a:extLst>
          </p:cNvPr>
          <p:cNvSpPr txBox="1">
            <a:spLocks noChangeArrowheads="1"/>
          </p:cNvSpPr>
          <p:nvPr/>
        </p:nvSpPr>
        <p:spPr>
          <a:xfrm>
            <a:off x="232156" y="4114800"/>
            <a:ext cx="8683244" cy="2735121"/>
          </a:xfrm>
          <a:prstGeom prst="rect">
            <a:avLst/>
          </a:prstGeom>
        </p:spPr>
        <p:txBody>
          <a:bodyPr lIns="0" tIns="0" rIns="0" bIns="0"/>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spcAft>
                <a:spcPts val="1200"/>
              </a:spcAft>
              <a:buNone/>
            </a:pPr>
            <a:r>
              <a:rPr lang="en-US" sz="1800" b="1" dirty="0">
                <a:latin typeface="Arial" panose="020B0604020202020204" pitchFamily="34" charset="0"/>
                <a:cs typeface="Arial" panose="020B0604020202020204" pitchFamily="34" charset="0"/>
              </a:rPr>
              <a:t>Submitted to:</a:t>
            </a:r>
          </a:p>
          <a:p>
            <a:pPr marL="120650" indent="0">
              <a:spcBef>
                <a:spcPts val="0"/>
              </a:spcBef>
              <a:buNone/>
              <a:tabLst>
                <a:tab pos="1244600" algn="l"/>
                <a:tab pos="1306513" algn="l"/>
              </a:tabLst>
            </a:pPr>
            <a:r>
              <a:rPr lang="en-US" sz="1800" b="1" dirty="0">
                <a:latin typeface="Arial" panose="020B0604020202020204" pitchFamily="34" charset="0"/>
                <a:cs typeface="Arial" panose="020B0604020202020204" pitchFamily="34" charset="0"/>
              </a:rPr>
              <a:t>Advisor:</a:t>
            </a:r>
          </a:p>
          <a:p>
            <a:pPr marL="573088" indent="-219075">
              <a:spcBef>
                <a:spcPts val="0"/>
              </a:spcBef>
              <a:spcAft>
                <a:spcPts val="600"/>
              </a:spcAft>
              <a:buNone/>
            </a:pPr>
            <a:r>
              <a:rPr lang="en-US" sz="1800" b="1" dirty="0">
                <a:latin typeface="Arial" panose="020B0604020202020204" pitchFamily="34" charset="0"/>
                <a:cs typeface="Arial" panose="020B0604020202020204" pitchFamily="34" charset="0"/>
              </a:rPr>
              <a:t>Dr. Joseph Picone, Dept. of Electrical and Computer Engineering</a:t>
            </a:r>
          </a:p>
          <a:p>
            <a:pPr marL="120650" indent="0">
              <a:spcBef>
                <a:spcPts val="0"/>
              </a:spcBef>
              <a:buNone/>
              <a:tabLst>
                <a:tab pos="1244600" algn="l"/>
              </a:tabLst>
            </a:pPr>
            <a:r>
              <a:rPr lang="en-US" sz="1800" b="1" dirty="0">
                <a:latin typeface="Arial" panose="020B0604020202020204" pitchFamily="34" charset="0"/>
                <a:cs typeface="Arial" panose="020B0604020202020204" pitchFamily="34" charset="0"/>
              </a:rPr>
              <a:t>Committee:</a:t>
            </a:r>
          </a:p>
          <a:p>
            <a:pPr marL="573088" indent="-219075">
              <a:spcBef>
                <a:spcPts val="0"/>
              </a:spcBef>
              <a:buNone/>
              <a:tabLst>
                <a:tab pos="1244600" algn="l"/>
              </a:tabLst>
            </a:pPr>
            <a:r>
              <a:rPr lang="en-US" sz="1800" b="1" dirty="0">
                <a:latin typeface="Arial" panose="020B0604020202020204" pitchFamily="34" charset="0"/>
                <a:cs typeface="Arial" panose="020B0604020202020204" pitchFamily="34" charset="0"/>
              </a:rPr>
              <a:t>Dr. Iyad Obeid, Dept. of Electrical and Computer Engineering</a:t>
            </a:r>
          </a:p>
          <a:p>
            <a:pPr marL="573088" indent="-219075">
              <a:spcBef>
                <a:spcPts val="0"/>
              </a:spcBef>
              <a:buNone/>
              <a:tabLst>
                <a:tab pos="1244600" algn="l"/>
              </a:tabLst>
            </a:pPr>
            <a:r>
              <a:rPr lang="en-US" sz="1800" b="1" dirty="0">
                <a:latin typeface="Arial" panose="020B0604020202020204" pitchFamily="34" charset="0"/>
                <a:cs typeface="Arial" panose="020B0604020202020204" pitchFamily="34" charset="0"/>
              </a:rPr>
              <a:t>Dr. Chang-</a:t>
            </a:r>
            <a:r>
              <a:rPr lang="en-US" sz="1800" b="1" dirty="0" err="1">
                <a:latin typeface="Arial" panose="020B0604020202020204" pitchFamily="34" charset="0"/>
                <a:cs typeface="Arial" panose="020B0604020202020204" pitchFamily="34" charset="0"/>
              </a:rPr>
              <a:t>Hee</a:t>
            </a:r>
            <a:r>
              <a:rPr lang="en-US" sz="1800" b="1" dirty="0">
                <a:latin typeface="Arial" panose="020B0604020202020204" pitchFamily="34" charset="0"/>
                <a:cs typeface="Arial" panose="020B0604020202020204" pitchFamily="34" charset="0"/>
              </a:rPr>
              <a:t> Won, Dept. of Electrical and Computer Engineering</a:t>
            </a:r>
          </a:p>
          <a:p>
            <a:pPr marL="573088" indent="-219075">
              <a:spcBef>
                <a:spcPts val="0"/>
              </a:spcBef>
              <a:buNone/>
              <a:tabLst>
                <a:tab pos="1244600" algn="l"/>
              </a:tabLst>
            </a:pPr>
            <a:r>
              <a:rPr lang="en-US" sz="1800" b="1" dirty="0">
                <a:latin typeface="Arial" panose="020B0604020202020204" pitchFamily="34" charset="0"/>
                <a:cs typeface="Arial" panose="020B0604020202020204" pitchFamily="34" charset="0"/>
              </a:rPr>
              <a:t>Dr. Andrew Spence, Dept. of Bioengineering</a:t>
            </a:r>
          </a:p>
          <a:p>
            <a:pPr marL="0" indent="0">
              <a:spcBef>
                <a:spcPts val="600"/>
              </a:spcBef>
              <a:spcAft>
                <a:spcPts val="300"/>
              </a:spcAft>
              <a:buNone/>
            </a:pPr>
            <a:endParaRPr lang="en-US" sz="1400" dirty="0">
              <a:latin typeface="Arial" panose="020B0604020202020204" pitchFamily="34" charset="0"/>
              <a:cs typeface="Arial" panose="020B0604020202020204" pitchFamily="34" charset="0"/>
            </a:endParaRPr>
          </a:p>
          <a:p>
            <a:pPr marL="0" indent="0">
              <a:spcBef>
                <a:spcPts val="0"/>
              </a:spcBef>
              <a:buNone/>
            </a:pPr>
            <a:endParaRPr lang="en-US" sz="1800" b="1" dirty="0">
              <a:latin typeface="Arial"/>
              <a:cs typeface="Arial"/>
            </a:endParaRPr>
          </a:p>
          <a:p>
            <a:pPr marL="0" indent="0">
              <a:spcBef>
                <a:spcPts val="0"/>
              </a:spcBef>
              <a:buNone/>
            </a:pPr>
            <a:endParaRPr lang="en-US" sz="1800" b="1" dirty="0">
              <a:solidFill>
                <a:srgbClr val="800000"/>
              </a:solidFill>
              <a:latin typeface="Arial"/>
              <a:cs typeface="Arial"/>
            </a:endParaRPr>
          </a:p>
          <a:p>
            <a:pPr marL="0" indent="0">
              <a:spcBef>
                <a:spcPts val="0"/>
              </a:spcBef>
              <a:buNone/>
            </a:pPr>
            <a:endParaRPr lang="en-US" sz="1800" b="1" dirty="0">
              <a:solidFill>
                <a:srgbClr val="800000"/>
              </a:solidFill>
              <a:latin typeface="Arial"/>
              <a:cs typeface="Arial"/>
            </a:endParaRPr>
          </a:p>
        </p:txBody>
      </p:sp>
      <p:sp>
        <p:nvSpPr>
          <p:cNvPr id="11" name="Text Placeholder 17">
            <a:extLst>
              <a:ext uri="{FF2B5EF4-FFF2-40B4-BE49-F238E27FC236}">
                <a16:creationId xmlns:a16="http://schemas.microsoft.com/office/drawing/2014/main" id="{E837ED42-27BE-474E-9C76-E2450B64B4F9}"/>
              </a:ext>
            </a:extLst>
          </p:cNvPr>
          <p:cNvSpPr txBox="1">
            <a:spLocks/>
          </p:cNvSpPr>
          <p:nvPr/>
        </p:nvSpPr>
        <p:spPr>
          <a:xfrm>
            <a:off x="4804078" y="1489619"/>
            <a:ext cx="4091002" cy="2297718"/>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a:lnSpc>
                <a:spcPct val="100000"/>
              </a:lnSpc>
              <a:spcBef>
                <a:spcPts val="0"/>
              </a:spcBef>
              <a:spcAft>
                <a:spcPts val="1200"/>
              </a:spcAft>
            </a:pPr>
            <a:r>
              <a:rPr lang="en-US" sz="1800" b="1" dirty="0">
                <a:latin typeface="Arial" panose="020B0604020202020204" pitchFamily="34" charset="0"/>
                <a:cs typeface="Arial" panose="020B0604020202020204" pitchFamily="34" charset="0"/>
              </a:rPr>
              <a:t>Presented By:</a:t>
            </a:r>
          </a:p>
          <a:p>
            <a:pPr algn="ctr">
              <a:lnSpc>
                <a:spcPct val="100000"/>
              </a:lnSpc>
              <a:spcBef>
                <a:spcPts val="0"/>
              </a:spcBef>
              <a:spcAft>
                <a:spcPts val="1200"/>
              </a:spcAft>
            </a:pPr>
            <a:r>
              <a:rPr lang="en-US" sz="1800" b="1" dirty="0">
                <a:solidFill>
                  <a:srgbClr val="FF0000"/>
                </a:solidFill>
                <a:latin typeface="Arial" panose="020B0604020202020204" pitchFamily="34" charset="0"/>
                <a:cs typeface="Arial" panose="020B0604020202020204" pitchFamily="34" charset="0"/>
              </a:rPr>
              <a:t>Sadia Afrin Purba</a:t>
            </a:r>
          </a:p>
          <a:p>
            <a:pPr algn="ctr">
              <a:lnSpc>
                <a:spcPct val="100000"/>
              </a:lnSpc>
              <a:spcBef>
                <a:spcPts val="0"/>
              </a:spcBef>
            </a:pPr>
            <a:r>
              <a:rPr lang="en-US" sz="1800" b="1" dirty="0">
                <a:latin typeface="Arial" panose="020B0604020202020204" pitchFamily="34" charset="0"/>
                <a:cs typeface="Arial" panose="020B0604020202020204" pitchFamily="34" charset="0"/>
              </a:rPr>
              <a:t>Dept. of Elect. and Comp. Eng.</a:t>
            </a:r>
          </a:p>
          <a:p>
            <a:pPr algn="ctr">
              <a:lnSpc>
                <a:spcPct val="100000"/>
              </a:lnSpc>
              <a:spcBef>
                <a:spcPts val="0"/>
              </a:spcBef>
            </a:pPr>
            <a:r>
              <a:rPr lang="en-US" sz="1800" b="1" dirty="0">
                <a:latin typeface="Arial" panose="020B0604020202020204" pitchFamily="34" charset="0"/>
                <a:cs typeface="Arial" panose="020B0604020202020204" pitchFamily="34" charset="0"/>
              </a:rPr>
              <a:t>Temple University</a:t>
            </a:r>
          </a:p>
        </p:txBody>
      </p:sp>
      <p:pic>
        <p:nvPicPr>
          <p:cNvPr id="4" name="Picture 3">
            <a:extLst>
              <a:ext uri="{FF2B5EF4-FFF2-40B4-BE49-F238E27FC236}">
                <a16:creationId xmlns:a16="http://schemas.microsoft.com/office/drawing/2014/main" id="{5C4CC490-B123-7028-05C1-8ABC0224ED4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72354" y="1509851"/>
            <a:ext cx="3421648" cy="2281099"/>
          </a:xfrm>
          <a:prstGeom prst="rect">
            <a:avLst/>
          </a:prstGeom>
          <a:ln w="25400">
            <a:solidFill>
              <a:srgbClr val="CD1E26"/>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566004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3B2BE3-E751-950D-A6DF-7B93B9F88B7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E849E83-4B27-DBC0-9006-928FCC5524E8}"/>
              </a:ext>
            </a:extLst>
          </p:cNvPr>
          <p:cNvSpPr>
            <a:spLocks noGrp="1"/>
          </p:cNvSpPr>
          <p:nvPr>
            <p:ph type="title"/>
          </p:nvPr>
        </p:nvSpPr>
        <p:spPr/>
        <p:txBody>
          <a:bodyPr vert="horz" wrap="none" lIns="228600" tIns="91440" rIns="0" bIns="0" rtlCol="0" anchor="ctr" anchorCtr="0">
            <a:noAutofit/>
          </a:bodyPr>
          <a:lstStyle/>
          <a:p>
            <a:r>
              <a:rPr lang="en-US" dirty="0"/>
              <a:t>Asymptotic Alignment Error Bound</a:t>
            </a:r>
          </a:p>
        </p:txBody>
      </p:sp>
      <mc:AlternateContent xmlns:mc="http://schemas.openxmlformats.org/markup-compatibility/2006">
        <mc:Choice xmlns:a14="http://schemas.microsoft.com/office/drawing/2010/main" Requires="a14">
          <p:sp>
            <p:nvSpPr>
              <p:cNvPr id="3" name="TextBox 2">
                <a:extLst>
                  <a:ext uri="{FF2B5EF4-FFF2-40B4-BE49-F238E27FC236}">
                    <a16:creationId xmlns:a16="http://schemas.microsoft.com/office/drawing/2014/main" id="{DAC15008-8D37-A10C-A594-B60C3DA3CA1D}"/>
                  </a:ext>
                </a:extLst>
              </p:cNvPr>
              <p:cNvSpPr txBox="1"/>
              <p:nvPr/>
            </p:nvSpPr>
            <p:spPr>
              <a:xfrm>
                <a:off x="228600" y="685800"/>
                <a:ext cx="8686800" cy="6760633"/>
              </a:xfrm>
              <a:prstGeom prst="rect">
                <a:avLst/>
              </a:prstGeom>
              <a:noFill/>
            </p:spPr>
            <p:txBody>
              <a:bodyPr wrap="square" rtlCol="0">
                <a:spAutoFit/>
              </a:bodyPr>
              <a:lstStyle>
                <a:defPPr>
                  <a:defRPr lang="en-US"/>
                </a:defPPr>
                <a:lvl1pPr marL="173038" indent="-173038" algn="just">
                  <a:spcAft>
                    <a:spcPts val="600"/>
                  </a:spcAft>
                  <a:buFont typeface="Arial" panose="020B0604020202020204" pitchFamily="34" charset="0"/>
                  <a:buChar char="•"/>
                  <a:defRPr b="1">
                    <a:solidFill>
                      <a:srgbClr val="353585"/>
                    </a:solidFill>
                    <a:latin typeface="Arial" panose="020B0604020202020204" pitchFamily="34" charset="0"/>
                    <a:cs typeface="Arial" panose="020B0604020202020204" pitchFamily="34" charset="0"/>
                  </a:defRPr>
                </a:lvl1pPr>
                <a:lvl2pPr marL="517525" lvl="1" indent="-284163" algn="just">
                  <a:spcAft>
                    <a:spcPts val="600"/>
                  </a:spcAft>
                  <a:buSzPct val="75000"/>
                  <a:buFont typeface="Wingdings" panose="05000000000000000000" pitchFamily="2" charset="2"/>
                  <a:buChar char="q"/>
                  <a:defRPr b="1">
                    <a:latin typeface="Arial" panose="020B0604020202020204" pitchFamily="34" charset="0"/>
                    <a:cs typeface="Arial" panose="020B0604020202020204" pitchFamily="34" charset="0"/>
                  </a:defRPr>
                </a:lvl2pPr>
              </a:lstStyle>
              <a:p>
                <a:pPr algn="l"/>
                <a:r>
                  <a:rPr lang="en-US" dirty="0">
                    <a:solidFill>
                      <a:schemeClr val="tx1"/>
                    </a:solidFill>
                  </a:rPr>
                  <a:t>Let </a:t>
                </a:r>
                <a14:m>
                  <m:oMath xmlns:m="http://schemas.openxmlformats.org/officeDocument/2006/math">
                    <m:r>
                      <a:rPr lang="en-US">
                        <a:solidFill>
                          <a:schemeClr val="tx1"/>
                        </a:solidFill>
                        <a:latin typeface="Cambria Math" panose="02040503050406030204" pitchFamily="18" charset="0"/>
                      </a:rPr>
                      <m:t>𝑲</m:t>
                    </m:r>
                  </m:oMath>
                </a14:m>
                <a:r>
                  <a:rPr lang="en-US" dirty="0">
                    <a:solidFill>
                      <a:schemeClr val="tx1"/>
                    </a:solidFill>
                  </a:rPr>
                  <a:t> be a symmetric positive definite kernel with </a:t>
                </a:r>
                <a:r>
                  <a:rPr lang="en-US" dirty="0">
                    <a:solidFill>
                      <a:srgbClr val="353585"/>
                    </a:solidFill>
                  </a:rPr>
                  <a:t>effective rank </a:t>
                </a:r>
                <a14:m>
                  <m:oMath xmlns:m="http://schemas.openxmlformats.org/officeDocument/2006/math">
                    <m:r>
                      <a:rPr lang="en-US">
                        <a:solidFill>
                          <a:srgbClr val="353585"/>
                        </a:solidFill>
                        <a:latin typeface="Cambria Math" panose="02040503050406030204" pitchFamily="18" charset="0"/>
                      </a:rPr>
                      <m:t>𝒓</m:t>
                    </m:r>
                    <m:r>
                      <a:rPr lang="en-US">
                        <a:solidFill>
                          <a:srgbClr val="353585"/>
                        </a:solidFill>
                        <a:latin typeface="Cambria Math" panose="02040503050406030204" pitchFamily="18" charset="0"/>
                      </a:rPr>
                      <m:t>(</m:t>
                    </m:r>
                    <m:r>
                      <a:rPr lang="en-US">
                        <a:solidFill>
                          <a:srgbClr val="353585"/>
                        </a:solidFill>
                        <a:latin typeface="Cambria Math" panose="02040503050406030204" pitchFamily="18" charset="0"/>
                      </a:rPr>
                      <m:t>𝑯𝑲𝑯</m:t>
                    </m:r>
                    <m:r>
                      <a:rPr lang="en-US">
                        <a:solidFill>
                          <a:srgbClr val="353585"/>
                        </a:solidFill>
                        <a:latin typeface="Cambria Math" panose="02040503050406030204" pitchFamily="18" charset="0"/>
                      </a:rPr>
                      <m:t>)</m:t>
                    </m:r>
                  </m:oMath>
                </a14:m>
                <a:r>
                  <a:rPr lang="en-US" dirty="0">
                    <a:solidFill>
                      <a:schemeClr val="tx1"/>
                    </a:solidFill>
                  </a:rPr>
                  <a:t>, and let </a:t>
                </a:r>
                <a14:m>
                  <m:oMath xmlns:m="http://schemas.openxmlformats.org/officeDocument/2006/math">
                    <m:r>
                      <a:rPr lang="en-US" smtClean="0">
                        <a:solidFill>
                          <a:srgbClr val="353585"/>
                        </a:solidFill>
                        <a:latin typeface="Cambria Math" panose="02040503050406030204" pitchFamily="18" charset="0"/>
                      </a:rPr>
                      <m:t>𝜶</m:t>
                    </m:r>
                    <m:r>
                      <a:rPr lang="en-US" smtClean="0">
                        <a:solidFill>
                          <a:srgbClr val="353585"/>
                        </a:solidFill>
                        <a:latin typeface="Cambria Math" panose="02040503050406030204" pitchFamily="18" charset="0"/>
                      </a:rPr>
                      <m:t>=</m:t>
                    </m:r>
                    <m:r>
                      <a:rPr lang="en-US" smtClean="0">
                        <a:solidFill>
                          <a:srgbClr val="353585"/>
                        </a:solidFill>
                        <a:latin typeface="Cambria Math" panose="02040503050406030204" pitchFamily="18" charset="0"/>
                      </a:rPr>
                      <m:t>𝐂𝐊𝐓𝐀</m:t>
                    </m:r>
                    <m:r>
                      <a:rPr lang="en-US" smtClean="0">
                        <a:solidFill>
                          <a:srgbClr val="353585"/>
                        </a:solidFill>
                        <a:latin typeface="Cambria Math" panose="02040503050406030204" pitchFamily="18" charset="0"/>
                      </a:rPr>
                      <m:t>(</m:t>
                    </m:r>
                    <m:r>
                      <a:rPr lang="en-US" smtClean="0">
                        <a:solidFill>
                          <a:srgbClr val="353585"/>
                        </a:solidFill>
                        <a:latin typeface="Cambria Math" panose="02040503050406030204" pitchFamily="18" charset="0"/>
                      </a:rPr>
                      <m:t>𝑲</m:t>
                    </m:r>
                    <m:r>
                      <a:rPr lang="en-US" smtClean="0">
                        <a:solidFill>
                          <a:srgbClr val="353585"/>
                        </a:solidFill>
                        <a:latin typeface="Cambria Math" panose="02040503050406030204" pitchFamily="18" charset="0"/>
                      </a:rPr>
                      <m:t>,</m:t>
                    </m:r>
                    <m:r>
                      <a:rPr lang="en-US" smtClean="0">
                        <a:solidFill>
                          <a:srgbClr val="353585"/>
                        </a:solidFill>
                        <a:latin typeface="Cambria Math" panose="02040503050406030204" pitchFamily="18" charset="0"/>
                      </a:rPr>
                      <m:t>𝒀</m:t>
                    </m:r>
                    <m:r>
                      <a:rPr lang="en-US" smtClean="0">
                        <a:solidFill>
                          <a:srgbClr val="353585"/>
                        </a:solidFill>
                        <a:latin typeface="Cambria Math" panose="02040503050406030204" pitchFamily="18" charset="0"/>
                      </a:rPr>
                      <m:t>)</m:t>
                    </m:r>
                  </m:oMath>
                </a14:m>
                <a:r>
                  <a:rPr lang="en-US" dirty="0">
                    <a:solidFill>
                      <a:schemeClr val="tx1"/>
                    </a:solidFill>
                  </a:rPr>
                  <a:t> be its centered target alignment. The expected generalization error can be bounded as:</a:t>
                </a:r>
              </a:p>
              <a:p>
                <a:pPr marL="0" indent="0">
                  <a:buNone/>
                </a:pPr>
                <a14:m>
                  <m:oMathPara xmlns:m="http://schemas.openxmlformats.org/officeDocument/2006/math">
                    <m:oMathParaPr>
                      <m:jc m:val="centerGroup"/>
                    </m:oMathParaPr>
                    <m:oMath xmlns:m="http://schemas.openxmlformats.org/officeDocument/2006/math">
                      <m:eqArr>
                        <m:eqArrPr>
                          <m:ctrlPr>
                            <a:rPr lang="en-US" i="1" smtClean="0">
                              <a:solidFill>
                                <a:schemeClr val="tx1"/>
                              </a:solidFill>
                              <a:latin typeface="Cambria Math" panose="02040503050406030204" pitchFamily="18" charset="0"/>
                            </a:rPr>
                          </m:ctrlPr>
                        </m:eqArrPr>
                        <m:e>
                          <m:r>
                            <a:rPr lang="en-US">
                              <a:solidFill>
                                <a:schemeClr val="tx1"/>
                              </a:solidFill>
                              <a:latin typeface="Cambria Math" panose="02040503050406030204" pitchFamily="18" charset="0"/>
                            </a:rPr>
                            <m:t>𝔼</m:t>
                          </m:r>
                          <m:d>
                            <m:dPr>
                              <m:begChr m:val="["/>
                              <m:endChr m:val="]"/>
                              <m:ctrlPr>
                                <a:rPr lang="en-US" i="1">
                                  <a:solidFill>
                                    <a:schemeClr val="tx1"/>
                                  </a:solidFill>
                                  <a:latin typeface="Cambria Math" panose="02040503050406030204" pitchFamily="18" charset="0"/>
                                </a:rPr>
                              </m:ctrlPr>
                            </m:dPr>
                            <m:e>
                              <m:r>
                                <a:rPr lang="en-US">
                                  <a:solidFill>
                                    <a:schemeClr val="tx1"/>
                                  </a:solidFill>
                                  <a:latin typeface="Cambria Math" panose="02040503050406030204" pitchFamily="18" charset="0"/>
                                </a:rPr>
                                <m:t>𝐞𝐫𝐫</m:t>
                              </m:r>
                              <m:d>
                                <m:dPr>
                                  <m:ctrlPr>
                                    <a:rPr lang="en-US" i="1">
                                      <a:solidFill>
                                        <a:schemeClr val="tx1"/>
                                      </a:solidFill>
                                      <a:latin typeface="Cambria Math" panose="02040503050406030204" pitchFamily="18" charset="0"/>
                                    </a:rPr>
                                  </m:ctrlPr>
                                </m:dPr>
                                <m:e>
                                  <m:sSub>
                                    <m:sSubPr>
                                      <m:ctrlPr>
                                        <a:rPr lang="en-US" i="1">
                                          <a:solidFill>
                                            <a:schemeClr val="tx1"/>
                                          </a:solidFill>
                                          <a:latin typeface="Cambria Math" panose="02040503050406030204" pitchFamily="18" charset="0"/>
                                        </a:rPr>
                                      </m:ctrlPr>
                                    </m:sSubPr>
                                    <m:e>
                                      <m:r>
                                        <a:rPr lang="en-US">
                                          <a:solidFill>
                                            <a:schemeClr val="tx1"/>
                                          </a:solidFill>
                                          <a:latin typeface="Cambria Math" panose="02040503050406030204" pitchFamily="18" charset="0"/>
                                        </a:rPr>
                                        <m:t>𝒇</m:t>
                                      </m:r>
                                    </m:e>
                                    <m:sub>
                                      <m:r>
                                        <a:rPr lang="en-US">
                                          <a:solidFill>
                                            <a:schemeClr val="tx1"/>
                                          </a:solidFill>
                                          <a:latin typeface="Cambria Math" panose="02040503050406030204" pitchFamily="18" charset="0"/>
                                        </a:rPr>
                                        <m:t>𝑲</m:t>
                                      </m:r>
                                    </m:sub>
                                  </m:sSub>
                                </m:e>
                              </m:d>
                            </m:e>
                          </m:d>
                          <m:r>
                            <a:rPr lang="en-US">
                              <a:solidFill>
                                <a:schemeClr val="tx1"/>
                              </a:solidFill>
                              <a:latin typeface="Cambria Math" panose="02040503050406030204" pitchFamily="18" charset="0"/>
                            </a:rPr>
                            <m:t>≤</m:t>
                          </m:r>
                          <m:r>
                            <a:rPr lang="en-US">
                              <a:solidFill>
                                <a:schemeClr val="tx1"/>
                              </a:solidFill>
                              <a:latin typeface="Cambria Math" panose="02040503050406030204" pitchFamily="18" charset="0"/>
                            </a:rPr>
                            <m:t>𝟏</m:t>
                          </m:r>
                          <m:r>
                            <a:rPr lang="en-US">
                              <a:solidFill>
                                <a:schemeClr val="tx1"/>
                              </a:solidFill>
                              <a:latin typeface="Cambria Math" panose="02040503050406030204" pitchFamily="18" charset="0"/>
                            </a:rPr>
                            <m:t>−</m:t>
                          </m:r>
                          <m:r>
                            <a:rPr lang="en-US">
                              <a:solidFill>
                                <a:schemeClr val="tx1"/>
                              </a:solidFill>
                              <a:latin typeface="Cambria Math" panose="02040503050406030204" pitchFamily="18" charset="0"/>
                            </a:rPr>
                            <m:t>𝜶</m:t>
                          </m:r>
                          <m:r>
                            <a:rPr lang="en-US">
                              <a:solidFill>
                                <a:schemeClr val="tx1"/>
                              </a:solidFill>
                              <a:latin typeface="Cambria Math" panose="02040503050406030204" pitchFamily="18" charset="0"/>
                            </a:rPr>
                            <m:t>+</m:t>
                          </m:r>
                          <m:r>
                            <a:rPr lang="en-US">
                              <a:solidFill>
                                <a:schemeClr val="tx1"/>
                              </a:solidFill>
                              <a:latin typeface="Cambria Math" panose="02040503050406030204" pitchFamily="18" charset="0"/>
                            </a:rPr>
                            <m:t>𝓞</m:t>
                          </m:r>
                          <m:d>
                            <m:dPr>
                              <m:ctrlPr>
                                <a:rPr lang="en-US" i="1">
                                  <a:solidFill>
                                    <a:schemeClr val="tx1"/>
                                  </a:solidFill>
                                  <a:latin typeface="Cambria Math" panose="02040503050406030204" pitchFamily="18" charset="0"/>
                                </a:rPr>
                              </m:ctrlPr>
                            </m:dPr>
                            <m:e>
                              <m:rad>
                                <m:radPr>
                                  <m:degHide m:val="on"/>
                                  <m:ctrlPr>
                                    <a:rPr lang="en-US" i="1">
                                      <a:solidFill>
                                        <a:schemeClr val="tx1"/>
                                      </a:solidFill>
                                      <a:latin typeface="Cambria Math" panose="02040503050406030204" pitchFamily="18" charset="0"/>
                                    </a:rPr>
                                  </m:ctrlPr>
                                </m:radPr>
                                <m:deg/>
                                <m:e>
                                  <m:f>
                                    <m:fPr>
                                      <m:ctrlPr>
                                        <a:rPr lang="en-US" i="1">
                                          <a:solidFill>
                                            <a:schemeClr val="tx1"/>
                                          </a:solidFill>
                                          <a:latin typeface="Cambria Math" panose="02040503050406030204" pitchFamily="18" charset="0"/>
                                        </a:rPr>
                                      </m:ctrlPr>
                                    </m:fPr>
                                    <m:num>
                                      <m:r>
                                        <a:rPr lang="en-US">
                                          <a:solidFill>
                                            <a:schemeClr val="tx1"/>
                                          </a:solidFill>
                                          <a:latin typeface="Cambria Math" panose="02040503050406030204" pitchFamily="18" charset="0"/>
                                        </a:rPr>
                                        <m:t>𝒓</m:t>
                                      </m:r>
                                      <m:d>
                                        <m:dPr>
                                          <m:ctrlPr>
                                            <a:rPr lang="en-US" i="1">
                                              <a:solidFill>
                                                <a:schemeClr val="tx1"/>
                                              </a:solidFill>
                                              <a:latin typeface="Cambria Math" panose="02040503050406030204" pitchFamily="18" charset="0"/>
                                            </a:rPr>
                                          </m:ctrlPr>
                                        </m:dPr>
                                        <m:e>
                                          <m:r>
                                            <a:rPr lang="en-US">
                                              <a:solidFill>
                                                <a:schemeClr val="tx1"/>
                                              </a:solidFill>
                                              <a:latin typeface="Cambria Math" panose="02040503050406030204" pitchFamily="18" charset="0"/>
                                            </a:rPr>
                                            <m:t>𝑯𝑲𝑯</m:t>
                                          </m:r>
                                        </m:e>
                                      </m:d>
                                    </m:num>
                                    <m:den>
                                      <m:r>
                                        <a:rPr lang="en-US">
                                          <a:solidFill>
                                            <a:schemeClr val="tx1"/>
                                          </a:solidFill>
                                          <a:latin typeface="Cambria Math" panose="02040503050406030204" pitchFamily="18" charset="0"/>
                                        </a:rPr>
                                        <m:t>𝑵</m:t>
                                      </m:r>
                                    </m:den>
                                  </m:f>
                                </m:e>
                              </m:rad>
                            </m:e>
                          </m:d>
                          <m:r>
                            <a:rPr lang="en-US">
                              <a:solidFill>
                                <a:schemeClr val="tx1"/>
                              </a:solidFill>
                              <a:latin typeface="Cambria Math" panose="02040503050406030204" pitchFamily="18" charset="0"/>
                            </a:rPr>
                            <m:t>.</m:t>
                          </m:r>
                          <m:r>
                            <a:rPr lang="en-US" i="1">
                              <a:solidFill>
                                <a:schemeClr val="tx1"/>
                              </a:solidFill>
                              <a:latin typeface="Cambria Math" panose="02040503050406030204" pitchFamily="18" charset="0"/>
                            </a:rPr>
                            <m:t>##</m:t>
                          </m:r>
                          <m:r>
                            <a:rPr lang="en-US" b="1" i="0" smtClean="0">
                              <a:solidFill>
                                <a:schemeClr val="tx1"/>
                              </a:solidFill>
                              <a:latin typeface="Cambria Math" panose="02040503050406030204" pitchFamily="18" charset="0"/>
                            </a:rPr>
                            <m:t>#</m:t>
                          </m:r>
                          <m:r>
                            <a:rPr lang="en-US" b="1" i="1" smtClean="0">
                              <a:solidFill>
                                <a:schemeClr val="tx1"/>
                              </a:solidFill>
                              <a:latin typeface="Cambria Math" panose="02040503050406030204" pitchFamily="18" charset="0"/>
                            </a:rPr>
                            <m:t>## </m:t>
                          </m:r>
                        </m:e>
                      </m:eqArr>
                    </m:oMath>
                  </m:oMathPara>
                </a14:m>
                <a:endParaRPr lang="en-US" dirty="0">
                  <a:solidFill>
                    <a:schemeClr val="tx1"/>
                  </a:solidFill>
                </a:endParaRPr>
              </a:p>
              <a:p>
                <a:pPr lvl="1" algn="l">
                  <a:spcAft>
                    <a:spcPts val="1200"/>
                  </a:spcAft>
                </a:pPr>
                <a:r>
                  <a:rPr lang="en-US" dirty="0">
                    <a:solidFill>
                      <a:schemeClr val="tx1"/>
                    </a:solidFill>
                  </a:rPr>
                  <a:t>Here, </a:t>
                </a:r>
                <a14:m>
                  <m:oMath xmlns:m="http://schemas.openxmlformats.org/officeDocument/2006/math">
                    <m:r>
                      <a:rPr lang="en-US" i="1">
                        <a:solidFill>
                          <a:schemeClr val="tx1"/>
                        </a:solidFill>
                        <a:latin typeface="Cambria Math" panose="02040503050406030204" pitchFamily="18" charset="0"/>
                      </a:rPr>
                      <m:t>𝔼</m:t>
                    </m:r>
                    <m:d>
                      <m:dPr>
                        <m:begChr m:val="["/>
                        <m:endChr m:val="]"/>
                        <m:ctrlPr>
                          <a:rPr lang="en-US" i="1">
                            <a:solidFill>
                              <a:schemeClr val="tx1"/>
                            </a:solidFill>
                            <a:latin typeface="Cambria Math" panose="02040503050406030204" pitchFamily="18" charset="0"/>
                          </a:rPr>
                        </m:ctrlPr>
                      </m:dPr>
                      <m:e>
                        <m:r>
                          <a:rPr lang="en-US" i="1">
                            <a:solidFill>
                              <a:schemeClr val="tx1"/>
                            </a:solidFill>
                            <a:latin typeface="Cambria Math" panose="02040503050406030204" pitchFamily="18" charset="0"/>
                          </a:rPr>
                          <m:t>𝒆𝒓𝒓</m:t>
                        </m:r>
                        <m:d>
                          <m:dPr>
                            <m:ctrlPr>
                              <a:rPr lang="en-US" i="1">
                                <a:solidFill>
                                  <a:schemeClr val="tx1"/>
                                </a:solidFill>
                                <a:latin typeface="Cambria Math" panose="02040503050406030204" pitchFamily="18" charset="0"/>
                              </a:rPr>
                            </m:ctrlPr>
                          </m:dPr>
                          <m:e>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𝒇</m:t>
                                </m:r>
                              </m:e>
                              <m:sub>
                                <m:r>
                                  <a:rPr lang="en-US" i="1">
                                    <a:solidFill>
                                      <a:schemeClr val="tx1"/>
                                    </a:solidFill>
                                    <a:latin typeface="Cambria Math" panose="02040503050406030204" pitchFamily="18" charset="0"/>
                                  </a:rPr>
                                  <m:t>𝑲</m:t>
                                </m:r>
                              </m:sub>
                            </m:sSub>
                          </m:e>
                        </m:d>
                      </m:e>
                    </m:d>
                  </m:oMath>
                </a14:m>
                <a:r>
                  <a:rPr lang="en-US" dirty="0">
                    <a:solidFill>
                      <a:schemeClr val="tx1"/>
                    </a:solidFill>
                  </a:rPr>
                  <a:t> is the expected generalization error, </a:t>
                </a:r>
                <a14:m>
                  <m:oMath xmlns:m="http://schemas.openxmlformats.org/officeDocument/2006/math">
                    <m:r>
                      <a:rPr lang="en-US">
                        <a:solidFill>
                          <a:schemeClr val="tx1"/>
                        </a:solidFill>
                        <a:latin typeface="Cambria Math" panose="02040503050406030204" pitchFamily="18" charset="0"/>
                      </a:rPr>
                      <m:t>𝟏</m:t>
                    </m:r>
                    <m:r>
                      <a:rPr lang="en-US">
                        <a:solidFill>
                          <a:schemeClr val="tx1"/>
                        </a:solidFill>
                        <a:latin typeface="Cambria Math" panose="02040503050406030204" pitchFamily="18" charset="0"/>
                      </a:rPr>
                      <m:t>−</m:t>
                    </m:r>
                    <m:r>
                      <a:rPr lang="en-US">
                        <a:solidFill>
                          <a:schemeClr val="tx1"/>
                        </a:solidFill>
                        <a:latin typeface="Cambria Math" panose="02040503050406030204" pitchFamily="18" charset="0"/>
                      </a:rPr>
                      <m:t>𝜶</m:t>
                    </m:r>
                  </m:oMath>
                </a14:m>
                <a:r>
                  <a:rPr lang="en-US" dirty="0">
                    <a:solidFill>
                      <a:schemeClr val="tx1"/>
                    </a:solidFill>
                  </a:rPr>
                  <a:t> represents the structural risk baseline, which decreases linearly as target alignment increases, and </a:t>
                </a:r>
                <a14:m>
                  <m:oMath xmlns:m="http://schemas.openxmlformats.org/officeDocument/2006/math">
                    <m:r>
                      <a:rPr lang="en-US">
                        <a:solidFill>
                          <a:schemeClr val="tx1"/>
                        </a:solidFill>
                        <a:latin typeface="Cambria Math" panose="02040503050406030204" pitchFamily="18" charset="0"/>
                      </a:rPr>
                      <m:t>𝓞</m:t>
                    </m:r>
                    <m:d>
                      <m:dPr>
                        <m:ctrlPr>
                          <a:rPr lang="en-US" i="1">
                            <a:solidFill>
                              <a:schemeClr val="tx1"/>
                            </a:solidFill>
                            <a:latin typeface="Cambria Math" panose="02040503050406030204" pitchFamily="18" charset="0"/>
                          </a:rPr>
                        </m:ctrlPr>
                      </m:dPr>
                      <m:e>
                        <m:r>
                          <a:rPr lang="en-US">
                            <a:solidFill>
                              <a:schemeClr val="tx1"/>
                            </a:solidFill>
                            <a:latin typeface="Cambria Math" panose="02040503050406030204" pitchFamily="18" charset="0"/>
                          </a:rPr>
                          <m:t>.</m:t>
                        </m:r>
                      </m:e>
                    </m:d>
                  </m:oMath>
                </a14:m>
                <a:r>
                  <a:rPr lang="en-US" dirty="0">
                    <a:solidFill>
                      <a:schemeClr val="tx1"/>
                    </a:solidFill>
                  </a:rPr>
                  <a:t> is the asymptotic finite-sample variance, driven by the centered kernel’s effective rank </a:t>
                </a:r>
                <a14:m>
                  <m:oMath xmlns:m="http://schemas.openxmlformats.org/officeDocument/2006/math">
                    <m:r>
                      <a:rPr lang="en-US">
                        <a:solidFill>
                          <a:schemeClr val="tx1"/>
                        </a:solidFill>
                        <a:latin typeface="Cambria Math" panose="02040503050406030204" pitchFamily="18" charset="0"/>
                      </a:rPr>
                      <m:t>(</m:t>
                    </m:r>
                    <m:r>
                      <a:rPr lang="en-US">
                        <a:solidFill>
                          <a:schemeClr val="tx1"/>
                        </a:solidFill>
                        <a:latin typeface="Cambria Math" panose="02040503050406030204" pitchFamily="18" charset="0"/>
                      </a:rPr>
                      <m:t>𝒓</m:t>
                    </m:r>
                    <m:r>
                      <a:rPr lang="en-US">
                        <a:solidFill>
                          <a:schemeClr val="tx1"/>
                        </a:solidFill>
                        <a:latin typeface="Cambria Math" panose="02040503050406030204" pitchFamily="18" charset="0"/>
                      </a:rPr>
                      <m:t>)</m:t>
                    </m:r>
                  </m:oMath>
                </a14:m>
                <a:r>
                  <a:rPr lang="en-US" dirty="0">
                    <a:solidFill>
                      <a:schemeClr val="tx1"/>
                    </a:solidFill>
                  </a:rPr>
                  <a:t> and the sample size </a:t>
                </a:r>
                <a14:m>
                  <m:oMath xmlns:m="http://schemas.openxmlformats.org/officeDocument/2006/math">
                    <m:r>
                      <a:rPr lang="en-US">
                        <a:solidFill>
                          <a:schemeClr val="tx1"/>
                        </a:solidFill>
                        <a:latin typeface="Cambria Math" panose="02040503050406030204" pitchFamily="18" charset="0"/>
                      </a:rPr>
                      <m:t>(</m:t>
                    </m:r>
                    <m:r>
                      <a:rPr lang="en-US">
                        <a:solidFill>
                          <a:schemeClr val="tx1"/>
                        </a:solidFill>
                        <a:latin typeface="Cambria Math" panose="02040503050406030204" pitchFamily="18" charset="0"/>
                      </a:rPr>
                      <m:t>𝑵</m:t>
                    </m:r>
                    <m:r>
                      <a:rPr lang="en-US">
                        <a:solidFill>
                          <a:schemeClr val="tx1"/>
                        </a:solidFill>
                        <a:latin typeface="Cambria Math" panose="02040503050406030204" pitchFamily="18" charset="0"/>
                      </a:rPr>
                      <m:t>)</m:t>
                    </m:r>
                  </m:oMath>
                </a14:m>
                <a:r>
                  <a:rPr lang="en-US" dirty="0">
                    <a:solidFill>
                      <a:schemeClr val="tx1"/>
                    </a:solidFill>
                  </a:rPr>
                  <a:t>.</a:t>
                </a:r>
              </a:p>
              <a:p>
                <a:pPr algn="l"/>
                <a:r>
                  <a:rPr lang="en-US" dirty="0"/>
                  <a:t>Lemma 1.1 (Generalization Error Bound Gap). </a:t>
                </a:r>
                <a:r>
                  <a:rPr lang="en-US" dirty="0">
                    <a:solidFill>
                      <a:schemeClr val="tx1"/>
                    </a:solidFill>
                  </a:rPr>
                  <a:t>Let </a:t>
                </a:r>
                <a14:m>
                  <m:oMath xmlns:m="http://schemas.openxmlformats.org/officeDocument/2006/math">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𝑲</m:t>
                        </m:r>
                      </m:e>
                      <m:sub>
                        <m:r>
                          <a:rPr lang="en-US" i="1">
                            <a:solidFill>
                              <a:schemeClr val="tx1"/>
                            </a:solidFill>
                            <a:latin typeface="Cambria Math" panose="02040503050406030204" pitchFamily="18" charset="0"/>
                          </a:rPr>
                          <m:t>𝑸</m:t>
                        </m:r>
                      </m:sub>
                    </m:sSub>
                  </m:oMath>
                </a14:m>
                <a:r>
                  <a:rPr lang="en-US" dirty="0">
                    <a:solidFill>
                      <a:schemeClr val="tx1"/>
                    </a:solidFill>
                  </a:rPr>
                  <a:t> denotes a quantum kernel and </a:t>
                </a:r>
                <a14:m>
                  <m:oMath xmlns:m="http://schemas.openxmlformats.org/officeDocument/2006/math">
                    <m:sSubSup>
                      <m:sSubSupPr>
                        <m:ctrlPr>
                          <a:rPr lang="en-US" i="1">
                            <a:solidFill>
                              <a:schemeClr val="tx1"/>
                            </a:solidFill>
                            <a:latin typeface="Cambria Math" panose="02040503050406030204" pitchFamily="18" charset="0"/>
                          </a:rPr>
                        </m:ctrlPr>
                      </m:sSubSupPr>
                      <m:e>
                        <m:r>
                          <a:rPr lang="en-US" i="1">
                            <a:solidFill>
                              <a:schemeClr val="tx1"/>
                            </a:solidFill>
                            <a:latin typeface="Cambria Math" panose="02040503050406030204" pitchFamily="18" charset="0"/>
                          </a:rPr>
                          <m:t>𝑲</m:t>
                        </m:r>
                      </m:e>
                      <m:sub>
                        <m:r>
                          <a:rPr lang="en-US" i="1">
                            <a:solidFill>
                              <a:schemeClr val="tx1"/>
                            </a:solidFill>
                            <a:latin typeface="Cambria Math" panose="02040503050406030204" pitchFamily="18" charset="0"/>
                          </a:rPr>
                          <m:t>𝑪</m:t>
                        </m:r>
                      </m:sub>
                      <m:sup>
                        <m:r>
                          <a:rPr lang="en-US" i="1">
                            <a:solidFill>
                              <a:schemeClr val="tx1"/>
                            </a:solidFill>
                            <a:latin typeface="Cambria Math" panose="02040503050406030204" pitchFamily="18" charset="0"/>
                          </a:rPr>
                          <m:t>∗</m:t>
                        </m:r>
                      </m:sup>
                    </m:sSubSup>
                  </m:oMath>
                </a14:m>
                <a:r>
                  <a:rPr lang="en-US" dirty="0">
                    <a:solidFill>
                      <a:schemeClr val="tx1"/>
                    </a:solidFill>
                  </a:rPr>
                  <a:t> denotes the optimal classical RBF kernel. If the </a:t>
                </a:r>
                <a:r>
                  <a:rPr lang="en-US" dirty="0">
                    <a:solidFill>
                      <a:srgbClr val="353585"/>
                    </a:solidFill>
                  </a:rPr>
                  <a:t>EIC Criterion satisfies </a:t>
                </a:r>
                <a14:m>
                  <m:oMath xmlns:m="http://schemas.openxmlformats.org/officeDocument/2006/math">
                    <m:sSub>
                      <m:sSubPr>
                        <m:ctrlPr>
                          <a:rPr lang="en-US" i="1">
                            <a:solidFill>
                              <a:srgbClr val="353585"/>
                            </a:solidFill>
                            <a:latin typeface="Cambria Math" panose="02040503050406030204" pitchFamily="18" charset="0"/>
                          </a:rPr>
                        </m:ctrlPr>
                      </m:sSubPr>
                      <m:e>
                        <m:r>
                          <a:rPr lang="en-US" i="1">
                            <a:solidFill>
                              <a:srgbClr val="353585"/>
                            </a:solidFill>
                            <a:latin typeface="Cambria Math" panose="02040503050406030204" pitchFamily="18" charset="0"/>
                          </a:rPr>
                          <m:t>𝑪</m:t>
                        </m:r>
                      </m:e>
                      <m:sub>
                        <m:r>
                          <a:rPr lang="en-US" i="1">
                            <a:solidFill>
                              <a:srgbClr val="353585"/>
                            </a:solidFill>
                            <a:latin typeface="Cambria Math" panose="02040503050406030204" pitchFamily="18" charset="0"/>
                          </a:rPr>
                          <m:t>𝑬𝑰</m:t>
                        </m:r>
                      </m:sub>
                    </m:sSub>
                    <m:r>
                      <a:rPr lang="en-US" i="1">
                        <a:solidFill>
                          <a:srgbClr val="353585"/>
                        </a:solidFill>
                        <a:latin typeface="Cambria Math" panose="02040503050406030204" pitchFamily="18" charset="0"/>
                      </a:rPr>
                      <m:t>&gt;</m:t>
                    </m:r>
                    <m:r>
                      <a:rPr lang="en-US" i="1">
                        <a:solidFill>
                          <a:srgbClr val="353585"/>
                        </a:solidFill>
                        <a:latin typeface="Cambria Math" panose="02040503050406030204" pitchFamily="18" charset="0"/>
                      </a:rPr>
                      <m:t>𝝉</m:t>
                    </m:r>
                  </m:oMath>
                </a14:m>
                <a:r>
                  <a:rPr lang="en-US" dirty="0">
                    <a:solidFill>
                      <a:schemeClr val="tx1"/>
                    </a:solidFill>
                  </a:rPr>
                  <a:t>, then in the asymptotic limit, the expected generalization error of the Quantum Support Vector Machine (QSVM) is strictly bounded below the expected generalization error of the optimal classical Support Vector Machine (SVM).</a:t>
                </a:r>
              </a:p>
              <a:p>
                <a:pPr marL="0" indent="0">
                  <a:buNone/>
                </a:pPr>
                <a14:m>
                  <m:oMathPara xmlns:m="http://schemas.openxmlformats.org/officeDocument/2006/math">
                    <m:oMathParaPr>
                      <m:jc m:val="center"/>
                    </m:oMathParaPr>
                    <m:oMath xmlns:m="http://schemas.openxmlformats.org/officeDocument/2006/math">
                      <m:eqArr>
                        <m:eqArrPr>
                          <m:ctrlPr>
                            <a:rPr lang="en-US" b="1" i="1" smtClean="0">
                              <a:solidFill>
                                <a:schemeClr val="tx1"/>
                              </a:solidFill>
                              <a:latin typeface="Cambria Math" panose="02040503050406030204" pitchFamily="18" charset="0"/>
                            </a:rPr>
                          </m:ctrlPr>
                        </m:eqArrPr>
                        <m:e>
                          <m:r>
                            <a:rPr lang="en-US" i="1" smtClean="0">
                              <a:solidFill>
                                <a:schemeClr val="tx1"/>
                              </a:solidFill>
                              <a:latin typeface="Cambria Math" panose="02040503050406030204" pitchFamily="18" charset="0"/>
                            </a:rPr>
                            <m:t>𝔼</m:t>
                          </m:r>
                          <m:d>
                            <m:dPr>
                              <m:begChr m:val="["/>
                              <m:endChr m:val="]"/>
                              <m:ctrlPr>
                                <a:rPr lang="en-US" i="1" smtClean="0">
                                  <a:solidFill>
                                    <a:schemeClr val="tx1"/>
                                  </a:solidFill>
                                  <a:latin typeface="Cambria Math" panose="02040503050406030204" pitchFamily="18" charset="0"/>
                                </a:rPr>
                              </m:ctrlPr>
                            </m:dPr>
                            <m:e>
                              <m:r>
                                <a:rPr lang="en-US" i="1">
                                  <a:solidFill>
                                    <a:schemeClr val="tx1"/>
                                  </a:solidFill>
                                  <a:latin typeface="Cambria Math" panose="02040503050406030204" pitchFamily="18" charset="0"/>
                                </a:rPr>
                                <m:t>𝒆𝒓𝒓</m:t>
                              </m:r>
                              <m:d>
                                <m:dPr>
                                  <m:ctrlPr>
                                    <a:rPr lang="en-US" i="1">
                                      <a:solidFill>
                                        <a:schemeClr val="tx1"/>
                                      </a:solidFill>
                                      <a:latin typeface="Cambria Math" panose="02040503050406030204" pitchFamily="18" charset="0"/>
                                    </a:rPr>
                                  </m:ctrlPr>
                                </m:dPr>
                                <m:e>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𝒇</m:t>
                                      </m:r>
                                    </m:e>
                                    <m:sub>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𝑲</m:t>
                                          </m:r>
                                        </m:e>
                                        <m:sub>
                                          <m:r>
                                            <a:rPr lang="en-US" i="1">
                                              <a:solidFill>
                                                <a:schemeClr val="tx1"/>
                                              </a:solidFill>
                                              <a:latin typeface="Cambria Math" panose="02040503050406030204" pitchFamily="18" charset="0"/>
                                            </a:rPr>
                                            <m:t>𝑸</m:t>
                                          </m:r>
                                        </m:sub>
                                      </m:sSub>
                                    </m:sub>
                                  </m:sSub>
                                </m:e>
                              </m:d>
                            </m:e>
                          </m:d>
                          <m:r>
                            <a:rPr lang="en-US" i="1" smtClean="0">
                              <a:solidFill>
                                <a:schemeClr val="tx1"/>
                              </a:solidFill>
                              <a:latin typeface="Cambria Math" panose="02040503050406030204" pitchFamily="18" charset="0"/>
                            </a:rPr>
                            <m:t>&lt;</m:t>
                          </m:r>
                          <m:r>
                            <a:rPr lang="en-US" i="1" smtClean="0">
                              <a:solidFill>
                                <a:schemeClr val="tx1"/>
                              </a:solidFill>
                              <a:latin typeface="Cambria Math" panose="02040503050406030204" pitchFamily="18" charset="0"/>
                            </a:rPr>
                            <m:t>𝔼</m:t>
                          </m:r>
                          <m:d>
                            <m:dPr>
                              <m:begChr m:val="["/>
                              <m:endChr m:val="]"/>
                              <m:ctrlPr>
                                <a:rPr lang="en-US" i="1" smtClean="0">
                                  <a:solidFill>
                                    <a:schemeClr val="tx1"/>
                                  </a:solidFill>
                                  <a:latin typeface="Cambria Math" panose="02040503050406030204" pitchFamily="18" charset="0"/>
                                </a:rPr>
                              </m:ctrlPr>
                            </m:dPr>
                            <m:e>
                              <m:r>
                                <a:rPr lang="en-US" i="1">
                                  <a:solidFill>
                                    <a:schemeClr val="tx1"/>
                                  </a:solidFill>
                                  <a:latin typeface="Cambria Math" panose="02040503050406030204" pitchFamily="18" charset="0"/>
                                </a:rPr>
                                <m:t>𝒆𝒓𝒓</m:t>
                              </m:r>
                              <m:d>
                                <m:dPr>
                                  <m:ctrlPr>
                                    <a:rPr lang="en-US" i="1">
                                      <a:solidFill>
                                        <a:schemeClr val="tx1"/>
                                      </a:solidFill>
                                      <a:latin typeface="Cambria Math" panose="02040503050406030204" pitchFamily="18" charset="0"/>
                                    </a:rPr>
                                  </m:ctrlPr>
                                </m:dPr>
                                <m:e>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𝒇</m:t>
                                      </m:r>
                                    </m:e>
                                    <m:sub>
                                      <m:sSubSup>
                                        <m:sSubSupPr>
                                          <m:ctrlPr>
                                            <a:rPr lang="en-US" i="1">
                                              <a:solidFill>
                                                <a:schemeClr val="tx1"/>
                                              </a:solidFill>
                                              <a:latin typeface="Cambria Math" panose="02040503050406030204" pitchFamily="18" charset="0"/>
                                            </a:rPr>
                                          </m:ctrlPr>
                                        </m:sSubSupPr>
                                        <m:e>
                                          <m:r>
                                            <a:rPr lang="en-US" i="1">
                                              <a:solidFill>
                                                <a:schemeClr val="tx1"/>
                                              </a:solidFill>
                                              <a:latin typeface="Cambria Math" panose="02040503050406030204" pitchFamily="18" charset="0"/>
                                            </a:rPr>
                                            <m:t>𝑲</m:t>
                                          </m:r>
                                        </m:e>
                                        <m:sub>
                                          <m:r>
                                            <a:rPr lang="en-US" i="1">
                                              <a:solidFill>
                                                <a:schemeClr val="tx1"/>
                                              </a:solidFill>
                                              <a:latin typeface="Cambria Math" panose="02040503050406030204" pitchFamily="18" charset="0"/>
                                            </a:rPr>
                                            <m:t>𝑪</m:t>
                                          </m:r>
                                        </m:sub>
                                        <m:sup>
                                          <m:r>
                                            <a:rPr lang="en-US" i="1">
                                              <a:solidFill>
                                                <a:schemeClr val="tx1"/>
                                              </a:solidFill>
                                              <a:latin typeface="Cambria Math" panose="02040503050406030204" pitchFamily="18" charset="0"/>
                                            </a:rPr>
                                            <m:t>∗</m:t>
                                          </m:r>
                                        </m:sup>
                                      </m:sSubSup>
                                    </m:sub>
                                  </m:sSub>
                                </m:e>
                              </m:d>
                            </m:e>
                          </m:d>
                          <m:r>
                            <a:rPr lang="en-US" i="1" smtClean="0">
                              <a:solidFill>
                                <a:schemeClr val="tx1"/>
                              </a:solidFill>
                              <a:latin typeface="Cambria Math" panose="02040503050406030204" pitchFamily="18" charset="0"/>
                            </a:rPr>
                            <m:t>.</m:t>
                          </m:r>
                          <m:r>
                            <a:rPr lang="en-US" i="1">
                              <a:solidFill>
                                <a:schemeClr val="tx1"/>
                              </a:solidFill>
                              <a:latin typeface="Cambria Math" panose="02040503050406030204" pitchFamily="18" charset="0"/>
                            </a:rPr>
                            <m:t>########</m:t>
                          </m:r>
                          <m:r>
                            <a:rPr lang="en-US" b="1" i="1" smtClean="0">
                              <a:solidFill>
                                <a:schemeClr val="tx1"/>
                              </a:solidFill>
                              <a:latin typeface="Cambria Math" panose="02040503050406030204" pitchFamily="18" charset="0"/>
                            </a:rPr>
                            <m:t>##</m:t>
                          </m:r>
                          <m:r>
                            <a:rPr lang="en-US" i="1" smtClean="0">
                              <a:solidFill>
                                <a:schemeClr val="tx1"/>
                              </a:solidFill>
                              <a:latin typeface="Cambria Math" panose="02040503050406030204" pitchFamily="18" charset="0"/>
                            </a:rPr>
                            <m:t> </m:t>
                          </m:r>
                        </m:e>
                      </m:eqArr>
                    </m:oMath>
                  </m:oMathPara>
                </a14:m>
                <a:endParaRPr lang="en-US" b="1" i="1" dirty="0">
                  <a:solidFill>
                    <a:schemeClr val="tx1"/>
                  </a:solidFill>
                </a:endParaRPr>
              </a:p>
              <a:p>
                <a:pPr marL="0" indent="0">
                  <a:buNone/>
                </a:pPr>
                <a:endParaRPr lang="en-US" i="1" dirty="0">
                  <a:solidFill>
                    <a:schemeClr val="tx1"/>
                  </a:solidFill>
                </a:endParaRPr>
              </a:p>
              <a:p>
                <a:endParaRPr lang="en-US" dirty="0">
                  <a:solidFill>
                    <a:schemeClr val="tx1"/>
                  </a:solidFill>
                </a:endParaRPr>
              </a:p>
              <a:p>
                <a:br>
                  <a:rPr lang="en-US" dirty="0"/>
                </a:br>
                <a:endParaRPr lang="en-US" dirty="0"/>
              </a:p>
            </p:txBody>
          </p:sp>
        </mc:Choice>
        <mc:Fallback>
          <p:sp>
            <p:nvSpPr>
              <p:cNvPr id="3" name="TextBox 2">
                <a:extLst>
                  <a:ext uri="{FF2B5EF4-FFF2-40B4-BE49-F238E27FC236}">
                    <a16:creationId xmlns:a16="http://schemas.microsoft.com/office/drawing/2014/main" id="{DAC15008-8D37-A10C-A594-B60C3DA3CA1D}"/>
                  </a:ext>
                </a:extLst>
              </p:cNvPr>
              <p:cNvSpPr txBox="1">
                <a:spLocks noRot="1" noChangeAspect="1" noMove="1" noResize="1" noEditPoints="1" noAdjustHandles="1" noChangeArrowheads="1" noChangeShapeType="1" noTextEdit="1"/>
              </p:cNvSpPr>
              <p:nvPr/>
            </p:nvSpPr>
            <p:spPr>
              <a:xfrm>
                <a:off x="228600" y="685800"/>
                <a:ext cx="8686800" cy="6760633"/>
              </a:xfrm>
              <a:prstGeom prst="rect">
                <a:avLst/>
              </a:prstGeom>
              <a:blipFill>
                <a:blip r:embed="rId3"/>
                <a:stretch>
                  <a:fillRect l="-491" t="-541" r="-140"/>
                </a:stretch>
              </a:blipFill>
            </p:spPr>
            <p:txBody>
              <a:bodyPr/>
              <a:lstStyle/>
              <a:p>
                <a:r>
                  <a:rPr lang="en-US">
                    <a:noFill/>
                  </a:rPr>
                  <a:t> </a:t>
                </a:r>
              </a:p>
            </p:txBody>
          </p:sp>
        </mc:Fallback>
      </mc:AlternateContent>
    </p:spTree>
    <p:extLst>
      <p:ext uri="{BB962C8B-B14F-4D97-AF65-F5344CB8AC3E}">
        <p14:creationId xmlns:p14="http://schemas.microsoft.com/office/powerpoint/2010/main" val="4062560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537A5B-98A7-B198-5EA9-B50B81C8722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55672E6-74E8-1FDE-10F8-956137CB86C1}"/>
              </a:ext>
            </a:extLst>
          </p:cNvPr>
          <p:cNvSpPr>
            <a:spLocks noGrp="1"/>
          </p:cNvSpPr>
          <p:nvPr>
            <p:ph type="title"/>
          </p:nvPr>
        </p:nvSpPr>
        <p:spPr/>
        <p:txBody>
          <a:bodyPr vert="horz" wrap="none" lIns="228600" tIns="91440" rIns="0" bIns="0" rtlCol="0" anchor="ctr" anchorCtr="0">
            <a:noAutofit/>
          </a:bodyPr>
          <a:lstStyle/>
          <a:p>
            <a:r>
              <a:rPr lang="en-US" dirty="0"/>
              <a:t>Empirical Evaluation (1/9)</a:t>
            </a:r>
          </a:p>
        </p:txBody>
      </p:sp>
      <p:pic>
        <p:nvPicPr>
          <p:cNvPr id="4" name="Content Placeholder 6" descr="Overall Structure&#10;The image is a data visualization featuring a prominent, bold, centered title at the top: &quot;Quantum-Hardened Manifolds&quot;. Below the title are two side-by-side scatter plots enclosed in rectangular borders. Neither plot contains labeled x or y axes or gridlines. Both plots use the same color legend, located in the top-right corner of their respective boxes: small blue dots represent &quot;Label 0&quot; and small orange dots represent &quot;Label 1&quot;.&#10;&#10;Left Scatter Plot&#10;&#10;Title: &quot;IBM Ad Hoc | n=340 | classes=2&quot;&#10;&#10;Visual Description: This plot shows a relatively sparse distribution of 340 data points. The blue and orange dots are scattered somewhat uniformly across the entire area. There are no obvious, distinct macroscopic clusters or clear boundaries separating the two classes; the blue and orange points appear highly mixed and loosely disorganized.&#10;&#10;Right Scatter Plot&#10;&#10;Title: &quot;Generated Quantum Data | n=2646 | classes=2&quot;&#10;&#10;Visual Description: This plot displays a significantly denser dataset containing 2,646 points. In stark contrast to the left plot, these points exhibit highly pronounced structural organization. The data is segregated into four distinct, quadrant-like clusters forming a checkerboard pattern. Dense, recognizable groupings of blue dots (Label 0) are localized primarily in the top-left and bottom-right areas. Conversely, dense groupings of orange dots (Label 1) are localized primarily in the top-right and bottom-left areas. While there is slight mixing at the borders of these regions, the macro-structure of the two classes is clearly defined and separated.">
            <a:extLst>
              <a:ext uri="{FF2B5EF4-FFF2-40B4-BE49-F238E27FC236}">
                <a16:creationId xmlns:a16="http://schemas.microsoft.com/office/drawing/2014/main" id="{D7A51F28-5B31-DBEF-CAE8-0DCF0DA0671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13660" y="637476"/>
            <a:ext cx="8316680" cy="3480549"/>
          </a:xfrm>
        </p:spPr>
      </p:pic>
      <p:sp>
        <p:nvSpPr>
          <p:cNvPr id="3" name="TextBox 2">
            <a:extLst>
              <a:ext uri="{FF2B5EF4-FFF2-40B4-BE49-F238E27FC236}">
                <a16:creationId xmlns:a16="http://schemas.microsoft.com/office/drawing/2014/main" id="{E5A61F04-34D5-D598-BF48-81C74227ACAB}"/>
              </a:ext>
            </a:extLst>
          </p:cNvPr>
          <p:cNvSpPr txBox="1"/>
          <p:nvPr/>
        </p:nvSpPr>
        <p:spPr>
          <a:xfrm>
            <a:off x="318052" y="4224130"/>
            <a:ext cx="8507896" cy="2539157"/>
          </a:xfrm>
          <a:prstGeom prst="rect">
            <a:avLst/>
          </a:prstGeom>
          <a:noFill/>
        </p:spPr>
        <p:txBody>
          <a:bodyPr wrap="square" rtlCol="0">
            <a:spAutoFit/>
          </a:bodyPr>
          <a:lstStyle>
            <a:defPPr>
              <a:defRPr lang="en-US"/>
            </a:defPPr>
            <a:lvl1pPr marL="173038" indent="-173038" algn="just">
              <a:spcAft>
                <a:spcPts val="600"/>
              </a:spcAft>
              <a:buFont typeface="Arial" panose="020B0604020202020204" pitchFamily="34" charset="0"/>
              <a:buChar char="•"/>
              <a:defRPr b="1">
                <a:solidFill>
                  <a:srgbClr val="353585"/>
                </a:solidFill>
                <a:latin typeface="Arial" panose="020B0604020202020204" pitchFamily="34" charset="0"/>
                <a:cs typeface="Arial" panose="020B0604020202020204" pitchFamily="34" charset="0"/>
              </a:defRPr>
            </a:lvl1pPr>
            <a:lvl2pPr marL="517525" lvl="1" indent="-284163" algn="just">
              <a:spcAft>
                <a:spcPts val="600"/>
              </a:spcAft>
              <a:buSzPct val="75000"/>
              <a:buFont typeface="Wingdings" panose="05000000000000000000" pitchFamily="2" charset="2"/>
              <a:buChar char="q"/>
              <a:defRPr b="1">
                <a:latin typeface="Arial" panose="020B0604020202020204" pitchFamily="34" charset="0"/>
                <a:cs typeface="Arial" panose="020B0604020202020204" pitchFamily="34" charset="0"/>
              </a:defRPr>
            </a:lvl2pPr>
          </a:lstStyle>
          <a:p>
            <a:pPr algn="l"/>
            <a:r>
              <a:rPr lang="en-US" dirty="0">
                <a:solidFill>
                  <a:schemeClr val="tx1"/>
                </a:solidFill>
              </a:rPr>
              <a:t>IBM Ad-hoc dataset is a standard foundational benchmark, it utilizes a high-depth quantum circuit to create complex feature space correlations that optimal classical RBF kernels cannot efficiently resolve.</a:t>
            </a:r>
          </a:p>
          <a:p>
            <a:pPr algn="l"/>
            <a:r>
              <a:rPr lang="en-US" dirty="0">
                <a:solidFill>
                  <a:schemeClr val="tx1"/>
                </a:solidFill>
              </a:rPr>
              <a:t>We also use a new custom dataset that was explicitly generated using a non-linear two-qubit feature map</a:t>
            </a:r>
          </a:p>
          <a:p>
            <a:pPr algn="l"/>
            <a:r>
              <a:rPr lang="en-US" dirty="0">
                <a:solidFill>
                  <a:schemeClr val="tx1"/>
                </a:solidFill>
              </a:rPr>
              <a:t>Our empirical evaluation considers five well-established quantum feature maps alongside one custom feature map (</a:t>
            </a:r>
            <a:r>
              <a:rPr lang="en-US" dirty="0"/>
              <a:t>Artifical-Entangled-2Q</a:t>
            </a:r>
            <a:r>
              <a:rPr lang="en-US" dirty="0">
                <a:solidFill>
                  <a:schemeClr val="tx1"/>
                </a:solidFill>
              </a:rPr>
              <a:t>).</a:t>
            </a:r>
          </a:p>
          <a:p>
            <a:endParaRPr lang="en-US" dirty="0"/>
          </a:p>
        </p:txBody>
      </p:sp>
    </p:spTree>
    <p:extLst>
      <p:ext uri="{BB962C8B-B14F-4D97-AF65-F5344CB8AC3E}">
        <p14:creationId xmlns:p14="http://schemas.microsoft.com/office/powerpoint/2010/main" val="12123408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14DB88-8BFD-3029-843F-5FB4CFEEA1F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903DFA6-02BB-5D36-3E8A-A4875CEEEBE3}"/>
              </a:ext>
            </a:extLst>
          </p:cNvPr>
          <p:cNvSpPr>
            <a:spLocks noGrp="1"/>
          </p:cNvSpPr>
          <p:nvPr>
            <p:ph type="title"/>
          </p:nvPr>
        </p:nvSpPr>
        <p:spPr/>
        <p:txBody>
          <a:bodyPr vert="horz" wrap="none" lIns="228600" tIns="91440" rIns="0" bIns="0" rtlCol="0" anchor="ctr" anchorCtr="0">
            <a:noAutofit/>
          </a:bodyPr>
          <a:lstStyle/>
          <a:p>
            <a:r>
              <a:rPr lang="en-US" dirty="0"/>
              <a:t>Empirical Evaluation (2/9)</a:t>
            </a:r>
          </a:p>
        </p:txBody>
      </p:sp>
      <p:pic>
        <p:nvPicPr>
          <p:cNvPr id="3" name="Content Placeholder 5" descr="The image displays a pair of side-by-side bar charts comparing various feature maps. At the top is a centered, bold title: &quot;Accuracy QSVM &gt; Accuracy SVM&quot;, followed by a subtitle in parentheses: &quot;(* marks empirical alignment advantage)&quot;.&#10;&#10;A shared legend is located at the bottom of the image, defining four visual elements:&#10;&#10;ckta_c (tau): Represented by blue bars with diagonal line shading.&#10;&#10;ckta_q: Represented by green bars with dotted shading.&#10;&#10;c_ei: Represented by orange bars with crosshatched shading.&#10;&#10;qSVM &gt; SVM: Represented by a small red star (*).&#10;&#10;Both charts share the same x-axis categories, labeled &quot;Feature map,&quot; with the labels rotated diagonally. The categories, from left to right, are: Angle-Embedding, Artificial-Entangled-2Q, Data-Reuploading, EfficientSU2, Pauli-FeatureMap, Z-FeatureMap, and ZZ-FeatureMap. The y-axis on both charts is labeled &quot;Metric value,&quot; though they use different numerical scales.&#10;&#10;Left Chart: (a) Generated Quantum Data&#10;&#10;Y-axis Scale: Ranges from 0.00 to 0.25 in increments of 0.05.&#10;&#10;Data Trends: * The ckta_c (tau) metric (blue bar) remains constant across all seven feature maps at a value of approximately 0.22.&#10;&#10;For the Artificial-Entangled-2Q feature map, the ckta_q metric (green bar) is roughly 0.06, and the c_ei metric (orange bar) is roughly 0.06. A red star (*) is placed above this cluster of bars.&#10;&#10;For the ZZ-FeatureMap, the ckta_q metric is relatively high, reaching approximately 0.21, and the c_ei metric is roughly 0.10.&#10;&#10;For all other feature maps, the ckta_q and c_ei metrics are very low (near 0.0).&#10;&#10;Right Chart: (b) IBM Ad Hoc&#10;&#10;Y-axis Scale: Ranges from 0.0 to 0.5 in increments of 0.1.&#10;&#10;Data Trends:&#10;&#10;The ckta_c (tau) metric (blue bar) remains constant across all seven feature maps at a value of approximately 0.12.&#10;&#10;For the Pauli-FeatureMap, there is a significant spike. The ckta_q metric (green bar) reaches approximately 0.47, vastly exceeding the constant ckta_c threshold. The c_ei metric (orange bar) is also high at approximately 0.23. A red star (*) is placed above this cluster of bars.&#10;&#10;For all other feature maps, the ckta_q metric hovers below the ckta_c (tau) threshold (generally around 0.05), and the c_ei metric is very low (near 0.0).">
            <a:extLst>
              <a:ext uri="{FF2B5EF4-FFF2-40B4-BE49-F238E27FC236}">
                <a16:creationId xmlns:a16="http://schemas.microsoft.com/office/drawing/2014/main" id="{E40EDFD9-C32E-1B50-CE69-F7D570298D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922" y="3941880"/>
            <a:ext cx="8870156" cy="2627885"/>
          </a:xfrm>
          <a:prstGeom prst="rect">
            <a:avLst/>
          </a:prstGeom>
          <a:ln w="12700">
            <a:solidFill>
              <a:schemeClr val="tx1"/>
            </a:solidFill>
          </a:ln>
        </p:spPr>
      </p:pic>
      <p:sp>
        <p:nvSpPr>
          <p:cNvPr id="4" name="TextBox 3">
            <a:extLst>
              <a:ext uri="{FF2B5EF4-FFF2-40B4-BE49-F238E27FC236}">
                <a16:creationId xmlns:a16="http://schemas.microsoft.com/office/drawing/2014/main" id="{2937B050-0962-FD5C-7190-0B607056B180}"/>
              </a:ext>
            </a:extLst>
          </p:cNvPr>
          <p:cNvSpPr txBox="1"/>
          <p:nvPr/>
        </p:nvSpPr>
        <p:spPr>
          <a:xfrm>
            <a:off x="228600" y="665922"/>
            <a:ext cx="8686800" cy="3447098"/>
          </a:xfrm>
          <a:prstGeom prst="rect">
            <a:avLst/>
          </a:prstGeom>
          <a:noFill/>
        </p:spPr>
        <p:txBody>
          <a:bodyPr wrap="square" rtlCol="0">
            <a:spAutoFit/>
          </a:bodyPr>
          <a:lstStyle>
            <a:defPPr>
              <a:defRPr lang="en-US"/>
            </a:defPPr>
            <a:lvl1pPr marL="173038" indent="-173038" algn="just">
              <a:spcAft>
                <a:spcPts val="600"/>
              </a:spcAft>
              <a:buFont typeface="Arial" panose="020B0604020202020204" pitchFamily="34" charset="0"/>
              <a:buChar char="•"/>
              <a:defRPr b="1">
                <a:solidFill>
                  <a:srgbClr val="353585"/>
                </a:solidFill>
                <a:latin typeface="Arial" panose="020B0604020202020204" pitchFamily="34" charset="0"/>
                <a:cs typeface="Arial" panose="020B0604020202020204" pitchFamily="34" charset="0"/>
              </a:defRPr>
            </a:lvl1pPr>
            <a:lvl2pPr marL="517525" lvl="1" indent="-284163" algn="just">
              <a:spcAft>
                <a:spcPts val="600"/>
              </a:spcAft>
              <a:buSzPct val="75000"/>
              <a:buFont typeface="Wingdings" panose="05000000000000000000" pitchFamily="2" charset="2"/>
              <a:buChar char="q"/>
              <a:defRPr b="1">
                <a:latin typeface="Arial" panose="020B0604020202020204" pitchFamily="34" charset="0"/>
                <a:cs typeface="Arial" panose="020B0604020202020204" pitchFamily="34" charset="0"/>
              </a:defRPr>
            </a:lvl2pPr>
          </a:lstStyle>
          <a:p>
            <a:pPr algn="l"/>
            <a:r>
              <a:rPr lang="en-US" dirty="0"/>
              <a:t>Experimental Expectations and Theorem 1: </a:t>
            </a:r>
            <a:r>
              <a:rPr lang="en-US" dirty="0">
                <a:solidFill>
                  <a:schemeClr val="tx1"/>
                </a:solidFill>
              </a:rPr>
              <a:t>We expect Theorem 1 to hold, correctly predicting structural quantum advantage where appropriate.</a:t>
            </a:r>
          </a:p>
          <a:p>
            <a:pPr lvl="1" algn="l"/>
            <a:r>
              <a:rPr lang="en-US" dirty="0"/>
              <a:t>The Pauli-</a:t>
            </a:r>
            <a:r>
              <a:rPr lang="en-US" dirty="0" err="1"/>
              <a:t>FeatureMap</a:t>
            </a:r>
            <a:r>
              <a:rPr lang="en-US" dirty="0"/>
              <a:t> is expected to excel on the IBM Ad Hoc dataset because its internal structure perfectly matches the mathematical process originally used to create the data’s complex patterns.</a:t>
            </a:r>
          </a:p>
          <a:p>
            <a:pPr lvl="1" algn="l"/>
            <a:r>
              <a:rPr lang="en-US" dirty="0"/>
              <a:t>Similarly, we expect optimal performance on the Generated Quantum Data when using our custom feature map, as it perfectly aligns with the dataset's underlying entangled generation process.</a:t>
            </a:r>
          </a:p>
          <a:p>
            <a:pPr algn="l"/>
            <a:r>
              <a:rPr lang="en-US" dirty="0">
                <a:solidFill>
                  <a:schemeClr val="tx1"/>
                </a:solidFill>
              </a:rPr>
              <a:t>QSVM outperforms the optimal classical SVM on both Generated Quantum Data (</a:t>
            </a:r>
            <a:r>
              <a:rPr lang="en-US" dirty="0"/>
              <a:t>95.85% vs. 79.90%</a:t>
            </a:r>
            <a:r>
              <a:rPr lang="en-US" dirty="0">
                <a:solidFill>
                  <a:schemeClr val="tx1"/>
                </a:solidFill>
              </a:rPr>
              <a:t>) and the IBM Ad-hoc dataset (</a:t>
            </a:r>
            <a:r>
              <a:rPr lang="en-US" dirty="0"/>
              <a:t>100.00% vs. 90.20%</a:t>
            </a:r>
            <a:r>
              <a:rPr lang="en-US" dirty="0">
                <a:solidFill>
                  <a:schemeClr val="tx1"/>
                </a:solidFill>
              </a:rPr>
              <a:t>).</a:t>
            </a:r>
          </a:p>
          <a:p>
            <a:endParaRPr lang="en-US" dirty="0"/>
          </a:p>
        </p:txBody>
      </p:sp>
    </p:spTree>
    <p:extLst>
      <p:ext uri="{BB962C8B-B14F-4D97-AF65-F5344CB8AC3E}">
        <p14:creationId xmlns:p14="http://schemas.microsoft.com/office/powerpoint/2010/main" val="1342240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F92AF2-4854-FB64-665E-8D7561FCBA1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5777134-A4B2-8976-7075-D5B516A62787}"/>
              </a:ext>
            </a:extLst>
          </p:cNvPr>
          <p:cNvSpPr>
            <a:spLocks noGrp="1"/>
          </p:cNvSpPr>
          <p:nvPr>
            <p:ph type="title"/>
          </p:nvPr>
        </p:nvSpPr>
        <p:spPr/>
        <p:txBody>
          <a:bodyPr vert="horz" wrap="none" lIns="228600" tIns="91440" rIns="0" bIns="0" rtlCol="0" anchor="ctr" anchorCtr="0">
            <a:noAutofit/>
          </a:bodyPr>
          <a:lstStyle/>
          <a:p>
            <a:r>
              <a:rPr lang="en-US" dirty="0"/>
              <a:t>Empirical Evaluation (3/9)</a:t>
            </a:r>
          </a:p>
        </p:txBody>
      </p:sp>
      <p:pic>
        <p:nvPicPr>
          <p:cNvPr id="6" name="Content Placeholder 4" descr="Overall Structure&#10;The image is a compilation of nine distinct scatter plots arranged in a 3x3 grid, under the main, bolded title &quot;Classical Geometric Benchmarks&quot;. Each plot represents a different dataset, typically used to evaluate machine learning classification algorithms.&#10;&#10;Every plot contains a legend in its top-right corner, indicating that blue dots represent &quot;Label 0&quot; and orange dots represent &quot;Label 1&quot;. The axes on all plots are unlabeled and lack tick marks or gridlines. The title of each individual plot follows the format: &quot;[Dataset Name] | n=[number of data points] | classes=2&quot;.&#10;&#10;Top Row (Left to Right)&#10;&#10;Set-10 | n=3000 | classes=2: This plot shows a dense, roughly square cluster of orange points (Label 1) centrally located and entirely surrounded by a border region of blue points (Label 0).&#10;&#10;Set-13 | n=3000 | classes=2: This dataset features an off-center, rounded cluster of orange points partially enveloped by a thick, &quot;C&quot;-shaped arc or crescent of blue points.&#10;&#10;Two Moons | n=3000 | classes=2: This displays the classic &quot;two moons&quot; dataset. It consists of two intertwining, crescent-shaped clusters. The top crescent is composed of blue points, arching over the bottom crescent, which is made of orange points.&#10;&#10;Middle Row (Left to Right)&#10;&#10;XOR | n=3000 | classes=2: The data points form a circular shape divided into four distinct quadrants, resembling an XOR logic gate pattern. The top-left and bottom-right quadrants are filled with blue points, while the top-right and bottom-left quadrants are filled with orange points.&#10;&#10;Parity | n=3000 | classes=2: This plot displays a circular distribution featuring a complex, multi-grid checkerboard pattern in its center. The small, distinct square patches alternate tightly between blue and orange points.&#10;&#10;Yin-Yang | n=3000 | classes=2: The points form a large circle that is roughly bisected into two halves by a curved, &quot;S&quot;-shaped boundary (reminiscent of the dividing line in a Yin-Yang symbol). The upper portion is predominantly blue, while the lower portion is predominantly orange.&#10;&#10;Bottom Row (Left to Right)&#10;&#10;UCI Breast Cancer | n=400 | classes=2: Unlike the geometric shapes, this represents a real-world dataset. The points form a horizontally elongated, somewhat scattered distribution. A tight, dense cluster of orange points is concentrated on the far left, overlapping with a more diffuse, sparse spread of blue points extending to the right.&#10;&#10;MNIST (0 vs 1) | n=3000 | classes=2: This also represents a real-world dataset. It shows a very large, dense, amorphous blob of blue points positioned centrally and extending downwards. To the right of this main blob is a smaller, distinct, isolated crescent-like cluster of orange points.&#10;&#10;Toroidal | n=3000 | classes=2: This plot shows two concentric rings, resembling a bullseye or donut shape. The inner, solid circle is composed of blue points, which is surrounded by an empty gap, and then enclosed by an outer ring of orange points.">
            <a:extLst>
              <a:ext uri="{FF2B5EF4-FFF2-40B4-BE49-F238E27FC236}">
                <a16:creationId xmlns:a16="http://schemas.microsoft.com/office/drawing/2014/main" id="{AA71C7C9-87C5-483D-00DB-5C284FB7E9D4}"/>
              </a:ext>
            </a:extLst>
          </p:cNvPr>
          <p:cNvPicPr>
            <a:picLocks noChangeAspect="1"/>
          </p:cNvPicPr>
          <p:nvPr/>
        </p:nvPicPr>
        <p:blipFill>
          <a:blip r:embed="rId3"/>
          <a:srcRect/>
          <a:stretch/>
        </p:blipFill>
        <p:spPr>
          <a:xfrm>
            <a:off x="1282243" y="612913"/>
            <a:ext cx="6410645" cy="5072270"/>
          </a:xfrm>
          <a:prstGeom prst="rect">
            <a:avLst/>
          </a:prstGeom>
          <a:ln w="12700">
            <a:solidFill>
              <a:schemeClr val="tx1"/>
            </a:solidFill>
          </a:ln>
        </p:spPr>
      </p:pic>
      <p:sp>
        <p:nvSpPr>
          <p:cNvPr id="3" name="TextBox 2">
            <a:extLst>
              <a:ext uri="{FF2B5EF4-FFF2-40B4-BE49-F238E27FC236}">
                <a16:creationId xmlns:a16="http://schemas.microsoft.com/office/drawing/2014/main" id="{933BA56F-11D7-CACF-5FB6-324570450690}"/>
              </a:ext>
            </a:extLst>
          </p:cNvPr>
          <p:cNvSpPr txBox="1"/>
          <p:nvPr/>
        </p:nvSpPr>
        <p:spPr>
          <a:xfrm>
            <a:off x="228600" y="5685183"/>
            <a:ext cx="8497957" cy="923330"/>
          </a:xfrm>
          <a:prstGeom prst="rect">
            <a:avLst/>
          </a:prstGeom>
          <a:noFill/>
        </p:spPr>
        <p:txBody>
          <a:bodyPr wrap="square" rtlCol="0">
            <a:spAutoFit/>
          </a:bodyPr>
          <a:lstStyle>
            <a:defPPr>
              <a:defRPr lang="en-US"/>
            </a:defPPr>
            <a:lvl1pPr marL="173038" indent="-173038" algn="just">
              <a:spcAft>
                <a:spcPts val="600"/>
              </a:spcAft>
              <a:buFont typeface="Arial" panose="020B0604020202020204" pitchFamily="34" charset="0"/>
              <a:buChar char="•"/>
              <a:defRPr b="1">
                <a:solidFill>
                  <a:srgbClr val="353585"/>
                </a:solidFill>
                <a:latin typeface="Arial" panose="020B0604020202020204" pitchFamily="34" charset="0"/>
                <a:cs typeface="Arial" panose="020B0604020202020204" pitchFamily="34" charset="0"/>
              </a:defRPr>
            </a:lvl1pPr>
            <a:lvl2pPr marL="517525" lvl="1" indent="-284163" algn="just">
              <a:spcAft>
                <a:spcPts val="600"/>
              </a:spcAft>
              <a:buSzPct val="75000"/>
              <a:buFont typeface="Wingdings" panose="05000000000000000000" pitchFamily="2" charset="2"/>
              <a:buChar char="q"/>
              <a:defRPr b="1">
                <a:latin typeface="Arial" panose="020B0604020202020204" pitchFamily="34" charset="0"/>
                <a:cs typeface="Arial" panose="020B0604020202020204" pitchFamily="34" charset="0"/>
              </a:defRPr>
            </a:lvl2pPr>
          </a:lstStyle>
          <a:p>
            <a:pPr algn="l"/>
            <a:r>
              <a:rPr lang="en-US" dirty="0">
                <a:solidFill>
                  <a:schemeClr val="tx1"/>
                </a:solidFill>
              </a:rPr>
              <a:t>Set-10 and Set-13 were generated by our lab due to their classification difficulty for common ML algorithms, while the rest are common benchmark datasets.</a:t>
            </a:r>
          </a:p>
        </p:txBody>
      </p:sp>
    </p:spTree>
    <p:extLst>
      <p:ext uri="{BB962C8B-B14F-4D97-AF65-F5344CB8AC3E}">
        <p14:creationId xmlns:p14="http://schemas.microsoft.com/office/powerpoint/2010/main" val="14490317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26F341-CE7F-D13F-9656-3E5CD1CDE4C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E2C61E6-4D5E-80E6-CFEF-8AE347D22F4A}"/>
              </a:ext>
            </a:extLst>
          </p:cNvPr>
          <p:cNvSpPr>
            <a:spLocks noGrp="1"/>
          </p:cNvSpPr>
          <p:nvPr>
            <p:ph type="title"/>
          </p:nvPr>
        </p:nvSpPr>
        <p:spPr/>
        <p:txBody>
          <a:bodyPr vert="horz" wrap="none" lIns="228600" tIns="91440" rIns="0" bIns="0" rtlCol="0" anchor="ctr" anchorCtr="0">
            <a:noAutofit/>
          </a:bodyPr>
          <a:lstStyle/>
          <a:p>
            <a:r>
              <a:rPr lang="en-US" dirty="0"/>
              <a:t>Empirical Evaluation (4/9)</a:t>
            </a:r>
          </a:p>
        </p:txBody>
      </p:sp>
      <p:pic>
        <p:nvPicPr>
          <p:cNvPr id="3" name="Content Placeholder 6" descr="Overall Structure&#10;The image contains three side-by-side scatter plots arranged horizontally, under a prominent, bolded main title: &quot;Statistical and Density Distributions&quot;. Each individual plot is enclosed in a rectangular border, lacks labeled x and y axes or gridlines, and features a legend in the top-right corner. The titles of the individual plots follow the format: &quot;[Dataset Name] | n=[number of data points] | classes=[number of classes]&quot;.&#10;&#10;Left Plot&#10;&#10;Title: &quot;3-Class Blobs (Multi-class) | n=3000 | classes=3&quot;&#10;&#10;Legend: Label 0 (blue dots), Label 1 (orange dots), Label 2 (green dots).&#10;&#10;Visual Description: This plot displays three entirely distinct, tightly packed circular clusters (blobs) of data points with no overlap. A blue cluster is situated in the upper-left quadrant. An orange cluster is located in the middle-right area. A green cluster is positioned in the bottom-left quadrant.&#10;&#10;Middle Plot&#10;&#10;Title: &quot;2D Gaussian (Overlapping) | n=3000 | classes=2&quot;&#10;&#10;Legend: Label 0 (blue dots), Label 1 (orange dots).&#10;&#10;Visual Description: This plot shows a single, large, diffuse cloud of data points concentrated in the center of the frame. The blue and orange points are highly intermixed and heavily overlap, making it virtually impossible to visually separate the two classes. The density of points is highest in the center and gradually thins out toward the edges.&#10;&#10;Right Plot&#10;&#10;Title: &quot;2D Gaussian (Non-Overlapping) | n=3000 | classes=2&quot;&#10;&#10;Legend: Label 0 (blue dots), Label 1 (orange dots).&#10;&#10;Visual Description: In stark contrast to the middle plot, this dataset features two clearly defined, tightly packed circular clusters that are widely separated by empty space, with zero overlap. A cluster of blue points (Label 0) is situated in the bottom-left area, while a cluster of orange points (Label 1) is located in the top-right area.">
            <a:extLst>
              <a:ext uri="{FF2B5EF4-FFF2-40B4-BE49-F238E27FC236}">
                <a16:creationId xmlns:a16="http://schemas.microsoft.com/office/drawing/2014/main" id="{04CA7631-E8F6-36E6-5BB6-47C1AE57CE55}"/>
              </a:ext>
            </a:extLst>
          </p:cNvPr>
          <p:cNvPicPr>
            <a:picLocks noGrp="1" noChangeAspect="1"/>
          </p:cNvPicPr>
          <p:nvPr>
            <p:ph idx="1"/>
          </p:nvPr>
        </p:nvPicPr>
        <p:blipFill>
          <a:blip r:embed="rId3"/>
          <a:srcRect/>
          <a:stretch/>
        </p:blipFill>
        <p:spPr>
          <a:xfrm>
            <a:off x="228600" y="783782"/>
            <a:ext cx="8686800" cy="2425740"/>
          </a:xfrm>
          <a:ln w="12700">
            <a:solidFill>
              <a:schemeClr val="tx1"/>
            </a:solidFill>
          </a:ln>
        </p:spPr>
      </p:pic>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42FE800F-410C-1F8D-FFD3-665AC05D15EF}"/>
                  </a:ext>
                </a:extLst>
              </p:cNvPr>
              <p:cNvSpPr txBox="1"/>
              <p:nvPr/>
            </p:nvSpPr>
            <p:spPr>
              <a:xfrm>
                <a:off x="136922" y="3429000"/>
                <a:ext cx="8778478" cy="2739211"/>
              </a:xfrm>
              <a:prstGeom prst="rect">
                <a:avLst/>
              </a:prstGeom>
              <a:noFill/>
            </p:spPr>
            <p:txBody>
              <a:bodyPr wrap="square" rtlCol="0">
                <a:spAutoFit/>
              </a:bodyPr>
              <a:lstStyle>
                <a:defPPr>
                  <a:defRPr lang="en-US"/>
                </a:defPPr>
                <a:lvl1pPr marL="173038" indent="-173038" algn="just">
                  <a:spcAft>
                    <a:spcPts val="600"/>
                  </a:spcAft>
                  <a:buFont typeface="Arial" panose="020B0604020202020204" pitchFamily="34" charset="0"/>
                  <a:buChar char="•"/>
                  <a:defRPr b="1">
                    <a:latin typeface="Arial" panose="020B0604020202020204" pitchFamily="34" charset="0"/>
                    <a:cs typeface="Arial" panose="020B0604020202020204" pitchFamily="34" charset="0"/>
                  </a:defRPr>
                </a:lvl1pPr>
                <a:lvl2pPr marL="517525" lvl="1" indent="-284163" algn="just">
                  <a:spcAft>
                    <a:spcPts val="600"/>
                  </a:spcAft>
                  <a:buSzPct val="75000"/>
                  <a:buFont typeface="Wingdings" panose="05000000000000000000" pitchFamily="2" charset="2"/>
                  <a:buChar char="q"/>
                  <a:defRPr b="1">
                    <a:latin typeface="Arial" panose="020B0604020202020204" pitchFamily="34" charset="0"/>
                    <a:cs typeface="Arial" panose="020B0604020202020204" pitchFamily="34" charset="0"/>
                  </a:defRPr>
                </a:lvl2pPr>
              </a:lstStyle>
              <a:p>
                <a:pPr algn="l"/>
                <a:r>
                  <a:rPr lang="en-US" dirty="0"/>
                  <a:t>These datasets (3-Class Blobs, Overlapping Gaussian, and Non-Overlapping Gaussian) are designed to evaluate the metric's sensitivity to class noise and varying density clusters.</a:t>
                </a:r>
              </a:p>
              <a:p>
                <a:pPr algn="l"/>
                <a:r>
                  <a:rPr lang="en-US" dirty="0"/>
                  <a:t> These distributions consist of linearly separable clusters lacking complex, non-local geometry. As a result, the classical RBF kernel optimally resolves the data.</a:t>
                </a:r>
              </a:p>
              <a:p>
                <a:pPr algn="l"/>
                <a:r>
                  <a:rPr lang="en-US" dirty="0"/>
                  <a:t>The framework correctly predicts</a:t>
                </a:r>
                <a14:m>
                  <m:oMath xmlns:m="http://schemas.openxmlformats.org/officeDocument/2006/math">
                    <m:sSub>
                      <m:sSubPr>
                        <m:ctrlPr>
                          <a:rPr lang="en-US" i="1">
                            <a:latin typeface="Cambria Math" panose="02040503050406030204" pitchFamily="18" charset="0"/>
                          </a:rPr>
                        </m:ctrlPr>
                      </m:sSubPr>
                      <m:e>
                        <m:r>
                          <a:rPr lang="en-US" b="1" i="0" smtClean="0">
                            <a:latin typeface="Cambria Math" panose="02040503050406030204" pitchFamily="18" charset="0"/>
                          </a:rPr>
                          <m:t> </m:t>
                        </m:r>
                        <m:r>
                          <a:rPr lang="en-US">
                            <a:latin typeface="Cambria Math" panose="02040503050406030204" pitchFamily="18" charset="0"/>
                          </a:rPr>
                          <m:t>𝐶</m:t>
                        </m:r>
                      </m:e>
                      <m:sub>
                        <m:r>
                          <a:rPr lang="en-US">
                            <a:latin typeface="Cambria Math" panose="02040503050406030204" pitchFamily="18" charset="0"/>
                          </a:rPr>
                          <m:t>𝐸𝐼</m:t>
                        </m:r>
                      </m:sub>
                    </m:sSub>
                    <m:r>
                      <a:rPr lang="en-US">
                        <a:latin typeface="Cambria Math" panose="02040503050406030204" pitchFamily="18" charset="0"/>
                      </a:rPr>
                      <m:t>&lt; </m:t>
                    </m:r>
                    <m:r>
                      <m:rPr>
                        <m:sty m:val="p"/>
                      </m:rPr>
                      <a:rPr lang="en-US">
                        <a:latin typeface="Cambria Math" panose="02040503050406030204" pitchFamily="18" charset="0"/>
                      </a:rPr>
                      <m:t>τ</m:t>
                    </m:r>
                  </m:oMath>
                </a14:m>
                <a:r>
                  <a:rPr lang="en-US" dirty="0"/>
                  <a:t> for these datasets, confirming that forcing this standard classical data into an entangled quantum space yields no structural classification advantage.</a:t>
                </a:r>
              </a:p>
            </p:txBody>
          </p:sp>
        </mc:Choice>
        <mc:Fallback xmlns="">
          <p:sp>
            <p:nvSpPr>
              <p:cNvPr id="4" name="TextBox 3">
                <a:extLst>
                  <a:ext uri="{FF2B5EF4-FFF2-40B4-BE49-F238E27FC236}">
                    <a16:creationId xmlns:a16="http://schemas.microsoft.com/office/drawing/2014/main" id="{42FE800F-410C-1F8D-FFD3-665AC05D15EF}"/>
                  </a:ext>
                </a:extLst>
              </p:cNvPr>
              <p:cNvSpPr txBox="1">
                <a:spLocks noRot="1" noChangeAspect="1" noMove="1" noResize="1" noEditPoints="1" noAdjustHandles="1" noChangeArrowheads="1" noChangeShapeType="1" noTextEdit="1"/>
              </p:cNvSpPr>
              <p:nvPr/>
            </p:nvSpPr>
            <p:spPr>
              <a:xfrm>
                <a:off x="136922" y="3429000"/>
                <a:ext cx="8778478" cy="2739211"/>
              </a:xfrm>
              <a:prstGeom prst="rect">
                <a:avLst/>
              </a:prstGeom>
              <a:blipFill>
                <a:blip r:embed="rId4"/>
                <a:stretch>
                  <a:fillRect l="-416" t="-1336" r="-972" b="-2450"/>
                </a:stretch>
              </a:blipFill>
            </p:spPr>
            <p:txBody>
              <a:bodyPr/>
              <a:lstStyle/>
              <a:p>
                <a:r>
                  <a:rPr lang="en-US">
                    <a:noFill/>
                  </a:rPr>
                  <a:t> </a:t>
                </a:r>
              </a:p>
            </p:txBody>
          </p:sp>
        </mc:Fallback>
      </mc:AlternateContent>
    </p:spTree>
    <p:extLst>
      <p:ext uri="{BB962C8B-B14F-4D97-AF65-F5344CB8AC3E}">
        <p14:creationId xmlns:p14="http://schemas.microsoft.com/office/powerpoint/2010/main" val="8991483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7A30D2-C24D-D619-FA64-171375F1F12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E43A8ED-DD7B-2D51-855B-126CFBC830AF}"/>
              </a:ext>
            </a:extLst>
          </p:cNvPr>
          <p:cNvSpPr>
            <a:spLocks noGrp="1"/>
          </p:cNvSpPr>
          <p:nvPr>
            <p:ph type="title"/>
          </p:nvPr>
        </p:nvSpPr>
        <p:spPr/>
        <p:txBody>
          <a:bodyPr vert="horz" wrap="none" lIns="228600" tIns="91440" rIns="0" bIns="0" rtlCol="0" anchor="ctr" anchorCtr="0">
            <a:noAutofit/>
          </a:bodyPr>
          <a:lstStyle/>
          <a:p>
            <a:r>
              <a:rPr lang="en-US" dirty="0"/>
              <a:t>Empirical Evaluation (5/9)</a:t>
            </a:r>
          </a:p>
        </p:txBody>
      </p:sp>
      <p:grpSp>
        <p:nvGrpSpPr>
          <p:cNvPr id="10" name="Group 9" descr="Overall Structure&#10;The image displays a bar chart with the title &quot;(c) XOR&quot; centered at the top. The chart compares three different metrics across seven different feature maps.&#10;&#10;A legend is positioned near the top, within the chart area, defining three visual elements:&#10;&#10;ckta_c (tau): Represented by blue bars with diagonal line shading.&#10;&#10;ckta_q: Represented by green bars with dotted shading.&#10;&#10;c_ei: Represented by orange bars with crosshatched shading.&#10;&#10;The x-axis is labeled &quot;Feature map,&quot; with the specific category labels rotated diagonally for readability. From left to right, the categories are: Angle-Embedding, Artificial-Entangled-2Q, Data-Reuploading, EfficientSU2, Pauli-FeatureMap, Z-FeatureMap, and ZZ-FeatureMap.&#10;&#10;The y-axis is labeled &quot;Metric value&quot; and ranges from 0.00 to 0.25, marked in increments of 0.05, with faint, dashed horizontal gridlines corresponding to these increments.&#10;&#10;Data Trends&#10;&#10;Constant Baseline: The ckta_c (tau) metric (blue bar) remains completely constant across all seven feature maps at a value of approximately 0.21.&#10;&#10;Artificial-Entangled-2Q: For this feature map, the ckta_q metric (green bar) reaches its highest point, slightly exceeding the constant blue baseline with a value of approximately 0.22. The c_ei metric (orange bar) is relatively low, at roughly 0.03.&#10;&#10;ZZ-FeatureMap: This feature map shows the second-highest ckta_q metric at approximately 0.18, which is just below the blue baseline. The c_ei metric is also at its highest point across the chart here, at approximately 0.06.&#10;&#10;Other Feature Maps: For Angle-Embedding, EfficientSU2, and Pauli-FeatureMap, the ckta_q values are relatively low, hovering between 0.05 and 0.07, while their c_ei values are around 0.02 to 0.03.&#10;&#10;Lowest Values: Data-Reuploading and Z-FeatureMap show the lowest overall values for the quantum metrics. For Z-FeatureMap specifically, the ckta_q metric is barely visible above 0.0, and the c_ei metric is not visible at all.">
            <a:extLst>
              <a:ext uri="{FF2B5EF4-FFF2-40B4-BE49-F238E27FC236}">
                <a16:creationId xmlns:a16="http://schemas.microsoft.com/office/drawing/2014/main" id="{7AF20BEB-8BB9-89F1-B84B-AE592F2B6917}"/>
              </a:ext>
            </a:extLst>
          </p:cNvPr>
          <p:cNvGrpSpPr/>
          <p:nvPr/>
        </p:nvGrpSpPr>
        <p:grpSpPr>
          <a:xfrm>
            <a:off x="1013792" y="2931673"/>
            <a:ext cx="7036904" cy="3604961"/>
            <a:chOff x="1093304" y="2822713"/>
            <a:chExt cx="6957391" cy="3713922"/>
          </a:xfrm>
        </p:grpSpPr>
        <p:pic>
          <p:nvPicPr>
            <p:cNvPr id="7" name="Picture 6">
              <a:extLst>
                <a:ext uri="{FF2B5EF4-FFF2-40B4-BE49-F238E27FC236}">
                  <a16:creationId xmlns:a16="http://schemas.microsoft.com/office/drawing/2014/main" id="{CEEA27AA-671F-772D-17B8-F7D3EF5127BF}"/>
                </a:ext>
              </a:extLst>
            </p:cNvPr>
            <p:cNvPicPr>
              <a:picLocks noChangeAspect="1"/>
            </p:cNvPicPr>
            <p:nvPr/>
          </p:nvPicPr>
          <p:blipFill>
            <a:blip r:embed="rId3"/>
            <a:srcRect l="1103" t="9539"/>
            <a:stretch>
              <a:fillRect/>
            </a:stretch>
          </p:blipFill>
          <p:spPr>
            <a:xfrm>
              <a:off x="1093304" y="2822713"/>
              <a:ext cx="6957391" cy="3713922"/>
            </a:xfrm>
            <a:prstGeom prst="rect">
              <a:avLst/>
            </a:prstGeom>
            <a:ln>
              <a:solidFill>
                <a:schemeClr val="tx1"/>
              </a:solidFill>
            </a:ln>
          </p:spPr>
        </p:pic>
        <p:pic>
          <p:nvPicPr>
            <p:cNvPr id="9" name="Picture 8">
              <a:extLst>
                <a:ext uri="{FF2B5EF4-FFF2-40B4-BE49-F238E27FC236}">
                  <a16:creationId xmlns:a16="http://schemas.microsoft.com/office/drawing/2014/main" id="{EA3CA61C-CE6A-B96F-86BD-5201DDF83A0F}"/>
                </a:ext>
              </a:extLst>
            </p:cNvPr>
            <p:cNvPicPr>
              <a:picLocks noChangeAspect="1"/>
            </p:cNvPicPr>
            <p:nvPr/>
          </p:nvPicPr>
          <p:blipFill>
            <a:blip r:embed="rId4"/>
            <a:stretch>
              <a:fillRect/>
            </a:stretch>
          </p:blipFill>
          <p:spPr>
            <a:xfrm>
              <a:off x="2952608" y="3147036"/>
              <a:ext cx="3238781" cy="281964"/>
            </a:xfrm>
            <a:prstGeom prst="rect">
              <a:avLst/>
            </a:prstGeom>
          </p:spPr>
        </p:pic>
      </p:gr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C0F1A1CD-3718-FB5F-978A-C5FD5DC2513F}"/>
                  </a:ext>
                </a:extLst>
              </p:cNvPr>
              <p:cNvSpPr txBox="1"/>
              <p:nvPr/>
            </p:nvSpPr>
            <p:spPr>
              <a:xfrm>
                <a:off x="228601" y="725557"/>
                <a:ext cx="8686800" cy="2204771"/>
              </a:xfrm>
              <a:prstGeom prst="rect">
                <a:avLst/>
              </a:prstGeom>
              <a:noFill/>
            </p:spPr>
            <p:txBody>
              <a:bodyPr wrap="square" rtlCol="0">
                <a:spAutoFit/>
              </a:bodyPr>
              <a:lstStyle>
                <a:defPPr>
                  <a:defRPr lang="en-US"/>
                </a:defPPr>
                <a:lvl1pPr marL="173038" indent="-173038" algn="just">
                  <a:spcAft>
                    <a:spcPts val="600"/>
                  </a:spcAft>
                  <a:buFont typeface="Arial" panose="020B0604020202020204" pitchFamily="34" charset="0"/>
                  <a:buChar char="•"/>
                  <a:defRPr b="1">
                    <a:solidFill>
                      <a:srgbClr val="353585"/>
                    </a:solidFill>
                    <a:latin typeface="Arial" panose="020B0604020202020204" pitchFamily="34" charset="0"/>
                    <a:cs typeface="Arial" panose="020B0604020202020204" pitchFamily="34" charset="0"/>
                  </a:defRPr>
                </a:lvl1pPr>
                <a:lvl2pPr marL="517525" lvl="1" indent="-284163" algn="just">
                  <a:spcAft>
                    <a:spcPts val="600"/>
                  </a:spcAft>
                  <a:buSzPct val="75000"/>
                  <a:buFont typeface="Wingdings" panose="05000000000000000000" pitchFamily="2" charset="2"/>
                  <a:buChar char="q"/>
                  <a:defRPr b="1">
                    <a:latin typeface="Arial" panose="020B0604020202020204" pitchFamily="34" charset="0"/>
                    <a:cs typeface="Arial" panose="020B0604020202020204" pitchFamily="34" charset="0"/>
                  </a:defRPr>
                </a:lvl2pPr>
              </a:lstStyle>
              <a:p>
                <a:pPr algn="l"/>
                <a14:m>
                  <m:oMath xmlns:m="http://schemas.openxmlformats.org/officeDocument/2006/math">
                    <m:r>
                      <a:rPr lang="en-US" dirty="0" smtClean="0">
                        <a:solidFill>
                          <a:schemeClr val="tx1"/>
                        </a:solidFill>
                        <a:latin typeface="Cambria Math" panose="02040503050406030204" pitchFamily="18" charset="0"/>
                      </a:rPr>
                      <m:t>𝐶𝐾𝑇</m:t>
                    </m:r>
                    <m:sSub>
                      <m:sSubPr>
                        <m:ctrlPr>
                          <a:rPr lang="en-US" i="1" dirty="0">
                            <a:solidFill>
                              <a:schemeClr val="tx1"/>
                            </a:solidFill>
                            <a:latin typeface="Cambria Math" panose="02040503050406030204" pitchFamily="18" charset="0"/>
                          </a:rPr>
                        </m:ctrlPr>
                      </m:sSubPr>
                      <m:e>
                        <m:r>
                          <a:rPr lang="en-US" dirty="0">
                            <a:solidFill>
                              <a:schemeClr val="tx1"/>
                            </a:solidFill>
                            <a:latin typeface="Cambria Math" panose="02040503050406030204" pitchFamily="18" charset="0"/>
                          </a:rPr>
                          <m:t>𝐴</m:t>
                        </m:r>
                      </m:e>
                      <m:sub>
                        <m:r>
                          <a:rPr lang="en-US" dirty="0">
                            <a:solidFill>
                              <a:schemeClr val="tx1"/>
                            </a:solidFill>
                            <a:latin typeface="Cambria Math" panose="02040503050406030204" pitchFamily="18" charset="0"/>
                          </a:rPr>
                          <m:t>𝑄</m:t>
                        </m:r>
                      </m:sub>
                    </m:sSub>
                  </m:oMath>
                </a14:m>
                <a:r>
                  <a:rPr lang="en-US" dirty="0">
                    <a:solidFill>
                      <a:schemeClr val="tx1"/>
                    </a:solidFill>
                  </a:rPr>
                  <a:t> can falsely suggest a quantum advantage by exceeding </a:t>
                </a:r>
                <a14:m>
                  <m:oMath xmlns:m="http://schemas.openxmlformats.org/officeDocument/2006/math">
                    <m:r>
                      <m:rPr>
                        <m:sty m:val="p"/>
                      </m:rPr>
                      <a:rPr lang="en-US" i="1">
                        <a:solidFill>
                          <a:schemeClr val="tx1"/>
                        </a:solidFill>
                        <a:latin typeface="Cambria Math" panose="02040503050406030204" pitchFamily="18" charset="0"/>
                      </a:rPr>
                      <m:t>τ</m:t>
                    </m:r>
                  </m:oMath>
                </a14:m>
                <a:r>
                  <a:rPr lang="en-US" dirty="0">
                    <a:solidFill>
                      <a:schemeClr val="tx1"/>
                    </a:solidFill>
                  </a:rPr>
                  <a:t>. However, </a:t>
                </a:r>
                <a14:m>
                  <m:oMath xmlns:m="http://schemas.openxmlformats.org/officeDocument/2006/math">
                    <m:sSub>
                      <m:sSubPr>
                        <m:ctrlPr>
                          <a:rPr lang="en-US" i="1">
                            <a:solidFill>
                              <a:schemeClr val="tx1"/>
                            </a:solidFill>
                            <a:latin typeface="Cambria Math" panose="02040503050406030204" pitchFamily="18" charset="0"/>
                          </a:rPr>
                        </m:ctrlPr>
                      </m:sSubPr>
                      <m:e>
                        <m:r>
                          <a:rPr lang="en-US">
                            <a:solidFill>
                              <a:schemeClr val="tx1"/>
                            </a:solidFill>
                            <a:latin typeface="Cambria Math" panose="02040503050406030204" pitchFamily="18" charset="0"/>
                          </a:rPr>
                          <m:t>𝐶</m:t>
                        </m:r>
                      </m:e>
                      <m:sub>
                        <m:r>
                          <a:rPr lang="en-US">
                            <a:solidFill>
                              <a:schemeClr val="tx1"/>
                            </a:solidFill>
                            <a:latin typeface="Cambria Math" panose="02040503050406030204" pitchFamily="18" charset="0"/>
                          </a:rPr>
                          <m:t>𝐸𝐼</m:t>
                        </m:r>
                      </m:sub>
                    </m:sSub>
                  </m:oMath>
                </a14:m>
                <a:r>
                  <a:rPr lang="en-US" dirty="0">
                    <a:solidFill>
                      <a:schemeClr val="tx1"/>
                    </a:solidFill>
                  </a:rPr>
                  <a:t> correctly stays low, accurately predicting the classical model’s superiority in accuracy-wise.</a:t>
                </a:r>
              </a:p>
              <a:p>
                <a:pPr lvl="1" algn="l"/>
                <a:r>
                  <a:rPr lang="en-US" dirty="0"/>
                  <a:t>This explicitly confirms that misleading geometric alignment leads to no performance advantage—the classical SVM (96.80%) vs. QSVM (76.20%).</a:t>
                </a:r>
              </a:p>
              <a:p>
                <a:pPr algn="l"/>
                <a:r>
                  <a:rPr lang="en-US" dirty="0">
                    <a:solidFill>
                      <a:schemeClr val="tx1"/>
                    </a:solidFill>
                  </a:rPr>
                  <a:t> The Z-</a:t>
                </a:r>
                <a:r>
                  <a:rPr lang="en-US" dirty="0" err="1">
                    <a:solidFill>
                      <a:schemeClr val="tx1"/>
                    </a:solidFill>
                  </a:rPr>
                  <a:t>FeatureMap</a:t>
                </a:r>
                <a:r>
                  <a:rPr lang="en-US" dirty="0">
                    <a:solidFill>
                      <a:schemeClr val="tx1"/>
                    </a:solidFill>
                  </a:rPr>
                  <a:t> yields </a:t>
                </a:r>
                <a14:m>
                  <m:oMath xmlns:m="http://schemas.openxmlformats.org/officeDocument/2006/math">
                    <m:sSub>
                      <m:sSubPr>
                        <m:ctrlPr>
                          <a:rPr lang="en-US" i="1">
                            <a:solidFill>
                              <a:schemeClr val="tx1"/>
                            </a:solidFill>
                            <a:latin typeface="Cambria Math" panose="02040503050406030204" pitchFamily="18" charset="0"/>
                          </a:rPr>
                        </m:ctrlPr>
                      </m:sSubPr>
                      <m:e>
                        <m:r>
                          <a:rPr lang="en-US">
                            <a:solidFill>
                              <a:schemeClr val="tx1"/>
                            </a:solidFill>
                            <a:latin typeface="Cambria Math" panose="02040503050406030204" pitchFamily="18" charset="0"/>
                          </a:rPr>
                          <m:t>𝐶</m:t>
                        </m:r>
                      </m:e>
                      <m:sub>
                        <m:r>
                          <a:rPr lang="en-US">
                            <a:solidFill>
                              <a:schemeClr val="tx1"/>
                            </a:solidFill>
                            <a:latin typeface="Cambria Math" panose="02040503050406030204" pitchFamily="18" charset="0"/>
                          </a:rPr>
                          <m:t>𝐸𝐼</m:t>
                        </m:r>
                      </m:sub>
                    </m:sSub>
                    <m:r>
                      <a:rPr lang="en-US" b="1" i="1" smtClean="0">
                        <a:solidFill>
                          <a:schemeClr val="tx1"/>
                        </a:solidFill>
                        <a:latin typeface="Cambria Math" panose="02040503050406030204" pitchFamily="18" charset="0"/>
                      </a:rPr>
                      <m:t>=</m:t>
                    </m:r>
                    <m:r>
                      <a:rPr lang="en-US" b="1" i="1" smtClean="0">
                        <a:solidFill>
                          <a:schemeClr val="tx1"/>
                        </a:solidFill>
                        <a:latin typeface="Cambria Math" panose="02040503050406030204" pitchFamily="18" charset="0"/>
                      </a:rPr>
                      <m:t>𝟎</m:t>
                    </m:r>
                    <m:r>
                      <a:rPr lang="en-US" b="1" i="1" smtClean="0">
                        <a:solidFill>
                          <a:schemeClr val="tx1"/>
                        </a:solidFill>
                        <a:latin typeface="Cambria Math" panose="02040503050406030204" pitchFamily="18" charset="0"/>
                      </a:rPr>
                      <m:t>.</m:t>
                    </m:r>
                    <m:r>
                      <a:rPr lang="en-US" b="1" i="1" smtClean="0">
                        <a:solidFill>
                          <a:schemeClr val="tx1"/>
                        </a:solidFill>
                        <a:latin typeface="Cambria Math" panose="02040503050406030204" pitchFamily="18" charset="0"/>
                      </a:rPr>
                      <m:t>𝟎𝟎</m:t>
                    </m:r>
                  </m:oMath>
                </a14:m>
                <a:r>
                  <a:rPr lang="en-US" dirty="0">
                    <a:solidFill>
                      <a:schemeClr val="tx1"/>
                    </a:solidFill>
                  </a:rPr>
                  <a:t> because its lack of entangling gates forces the entanglement gain multiplier to zero.</a:t>
                </a:r>
              </a:p>
            </p:txBody>
          </p:sp>
        </mc:Choice>
        <mc:Fallback xmlns="">
          <p:sp>
            <p:nvSpPr>
              <p:cNvPr id="11" name="TextBox 10">
                <a:extLst>
                  <a:ext uri="{FF2B5EF4-FFF2-40B4-BE49-F238E27FC236}">
                    <a16:creationId xmlns:a16="http://schemas.microsoft.com/office/drawing/2014/main" id="{C0F1A1CD-3718-FB5F-978A-C5FD5DC2513F}"/>
                  </a:ext>
                </a:extLst>
              </p:cNvPr>
              <p:cNvSpPr txBox="1">
                <a:spLocks noRot="1" noChangeAspect="1" noMove="1" noResize="1" noEditPoints="1" noAdjustHandles="1" noChangeArrowheads="1" noChangeShapeType="1" noTextEdit="1"/>
              </p:cNvSpPr>
              <p:nvPr/>
            </p:nvSpPr>
            <p:spPr>
              <a:xfrm>
                <a:off x="228601" y="725557"/>
                <a:ext cx="8686800" cy="2204771"/>
              </a:xfrm>
              <a:prstGeom prst="rect">
                <a:avLst/>
              </a:prstGeom>
              <a:blipFill>
                <a:blip r:embed="rId5"/>
                <a:stretch>
                  <a:fillRect l="-491" t="-1381" b="-3591"/>
                </a:stretch>
              </a:blipFill>
            </p:spPr>
            <p:txBody>
              <a:bodyPr/>
              <a:lstStyle/>
              <a:p>
                <a:r>
                  <a:rPr lang="en-US">
                    <a:noFill/>
                  </a:rPr>
                  <a:t> </a:t>
                </a:r>
              </a:p>
            </p:txBody>
          </p:sp>
        </mc:Fallback>
      </mc:AlternateContent>
      <p:sp>
        <p:nvSpPr>
          <p:cNvPr id="3" name="Rectangle 2">
            <a:extLst>
              <a:ext uri="{FF2B5EF4-FFF2-40B4-BE49-F238E27FC236}">
                <a16:creationId xmlns:a16="http://schemas.microsoft.com/office/drawing/2014/main" id="{582E40E4-D6E0-5445-BCEC-C5D156ADF673}"/>
              </a:ext>
            </a:extLst>
          </p:cNvPr>
          <p:cNvSpPr/>
          <p:nvPr/>
        </p:nvSpPr>
        <p:spPr>
          <a:xfrm>
            <a:off x="5943600" y="3643429"/>
            <a:ext cx="934278" cy="1773398"/>
          </a:xfrm>
          <a:prstGeom prst="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5" name="Rectangle 4">
            <a:extLst>
              <a:ext uri="{FF2B5EF4-FFF2-40B4-BE49-F238E27FC236}">
                <a16:creationId xmlns:a16="http://schemas.microsoft.com/office/drawing/2014/main" id="{2836D15F-4033-99C7-858C-18A5587FCF89}"/>
              </a:ext>
            </a:extLst>
          </p:cNvPr>
          <p:cNvSpPr/>
          <p:nvPr/>
        </p:nvSpPr>
        <p:spPr>
          <a:xfrm>
            <a:off x="2544418" y="3520173"/>
            <a:ext cx="934278" cy="1896654"/>
          </a:xfrm>
          <a:prstGeom prst="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Tree>
    <p:extLst>
      <p:ext uri="{BB962C8B-B14F-4D97-AF65-F5344CB8AC3E}">
        <p14:creationId xmlns:p14="http://schemas.microsoft.com/office/powerpoint/2010/main" val="930768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29D502-7ED5-3135-89D8-1418D384873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96912B4-4DE3-D2A7-8B0A-D17735F2A818}"/>
              </a:ext>
            </a:extLst>
          </p:cNvPr>
          <p:cNvSpPr>
            <a:spLocks noGrp="1"/>
          </p:cNvSpPr>
          <p:nvPr>
            <p:ph type="title"/>
          </p:nvPr>
        </p:nvSpPr>
        <p:spPr/>
        <p:txBody>
          <a:bodyPr vert="horz" wrap="none" lIns="228600" tIns="91440" rIns="0" bIns="0" rtlCol="0" anchor="ctr" anchorCtr="0">
            <a:noAutofit/>
          </a:bodyPr>
          <a:lstStyle/>
          <a:p>
            <a:r>
              <a:rPr lang="en-US" dirty="0"/>
              <a:t>Empirical Evaluation (6/9)</a:t>
            </a:r>
          </a:p>
        </p:txBody>
      </p:sp>
      <p:grpSp>
        <p:nvGrpSpPr>
          <p:cNvPr id="5" name="Group 4" descr="Overall Structure&#10;The image displays a bar chart with the title &quot;(d) Toroidal&quot; centered at the top. The chart compares three different metrics across seven different feature maps.&#10;&#10;A legend is positioned near the top, within the chart area, defining three visual elements:&#10;&#10;ckta_c (tau): Represented by blue bars with diagonal line shading.&#10;&#10;ckta_q: Represented by green bars with dotted shading.&#10;&#10;c_ei: Represented by orange bars with crosshatched shading.&#10;&#10;The x-axis is labeled &quot;Feature map,&quot; with the specific category labels rotated diagonally for readability. From left to right, the categories are: Angle-Embedding, Artificial-Entangled-2Q, Data-Reuploading, EfficientSU2, Pauli-FeatureMap, Z-FeatureMap, and ZZ-FeatureMap.&#10;&#10;The y-axis is labeled &quot;Metric value&quot; and ranges from 0.0 to 0.7, marked in increments of 0.1, with faint, dashed horizontal gridlines corresponding to these increments.&#10;&#10;Data Trends&#10;&#10;Constant Baseline: The ckta_c (tau) metric (blue bar) remains constant across all seven feature maps at a value of approximately 0.43.&#10;&#10;High Performers: * For the Angle-Embedding feature map, the ckta_q metric (green bar) reaches its highest point across the chart at exactly 0.6, significantly exceeding the blue baseline. Its corresponding c_ei metric (orange bar) is at 0.2.&#10;&#10;The ZZ-FeatureMap also shows a strong ckta_q metric at approximately 0.57, which is well above the blue baseline. The c_ei metric is at its highest point across the chart here, at approximately 0.26.&#10;&#10;Moderate Performers:&#10;&#10;EfficientSU2 shows a ckta_q value of approximately 0.41 (just below the baseline) and a c_ei value of 0.2.&#10;&#10;Artificial-Entangled-2Q shows a ckta_q value exactly at 0.3 and a c_ei value of approximately 0.07.&#10;&#10;Low Performers: * Z-FeatureMap has a ckta_q value of roughly 0.17, and its c_ei bar is not visible (at or near 0.0).&#10;&#10;Pauli-FeatureMap and Data-Reuploading have very low values for both quantum metrics. Their ckta_q values are approximately 0.06 and 0.04 respectively, and their c_ei values are near 0.02.">
            <a:extLst>
              <a:ext uri="{FF2B5EF4-FFF2-40B4-BE49-F238E27FC236}">
                <a16:creationId xmlns:a16="http://schemas.microsoft.com/office/drawing/2014/main" id="{8F72EBC4-FD9A-83F1-AA47-2B454A3ADC5B}"/>
              </a:ext>
            </a:extLst>
          </p:cNvPr>
          <p:cNvGrpSpPr/>
          <p:nvPr/>
        </p:nvGrpSpPr>
        <p:grpSpPr>
          <a:xfrm>
            <a:off x="1024664" y="2422127"/>
            <a:ext cx="6903167" cy="3710316"/>
            <a:chOff x="994847" y="2793042"/>
            <a:chExt cx="6903167" cy="3710316"/>
          </a:xfrm>
        </p:grpSpPr>
        <p:pic>
          <p:nvPicPr>
            <p:cNvPr id="4" name="Picture 3">
              <a:extLst>
                <a:ext uri="{FF2B5EF4-FFF2-40B4-BE49-F238E27FC236}">
                  <a16:creationId xmlns:a16="http://schemas.microsoft.com/office/drawing/2014/main" id="{BB5D6D9A-E73A-2CBD-FF91-22D1EFFB931D}"/>
                </a:ext>
              </a:extLst>
            </p:cNvPr>
            <p:cNvPicPr>
              <a:picLocks noChangeAspect="1"/>
            </p:cNvPicPr>
            <p:nvPr/>
          </p:nvPicPr>
          <p:blipFill>
            <a:blip r:embed="rId3"/>
            <a:stretch>
              <a:fillRect/>
            </a:stretch>
          </p:blipFill>
          <p:spPr>
            <a:xfrm>
              <a:off x="994847" y="2793042"/>
              <a:ext cx="6903167" cy="3710316"/>
            </a:xfrm>
            <a:prstGeom prst="rect">
              <a:avLst/>
            </a:prstGeom>
            <a:ln w="12700">
              <a:solidFill>
                <a:schemeClr val="tx1"/>
              </a:solidFill>
            </a:ln>
          </p:spPr>
        </p:pic>
        <p:pic>
          <p:nvPicPr>
            <p:cNvPr id="9" name="Picture 8">
              <a:extLst>
                <a:ext uri="{FF2B5EF4-FFF2-40B4-BE49-F238E27FC236}">
                  <a16:creationId xmlns:a16="http://schemas.microsoft.com/office/drawing/2014/main" id="{3B3E03DB-CCA6-5F8B-0831-8942C0067BF8}"/>
                </a:ext>
              </a:extLst>
            </p:cNvPr>
            <p:cNvPicPr>
              <a:picLocks noChangeAspect="1"/>
            </p:cNvPicPr>
            <p:nvPr/>
          </p:nvPicPr>
          <p:blipFill>
            <a:blip r:embed="rId4"/>
            <a:stretch>
              <a:fillRect/>
            </a:stretch>
          </p:blipFill>
          <p:spPr>
            <a:xfrm>
              <a:off x="3161330" y="3147036"/>
              <a:ext cx="3238781" cy="281964"/>
            </a:xfrm>
            <a:prstGeom prst="rect">
              <a:avLst/>
            </a:prstGeom>
          </p:spPr>
        </p:pic>
      </p:grpSp>
      <p:sp>
        <p:nvSpPr>
          <p:cNvPr id="6" name="TextBox 5">
            <a:extLst>
              <a:ext uri="{FF2B5EF4-FFF2-40B4-BE49-F238E27FC236}">
                <a16:creationId xmlns:a16="http://schemas.microsoft.com/office/drawing/2014/main" id="{530190F0-730C-81D6-7FBE-3D0A76BE60AA}"/>
              </a:ext>
            </a:extLst>
          </p:cNvPr>
          <p:cNvSpPr txBox="1"/>
          <p:nvPr/>
        </p:nvSpPr>
        <p:spPr>
          <a:xfrm>
            <a:off x="228601" y="725557"/>
            <a:ext cx="8686800" cy="1354217"/>
          </a:xfrm>
          <a:prstGeom prst="rect">
            <a:avLst/>
          </a:prstGeom>
          <a:noFill/>
        </p:spPr>
        <p:txBody>
          <a:bodyPr wrap="square" rtlCol="0">
            <a:spAutoFit/>
          </a:bodyPr>
          <a:lstStyle>
            <a:defPPr>
              <a:defRPr lang="en-US"/>
            </a:defPPr>
            <a:lvl1pPr marL="173038" indent="-173038" algn="just">
              <a:spcAft>
                <a:spcPts val="600"/>
              </a:spcAft>
              <a:buFont typeface="Arial" panose="020B0604020202020204" pitchFamily="34" charset="0"/>
              <a:buChar char="•"/>
              <a:defRPr b="1">
                <a:solidFill>
                  <a:srgbClr val="353585"/>
                </a:solidFill>
                <a:latin typeface="Arial" panose="020B0604020202020204" pitchFamily="34" charset="0"/>
                <a:cs typeface="Arial" panose="020B0604020202020204" pitchFamily="34" charset="0"/>
              </a:defRPr>
            </a:lvl1pPr>
            <a:lvl2pPr marL="517525" lvl="1" indent="-284163" algn="just">
              <a:spcAft>
                <a:spcPts val="600"/>
              </a:spcAft>
              <a:buSzPct val="75000"/>
              <a:buFont typeface="Wingdings" panose="05000000000000000000" pitchFamily="2" charset="2"/>
              <a:buChar char="q"/>
              <a:defRPr b="1">
                <a:latin typeface="Arial" panose="020B0604020202020204" pitchFamily="34" charset="0"/>
                <a:cs typeface="Arial" panose="020B0604020202020204" pitchFamily="34" charset="0"/>
              </a:defRPr>
            </a:lvl2pPr>
          </a:lstStyle>
          <a:p>
            <a:pPr algn="l"/>
            <a:r>
              <a:rPr lang="en-US" dirty="0">
                <a:solidFill>
                  <a:schemeClr val="tx1"/>
                </a:solidFill>
              </a:rPr>
              <a:t>For toroidal dataset, any quantum algorithm is unnecessary, because the classical RBF could get perfect classification score.</a:t>
            </a:r>
          </a:p>
          <a:p>
            <a:pPr lvl="1" algn="l"/>
            <a:r>
              <a:rPr lang="en-US" dirty="0"/>
              <a:t>Angle-Embedding: QSVM (100.00%) vs SVM (100.00%)</a:t>
            </a:r>
          </a:p>
          <a:p>
            <a:pPr lvl="1" algn="l"/>
            <a:r>
              <a:rPr lang="en-US" dirty="0"/>
              <a:t>ZZ-</a:t>
            </a:r>
            <a:r>
              <a:rPr lang="en-US" dirty="0" err="1"/>
              <a:t>FeatureMap</a:t>
            </a:r>
            <a:r>
              <a:rPr lang="en-US" dirty="0"/>
              <a:t>: QSVM (73.00%) vs SVM (100.00%)</a:t>
            </a:r>
          </a:p>
        </p:txBody>
      </p:sp>
    </p:spTree>
    <p:extLst>
      <p:ext uri="{BB962C8B-B14F-4D97-AF65-F5344CB8AC3E}">
        <p14:creationId xmlns:p14="http://schemas.microsoft.com/office/powerpoint/2010/main" val="1219336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E845B4-74AE-0A7C-4B1C-1322F508F15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F8C499E-0CB2-BFEF-0DBE-8FE254F3A63A}"/>
              </a:ext>
            </a:extLst>
          </p:cNvPr>
          <p:cNvSpPr>
            <a:spLocks noGrp="1"/>
          </p:cNvSpPr>
          <p:nvPr>
            <p:ph type="title"/>
          </p:nvPr>
        </p:nvSpPr>
        <p:spPr/>
        <p:txBody>
          <a:bodyPr vert="horz" wrap="none" lIns="228600" tIns="91440" rIns="0" bIns="0" rtlCol="0" anchor="ctr" anchorCtr="0">
            <a:noAutofit/>
          </a:bodyPr>
          <a:lstStyle/>
          <a:p>
            <a:r>
              <a:rPr lang="en-US" dirty="0"/>
              <a:t>Empirical Evaluation (7/9)</a:t>
            </a:r>
          </a:p>
        </p:txBody>
      </p:sp>
      <p:grpSp>
        <p:nvGrpSpPr>
          <p:cNvPr id="5" name="Group 4" descr="Overall Structure&#10;The image displays a bar chart with the title &quot;(e) Set-10&quot; centered at the top. The chart compares three different metrics across seven different feature maps.&#10;&#10;A legend is positioned near the top, within the chart area, defining three visual elements:&#10;&#10;ckta_c (tau): Represented by blue bars with diagonal line shading.&#10;&#10;ckta_q: Represented by green bars with dotted shading.&#10;&#10;c_ei: Represented by orange bars with crosshatched shading.&#10;&#10;The x-axis is labeled &quot;Feature map,&quot; with the specific category labels rotated diagonally for readability. From left to right, the categories are: Angle-Embedding, Artificial-Entangled-2Q, Data-Reuploading, EfficientSU2, Pauli-FeatureMap, Z-FeatureMap, and ZZ-FeatureMap.&#10;&#10;The y-axis is labeled &quot;Metric value&quot; and ranges from 0.00 to 0.35, marked in increments of 0.05, with faint, dashed horizontal gridlines corresponding to these increments.&#10;&#10;Data Trends&#10;&#10;Constant Baseline: The ckta_c (tau) metric (blue bar) remains constant across all seven feature maps at a value of approximately 0.20.&#10;&#10;High Performers (Exceeding Baseline):&#10;&#10;For the Z-FeatureMap, the ckta_q metric (green bar) reaches its highest point across the chart at approximately 0.33, significantly exceeding the blue baseline. Its corresponding c_ei metric (orange bar) is not visible (at or near 0.0).&#10;&#10;The EfficientSU2 feature map also shows a strong ckta_q metric that exceeds the baseline, reaching approximately 0.27. Its c_ei metric is the highest on the chart at approximately 0.12.&#10;&#10;Moderate Performers:&#10;&#10;Pauli-FeatureMap has a ckta_q value of approximately 0.14 and a c_ei value of roughly 0.095.&#10;&#10;ZZ-FeatureMap shows a ckta_q value of about 0.10 and a minimal c_ei value around 0.015.&#10;&#10;Angle-Embedding shows a ckta_q value of approximately 0.09, with its c_ei bar barely visible.&#10;&#10;Low Performers:&#10;&#10;Artificial-Entangled-2Q has a ckta_q value of approximately 0.075 and a c_ei value of roughly 0.02.&#10;&#10;Data-Reuploading has the lowest ckta_q value at approximately 0.035, and a c_ei value of roughly 0.02.">
            <a:extLst>
              <a:ext uri="{FF2B5EF4-FFF2-40B4-BE49-F238E27FC236}">
                <a16:creationId xmlns:a16="http://schemas.microsoft.com/office/drawing/2014/main" id="{034BD4D1-378D-52FC-75D3-B4E977A46A04}"/>
              </a:ext>
            </a:extLst>
          </p:cNvPr>
          <p:cNvGrpSpPr/>
          <p:nvPr/>
        </p:nvGrpSpPr>
        <p:grpSpPr>
          <a:xfrm>
            <a:off x="1013792" y="2431089"/>
            <a:ext cx="7285382" cy="4030941"/>
            <a:chOff x="1013792" y="2431089"/>
            <a:chExt cx="7285382" cy="4030941"/>
          </a:xfrm>
        </p:grpSpPr>
        <p:pic>
          <p:nvPicPr>
            <p:cNvPr id="4" name="Picture 3">
              <a:extLst>
                <a:ext uri="{FF2B5EF4-FFF2-40B4-BE49-F238E27FC236}">
                  <a16:creationId xmlns:a16="http://schemas.microsoft.com/office/drawing/2014/main" id="{A2CD79AA-E767-12BC-DDAF-73BD7D028D58}"/>
                </a:ext>
              </a:extLst>
            </p:cNvPr>
            <p:cNvPicPr>
              <a:picLocks noChangeAspect="1"/>
            </p:cNvPicPr>
            <p:nvPr/>
          </p:nvPicPr>
          <p:blipFill>
            <a:blip r:embed="rId3"/>
            <a:stretch>
              <a:fillRect/>
            </a:stretch>
          </p:blipFill>
          <p:spPr>
            <a:xfrm>
              <a:off x="1013792" y="2431089"/>
              <a:ext cx="7285382" cy="4030941"/>
            </a:xfrm>
            <a:prstGeom prst="rect">
              <a:avLst/>
            </a:prstGeom>
            <a:ln>
              <a:solidFill>
                <a:schemeClr val="tx1"/>
              </a:solidFill>
            </a:ln>
          </p:spPr>
        </p:pic>
        <p:pic>
          <p:nvPicPr>
            <p:cNvPr id="9" name="Picture 8">
              <a:extLst>
                <a:ext uri="{FF2B5EF4-FFF2-40B4-BE49-F238E27FC236}">
                  <a16:creationId xmlns:a16="http://schemas.microsoft.com/office/drawing/2014/main" id="{734756F7-A483-48A2-1F37-BEF1C053D07A}"/>
                </a:ext>
              </a:extLst>
            </p:cNvPr>
            <p:cNvPicPr>
              <a:picLocks noChangeAspect="1"/>
            </p:cNvPicPr>
            <p:nvPr/>
          </p:nvPicPr>
          <p:blipFill>
            <a:blip r:embed="rId4"/>
            <a:stretch>
              <a:fillRect/>
            </a:stretch>
          </p:blipFill>
          <p:spPr>
            <a:xfrm>
              <a:off x="3370052" y="2898558"/>
              <a:ext cx="3238781" cy="281964"/>
            </a:xfrm>
            <a:prstGeom prst="rect">
              <a:avLst/>
            </a:prstGeom>
            <a:ln>
              <a:solidFill>
                <a:schemeClr val="tx1"/>
              </a:solidFill>
            </a:ln>
          </p:spPr>
        </p:pic>
      </p:gr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979DBF27-7D95-C2D5-7EAE-633D68D3971F}"/>
                  </a:ext>
                </a:extLst>
              </p:cNvPr>
              <p:cNvSpPr txBox="1"/>
              <p:nvPr/>
            </p:nvSpPr>
            <p:spPr>
              <a:xfrm>
                <a:off x="228601" y="725557"/>
                <a:ext cx="8686800" cy="1650773"/>
              </a:xfrm>
              <a:prstGeom prst="rect">
                <a:avLst/>
              </a:prstGeom>
              <a:noFill/>
            </p:spPr>
            <p:txBody>
              <a:bodyPr wrap="square" rtlCol="0">
                <a:spAutoFit/>
              </a:bodyPr>
              <a:lstStyle>
                <a:defPPr>
                  <a:defRPr lang="en-US"/>
                </a:defPPr>
                <a:lvl1pPr marL="173038" indent="-173038" algn="just">
                  <a:spcAft>
                    <a:spcPts val="600"/>
                  </a:spcAft>
                  <a:buFont typeface="Arial" panose="020B0604020202020204" pitchFamily="34" charset="0"/>
                  <a:buChar char="•"/>
                  <a:defRPr b="1">
                    <a:solidFill>
                      <a:srgbClr val="353585"/>
                    </a:solidFill>
                    <a:latin typeface="Arial" panose="020B0604020202020204" pitchFamily="34" charset="0"/>
                    <a:cs typeface="Arial" panose="020B0604020202020204" pitchFamily="34" charset="0"/>
                  </a:defRPr>
                </a:lvl1pPr>
                <a:lvl2pPr marL="517525" lvl="1" indent="-284163" algn="just">
                  <a:spcAft>
                    <a:spcPts val="600"/>
                  </a:spcAft>
                  <a:buSzPct val="75000"/>
                  <a:buFont typeface="Wingdings" panose="05000000000000000000" pitchFamily="2" charset="2"/>
                  <a:buChar char="q"/>
                  <a:defRPr b="1">
                    <a:latin typeface="Arial" panose="020B0604020202020204" pitchFamily="34" charset="0"/>
                    <a:cs typeface="Arial" panose="020B0604020202020204" pitchFamily="34" charset="0"/>
                  </a:defRPr>
                </a:lvl2pPr>
              </a:lstStyle>
              <a:p>
                <a:pPr algn="l"/>
                <a14:m>
                  <m:oMath xmlns:m="http://schemas.openxmlformats.org/officeDocument/2006/math">
                    <m:r>
                      <a:rPr lang="en-US" dirty="0" smtClean="0">
                        <a:solidFill>
                          <a:schemeClr val="tx1"/>
                        </a:solidFill>
                        <a:latin typeface="Cambria Math" panose="02040503050406030204" pitchFamily="18" charset="0"/>
                      </a:rPr>
                      <m:t>𝐶𝐾𝑇</m:t>
                    </m:r>
                    <m:sSub>
                      <m:sSubPr>
                        <m:ctrlPr>
                          <a:rPr lang="en-US" i="1" dirty="0">
                            <a:solidFill>
                              <a:schemeClr val="tx1"/>
                            </a:solidFill>
                            <a:latin typeface="Cambria Math" panose="02040503050406030204" pitchFamily="18" charset="0"/>
                          </a:rPr>
                        </m:ctrlPr>
                      </m:sSubPr>
                      <m:e>
                        <m:r>
                          <a:rPr lang="en-US" dirty="0">
                            <a:solidFill>
                              <a:schemeClr val="tx1"/>
                            </a:solidFill>
                            <a:latin typeface="Cambria Math" panose="02040503050406030204" pitchFamily="18" charset="0"/>
                          </a:rPr>
                          <m:t>𝐴</m:t>
                        </m:r>
                      </m:e>
                      <m:sub>
                        <m:r>
                          <a:rPr lang="en-US" dirty="0">
                            <a:solidFill>
                              <a:schemeClr val="tx1"/>
                            </a:solidFill>
                            <a:latin typeface="Cambria Math" panose="02040503050406030204" pitchFamily="18" charset="0"/>
                          </a:rPr>
                          <m:t>𝑄</m:t>
                        </m:r>
                      </m:sub>
                    </m:sSub>
                  </m:oMath>
                </a14:m>
                <a:r>
                  <a:rPr lang="en-US" dirty="0">
                    <a:solidFill>
                      <a:schemeClr val="tx1"/>
                    </a:solidFill>
                  </a:rPr>
                  <a:t> can falsely suggest a quantum advantage by exceeding </a:t>
                </a:r>
                <a14:m>
                  <m:oMath xmlns:m="http://schemas.openxmlformats.org/officeDocument/2006/math">
                    <m:r>
                      <m:rPr>
                        <m:sty m:val="p"/>
                      </m:rPr>
                      <a:rPr lang="en-US" b="1" i="1" smtClean="0">
                        <a:solidFill>
                          <a:schemeClr val="tx1"/>
                        </a:solidFill>
                        <a:latin typeface="Cambria Math" panose="02040503050406030204" pitchFamily="18" charset="0"/>
                      </a:rPr>
                      <m:t>τ</m:t>
                    </m:r>
                  </m:oMath>
                </a14:m>
                <a:r>
                  <a:rPr lang="en-US" dirty="0">
                    <a:solidFill>
                      <a:schemeClr val="tx1"/>
                    </a:solidFill>
                  </a:rPr>
                  <a:t>. However, </a:t>
                </a:r>
                <a14:m>
                  <m:oMath xmlns:m="http://schemas.openxmlformats.org/officeDocument/2006/math">
                    <m:sSub>
                      <m:sSubPr>
                        <m:ctrlPr>
                          <a:rPr lang="en-US" i="1">
                            <a:solidFill>
                              <a:schemeClr val="tx1"/>
                            </a:solidFill>
                            <a:latin typeface="Cambria Math" panose="02040503050406030204" pitchFamily="18" charset="0"/>
                          </a:rPr>
                        </m:ctrlPr>
                      </m:sSubPr>
                      <m:e>
                        <m:r>
                          <a:rPr lang="en-US">
                            <a:solidFill>
                              <a:schemeClr val="tx1"/>
                            </a:solidFill>
                            <a:latin typeface="Cambria Math" panose="02040503050406030204" pitchFamily="18" charset="0"/>
                          </a:rPr>
                          <m:t>𝐶</m:t>
                        </m:r>
                      </m:e>
                      <m:sub>
                        <m:r>
                          <a:rPr lang="en-US">
                            <a:solidFill>
                              <a:schemeClr val="tx1"/>
                            </a:solidFill>
                            <a:latin typeface="Cambria Math" panose="02040503050406030204" pitchFamily="18" charset="0"/>
                          </a:rPr>
                          <m:t>𝐸𝐼</m:t>
                        </m:r>
                      </m:sub>
                    </m:sSub>
                  </m:oMath>
                </a14:m>
                <a:r>
                  <a:rPr lang="en-US" dirty="0">
                    <a:solidFill>
                      <a:schemeClr val="tx1"/>
                    </a:solidFill>
                  </a:rPr>
                  <a:t> correctly stays low, accurately predicting the classical model’s superiority in accuracy-wise.</a:t>
                </a:r>
              </a:p>
              <a:p>
                <a:pPr lvl="1" algn="l"/>
                <a:r>
                  <a:rPr lang="en-US" dirty="0"/>
                  <a:t>EfficientSU2: QSVM (90.00%) vs SVM (91.30%)</a:t>
                </a:r>
              </a:p>
              <a:p>
                <a:pPr lvl="1" algn="l"/>
                <a:r>
                  <a:rPr lang="en-US" dirty="0"/>
                  <a:t>Z-</a:t>
                </a:r>
                <a:r>
                  <a:rPr lang="en-US" dirty="0" err="1"/>
                  <a:t>FeatureMap</a:t>
                </a:r>
                <a:r>
                  <a:rPr lang="en-US" dirty="0"/>
                  <a:t>: QSVM (89.50%) vs SVM (91.30%)</a:t>
                </a:r>
              </a:p>
            </p:txBody>
          </p:sp>
        </mc:Choice>
        <mc:Fallback xmlns="">
          <p:sp>
            <p:nvSpPr>
              <p:cNvPr id="6" name="TextBox 5">
                <a:extLst>
                  <a:ext uri="{FF2B5EF4-FFF2-40B4-BE49-F238E27FC236}">
                    <a16:creationId xmlns:a16="http://schemas.microsoft.com/office/drawing/2014/main" id="{979DBF27-7D95-C2D5-7EAE-633D68D3971F}"/>
                  </a:ext>
                </a:extLst>
              </p:cNvPr>
              <p:cNvSpPr txBox="1">
                <a:spLocks noRot="1" noChangeAspect="1" noMove="1" noResize="1" noEditPoints="1" noAdjustHandles="1" noChangeArrowheads="1" noChangeShapeType="1" noTextEdit="1"/>
              </p:cNvSpPr>
              <p:nvPr/>
            </p:nvSpPr>
            <p:spPr>
              <a:xfrm>
                <a:off x="228601" y="725557"/>
                <a:ext cx="8686800" cy="1650773"/>
              </a:xfrm>
              <a:prstGeom prst="rect">
                <a:avLst/>
              </a:prstGeom>
              <a:blipFill>
                <a:blip r:embed="rId5"/>
                <a:stretch>
                  <a:fillRect l="-491" t="-1845" b="-5166"/>
                </a:stretch>
              </a:blipFill>
            </p:spPr>
            <p:txBody>
              <a:bodyPr/>
              <a:lstStyle/>
              <a:p>
                <a:r>
                  <a:rPr lang="en-US">
                    <a:noFill/>
                  </a:rPr>
                  <a:t> </a:t>
                </a:r>
              </a:p>
            </p:txBody>
          </p:sp>
        </mc:Fallback>
      </mc:AlternateContent>
      <p:sp>
        <p:nvSpPr>
          <p:cNvPr id="3" name="Rectangle 2">
            <a:extLst>
              <a:ext uri="{FF2B5EF4-FFF2-40B4-BE49-F238E27FC236}">
                <a16:creationId xmlns:a16="http://schemas.microsoft.com/office/drawing/2014/main" id="{CA6B30E9-E705-D99D-E5FB-41962961B328}"/>
              </a:ext>
            </a:extLst>
          </p:cNvPr>
          <p:cNvSpPr/>
          <p:nvPr/>
        </p:nvSpPr>
        <p:spPr>
          <a:xfrm>
            <a:off x="4159526" y="5377070"/>
            <a:ext cx="780222" cy="576469"/>
          </a:xfrm>
          <a:prstGeom prst="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7" name="Rectangle 6">
            <a:extLst>
              <a:ext uri="{FF2B5EF4-FFF2-40B4-BE49-F238E27FC236}">
                <a16:creationId xmlns:a16="http://schemas.microsoft.com/office/drawing/2014/main" id="{43CA9BC8-A2D9-12DE-8C4A-0598648E89F6}"/>
              </a:ext>
            </a:extLst>
          </p:cNvPr>
          <p:cNvSpPr/>
          <p:nvPr/>
        </p:nvSpPr>
        <p:spPr>
          <a:xfrm>
            <a:off x="5991639" y="5377070"/>
            <a:ext cx="780222" cy="655982"/>
          </a:xfrm>
          <a:prstGeom prst="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Tree>
    <p:extLst>
      <p:ext uri="{BB962C8B-B14F-4D97-AF65-F5344CB8AC3E}">
        <p14:creationId xmlns:p14="http://schemas.microsoft.com/office/powerpoint/2010/main" val="1441332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subTnLst>
                                    <p:set>
                                      <p:cBhvr override="childStyle">
                                        <p:cTn dur="1" fill="hold" display="0" masterRel="nextClick" afterEffect="1"/>
                                        <p:tgtEl>
                                          <p:spTgt spid="3"/>
                                        </p:tgtEl>
                                        <p:attrNameLst>
                                          <p:attrName>style.visibility</p:attrName>
                                        </p:attrNameLst>
                                      </p:cBhvr>
                                      <p:to>
                                        <p:strVal val="hidden"/>
                                      </p:to>
                                    </p:set>
                                  </p:sub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38F25B-1060-9F32-4FEB-75BF1CBCC21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BB5BE9D-A3BA-8AA9-73F1-249C62719944}"/>
              </a:ext>
            </a:extLst>
          </p:cNvPr>
          <p:cNvSpPr>
            <a:spLocks noGrp="1"/>
          </p:cNvSpPr>
          <p:nvPr>
            <p:ph type="title"/>
          </p:nvPr>
        </p:nvSpPr>
        <p:spPr/>
        <p:txBody>
          <a:bodyPr vert="horz" wrap="none" lIns="228600" tIns="91440" rIns="0" bIns="0" rtlCol="0" anchor="ctr" anchorCtr="0">
            <a:noAutofit/>
          </a:bodyPr>
          <a:lstStyle/>
          <a:p>
            <a:r>
              <a:rPr lang="en-US" dirty="0"/>
              <a:t>Empirical Evaluation (8/9)</a:t>
            </a:r>
          </a:p>
        </p:txBody>
      </p:sp>
      <p:sp>
        <p:nvSpPr>
          <p:cNvPr id="5" name="Content Placeholder 4">
            <a:extLst>
              <a:ext uri="{FF2B5EF4-FFF2-40B4-BE49-F238E27FC236}">
                <a16:creationId xmlns:a16="http://schemas.microsoft.com/office/drawing/2014/main" id="{DA3479C5-C140-5875-86F6-44DB143423A7}"/>
              </a:ext>
            </a:extLst>
          </p:cNvPr>
          <p:cNvSpPr>
            <a:spLocks noGrp="1"/>
          </p:cNvSpPr>
          <p:nvPr>
            <p:ph idx="1"/>
          </p:nvPr>
        </p:nvSpPr>
        <p:spPr/>
        <p:txBody>
          <a:bodyPr/>
          <a:lstStyle/>
          <a:p>
            <a:endParaRPr lang="en-US"/>
          </a:p>
        </p:txBody>
      </p:sp>
      <p:pic>
        <p:nvPicPr>
          <p:cNvPr id="6" name="Content Placeholder 3" descr="The image contains nine bar charts arranged in a 3x3 grid, representing various benchmark datasets.&#10;&#10;A single, shared legend is positioned at the very top of the image, defining three visual elements:&#10;&#10;ckta_c (tau): Represented by blue bars with diagonal line shading.&#10;&#10;ckta_q: Represented by green bars with dotted shading.&#10;&#10;c_ei: Represented by orange bars with crosshatched shading.&#10;&#10;Common Chart Features&#10;Across all nine charts, the x-axis is labeled &quot;Feature map,&quot; with the category labels rotated diagonally. These categories generally include: Angle-Embedding, Artificial-Entangled-2Q, Data-Reuploading, EfficientSU2, Pauli-FeatureMap, Z-FeatureMap, and ZZ-FeatureMap. In every chart, the ckta_c (tau) metric (the blue bar) acts as a constant baseline across all feature map categories. The y-axis on each chart is labeled &quot;Metric value,&quot; though the numerical scales vary significantly depending on the dataset. None of the charts show the quantum metric (ckta_q) exceeding the classical baseline (ckta_c (tau)).&#10;&#10;Top Row (Left to Right)&#10;&#10;(f) 2D Gaussian (Non-Overlapping): The y-axis ranges from 0 to 1.0. The classical baseline is very high, at approximately 1.0. The quantum metrics (ckta_q) perform relatively strongly here, with Angle-Embedding and Artificial-Entangled-2Q reaching approximately 0.95, closely approaching the baseline.&#10;&#10;(g) 2D Gaussian (Overlapping): The y-axis ranges from 0.000 to 0.150. The classical baseline is approximately 0.105. All quantum metrics fall well below the baseline, with Angle-Embedding performing best at roughly 0.08.&#10;&#10;(h) 3-Class Blobs (Multi-class): The y-axis ranges from 0 to 1.0. The classical baseline is at approximately 1.0. The quantum metrics are relatively low, with Angle-Embedding (approx. 0.35) and Artificial-Entangled-2Q (approx. 0.30) showing the highest values.&#10;&#10;Middle Row (Left to Right)&#10;&#10;(i) MNIST (0 vs 1): The y-axis ranges from -0.02 to 0.12. The classical baseline is at approximately 0.068. The quantum metrics (ckta_q) and c_ei metrics are nearly zero across all feature maps for this dataset.&#10;&#10;(j) Parity: The y-axis ranges from -0.02 to 0.12. The classical baseline is approximately 0.065. Quantum metrics are very low across the board; Data-Reuploading shows a slight peak at approximately 0.03.&#10;&#10;(k) Set-13: The y-axis ranges from 0.00 to 0.40. The classical baseline is roughly 0.34. The strongest quantum performances are seen in Angle-Embedding (approx. 0.27), EfficientSU2 (approx. 0.25), and ZZ-FeatureMap (approx. 0.25). (Note: The x-axis label for Artificial-Entangled-2Q appears to be visually missing or merged in this specific chart's layout).&#10;&#10;Bottom Row (Left to Right)&#10;&#10;(l) Two Moons: The y-axis ranges from 0.0 to 0.5. The classical baseline is at 0.5. The highest quantum metrics are observed in Artificial-Entangled-2Q (approx. 0.42) and EfficientSU2 (approx. 0.39).&#10;&#10;(m) UCI Breast Cancer: The y-axis ranges from 0.000 to 0.175. The classical baseline is roughly 0.13. All quantum metric values are very low, with EfficientSU2 showing the highest peak at approximately 0.06.&#10;&#10;(n) Yin-Yang: The y-axis ranges from 0.0 to 0.5. The classical baseline is approximately 0.46. Artificial-Entangled-2Q shows the strongest quantum performance at roughly 0.41, followed by ZZ-FeatureMap at approximately 0.30.">
            <a:extLst>
              <a:ext uri="{FF2B5EF4-FFF2-40B4-BE49-F238E27FC236}">
                <a16:creationId xmlns:a16="http://schemas.microsoft.com/office/drawing/2014/main" id="{829AB495-3C8E-F4F8-14F0-ADAEF746E84D}"/>
              </a:ext>
            </a:extLst>
          </p:cNvPr>
          <p:cNvPicPr>
            <a:picLocks noChangeAspect="1"/>
          </p:cNvPicPr>
          <p:nvPr/>
        </p:nvPicPr>
        <p:blipFill>
          <a:blip r:embed="rId3"/>
          <a:srcRect/>
          <a:stretch/>
        </p:blipFill>
        <p:spPr>
          <a:xfrm>
            <a:off x="121920" y="794762"/>
            <a:ext cx="8866529" cy="5529837"/>
          </a:xfrm>
          <a:prstGeom prst="rect">
            <a:avLst/>
          </a:prstGeom>
          <a:ln w="12700">
            <a:solidFill>
              <a:schemeClr val="tx1"/>
            </a:solidFill>
          </a:ln>
        </p:spPr>
      </p:pic>
    </p:spTree>
    <p:extLst>
      <p:ext uri="{BB962C8B-B14F-4D97-AF65-F5344CB8AC3E}">
        <p14:creationId xmlns:p14="http://schemas.microsoft.com/office/powerpoint/2010/main" val="17209875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47F5CB-E62F-4377-B9DD-D9E0E9E8C908}"/>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4118B855-DD66-F75D-2D3D-CBEA48231C19}"/>
              </a:ext>
            </a:extLst>
          </p:cNvPr>
          <p:cNvSpPr>
            <a:spLocks noGrp="1"/>
          </p:cNvSpPr>
          <p:nvPr>
            <p:ph type="title"/>
          </p:nvPr>
        </p:nvSpPr>
        <p:spPr>
          <a:xfrm>
            <a:off x="-1" y="4"/>
            <a:ext cx="9155545" cy="328461"/>
          </a:xfrm>
        </p:spPr>
        <p:txBody>
          <a:bodyPr vert="horz" wrap="none" lIns="228600" tIns="91440" rIns="0" bIns="0" rtlCol="0" anchor="ctr" anchorCtr="0">
            <a:noAutofit/>
          </a:bodyPr>
          <a:lstStyle/>
          <a:p>
            <a:r>
              <a:rPr lang="en-US" dirty="0"/>
              <a:t>Empirical Evaluation (9/9)</a:t>
            </a:r>
          </a:p>
        </p:txBody>
      </p:sp>
      <p:sp>
        <p:nvSpPr>
          <p:cNvPr id="10" name="TextBox 9">
            <a:extLst>
              <a:ext uri="{FF2B5EF4-FFF2-40B4-BE49-F238E27FC236}">
                <a16:creationId xmlns:a16="http://schemas.microsoft.com/office/drawing/2014/main" id="{0008AE7B-291B-F93E-36B7-BB1455EBE0AC}"/>
              </a:ext>
            </a:extLst>
          </p:cNvPr>
          <p:cNvSpPr txBox="1"/>
          <p:nvPr/>
        </p:nvSpPr>
        <p:spPr>
          <a:xfrm>
            <a:off x="293204" y="4658045"/>
            <a:ext cx="4177265" cy="338554"/>
          </a:xfrm>
          <a:prstGeom prst="rect">
            <a:avLst/>
          </a:prstGeom>
          <a:noFill/>
        </p:spPr>
        <p:txBody>
          <a:bodyPr wrap="square" rtlCol="0">
            <a:spAutoFit/>
          </a:bodyPr>
          <a:lstStyle/>
          <a:p>
            <a:pPr algn="just"/>
            <a:endParaRPr lang="en-US" sz="1600" b="1" dirty="0">
              <a:latin typeface="Arial" panose="020B0604020202020204" pitchFamily="34" charset="0"/>
              <a:cs typeface="Arial" panose="020B0604020202020204" pitchFamily="34" charset="0"/>
            </a:endParaRPr>
          </a:p>
        </p:txBody>
      </p:sp>
      <p:grpSp>
        <p:nvGrpSpPr>
          <p:cNvPr id="18" name="Group 17" descr="Overall StructureThe image displays a structured data table with eight columns and twenty-one data rows.The table groups its data by the first column, &quot;N&quot;. For each value of N, there are three sub-rows corresponding to the &quot;QFM&quot; column. The columns &quot;$\tau$&quot; and &quot;ACCC&quot; contain merged cells that span vertically across the three sub-rows for each N group, indicating that their values are constant for that specific subset of data.Notably, throughout the entire table, every value in the &quot;ACCQ&quot; column corresponding to the &quot;PM&quot; QFM category is exactly &quot;100.00&quot; and is visually highlighted in a green, slightly bold font. Additionally, one cell in the &quot;RES&quot; column contains the word &quot;MISS&quot; in bold black text.Column HeadersFrom left to right, the headers are:N: An integer value indicating the group size (40, 100, 500, 700, 1000, 2000, 5000).QFM: A categorical abbreviation (ZZ, PM, DP).$C_{EI}$: A numerical decimal value.$\tau$: A constant numerical decimal value for each N group.ACCQ: A numerical value representing accuracy (mostly formatted to two decimal places).ACCC: A constant numerical value representing classical accuracy for each N group (formatted to two decimal places).RES: A text result (mostly &quot;PASS&quot;, with one instance of &quot;MISS&quot;).TIME: A numerical value representing time, which increases as N increases.">
            <a:extLst>
              <a:ext uri="{FF2B5EF4-FFF2-40B4-BE49-F238E27FC236}">
                <a16:creationId xmlns:a16="http://schemas.microsoft.com/office/drawing/2014/main" id="{53FD94B7-0521-A83A-09BA-5F9593F4A6E7}"/>
              </a:ext>
            </a:extLst>
          </p:cNvPr>
          <p:cNvGrpSpPr/>
          <p:nvPr/>
        </p:nvGrpSpPr>
        <p:grpSpPr>
          <a:xfrm>
            <a:off x="4633914" y="2175314"/>
            <a:ext cx="4179955" cy="4498992"/>
            <a:chOff x="4572000" y="743828"/>
            <a:chExt cx="4179955" cy="4498992"/>
          </a:xfrm>
        </p:grpSpPr>
        <p:pic>
          <p:nvPicPr>
            <p:cNvPr id="11" name="Picture 10" descr="The image displays a structured data table with eight columns and twenty-one data rows.The table groups its data by the first column, &quot;N&quot;. For each value of N, there are three sub-rows corresponding to the &quot;QFM&quot; column. The columns &quot;$\tau$&quot; and &quot;ACCC&quot; contain merged cells that span vertically across the three sub-rows for each N group, indicating that their values are constant for that specific subset of data.Notably, throughout the entire table, every value in the &quot;ACCQ&quot; column corresponding to the &quot;PM&quot; QFM category is exactly &quot;100.00&quot; and is visually highlighted in a green, slightly bold font. Additionally, one cell in the &quot;RES&quot; column contains the word &quot;MISS&quot; in bold black text.Column HeadersFrom left to right, the headers are:N: An integer value indicating the group size (40, 100, 500, 700, 1000, 2000, 5000).QFM: A categorical abbreviation (ZZ, PM, DP).$C_{EI}$: A numerical decimal value.$\tau$: A constant numerical decimal value for each N group.ACCQ: A numerical value representing accuracy (mostly formatted to two decimal places).ACCC: A constant numerical value representing classical accuracy for each N group (formatted to two decimal places).RES: A text result (mostly &quot;PASS&quot;, with one instance of &quot;MISS&quot;).TIME: A numerical value representing time, which increases as N increases.">
              <a:extLst>
                <a:ext uri="{FF2B5EF4-FFF2-40B4-BE49-F238E27FC236}">
                  <a16:creationId xmlns:a16="http://schemas.microsoft.com/office/drawing/2014/main" id="{65BE8662-7E19-8F05-6D00-D738845CDEDA}"/>
                </a:ext>
              </a:extLst>
            </p:cNvPr>
            <p:cNvPicPr>
              <a:picLocks noChangeAspect="1"/>
            </p:cNvPicPr>
            <p:nvPr/>
          </p:nvPicPr>
          <p:blipFill>
            <a:blip r:embed="rId3"/>
            <a:srcRect/>
            <a:stretch/>
          </p:blipFill>
          <p:spPr>
            <a:xfrm>
              <a:off x="4618867" y="743828"/>
              <a:ext cx="4133088" cy="3802441"/>
            </a:xfrm>
            <a:prstGeom prst="rect">
              <a:avLst/>
            </a:prstGeom>
            <a:ln w="12700">
              <a:solidFill>
                <a:schemeClr val="tx1"/>
              </a:solidFill>
            </a:ln>
          </p:spPr>
        </p:pic>
        <p:sp>
          <p:nvSpPr>
            <p:cNvPr id="12" name="TextBox 11">
              <a:extLst>
                <a:ext uri="{FF2B5EF4-FFF2-40B4-BE49-F238E27FC236}">
                  <a16:creationId xmlns:a16="http://schemas.microsoft.com/office/drawing/2014/main" id="{9E4C96CB-0D8B-11A0-F1EC-F4CE60322740}"/>
                </a:ext>
              </a:extLst>
            </p:cNvPr>
            <p:cNvSpPr txBox="1"/>
            <p:nvPr/>
          </p:nvSpPr>
          <p:spPr>
            <a:xfrm>
              <a:off x="4572000" y="4658045"/>
              <a:ext cx="4177265" cy="584775"/>
            </a:xfrm>
            <a:prstGeom prst="rect">
              <a:avLst/>
            </a:prstGeom>
            <a:noFill/>
          </p:spPr>
          <p:txBody>
            <a:bodyPr wrap="square" rtlCol="0">
              <a:spAutoFit/>
            </a:bodyPr>
            <a:lstStyle/>
            <a:p>
              <a:pPr algn="just"/>
              <a:r>
                <a:rPr lang="en-US" sz="1600" b="1" dirty="0">
                  <a:solidFill>
                    <a:srgbClr val="353585"/>
                  </a:solidFill>
                  <a:latin typeface="Arial" panose="020B0604020202020204" pitchFamily="34" charset="0"/>
                  <a:cs typeface="Arial" panose="020B0604020202020204" pitchFamily="34" charset="0"/>
                </a:rPr>
                <a:t>Table 02. </a:t>
              </a:r>
              <a:r>
                <a:rPr lang="en-US" sz="1600" b="1" dirty="0">
                  <a:latin typeface="Arial" panose="020B0604020202020204" pitchFamily="34" charset="0"/>
                  <a:cs typeface="Arial" panose="020B0604020202020204" pitchFamily="34" charset="0"/>
                </a:rPr>
                <a:t>Scaling analysis for the IBM Ad-hoc dataset</a:t>
              </a:r>
              <a:r>
                <a:rPr lang="en-US" sz="1600" b="1" dirty="0"/>
                <a:t>.</a:t>
              </a:r>
              <a:r>
                <a:rPr lang="en-US" sz="1600" dirty="0"/>
                <a:t> </a:t>
              </a:r>
              <a:r>
                <a:rPr lang="en-US" sz="1600" b="1" dirty="0">
                  <a:solidFill>
                    <a:srgbClr val="353585"/>
                  </a:solidFill>
                  <a:latin typeface="Arial" panose="020B0604020202020204" pitchFamily="34" charset="0"/>
                  <a:cs typeface="Arial" panose="020B0604020202020204" pitchFamily="34" charset="0"/>
                </a:rPr>
                <a:t> </a:t>
              </a:r>
              <a:endParaRPr lang="en-US" sz="1600" b="1" dirty="0">
                <a:latin typeface="Arial" panose="020B0604020202020204" pitchFamily="34" charset="0"/>
                <a:cs typeface="Arial" panose="020B0604020202020204" pitchFamily="34" charset="0"/>
              </a:endParaRPr>
            </a:p>
          </p:txBody>
        </p:sp>
      </p:grpSp>
      <p:grpSp>
        <p:nvGrpSpPr>
          <p:cNvPr id="17" name="Group 16" descr="The image displays a structured data table with eight columns and twenty-one data rows. Below the table, a caption reads &quot;Table 01.&quot; in dark blue text against a black background.The table groups its data by the first column, &quot;N&quot;. For each value of N, there are three sub-rows corresponding to the &quot;QFM&quot; column. The columns &quot;$\tau$&quot; and &quot;ACCC&quot; span across the three sub-rows, indicating that their values are constant for each N group.Column HeadersFrom left to right, the headers are:N: An integer value indicating the group size (40, 100, 500, 1000, 2000, 5000, 10000).QFM: A categorical abbreviation (ZZ, PM, DP).$C_{EI}$: A numerical decimal value.$\tau$: A constant numerical decimal value for each N group.ACCQ: A numerical value (formatted to two decimal places).ACCC: A constant numerical value for each N group (formatted to two decimal places).RES: A text result (mostly &quot;PASS&quot;, with one instance of &quot;MISS&quot; in bold).TIME: A numerical value representing time, increasing as N increases.">
            <a:extLst>
              <a:ext uri="{FF2B5EF4-FFF2-40B4-BE49-F238E27FC236}">
                <a16:creationId xmlns:a16="http://schemas.microsoft.com/office/drawing/2014/main" id="{E8425A26-5251-EDD8-9B6C-4C493F990EB5}"/>
              </a:ext>
            </a:extLst>
          </p:cNvPr>
          <p:cNvGrpSpPr/>
          <p:nvPr/>
        </p:nvGrpSpPr>
        <p:grpSpPr>
          <a:xfrm>
            <a:off x="293203" y="2199955"/>
            <a:ext cx="4177265" cy="4474351"/>
            <a:chOff x="293204" y="731023"/>
            <a:chExt cx="4177265" cy="4474351"/>
          </a:xfrm>
        </p:grpSpPr>
        <p:pic>
          <p:nvPicPr>
            <p:cNvPr id="3" name="Picture 2">
              <a:extLst>
                <a:ext uri="{FF2B5EF4-FFF2-40B4-BE49-F238E27FC236}">
                  <a16:creationId xmlns:a16="http://schemas.microsoft.com/office/drawing/2014/main" id="{4D1FAE3B-7EDE-55A5-4D40-9A50C9B22961}"/>
                </a:ext>
              </a:extLst>
            </p:cNvPr>
            <p:cNvPicPr>
              <a:picLocks noChangeAspect="1"/>
            </p:cNvPicPr>
            <p:nvPr/>
          </p:nvPicPr>
          <p:blipFill>
            <a:blip r:embed="rId4"/>
            <a:stretch>
              <a:fillRect/>
            </a:stretch>
          </p:blipFill>
          <p:spPr>
            <a:xfrm>
              <a:off x="340071" y="731023"/>
              <a:ext cx="4130398" cy="3825572"/>
            </a:xfrm>
            <a:prstGeom prst="rect">
              <a:avLst/>
            </a:prstGeom>
            <a:ln w="12700">
              <a:solidFill>
                <a:schemeClr val="tx1"/>
              </a:solidFill>
            </a:ln>
          </p:spPr>
        </p:pic>
        <p:sp>
          <p:nvSpPr>
            <p:cNvPr id="14" name="TextBox 13">
              <a:extLst>
                <a:ext uri="{FF2B5EF4-FFF2-40B4-BE49-F238E27FC236}">
                  <a16:creationId xmlns:a16="http://schemas.microsoft.com/office/drawing/2014/main" id="{9224EAB3-7C88-6E93-7473-5AE1B9D9C340}"/>
                </a:ext>
              </a:extLst>
            </p:cNvPr>
            <p:cNvSpPr txBox="1"/>
            <p:nvPr/>
          </p:nvSpPr>
          <p:spPr>
            <a:xfrm>
              <a:off x="293204" y="4620599"/>
              <a:ext cx="4177265" cy="584775"/>
            </a:xfrm>
            <a:prstGeom prst="rect">
              <a:avLst/>
            </a:prstGeom>
            <a:noFill/>
          </p:spPr>
          <p:txBody>
            <a:bodyPr wrap="square" rtlCol="0">
              <a:spAutoFit/>
            </a:bodyPr>
            <a:lstStyle/>
            <a:p>
              <a:pPr algn="just"/>
              <a:r>
                <a:rPr lang="en-US" sz="1600" b="1" dirty="0">
                  <a:solidFill>
                    <a:srgbClr val="353585"/>
                  </a:solidFill>
                  <a:latin typeface="Arial" panose="020B0604020202020204" pitchFamily="34" charset="0"/>
                  <a:cs typeface="Arial" panose="020B0604020202020204" pitchFamily="34" charset="0"/>
                </a:rPr>
                <a:t>Table 01. </a:t>
              </a:r>
              <a:r>
                <a:rPr lang="en-US" sz="1600" b="1" dirty="0">
                  <a:latin typeface="Arial" panose="020B0604020202020204" pitchFamily="34" charset="0"/>
                  <a:cs typeface="Arial" panose="020B0604020202020204" pitchFamily="34" charset="0"/>
                </a:rPr>
                <a:t>Scaling analysis for the 2D Overlapping Gaussian dataset.</a:t>
              </a:r>
              <a:r>
                <a:rPr lang="en-US" sz="1600" dirty="0">
                  <a:latin typeface="Arial" panose="020B0604020202020204" pitchFamily="34" charset="0"/>
                  <a:cs typeface="Arial" panose="020B0604020202020204" pitchFamily="34" charset="0"/>
                </a:rPr>
                <a:t> </a:t>
              </a:r>
              <a:r>
                <a:rPr lang="en-US" sz="1600" b="1" dirty="0">
                  <a:solidFill>
                    <a:srgbClr val="353585"/>
                  </a:solidFill>
                  <a:latin typeface="Arial" panose="020B0604020202020204" pitchFamily="34" charset="0"/>
                  <a:cs typeface="Arial" panose="020B0604020202020204" pitchFamily="34" charset="0"/>
                </a:rPr>
                <a:t> </a:t>
              </a:r>
              <a:endParaRPr lang="en-US" sz="1600" b="1" dirty="0">
                <a:latin typeface="Arial" panose="020B060402020202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D9A4E8AE-B2AF-05AF-4243-793ADA922DE9}"/>
                  </a:ext>
                </a:extLst>
              </p:cNvPr>
              <p:cNvSpPr txBox="1"/>
              <p:nvPr/>
            </p:nvSpPr>
            <p:spPr>
              <a:xfrm>
                <a:off x="127069" y="600564"/>
                <a:ext cx="8686800" cy="1477328"/>
              </a:xfrm>
              <a:prstGeom prst="rect">
                <a:avLst/>
              </a:prstGeom>
              <a:noFill/>
            </p:spPr>
            <p:txBody>
              <a:bodyPr wrap="square" rtlCol="0">
                <a:spAutoFit/>
              </a:bodyPr>
              <a:lstStyle>
                <a:defPPr>
                  <a:defRPr lang="en-US"/>
                </a:defPPr>
                <a:lvl1pPr marL="173038" indent="-173038" algn="just">
                  <a:spcAft>
                    <a:spcPts val="600"/>
                  </a:spcAft>
                  <a:buFont typeface="Arial" panose="020B0604020202020204" pitchFamily="34" charset="0"/>
                  <a:buChar char="•"/>
                  <a:defRPr b="1">
                    <a:solidFill>
                      <a:srgbClr val="353585"/>
                    </a:solidFill>
                    <a:latin typeface="Arial" panose="020B0604020202020204" pitchFamily="34" charset="0"/>
                    <a:cs typeface="Arial" panose="020B0604020202020204" pitchFamily="34" charset="0"/>
                  </a:defRPr>
                </a:lvl1pPr>
                <a:lvl2pPr marL="517525" lvl="1" indent="-284163" algn="just">
                  <a:spcAft>
                    <a:spcPts val="600"/>
                  </a:spcAft>
                  <a:buSzPct val="75000"/>
                  <a:buFont typeface="Wingdings" panose="05000000000000000000" pitchFamily="2" charset="2"/>
                  <a:buChar char="q"/>
                  <a:defRPr b="1">
                    <a:latin typeface="Arial" panose="020B0604020202020204" pitchFamily="34" charset="0"/>
                    <a:cs typeface="Arial" panose="020B0604020202020204" pitchFamily="34" charset="0"/>
                  </a:defRPr>
                </a:lvl2pPr>
              </a:lstStyle>
              <a:p>
                <a:pPr algn="l"/>
                <a:r>
                  <a:rPr lang="en-US" dirty="0">
                    <a:solidFill>
                      <a:schemeClr val="tx1"/>
                    </a:solidFill>
                  </a:rPr>
                  <a:t>Evaluates three QFMs—ZZ (</a:t>
                </a:r>
                <a:r>
                  <a:rPr lang="en-US" dirty="0" err="1">
                    <a:solidFill>
                      <a:schemeClr val="tx1"/>
                    </a:solidFill>
                  </a:rPr>
                  <a:t>ZZFeatureMap</a:t>
                </a:r>
                <a:r>
                  <a:rPr lang="en-US" dirty="0">
                    <a:solidFill>
                      <a:schemeClr val="tx1"/>
                    </a:solidFill>
                  </a:rPr>
                  <a:t>), PM (Pauli-</a:t>
                </a:r>
                <a:r>
                  <a:rPr lang="en-US" dirty="0" err="1">
                    <a:solidFill>
                      <a:schemeClr val="tx1"/>
                    </a:solidFill>
                  </a:rPr>
                  <a:t>FeatureMap</a:t>
                </a:r>
                <a:r>
                  <a:rPr lang="en-US" dirty="0">
                    <a:solidFill>
                      <a:schemeClr val="tx1"/>
                    </a:solidFill>
                  </a:rPr>
                  <a:t>), and DP (Data Re-uploading)—across varying sample sizes (</a:t>
                </a:r>
                <a14:m>
                  <m:oMath xmlns:m="http://schemas.openxmlformats.org/officeDocument/2006/math">
                    <m:r>
                      <a:rPr lang="en-US" dirty="0">
                        <a:solidFill>
                          <a:schemeClr val="tx1"/>
                        </a:solidFill>
                        <a:latin typeface="Cambria Math" panose="02040503050406030204" pitchFamily="18" charset="0"/>
                      </a:rPr>
                      <m:t>𝑵</m:t>
                    </m:r>
                  </m:oMath>
                </a14:m>
                <a:r>
                  <a:rPr lang="en-US" dirty="0">
                    <a:solidFill>
                      <a:schemeClr val="tx1"/>
                    </a:solidFill>
                  </a:rPr>
                  <a:t>). The “RES” column validates the core theorem: “PASS” confirms the empirical accuracy aligns with the </a:t>
                </a:r>
                <a14:m>
                  <m:oMath xmlns:m="http://schemas.openxmlformats.org/officeDocument/2006/math">
                    <m:sSub>
                      <m:sSubPr>
                        <m:ctrlPr>
                          <a:rPr lang="en-US" i="1">
                            <a:solidFill>
                              <a:schemeClr val="tx1"/>
                            </a:solidFill>
                            <a:latin typeface="Cambria Math" panose="02040503050406030204" pitchFamily="18" charset="0"/>
                          </a:rPr>
                        </m:ctrlPr>
                      </m:sSubPr>
                      <m:e>
                        <m:r>
                          <a:rPr lang="en-US">
                            <a:solidFill>
                              <a:schemeClr val="tx1"/>
                            </a:solidFill>
                            <a:latin typeface="Cambria Math" panose="02040503050406030204" pitchFamily="18" charset="0"/>
                          </a:rPr>
                          <m:t>𝑪</m:t>
                        </m:r>
                      </m:e>
                      <m:sub>
                        <m:r>
                          <a:rPr lang="en-US">
                            <a:solidFill>
                              <a:schemeClr val="tx1"/>
                            </a:solidFill>
                            <a:latin typeface="Cambria Math" panose="02040503050406030204" pitchFamily="18" charset="0"/>
                          </a:rPr>
                          <m:t>𝑬𝑰</m:t>
                        </m:r>
                      </m:sub>
                    </m:sSub>
                  </m:oMath>
                </a14:m>
                <a:r>
                  <a:rPr lang="en-US" dirty="0">
                    <a:solidFill>
                      <a:schemeClr val="tx1"/>
                    </a:solidFill>
                  </a:rPr>
                  <a:t> theoretical bound, while “MISS” indicates a temporary deviation caused by low-sample statistical variance.</a:t>
                </a:r>
              </a:p>
            </p:txBody>
          </p:sp>
        </mc:Choice>
        <mc:Fallback xmlns="">
          <p:sp>
            <p:nvSpPr>
              <p:cNvPr id="15" name="TextBox 14">
                <a:extLst>
                  <a:ext uri="{FF2B5EF4-FFF2-40B4-BE49-F238E27FC236}">
                    <a16:creationId xmlns:a16="http://schemas.microsoft.com/office/drawing/2014/main" id="{D9A4E8AE-B2AF-05AF-4243-793ADA922DE9}"/>
                  </a:ext>
                </a:extLst>
              </p:cNvPr>
              <p:cNvSpPr txBox="1">
                <a:spLocks noRot="1" noChangeAspect="1" noMove="1" noResize="1" noEditPoints="1" noAdjustHandles="1" noChangeArrowheads="1" noChangeShapeType="1" noTextEdit="1"/>
              </p:cNvSpPr>
              <p:nvPr/>
            </p:nvSpPr>
            <p:spPr>
              <a:xfrm>
                <a:off x="127069" y="600564"/>
                <a:ext cx="8686800" cy="1477328"/>
              </a:xfrm>
              <a:prstGeom prst="rect">
                <a:avLst/>
              </a:prstGeom>
              <a:blipFill>
                <a:blip r:embed="rId5"/>
                <a:stretch>
                  <a:fillRect l="-491" t="-2479" r="-772" b="-5785"/>
                </a:stretch>
              </a:blipFill>
            </p:spPr>
            <p:txBody>
              <a:bodyPr/>
              <a:lstStyle/>
              <a:p>
                <a:r>
                  <a:rPr lang="en-US">
                    <a:noFill/>
                  </a:rPr>
                  <a:t> </a:t>
                </a:r>
              </a:p>
            </p:txBody>
          </p:sp>
        </mc:Fallback>
      </mc:AlternateContent>
    </p:spTree>
    <p:extLst>
      <p:ext uri="{BB962C8B-B14F-4D97-AF65-F5344CB8AC3E}">
        <p14:creationId xmlns:p14="http://schemas.microsoft.com/office/powerpoint/2010/main" val="769388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E783A2-5EA0-ABAC-8DBE-A76D67CF3D7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901529B-BBF4-7EED-2623-15A7BFB376E6}"/>
              </a:ext>
            </a:extLst>
          </p:cNvPr>
          <p:cNvSpPr>
            <a:spLocks noGrp="1"/>
          </p:cNvSpPr>
          <p:nvPr>
            <p:ph type="title"/>
          </p:nvPr>
        </p:nvSpPr>
        <p:spPr/>
        <p:txBody>
          <a:bodyPr vert="horz" wrap="none" lIns="228600" tIns="91440" rIns="0" bIns="0" rtlCol="0" anchor="ctr" anchorCtr="0">
            <a:noAutofit/>
          </a:bodyPr>
          <a:lstStyle/>
          <a:p>
            <a:r>
              <a:rPr lang="en-US" dirty="0"/>
              <a:t>Introduction</a:t>
            </a:r>
          </a:p>
        </p:txBody>
      </p:sp>
      <p:sp>
        <p:nvSpPr>
          <p:cNvPr id="3" name="TextBox 2">
            <a:extLst>
              <a:ext uri="{FF2B5EF4-FFF2-40B4-BE49-F238E27FC236}">
                <a16:creationId xmlns:a16="http://schemas.microsoft.com/office/drawing/2014/main" id="{BDA1ED4A-AFB0-6C73-1ABB-B78D45DBD3EA}"/>
              </a:ext>
            </a:extLst>
          </p:cNvPr>
          <p:cNvSpPr txBox="1"/>
          <p:nvPr/>
        </p:nvSpPr>
        <p:spPr>
          <a:xfrm>
            <a:off x="228600" y="685800"/>
            <a:ext cx="8686800" cy="5370701"/>
          </a:xfrm>
          <a:prstGeom prst="rect">
            <a:avLst/>
          </a:prstGeom>
          <a:noFill/>
        </p:spPr>
        <p:txBody>
          <a:bodyPr wrap="square" rtlCol="0">
            <a:spAutoFit/>
          </a:bodyPr>
          <a:lstStyle>
            <a:defPPr>
              <a:defRPr lang="en-US"/>
            </a:defPPr>
            <a:lvl1pPr marL="173038" indent="-173038" algn="just">
              <a:spcAft>
                <a:spcPts val="600"/>
              </a:spcAft>
              <a:buFont typeface="Arial" panose="020B0604020202020204" pitchFamily="34" charset="0"/>
              <a:buChar char="•"/>
              <a:defRPr b="1">
                <a:solidFill>
                  <a:srgbClr val="353585"/>
                </a:solidFill>
                <a:latin typeface="Arial" panose="020B0604020202020204" pitchFamily="34" charset="0"/>
                <a:cs typeface="Arial" panose="020B0604020202020204" pitchFamily="34" charset="0"/>
              </a:defRPr>
            </a:lvl1pPr>
            <a:lvl2pPr marL="517525" lvl="1" indent="-284163" algn="just">
              <a:spcAft>
                <a:spcPts val="600"/>
              </a:spcAft>
              <a:buSzPct val="75000"/>
              <a:buFont typeface="Wingdings" panose="05000000000000000000" pitchFamily="2" charset="2"/>
              <a:buChar char="q"/>
              <a:defRPr b="1">
                <a:latin typeface="Arial" panose="020B0604020202020204" pitchFamily="34" charset="0"/>
                <a:cs typeface="Arial" panose="020B0604020202020204" pitchFamily="34" charset="0"/>
              </a:defRPr>
            </a:lvl2pPr>
          </a:lstStyle>
          <a:p>
            <a:pPr algn="l">
              <a:spcAft>
                <a:spcPts val="1200"/>
              </a:spcAft>
            </a:pPr>
            <a:r>
              <a:rPr lang="en-US" dirty="0">
                <a:solidFill>
                  <a:schemeClr val="tx1"/>
                </a:solidFill>
              </a:rPr>
              <a:t>Quantum refers to the principles of quantum mechanics, the physics governing subatomic particles like electrons and photons. </a:t>
            </a:r>
          </a:p>
          <a:p>
            <a:pPr algn="l">
              <a:spcAft>
                <a:spcPts val="1200"/>
              </a:spcAft>
            </a:pPr>
            <a:r>
              <a:rPr lang="en-US" dirty="0">
                <a:solidFill>
                  <a:schemeClr val="tx1"/>
                </a:solidFill>
              </a:rPr>
              <a:t>Quantum mechanics deals with two fundamental properties of subatomic particles. They are superposition and entanglement.</a:t>
            </a:r>
            <a:endParaRPr lang="en-US" dirty="0"/>
          </a:p>
          <a:p>
            <a:pPr algn="l">
              <a:spcAft>
                <a:spcPts val="1200"/>
              </a:spcAft>
            </a:pPr>
            <a:r>
              <a:rPr lang="en-US" dirty="0">
                <a:solidFill>
                  <a:schemeClr val="tx1"/>
                </a:solidFill>
              </a:rPr>
              <a:t>In this proposal, we focus on </a:t>
            </a:r>
            <a:r>
              <a:rPr lang="en-US" dirty="0"/>
              <a:t>quantum entanglement</a:t>
            </a:r>
            <a:r>
              <a:rPr lang="en-US" dirty="0">
                <a:solidFill>
                  <a:schemeClr val="tx1"/>
                </a:solidFill>
              </a:rPr>
              <a:t>, which is the strongest form of </a:t>
            </a:r>
            <a:r>
              <a:rPr lang="en-US" dirty="0"/>
              <a:t>quantum correlation </a:t>
            </a:r>
            <a:r>
              <a:rPr lang="en-US" dirty="0">
                <a:solidFill>
                  <a:schemeClr val="tx1"/>
                </a:solidFill>
              </a:rPr>
              <a:t>for analyzing</a:t>
            </a:r>
            <a:r>
              <a:rPr lang="en-US" dirty="0"/>
              <a:t> </a:t>
            </a:r>
            <a:r>
              <a:rPr lang="en-US" dirty="0">
                <a:solidFill>
                  <a:schemeClr val="tx1"/>
                </a:solidFill>
              </a:rPr>
              <a:t>machine learning systems.</a:t>
            </a:r>
          </a:p>
          <a:p>
            <a:pPr lvl="1" algn="l">
              <a:spcAft>
                <a:spcPts val="1200"/>
              </a:spcAft>
            </a:pPr>
            <a:r>
              <a:rPr lang="en-US" dirty="0"/>
              <a:t>Quantum entanglement is the quantum state of each particle in a group cannot be described independently, even when the particles are separated by a large distance.</a:t>
            </a:r>
          </a:p>
          <a:p>
            <a:pPr lvl="1" algn="l">
              <a:spcAft>
                <a:spcPts val="1200"/>
              </a:spcAft>
            </a:pPr>
            <a:r>
              <a:rPr lang="en-US" dirty="0"/>
              <a:t>Imagine two coins in completely isolated rooms. In classical physics, flipping the first coin gives absolutely no information about the second coin; their probabilities are entirely independent.</a:t>
            </a:r>
          </a:p>
          <a:p>
            <a:pPr lvl="1" algn="l"/>
            <a:r>
              <a:rPr lang="en-US" dirty="0"/>
              <a:t>However, if these were “quantum coins” in a maximally entangled state, measuring the first coin and seeing “heads” would instantaneously guarantee that the second coin also reads “heads”.</a:t>
            </a:r>
          </a:p>
          <a:p>
            <a:endParaRPr lang="en-US" dirty="0"/>
          </a:p>
        </p:txBody>
      </p:sp>
    </p:spTree>
    <p:extLst>
      <p:ext uri="{BB962C8B-B14F-4D97-AF65-F5344CB8AC3E}">
        <p14:creationId xmlns:p14="http://schemas.microsoft.com/office/powerpoint/2010/main" val="1423847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8059E0-AEE5-3417-BCB1-873CF0CF69D5}"/>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291B2280-5334-CE53-438B-E22F796D2DC5}"/>
              </a:ext>
            </a:extLst>
          </p:cNvPr>
          <p:cNvSpPr txBox="1">
            <a:spLocks/>
          </p:cNvSpPr>
          <p:nvPr/>
        </p:nvSpPr>
        <p:spPr>
          <a:xfrm>
            <a:off x="124634" y="21020"/>
            <a:ext cx="12191999" cy="429768"/>
          </a:xfrm>
          <a:prstGeom prst="rect">
            <a:avLst/>
          </a:prstGeom>
        </p:spPr>
        <p:txBody>
          <a:bodyPr vert="horz" wrap="none" lIns="155448" tIns="0" rIns="0" bIns="0" rtlCol="0" anchor="ctr" anchorCtr="0">
            <a:noAutofit/>
          </a:bodyPr>
          <a:lstStyle>
            <a:lvl1pPr marL="0" algn="l" defTabSz="457200" rtl="0" eaLnBrk="1" latinLnBrk="0" hangingPunct="1">
              <a:spcBef>
                <a:spcPct val="0"/>
              </a:spcBef>
              <a:buNone/>
              <a:defRPr sz="2400" b="1" kern="1200" baseline="0">
                <a:solidFill>
                  <a:schemeClr val="tx1"/>
                </a:solidFill>
                <a:latin typeface="Arial"/>
                <a:ea typeface="+mj-ea"/>
                <a:cs typeface="Arial"/>
              </a:defRPr>
            </a:lvl1pPr>
          </a:lstStyle>
          <a:p>
            <a:pPr indent="-11113"/>
            <a:r>
              <a:rPr lang="en-US" dirty="0"/>
              <a:t>Impacts of Theorem 1</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69DB4984-70EC-AFFD-D98D-1BB3DAFCC757}"/>
                  </a:ext>
                </a:extLst>
              </p:cNvPr>
              <p:cNvSpPr txBox="1"/>
              <p:nvPr/>
            </p:nvSpPr>
            <p:spPr>
              <a:xfrm>
                <a:off x="228600" y="685800"/>
                <a:ext cx="8686800" cy="5139869"/>
              </a:xfrm>
              <a:prstGeom prst="rect">
                <a:avLst/>
              </a:prstGeom>
              <a:noFill/>
            </p:spPr>
            <p:txBody>
              <a:bodyPr wrap="square" rtlCol="0">
                <a:spAutoFit/>
              </a:bodyPr>
              <a:lstStyle>
                <a:defPPr>
                  <a:defRPr lang="en-US"/>
                </a:defPPr>
                <a:lvl1pPr marL="173038" indent="-173038" algn="just">
                  <a:spcAft>
                    <a:spcPts val="600"/>
                  </a:spcAft>
                  <a:buFont typeface="Arial" panose="020B0604020202020204" pitchFamily="34" charset="0"/>
                  <a:buChar char="•"/>
                  <a:defRPr b="1">
                    <a:solidFill>
                      <a:srgbClr val="353585"/>
                    </a:solidFill>
                    <a:latin typeface="Arial" panose="020B0604020202020204" pitchFamily="34" charset="0"/>
                    <a:cs typeface="Arial" panose="020B0604020202020204" pitchFamily="34" charset="0"/>
                  </a:defRPr>
                </a:lvl1pPr>
                <a:lvl2pPr marL="517525" lvl="1" indent="-284163" algn="just">
                  <a:spcAft>
                    <a:spcPts val="600"/>
                  </a:spcAft>
                  <a:buSzPct val="75000"/>
                  <a:buFont typeface="Wingdings" panose="05000000000000000000" pitchFamily="2" charset="2"/>
                  <a:buChar char="q"/>
                  <a:defRPr b="1">
                    <a:latin typeface="Arial" panose="020B0604020202020204" pitchFamily="34" charset="0"/>
                    <a:cs typeface="Arial" panose="020B0604020202020204" pitchFamily="34" charset="0"/>
                  </a:defRPr>
                </a:lvl2pPr>
              </a:lstStyle>
              <a:p>
                <a:pPr algn="l">
                  <a:spcAft>
                    <a:spcPts val="1200"/>
                  </a:spcAft>
                </a:pPr>
                <a:r>
                  <a:rPr lang="en-US" dirty="0"/>
                  <a:t>Objective Optimization for Feature Maps: </a:t>
                </a:r>
                <a:r>
                  <a:rPr lang="en-US" dirty="0">
                    <a:solidFill>
                      <a:schemeClr val="tx1"/>
                    </a:solidFill>
                  </a:rPr>
                  <a:t>Theorem 1 transforms Quantum Feature Map (QFM) design from heuristic trial-and-error into an objective optimization problem. </a:t>
                </a:r>
              </a:p>
              <a:p>
                <a:pPr lvl="1" algn="l">
                  <a:spcAft>
                    <a:spcPts val="1200"/>
                  </a:spcAft>
                </a:pPr>
                <a:r>
                  <a:rPr lang="en-US" dirty="0">
                    <a:solidFill>
                      <a:schemeClr val="tx1"/>
                    </a:solidFill>
                  </a:rPr>
                  <a:t>Its components are mathematically defined, </a:t>
                </a:r>
                <a14:m>
                  <m:oMath xmlns:m="http://schemas.openxmlformats.org/officeDocument/2006/math">
                    <m:sSub>
                      <m:sSubPr>
                        <m:ctrlPr>
                          <a:rPr lang="en-US" i="1">
                            <a:solidFill>
                              <a:schemeClr val="tx1"/>
                            </a:solidFill>
                            <a:latin typeface="Cambria Math" panose="02040503050406030204" pitchFamily="18" charset="0"/>
                          </a:rPr>
                        </m:ctrlPr>
                      </m:sSubPr>
                      <m:e>
                        <m:r>
                          <a:rPr lang="en-US">
                            <a:solidFill>
                              <a:schemeClr val="tx1"/>
                            </a:solidFill>
                            <a:latin typeface="Cambria Math" panose="02040503050406030204" pitchFamily="18" charset="0"/>
                          </a:rPr>
                          <m:t>𝐶</m:t>
                        </m:r>
                      </m:e>
                      <m:sub>
                        <m:r>
                          <a:rPr lang="en-US">
                            <a:solidFill>
                              <a:schemeClr val="tx1"/>
                            </a:solidFill>
                            <a:latin typeface="Cambria Math" panose="02040503050406030204" pitchFamily="18" charset="0"/>
                          </a:rPr>
                          <m:t>𝐸𝐼</m:t>
                        </m:r>
                      </m:sub>
                    </m:sSub>
                  </m:oMath>
                </a14:m>
                <a:r>
                  <a:rPr lang="en-US" dirty="0">
                    <a:solidFill>
                      <a:schemeClr val="tx1"/>
                    </a:solidFill>
                  </a:rPr>
                  <a:t> can be utilized as a differentiable quality metric or loss function.</a:t>
                </a:r>
                <a:endParaRPr lang="en-US" dirty="0"/>
              </a:p>
              <a:p>
                <a:pPr algn="l">
                  <a:spcAft>
                    <a:spcPts val="1200"/>
                  </a:spcAft>
                </a:pPr>
                <a:r>
                  <a:rPr lang="en-US" dirty="0"/>
                  <a:t>Dataset-Specific Quality Baseline: </a:t>
                </a:r>
                <a:r>
                  <a:rPr lang="en-US" dirty="0">
                    <a:solidFill>
                      <a:schemeClr val="tx1"/>
                    </a:solidFill>
                  </a:rPr>
                  <a:t>The framework couples the physical properties of the quantum state to target labels, providing a highly tailored measure of a feature map’s utility based on a specific dataset rather than generalized claims.</a:t>
                </a:r>
              </a:p>
              <a:p>
                <a:pPr algn="l">
                  <a:spcAft>
                    <a:spcPts val="1200"/>
                  </a:spcAft>
                </a:pPr>
                <a:r>
                  <a:rPr lang="en-US" dirty="0"/>
                  <a:t>A Priori Diagnostic Gatekeeper: </a:t>
                </a:r>
                <a14:m>
                  <m:oMath xmlns:m="http://schemas.openxmlformats.org/officeDocument/2006/math">
                    <m:sSub>
                      <m:sSubPr>
                        <m:ctrlPr>
                          <a:rPr lang="en-US" i="1" smtClean="0">
                            <a:solidFill>
                              <a:schemeClr val="tx1"/>
                            </a:solidFill>
                            <a:latin typeface="Cambria Math" panose="02040503050406030204" pitchFamily="18" charset="0"/>
                          </a:rPr>
                        </m:ctrlPr>
                      </m:sSubPr>
                      <m:e>
                        <m:r>
                          <a:rPr lang="en-US">
                            <a:solidFill>
                              <a:schemeClr val="tx1"/>
                            </a:solidFill>
                            <a:latin typeface="Cambria Math" panose="02040503050406030204" pitchFamily="18" charset="0"/>
                          </a:rPr>
                          <m:t>𝐶</m:t>
                        </m:r>
                      </m:e>
                      <m:sub>
                        <m:r>
                          <a:rPr lang="en-US">
                            <a:solidFill>
                              <a:schemeClr val="tx1"/>
                            </a:solidFill>
                            <a:latin typeface="Cambria Math" panose="02040503050406030204" pitchFamily="18" charset="0"/>
                          </a:rPr>
                          <m:t>𝐸𝐼</m:t>
                        </m:r>
                      </m:sub>
                    </m:sSub>
                  </m:oMath>
                </a14:m>
                <a:r>
                  <a:rPr lang="en-US" dirty="0">
                    <a:solidFill>
                      <a:schemeClr val="tx1"/>
                    </a:solidFill>
                  </a:rPr>
                  <a:t> allows researchers to rapidly screen classical datasets and computationally prove whether deploying a quantum algorithm will give a structural advantage before investing expensive quantum hardware resources.</a:t>
                </a:r>
              </a:p>
              <a:p>
                <a:pPr algn="l"/>
                <a:r>
                  <a:rPr lang="en-US" dirty="0"/>
                  <a:t>Novel QFM Design Validation</a:t>
                </a:r>
                <a:r>
                  <a:rPr lang="en-US" dirty="0">
                    <a:solidFill>
                      <a:schemeClr val="tx1"/>
                    </a:solidFill>
                  </a:rPr>
                  <a:t>: The theorem validates whether any newly proposed, entanglement-based QFMs successfully provide structural alignment.</a:t>
                </a:r>
              </a:p>
            </p:txBody>
          </p:sp>
        </mc:Choice>
        <mc:Fallback xmlns="">
          <p:sp>
            <p:nvSpPr>
              <p:cNvPr id="10" name="TextBox 9">
                <a:extLst>
                  <a:ext uri="{FF2B5EF4-FFF2-40B4-BE49-F238E27FC236}">
                    <a16:creationId xmlns:a16="http://schemas.microsoft.com/office/drawing/2014/main" id="{69DB4984-70EC-AFFD-D98D-1BB3DAFCC757}"/>
                  </a:ext>
                </a:extLst>
              </p:cNvPr>
              <p:cNvSpPr txBox="1">
                <a:spLocks noRot="1" noChangeAspect="1" noMove="1" noResize="1" noEditPoints="1" noAdjustHandles="1" noChangeArrowheads="1" noChangeShapeType="1" noTextEdit="1"/>
              </p:cNvSpPr>
              <p:nvPr/>
            </p:nvSpPr>
            <p:spPr>
              <a:xfrm>
                <a:off x="228600" y="685800"/>
                <a:ext cx="8686800" cy="5139869"/>
              </a:xfrm>
              <a:prstGeom prst="rect">
                <a:avLst/>
              </a:prstGeom>
              <a:blipFill>
                <a:blip r:embed="rId2"/>
                <a:stretch>
                  <a:fillRect l="-491" t="-712" b="-830"/>
                </a:stretch>
              </a:blipFill>
            </p:spPr>
            <p:txBody>
              <a:bodyPr/>
              <a:lstStyle/>
              <a:p>
                <a:r>
                  <a:rPr lang="en-US">
                    <a:noFill/>
                  </a:rPr>
                  <a:t> </a:t>
                </a:r>
              </a:p>
            </p:txBody>
          </p:sp>
        </mc:Fallback>
      </mc:AlternateContent>
    </p:spTree>
    <p:extLst>
      <p:ext uri="{BB962C8B-B14F-4D97-AF65-F5344CB8AC3E}">
        <p14:creationId xmlns:p14="http://schemas.microsoft.com/office/powerpoint/2010/main" val="33531212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1FDFAF-EF02-33C4-2A6A-C1A5E08BB9DB}"/>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19F95C7B-FFDA-F2E9-8AF1-D0DC74B9FD77}"/>
              </a:ext>
            </a:extLst>
          </p:cNvPr>
          <p:cNvSpPr txBox="1">
            <a:spLocks/>
          </p:cNvSpPr>
          <p:nvPr/>
        </p:nvSpPr>
        <p:spPr>
          <a:xfrm>
            <a:off x="124634" y="21020"/>
            <a:ext cx="12191999" cy="429768"/>
          </a:xfrm>
          <a:prstGeom prst="rect">
            <a:avLst/>
          </a:prstGeom>
        </p:spPr>
        <p:txBody>
          <a:bodyPr vert="horz" wrap="none" lIns="155448" tIns="0" rIns="0" bIns="0" rtlCol="0" anchor="ctr" anchorCtr="0">
            <a:noAutofit/>
          </a:bodyPr>
          <a:lstStyle>
            <a:lvl1pPr marL="0" algn="l" defTabSz="457200" rtl="0" eaLnBrk="1" latinLnBrk="0" hangingPunct="1">
              <a:spcBef>
                <a:spcPct val="0"/>
              </a:spcBef>
              <a:buNone/>
              <a:defRPr sz="2400" b="1" kern="1200" baseline="0">
                <a:solidFill>
                  <a:schemeClr val="tx1"/>
                </a:solidFill>
                <a:latin typeface="Arial"/>
                <a:ea typeface="+mj-ea"/>
                <a:cs typeface="Arial"/>
              </a:defRPr>
            </a:lvl1pPr>
          </a:lstStyle>
          <a:p>
            <a:pPr indent="-11113"/>
            <a:r>
              <a:rPr lang="en-US" dirty="0"/>
              <a:t>Future Directions of Theorem 1</a:t>
            </a:r>
          </a:p>
        </p:txBody>
      </p:sp>
      <mc:AlternateContent xmlns:mc="http://schemas.openxmlformats.org/markup-compatibility/2006">
        <mc:Choice xmlns:a14="http://schemas.microsoft.com/office/drawing/2010/main" Requires="a14">
          <p:sp>
            <p:nvSpPr>
              <p:cNvPr id="10" name="TextBox 9">
                <a:extLst>
                  <a:ext uri="{FF2B5EF4-FFF2-40B4-BE49-F238E27FC236}">
                    <a16:creationId xmlns:a16="http://schemas.microsoft.com/office/drawing/2014/main" id="{99EA0F6A-AC91-DE69-1766-A50B0A76FAD2}"/>
                  </a:ext>
                </a:extLst>
              </p:cNvPr>
              <p:cNvSpPr txBox="1"/>
              <p:nvPr/>
            </p:nvSpPr>
            <p:spPr>
              <a:xfrm>
                <a:off x="228600" y="685800"/>
                <a:ext cx="8686800" cy="5499454"/>
              </a:xfrm>
              <a:prstGeom prst="rect">
                <a:avLst/>
              </a:prstGeom>
              <a:noFill/>
            </p:spPr>
            <p:txBody>
              <a:bodyPr wrap="square" rtlCol="0">
                <a:spAutoFit/>
              </a:bodyPr>
              <a:lstStyle>
                <a:defPPr>
                  <a:defRPr lang="en-US"/>
                </a:defPPr>
                <a:lvl1pPr marL="173038" indent="-173038" algn="just">
                  <a:spcAft>
                    <a:spcPts val="600"/>
                  </a:spcAft>
                  <a:buFont typeface="Arial" panose="020B0604020202020204" pitchFamily="34" charset="0"/>
                  <a:buChar char="•"/>
                  <a:defRPr b="1">
                    <a:solidFill>
                      <a:srgbClr val="353585"/>
                    </a:solidFill>
                    <a:latin typeface="Arial" panose="020B0604020202020204" pitchFamily="34" charset="0"/>
                    <a:cs typeface="Arial" panose="020B0604020202020204" pitchFamily="34" charset="0"/>
                  </a:defRPr>
                </a:lvl1pPr>
                <a:lvl2pPr marL="517525" lvl="1" indent="-284163" algn="just">
                  <a:spcAft>
                    <a:spcPts val="600"/>
                  </a:spcAft>
                  <a:buSzPct val="75000"/>
                  <a:buFont typeface="Wingdings" panose="05000000000000000000" pitchFamily="2" charset="2"/>
                  <a:buChar char="q"/>
                  <a:defRPr b="1">
                    <a:latin typeface="Arial" panose="020B0604020202020204" pitchFamily="34" charset="0"/>
                    <a:cs typeface="Arial" panose="020B0604020202020204" pitchFamily="34" charset="0"/>
                  </a:defRPr>
                </a:lvl2pPr>
              </a:lstStyle>
              <a:p>
                <a:pPr algn="l">
                  <a:spcAft>
                    <a:spcPts val="1200"/>
                  </a:spcAft>
                </a:pPr>
                <a:r>
                  <a:rPr lang="en-US" dirty="0"/>
                  <a:t>Simplifying the Entanglement Gain Calculation: </a:t>
                </a:r>
              </a:p>
              <a:p>
                <a:pPr lvl="1" algn="l">
                  <a:spcAft>
                    <a:spcPts val="1200"/>
                  </a:spcAft>
                </a:pPr>
                <a:r>
                  <a:rPr lang="en-US" dirty="0">
                    <a:solidFill>
                      <a:schemeClr val="tx1"/>
                    </a:solidFill>
                  </a:rPr>
                  <a:t>When the Entanglement Gain approaches </a:t>
                </a:r>
                <a14:m>
                  <m:oMath xmlns:m="http://schemas.openxmlformats.org/officeDocument/2006/math">
                    <m:r>
                      <a:rPr lang="en-US" dirty="0">
                        <a:solidFill>
                          <a:schemeClr val="tx1"/>
                        </a:solidFill>
                        <a:latin typeface="Cambria Math" panose="02040503050406030204" pitchFamily="18" charset="0"/>
                      </a:rPr>
                      <m:t>𝟏</m:t>
                    </m:r>
                  </m:oMath>
                </a14:m>
                <a:r>
                  <a:rPr lang="en-US" dirty="0">
                    <a:solidFill>
                      <a:schemeClr val="tx1"/>
                    </a:solidFill>
                  </a:rPr>
                  <a:t>, it infers that </a:t>
                </a:r>
                <a14:m>
                  <m:oMath xmlns:m="http://schemas.openxmlformats.org/officeDocument/2006/math">
                    <m:r>
                      <a:rPr lang="en-US">
                        <a:solidFill>
                          <a:schemeClr val="tx1"/>
                        </a:solidFill>
                        <a:latin typeface="Cambria Math" panose="02040503050406030204" pitchFamily="18" charset="0"/>
                      </a:rPr>
                      <m:t>𝑪𝑲𝑻</m:t>
                    </m:r>
                    <m:sSub>
                      <m:sSubPr>
                        <m:ctrlPr>
                          <a:rPr lang="en-US" i="1">
                            <a:solidFill>
                              <a:schemeClr val="tx1"/>
                            </a:solidFill>
                            <a:latin typeface="Cambria Math" panose="02040503050406030204" pitchFamily="18" charset="0"/>
                          </a:rPr>
                        </m:ctrlPr>
                      </m:sSubPr>
                      <m:e>
                        <m:r>
                          <a:rPr lang="en-US">
                            <a:solidFill>
                              <a:schemeClr val="tx1"/>
                            </a:solidFill>
                            <a:latin typeface="Cambria Math" panose="02040503050406030204" pitchFamily="18" charset="0"/>
                          </a:rPr>
                          <m:t>𝑨</m:t>
                        </m:r>
                      </m:e>
                      <m:sub>
                        <m:r>
                          <a:rPr lang="en-US">
                            <a:solidFill>
                              <a:schemeClr val="tx1"/>
                            </a:solidFill>
                            <a:latin typeface="Cambria Math" panose="02040503050406030204" pitchFamily="18" charset="0"/>
                          </a:rPr>
                          <m:t>𝑸</m:t>
                        </m:r>
                      </m:sub>
                    </m:sSub>
                    <m:r>
                      <a:rPr lang="en-US">
                        <a:solidFill>
                          <a:schemeClr val="tx1"/>
                        </a:solidFill>
                        <a:latin typeface="Cambria Math" panose="02040503050406030204" pitchFamily="18" charset="0"/>
                      </a:rPr>
                      <m:t>&gt; </m:t>
                    </m:r>
                    <m:r>
                      <m:rPr>
                        <m:sty m:val="p"/>
                      </m:rPr>
                      <a:rPr lang="en-US">
                        <a:solidFill>
                          <a:schemeClr val="tx1"/>
                        </a:solidFill>
                        <a:latin typeface="Cambria Math" panose="02040503050406030204" pitchFamily="18" charset="0"/>
                      </a:rPr>
                      <m:t>τ</m:t>
                    </m:r>
                  </m:oMath>
                </a14:m>
                <a:r>
                  <a:rPr lang="en-US" dirty="0">
                    <a:solidFill>
                      <a:schemeClr val="tx1"/>
                    </a:solidFill>
                  </a:rPr>
                  <a:t>.</a:t>
                </a:r>
              </a:p>
              <a:p>
                <a:pPr lvl="1" algn="l">
                  <a:spcAft>
                    <a:spcPts val="1200"/>
                  </a:spcAft>
                </a:pPr>
                <a:r>
                  <a:rPr lang="en-US" dirty="0">
                    <a:solidFill>
                      <a:schemeClr val="tx1"/>
                    </a:solidFill>
                  </a:rPr>
                  <a:t>Future work will leverage this to simplify the framework by replacing the heuristic scaling parameter(</a:t>
                </a:r>
                <a14:m>
                  <m:oMath xmlns:m="http://schemas.openxmlformats.org/officeDocument/2006/math">
                    <m:r>
                      <m:rPr>
                        <m:sty m:val="p"/>
                      </m:rPr>
                      <a:rPr lang="en-US">
                        <a:solidFill>
                          <a:schemeClr val="tx1"/>
                        </a:solidFill>
                        <a:latin typeface="Cambria Math" panose="02040503050406030204" pitchFamily="18" charset="0"/>
                      </a:rPr>
                      <m:t>κ</m:t>
                    </m:r>
                  </m:oMath>
                </a14:m>
                <a:r>
                  <a:rPr lang="en-US" dirty="0">
                    <a:solidFill>
                      <a:schemeClr val="tx1"/>
                    </a:solidFill>
                  </a:rPr>
                  <a:t>) to calculate the </a:t>
                </a:r>
                <a14:m>
                  <m:oMath xmlns:m="http://schemas.openxmlformats.org/officeDocument/2006/math">
                    <m:sSub>
                      <m:sSubPr>
                        <m:ctrlPr>
                          <a:rPr lang="en-US" i="1">
                            <a:solidFill>
                              <a:schemeClr val="tx1"/>
                            </a:solidFill>
                            <a:latin typeface="Cambria Math" panose="02040503050406030204" pitchFamily="18" charset="0"/>
                          </a:rPr>
                        </m:ctrlPr>
                      </m:sSubPr>
                      <m:e>
                        <m:r>
                          <a:rPr lang="en-US">
                            <a:solidFill>
                              <a:schemeClr val="tx1"/>
                            </a:solidFill>
                            <a:latin typeface="Cambria Math" panose="02040503050406030204" pitchFamily="18" charset="0"/>
                          </a:rPr>
                          <m:t>𝐶</m:t>
                        </m:r>
                      </m:e>
                      <m:sub>
                        <m:r>
                          <a:rPr lang="en-US">
                            <a:solidFill>
                              <a:schemeClr val="tx1"/>
                            </a:solidFill>
                            <a:latin typeface="Cambria Math" panose="02040503050406030204" pitchFamily="18" charset="0"/>
                          </a:rPr>
                          <m:t>𝐸𝐼</m:t>
                        </m:r>
                      </m:sub>
                    </m:sSub>
                  </m:oMath>
                </a14:m>
                <a:r>
                  <a:rPr lang="en-US" dirty="0">
                    <a:solidFill>
                      <a:schemeClr val="tx1"/>
                    </a:solidFill>
                  </a:rPr>
                  <a:t> value.</a:t>
                </a:r>
              </a:p>
              <a:p>
                <a:pPr algn="l">
                  <a:spcAft>
                    <a:spcPts val="1200"/>
                  </a:spcAft>
                </a:pPr>
                <a:r>
                  <a:rPr lang="en-US" dirty="0"/>
                  <a:t>Scaling Beyond Bipartite Constraints:</a:t>
                </a:r>
              </a:p>
              <a:p>
                <a:pPr lvl="1" algn="l">
                  <a:spcAft>
                    <a:spcPts val="1200"/>
                  </a:spcAft>
                </a:pPr>
                <a:r>
                  <a:rPr lang="en-US" dirty="0">
                    <a:solidFill>
                      <a:schemeClr val="tx1"/>
                    </a:solidFill>
                  </a:rPr>
                  <a:t>The current framework relies on the Bell violation, which inherently quantifies two-qubit correlations. </a:t>
                </a:r>
              </a:p>
              <a:p>
                <a:pPr lvl="1" algn="l">
                  <a:spcAft>
                    <a:spcPts val="1200"/>
                  </a:spcAft>
                </a:pPr>
                <a:r>
                  <a:rPr lang="en-US" dirty="0">
                    <a:solidFill>
                      <a:schemeClr val="tx1"/>
                    </a:solidFill>
                  </a:rPr>
                  <a:t>Future empirical experiments will integrate broader non-locality metrics to capture </a:t>
                </a:r>
                <a14:m>
                  <m:oMath xmlns:m="http://schemas.openxmlformats.org/officeDocument/2006/math">
                    <m:r>
                      <a:rPr lang="en-US" dirty="0">
                        <a:solidFill>
                          <a:schemeClr val="tx1"/>
                        </a:solidFill>
                        <a:latin typeface="Cambria Math" panose="02040503050406030204" pitchFamily="18" charset="0"/>
                      </a:rPr>
                      <m:t>𝒏</m:t>
                    </m:r>
                  </m:oMath>
                </a14:m>
                <a:r>
                  <a:rPr lang="en-US" dirty="0">
                    <a:solidFill>
                      <a:schemeClr val="tx1"/>
                    </a:solidFill>
                  </a:rPr>
                  <a:t>-qubit multi-partite entanglement.</a:t>
                </a:r>
              </a:p>
              <a:p>
                <a:pPr algn="l">
                  <a:spcAft>
                    <a:spcPts val="1200"/>
                  </a:spcAft>
                </a:pPr>
                <a:r>
                  <a:rPr lang="en-US" dirty="0"/>
                  <a:t>Accounting for NISQ Hardware Noise: </a:t>
                </a:r>
              </a:p>
              <a:p>
                <a:pPr lvl="1" algn="l">
                  <a:spcAft>
                    <a:spcPts val="1200"/>
                  </a:spcAft>
                </a:pPr>
                <a:r>
                  <a:rPr lang="en-US" dirty="0">
                    <a:solidFill>
                      <a:schemeClr val="tx1"/>
                    </a:solidFill>
                  </a:rPr>
                  <a:t>The current theorem relies on an assumption of fault-tolerant hardware and evaluates quantum states exactly as mathematically defined. </a:t>
                </a:r>
              </a:p>
              <a:p>
                <a:pPr lvl="1" algn="l"/>
                <a:r>
                  <a:rPr lang="en-US" dirty="0">
                    <a:solidFill>
                      <a:schemeClr val="tx1"/>
                    </a:solidFill>
                  </a:rPr>
                  <a:t>Future work must adapt the metric to account for physical gate errors and decoherence that degrade physical execution in real-world environments.</a:t>
                </a:r>
              </a:p>
            </p:txBody>
          </p:sp>
        </mc:Choice>
        <mc:Fallback>
          <p:sp>
            <p:nvSpPr>
              <p:cNvPr id="10" name="TextBox 9">
                <a:extLst>
                  <a:ext uri="{FF2B5EF4-FFF2-40B4-BE49-F238E27FC236}">
                    <a16:creationId xmlns:a16="http://schemas.microsoft.com/office/drawing/2014/main" id="{99EA0F6A-AC91-DE69-1766-A50B0A76FAD2}"/>
                  </a:ext>
                </a:extLst>
              </p:cNvPr>
              <p:cNvSpPr txBox="1">
                <a:spLocks noRot="1" noChangeAspect="1" noMove="1" noResize="1" noEditPoints="1" noAdjustHandles="1" noChangeArrowheads="1" noChangeShapeType="1" noTextEdit="1"/>
              </p:cNvSpPr>
              <p:nvPr/>
            </p:nvSpPr>
            <p:spPr>
              <a:xfrm>
                <a:off x="228600" y="685800"/>
                <a:ext cx="8686800" cy="5499454"/>
              </a:xfrm>
              <a:prstGeom prst="rect">
                <a:avLst/>
              </a:prstGeom>
              <a:blipFill>
                <a:blip r:embed="rId2"/>
                <a:stretch>
                  <a:fillRect l="-491" t="-665" b="-776"/>
                </a:stretch>
              </a:blipFill>
            </p:spPr>
            <p:txBody>
              <a:bodyPr/>
              <a:lstStyle/>
              <a:p>
                <a:r>
                  <a:rPr lang="en-US">
                    <a:noFill/>
                  </a:rPr>
                  <a:t> </a:t>
                </a:r>
              </a:p>
            </p:txBody>
          </p:sp>
        </mc:Fallback>
      </mc:AlternateContent>
    </p:spTree>
    <p:extLst>
      <p:ext uri="{BB962C8B-B14F-4D97-AF65-F5344CB8AC3E}">
        <p14:creationId xmlns:p14="http://schemas.microsoft.com/office/powerpoint/2010/main" val="2505849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258E27-83EE-EAE1-A8F6-B4C7EE9E5EE9}"/>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2FD6278E-5251-8332-6A6B-7430423E9180}"/>
              </a:ext>
            </a:extLst>
          </p:cNvPr>
          <p:cNvSpPr txBox="1">
            <a:spLocks/>
          </p:cNvSpPr>
          <p:nvPr/>
        </p:nvSpPr>
        <p:spPr>
          <a:xfrm>
            <a:off x="1" y="857249"/>
            <a:ext cx="9143999" cy="322326"/>
          </a:xfrm>
          <a:prstGeom prst="rect">
            <a:avLst/>
          </a:prstGeom>
        </p:spPr>
        <p:txBody>
          <a:bodyPr vert="horz" wrap="none" lIns="116586" tIns="0" rIns="0" bIns="0" rtlCol="0" anchor="ctr" anchorCtr="0">
            <a:noAutofit/>
          </a:bodyPr>
          <a:lstStyle>
            <a:lvl1pPr marL="0" algn="l" defTabSz="457200" rtl="0" eaLnBrk="1" latinLnBrk="0" hangingPunct="1">
              <a:spcBef>
                <a:spcPct val="0"/>
              </a:spcBef>
              <a:buNone/>
              <a:defRPr sz="2400" b="1" kern="1200" baseline="0">
                <a:solidFill>
                  <a:schemeClr val="tx1"/>
                </a:solidFill>
                <a:latin typeface="Arial"/>
                <a:ea typeface="+mj-ea"/>
                <a:cs typeface="Arial"/>
              </a:defRPr>
            </a:lvl1pPr>
          </a:lstStyle>
          <a:p>
            <a:pPr indent="-8335"/>
            <a:endParaRPr lang="en-US" sz="1800" dirty="0"/>
          </a:p>
        </p:txBody>
      </p:sp>
      <mc:AlternateContent xmlns:mc="http://schemas.openxmlformats.org/markup-compatibility/2006" xmlns:a14="http://schemas.microsoft.com/office/drawing/2010/main">
        <mc:Choice Requires="a14">
          <p:sp>
            <p:nvSpPr>
              <p:cNvPr id="5" name="Title 1">
                <a:extLst>
                  <a:ext uri="{FF2B5EF4-FFF2-40B4-BE49-F238E27FC236}">
                    <a16:creationId xmlns:a16="http://schemas.microsoft.com/office/drawing/2014/main" id="{2B2A6351-1FDF-49D8-B748-852E5785C9ED}"/>
                  </a:ext>
                </a:extLst>
              </p:cNvPr>
              <p:cNvSpPr txBox="1">
                <a:spLocks/>
              </p:cNvSpPr>
              <p:nvPr/>
            </p:nvSpPr>
            <p:spPr>
              <a:xfrm>
                <a:off x="124634" y="21020"/>
                <a:ext cx="12191999" cy="429768"/>
              </a:xfrm>
              <a:prstGeom prst="rect">
                <a:avLst/>
              </a:prstGeom>
            </p:spPr>
            <p:txBody>
              <a:bodyPr vert="horz" wrap="none" lIns="155448" tIns="0" rIns="0" bIns="0" rtlCol="0" anchor="ctr" anchorCtr="0">
                <a:noAutofit/>
              </a:bodyPr>
              <a:lstStyle>
                <a:lvl1pPr marL="0" algn="l" defTabSz="457200" rtl="0" eaLnBrk="1" latinLnBrk="0" hangingPunct="1">
                  <a:spcBef>
                    <a:spcPct val="0"/>
                  </a:spcBef>
                  <a:buNone/>
                  <a:defRPr sz="2400" b="1" kern="1200" baseline="0">
                    <a:solidFill>
                      <a:schemeClr val="tx1"/>
                    </a:solidFill>
                    <a:latin typeface="Arial"/>
                    <a:ea typeface="+mj-ea"/>
                    <a:cs typeface="Arial"/>
                  </a:defRPr>
                </a:lvl1pPr>
              </a:lstStyle>
              <a:p>
                <a:pPr indent="-11113"/>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𝐶</m:t>
                        </m:r>
                      </m:e>
                      <m:sub>
                        <m:r>
                          <a:rPr lang="en-US" i="1">
                            <a:latin typeface="Cambria Math" panose="02040503050406030204" pitchFamily="18" charset="0"/>
                          </a:rPr>
                          <m:t>𝐸𝐼</m:t>
                        </m:r>
                      </m:sub>
                    </m:sSub>
                    <m:r>
                      <a:rPr lang="en-US" i="1">
                        <a:latin typeface="Cambria Math" panose="02040503050406030204" pitchFamily="18" charset="0"/>
                      </a:rPr>
                      <m:t> </m:t>
                    </m:r>
                  </m:oMath>
                </a14:m>
                <a:r>
                  <a:rPr lang="en-US" dirty="0">
                    <a:latin typeface="Arial" panose="020B0604020202020204" pitchFamily="34" charset="0"/>
                    <a:cs typeface="Arial" panose="020B0604020202020204" pitchFamily="34" charset="0"/>
                  </a:rPr>
                  <a:t>-Driven Quantum Kernel Optimization (CQKO) (1/3)</a:t>
                </a:r>
                <a:endParaRPr lang="en-US" dirty="0"/>
              </a:p>
            </p:txBody>
          </p:sp>
        </mc:Choice>
        <mc:Fallback xmlns="">
          <p:sp>
            <p:nvSpPr>
              <p:cNvPr id="5" name="Title 1">
                <a:extLst>
                  <a:ext uri="{FF2B5EF4-FFF2-40B4-BE49-F238E27FC236}">
                    <a16:creationId xmlns:a16="http://schemas.microsoft.com/office/drawing/2014/main" id="{2B2A6351-1FDF-49D8-B748-852E5785C9ED}"/>
                  </a:ext>
                </a:extLst>
              </p:cNvPr>
              <p:cNvSpPr txBox="1">
                <a:spLocks noRot="1" noChangeAspect="1" noMove="1" noResize="1" noEditPoints="1" noAdjustHandles="1" noChangeArrowheads="1" noChangeShapeType="1" noTextEdit="1"/>
              </p:cNvSpPr>
              <p:nvPr/>
            </p:nvSpPr>
            <p:spPr>
              <a:xfrm>
                <a:off x="124634" y="21020"/>
                <a:ext cx="12191999" cy="429768"/>
              </a:xfrm>
              <a:prstGeom prst="rect">
                <a:avLst/>
              </a:prstGeom>
              <a:blipFill>
                <a:blip r:embed="rId3"/>
                <a:stretch>
                  <a:fillRect t="-12676" b="-36620"/>
                </a:stretch>
              </a:blipFill>
            </p:spPr>
            <p:txBody>
              <a:bodyPr/>
              <a:lstStyle/>
              <a:p>
                <a:r>
                  <a:rPr lang="en-US">
                    <a:noFill/>
                  </a:rPr>
                  <a:t> </a:t>
                </a:r>
              </a:p>
            </p:txBody>
          </p:sp>
        </mc:Fallback>
      </mc:AlternateContent>
      <p:pic>
        <p:nvPicPr>
          <p:cNvPr id="22" name="Picture 21" descr="Pseudocode explicitly outlines the procedural steps for the models, split into &quot;Phase 1: Preprocessing and Initialization&quot; (scaling features and initializing parameters) and &quot;Phase 2: Parameterized Quantum Feature Map&quot; (utilizing data re-uploading and entanglement generation via CNOT gates).">
            <a:extLst>
              <a:ext uri="{FF2B5EF4-FFF2-40B4-BE49-F238E27FC236}">
                <a16:creationId xmlns:a16="http://schemas.microsoft.com/office/drawing/2014/main" id="{C442F3E7-DEE9-DC48-6867-5576BBD4BAD3}"/>
              </a:ext>
            </a:extLst>
          </p:cNvPr>
          <p:cNvPicPr>
            <a:picLocks noChangeAspect="1"/>
          </p:cNvPicPr>
          <p:nvPr/>
        </p:nvPicPr>
        <p:blipFill>
          <a:blip r:embed="rId4"/>
          <a:srcRect/>
          <a:stretch/>
        </p:blipFill>
        <p:spPr>
          <a:xfrm>
            <a:off x="298680" y="1013332"/>
            <a:ext cx="8612051" cy="470814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771676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12A2C8-62B6-5DF0-C546-6F43A08C764B}"/>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0AC9720C-E4BF-83F8-743B-BE0DEE5AB580}"/>
              </a:ext>
            </a:extLst>
          </p:cNvPr>
          <p:cNvSpPr txBox="1">
            <a:spLocks/>
          </p:cNvSpPr>
          <p:nvPr/>
        </p:nvSpPr>
        <p:spPr>
          <a:xfrm>
            <a:off x="1" y="857249"/>
            <a:ext cx="9143999" cy="322326"/>
          </a:xfrm>
          <a:prstGeom prst="rect">
            <a:avLst/>
          </a:prstGeom>
        </p:spPr>
        <p:txBody>
          <a:bodyPr vert="horz" wrap="none" lIns="116586" tIns="0" rIns="0" bIns="0" rtlCol="0" anchor="ctr" anchorCtr="0">
            <a:noAutofit/>
          </a:bodyPr>
          <a:lstStyle>
            <a:lvl1pPr marL="0" algn="l" defTabSz="457200" rtl="0" eaLnBrk="1" latinLnBrk="0" hangingPunct="1">
              <a:spcBef>
                <a:spcPct val="0"/>
              </a:spcBef>
              <a:buNone/>
              <a:defRPr sz="2400" b="1" kern="1200" baseline="0">
                <a:solidFill>
                  <a:schemeClr val="tx1"/>
                </a:solidFill>
                <a:latin typeface="Arial"/>
                <a:ea typeface="+mj-ea"/>
                <a:cs typeface="Arial"/>
              </a:defRPr>
            </a:lvl1pPr>
          </a:lstStyle>
          <a:p>
            <a:pPr indent="-8335"/>
            <a:endParaRPr lang="en-US" sz="1800" dirty="0"/>
          </a:p>
        </p:txBody>
      </p:sp>
      <mc:AlternateContent xmlns:mc="http://schemas.openxmlformats.org/markup-compatibility/2006" xmlns:a14="http://schemas.microsoft.com/office/drawing/2010/main">
        <mc:Choice Requires="a14">
          <p:sp>
            <p:nvSpPr>
              <p:cNvPr id="5" name="Title 1">
                <a:extLst>
                  <a:ext uri="{FF2B5EF4-FFF2-40B4-BE49-F238E27FC236}">
                    <a16:creationId xmlns:a16="http://schemas.microsoft.com/office/drawing/2014/main" id="{9622137B-3183-6235-C8BD-0E2C3DC8650A}"/>
                  </a:ext>
                </a:extLst>
              </p:cNvPr>
              <p:cNvSpPr txBox="1">
                <a:spLocks/>
              </p:cNvSpPr>
              <p:nvPr/>
            </p:nvSpPr>
            <p:spPr>
              <a:xfrm>
                <a:off x="124634" y="21020"/>
                <a:ext cx="12191999" cy="429768"/>
              </a:xfrm>
              <a:prstGeom prst="rect">
                <a:avLst/>
              </a:prstGeom>
            </p:spPr>
            <p:txBody>
              <a:bodyPr vert="horz" wrap="none" lIns="155448" tIns="0" rIns="0" bIns="0" rtlCol="0" anchor="ctr" anchorCtr="0">
                <a:noAutofit/>
              </a:bodyPr>
              <a:lstStyle>
                <a:lvl1pPr marL="0" algn="l" defTabSz="457200" rtl="0" eaLnBrk="1" latinLnBrk="0" hangingPunct="1">
                  <a:spcBef>
                    <a:spcPct val="0"/>
                  </a:spcBef>
                  <a:buNone/>
                  <a:defRPr sz="2400" b="1" kern="1200" baseline="0">
                    <a:solidFill>
                      <a:schemeClr val="tx1"/>
                    </a:solidFill>
                    <a:latin typeface="Arial"/>
                    <a:ea typeface="+mj-ea"/>
                    <a:cs typeface="Arial"/>
                  </a:defRPr>
                </a:lvl1pPr>
              </a:lstStyle>
              <a:p>
                <a:pPr indent="-11113"/>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𝐶</m:t>
                        </m:r>
                      </m:e>
                      <m:sub>
                        <m:r>
                          <a:rPr lang="en-US" i="1">
                            <a:latin typeface="Cambria Math" panose="02040503050406030204" pitchFamily="18" charset="0"/>
                          </a:rPr>
                          <m:t>𝐸𝐼</m:t>
                        </m:r>
                      </m:sub>
                    </m:sSub>
                    <m:r>
                      <a:rPr lang="en-US" i="1">
                        <a:latin typeface="Cambria Math" panose="02040503050406030204" pitchFamily="18" charset="0"/>
                      </a:rPr>
                      <m:t> </m:t>
                    </m:r>
                  </m:oMath>
                </a14:m>
                <a:r>
                  <a:rPr lang="en-US" dirty="0">
                    <a:latin typeface="Arial" panose="020B0604020202020204" pitchFamily="34" charset="0"/>
                    <a:cs typeface="Arial" panose="020B0604020202020204" pitchFamily="34" charset="0"/>
                  </a:rPr>
                  <a:t>-Driven Quantum Kernel Optimization (CQKO) (2/3)</a:t>
                </a:r>
                <a:endParaRPr lang="en-US" dirty="0"/>
              </a:p>
            </p:txBody>
          </p:sp>
        </mc:Choice>
        <mc:Fallback xmlns="">
          <p:sp>
            <p:nvSpPr>
              <p:cNvPr id="5" name="Title 1">
                <a:extLst>
                  <a:ext uri="{FF2B5EF4-FFF2-40B4-BE49-F238E27FC236}">
                    <a16:creationId xmlns:a16="http://schemas.microsoft.com/office/drawing/2014/main" id="{9622137B-3183-6235-C8BD-0E2C3DC8650A}"/>
                  </a:ext>
                </a:extLst>
              </p:cNvPr>
              <p:cNvSpPr txBox="1">
                <a:spLocks noRot="1" noChangeAspect="1" noMove="1" noResize="1" noEditPoints="1" noAdjustHandles="1" noChangeArrowheads="1" noChangeShapeType="1" noTextEdit="1"/>
              </p:cNvSpPr>
              <p:nvPr/>
            </p:nvSpPr>
            <p:spPr>
              <a:xfrm>
                <a:off x="124634" y="21020"/>
                <a:ext cx="12191999" cy="429768"/>
              </a:xfrm>
              <a:prstGeom prst="rect">
                <a:avLst/>
              </a:prstGeom>
              <a:blipFill>
                <a:blip r:embed="rId3"/>
                <a:stretch>
                  <a:fillRect t="-12676" b="-36620"/>
                </a:stretch>
              </a:blipFill>
            </p:spPr>
            <p:txBody>
              <a:bodyPr/>
              <a:lstStyle/>
              <a:p>
                <a:r>
                  <a:rPr lang="en-US">
                    <a:noFill/>
                  </a:rPr>
                  <a:t> </a:t>
                </a:r>
              </a:p>
            </p:txBody>
          </p:sp>
        </mc:Fallback>
      </mc:AlternateContent>
      <p:pic>
        <p:nvPicPr>
          <p:cNvPr id="22" name="Picture 21" descr="The image displays a block of algorithmic pseudocode titled &quot;Phase 3: Compute $C_{EI}$ Objective&quot;. It details the mathematical operations for a function named COMPUTECEI, which calculates a final entanglement-weighted kernel alignment score. ">
            <a:extLst>
              <a:ext uri="{FF2B5EF4-FFF2-40B4-BE49-F238E27FC236}">
                <a16:creationId xmlns:a16="http://schemas.microsoft.com/office/drawing/2014/main" id="{99540933-1047-2892-99E4-41F7C2B7EBD2}"/>
              </a:ext>
            </a:extLst>
          </p:cNvPr>
          <p:cNvPicPr>
            <a:picLocks noChangeAspect="1"/>
          </p:cNvPicPr>
          <p:nvPr/>
        </p:nvPicPr>
        <p:blipFill>
          <a:blip r:embed="rId4"/>
          <a:srcRect/>
          <a:stretch/>
        </p:blipFill>
        <p:spPr>
          <a:xfrm>
            <a:off x="355089" y="1013332"/>
            <a:ext cx="8397423" cy="470814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080619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2A3BF5-6E53-3A8A-76E1-F37D3BF9F956}"/>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E694E1C4-B22F-5BD6-3DCE-0E5BD3B42CEF}"/>
              </a:ext>
            </a:extLst>
          </p:cNvPr>
          <p:cNvSpPr txBox="1">
            <a:spLocks/>
          </p:cNvSpPr>
          <p:nvPr/>
        </p:nvSpPr>
        <p:spPr>
          <a:xfrm>
            <a:off x="1" y="857249"/>
            <a:ext cx="9143999" cy="322326"/>
          </a:xfrm>
          <a:prstGeom prst="rect">
            <a:avLst/>
          </a:prstGeom>
        </p:spPr>
        <p:txBody>
          <a:bodyPr vert="horz" wrap="none" lIns="116586" tIns="0" rIns="0" bIns="0" rtlCol="0" anchor="ctr" anchorCtr="0">
            <a:noAutofit/>
          </a:bodyPr>
          <a:lstStyle>
            <a:lvl1pPr marL="0" algn="l" defTabSz="457200" rtl="0" eaLnBrk="1" latinLnBrk="0" hangingPunct="1">
              <a:spcBef>
                <a:spcPct val="0"/>
              </a:spcBef>
              <a:buNone/>
              <a:defRPr sz="2400" b="1" kern="1200" baseline="0">
                <a:solidFill>
                  <a:schemeClr val="tx1"/>
                </a:solidFill>
                <a:latin typeface="Arial"/>
                <a:ea typeface="+mj-ea"/>
                <a:cs typeface="Arial"/>
              </a:defRPr>
            </a:lvl1pPr>
          </a:lstStyle>
          <a:p>
            <a:pPr indent="-8335"/>
            <a:endParaRPr lang="en-US" sz="1800" dirty="0"/>
          </a:p>
        </p:txBody>
      </p:sp>
      <mc:AlternateContent xmlns:mc="http://schemas.openxmlformats.org/markup-compatibility/2006" xmlns:a14="http://schemas.microsoft.com/office/drawing/2010/main">
        <mc:Choice Requires="a14">
          <p:sp>
            <p:nvSpPr>
              <p:cNvPr id="5" name="Title 1">
                <a:extLst>
                  <a:ext uri="{FF2B5EF4-FFF2-40B4-BE49-F238E27FC236}">
                    <a16:creationId xmlns:a16="http://schemas.microsoft.com/office/drawing/2014/main" id="{D0D4BFC1-8227-A38B-8184-A5BE77E81B7F}"/>
                  </a:ext>
                </a:extLst>
              </p:cNvPr>
              <p:cNvSpPr txBox="1">
                <a:spLocks/>
              </p:cNvSpPr>
              <p:nvPr/>
            </p:nvSpPr>
            <p:spPr>
              <a:xfrm>
                <a:off x="124634" y="21020"/>
                <a:ext cx="12191999" cy="429768"/>
              </a:xfrm>
              <a:prstGeom prst="rect">
                <a:avLst/>
              </a:prstGeom>
            </p:spPr>
            <p:txBody>
              <a:bodyPr vert="horz" wrap="none" lIns="155448" tIns="0" rIns="0" bIns="0" rtlCol="0" anchor="ctr" anchorCtr="0">
                <a:noAutofit/>
              </a:bodyPr>
              <a:lstStyle>
                <a:lvl1pPr marL="0" algn="l" defTabSz="457200" rtl="0" eaLnBrk="1" latinLnBrk="0" hangingPunct="1">
                  <a:spcBef>
                    <a:spcPct val="0"/>
                  </a:spcBef>
                  <a:buNone/>
                  <a:defRPr sz="2400" b="1" kern="1200" baseline="0">
                    <a:solidFill>
                      <a:schemeClr val="tx1"/>
                    </a:solidFill>
                    <a:latin typeface="Arial"/>
                    <a:ea typeface="+mj-ea"/>
                    <a:cs typeface="Arial"/>
                  </a:defRPr>
                </a:lvl1pPr>
              </a:lstStyle>
              <a:p>
                <a:pPr indent="-11113"/>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𝐶</m:t>
                        </m:r>
                      </m:e>
                      <m:sub>
                        <m:r>
                          <a:rPr lang="en-US" i="1">
                            <a:latin typeface="Cambria Math" panose="02040503050406030204" pitchFamily="18" charset="0"/>
                          </a:rPr>
                          <m:t>𝐸𝐼</m:t>
                        </m:r>
                      </m:sub>
                    </m:sSub>
                    <m:r>
                      <a:rPr lang="en-US" i="1">
                        <a:latin typeface="Cambria Math" panose="02040503050406030204" pitchFamily="18" charset="0"/>
                      </a:rPr>
                      <m:t> </m:t>
                    </m:r>
                  </m:oMath>
                </a14:m>
                <a:r>
                  <a:rPr lang="en-US" dirty="0">
                    <a:latin typeface="Arial" panose="020B0604020202020204" pitchFamily="34" charset="0"/>
                    <a:cs typeface="Arial" panose="020B0604020202020204" pitchFamily="34" charset="0"/>
                  </a:rPr>
                  <a:t>-Driven Quantum Kernel Optimization (CQKO) (3/3)</a:t>
                </a:r>
                <a:endParaRPr lang="en-US" dirty="0"/>
              </a:p>
            </p:txBody>
          </p:sp>
        </mc:Choice>
        <mc:Fallback xmlns="">
          <p:sp>
            <p:nvSpPr>
              <p:cNvPr id="5" name="Title 1">
                <a:extLst>
                  <a:ext uri="{FF2B5EF4-FFF2-40B4-BE49-F238E27FC236}">
                    <a16:creationId xmlns:a16="http://schemas.microsoft.com/office/drawing/2014/main" id="{D0D4BFC1-8227-A38B-8184-A5BE77E81B7F}"/>
                  </a:ext>
                </a:extLst>
              </p:cNvPr>
              <p:cNvSpPr txBox="1">
                <a:spLocks noRot="1" noChangeAspect="1" noMove="1" noResize="1" noEditPoints="1" noAdjustHandles="1" noChangeArrowheads="1" noChangeShapeType="1" noTextEdit="1"/>
              </p:cNvSpPr>
              <p:nvPr/>
            </p:nvSpPr>
            <p:spPr>
              <a:xfrm>
                <a:off x="124634" y="21020"/>
                <a:ext cx="12191999" cy="429768"/>
              </a:xfrm>
              <a:prstGeom prst="rect">
                <a:avLst/>
              </a:prstGeom>
              <a:blipFill>
                <a:blip r:embed="rId3"/>
                <a:stretch>
                  <a:fillRect t="-12676" b="-36620"/>
                </a:stretch>
              </a:blipFill>
            </p:spPr>
            <p:txBody>
              <a:bodyPr/>
              <a:lstStyle/>
              <a:p>
                <a:r>
                  <a:rPr lang="en-US">
                    <a:noFill/>
                  </a:rPr>
                  <a:t> </a:t>
                </a:r>
              </a:p>
            </p:txBody>
          </p:sp>
        </mc:Fallback>
      </mc:AlternateContent>
      <p:pic>
        <p:nvPicPr>
          <p:cNvPr id="22" name="Picture 21" descr="The image displays two blocks of algorithmic pseudocode representing the final stages of a Quantum Machine Learning training pipeline:Phase 4: Optimization: Outlines the iterative training loop. It shows the model using the Adam optimizer to update and fine-tune its parameters by minimizing the negative value of the custom $C_{EI}$ objective score (which effectively maximizes the score).Phase 5: Evaluation: Describes the testing and validation steps. The fully optimized parameters are used to compute the final quantum kernel matrices. These matrices are then fed into a standard Support Vector Classifier (SVC) to generate predictions. Finally, the model's performance is statistically compared against a classical baseline model (RBF kernel) using McNemar's Test to determine the significance of the results.">
            <a:extLst>
              <a:ext uri="{FF2B5EF4-FFF2-40B4-BE49-F238E27FC236}">
                <a16:creationId xmlns:a16="http://schemas.microsoft.com/office/drawing/2014/main" id="{99CD172B-3BEF-F083-4121-01C2822C0DC4}"/>
              </a:ext>
            </a:extLst>
          </p:cNvPr>
          <p:cNvPicPr>
            <a:picLocks noChangeAspect="1"/>
          </p:cNvPicPr>
          <p:nvPr/>
        </p:nvPicPr>
        <p:blipFill>
          <a:blip r:embed="rId4"/>
          <a:srcRect/>
          <a:stretch/>
        </p:blipFill>
        <p:spPr>
          <a:xfrm>
            <a:off x="358559" y="697094"/>
            <a:ext cx="8484782" cy="3187971"/>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88FEEF7B-B906-CD73-AAF9-1BBC9383AB3D}"/>
              </a:ext>
            </a:extLst>
          </p:cNvPr>
          <p:cNvPicPr>
            <a:picLocks noChangeAspect="1"/>
          </p:cNvPicPr>
          <p:nvPr/>
        </p:nvPicPr>
        <p:blipFill>
          <a:blip r:embed="rId5"/>
          <a:srcRect/>
          <a:stretch/>
        </p:blipFill>
        <p:spPr>
          <a:xfrm>
            <a:off x="355077" y="4267196"/>
            <a:ext cx="8491744" cy="2057404"/>
          </a:xfrm>
          <a:prstGeom prst="rect">
            <a:avLst/>
          </a:prstGeom>
          <a:ln w="12700">
            <a:solidFill>
              <a:schemeClr val="tx1"/>
            </a:solidFill>
          </a:ln>
        </p:spPr>
      </p:pic>
    </p:spTree>
    <p:extLst>
      <p:ext uri="{BB962C8B-B14F-4D97-AF65-F5344CB8AC3E}">
        <p14:creationId xmlns:p14="http://schemas.microsoft.com/office/powerpoint/2010/main" val="14725309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913434-92F4-5AD3-B2C1-BC6C8D0F38C8}"/>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19F4FE98-2E84-F277-A923-EC038B0D2C35}"/>
              </a:ext>
            </a:extLst>
          </p:cNvPr>
          <p:cNvSpPr txBox="1">
            <a:spLocks/>
          </p:cNvSpPr>
          <p:nvPr/>
        </p:nvSpPr>
        <p:spPr>
          <a:xfrm>
            <a:off x="1" y="857249"/>
            <a:ext cx="9143999" cy="322326"/>
          </a:xfrm>
          <a:prstGeom prst="rect">
            <a:avLst/>
          </a:prstGeom>
        </p:spPr>
        <p:txBody>
          <a:bodyPr vert="horz" wrap="none" lIns="116586" tIns="0" rIns="0" bIns="0" rtlCol="0" anchor="ctr" anchorCtr="0">
            <a:noAutofit/>
          </a:bodyPr>
          <a:lstStyle>
            <a:lvl1pPr marL="0" algn="l" defTabSz="457200" rtl="0" eaLnBrk="1" latinLnBrk="0" hangingPunct="1">
              <a:spcBef>
                <a:spcPct val="0"/>
              </a:spcBef>
              <a:buNone/>
              <a:defRPr sz="2400" b="1" kern="1200" baseline="0">
                <a:solidFill>
                  <a:schemeClr val="tx1"/>
                </a:solidFill>
                <a:latin typeface="Arial"/>
                <a:ea typeface="+mj-ea"/>
                <a:cs typeface="Arial"/>
              </a:defRPr>
            </a:lvl1pPr>
          </a:lstStyle>
          <a:p>
            <a:pPr indent="-8335"/>
            <a:endParaRPr lang="en-US" sz="1800" dirty="0"/>
          </a:p>
        </p:txBody>
      </p:sp>
      <p:sp>
        <p:nvSpPr>
          <p:cNvPr id="5" name="Title 1">
            <a:extLst>
              <a:ext uri="{FF2B5EF4-FFF2-40B4-BE49-F238E27FC236}">
                <a16:creationId xmlns:a16="http://schemas.microsoft.com/office/drawing/2014/main" id="{B05E6D84-0C20-CAF5-5FA5-33BBD155D8CA}"/>
              </a:ext>
            </a:extLst>
          </p:cNvPr>
          <p:cNvSpPr txBox="1">
            <a:spLocks/>
          </p:cNvSpPr>
          <p:nvPr/>
        </p:nvSpPr>
        <p:spPr>
          <a:xfrm>
            <a:off x="124634" y="21020"/>
            <a:ext cx="12191999" cy="429768"/>
          </a:xfrm>
          <a:prstGeom prst="rect">
            <a:avLst/>
          </a:prstGeom>
        </p:spPr>
        <p:txBody>
          <a:bodyPr vert="horz" wrap="none" lIns="155448" tIns="0" rIns="0" bIns="0" rtlCol="0" anchor="ctr" anchorCtr="0">
            <a:noAutofit/>
          </a:bodyPr>
          <a:lstStyle>
            <a:lvl1pPr marL="0" algn="l" defTabSz="457200" rtl="0" eaLnBrk="1" latinLnBrk="0" hangingPunct="1">
              <a:spcBef>
                <a:spcPct val="0"/>
              </a:spcBef>
              <a:buNone/>
              <a:defRPr sz="2400" b="1" kern="1200" baseline="0">
                <a:solidFill>
                  <a:schemeClr val="tx1"/>
                </a:solidFill>
                <a:latin typeface="Arial"/>
                <a:ea typeface="+mj-ea"/>
                <a:cs typeface="Arial"/>
              </a:defRPr>
            </a:lvl1pPr>
          </a:lstStyle>
          <a:p>
            <a:pPr indent="-11113"/>
            <a:r>
              <a:rPr lang="en-US" dirty="0">
                <a:latin typeface="Arial" panose="020B0604020202020204" pitchFamily="34" charset="0"/>
                <a:cs typeface="Arial" panose="020B0604020202020204" pitchFamily="34" charset="0"/>
              </a:rPr>
              <a:t>Result Analysis of CQKO</a:t>
            </a:r>
            <a:endParaRPr lang="en-US" dirty="0"/>
          </a:p>
        </p:txBody>
      </p:sp>
      <p:pic>
        <p:nvPicPr>
          <p:cNvPr id="9" name="Picture 8" descr="Overall StructureThe image displays a structured data table with ten columns and five data rows. The header row has a light gray background.Notably, every numerical value in the &quot;$\text{ACC}_{\text{Q}}$&quot; column is presented in bold text. Some values in the &quot;$\text{N}_{\text{TRN}}$&quot; and &quot;$\text{N}_{\text{TEST}}$&quot; columns use the abbreviation &quot;10K&quot; to represent 10,000.Column HeadersFrom left to right, the headers are:DS: Dataset abbreviation (OVLP, S-10, S-13).$\text{N}_{\text{TRN}}$: Number of training samples.$\text{N}_{\text{TEST}}$: Number of testing samples.$C_{EI}$*: A numerical decimal value representing the objective score.$\tau$: A numerical decimal value representing a threshold.$\text{ACC}_{\text{Q}}$: Quantum accuracy percentage (all values are bolded).$\text{ACC}_{\text{Z}}$: ZZ-feature map accuracy percentage.$\text{ACC}_{\text{C}}$: Classical accuracy percentage.$\kappa$: A numerical value representing a scaling or constraint factor.S. S: A categorical result, represented by &quot;YES&quot; or &quot;NO&quot; (likely denoting Statistical Significance).">
            <a:extLst>
              <a:ext uri="{FF2B5EF4-FFF2-40B4-BE49-F238E27FC236}">
                <a16:creationId xmlns:a16="http://schemas.microsoft.com/office/drawing/2014/main" id="{7E1B6A50-C3CE-DDF3-8F03-422FFC623C87}"/>
              </a:ext>
            </a:extLst>
          </p:cNvPr>
          <p:cNvPicPr>
            <a:picLocks noChangeAspect="1"/>
          </p:cNvPicPr>
          <p:nvPr/>
        </p:nvPicPr>
        <p:blipFill>
          <a:blip r:embed="rId3"/>
          <a:srcRect/>
          <a:stretch/>
        </p:blipFill>
        <p:spPr>
          <a:xfrm>
            <a:off x="277034" y="3799858"/>
            <a:ext cx="8638366" cy="1998333"/>
          </a:xfrm>
          <a:prstGeom prst="rect">
            <a:avLst/>
          </a:prstGeom>
          <a:ln w="12700">
            <a:solidFill>
              <a:schemeClr val="tx1"/>
            </a:solidFill>
          </a:ln>
        </p:spPr>
      </p:pic>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9C1D3EEC-A879-C37A-5B35-DBE3879AACD7}"/>
                  </a:ext>
                </a:extLst>
              </p:cNvPr>
              <p:cNvSpPr txBox="1"/>
              <p:nvPr/>
            </p:nvSpPr>
            <p:spPr>
              <a:xfrm>
                <a:off x="277034" y="685800"/>
                <a:ext cx="8638366" cy="3114058"/>
              </a:xfrm>
              <a:prstGeom prst="rect">
                <a:avLst/>
              </a:prstGeom>
              <a:noFill/>
            </p:spPr>
            <p:txBody>
              <a:bodyPr wrap="square" rtlCol="0">
                <a:spAutoFit/>
              </a:bodyPr>
              <a:lstStyle>
                <a:defPPr>
                  <a:defRPr lang="en-US"/>
                </a:defPPr>
                <a:lvl1pPr marL="173038" indent="-173038" algn="just">
                  <a:spcAft>
                    <a:spcPts val="600"/>
                  </a:spcAft>
                  <a:buFont typeface="Arial" panose="020B0604020202020204" pitchFamily="34" charset="0"/>
                  <a:buChar char="•"/>
                  <a:defRPr b="1">
                    <a:solidFill>
                      <a:srgbClr val="353585"/>
                    </a:solidFill>
                    <a:latin typeface="Arial" panose="020B0604020202020204" pitchFamily="34" charset="0"/>
                    <a:cs typeface="Arial" panose="020B0604020202020204" pitchFamily="34" charset="0"/>
                  </a:defRPr>
                </a:lvl1pPr>
                <a:lvl2pPr marL="517525" lvl="1" indent="-284163" algn="just">
                  <a:spcAft>
                    <a:spcPts val="600"/>
                  </a:spcAft>
                  <a:buSzPct val="75000"/>
                  <a:buFont typeface="Wingdings" panose="05000000000000000000" pitchFamily="2" charset="2"/>
                  <a:buChar char="q"/>
                  <a:defRPr b="1">
                    <a:latin typeface="Arial" panose="020B0604020202020204" pitchFamily="34" charset="0"/>
                    <a:cs typeface="Arial" panose="020B0604020202020204" pitchFamily="34" charset="0"/>
                  </a:defRPr>
                </a:lvl2pPr>
              </a:lstStyle>
              <a:p>
                <a:pPr algn="l"/>
                <a:r>
                  <a:rPr lang="en-US" dirty="0">
                    <a:solidFill>
                      <a:schemeClr val="tx1"/>
                    </a:solidFill>
                  </a:rPr>
                  <a:t>The “S.S” column uses McNemar’s test to confirm that the observed accuracy advantages are statistically significant (</a:t>
                </a:r>
                <a14:m>
                  <m:oMath xmlns:m="http://schemas.openxmlformats.org/officeDocument/2006/math">
                    <m:r>
                      <a:rPr lang="en-US" b="1" i="1" dirty="0">
                        <a:solidFill>
                          <a:schemeClr val="tx1"/>
                        </a:solidFill>
                        <a:latin typeface="Cambria Math" panose="02040503050406030204" pitchFamily="18" charset="0"/>
                      </a:rPr>
                      <m:t>𝒑</m:t>
                    </m:r>
                    <m:r>
                      <a:rPr lang="en-US" b="1" dirty="0">
                        <a:solidFill>
                          <a:schemeClr val="tx1"/>
                        </a:solidFill>
                        <a:latin typeface="Cambria Math" panose="02040503050406030204" pitchFamily="18" charset="0"/>
                      </a:rPr>
                      <m:t> &lt; </m:t>
                    </m:r>
                    <m:r>
                      <a:rPr lang="en-US" b="1" i="1" dirty="0">
                        <a:solidFill>
                          <a:schemeClr val="tx1"/>
                        </a:solidFill>
                        <a:latin typeface="Cambria Math" panose="02040503050406030204" pitchFamily="18" charset="0"/>
                      </a:rPr>
                      <m:t>𝟎</m:t>
                    </m:r>
                    <m:r>
                      <a:rPr lang="en-US" b="1" dirty="0">
                        <a:solidFill>
                          <a:schemeClr val="tx1"/>
                        </a:solidFill>
                        <a:latin typeface="Cambria Math" panose="02040503050406030204" pitchFamily="18" charset="0"/>
                      </a:rPr>
                      <m:t>.</m:t>
                    </m:r>
                    <m:r>
                      <a:rPr lang="en-US" b="1" i="1" dirty="0">
                        <a:solidFill>
                          <a:schemeClr val="tx1"/>
                        </a:solidFill>
                        <a:latin typeface="Cambria Math" panose="02040503050406030204" pitchFamily="18" charset="0"/>
                      </a:rPr>
                      <m:t>𝟎𝟓</m:t>
                    </m:r>
                  </m:oMath>
                </a14:m>
                <a:r>
                  <a:rPr lang="en-US" dirty="0">
                    <a:solidFill>
                      <a:schemeClr val="tx1"/>
                    </a:solidFill>
                  </a:rPr>
                  <a:t>) and not just random sampling artifacts.</a:t>
                </a:r>
              </a:p>
              <a:p>
                <a:pPr algn="l"/>
                <a:r>
                  <a:rPr lang="en-US" dirty="0">
                    <a:solidFill>
                      <a:schemeClr val="tx1"/>
                    </a:solidFill>
                  </a:rPr>
                  <a:t>For highly non-linear distributions like Set-10 and Set-13, the optimized QSVM (</a:t>
                </a:r>
                <a14:m>
                  <m:oMath xmlns:m="http://schemas.openxmlformats.org/officeDocument/2006/math">
                    <m:r>
                      <a:rPr lang="en-US" b="1" i="1" dirty="0">
                        <a:solidFill>
                          <a:schemeClr val="tx1"/>
                        </a:solidFill>
                        <a:latin typeface="Cambria Math" panose="02040503050406030204" pitchFamily="18" charset="0"/>
                      </a:rPr>
                      <m:t>𝑨𝑪</m:t>
                    </m:r>
                    <m:sSub>
                      <m:sSubPr>
                        <m:ctrlPr>
                          <a:rPr lang="en-US" i="1" dirty="0">
                            <a:solidFill>
                              <a:schemeClr val="tx1"/>
                            </a:solidFill>
                            <a:latin typeface="Cambria Math" panose="02040503050406030204" pitchFamily="18" charset="0"/>
                          </a:rPr>
                        </m:ctrlPr>
                      </m:sSubPr>
                      <m:e>
                        <m:r>
                          <a:rPr lang="en-US" b="1" i="1" dirty="0">
                            <a:solidFill>
                              <a:schemeClr val="tx1"/>
                            </a:solidFill>
                            <a:latin typeface="Cambria Math" panose="02040503050406030204" pitchFamily="18" charset="0"/>
                          </a:rPr>
                          <m:t>𝑪</m:t>
                        </m:r>
                      </m:e>
                      <m:sub>
                        <m:r>
                          <a:rPr lang="en-US" b="1" i="1" dirty="0">
                            <a:solidFill>
                              <a:schemeClr val="tx1"/>
                            </a:solidFill>
                            <a:latin typeface="Cambria Math" panose="02040503050406030204" pitchFamily="18" charset="0"/>
                          </a:rPr>
                          <m:t>𝑸</m:t>
                        </m:r>
                      </m:sub>
                    </m:sSub>
                  </m:oMath>
                </a14:m>
                <a:r>
                  <a:rPr lang="en-US" dirty="0">
                    <a:solidFill>
                      <a:schemeClr val="tx1"/>
                    </a:solidFill>
                  </a:rPr>
                  <a:t>) strictly outperforms both the static </a:t>
                </a:r>
                <a:r>
                  <a:rPr lang="en-US" dirty="0" err="1">
                    <a:solidFill>
                      <a:schemeClr val="tx1"/>
                    </a:solidFill>
                  </a:rPr>
                  <a:t>ZZFeatureMap</a:t>
                </a:r>
                <a:r>
                  <a:rPr lang="en-US" dirty="0">
                    <a:solidFill>
                      <a:schemeClr val="tx1"/>
                    </a:solidFill>
                  </a:rPr>
                  <a:t> (</a:t>
                </a:r>
                <a14:m>
                  <m:oMath xmlns:m="http://schemas.openxmlformats.org/officeDocument/2006/math">
                    <m:r>
                      <a:rPr lang="en-US" b="1" i="1" dirty="0">
                        <a:solidFill>
                          <a:schemeClr val="tx1"/>
                        </a:solidFill>
                        <a:latin typeface="Cambria Math" panose="02040503050406030204" pitchFamily="18" charset="0"/>
                      </a:rPr>
                      <m:t>𝑨𝑪</m:t>
                    </m:r>
                    <m:sSub>
                      <m:sSubPr>
                        <m:ctrlPr>
                          <a:rPr lang="en-US" i="1" dirty="0">
                            <a:solidFill>
                              <a:schemeClr val="tx1"/>
                            </a:solidFill>
                            <a:latin typeface="Cambria Math" panose="02040503050406030204" pitchFamily="18" charset="0"/>
                          </a:rPr>
                        </m:ctrlPr>
                      </m:sSubPr>
                      <m:e>
                        <m:r>
                          <a:rPr lang="en-US" b="1" i="1" dirty="0">
                            <a:solidFill>
                              <a:schemeClr val="tx1"/>
                            </a:solidFill>
                            <a:latin typeface="Cambria Math" panose="02040503050406030204" pitchFamily="18" charset="0"/>
                          </a:rPr>
                          <m:t>𝑪</m:t>
                        </m:r>
                      </m:e>
                      <m:sub>
                        <m:r>
                          <a:rPr lang="en-US" b="1" i="1" dirty="0">
                            <a:solidFill>
                              <a:schemeClr val="tx1"/>
                            </a:solidFill>
                            <a:latin typeface="Cambria Math" panose="02040503050406030204" pitchFamily="18" charset="0"/>
                          </a:rPr>
                          <m:t>𝒁</m:t>
                        </m:r>
                      </m:sub>
                    </m:sSub>
                  </m:oMath>
                </a14:m>
                <a:r>
                  <a:rPr lang="en-US" dirty="0">
                    <a:solidFill>
                      <a:schemeClr val="tx1"/>
                    </a:solidFill>
                  </a:rPr>
                  <a:t>) and optimal classical RBF (</a:t>
                </a:r>
                <a14:m>
                  <m:oMath xmlns:m="http://schemas.openxmlformats.org/officeDocument/2006/math">
                    <m:r>
                      <a:rPr lang="en-US" b="1" i="1" dirty="0">
                        <a:solidFill>
                          <a:schemeClr val="tx1"/>
                        </a:solidFill>
                        <a:latin typeface="Cambria Math" panose="02040503050406030204" pitchFamily="18" charset="0"/>
                      </a:rPr>
                      <m:t>𝑨𝑪</m:t>
                    </m:r>
                    <m:sSub>
                      <m:sSubPr>
                        <m:ctrlPr>
                          <a:rPr lang="en-US" i="1" dirty="0">
                            <a:solidFill>
                              <a:schemeClr val="tx1"/>
                            </a:solidFill>
                            <a:latin typeface="Cambria Math" panose="02040503050406030204" pitchFamily="18" charset="0"/>
                          </a:rPr>
                        </m:ctrlPr>
                      </m:sSubPr>
                      <m:e>
                        <m:r>
                          <a:rPr lang="en-US" b="1" i="1" dirty="0">
                            <a:solidFill>
                              <a:schemeClr val="tx1"/>
                            </a:solidFill>
                            <a:latin typeface="Cambria Math" panose="02040503050406030204" pitchFamily="18" charset="0"/>
                          </a:rPr>
                          <m:t>𝑪</m:t>
                        </m:r>
                      </m:e>
                      <m:sub>
                        <m:r>
                          <a:rPr lang="en-US" b="1" i="1" dirty="0">
                            <a:solidFill>
                              <a:schemeClr val="tx1"/>
                            </a:solidFill>
                            <a:latin typeface="Cambria Math" panose="02040503050406030204" pitchFamily="18" charset="0"/>
                          </a:rPr>
                          <m:t>𝑪</m:t>
                        </m:r>
                      </m:sub>
                    </m:sSub>
                  </m:oMath>
                </a14:m>
                <a:r>
                  <a:rPr lang="en-US" dirty="0">
                    <a:solidFill>
                      <a:schemeClr val="tx1"/>
                    </a:solidFill>
                  </a:rPr>
                  <a:t>).</a:t>
                </a:r>
              </a:p>
              <a:p>
                <a:pPr algn="l"/>
                <a:r>
                  <a:rPr lang="en-US" dirty="0">
                    <a:solidFill>
                      <a:schemeClr val="tx1"/>
                    </a:solidFill>
                  </a:rPr>
                  <a:t>When restricted to just 50 training points, the </a:t>
                </a:r>
                <a14:m>
                  <m:oMath xmlns:m="http://schemas.openxmlformats.org/officeDocument/2006/math">
                    <m:sSub>
                      <m:sSubPr>
                        <m:ctrlPr>
                          <a:rPr lang="en-US" i="1">
                            <a:solidFill>
                              <a:schemeClr val="tx1"/>
                            </a:solidFill>
                            <a:latin typeface="Cambria Math" panose="02040503050406030204" pitchFamily="18" charset="0"/>
                          </a:rPr>
                        </m:ctrlPr>
                      </m:sSubPr>
                      <m:e>
                        <m:r>
                          <a:rPr lang="en-US" b="1" i="1">
                            <a:solidFill>
                              <a:schemeClr val="tx1"/>
                            </a:solidFill>
                            <a:latin typeface="Cambria Math" panose="02040503050406030204" pitchFamily="18" charset="0"/>
                          </a:rPr>
                          <m:t>𝑪</m:t>
                        </m:r>
                      </m:e>
                      <m:sub>
                        <m:r>
                          <a:rPr lang="en-US" b="1" i="1">
                            <a:solidFill>
                              <a:schemeClr val="tx1"/>
                            </a:solidFill>
                            <a:latin typeface="Cambria Math" panose="02040503050406030204" pitchFamily="18" charset="0"/>
                          </a:rPr>
                          <m:t>𝑬𝑰</m:t>
                        </m:r>
                      </m:sub>
                    </m:sSub>
                  </m:oMath>
                </a14:m>
                <a:r>
                  <a:rPr lang="en-US" dirty="0">
                    <a:solidFill>
                      <a:schemeClr val="tx1"/>
                    </a:solidFill>
                  </a:rPr>
                  <a:t> objective acts as a strict </a:t>
                </a:r>
                <a:r>
                  <a:rPr lang="en-US" dirty="0" err="1">
                    <a:solidFill>
                      <a:schemeClr val="tx1"/>
                    </a:solidFill>
                  </a:rPr>
                  <a:t>regularizer</a:t>
                </a:r>
                <a:r>
                  <a:rPr lang="en-US" dirty="0">
                    <a:solidFill>
                      <a:schemeClr val="tx1"/>
                    </a:solidFill>
                  </a:rPr>
                  <a:t>.</a:t>
                </a:r>
              </a:p>
              <a:p>
                <a:pPr lvl="1" algn="l"/>
                <a:r>
                  <a:rPr lang="en-US" dirty="0">
                    <a:solidFill>
                      <a:schemeClr val="tx1"/>
                    </a:solidFill>
                  </a:rPr>
                  <a:t>This forces the quantum feature map to bypass the classical small-sample overfitting trap, yielding a significant performance edge.</a:t>
                </a:r>
              </a:p>
            </p:txBody>
          </p:sp>
        </mc:Choice>
        <mc:Fallback xmlns="">
          <p:sp>
            <p:nvSpPr>
              <p:cNvPr id="2" name="TextBox 1">
                <a:extLst>
                  <a:ext uri="{FF2B5EF4-FFF2-40B4-BE49-F238E27FC236}">
                    <a16:creationId xmlns:a16="http://schemas.microsoft.com/office/drawing/2014/main" id="{9C1D3EEC-A879-C37A-5B35-DBE3879AACD7}"/>
                  </a:ext>
                </a:extLst>
              </p:cNvPr>
              <p:cNvSpPr txBox="1">
                <a:spLocks noRot="1" noChangeAspect="1" noMove="1" noResize="1" noEditPoints="1" noAdjustHandles="1" noChangeArrowheads="1" noChangeShapeType="1" noTextEdit="1"/>
              </p:cNvSpPr>
              <p:nvPr/>
            </p:nvSpPr>
            <p:spPr>
              <a:xfrm>
                <a:off x="277034" y="685800"/>
                <a:ext cx="8638366" cy="3114058"/>
              </a:xfrm>
              <a:prstGeom prst="rect">
                <a:avLst/>
              </a:prstGeom>
              <a:blipFill>
                <a:blip r:embed="rId4"/>
                <a:stretch>
                  <a:fillRect l="-423" t="-1176" b="-215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4EEFB979-DD84-933F-D9D2-74EFFBDCAEC5}"/>
                  </a:ext>
                </a:extLst>
              </p:cNvPr>
              <p:cNvSpPr txBox="1"/>
              <p:nvPr/>
            </p:nvSpPr>
            <p:spPr>
              <a:xfrm>
                <a:off x="277034" y="5817925"/>
                <a:ext cx="8557591" cy="602216"/>
              </a:xfrm>
              <a:prstGeom prst="rect">
                <a:avLst/>
              </a:prstGeom>
              <a:noFill/>
            </p:spPr>
            <p:txBody>
              <a:bodyPr wrap="square" rtlCol="0">
                <a:spAutoFit/>
              </a:bodyPr>
              <a:lstStyle/>
              <a:p>
                <a:pPr algn="just"/>
                <a:r>
                  <a:rPr lang="en-US" sz="1600" b="1" dirty="0">
                    <a:solidFill>
                      <a:srgbClr val="353585"/>
                    </a:solidFill>
                    <a:latin typeface="Arial" panose="020B0604020202020204" pitchFamily="34" charset="0"/>
                    <a:cs typeface="Arial" panose="020B0604020202020204" pitchFamily="34" charset="0"/>
                  </a:rPr>
                  <a:t>Table 04. </a:t>
                </a:r>
                <a:r>
                  <a:rPr lang="en-US" sz="1600" b="1" dirty="0">
                    <a:latin typeface="Arial" panose="020B0604020202020204" pitchFamily="34" charset="0"/>
                    <a:cs typeface="Arial" panose="020B0604020202020204" pitchFamily="34" charset="0"/>
                  </a:rPr>
                  <a:t>Comparative performance analysis of the CQKO-driven QSVM (</a:t>
                </a:r>
                <a14:m>
                  <m:oMath xmlns:m="http://schemas.openxmlformats.org/officeDocument/2006/math">
                    <m:r>
                      <a:rPr lang="en-US" sz="1600" b="1" i="1" dirty="0">
                        <a:latin typeface="Cambria Math" panose="02040503050406030204" pitchFamily="18" charset="0"/>
                      </a:rPr>
                      <m:t>𝐀𝐂</m:t>
                    </m:r>
                    <m:sSub>
                      <m:sSubPr>
                        <m:ctrlPr>
                          <a:rPr lang="en-US" sz="1600" b="1" i="1" dirty="0">
                            <a:latin typeface="Cambria Math" panose="02040503050406030204" pitchFamily="18" charset="0"/>
                          </a:rPr>
                        </m:ctrlPr>
                      </m:sSubPr>
                      <m:e>
                        <m:r>
                          <a:rPr lang="en-US" sz="1600" b="1" i="1" dirty="0">
                            <a:latin typeface="Cambria Math" panose="02040503050406030204" pitchFamily="18" charset="0"/>
                          </a:rPr>
                          <m:t>𝑪</m:t>
                        </m:r>
                      </m:e>
                      <m:sub>
                        <m:r>
                          <a:rPr lang="en-US" sz="1600" b="1" i="1" dirty="0">
                            <a:latin typeface="Cambria Math" panose="02040503050406030204" pitchFamily="18" charset="0"/>
                          </a:rPr>
                          <m:t>𝑸</m:t>
                        </m:r>
                      </m:sub>
                    </m:sSub>
                  </m:oMath>
                </a14:m>
                <a:r>
                  <a:rPr lang="en-US" sz="1600" b="1" dirty="0">
                    <a:latin typeface="Arial" panose="020B0604020202020204" pitchFamily="34" charset="0"/>
                    <a:cs typeface="Arial" panose="020B0604020202020204" pitchFamily="34" charset="0"/>
                  </a:rPr>
                  <a:t>) against a static QFM (</a:t>
                </a:r>
                <a14:m>
                  <m:oMath xmlns:m="http://schemas.openxmlformats.org/officeDocument/2006/math">
                    <m:r>
                      <a:rPr lang="en-US" sz="1600" b="1" i="1" dirty="0">
                        <a:latin typeface="Cambria Math" panose="02040503050406030204" pitchFamily="18" charset="0"/>
                      </a:rPr>
                      <m:t>𝐀𝐂</m:t>
                    </m:r>
                    <m:sSub>
                      <m:sSubPr>
                        <m:ctrlPr>
                          <a:rPr lang="en-US" sz="1600" b="1" i="1" dirty="0">
                            <a:latin typeface="Cambria Math" panose="02040503050406030204" pitchFamily="18" charset="0"/>
                          </a:rPr>
                        </m:ctrlPr>
                      </m:sSubPr>
                      <m:e>
                        <m:r>
                          <a:rPr lang="en-US" sz="1600" b="1" i="1" dirty="0">
                            <a:latin typeface="Cambria Math" panose="02040503050406030204" pitchFamily="18" charset="0"/>
                          </a:rPr>
                          <m:t>𝑪</m:t>
                        </m:r>
                      </m:e>
                      <m:sub>
                        <m:r>
                          <a:rPr lang="en-US" sz="1600" b="1" i="1" dirty="0">
                            <a:latin typeface="Cambria Math" panose="02040503050406030204" pitchFamily="18" charset="0"/>
                          </a:rPr>
                          <m:t>𝒁</m:t>
                        </m:r>
                      </m:sub>
                    </m:sSub>
                  </m:oMath>
                </a14:m>
                <a:r>
                  <a:rPr lang="en-US" sz="1600" b="1" dirty="0">
                    <a:latin typeface="Arial" panose="020B0604020202020204" pitchFamily="34" charset="0"/>
                    <a:cs typeface="Arial" panose="020B0604020202020204" pitchFamily="34" charset="0"/>
                  </a:rPr>
                  <a:t>) and an optimal classical RBF SVM (</a:t>
                </a:r>
                <a14:m>
                  <m:oMath xmlns:m="http://schemas.openxmlformats.org/officeDocument/2006/math">
                    <m:r>
                      <a:rPr lang="en-US" sz="1600" b="1" i="1" dirty="0">
                        <a:latin typeface="Cambria Math" panose="02040503050406030204" pitchFamily="18" charset="0"/>
                      </a:rPr>
                      <m:t>𝐀𝐂</m:t>
                    </m:r>
                    <m:sSub>
                      <m:sSubPr>
                        <m:ctrlPr>
                          <a:rPr lang="en-US" sz="1600" b="1" i="1" dirty="0">
                            <a:latin typeface="Cambria Math" panose="02040503050406030204" pitchFamily="18" charset="0"/>
                          </a:rPr>
                        </m:ctrlPr>
                      </m:sSubPr>
                      <m:e>
                        <m:r>
                          <a:rPr lang="en-US" sz="1600" b="1" i="1" dirty="0">
                            <a:latin typeface="Cambria Math" panose="02040503050406030204" pitchFamily="18" charset="0"/>
                          </a:rPr>
                          <m:t>𝑪</m:t>
                        </m:r>
                      </m:e>
                      <m:sub>
                        <m:r>
                          <a:rPr lang="en-US" sz="1600" b="1" i="1" dirty="0">
                            <a:latin typeface="Cambria Math" panose="02040503050406030204" pitchFamily="18" charset="0"/>
                          </a:rPr>
                          <m:t>𝑪</m:t>
                        </m:r>
                      </m:sub>
                    </m:sSub>
                  </m:oMath>
                </a14:m>
                <a:r>
                  <a:rPr lang="en-US" sz="1600" b="1" dirty="0">
                    <a:latin typeface="Arial" panose="020B0604020202020204" pitchFamily="34" charset="0"/>
                    <a:cs typeface="Arial" panose="020B0604020202020204" pitchFamily="34" charset="0"/>
                  </a:rPr>
                  <a:t>).</a:t>
                </a:r>
              </a:p>
            </p:txBody>
          </p:sp>
        </mc:Choice>
        <mc:Fallback xmlns="">
          <p:sp>
            <p:nvSpPr>
              <p:cNvPr id="4" name="TextBox 3">
                <a:extLst>
                  <a:ext uri="{FF2B5EF4-FFF2-40B4-BE49-F238E27FC236}">
                    <a16:creationId xmlns:a16="http://schemas.microsoft.com/office/drawing/2014/main" id="{4EEFB979-DD84-933F-D9D2-74EFFBDCAEC5}"/>
                  </a:ext>
                </a:extLst>
              </p:cNvPr>
              <p:cNvSpPr txBox="1">
                <a:spLocks noRot="1" noChangeAspect="1" noMove="1" noResize="1" noEditPoints="1" noAdjustHandles="1" noChangeArrowheads="1" noChangeShapeType="1" noTextEdit="1"/>
              </p:cNvSpPr>
              <p:nvPr/>
            </p:nvSpPr>
            <p:spPr>
              <a:xfrm>
                <a:off x="277034" y="5817925"/>
                <a:ext cx="8557591" cy="602216"/>
              </a:xfrm>
              <a:prstGeom prst="rect">
                <a:avLst/>
              </a:prstGeom>
              <a:blipFill>
                <a:blip r:embed="rId5"/>
                <a:stretch>
                  <a:fillRect l="-356" t="-3030" r="-427" b="-12121"/>
                </a:stretch>
              </a:blipFill>
            </p:spPr>
            <p:txBody>
              <a:bodyPr/>
              <a:lstStyle/>
              <a:p>
                <a:r>
                  <a:rPr lang="en-US">
                    <a:noFill/>
                  </a:rPr>
                  <a:t> </a:t>
                </a:r>
              </a:p>
            </p:txBody>
          </p:sp>
        </mc:Fallback>
      </mc:AlternateContent>
    </p:spTree>
    <p:extLst>
      <p:ext uri="{BB962C8B-B14F-4D97-AF65-F5344CB8AC3E}">
        <p14:creationId xmlns:p14="http://schemas.microsoft.com/office/powerpoint/2010/main" val="2283937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C0ECB0-F3EA-22A9-3C0C-6808AA17837F}"/>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3575BD30-CDE3-D597-2A9A-838ED6EA02F2}"/>
              </a:ext>
            </a:extLst>
          </p:cNvPr>
          <p:cNvSpPr txBox="1">
            <a:spLocks/>
          </p:cNvSpPr>
          <p:nvPr/>
        </p:nvSpPr>
        <p:spPr>
          <a:xfrm>
            <a:off x="1" y="857249"/>
            <a:ext cx="9143999" cy="322326"/>
          </a:xfrm>
          <a:prstGeom prst="rect">
            <a:avLst/>
          </a:prstGeom>
        </p:spPr>
        <p:txBody>
          <a:bodyPr vert="horz" wrap="none" lIns="116586" tIns="0" rIns="0" bIns="0" rtlCol="0" anchor="ctr" anchorCtr="0">
            <a:noAutofit/>
          </a:bodyPr>
          <a:lstStyle>
            <a:lvl1pPr marL="0" algn="l" defTabSz="457200" rtl="0" eaLnBrk="1" latinLnBrk="0" hangingPunct="1">
              <a:spcBef>
                <a:spcPct val="0"/>
              </a:spcBef>
              <a:buNone/>
              <a:defRPr sz="2400" b="1" kern="1200" baseline="0">
                <a:solidFill>
                  <a:schemeClr val="tx1"/>
                </a:solidFill>
                <a:latin typeface="Arial"/>
                <a:ea typeface="+mj-ea"/>
                <a:cs typeface="Arial"/>
              </a:defRPr>
            </a:lvl1pPr>
          </a:lstStyle>
          <a:p>
            <a:pPr indent="-8335"/>
            <a:endParaRPr lang="en-US" sz="1800" dirty="0"/>
          </a:p>
        </p:txBody>
      </p:sp>
      <p:sp>
        <p:nvSpPr>
          <p:cNvPr id="5" name="Title 1">
            <a:extLst>
              <a:ext uri="{FF2B5EF4-FFF2-40B4-BE49-F238E27FC236}">
                <a16:creationId xmlns:a16="http://schemas.microsoft.com/office/drawing/2014/main" id="{580E8E05-1031-CAD4-1846-0F962EBABF25}"/>
              </a:ext>
            </a:extLst>
          </p:cNvPr>
          <p:cNvSpPr txBox="1">
            <a:spLocks/>
          </p:cNvSpPr>
          <p:nvPr/>
        </p:nvSpPr>
        <p:spPr>
          <a:xfrm>
            <a:off x="124634" y="21020"/>
            <a:ext cx="12191999" cy="429768"/>
          </a:xfrm>
          <a:prstGeom prst="rect">
            <a:avLst/>
          </a:prstGeom>
        </p:spPr>
        <p:txBody>
          <a:bodyPr vert="horz" wrap="none" lIns="155448" tIns="0" rIns="0" bIns="0" rtlCol="0" anchor="ctr" anchorCtr="0">
            <a:noAutofit/>
          </a:bodyPr>
          <a:lstStyle>
            <a:lvl1pPr marL="0" algn="l" defTabSz="457200" rtl="0" eaLnBrk="1" latinLnBrk="0" hangingPunct="1">
              <a:spcBef>
                <a:spcPct val="0"/>
              </a:spcBef>
              <a:buNone/>
              <a:defRPr sz="2400" b="1" kern="1200" baseline="0">
                <a:solidFill>
                  <a:schemeClr val="tx1"/>
                </a:solidFill>
                <a:latin typeface="Arial"/>
                <a:ea typeface="+mj-ea"/>
                <a:cs typeface="Arial"/>
              </a:defRPr>
            </a:lvl1pPr>
          </a:lstStyle>
          <a:p>
            <a:pPr indent="-11113"/>
            <a:r>
              <a:rPr lang="en-US" dirty="0">
                <a:latin typeface="Arial" panose="020B0604020202020204" pitchFamily="34" charset="0"/>
                <a:cs typeface="Arial" panose="020B0604020202020204" pitchFamily="34" charset="0"/>
              </a:rPr>
              <a:t>Anchor-Based Entanglement-Driven Classification (AB-EDC)</a:t>
            </a:r>
            <a:endParaRPr lang="en-US" dirty="0"/>
          </a:p>
        </p:txBody>
      </p:sp>
      <p:sp>
        <p:nvSpPr>
          <p:cNvPr id="4" name="TextBox 3">
            <a:extLst>
              <a:ext uri="{FF2B5EF4-FFF2-40B4-BE49-F238E27FC236}">
                <a16:creationId xmlns:a16="http://schemas.microsoft.com/office/drawing/2014/main" id="{5704A460-ED63-361E-3516-BE6C7E9C61C8}"/>
              </a:ext>
            </a:extLst>
          </p:cNvPr>
          <p:cNvSpPr txBox="1"/>
          <p:nvPr/>
        </p:nvSpPr>
        <p:spPr>
          <a:xfrm>
            <a:off x="4914900" y="557721"/>
            <a:ext cx="4000500" cy="2286000"/>
          </a:xfrm>
          <a:prstGeom prst="rect">
            <a:avLst/>
          </a:prstGeom>
          <a:noFill/>
        </p:spPr>
        <p:txBody>
          <a:bodyPr wrap="square" rtlCol="0">
            <a:spAutoFit/>
          </a:bodyPr>
          <a:lstStyle/>
          <a:p>
            <a:endParaRPr lang="en-US" dirty="0"/>
          </a:p>
        </p:txBody>
      </p:sp>
      <p:pic>
        <p:nvPicPr>
          <p:cNvPr id="8" name="Picture 7" descr="The image displays a block of algorithmic pseudocode titled &quot;Phase 1: Preprocessing and Anchor Extraction.&quot;">
            <a:extLst>
              <a:ext uri="{FF2B5EF4-FFF2-40B4-BE49-F238E27FC236}">
                <a16:creationId xmlns:a16="http://schemas.microsoft.com/office/drawing/2014/main" id="{6EBD3E0C-6AD1-6C45-6B39-1B6DB043C11E}"/>
              </a:ext>
            </a:extLst>
          </p:cNvPr>
          <p:cNvPicPr>
            <a:picLocks noChangeAspect="1"/>
          </p:cNvPicPr>
          <p:nvPr/>
        </p:nvPicPr>
        <p:blipFill>
          <a:blip r:embed="rId3"/>
          <a:srcRect/>
          <a:stretch/>
        </p:blipFill>
        <p:spPr>
          <a:xfrm>
            <a:off x="1371600" y="1318845"/>
            <a:ext cx="6066046" cy="364880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930243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D30EDD-1AF7-9BB6-861B-99A89969E672}"/>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8A3D39B5-F77E-FB5E-D65A-6508641DD4B4}"/>
              </a:ext>
            </a:extLst>
          </p:cNvPr>
          <p:cNvSpPr txBox="1">
            <a:spLocks/>
          </p:cNvSpPr>
          <p:nvPr/>
        </p:nvSpPr>
        <p:spPr>
          <a:xfrm>
            <a:off x="1" y="857249"/>
            <a:ext cx="9143999" cy="322326"/>
          </a:xfrm>
          <a:prstGeom prst="rect">
            <a:avLst/>
          </a:prstGeom>
        </p:spPr>
        <p:txBody>
          <a:bodyPr vert="horz" wrap="none" lIns="116586" tIns="0" rIns="0" bIns="0" rtlCol="0" anchor="ctr" anchorCtr="0">
            <a:noAutofit/>
          </a:bodyPr>
          <a:lstStyle>
            <a:lvl1pPr marL="0" algn="l" defTabSz="457200" rtl="0" eaLnBrk="1" latinLnBrk="0" hangingPunct="1">
              <a:spcBef>
                <a:spcPct val="0"/>
              </a:spcBef>
              <a:buNone/>
              <a:defRPr sz="2400" b="1" kern="1200" baseline="0">
                <a:solidFill>
                  <a:schemeClr val="tx1"/>
                </a:solidFill>
                <a:latin typeface="Arial"/>
                <a:ea typeface="+mj-ea"/>
                <a:cs typeface="Arial"/>
              </a:defRPr>
            </a:lvl1pPr>
          </a:lstStyle>
          <a:p>
            <a:pPr indent="-8335"/>
            <a:endParaRPr lang="en-US" sz="1800" dirty="0"/>
          </a:p>
        </p:txBody>
      </p:sp>
      <p:sp>
        <p:nvSpPr>
          <p:cNvPr id="5" name="Title 1">
            <a:extLst>
              <a:ext uri="{FF2B5EF4-FFF2-40B4-BE49-F238E27FC236}">
                <a16:creationId xmlns:a16="http://schemas.microsoft.com/office/drawing/2014/main" id="{0A1F07D9-3C10-7574-D617-247201A3D1B3}"/>
              </a:ext>
            </a:extLst>
          </p:cNvPr>
          <p:cNvSpPr txBox="1">
            <a:spLocks/>
          </p:cNvSpPr>
          <p:nvPr/>
        </p:nvSpPr>
        <p:spPr>
          <a:xfrm>
            <a:off x="124634" y="21020"/>
            <a:ext cx="12191999" cy="429768"/>
          </a:xfrm>
          <a:prstGeom prst="rect">
            <a:avLst/>
          </a:prstGeom>
        </p:spPr>
        <p:txBody>
          <a:bodyPr vert="horz" wrap="none" lIns="155448" tIns="0" rIns="0" bIns="0" rtlCol="0" anchor="ctr" anchorCtr="0">
            <a:noAutofit/>
          </a:bodyPr>
          <a:lstStyle>
            <a:lvl1pPr marL="0" algn="l" defTabSz="457200" rtl="0" eaLnBrk="1" latinLnBrk="0" hangingPunct="1">
              <a:spcBef>
                <a:spcPct val="0"/>
              </a:spcBef>
              <a:buNone/>
              <a:defRPr sz="2400" b="1" kern="1200" baseline="0">
                <a:solidFill>
                  <a:schemeClr val="tx1"/>
                </a:solidFill>
                <a:latin typeface="Arial"/>
                <a:ea typeface="+mj-ea"/>
                <a:cs typeface="Arial"/>
              </a:defRPr>
            </a:lvl1pPr>
          </a:lstStyle>
          <a:p>
            <a:pPr indent="-11113"/>
            <a:r>
              <a:rPr lang="en-US" dirty="0">
                <a:latin typeface="Arial" panose="020B0604020202020204" pitchFamily="34" charset="0"/>
                <a:cs typeface="Arial" panose="020B0604020202020204" pitchFamily="34" charset="0"/>
              </a:rPr>
              <a:t>Anchor-Based Entanglement-Driven Classification (AB-EDC)</a:t>
            </a:r>
            <a:endParaRPr lang="en-US" dirty="0"/>
          </a:p>
        </p:txBody>
      </p:sp>
      <p:sp>
        <p:nvSpPr>
          <p:cNvPr id="4" name="TextBox 3">
            <a:extLst>
              <a:ext uri="{FF2B5EF4-FFF2-40B4-BE49-F238E27FC236}">
                <a16:creationId xmlns:a16="http://schemas.microsoft.com/office/drawing/2014/main" id="{A82DE6FF-7020-CACF-41AF-34E4D8B5CDC2}"/>
              </a:ext>
            </a:extLst>
          </p:cNvPr>
          <p:cNvSpPr txBox="1"/>
          <p:nvPr/>
        </p:nvSpPr>
        <p:spPr>
          <a:xfrm>
            <a:off x="4914900" y="557721"/>
            <a:ext cx="4000500" cy="2286000"/>
          </a:xfrm>
          <a:prstGeom prst="rect">
            <a:avLst/>
          </a:prstGeom>
          <a:noFill/>
        </p:spPr>
        <p:txBody>
          <a:bodyPr wrap="square" rtlCol="0">
            <a:spAutoFit/>
          </a:bodyPr>
          <a:lstStyle/>
          <a:p>
            <a:endParaRPr lang="en-US" dirty="0"/>
          </a:p>
        </p:txBody>
      </p:sp>
      <p:pic>
        <p:nvPicPr>
          <p:cNvPr id="9" name="Picture 8" descr="An algorithmic pseudocode block titled &quot;Phase 3: Cross-$C_{EI}$ Objective Computation&quot;. It defines the COMPUTECROSSCEI function, which calculates an entanglement-weighted objective score by evaluating the relationship between training data and pre-extracted &quot;anchor&quot; points. ">
            <a:extLst>
              <a:ext uri="{FF2B5EF4-FFF2-40B4-BE49-F238E27FC236}">
                <a16:creationId xmlns:a16="http://schemas.microsoft.com/office/drawing/2014/main" id="{BE2472D2-A335-4E2D-56DE-D921BA109346}"/>
              </a:ext>
            </a:extLst>
          </p:cNvPr>
          <p:cNvPicPr>
            <a:picLocks noChangeAspect="1"/>
          </p:cNvPicPr>
          <p:nvPr/>
        </p:nvPicPr>
        <p:blipFill>
          <a:blip r:embed="rId3"/>
          <a:srcRect/>
          <a:stretch/>
        </p:blipFill>
        <p:spPr>
          <a:xfrm>
            <a:off x="1542787" y="1212872"/>
            <a:ext cx="6058425" cy="443225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860476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16A7BD-C4DB-B1C3-65CA-0B5287F5AFFC}"/>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C268510C-01FE-8C0D-92DD-0B4AB7F6FBF5}"/>
              </a:ext>
            </a:extLst>
          </p:cNvPr>
          <p:cNvSpPr txBox="1">
            <a:spLocks/>
          </p:cNvSpPr>
          <p:nvPr/>
        </p:nvSpPr>
        <p:spPr>
          <a:xfrm>
            <a:off x="1" y="857249"/>
            <a:ext cx="9143999" cy="322326"/>
          </a:xfrm>
          <a:prstGeom prst="rect">
            <a:avLst/>
          </a:prstGeom>
        </p:spPr>
        <p:txBody>
          <a:bodyPr vert="horz" wrap="none" lIns="116586" tIns="0" rIns="0" bIns="0" rtlCol="0" anchor="ctr" anchorCtr="0">
            <a:noAutofit/>
          </a:bodyPr>
          <a:lstStyle>
            <a:lvl1pPr marL="0" algn="l" defTabSz="457200" rtl="0" eaLnBrk="1" latinLnBrk="0" hangingPunct="1">
              <a:spcBef>
                <a:spcPct val="0"/>
              </a:spcBef>
              <a:buNone/>
              <a:defRPr sz="2400" b="1" kern="1200" baseline="0">
                <a:solidFill>
                  <a:schemeClr val="tx1"/>
                </a:solidFill>
                <a:latin typeface="Arial"/>
                <a:ea typeface="+mj-ea"/>
                <a:cs typeface="Arial"/>
              </a:defRPr>
            </a:lvl1pPr>
          </a:lstStyle>
          <a:p>
            <a:pPr indent="-8335"/>
            <a:endParaRPr lang="en-US" sz="1800" dirty="0"/>
          </a:p>
        </p:txBody>
      </p:sp>
      <p:sp>
        <p:nvSpPr>
          <p:cNvPr id="5" name="Title 1">
            <a:extLst>
              <a:ext uri="{FF2B5EF4-FFF2-40B4-BE49-F238E27FC236}">
                <a16:creationId xmlns:a16="http://schemas.microsoft.com/office/drawing/2014/main" id="{10A23417-A501-FCD3-ADA0-A84007A054EA}"/>
              </a:ext>
            </a:extLst>
          </p:cNvPr>
          <p:cNvSpPr txBox="1">
            <a:spLocks/>
          </p:cNvSpPr>
          <p:nvPr/>
        </p:nvSpPr>
        <p:spPr>
          <a:xfrm>
            <a:off x="124634" y="21020"/>
            <a:ext cx="12191999" cy="429768"/>
          </a:xfrm>
          <a:prstGeom prst="rect">
            <a:avLst/>
          </a:prstGeom>
        </p:spPr>
        <p:txBody>
          <a:bodyPr vert="horz" wrap="none" lIns="155448" tIns="0" rIns="0" bIns="0" rtlCol="0" anchor="ctr" anchorCtr="0">
            <a:noAutofit/>
          </a:bodyPr>
          <a:lstStyle>
            <a:lvl1pPr marL="0" algn="l" defTabSz="457200" rtl="0" eaLnBrk="1" latinLnBrk="0" hangingPunct="1">
              <a:spcBef>
                <a:spcPct val="0"/>
              </a:spcBef>
              <a:buNone/>
              <a:defRPr sz="2400" b="1" kern="1200" baseline="0">
                <a:solidFill>
                  <a:schemeClr val="tx1"/>
                </a:solidFill>
                <a:latin typeface="Arial"/>
                <a:ea typeface="+mj-ea"/>
                <a:cs typeface="Arial"/>
              </a:defRPr>
            </a:lvl1pPr>
          </a:lstStyle>
          <a:p>
            <a:pPr indent="-11113"/>
            <a:r>
              <a:rPr lang="en-US" dirty="0">
                <a:latin typeface="Arial" panose="020B0604020202020204" pitchFamily="34" charset="0"/>
                <a:cs typeface="Arial" panose="020B0604020202020204" pitchFamily="34" charset="0"/>
              </a:rPr>
              <a:t>Result Analysis of AB-EDC</a:t>
            </a:r>
            <a:endParaRPr lang="en-US" dirty="0"/>
          </a:p>
        </p:txBody>
      </p:sp>
      <p:pic>
        <p:nvPicPr>
          <p:cNvPr id="2" name="Picture 1">
            <a:extLst>
              <a:ext uri="{FF2B5EF4-FFF2-40B4-BE49-F238E27FC236}">
                <a16:creationId xmlns:a16="http://schemas.microsoft.com/office/drawing/2014/main" id="{C899E1C5-9028-8F3C-A735-C85F9B5F40FC}"/>
              </a:ext>
            </a:extLst>
          </p:cNvPr>
          <p:cNvPicPr>
            <a:picLocks noChangeAspect="1"/>
          </p:cNvPicPr>
          <p:nvPr/>
        </p:nvPicPr>
        <p:blipFill>
          <a:blip r:embed="rId3"/>
          <a:srcRect/>
          <a:stretch/>
        </p:blipFill>
        <p:spPr>
          <a:xfrm>
            <a:off x="277034" y="4188921"/>
            <a:ext cx="8638366" cy="1471439"/>
          </a:xfrm>
          <a:prstGeom prst="rect">
            <a:avLst/>
          </a:prstGeom>
          <a:ln w="12700">
            <a:solidFill>
              <a:schemeClr val="tx1"/>
            </a:solidFill>
          </a:ln>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8F82C20D-E19E-03A5-0C59-AEE5D531D2D8}"/>
                  </a:ext>
                </a:extLst>
              </p:cNvPr>
              <p:cNvSpPr txBox="1"/>
              <p:nvPr/>
            </p:nvSpPr>
            <p:spPr>
              <a:xfrm>
                <a:off x="228600" y="609600"/>
                <a:ext cx="8638366" cy="3518399"/>
              </a:xfrm>
              <a:prstGeom prst="rect">
                <a:avLst/>
              </a:prstGeom>
              <a:noFill/>
            </p:spPr>
            <p:txBody>
              <a:bodyPr wrap="square" rtlCol="0">
                <a:spAutoFit/>
              </a:bodyPr>
              <a:lstStyle>
                <a:defPPr>
                  <a:defRPr lang="en-US"/>
                </a:defPPr>
                <a:lvl1pPr marL="173038" indent="-173038" algn="just">
                  <a:spcAft>
                    <a:spcPts val="600"/>
                  </a:spcAft>
                  <a:buFont typeface="Arial" panose="020B0604020202020204" pitchFamily="34" charset="0"/>
                  <a:buChar char="•"/>
                  <a:defRPr b="1">
                    <a:latin typeface="Arial" panose="020B0604020202020204" pitchFamily="34" charset="0"/>
                    <a:cs typeface="Arial" panose="020B0604020202020204" pitchFamily="34" charset="0"/>
                  </a:defRPr>
                </a:lvl1pPr>
                <a:lvl2pPr marL="517525" lvl="1" indent="-284163" algn="just">
                  <a:spcAft>
                    <a:spcPts val="600"/>
                  </a:spcAft>
                  <a:buSzPct val="75000"/>
                  <a:buFont typeface="Wingdings" panose="05000000000000000000" pitchFamily="2" charset="2"/>
                  <a:buChar char="q"/>
                  <a:defRPr b="1">
                    <a:latin typeface="Arial" panose="020B0604020202020204" pitchFamily="34" charset="0"/>
                    <a:cs typeface="Arial" panose="020B0604020202020204" pitchFamily="34" charset="0"/>
                  </a:defRPr>
                </a:lvl2pPr>
              </a:lstStyle>
              <a:p>
                <a:pPr algn="l"/>
                <a:r>
                  <a:rPr lang="en-US" dirty="0"/>
                  <a:t>Exact QSVM requires evaluating a massive </a:t>
                </a:r>
                <a14:m>
                  <m:oMath xmlns:m="http://schemas.openxmlformats.org/officeDocument/2006/math">
                    <m:r>
                      <a:rPr lang="en-US" b="1" i="1">
                        <a:latin typeface="Cambria Math" panose="02040503050406030204" pitchFamily="18" charset="0"/>
                      </a:rPr>
                      <m:t>𝑵</m:t>
                    </m:r>
                    <m:r>
                      <a:rPr lang="en-US" b="1">
                        <a:latin typeface="Cambria Math" panose="02040503050406030204" pitchFamily="18" charset="0"/>
                      </a:rPr>
                      <m:t>×</m:t>
                    </m:r>
                    <m:r>
                      <a:rPr lang="en-US" b="1" i="1">
                        <a:latin typeface="Cambria Math" panose="02040503050406030204" pitchFamily="18" charset="0"/>
                      </a:rPr>
                      <m:t>𝑵</m:t>
                    </m:r>
                  </m:oMath>
                </a14:m>
                <a:r>
                  <a:rPr lang="en-US" dirty="0"/>
                  <a:t> kernel matrix, resulting in an intractable </a:t>
                </a:r>
                <a14:m>
                  <m:oMath xmlns:m="http://schemas.openxmlformats.org/officeDocument/2006/math">
                    <m:r>
                      <a:rPr lang="en-US" b="1" i="1">
                        <a:latin typeface="Cambria Math" panose="02040503050406030204" pitchFamily="18" charset="0"/>
                      </a:rPr>
                      <m:t>𝓞</m:t>
                    </m:r>
                    <m:d>
                      <m:dPr>
                        <m:ctrlPr>
                          <a:rPr lang="en-US" i="1">
                            <a:latin typeface="Cambria Math" panose="02040503050406030204" pitchFamily="18" charset="0"/>
                          </a:rPr>
                        </m:ctrlPr>
                      </m:dPr>
                      <m:e>
                        <m:sSup>
                          <m:sSupPr>
                            <m:ctrlPr>
                              <a:rPr lang="en-US" i="1">
                                <a:latin typeface="Cambria Math" panose="02040503050406030204" pitchFamily="18" charset="0"/>
                              </a:rPr>
                            </m:ctrlPr>
                          </m:sSupPr>
                          <m:e>
                            <m:r>
                              <a:rPr lang="en-US" b="1" i="1">
                                <a:latin typeface="Cambria Math" panose="02040503050406030204" pitchFamily="18" charset="0"/>
                              </a:rPr>
                              <m:t>𝑵</m:t>
                            </m:r>
                          </m:e>
                          <m:sup>
                            <m:r>
                              <a:rPr lang="en-US" b="1" i="1">
                                <a:latin typeface="Cambria Math" panose="02040503050406030204" pitchFamily="18" charset="0"/>
                              </a:rPr>
                              <m:t>𝟐</m:t>
                            </m:r>
                          </m:sup>
                        </m:sSup>
                      </m:e>
                    </m:d>
                  </m:oMath>
                </a14:m>
                <a:r>
                  <a:rPr lang="en-US" dirty="0"/>
                  <a:t> scaling constraint for large datasets.</a:t>
                </a:r>
              </a:p>
              <a:p>
                <a:pPr algn="l"/>
                <a:r>
                  <a:rPr lang="en-US" dirty="0"/>
                  <a:t>AB-EDC selects a small, fixed number of representative class anchors </a:t>
                </a:r>
                <a:br>
                  <a:rPr lang="en-US" dirty="0"/>
                </a:br>
                <a:r>
                  <a:rPr lang="en-US" dirty="0"/>
                  <a:t>(</a:t>
                </a:r>
                <a14:m>
                  <m:oMath xmlns:m="http://schemas.openxmlformats.org/officeDocument/2006/math">
                    <m:r>
                      <a:rPr lang="en-US" b="1" i="1">
                        <a:latin typeface="Cambria Math" panose="02040503050406030204" pitchFamily="18" charset="0"/>
                      </a:rPr>
                      <m:t>𝑴</m:t>
                    </m:r>
                    <m:r>
                      <a:rPr lang="en-US" b="1" i="1">
                        <a:latin typeface="Cambria Math" panose="02040503050406030204" pitchFamily="18" charset="0"/>
                      </a:rPr>
                      <m:t>≪</m:t>
                    </m:r>
                    <m:r>
                      <a:rPr lang="en-US" b="1" i="1">
                        <a:latin typeface="Cambria Math" panose="02040503050406030204" pitchFamily="18" charset="0"/>
                      </a:rPr>
                      <m:t>𝑵</m:t>
                    </m:r>
                  </m:oMath>
                </a14:m>
                <a:r>
                  <a:rPr lang="en-US" dirty="0"/>
                  <a:t>). </a:t>
                </a:r>
              </a:p>
              <a:p>
                <a:pPr algn="l"/>
                <a:r>
                  <a:rPr lang="en-US" dirty="0"/>
                  <a:t>Instead of comparing every single piece of data against every other, the algorithm use a “shortcut” method. </a:t>
                </a:r>
              </a:p>
              <a:p>
                <a:pPr lvl="1" algn="l"/>
                <a:r>
                  <a:rPr lang="en-US" dirty="0"/>
                  <a:t>This reduces the workload from a heavy, square-shaped grid to a thin, manageable list, reducing inference complexity from </a:t>
                </a:r>
                <a14:m>
                  <m:oMath xmlns:m="http://schemas.openxmlformats.org/officeDocument/2006/math">
                    <m:r>
                      <a:rPr lang="en-US" i="1" smtClean="0">
                        <a:solidFill>
                          <a:srgbClr val="353585"/>
                        </a:solidFill>
                        <a:latin typeface="Cambria Math" panose="02040503050406030204" pitchFamily="18" charset="0"/>
                      </a:rPr>
                      <m:t>𝓞</m:t>
                    </m:r>
                    <m:d>
                      <m:dPr>
                        <m:ctrlPr>
                          <a:rPr lang="en-US" i="1">
                            <a:solidFill>
                              <a:srgbClr val="353585"/>
                            </a:solidFill>
                            <a:latin typeface="Cambria Math" panose="02040503050406030204" pitchFamily="18" charset="0"/>
                          </a:rPr>
                        </m:ctrlPr>
                      </m:dPr>
                      <m:e>
                        <m:sSup>
                          <m:sSupPr>
                            <m:ctrlPr>
                              <a:rPr lang="en-US" i="1">
                                <a:solidFill>
                                  <a:srgbClr val="353585"/>
                                </a:solidFill>
                                <a:latin typeface="Cambria Math" panose="02040503050406030204" pitchFamily="18" charset="0"/>
                              </a:rPr>
                            </m:ctrlPr>
                          </m:sSupPr>
                          <m:e>
                            <m:r>
                              <a:rPr lang="en-US" i="1">
                                <a:solidFill>
                                  <a:srgbClr val="353585"/>
                                </a:solidFill>
                                <a:latin typeface="Cambria Math" panose="02040503050406030204" pitchFamily="18" charset="0"/>
                              </a:rPr>
                              <m:t>𝑵</m:t>
                            </m:r>
                          </m:e>
                          <m:sup>
                            <m:r>
                              <a:rPr lang="en-US" i="1">
                                <a:solidFill>
                                  <a:srgbClr val="353585"/>
                                </a:solidFill>
                                <a:latin typeface="Cambria Math" panose="02040503050406030204" pitchFamily="18" charset="0"/>
                              </a:rPr>
                              <m:t>𝟐</m:t>
                            </m:r>
                          </m:sup>
                        </m:sSup>
                      </m:e>
                    </m:d>
                  </m:oMath>
                </a14:m>
                <a:r>
                  <a:rPr lang="en-US" dirty="0">
                    <a:solidFill>
                      <a:srgbClr val="353585"/>
                    </a:solidFill>
                  </a:rPr>
                  <a:t> to </a:t>
                </a:r>
                <a14:m>
                  <m:oMath xmlns:m="http://schemas.openxmlformats.org/officeDocument/2006/math">
                    <m:r>
                      <a:rPr lang="en-US" i="1">
                        <a:solidFill>
                          <a:srgbClr val="353585"/>
                        </a:solidFill>
                        <a:latin typeface="Cambria Math" panose="02040503050406030204" pitchFamily="18" charset="0"/>
                      </a:rPr>
                      <m:t>𝓞</m:t>
                    </m:r>
                    <m:r>
                      <a:rPr lang="en-US">
                        <a:solidFill>
                          <a:srgbClr val="353585"/>
                        </a:solidFill>
                        <a:latin typeface="Cambria Math" panose="02040503050406030204" pitchFamily="18" charset="0"/>
                      </a:rPr>
                      <m:t>(</m:t>
                    </m:r>
                    <m:r>
                      <a:rPr lang="en-US" i="1">
                        <a:solidFill>
                          <a:srgbClr val="353585"/>
                        </a:solidFill>
                        <a:latin typeface="Cambria Math" panose="02040503050406030204" pitchFamily="18" charset="0"/>
                      </a:rPr>
                      <m:t>𝒏</m:t>
                    </m:r>
                    <m:r>
                      <a:rPr lang="en-US" i="1">
                        <a:solidFill>
                          <a:srgbClr val="353585"/>
                        </a:solidFill>
                        <a:latin typeface="Cambria Math" panose="02040503050406030204" pitchFamily="18" charset="0"/>
                      </a:rPr>
                      <m:t>⋅</m:t>
                    </m:r>
                    <m:r>
                      <a:rPr lang="en-US" i="1">
                        <a:solidFill>
                          <a:srgbClr val="353585"/>
                        </a:solidFill>
                        <a:latin typeface="Cambria Math" panose="02040503050406030204" pitchFamily="18" charset="0"/>
                      </a:rPr>
                      <m:t>𝑴</m:t>
                    </m:r>
                    <m:r>
                      <a:rPr lang="en-US">
                        <a:solidFill>
                          <a:srgbClr val="353585"/>
                        </a:solidFill>
                        <a:latin typeface="Cambria Math" panose="02040503050406030204" pitchFamily="18" charset="0"/>
                      </a:rPr>
                      <m:t>)</m:t>
                    </m:r>
                  </m:oMath>
                </a14:m>
                <a:r>
                  <a:rPr lang="en-US" dirty="0"/>
                  <a:t>.</a:t>
                </a:r>
              </a:p>
              <a:p>
                <a:pPr algn="l"/>
                <a:r>
                  <a:rPr lang="en-US" dirty="0"/>
                  <a:t>AB-EDC trades a fraction of a percent in marginal accuracy compared to classical SVM model to collapse the computational problem, enabling the deployment of quantum kernels on massive datasets.</a:t>
                </a:r>
              </a:p>
            </p:txBody>
          </p:sp>
        </mc:Choice>
        <mc:Fallback xmlns="">
          <p:sp>
            <p:nvSpPr>
              <p:cNvPr id="6" name="TextBox 5">
                <a:extLst>
                  <a:ext uri="{FF2B5EF4-FFF2-40B4-BE49-F238E27FC236}">
                    <a16:creationId xmlns:a16="http://schemas.microsoft.com/office/drawing/2014/main" id="{8F82C20D-E19E-03A5-0C59-AEE5D531D2D8}"/>
                  </a:ext>
                </a:extLst>
              </p:cNvPr>
              <p:cNvSpPr txBox="1">
                <a:spLocks noRot="1" noChangeAspect="1" noMove="1" noResize="1" noEditPoints="1" noAdjustHandles="1" noChangeArrowheads="1" noChangeShapeType="1" noTextEdit="1"/>
              </p:cNvSpPr>
              <p:nvPr/>
            </p:nvSpPr>
            <p:spPr>
              <a:xfrm>
                <a:off x="228600" y="609600"/>
                <a:ext cx="8638366" cy="3518399"/>
              </a:xfrm>
              <a:prstGeom prst="rect">
                <a:avLst/>
              </a:prstGeom>
              <a:blipFill>
                <a:blip r:embed="rId4"/>
                <a:stretch>
                  <a:fillRect l="-494" t="-867" r="-71" b="-190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descr="A data table comparing the performance of quantum and classical machine learning models across three datasets (OVLP, S-10, S-13) using 10,000 training and testing samples. The table lists objective metrics and highlights the highest accuracy in bold for each dataset: Classical accuracy (ACC_C) is highest for OVLP (66.67%) and S-13 (78.28%), while the quantum ZZ-feature map accuracy (ACC_Z) is highest for S-10 (67.77%).">
                <a:extLst>
                  <a:ext uri="{FF2B5EF4-FFF2-40B4-BE49-F238E27FC236}">
                    <a16:creationId xmlns:a16="http://schemas.microsoft.com/office/drawing/2014/main" id="{6B6B21AB-63A3-E1B2-10A6-3F228E4E6F7D}"/>
                  </a:ext>
                </a:extLst>
              </p:cNvPr>
              <p:cNvSpPr txBox="1"/>
              <p:nvPr/>
            </p:nvSpPr>
            <p:spPr>
              <a:xfrm>
                <a:off x="228600" y="5722384"/>
                <a:ext cx="8557591" cy="602216"/>
              </a:xfrm>
              <a:prstGeom prst="rect">
                <a:avLst/>
              </a:prstGeom>
              <a:noFill/>
            </p:spPr>
            <p:txBody>
              <a:bodyPr wrap="square" rtlCol="0">
                <a:spAutoFit/>
              </a:bodyPr>
              <a:lstStyle/>
              <a:p>
                <a:pPr algn="just"/>
                <a:r>
                  <a:rPr lang="en-US" sz="1600" b="1" dirty="0">
                    <a:solidFill>
                      <a:srgbClr val="353585"/>
                    </a:solidFill>
                    <a:latin typeface="Arial" panose="020B0604020202020204" pitchFamily="34" charset="0"/>
                    <a:cs typeface="Arial" panose="020B0604020202020204" pitchFamily="34" charset="0"/>
                  </a:rPr>
                  <a:t>Table 05. </a:t>
                </a:r>
                <a:r>
                  <a:rPr lang="en-US" sz="1600" b="1" dirty="0">
                    <a:latin typeface="Arial" panose="020B0604020202020204" pitchFamily="34" charset="0"/>
                    <a:cs typeface="Arial" panose="020B0604020202020204" pitchFamily="34" charset="0"/>
                  </a:rPr>
                  <a:t>Comparative performance analysis of the AB-EDC-driven QSVM (</a:t>
                </a:r>
                <a14:m>
                  <m:oMath xmlns:m="http://schemas.openxmlformats.org/officeDocument/2006/math">
                    <m:r>
                      <a:rPr lang="en-US" sz="1600" b="1" i="1" dirty="0">
                        <a:latin typeface="Cambria Math" panose="02040503050406030204" pitchFamily="18" charset="0"/>
                      </a:rPr>
                      <m:t>𝐀𝐂</m:t>
                    </m:r>
                    <m:sSub>
                      <m:sSubPr>
                        <m:ctrlPr>
                          <a:rPr lang="en-US" sz="1600" b="1" i="1" dirty="0">
                            <a:latin typeface="Cambria Math" panose="02040503050406030204" pitchFamily="18" charset="0"/>
                          </a:rPr>
                        </m:ctrlPr>
                      </m:sSubPr>
                      <m:e>
                        <m:r>
                          <a:rPr lang="en-US" sz="1600" b="1" i="1" dirty="0">
                            <a:latin typeface="Cambria Math" panose="02040503050406030204" pitchFamily="18" charset="0"/>
                          </a:rPr>
                          <m:t>𝑪</m:t>
                        </m:r>
                      </m:e>
                      <m:sub>
                        <m:r>
                          <a:rPr lang="en-US" sz="1600" b="1" i="1" dirty="0">
                            <a:latin typeface="Cambria Math" panose="02040503050406030204" pitchFamily="18" charset="0"/>
                          </a:rPr>
                          <m:t>𝑸</m:t>
                        </m:r>
                      </m:sub>
                    </m:sSub>
                  </m:oMath>
                </a14:m>
                <a:r>
                  <a:rPr lang="en-US" sz="1600" b="1" dirty="0">
                    <a:latin typeface="Arial" panose="020B0604020202020204" pitchFamily="34" charset="0"/>
                    <a:cs typeface="Arial" panose="020B0604020202020204" pitchFamily="34" charset="0"/>
                  </a:rPr>
                  <a:t>) against a static QFM (</a:t>
                </a:r>
                <a14:m>
                  <m:oMath xmlns:m="http://schemas.openxmlformats.org/officeDocument/2006/math">
                    <m:r>
                      <a:rPr lang="en-US" sz="1600" b="1" i="1" dirty="0">
                        <a:latin typeface="Cambria Math" panose="02040503050406030204" pitchFamily="18" charset="0"/>
                      </a:rPr>
                      <m:t>𝐀𝐂</m:t>
                    </m:r>
                    <m:sSub>
                      <m:sSubPr>
                        <m:ctrlPr>
                          <a:rPr lang="en-US" sz="1600" b="1" i="1" dirty="0">
                            <a:latin typeface="Cambria Math" panose="02040503050406030204" pitchFamily="18" charset="0"/>
                          </a:rPr>
                        </m:ctrlPr>
                      </m:sSubPr>
                      <m:e>
                        <m:r>
                          <a:rPr lang="en-US" sz="1600" b="1" i="1" dirty="0">
                            <a:latin typeface="Cambria Math" panose="02040503050406030204" pitchFamily="18" charset="0"/>
                          </a:rPr>
                          <m:t>𝑪</m:t>
                        </m:r>
                      </m:e>
                      <m:sub>
                        <m:r>
                          <a:rPr lang="en-US" sz="1600" b="1" i="1" dirty="0">
                            <a:latin typeface="Cambria Math" panose="02040503050406030204" pitchFamily="18" charset="0"/>
                          </a:rPr>
                          <m:t>𝒁</m:t>
                        </m:r>
                      </m:sub>
                    </m:sSub>
                  </m:oMath>
                </a14:m>
                <a:r>
                  <a:rPr lang="en-US" sz="1600" b="1" dirty="0">
                    <a:latin typeface="Arial" panose="020B0604020202020204" pitchFamily="34" charset="0"/>
                    <a:cs typeface="Arial" panose="020B0604020202020204" pitchFamily="34" charset="0"/>
                  </a:rPr>
                  <a:t>) and an optimal classical RBF SVM (</a:t>
                </a:r>
                <a14:m>
                  <m:oMath xmlns:m="http://schemas.openxmlformats.org/officeDocument/2006/math">
                    <m:r>
                      <a:rPr lang="en-US" sz="1600" b="1" i="1" dirty="0">
                        <a:latin typeface="Cambria Math" panose="02040503050406030204" pitchFamily="18" charset="0"/>
                      </a:rPr>
                      <m:t>𝐀𝐂</m:t>
                    </m:r>
                    <m:sSub>
                      <m:sSubPr>
                        <m:ctrlPr>
                          <a:rPr lang="en-US" sz="1600" b="1" i="1" dirty="0">
                            <a:latin typeface="Cambria Math" panose="02040503050406030204" pitchFamily="18" charset="0"/>
                          </a:rPr>
                        </m:ctrlPr>
                      </m:sSubPr>
                      <m:e>
                        <m:r>
                          <a:rPr lang="en-US" sz="1600" b="1" i="1" dirty="0">
                            <a:latin typeface="Cambria Math" panose="02040503050406030204" pitchFamily="18" charset="0"/>
                          </a:rPr>
                          <m:t>𝑪</m:t>
                        </m:r>
                      </m:e>
                      <m:sub>
                        <m:r>
                          <a:rPr lang="en-US" sz="1600" b="1" i="1" dirty="0">
                            <a:latin typeface="Cambria Math" panose="02040503050406030204" pitchFamily="18" charset="0"/>
                          </a:rPr>
                          <m:t>𝑪</m:t>
                        </m:r>
                      </m:sub>
                    </m:sSub>
                  </m:oMath>
                </a14:m>
                <a:r>
                  <a:rPr lang="en-US" sz="1600" b="1" dirty="0">
                    <a:latin typeface="Arial" panose="020B0604020202020204" pitchFamily="34" charset="0"/>
                    <a:cs typeface="Arial" panose="020B0604020202020204" pitchFamily="34" charset="0"/>
                  </a:rPr>
                  <a:t>).</a:t>
                </a:r>
              </a:p>
            </p:txBody>
          </p:sp>
        </mc:Choice>
        <mc:Fallback xmlns="">
          <p:sp>
            <p:nvSpPr>
              <p:cNvPr id="4" name="TextBox 3" descr="A data table comparing the performance of quantum and classical machine learning models across three datasets (OVLP, S-10, S-13) using 10,000 training and testing samples. The table lists objective metrics and highlights the highest accuracy in bold for each dataset: Classical accuracy (ACC_C) is highest for OVLP (66.67%) and S-13 (78.28%), while the quantum ZZ-feature map accuracy (ACC_Z) is highest for S-10 (67.77%).">
                <a:extLst>
                  <a:ext uri="{FF2B5EF4-FFF2-40B4-BE49-F238E27FC236}">
                    <a16:creationId xmlns:a16="http://schemas.microsoft.com/office/drawing/2014/main" id="{6B6B21AB-63A3-E1B2-10A6-3F228E4E6F7D}"/>
                  </a:ext>
                </a:extLst>
              </p:cNvPr>
              <p:cNvSpPr txBox="1">
                <a:spLocks noRot="1" noChangeAspect="1" noMove="1" noResize="1" noEditPoints="1" noAdjustHandles="1" noChangeArrowheads="1" noChangeShapeType="1" noTextEdit="1"/>
              </p:cNvSpPr>
              <p:nvPr/>
            </p:nvSpPr>
            <p:spPr>
              <a:xfrm>
                <a:off x="228600" y="5722384"/>
                <a:ext cx="8557591" cy="602216"/>
              </a:xfrm>
              <a:prstGeom prst="rect">
                <a:avLst/>
              </a:prstGeom>
              <a:blipFill>
                <a:blip r:embed="rId5"/>
                <a:stretch>
                  <a:fillRect l="-428" t="-3030" r="-428" b="-12121"/>
                </a:stretch>
              </a:blipFill>
            </p:spPr>
            <p:txBody>
              <a:bodyPr/>
              <a:lstStyle/>
              <a:p>
                <a:r>
                  <a:rPr lang="en-US">
                    <a:noFill/>
                  </a:rPr>
                  <a:t> </a:t>
                </a:r>
              </a:p>
            </p:txBody>
          </p:sp>
        </mc:Fallback>
      </mc:AlternateContent>
    </p:spTree>
    <p:extLst>
      <p:ext uri="{BB962C8B-B14F-4D97-AF65-F5344CB8AC3E}">
        <p14:creationId xmlns:p14="http://schemas.microsoft.com/office/powerpoint/2010/main" val="614719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32ED45-20FE-F0F7-D7D8-203C02A98A4E}"/>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F43A54C2-45A9-16C3-2800-466C0BE5A1DD}"/>
              </a:ext>
            </a:extLst>
          </p:cNvPr>
          <p:cNvSpPr txBox="1">
            <a:spLocks/>
          </p:cNvSpPr>
          <p:nvPr/>
        </p:nvSpPr>
        <p:spPr>
          <a:xfrm>
            <a:off x="1" y="857249"/>
            <a:ext cx="9143999" cy="322326"/>
          </a:xfrm>
          <a:prstGeom prst="rect">
            <a:avLst/>
          </a:prstGeom>
        </p:spPr>
        <p:txBody>
          <a:bodyPr vert="horz" wrap="none" lIns="116586" tIns="0" rIns="0" bIns="0" rtlCol="0" anchor="ctr" anchorCtr="0">
            <a:noAutofit/>
          </a:bodyPr>
          <a:lstStyle>
            <a:lvl1pPr marL="0" algn="l" defTabSz="457200" rtl="0" eaLnBrk="1" latinLnBrk="0" hangingPunct="1">
              <a:spcBef>
                <a:spcPct val="0"/>
              </a:spcBef>
              <a:buNone/>
              <a:defRPr sz="2400" b="1" kern="1200" baseline="0">
                <a:solidFill>
                  <a:schemeClr val="tx1"/>
                </a:solidFill>
                <a:latin typeface="Arial"/>
                <a:ea typeface="+mj-ea"/>
                <a:cs typeface="Arial"/>
              </a:defRPr>
            </a:lvl1pPr>
          </a:lstStyle>
          <a:p>
            <a:pPr indent="-8335"/>
            <a:endParaRPr lang="en-US" sz="1800" dirty="0"/>
          </a:p>
        </p:txBody>
      </p:sp>
      <p:sp>
        <p:nvSpPr>
          <p:cNvPr id="5" name="Title 1">
            <a:extLst>
              <a:ext uri="{FF2B5EF4-FFF2-40B4-BE49-F238E27FC236}">
                <a16:creationId xmlns:a16="http://schemas.microsoft.com/office/drawing/2014/main" id="{F4ADFC3D-7A8D-6634-5131-4C3FC701ABC1}"/>
              </a:ext>
            </a:extLst>
          </p:cNvPr>
          <p:cNvSpPr txBox="1">
            <a:spLocks/>
          </p:cNvSpPr>
          <p:nvPr/>
        </p:nvSpPr>
        <p:spPr>
          <a:xfrm>
            <a:off x="124634" y="21020"/>
            <a:ext cx="12191999" cy="429768"/>
          </a:xfrm>
          <a:prstGeom prst="rect">
            <a:avLst/>
          </a:prstGeom>
        </p:spPr>
        <p:txBody>
          <a:bodyPr vert="horz" wrap="none" lIns="155448" tIns="0" rIns="0" bIns="0" rtlCol="0" anchor="ctr" anchorCtr="0">
            <a:noAutofit/>
          </a:bodyPr>
          <a:lstStyle>
            <a:lvl1pPr marL="0" algn="l" defTabSz="457200" rtl="0" eaLnBrk="1" latinLnBrk="0" hangingPunct="1">
              <a:spcBef>
                <a:spcPct val="0"/>
              </a:spcBef>
              <a:buNone/>
              <a:defRPr sz="2400" b="1" kern="1200" baseline="0">
                <a:solidFill>
                  <a:schemeClr val="tx1"/>
                </a:solidFill>
                <a:latin typeface="Arial"/>
                <a:ea typeface="+mj-ea"/>
                <a:cs typeface="Arial"/>
              </a:defRPr>
            </a:lvl1pPr>
          </a:lstStyle>
          <a:p>
            <a:pPr indent="-11113"/>
            <a:r>
              <a:rPr lang="en-US" dirty="0">
                <a:latin typeface="Arial" panose="020B0604020202020204" pitchFamily="34" charset="0"/>
                <a:cs typeface="Arial" panose="020B0604020202020204" pitchFamily="34" charset="0"/>
              </a:rPr>
              <a:t>Research Proposal (1/2)</a:t>
            </a:r>
            <a:endParaRPr lang="en-US" dirty="0"/>
          </a:p>
        </p:txBody>
      </p:sp>
      <p:sp>
        <p:nvSpPr>
          <p:cNvPr id="6" name="TextBox 5">
            <a:extLst>
              <a:ext uri="{FF2B5EF4-FFF2-40B4-BE49-F238E27FC236}">
                <a16:creationId xmlns:a16="http://schemas.microsoft.com/office/drawing/2014/main" id="{5FBA28D0-BAC9-9E06-FE16-5667578BB45E}"/>
              </a:ext>
            </a:extLst>
          </p:cNvPr>
          <p:cNvSpPr txBox="1"/>
          <p:nvPr/>
        </p:nvSpPr>
        <p:spPr>
          <a:xfrm>
            <a:off x="228600" y="542891"/>
            <a:ext cx="8686800" cy="6124754"/>
          </a:xfrm>
          <a:prstGeom prst="rect">
            <a:avLst/>
          </a:prstGeom>
          <a:noFill/>
        </p:spPr>
        <p:txBody>
          <a:bodyPr wrap="square" rtlCol="0">
            <a:spAutoFit/>
          </a:bodyPr>
          <a:lstStyle>
            <a:lvl1pPr marL="173038" indent="-173038" algn="just">
              <a:spcBef>
                <a:spcPct val="20000"/>
              </a:spcBef>
              <a:spcAft>
                <a:spcPts val="600"/>
              </a:spcAft>
              <a:buFont typeface="Arial" panose="020B0604020202020204" pitchFamily="34" charset="0"/>
              <a:buChar char="•"/>
              <a:defRPr b="1">
                <a:solidFill>
                  <a:srgbClr val="353585"/>
                </a:solidFill>
                <a:latin typeface="Arial" panose="020B0604020202020204" pitchFamily="34" charset="0"/>
                <a:cs typeface="Arial" panose="020B0604020202020204" pitchFamily="34" charset="0"/>
              </a:defRPr>
            </a:lvl1pPr>
            <a:lvl2pPr marL="517525" lvl="1" indent="-284163" algn="just">
              <a:spcBef>
                <a:spcPct val="20000"/>
              </a:spcBef>
              <a:spcAft>
                <a:spcPts val="600"/>
              </a:spcAft>
              <a:buSzPct val="75000"/>
              <a:buFont typeface="Wingdings" panose="05000000000000000000" pitchFamily="2" charset="2"/>
              <a:buChar char="q"/>
              <a:defRPr b="1">
                <a:solidFill>
                  <a:srgbClr val="353585"/>
                </a:solidFill>
                <a:latin typeface="Arial" panose="020B0604020202020204" pitchFamily="34" charset="0"/>
                <a:cs typeface="Arial" panose="020B0604020202020204" pitchFamily="34" charset="0"/>
              </a:defRPr>
            </a:lvl2pPr>
            <a:lvl3pPr marL="1097280" indent="-182880" defTabSz="457189">
              <a:spcBef>
                <a:spcPct val="20000"/>
              </a:spcBef>
              <a:buFont typeface="Arial"/>
              <a:buChar char="•"/>
            </a:lvl3pPr>
            <a:lvl4pPr marL="1600160" indent="-228594" defTabSz="457189">
              <a:spcBef>
                <a:spcPct val="20000"/>
              </a:spcBef>
              <a:buFont typeface="Arial"/>
              <a:buChar char="–"/>
              <a:defRPr sz="1600"/>
            </a:lvl4pPr>
            <a:lvl5pPr marL="2057349" indent="-228594" defTabSz="457189">
              <a:spcBef>
                <a:spcPct val="20000"/>
              </a:spcBef>
              <a:buFont typeface="Arial"/>
              <a:buChar char="»"/>
              <a:defRPr sz="1600"/>
            </a:lvl5pPr>
            <a:lvl6pPr marL="2514537" indent="-228594" defTabSz="457189">
              <a:spcBef>
                <a:spcPct val="20000"/>
              </a:spcBef>
              <a:buFont typeface="Arial"/>
              <a:buChar char="•"/>
              <a:defRPr sz="2000"/>
            </a:lvl6pPr>
            <a:lvl7pPr marL="2971726" indent="-228594" defTabSz="457189">
              <a:spcBef>
                <a:spcPct val="20000"/>
              </a:spcBef>
              <a:buFont typeface="Arial"/>
              <a:buChar char="•"/>
              <a:defRPr sz="2000"/>
            </a:lvl7pPr>
            <a:lvl8pPr marL="3428914" indent="-228594" defTabSz="457189">
              <a:spcBef>
                <a:spcPct val="20000"/>
              </a:spcBef>
              <a:buFont typeface="Arial"/>
              <a:buChar char="•"/>
              <a:defRPr sz="2000"/>
            </a:lvl8pPr>
            <a:lvl9pPr marL="3886103" indent="-228594" defTabSz="457189">
              <a:spcBef>
                <a:spcPct val="20000"/>
              </a:spcBef>
              <a:buFont typeface="Arial"/>
              <a:buChar char="•"/>
              <a:defRPr sz="2000"/>
            </a:lvl9pPr>
          </a:lstStyle>
          <a:p>
            <a:pPr algn="l"/>
            <a:r>
              <a:rPr lang="en-US" dirty="0"/>
              <a:t>Problem Statement: </a:t>
            </a:r>
            <a:r>
              <a:rPr lang="en-US" dirty="0">
                <a:solidFill>
                  <a:schemeClr val="tx1"/>
                </a:solidFill>
              </a:rPr>
              <a:t>There is a critical need to precisely localize temporal seizure onsets from continuous EEG signals and accurately microsegment cancerous regions within gigapixel Whole Slide Images (WSIs).</a:t>
            </a:r>
          </a:p>
          <a:p>
            <a:pPr algn="l"/>
            <a:r>
              <a:rPr lang="en-US" dirty="0"/>
              <a:t>Open-Source Datasets: </a:t>
            </a:r>
          </a:p>
          <a:p>
            <a:pPr lvl="1" algn="l"/>
            <a:r>
              <a:rPr lang="en-US" dirty="0">
                <a:solidFill>
                  <a:schemeClr val="tx1"/>
                </a:solidFill>
              </a:rPr>
              <a:t>EEG: TUSZ (TUH EEG Seizure Corpus).</a:t>
            </a:r>
          </a:p>
          <a:p>
            <a:pPr lvl="1" algn="l"/>
            <a:r>
              <a:rPr lang="en-US" dirty="0">
                <a:solidFill>
                  <a:schemeClr val="tx1"/>
                </a:solidFill>
              </a:rPr>
              <a:t>Digital Pathology: TUBR and FCBR corpora.</a:t>
            </a:r>
          </a:p>
          <a:p>
            <a:pPr algn="l"/>
            <a:r>
              <a:rPr lang="en-US" dirty="0"/>
              <a:t>Current High-Level Architecture:</a:t>
            </a:r>
          </a:p>
          <a:p>
            <a:pPr lvl="1" algn="l"/>
            <a:r>
              <a:rPr lang="en-US" dirty="0">
                <a:solidFill>
                  <a:schemeClr val="tx1"/>
                </a:solidFill>
              </a:rPr>
              <a:t>Divide continuous EEG signals and DPATH images into discrete frames.</a:t>
            </a:r>
          </a:p>
          <a:p>
            <a:pPr lvl="1" algn="l"/>
            <a:r>
              <a:rPr lang="en-US" dirty="0">
                <a:solidFill>
                  <a:schemeClr val="tx1"/>
                </a:solidFill>
              </a:rPr>
              <a:t>Execute frame-level classification.</a:t>
            </a:r>
          </a:p>
          <a:p>
            <a:pPr lvl="1" algn="l"/>
            <a:r>
              <a:rPr lang="en-US" dirty="0">
                <a:solidFill>
                  <a:schemeClr val="tx1"/>
                </a:solidFill>
              </a:rPr>
              <a:t>Apply heuristic aggregator algorithms to compile frames into final temporal/spatial segmentations.</a:t>
            </a:r>
          </a:p>
          <a:p>
            <a:pPr algn="l"/>
            <a:r>
              <a:rPr lang="en-US" dirty="0"/>
              <a:t>Baseline Limitations:</a:t>
            </a:r>
          </a:p>
          <a:p>
            <a:pPr lvl="1" algn="l"/>
            <a:r>
              <a:rPr lang="en-US" dirty="0">
                <a:solidFill>
                  <a:schemeClr val="tx1"/>
                </a:solidFill>
              </a:rPr>
              <a:t>EEG Performance: Severe false alarm rates due to the misclassification of benign rhythmic patterns as seizures. Baseline metrics yield a Sensitivity of 37.95%, and 3.92 False Alarms/24 hours.</a:t>
            </a:r>
          </a:p>
          <a:p>
            <a:pPr lvl="1" algn="l"/>
            <a:r>
              <a:rPr lang="en-US" dirty="0">
                <a:solidFill>
                  <a:schemeClr val="tx1"/>
                </a:solidFill>
              </a:rPr>
              <a:t>DPATH Performance: On TUBR, the baseline MDICE score is 51.10%, and on FCBR, the MDICE is 46.02%.</a:t>
            </a:r>
          </a:p>
        </p:txBody>
      </p:sp>
    </p:spTree>
    <p:extLst>
      <p:ext uri="{BB962C8B-B14F-4D97-AF65-F5344CB8AC3E}">
        <p14:creationId xmlns:p14="http://schemas.microsoft.com/office/powerpoint/2010/main" val="4268771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
                                            <p:txEl>
                                              <p:pRg st="8" end="8"/>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
                                            <p:txEl>
                                              <p:pRg st="9" end="9"/>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8E8A61-6161-0548-C3E3-966581BD723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DB32B68-6F30-D906-9C1A-33FA7E22C81D}"/>
              </a:ext>
            </a:extLst>
          </p:cNvPr>
          <p:cNvSpPr>
            <a:spLocks noGrp="1"/>
          </p:cNvSpPr>
          <p:nvPr>
            <p:ph type="title"/>
          </p:nvPr>
        </p:nvSpPr>
        <p:spPr/>
        <p:txBody>
          <a:bodyPr vert="horz" wrap="none" lIns="228600" tIns="91440" rIns="0" bIns="0" rtlCol="0" anchor="ctr" anchorCtr="0">
            <a:noAutofit/>
          </a:bodyPr>
          <a:lstStyle/>
          <a:p>
            <a:r>
              <a:rPr lang="en-US" dirty="0"/>
              <a:t>Proposed Contributions</a:t>
            </a:r>
          </a:p>
        </p:txBody>
      </p:sp>
      <mc:AlternateContent xmlns:mc="http://schemas.openxmlformats.org/markup-compatibility/2006">
        <mc:Choice xmlns:a14="http://schemas.microsoft.com/office/drawing/2010/main" Requires="a14">
          <p:sp>
            <p:nvSpPr>
              <p:cNvPr id="3" name="TextBox 2">
                <a:extLst>
                  <a:ext uri="{FF2B5EF4-FFF2-40B4-BE49-F238E27FC236}">
                    <a16:creationId xmlns:a16="http://schemas.microsoft.com/office/drawing/2014/main" id="{02CF0320-5DA1-DB46-79EF-D13FCFF3402A}"/>
                  </a:ext>
                </a:extLst>
              </p:cNvPr>
              <p:cNvSpPr txBox="1"/>
              <p:nvPr/>
            </p:nvSpPr>
            <p:spPr>
              <a:xfrm>
                <a:off x="228600" y="685800"/>
                <a:ext cx="8686800" cy="6206571"/>
              </a:xfrm>
              <a:prstGeom prst="rect">
                <a:avLst/>
              </a:prstGeom>
              <a:noFill/>
            </p:spPr>
            <p:txBody>
              <a:bodyPr wrap="square" rtlCol="0">
                <a:spAutoFit/>
              </a:bodyPr>
              <a:lstStyle>
                <a:defPPr>
                  <a:defRPr lang="en-US"/>
                </a:defPPr>
                <a:lvl1pPr marL="173038" indent="-173038" algn="just">
                  <a:spcAft>
                    <a:spcPts val="600"/>
                  </a:spcAft>
                  <a:buFont typeface="Arial" panose="020B0604020202020204" pitchFamily="34" charset="0"/>
                  <a:buChar char="•"/>
                  <a:defRPr b="1">
                    <a:solidFill>
                      <a:srgbClr val="353585"/>
                    </a:solidFill>
                    <a:latin typeface="Arial" panose="020B0604020202020204" pitchFamily="34" charset="0"/>
                    <a:cs typeface="Arial" panose="020B0604020202020204" pitchFamily="34" charset="0"/>
                  </a:defRPr>
                </a:lvl1pPr>
                <a:lvl2pPr marL="517525" lvl="1" indent="-284163" algn="just">
                  <a:spcAft>
                    <a:spcPts val="600"/>
                  </a:spcAft>
                  <a:buSzPct val="75000"/>
                  <a:buFont typeface="Wingdings" panose="05000000000000000000" pitchFamily="2" charset="2"/>
                  <a:buChar char="q"/>
                  <a:defRPr b="1">
                    <a:latin typeface="Arial" panose="020B0604020202020204" pitchFamily="34" charset="0"/>
                    <a:cs typeface="Arial" panose="020B0604020202020204" pitchFamily="34" charset="0"/>
                  </a:defRPr>
                </a:lvl2pPr>
              </a:lstStyle>
              <a:p>
                <a:pPr algn="l"/>
                <a:r>
                  <a:rPr lang="en-US" dirty="0">
                    <a:solidFill>
                      <a:schemeClr val="tx1"/>
                    </a:solidFill>
                  </a:rPr>
                  <a:t>Our proposal introduces a new theoretical framework designed to characterize the conditions under which a Quantum Machine Learning (QML) algorithm may offer advantages over classical counterparts across various standard datasets.</a:t>
                </a:r>
              </a:p>
              <a:p>
                <a:pPr lvl="1" algn="l"/>
                <a:r>
                  <a:rPr lang="en-US" dirty="0"/>
                  <a:t>Entangled Information Capacity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𝑪</m:t>
                        </m:r>
                      </m:e>
                      <m:sub>
                        <m:r>
                          <a:rPr lang="en-US" i="1">
                            <a:latin typeface="Cambria Math" panose="02040503050406030204" pitchFamily="18" charset="0"/>
                          </a:rPr>
                          <m:t>𝑬𝑰</m:t>
                        </m:r>
                      </m:sub>
                    </m:sSub>
                    <m:r>
                      <a:rPr lang="en-US" b="1" i="1" smtClean="0">
                        <a:latin typeface="Cambria Math" panose="02040503050406030204" pitchFamily="18" charset="0"/>
                      </a:rPr>
                      <m:t>)</m:t>
                    </m:r>
                  </m:oMath>
                </a14:m>
                <a:r>
                  <a:rPr lang="en-US" dirty="0"/>
                  <a:t> framework establishes that structural quantum advantage requires, </a:t>
                </a:r>
                <a14:m>
                  <m:oMath xmlns:m="http://schemas.openxmlformats.org/officeDocument/2006/math">
                    <m:sSub>
                      <m:sSubPr>
                        <m:ctrlPr>
                          <a:rPr lang="en-US" i="1">
                            <a:latin typeface="Cambria Math" panose="02040503050406030204" pitchFamily="18" charset="0"/>
                          </a:rPr>
                        </m:ctrlPr>
                      </m:sSubPr>
                      <m:e>
                        <m:r>
                          <a:rPr lang="en-US" b="1" i="1">
                            <a:latin typeface="Cambria Math" panose="02040503050406030204" pitchFamily="18" charset="0"/>
                          </a:rPr>
                          <m:t>𝑪</m:t>
                        </m:r>
                      </m:e>
                      <m:sub>
                        <m:r>
                          <a:rPr lang="en-US" b="1" i="1">
                            <a:latin typeface="Cambria Math" panose="02040503050406030204" pitchFamily="18" charset="0"/>
                          </a:rPr>
                          <m:t>𝑬𝑰</m:t>
                        </m:r>
                      </m:sub>
                    </m:sSub>
                    <m:r>
                      <m:rPr>
                        <m:nor/>
                      </m:rPr>
                      <a:rPr lang="en-US" i="1"/>
                      <m:t>&gt; </m:t>
                    </m:r>
                    <m:r>
                      <a:rPr lang="en-US" b="1" i="1">
                        <a:latin typeface="Cambria Math" panose="02040503050406030204" pitchFamily="18" charset="0"/>
                      </a:rPr>
                      <m:t>𝝉</m:t>
                    </m:r>
                  </m:oMath>
                </a14:m>
                <a:r>
                  <a:rPr lang="en-US" dirty="0"/>
                  <a:t>, where </a:t>
                </a:r>
                <a14:m>
                  <m:oMath xmlns:m="http://schemas.openxmlformats.org/officeDocument/2006/math">
                    <m:r>
                      <a:rPr lang="en-US" i="1">
                        <a:latin typeface="Cambria Math" panose="02040503050406030204" pitchFamily="18" charset="0"/>
                      </a:rPr>
                      <m:t>𝝉</m:t>
                    </m:r>
                  </m:oMath>
                </a14:m>
                <a:r>
                  <a:rPr lang="en-US" dirty="0"/>
                  <a:t> is the capacity threshold of the optimal classical baseline.</a:t>
                </a:r>
              </a:p>
              <a:p>
                <a:pPr algn="l"/>
                <a14:m>
                  <m:oMath xmlns:m="http://schemas.openxmlformats.org/officeDocument/2006/math">
                    <m:sSub>
                      <m:sSubPr>
                        <m:ctrlPr>
                          <a:rPr lang="en-US" i="1">
                            <a:solidFill>
                              <a:srgbClr val="353585"/>
                            </a:solidFill>
                            <a:latin typeface="Cambria Math" panose="02040503050406030204" pitchFamily="18" charset="0"/>
                          </a:rPr>
                        </m:ctrlPr>
                      </m:sSubPr>
                      <m:e>
                        <m:r>
                          <a:rPr lang="en-US" b="1" i="1">
                            <a:solidFill>
                              <a:srgbClr val="353585"/>
                            </a:solidFill>
                            <a:latin typeface="Cambria Math" panose="02040503050406030204" pitchFamily="18" charset="0"/>
                          </a:rPr>
                          <m:t>𝑪</m:t>
                        </m:r>
                      </m:e>
                      <m:sub>
                        <m:r>
                          <a:rPr lang="en-US" b="1" i="1">
                            <a:solidFill>
                              <a:srgbClr val="353585"/>
                            </a:solidFill>
                            <a:latin typeface="Cambria Math" panose="02040503050406030204" pitchFamily="18" charset="0"/>
                          </a:rPr>
                          <m:t>𝑬𝑰</m:t>
                        </m:r>
                      </m:sub>
                    </m:sSub>
                  </m:oMath>
                </a14:m>
                <a:r>
                  <a:rPr lang="en-US" dirty="0">
                    <a:solidFill>
                      <a:srgbClr val="353585"/>
                    </a:solidFill>
                  </a:rPr>
                  <a:t> </a:t>
                </a:r>
                <a:r>
                  <a:rPr lang="en-US" dirty="0"/>
                  <a:t>a</a:t>
                </a:r>
                <a:r>
                  <a:rPr lang="en-US" dirty="0">
                    <a:solidFill>
                      <a:srgbClr val="353585"/>
                    </a:solidFill>
                  </a:rPr>
                  <a:t>s an </a:t>
                </a:r>
                <a:r>
                  <a:rPr lang="en-US" dirty="0"/>
                  <a:t>O</a:t>
                </a:r>
                <a:r>
                  <a:rPr lang="en-US" dirty="0">
                    <a:solidFill>
                      <a:srgbClr val="353585"/>
                    </a:solidFill>
                  </a:rPr>
                  <a:t>ptimization Objective:</a:t>
                </a:r>
              </a:p>
              <a:p>
                <a:pPr lvl="1" algn="l"/>
                <a14:m>
                  <m:oMath xmlns:m="http://schemas.openxmlformats.org/officeDocument/2006/math">
                    <m:sSub>
                      <m:sSubPr>
                        <m:ctrlPr>
                          <a:rPr lang="en-US" i="1">
                            <a:latin typeface="Cambria Math" panose="02040503050406030204" pitchFamily="18" charset="0"/>
                          </a:rPr>
                        </m:ctrlPr>
                      </m:sSubPr>
                      <m:e>
                        <m:r>
                          <a:rPr lang="en-US" b="1" i="1">
                            <a:latin typeface="Cambria Math" panose="02040503050406030204" pitchFamily="18" charset="0"/>
                          </a:rPr>
                          <m:t>𝑪</m:t>
                        </m:r>
                      </m:e>
                      <m:sub>
                        <m:r>
                          <a:rPr lang="en-US" b="1" i="1">
                            <a:latin typeface="Cambria Math" panose="02040503050406030204" pitchFamily="18" charset="0"/>
                          </a:rPr>
                          <m:t>𝑬𝑰</m:t>
                        </m:r>
                      </m:sub>
                    </m:sSub>
                    <m:r>
                      <a:rPr lang="en-US">
                        <a:latin typeface="Cambria Math" panose="02040503050406030204" pitchFamily="18" charset="0"/>
                      </a:rPr>
                      <m:t> </m:t>
                    </m:r>
                  </m:oMath>
                </a14:m>
                <a:r>
                  <a:rPr lang="en-US" dirty="0"/>
                  <a:t>-Driven Quantum Kernel Optimization (CQKO) algorithm, which dynamically trains quantum feature map to get the optimized parameters, and achieves statistically significant accuracy over classical machine learning algorithm.</a:t>
                </a:r>
              </a:p>
              <a:p>
                <a:pPr lvl="1" algn="l"/>
                <a:r>
                  <a:rPr lang="en-US" dirty="0"/>
                  <a:t>We also developed Anchor-Based Entanglement-Driven Classification (AB-EDC), which reduces inference complexity from an intractable </a:t>
                </a:r>
                <a14:m>
                  <m:oMath xmlns:m="http://schemas.openxmlformats.org/officeDocument/2006/math">
                    <m:r>
                      <a:rPr lang="en-US" b="1" i="1">
                        <a:latin typeface="Cambria Math" panose="02040503050406030204" pitchFamily="18" charset="0"/>
                      </a:rPr>
                      <m:t>𝓞</m:t>
                    </m:r>
                    <m:d>
                      <m:dPr>
                        <m:ctrlPr>
                          <a:rPr lang="en-US" i="1">
                            <a:latin typeface="Cambria Math" panose="02040503050406030204" pitchFamily="18" charset="0"/>
                          </a:rPr>
                        </m:ctrlPr>
                      </m:dPr>
                      <m:e>
                        <m:sSup>
                          <m:sSupPr>
                            <m:ctrlPr>
                              <a:rPr lang="en-US" i="1">
                                <a:latin typeface="Cambria Math" panose="02040503050406030204" pitchFamily="18" charset="0"/>
                              </a:rPr>
                            </m:ctrlPr>
                          </m:sSupPr>
                          <m:e>
                            <m:r>
                              <a:rPr lang="en-US" b="1" i="1">
                                <a:latin typeface="Cambria Math" panose="02040503050406030204" pitchFamily="18" charset="0"/>
                              </a:rPr>
                              <m:t>𝑵</m:t>
                            </m:r>
                          </m:e>
                          <m:sup>
                            <m:r>
                              <a:rPr lang="en-US" b="1" i="1">
                                <a:latin typeface="Cambria Math" panose="02040503050406030204" pitchFamily="18" charset="0"/>
                              </a:rPr>
                              <m:t>𝟐</m:t>
                            </m:r>
                          </m:sup>
                        </m:sSup>
                      </m:e>
                    </m:d>
                  </m:oMath>
                </a14:m>
                <a:r>
                  <a:rPr lang="en-US" dirty="0"/>
                  <a:t> bound to a highly scalable </a:t>
                </a:r>
                <a14:m>
                  <m:oMath xmlns:m="http://schemas.openxmlformats.org/officeDocument/2006/math">
                    <m:r>
                      <a:rPr lang="en-US" i="1">
                        <a:latin typeface="Cambria Math" panose="02040503050406030204" pitchFamily="18" charset="0"/>
                      </a:rPr>
                      <m:t>𝓞</m:t>
                    </m:r>
                    <m:r>
                      <a:rPr lang="en-US" i="1">
                        <a:latin typeface="Cambria Math" panose="02040503050406030204" pitchFamily="18" charset="0"/>
                      </a:rPr>
                      <m:t>(</m:t>
                    </m:r>
                    <m:r>
                      <a:rPr lang="en-US" i="1">
                        <a:latin typeface="Cambria Math" panose="02040503050406030204" pitchFamily="18" charset="0"/>
                      </a:rPr>
                      <m:t>𝒏</m:t>
                    </m:r>
                    <m:r>
                      <a:rPr lang="en-US" i="1">
                        <a:latin typeface="Cambria Math" panose="02040503050406030204" pitchFamily="18" charset="0"/>
                      </a:rPr>
                      <m:t>⋅</m:t>
                    </m:r>
                    <m:r>
                      <a:rPr lang="en-US" i="1">
                        <a:latin typeface="Cambria Math" panose="02040503050406030204" pitchFamily="18" charset="0"/>
                      </a:rPr>
                      <m:t>𝑴</m:t>
                    </m:r>
                    <m:r>
                      <a:rPr lang="en-US" i="1">
                        <a:latin typeface="Cambria Math" panose="02040503050406030204" pitchFamily="18" charset="0"/>
                      </a:rPr>
                      <m:t>)</m:t>
                    </m:r>
                  </m:oMath>
                </a14:m>
                <a:r>
                  <a:rPr lang="en-US" dirty="0"/>
                  <a:t> bound. Here, </a:t>
                </a:r>
                <a14:m>
                  <m:oMath xmlns:m="http://schemas.openxmlformats.org/officeDocument/2006/math">
                    <m:r>
                      <a:rPr lang="en-US" smtClean="0">
                        <a:solidFill>
                          <a:srgbClr val="353585"/>
                        </a:solidFill>
                        <a:latin typeface="Cambria Math" panose="02040503050406030204" pitchFamily="18" charset="0"/>
                      </a:rPr>
                      <m:t>𝑵</m:t>
                    </m:r>
                    <m:r>
                      <a:rPr lang="en-US" smtClean="0">
                        <a:solidFill>
                          <a:srgbClr val="353585"/>
                        </a:solidFill>
                        <a:latin typeface="Cambria Math" panose="02040503050406030204" pitchFamily="18" charset="0"/>
                      </a:rPr>
                      <m:t>=</m:t>
                    </m:r>
                  </m:oMath>
                </a14:m>
                <a:r>
                  <a:rPr lang="en-US" dirty="0">
                    <a:solidFill>
                      <a:srgbClr val="353585"/>
                    </a:solidFill>
                  </a:rPr>
                  <a:t> total training samples; </a:t>
                </a:r>
                <a14:m>
                  <m:oMath xmlns:m="http://schemas.openxmlformats.org/officeDocument/2006/math">
                    <m:r>
                      <a:rPr lang="en-US">
                        <a:solidFill>
                          <a:srgbClr val="353585"/>
                        </a:solidFill>
                        <a:latin typeface="Cambria Math" panose="02040503050406030204" pitchFamily="18" charset="0"/>
                      </a:rPr>
                      <m:t>𝒏</m:t>
                    </m:r>
                    <m:r>
                      <a:rPr lang="en-US">
                        <a:solidFill>
                          <a:srgbClr val="353585"/>
                        </a:solidFill>
                        <a:latin typeface="Cambria Math" panose="02040503050406030204" pitchFamily="18" charset="0"/>
                      </a:rPr>
                      <m:t>=</m:t>
                    </m:r>
                  </m:oMath>
                </a14:m>
                <a:r>
                  <a:rPr lang="en-US" dirty="0">
                    <a:solidFill>
                      <a:srgbClr val="353585"/>
                    </a:solidFill>
                  </a:rPr>
                  <a:t> test samples; </a:t>
                </a:r>
                <a14:m>
                  <m:oMath xmlns:m="http://schemas.openxmlformats.org/officeDocument/2006/math">
                    <m:r>
                      <a:rPr lang="en-US">
                        <a:solidFill>
                          <a:srgbClr val="353585"/>
                        </a:solidFill>
                        <a:latin typeface="Cambria Math" panose="02040503050406030204" pitchFamily="18" charset="0"/>
                      </a:rPr>
                      <m:t>𝑴</m:t>
                    </m:r>
                    <m:r>
                      <a:rPr lang="en-US">
                        <a:solidFill>
                          <a:srgbClr val="353585"/>
                        </a:solidFill>
                        <a:latin typeface="Cambria Math" panose="02040503050406030204" pitchFamily="18" charset="0"/>
                      </a:rPr>
                      <m:t>=</m:t>
                    </m:r>
                  </m:oMath>
                </a14:m>
                <a:r>
                  <a:rPr lang="en-US" dirty="0">
                    <a:solidFill>
                      <a:srgbClr val="353585"/>
                    </a:solidFill>
                  </a:rPr>
                  <a:t> representative anchor points </a:t>
                </a:r>
                <a14:m>
                  <m:oMath xmlns:m="http://schemas.openxmlformats.org/officeDocument/2006/math">
                    <m:r>
                      <a:rPr lang="en-US">
                        <a:solidFill>
                          <a:srgbClr val="353585"/>
                        </a:solidFill>
                        <a:latin typeface="Cambria Math" panose="02040503050406030204" pitchFamily="18" charset="0"/>
                      </a:rPr>
                      <m:t>(</m:t>
                    </m:r>
                    <m:r>
                      <a:rPr lang="en-US">
                        <a:solidFill>
                          <a:srgbClr val="353585"/>
                        </a:solidFill>
                        <a:latin typeface="Cambria Math" panose="02040503050406030204" pitchFamily="18" charset="0"/>
                      </a:rPr>
                      <m:t>𝑴</m:t>
                    </m:r>
                    <m:r>
                      <a:rPr lang="en-US">
                        <a:solidFill>
                          <a:srgbClr val="353585"/>
                        </a:solidFill>
                        <a:latin typeface="Cambria Math" panose="02040503050406030204" pitchFamily="18" charset="0"/>
                      </a:rPr>
                      <m:t>≪</m:t>
                    </m:r>
                    <m:r>
                      <a:rPr lang="en-US">
                        <a:solidFill>
                          <a:srgbClr val="353585"/>
                        </a:solidFill>
                        <a:latin typeface="Cambria Math" panose="02040503050406030204" pitchFamily="18" charset="0"/>
                      </a:rPr>
                      <m:t>𝑵</m:t>
                    </m:r>
                    <m:r>
                      <a:rPr lang="en-US">
                        <a:solidFill>
                          <a:srgbClr val="353585"/>
                        </a:solidFill>
                        <a:latin typeface="Cambria Math" panose="02040503050406030204" pitchFamily="18" charset="0"/>
                      </a:rPr>
                      <m:t>)</m:t>
                    </m:r>
                  </m:oMath>
                </a14:m>
                <a:r>
                  <a:rPr lang="en-US" dirty="0"/>
                  <a:t>.</a:t>
                </a:r>
              </a:p>
              <a:p>
                <a:pPr algn="l"/>
                <a:r>
                  <a:rPr lang="en-US" dirty="0"/>
                  <a:t>Future Goal:</a:t>
                </a:r>
                <a:r>
                  <a:rPr lang="en-US" dirty="0">
                    <a:solidFill>
                      <a:schemeClr val="tx1"/>
                    </a:solidFill>
                  </a:rPr>
                  <a:t> </a:t>
                </a:r>
              </a:p>
              <a:p>
                <a:pPr lvl="1" algn="l"/>
                <a:r>
                  <a:rPr lang="en-US" dirty="0">
                    <a:solidFill>
                      <a:schemeClr val="tx1"/>
                    </a:solidFill>
                  </a:rPr>
                  <a:t>Apply quantum-informed models to EEG and pathology data → reduce false alarms and improve seizure detection </a:t>
                </a:r>
                <a:r>
                  <a:rPr lang="en-US">
                    <a:solidFill>
                      <a:schemeClr val="tx1"/>
                    </a:solidFill>
                  </a:rPr>
                  <a:t>and cancer </a:t>
                </a:r>
                <a:r>
                  <a:rPr lang="en-US" dirty="0">
                    <a:solidFill>
                      <a:schemeClr val="tx1"/>
                    </a:solidFill>
                  </a:rPr>
                  <a:t>segmentation. </a:t>
                </a:r>
              </a:p>
              <a:p>
                <a:endParaRPr lang="en-US" dirty="0"/>
              </a:p>
            </p:txBody>
          </p:sp>
        </mc:Choice>
        <mc:Fallback>
          <p:sp>
            <p:nvSpPr>
              <p:cNvPr id="3" name="TextBox 2">
                <a:extLst>
                  <a:ext uri="{FF2B5EF4-FFF2-40B4-BE49-F238E27FC236}">
                    <a16:creationId xmlns:a16="http://schemas.microsoft.com/office/drawing/2014/main" id="{02CF0320-5DA1-DB46-79EF-D13FCFF3402A}"/>
                  </a:ext>
                </a:extLst>
              </p:cNvPr>
              <p:cNvSpPr txBox="1">
                <a:spLocks noRot="1" noChangeAspect="1" noMove="1" noResize="1" noEditPoints="1" noAdjustHandles="1" noChangeArrowheads="1" noChangeShapeType="1" noTextEdit="1"/>
              </p:cNvSpPr>
              <p:nvPr/>
            </p:nvSpPr>
            <p:spPr>
              <a:xfrm>
                <a:off x="228600" y="685800"/>
                <a:ext cx="8686800" cy="6206571"/>
              </a:xfrm>
              <a:prstGeom prst="rect">
                <a:avLst/>
              </a:prstGeom>
              <a:blipFill>
                <a:blip r:embed="rId3"/>
                <a:stretch>
                  <a:fillRect l="-491" t="-589" r="-1053"/>
                </a:stretch>
              </a:blipFill>
            </p:spPr>
            <p:txBody>
              <a:bodyPr/>
              <a:lstStyle/>
              <a:p>
                <a:r>
                  <a:rPr lang="en-US">
                    <a:noFill/>
                  </a:rPr>
                  <a:t> </a:t>
                </a:r>
              </a:p>
            </p:txBody>
          </p:sp>
        </mc:Fallback>
      </mc:AlternateContent>
    </p:spTree>
    <p:extLst>
      <p:ext uri="{BB962C8B-B14F-4D97-AF65-F5344CB8AC3E}">
        <p14:creationId xmlns:p14="http://schemas.microsoft.com/office/powerpoint/2010/main" val="2165002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648108-E04A-F4EF-AC75-C7ED25141995}"/>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B20EB9E7-8297-BC66-4C26-732884A417E3}"/>
              </a:ext>
            </a:extLst>
          </p:cNvPr>
          <p:cNvSpPr txBox="1">
            <a:spLocks/>
          </p:cNvSpPr>
          <p:nvPr/>
        </p:nvSpPr>
        <p:spPr>
          <a:xfrm>
            <a:off x="1" y="857249"/>
            <a:ext cx="9143999" cy="322326"/>
          </a:xfrm>
          <a:prstGeom prst="rect">
            <a:avLst/>
          </a:prstGeom>
        </p:spPr>
        <p:txBody>
          <a:bodyPr vert="horz" wrap="none" lIns="116586" tIns="0" rIns="0" bIns="0" rtlCol="0" anchor="ctr" anchorCtr="0">
            <a:noAutofit/>
          </a:bodyPr>
          <a:lstStyle>
            <a:lvl1pPr marL="0" algn="l" defTabSz="457200" rtl="0" eaLnBrk="1" latinLnBrk="0" hangingPunct="1">
              <a:spcBef>
                <a:spcPct val="0"/>
              </a:spcBef>
              <a:buNone/>
              <a:defRPr sz="2400" b="1" kern="1200" baseline="0">
                <a:solidFill>
                  <a:schemeClr val="tx1"/>
                </a:solidFill>
                <a:latin typeface="Arial"/>
                <a:ea typeface="+mj-ea"/>
                <a:cs typeface="Arial"/>
              </a:defRPr>
            </a:lvl1pPr>
          </a:lstStyle>
          <a:p>
            <a:pPr indent="-8335"/>
            <a:endParaRPr lang="en-US" sz="1800" dirty="0"/>
          </a:p>
        </p:txBody>
      </p:sp>
      <p:sp>
        <p:nvSpPr>
          <p:cNvPr id="5" name="Title 1">
            <a:extLst>
              <a:ext uri="{FF2B5EF4-FFF2-40B4-BE49-F238E27FC236}">
                <a16:creationId xmlns:a16="http://schemas.microsoft.com/office/drawing/2014/main" id="{E82A3E1F-27E7-CA5B-A636-D54CCBF85834}"/>
              </a:ext>
            </a:extLst>
          </p:cNvPr>
          <p:cNvSpPr txBox="1">
            <a:spLocks/>
          </p:cNvSpPr>
          <p:nvPr/>
        </p:nvSpPr>
        <p:spPr>
          <a:xfrm>
            <a:off x="124634" y="21020"/>
            <a:ext cx="12191999" cy="429768"/>
          </a:xfrm>
          <a:prstGeom prst="rect">
            <a:avLst/>
          </a:prstGeom>
        </p:spPr>
        <p:txBody>
          <a:bodyPr vert="horz" wrap="none" lIns="155448" tIns="0" rIns="0" bIns="0" rtlCol="0" anchor="ctr" anchorCtr="0">
            <a:noAutofit/>
          </a:bodyPr>
          <a:lstStyle>
            <a:lvl1pPr marL="0" algn="l" defTabSz="457200" rtl="0" eaLnBrk="1" latinLnBrk="0" hangingPunct="1">
              <a:spcBef>
                <a:spcPct val="0"/>
              </a:spcBef>
              <a:buNone/>
              <a:defRPr sz="2400" b="1" kern="1200" baseline="0">
                <a:solidFill>
                  <a:schemeClr val="tx1"/>
                </a:solidFill>
                <a:latin typeface="Arial"/>
                <a:ea typeface="+mj-ea"/>
                <a:cs typeface="Arial"/>
              </a:defRPr>
            </a:lvl1pPr>
          </a:lstStyle>
          <a:p>
            <a:pPr indent="-11113"/>
            <a:r>
              <a:rPr lang="en-US" dirty="0">
                <a:latin typeface="Arial" panose="020B0604020202020204" pitchFamily="34" charset="0"/>
                <a:cs typeface="Arial" panose="020B0604020202020204" pitchFamily="34" charset="0"/>
              </a:rPr>
              <a:t>Research Proposal (1/2)</a:t>
            </a:r>
            <a:endParaRPr lang="en-US" dirty="0"/>
          </a:p>
        </p:txBody>
      </p:sp>
      <mc:AlternateContent xmlns:mc="http://schemas.openxmlformats.org/markup-compatibility/2006">
        <mc:Choice xmlns:a14="http://schemas.microsoft.com/office/drawing/2010/main" Requires="a14">
          <p:sp>
            <p:nvSpPr>
              <p:cNvPr id="6" name="TextBox 5">
                <a:extLst>
                  <a:ext uri="{FF2B5EF4-FFF2-40B4-BE49-F238E27FC236}">
                    <a16:creationId xmlns:a16="http://schemas.microsoft.com/office/drawing/2014/main" id="{26C29A8B-24C0-D0B2-4015-67DE0C887F30}"/>
                  </a:ext>
                </a:extLst>
              </p:cNvPr>
              <p:cNvSpPr txBox="1"/>
              <p:nvPr/>
            </p:nvSpPr>
            <p:spPr>
              <a:xfrm>
                <a:off x="228600" y="542891"/>
                <a:ext cx="8686800" cy="6137065"/>
              </a:xfrm>
              <a:prstGeom prst="rect">
                <a:avLst/>
              </a:prstGeom>
              <a:noFill/>
            </p:spPr>
            <p:txBody>
              <a:bodyPr wrap="square" rtlCol="0">
                <a:spAutoFit/>
              </a:bodyPr>
              <a:lstStyle>
                <a:lvl1pPr marL="173038" indent="-173038" algn="just">
                  <a:spcBef>
                    <a:spcPct val="20000"/>
                  </a:spcBef>
                  <a:spcAft>
                    <a:spcPts val="600"/>
                  </a:spcAft>
                  <a:buFont typeface="Arial" panose="020B0604020202020204" pitchFamily="34" charset="0"/>
                  <a:buChar char="•"/>
                  <a:defRPr b="1">
                    <a:solidFill>
                      <a:srgbClr val="353585"/>
                    </a:solidFill>
                    <a:latin typeface="Arial" panose="020B0604020202020204" pitchFamily="34" charset="0"/>
                    <a:cs typeface="Arial" panose="020B0604020202020204" pitchFamily="34" charset="0"/>
                  </a:defRPr>
                </a:lvl1pPr>
                <a:lvl2pPr marL="517525" lvl="1" indent="-284163" algn="just">
                  <a:spcBef>
                    <a:spcPct val="20000"/>
                  </a:spcBef>
                  <a:spcAft>
                    <a:spcPts val="600"/>
                  </a:spcAft>
                  <a:buSzPct val="75000"/>
                  <a:buFont typeface="Wingdings" panose="05000000000000000000" pitchFamily="2" charset="2"/>
                  <a:buChar char="q"/>
                  <a:defRPr b="1">
                    <a:solidFill>
                      <a:srgbClr val="353585"/>
                    </a:solidFill>
                    <a:latin typeface="Arial" panose="020B0604020202020204" pitchFamily="34" charset="0"/>
                    <a:cs typeface="Arial" panose="020B0604020202020204" pitchFamily="34" charset="0"/>
                  </a:defRPr>
                </a:lvl2pPr>
                <a:lvl3pPr marL="1097280" indent="-182880" defTabSz="457189">
                  <a:spcBef>
                    <a:spcPct val="20000"/>
                  </a:spcBef>
                  <a:buFont typeface="Arial"/>
                  <a:buChar char="•"/>
                </a:lvl3pPr>
                <a:lvl4pPr marL="1600160" indent="-228594" defTabSz="457189">
                  <a:spcBef>
                    <a:spcPct val="20000"/>
                  </a:spcBef>
                  <a:buFont typeface="Arial"/>
                  <a:buChar char="–"/>
                  <a:defRPr sz="1600"/>
                </a:lvl4pPr>
                <a:lvl5pPr marL="2057349" indent="-228594" defTabSz="457189">
                  <a:spcBef>
                    <a:spcPct val="20000"/>
                  </a:spcBef>
                  <a:buFont typeface="Arial"/>
                  <a:buChar char="»"/>
                  <a:defRPr sz="1600"/>
                </a:lvl5pPr>
                <a:lvl6pPr marL="2514537" indent="-228594" defTabSz="457189">
                  <a:spcBef>
                    <a:spcPct val="20000"/>
                  </a:spcBef>
                  <a:buFont typeface="Arial"/>
                  <a:buChar char="•"/>
                  <a:defRPr sz="2000"/>
                </a:lvl6pPr>
                <a:lvl7pPr marL="2971726" indent="-228594" defTabSz="457189">
                  <a:spcBef>
                    <a:spcPct val="20000"/>
                  </a:spcBef>
                  <a:buFont typeface="Arial"/>
                  <a:buChar char="•"/>
                  <a:defRPr sz="2000"/>
                </a:lvl7pPr>
                <a:lvl8pPr marL="3428914" indent="-228594" defTabSz="457189">
                  <a:spcBef>
                    <a:spcPct val="20000"/>
                  </a:spcBef>
                  <a:buFont typeface="Arial"/>
                  <a:buChar char="•"/>
                  <a:defRPr sz="2000"/>
                </a:lvl8pPr>
                <a:lvl9pPr marL="3886103" indent="-228594" defTabSz="457189">
                  <a:spcBef>
                    <a:spcPct val="20000"/>
                  </a:spcBef>
                  <a:buFont typeface="Arial"/>
                  <a:buChar char="•"/>
                  <a:defRPr sz="2000"/>
                </a:lvl9pPr>
              </a:lstStyle>
              <a:p>
                <a:r>
                  <a:rPr lang="en-US" dirty="0"/>
                  <a:t>Proposed Quantum Approach</a:t>
                </a:r>
              </a:p>
              <a:p>
                <a:pPr lvl="1"/>
                <a:r>
                  <a:rPr lang="en-US" dirty="0">
                    <a:solidFill>
                      <a:schemeClr val="tx1"/>
                    </a:solidFill>
                  </a:rPr>
                  <a:t>To execute </a:t>
                </a:r>
                <a14:m>
                  <m:oMath xmlns:m="http://schemas.openxmlformats.org/officeDocument/2006/math">
                    <m:sSub>
                      <m:sSubPr>
                        <m:ctrlPr>
                          <a:rPr lang="en-US" i="1">
                            <a:solidFill>
                              <a:schemeClr val="tx1"/>
                            </a:solidFill>
                            <a:latin typeface="Cambria Math" panose="02040503050406030204" pitchFamily="18" charset="0"/>
                          </a:rPr>
                        </m:ctrlPr>
                      </m:sSubPr>
                      <m:e>
                        <m:r>
                          <a:rPr lang="en-US" b="1" i="1">
                            <a:solidFill>
                              <a:schemeClr val="tx1"/>
                            </a:solidFill>
                            <a:latin typeface="Cambria Math" panose="02040503050406030204" pitchFamily="18" charset="0"/>
                          </a:rPr>
                          <m:t>𝑪</m:t>
                        </m:r>
                      </m:e>
                      <m:sub>
                        <m:r>
                          <a:rPr lang="en-US" b="1" i="1">
                            <a:solidFill>
                              <a:schemeClr val="tx1"/>
                            </a:solidFill>
                            <a:latin typeface="Cambria Math" panose="02040503050406030204" pitchFamily="18" charset="0"/>
                          </a:rPr>
                          <m:t>𝑬𝑰</m:t>
                        </m:r>
                      </m:sub>
                    </m:sSub>
                    <m:r>
                      <a:rPr lang="en-US">
                        <a:solidFill>
                          <a:schemeClr val="tx1"/>
                        </a:solidFill>
                        <a:latin typeface="Cambria Math" panose="02040503050406030204" pitchFamily="18" charset="0"/>
                      </a:rPr>
                      <m:t> </m:t>
                    </m:r>
                  </m:oMath>
                </a14:m>
                <a:r>
                  <a:rPr lang="en-US" dirty="0">
                    <a:solidFill>
                      <a:schemeClr val="tx1"/>
                    </a:solidFill>
                  </a:rPr>
                  <a:t>-optimized frame-level classification, EEG temporal windows or DPATH spatial patches—will be systematically mapped onto quantum states.</a:t>
                </a:r>
              </a:p>
              <a:p>
                <a:pPr lvl="1"/>
                <a:r>
                  <a:rPr lang="en-US" dirty="0">
                    <a:solidFill>
                      <a:schemeClr val="tx1"/>
                    </a:solidFill>
                  </a:rPr>
                  <a:t>We will utilize entanglement gain thresholds to structurally suppress false positives by filtering out non-entangled artifacts.</a:t>
                </a:r>
              </a:p>
              <a:p>
                <a:pPr lvl="1"/>
                <a:r>
                  <a:rPr lang="en-US" dirty="0">
                    <a:solidFill>
                      <a:schemeClr val="tx1"/>
                    </a:solidFill>
                  </a:rPr>
                  <a:t>To achieve precise localization, AB-EDC will evaluate sliding continuous data windows by comparing them against highly entangled “anchor” states that represent known malignant or benign tissue samples.</a:t>
                </a:r>
              </a:p>
              <a:p>
                <a:pPr lvl="1"/>
                <a:r>
                  <a:rPr lang="en-US" dirty="0">
                    <a:solidFill>
                      <a:schemeClr val="tx1"/>
                    </a:solidFill>
                  </a:rPr>
                  <a:t>We will measure Bell violations and Rényi-2 entanglement entropy to generate an Entanglement Heatmap, establishing highly accurate spatial and temporal boundaries.</a:t>
                </a:r>
              </a:p>
              <a:p>
                <a:pPr algn="l"/>
                <a:r>
                  <a:rPr lang="en-US" dirty="0"/>
                  <a:t>Target Outcomes</a:t>
                </a:r>
              </a:p>
              <a:p>
                <a:pPr lvl="1" algn="l"/>
                <a:r>
                  <a:rPr lang="en-US" dirty="0">
                    <a:solidFill>
                      <a:schemeClr val="tx1"/>
                    </a:solidFill>
                  </a:rPr>
                  <a:t>Extract task-relevant, non-local correlations to bypass classical spatial saturation problems.</a:t>
                </a:r>
              </a:p>
              <a:p>
                <a:pPr lvl="1" algn="l"/>
                <a:r>
                  <a:rPr lang="en-US" dirty="0">
                    <a:solidFill>
                      <a:schemeClr val="tx1"/>
                    </a:solidFill>
                  </a:rPr>
                  <a:t>Achieve robust seizure bounding (temporal) and tumor </a:t>
                </a:r>
                <a:r>
                  <a:rPr lang="en-US" dirty="0" err="1">
                    <a:solidFill>
                      <a:schemeClr val="tx1"/>
                    </a:solidFill>
                  </a:rPr>
                  <a:t>microsegmentation</a:t>
                </a:r>
                <a:r>
                  <a:rPr lang="en-US" dirty="0">
                    <a:solidFill>
                      <a:schemeClr val="tx1"/>
                    </a:solidFill>
                  </a:rPr>
                  <a:t> (spatial) utilizing quantum feature spaces.</a:t>
                </a:r>
              </a:p>
              <a:p>
                <a:pPr algn="l"/>
                <a:endParaRPr lang="en-US" dirty="0">
                  <a:solidFill>
                    <a:schemeClr val="tx1"/>
                  </a:solidFill>
                </a:endParaRPr>
              </a:p>
            </p:txBody>
          </p:sp>
        </mc:Choice>
        <mc:Fallback>
          <p:sp>
            <p:nvSpPr>
              <p:cNvPr id="6" name="TextBox 5">
                <a:extLst>
                  <a:ext uri="{FF2B5EF4-FFF2-40B4-BE49-F238E27FC236}">
                    <a16:creationId xmlns:a16="http://schemas.microsoft.com/office/drawing/2014/main" id="{26C29A8B-24C0-D0B2-4015-67DE0C887F30}"/>
                  </a:ext>
                </a:extLst>
              </p:cNvPr>
              <p:cNvSpPr txBox="1">
                <a:spLocks noRot="1" noChangeAspect="1" noMove="1" noResize="1" noEditPoints="1" noAdjustHandles="1" noChangeArrowheads="1" noChangeShapeType="1" noTextEdit="1"/>
              </p:cNvSpPr>
              <p:nvPr/>
            </p:nvSpPr>
            <p:spPr>
              <a:xfrm>
                <a:off x="228600" y="542891"/>
                <a:ext cx="8686800" cy="6137065"/>
              </a:xfrm>
              <a:prstGeom prst="rect">
                <a:avLst/>
              </a:prstGeom>
              <a:blipFill>
                <a:blip r:embed="rId3"/>
                <a:stretch>
                  <a:fillRect l="-491" t="-497" r="-561"/>
                </a:stretch>
              </a:blipFill>
            </p:spPr>
            <p:txBody>
              <a:bodyPr/>
              <a:lstStyle/>
              <a:p>
                <a:r>
                  <a:rPr lang="en-US">
                    <a:noFill/>
                  </a:rPr>
                  <a:t> </a:t>
                </a:r>
              </a:p>
            </p:txBody>
          </p:sp>
        </mc:Fallback>
      </mc:AlternateContent>
    </p:spTree>
    <p:extLst>
      <p:ext uri="{BB962C8B-B14F-4D97-AF65-F5344CB8AC3E}">
        <p14:creationId xmlns:p14="http://schemas.microsoft.com/office/powerpoint/2010/main" val="1143610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93DDDE-F231-7758-0213-B5A62C9CE9F5}"/>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D18941BE-E1B9-B1EC-E739-D711E0864BD2}"/>
              </a:ext>
            </a:extLst>
          </p:cNvPr>
          <p:cNvSpPr txBox="1">
            <a:spLocks/>
          </p:cNvSpPr>
          <p:nvPr/>
        </p:nvSpPr>
        <p:spPr>
          <a:xfrm>
            <a:off x="228600" y="685800"/>
            <a:ext cx="8686800" cy="5638799"/>
          </a:xfrm>
          <a:prstGeom prst="rect">
            <a:avLst/>
          </a:prstGeom>
        </p:spPr>
        <p:txBody>
          <a:bodyPr vert="horz" wrap="none" lIns="116586" tIns="0" rIns="0" bIns="0" rtlCol="0" anchor="ctr" anchorCtr="0">
            <a:noAutofit/>
          </a:bodyPr>
          <a:lstStyle>
            <a:lvl1pPr marL="0" algn="l" defTabSz="457200" rtl="0" eaLnBrk="1" latinLnBrk="0" hangingPunct="1">
              <a:spcBef>
                <a:spcPct val="0"/>
              </a:spcBef>
              <a:buNone/>
              <a:defRPr sz="2400" b="1" kern="1200" baseline="0">
                <a:solidFill>
                  <a:schemeClr val="tx1"/>
                </a:solidFill>
                <a:latin typeface="Arial"/>
                <a:ea typeface="+mj-ea"/>
                <a:cs typeface="Arial"/>
              </a:defRPr>
            </a:lvl1pPr>
          </a:lstStyle>
          <a:p>
            <a:pPr indent="-8335"/>
            <a:endParaRPr lang="en-US" sz="1800" dirty="0"/>
          </a:p>
        </p:txBody>
      </p:sp>
      <p:sp>
        <p:nvSpPr>
          <p:cNvPr id="5" name="Title 1">
            <a:extLst>
              <a:ext uri="{FF2B5EF4-FFF2-40B4-BE49-F238E27FC236}">
                <a16:creationId xmlns:a16="http://schemas.microsoft.com/office/drawing/2014/main" id="{C54656E0-7161-E922-B3F1-7797435D7B58}"/>
              </a:ext>
            </a:extLst>
          </p:cNvPr>
          <p:cNvSpPr txBox="1">
            <a:spLocks/>
          </p:cNvSpPr>
          <p:nvPr/>
        </p:nvSpPr>
        <p:spPr>
          <a:xfrm>
            <a:off x="124634" y="21020"/>
            <a:ext cx="12191999" cy="429768"/>
          </a:xfrm>
          <a:prstGeom prst="rect">
            <a:avLst/>
          </a:prstGeom>
        </p:spPr>
        <p:txBody>
          <a:bodyPr vert="horz" wrap="none" lIns="155448" tIns="0" rIns="0" bIns="0" rtlCol="0" anchor="ctr" anchorCtr="0">
            <a:noAutofit/>
          </a:bodyPr>
          <a:lstStyle>
            <a:lvl1pPr marL="0" algn="l" defTabSz="457200" rtl="0" eaLnBrk="1" latinLnBrk="0" hangingPunct="1">
              <a:spcBef>
                <a:spcPct val="0"/>
              </a:spcBef>
              <a:buNone/>
              <a:defRPr sz="2400" b="1" kern="1200" baseline="0">
                <a:solidFill>
                  <a:schemeClr val="tx1"/>
                </a:solidFill>
                <a:latin typeface="Arial"/>
                <a:ea typeface="+mj-ea"/>
                <a:cs typeface="Arial"/>
              </a:defRPr>
            </a:lvl1pPr>
          </a:lstStyle>
          <a:p>
            <a:pPr indent="-11113"/>
            <a:r>
              <a:rPr lang="en-US" dirty="0">
                <a:latin typeface="Arial" panose="020B0604020202020204" pitchFamily="34" charset="0"/>
                <a:cs typeface="Arial" panose="020B0604020202020204" pitchFamily="34" charset="0"/>
              </a:rPr>
              <a:t>Research Plan (1/3)</a:t>
            </a:r>
            <a:endParaRPr lang="en-US" dirty="0"/>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8186811C-FF86-1E7C-08FE-0BE923D8691B}"/>
                  </a:ext>
                </a:extLst>
              </p:cNvPr>
              <p:cNvSpPr txBox="1"/>
              <p:nvPr/>
            </p:nvSpPr>
            <p:spPr>
              <a:xfrm>
                <a:off x="228600" y="533401"/>
                <a:ext cx="8686800" cy="5924699"/>
              </a:xfrm>
              <a:prstGeom prst="rect">
                <a:avLst/>
              </a:prstGeom>
              <a:noFill/>
            </p:spPr>
            <p:txBody>
              <a:bodyPr wrap="square" rtlCol="0">
                <a:spAutoFit/>
              </a:bodyPr>
              <a:lstStyle>
                <a:defPPr>
                  <a:defRPr lang="en-US"/>
                </a:defPPr>
                <a:lvl1pPr marL="173038" indent="-173038" algn="just">
                  <a:spcAft>
                    <a:spcPts val="600"/>
                  </a:spcAft>
                  <a:buFont typeface="Arial" panose="020B0604020202020204" pitchFamily="34" charset="0"/>
                  <a:buChar char="•"/>
                  <a:defRPr b="1">
                    <a:solidFill>
                      <a:srgbClr val="353585"/>
                    </a:solidFill>
                    <a:latin typeface="Arial" panose="020B0604020202020204" pitchFamily="34" charset="0"/>
                    <a:cs typeface="Arial" panose="020B0604020202020204" pitchFamily="34" charset="0"/>
                  </a:defRPr>
                </a:lvl1pPr>
                <a:lvl2pPr marL="517525" lvl="1" indent="-284163" algn="just">
                  <a:spcAft>
                    <a:spcPts val="600"/>
                  </a:spcAft>
                  <a:buSzPct val="75000"/>
                  <a:buFont typeface="Wingdings" panose="05000000000000000000" pitchFamily="2" charset="2"/>
                  <a:buChar char="q"/>
                  <a:defRPr b="1">
                    <a:latin typeface="Arial" panose="020B0604020202020204" pitchFamily="34" charset="0"/>
                    <a:cs typeface="Arial" panose="020B0604020202020204" pitchFamily="34" charset="0"/>
                  </a:defRPr>
                </a:lvl2pPr>
              </a:lstStyle>
              <a:p>
                <a:pPr algn="l"/>
                <a:r>
                  <a:rPr lang="en-US" dirty="0"/>
                  <a:t>May 15 - June 30: </a:t>
                </a:r>
              </a:p>
              <a:p>
                <a:pPr lvl="1" algn="l"/>
                <a:r>
                  <a:rPr lang="en-US" sz="1400" dirty="0"/>
                  <a:t>Complete data preparation and standardization for the frame-level extraction of the TUSZ Seizure Corpus and the DPATH (TUBR) breast cancer subsets.</a:t>
                </a:r>
              </a:p>
              <a:p>
                <a:pPr lvl="1" algn="l"/>
                <a:r>
                  <a:rPr lang="en-US" sz="1400" dirty="0"/>
                  <a:t>Establish classical capacity threshold for both datasets.</a:t>
                </a:r>
              </a:p>
              <a:p>
                <a:pPr lvl="1" algn="l"/>
                <a:r>
                  <a:rPr lang="en-US" sz="1400" dirty="0"/>
                  <a:t>Draft the journal publication detailing the proposed </a:t>
                </a:r>
                <a14:m>
                  <m:oMath xmlns:m="http://schemas.openxmlformats.org/officeDocument/2006/math">
                    <m:sSub>
                      <m:sSubPr>
                        <m:ctrlPr>
                          <a:rPr lang="en-US" sz="1400" i="1">
                            <a:latin typeface="Cambria Math" panose="02040503050406030204" pitchFamily="18" charset="0"/>
                          </a:rPr>
                        </m:ctrlPr>
                      </m:sSubPr>
                      <m:e>
                        <m:r>
                          <a:rPr lang="en-US" sz="1400" i="1">
                            <a:latin typeface="Cambria Math" panose="02040503050406030204" pitchFamily="18" charset="0"/>
                          </a:rPr>
                          <m:t>𝑪</m:t>
                        </m:r>
                      </m:e>
                      <m:sub>
                        <m:r>
                          <a:rPr lang="en-US" sz="1400" i="1">
                            <a:latin typeface="Cambria Math" panose="02040503050406030204" pitchFamily="18" charset="0"/>
                          </a:rPr>
                          <m:t>𝑬𝑰</m:t>
                        </m:r>
                      </m:sub>
                    </m:sSub>
                  </m:oMath>
                </a14:m>
                <a:r>
                  <a:rPr lang="en-US" sz="1400" dirty="0"/>
                  <a:t> framework.</a:t>
                </a:r>
              </a:p>
              <a:p>
                <a:pPr algn="l"/>
                <a:r>
                  <a:rPr lang="en-US" dirty="0"/>
                  <a:t>July 01 - August 30: </a:t>
                </a:r>
              </a:p>
              <a:p>
                <a:pPr lvl="1" algn="l"/>
                <a:r>
                  <a:rPr lang="en-US" sz="1400" dirty="0"/>
                  <a:t>Execute the </a:t>
                </a:r>
                <a14:m>
                  <m:oMath xmlns:m="http://schemas.openxmlformats.org/officeDocument/2006/math">
                    <m:sSub>
                      <m:sSubPr>
                        <m:ctrlPr>
                          <a:rPr lang="en-US" sz="1400" i="1">
                            <a:latin typeface="Cambria Math" panose="02040503050406030204" pitchFamily="18" charset="0"/>
                          </a:rPr>
                        </m:ctrlPr>
                      </m:sSubPr>
                      <m:e>
                        <m:r>
                          <a:rPr lang="en-US" sz="1400" i="1">
                            <a:latin typeface="Cambria Math" panose="02040503050406030204" pitchFamily="18" charset="0"/>
                          </a:rPr>
                          <m:t>𝑪</m:t>
                        </m:r>
                      </m:e>
                      <m:sub>
                        <m:r>
                          <a:rPr lang="en-US" sz="1400" i="1">
                            <a:latin typeface="Cambria Math" panose="02040503050406030204" pitchFamily="18" charset="0"/>
                          </a:rPr>
                          <m:t>𝑬𝑰</m:t>
                        </m:r>
                      </m:sub>
                    </m:sSub>
                    <m:r>
                      <a:rPr lang="en-US" sz="1400" i="1">
                        <a:latin typeface="Cambria Math" panose="02040503050406030204" pitchFamily="18" charset="0"/>
                      </a:rPr>
                      <m:t> </m:t>
                    </m:r>
                  </m:oMath>
                </a14:m>
                <a:r>
                  <a:rPr lang="en-US" sz="1400" dirty="0"/>
                  <a:t>-Driven Quantum Kernel Optimization on the TUSZ and DPATH datasets.</a:t>
                </a:r>
              </a:p>
              <a:p>
                <a:pPr lvl="1" algn="l"/>
                <a:r>
                  <a:rPr lang="en-US" sz="1400" dirty="0"/>
                  <a:t>Tune the steepness hyperparameter (</a:t>
                </a:r>
                <a14:m>
                  <m:oMath xmlns:m="http://schemas.openxmlformats.org/officeDocument/2006/math">
                    <m:r>
                      <m:rPr>
                        <m:sty m:val="p"/>
                      </m:rPr>
                      <a:rPr lang="en-US" sz="1400" b="1" i="1" smtClean="0">
                        <a:latin typeface="Cambria Math" panose="02040503050406030204" pitchFamily="18" charset="0"/>
                      </a:rPr>
                      <m:t>κ</m:t>
                    </m:r>
                  </m:oMath>
                </a14:m>
                <a:r>
                  <a:rPr lang="en-US" sz="1400" dirty="0"/>
                  <a:t>) to balance entanglement gain.</a:t>
                </a:r>
              </a:p>
              <a:p>
                <a:pPr lvl="1" algn="l"/>
                <a:r>
                  <a:rPr lang="en-US" sz="1400" dirty="0"/>
                  <a:t>Ensure that the theoretical </a:t>
                </a:r>
                <a14:m>
                  <m:oMath xmlns:m="http://schemas.openxmlformats.org/officeDocument/2006/math">
                    <m:sSub>
                      <m:sSubPr>
                        <m:ctrlPr>
                          <a:rPr lang="en-US" sz="1400" i="1">
                            <a:latin typeface="Cambria Math" panose="02040503050406030204" pitchFamily="18" charset="0"/>
                          </a:rPr>
                        </m:ctrlPr>
                      </m:sSubPr>
                      <m:e>
                        <m:r>
                          <a:rPr lang="en-US" sz="1400" i="1">
                            <a:latin typeface="Cambria Math" panose="02040503050406030204" pitchFamily="18" charset="0"/>
                          </a:rPr>
                          <m:t>𝑪</m:t>
                        </m:r>
                      </m:e>
                      <m:sub>
                        <m:r>
                          <a:rPr lang="en-US" sz="1400" i="1">
                            <a:latin typeface="Cambria Math" panose="02040503050406030204" pitchFamily="18" charset="0"/>
                          </a:rPr>
                          <m:t>𝑬𝑰</m:t>
                        </m:r>
                      </m:sub>
                    </m:sSub>
                  </m:oMath>
                </a14:m>
                <a:r>
                  <a:rPr lang="en-US" sz="1400" dirty="0"/>
                  <a:t> against quantum hardware noise simulation profiles.</a:t>
                </a:r>
              </a:p>
              <a:p>
                <a:pPr algn="l"/>
                <a:r>
                  <a:rPr lang="en-US" dirty="0"/>
                  <a:t>September 01 - October 31: </a:t>
                </a:r>
              </a:p>
              <a:p>
                <a:pPr lvl="1" algn="l"/>
                <a:r>
                  <a:rPr lang="en-US" sz="1400" dirty="0"/>
                  <a:t>Evaluate the optimized QSVM on the test sets for frame-level classification.</a:t>
                </a:r>
              </a:p>
              <a:p>
                <a:pPr lvl="1" algn="l"/>
                <a:r>
                  <a:rPr lang="en-US" sz="1400" dirty="0"/>
                  <a:t>Analyze false positive reduction rates, specifically tracking model behavior against delta range slowing patterns in EEGs and benign tissue noise in pathology slides.</a:t>
                </a:r>
              </a:p>
              <a:p>
                <a:pPr lvl="1" algn="l"/>
                <a:r>
                  <a:rPr lang="en-US" sz="1400" dirty="0"/>
                  <a:t>Draft the journal publication detailing the proposed </a:t>
                </a:r>
                <a14:m>
                  <m:oMath xmlns:m="http://schemas.openxmlformats.org/officeDocument/2006/math">
                    <m:sSub>
                      <m:sSubPr>
                        <m:ctrlPr>
                          <a:rPr lang="en-US" sz="1400" i="1">
                            <a:latin typeface="Cambria Math" panose="02040503050406030204" pitchFamily="18" charset="0"/>
                          </a:rPr>
                        </m:ctrlPr>
                      </m:sSubPr>
                      <m:e>
                        <m:r>
                          <a:rPr lang="en-US" sz="1400" i="1">
                            <a:latin typeface="Cambria Math" panose="02040503050406030204" pitchFamily="18" charset="0"/>
                          </a:rPr>
                          <m:t>𝑪</m:t>
                        </m:r>
                      </m:e>
                      <m:sub>
                        <m:r>
                          <a:rPr lang="en-US" sz="1400" i="1">
                            <a:latin typeface="Cambria Math" panose="02040503050406030204" pitchFamily="18" charset="0"/>
                          </a:rPr>
                          <m:t>𝑬𝑰</m:t>
                        </m:r>
                      </m:sub>
                    </m:sSub>
                  </m:oMath>
                </a14:m>
                <a:r>
                  <a:rPr lang="en-US" sz="1400" dirty="0"/>
                  <a:t> driven kernel optimization algorithms.</a:t>
                </a:r>
              </a:p>
              <a:p>
                <a:pPr algn="l"/>
                <a:r>
                  <a:rPr lang="en-US" dirty="0"/>
                  <a:t>November 01 - December 31: </a:t>
                </a:r>
              </a:p>
              <a:p>
                <a:pPr lvl="1" algn="l"/>
                <a:r>
                  <a:rPr lang="en-US" sz="1400" dirty="0"/>
                  <a:t>Implement the Anchor-Based EDC algorithm for localization tasks. </a:t>
                </a:r>
              </a:p>
              <a:p>
                <a:pPr lvl="1" algn="l"/>
                <a:r>
                  <a:rPr lang="en-US" sz="1400" dirty="0"/>
                  <a:t>Generate spatial Entanglement Heatmaps for the TUSZ.</a:t>
                </a:r>
              </a:p>
              <a:p>
                <a:pPr lvl="1" algn="l"/>
                <a:r>
                  <a:rPr lang="en-US" sz="1400" dirty="0"/>
                  <a:t>Diagnose and debug problems related to the TUSZ experiments.</a:t>
                </a:r>
              </a:p>
              <a:p>
                <a:endParaRPr lang="en-US" sz="1400" dirty="0"/>
              </a:p>
              <a:p>
                <a:endParaRPr lang="en-US" sz="1400" dirty="0"/>
              </a:p>
            </p:txBody>
          </p:sp>
        </mc:Choice>
        <mc:Fallback xmlns="">
          <p:sp>
            <p:nvSpPr>
              <p:cNvPr id="4" name="TextBox 3">
                <a:extLst>
                  <a:ext uri="{FF2B5EF4-FFF2-40B4-BE49-F238E27FC236}">
                    <a16:creationId xmlns:a16="http://schemas.microsoft.com/office/drawing/2014/main" id="{8186811C-FF86-1E7C-08FE-0BE923D8691B}"/>
                  </a:ext>
                </a:extLst>
              </p:cNvPr>
              <p:cNvSpPr txBox="1">
                <a:spLocks noRot="1" noChangeAspect="1" noMove="1" noResize="1" noEditPoints="1" noAdjustHandles="1" noChangeArrowheads="1" noChangeShapeType="1" noTextEdit="1"/>
              </p:cNvSpPr>
              <p:nvPr/>
            </p:nvSpPr>
            <p:spPr>
              <a:xfrm>
                <a:off x="228600" y="533401"/>
                <a:ext cx="8686800" cy="5924699"/>
              </a:xfrm>
              <a:prstGeom prst="rect">
                <a:avLst/>
              </a:prstGeom>
              <a:blipFill>
                <a:blip r:embed="rId3"/>
                <a:stretch>
                  <a:fillRect l="-491" t="-618" r="-632"/>
                </a:stretch>
              </a:blipFill>
            </p:spPr>
            <p:txBody>
              <a:bodyPr/>
              <a:lstStyle/>
              <a:p>
                <a:r>
                  <a:rPr lang="en-US">
                    <a:noFill/>
                  </a:rPr>
                  <a:t> </a:t>
                </a:r>
              </a:p>
            </p:txBody>
          </p:sp>
        </mc:Fallback>
      </mc:AlternateContent>
    </p:spTree>
    <p:extLst>
      <p:ext uri="{BB962C8B-B14F-4D97-AF65-F5344CB8AC3E}">
        <p14:creationId xmlns:p14="http://schemas.microsoft.com/office/powerpoint/2010/main" val="34814278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836C5A-BFE7-1E1F-885C-8AE70C2054FD}"/>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434085D8-9C5C-12FF-5157-423F13452652}"/>
              </a:ext>
            </a:extLst>
          </p:cNvPr>
          <p:cNvSpPr txBox="1">
            <a:spLocks/>
          </p:cNvSpPr>
          <p:nvPr/>
        </p:nvSpPr>
        <p:spPr>
          <a:xfrm>
            <a:off x="1" y="857249"/>
            <a:ext cx="9143999" cy="322326"/>
          </a:xfrm>
          <a:prstGeom prst="rect">
            <a:avLst/>
          </a:prstGeom>
        </p:spPr>
        <p:txBody>
          <a:bodyPr vert="horz" wrap="none" lIns="116586" tIns="0" rIns="0" bIns="0" rtlCol="0" anchor="ctr" anchorCtr="0">
            <a:noAutofit/>
          </a:bodyPr>
          <a:lstStyle>
            <a:lvl1pPr marL="0" algn="l" defTabSz="457200" rtl="0" eaLnBrk="1" latinLnBrk="0" hangingPunct="1">
              <a:spcBef>
                <a:spcPct val="0"/>
              </a:spcBef>
              <a:buNone/>
              <a:defRPr sz="2400" b="1" kern="1200" baseline="0">
                <a:solidFill>
                  <a:schemeClr val="tx1"/>
                </a:solidFill>
                <a:latin typeface="Arial"/>
                <a:ea typeface="+mj-ea"/>
                <a:cs typeface="Arial"/>
              </a:defRPr>
            </a:lvl1pPr>
          </a:lstStyle>
          <a:p>
            <a:pPr indent="-8335"/>
            <a:endParaRPr lang="en-US" sz="1800" dirty="0"/>
          </a:p>
        </p:txBody>
      </p:sp>
      <p:sp>
        <p:nvSpPr>
          <p:cNvPr id="5" name="Title 1">
            <a:extLst>
              <a:ext uri="{FF2B5EF4-FFF2-40B4-BE49-F238E27FC236}">
                <a16:creationId xmlns:a16="http://schemas.microsoft.com/office/drawing/2014/main" id="{2A5CAAED-D84E-76AF-9B98-27768D30EBA6}"/>
              </a:ext>
            </a:extLst>
          </p:cNvPr>
          <p:cNvSpPr txBox="1">
            <a:spLocks/>
          </p:cNvSpPr>
          <p:nvPr/>
        </p:nvSpPr>
        <p:spPr>
          <a:xfrm>
            <a:off x="124634" y="21020"/>
            <a:ext cx="12191999" cy="429768"/>
          </a:xfrm>
          <a:prstGeom prst="rect">
            <a:avLst/>
          </a:prstGeom>
        </p:spPr>
        <p:txBody>
          <a:bodyPr vert="horz" wrap="none" lIns="155448" tIns="0" rIns="0" bIns="0" rtlCol="0" anchor="ctr" anchorCtr="0">
            <a:noAutofit/>
          </a:bodyPr>
          <a:lstStyle>
            <a:lvl1pPr marL="0" algn="l" defTabSz="457200" rtl="0" eaLnBrk="1" latinLnBrk="0" hangingPunct="1">
              <a:spcBef>
                <a:spcPct val="0"/>
              </a:spcBef>
              <a:buNone/>
              <a:defRPr sz="2400" b="1" kern="1200" baseline="0">
                <a:solidFill>
                  <a:schemeClr val="tx1"/>
                </a:solidFill>
                <a:latin typeface="Arial"/>
                <a:ea typeface="+mj-ea"/>
                <a:cs typeface="Arial"/>
              </a:defRPr>
            </a:lvl1pPr>
          </a:lstStyle>
          <a:p>
            <a:pPr indent="-11113"/>
            <a:r>
              <a:rPr lang="en-US" dirty="0">
                <a:latin typeface="Arial" panose="020B0604020202020204" pitchFamily="34" charset="0"/>
                <a:cs typeface="Arial" panose="020B0604020202020204" pitchFamily="34" charset="0"/>
              </a:rPr>
              <a:t>Research Plan (2/3)</a:t>
            </a:r>
            <a:endParaRPr lang="en-US" dirty="0"/>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9A8B9E38-255B-B786-E612-6F9C0D489906}"/>
                  </a:ext>
                </a:extLst>
              </p:cNvPr>
              <p:cNvSpPr txBox="1"/>
              <p:nvPr/>
            </p:nvSpPr>
            <p:spPr>
              <a:xfrm>
                <a:off x="228600" y="533400"/>
                <a:ext cx="8686800" cy="5216813"/>
              </a:xfrm>
              <a:prstGeom prst="rect">
                <a:avLst/>
              </a:prstGeom>
              <a:noFill/>
            </p:spPr>
            <p:txBody>
              <a:bodyPr wrap="square" rtlCol="0">
                <a:spAutoFit/>
              </a:bodyPr>
              <a:lstStyle>
                <a:defPPr>
                  <a:defRPr lang="en-US"/>
                </a:defPPr>
                <a:lvl1pPr marL="173038" indent="-173038" algn="just">
                  <a:spcAft>
                    <a:spcPts val="600"/>
                  </a:spcAft>
                  <a:buFont typeface="Arial" panose="020B0604020202020204" pitchFamily="34" charset="0"/>
                  <a:buChar char="•"/>
                  <a:defRPr sz="1400" b="1">
                    <a:solidFill>
                      <a:srgbClr val="353585"/>
                    </a:solidFill>
                    <a:latin typeface="Arial" panose="020B0604020202020204" pitchFamily="34" charset="0"/>
                    <a:cs typeface="Arial" panose="020B0604020202020204" pitchFamily="34" charset="0"/>
                  </a:defRPr>
                </a:lvl1pPr>
                <a:lvl2pPr marL="517525" lvl="1" indent="-284163" algn="just">
                  <a:spcAft>
                    <a:spcPts val="600"/>
                  </a:spcAft>
                  <a:buSzPct val="75000"/>
                  <a:buFont typeface="Wingdings" panose="05000000000000000000" pitchFamily="2" charset="2"/>
                  <a:buChar char="q"/>
                  <a:defRPr sz="1400" b="1">
                    <a:latin typeface="Arial" panose="020B0604020202020204" pitchFamily="34" charset="0"/>
                    <a:cs typeface="Arial" panose="020B0604020202020204" pitchFamily="34" charset="0"/>
                  </a:defRPr>
                </a:lvl2pPr>
              </a:lstStyle>
              <a:p>
                <a:pPr algn="l"/>
                <a:r>
                  <a:rPr lang="en-US" sz="1800" dirty="0"/>
                  <a:t>January 01 - January 31:</a:t>
                </a:r>
              </a:p>
              <a:p>
                <a:pPr lvl="1" algn="l"/>
                <a:r>
                  <a:rPr lang="en-US" dirty="0"/>
                  <a:t>Implement the Anchor-Based EDC algorithm for localization tasks. </a:t>
                </a:r>
              </a:p>
              <a:p>
                <a:pPr lvl="1" algn="l"/>
                <a:r>
                  <a:rPr lang="en-US" dirty="0"/>
                  <a:t>Generate spatial Entanglement Heatmaps for the TUBR.</a:t>
                </a:r>
              </a:p>
              <a:p>
                <a:pPr lvl="1" algn="l"/>
                <a:r>
                  <a:rPr lang="en-US" dirty="0"/>
                  <a:t>Diagnose and debug problems related to the TUBR experiments.</a:t>
                </a:r>
              </a:p>
              <a:p>
                <a:pPr algn="l"/>
                <a:r>
                  <a:rPr lang="en-US" sz="1800" dirty="0"/>
                  <a:t>February 01 - February 28:</a:t>
                </a:r>
              </a:p>
              <a:p>
                <a:pPr lvl="1" algn="l"/>
                <a:r>
                  <a:rPr lang="en-US" dirty="0"/>
                  <a:t>Start analysis of different trials using visualization experiments.</a:t>
                </a:r>
              </a:p>
              <a:p>
                <a:pPr lvl="1" algn="l"/>
                <a:r>
                  <a:rPr lang="en-US" dirty="0"/>
                  <a:t>Write down the results of training on TUSZ and TUBR.</a:t>
                </a:r>
              </a:p>
              <a:p>
                <a:pPr lvl="1" algn="l"/>
                <a:r>
                  <a:rPr lang="en-US" dirty="0"/>
                  <a:t>Write down the results of training on both datasets. </a:t>
                </a:r>
              </a:p>
              <a:p>
                <a:pPr algn="l"/>
                <a:r>
                  <a:rPr lang="en-US" sz="1800" dirty="0"/>
                  <a:t>March 01 - March 15:</a:t>
                </a:r>
              </a:p>
              <a:p>
                <a:pPr lvl="1" algn="l"/>
                <a:r>
                  <a:rPr lang="en-US" dirty="0"/>
                  <a:t>Wrap up visualization experiments.</a:t>
                </a:r>
              </a:p>
              <a:p>
                <a:pPr lvl="1" algn="l"/>
                <a:r>
                  <a:rPr lang="en-US" dirty="0"/>
                  <a:t>Finalize comparative analysis between the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𝑪</m:t>
                        </m:r>
                      </m:e>
                      <m:sub>
                        <m:r>
                          <a:rPr lang="en-US" i="1">
                            <a:latin typeface="Cambria Math" panose="02040503050406030204" pitchFamily="18" charset="0"/>
                          </a:rPr>
                          <m:t>𝑬𝑰</m:t>
                        </m:r>
                      </m:sub>
                    </m:sSub>
                    <m:r>
                      <a:rPr lang="en-US" i="1">
                        <a:latin typeface="Cambria Math" panose="02040503050406030204" pitchFamily="18" charset="0"/>
                      </a:rPr>
                      <m:t> </m:t>
                    </m:r>
                  </m:oMath>
                </a14:m>
                <a:r>
                  <a:rPr lang="en-US" dirty="0"/>
                  <a:t>-optimized quantum architectures and state-of-the-art deep learning models.</a:t>
                </a:r>
              </a:p>
              <a:p>
                <a:pPr lvl="1" algn="l"/>
                <a:r>
                  <a:rPr lang="en-US" dirty="0"/>
                  <a:t>Synthesize visualization data to interpret the behavior of the quantum feature maps.</a:t>
                </a:r>
              </a:p>
              <a:p>
                <a:pPr algn="l"/>
                <a:r>
                  <a:rPr lang="en-US" sz="1800" dirty="0"/>
                  <a:t>March 15 - March 31:</a:t>
                </a:r>
              </a:p>
              <a:p>
                <a:pPr lvl="1" algn="l"/>
                <a:r>
                  <a:rPr lang="en-US" dirty="0"/>
                  <a:t>Finalize the draft of the dissertation.</a:t>
                </a:r>
              </a:p>
              <a:p>
                <a:pPr algn="l"/>
                <a:r>
                  <a:rPr lang="en-US" sz="1800" dirty="0"/>
                  <a:t>April 15:</a:t>
                </a:r>
              </a:p>
              <a:p>
                <a:pPr lvl="1" algn="l"/>
                <a:r>
                  <a:rPr lang="en-US" dirty="0"/>
                  <a:t>Defense and submission of dissertation to the dissertation examiner.</a:t>
                </a:r>
              </a:p>
            </p:txBody>
          </p:sp>
        </mc:Choice>
        <mc:Fallback xmlns="">
          <p:sp>
            <p:nvSpPr>
              <p:cNvPr id="4" name="TextBox 3">
                <a:extLst>
                  <a:ext uri="{FF2B5EF4-FFF2-40B4-BE49-F238E27FC236}">
                    <a16:creationId xmlns:a16="http://schemas.microsoft.com/office/drawing/2014/main" id="{9A8B9E38-255B-B786-E612-6F9C0D489906}"/>
                  </a:ext>
                </a:extLst>
              </p:cNvPr>
              <p:cNvSpPr txBox="1">
                <a:spLocks noRot="1" noChangeAspect="1" noMove="1" noResize="1" noEditPoints="1" noAdjustHandles="1" noChangeArrowheads="1" noChangeShapeType="1" noTextEdit="1"/>
              </p:cNvSpPr>
              <p:nvPr/>
            </p:nvSpPr>
            <p:spPr>
              <a:xfrm>
                <a:off x="228600" y="533400"/>
                <a:ext cx="8686800" cy="5216813"/>
              </a:xfrm>
              <a:prstGeom prst="rect">
                <a:avLst/>
              </a:prstGeom>
              <a:blipFill>
                <a:blip r:embed="rId3"/>
                <a:stretch>
                  <a:fillRect l="-491" t="-702" b="-351"/>
                </a:stretch>
              </a:blipFill>
            </p:spPr>
            <p:txBody>
              <a:bodyPr/>
              <a:lstStyle/>
              <a:p>
                <a:r>
                  <a:rPr lang="en-US">
                    <a:noFill/>
                  </a:rPr>
                  <a:t> </a:t>
                </a:r>
              </a:p>
            </p:txBody>
          </p:sp>
        </mc:Fallback>
      </mc:AlternateContent>
    </p:spTree>
    <p:extLst>
      <p:ext uri="{BB962C8B-B14F-4D97-AF65-F5344CB8AC3E}">
        <p14:creationId xmlns:p14="http://schemas.microsoft.com/office/powerpoint/2010/main" val="27732335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17019F-2CA1-C2B4-B230-ED8833F954FB}"/>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3EF9D313-BA86-C937-48B7-9DC348AC4D73}"/>
              </a:ext>
            </a:extLst>
          </p:cNvPr>
          <p:cNvSpPr txBox="1">
            <a:spLocks/>
          </p:cNvSpPr>
          <p:nvPr/>
        </p:nvSpPr>
        <p:spPr>
          <a:xfrm>
            <a:off x="1" y="857249"/>
            <a:ext cx="9143999" cy="322326"/>
          </a:xfrm>
          <a:prstGeom prst="rect">
            <a:avLst/>
          </a:prstGeom>
        </p:spPr>
        <p:txBody>
          <a:bodyPr vert="horz" wrap="none" lIns="116586" tIns="0" rIns="0" bIns="0" rtlCol="0" anchor="ctr" anchorCtr="0">
            <a:noAutofit/>
          </a:bodyPr>
          <a:lstStyle>
            <a:lvl1pPr marL="0" algn="l" defTabSz="457200" rtl="0" eaLnBrk="1" latinLnBrk="0" hangingPunct="1">
              <a:spcBef>
                <a:spcPct val="0"/>
              </a:spcBef>
              <a:buNone/>
              <a:defRPr sz="2400" b="1" kern="1200" baseline="0">
                <a:solidFill>
                  <a:schemeClr val="tx1"/>
                </a:solidFill>
                <a:latin typeface="Arial"/>
                <a:ea typeface="+mj-ea"/>
                <a:cs typeface="Arial"/>
              </a:defRPr>
            </a:lvl1pPr>
          </a:lstStyle>
          <a:p>
            <a:pPr indent="-8335"/>
            <a:endParaRPr lang="en-US" sz="1800" dirty="0"/>
          </a:p>
        </p:txBody>
      </p:sp>
      <p:sp>
        <p:nvSpPr>
          <p:cNvPr id="5" name="Title 1">
            <a:extLst>
              <a:ext uri="{FF2B5EF4-FFF2-40B4-BE49-F238E27FC236}">
                <a16:creationId xmlns:a16="http://schemas.microsoft.com/office/drawing/2014/main" id="{2E7CB764-4F33-FE23-12EE-02CE387B492F}"/>
              </a:ext>
            </a:extLst>
          </p:cNvPr>
          <p:cNvSpPr txBox="1">
            <a:spLocks/>
          </p:cNvSpPr>
          <p:nvPr/>
        </p:nvSpPr>
        <p:spPr>
          <a:xfrm>
            <a:off x="124634" y="21020"/>
            <a:ext cx="12191999" cy="429768"/>
          </a:xfrm>
          <a:prstGeom prst="rect">
            <a:avLst/>
          </a:prstGeom>
        </p:spPr>
        <p:txBody>
          <a:bodyPr vert="horz" wrap="none" lIns="155448" tIns="0" rIns="0" bIns="0" rtlCol="0" anchor="ctr" anchorCtr="0">
            <a:noAutofit/>
          </a:bodyPr>
          <a:lstStyle>
            <a:lvl1pPr marL="0" algn="l" defTabSz="457200" rtl="0" eaLnBrk="1" latinLnBrk="0" hangingPunct="1">
              <a:spcBef>
                <a:spcPct val="0"/>
              </a:spcBef>
              <a:buNone/>
              <a:defRPr sz="2400" b="1" kern="1200" baseline="0">
                <a:solidFill>
                  <a:schemeClr val="tx1"/>
                </a:solidFill>
                <a:latin typeface="Arial"/>
                <a:ea typeface="+mj-ea"/>
                <a:cs typeface="Arial"/>
              </a:defRPr>
            </a:lvl1pPr>
          </a:lstStyle>
          <a:p>
            <a:pPr indent="-11113"/>
            <a:r>
              <a:rPr lang="en-US" dirty="0">
                <a:latin typeface="Arial" panose="020B0604020202020204" pitchFamily="34" charset="0"/>
                <a:cs typeface="Arial" panose="020B0604020202020204" pitchFamily="34" charset="0"/>
              </a:rPr>
              <a:t>Research Plan (3/3)</a:t>
            </a:r>
            <a:endParaRPr lang="en-US" dirty="0"/>
          </a:p>
        </p:txBody>
      </p:sp>
      <mc:AlternateContent xmlns:mc="http://schemas.openxmlformats.org/markup-compatibility/2006" xmlns:a14="http://schemas.microsoft.com/office/drawing/2010/main">
        <mc:Choice Requires="a14">
          <p:graphicFrame>
            <p:nvGraphicFramePr>
              <p:cNvPr id="2" name="Table 1">
                <a:extLst>
                  <a:ext uri="{FF2B5EF4-FFF2-40B4-BE49-F238E27FC236}">
                    <a16:creationId xmlns:a16="http://schemas.microsoft.com/office/drawing/2014/main" id="{EE47F003-54CA-21E0-5F83-496C7F4FDA82}"/>
                  </a:ext>
                </a:extLst>
              </p:cNvPr>
              <p:cNvGraphicFramePr>
                <a:graphicFrameLocks noGrp="1"/>
              </p:cNvGraphicFramePr>
              <p:nvPr>
                <p:extLst>
                  <p:ext uri="{D42A27DB-BD31-4B8C-83A1-F6EECF244321}">
                    <p14:modId xmlns:p14="http://schemas.microsoft.com/office/powerpoint/2010/main" val="4290864693"/>
                  </p:ext>
                </p:extLst>
              </p:nvPr>
            </p:nvGraphicFramePr>
            <p:xfrm>
              <a:off x="609600" y="835353"/>
              <a:ext cx="8153400" cy="4577080"/>
            </p:xfrm>
            <a:graphic>
              <a:graphicData uri="http://schemas.openxmlformats.org/drawingml/2006/table">
                <a:tbl>
                  <a:tblPr firstRow="1" bandRow="1">
                    <a:tableStyleId>{8A107856-5554-42FB-B03E-39F5DBC370BA}</a:tableStyleId>
                  </a:tblPr>
                  <a:tblGrid>
                    <a:gridCol w="2717800">
                      <a:extLst>
                        <a:ext uri="{9D8B030D-6E8A-4147-A177-3AD203B41FA5}">
                          <a16:colId xmlns:a16="http://schemas.microsoft.com/office/drawing/2014/main" val="3820198390"/>
                        </a:ext>
                      </a:extLst>
                    </a:gridCol>
                    <a:gridCol w="2717800">
                      <a:extLst>
                        <a:ext uri="{9D8B030D-6E8A-4147-A177-3AD203B41FA5}">
                          <a16:colId xmlns:a16="http://schemas.microsoft.com/office/drawing/2014/main" val="3595928900"/>
                        </a:ext>
                      </a:extLst>
                    </a:gridCol>
                    <a:gridCol w="2717800">
                      <a:extLst>
                        <a:ext uri="{9D8B030D-6E8A-4147-A177-3AD203B41FA5}">
                          <a16:colId xmlns:a16="http://schemas.microsoft.com/office/drawing/2014/main" val="2480996765"/>
                        </a:ext>
                      </a:extLst>
                    </a:gridCol>
                  </a:tblGrid>
                  <a:tr h="370840">
                    <a:tc>
                      <a:txBody>
                        <a:bodyPr/>
                        <a:lstStyle/>
                        <a:p>
                          <a:pPr algn="ctr"/>
                          <a:r>
                            <a:rPr lang="en-US" b="1" dirty="0">
                              <a:solidFill>
                                <a:srgbClr val="353585"/>
                              </a:solidFill>
                              <a:latin typeface="Arial" panose="020B0604020202020204" pitchFamily="34" charset="0"/>
                              <a:cs typeface="Arial" panose="020B0604020202020204" pitchFamily="34" charset="0"/>
                            </a:rPr>
                            <a:t>Publication Focus</a:t>
                          </a:r>
                        </a:p>
                      </a:txBody>
                      <a:tcPr/>
                    </a:tc>
                    <a:tc>
                      <a:txBody>
                        <a:bodyPr/>
                        <a:lstStyle/>
                        <a:p>
                          <a:pPr algn="ctr"/>
                          <a:r>
                            <a:rPr lang="en-US" b="1" dirty="0">
                              <a:solidFill>
                                <a:srgbClr val="353585"/>
                              </a:solidFill>
                              <a:latin typeface="Arial" panose="020B0604020202020204" pitchFamily="34" charset="0"/>
                              <a:cs typeface="Arial" panose="020B0604020202020204" pitchFamily="34" charset="0"/>
                            </a:rPr>
                            <a:t>Key Contributions</a:t>
                          </a:r>
                        </a:p>
                      </a:txBody>
                      <a:tcPr/>
                    </a:tc>
                    <a:tc>
                      <a:txBody>
                        <a:bodyPr/>
                        <a:lstStyle/>
                        <a:p>
                          <a:pPr algn="ctr"/>
                          <a:r>
                            <a:rPr lang="en-US" b="1" dirty="0">
                              <a:solidFill>
                                <a:srgbClr val="353585"/>
                              </a:solidFill>
                              <a:latin typeface="Arial" panose="020B0604020202020204" pitchFamily="34" charset="0"/>
                              <a:cs typeface="Arial" panose="020B0604020202020204" pitchFamily="34" charset="0"/>
                            </a:rPr>
                            <a:t>Expected Timeline</a:t>
                          </a:r>
                        </a:p>
                      </a:txBody>
                      <a:tcPr/>
                    </a:tc>
                    <a:extLst>
                      <a:ext uri="{0D108BD9-81ED-4DB2-BD59-A6C34878D82A}">
                        <a16:rowId xmlns:a16="http://schemas.microsoft.com/office/drawing/2014/main" val="503489279"/>
                      </a:ext>
                    </a:extLst>
                  </a:tr>
                  <a:tr h="370840">
                    <a:tc>
                      <a:txBody>
                        <a:bodyPr/>
                        <a:lstStyle/>
                        <a:p>
                          <a:pPr algn="ctr"/>
                          <a:r>
                            <a:rPr lang="en-US" b="1" dirty="0">
                              <a:latin typeface="Arial" panose="020B0604020202020204" pitchFamily="34" charset="0"/>
                              <a:cs typeface="Arial" panose="020B0604020202020204" pitchFamily="34" charset="0"/>
                            </a:rPr>
                            <a:t>Foundational Baseline</a:t>
                          </a:r>
                        </a:p>
                      </a:txBody>
                      <a:tcPr/>
                    </a:tc>
                    <a:tc>
                      <a:txBody>
                        <a:bodyPr/>
                        <a:lstStyle/>
                        <a:p>
                          <a:pPr algn="just"/>
                          <a:r>
                            <a:rPr lang="en-US" b="1" dirty="0">
                              <a:latin typeface="Arial" panose="020B0604020202020204" pitchFamily="34" charset="0"/>
                              <a:cs typeface="Arial" panose="020B0604020202020204" pitchFamily="34" charset="0"/>
                            </a:rPr>
                            <a:t>Benchmark Results: QSVM vs. Classical SVM.</a:t>
                          </a:r>
                        </a:p>
                      </a:txBody>
                      <a:tcPr/>
                    </a:tc>
                    <a:tc>
                      <a:txBody>
                        <a:bodyPr/>
                        <a:lstStyle/>
                        <a:p>
                          <a:pPr algn="ctr"/>
                          <a:r>
                            <a:rPr lang="en-US" b="1" dirty="0">
                              <a:latin typeface="Arial" panose="020B0604020202020204" pitchFamily="34" charset="0"/>
                              <a:cs typeface="Arial" panose="020B0604020202020204" pitchFamily="34" charset="0"/>
                            </a:rPr>
                            <a:t>Q3 2026</a:t>
                          </a:r>
                        </a:p>
                      </a:txBody>
                      <a:tcPr/>
                    </a:tc>
                    <a:extLst>
                      <a:ext uri="{0D108BD9-81ED-4DB2-BD59-A6C34878D82A}">
                        <a16:rowId xmlns:a16="http://schemas.microsoft.com/office/drawing/2014/main" val="3023537808"/>
                      </a:ext>
                    </a:extLst>
                  </a:tr>
                  <a:tr h="370840">
                    <a:tc>
                      <a:txBody>
                        <a:bodyPr/>
                        <a:lstStyle/>
                        <a:p>
                          <a:pPr algn="ctr"/>
                          <a:r>
                            <a:rPr lang="en-US" b="1" dirty="0">
                              <a:latin typeface="Arial" panose="020B0604020202020204" pitchFamily="34" charset="0"/>
                              <a:cs typeface="Arial" panose="020B0604020202020204" pitchFamily="34" charset="0"/>
                            </a:rPr>
                            <a:t>Theoretical Core</a:t>
                          </a:r>
                        </a:p>
                      </a:txBody>
                      <a:tcPr/>
                    </a:tc>
                    <a:tc>
                      <a:txBody>
                        <a:bodyPr/>
                        <a:lstStyle/>
                        <a:p>
                          <a:pPr algn="just"/>
                          <a14:m>
                            <m:oMath xmlns:m="http://schemas.openxmlformats.org/officeDocument/2006/math">
                              <m:sSub>
                                <m:sSubPr>
                                  <m:ctrlPr>
                                    <a:rPr lang="en-US" i="1" smtClean="0">
                                      <a:latin typeface="Cambria Math" panose="02040503050406030204" pitchFamily="18" charset="0"/>
                                    </a:rPr>
                                  </m:ctrlPr>
                                </m:sSubPr>
                                <m:e>
                                  <m:r>
                                    <a:rPr lang="en-US">
                                      <a:latin typeface="Cambria Math" panose="02040503050406030204" pitchFamily="18" charset="0"/>
                                    </a:rPr>
                                    <m:t>𝑪</m:t>
                                  </m:r>
                                </m:e>
                                <m:sub>
                                  <m:r>
                                    <a:rPr lang="en-US">
                                      <a:latin typeface="Cambria Math" panose="02040503050406030204" pitchFamily="18" charset="0"/>
                                    </a:rPr>
                                    <m:t>𝑬𝑰</m:t>
                                  </m:r>
                                </m:sub>
                              </m:sSub>
                            </m:oMath>
                          </a14:m>
                          <a:r>
                            <a:rPr lang="en-US" b="1" dirty="0">
                              <a:latin typeface="Arial" panose="020B0604020202020204" pitchFamily="34" charset="0"/>
                              <a:cs typeface="Arial" panose="020B0604020202020204" pitchFamily="34" charset="0"/>
                            </a:rPr>
                            <a:t>Theorem: Formal definition and proof.</a:t>
                          </a:r>
                        </a:p>
                      </a:txBody>
                      <a:tcPr/>
                    </a:tc>
                    <a:tc>
                      <a:txBody>
                        <a:bodyPr/>
                        <a:lstStyle/>
                        <a:p>
                          <a:pPr algn="ctr"/>
                          <a:r>
                            <a:rPr lang="en-US" b="1" dirty="0">
                              <a:latin typeface="Arial" panose="020B0604020202020204" pitchFamily="34" charset="0"/>
                              <a:cs typeface="Arial" panose="020B0604020202020204" pitchFamily="34" charset="0"/>
                            </a:rPr>
                            <a:t>Q4 2026</a:t>
                          </a:r>
                        </a:p>
                      </a:txBody>
                      <a:tcPr/>
                    </a:tc>
                    <a:extLst>
                      <a:ext uri="{0D108BD9-81ED-4DB2-BD59-A6C34878D82A}">
                        <a16:rowId xmlns:a16="http://schemas.microsoft.com/office/drawing/2014/main" val="4134413060"/>
                      </a:ext>
                    </a:extLst>
                  </a:tr>
                  <a:tr h="370840">
                    <a:tc>
                      <a:txBody>
                        <a:bodyPr/>
                        <a:lstStyle/>
                        <a:p>
                          <a:pPr algn="ctr"/>
                          <a:r>
                            <a:rPr lang="en-US" b="1" dirty="0">
                              <a:latin typeface="Arial" panose="020B0604020202020204" pitchFamily="34" charset="0"/>
                              <a:cs typeface="Arial" panose="020B0604020202020204" pitchFamily="34" charset="0"/>
                            </a:rPr>
                            <a:t>Algorithmic Optimization</a:t>
                          </a:r>
                        </a:p>
                      </a:txBody>
                      <a:tcPr/>
                    </a:tc>
                    <a:tc>
                      <a:txBody>
                        <a:bodyPr/>
                        <a:lstStyle/>
                        <a:p>
                          <a:pPr algn="just"/>
                          <a:r>
                            <a:rPr lang="en-US" b="1" dirty="0">
                              <a:latin typeface="Arial" panose="020B0604020202020204" pitchFamily="34" charset="0"/>
                              <a:cs typeface="Arial" panose="020B0604020202020204" pitchFamily="34" charset="0"/>
                            </a:rPr>
                            <a:t>Translating </a:t>
                          </a:r>
                          <a14:m>
                            <m:oMath xmlns:m="http://schemas.openxmlformats.org/officeDocument/2006/math">
                              <m:sSub>
                                <m:sSubPr>
                                  <m:ctrlPr>
                                    <a:rPr lang="en-US" i="1" smtClean="0">
                                      <a:latin typeface="Cambria Math" panose="02040503050406030204" pitchFamily="18" charset="0"/>
                                    </a:rPr>
                                  </m:ctrlPr>
                                </m:sSubPr>
                                <m:e>
                                  <m:r>
                                    <a:rPr lang="en-US">
                                      <a:latin typeface="Cambria Math" panose="02040503050406030204" pitchFamily="18" charset="0"/>
                                    </a:rPr>
                                    <m:t>𝑪</m:t>
                                  </m:r>
                                </m:e>
                                <m:sub>
                                  <m:r>
                                    <a:rPr lang="en-US">
                                      <a:latin typeface="Cambria Math" panose="02040503050406030204" pitchFamily="18" charset="0"/>
                                    </a:rPr>
                                    <m:t>𝑬𝑰</m:t>
                                  </m:r>
                                </m:sub>
                              </m:sSub>
                            </m:oMath>
                          </a14:m>
                          <a:r>
                            <a:rPr lang="en-US" b="1" dirty="0">
                              <a:latin typeface="Arial" panose="020B0604020202020204" pitchFamily="34" charset="0"/>
                              <a:cs typeface="Arial" panose="020B0604020202020204" pitchFamily="34" charset="0"/>
                            </a:rPr>
                            <a:t> from a passive bound to an active cost function.</a:t>
                          </a:r>
                        </a:p>
                      </a:txBody>
                      <a:tcPr/>
                    </a:tc>
                    <a:tc>
                      <a:txBody>
                        <a:bodyPr/>
                        <a:lstStyle/>
                        <a:p>
                          <a:pPr algn="ctr"/>
                          <a:r>
                            <a:rPr lang="en-US" b="1" dirty="0">
                              <a:latin typeface="Arial" panose="020B0604020202020204" pitchFamily="34" charset="0"/>
                              <a:cs typeface="Arial" panose="020B0604020202020204" pitchFamily="34" charset="0"/>
                            </a:rPr>
                            <a:t>Q4 2026</a:t>
                          </a:r>
                        </a:p>
                      </a:txBody>
                      <a:tcPr/>
                    </a:tc>
                    <a:extLst>
                      <a:ext uri="{0D108BD9-81ED-4DB2-BD59-A6C34878D82A}">
                        <a16:rowId xmlns:a16="http://schemas.microsoft.com/office/drawing/2014/main" val="3150242225"/>
                      </a:ext>
                    </a:extLst>
                  </a:tr>
                  <a:tr h="370840">
                    <a:tc>
                      <a:txBody>
                        <a:bodyPr/>
                        <a:lstStyle/>
                        <a:p>
                          <a:pPr algn="ctr"/>
                          <a:r>
                            <a:rPr lang="en-US" b="1" dirty="0">
                              <a:latin typeface="Arial" panose="020B0604020202020204" pitchFamily="34" charset="0"/>
                              <a:cs typeface="Arial" panose="020B0604020202020204" pitchFamily="34" charset="0"/>
                            </a:rPr>
                            <a:t>Applied Framework</a:t>
                          </a:r>
                        </a:p>
                      </a:txBody>
                      <a:tcPr/>
                    </a:tc>
                    <a:tc>
                      <a:txBody>
                        <a:bodyPr/>
                        <a:lstStyle/>
                        <a:p>
                          <a:pPr algn="just"/>
                          <a:r>
                            <a:rPr lang="en-US" b="1" dirty="0">
                              <a:latin typeface="Arial" panose="020B0604020202020204" pitchFamily="34" charset="0"/>
                              <a:cs typeface="Arial" panose="020B0604020202020204" pitchFamily="34" charset="0"/>
                            </a:rPr>
                            <a:t>Baseline improvement on EEG seizure detection, and breast cancer localization using TUSZ and TUBR corpora respectively.</a:t>
                          </a:r>
                        </a:p>
                      </a:txBody>
                      <a:tcPr/>
                    </a:tc>
                    <a:tc>
                      <a:txBody>
                        <a:bodyPr/>
                        <a:lstStyle/>
                        <a:p>
                          <a:pPr algn="ctr"/>
                          <a:r>
                            <a:rPr lang="en-US" b="1" dirty="0">
                              <a:latin typeface="Arial" panose="020B0604020202020204" pitchFamily="34" charset="0"/>
                              <a:cs typeface="Arial" panose="020B0604020202020204" pitchFamily="34" charset="0"/>
                            </a:rPr>
                            <a:t>Q1 2027</a:t>
                          </a:r>
                        </a:p>
                      </a:txBody>
                      <a:tcPr/>
                    </a:tc>
                    <a:extLst>
                      <a:ext uri="{0D108BD9-81ED-4DB2-BD59-A6C34878D82A}">
                        <a16:rowId xmlns:a16="http://schemas.microsoft.com/office/drawing/2014/main" val="2798875041"/>
                      </a:ext>
                    </a:extLst>
                  </a:tr>
                </a:tbl>
              </a:graphicData>
            </a:graphic>
          </p:graphicFrame>
        </mc:Choice>
        <mc:Fallback xmlns="">
          <p:graphicFrame>
            <p:nvGraphicFramePr>
              <p:cNvPr id="2" name="Table 1">
                <a:extLst>
                  <a:ext uri="{FF2B5EF4-FFF2-40B4-BE49-F238E27FC236}">
                    <a16:creationId xmlns:a16="http://schemas.microsoft.com/office/drawing/2014/main" id="{EE47F003-54CA-21E0-5F83-496C7F4FDA82}"/>
                  </a:ext>
                </a:extLst>
              </p:cNvPr>
              <p:cNvGraphicFramePr>
                <a:graphicFrameLocks noGrp="1"/>
              </p:cNvGraphicFramePr>
              <p:nvPr>
                <p:extLst>
                  <p:ext uri="{D42A27DB-BD31-4B8C-83A1-F6EECF244321}">
                    <p14:modId xmlns:p14="http://schemas.microsoft.com/office/powerpoint/2010/main" val="4290864693"/>
                  </p:ext>
                </p:extLst>
              </p:nvPr>
            </p:nvGraphicFramePr>
            <p:xfrm>
              <a:off x="609600" y="835353"/>
              <a:ext cx="8153400" cy="4577080"/>
            </p:xfrm>
            <a:graphic>
              <a:graphicData uri="http://schemas.openxmlformats.org/drawingml/2006/table">
                <a:tbl>
                  <a:tblPr firstRow="1" bandRow="1">
                    <a:tableStyleId>{8A107856-5554-42FB-B03E-39F5DBC370BA}</a:tableStyleId>
                  </a:tblPr>
                  <a:tblGrid>
                    <a:gridCol w="2717800">
                      <a:extLst>
                        <a:ext uri="{9D8B030D-6E8A-4147-A177-3AD203B41FA5}">
                          <a16:colId xmlns:a16="http://schemas.microsoft.com/office/drawing/2014/main" val="3820198390"/>
                        </a:ext>
                      </a:extLst>
                    </a:gridCol>
                    <a:gridCol w="2717800">
                      <a:extLst>
                        <a:ext uri="{9D8B030D-6E8A-4147-A177-3AD203B41FA5}">
                          <a16:colId xmlns:a16="http://schemas.microsoft.com/office/drawing/2014/main" val="3595928900"/>
                        </a:ext>
                      </a:extLst>
                    </a:gridCol>
                    <a:gridCol w="2717800">
                      <a:extLst>
                        <a:ext uri="{9D8B030D-6E8A-4147-A177-3AD203B41FA5}">
                          <a16:colId xmlns:a16="http://schemas.microsoft.com/office/drawing/2014/main" val="2480996765"/>
                        </a:ext>
                      </a:extLst>
                    </a:gridCol>
                  </a:tblGrid>
                  <a:tr h="370840">
                    <a:tc>
                      <a:txBody>
                        <a:bodyPr/>
                        <a:lstStyle/>
                        <a:p>
                          <a:pPr algn="ctr"/>
                          <a:r>
                            <a:rPr lang="en-US" b="1" dirty="0">
                              <a:solidFill>
                                <a:srgbClr val="353585"/>
                              </a:solidFill>
                              <a:latin typeface="Arial" panose="020B0604020202020204" pitchFamily="34" charset="0"/>
                              <a:cs typeface="Arial" panose="020B0604020202020204" pitchFamily="34" charset="0"/>
                            </a:rPr>
                            <a:t>Publication Focus</a:t>
                          </a:r>
                        </a:p>
                      </a:txBody>
                      <a:tcPr/>
                    </a:tc>
                    <a:tc>
                      <a:txBody>
                        <a:bodyPr/>
                        <a:lstStyle/>
                        <a:p>
                          <a:pPr algn="ctr"/>
                          <a:r>
                            <a:rPr lang="en-US" b="1" dirty="0">
                              <a:solidFill>
                                <a:srgbClr val="353585"/>
                              </a:solidFill>
                              <a:latin typeface="Arial" panose="020B0604020202020204" pitchFamily="34" charset="0"/>
                              <a:cs typeface="Arial" panose="020B0604020202020204" pitchFamily="34" charset="0"/>
                            </a:rPr>
                            <a:t>Key Contributions</a:t>
                          </a:r>
                        </a:p>
                      </a:txBody>
                      <a:tcPr/>
                    </a:tc>
                    <a:tc>
                      <a:txBody>
                        <a:bodyPr/>
                        <a:lstStyle/>
                        <a:p>
                          <a:pPr algn="ctr"/>
                          <a:r>
                            <a:rPr lang="en-US" b="1" dirty="0">
                              <a:solidFill>
                                <a:srgbClr val="353585"/>
                              </a:solidFill>
                              <a:latin typeface="Arial" panose="020B0604020202020204" pitchFamily="34" charset="0"/>
                              <a:cs typeface="Arial" panose="020B0604020202020204" pitchFamily="34" charset="0"/>
                            </a:rPr>
                            <a:t>Expected Timeline</a:t>
                          </a:r>
                        </a:p>
                      </a:txBody>
                      <a:tcPr/>
                    </a:tc>
                    <a:extLst>
                      <a:ext uri="{0D108BD9-81ED-4DB2-BD59-A6C34878D82A}">
                        <a16:rowId xmlns:a16="http://schemas.microsoft.com/office/drawing/2014/main" val="503489279"/>
                      </a:ext>
                    </a:extLst>
                  </a:tr>
                  <a:tr h="914400">
                    <a:tc>
                      <a:txBody>
                        <a:bodyPr/>
                        <a:lstStyle/>
                        <a:p>
                          <a:pPr algn="ctr"/>
                          <a:r>
                            <a:rPr lang="en-US" b="1" dirty="0">
                              <a:latin typeface="Arial" panose="020B0604020202020204" pitchFamily="34" charset="0"/>
                              <a:cs typeface="Arial" panose="020B0604020202020204" pitchFamily="34" charset="0"/>
                            </a:rPr>
                            <a:t>Foundational Baseline</a:t>
                          </a:r>
                        </a:p>
                      </a:txBody>
                      <a:tcPr/>
                    </a:tc>
                    <a:tc>
                      <a:txBody>
                        <a:bodyPr/>
                        <a:lstStyle/>
                        <a:p>
                          <a:pPr algn="just"/>
                          <a:r>
                            <a:rPr lang="en-US" b="1" dirty="0">
                              <a:latin typeface="Arial" panose="020B0604020202020204" pitchFamily="34" charset="0"/>
                              <a:cs typeface="Arial" panose="020B0604020202020204" pitchFamily="34" charset="0"/>
                            </a:rPr>
                            <a:t>Benchmark Results: QSVM vs. Classical SVM.</a:t>
                          </a:r>
                        </a:p>
                      </a:txBody>
                      <a:tcPr/>
                    </a:tc>
                    <a:tc>
                      <a:txBody>
                        <a:bodyPr/>
                        <a:lstStyle/>
                        <a:p>
                          <a:pPr algn="ctr"/>
                          <a:r>
                            <a:rPr lang="en-US" b="1" dirty="0">
                              <a:latin typeface="Arial" panose="020B0604020202020204" pitchFamily="34" charset="0"/>
                              <a:cs typeface="Arial" panose="020B0604020202020204" pitchFamily="34" charset="0"/>
                            </a:rPr>
                            <a:t>Q3 2026</a:t>
                          </a:r>
                        </a:p>
                      </a:txBody>
                      <a:tcPr/>
                    </a:tc>
                    <a:extLst>
                      <a:ext uri="{0D108BD9-81ED-4DB2-BD59-A6C34878D82A}">
                        <a16:rowId xmlns:a16="http://schemas.microsoft.com/office/drawing/2014/main" val="3023537808"/>
                      </a:ext>
                    </a:extLst>
                  </a:tr>
                  <a:tr h="640080">
                    <a:tc>
                      <a:txBody>
                        <a:bodyPr/>
                        <a:lstStyle/>
                        <a:p>
                          <a:pPr algn="ctr"/>
                          <a:r>
                            <a:rPr lang="en-US" b="1" dirty="0">
                              <a:latin typeface="Arial" panose="020B0604020202020204" pitchFamily="34" charset="0"/>
                              <a:cs typeface="Arial" panose="020B0604020202020204" pitchFamily="34" charset="0"/>
                            </a:rPr>
                            <a:t>Theoretical Core</a:t>
                          </a:r>
                        </a:p>
                      </a:txBody>
                      <a:tcPr/>
                    </a:tc>
                    <a:tc>
                      <a:txBody>
                        <a:bodyPr/>
                        <a:lstStyle/>
                        <a:p>
                          <a:endParaRPr lang="en-US"/>
                        </a:p>
                      </a:txBody>
                      <a:tcPr>
                        <a:blipFill>
                          <a:blip r:embed="rId3"/>
                          <a:stretch>
                            <a:fillRect l="-100448" t="-205714" r="-100448" b="-429524"/>
                          </a:stretch>
                        </a:blipFill>
                      </a:tcPr>
                    </a:tc>
                    <a:tc>
                      <a:txBody>
                        <a:bodyPr/>
                        <a:lstStyle/>
                        <a:p>
                          <a:pPr algn="ctr"/>
                          <a:r>
                            <a:rPr lang="en-US" b="1" dirty="0">
                              <a:latin typeface="Arial" panose="020B0604020202020204" pitchFamily="34" charset="0"/>
                              <a:cs typeface="Arial" panose="020B0604020202020204" pitchFamily="34" charset="0"/>
                            </a:rPr>
                            <a:t>Q4 2026</a:t>
                          </a:r>
                        </a:p>
                      </a:txBody>
                      <a:tcPr/>
                    </a:tc>
                    <a:extLst>
                      <a:ext uri="{0D108BD9-81ED-4DB2-BD59-A6C34878D82A}">
                        <a16:rowId xmlns:a16="http://schemas.microsoft.com/office/drawing/2014/main" val="4134413060"/>
                      </a:ext>
                    </a:extLst>
                  </a:tr>
                  <a:tr h="914400">
                    <a:tc>
                      <a:txBody>
                        <a:bodyPr/>
                        <a:lstStyle/>
                        <a:p>
                          <a:pPr algn="ctr"/>
                          <a:r>
                            <a:rPr lang="en-US" b="1" dirty="0">
                              <a:latin typeface="Arial" panose="020B0604020202020204" pitchFamily="34" charset="0"/>
                              <a:cs typeface="Arial" panose="020B0604020202020204" pitchFamily="34" charset="0"/>
                            </a:rPr>
                            <a:t>Algorithmic Optimization</a:t>
                          </a:r>
                        </a:p>
                      </a:txBody>
                      <a:tcPr/>
                    </a:tc>
                    <a:tc>
                      <a:txBody>
                        <a:bodyPr/>
                        <a:lstStyle/>
                        <a:p>
                          <a:endParaRPr lang="en-US"/>
                        </a:p>
                      </a:txBody>
                      <a:tcPr>
                        <a:blipFill>
                          <a:blip r:embed="rId3"/>
                          <a:stretch>
                            <a:fillRect l="-100448" t="-214000" r="-100448" b="-200667"/>
                          </a:stretch>
                        </a:blipFill>
                      </a:tcPr>
                    </a:tc>
                    <a:tc>
                      <a:txBody>
                        <a:bodyPr/>
                        <a:lstStyle/>
                        <a:p>
                          <a:pPr algn="ctr"/>
                          <a:r>
                            <a:rPr lang="en-US" b="1" dirty="0">
                              <a:latin typeface="Arial" panose="020B0604020202020204" pitchFamily="34" charset="0"/>
                              <a:cs typeface="Arial" panose="020B0604020202020204" pitchFamily="34" charset="0"/>
                            </a:rPr>
                            <a:t>Q4 2026</a:t>
                          </a:r>
                        </a:p>
                      </a:txBody>
                      <a:tcPr/>
                    </a:tc>
                    <a:extLst>
                      <a:ext uri="{0D108BD9-81ED-4DB2-BD59-A6C34878D82A}">
                        <a16:rowId xmlns:a16="http://schemas.microsoft.com/office/drawing/2014/main" val="3150242225"/>
                      </a:ext>
                    </a:extLst>
                  </a:tr>
                  <a:tr h="1737360">
                    <a:tc>
                      <a:txBody>
                        <a:bodyPr/>
                        <a:lstStyle/>
                        <a:p>
                          <a:pPr algn="ctr"/>
                          <a:r>
                            <a:rPr lang="en-US" b="1" dirty="0">
                              <a:latin typeface="Arial" panose="020B0604020202020204" pitchFamily="34" charset="0"/>
                              <a:cs typeface="Arial" panose="020B0604020202020204" pitchFamily="34" charset="0"/>
                            </a:rPr>
                            <a:t>Applied Framework</a:t>
                          </a:r>
                        </a:p>
                      </a:txBody>
                      <a:tcPr/>
                    </a:tc>
                    <a:tc>
                      <a:txBody>
                        <a:bodyPr/>
                        <a:lstStyle/>
                        <a:p>
                          <a:pPr algn="just"/>
                          <a:r>
                            <a:rPr lang="en-US" b="1" dirty="0">
                              <a:latin typeface="Arial" panose="020B0604020202020204" pitchFamily="34" charset="0"/>
                              <a:cs typeface="Arial" panose="020B0604020202020204" pitchFamily="34" charset="0"/>
                            </a:rPr>
                            <a:t>Baseline improvement on EEG seizure detection, and breast cancer localization using TUSZ and TUBR corpora respectively.</a:t>
                          </a:r>
                        </a:p>
                      </a:txBody>
                      <a:tcPr/>
                    </a:tc>
                    <a:tc>
                      <a:txBody>
                        <a:bodyPr/>
                        <a:lstStyle/>
                        <a:p>
                          <a:pPr algn="ctr"/>
                          <a:r>
                            <a:rPr lang="en-US" b="1" dirty="0">
                              <a:latin typeface="Arial" panose="020B0604020202020204" pitchFamily="34" charset="0"/>
                              <a:cs typeface="Arial" panose="020B0604020202020204" pitchFamily="34" charset="0"/>
                            </a:rPr>
                            <a:t>Q1 2027</a:t>
                          </a:r>
                        </a:p>
                      </a:txBody>
                      <a:tcPr/>
                    </a:tc>
                    <a:extLst>
                      <a:ext uri="{0D108BD9-81ED-4DB2-BD59-A6C34878D82A}">
                        <a16:rowId xmlns:a16="http://schemas.microsoft.com/office/drawing/2014/main" val="2798875041"/>
                      </a:ext>
                    </a:extLst>
                  </a:tr>
                </a:tbl>
              </a:graphicData>
            </a:graphic>
          </p:graphicFrame>
        </mc:Fallback>
      </mc:AlternateContent>
    </p:spTree>
    <p:extLst>
      <p:ext uri="{BB962C8B-B14F-4D97-AF65-F5344CB8AC3E}">
        <p14:creationId xmlns:p14="http://schemas.microsoft.com/office/powerpoint/2010/main" val="35058934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60EB2E-21C1-DAF5-646E-CFA215AE2282}"/>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196B969A-FC77-8AE6-3076-8E67F7C884BE}"/>
              </a:ext>
            </a:extLst>
          </p:cNvPr>
          <p:cNvSpPr txBox="1">
            <a:spLocks/>
          </p:cNvSpPr>
          <p:nvPr/>
        </p:nvSpPr>
        <p:spPr>
          <a:xfrm>
            <a:off x="1" y="857249"/>
            <a:ext cx="9143999" cy="322326"/>
          </a:xfrm>
          <a:prstGeom prst="rect">
            <a:avLst/>
          </a:prstGeom>
        </p:spPr>
        <p:txBody>
          <a:bodyPr vert="horz" wrap="none" lIns="116586" tIns="0" rIns="0" bIns="0" rtlCol="0" anchor="ctr" anchorCtr="0">
            <a:noAutofit/>
          </a:bodyPr>
          <a:lstStyle>
            <a:lvl1pPr marL="0" algn="l" defTabSz="457200" rtl="0" eaLnBrk="1" latinLnBrk="0" hangingPunct="1">
              <a:spcBef>
                <a:spcPct val="0"/>
              </a:spcBef>
              <a:buNone/>
              <a:defRPr sz="2400" b="1" kern="1200" baseline="0">
                <a:solidFill>
                  <a:schemeClr val="tx1"/>
                </a:solidFill>
                <a:latin typeface="Arial"/>
                <a:ea typeface="+mj-ea"/>
                <a:cs typeface="Arial"/>
              </a:defRPr>
            </a:lvl1pPr>
          </a:lstStyle>
          <a:p>
            <a:pPr indent="-8335"/>
            <a:endParaRPr lang="en-US" sz="1800" dirty="0"/>
          </a:p>
        </p:txBody>
      </p:sp>
      <p:sp>
        <p:nvSpPr>
          <p:cNvPr id="5" name="Title 1">
            <a:extLst>
              <a:ext uri="{FF2B5EF4-FFF2-40B4-BE49-F238E27FC236}">
                <a16:creationId xmlns:a16="http://schemas.microsoft.com/office/drawing/2014/main" id="{46EF6E87-B783-B130-BF71-B58AED908231}"/>
              </a:ext>
            </a:extLst>
          </p:cNvPr>
          <p:cNvSpPr txBox="1">
            <a:spLocks/>
          </p:cNvSpPr>
          <p:nvPr/>
        </p:nvSpPr>
        <p:spPr>
          <a:xfrm>
            <a:off x="124634" y="21020"/>
            <a:ext cx="12191999" cy="429768"/>
          </a:xfrm>
          <a:prstGeom prst="rect">
            <a:avLst/>
          </a:prstGeom>
        </p:spPr>
        <p:txBody>
          <a:bodyPr vert="horz" wrap="none" lIns="155448" tIns="0" rIns="0" bIns="0" rtlCol="0" anchor="ctr" anchorCtr="0">
            <a:noAutofit/>
          </a:bodyPr>
          <a:lstStyle>
            <a:lvl1pPr marL="0" algn="l" defTabSz="457200" rtl="0" eaLnBrk="1" latinLnBrk="0" hangingPunct="1">
              <a:spcBef>
                <a:spcPct val="0"/>
              </a:spcBef>
              <a:buNone/>
              <a:defRPr sz="2400" b="1" kern="1200" baseline="0">
                <a:solidFill>
                  <a:schemeClr val="tx1"/>
                </a:solidFill>
                <a:latin typeface="Arial"/>
                <a:ea typeface="+mj-ea"/>
                <a:cs typeface="Arial"/>
              </a:defRPr>
            </a:lvl1pPr>
          </a:lstStyle>
          <a:p>
            <a:pPr indent="-11113"/>
            <a:r>
              <a:rPr lang="en-US" dirty="0">
                <a:latin typeface="Arial" panose="020B0604020202020204" pitchFamily="34" charset="0"/>
                <a:cs typeface="Arial" panose="020B0604020202020204" pitchFamily="34" charset="0"/>
              </a:rPr>
              <a:t>Conclusion</a:t>
            </a:r>
            <a:endParaRPr lang="en-US" dirty="0"/>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994A8F32-D56D-1A5E-21A6-2C50945AA4A9}"/>
                  </a:ext>
                </a:extLst>
              </p:cNvPr>
              <p:cNvSpPr txBox="1"/>
              <p:nvPr/>
            </p:nvSpPr>
            <p:spPr>
              <a:xfrm>
                <a:off x="228600" y="536294"/>
                <a:ext cx="8686800" cy="5729517"/>
              </a:xfrm>
              <a:prstGeom prst="rect">
                <a:avLst/>
              </a:prstGeom>
              <a:noFill/>
            </p:spPr>
            <p:txBody>
              <a:bodyPr wrap="square" rtlCol="0">
                <a:spAutoFit/>
              </a:bodyPr>
              <a:lstStyle>
                <a:defPPr>
                  <a:defRPr lang="en-US"/>
                </a:defPPr>
                <a:lvl1pPr marL="173038" indent="-173038" algn="just">
                  <a:spcAft>
                    <a:spcPts val="600"/>
                  </a:spcAft>
                  <a:buFont typeface="Arial" panose="020B0604020202020204" pitchFamily="34" charset="0"/>
                  <a:buChar char="•"/>
                  <a:defRPr b="1">
                    <a:solidFill>
                      <a:srgbClr val="353585"/>
                    </a:solidFill>
                    <a:latin typeface="Arial" panose="020B0604020202020204" pitchFamily="34" charset="0"/>
                    <a:cs typeface="Arial" panose="020B0604020202020204" pitchFamily="34" charset="0"/>
                  </a:defRPr>
                </a:lvl1pPr>
                <a:lvl2pPr marL="517525" lvl="1" indent="-284163" algn="just">
                  <a:spcAft>
                    <a:spcPts val="600"/>
                  </a:spcAft>
                  <a:buSzPct val="75000"/>
                  <a:buFont typeface="Wingdings" panose="05000000000000000000" pitchFamily="2" charset="2"/>
                  <a:buChar char="q"/>
                  <a:defRPr b="1">
                    <a:latin typeface="Arial" panose="020B0604020202020204" pitchFamily="34" charset="0"/>
                    <a:cs typeface="Arial" panose="020B0604020202020204" pitchFamily="34" charset="0"/>
                  </a:defRPr>
                </a:lvl2pPr>
              </a:lstStyle>
              <a:p>
                <a:pPr algn="l"/>
                <a:r>
                  <a:rPr lang="en-US" dirty="0"/>
                  <a:t>Theoretical Breakthrough</a:t>
                </a:r>
              </a:p>
              <a:p>
                <a:pPr lvl="1" algn="l"/>
                <a:r>
                  <a:rPr lang="en-US" dirty="0"/>
                  <a:t>The Entangled Information Capacity (</a:t>
                </a:r>
                <a14:m>
                  <m:oMath xmlns:m="http://schemas.openxmlformats.org/officeDocument/2006/math">
                    <m:sSub>
                      <m:sSubPr>
                        <m:ctrlPr>
                          <a:rPr lang="en-US" i="1">
                            <a:latin typeface="Cambria Math" panose="02040503050406030204" pitchFamily="18" charset="0"/>
                          </a:rPr>
                        </m:ctrlPr>
                      </m:sSubPr>
                      <m:e>
                        <m:r>
                          <a:rPr lang="en-US">
                            <a:latin typeface="Cambria Math" panose="02040503050406030204" pitchFamily="18" charset="0"/>
                          </a:rPr>
                          <m:t>𝑪</m:t>
                        </m:r>
                      </m:e>
                      <m:sub>
                        <m:r>
                          <a:rPr lang="en-US">
                            <a:latin typeface="Cambria Math" panose="02040503050406030204" pitchFamily="18" charset="0"/>
                          </a:rPr>
                          <m:t>𝑬𝑰</m:t>
                        </m:r>
                      </m:sub>
                    </m:sSub>
                  </m:oMath>
                </a14:m>
                <a:r>
                  <a:rPr lang="en-US" dirty="0"/>
                  <a:t>) framework establishes an absolute, mathematically rigorous bound. </a:t>
                </a:r>
              </a:p>
              <a:p>
                <a:pPr lvl="1" algn="l"/>
                <a:r>
                  <a:rPr lang="en-US" dirty="0"/>
                  <a:t>We formally prove that structural quantum advantage is strictly bounded by the condition </a:t>
                </a:r>
                <a14:m>
                  <m:oMath xmlns:m="http://schemas.openxmlformats.org/officeDocument/2006/math">
                    <m:sSub>
                      <m:sSubPr>
                        <m:ctrlPr>
                          <a:rPr lang="en-US" i="1">
                            <a:latin typeface="Cambria Math" panose="02040503050406030204" pitchFamily="18" charset="0"/>
                          </a:rPr>
                        </m:ctrlPr>
                      </m:sSubPr>
                      <m:e>
                        <m:r>
                          <a:rPr lang="en-US" b="1" i="1">
                            <a:latin typeface="Cambria Math" panose="02040503050406030204" pitchFamily="18" charset="0"/>
                          </a:rPr>
                          <m:t>𝑪</m:t>
                        </m:r>
                      </m:e>
                      <m:sub>
                        <m:r>
                          <a:rPr lang="en-US" b="1" i="1">
                            <a:latin typeface="Cambria Math" panose="02040503050406030204" pitchFamily="18" charset="0"/>
                          </a:rPr>
                          <m:t>𝑬𝑰</m:t>
                        </m:r>
                      </m:sub>
                    </m:sSub>
                    <m:r>
                      <m:rPr>
                        <m:nor/>
                      </m:rPr>
                      <a:rPr lang="en-US"/>
                      <m:t>&gt; </m:t>
                    </m:r>
                    <m:r>
                      <a:rPr lang="en-US" b="1" i="1">
                        <a:latin typeface="Cambria Math" panose="02040503050406030204" pitchFamily="18" charset="0"/>
                      </a:rPr>
                      <m:t>𝛕</m:t>
                    </m:r>
                  </m:oMath>
                </a14:m>
                <a:r>
                  <a:rPr lang="en-US" dirty="0"/>
                  <a:t>, ensuring the quantum feature space outperforms the optimal classical Gaussian kernel.</a:t>
                </a:r>
              </a:p>
              <a:p>
                <a:pPr algn="l"/>
                <a:r>
                  <a:rPr lang="en-US" dirty="0"/>
                  <a:t>Algorithmic Innovation</a:t>
                </a:r>
              </a:p>
              <a:p>
                <a:pPr lvl="1" algn="l"/>
                <a:r>
                  <a:rPr lang="en-US" dirty="0"/>
                  <a:t>Successfully transitioned </a:t>
                </a:r>
                <a14:m>
                  <m:oMath xmlns:m="http://schemas.openxmlformats.org/officeDocument/2006/math">
                    <m:sSub>
                      <m:sSubPr>
                        <m:ctrlPr>
                          <a:rPr lang="en-US" i="1">
                            <a:latin typeface="Cambria Math" panose="02040503050406030204" pitchFamily="18" charset="0"/>
                          </a:rPr>
                        </m:ctrlPr>
                      </m:sSubPr>
                      <m:e>
                        <m:r>
                          <a:rPr lang="en-US">
                            <a:latin typeface="Cambria Math" panose="02040503050406030204" pitchFamily="18" charset="0"/>
                          </a:rPr>
                          <m:t>𝑪</m:t>
                        </m:r>
                      </m:e>
                      <m:sub>
                        <m:r>
                          <a:rPr lang="en-US">
                            <a:latin typeface="Cambria Math" panose="02040503050406030204" pitchFamily="18" charset="0"/>
                          </a:rPr>
                          <m:t>𝑬𝑰</m:t>
                        </m:r>
                      </m:sub>
                    </m:sSub>
                  </m:oMath>
                </a14:m>
                <a:r>
                  <a:rPr lang="en-US" dirty="0"/>
                  <a:t> from a passive diagnostic tool to a dynamic, differentiable objective function.</a:t>
                </a:r>
              </a:p>
              <a:p>
                <a:pPr lvl="1" algn="l"/>
                <a:r>
                  <a:rPr lang="en-US" dirty="0"/>
                  <a:t>Developed Anchor-Based Entanglement-Driven Classification (AB-EDC) to natively utilize optimized entanglement, reducing inference complexity from an intractable </a:t>
                </a:r>
                <a14:m>
                  <m:oMath xmlns:m="http://schemas.openxmlformats.org/officeDocument/2006/math">
                    <m:r>
                      <a:rPr lang="en-US" b="1" i="1">
                        <a:latin typeface="Cambria Math" panose="02040503050406030204" pitchFamily="18" charset="0"/>
                      </a:rPr>
                      <m:t>𝓞</m:t>
                    </m:r>
                    <m:d>
                      <m:dPr>
                        <m:ctrlPr>
                          <a:rPr lang="en-US" i="1">
                            <a:latin typeface="Cambria Math" panose="02040503050406030204" pitchFamily="18" charset="0"/>
                          </a:rPr>
                        </m:ctrlPr>
                      </m:dPr>
                      <m:e>
                        <m:sSup>
                          <m:sSupPr>
                            <m:ctrlPr>
                              <a:rPr lang="en-US" i="1">
                                <a:latin typeface="Cambria Math" panose="02040503050406030204" pitchFamily="18" charset="0"/>
                              </a:rPr>
                            </m:ctrlPr>
                          </m:sSupPr>
                          <m:e>
                            <m:r>
                              <a:rPr lang="en-US" b="1" i="1">
                                <a:latin typeface="Cambria Math" panose="02040503050406030204" pitchFamily="18" charset="0"/>
                              </a:rPr>
                              <m:t>𝑵</m:t>
                            </m:r>
                          </m:e>
                          <m:sup>
                            <m:r>
                              <a:rPr lang="en-US" b="1" i="1">
                                <a:latin typeface="Cambria Math" panose="02040503050406030204" pitchFamily="18" charset="0"/>
                              </a:rPr>
                              <m:t>𝟐</m:t>
                            </m:r>
                          </m:sup>
                        </m:sSup>
                      </m:e>
                    </m:d>
                    <m:r>
                      <a:rPr lang="en-US">
                        <a:latin typeface="Cambria Math" panose="02040503050406030204" pitchFamily="18" charset="0"/>
                      </a:rPr>
                      <m:t> </m:t>
                    </m:r>
                  </m:oMath>
                </a14:m>
                <a:r>
                  <a:rPr lang="en-US" dirty="0"/>
                  <a:t>to a highly scalable </a:t>
                </a:r>
                <a14:m>
                  <m:oMath xmlns:m="http://schemas.openxmlformats.org/officeDocument/2006/math">
                    <m:r>
                      <a:rPr lang="en-US" b="1" i="1">
                        <a:latin typeface="Cambria Math" panose="02040503050406030204" pitchFamily="18" charset="0"/>
                      </a:rPr>
                      <m:t>𝓞</m:t>
                    </m:r>
                    <m:r>
                      <a:rPr lang="en-US" b="1">
                        <a:latin typeface="Cambria Math" panose="02040503050406030204" pitchFamily="18" charset="0"/>
                      </a:rPr>
                      <m:t>(</m:t>
                    </m:r>
                    <m:r>
                      <a:rPr lang="en-US" b="1" i="1">
                        <a:latin typeface="Cambria Math" panose="02040503050406030204" pitchFamily="18" charset="0"/>
                      </a:rPr>
                      <m:t>𝒏</m:t>
                    </m:r>
                    <m:r>
                      <a:rPr lang="en-US" b="1">
                        <a:latin typeface="Cambria Math" panose="02040503050406030204" pitchFamily="18" charset="0"/>
                      </a:rPr>
                      <m:t>⋅</m:t>
                    </m:r>
                    <m:r>
                      <a:rPr lang="en-US" b="1" i="1">
                        <a:latin typeface="Cambria Math" panose="02040503050406030204" pitchFamily="18" charset="0"/>
                      </a:rPr>
                      <m:t>𝑴</m:t>
                    </m:r>
                    <m:r>
                      <a:rPr lang="en-US" b="1">
                        <a:latin typeface="Cambria Math" panose="02040503050406030204" pitchFamily="18" charset="0"/>
                      </a:rPr>
                      <m:t>)</m:t>
                    </m:r>
                  </m:oMath>
                </a14:m>
                <a:r>
                  <a:rPr lang="en-US" dirty="0"/>
                  <a:t>.</a:t>
                </a:r>
              </a:p>
              <a:p>
                <a:pPr algn="l"/>
                <a:r>
                  <a:rPr lang="en-US" dirty="0"/>
                  <a:t>Clinical Translation</a:t>
                </a:r>
              </a:p>
              <a:p>
                <a:pPr lvl="1" algn="l"/>
                <a:r>
                  <a:rPr lang="en-US" dirty="0"/>
                  <a:t>Future plan of moving beyond synthetic benchmarks to apply </a:t>
                </a:r>
                <a14:m>
                  <m:oMath xmlns:m="http://schemas.openxmlformats.org/officeDocument/2006/math">
                    <m:sSub>
                      <m:sSubPr>
                        <m:ctrlPr>
                          <a:rPr lang="en-US" i="1">
                            <a:latin typeface="Cambria Math" panose="02040503050406030204" pitchFamily="18" charset="0"/>
                          </a:rPr>
                        </m:ctrlPr>
                      </m:sSubPr>
                      <m:e>
                        <m:r>
                          <a:rPr lang="en-US">
                            <a:latin typeface="Cambria Math" panose="02040503050406030204" pitchFamily="18" charset="0"/>
                          </a:rPr>
                          <m:t>𝑪</m:t>
                        </m:r>
                      </m:e>
                      <m:sub>
                        <m:r>
                          <a:rPr lang="en-US">
                            <a:latin typeface="Cambria Math" panose="02040503050406030204" pitchFamily="18" charset="0"/>
                          </a:rPr>
                          <m:t>𝑬𝑰</m:t>
                        </m:r>
                      </m:sub>
                    </m:sSub>
                    <m:r>
                      <a:rPr lang="en-US">
                        <a:latin typeface="Cambria Math" panose="02040503050406030204" pitchFamily="18" charset="0"/>
                      </a:rPr>
                      <m:t> </m:t>
                    </m:r>
                  </m:oMath>
                </a14:m>
                <a:r>
                  <a:rPr lang="en-US" dirty="0"/>
                  <a:t>-optimized algorithms to critical, high-dimensional biomedical domains.</a:t>
                </a:r>
              </a:p>
              <a:p>
                <a:pPr lvl="1" algn="l"/>
                <a:r>
                  <a:rPr lang="en-US" dirty="0"/>
                  <a:t>Targets the reduction of false alarm rates in continuous scalp EEG seizure detection and precise </a:t>
                </a:r>
                <a:r>
                  <a:rPr lang="en-US" dirty="0" err="1"/>
                  <a:t>microsegmentation</a:t>
                </a:r>
                <a:r>
                  <a:rPr lang="en-US" dirty="0"/>
                  <a:t> of breast cancer morphologies in digital pathology.</a:t>
                </a:r>
              </a:p>
            </p:txBody>
          </p:sp>
        </mc:Choice>
        <mc:Fallback xmlns="">
          <p:sp>
            <p:nvSpPr>
              <p:cNvPr id="4" name="TextBox 3">
                <a:extLst>
                  <a:ext uri="{FF2B5EF4-FFF2-40B4-BE49-F238E27FC236}">
                    <a16:creationId xmlns:a16="http://schemas.microsoft.com/office/drawing/2014/main" id="{994A8F32-D56D-1A5E-21A6-2C50945AA4A9}"/>
                  </a:ext>
                </a:extLst>
              </p:cNvPr>
              <p:cNvSpPr txBox="1">
                <a:spLocks noRot="1" noChangeAspect="1" noMove="1" noResize="1" noEditPoints="1" noAdjustHandles="1" noChangeArrowheads="1" noChangeShapeType="1" noTextEdit="1"/>
              </p:cNvSpPr>
              <p:nvPr/>
            </p:nvSpPr>
            <p:spPr>
              <a:xfrm>
                <a:off x="228600" y="536294"/>
                <a:ext cx="8686800" cy="5729517"/>
              </a:xfrm>
              <a:prstGeom prst="rect">
                <a:avLst/>
              </a:prstGeom>
              <a:blipFill>
                <a:blip r:embed="rId3"/>
                <a:stretch>
                  <a:fillRect l="-491" t="-638" r="-912" b="-745"/>
                </a:stretch>
              </a:blipFill>
            </p:spPr>
            <p:txBody>
              <a:bodyPr/>
              <a:lstStyle/>
              <a:p>
                <a:r>
                  <a:rPr lang="en-US">
                    <a:noFill/>
                  </a:rPr>
                  <a:t> </a:t>
                </a:r>
              </a:p>
            </p:txBody>
          </p:sp>
        </mc:Fallback>
      </mc:AlternateContent>
    </p:spTree>
    <p:extLst>
      <p:ext uri="{BB962C8B-B14F-4D97-AF65-F5344CB8AC3E}">
        <p14:creationId xmlns:p14="http://schemas.microsoft.com/office/powerpoint/2010/main" val="3336597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8524BE01-4245-3525-C996-7EB275B0A166}"/>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DB0EDD3D-9222-7341-9F0C-804419CCED09}"/>
              </a:ext>
            </a:extLst>
          </p:cNvPr>
          <p:cNvSpPr txBox="1">
            <a:spLocks/>
          </p:cNvSpPr>
          <p:nvPr/>
        </p:nvSpPr>
        <p:spPr>
          <a:xfrm>
            <a:off x="1" y="857249"/>
            <a:ext cx="9143999" cy="322326"/>
          </a:xfrm>
          <a:prstGeom prst="rect">
            <a:avLst/>
          </a:prstGeom>
        </p:spPr>
        <p:txBody>
          <a:bodyPr vert="horz" wrap="none" lIns="116586" tIns="0" rIns="0" bIns="0" rtlCol="0" anchor="ctr" anchorCtr="0">
            <a:noAutofit/>
          </a:bodyPr>
          <a:lstStyle>
            <a:lvl1pPr marL="0" algn="l" defTabSz="457200" rtl="0" eaLnBrk="1" latinLnBrk="0" hangingPunct="1">
              <a:spcBef>
                <a:spcPct val="0"/>
              </a:spcBef>
              <a:buNone/>
              <a:defRPr sz="2400" b="1" kern="1200" baseline="0">
                <a:solidFill>
                  <a:schemeClr val="tx1"/>
                </a:solidFill>
                <a:latin typeface="Arial"/>
                <a:ea typeface="+mj-ea"/>
                <a:cs typeface="Arial"/>
              </a:defRPr>
            </a:lvl1pPr>
          </a:lstStyle>
          <a:p>
            <a:pPr indent="-8335"/>
            <a:endParaRPr lang="en-US" sz="1800" dirty="0"/>
          </a:p>
        </p:txBody>
      </p:sp>
      <p:sp>
        <p:nvSpPr>
          <p:cNvPr id="5" name="Title 1">
            <a:extLst>
              <a:ext uri="{FF2B5EF4-FFF2-40B4-BE49-F238E27FC236}">
                <a16:creationId xmlns:a16="http://schemas.microsoft.com/office/drawing/2014/main" id="{038FD367-9659-F7D6-0DFD-BBBEA7758130}"/>
              </a:ext>
            </a:extLst>
          </p:cNvPr>
          <p:cNvSpPr txBox="1">
            <a:spLocks/>
          </p:cNvSpPr>
          <p:nvPr/>
        </p:nvSpPr>
        <p:spPr>
          <a:xfrm>
            <a:off x="124634" y="21020"/>
            <a:ext cx="12191999" cy="429768"/>
          </a:xfrm>
          <a:prstGeom prst="rect">
            <a:avLst/>
          </a:prstGeom>
        </p:spPr>
        <p:txBody>
          <a:bodyPr vert="horz" wrap="none" lIns="155448" tIns="0" rIns="0" bIns="0" rtlCol="0" anchor="ctr" anchorCtr="0">
            <a:noAutofit/>
          </a:bodyPr>
          <a:lstStyle>
            <a:lvl1pPr marL="0" algn="l" defTabSz="457200" rtl="0" eaLnBrk="1" latinLnBrk="0" hangingPunct="1">
              <a:spcBef>
                <a:spcPct val="0"/>
              </a:spcBef>
              <a:buNone/>
              <a:defRPr sz="2400" b="1" kern="1200" baseline="0">
                <a:solidFill>
                  <a:schemeClr val="tx1"/>
                </a:solidFill>
                <a:latin typeface="Arial"/>
                <a:ea typeface="+mj-ea"/>
                <a:cs typeface="Arial"/>
              </a:defRPr>
            </a:lvl1pPr>
          </a:lstStyle>
          <a:p>
            <a:pPr indent="-11113"/>
            <a:r>
              <a:rPr lang="en-US" dirty="0">
                <a:latin typeface="Arial" panose="020B0604020202020204" pitchFamily="34" charset="0"/>
                <a:cs typeface="Arial" panose="020B0604020202020204" pitchFamily="34" charset="0"/>
              </a:rPr>
              <a:t>Acknowledgement</a:t>
            </a:r>
            <a:endParaRPr lang="en-US" dirty="0"/>
          </a:p>
        </p:txBody>
      </p:sp>
      <p:sp>
        <p:nvSpPr>
          <p:cNvPr id="4" name="TextBox 3">
            <a:extLst>
              <a:ext uri="{FF2B5EF4-FFF2-40B4-BE49-F238E27FC236}">
                <a16:creationId xmlns:a16="http://schemas.microsoft.com/office/drawing/2014/main" id="{1B953B60-8025-4C83-B038-810605ADEEFB}"/>
              </a:ext>
            </a:extLst>
          </p:cNvPr>
          <p:cNvSpPr txBox="1"/>
          <p:nvPr/>
        </p:nvSpPr>
        <p:spPr>
          <a:xfrm>
            <a:off x="377687" y="2683146"/>
            <a:ext cx="8686800" cy="1200329"/>
          </a:xfrm>
          <a:prstGeom prst="rect">
            <a:avLst/>
          </a:prstGeom>
          <a:noFill/>
        </p:spPr>
        <p:txBody>
          <a:bodyPr wrap="square" rtlCol="0">
            <a:spAutoFit/>
          </a:bodyPr>
          <a:lstStyle>
            <a:defPPr>
              <a:defRPr lang="en-US"/>
            </a:defPPr>
            <a:lvl1pPr marL="173038" indent="-173038" algn="just">
              <a:spcAft>
                <a:spcPts val="600"/>
              </a:spcAft>
              <a:buFont typeface="Arial" panose="020B0604020202020204" pitchFamily="34" charset="0"/>
              <a:buChar char="•"/>
              <a:defRPr b="1">
                <a:solidFill>
                  <a:srgbClr val="353585"/>
                </a:solidFill>
                <a:latin typeface="Arial" panose="020B0604020202020204" pitchFamily="34" charset="0"/>
                <a:cs typeface="Arial" panose="020B0604020202020204" pitchFamily="34" charset="0"/>
              </a:defRPr>
            </a:lvl1pPr>
            <a:lvl2pPr marL="517525" lvl="1" indent="-284163" algn="just">
              <a:spcAft>
                <a:spcPts val="600"/>
              </a:spcAft>
              <a:buSzPct val="75000"/>
              <a:buFont typeface="Wingdings" panose="05000000000000000000" pitchFamily="2" charset="2"/>
              <a:buChar char="q"/>
              <a:defRPr b="1">
                <a:latin typeface="Arial" panose="020B0604020202020204" pitchFamily="34" charset="0"/>
                <a:cs typeface="Arial" panose="020B0604020202020204" pitchFamily="34" charset="0"/>
              </a:defRPr>
            </a:lvl2pPr>
          </a:lstStyle>
          <a:p>
            <a:pPr marL="0" indent="0" algn="l">
              <a:buNone/>
            </a:pPr>
            <a:r>
              <a:rPr lang="en-US" sz="2400" dirty="0"/>
              <a:t>Image Credits. </a:t>
            </a:r>
            <a:r>
              <a:rPr lang="en-US" sz="2400" dirty="0">
                <a:solidFill>
                  <a:schemeClr val="tx1"/>
                </a:solidFill>
              </a:rPr>
              <a:t>Generative AI (Google Gemini) was utilized to create the visual representations shown in Slide 8 and Slide 23.</a:t>
            </a:r>
          </a:p>
        </p:txBody>
      </p:sp>
    </p:spTree>
    <p:extLst>
      <p:ext uri="{BB962C8B-B14F-4D97-AF65-F5344CB8AC3E}">
        <p14:creationId xmlns:p14="http://schemas.microsoft.com/office/powerpoint/2010/main" val="38200946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7BC68508-9EC8-4030-F873-F11D4B503B32}"/>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BDF80BDC-1FE1-2C0E-2827-F82A52F85A31}"/>
              </a:ext>
            </a:extLst>
          </p:cNvPr>
          <p:cNvSpPr txBox="1">
            <a:spLocks/>
          </p:cNvSpPr>
          <p:nvPr/>
        </p:nvSpPr>
        <p:spPr>
          <a:xfrm>
            <a:off x="1" y="857249"/>
            <a:ext cx="9143999" cy="322326"/>
          </a:xfrm>
          <a:prstGeom prst="rect">
            <a:avLst/>
          </a:prstGeom>
        </p:spPr>
        <p:txBody>
          <a:bodyPr vert="horz" wrap="none" lIns="116586" tIns="0" rIns="0" bIns="0" rtlCol="0" anchor="ctr" anchorCtr="0">
            <a:noAutofit/>
          </a:bodyPr>
          <a:lstStyle>
            <a:lvl1pPr marL="0" algn="l" defTabSz="457200" rtl="0" eaLnBrk="1" latinLnBrk="0" hangingPunct="1">
              <a:spcBef>
                <a:spcPct val="0"/>
              </a:spcBef>
              <a:buNone/>
              <a:defRPr sz="2400" b="1" kern="1200" baseline="0">
                <a:solidFill>
                  <a:schemeClr val="tx1"/>
                </a:solidFill>
                <a:latin typeface="Arial"/>
                <a:ea typeface="+mj-ea"/>
                <a:cs typeface="Arial"/>
              </a:defRPr>
            </a:lvl1pPr>
          </a:lstStyle>
          <a:p>
            <a:pPr indent="-8335"/>
            <a:endParaRPr lang="en-US" sz="1800" dirty="0"/>
          </a:p>
        </p:txBody>
      </p:sp>
      <p:sp>
        <p:nvSpPr>
          <p:cNvPr id="5" name="Title 1">
            <a:extLst>
              <a:ext uri="{FF2B5EF4-FFF2-40B4-BE49-F238E27FC236}">
                <a16:creationId xmlns:a16="http://schemas.microsoft.com/office/drawing/2014/main" id="{287C21C5-285C-E3BD-3F85-D656547C8A18}"/>
              </a:ext>
            </a:extLst>
          </p:cNvPr>
          <p:cNvSpPr txBox="1">
            <a:spLocks/>
          </p:cNvSpPr>
          <p:nvPr/>
        </p:nvSpPr>
        <p:spPr>
          <a:xfrm>
            <a:off x="124634" y="21020"/>
            <a:ext cx="12191999" cy="429768"/>
          </a:xfrm>
          <a:prstGeom prst="rect">
            <a:avLst/>
          </a:prstGeom>
        </p:spPr>
        <p:txBody>
          <a:bodyPr vert="horz" wrap="none" lIns="155448" tIns="0" rIns="0" bIns="0" rtlCol="0" anchor="ctr" anchorCtr="0">
            <a:noAutofit/>
          </a:bodyPr>
          <a:lstStyle>
            <a:lvl1pPr marL="0" algn="l" defTabSz="457200" rtl="0" eaLnBrk="1" latinLnBrk="0" hangingPunct="1">
              <a:spcBef>
                <a:spcPct val="0"/>
              </a:spcBef>
              <a:buNone/>
              <a:defRPr sz="2400" b="1" kern="1200" baseline="0">
                <a:solidFill>
                  <a:schemeClr val="tx1"/>
                </a:solidFill>
                <a:latin typeface="Arial"/>
                <a:ea typeface="+mj-ea"/>
                <a:cs typeface="Arial"/>
              </a:defRPr>
            </a:lvl1pPr>
          </a:lstStyle>
          <a:p>
            <a:pPr indent="-11113"/>
            <a:r>
              <a:rPr lang="en-US" dirty="0">
                <a:latin typeface="Arial" panose="020B0604020202020204" pitchFamily="34" charset="0"/>
                <a:cs typeface="Arial" panose="020B0604020202020204" pitchFamily="34" charset="0"/>
              </a:rPr>
              <a:t>References (1/3)</a:t>
            </a:r>
            <a:endParaRPr lang="en-US" dirty="0"/>
          </a:p>
        </p:txBody>
      </p:sp>
      <p:sp>
        <p:nvSpPr>
          <p:cNvPr id="4" name="TextBox 3">
            <a:extLst>
              <a:ext uri="{FF2B5EF4-FFF2-40B4-BE49-F238E27FC236}">
                <a16:creationId xmlns:a16="http://schemas.microsoft.com/office/drawing/2014/main" id="{FA36FDA8-1250-D917-F5F1-7334A4CE9AE8}"/>
              </a:ext>
            </a:extLst>
          </p:cNvPr>
          <p:cNvSpPr txBox="1"/>
          <p:nvPr/>
        </p:nvSpPr>
        <p:spPr>
          <a:xfrm>
            <a:off x="228600" y="536294"/>
            <a:ext cx="8686800" cy="5878532"/>
          </a:xfrm>
          <a:prstGeom prst="rect">
            <a:avLst/>
          </a:prstGeom>
          <a:noFill/>
        </p:spPr>
        <p:txBody>
          <a:bodyPr wrap="square" rtlCol="0">
            <a:spAutoFit/>
          </a:bodyPr>
          <a:lstStyle>
            <a:defPPr>
              <a:defRPr lang="en-US"/>
            </a:defPPr>
            <a:lvl1pPr marL="173038" indent="-173038" algn="just">
              <a:spcAft>
                <a:spcPts val="600"/>
              </a:spcAft>
              <a:buFont typeface="Arial" panose="020B0604020202020204" pitchFamily="34" charset="0"/>
              <a:buChar char="•"/>
              <a:defRPr b="1">
                <a:solidFill>
                  <a:srgbClr val="353585"/>
                </a:solidFill>
                <a:latin typeface="Arial" panose="020B0604020202020204" pitchFamily="34" charset="0"/>
                <a:cs typeface="Arial" panose="020B0604020202020204" pitchFamily="34" charset="0"/>
              </a:defRPr>
            </a:lvl1pPr>
            <a:lvl2pPr marL="517525" lvl="1" indent="-284163" algn="just">
              <a:spcAft>
                <a:spcPts val="600"/>
              </a:spcAft>
              <a:buSzPct val="75000"/>
              <a:buFont typeface="Wingdings" panose="05000000000000000000" pitchFamily="2" charset="2"/>
              <a:buChar char="q"/>
              <a:defRPr b="1">
                <a:latin typeface="Arial" panose="020B0604020202020204" pitchFamily="34" charset="0"/>
                <a:cs typeface="Arial" panose="020B0604020202020204" pitchFamily="34" charset="0"/>
              </a:defRPr>
            </a:lvl2pPr>
          </a:lstStyle>
          <a:p>
            <a:pPr marL="0" indent="0">
              <a:buNone/>
            </a:pPr>
            <a:r>
              <a:rPr lang="en-US" sz="1400" dirty="0">
                <a:solidFill>
                  <a:schemeClr val="tx1"/>
                </a:solidFill>
              </a:rPr>
              <a:t>[1]	M. A. Nielsen and I. L. Chuang, </a:t>
            </a:r>
            <a:r>
              <a:rPr lang="en-US" sz="1400" i="1" dirty="0">
                <a:solidFill>
                  <a:schemeClr val="tx1"/>
                </a:solidFill>
              </a:rPr>
              <a:t>Quantum Computation and Quantum Information: 10th Anniversary Edition</a:t>
            </a:r>
            <a:r>
              <a:rPr lang="en-US" sz="1400" dirty="0">
                <a:solidFill>
                  <a:schemeClr val="tx1"/>
                </a:solidFill>
              </a:rPr>
              <a:t>. Cambridge University Press, 2010.</a:t>
            </a:r>
          </a:p>
          <a:p>
            <a:pPr marL="0" indent="0">
              <a:buNone/>
            </a:pPr>
            <a:r>
              <a:rPr lang="en-US" sz="1400" dirty="0">
                <a:solidFill>
                  <a:schemeClr val="tx1"/>
                </a:solidFill>
              </a:rPr>
              <a:t>[2]	C. Cortes and V. </a:t>
            </a:r>
            <a:r>
              <a:rPr lang="en-US" sz="1400" dirty="0" err="1">
                <a:solidFill>
                  <a:schemeClr val="tx1"/>
                </a:solidFill>
              </a:rPr>
              <a:t>Vapnik</a:t>
            </a:r>
            <a:r>
              <a:rPr lang="en-US" sz="1400" dirty="0">
                <a:solidFill>
                  <a:schemeClr val="tx1"/>
                </a:solidFill>
              </a:rPr>
              <a:t>, “Support-vector networks,” Machine Learning, vol. 20, no. 3, pp. 273–297, 1995, </a:t>
            </a:r>
            <a:r>
              <a:rPr lang="en-US" sz="1400" dirty="0" err="1">
                <a:solidFill>
                  <a:schemeClr val="tx1"/>
                </a:solidFill>
              </a:rPr>
              <a:t>doi</a:t>
            </a:r>
            <a:r>
              <a:rPr lang="en-US" sz="1400" dirty="0">
                <a:solidFill>
                  <a:schemeClr val="tx1"/>
                </a:solidFill>
              </a:rPr>
              <a:t>: </a:t>
            </a:r>
            <a:r>
              <a:rPr lang="en-US" sz="1400" i="1" dirty="0">
                <a:solidFill>
                  <a:schemeClr val="tx1"/>
                </a:solidFill>
              </a:rPr>
              <a:t>10.1007/BF00994018</a:t>
            </a:r>
            <a:r>
              <a:rPr lang="en-US" sz="1400" dirty="0">
                <a:solidFill>
                  <a:schemeClr val="tx1"/>
                </a:solidFill>
              </a:rPr>
              <a:t>.</a:t>
            </a:r>
          </a:p>
          <a:p>
            <a:pPr marL="0" indent="0">
              <a:buNone/>
            </a:pPr>
            <a:r>
              <a:rPr lang="en-US" sz="1400" dirty="0">
                <a:solidFill>
                  <a:schemeClr val="tx1"/>
                </a:solidFill>
              </a:rPr>
              <a:t>[3]	J. S. Bell, “On the Einstein Podolsky Rosen paradox,” Physics Physique </a:t>
            </a:r>
            <a:r>
              <a:rPr lang="en-US" sz="1400" dirty="0" err="1">
                <a:solidFill>
                  <a:schemeClr val="tx1"/>
                </a:solidFill>
              </a:rPr>
              <a:t>Fizika</a:t>
            </a:r>
            <a:r>
              <a:rPr lang="en-US" sz="1400" dirty="0">
                <a:solidFill>
                  <a:schemeClr val="tx1"/>
                </a:solidFill>
              </a:rPr>
              <a:t>, vol. 1, no. 3, pp. 195–200, Nov. 1964, </a:t>
            </a:r>
            <a:r>
              <a:rPr lang="en-US" sz="1400" dirty="0" err="1">
                <a:solidFill>
                  <a:schemeClr val="tx1"/>
                </a:solidFill>
              </a:rPr>
              <a:t>doi</a:t>
            </a:r>
            <a:r>
              <a:rPr lang="en-US" sz="1400" dirty="0">
                <a:solidFill>
                  <a:schemeClr val="tx1"/>
                </a:solidFill>
              </a:rPr>
              <a:t>: </a:t>
            </a:r>
            <a:r>
              <a:rPr lang="en-US" sz="1400" i="1" dirty="0">
                <a:solidFill>
                  <a:schemeClr val="tx1"/>
                </a:solidFill>
              </a:rPr>
              <a:t>10.1103/PhysicsPhysiqueFizika.1.195</a:t>
            </a:r>
            <a:r>
              <a:rPr lang="en-US" sz="1400" dirty="0">
                <a:solidFill>
                  <a:schemeClr val="tx1"/>
                </a:solidFill>
              </a:rPr>
              <a:t>.</a:t>
            </a:r>
          </a:p>
          <a:p>
            <a:pPr marL="0" indent="0">
              <a:buNone/>
            </a:pPr>
            <a:r>
              <a:rPr lang="en-US" sz="1400" dirty="0">
                <a:solidFill>
                  <a:schemeClr val="tx1"/>
                </a:solidFill>
              </a:rPr>
              <a:t>[4]	J. F. Clauser, M. A. Horne, A. </a:t>
            </a:r>
            <a:r>
              <a:rPr lang="en-US" sz="1400" dirty="0" err="1">
                <a:solidFill>
                  <a:schemeClr val="tx1"/>
                </a:solidFill>
              </a:rPr>
              <a:t>Shimony</a:t>
            </a:r>
            <a:r>
              <a:rPr lang="en-US" sz="1400" dirty="0">
                <a:solidFill>
                  <a:schemeClr val="tx1"/>
                </a:solidFill>
              </a:rPr>
              <a:t>, and R. A. Holt, “Proposed Experiment to Test Local Hidden-Variable Theories,” Phys. Rev. Lett., vol. 23, no. 15, pp. 880–884, Oct. 1969, </a:t>
            </a:r>
            <a:r>
              <a:rPr lang="en-US" sz="1400" dirty="0" err="1">
                <a:solidFill>
                  <a:schemeClr val="tx1"/>
                </a:solidFill>
              </a:rPr>
              <a:t>doi</a:t>
            </a:r>
            <a:r>
              <a:rPr lang="en-US" sz="1400" dirty="0">
                <a:solidFill>
                  <a:schemeClr val="tx1"/>
                </a:solidFill>
              </a:rPr>
              <a:t>: </a:t>
            </a:r>
            <a:r>
              <a:rPr lang="en-US" sz="1400" i="1" dirty="0">
                <a:solidFill>
                  <a:schemeClr val="tx1"/>
                </a:solidFill>
              </a:rPr>
              <a:t>10.1103/PhysRevLett.23.880</a:t>
            </a:r>
            <a:r>
              <a:rPr lang="en-US" sz="1400" dirty="0">
                <a:solidFill>
                  <a:schemeClr val="tx1"/>
                </a:solidFill>
              </a:rPr>
              <a:t>.</a:t>
            </a:r>
          </a:p>
          <a:p>
            <a:pPr marL="0" indent="0">
              <a:buNone/>
            </a:pPr>
            <a:r>
              <a:rPr lang="en-US" sz="1400" dirty="0">
                <a:solidFill>
                  <a:schemeClr val="tx1"/>
                </a:solidFill>
              </a:rPr>
              <a:t>[5]	M. Schuld, R. </a:t>
            </a:r>
            <a:r>
              <a:rPr lang="en-US" sz="1400" dirty="0" err="1">
                <a:solidFill>
                  <a:schemeClr val="tx1"/>
                </a:solidFill>
              </a:rPr>
              <a:t>Sweke</a:t>
            </a:r>
            <a:r>
              <a:rPr lang="en-US" sz="1400" dirty="0">
                <a:solidFill>
                  <a:schemeClr val="tx1"/>
                </a:solidFill>
              </a:rPr>
              <a:t>, and J. J. Meyer, “Effect of data encoding on the expressive power of variational quantum-machine-learning models,” Phys. Rev. A, vol. 103, no. 3, p. 032430, Mar. 2021, </a:t>
            </a:r>
            <a:r>
              <a:rPr lang="en-US" sz="1400" dirty="0" err="1">
                <a:solidFill>
                  <a:schemeClr val="tx1"/>
                </a:solidFill>
              </a:rPr>
              <a:t>doi</a:t>
            </a:r>
            <a:r>
              <a:rPr lang="en-US" sz="1400" dirty="0">
                <a:solidFill>
                  <a:schemeClr val="tx1"/>
                </a:solidFill>
              </a:rPr>
              <a:t>: </a:t>
            </a:r>
            <a:r>
              <a:rPr lang="en-US" sz="1400" i="1" dirty="0">
                <a:solidFill>
                  <a:schemeClr val="tx1"/>
                </a:solidFill>
              </a:rPr>
              <a:t>10.1103/PhysRevA.103.032430</a:t>
            </a:r>
            <a:r>
              <a:rPr lang="en-US" sz="1400" dirty="0">
                <a:solidFill>
                  <a:schemeClr val="tx1"/>
                </a:solidFill>
              </a:rPr>
              <a:t>.</a:t>
            </a:r>
          </a:p>
          <a:p>
            <a:pPr marL="0" indent="0">
              <a:buNone/>
            </a:pPr>
            <a:r>
              <a:rPr lang="en-US" sz="1400" dirty="0">
                <a:solidFill>
                  <a:schemeClr val="tx1"/>
                </a:solidFill>
              </a:rPr>
              <a:t>[6]	J. Kübler, S. Buchholz, and B. </a:t>
            </a:r>
            <a:r>
              <a:rPr lang="en-US" sz="1400" dirty="0" err="1">
                <a:solidFill>
                  <a:schemeClr val="tx1"/>
                </a:solidFill>
              </a:rPr>
              <a:t>Schölkopf</a:t>
            </a:r>
            <a:r>
              <a:rPr lang="en-US" sz="1400" dirty="0">
                <a:solidFill>
                  <a:schemeClr val="tx1"/>
                </a:solidFill>
              </a:rPr>
              <a:t>, “The Inductive Bias of Quantum Kernels,” in Advances in Neural Information Processing Systems, Curran Associates, Inc., 2021, pp. 12661–12673. Accessed: Mar. 30, 2026. [Online]. Available: https://proceedings.neurips.cc/paper/2021/hash/69adc1e107f7f7d035d7baf04342e1ca-Abstract.html</a:t>
            </a:r>
          </a:p>
          <a:p>
            <a:pPr marL="0" indent="0">
              <a:buNone/>
            </a:pPr>
            <a:r>
              <a:rPr lang="en-US" sz="1400" dirty="0">
                <a:solidFill>
                  <a:schemeClr val="tx1"/>
                </a:solidFill>
              </a:rPr>
              <a:t>[7]	A. Abbas, D. Sutter, C. </a:t>
            </a:r>
            <a:r>
              <a:rPr lang="en-US" sz="1400" dirty="0" err="1">
                <a:solidFill>
                  <a:schemeClr val="tx1"/>
                </a:solidFill>
              </a:rPr>
              <a:t>Zoufal</a:t>
            </a:r>
            <a:r>
              <a:rPr lang="en-US" sz="1400" dirty="0">
                <a:solidFill>
                  <a:schemeClr val="tx1"/>
                </a:solidFill>
              </a:rPr>
              <a:t>, A. Lucchi, A. </a:t>
            </a:r>
            <a:r>
              <a:rPr lang="en-US" sz="1400" dirty="0" err="1">
                <a:solidFill>
                  <a:schemeClr val="tx1"/>
                </a:solidFill>
              </a:rPr>
              <a:t>Figalli</a:t>
            </a:r>
            <a:r>
              <a:rPr lang="en-US" sz="1400" dirty="0">
                <a:solidFill>
                  <a:schemeClr val="tx1"/>
                </a:solidFill>
              </a:rPr>
              <a:t>, and S. Woerner, “The power of quantum neural networks,” Nat </a:t>
            </a:r>
            <a:r>
              <a:rPr lang="en-US" sz="1400" dirty="0" err="1">
                <a:solidFill>
                  <a:schemeClr val="tx1"/>
                </a:solidFill>
              </a:rPr>
              <a:t>Comput</a:t>
            </a:r>
            <a:r>
              <a:rPr lang="en-US" sz="1400" dirty="0">
                <a:solidFill>
                  <a:schemeClr val="tx1"/>
                </a:solidFill>
              </a:rPr>
              <a:t> Sci, vol. 1, no. 6, pp. 403–409, Jun. 2021, </a:t>
            </a:r>
            <a:r>
              <a:rPr lang="en-US" sz="1400" dirty="0" err="1">
                <a:solidFill>
                  <a:schemeClr val="tx1"/>
                </a:solidFill>
              </a:rPr>
              <a:t>doi</a:t>
            </a:r>
            <a:r>
              <a:rPr lang="en-US" sz="1400" dirty="0">
                <a:solidFill>
                  <a:schemeClr val="tx1"/>
                </a:solidFill>
              </a:rPr>
              <a:t>: </a:t>
            </a:r>
            <a:r>
              <a:rPr lang="en-US" sz="1400" i="1" dirty="0">
                <a:solidFill>
                  <a:schemeClr val="tx1"/>
                </a:solidFill>
              </a:rPr>
              <a:t>10.1038/s43588-021-00084-1</a:t>
            </a:r>
            <a:r>
              <a:rPr lang="en-US" sz="1400" dirty="0">
                <a:solidFill>
                  <a:schemeClr val="tx1"/>
                </a:solidFill>
              </a:rPr>
              <a:t>.</a:t>
            </a:r>
          </a:p>
          <a:p>
            <a:pPr marL="0" indent="0">
              <a:buNone/>
            </a:pPr>
            <a:r>
              <a:rPr lang="en-US" sz="1400" dirty="0">
                <a:solidFill>
                  <a:schemeClr val="tx1"/>
                </a:solidFill>
              </a:rPr>
              <a:t>[8]	H.-Y. Huang et al., “Power of data in quantum machine learning,” Nat Commun, vol. 12, no. 1, p. 2631, May 2021, </a:t>
            </a:r>
            <a:r>
              <a:rPr lang="en-US" sz="1400" dirty="0" err="1">
                <a:solidFill>
                  <a:schemeClr val="tx1"/>
                </a:solidFill>
              </a:rPr>
              <a:t>doi</a:t>
            </a:r>
            <a:r>
              <a:rPr lang="en-US" sz="1400" dirty="0">
                <a:solidFill>
                  <a:schemeClr val="tx1"/>
                </a:solidFill>
              </a:rPr>
              <a:t>: </a:t>
            </a:r>
            <a:r>
              <a:rPr lang="en-US" sz="1400" i="1" dirty="0">
                <a:solidFill>
                  <a:schemeClr val="tx1"/>
                </a:solidFill>
              </a:rPr>
              <a:t>10.1038/s41467-021-22539-9</a:t>
            </a:r>
            <a:r>
              <a:rPr lang="en-US" sz="1400" dirty="0">
                <a:solidFill>
                  <a:schemeClr val="tx1"/>
                </a:solidFill>
              </a:rPr>
              <a:t>.</a:t>
            </a:r>
          </a:p>
          <a:p>
            <a:pPr marL="0" indent="0">
              <a:buNone/>
            </a:pPr>
            <a:r>
              <a:rPr lang="en-US" sz="1400" dirty="0">
                <a:solidFill>
                  <a:schemeClr val="tx1"/>
                </a:solidFill>
              </a:rPr>
              <a:t>[9] C. Ortiz Marrero, M. </a:t>
            </a:r>
            <a:r>
              <a:rPr lang="en-US" sz="1400" dirty="0" err="1">
                <a:solidFill>
                  <a:schemeClr val="tx1"/>
                </a:solidFill>
              </a:rPr>
              <a:t>Kieferová</a:t>
            </a:r>
            <a:r>
              <a:rPr lang="en-US" sz="1400" dirty="0">
                <a:solidFill>
                  <a:schemeClr val="tx1"/>
                </a:solidFill>
              </a:rPr>
              <a:t>, and N. Wiebe, “Entanglement-Induced Barren Plateaus,” PRX Quantum, vol. 2, no. 4, p. 040316, Oct. 2021, </a:t>
            </a:r>
            <a:r>
              <a:rPr lang="en-US" sz="1400" dirty="0" err="1">
                <a:solidFill>
                  <a:schemeClr val="tx1"/>
                </a:solidFill>
              </a:rPr>
              <a:t>doi</a:t>
            </a:r>
            <a:r>
              <a:rPr lang="en-US" sz="1400" dirty="0">
                <a:solidFill>
                  <a:schemeClr val="tx1"/>
                </a:solidFill>
              </a:rPr>
              <a:t>: </a:t>
            </a:r>
            <a:r>
              <a:rPr lang="en-US" sz="1400" i="1" dirty="0">
                <a:solidFill>
                  <a:schemeClr val="tx1"/>
                </a:solidFill>
              </a:rPr>
              <a:t>10.1103/PRXQuantum.2.040316</a:t>
            </a:r>
            <a:r>
              <a:rPr lang="en-US" sz="1400" dirty="0">
                <a:solidFill>
                  <a:schemeClr val="tx1"/>
                </a:solidFill>
              </a:rPr>
              <a:t>.</a:t>
            </a:r>
          </a:p>
        </p:txBody>
      </p:sp>
    </p:spTree>
    <p:extLst>
      <p:ext uri="{BB962C8B-B14F-4D97-AF65-F5344CB8AC3E}">
        <p14:creationId xmlns:p14="http://schemas.microsoft.com/office/powerpoint/2010/main" val="42848871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C26F7A2F-0D84-3B61-D439-9AD39D60BFE0}"/>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BACF8A00-8D7D-DB61-8578-D5C9A7D69E94}"/>
              </a:ext>
            </a:extLst>
          </p:cNvPr>
          <p:cNvSpPr txBox="1">
            <a:spLocks/>
          </p:cNvSpPr>
          <p:nvPr/>
        </p:nvSpPr>
        <p:spPr>
          <a:xfrm>
            <a:off x="1" y="857249"/>
            <a:ext cx="9143999" cy="322326"/>
          </a:xfrm>
          <a:prstGeom prst="rect">
            <a:avLst/>
          </a:prstGeom>
        </p:spPr>
        <p:txBody>
          <a:bodyPr vert="horz" wrap="none" lIns="116586" tIns="0" rIns="0" bIns="0" rtlCol="0" anchor="ctr" anchorCtr="0">
            <a:noAutofit/>
          </a:bodyPr>
          <a:lstStyle>
            <a:lvl1pPr marL="0" algn="l" defTabSz="457200" rtl="0" eaLnBrk="1" latinLnBrk="0" hangingPunct="1">
              <a:spcBef>
                <a:spcPct val="0"/>
              </a:spcBef>
              <a:buNone/>
              <a:defRPr sz="2400" b="1" kern="1200" baseline="0">
                <a:solidFill>
                  <a:schemeClr val="tx1"/>
                </a:solidFill>
                <a:latin typeface="Arial"/>
                <a:ea typeface="+mj-ea"/>
                <a:cs typeface="Arial"/>
              </a:defRPr>
            </a:lvl1pPr>
          </a:lstStyle>
          <a:p>
            <a:pPr indent="-8335"/>
            <a:endParaRPr lang="en-US" sz="1800" dirty="0"/>
          </a:p>
        </p:txBody>
      </p:sp>
      <p:sp>
        <p:nvSpPr>
          <p:cNvPr id="5" name="Title 1">
            <a:extLst>
              <a:ext uri="{FF2B5EF4-FFF2-40B4-BE49-F238E27FC236}">
                <a16:creationId xmlns:a16="http://schemas.microsoft.com/office/drawing/2014/main" id="{B33C2D21-7D84-FDEF-C06A-45B84C619DBE}"/>
              </a:ext>
            </a:extLst>
          </p:cNvPr>
          <p:cNvSpPr txBox="1">
            <a:spLocks/>
          </p:cNvSpPr>
          <p:nvPr/>
        </p:nvSpPr>
        <p:spPr>
          <a:xfrm>
            <a:off x="124634" y="21020"/>
            <a:ext cx="12191999" cy="429768"/>
          </a:xfrm>
          <a:prstGeom prst="rect">
            <a:avLst/>
          </a:prstGeom>
        </p:spPr>
        <p:txBody>
          <a:bodyPr vert="horz" wrap="none" lIns="155448" tIns="0" rIns="0" bIns="0" rtlCol="0" anchor="ctr" anchorCtr="0">
            <a:noAutofit/>
          </a:bodyPr>
          <a:lstStyle>
            <a:lvl1pPr marL="0" algn="l" defTabSz="457200" rtl="0" eaLnBrk="1" latinLnBrk="0" hangingPunct="1">
              <a:spcBef>
                <a:spcPct val="0"/>
              </a:spcBef>
              <a:buNone/>
              <a:defRPr sz="2400" b="1" kern="1200" baseline="0">
                <a:solidFill>
                  <a:schemeClr val="tx1"/>
                </a:solidFill>
                <a:latin typeface="Arial"/>
                <a:ea typeface="+mj-ea"/>
                <a:cs typeface="Arial"/>
              </a:defRPr>
            </a:lvl1pPr>
          </a:lstStyle>
          <a:p>
            <a:pPr indent="-11113"/>
            <a:r>
              <a:rPr lang="en-US" dirty="0">
                <a:latin typeface="Arial" panose="020B0604020202020204" pitchFamily="34" charset="0"/>
                <a:cs typeface="Arial" panose="020B0604020202020204" pitchFamily="34" charset="0"/>
              </a:rPr>
              <a:t>References (2/3)</a:t>
            </a:r>
            <a:endParaRPr lang="en-US" dirty="0"/>
          </a:p>
        </p:txBody>
      </p:sp>
      <p:sp>
        <p:nvSpPr>
          <p:cNvPr id="4" name="TextBox 3">
            <a:extLst>
              <a:ext uri="{FF2B5EF4-FFF2-40B4-BE49-F238E27FC236}">
                <a16:creationId xmlns:a16="http://schemas.microsoft.com/office/drawing/2014/main" id="{A5E32F04-9F11-65BB-C5C6-B88B4EBC46E4}"/>
              </a:ext>
            </a:extLst>
          </p:cNvPr>
          <p:cNvSpPr txBox="1"/>
          <p:nvPr/>
        </p:nvSpPr>
        <p:spPr>
          <a:xfrm>
            <a:off x="228600" y="536294"/>
            <a:ext cx="8686800" cy="6032421"/>
          </a:xfrm>
          <a:prstGeom prst="rect">
            <a:avLst/>
          </a:prstGeom>
          <a:noFill/>
        </p:spPr>
        <p:txBody>
          <a:bodyPr wrap="square" rtlCol="0">
            <a:spAutoFit/>
          </a:bodyPr>
          <a:lstStyle>
            <a:defPPr>
              <a:defRPr lang="en-US"/>
            </a:defPPr>
            <a:lvl1pPr marL="173038" indent="-173038" algn="just">
              <a:spcAft>
                <a:spcPts val="600"/>
              </a:spcAft>
              <a:buFont typeface="Arial" panose="020B0604020202020204" pitchFamily="34" charset="0"/>
              <a:buChar char="•"/>
              <a:defRPr b="1">
                <a:solidFill>
                  <a:srgbClr val="353585"/>
                </a:solidFill>
                <a:latin typeface="Arial" panose="020B0604020202020204" pitchFamily="34" charset="0"/>
                <a:cs typeface="Arial" panose="020B0604020202020204" pitchFamily="34" charset="0"/>
              </a:defRPr>
            </a:lvl1pPr>
            <a:lvl2pPr marL="517525" lvl="1" indent="-284163" algn="just">
              <a:spcAft>
                <a:spcPts val="600"/>
              </a:spcAft>
              <a:buSzPct val="75000"/>
              <a:buFont typeface="Wingdings" panose="05000000000000000000" pitchFamily="2" charset="2"/>
              <a:buChar char="q"/>
              <a:defRPr b="1">
                <a:latin typeface="Arial" panose="020B0604020202020204" pitchFamily="34" charset="0"/>
                <a:cs typeface="Arial" panose="020B0604020202020204" pitchFamily="34" charset="0"/>
              </a:defRPr>
            </a:lvl2pPr>
          </a:lstStyle>
          <a:p>
            <a:pPr marL="0" indent="0">
              <a:buNone/>
            </a:pPr>
            <a:r>
              <a:rPr lang="en-US" sz="1400" dirty="0">
                <a:solidFill>
                  <a:schemeClr val="tx1"/>
                </a:solidFill>
              </a:rPr>
              <a:t>[10] V. Havlíček et al., “Supervised learning with quantum-enhanced feature spaces,” Nature, vol. 567, no. 7747, pp. 209–212, Mar. 2019, </a:t>
            </a:r>
            <a:r>
              <a:rPr lang="en-US" sz="1400" dirty="0" err="1">
                <a:solidFill>
                  <a:schemeClr val="tx1"/>
                </a:solidFill>
              </a:rPr>
              <a:t>doi</a:t>
            </a:r>
            <a:r>
              <a:rPr lang="en-US" sz="1400" dirty="0">
                <a:solidFill>
                  <a:schemeClr val="tx1"/>
                </a:solidFill>
              </a:rPr>
              <a:t>: </a:t>
            </a:r>
            <a:r>
              <a:rPr lang="en-US" sz="1400" i="1" dirty="0">
                <a:solidFill>
                  <a:schemeClr val="tx1"/>
                </a:solidFill>
              </a:rPr>
              <a:t>10.1038/s41586-019-0980-2</a:t>
            </a:r>
            <a:r>
              <a:rPr lang="en-US" sz="1400" dirty="0">
                <a:solidFill>
                  <a:schemeClr val="tx1"/>
                </a:solidFill>
              </a:rPr>
              <a:t>.</a:t>
            </a:r>
          </a:p>
          <a:p>
            <a:pPr marL="0" indent="0">
              <a:buNone/>
            </a:pPr>
            <a:r>
              <a:rPr lang="en-US" sz="1400" dirty="0">
                <a:solidFill>
                  <a:schemeClr val="tx1"/>
                </a:solidFill>
              </a:rPr>
              <a:t>[11] C. Cortes, M. </a:t>
            </a:r>
            <a:r>
              <a:rPr lang="en-US" sz="1400" dirty="0" err="1">
                <a:solidFill>
                  <a:schemeClr val="tx1"/>
                </a:solidFill>
              </a:rPr>
              <a:t>Mohri</a:t>
            </a:r>
            <a:r>
              <a:rPr lang="en-US" sz="1400" dirty="0">
                <a:solidFill>
                  <a:schemeClr val="tx1"/>
                </a:solidFill>
              </a:rPr>
              <a:t>, and A. Rostamizadeh, “Algorithms for learning kernels based on centered alignment,” J. Mach. Learn. Res., vol. 13, no. 1, pp. 795–828, Mar. 2012.</a:t>
            </a:r>
          </a:p>
          <a:p>
            <a:pPr marL="0" indent="0">
              <a:buNone/>
            </a:pPr>
            <a:r>
              <a:rPr lang="en-US" sz="1400" dirty="0">
                <a:solidFill>
                  <a:schemeClr val="tx1"/>
                </a:solidFill>
              </a:rPr>
              <a:t>[12] B. </a:t>
            </a:r>
            <a:r>
              <a:rPr lang="en-US" sz="1400" dirty="0" err="1">
                <a:solidFill>
                  <a:schemeClr val="tx1"/>
                </a:solidFill>
              </a:rPr>
              <a:t>Schölkopf</a:t>
            </a:r>
            <a:r>
              <a:rPr lang="en-US" sz="1400" dirty="0">
                <a:solidFill>
                  <a:schemeClr val="tx1"/>
                </a:solidFill>
              </a:rPr>
              <a:t> and A. J. Smola, Learning with Kernels: Support Vector Machines, Regularization, Optimization, and Beyond. Accessed: Mar. 31, 2026. [Online]. Available: https://direct.mit.edu/books/monograph/1821/Learning-with-KernelsSupport-Vector-Machines</a:t>
            </a:r>
          </a:p>
          <a:p>
            <a:pPr marL="0" indent="0">
              <a:buNone/>
            </a:pPr>
            <a:r>
              <a:rPr lang="en-US" sz="1400" dirty="0">
                <a:solidFill>
                  <a:schemeClr val="tx1"/>
                </a:solidFill>
              </a:rPr>
              <a:t>[13] C. A. Micchelli, Y. Xu, and H. Zhang, “Universal Kernels,” J. Mach. Learn. Res., vol. 7, pp. 2651–2667, Dec. 2006.</a:t>
            </a:r>
          </a:p>
          <a:p>
            <a:pPr marL="0" indent="0">
              <a:buNone/>
            </a:pPr>
            <a:r>
              <a:rPr lang="en-US" sz="1400" dirty="0">
                <a:solidFill>
                  <a:schemeClr val="tx1"/>
                </a:solidFill>
              </a:rPr>
              <a:t>[14] B. S. </a:t>
            </a:r>
            <a:r>
              <a:rPr lang="en-US" sz="1400" dirty="0" err="1">
                <a:solidFill>
                  <a:schemeClr val="tx1"/>
                </a:solidFill>
              </a:rPr>
              <a:t>Cirel’son</a:t>
            </a:r>
            <a:r>
              <a:rPr lang="en-US" sz="1400" dirty="0">
                <a:solidFill>
                  <a:schemeClr val="tx1"/>
                </a:solidFill>
              </a:rPr>
              <a:t>, “Quantum generalizations of Bell’s inequality,” Lett Math Phys, vol. 4, no. 2, pp. 93–100, Mar. 1980, </a:t>
            </a:r>
            <a:r>
              <a:rPr lang="en-US" sz="1400" dirty="0" err="1">
                <a:solidFill>
                  <a:schemeClr val="tx1"/>
                </a:solidFill>
              </a:rPr>
              <a:t>doi</a:t>
            </a:r>
            <a:r>
              <a:rPr lang="en-US" sz="1400" dirty="0">
                <a:solidFill>
                  <a:schemeClr val="tx1"/>
                </a:solidFill>
              </a:rPr>
              <a:t>: </a:t>
            </a:r>
            <a:r>
              <a:rPr lang="en-US" sz="1400" i="1" dirty="0">
                <a:solidFill>
                  <a:schemeClr val="tx1"/>
                </a:solidFill>
              </a:rPr>
              <a:t>10.1007/BF00417500</a:t>
            </a:r>
            <a:r>
              <a:rPr lang="en-US" sz="1400" dirty="0">
                <a:solidFill>
                  <a:schemeClr val="tx1"/>
                </a:solidFill>
              </a:rPr>
              <a:t>.</a:t>
            </a:r>
          </a:p>
          <a:p>
            <a:pPr marL="0" indent="0">
              <a:buNone/>
            </a:pPr>
            <a:r>
              <a:rPr lang="en-US" sz="1400" dirty="0">
                <a:solidFill>
                  <a:schemeClr val="tx1"/>
                </a:solidFill>
              </a:rPr>
              <a:t>[15] C. Cortes, M. </a:t>
            </a:r>
            <a:r>
              <a:rPr lang="en-US" sz="1400" dirty="0" err="1">
                <a:solidFill>
                  <a:schemeClr val="tx1"/>
                </a:solidFill>
              </a:rPr>
              <a:t>Mohri</a:t>
            </a:r>
            <a:r>
              <a:rPr lang="en-US" sz="1400" dirty="0">
                <a:solidFill>
                  <a:schemeClr val="tx1"/>
                </a:solidFill>
              </a:rPr>
              <a:t>, and A. Rostamizadeh, “Generalization bounds for learning kernels,” in Proceedings of the 27th International Conference on International Conference on Machine Learning, in ICML’10. Madison, WI, USA: </a:t>
            </a:r>
            <a:r>
              <a:rPr lang="en-US" sz="1400" dirty="0" err="1">
                <a:solidFill>
                  <a:schemeClr val="tx1"/>
                </a:solidFill>
              </a:rPr>
              <a:t>Omnipress</a:t>
            </a:r>
            <a:r>
              <a:rPr lang="en-US" sz="1400" dirty="0">
                <a:solidFill>
                  <a:schemeClr val="tx1"/>
                </a:solidFill>
              </a:rPr>
              <a:t>, 2010, pp. 247–254.</a:t>
            </a:r>
          </a:p>
          <a:p>
            <a:pPr marL="0" indent="0">
              <a:buNone/>
            </a:pPr>
            <a:r>
              <a:rPr lang="en-US" sz="1400" dirty="0">
                <a:solidFill>
                  <a:schemeClr val="tx1"/>
                </a:solidFill>
              </a:rPr>
              <a:t>[16] O. M. William Wolberg, “Breast Cancer Wisconsin (Diagnostic).” UCI Machine Learning Repository, 1993. </a:t>
            </a:r>
            <a:r>
              <a:rPr lang="en-US" sz="1400" dirty="0" err="1">
                <a:solidFill>
                  <a:schemeClr val="tx1"/>
                </a:solidFill>
              </a:rPr>
              <a:t>doi</a:t>
            </a:r>
            <a:r>
              <a:rPr lang="en-US" sz="1400" dirty="0">
                <a:solidFill>
                  <a:schemeClr val="tx1"/>
                </a:solidFill>
              </a:rPr>
              <a:t>: </a:t>
            </a:r>
            <a:r>
              <a:rPr lang="en-US" sz="1400" i="1" dirty="0">
                <a:solidFill>
                  <a:schemeClr val="tx1"/>
                </a:solidFill>
              </a:rPr>
              <a:t>10.24432/C5DW2B</a:t>
            </a:r>
            <a:r>
              <a:rPr lang="en-US" sz="1400" dirty="0">
                <a:solidFill>
                  <a:schemeClr val="tx1"/>
                </a:solidFill>
              </a:rPr>
              <a:t>.</a:t>
            </a:r>
          </a:p>
          <a:p>
            <a:pPr marL="0" indent="0">
              <a:buNone/>
            </a:pPr>
            <a:r>
              <a:rPr lang="en-US" sz="1400" dirty="0">
                <a:solidFill>
                  <a:schemeClr val="tx1"/>
                </a:solidFill>
              </a:rPr>
              <a:t>[17] Y. LeCun, C. Cortes, and Burges, “MNIST Database of Handwritten Digits.” UCI Machine Learning Repository, 1998. </a:t>
            </a:r>
            <a:r>
              <a:rPr lang="en-US" sz="1400" dirty="0" err="1">
                <a:solidFill>
                  <a:schemeClr val="tx1"/>
                </a:solidFill>
              </a:rPr>
              <a:t>doi</a:t>
            </a:r>
            <a:r>
              <a:rPr lang="en-US" sz="1400" dirty="0">
                <a:solidFill>
                  <a:schemeClr val="tx1"/>
                </a:solidFill>
              </a:rPr>
              <a:t>: 10.24432/C53K8Q.</a:t>
            </a:r>
          </a:p>
          <a:p>
            <a:pPr marL="0" indent="0">
              <a:buNone/>
            </a:pPr>
            <a:r>
              <a:rPr lang="en-US" sz="1400" dirty="0">
                <a:solidFill>
                  <a:schemeClr val="tx1"/>
                </a:solidFill>
              </a:rPr>
              <a:t>[18] J. Picone, “set-10.” Accessed: Feb. 20, 2023. [Online]. Available: https://portal.gdc.cancer.gov/</a:t>
            </a:r>
          </a:p>
          <a:p>
            <a:pPr marL="0" indent="0">
              <a:buNone/>
            </a:pPr>
            <a:r>
              <a:rPr lang="en-US" sz="1400" dirty="0">
                <a:solidFill>
                  <a:schemeClr val="tx1"/>
                </a:solidFill>
              </a:rPr>
              <a:t>[19] J. Picone, “set-13.” Accessed: Apr. 03, 2026. [Online]. Available: https://isip.piconepress.com/courses/temple/ece_8527/resources/data/set_13/</a:t>
            </a:r>
          </a:p>
          <a:p>
            <a:pPr marL="0" indent="0">
              <a:buNone/>
            </a:pPr>
            <a:r>
              <a:rPr lang="en-US" sz="1400" dirty="0">
                <a:solidFill>
                  <a:schemeClr val="tx1"/>
                </a:solidFill>
              </a:rPr>
              <a:t>[20] “Data encoding,” IBM Quantum Learning. Accessed: Apr. 01, 2026. [Online]. Available: https://quantum.cloud.ibm.com/learning/en/courses/quantum-machine-learning/quantum.cloud.ibm.com/learning/en/courses/quantum-machine-learning/data-encoding</a:t>
            </a:r>
          </a:p>
        </p:txBody>
      </p:sp>
    </p:spTree>
    <p:extLst>
      <p:ext uri="{BB962C8B-B14F-4D97-AF65-F5344CB8AC3E}">
        <p14:creationId xmlns:p14="http://schemas.microsoft.com/office/powerpoint/2010/main" val="394224405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9CBC6FCF-DACA-CD7A-E945-9AE92B5EDDC3}"/>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C2215409-C3AB-53CF-6128-2AC1D88D46A9}"/>
              </a:ext>
            </a:extLst>
          </p:cNvPr>
          <p:cNvSpPr txBox="1">
            <a:spLocks/>
          </p:cNvSpPr>
          <p:nvPr/>
        </p:nvSpPr>
        <p:spPr>
          <a:xfrm>
            <a:off x="1" y="857249"/>
            <a:ext cx="9143999" cy="322326"/>
          </a:xfrm>
          <a:prstGeom prst="rect">
            <a:avLst/>
          </a:prstGeom>
        </p:spPr>
        <p:txBody>
          <a:bodyPr vert="horz" wrap="none" lIns="116586" tIns="0" rIns="0" bIns="0" rtlCol="0" anchor="ctr" anchorCtr="0">
            <a:noAutofit/>
          </a:bodyPr>
          <a:lstStyle>
            <a:lvl1pPr marL="0" algn="l" defTabSz="457200" rtl="0" eaLnBrk="1" latinLnBrk="0" hangingPunct="1">
              <a:spcBef>
                <a:spcPct val="0"/>
              </a:spcBef>
              <a:buNone/>
              <a:defRPr sz="2400" b="1" kern="1200" baseline="0">
                <a:solidFill>
                  <a:schemeClr val="tx1"/>
                </a:solidFill>
                <a:latin typeface="Arial"/>
                <a:ea typeface="+mj-ea"/>
                <a:cs typeface="Arial"/>
              </a:defRPr>
            </a:lvl1pPr>
          </a:lstStyle>
          <a:p>
            <a:pPr indent="-8335"/>
            <a:endParaRPr lang="en-US" sz="1800" dirty="0"/>
          </a:p>
        </p:txBody>
      </p:sp>
      <p:sp>
        <p:nvSpPr>
          <p:cNvPr id="5" name="Title 1">
            <a:extLst>
              <a:ext uri="{FF2B5EF4-FFF2-40B4-BE49-F238E27FC236}">
                <a16:creationId xmlns:a16="http://schemas.microsoft.com/office/drawing/2014/main" id="{3C33DEDA-FE61-4015-B0A5-D06884B54899}"/>
              </a:ext>
            </a:extLst>
          </p:cNvPr>
          <p:cNvSpPr txBox="1">
            <a:spLocks/>
          </p:cNvSpPr>
          <p:nvPr/>
        </p:nvSpPr>
        <p:spPr>
          <a:xfrm>
            <a:off x="124634" y="21020"/>
            <a:ext cx="12191999" cy="429768"/>
          </a:xfrm>
          <a:prstGeom prst="rect">
            <a:avLst/>
          </a:prstGeom>
        </p:spPr>
        <p:txBody>
          <a:bodyPr vert="horz" wrap="none" lIns="155448" tIns="0" rIns="0" bIns="0" rtlCol="0" anchor="ctr" anchorCtr="0">
            <a:noAutofit/>
          </a:bodyPr>
          <a:lstStyle>
            <a:lvl1pPr marL="0" algn="l" defTabSz="457200" rtl="0" eaLnBrk="1" latinLnBrk="0" hangingPunct="1">
              <a:spcBef>
                <a:spcPct val="0"/>
              </a:spcBef>
              <a:buNone/>
              <a:defRPr sz="2400" b="1" kern="1200" baseline="0">
                <a:solidFill>
                  <a:schemeClr val="tx1"/>
                </a:solidFill>
                <a:latin typeface="Arial"/>
                <a:ea typeface="+mj-ea"/>
                <a:cs typeface="Arial"/>
              </a:defRPr>
            </a:lvl1pPr>
          </a:lstStyle>
          <a:p>
            <a:pPr indent="-11113"/>
            <a:r>
              <a:rPr lang="en-US" dirty="0">
                <a:latin typeface="Arial" panose="020B0604020202020204" pitchFamily="34" charset="0"/>
                <a:cs typeface="Arial" panose="020B0604020202020204" pitchFamily="34" charset="0"/>
              </a:rPr>
              <a:t>References (3/3)</a:t>
            </a:r>
            <a:endParaRPr lang="en-US" dirty="0"/>
          </a:p>
        </p:txBody>
      </p:sp>
      <p:sp>
        <p:nvSpPr>
          <p:cNvPr id="4" name="TextBox 3">
            <a:extLst>
              <a:ext uri="{FF2B5EF4-FFF2-40B4-BE49-F238E27FC236}">
                <a16:creationId xmlns:a16="http://schemas.microsoft.com/office/drawing/2014/main" id="{3F2024A6-97B5-0E1A-1DC0-6045FE1FB014}"/>
              </a:ext>
            </a:extLst>
          </p:cNvPr>
          <p:cNvSpPr txBox="1"/>
          <p:nvPr/>
        </p:nvSpPr>
        <p:spPr>
          <a:xfrm>
            <a:off x="228600" y="536294"/>
            <a:ext cx="8686800" cy="5801588"/>
          </a:xfrm>
          <a:prstGeom prst="rect">
            <a:avLst/>
          </a:prstGeom>
          <a:noFill/>
        </p:spPr>
        <p:txBody>
          <a:bodyPr wrap="square" rtlCol="0">
            <a:spAutoFit/>
          </a:bodyPr>
          <a:lstStyle>
            <a:defPPr>
              <a:defRPr lang="en-US"/>
            </a:defPPr>
            <a:lvl1pPr marL="173038" indent="-173038" algn="just">
              <a:spcAft>
                <a:spcPts val="600"/>
              </a:spcAft>
              <a:buFont typeface="Arial" panose="020B0604020202020204" pitchFamily="34" charset="0"/>
              <a:buChar char="•"/>
              <a:defRPr b="1">
                <a:solidFill>
                  <a:srgbClr val="353585"/>
                </a:solidFill>
                <a:latin typeface="Arial" panose="020B0604020202020204" pitchFamily="34" charset="0"/>
                <a:cs typeface="Arial" panose="020B0604020202020204" pitchFamily="34" charset="0"/>
              </a:defRPr>
            </a:lvl1pPr>
            <a:lvl2pPr marL="517525" lvl="1" indent="-284163" algn="just">
              <a:spcAft>
                <a:spcPts val="600"/>
              </a:spcAft>
              <a:buSzPct val="75000"/>
              <a:buFont typeface="Wingdings" panose="05000000000000000000" pitchFamily="2" charset="2"/>
              <a:buChar char="q"/>
              <a:defRPr b="1">
                <a:latin typeface="Arial" panose="020B0604020202020204" pitchFamily="34" charset="0"/>
                <a:cs typeface="Arial" panose="020B0604020202020204" pitchFamily="34" charset="0"/>
              </a:defRPr>
            </a:lvl2pPr>
          </a:lstStyle>
          <a:p>
            <a:pPr marL="0" indent="0">
              <a:buNone/>
            </a:pPr>
            <a:r>
              <a:rPr lang="en-US" sz="1400" dirty="0">
                <a:solidFill>
                  <a:schemeClr val="tx1"/>
                </a:solidFill>
              </a:rPr>
              <a:t>[21] A. Pérez-Salinas, A. Cervera-Lierta, E. Gil-Fuster, and J. I. Latorre, “Data re-uploading for a universal quantum classifier,” Quantum, vol. 4, p. 226, Feb. 2020, </a:t>
            </a:r>
            <a:r>
              <a:rPr lang="en-US" sz="1400" dirty="0" err="1">
                <a:solidFill>
                  <a:schemeClr val="tx1"/>
                </a:solidFill>
              </a:rPr>
              <a:t>doi</a:t>
            </a:r>
            <a:r>
              <a:rPr lang="en-US" sz="1400" dirty="0">
                <a:solidFill>
                  <a:schemeClr val="tx1"/>
                </a:solidFill>
              </a:rPr>
              <a:t>: </a:t>
            </a:r>
            <a:r>
              <a:rPr lang="en-US" sz="1400" i="1" dirty="0">
                <a:solidFill>
                  <a:schemeClr val="tx1"/>
                </a:solidFill>
              </a:rPr>
              <a:t>10.22331/q-2020-02-06-226</a:t>
            </a:r>
            <a:r>
              <a:rPr lang="en-US" sz="1400" dirty="0">
                <a:solidFill>
                  <a:schemeClr val="tx1"/>
                </a:solidFill>
              </a:rPr>
              <a:t>.</a:t>
            </a:r>
          </a:p>
          <a:p>
            <a:pPr marL="0" indent="0">
              <a:buNone/>
            </a:pPr>
            <a:r>
              <a:rPr lang="en-US" sz="1400" dirty="0">
                <a:solidFill>
                  <a:schemeClr val="tx1"/>
                </a:solidFill>
              </a:rPr>
              <a:t>[22] “McNemar’s test,” Wikipedia. Oct. 25, 2025. Accessed: Apr. 02, 2026. [Online]. Available: https://en.wikipedia.org/w/index.php?title=McNemar%27s_test&amp;oldid=1318721869</a:t>
            </a:r>
          </a:p>
          <a:p>
            <a:pPr marL="0" indent="0">
              <a:buNone/>
            </a:pPr>
            <a:r>
              <a:rPr lang="en-US" sz="1400" dirty="0">
                <a:solidFill>
                  <a:schemeClr val="tx1"/>
                </a:solidFill>
              </a:rPr>
              <a:t>[23] I. Obeid and J. Picone, “The Temple University Hospital EEG Data Corpus,” in Augmentation of Brain Function: Facts, Fiction and Controversy. Volume I: Brain-Machine Interfaces, 1st ed., vol. 10, M. A. Lebedev, Ed., Lausanne, Switzerland: Frontiers Media S.A., 2016, pp. 394–398. </a:t>
            </a:r>
            <a:r>
              <a:rPr lang="en-US" sz="1400" dirty="0" err="1">
                <a:solidFill>
                  <a:schemeClr val="tx1"/>
                </a:solidFill>
              </a:rPr>
              <a:t>doi</a:t>
            </a:r>
            <a:r>
              <a:rPr lang="en-US" sz="1400" dirty="0">
                <a:solidFill>
                  <a:schemeClr val="tx1"/>
                </a:solidFill>
              </a:rPr>
              <a:t>: </a:t>
            </a:r>
            <a:r>
              <a:rPr lang="en-US" sz="1400" i="1" dirty="0">
                <a:solidFill>
                  <a:schemeClr val="tx1"/>
                </a:solidFill>
              </a:rPr>
              <a:t>10.3389/fnins.2016.00196</a:t>
            </a:r>
            <a:r>
              <a:rPr lang="en-US" sz="1400" dirty="0">
                <a:solidFill>
                  <a:schemeClr val="tx1"/>
                </a:solidFill>
              </a:rPr>
              <a:t>.</a:t>
            </a:r>
          </a:p>
          <a:p>
            <a:pPr marL="0" indent="0">
              <a:buNone/>
            </a:pPr>
            <a:r>
              <a:rPr lang="en-US" sz="1400" dirty="0">
                <a:solidFill>
                  <a:schemeClr val="tx1"/>
                </a:solidFill>
              </a:rPr>
              <a:t>[24] D. Hackel et al., “Enabling </a:t>
            </a:r>
            <a:r>
              <a:rPr lang="en-US" sz="1400" dirty="0" err="1">
                <a:solidFill>
                  <a:schemeClr val="tx1"/>
                </a:solidFill>
              </a:rPr>
              <a:t>Microsegmentation</a:t>
            </a:r>
            <a:r>
              <a:rPr lang="en-US" sz="1400" dirty="0">
                <a:solidFill>
                  <a:schemeClr val="tx1"/>
                </a:solidFill>
              </a:rPr>
              <a:t>: Digital Pathology Corpora for Advanced Model Development,” in Signal Processing in Medicine and Biology: Applications of Artificial Intelligence in Medicine and Biology, vol. 1, New York City, New York, USA: Springer, 2026, p. 50. [Online]. Available: https://isip.piconepress.com/publications/book_sections/2026/springer/dpath/</a:t>
            </a:r>
          </a:p>
          <a:p>
            <a:pPr marL="0" indent="0">
              <a:buNone/>
            </a:pPr>
            <a:r>
              <a:rPr lang="en-US" sz="1400" dirty="0">
                <a:solidFill>
                  <a:schemeClr val="tx1"/>
                </a:solidFill>
              </a:rPr>
              <a:t>[25] M. </a:t>
            </a:r>
            <a:r>
              <a:rPr lang="en-US" sz="1400" dirty="0" err="1">
                <a:solidFill>
                  <a:schemeClr val="tx1"/>
                </a:solidFill>
              </a:rPr>
              <a:t>Bagritsevich</a:t>
            </a:r>
            <a:r>
              <a:rPr lang="en-US" sz="1400" dirty="0">
                <a:solidFill>
                  <a:schemeClr val="tx1"/>
                </a:solidFill>
              </a:rPr>
              <a:t> and D. Hackel, “Special Cases in the Temple University Hospital Digital Pathology Corpus: Breast Tissue Subset,” in NEDC Special Seminar, Temple University, Philadelphia, Pennsylvania, USA, Sep. 2024, pp. 1–15. url: https://isip.piconepress.com/publications/presentations_misc/2024/nedc/dpath/.</a:t>
            </a:r>
          </a:p>
          <a:p>
            <a:pPr marL="0" indent="0">
              <a:buNone/>
            </a:pPr>
            <a:r>
              <a:rPr lang="en-US" sz="1400" dirty="0">
                <a:solidFill>
                  <a:schemeClr val="tx1"/>
                </a:solidFill>
              </a:rPr>
              <a:t>[26] M. </a:t>
            </a:r>
            <a:r>
              <a:rPr lang="en-US" sz="1400" dirty="0" err="1">
                <a:solidFill>
                  <a:schemeClr val="tx1"/>
                </a:solidFill>
              </a:rPr>
              <a:t>Bagritsevich</a:t>
            </a:r>
            <a:r>
              <a:rPr lang="en-US" sz="1400" dirty="0">
                <a:solidFill>
                  <a:schemeClr val="tx1"/>
                </a:solidFill>
              </a:rPr>
              <a:t>, D. Hackel, I. Obeid, and J. Picone, “Annotation of the Fox Chase Cancer Center Digital Pathology Corpus,” in Proceedings of the IEEE Signal Processing in Medicine and Biology Symposium, Philadelphia, Pennsylvania, USA: IEEE, Dec. 2024, pp. 1–4. </a:t>
            </a:r>
            <a:r>
              <a:rPr lang="en-US" sz="1400" dirty="0" err="1">
                <a:solidFill>
                  <a:schemeClr val="tx1"/>
                </a:solidFill>
              </a:rPr>
              <a:t>doi</a:t>
            </a:r>
            <a:r>
              <a:rPr lang="en-US" sz="1400" dirty="0">
                <a:solidFill>
                  <a:schemeClr val="tx1"/>
                </a:solidFill>
              </a:rPr>
              <a:t>: </a:t>
            </a:r>
            <a:r>
              <a:rPr lang="en-US" sz="1400" i="1" dirty="0">
                <a:solidFill>
                  <a:schemeClr val="tx1"/>
                </a:solidFill>
              </a:rPr>
              <a:t>10.1109/SPMB62441.2024.10842255</a:t>
            </a:r>
            <a:r>
              <a:rPr lang="en-US" sz="1400" dirty="0">
                <a:solidFill>
                  <a:schemeClr val="tx1"/>
                </a:solidFill>
              </a:rPr>
              <a:t>.</a:t>
            </a:r>
          </a:p>
          <a:p>
            <a:pPr marL="0" indent="0">
              <a:buNone/>
            </a:pPr>
            <a:r>
              <a:rPr lang="en-US" sz="1400" dirty="0">
                <a:solidFill>
                  <a:schemeClr val="tx1"/>
                </a:solidFill>
              </a:rPr>
              <a:t>[27] A. Einstein, B. Podolsky, and N. Rosen, “Can Quantum-Mechanical Description of Physical Reality Be Considered Complete?,” </a:t>
            </a:r>
            <a:r>
              <a:rPr lang="en-US" sz="1400" i="1" dirty="0">
                <a:solidFill>
                  <a:schemeClr val="tx1"/>
                </a:solidFill>
              </a:rPr>
              <a:t>Phys. Rev.</a:t>
            </a:r>
            <a:r>
              <a:rPr lang="en-US" sz="1400" dirty="0">
                <a:solidFill>
                  <a:schemeClr val="tx1"/>
                </a:solidFill>
              </a:rPr>
              <a:t>, vol. 47, no. 10, pp. 777–780, May 1935, </a:t>
            </a:r>
            <a:r>
              <a:rPr lang="en-US" sz="1400" dirty="0" err="1">
                <a:solidFill>
                  <a:schemeClr val="tx1"/>
                </a:solidFill>
              </a:rPr>
              <a:t>doi</a:t>
            </a:r>
            <a:r>
              <a:rPr lang="en-US" sz="1400" dirty="0">
                <a:solidFill>
                  <a:schemeClr val="tx1"/>
                </a:solidFill>
              </a:rPr>
              <a:t>: 10.1103/PhysRev.47.777.</a:t>
            </a:r>
          </a:p>
          <a:p>
            <a:pPr marL="0" indent="0" algn="l">
              <a:buNone/>
            </a:pPr>
            <a:endParaRPr lang="en-US" sz="1400" dirty="0">
              <a:solidFill>
                <a:schemeClr val="tx1"/>
              </a:solidFill>
            </a:endParaRPr>
          </a:p>
        </p:txBody>
      </p:sp>
    </p:spTree>
    <p:extLst>
      <p:ext uri="{BB962C8B-B14F-4D97-AF65-F5344CB8AC3E}">
        <p14:creationId xmlns:p14="http://schemas.microsoft.com/office/powerpoint/2010/main" val="42555727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F00947-DADC-C423-07D3-6DC1A2AB9637}"/>
              </a:ext>
            </a:extLst>
          </p:cNvPr>
          <p:cNvSpPr>
            <a:spLocks noGrp="1"/>
          </p:cNvSpPr>
          <p:nvPr>
            <p:ph type="title"/>
          </p:nvPr>
        </p:nvSpPr>
        <p:spPr>
          <a:xfrm>
            <a:off x="628650" y="2766218"/>
            <a:ext cx="7886700" cy="1325563"/>
          </a:xfrm>
        </p:spPr>
        <p:txBody>
          <a:bodyPr/>
          <a:lstStyle/>
          <a:p>
            <a:r>
              <a:rPr lang="en-US" dirty="0"/>
              <a:t>Thank You!</a:t>
            </a:r>
          </a:p>
        </p:txBody>
      </p:sp>
    </p:spTree>
    <p:extLst>
      <p:ext uri="{BB962C8B-B14F-4D97-AF65-F5344CB8AC3E}">
        <p14:creationId xmlns:p14="http://schemas.microsoft.com/office/powerpoint/2010/main" val="15760737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146109-BB7B-812D-BBDC-1CA6ED5AD7B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8BD41C5-522F-62B8-1998-194FB0B34C06}"/>
              </a:ext>
            </a:extLst>
          </p:cNvPr>
          <p:cNvSpPr>
            <a:spLocks noGrp="1"/>
          </p:cNvSpPr>
          <p:nvPr>
            <p:ph type="title"/>
          </p:nvPr>
        </p:nvSpPr>
        <p:spPr/>
        <p:txBody>
          <a:bodyPr vert="horz" wrap="none" lIns="228600" tIns="91440" rIns="0" bIns="0" rtlCol="0" anchor="ctr" anchorCtr="0">
            <a:noAutofit/>
          </a:bodyPr>
          <a:lstStyle/>
          <a:p>
            <a:r>
              <a:rPr lang="en-US" dirty="0"/>
              <a:t>Definitions (1/4)</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93917B97-9D43-BE15-2973-7242BC7E8847}"/>
                  </a:ext>
                </a:extLst>
              </p:cNvPr>
              <p:cNvSpPr txBox="1"/>
              <p:nvPr/>
            </p:nvSpPr>
            <p:spPr>
              <a:xfrm>
                <a:off x="228600" y="685800"/>
                <a:ext cx="8686800" cy="6573403"/>
              </a:xfrm>
              <a:prstGeom prst="rect">
                <a:avLst/>
              </a:prstGeom>
              <a:noFill/>
            </p:spPr>
            <p:txBody>
              <a:bodyPr wrap="square" rtlCol="0">
                <a:spAutoFit/>
              </a:bodyPr>
              <a:lstStyle/>
              <a:p>
                <a:pPr marL="173038" indent="-173038">
                  <a:spcAft>
                    <a:spcPts val="600"/>
                  </a:spcAft>
                  <a:buFont typeface="Arial" panose="020B0604020202020204" pitchFamily="34" charset="0"/>
                  <a:buChar char="•"/>
                </a:pPr>
                <a:r>
                  <a:rPr lang="en-US" b="1" dirty="0">
                    <a:solidFill>
                      <a:srgbClr val="353585"/>
                    </a:solidFill>
                    <a:latin typeface="Arial" panose="020B0604020202020204" pitchFamily="34" charset="0"/>
                    <a:cs typeface="Arial" panose="020B0604020202020204" pitchFamily="34" charset="0"/>
                  </a:rPr>
                  <a:t>Definition 1 (Quantum Feature Map).</a:t>
                </a:r>
                <a:r>
                  <a:rPr lang="en-US" b="1" dirty="0">
                    <a:latin typeface="Arial" panose="020B0604020202020204" pitchFamily="34" charset="0"/>
                    <a:cs typeface="Arial" panose="020B0604020202020204" pitchFamily="34" charset="0"/>
                  </a:rPr>
                  <a:t> A quantum feature map (QFM)</a:t>
                </a:r>
                <a:br>
                  <a:rPr lang="en-US"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 </a:t>
                </a:r>
                <a14:m>
                  <m:oMath xmlns:m="http://schemas.openxmlformats.org/officeDocument/2006/math">
                    <m:sSub>
                      <m:sSubPr>
                        <m:ctrlPr>
                          <a:rPr lang="en-US" b="1" i="1">
                            <a:latin typeface="Cambria Math" panose="02040503050406030204" pitchFamily="18" charset="0"/>
                          </a:rPr>
                        </m:ctrlPr>
                      </m:sSubPr>
                      <m:e>
                        <m:r>
                          <a:rPr lang="en-US" b="1" i="1">
                            <a:latin typeface="Cambria Math" panose="02040503050406030204" pitchFamily="18" charset="0"/>
                          </a:rPr>
                          <m:t>𝜱</m:t>
                        </m:r>
                      </m:e>
                      <m:sub>
                        <m:r>
                          <a:rPr lang="en-US" b="1" i="1">
                            <a:latin typeface="Cambria Math" panose="02040503050406030204" pitchFamily="18" charset="0"/>
                          </a:rPr>
                          <m:t>𝑸</m:t>
                        </m:r>
                      </m:sub>
                    </m:sSub>
                    <m:r>
                      <a:rPr lang="en-US" b="1" i="1">
                        <a:latin typeface="Cambria Math" panose="02040503050406030204" pitchFamily="18" charset="0"/>
                      </a:rPr>
                      <m:t>:</m:t>
                    </m:r>
                    <m:r>
                      <a:rPr lang="en-US" b="1" i="1">
                        <a:latin typeface="Cambria Math" panose="02040503050406030204" pitchFamily="18" charset="0"/>
                      </a:rPr>
                      <m:t>𝓧</m:t>
                    </m:r>
                    <m:r>
                      <a:rPr lang="en-US" b="1" i="1">
                        <a:latin typeface="Cambria Math" panose="02040503050406030204" pitchFamily="18" charset="0"/>
                      </a:rPr>
                      <m:t>→</m:t>
                    </m:r>
                    <m:sSup>
                      <m:sSupPr>
                        <m:ctrlPr>
                          <a:rPr lang="en-US" b="1" i="1">
                            <a:latin typeface="Cambria Math" panose="02040503050406030204" pitchFamily="18" charset="0"/>
                          </a:rPr>
                        </m:ctrlPr>
                      </m:sSupPr>
                      <m:e>
                        <m:r>
                          <a:rPr lang="en-US" b="1" i="1">
                            <a:latin typeface="Cambria Math" panose="02040503050406030204" pitchFamily="18" charset="0"/>
                          </a:rPr>
                          <m:t>𝓗</m:t>
                        </m:r>
                      </m:e>
                      <m:sup>
                        <m:r>
                          <a:rPr lang="en-US" b="1" i="1">
                            <a:latin typeface="Cambria Math" panose="02040503050406030204" pitchFamily="18" charset="0"/>
                          </a:rPr>
                          <m:t>⊗</m:t>
                        </m:r>
                        <m:r>
                          <a:rPr lang="en-US" b="1" i="1">
                            <a:latin typeface="Cambria Math" panose="02040503050406030204" pitchFamily="18" charset="0"/>
                          </a:rPr>
                          <m:t>𝓷</m:t>
                        </m:r>
                      </m:sup>
                    </m:sSup>
                  </m:oMath>
                </a14:m>
                <a:r>
                  <a:rPr lang="en-US" dirty="0">
                    <a:latin typeface="Arial" panose="020B0604020202020204" pitchFamily="34" charset="0"/>
                    <a:cs typeface="Arial" panose="020B0604020202020204" pitchFamily="34" charset="0"/>
                  </a:rPr>
                  <a:t> </a:t>
                </a:r>
                <a:r>
                  <a:rPr lang="en-US" b="1" dirty="0">
                    <a:latin typeface="Arial" panose="020B0604020202020204" pitchFamily="34" charset="0"/>
                    <a:cs typeface="Arial" panose="020B0604020202020204" pitchFamily="34" charset="0"/>
                  </a:rPr>
                  <a:t>maps classical data </a:t>
                </a:r>
                <a14:m>
                  <m:oMath xmlns:m="http://schemas.openxmlformats.org/officeDocument/2006/math">
                    <m:r>
                      <a:rPr lang="en-US" b="1" i="1">
                        <a:latin typeface="Cambria Math" panose="02040503050406030204" pitchFamily="18" charset="0"/>
                      </a:rPr>
                      <m:t>𝒙</m:t>
                    </m:r>
                    <m:r>
                      <a:rPr lang="en-US" b="1">
                        <a:latin typeface="Cambria Math" panose="02040503050406030204" pitchFamily="18" charset="0"/>
                      </a:rPr>
                      <m:t>∈</m:t>
                    </m:r>
                    <m:r>
                      <a:rPr lang="en-US" b="1" i="1">
                        <a:latin typeface="Cambria Math" panose="02040503050406030204" pitchFamily="18" charset="0"/>
                      </a:rPr>
                      <m:t>𝓧</m:t>
                    </m:r>
                    <m:r>
                      <a:rPr lang="en-US" b="1">
                        <a:latin typeface="Cambria Math" panose="02040503050406030204" pitchFamily="18" charset="0"/>
                      </a:rPr>
                      <m:t>⊆</m:t>
                    </m:r>
                    <m:sSup>
                      <m:sSupPr>
                        <m:ctrlPr>
                          <a:rPr lang="en-US" b="1" i="1">
                            <a:latin typeface="Cambria Math" panose="02040503050406030204" pitchFamily="18" charset="0"/>
                          </a:rPr>
                        </m:ctrlPr>
                      </m:sSupPr>
                      <m:e>
                        <m:r>
                          <a:rPr lang="en-US" b="1" i="1">
                            <a:latin typeface="Cambria Math" panose="02040503050406030204" pitchFamily="18" charset="0"/>
                          </a:rPr>
                          <m:t>𝑹</m:t>
                        </m:r>
                      </m:e>
                      <m:sup>
                        <m:r>
                          <a:rPr lang="en-US" b="1" i="1">
                            <a:latin typeface="Cambria Math" panose="02040503050406030204" pitchFamily="18" charset="0"/>
                          </a:rPr>
                          <m:t>𝒅</m:t>
                        </m:r>
                      </m:sup>
                    </m:sSup>
                  </m:oMath>
                </a14:m>
                <a:r>
                  <a:rPr lang="en-US" b="1" dirty="0">
                    <a:latin typeface="Arial" panose="020B0604020202020204" pitchFamily="34" charset="0"/>
                    <a:cs typeface="Arial" panose="020B0604020202020204" pitchFamily="34" charset="0"/>
                  </a:rPr>
                  <a:t> to an n-qubit quantum state </a:t>
                </a:r>
                <a14:m>
                  <m:oMath xmlns:m="http://schemas.openxmlformats.org/officeDocument/2006/math">
                    <m:d>
                      <m:dPr>
                        <m:begChr m:val="|"/>
                        <m:endChr m:val="⟩"/>
                        <m:ctrlPr>
                          <a:rPr lang="en-US" b="1" i="1">
                            <a:latin typeface="Cambria Math" panose="02040503050406030204" pitchFamily="18" charset="0"/>
                          </a:rPr>
                        </m:ctrlPr>
                      </m:dPr>
                      <m:e>
                        <m:r>
                          <a:rPr lang="en-US" b="1" i="1">
                            <a:latin typeface="Cambria Math" panose="02040503050406030204" pitchFamily="18" charset="0"/>
                          </a:rPr>
                          <m:t>𝝍</m:t>
                        </m:r>
                        <m:d>
                          <m:dPr>
                            <m:ctrlPr>
                              <a:rPr lang="en-US" b="1" i="1">
                                <a:latin typeface="Cambria Math" panose="02040503050406030204" pitchFamily="18" charset="0"/>
                              </a:rPr>
                            </m:ctrlPr>
                          </m:dPr>
                          <m:e>
                            <m:r>
                              <a:rPr lang="en-US" b="1" i="1">
                                <a:latin typeface="Cambria Math" panose="02040503050406030204" pitchFamily="18" charset="0"/>
                              </a:rPr>
                              <m:t>𝒙</m:t>
                            </m:r>
                          </m:e>
                        </m:d>
                      </m:e>
                    </m:d>
                  </m:oMath>
                </a14:m>
                <a:r>
                  <a:rPr lang="en-US" b="1" dirty="0">
                    <a:latin typeface="Arial" panose="020B0604020202020204" pitchFamily="34" charset="0"/>
                    <a:cs typeface="Arial" panose="020B0604020202020204" pitchFamily="34" charset="0"/>
                  </a:rPr>
                  <a:t> via a parameterized unitary circuit </a:t>
                </a:r>
                <a14:m>
                  <m:oMath xmlns:m="http://schemas.openxmlformats.org/officeDocument/2006/math">
                    <m:r>
                      <a:rPr lang="en-US" b="1" i="1">
                        <a:latin typeface="Cambria Math" panose="02040503050406030204" pitchFamily="18" charset="0"/>
                      </a:rPr>
                      <m:t>𝑼</m:t>
                    </m:r>
                    <m:d>
                      <m:dPr>
                        <m:ctrlPr>
                          <a:rPr lang="en-US" b="1" i="1">
                            <a:latin typeface="Cambria Math" panose="02040503050406030204" pitchFamily="18" charset="0"/>
                          </a:rPr>
                        </m:ctrlPr>
                      </m:dPr>
                      <m:e>
                        <m:r>
                          <a:rPr lang="en-US" b="1" i="1">
                            <a:latin typeface="Cambria Math" panose="02040503050406030204" pitchFamily="18" charset="0"/>
                          </a:rPr>
                          <m:t>𝒙</m:t>
                        </m:r>
                      </m:e>
                    </m:d>
                    <m:d>
                      <m:dPr>
                        <m:begChr m:val="|"/>
                        <m:endChr m:val="⟩"/>
                        <m:ctrlPr>
                          <a:rPr lang="en-US" b="1" i="1">
                            <a:latin typeface="Cambria Math" panose="02040503050406030204" pitchFamily="18" charset="0"/>
                          </a:rPr>
                        </m:ctrlPr>
                      </m:dPr>
                      <m:e>
                        <m:r>
                          <a:rPr lang="en-US" b="1" i="1">
                            <a:latin typeface="Cambria Math" panose="02040503050406030204" pitchFamily="18" charset="0"/>
                          </a:rPr>
                          <m:t>𝟎</m:t>
                        </m:r>
                      </m:e>
                    </m:d>
                  </m:oMath>
                </a14:m>
                <a:r>
                  <a:rPr lang="en-US" b="1" dirty="0">
                    <a:latin typeface="Arial" panose="020B0604020202020204" pitchFamily="34" charset="0"/>
                    <a:cs typeface="Arial" panose="020B0604020202020204" pitchFamily="34" charset="0"/>
                  </a:rPr>
                  <a:t>.</a:t>
                </a:r>
              </a:p>
              <a:p>
                <a:pPr marL="517525" lvl="1" indent="-284163">
                  <a:spcAft>
                    <a:spcPts val="600"/>
                  </a:spcAft>
                  <a:buSzPct val="75000"/>
                  <a:buFont typeface="Wingdings" panose="05000000000000000000" pitchFamily="2" charset="2"/>
                  <a:buChar char="q"/>
                </a:pPr>
                <a:r>
                  <a:rPr lang="en-US" b="1" dirty="0">
                    <a:latin typeface="Arial" panose="020B0604020202020204" pitchFamily="34" charset="0"/>
                    <a:cs typeface="Arial" panose="020B0604020202020204" pitchFamily="34" charset="0"/>
                  </a:rPr>
                  <a:t>The process of translating standard data into a quantum language so a quantum computer can map it into a high-dimensional space.</a:t>
                </a:r>
              </a:p>
              <a:p>
                <a:pPr marL="173038" indent="-173038">
                  <a:spcAft>
                    <a:spcPts val="600"/>
                  </a:spcAft>
                  <a:buFont typeface="Arial" panose="020B0604020202020204" pitchFamily="34" charset="0"/>
                  <a:buChar char="•"/>
                </a:pPr>
                <a:r>
                  <a:rPr lang="en-US" b="1" dirty="0">
                    <a:solidFill>
                      <a:srgbClr val="353585"/>
                    </a:solidFill>
                    <a:latin typeface="Arial" panose="020B0604020202020204" pitchFamily="34" charset="0"/>
                    <a:cs typeface="Arial" panose="020B0604020202020204" pitchFamily="34" charset="0"/>
                  </a:rPr>
                  <a:t>Definition 2 (Quantum Kernel).</a:t>
                </a:r>
                <a:r>
                  <a:rPr lang="en-US" b="1" dirty="0">
                    <a:latin typeface="Arial" panose="020B0604020202020204" pitchFamily="34" charset="0"/>
                    <a:cs typeface="Arial" panose="020B0604020202020204" pitchFamily="34" charset="0"/>
                  </a:rPr>
                  <a:t> Given a quantum feature map </a:t>
                </a:r>
                <a14:m>
                  <m:oMath xmlns:m="http://schemas.openxmlformats.org/officeDocument/2006/math">
                    <m:sSub>
                      <m:sSubPr>
                        <m:ctrlPr>
                          <a:rPr lang="en-US" b="1" i="1">
                            <a:latin typeface="Cambria Math" panose="02040503050406030204" pitchFamily="18" charset="0"/>
                          </a:rPr>
                        </m:ctrlPr>
                      </m:sSubPr>
                      <m:e>
                        <m:r>
                          <a:rPr lang="en-US" b="1" i="1">
                            <a:latin typeface="Cambria Math" panose="02040503050406030204" pitchFamily="18" charset="0"/>
                          </a:rPr>
                          <m:t>𝜱</m:t>
                        </m:r>
                      </m:e>
                      <m:sub>
                        <m:r>
                          <a:rPr lang="en-US" b="1" i="1">
                            <a:latin typeface="Cambria Math" panose="02040503050406030204" pitchFamily="18" charset="0"/>
                          </a:rPr>
                          <m:t>𝑸</m:t>
                        </m:r>
                      </m:sub>
                    </m:sSub>
                  </m:oMath>
                </a14:m>
                <a:r>
                  <a:rPr lang="en-US" b="1" dirty="0">
                    <a:latin typeface="Arial" panose="020B0604020202020204" pitchFamily="34" charset="0"/>
                    <a:cs typeface="Arial" panose="020B0604020202020204" pitchFamily="34" charset="0"/>
                  </a:rPr>
                  <a:t>, the quantum kernel is: </a:t>
                </a:r>
                <a14:m>
                  <m:oMath xmlns:m="http://schemas.openxmlformats.org/officeDocument/2006/math">
                    <m:sSub>
                      <m:sSubPr>
                        <m:ctrlPr>
                          <a:rPr lang="en-US" b="1" i="1">
                            <a:latin typeface="Cambria Math" panose="02040503050406030204" pitchFamily="18" charset="0"/>
                          </a:rPr>
                        </m:ctrlPr>
                      </m:sSubPr>
                      <m:e>
                        <m:r>
                          <a:rPr lang="en-US" b="1" i="1">
                            <a:latin typeface="Cambria Math" panose="02040503050406030204" pitchFamily="18" charset="0"/>
                          </a:rPr>
                          <m:t>𝑲</m:t>
                        </m:r>
                      </m:e>
                      <m:sub>
                        <m:r>
                          <a:rPr lang="en-US" b="1" i="1">
                            <a:latin typeface="Cambria Math" panose="02040503050406030204" pitchFamily="18" charset="0"/>
                          </a:rPr>
                          <m:t>𝑸</m:t>
                        </m:r>
                      </m:sub>
                    </m:sSub>
                    <m:d>
                      <m:dPr>
                        <m:ctrlPr>
                          <a:rPr lang="en-US" b="1" i="1">
                            <a:latin typeface="Cambria Math" panose="02040503050406030204" pitchFamily="18" charset="0"/>
                          </a:rPr>
                        </m:ctrlPr>
                      </m:dPr>
                      <m:e>
                        <m:sSub>
                          <m:sSubPr>
                            <m:ctrlPr>
                              <a:rPr lang="en-US" b="1" i="1">
                                <a:latin typeface="Cambria Math" panose="02040503050406030204" pitchFamily="18" charset="0"/>
                              </a:rPr>
                            </m:ctrlPr>
                          </m:sSubPr>
                          <m:e>
                            <m:r>
                              <a:rPr lang="en-US" b="1" i="1">
                                <a:latin typeface="Cambria Math" panose="02040503050406030204" pitchFamily="18" charset="0"/>
                              </a:rPr>
                              <m:t>𝒙</m:t>
                            </m:r>
                          </m:e>
                          <m:sub>
                            <m:r>
                              <a:rPr lang="en-US" b="1" i="1">
                                <a:latin typeface="Cambria Math" panose="02040503050406030204" pitchFamily="18" charset="0"/>
                              </a:rPr>
                              <m:t>𝒊</m:t>
                            </m:r>
                          </m:sub>
                        </m:sSub>
                        <m:r>
                          <a:rPr lang="en-US" b="1" i="1">
                            <a:latin typeface="Cambria Math" panose="02040503050406030204" pitchFamily="18" charset="0"/>
                          </a:rPr>
                          <m:t>,</m:t>
                        </m:r>
                        <m:sSub>
                          <m:sSubPr>
                            <m:ctrlPr>
                              <a:rPr lang="en-US" b="1" i="1">
                                <a:latin typeface="Cambria Math" panose="02040503050406030204" pitchFamily="18" charset="0"/>
                              </a:rPr>
                            </m:ctrlPr>
                          </m:sSubPr>
                          <m:e>
                            <m:r>
                              <a:rPr lang="en-US" b="1" i="1">
                                <a:latin typeface="Cambria Math" panose="02040503050406030204" pitchFamily="18" charset="0"/>
                              </a:rPr>
                              <m:t>𝒙</m:t>
                            </m:r>
                          </m:e>
                          <m:sub>
                            <m:r>
                              <a:rPr lang="en-US" b="1" i="1">
                                <a:latin typeface="Cambria Math" panose="02040503050406030204" pitchFamily="18" charset="0"/>
                              </a:rPr>
                              <m:t>𝒋</m:t>
                            </m:r>
                          </m:sub>
                        </m:sSub>
                      </m:e>
                    </m:d>
                    <m:r>
                      <a:rPr lang="en-US" b="1" i="1">
                        <a:latin typeface="Cambria Math" panose="02040503050406030204" pitchFamily="18" charset="0"/>
                      </a:rPr>
                      <m:t>=</m:t>
                    </m:r>
                    <m:sSup>
                      <m:sSupPr>
                        <m:ctrlPr>
                          <a:rPr lang="en-US" b="1" i="1">
                            <a:latin typeface="Cambria Math" panose="02040503050406030204" pitchFamily="18" charset="0"/>
                          </a:rPr>
                        </m:ctrlPr>
                      </m:sSupPr>
                      <m:e>
                        <m:d>
                          <m:dPr>
                            <m:begChr m:val="|"/>
                            <m:endChr m:val="|"/>
                            <m:ctrlPr>
                              <a:rPr lang="en-US" b="1" i="1">
                                <a:latin typeface="Cambria Math" panose="02040503050406030204" pitchFamily="18" charset="0"/>
                              </a:rPr>
                            </m:ctrlPr>
                          </m:dPr>
                          <m:e>
                            <m:d>
                              <m:dPr>
                                <m:begChr m:val="⟨"/>
                                <m:endChr m:val="⟩"/>
                                <m:ctrlPr>
                                  <a:rPr lang="en-US" b="1" i="1">
                                    <a:latin typeface="Cambria Math" panose="02040503050406030204" pitchFamily="18" charset="0"/>
                                  </a:rPr>
                                </m:ctrlPr>
                              </m:dPr>
                              <m:e>
                                <m:r>
                                  <a:rPr lang="en-US" b="1" i="1">
                                    <a:latin typeface="Cambria Math" panose="02040503050406030204" pitchFamily="18" charset="0"/>
                                  </a:rPr>
                                  <m:t>𝝍</m:t>
                                </m:r>
                                <m:d>
                                  <m:dPr>
                                    <m:ctrlPr>
                                      <a:rPr lang="en-US" b="1" i="1">
                                        <a:latin typeface="Cambria Math" panose="02040503050406030204" pitchFamily="18" charset="0"/>
                                      </a:rPr>
                                    </m:ctrlPr>
                                  </m:dPr>
                                  <m:e>
                                    <m:sSub>
                                      <m:sSubPr>
                                        <m:ctrlPr>
                                          <a:rPr lang="en-US" b="1" i="1">
                                            <a:latin typeface="Cambria Math" panose="02040503050406030204" pitchFamily="18" charset="0"/>
                                          </a:rPr>
                                        </m:ctrlPr>
                                      </m:sSubPr>
                                      <m:e>
                                        <m:r>
                                          <a:rPr lang="en-US" b="1" i="1">
                                            <a:latin typeface="Cambria Math" panose="02040503050406030204" pitchFamily="18" charset="0"/>
                                          </a:rPr>
                                          <m:t>𝒙</m:t>
                                        </m:r>
                                      </m:e>
                                      <m:sub>
                                        <m:r>
                                          <a:rPr lang="en-US" b="1" i="1">
                                            <a:latin typeface="Cambria Math" panose="02040503050406030204" pitchFamily="18" charset="0"/>
                                          </a:rPr>
                                          <m:t>𝒊</m:t>
                                        </m:r>
                                      </m:sub>
                                    </m:sSub>
                                  </m:e>
                                </m:d>
                              </m:e>
                              <m:e>
                                <m:r>
                                  <a:rPr lang="en-US" b="1" i="1">
                                    <a:latin typeface="Cambria Math" panose="02040503050406030204" pitchFamily="18" charset="0"/>
                                  </a:rPr>
                                  <m:t>𝝍</m:t>
                                </m:r>
                                <m:d>
                                  <m:dPr>
                                    <m:ctrlPr>
                                      <a:rPr lang="en-US" b="1" i="1">
                                        <a:latin typeface="Cambria Math" panose="02040503050406030204" pitchFamily="18" charset="0"/>
                                      </a:rPr>
                                    </m:ctrlPr>
                                  </m:dPr>
                                  <m:e>
                                    <m:sSub>
                                      <m:sSubPr>
                                        <m:ctrlPr>
                                          <a:rPr lang="en-US" b="1" i="1">
                                            <a:latin typeface="Cambria Math" panose="02040503050406030204" pitchFamily="18" charset="0"/>
                                          </a:rPr>
                                        </m:ctrlPr>
                                      </m:sSubPr>
                                      <m:e>
                                        <m:r>
                                          <a:rPr lang="en-US" b="1" i="1">
                                            <a:latin typeface="Cambria Math" panose="02040503050406030204" pitchFamily="18" charset="0"/>
                                          </a:rPr>
                                          <m:t>𝒙</m:t>
                                        </m:r>
                                      </m:e>
                                      <m:sub>
                                        <m:r>
                                          <a:rPr lang="en-US" b="1" i="1">
                                            <a:latin typeface="Cambria Math" panose="02040503050406030204" pitchFamily="18" charset="0"/>
                                          </a:rPr>
                                          <m:t>𝒋</m:t>
                                        </m:r>
                                      </m:sub>
                                    </m:sSub>
                                  </m:e>
                                </m:d>
                              </m:e>
                            </m:d>
                          </m:e>
                        </m:d>
                      </m:e>
                      <m:sup>
                        <m:r>
                          <a:rPr lang="en-US" b="1" i="1">
                            <a:latin typeface="Cambria Math" panose="02040503050406030204" pitchFamily="18" charset="0"/>
                          </a:rPr>
                          <m:t>𝟐</m:t>
                        </m:r>
                      </m:sup>
                    </m:sSup>
                  </m:oMath>
                </a14:m>
                <a:r>
                  <a:rPr lang="en-US" b="1" dirty="0">
                    <a:latin typeface="Arial" panose="020B0604020202020204" pitchFamily="34" charset="0"/>
                    <a:cs typeface="Arial" panose="020B0604020202020204" pitchFamily="34" charset="0"/>
                  </a:rPr>
                  <a:t>.</a:t>
                </a:r>
              </a:p>
              <a:p>
                <a:pPr marL="517525" lvl="1" indent="-284163">
                  <a:spcAft>
                    <a:spcPts val="600"/>
                  </a:spcAft>
                  <a:buSzPct val="75000"/>
                  <a:buFont typeface="Wingdings" panose="05000000000000000000" pitchFamily="2" charset="2"/>
                  <a:buChar char="q"/>
                </a:pPr>
                <a:r>
                  <a:rPr lang="en-US" b="1" dirty="0">
                    <a:latin typeface="Arial" panose="020B0604020202020204" pitchFamily="34" charset="0"/>
                    <a:cs typeface="Arial" panose="020B0604020202020204" pitchFamily="34" charset="0"/>
                  </a:rPr>
                  <a:t>Quantum kernel calculates a similarity between two classical data vectors </a:t>
                </a:r>
                <a14:m>
                  <m:oMath xmlns:m="http://schemas.openxmlformats.org/officeDocument/2006/math">
                    <m:sSub>
                      <m:sSubPr>
                        <m:ctrlPr>
                          <a:rPr lang="en-US" b="1" i="1">
                            <a:latin typeface="Cambria Math" panose="02040503050406030204" pitchFamily="18" charset="0"/>
                          </a:rPr>
                        </m:ctrlPr>
                      </m:sSubPr>
                      <m:e>
                        <m:r>
                          <a:rPr lang="en-US" b="1" i="1">
                            <a:latin typeface="Cambria Math" panose="02040503050406030204" pitchFamily="18" charset="0"/>
                          </a:rPr>
                          <m:t>𝒙</m:t>
                        </m:r>
                      </m:e>
                      <m:sub>
                        <m:r>
                          <a:rPr lang="en-US" b="1" i="1">
                            <a:latin typeface="Cambria Math" panose="02040503050406030204" pitchFamily="18" charset="0"/>
                          </a:rPr>
                          <m:t>𝒊</m:t>
                        </m:r>
                      </m:sub>
                    </m:sSub>
                  </m:oMath>
                </a14:m>
                <a:r>
                  <a:rPr lang="en-US" b="1" dirty="0">
                    <a:latin typeface="Arial" panose="020B0604020202020204" pitchFamily="34" charset="0"/>
                    <a:cs typeface="Arial" panose="020B0604020202020204" pitchFamily="34" charset="0"/>
                  </a:rPr>
                  <a:t> and </a:t>
                </a:r>
                <a14:m>
                  <m:oMath xmlns:m="http://schemas.openxmlformats.org/officeDocument/2006/math">
                    <m:sSub>
                      <m:sSubPr>
                        <m:ctrlPr>
                          <a:rPr lang="en-US" b="1" i="1">
                            <a:latin typeface="Cambria Math" panose="02040503050406030204" pitchFamily="18" charset="0"/>
                          </a:rPr>
                        </m:ctrlPr>
                      </m:sSubPr>
                      <m:e>
                        <m:r>
                          <a:rPr lang="en-US" b="1" i="1">
                            <a:latin typeface="Cambria Math" panose="02040503050406030204" pitchFamily="18" charset="0"/>
                          </a:rPr>
                          <m:t>𝒙</m:t>
                        </m:r>
                      </m:e>
                      <m:sub>
                        <m:r>
                          <a:rPr lang="en-US" b="1" i="1">
                            <a:latin typeface="Cambria Math" panose="02040503050406030204" pitchFamily="18" charset="0"/>
                          </a:rPr>
                          <m:t>𝒋</m:t>
                        </m:r>
                      </m:sub>
                    </m:sSub>
                  </m:oMath>
                </a14:m>
                <a:r>
                  <a:rPr lang="en-US" dirty="0">
                    <a:latin typeface="Arial" panose="020B0604020202020204" pitchFamily="34" charset="0"/>
                    <a:cs typeface="Arial" panose="020B0604020202020204" pitchFamily="34" charset="0"/>
                  </a:rPr>
                  <a:t>.</a:t>
                </a:r>
                <a:endParaRPr lang="en-US" b="1" dirty="0">
                  <a:latin typeface="Arial" panose="020B0604020202020204" pitchFamily="34" charset="0"/>
                  <a:cs typeface="Arial" panose="020B0604020202020204" pitchFamily="34" charset="0"/>
                </a:endParaRPr>
              </a:p>
              <a:p>
                <a:pPr marL="173038" indent="-173038">
                  <a:spcAft>
                    <a:spcPts val="600"/>
                  </a:spcAft>
                  <a:buFont typeface="Arial" panose="020B0604020202020204" pitchFamily="34" charset="0"/>
                  <a:buChar char="•"/>
                </a:pPr>
                <a:r>
                  <a:rPr lang="en-US" b="1" dirty="0">
                    <a:solidFill>
                      <a:srgbClr val="353585"/>
                    </a:solidFill>
                    <a:latin typeface="Arial" panose="020B0604020202020204" pitchFamily="34" charset="0"/>
                    <a:cs typeface="Arial" panose="020B0604020202020204" pitchFamily="34" charset="0"/>
                  </a:rPr>
                  <a:t>Definition 3 (Radial Basis Function - RBF).</a:t>
                </a:r>
                <a:r>
                  <a:rPr lang="en-US" b="1" dirty="0">
                    <a:latin typeface="Arial" panose="020B0604020202020204" pitchFamily="34" charset="0"/>
                    <a:cs typeface="Arial" panose="020B0604020202020204" pitchFamily="34" charset="0"/>
                  </a:rPr>
                  <a:t> The classical RBF kernel is defined as </a:t>
                </a:r>
                <a14:m>
                  <m:oMath xmlns:m="http://schemas.openxmlformats.org/officeDocument/2006/math">
                    <m:sSub>
                      <m:sSubPr>
                        <m:ctrlPr>
                          <a:rPr lang="en-US" b="1" i="1">
                            <a:latin typeface="Cambria Math" panose="02040503050406030204" pitchFamily="18" charset="0"/>
                          </a:rPr>
                        </m:ctrlPr>
                      </m:sSubPr>
                      <m:e>
                        <m:r>
                          <a:rPr lang="en-US" b="1" i="1">
                            <a:latin typeface="Cambria Math" panose="02040503050406030204" pitchFamily="18" charset="0"/>
                          </a:rPr>
                          <m:t>𝑲</m:t>
                        </m:r>
                      </m:e>
                      <m:sub>
                        <m:r>
                          <a:rPr lang="en-US" b="1" i="1">
                            <a:latin typeface="Cambria Math" panose="02040503050406030204" pitchFamily="18" charset="0"/>
                          </a:rPr>
                          <m:t>𝑪</m:t>
                        </m:r>
                      </m:sub>
                    </m:sSub>
                    <m:d>
                      <m:dPr>
                        <m:ctrlPr>
                          <a:rPr lang="en-US" b="1" i="1">
                            <a:latin typeface="Cambria Math" panose="02040503050406030204" pitchFamily="18" charset="0"/>
                          </a:rPr>
                        </m:ctrlPr>
                      </m:dPr>
                      <m:e>
                        <m:sSub>
                          <m:sSubPr>
                            <m:ctrlPr>
                              <a:rPr lang="en-US" b="1" i="1">
                                <a:latin typeface="Cambria Math" panose="02040503050406030204" pitchFamily="18" charset="0"/>
                              </a:rPr>
                            </m:ctrlPr>
                          </m:sSubPr>
                          <m:e>
                            <m:r>
                              <a:rPr lang="en-US" b="1" i="1">
                                <a:latin typeface="Cambria Math" panose="02040503050406030204" pitchFamily="18" charset="0"/>
                              </a:rPr>
                              <m:t>𝒙</m:t>
                            </m:r>
                          </m:e>
                          <m:sub>
                            <m:r>
                              <a:rPr lang="en-US" b="1" i="1">
                                <a:latin typeface="Cambria Math" panose="02040503050406030204" pitchFamily="18" charset="0"/>
                              </a:rPr>
                              <m:t>𝒊</m:t>
                            </m:r>
                          </m:sub>
                        </m:sSub>
                        <m:r>
                          <a:rPr lang="en-US" b="1" i="1">
                            <a:latin typeface="Cambria Math" panose="02040503050406030204" pitchFamily="18" charset="0"/>
                          </a:rPr>
                          <m:t>,</m:t>
                        </m:r>
                        <m:sSub>
                          <m:sSubPr>
                            <m:ctrlPr>
                              <a:rPr lang="en-US" b="1" i="1">
                                <a:latin typeface="Cambria Math" panose="02040503050406030204" pitchFamily="18" charset="0"/>
                              </a:rPr>
                            </m:ctrlPr>
                          </m:sSubPr>
                          <m:e>
                            <m:r>
                              <a:rPr lang="en-US" b="1" i="1">
                                <a:latin typeface="Cambria Math" panose="02040503050406030204" pitchFamily="18" charset="0"/>
                              </a:rPr>
                              <m:t>𝒙</m:t>
                            </m:r>
                          </m:e>
                          <m:sub>
                            <m:r>
                              <a:rPr lang="en-US" b="1" i="1">
                                <a:latin typeface="Cambria Math" panose="02040503050406030204" pitchFamily="18" charset="0"/>
                              </a:rPr>
                              <m:t>𝒋</m:t>
                            </m:r>
                          </m:sub>
                        </m:sSub>
                      </m:e>
                    </m:d>
                    <m:r>
                      <a:rPr lang="en-US" b="1" i="1">
                        <a:latin typeface="Cambria Math" panose="02040503050406030204" pitchFamily="18" charset="0"/>
                      </a:rPr>
                      <m:t>=</m:t>
                    </m:r>
                    <m:func>
                      <m:funcPr>
                        <m:ctrlPr>
                          <a:rPr lang="en-US" b="1" i="1">
                            <a:latin typeface="Cambria Math" panose="02040503050406030204" pitchFamily="18" charset="0"/>
                          </a:rPr>
                        </m:ctrlPr>
                      </m:funcPr>
                      <m:fName>
                        <m:r>
                          <a:rPr lang="en-US" b="1" i="1">
                            <a:latin typeface="Cambria Math" panose="02040503050406030204" pitchFamily="18" charset="0"/>
                          </a:rPr>
                          <m:t>𝒆𝒙𝒑</m:t>
                        </m:r>
                      </m:fName>
                      <m:e>
                        <m:d>
                          <m:dPr>
                            <m:ctrlPr>
                              <a:rPr lang="en-US" b="1" i="1">
                                <a:latin typeface="Cambria Math" panose="02040503050406030204" pitchFamily="18" charset="0"/>
                              </a:rPr>
                            </m:ctrlPr>
                          </m:dPr>
                          <m:e>
                            <m:r>
                              <a:rPr lang="en-US" b="1" i="1">
                                <a:latin typeface="Cambria Math" panose="02040503050406030204" pitchFamily="18" charset="0"/>
                              </a:rPr>
                              <m:t>−</m:t>
                            </m:r>
                            <m:r>
                              <a:rPr lang="en-US" b="1" i="1">
                                <a:latin typeface="Cambria Math" panose="02040503050406030204" pitchFamily="18" charset="0"/>
                              </a:rPr>
                              <m:t>𝜸</m:t>
                            </m:r>
                            <m:sSup>
                              <m:sSupPr>
                                <m:ctrlPr>
                                  <a:rPr lang="en-US" b="1" i="1">
                                    <a:latin typeface="Cambria Math" panose="02040503050406030204" pitchFamily="18" charset="0"/>
                                  </a:rPr>
                                </m:ctrlPr>
                              </m:sSupPr>
                              <m:e>
                                <m:d>
                                  <m:dPr>
                                    <m:begChr m:val="‖"/>
                                    <m:endChr m:val="‖"/>
                                    <m:ctrlPr>
                                      <a:rPr lang="en-US" b="1" i="1">
                                        <a:latin typeface="Cambria Math" panose="02040503050406030204" pitchFamily="18" charset="0"/>
                                      </a:rPr>
                                    </m:ctrlPr>
                                  </m:dPr>
                                  <m:e>
                                    <m:sSub>
                                      <m:sSubPr>
                                        <m:ctrlPr>
                                          <a:rPr lang="en-US" b="1" i="1">
                                            <a:latin typeface="Cambria Math" panose="02040503050406030204" pitchFamily="18" charset="0"/>
                                          </a:rPr>
                                        </m:ctrlPr>
                                      </m:sSubPr>
                                      <m:e>
                                        <m:r>
                                          <a:rPr lang="en-US" b="1" i="1">
                                            <a:latin typeface="Cambria Math" panose="02040503050406030204" pitchFamily="18" charset="0"/>
                                          </a:rPr>
                                          <m:t>𝒙</m:t>
                                        </m:r>
                                      </m:e>
                                      <m:sub>
                                        <m:r>
                                          <a:rPr lang="en-US" b="1" i="1">
                                            <a:latin typeface="Cambria Math" panose="02040503050406030204" pitchFamily="18" charset="0"/>
                                          </a:rPr>
                                          <m:t>𝒊</m:t>
                                        </m:r>
                                      </m:sub>
                                    </m:sSub>
                                    <m:r>
                                      <a:rPr lang="en-US" b="1" i="1">
                                        <a:latin typeface="Cambria Math" panose="02040503050406030204" pitchFamily="18" charset="0"/>
                                      </a:rPr>
                                      <m:t>−</m:t>
                                    </m:r>
                                    <m:sSub>
                                      <m:sSubPr>
                                        <m:ctrlPr>
                                          <a:rPr lang="en-US" b="1" i="1">
                                            <a:latin typeface="Cambria Math" panose="02040503050406030204" pitchFamily="18" charset="0"/>
                                          </a:rPr>
                                        </m:ctrlPr>
                                      </m:sSubPr>
                                      <m:e>
                                        <m:r>
                                          <a:rPr lang="en-US" b="1" i="1">
                                            <a:latin typeface="Cambria Math" panose="02040503050406030204" pitchFamily="18" charset="0"/>
                                          </a:rPr>
                                          <m:t>𝒙</m:t>
                                        </m:r>
                                      </m:e>
                                      <m:sub>
                                        <m:r>
                                          <a:rPr lang="en-US" b="1" i="1">
                                            <a:latin typeface="Cambria Math" panose="02040503050406030204" pitchFamily="18" charset="0"/>
                                          </a:rPr>
                                          <m:t>𝒋</m:t>
                                        </m:r>
                                      </m:sub>
                                    </m:sSub>
                                  </m:e>
                                </m:d>
                              </m:e>
                              <m:sup>
                                <m:r>
                                  <a:rPr lang="en-US" b="1" i="1">
                                    <a:latin typeface="Cambria Math" panose="02040503050406030204" pitchFamily="18" charset="0"/>
                                  </a:rPr>
                                  <m:t>𝟐</m:t>
                                </m:r>
                              </m:sup>
                            </m:sSup>
                          </m:e>
                        </m:d>
                      </m:e>
                    </m:func>
                    <m:r>
                      <a:rPr lang="en-US" b="0" i="1" smtClean="0">
                        <a:latin typeface="Cambria Math" panose="02040503050406030204" pitchFamily="18" charset="0"/>
                      </a:rPr>
                      <m:t>.</m:t>
                    </m:r>
                  </m:oMath>
                </a14:m>
                <a:r>
                  <a:rPr lang="en-US" b="1" dirty="0">
                    <a:latin typeface="Arial" panose="020B0604020202020204" pitchFamily="34" charset="0"/>
                    <a:cs typeface="Arial" panose="020B0604020202020204" pitchFamily="34" charset="0"/>
                  </a:rPr>
                  <a:t> </a:t>
                </a:r>
              </a:p>
              <a:p>
                <a:r>
                  <a:rPr lang="en-US" b="1" dirty="0">
                    <a:solidFill>
                      <a:srgbClr val="353585"/>
                    </a:solidFill>
                    <a:latin typeface="Arial" panose="020B0604020202020204" pitchFamily="34" charset="0"/>
                    <a:cs typeface="Arial" panose="020B0604020202020204" pitchFamily="34" charset="0"/>
                  </a:rPr>
                  <a:t>Definition 4 (Centered Kernel Target Alignment - CKTA).</a:t>
                </a:r>
                <a:r>
                  <a:rPr lang="en-US" b="1" dirty="0">
                    <a:latin typeface="Arial" panose="020B0604020202020204" pitchFamily="34" charset="0"/>
                    <a:cs typeface="Arial" panose="020B0604020202020204" pitchFamily="34" charset="0"/>
                  </a:rPr>
                  <a:t> For kernel matrix </a:t>
                </a:r>
                <a14:m>
                  <m:oMath xmlns:m="http://schemas.openxmlformats.org/officeDocument/2006/math">
                    <m:r>
                      <a:rPr lang="en-US" b="1" i="1">
                        <a:latin typeface="Cambria Math" panose="02040503050406030204" pitchFamily="18" charset="0"/>
                      </a:rPr>
                      <m:t>𝑲</m:t>
                    </m:r>
                  </m:oMath>
                </a14:m>
                <a:r>
                  <a:rPr lang="en-US" b="1" dirty="0">
                    <a:latin typeface="Arial" panose="020B0604020202020204" pitchFamily="34" charset="0"/>
                    <a:cs typeface="Arial" panose="020B0604020202020204" pitchFamily="34" charset="0"/>
                  </a:rPr>
                  <a:t> and target label matrix </a:t>
                </a:r>
                <a14:m>
                  <m:oMath xmlns:m="http://schemas.openxmlformats.org/officeDocument/2006/math">
                    <m:r>
                      <a:rPr lang="en-US" b="1" i="1">
                        <a:latin typeface="Cambria Math" panose="02040503050406030204" pitchFamily="18" charset="0"/>
                      </a:rPr>
                      <m:t>𝒀</m:t>
                    </m:r>
                  </m:oMath>
                </a14:m>
                <a:r>
                  <a:rPr lang="en-US" b="1" dirty="0">
                    <a:latin typeface="Arial" panose="020B0604020202020204" pitchFamily="34" charset="0"/>
                    <a:cs typeface="Arial" panose="020B0604020202020204" pitchFamily="34" charset="0"/>
                  </a:rPr>
                  <a:t>, define the centering matrix</a:t>
                </a:r>
                <a:r>
                  <a:rPr lang="en-US" b="1" dirty="0">
                    <a:latin typeface="Cambria Math" panose="02040503050406030204" pitchFamily="18" charset="0"/>
                  </a:rPr>
                  <a:t>, </a:t>
                </a:r>
                <a14:m>
                  <m:oMath xmlns:m="http://schemas.openxmlformats.org/officeDocument/2006/math">
                    <m:r>
                      <a:rPr lang="en-US" b="1" i="1" dirty="0">
                        <a:latin typeface="Cambria Math" panose="02040503050406030204" pitchFamily="18" charset="0"/>
                      </a:rPr>
                      <m:t>𝑯</m:t>
                    </m:r>
                    <m:r>
                      <a:rPr lang="en-US" b="1" i="1" dirty="0">
                        <a:latin typeface="Cambria Math" panose="02040503050406030204" pitchFamily="18" charset="0"/>
                      </a:rPr>
                      <m:t>=</m:t>
                    </m:r>
                    <m:sSub>
                      <m:sSubPr>
                        <m:ctrlPr>
                          <a:rPr lang="en-US" b="1" i="1" dirty="0">
                            <a:latin typeface="Cambria Math" panose="02040503050406030204" pitchFamily="18" charset="0"/>
                          </a:rPr>
                        </m:ctrlPr>
                      </m:sSubPr>
                      <m:e>
                        <m:r>
                          <a:rPr lang="en-US" b="1" i="1" dirty="0">
                            <a:latin typeface="Cambria Math" panose="02040503050406030204" pitchFamily="18" charset="0"/>
                          </a:rPr>
                          <m:t>𝑰</m:t>
                        </m:r>
                      </m:e>
                      <m:sub>
                        <m:r>
                          <a:rPr lang="en-US" b="1" i="1" dirty="0">
                            <a:latin typeface="Cambria Math" panose="02040503050406030204" pitchFamily="18" charset="0"/>
                          </a:rPr>
                          <m:t>𝒏</m:t>
                        </m:r>
                      </m:sub>
                    </m:sSub>
                    <m:r>
                      <a:rPr lang="en-US" b="1" i="1" dirty="0">
                        <a:latin typeface="Cambria Math" panose="02040503050406030204" pitchFamily="18" charset="0"/>
                      </a:rPr>
                      <m:t>−</m:t>
                    </m:r>
                    <m:f>
                      <m:fPr>
                        <m:ctrlPr>
                          <a:rPr lang="en-US" b="1" i="1" dirty="0">
                            <a:latin typeface="Cambria Math" panose="02040503050406030204" pitchFamily="18" charset="0"/>
                          </a:rPr>
                        </m:ctrlPr>
                      </m:fPr>
                      <m:num>
                        <m:r>
                          <a:rPr lang="en-US" b="1" i="1" dirty="0">
                            <a:latin typeface="Cambria Math" panose="02040503050406030204" pitchFamily="18" charset="0"/>
                          </a:rPr>
                          <m:t>𝟏</m:t>
                        </m:r>
                      </m:num>
                      <m:den>
                        <m:r>
                          <a:rPr lang="en-US" b="1" i="1" dirty="0">
                            <a:latin typeface="Cambria Math" panose="02040503050406030204" pitchFamily="18" charset="0"/>
                          </a:rPr>
                          <m:t>𝒏</m:t>
                        </m:r>
                      </m:den>
                    </m:f>
                    <m:sSub>
                      <m:sSubPr>
                        <m:ctrlPr>
                          <a:rPr lang="en-US" b="1" i="1" dirty="0">
                            <a:latin typeface="Cambria Math" panose="02040503050406030204" pitchFamily="18" charset="0"/>
                          </a:rPr>
                        </m:ctrlPr>
                      </m:sSubPr>
                      <m:e>
                        <m:r>
                          <a:rPr lang="en-US" b="1" i="1" dirty="0">
                            <a:latin typeface="Cambria Math" panose="02040503050406030204" pitchFamily="18" charset="0"/>
                          </a:rPr>
                          <m:t>𝟏</m:t>
                        </m:r>
                      </m:e>
                      <m:sub>
                        <m:r>
                          <a:rPr lang="en-US" b="1" i="1" dirty="0">
                            <a:latin typeface="Cambria Math" panose="02040503050406030204" pitchFamily="18" charset="0"/>
                          </a:rPr>
                          <m:t>𝒏</m:t>
                        </m:r>
                      </m:sub>
                    </m:sSub>
                    <m:sSubSup>
                      <m:sSubSupPr>
                        <m:ctrlPr>
                          <a:rPr lang="en-US" b="1" i="1" dirty="0">
                            <a:latin typeface="Cambria Math" panose="02040503050406030204" pitchFamily="18" charset="0"/>
                          </a:rPr>
                        </m:ctrlPr>
                      </m:sSubSupPr>
                      <m:e>
                        <m:r>
                          <a:rPr lang="en-US" b="1" i="1" dirty="0">
                            <a:latin typeface="Cambria Math" panose="02040503050406030204" pitchFamily="18" charset="0"/>
                          </a:rPr>
                          <m:t>𝟏</m:t>
                        </m:r>
                      </m:e>
                      <m:sub>
                        <m:r>
                          <a:rPr lang="en-US" b="1" i="1" dirty="0">
                            <a:latin typeface="Cambria Math" panose="02040503050406030204" pitchFamily="18" charset="0"/>
                          </a:rPr>
                          <m:t>𝒏</m:t>
                        </m:r>
                      </m:sub>
                      <m:sup>
                        <m:r>
                          <a:rPr lang="en-US" b="1" i="1" dirty="0">
                            <a:latin typeface="Cambria Math" panose="02040503050406030204" pitchFamily="18" charset="0"/>
                          </a:rPr>
                          <m:t>⊤</m:t>
                        </m:r>
                      </m:sup>
                    </m:sSubSup>
                    <m:r>
                      <a:rPr lang="en-US" b="1" i="0" dirty="0" smtClean="0">
                        <a:latin typeface="Cambria Math" panose="02040503050406030204" pitchFamily="18" charset="0"/>
                      </a:rPr>
                      <m:t> </m:t>
                    </m:r>
                  </m:oMath>
                </a14:m>
                <a:r>
                  <a:rPr lang="en-US" b="1" dirty="0">
                    <a:latin typeface="Arial" panose="020B0604020202020204" pitchFamily="34" charset="0"/>
                    <a:cs typeface="Arial" panose="020B0604020202020204" pitchFamily="34" charset="0"/>
                  </a:rPr>
                  <a:t>(</a:t>
                </a:r>
                <a14:m>
                  <m:oMath xmlns:m="http://schemas.openxmlformats.org/officeDocument/2006/math">
                    <m:sSub>
                      <m:sSubPr>
                        <m:ctrlPr>
                          <a:rPr lang="en-US" b="1" i="1">
                            <a:latin typeface="Cambria Math" panose="02040503050406030204" pitchFamily="18" charset="0"/>
                          </a:rPr>
                        </m:ctrlPr>
                      </m:sSubPr>
                      <m:e>
                        <m:r>
                          <a:rPr lang="en-US" b="1" i="1">
                            <a:latin typeface="Cambria Math" panose="02040503050406030204" pitchFamily="18" charset="0"/>
                          </a:rPr>
                          <m:t>𝑰</m:t>
                        </m:r>
                      </m:e>
                      <m:sub>
                        <m:r>
                          <a:rPr lang="en-US" b="1" i="1" smtClean="0">
                            <a:latin typeface="Cambria Math" panose="02040503050406030204" pitchFamily="18" charset="0"/>
                          </a:rPr>
                          <m:t>𝒏</m:t>
                        </m:r>
                      </m:sub>
                    </m:sSub>
                    <m:r>
                      <a:rPr lang="en-US" b="1" i="1">
                        <a:latin typeface="Cambria Math" panose="02040503050406030204" pitchFamily="18" charset="0"/>
                      </a:rPr>
                      <m:t> </m:t>
                    </m:r>
                  </m:oMath>
                </a14:m>
                <a:r>
                  <a:rPr lang="en-US" b="1" dirty="0">
                    <a:latin typeface="Arial" panose="020B0604020202020204" pitchFamily="34" charset="0"/>
                    <a:cs typeface="Arial" panose="020B0604020202020204" pitchFamily="34" charset="0"/>
                  </a:rPr>
                  <a:t> is the </a:t>
                </a:r>
                <a14:m>
                  <m:oMath xmlns:m="http://schemas.openxmlformats.org/officeDocument/2006/math">
                    <m:r>
                      <a:rPr lang="en-US" b="1" i="1" smtClean="0">
                        <a:latin typeface="Cambria Math" panose="02040503050406030204" pitchFamily="18" charset="0"/>
                      </a:rPr>
                      <m:t>𝒏</m:t>
                    </m:r>
                    <m:r>
                      <a:rPr lang="en-US" b="1" i="1" smtClean="0">
                        <a:latin typeface="Cambria Math" panose="02040503050406030204" pitchFamily="18" charset="0"/>
                      </a:rPr>
                      <m:t>×</m:t>
                    </m:r>
                    <m:r>
                      <a:rPr lang="en-US" b="1" i="1" smtClean="0">
                        <a:latin typeface="Cambria Math" panose="02040503050406030204" pitchFamily="18" charset="0"/>
                      </a:rPr>
                      <m:t>𝒏</m:t>
                    </m:r>
                  </m:oMath>
                </a14:m>
                <a:r>
                  <a:rPr lang="en-US" b="1" dirty="0">
                    <a:latin typeface="Arial" panose="020B0604020202020204" pitchFamily="34" charset="0"/>
                    <a:cs typeface="Arial" panose="020B0604020202020204" pitchFamily="34" charset="0"/>
                  </a:rPr>
                  <a:t> identity matrix, and </a:t>
                </a:r>
                <a14:m>
                  <m:oMath xmlns:m="http://schemas.openxmlformats.org/officeDocument/2006/math">
                    <m:sSub>
                      <m:sSubPr>
                        <m:ctrlPr>
                          <a:rPr lang="en-US" b="1" i="1" smtClean="0">
                            <a:latin typeface="Cambria Math" panose="02040503050406030204" pitchFamily="18" charset="0"/>
                          </a:rPr>
                        </m:ctrlPr>
                      </m:sSubPr>
                      <m:e>
                        <m:r>
                          <a:rPr lang="en-US" b="1" i="1" smtClean="0">
                            <a:latin typeface="Cambria Math" panose="02040503050406030204" pitchFamily="18" charset="0"/>
                          </a:rPr>
                          <m:t>𝟏</m:t>
                        </m:r>
                      </m:e>
                      <m:sub>
                        <m:r>
                          <a:rPr lang="en-US" b="1" i="1" smtClean="0">
                            <a:latin typeface="Cambria Math" panose="02040503050406030204" pitchFamily="18" charset="0"/>
                          </a:rPr>
                          <m:t>𝒏</m:t>
                        </m:r>
                      </m:sub>
                    </m:sSub>
                  </m:oMath>
                </a14:m>
                <a:r>
                  <a:rPr lang="en-US" b="1" dirty="0">
                    <a:latin typeface="Arial" panose="020B0604020202020204" pitchFamily="34" charset="0"/>
                    <a:cs typeface="Arial" panose="020B0604020202020204" pitchFamily="34" charset="0"/>
                  </a:rPr>
                  <a:t> is an  </a:t>
                </a:r>
                <a14:m>
                  <m:oMath xmlns:m="http://schemas.openxmlformats.org/officeDocument/2006/math">
                    <m:r>
                      <a:rPr lang="en-US" b="1" i="1">
                        <a:latin typeface="Cambria Math" panose="02040503050406030204" pitchFamily="18" charset="0"/>
                      </a:rPr>
                      <m:t>𝒏</m:t>
                    </m:r>
                    <m:r>
                      <a:rPr lang="en-US" b="1" i="1">
                        <a:latin typeface="Cambria Math" panose="02040503050406030204" pitchFamily="18" charset="0"/>
                      </a:rPr>
                      <m:t>×</m:t>
                    </m:r>
                    <m:r>
                      <a:rPr lang="en-US" b="1" i="1" smtClean="0">
                        <a:latin typeface="Cambria Math" panose="02040503050406030204" pitchFamily="18" charset="0"/>
                      </a:rPr>
                      <m:t>𝟏</m:t>
                    </m:r>
                    <m:r>
                      <a:rPr lang="en-US" b="1" i="1">
                        <a:latin typeface="Cambria Math" panose="02040503050406030204" pitchFamily="18" charset="0"/>
                      </a:rPr>
                      <m:t> </m:t>
                    </m:r>
                  </m:oMath>
                </a14:m>
                <a:r>
                  <a:rPr lang="en-US" b="1" dirty="0">
                    <a:latin typeface="Arial" panose="020B0604020202020204" pitchFamily="34" charset="0"/>
                    <a:cs typeface="Arial" panose="020B0604020202020204" pitchFamily="34" charset="0"/>
                  </a:rPr>
                  <a:t> column vector of ones). The centered kernel target alignment is </a:t>
                </a:r>
                <a14:m>
                  <m:oMath xmlns:m="http://schemas.openxmlformats.org/officeDocument/2006/math">
                    <m:r>
                      <a:rPr lang="en-US" b="1" i="1">
                        <a:latin typeface="Cambria Math" panose="02040503050406030204" pitchFamily="18" charset="0"/>
                      </a:rPr>
                      <m:t>𝑪𝑲𝑻𝑨</m:t>
                    </m:r>
                    <m:d>
                      <m:dPr>
                        <m:ctrlPr>
                          <a:rPr lang="en-US" b="1" i="1">
                            <a:latin typeface="Cambria Math" panose="02040503050406030204" pitchFamily="18" charset="0"/>
                          </a:rPr>
                        </m:ctrlPr>
                      </m:dPr>
                      <m:e>
                        <m:r>
                          <a:rPr lang="en-US" b="1" i="1">
                            <a:latin typeface="Cambria Math" panose="02040503050406030204" pitchFamily="18" charset="0"/>
                          </a:rPr>
                          <m:t>𝑲</m:t>
                        </m:r>
                        <m:r>
                          <a:rPr lang="en-US" b="1" i="1">
                            <a:latin typeface="Cambria Math" panose="02040503050406030204" pitchFamily="18" charset="0"/>
                          </a:rPr>
                          <m:t>,</m:t>
                        </m:r>
                        <m:r>
                          <a:rPr lang="en-US" b="1" i="1">
                            <a:latin typeface="Cambria Math" panose="02040503050406030204" pitchFamily="18" charset="0"/>
                          </a:rPr>
                          <m:t>𝒀</m:t>
                        </m:r>
                      </m:e>
                    </m:d>
                    <m:r>
                      <a:rPr lang="en-US" b="1" i="1">
                        <a:latin typeface="Cambria Math" panose="02040503050406030204" pitchFamily="18" charset="0"/>
                      </a:rPr>
                      <m:t>=</m:t>
                    </m:r>
                    <m:f>
                      <m:fPr>
                        <m:ctrlPr>
                          <a:rPr lang="en-US" b="1" i="1">
                            <a:latin typeface="Cambria Math" panose="02040503050406030204" pitchFamily="18" charset="0"/>
                          </a:rPr>
                        </m:ctrlPr>
                      </m:fPr>
                      <m:num>
                        <m:r>
                          <a:rPr lang="en-US" b="1" i="1">
                            <a:latin typeface="Cambria Math" panose="02040503050406030204" pitchFamily="18" charset="0"/>
                          </a:rPr>
                          <m:t>⟨</m:t>
                        </m:r>
                        <m:r>
                          <a:rPr lang="en-US" b="1" i="1">
                            <a:latin typeface="Cambria Math" panose="02040503050406030204" pitchFamily="18" charset="0"/>
                          </a:rPr>
                          <m:t>𝑯𝑲𝑯</m:t>
                        </m:r>
                        <m:r>
                          <a:rPr lang="en-US" b="1" i="1">
                            <a:latin typeface="Cambria Math" panose="02040503050406030204" pitchFamily="18" charset="0"/>
                          </a:rPr>
                          <m:t>,</m:t>
                        </m:r>
                        <m:r>
                          <a:rPr lang="en-US" b="1" i="1">
                            <a:latin typeface="Cambria Math" panose="02040503050406030204" pitchFamily="18" charset="0"/>
                          </a:rPr>
                          <m:t>𝑯𝒀𝑯</m:t>
                        </m:r>
                        <m:sSub>
                          <m:sSubPr>
                            <m:ctrlPr>
                              <a:rPr lang="en-US" b="1" i="1">
                                <a:latin typeface="Cambria Math" panose="02040503050406030204" pitchFamily="18" charset="0"/>
                              </a:rPr>
                            </m:ctrlPr>
                          </m:sSubPr>
                          <m:e>
                            <m:r>
                              <a:rPr lang="en-US" b="1" i="1">
                                <a:latin typeface="Cambria Math" panose="02040503050406030204" pitchFamily="18" charset="0"/>
                              </a:rPr>
                              <m:t>⟩</m:t>
                            </m:r>
                          </m:e>
                          <m:sub>
                            <m:r>
                              <a:rPr lang="en-US" b="1" i="1">
                                <a:latin typeface="Cambria Math" panose="02040503050406030204" pitchFamily="18" charset="0"/>
                              </a:rPr>
                              <m:t>𝑭</m:t>
                            </m:r>
                          </m:sub>
                        </m:sSub>
                      </m:num>
                      <m:den>
                        <m:r>
                          <a:rPr lang="en-US" b="1" i="1">
                            <a:latin typeface="Cambria Math" panose="02040503050406030204" pitchFamily="18" charset="0"/>
                          </a:rPr>
                          <m:t>‖</m:t>
                        </m:r>
                        <m:r>
                          <a:rPr lang="en-US" b="1" i="1">
                            <a:latin typeface="Cambria Math" panose="02040503050406030204" pitchFamily="18" charset="0"/>
                          </a:rPr>
                          <m:t>𝑯𝑲𝑯</m:t>
                        </m:r>
                        <m:sSub>
                          <m:sSubPr>
                            <m:ctrlPr>
                              <a:rPr lang="en-US" b="1" i="1">
                                <a:latin typeface="Cambria Math" panose="02040503050406030204" pitchFamily="18" charset="0"/>
                              </a:rPr>
                            </m:ctrlPr>
                          </m:sSubPr>
                          <m:e>
                            <m:r>
                              <a:rPr lang="en-US" b="1" i="1">
                                <a:latin typeface="Cambria Math" panose="02040503050406030204" pitchFamily="18" charset="0"/>
                              </a:rPr>
                              <m:t>‖</m:t>
                            </m:r>
                          </m:e>
                          <m:sub>
                            <m:r>
                              <a:rPr lang="en-US" b="1" i="1">
                                <a:latin typeface="Cambria Math" panose="02040503050406030204" pitchFamily="18" charset="0"/>
                              </a:rPr>
                              <m:t>𝑭</m:t>
                            </m:r>
                          </m:sub>
                        </m:sSub>
                        <m:r>
                          <a:rPr lang="en-US" b="1" i="1">
                            <a:latin typeface="Cambria Math" panose="02040503050406030204" pitchFamily="18" charset="0"/>
                          </a:rPr>
                          <m:t>⋅‖</m:t>
                        </m:r>
                        <m:r>
                          <a:rPr lang="en-US" b="1" i="1">
                            <a:latin typeface="Cambria Math" panose="02040503050406030204" pitchFamily="18" charset="0"/>
                          </a:rPr>
                          <m:t>𝑯𝒀𝑯</m:t>
                        </m:r>
                        <m:sSub>
                          <m:sSubPr>
                            <m:ctrlPr>
                              <a:rPr lang="en-US" b="1" i="1">
                                <a:latin typeface="Cambria Math" panose="02040503050406030204" pitchFamily="18" charset="0"/>
                              </a:rPr>
                            </m:ctrlPr>
                          </m:sSubPr>
                          <m:e>
                            <m:r>
                              <a:rPr lang="en-US" b="1" i="1">
                                <a:latin typeface="Cambria Math" panose="02040503050406030204" pitchFamily="18" charset="0"/>
                              </a:rPr>
                              <m:t>‖</m:t>
                            </m:r>
                          </m:e>
                          <m:sub>
                            <m:r>
                              <a:rPr lang="en-US" b="1" i="1">
                                <a:latin typeface="Cambria Math" panose="02040503050406030204" pitchFamily="18" charset="0"/>
                              </a:rPr>
                              <m:t>𝑭</m:t>
                            </m:r>
                          </m:sub>
                        </m:sSub>
                      </m:den>
                    </m:f>
                  </m:oMath>
                </a14:m>
                <a:r>
                  <a:rPr lang="en-US" b="1" dirty="0">
                    <a:latin typeface="Arial" panose="020B0604020202020204" pitchFamily="34" charset="0"/>
                    <a:cs typeface="Arial" panose="020B0604020202020204" pitchFamily="34" charset="0"/>
                  </a:rPr>
                  <a:t>.</a:t>
                </a:r>
              </a:p>
              <a:p>
                <a:pPr marL="517525" lvl="1" indent="-284163">
                  <a:spcAft>
                    <a:spcPts val="600"/>
                  </a:spcAft>
                  <a:buSzPct val="75000"/>
                  <a:buFont typeface="Wingdings" panose="05000000000000000000" pitchFamily="2" charset="2"/>
                  <a:buChar char="q"/>
                </a:pPr>
                <a:r>
                  <a:rPr lang="en-US" b="1" dirty="0">
                    <a:latin typeface="Arial" panose="020B0604020202020204" pitchFamily="34" charset="0"/>
                    <a:cs typeface="Arial" panose="020B0604020202020204" pitchFamily="34" charset="0"/>
                  </a:rPr>
                  <a:t>A score between 0 and 1 that grades how perfectly the shape of the data matches the categories we want the computer to predict.</a:t>
                </a:r>
              </a:p>
              <a:p>
                <a:pPr marL="285750" algn="just">
                  <a:spcAft>
                    <a:spcPts val="600"/>
                  </a:spcAft>
                  <a:buFont typeface="Arial" panose="020B0604020202020204" pitchFamily="34" charset="0"/>
                  <a:buChar char="•"/>
                </a:pPr>
                <a:endParaRPr lang="en-US" b="1"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endParaRPr lang="en-US" b="0" dirty="0">
                  <a:latin typeface="Arial" panose="020B0604020202020204" pitchFamily="34" charset="0"/>
                  <a:cs typeface="Arial" panose="020B0604020202020204" pitchFamily="34" charset="0"/>
                </a:endParaRPr>
              </a:p>
            </p:txBody>
          </p:sp>
        </mc:Choice>
        <mc:Fallback xmlns="">
          <p:sp>
            <p:nvSpPr>
              <p:cNvPr id="3" name="TextBox 2">
                <a:extLst>
                  <a:ext uri="{FF2B5EF4-FFF2-40B4-BE49-F238E27FC236}">
                    <a16:creationId xmlns:a16="http://schemas.microsoft.com/office/drawing/2014/main" id="{93917B97-9D43-BE15-2973-7242BC7E8847}"/>
                  </a:ext>
                </a:extLst>
              </p:cNvPr>
              <p:cNvSpPr txBox="1">
                <a:spLocks noRot="1" noChangeAspect="1" noMove="1" noResize="1" noEditPoints="1" noAdjustHandles="1" noChangeArrowheads="1" noChangeShapeType="1" noTextEdit="1"/>
              </p:cNvSpPr>
              <p:nvPr/>
            </p:nvSpPr>
            <p:spPr>
              <a:xfrm>
                <a:off x="228600" y="685800"/>
                <a:ext cx="8686800" cy="6573403"/>
              </a:xfrm>
              <a:prstGeom prst="rect">
                <a:avLst/>
              </a:prstGeom>
              <a:blipFill>
                <a:blip r:embed="rId3"/>
                <a:stretch>
                  <a:fillRect l="-632" t="-557"/>
                </a:stretch>
              </a:blipFill>
            </p:spPr>
            <p:txBody>
              <a:bodyPr/>
              <a:lstStyle/>
              <a:p>
                <a:r>
                  <a:rPr lang="en-US">
                    <a:noFill/>
                  </a:rPr>
                  <a:t> </a:t>
                </a:r>
              </a:p>
            </p:txBody>
          </p:sp>
        </mc:Fallback>
      </mc:AlternateContent>
    </p:spTree>
    <p:extLst>
      <p:ext uri="{BB962C8B-B14F-4D97-AF65-F5344CB8AC3E}">
        <p14:creationId xmlns:p14="http://schemas.microsoft.com/office/powerpoint/2010/main" val="4176232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3AA8E0-2776-7EFB-3C7B-1305EF228A0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13A6F9F-A6B8-A738-24BC-1CAE904469BF}"/>
              </a:ext>
            </a:extLst>
          </p:cNvPr>
          <p:cNvSpPr>
            <a:spLocks noGrp="1"/>
          </p:cNvSpPr>
          <p:nvPr>
            <p:ph type="title"/>
          </p:nvPr>
        </p:nvSpPr>
        <p:spPr/>
        <p:txBody>
          <a:bodyPr vert="horz" wrap="none" lIns="228600" tIns="91440" rIns="0" bIns="0" rtlCol="0" anchor="ctr" anchorCtr="0">
            <a:noAutofit/>
          </a:bodyPr>
          <a:lstStyle/>
          <a:p>
            <a:r>
              <a:rPr lang="en-US" dirty="0"/>
              <a:t>Motivation (1/3) </a:t>
            </a:r>
          </a:p>
        </p:txBody>
      </p:sp>
      <p:pic>
        <p:nvPicPr>
          <p:cNvPr id="7" name="Picture 6">
            <a:extLst>
              <a:ext uri="{FF2B5EF4-FFF2-40B4-BE49-F238E27FC236}">
                <a16:creationId xmlns:a16="http://schemas.microsoft.com/office/drawing/2014/main" id="{AB87CC5F-DA3B-98AD-0F07-3D4BF886B193}"/>
              </a:ext>
            </a:extLst>
          </p:cNvPr>
          <p:cNvPicPr>
            <a:picLocks noChangeAspect="1"/>
          </p:cNvPicPr>
          <p:nvPr/>
        </p:nvPicPr>
        <p:blipFill>
          <a:blip r:embed="rId3"/>
          <a:srcRect/>
          <a:stretch/>
        </p:blipFill>
        <p:spPr>
          <a:xfrm>
            <a:off x="762000" y="3153891"/>
            <a:ext cx="7938770" cy="3394527"/>
          </a:xfrm>
          <a:prstGeom prst="rect">
            <a:avLst/>
          </a:prstGeom>
          <a:ln w="12700">
            <a:solidFill>
              <a:schemeClr val="tx1"/>
            </a:solidFill>
          </a:ln>
        </p:spPr>
      </p:pic>
      <p:sp>
        <p:nvSpPr>
          <p:cNvPr id="9" name="TextBox 8">
            <a:extLst>
              <a:ext uri="{FF2B5EF4-FFF2-40B4-BE49-F238E27FC236}">
                <a16:creationId xmlns:a16="http://schemas.microsoft.com/office/drawing/2014/main" id="{141A6A03-4D66-D192-78B7-133541E04E19}"/>
              </a:ext>
            </a:extLst>
          </p:cNvPr>
          <p:cNvSpPr txBox="1"/>
          <p:nvPr/>
        </p:nvSpPr>
        <p:spPr>
          <a:xfrm>
            <a:off x="228600" y="685800"/>
            <a:ext cx="8686800" cy="2308324"/>
          </a:xfrm>
          <a:prstGeom prst="rect">
            <a:avLst/>
          </a:prstGeom>
          <a:noFill/>
        </p:spPr>
        <p:txBody>
          <a:bodyPr wrap="square" rtlCol="0">
            <a:spAutoFit/>
          </a:bodyPr>
          <a:lstStyle>
            <a:defPPr>
              <a:defRPr lang="en-US"/>
            </a:defPPr>
            <a:lvl1pPr marL="173038" indent="-173038" algn="just">
              <a:spcAft>
                <a:spcPts val="600"/>
              </a:spcAft>
              <a:buFont typeface="Arial" panose="020B0604020202020204" pitchFamily="34" charset="0"/>
              <a:buChar char="•"/>
              <a:defRPr b="1">
                <a:latin typeface="Arial" panose="020B0604020202020204" pitchFamily="34" charset="0"/>
                <a:cs typeface="Arial" panose="020B0604020202020204" pitchFamily="34" charset="0"/>
              </a:defRPr>
            </a:lvl1pPr>
            <a:lvl2pPr marL="233362" lvl="1" indent="0" algn="just">
              <a:spcAft>
                <a:spcPts val="600"/>
              </a:spcAft>
              <a:buSzPct val="75000"/>
              <a:buFont typeface="Wingdings" panose="05000000000000000000" pitchFamily="2" charset="2"/>
              <a:buNone/>
              <a:defRPr b="1">
                <a:latin typeface="Arial" panose="020B0604020202020204" pitchFamily="34" charset="0"/>
                <a:cs typeface="Arial" panose="020B0604020202020204" pitchFamily="34" charset="0"/>
              </a:defRPr>
            </a:lvl2pPr>
          </a:lstStyle>
          <a:p>
            <a:pPr marL="173038" marR="0" lvl="0" indent="-173038" algn="just"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353585"/>
                </a:solidFill>
                <a:effectLst/>
                <a:uLnTx/>
                <a:uFillTx/>
                <a:latin typeface="Arial" panose="020B0604020202020204" pitchFamily="34" charset="0"/>
                <a:ea typeface="+mn-ea"/>
                <a:cs typeface="Arial" panose="020B0604020202020204" pitchFamily="34" charset="0"/>
              </a:rPr>
              <a:t>Extensive Benchmarking:</a:t>
            </a: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Evaluated Quantum Support Vector Machines (QSVM) against Classical SVMs across multiple datasets.</a:t>
            </a:r>
          </a:p>
          <a:p>
            <a:pPr marL="173038" marR="0" lvl="0" indent="-173038" algn="just"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353585"/>
                </a:solidFill>
                <a:effectLst/>
                <a:uLnTx/>
                <a:uFillTx/>
                <a:latin typeface="Arial" panose="020B0604020202020204" pitchFamily="34" charset="0"/>
                <a:ea typeface="+mn-ea"/>
                <a:cs typeface="Arial" panose="020B0604020202020204" pitchFamily="34" charset="0"/>
              </a:rPr>
              <a:t>Cross-Distribution Testing:</a:t>
            </a: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Models trained on Gaussian data were evaluated on diverse test distributions (e.g., blobs, circles, moons) to measure true generalization.</a:t>
            </a:r>
          </a:p>
          <a:p>
            <a:pPr marL="173038" marR="0" lvl="0" indent="-173038" algn="just"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353585"/>
                </a:solidFill>
                <a:effectLst/>
                <a:uLnTx/>
                <a:uFillTx/>
                <a:latin typeface="Arial" panose="020B0604020202020204" pitchFamily="34" charset="0"/>
                <a:ea typeface="+mn-ea"/>
                <a:cs typeface="Arial" panose="020B0604020202020204" pitchFamily="34" charset="0"/>
              </a:rPr>
              <a:t>The Core Bottleneck:</a:t>
            </a: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Relying on heuristic trial-and-error for quantum feature maps is unsustainable; a mathematical metric is required to prove a genuine quantum advantage.</a:t>
            </a:r>
          </a:p>
        </p:txBody>
      </p:sp>
    </p:spTree>
    <p:extLst>
      <p:ext uri="{BB962C8B-B14F-4D97-AF65-F5344CB8AC3E}">
        <p14:creationId xmlns:p14="http://schemas.microsoft.com/office/powerpoint/2010/main" val="232799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24BB4B-F785-154E-48F7-0437E8D3415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45F1B40-6C60-E8E7-F046-848E69EF5F7A}"/>
              </a:ext>
            </a:extLst>
          </p:cNvPr>
          <p:cNvSpPr>
            <a:spLocks noGrp="1"/>
          </p:cNvSpPr>
          <p:nvPr>
            <p:ph type="title"/>
          </p:nvPr>
        </p:nvSpPr>
        <p:spPr/>
        <p:txBody>
          <a:bodyPr vert="horz" wrap="none" lIns="228600" tIns="91440" rIns="0" bIns="0" rtlCol="0" anchor="ctr" anchorCtr="0">
            <a:noAutofit/>
          </a:bodyPr>
          <a:lstStyle/>
          <a:p>
            <a:r>
              <a:rPr lang="en-US" dirty="0"/>
              <a:t>Motivation (2/3) </a:t>
            </a:r>
          </a:p>
        </p:txBody>
      </p:sp>
      <p:pic>
        <p:nvPicPr>
          <p:cNvPr id="5" name="Picture 4">
            <a:extLst>
              <a:ext uri="{FF2B5EF4-FFF2-40B4-BE49-F238E27FC236}">
                <a16:creationId xmlns:a16="http://schemas.microsoft.com/office/drawing/2014/main" id="{49B9DB0D-C402-97DF-1FF8-18EB7DB628EC}"/>
              </a:ext>
            </a:extLst>
          </p:cNvPr>
          <p:cNvPicPr>
            <a:picLocks noChangeAspect="1"/>
          </p:cNvPicPr>
          <p:nvPr/>
        </p:nvPicPr>
        <p:blipFill>
          <a:blip r:embed="rId3"/>
          <a:srcRect/>
          <a:stretch/>
        </p:blipFill>
        <p:spPr>
          <a:xfrm>
            <a:off x="170164" y="910100"/>
            <a:ext cx="8739311" cy="4814840"/>
          </a:xfrm>
          <a:prstGeom prst="rect">
            <a:avLst/>
          </a:prstGeom>
          <a:ln w="12700">
            <a:solidFill>
              <a:schemeClr val="tx1"/>
            </a:solidFill>
          </a:ln>
        </p:spPr>
      </p:pic>
    </p:spTree>
    <p:extLst>
      <p:ext uri="{BB962C8B-B14F-4D97-AF65-F5344CB8AC3E}">
        <p14:creationId xmlns:p14="http://schemas.microsoft.com/office/powerpoint/2010/main" val="162113509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26ED9C-CBA0-7B19-69DD-DE6A4828F7C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807017F-B3A5-0BC8-FDB0-5C8FF387044E}"/>
              </a:ext>
            </a:extLst>
          </p:cNvPr>
          <p:cNvSpPr>
            <a:spLocks noGrp="1"/>
          </p:cNvSpPr>
          <p:nvPr>
            <p:ph type="title"/>
          </p:nvPr>
        </p:nvSpPr>
        <p:spPr/>
        <p:txBody>
          <a:bodyPr vert="horz" wrap="none" lIns="228600" tIns="91440" rIns="0" bIns="0" rtlCol="0" anchor="ctr" anchorCtr="0">
            <a:noAutofit/>
          </a:bodyPr>
          <a:lstStyle/>
          <a:p>
            <a:r>
              <a:rPr lang="en-US" dirty="0"/>
              <a:t>Motivation (3/3) </a:t>
            </a:r>
          </a:p>
        </p:txBody>
      </p:sp>
      <p:pic>
        <p:nvPicPr>
          <p:cNvPr id="4" name="Picture 3">
            <a:extLst>
              <a:ext uri="{FF2B5EF4-FFF2-40B4-BE49-F238E27FC236}">
                <a16:creationId xmlns:a16="http://schemas.microsoft.com/office/drawing/2014/main" id="{215C4BFC-A55C-CC06-DC5D-80CB932FE4DB}"/>
              </a:ext>
            </a:extLst>
          </p:cNvPr>
          <p:cNvPicPr>
            <a:picLocks noChangeAspect="1"/>
          </p:cNvPicPr>
          <p:nvPr/>
        </p:nvPicPr>
        <p:blipFill>
          <a:blip r:embed="rId3"/>
          <a:stretch>
            <a:fillRect/>
          </a:stretch>
        </p:blipFill>
        <p:spPr>
          <a:xfrm>
            <a:off x="1371600" y="605444"/>
            <a:ext cx="6251713" cy="5456040"/>
          </a:xfrm>
          <a:prstGeom prst="rect">
            <a:avLst/>
          </a:prstGeom>
          <a:ln w="12700">
            <a:solidFill>
              <a:schemeClr val="tx1"/>
            </a:solidFill>
          </a:ln>
        </p:spPr>
      </p:pic>
      <p:sp>
        <p:nvSpPr>
          <p:cNvPr id="3" name="TextBox 2">
            <a:extLst>
              <a:ext uri="{FF2B5EF4-FFF2-40B4-BE49-F238E27FC236}">
                <a16:creationId xmlns:a16="http://schemas.microsoft.com/office/drawing/2014/main" id="{3A1821EF-7304-E3F3-8E5F-2037402E7B84}"/>
              </a:ext>
            </a:extLst>
          </p:cNvPr>
          <p:cNvSpPr txBox="1"/>
          <p:nvPr/>
        </p:nvSpPr>
        <p:spPr>
          <a:xfrm>
            <a:off x="397565" y="6231835"/>
            <a:ext cx="8040757" cy="369332"/>
          </a:xfrm>
          <a:prstGeom prst="rect">
            <a:avLst/>
          </a:prstGeom>
          <a:noFill/>
        </p:spPr>
        <p:txBody>
          <a:bodyPr wrap="square" rtlCol="0">
            <a:spAutoFit/>
          </a:bodyPr>
          <a:lstStyle>
            <a:defPPr>
              <a:defRPr lang="en-US"/>
            </a:defPPr>
            <a:lvl1pPr marL="173038" indent="-173038" algn="just">
              <a:spcAft>
                <a:spcPts val="600"/>
              </a:spcAft>
              <a:buFont typeface="Arial" panose="020B0604020202020204" pitchFamily="34" charset="0"/>
              <a:buChar char="•"/>
              <a:defRPr b="1">
                <a:solidFill>
                  <a:srgbClr val="353585"/>
                </a:solidFill>
                <a:latin typeface="Arial" panose="020B0604020202020204" pitchFamily="34" charset="0"/>
                <a:cs typeface="Arial" panose="020B0604020202020204" pitchFamily="34" charset="0"/>
              </a:defRPr>
            </a:lvl1pPr>
            <a:lvl2pPr marL="517525" lvl="1" indent="-284163" algn="just">
              <a:spcAft>
                <a:spcPts val="600"/>
              </a:spcAft>
              <a:buSzPct val="75000"/>
              <a:buFont typeface="Wingdings" panose="05000000000000000000" pitchFamily="2" charset="2"/>
              <a:buChar char="q"/>
              <a:defRPr b="1">
                <a:latin typeface="Arial" panose="020B0604020202020204" pitchFamily="34" charset="0"/>
                <a:cs typeface="Arial" panose="020B0604020202020204" pitchFamily="34" charset="0"/>
              </a:defRPr>
            </a:lvl2pPr>
          </a:lstStyle>
          <a:p>
            <a:pPr marL="173038" marR="0" lvl="0" indent="-173038" algn="just"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bAcc</a:t>
            </a: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stands for balanced-accuracy; higher is better.</a:t>
            </a:r>
          </a:p>
        </p:txBody>
      </p:sp>
    </p:spTree>
    <p:extLst>
      <p:ext uri="{BB962C8B-B14F-4D97-AF65-F5344CB8AC3E}">
        <p14:creationId xmlns:p14="http://schemas.microsoft.com/office/powerpoint/2010/main" val="324181445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E5FA4A-4C92-D9EC-D87D-755EACB62F4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ABC9EF3-D756-3E97-DD87-1CAE9B3BA46F}"/>
              </a:ext>
            </a:extLst>
          </p:cNvPr>
          <p:cNvSpPr>
            <a:spLocks noGrp="1"/>
          </p:cNvSpPr>
          <p:nvPr>
            <p:ph type="title"/>
          </p:nvPr>
        </p:nvSpPr>
        <p:spPr/>
        <p:txBody>
          <a:bodyPr vert="horz" wrap="none" lIns="228600" tIns="91440" rIns="0" bIns="0" rtlCol="0" anchor="ctr" anchorCtr="0">
            <a:noAutofit/>
          </a:bodyPr>
          <a:lstStyle/>
          <a:p>
            <a:r>
              <a:rPr lang="en-US" dirty="0"/>
              <a:t>Proof of Theorem 1 (1/6)</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9799F059-1A63-A52E-4405-8B3BF800D099}"/>
                  </a:ext>
                </a:extLst>
              </p:cNvPr>
              <p:cNvSpPr txBox="1"/>
              <p:nvPr/>
            </p:nvSpPr>
            <p:spPr>
              <a:xfrm>
                <a:off x="228600" y="685800"/>
                <a:ext cx="8686800" cy="4686732"/>
              </a:xfrm>
              <a:prstGeom prst="rect">
                <a:avLst/>
              </a:prstGeom>
              <a:noFill/>
            </p:spPr>
            <p:txBody>
              <a:bodyPr wrap="square" rtlCol="0">
                <a:spAutoFit/>
              </a:bodyPr>
              <a:lstStyle/>
              <a:p>
                <a:pPr>
                  <a:spcAft>
                    <a:spcPts val="1200"/>
                  </a:spcAft>
                </a:pPr>
                <a:r>
                  <a:rPr lang="en-US" b="1" dirty="0">
                    <a:solidFill>
                      <a:srgbClr val="353585"/>
                    </a:solidFill>
                    <a:latin typeface="Arial" panose="020B0604020202020204" pitchFamily="34" charset="0"/>
                    <a:cs typeface="Arial" panose="020B0604020202020204" pitchFamily="34" charset="0"/>
                  </a:rPr>
                  <a:t>Proposition 1.</a:t>
                </a:r>
                <a:r>
                  <a:rPr lang="en-US" b="1" dirty="0">
                    <a:latin typeface="Arial" panose="020B0604020202020204" pitchFamily="34" charset="0"/>
                    <a:cs typeface="Arial" panose="020B0604020202020204" pitchFamily="34" charset="0"/>
                  </a:rPr>
                  <a:t> The classical capacity threshold </a:t>
                </a:r>
                <a14:m>
                  <m:oMath xmlns:m="http://schemas.openxmlformats.org/officeDocument/2006/math">
                    <m:r>
                      <a:rPr lang="en-US" b="1" i="1">
                        <a:latin typeface="Cambria Math" panose="02040503050406030204" pitchFamily="18" charset="0"/>
                      </a:rPr>
                      <m:t>𝛕</m:t>
                    </m:r>
                  </m:oMath>
                </a14:m>
                <a:r>
                  <a:rPr lang="en-US" b="1" dirty="0">
                    <a:latin typeface="Arial" panose="020B0604020202020204" pitchFamily="34" charset="0"/>
                    <a:cs typeface="Arial" panose="020B0604020202020204" pitchFamily="34" charset="0"/>
                  </a:rPr>
                  <a:t> (Definition 11) is the tightest achievable centered alignment for the family of classical RBF kernels.</a:t>
                </a:r>
              </a:p>
              <a:p>
                <a:endParaRPr lang="en-US" b="1" dirty="0">
                  <a:latin typeface="Arial" panose="020B0604020202020204" pitchFamily="34" charset="0"/>
                  <a:cs typeface="Arial" panose="020B0604020202020204" pitchFamily="34" charset="0"/>
                </a:endParaRPr>
              </a:p>
              <a:p>
                <a:pPr>
                  <a:spcAft>
                    <a:spcPts val="1200"/>
                  </a:spcAft>
                </a:pPr>
                <a:r>
                  <a:rPr lang="en-US" b="1" dirty="0">
                    <a:solidFill>
                      <a:srgbClr val="353585"/>
                    </a:solidFill>
                    <a:latin typeface="Arial" panose="020B0604020202020204" pitchFamily="34" charset="0"/>
                    <a:cs typeface="Arial" panose="020B0604020202020204" pitchFamily="34" charset="0"/>
                  </a:rPr>
                  <a:t>Proof.</a:t>
                </a:r>
                <a:r>
                  <a:rPr lang="en-US" b="1" dirty="0">
                    <a:latin typeface="Arial" panose="020B0604020202020204" pitchFamily="34" charset="0"/>
                    <a:cs typeface="Arial" panose="020B0604020202020204" pitchFamily="34" charset="0"/>
                  </a:rPr>
                  <a:t> The RBF kernel family is a universal kernel on a compact subset of </a:t>
                </a:r>
                <a14:m>
                  <m:oMath xmlns:m="http://schemas.openxmlformats.org/officeDocument/2006/math">
                    <m:sSup>
                      <m:sSupPr>
                        <m:ctrlPr>
                          <a:rPr lang="en-US" b="1" i="1">
                            <a:latin typeface="Cambria Math" panose="02040503050406030204" pitchFamily="18" charset="0"/>
                          </a:rPr>
                        </m:ctrlPr>
                      </m:sSupPr>
                      <m:e>
                        <m:r>
                          <a:rPr lang="en-US" b="1" i="1">
                            <a:latin typeface="Cambria Math" panose="02040503050406030204" pitchFamily="18" charset="0"/>
                          </a:rPr>
                          <m:t>ℝ</m:t>
                        </m:r>
                      </m:e>
                      <m:sup>
                        <m:r>
                          <a:rPr lang="en-US" b="1" i="1">
                            <a:latin typeface="Cambria Math" panose="02040503050406030204" pitchFamily="18" charset="0"/>
                          </a:rPr>
                          <m:t>𝒅</m:t>
                        </m:r>
                      </m:sup>
                    </m:sSup>
                  </m:oMath>
                </a14:m>
                <a:r>
                  <a:rPr lang="en-US" b="1" dirty="0">
                    <a:latin typeface="Arial" panose="020B0604020202020204" pitchFamily="34" charset="0"/>
                    <a:cs typeface="Arial" panose="020B0604020202020204" pitchFamily="34" charset="0"/>
                  </a:rPr>
                  <a:t>. This universality guarantees that the Reproducing Kernel Hilbert Space (RKHS) associated with </a:t>
                </a:r>
                <a14:m>
                  <m:oMath xmlns:m="http://schemas.openxmlformats.org/officeDocument/2006/math">
                    <m:sSubSup>
                      <m:sSubSupPr>
                        <m:ctrlPr>
                          <a:rPr lang="en-US" b="1" i="1">
                            <a:latin typeface="Cambria Math" panose="02040503050406030204" pitchFamily="18" charset="0"/>
                          </a:rPr>
                        </m:ctrlPr>
                      </m:sSubSupPr>
                      <m:e>
                        <m:r>
                          <a:rPr lang="en-US" b="1" i="1">
                            <a:latin typeface="Cambria Math" panose="02040503050406030204" pitchFamily="18" charset="0"/>
                          </a:rPr>
                          <m:t>𝑲</m:t>
                        </m:r>
                      </m:e>
                      <m:sub>
                        <m:r>
                          <a:rPr lang="en-US" b="1" i="1">
                            <a:latin typeface="Cambria Math" panose="02040503050406030204" pitchFamily="18" charset="0"/>
                          </a:rPr>
                          <m:t>𝑹𝑩𝑭</m:t>
                        </m:r>
                      </m:sub>
                      <m:sup>
                        <m:d>
                          <m:dPr>
                            <m:ctrlPr>
                              <a:rPr lang="en-US" b="1" i="1">
                                <a:latin typeface="Cambria Math" panose="02040503050406030204" pitchFamily="18" charset="0"/>
                              </a:rPr>
                            </m:ctrlPr>
                          </m:dPr>
                          <m:e>
                            <m:r>
                              <a:rPr lang="en-US" b="1" i="1">
                                <a:latin typeface="Cambria Math" panose="02040503050406030204" pitchFamily="18" charset="0"/>
                              </a:rPr>
                              <m:t>𝜸</m:t>
                            </m:r>
                          </m:e>
                        </m:d>
                      </m:sup>
                    </m:sSubSup>
                  </m:oMath>
                </a14:m>
                <a:r>
                  <a:rPr lang="en-US" b="1" dirty="0">
                    <a:latin typeface="Arial" panose="020B0604020202020204" pitchFamily="34" charset="0"/>
                    <a:cs typeface="Arial" panose="020B0604020202020204" pitchFamily="34" charset="0"/>
                  </a:rPr>
                  <a:t> is dense in the space of continuous functions, meaning it can uniformly approximate any continuous target function given sufficient data.</a:t>
                </a:r>
              </a:p>
              <a:p>
                <a:r>
                  <a:rPr lang="en-US" b="1" dirty="0">
                    <a:latin typeface="Arial" panose="020B0604020202020204" pitchFamily="34" charset="0"/>
                    <a:cs typeface="Arial" panose="020B0604020202020204" pitchFamily="34" charset="0"/>
                  </a:rPr>
                  <a:t>By finding the optimal parameter </a:t>
                </a:r>
                <a14:m>
                  <m:oMath xmlns:m="http://schemas.openxmlformats.org/officeDocument/2006/math">
                    <m:sSup>
                      <m:sSupPr>
                        <m:ctrlPr>
                          <a:rPr lang="en-US" b="1" i="1">
                            <a:latin typeface="Cambria Math" panose="02040503050406030204" pitchFamily="18" charset="0"/>
                          </a:rPr>
                        </m:ctrlPr>
                      </m:sSupPr>
                      <m:e>
                        <m:r>
                          <a:rPr lang="en-US" b="1" i="1">
                            <a:latin typeface="Cambria Math" panose="02040503050406030204" pitchFamily="18" charset="0"/>
                          </a:rPr>
                          <m:t>𝜸</m:t>
                        </m:r>
                      </m:e>
                      <m:sup>
                        <m:r>
                          <a:rPr lang="en-US" b="1" i="1">
                            <a:latin typeface="Cambria Math" panose="02040503050406030204" pitchFamily="18" charset="0"/>
                          </a:rPr>
                          <m:t>∗</m:t>
                        </m:r>
                      </m:sup>
                    </m:sSup>
                    <m:r>
                      <a:rPr lang="en-US" b="1" i="1">
                        <a:latin typeface="Cambria Math" panose="02040503050406030204" pitchFamily="18" charset="0"/>
                      </a:rPr>
                      <m:t>=</m:t>
                    </m:r>
                    <m:r>
                      <a:rPr lang="en-US" b="1" i="1">
                        <a:latin typeface="Cambria Math" panose="02040503050406030204" pitchFamily="18" charset="0"/>
                      </a:rPr>
                      <m:t>𝐚𝐫</m:t>
                    </m:r>
                    <m:func>
                      <m:funcPr>
                        <m:ctrlPr>
                          <a:rPr lang="en-US" b="1" i="1">
                            <a:latin typeface="Cambria Math" panose="02040503050406030204" pitchFamily="18" charset="0"/>
                          </a:rPr>
                        </m:ctrlPr>
                      </m:funcPr>
                      <m:fName>
                        <m:r>
                          <a:rPr lang="en-US" b="1" i="1">
                            <a:latin typeface="Cambria Math" panose="02040503050406030204" pitchFamily="18" charset="0"/>
                          </a:rPr>
                          <m:t>𝒈</m:t>
                        </m:r>
                      </m:fName>
                      <m:e>
                        <m:limLow>
                          <m:limLowPr>
                            <m:ctrlPr>
                              <a:rPr lang="en-US" b="1" i="1">
                                <a:latin typeface="Cambria Math" panose="02040503050406030204" pitchFamily="18" charset="0"/>
                              </a:rPr>
                            </m:ctrlPr>
                          </m:limLowPr>
                          <m:e>
                            <m:r>
                              <a:rPr lang="en-US" b="1" i="1">
                                <a:latin typeface="Cambria Math" panose="02040503050406030204" pitchFamily="18" charset="0"/>
                              </a:rPr>
                              <m:t>𝒎𝒂𝒙</m:t>
                            </m:r>
                          </m:e>
                          <m:lim>
                            <m:r>
                              <a:rPr lang="en-US" b="1" i="1">
                                <a:latin typeface="Cambria Math" panose="02040503050406030204" pitchFamily="18" charset="0"/>
                              </a:rPr>
                              <m:t>𝜸</m:t>
                            </m:r>
                          </m:lim>
                        </m:limLow>
                      </m:e>
                    </m:func>
                    <m:r>
                      <a:rPr lang="en-US" b="1" i="1">
                        <a:latin typeface="Cambria Math" panose="02040503050406030204" pitchFamily="18" charset="0"/>
                      </a:rPr>
                      <m:t> </m:t>
                    </m:r>
                    <m:r>
                      <a:rPr lang="en-US" b="1" i="1">
                        <a:latin typeface="Cambria Math" panose="02040503050406030204" pitchFamily="18" charset="0"/>
                      </a:rPr>
                      <m:t>𝐂𝐕</m:t>
                    </m:r>
                    <m:r>
                      <m:rPr>
                        <m:nor/>
                      </m:rPr>
                      <a:rPr lang="en-US" b="1" i="1">
                        <a:latin typeface="Arial" panose="020B0604020202020204" pitchFamily="34" charset="0"/>
                        <a:cs typeface="Arial" panose="020B0604020202020204" pitchFamily="34" charset="0"/>
                      </a:rPr>
                      <m:t>−</m:t>
                    </m:r>
                    <m:r>
                      <m:rPr>
                        <m:nor/>
                      </m:rPr>
                      <a:rPr lang="en-US" b="1">
                        <a:latin typeface="Arial" panose="020B0604020202020204" pitchFamily="34" charset="0"/>
                        <a:cs typeface="Arial" panose="020B0604020202020204" pitchFamily="34" charset="0"/>
                      </a:rPr>
                      <m:t>Accuracy</m:t>
                    </m:r>
                    <m:r>
                      <m:rPr>
                        <m:nor/>
                      </m:rPr>
                      <a:rPr lang="en-US" b="1">
                        <a:latin typeface="Arial" panose="020B0604020202020204" pitchFamily="34" charset="0"/>
                        <a:cs typeface="Arial" panose="020B0604020202020204" pitchFamily="34" charset="0"/>
                      </a:rPr>
                      <m:t> </m:t>
                    </m:r>
                    <m:d>
                      <m:dPr>
                        <m:ctrlPr>
                          <a:rPr lang="en-US" b="1" i="1">
                            <a:latin typeface="Cambria Math" panose="02040503050406030204" pitchFamily="18" charset="0"/>
                          </a:rPr>
                        </m:ctrlPr>
                      </m:dPr>
                      <m:e>
                        <m:sSubSup>
                          <m:sSubSupPr>
                            <m:ctrlPr>
                              <a:rPr lang="en-US" b="1" i="1">
                                <a:latin typeface="Cambria Math" panose="02040503050406030204" pitchFamily="18" charset="0"/>
                              </a:rPr>
                            </m:ctrlPr>
                          </m:sSubSupPr>
                          <m:e>
                            <m:r>
                              <a:rPr lang="en-US" b="1" i="1">
                                <a:latin typeface="Cambria Math" panose="02040503050406030204" pitchFamily="18" charset="0"/>
                              </a:rPr>
                              <m:t>𝑲</m:t>
                            </m:r>
                          </m:e>
                          <m:sub>
                            <m:r>
                              <a:rPr lang="en-US" b="1" i="1">
                                <a:latin typeface="Cambria Math" panose="02040503050406030204" pitchFamily="18" charset="0"/>
                              </a:rPr>
                              <m:t>𝑹𝑩𝑭</m:t>
                            </m:r>
                          </m:sub>
                          <m:sup>
                            <m:d>
                              <m:dPr>
                                <m:ctrlPr>
                                  <a:rPr lang="en-US" b="1" i="1">
                                    <a:latin typeface="Cambria Math" panose="02040503050406030204" pitchFamily="18" charset="0"/>
                                  </a:rPr>
                                </m:ctrlPr>
                              </m:dPr>
                              <m:e>
                                <m:r>
                                  <a:rPr lang="en-US" b="1" i="1">
                                    <a:latin typeface="Cambria Math" panose="02040503050406030204" pitchFamily="18" charset="0"/>
                                  </a:rPr>
                                  <m:t>𝜸</m:t>
                                </m:r>
                              </m:e>
                            </m:d>
                          </m:sup>
                        </m:sSubSup>
                      </m:e>
                    </m:d>
                  </m:oMath>
                </a14:m>
                <a:r>
                  <a:rPr lang="en-US" b="1" dirty="0">
                    <a:latin typeface="Arial" panose="020B0604020202020204" pitchFamily="34" charset="0"/>
                    <a:cs typeface="Arial" panose="020B0604020202020204" pitchFamily="34" charset="0"/>
                  </a:rPr>
                  <a:t> via cross-validation, we instantiate the most performant model within this universally approximating family for the given dataset. Therefore, </a:t>
                </a:r>
                <a14:m>
                  <m:oMath xmlns:m="http://schemas.openxmlformats.org/officeDocument/2006/math">
                    <m:r>
                      <a:rPr lang="en-US" b="1" i="1">
                        <a:latin typeface="Cambria Math" panose="02040503050406030204" pitchFamily="18" charset="0"/>
                      </a:rPr>
                      <m:t> </m:t>
                    </m:r>
                    <m:r>
                      <a:rPr lang="en-US" b="1" i="1">
                        <a:latin typeface="Cambria Math" panose="02040503050406030204" pitchFamily="18" charset="0"/>
                      </a:rPr>
                      <m:t>𝑪𝑲𝑻𝑨</m:t>
                    </m:r>
                    <m:d>
                      <m:dPr>
                        <m:ctrlPr>
                          <a:rPr lang="en-US" b="1" i="1">
                            <a:latin typeface="Cambria Math" panose="02040503050406030204" pitchFamily="18" charset="0"/>
                          </a:rPr>
                        </m:ctrlPr>
                      </m:dPr>
                      <m:e>
                        <m:sSubSup>
                          <m:sSubSupPr>
                            <m:ctrlPr>
                              <a:rPr lang="en-US" b="1" i="1">
                                <a:latin typeface="Cambria Math" panose="02040503050406030204" pitchFamily="18" charset="0"/>
                              </a:rPr>
                            </m:ctrlPr>
                          </m:sSubSupPr>
                          <m:e>
                            <m:r>
                              <a:rPr lang="en-US" b="1" i="1">
                                <a:latin typeface="Cambria Math" panose="02040503050406030204" pitchFamily="18" charset="0"/>
                              </a:rPr>
                              <m:t>𝑲</m:t>
                            </m:r>
                          </m:e>
                          <m:sub>
                            <m:r>
                              <a:rPr lang="en-US" b="1" i="1">
                                <a:latin typeface="Cambria Math" panose="02040503050406030204" pitchFamily="18" charset="0"/>
                              </a:rPr>
                              <m:t>𝑹𝑩𝑭</m:t>
                            </m:r>
                          </m:sub>
                          <m:sup>
                            <m:d>
                              <m:dPr>
                                <m:ctrlPr>
                                  <a:rPr lang="en-US" b="1" i="1">
                                    <a:latin typeface="Cambria Math" panose="02040503050406030204" pitchFamily="18" charset="0"/>
                                  </a:rPr>
                                </m:ctrlPr>
                              </m:dPr>
                              <m:e>
                                <m:sSup>
                                  <m:sSupPr>
                                    <m:ctrlPr>
                                      <a:rPr lang="en-US" b="1" i="1">
                                        <a:latin typeface="Cambria Math" panose="02040503050406030204" pitchFamily="18" charset="0"/>
                                      </a:rPr>
                                    </m:ctrlPr>
                                  </m:sSupPr>
                                  <m:e>
                                    <m:r>
                                      <a:rPr lang="en-US" b="1" i="1">
                                        <a:latin typeface="Cambria Math" panose="02040503050406030204" pitchFamily="18" charset="0"/>
                                      </a:rPr>
                                      <m:t>𝜸</m:t>
                                    </m:r>
                                  </m:e>
                                  <m:sup>
                                    <m:r>
                                      <a:rPr lang="en-US" b="1" i="1">
                                        <a:latin typeface="Cambria Math" panose="02040503050406030204" pitchFamily="18" charset="0"/>
                                      </a:rPr>
                                      <m:t>∗</m:t>
                                    </m:r>
                                  </m:sup>
                                </m:sSup>
                              </m:e>
                            </m:d>
                          </m:sup>
                        </m:sSubSup>
                        <m:r>
                          <a:rPr lang="en-US" b="1" i="1">
                            <a:latin typeface="Cambria Math" panose="02040503050406030204" pitchFamily="18" charset="0"/>
                          </a:rPr>
                          <m:t>,</m:t>
                        </m:r>
                        <m:r>
                          <a:rPr lang="en-US" b="1" i="1">
                            <a:latin typeface="Cambria Math" panose="02040503050406030204" pitchFamily="18" charset="0"/>
                          </a:rPr>
                          <m:t>𝒀</m:t>
                        </m:r>
                      </m:e>
                    </m:d>
                  </m:oMath>
                </a14:m>
                <a:r>
                  <a:rPr lang="en-US" b="1" dirty="0">
                    <a:latin typeface="Arial" panose="020B0604020202020204" pitchFamily="34" charset="0"/>
                    <a:cs typeface="Arial" panose="020B0604020202020204" pitchFamily="34" charset="0"/>
                  </a:rPr>
                  <a:t> represents a rigorous classical alignment ceiling </a:t>
                </a:r>
                <a14:m>
                  <m:oMath xmlns:m="http://schemas.openxmlformats.org/officeDocument/2006/math">
                    <m:r>
                      <a:rPr lang="en-US" b="1" i="1">
                        <a:latin typeface="Cambria Math" panose="02040503050406030204" pitchFamily="18" charset="0"/>
                      </a:rPr>
                      <m:t>𝛕</m:t>
                    </m:r>
                  </m:oMath>
                </a14:m>
                <a:r>
                  <a:rPr lang="en-US" b="1" dirty="0">
                    <a:latin typeface="Arial" panose="020B0604020202020204" pitchFamily="34" charset="0"/>
                    <a:cs typeface="Arial" panose="020B0604020202020204" pitchFamily="34" charset="0"/>
                  </a:rPr>
                  <a:t>); if a quantum kernel exceeds this threshold, it surpasses the alignment of an optimized, universal Euclidean-distance baseline.</a:t>
                </a:r>
              </a:p>
            </p:txBody>
          </p:sp>
        </mc:Choice>
        <mc:Fallback xmlns="">
          <p:sp>
            <p:nvSpPr>
              <p:cNvPr id="3" name="TextBox 2">
                <a:extLst>
                  <a:ext uri="{FF2B5EF4-FFF2-40B4-BE49-F238E27FC236}">
                    <a16:creationId xmlns:a16="http://schemas.microsoft.com/office/drawing/2014/main" id="{9799F059-1A63-A52E-4405-8B3BF800D099}"/>
                  </a:ext>
                </a:extLst>
              </p:cNvPr>
              <p:cNvSpPr txBox="1">
                <a:spLocks noRot="1" noChangeAspect="1" noMove="1" noResize="1" noEditPoints="1" noAdjustHandles="1" noChangeArrowheads="1" noChangeShapeType="1" noTextEdit="1"/>
              </p:cNvSpPr>
              <p:nvPr/>
            </p:nvSpPr>
            <p:spPr>
              <a:xfrm>
                <a:off x="228600" y="685800"/>
                <a:ext cx="8686800" cy="4686732"/>
              </a:xfrm>
              <a:prstGeom prst="rect">
                <a:avLst/>
              </a:prstGeom>
              <a:blipFill>
                <a:blip r:embed="rId3"/>
                <a:stretch>
                  <a:fillRect l="-632" t="-781" r="-140" b="-1172"/>
                </a:stretch>
              </a:blipFill>
            </p:spPr>
            <p:txBody>
              <a:bodyPr/>
              <a:lstStyle/>
              <a:p>
                <a:r>
                  <a:rPr lang="en-US">
                    <a:noFill/>
                  </a:rPr>
                  <a:t> </a:t>
                </a:r>
              </a:p>
            </p:txBody>
          </p:sp>
        </mc:Fallback>
      </mc:AlternateContent>
    </p:spTree>
    <p:extLst>
      <p:ext uri="{BB962C8B-B14F-4D97-AF65-F5344CB8AC3E}">
        <p14:creationId xmlns:p14="http://schemas.microsoft.com/office/powerpoint/2010/main" val="2328586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886E20-3FC5-A12C-2AE5-8D4050D658E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9B224E9-0DDF-2B2B-EAE4-4A50C121007E}"/>
              </a:ext>
            </a:extLst>
          </p:cNvPr>
          <p:cNvSpPr>
            <a:spLocks noGrp="1"/>
          </p:cNvSpPr>
          <p:nvPr>
            <p:ph type="title"/>
          </p:nvPr>
        </p:nvSpPr>
        <p:spPr/>
        <p:txBody>
          <a:bodyPr vert="horz" wrap="none" lIns="228600" tIns="91440" rIns="0" bIns="0" rtlCol="0" anchor="ctr" anchorCtr="0">
            <a:noAutofit/>
          </a:bodyPr>
          <a:lstStyle/>
          <a:p>
            <a:r>
              <a:rPr lang="en-US" dirty="0"/>
              <a:t>Proof of Theorem 1 (2/6)</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90040B6E-E68C-FC9A-3B29-8C89C2D12D1D}"/>
                  </a:ext>
                </a:extLst>
              </p:cNvPr>
              <p:cNvSpPr txBox="1"/>
              <p:nvPr/>
            </p:nvSpPr>
            <p:spPr>
              <a:xfrm>
                <a:off x="228600" y="685800"/>
                <a:ext cx="8686800" cy="3276859"/>
              </a:xfrm>
              <a:prstGeom prst="rect">
                <a:avLst/>
              </a:prstGeom>
              <a:noFill/>
            </p:spPr>
            <p:txBody>
              <a:bodyPr wrap="square" rtlCol="0">
                <a:spAutoFit/>
              </a:bodyPr>
              <a:lstStyle>
                <a:defPPr>
                  <a:defRPr lang="en-US"/>
                </a:defPPr>
                <a:lvl1pPr>
                  <a:spcAft>
                    <a:spcPts val="1200"/>
                  </a:spcAft>
                  <a:defRPr b="1">
                    <a:solidFill>
                      <a:srgbClr val="353585"/>
                    </a:solidFill>
                    <a:latin typeface="Arial" panose="020B0604020202020204" pitchFamily="34" charset="0"/>
                    <a:cs typeface="Arial" panose="020B0604020202020204" pitchFamily="34" charset="0"/>
                  </a:defRPr>
                </a:lvl1pPr>
              </a:lstStyle>
              <a:p>
                <a:r>
                  <a:rPr lang="en-US" dirty="0"/>
                  <a:t>Proposition 2</a:t>
                </a:r>
                <a:r>
                  <a:rPr lang="en-US" dirty="0">
                    <a:solidFill>
                      <a:schemeClr val="tx1"/>
                    </a:solidFill>
                  </a:rPr>
                  <a:t>.  </a:t>
                </a:r>
                <a14:m>
                  <m:oMath xmlns:m="http://schemas.openxmlformats.org/officeDocument/2006/math">
                    <m:sSub>
                      <m:sSubPr>
                        <m:ctrlPr>
                          <a:rPr lang="en-US" i="1">
                            <a:solidFill>
                              <a:schemeClr val="tx1"/>
                            </a:solidFill>
                            <a:latin typeface="Cambria Math" panose="02040503050406030204" pitchFamily="18" charset="0"/>
                          </a:rPr>
                        </m:ctrlPr>
                      </m:sSubPr>
                      <m:e>
                        <m:r>
                          <a:rPr lang="en-US">
                            <a:solidFill>
                              <a:schemeClr val="tx1"/>
                            </a:solidFill>
                            <a:latin typeface="Cambria Math" panose="02040503050406030204" pitchFamily="18" charset="0"/>
                          </a:rPr>
                          <m:t>𝐶</m:t>
                        </m:r>
                      </m:e>
                      <m:sub>
                        <m:r>
                          <a:rPr lang="en-US">
                            <a:solidFill>
                              <a:schemeClr val="tx1"/>
                            </a:solidFill>
                            <a:latin typeface="Cambria Math" panose="02040503050406030204" pitchFamily="18" charset="0"/>
                          </a:rPr>
                          <m:t>𝐸𝐼</m:t>
                        </m:r>
                      </m:sub>
                    </m:sSub>
                  </m:oMath>
                </a14:m>
                <a:r>
                  <a:rPr lang="en-US" dirty="0">
                    <a:solidFill>
                      <a:schemeClr val="tx1"/>
                    </a:solidFill>
                  </a:rPr>
                  <a:t> and  </a:t>
                </a:r>
                <a14:m>
                  <m:oMath xmlns:m="http://schemas.openxmlformats.org/officeDocument/2006/math">
                    <m:r>
                      <m:rPr>
                        <m:sty m:val="p"/>
                      </m:rPr>
                      <a:rPr lang="en-US">
                        <a:solidFill>
                          <a:schemeClr val="tx1"/>
                        </a:solidFill>
                        <a:latin typeface="Cambria Math" panose="02040503050406030204" pitchFamily="18" charset="0"/>
                      </a:rPr>
                      <m:t>τ</m:t>
                    </m:r>
                  </m:oMath>
                </a14:m>
                <a:r>
                  <a:rPr lang="en-US" dirty="0">
                    <a:solidFill>
                      <a:schemeClr val="tx1"/>
                    </a:solidFill>
                  </a:rPr>
                  <a:t> are commensurable — they live in the same metric space, making </a:t>
                </a:r>
                <a14:m>
                  <m:oMath xmlns:m="http://schemas.openxmlformats.org/officeDocument/2006/math">
                    <m:sSub>
                      <m:sSubPr>
                        <m:ctrlPr>
                          <a:rPr lang="en-US" i="1">
                            <a:solidFill>
                              <a:schemeClr val="tx1"/>
                            </a:solidFill>
                            <a:latin typeface="Cambria Math" panose="02040503050406030204" pitchFamily="18" charset="0"/>
                          </a:rPr>
                        </m:ctrlPr>
                      </m:sSubPr>
                      <m:e>
                        <m:r>
                          <a:rPr lang="en-US">
                            <a:solidFill>
                              <a:schemeClr val="tx1"/>
                            </a:solidFill>
                            <a:latin typeface="Cambria Math" panose="02040503050406030204" pitchFamily="18" charset="0"/>
                          </a:rPr>
                          <m:t>𝐶</m:t>
                        </m:r>
                      </m:e>
                      <m:sub>
                        <m:r>
                          <a:rPr lang="en-US">
                            <a:solidFill>
                              <a:schemeClr val="tx1"/>
                            </a:solidFill>
                            <a:latin typeface="Cambria Math" panose="02040503050406030204" pitchFamily="18" charset="0"/>
                          </a:rPr>
                          <m:t>𝐸𝐼</m:t>
                        </m:r>
                      </m:sub>
                    </m:sSub>
                    <m:r>
                      <a:rPr lang="en-US">
                        <a:solidFill>
                          <a:schemeClr val="tx1"/>
                        </a:solidFill>
                        <a:latin typeface="Cambria Math" panose="02040503050406030204" pitchFamily="18" charset="0"/>
                      </a:rPr>
                      <m:t>&gt;</m:t>
                    </m:r>
                    <m:r>
                      <a:rPr lang="en-US">
                        <a:solidFill>
                          <a:schemeClr val="tx1"/>
                        </a:solidFill>
                        <a:latin typeface="Cambria Math" panose="02040503050406030204" pitchFamily="18" charset="0"/>
                      </a:rPr>
                      <m:t>𝜏</m:t>
                    </m:r>
                  </m:oMath>
                </a14:m>
                <a:r>
                  <a:rPr lang="en-US" dirty="0">
                    <a:solidFill>
                      <a:schemeClr val="tx1"/>
                    </a:solidFill>
                  </a:rPr>
                  <a:t> a meaningful comparison.</a:t>
                </a:r>
              </a:p>
              <a:p>
                <a:endParaRPr lang="en-US" dirty="0">
                  <a:solidFill>
                    <a:schemeClr val="tx1"/>
                  </a:solidFill>
                </a:endParaRPr>
              </a:p>
              <a:p>
                <a:r>
                  <a:rPr lang="en-US" dirty="0"/>
                  <a:t>Proof. </a:t>
                </a:r>
                <a:r>
                  <a:rPr lang="en-US" dirty="0">
                    <a:solidFill>
                      <a:schemeClr val="tx1"/>
                    </a:solidFill>
                  </a:rPr>
                  <a:t>Both </a:t>
                </a:r>
                <a14:m>
                  <m:oMath xmlns:m="http://schemas.openxmlformats.org/officeDocument/2006/math">
                    <m:r>
                      <a:rPr lang="en-US">
                        <a:solidFill>
                          <a:schemeClr val="tx1"/>
                        </a:solidFill>
                        <a:latin typeface="Cambria Math" panose="02040503050406030204" pitchFamily="18" charset="0"/>
                      </a:rPr>
                      <m:t>𝜏</m:t>
                    </m:r>
                  </m:oMath>
                </a14:m>
                <a:r>
                  <a:rPr lang="en-US" dirty="0">
                    <a:solidFill>
                      <a:schemeClr val="tx1"/>
                    </a:solidFill>
                  </a:rPr>
                  <a:t> and the CKTA component of </a:t>
                </a:r>
                <a14:m>
                  <m:oMath xmlns:m="http://schemas.openxmlformats.org/officeDocument/2006/math">
                    <m:sSub>
                      <m:sSubPr>
                        <m:ctrlPr>
                          <a:rPr lang="en-US" i="1">
                            <a:solidFill>
                              <a:schemeClr val="tx1"/>
                            </a:solidFill>
                            <a:latin typeface="Cambria Math" panose="02040503050406030204" pitchFamily="18" charset="0"/>
                          </a:rPr>
                        </m:ctrlPr>
                      </m:sSubPr>
                      <m:e>
                        <m:r>
                          <a:rPr lang="en-US">
                            <a:solidFill>
                              <a:schemeClr val="tx1"/>
                            </a:solidFill>
                            <a:latin typeface="Cambria Math" panose="02040503050406030204" pitchFamily="18" charset="0"/>
                          </a:rPr>
                          <m:t>𝐶</m:t>
                        </m:r>
                      </m:e>
                      <m:sub>
                        <m:r>
                          <a:rPr lang="en-US">
                            <a:solidFill>
                              <a:schemeClr val="tx1"/>
                            </a:solidFill>
                            <a:latin typeface="Cambria Math" panose="02040503050406030204" pitchFamily="18" charset="0"/>
                          </a:rPr>
                          <m:t>𝐸𝐼</m:t>
                        </m:r>
                      </m:sub>
                    </m:sSub>
                  </m:oMath>
                </a14:m>
                <a:r>
                  <a:rPr lang="en-US" dirty="0">
                    <a:solidFill>
                      <a:schemeClr val="tx1"/>
                    </a:solidFill>
                  </a:rPr>
                  <a:t> are computed using the same functional CKTA </a:t>
                </a:r>
                <a14:m>
                  <m:oMath xmlns:m="http://schemas.openxmlformats.org/officeDocument/2006/math">
                    <m:r>
                      <a:rPr lang="en-US">
                        <a:solidFill>
                          <a:schemeClr val="tx1"/>
                        </a:solidFill>
                        <a:latin typeface="Cambria Math" panose="02040503050406030204" pitchFamily="18" charset="0"/>
                      </a:rPr>
                      <m:t>(⋅,</m:t>
                    </m:r>
                    <m:r>
                      <a:rPr lang="en-US">
                        <a:solidFill>
                          <a:schemeClr val="tx1"/>
                        </a:solidFill>
                        <a:latin typeface="Cambria Math" panose="02040503050406030204" pitchFamily="18" charset="0"/>
                      </a:rPr>
                      <m:t>𝑌</m:t>
                    </m:r>
                    <m:r>
                      <a:rPr lang="en-US">
                        <a:solidFill>
                          <a:schemeClr val="tx1"/>
                        </a:solidFill>
                        <a:latin typeface="Cambria Math" panose="02040503050406030204" pitchFamily="18" charset="0"/>
                      </a:rPr>
                      <m:t>)</m:t>
                    </m:r>
                  </m:oMath>
                </a14:m>
                <a:r>
                  <a:rPr lang="en-US" dirty="0">
                    <a:solidFill>
                      <a:schemeClr val="tx1"/>
                    </a:solidFill>
                  </a:rPr>
                  <a:t>, with the same centering matrix </a:t>
                </a:r>
                <a14:m>
                  <m:oMath xmlns:m="http://schemas.openxmlformats.org/officeDocument/2006/math">
                    <m:r>
                      <a:rPr lang="en-US" dirty="0">
                        <a:solidFill>
                          <a:schemeClr val="tx1"/>
                        </a:solidFill>
                        <a:latin typeface="Cambria Math" panose="02040503050406030204" pitchFamily="18" charset="0"/>
                      </a:rPr>
                      <m:t>𝐻</m:t>
                    </m:r>
                  </m:oMath>
                </a14:m>
                <a:r>
                  <a:rPr lang="en-US" dirty="0">
                    <a:solidFill>
                      <a:schemeClr val="tx1"/>
                    </a:solidFill>
                  </a:rPr>
                  <a:t>, the same Frobenius inner product, and the same label matrix Y. The entanglement gain </a:t>
                </a:r>
                <a14:m>
                  <m:oMath xmlns:m="http://schemas.openxmlformats.org/officeDocument/2006/math">
                    <m:r>
                      <a:rPr lang="en-US">
                        <a:solidFill>
                          <a:schemeClr val="tx1"/>
                        </a:solidFill>
                        <a:latin typeface="Cambria Math" panose="02040503050406030204" pitchFamily="18" charset="0"/>
                      </a:rPr>
                      <m:t>𝐺</m:t>
                    </m:r>
                    <m:r>
                      <a:rPr lang="en-US">
                        <a:solidFill>
                          <a:schemeClr val="tx1"/>
                        </a:solidFill>
                        <a:latin typeface="Cambria Math" panose="02040503050406030204" pitchFamily="18" charset="0"/>
                      </a:rPr>
                      <m:t>∈[0,1)</m:t>
                    </m:r>
                  </m:oMath>
                </a14:m>
                <a:r>
                  <a:rPr lang="en-US" dirty="0">
                    <a:solidFill>
                      <a:schemeClr val="tx1"/>
                    </a:solidFill>
                  </a:rPr>
                  <a:t> is a dimensionless multiplier. Therefore </a:t>
                </a:r>
                <a14:m>
                  <m:oMath xmlns:m="http://schemas.openxmlformats.org/officeDocument/2006/math">
                    <m:sSub>
                      <m:sSubPr>
                        <m:ctrlPr>
                          <a:rPr lang="en-US" i="1">
                            <a:solidFill>
                              <a:schemeClr val="tx1"/>
                            </a:solidFill>
                            <a:latin typeface="Cambria Math" panose="02040503050406030204" pitchFamily="18" charset="0"/>
                          </a:rPr>
                        </m:ctrlPr>
                      </m:sSubPr>
                      <m:e>
                        <m:r>
                          <a:rPr lang="en-US">
                            <a:solidFill>
                              <a:schemeClr val="tx1"/>
                            </a:solidFill>
                            <a:latin typeface="Cambria Math" panose="02040503050406030204" pitchFamily="18" charset="0"/>
                          </a:rPr>
                          <m:t>𝐶</m:t>
                        </m:r>
                      </m:e>
                      <m:sub>
                        <m:r>
                          <a:rPr lang="en-US">
                            <a:solidFill>
                              <a:schemeClr val="tx1"/>
                            </a:solidFill>
                            <a:latin typeface="Cambria Math" panose="02040503050406030204" pitchFamily="18" charset="0"/>
                          </a:rPr>
                          <m:t>𝐸𝐼</m:t>
                        </m:r>
                      </m:sub>
                    </m:sSub>
                    <m:r>
                      <a:rPr lang="en-US">
                        <a:solidFill>
                          <a:schemeClr val="tx1"/>
                        </a:solidFill>
                        <a:latin typeface="Cambria Math" panose="02040503050406030204" pitchFamily="18" charset="0"/>
                      </a:rPr>
                      <m:t>∈</m:t>
                    </m:r>
                    <m:d>
                      <m:dPr>
                        <m:begChr m:val="["/>
                        <m:ctrlPr>
                          <a:rPr lang="en-US" i="1">
                            <a:solidFill>
                              <a:schemeClr val="tx1"/>
                            </a:solidFill>
                            <a:latin typeface="Cambria Math" panose="02040503050406030204" pitchFamily="18" charset="0"/>
                          </a:rPr>
                        </m:ctrlPr>
                      </m:dPr>
                      <m:e>
                        <m:r>
                          <a:rPr lang="en-US">
                            <a:solidFill>
                              <a:schemeClr val="tx1"/>
                            </a:solidFill>
                            <a:latin typeface="Cambria Math" panose="02040503050406030204" pitchFamily="18" charset="0"/>
                          </a:rPr>
                          <m:t>0,</m:t>
                        </m:r>
                        <m:r>
                          <m:rPr>
                            <m:sty m:val="p"/>
                          </m:rPr>
                          <a:rPr lang="en-US">
                            <a:solidFill>
                              <a:schemeClr val="tx1"/>
                            </a:solidFill>
                            <a:latin typeface="Cambria Math" panose="02040503050406030204" pitchFamily="18" charset="0"/>
                          </a:rPr>
                          <m:t>CKTA</m:t>
                        </m:r>
                        <m:d>
                          <m:dPr>
                            <m:ctrlPr>
                              <a:rPr lang="en-US" i="1">
                                <a:solidFill>
                                  <a:schemeClr val="tx1"/>
                                </a:solidFill>
                                <a:latin typeface="Cambria Math" panose="02040503050406030204" pitchFamily="18" charset="0"/>
                              </a:rPr>
                            </m:ctrlPr>
                          </m:dPr>
                          <m:e>
                            <m:sSub>
                              <m:sSubPr>
                                <m:ctrlPr>
                                  <a:rPr lang="en-US" i="1">
                                    <a:solidFill>
                                      <a:schemeClr val="tx1"/>
                                    </a:solidFill>
                                    <a:latin typeface="Cambria Math" panose="02040503050406030204" pitchFamily="18" charset="0"/>
                                  </a:rPr>
                                </m:ctrlPr>
                              </m:sSubPr>
                              <m:e>
                                <m:r>
                                  <a:rPr lang="en-US">
                                    <a:solidFill>
                                      <a:schemeClr val="tx1"/>
                                    </a:solidFill>
                                    <a:latin typeface="Cambria Math" panose="02040503050406030204" pitchFamily="18" charset="0"/>
                                  </a:rPr>
                                  <m:t>𝐾</m:t>
                                </m:r>
                              </m:e>
                              <m:sub>
                                <m:r>
                                  <a:rPr lang="en-US">
                                    <a:solidFill>
                                      <a:schemeClr val="tx1"/>
                                    </a:solidFill>
                                    <a:latin typeface="Cambria Math" panose="02040503050406030204" pitchFamily="18" charset="0"/>
                                  </a:rPr>
                                  <m:t>𝑄</m:t>
                                </m:r>
                              </m:sub>
                            </m:sSub>
                            <m:r>
                              <a:rPr lang="en-US">
                                <a:solidFill>
                                  <a:schemeClr val="tx1"/>
                                </a:solidFill>
                                <a:latin typeface="Cambria Math" panose="02040503050406030204" pitchFamily="18" charset="0"/>
                              </a:rPr>
                              <m:t>,</m:t>
                            </m:r>
                            <m:r>
                              <a:rPr lang="en-US">
                                <a:solidFill>
                                  <a:schemeClr val="tx1"/>
                                </a:solidFill>
                                <a:latin typeface="Cambria Math" panose="02040503050406030204" pitchFamily="18" charset="0"/>
                              </a:rPr>
                              <m:t>𝑌</m:t>
                            </m:r>
                          </m:e>
                        </m:d>
                      </m:e>
                    </m:d>
                  </m:oMath>
                </a14:m>
                <a:r>
                  <a:rPr lang="en-US" dirty="0">
                    <a:solidFill>
                      <a:schemeClr val="tx1"/>
                    </a:solidFill>
                  </a:rPr>
                  <a:t> and </a:t>
                </a:r>
                <a14:m>
                  <m:oMath xmlns:m="http://schemas.openxmlformats.org/officeDocument/2006/math">
                    <m:r>
                      <a:rPr lang="en-US">
                        <a:solidFill>
                          <a:schemeClr val="tx1"/>
                        </a:solidFill>
                        <a:latin typeface="Cambria Math" panose="02040503050406030204" pitchFamily="18" charset="0"/>
                      </a:rPr>
                      <m:t>𝜏</m:t>
                    </m:r>
                    <m:r>
                      <a:rPr lang="en-US">
                        <a:solidFill>
                          <a:schemeClr val="tx1"/>
                        </a:solidFill>
                        <a:latin typeface="Cambria Math" panose="02040503050406030204" pitchFamily="18" charset="0"/>
                      </a:rPr>
                      <m:t>∈[0, 1]</m:t>
                    </m:r>
                  </m:oMath>
                </a14:m>
                <a:r>
                  <a:rPr lang="en-US" dirty="0">
                    <a:solidFill>
                      <a:schemeClr val="tx1"/>
                    </a:solidFill>
                  </a:rPr>
                  <a:t> share the same units and scale.</a:t>
                </a:r>
              </a:p>
              <a:p>
                <a:r>
                  <a:rPr lang="en-US" dirty="0">
                    <a:solidFill>
                      <a:schemeClr val="tx1"/>
                    </a:solidFill>
                  </a:rPr>
                  <a:t>Having established \tau as the absolute alignment ceiling for universal classical kernels and confirmed its commensurability with our quantum metric, we can now formally define the theoretical threshold for entangled information capacity.</a:t>
                </a:r>
              </a:p>
              <a:p>
                <a:endParaRPr lang="en-US" dirty="0"/>
              </a:p>
            </p:txBody>
          </p:sp>
        </mc:Choice>
        <mc:Fallback xmlns="">
          <p:sp>
            <p:nvSpPr>
              <p:cNvPr id="3" name="TextBox 2">
                <a:extLst>
                  <a:ext uri="{FF2B5EF4-FFF2-40B4-BE49-F238E27FC236}">
                    <a16:creationId xmlns:a16="http://schemas.microsoft.com/office/drawing/2014/main" id="{90040B6E-E68C-FC9A-3B29-8C89C2D12D1D}"/>
                  </a:ext>
                </a:extLst>
              </p:cNvPr>
              <p:cNvSpPr txBox="1">
                <a:spLocks noRot="1" noChangeAspect="1" noMove="1" noResize="1" noEditPoints="1" noAdjustHandles="1" noChangeArrowheads="1" noChangeShapeType="1" noTextEdit="1"/>
              </p:cNvSpPr>
              <p:nvPr/>
            </p:nvSpPr>
            <p:spPr>
              <a:xfrm>
                <a:off x="228600" y="685800"/>
                <a:ext cx="8686800" cy="3276859"/>
              </a:xfrm>
              <a:prstGeom prst="rect">
                <a:avLst/>
              </a:prstGeom>
              <a:blipFill>
                <a:blip r:embed="rId3"/>
                <a:stretch>
                  <a:fillRect l="-632" t="-823" r="-351"/>
                </a:stretch>
              </a:blipFill>
            </p:spPr>
            <p:txBody>
              <a:bodyPr/>
              <a:lstStyle/>
              <a:p>
                <a:r>
                  <a:rPr lang="en-US">
                    <a:noFill/>
                  </a:rPr>
                  <a:t> </a:t>
                </a:r>
              </a:p>
            </p:txBody>
          </p:sp>
        </mc:Fallback>
      </mc:AlternateContent>
    </p:spTree>
    <p:extLst>
      <p:ext uri="{BB962C8B-B14F-4D97-AF65-F5344CB8AC3E}">
        <p14:creationId xmlns:p14="http://schemas.microsoft.com/office/powerpoint/2010/main" val="2777077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E1772D-65C9-384B-4CE2-27020E875DE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71941AE-15C2-C1C9-CEBD-C7ABD9EECFEE}"/>
              </a:ext>
            </a:extLst>
          </p:cNvPr>
          <p:cNvSpPr>
            <a:spLocks noGrp="1"/>
          </p:cNvSpPr>
          <p:nvPr>
            <p:ph type="title"/>
          </p:nvPr>
        </p:nvSpPr>
        <p:spPr/>
        <p:txBody>
          <a:bodyPr vert="horz" wrap="none" lIns="228600" tIns="91440" rIns="0" bIns="0" rtlCol="0" anchor="ctr" anchorCtr="0">
            <a:noAutofit/>
          </a:bodyPr>
          <a:lstStyle/>
          <a:p>
            <a:r>
              <a:rPr lang="en-US" dirty="0"/>
              <a:t>Proof of Theorem 1 (3/6)</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9AFFB51A-E66A-11A9-9F84-3B57828D785D}"/>
                  </a:ext>
                </a:extLst>
              </p:cNvPr>
              <p:cNvSpPr txBox="1"/>
              <p:nvPr/>
            </p:nvSpPr>
            <p:spPr>
              <a:xfrm>
                <a:off x="228600" y="685800"/>
                <a:ext cx="8686800" cy="6429645"/>
              </a:xfrm>
              <a:prstGeom prst="rect">
                <a:avLst/>
              </a:prstGeom>
              <a:noFill/>
            </p:spPr>
            <p:txBody>
              <a:bodyPr wrap="square" rtlCol="0">
                <a:spAutoFit/>
              </a:bodyPr>
              <a:lstStyle>
                <a:defPPr>
                  <a:defRPr lang="en-US"/>
                </a:defPPr>
                <a:lvl1pPr>
                  <a:spcAft>
                    <a:spcPts val="1200"/>
                  </a:spcAft>
                  <a:defRPr b="1">
                    <a:solidFill>
                      <a:srgbClr val="353585"/>
                    </a:solidFill>
                    <a:latin typeface="Arial" panose="020B0604020202020204" pitchFamily="34" charset="0"/>
                    <a:cs typeface="Arial" panose="020B0604020202020204" pitchFamily="34" charset="0"/>
                  </a:defRPr>
                </a:lvl1pPr>
              </a:lstStyle>
              <a:p>
                <a:r>
                  <a:rPr lang="en-US" dirty="0"/>
                  <a:t>Proof by Contradiction (Forward Direction).</a:t>
                </a:r>
              </a:p>
              <a:p>
                <a:r>
                  <a:rPr lang="en-US" dirty="0"/>
                  <a:t>Assumption. </a:t>
                </a:r>
                <a:r>
                  <a:rPr lang="en-US" dirty="0">
                    <a:solidFill>
                      <a:schemeClr val="tx1"/>
                    </a:solidFill>
                  </a:rPr>
                  <a:t>Suppose </a:t>
                </a:r>
                <a14:m>
                  <m:oMath xmlns:m="http://schemas.openxmlformats.org/officeDocument/2006/math">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𝐶</m:t>
                        </m:r>
                      </m:e>
                      <m:sub>
                        <m:r>
                          <a:rPr lang="en-US" i="1">
                            <a:solidFill>
                              <a:schemeClr val="tx1"/>
                            </a:solidFill>
                            <a:latin typeface="Cambria Math" panose="02040503050406030204" pitchFamily="18" charset="0"/>
                          </a:rPr>
                          <m:t>𝐸𝐼</m:t>
                        </m:r>
                      </m:sub>
                    </m:sSub>
                    <m:r>
                      <a:rPr lang="en-US">
                        <a:solidFill>
                          <a:schemeClr val="tx1"/>
                        </a:solidFill>
                        <a:latin typeface="Cambria Math" panose="02040503050406030204" pitchFamily="18" charset="0"/>
                      </a:rPr>
                      <m:t>&gt;</m:t>
                    </m:r>
                    <m:r>
                      <a:rPr lang="en-US" i="1">
                        <a:solidFill>
                          <a:schemeClr val="tx1"/>
                        </a:solidFill>
                        <a:latin typeface="Cambria Math" panose="02040503050406030204" pitchFamily="18" charset="0"/>
                      </a:rPr>
                      <m:t>𝜏</m:t>
                    </m:r>
                  </m:oMath>
                </a14:m>
                <a:r>
                  <a:rPr lang="en-US" dirty="0">
                    <a:solidFill>
                      <a:schemeClr val="tx1"/>
                    </a:solidFill>
                  </a:rPr>
                  <a:t>, but quantum kernel </a:t>
                </a:r>
                <a14:m>
                  <m:oMath xmlns:m="http://schemas.openxmlformats.org/officeDocument/2006/math">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𝐾</m:t>
                        </m:r>
                      </m:e>
                      <m:sub>
                        <m:r>
                          <a:rPr lang="en-US" i="1">
                            <a:solidFill>
                              <a:schemeClr val="tx1"/>
                            </a:solidFill>
                            <a:latin typeface="Cambria Math" panose="02040503050406030204" pitchFamily="18" charset="0"/>
                          </a:rPr>
                          <m:t>𝑄</m:t>
                        </m:r>
                      </m:sub>
                    </m:sSub>
                  </m:oMath>
                </a14:m>
                <a:r>
                  <a:rPr lang="en-US" dirty="0">
                    <a:solidFill>
                      <a:schemeClr val="tx1"/>
                    </a:solidFill>
                  </a:rPr>
                  <a:t> does not have a structural alignment advantage over the optimal RBF kernel, </a:t>
                </a:r>
                <a14:m>
                  <m:oMath xmlns:m="http://schemas.openxmlformats.org/officeDocument/2006/math">
                    <m:sSubSup>
                      <m:sSubSupPr>
                        <m:ctrlPr>
                          <a:rPr lang="en-US" i="1">
                            <a:solidFill>
                              <a:schemeClr val="tx1"/>
                            </a:solidFill>
                            <a:latin typeface="Cambria Math" panose="02040503050406030204" pitchFamily="18" charset="0"/>
                          </a:rPr>
                        </m:ctrlPr>
                      </m:sSubSupPr>
                      <m:e>
                        <m:r>
                          <a:rPr lang="en-US" i="1">
                            <a:solidFill>
                              <a:schemeClr val="tx1"/>
                            </a:solidFill>
                            <a:latin typeface="Cambria Math" panose="02040503050406030204" pitchFamily="18" charset="0"/>
                          </a:rPr>
                          <m:t>𝐾</m:t>
                        </m:r>
                      </m:e>
                      <m:sub>
                        <m:r>
                          <a:rPr lang="en-US" i="1">
                            <a:solidFill>
                              <a:schemeClr val="tx1"/>
                            </a:solidFill>
                            <a:latin typeface="Cambria Math" panose="02040503050406030204" pitchFamily="18" charset="0"/>
                          </a:rPr>
                          <m:t>𝐶</m:t>
                        </m:r>
                      </m:sub>
                      <m:sup>
                        <m:r>
                          <a:rPr lang="en-US" i="1">
                            <a:solidFill>
                              <a:schemeClr val="tx1"/>
                            </a:solidFill>
                            <a:latin typeface="Cambria Math" panose="02040503050406030204" pitchFamily="18" charset="0"/>
                          </a:rPr>
                          <m:t>∗</m:t>
                        </m:r>
                      </m:sup>
                    </m:sSubSup>
                  </m:oMath>
                </a14:m>
                <a:r>
                  <a:rPr lang="en-US" dirty="0">
                    <a:solidFill>
                      <a:schemeClr val="tx1"/>
                    </a:solidFill>
                  </a:rPr>
                  <a:t>. So, QSVM performs worse than SVM in terms of evaluation metrics. One of the two cases must be true:</a:t>
                </a:r>
                <a:endParaRPr lang="en-US" dirty="0"/>
              </a:p>
              <a:p>
                <a:r>
                  <a:rPr lang="en-US" dirty="0"/>
                  <a:t>Case A (Task Failure). </a:t>
                </a:r>
                <a:r>
                  <a:rPr lang="en-US" dirty="0">
                    <a:solidFill>
                      <a:schemeClr val="tx1"/>
                    </a:solidFill>
                  </a:rPr>
                  <a:t>Assume the classical SVM geometrically outperforms or ties the QSVM. We defined in Proposition 1 that in the kernel method optimal class separation is bounded by the CKTA. If the classical kernel (</a:t>
                </a:r>
                <a14:m>
                  <m:oMath xmlns:m="http://schemas.openxmlformats.org/officeDocument/2006/math">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𝐾</m:t>
                        </m:r>
                      </m:e>
                      <m:sub>
                        <m:r>
                          <a:rPr lang="en-US" i="1">
                            <a:solidFill>
                              <a:schemeClr val="tx1"/>
                            </a:solidFill>
                            <a:latin typeface="Cambria Math" panose="02040503050406030204" pitchFamily="18" charset="0"/>
                          </a:rPr>
                          <m:t>𝑐</m:t>
                        </m:r>
                      </m:sub>
                    </m:sSub>
                  </m:oMath>
                </a14:m>
                <a:r>
                  <a:rPr lang="en-US" dirty="0">
                    <a:solidFill>
                      <a:schemeClr val="tx1"/>
                    </a:solidFill>
                  </a:rPr>
                  <a:t>) is superior, then: </a:t>
                </a:r>
                <a14:m>
                  <m:oMath xmlns:m="http://schemas.openxmlformats.org/officeDocument/2006/math">
                    <m:r>
                      <a:rPr lang="en-US" b="0" i="1" smtClean="0">
                        <a:solidFill>
                          <a:srgbClr val="353585"/>
                        </a:solidFill>
                        <a:latin typeface="Cambria Math" panose="02040503050406030204" pitchFamily="18" charset="0"/>
                      </a:rPr>
                      <m:t>𝐶𝐾𝑇</m:t>
                    </m:r>
                    <m:sSub>
                      <m:sSubPr>
                        <m:ctrlPr>
                          <a:rPr lang="en-US" b="0" i="1">
                            <a:solidFill>
                              <a:srgbClr val="353585"/>
                            </a:solidFill>
                            <a:latin typeface="Cambria Math" panose="02040503050406030204" pitchFamily="18" charset="0"/>
                          </a:rPr>
                        </m:ctrlPr>
                      </m:sSubPr>
                      <m:e>
                        <m:r>
                          <a:rPr lang="en-US" b="0" i="1">
                            <a:solidFill>
                              <a:srgbClr val="353585"/>
                            </a:solidFill>
                            <a:latin typeface="Cambria Math" panose="02040503050406030204" pitchFamily="18" charset="0"/>
                          </a:rPr>
                          <m:t>𝐴</m:t>
                        </m:r>
                      </m:e>
                      <m:sub>
                        <m:r>
                          <a:rPr lang="en-US" b="0" i="1">
                            <a:solidFill>
                              <a:srgbClr val="353585"/>
                            </a:solidFill>
                            <a:latin typeface="Cambria Math" panose="02040503050406030204" pitchFamily="18" charset="0"/>
                          </a:rPr>
                          <m:t>𝐶</m:t>
                        </m:r>
                      </m:sub>
                    </m:sSub>
                    <m:r>
                      <a:rPr lang="en-US" b="0">
                        <a:solidFill>
                          <a:srgbClr val="353585"/>
                        </a:solidFill>
                        <a:latin typeface="Cambria Math" panose="02040503050406030204" pitchFamily="18" charset="0"/>
                      </a:rPr>
                      <m:t>&gt;</m:t>
                    </m:r>
                    <m:r>
                      <a:rPr lang="en-US" b="0" i="1">
                        <a:solidFill>
                          <a:srgbClr val="353585"/>
                        </a:solidFill>
                        <a:latin typeface="Cambria Math" panose="02040503050406030204" pitchFamily="18" charset="0"/>
                      </a:rPr>
                      <m:t>𝐶𝐾𝑇</m:t>
                    </m:r>
                    <m:sSub>
                      <m:sSubPr>
                        <m:ctrlPr>
                          <a:rPr lang="en-US" b="0" i="1">
                            <a:solidFill>
                              <a:srgbClr val="353585"/>
                            </a:solidFill>
                            <a:latin typeface="Cambria Math" panose="02040503050406030204" pitchFamily="18" charset="0"/>
                          </a:rPr>
                        </m:ctrlPr>
                      </m:sSubPr>
                      <m:e>
                        <m:r>
                          <a:rPr lang="en-US" b="0" i="1">
                            <a:solidFill>
                              <a:srgbClr val="353585"/>
                            </a:solidFill>
                            <a:latin typeface="Cambria Math" panose="02040503050406030204" pitchFamily="18" charset="0"/>
                          </a:rPr>
                          <m:t>𝐴</m:t>
                        </m:r>
                      </m:e>
                      <m:sub>
                        <m:r>
                          <a:rPr lang="en-US" b="0" i="1">
                            <a:solidFill>
                              <a:srgbClr val="353585"/>
                            </a:solidFill>
                            <a:latin typeface="Cambria Math" panose="02040503050406030204" pitchFamily="18" charset="0"/>
                          </a:rPr>
                          <m:t>𝑄</m:t>
                        </m:r>
                      </m:sub>
                    </m:sSub>
                    <m:r>
                      <a:rPr lang="en-US" b="0" i="1">
                        <a:solidFill>
                          <a:schemeClr val="tx1"/>
                        </a:solidFill>
                        <a:latin typeface="Cambria Math" panose="02040503050406030204" pitchFamily="18" charset="0"/>
                      </a:rPr>
                      <m:t>.</m:t>
                    </m:r>
                  </m:oMath>
                </a14:m>
                <a:endParaRPr lang="en-US" b="0" dirty="0">
                  <a:solidFill>
                    <a:schemeClr val="tx1"/>
                  </a:solidFill>
                </a:endParaRPr>
              </a:p>
              <a:p>
                <a:r>
                  <a:rPr lang="en-US" dirty="0">
                    <a:solidFill>
                      <a:schemeClr val="tx1"/>
                    </a:solidFill>
                  </a:rPr>
                  <a:t>We know from Definition 10: </a:t>
                </a:r>
                <a14:m>
                  <m:oMath xmlns:m="http://schemas.openxmlformats.org/officeDocument/2006/math">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𝐶</m:t>
                        </m:r>
                      </m:e>
                      <m:sub>
                        <m:r>
                          <a:rPr lang="en-US" i="1">
                            <a:solidFill>
                              <a:schemeClr val="tx1"/>
                            </a:solidFill>
                            <a:latin typeface="Cambria Math" panose="02040503050406030204" pitchFamily="18" charset="0"/>
                          </a:rPr>
                          <m:t>𝐸𝐼</m:t>
                        </m:r>
                      </m:sub>
                    </m:sSub>
                    <m:r>
                      <a:rPr lang="en-US">
                        <a:solidFill>
                          <a:schemeClr val="tx1"/>
                        </a:solidFill>
                        <a:latin typeface="Cambria Math" panose="02040503050406030204" pitchFamily="18" charset="0"/>
                      </a:rPr>
                      <m:t>=</m:t>
                    </m:r>
                    <m:r>
                      <a:rPr lang="en-US" i="1">
                        <a:solidFill>
                          <a:schemeClr val="tx1"/>
                        </a:solidFill>
                        <a:latin typeface="Cambria Math" panose="02040503050406030204" pitchFamily="18" charset="0"/>
                      </a:rPr>
                      <m:t>𝐺</m:t>
                    </m:r>
                    <m:d>
                      <m:dPr>
                        <m:ctrlPr>
                          <a:rPr lang="en-US" i="1">
                            <a:solidFill>
                              <a:schemeClr val="tx1"/>
                            </a:solidFill>
                            <a:latin typeface="Cambria Math" panose="02040503050406030204" pitchFamily="18" charset="0"/>
                          </a:rPr>
                        </m:ctrlPr>
                      </m:dPr>
                      <m:e>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𝛿</m:t>
                            </m:r>
                          </m:e>
                          <m:sub>
                            <m:r>
                              <a:rPr lang="en-US" i="1">
                                <a:solidFill>
                                  <a:schemeClr val="tx1"/>
                                </a:solidFill>
                                <a:latin typeface="Cambria Math" panose="02040503050406030204" pitchFamily="18" charset="0"/>
                              </a:rPr>
                              <m:t>𝐶𝐻𝑆𝐻</m:t>
                            </m:r>
                          </m:sub>
                        </m:sSub>
                        <m:r>
                          <a:rPr lang="en-US">
                            <a:solidFill>
                              <a:schemeClr val="tx1"/>
                            </a:solidFill>
                            <a:latin typeface="Cambria Math" panose="02040503050406030204" pitchFamily="18" charset="0"/>
                          </a:rPr>
                          <m:t>,</m:t>
                        </m:r>
                        <m:sSub>
                          <m:sSubPr>
                            <m:ctrlPr>
                              <a:rPr lang="en-US" i="1">
                                <a:solidFill>
                                  <a:schemeClr val="tx1"/>
                                </a:solidFill>
                                <a:latin typeface="Cambria Math" panose="02040503050406030204" pitchFamily="18" charset="0"/>
                              </a:rPr>
                            </m:ctrlPr>
                          </m:sSubPr>
                          <m:e>
                            <m:r>
                              <m:rPr>
                                <m:sty m:val="p"/>
                              </m:rPr>
                              <a:rPr lang="en-US">
                                <a:solidFill>
                                  <a:schemeClr val="tx1"/>
                                </a:solidFill>
                                <a:latin typeface="Cambria Math" panose="02040503050406030204" pitchFamily="18" charset="0"/>
                              </a:rPr>
                              <m:t>ε</m:t>
                            </m:r>
                          </m:e>
                          <m:sub>
                            <m:r>
                              <a:rPr lang="en-US" i="1">
                                <a:solidFill>
                                  <a:schemeClr val="tx1"/>
                                </a:solidFill>
                                <a:latin typeface="Cambria Math" panose="02040503050406030204" pitchFamily="18" charset="0"/>
                              </a:rPr>
                              <m:t>𝐻</m:t>
                            </m:r>
                          </m:sub>
                        </m:sSub>
                      </m:e>
                    </m:d>
                    <m:r>
                      <a:rPr lang="en-US">
                        <a:solidFill>
                          <a:schemeClr val="tx1"/>
                        </a:solidFill>
                        <a:latin typeface="Cambria Math" panose="02040503050406030204" pitchFamily="18" charset="0"/>
                      </a:rPr>
                      <m:t>×</m:t>
                    </m:r>
                    <m:r>
                      <a:rPr lang="en-US" i="1">
                        <a:solidFill>
                          <a:schemeClr val="tx1"/>
                        </a:solidFill>
                        <a:latin typeface="Cambria Math" panose="02040503050406030204" pitchFamily="18" charset="0"/>
                      </a:rPr>
                      <m:t>𝐶𝐾𝑇</m:t>
                    </m:r>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𝐴</m:t>
                        </m:r>
                      </m:e>
                      <m:sub>
                        <m:r>
                          <a:rPr lang="en-US" i="1">
                            <a:solidFill>
                              <a:schemeClr val="tx1"/>
                            </a:solidFill>
                            <a:latin typeface="Cambria Math" panose="02040503050406030204" pitchFamily="18" charset="0"/>
                          </a:rPr>
                          <m:t>𝑄</m:t>
                        </m:r>
                      </m:sub>
                    </m:sSub>
                    <m:r>
                      <a:rPr lang="en-US" i="1">
                        <a:solidFill>
                          <a:schemeClr val="tx1"/>
                        </a:solidFill>
                        <a:latin typeface="Cambria Math" panose="02040503050406030204" pitchFamily="18" charset="0"/>
                      </a:rPr>
                      <m:t>.</m:t>
                    </m:r>
                  </m:oMath>
                </a14:m>
                <a:endParaRPr lang="en-US" dirty="0">
                  <a:solidFill>
                    <a:schemeClr val="tx1"/>
                  </a:solidFill>
                </a:endParaRPr>
              </a:p>
              <a:p>
                <a:r>
                  <a:rPr lang="en-US" dirty="0">
                    <a:solidFill>
                      <a:schemeClr val="tx1"/>
                    </a:solidFill>
                  </a:rPr>
                  <a:t>Since the entanglement gain function is bounded such that </a:t>
                </a:r>
                <a14:m>
                  <m:oMath xmlns:m="http://schemas.openxmlformats.org/officeDocument/2006/math">
                    <m:r>
                      <a:rPr lang="en-US" i="1">
                        <a:solidFill>
                          <a:schemeClr val="tx1"/>
                        </a:solidFill>
                        <a:latin typeface="Cambria Math" panose="02040503050406030204" pitchFamily="18" charset="0"/>
                      </a:rPr>
                      <m:t>𝐺</m:t>
                    </m:r>
                    <m:r>
                      <a:rPr lang="en-US">
                        <a:solidFill>
                          <a:schemeClr val="tx1"/>
                        </a:solidFill>
                        <a:latin typeface="Cambria Math" panose="02040503050406030204" pitchFamily="18" charset="0"/>
                      </a:rPr>
                      <m:t> &lt;1</m:t>
                    </m:r>
                  </m:oMath>
                </a14:m>
                <a:r>
                  <a:rPr lang="en-US" dirty="0">
                    <a:solidFill>
                      <a:schemeClr val="tx1"/>
                    </a:solidFill>
                  </a:rPr>
                  <a:t>, it must be true that: </a:t>
                </a:r>
                <a14:m>
                  <m:oMath xmlns:m="http://schemas.openxmlformats.org/officeDocument/2006/math">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𝐶</m:t>
                        </m:r>
                      </m:e>
                      <m:sub>
                        <m:r>
                          <a:rPr lang="en-US" i="1">
                            <a:solidFill>
                              <a:schemeClr val="tx1"/>
                            </a:solidFill>
                            <a:latin typeface="Cambria Math" panose="02040503050406030204" pitchFamily="18" charset="0"/>
                          </a:rPr>
                          <m:t>𝐸𝐼</m:t>
                        </m:r>
                      </m:sub>
                    </m:sSub>
                    <m:r>
                      <a:rPr lang="en-US">
                        <a:solidFill>
                          <a:schemeClr val="tx1"/>
                        </a:solidFill>
                        <a:latin typeface="Cambria Math" panose="02040503050406030204" pitchFamily="18" charset="0"/>
                      </a:rPr>
                      <m:t>&lt;</m:t>
                    </m:r>
                    <m:r>
                      <a:rPr lang="en-US" i="1">
                        <a:solidFill>
                          <a:schemeClr val="tx1"/>
                        </a:solidFill>
                        <a:latin typeface="Cambria Math" panose="02040503050406030204" pitchFamily="18" charset="0"/>
                      </a:rPr>
                      <m:t>𝐶𝐾𝑇</m:t>
                    </m:r>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𝐴</m:t>
                        </m:r>
                      </m:e>
                      <m:sub>
                        <m:r>
                          <a:rPr lang="en-US" i="1">
                            <a:solidFill>
                              <a:schemeClr val="tx1"/>
                            </a:solidFill>
                            <a:latin typeface="Cambria Math" panose="02040503050406030204" pitchFamily="18" charset="0"/>
                          </a:rPr>
                          <m:t>𝑄</m:t>
                        </m:r>
                      </m:sub>
                    </m:sSub>
                    <m:r>
                      <a:rPr lang="en-US" i="1">
                        <a:solidFill>
                          <a:schemeClr val="tx1"/>
                        </a:solidFill>
                        <a:latin typeface="Cambria Math" panose="02040503050406030204" pitchFamily="18" charset="0"/>
                      </a:rPr>
                      <m:t>.</m:t>
                    </m:r>
                  </m:oMath>
                </a14:m>
                <a:endParaRPr lang="en-US" dirty="0">
                  <a:solidFill>
                    <a:schemeClr val="tx1"/>
                  </a:solidFill>
                </a:endParaRPr>
              </a:p>
              <a:p>
                <a:r>
                  <a:rPr lang="en-US" dirty="0">
                    <a:solidFill>
                      <a:schemeClr val="tx1"/>
                    </a:solidFill>
                  </a:rPr>
                  <a:t>Substituting our assumption into this inequality yields: </a:t>
                </a:r>
                <a14:m>
                  <m:oMath xmlns:m="http://schemas.openxmlformats.org/officeDocument/2006/math">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𝐶</m:t>
                        </m:r>
                      </m:e>
                      <m:sub>
                        <m:r>
                          <a:rPr lang="en-US" i="1">
                            <a:solidFill>
                              <a:schemeClr val="tx1"/>
                            </a:solidFill>
                            <a:latin typeface="Cambria Math" panose="02040503050406030204" pitchFamily="18" charset="0"/>
                          </a:rPr>
                          <m:t>𝐸𝐼</m:t>
                        </m:r>
                      </m:sub>
                    </m:sSub>
                    <m:r>
                      <a:rPr lang="en-US">
                        <a:solidFill>
                          <a:schemeClr val="tx1"/>
                        </a:solidFill>
                        <a:latin typeface="Cambria Math" panose="02040503050406030204" pitchFamily="18" charset="0"/>
                      </a:rPr>
                      <m:t>&lt;</m:t>
                    </m:r>
                    <m:r>
                      <a:rPr lang="en-US" i="1">
                        <a:solidFill>
                          <a:schemeClr val="tx1"/>
                        </a:solidFill>
                        <a:latin typeface="Cambria Math" panose="02040503050406030204" pitchFamily="18" charset="0"/>
                      </a:rPr>
                      <m:t>𝐶𝐾𝑇</m:t>
                    </m:r>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𝐴</m:t>
                        </m:r>
                      </m:e>
                      <m:sub>
                        <m:r>
                          <a:rPr lang="en-US" i="1">
                            <a:solidFill>
                              <a:schemeClr val="tx1"/>
                            </a:solidFill>
                            <a:latin typeface="Cambria Math" panose="02040503050406030204" pitchFamily="18" charset="0"/>
                          </a:rPr>
                          <m:t>𝐶</m:t>
                        </m:r>
                      </m:sub>
                    </m:sSub>
                    <m:r>
                      <a:rPr lang="en-US" i="1">
                        <a:solidFill>
                          <a:schemeClr val="tx1"/>
                        </a:solidFill>
                        <a:latin typeface="Cambria Math" panose="02040503050406030204" pitchFamily="18" charset="0"/>
                      </a:rPr>
                      <m:t>. </m:t>
                    </m:r>
                  </m:oMath>
                </a14:m>
                <a:endParaRPr lang="en-US" dirty="0">
                  <a:solidFill>
                    <a:schemeClr val="tx1"/>
                  </a:solidFill>
                </a:endParaRPr>
              </a:p>
              <a:p>
                <a:r>
                  <a:rPr lang="en-US" dirty="0">
                    <a:solidFill>
                      <a:schemeClr val="tx1"/>
                    </a:solidFill>
                  </a:rPr>
                  <a:t>Since </a:t>
                </a:r>
                <a14:m>
                  <m:oMath xmlns:m="http://schemas.openxmlformats.org/officeDocument/2006/math">
                    <m:r>
                      <a:rPr lang="en-US" i="1">
                        <a:solidFill>
                          <a:schemeClr val="tx1"/>
                        </a:solidFill>
                        <a:latin typeface="Cambria Math" panose="02040503050406030204" pitchFamily="18" charset="0"/>
                      </a:rPr>
                      <m:t>𝜏</m:t>
                    </m:r>
                    <m:r>
                      <a:rPr lang="en-US">
                        <a:solidFill>
                          <a:schemeClr val="tx1"/>
                        </a:solidFill>
                        <a:latin typeface="Cambria Math" panose="02040503050406030204" pitchFamily="18" charset="0"/>
                      </a:rPr>
                      <m:t>=</m:t>
                    </m:r>
                    <m:r>
                      <a:rPr lang="en-US" i="1">
                        <a:solidFill>
                          <a:schemeClr val="tx1"/>
                        </a:solidFill>
                        <a:latin typeface="Cambria Math" panose="02040503050406030204" pitchFamily="18" charset="0"/>
                      </a:rPr>
                      <m:t>𝐶𝐾𝑇</m:t>
                    </m:r>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𝐴</m:t>
                        </m:r>
                      </m:e>
                      <m:sub>
                        <m:r>
                          <a:rPr lang="en-US" i="1">
                            <a:solidFill>
                              <a:schemeClr val="tx1"/>
                            </a:solidFill>
                            <a:latin typeface="Cambria Math" panose="02040503050406030204" pitchFamily="18" charset="0"/>
                          </a:rPr>
                          <m:t>𝐶</m:t>
                        </m:r>
                      </m:sub>
                    </m:sSub>
                  </m:oMath>
                </a14:m>
                <a:r>
                  <a:rPr lang="en-US" dirty="0">
                    <a:solidFill>
                      <a:schemeClr val="tx1"/>
                    </a:solidFill>
                  </a:rPr>
                  <a:t>, this leaves us with: </a:t>
                </a:r>
                <a14:m>
                  <m:oMath xmlns:m="http://schemas.openxmlformats.org/officeDocument/2006/math">
                    <m:eqArr>
                      <m:eqArrPr>
                        <m:ctrlPr>
                          <a:rPr lang="en-US" i="1">
                            <a:solidFill>
                              <a:schemeClr val="tx1"/>
                            </a:solidFill>
                            <a:latin typeface="Cambria Math" panose="02040503050406030204" pitchFamily="18" charset="0"/>
                          </a:rPr>
                        </m:ctrlPr>
                      </m:eqArrPr>
                      <m:e>
                        <m:sSub>
                          <m:sSubPr>
                            <m:ctrlPr>
                              <a:rPr lang="en-US" i="1" smtClean="0">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𝐶</m:t>
                            </m:r>
                          </m:e>
                          <m:sub>
                            <m:r>
                              <a:rPr lang="en-US" i="1">
                                <a:solidFill>
                                  <a:schemeClr val="tx1"/>
                                </a:solidFill>
                                <a:latin typeface="Cambria Math" panose="02040503050406030204" pitchFamily="18" charset="0"/>
                              </a:rPr>
                              <m:t>𝐸𝐼</m:t>
                            </m:r>
                          </m:sub>
                        </m:sSub>
                        <m:r>
                          <a:rPr lang="en-US">
                            <a:solidFill>
                              <a:schemeClr val="tx1"/>
                            </a:solidFill>
                            <a:latin typeface="Cambria Math" panose="02040503050406030204" pitchFamily="18" charset="0"/>
                          </a:rPr>
                          <m:t>&lt;</m:t>
                        </m:r>
                        <m:r>
                          <a:rPr lang="en-US" i="1">
                            <a:solidFill>
                              <a:schemeClr val="tx1"/>
                            </a:solidFill>
                            <a:latin typeface="Cambria Math" panose="02040503050406030204" pitchFamily="18" charset="0"/>
                          </a:rPr>
                          <m:t>𝜏</m:t>
                        </m:r>
                        <m:r>
                          <a:rPr lang="en-US" i="1">
                            <a:solidFill>
                              <a:schemeClr val="tx1"/>
                            </a:solidFill>
                            <a:latin typeface="Cambria Math" panose="02040503050406030204" pitchFamily="18" charset="0"/>
                          </a:rPr>
                          <m:t>. </m:t>
                        </m:r>
                      </m:e>
                    </m:eqArr>
                  </m:oMath>
                </a14:m>
                <a:endParaRPr lang="en-US" dirty="0">
                  <a:solidFill>
                    <a:schemeClr val="tx1"/>
                  </a:solidFill>
                </a:endParaRPr>
              </a:p>
              <a:p>
                <a:r>
                  <a:rPr lang="en-US" dirty="0">
                    <a:solidFill>
                      <a:schemeClr val="tx1"/>
                    </a:solidFill>
                  </a:rPr>
                  <a:t>This directly contradicts our initial premise that </a:t>
                </a:r>
                <a14:m>
                  <m:oMath xmlns:m="http://schemas.openxmlformats.org/officeDocument/2006/math">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𝐶</m:t>
                        </m:r>
                      </m:e>
                      <m:sub>
                        <m:r>
                          <a:rPr lang="en-US" i="1">
                            <a:solidFill>
                              <a:schemeClr val="tx1"/>
                            </a:solidFill>
                            <a:latin typeface="Cambria Math" panose="02040503050406030204" pitchFamily="18" charset="0"/>
                          </a:rPr>
                          <m:t>𝐸𝐼</m:t>
                        </m:r>
                      </m:sub>
                    </m:sSub>
                    <m:r>
                      <a:rPr lang="en-US">
                        <a:solidFill>
                          <a:schemeClr val="tx1"/>
                        </a:solidFill>
                        <a:latin typeface="Cambria Math" panose="02040503050406030204" pitchFamily="18" charset="0"/>
                      </a:rPr>
                      <m:t>&gt;</m:t>
                    </m:r>
                    <m:r>
                      <a:rPr lang="en-US" i="1">
                        <a:solidFill>
                          <a:schemeClr val="tx1"/>
                        </a:solidFill>
                        <a:latin typeface="Cambria Math" panose="02040503050406030204" pitchFamily="18" charset="0"/>
                      </a:rPr>
                      <m:t>𝜏</m:t>
                    </m:r>
                  </m:oMath>
                </a14:m>
                <a:r>
                  <a:rPr lang="en-US" dirty="0">
                    <a:solidFill>
                      <a:schemeClr val="tx1"/>
                    </a:solidFill>
                  </a:rPr>
                  <a:t>. Therefore, Case A is false. For </a:t>
                </a:r>
                <a14:m>
                  <m:oMath xmlns:m="http://schemas.openxmlformats.org/officeDocument/2006/math">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𝐶</m:t>
                        </m:r>
                      </m:e>
                      <m:sub>
                        <m:r>
                          <a:rPr lang="en-US" i="1">
                            <a:solidFill>
                              <a:schemeClr val="tx1"/>
                            </a:solidFill>
                            <a:latin typeface="Cambria Math" panose="02040503050406030204" pitchFamily="18" charset="0"/>
                          </a:rPr>
                          <m:t>𝐸𝐼</m:t>
                        </m:r>
                      </m:sub>
                    </m:sSub>
                    <m:r>
                      <a:rPr lang="en-US">
                        <a:solidFill>
                          <a:schemeClr val="tx1"/>
                        </a:solidFill>
                        <a:latin typeface="Cambria Math" panose="02040503050406030204" pitchFamily="18" charset="0"/>
                      </a:rPr>
                      <m:t>&gt;</m:t>
                    </m:r>
                    <m:r>
                      <a:rPr lang="en-US" i="1">
                        <a:solidFill>
                          <a:schemeClr val="tx1"/>
                        </a:solidFill>
                        <a:latin typeface="Cambria Math" panose="02040503050406030204" pitchFamily="18" charset="0"/>
                      </a:rPr>
                      <m:t>𝜏</m:t>
                    </m:r>
                  </m:oMath>
                </a14:m>
                <a:r>
                  <a:rPr lang="en-US" dirty="0">
                    <a:solidFill>
                      <a:schemeClr val="tx1"/>
                    </a:solidFill>
                  </a:rPr>
                  <a:t> to hold, the quantum feature space must geometrically align with the target labels better than the best classical RBF space </a:t>
                </a:r>
                <a14:m>
                  <m:oMath xmlns:m="http://schemas.openxmlformats.org/officeDocument/2006/math">
                    <m:d>
                      <m:dPr>
                        <m:ctrlPr>
                          <a:rPr lang="en-US" i="1">
                            <a:solidFill>
                              <a:schemeClr val="tx1"/>
                            </a:solidFill>
                            <a:latin typeface="Cambria Math" panose="02040503050406030204" pitchFamily="18" charset="0"/>
                          </a:rPr>
                        </m:ctrlPr>
                      </m:dPr>
                      <m:e>
                        <m:r>
                          <a:rPr lang="en-US" i="1">
                            <a:solidFill>
                              <a:schemeClr val="tx1"/>
                            </a:solidFill>
                            <a:latin typeface="Cambria Math" panose="02040503050406030204" pitchFamily="18" charset="0"/>
                          </a:rPr>
                          <m:t>𝐶𝐾𝑇</m:t>
                        </m:r>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𝐴</m:t>
                            </m:r>
                          </m:e>
                          <m:sub>
                            <m:r>
                              <a:rPr lang="en-US" i="1">
                                <a:solidFill>
                                  <a:schemeClr val="tx1"/>
                                </a:solidFill>
                                <a:latin typeface="Cambria Math" panose="02040503050406030204" pitchFamily="18" charset="0"/>
                              </a:rPr>
                              <m:t>𝑄</m:t>
                            </m:r>
                          </m:sub>
                        </m:sSub>
                        <m:r>
                          <a:rPr lang="en-US">
                            <a:solidFill>
                              <a:schemeClr val="tx1"/>
                            </a:solidFill>
                            <a:latin typeface="Cambria Math" panose="02040503050406030204" pitchFamily="18" charset="0"/>
                          </a:rPr>
                          <m:t>&gt;</m:t>
                        </m:r>
                        <m:r>
                          <a:rPr lang="en-US" i="1">
                            <a:solidFill>
                              <a:schemeClr val="tx1"/>
                            </a:solidFill>
                            <a:latin typeface="Cambria Math" panose="02040503050406030204" pitchFamily="18" charset="0"/>
                          </a:rPr>
                          <m:t>𝜏</m:t>
                        </m:r>
                      </m:e>
                    </m:d>
                  </m:oMath>
                </a14:m>
                <a:r>
                  <a:rPr lang="en-US" dirty="0">
                    <a:solidFill>
                      <a:schemeClr val="tx1"/>
                    </a:solidFill>
                  </a:rPr>
                  <a:t>. </a:t>
                </a:r>
              </a:p>
              <a:p>
                <a:endParaRPr lang="en-US" dirty="0"/>
              </a:p>
            </p:txBody>
          </p:sp>
        </mc:Choice>
        <mc:Fallback xmlns="">
          <p:sp>
            <p:nvSpPr>
              <p:cNvPr id="3" name="TextBox 2">
                <a:extLst>
                  <a:ext uri="{FF2B5EF4-FFF2-40B4-BE49-F238E27FC236}">
                    <a16:creationId xmlns:a16="http://schemas.microsoft.com/office/drawing/2014/main" id="{9AFFB51A-E66A-11A9-9F84-3B57828D785D}"/>
                  </a:ext>
                </a:extLst>
              </p:cNvPr>
              <p:cNvSpPr txBox="1">
                <a:spLocks noRot="1" noChangeAspect="1" noMove="1" noResize="1" noEditPoints="1" noAdjustHandles="1" noChangeArrowheads="1" noChangeShapeType="1" noTextEdit="1"/>
              </p:cNvSpPr>
              <p:nvPr/>
            </p:nvSpPr>
            <p:spPr>
              <a:xfrm>
                <a:off x="228600" y="685800"/>
                <a:ext cx="8686800" cy="6429645"/>
              </a:xfrm>
              <a:prstGeom prst="rect">
                <a:avLst/>
              </a:prstGeom>
              <a:blipFill>
                <a:blip r:embed="rId3"/>
                <a:stretch>
                  <a:fillRect l="-632" t="-569" r="-1193"/>
                </a:stretch>
              </a:blipFill>
            </p:spPr>
            <p:txBody>
              <a:bodyPr/>
              <a:lstStyle/>
              <a:p>
                <a:r>
                  <a:rPr lang="en-US">
                    <a:noFill/>
                  </a:rPr>
                  <a:t> </a:t>
                </a:r>
              </a:p>
            </p:txBody>
          </p:sp>
        </mc:Fallback>
      </mc:AlternateContent>
    </p:spTree>
    <p:extLst>
      <p:ext uri="{BB962C8B-B14F-4D97-AF65-F5344CB8AC3E}">
        <p14:creationId xmlns:p14="http://schemas.microsoft.com/office/powerpoint/2010/main" val="2723282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0EA168-3694-4770-5384-432602EBA14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0C18390-DC43-24AD-5C27-4EAAEB1D8FDF}"/>
              </a:ext>
            </a:extLst>
          </p:cNvPr>
          <p:cNvSpPr>
            <a:spLocks noGrp="1"/>
          </p:cNvSpPr>
          <p:nvPr>
            <p:ph type="title"/>
          </p:nvPr>
        </p:nvSpPr>
        <p:spPr/>
        <p:txBody>
          <a:bodyPr vert="horz" wrap="none" lIns="228600" tIns="91440" rIns="0" bIns="0" rtlCol="0" anchor="ctr" anchorCtr="0">
            <a:noAutofit/>
          </a:bodyPr>
          <a:lstStyle/>
          <a:p>
            <a:r>
              <a:rPr lang="en-US" dirty="0"/>
              <a:t>Proof of Theorem 1 (4/6)</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3CCBF279-3A19-95F8-3A9A-CCA19A163C5B}"/>
                  </a:ext>
                </a:extLst>
              </p:cNvPr>
              <p:cNvSpPr txBox="1"/>
              <p:nvPr/>
            </p:nvSpPr>
            <p:spPr>
              <a:xfrm>
                <a:off x="228600" y="685800"/>
                <a:ext cx="8686800" cy="5795882"/>
              </a:xfrm>
              <a:prstGeom prst="rect">
                <a:avLst/>
              </a:prstGeom>
              <a:noFill/>
            </p:spPr>
            <p:txBody>
              <a:bodyPr wrap="square" rtlCol="0">
                <a:spAutoFit/>
              </a:bodyPr>
              <a:lstStyle>
                <a:defPPr>
                  <a:defRPr lang="en-US"/>
                </a:defPPr>
                <a:lvl1pPr>
                  <a:spcAft>
                    <a:spcPts val="1200"/>
                  </a:spcAft>
                  <a:defRPr b="1">
                    <a:solidFill>
                      <a:srgbClr val="353585"/>
                    </a:solidFill>
                    <a:latin typeface="Arial" panose="020B0604020202020204" pitchFamily="34" charset="0"/>
                    <a:cs typeface="Arial" panose="020B0604020202020204" pitchFamily="34" charset="0"/>
                  </a:defRPr>
                </a:lvl1pPr>
              </a:lstStyle>
              <a:p>
                <a:r>
                  <a:rPr lang="en-US" dirty="0"/>
                  <a:t>Case B (Quantum Triviality). </a:t>
                </a:r>
                <a:r>
                  <a:rPr lang="en-US" dirty="0">
                    <a:solidFill>
                      <a:schemeClr val="tx1"/>
                    </a:solidFill>
                  </a:rPr>
                  <a:t>Now, assume the quantum kernel achieves high accuracy ( </a:t>
                </a:r>
                <a14:m>
                  <m:oMath xmlns:m="http://schemas.openxmlformats.org/officeDocument/2006/math">
                    <m:r>
                      <a:rPr lang="en-US" i="1">
                        <a:solidFill>
                          <a:schemeClr val="tx1"/>
                        </a:solidFill>
                        <a:latin typeface="Cambria Math" panose="02040503050406030204" pitchFamily="18" charset="0"/>
                      </a:rPr>
                      <m:t>𝐶𝐾𝑇</m:t>
                    </m:r>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𝐴</m:t>
                        </m:r>
                      </m:e>
                      <m:sub>
                        <m:r>
                          <a:rPr lang="en-US" i="1">
                            <a:solidFill>
                              <a:schemeClr val="tx1"/>
                            </a:solidFill>
                            <a:latin typeface="Cambria Math" panose="02040503050406030204" pitchFamily="18" charset="0"/>
                          </a:rPr>
                          <m:t>𝑄</m:t>
                        </m:r>
                      </m:sub>
                    </m:sSub>
                    <m:r>
                      <a:rPr lang="en-US">
                        <a:solidFill>
                          <a:schemeClr val="tx1"/>
                        </a:solidFill>
                        <a:latin typeface="Cambria Math" panose="02040503050406030204" pitchFamily="18" charset="0"/>
                      </a:rPr>
                      <m:t>&gt;</m:t>
                    </m:r>
                    <m:r>
                      <a:rPr lang="en-US" i="1">
                        <a:solidFill>
                          <a:schemeClr val="tx1"/>
                        </a:solidFill>
                        <a:latin typeface="Cambria Math" panose="02040503050406030204" pitchFamily="18" charset="0"/>
                      </a:rPr>
                      <m:t>𝜏</m:t>
                    </m:r>
                  </m:oMath>
                </a14:m>
                <a:r>
                  <a:rPr lang="en-US" dirty="0">
                    <a:solidFill>
                      <a:schemeClr val="tx1"/>
                    </a:solidFill>
                  </a:rPr>
                  <a:t> ), but it does so without utilizing genuine quantum resources. This means the feature map could theoretically be simulated on a classical computer without exponential overhead. If the circuit is classically </a:t>
                </a:r>
                <a:r>
                  <a:rPr lang="en-US" dirty="0" err="1">
                    <a:solidFill>
                      <a:schemeClr val="tx1"/>
                    </a:solidFill>
                  </a:rPr>
                  <a:t>simulatable</a:t>
                </a:r>
                <a:r>
                  <a:rPr lang="en-US" dirty="0">
                    <a:solidFill>
                      <a:schemeClr val="tx1"/>
                    </a:solidFill>
                  </a:rPr>
                  <a:t>, it cannot exhibit strong non-local entanglement. Therefore, one of the following must occur:</a:t>
                </a:r>
              </a:p>
              <a:p>
                <a:pPr lvl="0"/>
                <a:r>
                  <a:rPr lang="en-US" dirty="0">
                    <a:solidFill>
                      <a:schemeClr val="tx1"/>
                    </a:solidFill>
                  </a:rPr>
                  <a:t>The states are separable, meaning the Rényi entropy </a:t>
                </a:r>
                <a14:m>
                  <m:oMath xmlns:m="http://schemas.openxmlformats.org/officeDocument/2006/math">
                    <m:sSub>
                      <m:sSubPr>
                        <m:ctrlPr>
                          <a:rPr lang="en-US" i="1">
                            <a:solidFill>
                              <a:schemeClr val="tx1"/>
                            </a:solidFill>
                            <a:latin typeface="Cambria Math" panose="02040503050406030204" pitchFamily="18" charset="0"/>
                          </a:rPr>
                        </m:ctrlPr>
                      </m:sSubPr>
                      <m:e>
                        <m:r>
                          <m:rPr>
                            <m:sty m:val="p"/>
                          </m:rPr>
                          <a:rPr lang="en-US">
                            <a:solidFill>
                              <a:schemeClr val="tx1"/>
                            </a:solidFill>
                            <a:latin typeface="Cambria Math" panose="02040503050406030204" pitchFamily="18" charset="0"/>
                          </a:rPr>
                          <m:t>ε</m:t>
                        </m:r>
                      </m:e>
                      <m:sub>
                        <m:r>
                          <a:rPr lang="en-US" i="1">
                            <a:solidFill>
                              <a:schemeClr val="tx1"/>
                            </a:solidFill>
                            <a:latin typeface="Cambria Math" panose="02040503050406030204" pitchFamily="18" charset="0"/>
                          </a:rPr>
                          <m:t>𝐻</m:t>
                        </m:r>
                      </m:sub>
                    </m:sSub>
                    <m:r>
                      <a:rPr lang="en-US">
                        <a:solidFill>
                          <a:schemeClr val="tx1"/>
                        </a:solidFill>
                        <a:latin typeface="Cambria Math" panose="02040503050406030204" pitchFamily="18" charset="0"/>
                      </a:rPr>
                      <m:t>≈0</m:t>
                    </m:r>
                  </m:oMath>
                </a14:m>
                <a:r>
                  <a:rPr lang="en-US" dirty="0">
                    <a:solidFill>
                      <a:schemeClr val="tx1"/>
                    </a:solidFill>
                  </a:rPr>
                  <a:t>. The correlations can be explained by local hidden variables (no non-locality), meaning the normalized CHSH violation </a:t>
                </a:r>
                <a14:m>
                  <m:oMath xmlns:m="http://schemas.openxmlformats.org/officeDocument/2006/math">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𝛿</m:t>
                        </m:r>
                      </m:e>
                      <m:sub>
                        <m:r>
                          <a:rPr lang="en-US" i="1">
                            <a:solidFill>
                              <a:schemeClr val="tx1"/>
                            </a:solidFill>
                            <a:latin typeface="Cambria Math" panose="02040503050406030204" pitchFamily="18" charset="0"/>
                          </a:rPr>
                          <m:t>𝐶𝐻𝑆𝐻</m:t>
                        </m:r>
                      </m:sub>
                    </m:sSub>
                    <m:r>
                      <a:rPr lang="en-US" i="1">
                        <a:solidFill>
                          <a:schemeClr val="tx1"/>
                        </a:solidFill>
                        <a:latin typeface="Cambria Math" panose="02040503050406030204" pitchFamily="18" charset="0"/>
                      </a:rPr>
                      <m:t>≤0</m:t>
                    </m:r>
                  </m:oMath>
                </a14:m>
                <a:r>
                  <a:rPr lang="en-US" dirty="0">
                    <a:solidFill>
                      <a:schemeClr val="tx1"/>
                    </a:solidFill>
                  </a:rPr>
                  <a:t>. If </a:t>
                </a:r>
                <a14:m>
                  <m:oMath xmlns:m="http://schemas.openxmlformats.org/officeDocument/2006/math">
                    <m:sSub>
                      <m:sSubPr>
                        <m:ctrlPr>
                          <a:rPr lang="en-US" i="1">
                            <a:solidFill>
                              <a:schemeClr val="tx1"/>
                            </a:solidFill>
                            <a:latin typeface="Cambria Math" panose="02040503050406030204" pitchFamily="18" charset="0"/>
                          </a:rPr>
                        </m:ctrlPr>
                      </m:sSubPr>
                      <m:e>
                        <m:r>
                          <m:rPr>
                            <m:sty m:val="p"/>
                          </m:rPr>
                          <a:rPr lang="en-US">
                            <a:solidFill>
                              <a:schemeClr val="tx1"/>
                            </a:solidFill>
                            <a:latin typeface="Cambria Math" panose="02040503050406030204" pitchFamily="18" charset="0"/>
                          </a:rPr>
                          <m:t>ε</m:t>
                        </m:r>
                      </m:e>
                      <m:sub>
                        <m:r>
                          <a:rPr lang="en-US" i="1">
                            <a:solidFill>
                              <a:schemeClr val="tx1"/>
                            </a:solidFill>
                            <a:latin typeface="Cambria Math" panose="02040503050406030204" pitchFamily="18" charset="0"/>
                          </a:rPr>
                          <m:t>𝐻</m:t>
                        </m:r>
                      </m:sub>
                    </m:sSub>
                    <m:r>
                      <a:rPr lang="en-US" i="1">
                        <a:solidFill>
                          <a:schemeClr val="tx1"/>
                        </a:solidFill>
                        <a:latin typeface="Cambria Math" panose="02040503050406030204" pitchFamily="18" charset="0"/>
                      </a:rPr>
                      <m:t> = 0 </m:t>
                    </m:r>
                    <m:r>
                      <a:rPr lang="en-US" i="1">
                        <a:solidFill>
                          <a:schemeClr val="tx1"/>
                        </a:solidFill>
                        <a:latin typeface="Cambria Math" panose="02040503050406030204" pitchFamily="18" charset="0"/>
                      </a:rPr>
                      <m:t>𝑜𝑟</m:t>
                    </m:r>
                    <m:r>
                      <a:rPr lang="en-US" i="1">
                        <a:solidFill>
                          <a:schemeClr val="tx1"/>
                        </a:solidFill>
                        <a:latin typeface="Cambria Math" panose="02040503050406030204" pitchFamily="18" charset="0"/>
                      </a:rPr>
                      <m:t> </m:t>
                    </m:r>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𝛿</m:t>
                        </m:r>
                      </m:e>
                      <m:sub>
                        <m:r>
                          <m:rPr>
                            <m:sty m:val="p"/>
                          </m:rPr>
                          <a:rPr lang="en-US">
                            <a:solidFill>
                              <a:schemeClr val="tx1"/>
                            </a:solidFill>
                            <a:latin typeface="Cambria Math" panose="02040503050406030204" pitchFamily="18" charset="0"/>
                          </a:rPr>
                          <m:t>CHSH</m:t>
                        </m:r>
                      </m:sub>
                    </m:sSub>
                    <m:r>
                      <a:rPr lang="en-US">
                        <a:solidFill>
                          <a:schemeClr val="tx1"/>
                        </a:solidFill>
                        <a:latin typeface="Cambria Math" panose="02040503050406030204" pitchFamily="18" charset="0"/>
                      </a:rPr>
                      <m:t> =0</m:t>
                    </m:r>
                    <m:r>
                      <a:rPr lang="en-US" i="1">
                        <a:solidFill>
                          <a:schemeClr val="tx1"/>
                        </a:solidFill>
                        <a:latin typeface="Cambria Math" panose="02040503050406030204" pitchFamily="18" charset="0"/>
                      </a:rPr>
                      <m:t> </m:t>
                    </m:r>
                  </m:oMath>
                </a14:m>
                <a:r>
                  <a:rPr lang="en-US" dirty="0">
                    <a:solidFill>
                      <a:schemeClr val="tx1"/>
                    </a:solidFill>
                  </a:rPr>
                  <a:t>, then the entanglement gain is: </a:t>
                </a:r>
                <a14:m>
                  <m:oMath xmlns:m="http://schemas.openxmlformats.org/officeDocument/2006/math">
                    <m:eqArr>
                      <m:eqArrPr>
                        <m:ctrlPr>
                          <a:rPr lang="en-US" i="1">
                            <a:solidFill>
                              <a:schemeClr val="tx1"/>
                            </a:solidFill>
                            <a:latin typeface="Cambria Math" panose="02040503050406030204" pitchFamily="18" charset="0"/>
                          </a:rPr>
                        </m:ctrlPr>
                      </m:eqArrPr>
                      <m:e>
                        <m:r>
                          <a:rPr lang="en-US" i="1">
                            <a:solidFill>
                              <a:schemeClr val="tx1"/>
                            </a:solidFill>
                            <a:latin typeface="Cambria Math" panose="02040503050406030204" pitchFamily="18" charset="0"/>
                          </a:rPr>
                          <m:t>𝐺</m:t>
                        </m:r>
                        <m:d>
                          <m:dPr>
                            <m:ctrlPr>
                              <a:rPr lang="en-US" i="1">
                                <a:solidFill>
                                  <a:schemeClr val="tx1"/>
                                </a:solidFill>
                                <a:latin typeface="Cambria Math" panose="02040503050406030204" pitchFamily="18" charset="0"/>
                              </a:rPr>
                            </m:ctrlPr>
                          </m:dPr>
                          <m:e>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𝛿</m:t>
                                </m:r>
                              </m:e>
                              <m:sub>
                                <m:r>
                                  <a:rPr lang="en-US" i="1">
                                    <a:solidFill>
                                      <a:schemeClr val="tx1"/>
                                    </a:solidFill>
                                    <a:latin typeface="Cambria Math" panose="02040503050406030204" pitchFamily="18" charset="0"/>
                                  </a:rPr>
                                  <m:t>𝐶𝐻𝑆𝐻</m:t>
                                </m:r>
                              </m:sub>
                            </m:sSub>
                            <m:r>
                              <a:rPr lang="en-US">
                                <a:solidFill>
                                  <a:schemeClr val="tx1"/>
                                </a:solidFill>
                                <a:latin typeface="Cambria Math" panose="02040503050406030204" pitchFamily="18" charset="0"/>
                              </a:rPr>
                              <m:t>,</m:t>
                            </m:r>
                            <m:sSub>
                              <m:sSubPr>
                                <m:ctrlPr>
                                  <a:rPr lang="en-US" i="1">
                                    <a:solidFill>
                                      <a:schemeClr val="tx1"/>
                                    </a:solidFill>
                                    <a:latin typeface="Cambria Math" panose="02040503050406030204" pitchFamily="18" charset="0"/>
                                  </a:rPr>
                                </m:ctrlPr>
                              </m:sSubPr>
                              <m:e>
                                <m:r>
                                  <m:rPr>
                                    <m:sty m:val="p"/>
                                  </m:rPr>
                                  <a:rPr lang="en-US">
                                    <a:solidFill>
                                      <a:schemeClr val="tx1"/>
                                    </a:solidFill>
                                    <a:latin typeface="Cambria Math" panose="02040503050406030204" pitchFamily="18" charset="0"/>
                                  </a:rPr>
                                  <m:t>ε</m:t>
                                </m:r>
                              </m:e>
                              <m:sub>
                                <m:r>
                                  <a:rPr lang="en-US" i="1">
                                    <a:solidFill>
                                      <a:schemeClr val="tx1"/>
                                    </a:solidFill>
                                    <a:latin typeface="Cambria Math" panose="02040503050406030204" pitchFamily="18" charset="0"/>
                                  </a:rPr>
                                  <m:t>𝐻</m:t>
                                </m:r>
                              </m:sub>
                            </m:sSub>
                          </m:e>
                        </m:d>
                        <m:r>
                          <a:rPr lang="en-US">
                            <a:solidFill>
                              <a:schemeClr val="tx1"/>
                            </a:solidFill>
                            <a:latin typeface="Cambria Math" panose="02040503050406030204" pitchFamily="18" charset="0"/>
                          </a:rPr>
                          <m:t>=</m:t>
                        </m:r>
                        <m:r>
                          <a:rPr lang="en-US" i="1">
                            <a:solidFill>
                              <a:schemeClr val="tx1"/>
                            </a:solidFill>
                            <a:latin typeface="Cambria Math" panose="02040503050406030204" pitchFamily="18" charset="0"/>
                          </a:rPr>
                          <m:t>𝑡𝑎𝑛</m:t>
                        </m:r>
                        <m:func>
                          <m:funcPr>
                            <m:ctrlPr>
                              <a:rPr lang="en-US" i="1">
                                <a:solidFill>
                                  <a:schemeClr val="tx1"/>
                                </a:solidFill>
                                <a:latin typeface="Cambria Math" panose="02040503050406030204" pitchFamily="18" charset="0"/>
                              </a:rPr>
                            </m:ctrlPr>
                          </m:funcPr>
                          <m:fName>
                            <m:r>
                              <a:rPr lang="en-US" i="1">
                                <a:solidFill>
                                  <a:schemeClr val="tx1"/>
                                </a:solidFill>
                                <a:latin typeface="Cambria Math" panose="02040503050406030204" pitchFamily="18" charset="0"/>
                              </a:rPr>
                              <m:t>h</m:t>
                            </m:r>
                          </m:fName>
                          <m:e>
                            <m:d>
                              <m:dPr>
                                <m:ctrlPr>
                                  <a:rPr lang="en-US" i="1">
                                    <a:solidFill>
                                      <a:schemeClr val="tx1"/>
                                    </a:solidFill>
                                    <a:latin typeface="Cambria Math" panose="02040503050406030204" pitchFamily="18" charset="0"/>
                                  </a:rPr>
                                </m:ctrlPr>
                              </m:dPr>
                              <m:e>
                                <m:r>
                                  <a:rPr lang="en-US">
                                    <a:solidFill>
                                      <a:schemeClr val="tx1"/>
                                    </a:solidFill>
                                    <a:latin typeface="Cambria Math" panose="02040503050406030204" pitchFamily="18" charset="0"/>
                                  </a:rPr>
                                  <m:t>0</m:t>
                                </m:r>
                              </m:e>
                            </m:d>
                          </m:e>
                        </m:func>
                        <m:r>
                          <a:rPr lang="en-US">
                            <a:solidFill>
                              <a:schemeClr val="tx1"/>
                            </a:solidFill>
                            <a:latin typeface="Cambria Math" panose="02040503050406030204" pitchFamily="18" charset="0"/>
                          </a:rPr>
                          <m:t>=0.</m:t>
                        </m:r>
                        <m:r>
                          <a:rPr lang="en-US" i="1">
                            <a:solidFill>
                              <a:schemeClr val="tx1"/>
                            </a:solidFill>
                            <a:latin typeface="Cambria Math" panose="02040503050406030204" pitchFamily="18" charset="0"/>
                          </a:rPr>
                          <m:t> </m:t>
                        </m:r>
                      </m:e>
                    </m:eqArr>
                  </m:oMath>
                </a14:m>
                <a:endParaRPr lang="en-US" dirty="0">
                  <a:solidFill>
                    <a:schemeClr val="tx1"/>
                  </a:solidFill>
                </a:endParaRPr>
              </a:p>
              <a:p>
                <a:r>
                  <a:rPr lang="en-US" dirty="0">
                    <a:solidFill>
                      <a:schemeClr val="tx1"/>
                    </a:solidFill>
                  </a:rPr>
                  <a:t>If </a:t>
                </a:r>
                <a14:m>
                  <m:oMath xmlns:m="http://schemas.openxmlformats.org/officeDocument/2006/math">
                    <m:r>
                      <a:rPr lang="en-US" i="1">
                        <a:solidFill>
                          <a:schemeClr val="tx1"/>
                        </a:solidFill>
                        <a:latin typeface="Cambria Math" panose="02040503050406030204" pitchFamily="18" charset="0"/>
                      </a:rPr>
                      <m:t>𝐺</m:t>
                    </m:r>
                    <m:r>
                      <a:rPr lang="en-US">
                        <a:solidFill>
                          <a:schemeClr val="tx1"/>
                        </a:solidFill>
                        <a:latin typeface="Cambria Math" panose="02040503050406030204" pitchFamily="18" charset="0"/>
                      </a:rPr>
                      <m:t>=0</m:t>
                    </m:r>
                  </m:oMath>
                </a14:m>
                <a:r>
                  <a:rPr lang="en-US" dirty="0">
                    <a:solidFill>
                      <a:schemeClr val="tx1"/>
                    </a:solidFill>
                  </a:rPr>
                  <a:t>, then regardless of how high the quantum alignment </a:t>
                </a:r>
                <a14:m>
                  <m:oMath xmlns:m="http://schemas.openxmlformats.org/officeDocument/2006/math">
                    <m:d>
                      <m:dPr>
                        <m:ctrlPr>
                          <a:rPr lang="en-US" i="1">
                            <a:solidFill>
                              <a:schemeClr val="tx1"/>
                            </a:solidFill>
                            <a:latin typeface="Cambria Math" panose="02040503050406030204" pitchFamily="18" charset="0"/>
                          </a:rPr>
                        </m:ctrlPr>
                      </m:dPr>
                      <m:e>
                        <m:r>
                          <a:rPr lang="en-US" i="1">
                            <a:solidFill>
                              <a:schemeClr val="tx1"/>
                            </a:solidFill>
                            <a:latin typeface="Cambria Math" panose="02040503050406030204" pitchFamily="18" charset="0"/>
                          </a:rPr>
                          <m:t>𝐶𝐾𝑇</m:t>
                        </m:r>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𝐴</m:t>
                            </m:r>
                          </m:e>
                          <m:sub>
                            <m:r>
                              <a:rPr lang="en-US" i="1">
                                <a:solidFill>
                                  <a:schemeClr val="tx1"/>
                                </a:solidFill>
                                <a:latin typeface="Cambria Math" panose="02040503050406030204" pitchFamily="18" charset="0"/>
                              </a:rPr>
                              <m:t>𝑄</m:t>
                            </m:r>
                          </m:sub>
                        </m:sSub>
                      </m:e>
                    </m:d>
                  </m:oMath>
                </a14:m>
                <a:r>
                  <a:rPr lang="en-US" dirty="0">
                    <a:solidFill>
                      <a:schemeClr val="tx1"/>
                    </a:solidFill>
                  </a:rPr>
                  <a:t> is, the total capacity drops: </a:t>
                </a:r>
                <a14:m>
                  <m:oMath xmlns:m="http://schemas.openxmlformats.org/officeDocument/2006/math">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𝐶</m:t>
                        </m:r>
                      </m:e>
                      <m:sub>
                        <m:r>
                          <a:rPr lang="en-US" i="1">
                            <a:solidFill>
                              <a:schemeClr val="tx1"/>
                            </a:solidFill>
                            <a:latin typeface="Cambria Math" panose="02040503050406030204" pitchFamily="18" charset="0"/>
                          </a:rPr>
                          <m:t>𝐸𝐼</m:t>
                        </m:r>
                      </m:sub>
                    </m:sSub>
                    <m:r>
                      <a:rPr lang="en-US">
                        <a:solidFill>
                          <a:schemeClr val="tx1"/>
                        </a:solidFill>
                        <a:latin typeface="Cambria Math" panose="02040503050406030204" pitchFamily="18" charset="0"/>
                      </a:rPr>
                      <m:t>=0×</m:t>
                    </m:r>
                    <m:r>
                      <a:rPr lang="en-US" i="1">
                        <a:solidFill>
                          <a:schemeClr val="tx1"/>
                        </a:solidFill>
                        <a:latin typeface="Cambria Math" panose="02040503050406030204" pitchFamily="18" charset="0"/>
                      </a:rPr>
                      <m:t>𝐶𝐾𝑇</m:t>
                    </m:r>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𝐴</m:t>
                        </m:r>
                      </m:e>
                      <m:sub>
                        <m:r>
                          <a:rPr lang="en-US" i="1">
                            <a:solidFill>
                              <a:schemeClr val="tx1"/>
                            </a:solidFill>
                            <a:latin typeface="Cambria Math" panose="02040503050406030204" pitchFamily="18" charset="0"/>
                          </a:rPr>
                          <m:t>𝑄</m:t>
                        </m:r>
                      </m:sub>
                    </m:sSub>
                    <m:r>
                      <a:rPr lang="en-US">
                        <a:solidFill>
                          <a:schemeClr val="tx1"/>
                        </a:solidFill>
                        <a:latin typeface="Cambria Math" panose="02040503050406030204" pitchFamily="18" charset="0"/>
                      </a:rPr>
                      <m:t>=0.</m:t>
                    </m:r>
                  </m:oMath>
                </a14:m>
                <a:endParaRPr lang="en-US" dirty="0">
                  <a:solidFill>
                    <a:schemeClr val="tx1"/>
                  </a:solidFill>
                </a:endParaRPr>
              </a:p>
              <a:p>
                <a:r>
                  <a:rPr lang="en-US" dirty="0">
                    <a:solidFill>
                      <a:schemeClr val="tx1"/>
                    </a:solidFill>
                  </a:rPr>
                  <a:t>Assuming a non-trivial classification task, the optimal classical RBF alignment is strictly positive ( </a:t>
                </a:r>
                <a14:m>
                  <m:oMath xmlns:m="http://schemas.openxmlformats.org/officeDocument/2006/math">
                    <m:r>
                      <a:rPr lang="en-US" i="1">
                        <a:solidFill>
                          <a:schemeClr val="tx1"/>
                        </a:solidFill>
                        <a:latin typeface="Cambria Math" panose="02040503050406030204" pitchFamily="18" charset="0"/>
                      </a:rPr>
                      <m:t>𝜏</m:t>
                    </m:r>
                    <m:r>
                      <a:rPr lang="en-US">
                        <a:solidFill>
                          <a:schemeClr val="tx1"/>
                        </a:solidFill>
                        <a:latin typeface="Cambria Math" panose="02040503050406030204" pitchFamily="18" charset="0"/>
                      </a:rPr>
                      <m:t>&gt;0</m:t>
                    </m:r>
                  </m:oMath>
                </a14:m>
                <a:r>
                  <a:rPr lang="en-US" dirty="0">
                    <a:solidFill>
                      <a:schemeClr val="tx1"/>
                    </a:solidFill>
                  </a:rPr>
                  <a:t> ). Therefore: </a:t>
                </a:r>
                <a14:m>
                  <m:oMath xmlns:m="http://schemas.openxmlformats.org/officeDocument/2006/math">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𝐶</m:t>
                        </m:r>
                      </m:e>
                      <m:sub>
                        <m:r>
                          <a:rPr lang="en-US" i="1">
                            <a:solidFill>
                              <a:schemeClr val="tx1"/>
                            </a:solidFill>
                            <a:latin typeface="Cambria Math" panose="02040503050406030204" pitchFamily="18" charset="0"/>
                          </a:rPr>
                          <m:t>𝐸𝐼</m:t>
                        </m:r>
                      </m:sub>
                    </m:sSub>
                    <m:r>
                      <a:rPr lang="en-US">
                        <a:solidFill>
                          <a:schemeClr val="tx1"/>
                        </a:solidFill>
                        <a:latin typeface="Cambria Math" panose="02040503050406030204" pitchFamily="18" charset="0"/>
                      </a:rPr>
                      <m:t>&lt;</m:t>
                    </m:r>
                    <m:r>
                      <a:rPr lang="en-US" i="1">
                        <a:solidFill>
                          <a:schemeClr val="tx1"/>
                        </a:solidFill>
                        <a:latin typeface="Cambria Math" panose="02040503050406030204" pitchFamily="18" charset="0"/>
                      </a:rPr>
                      <m:t>𝜏</m:t>
                    </m:r>
                    <m:r>
                      <a:rPr lang="en-US" i="1">
                        <a:solidFill>
                          <a:schemeClr val="tx1"/>
                        </a:solidFill>
                        <a:latin typeface="Cambria Math" panose="02040503050406030204" pitchFamily="18" charset="0"/>
                      </a:rPr>
                      <m:t>.</m:t>
                    </m:r>
                  </m:oMath>
                </a14:m>
                <a:endParaRPr lang="en-US" dirty="0">
                  <a:solidFill>
                    <a:schemeClr val="tx1"/>
                  </a:solidFill>
                </a:endParaRPr>
              </a:p>
              <a:p>
                <a:r>
                  <a:rPr lang="en-US" dirty="0">
                    <a:solidFill>
                      <a:schemeClr val="tx1"/>
                    </a:solidFill>
                  </a:rPr>
                  <a:t>Once again, this directly contradicts our initial premise that </a:t>
                </a:r>
                <a14:m>
                  <m:oMath xmlns:m="http://schemas.openxmlformats.org/officeDocument/2006/math">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𝐶</m:t>
                        </m:r>
                      </m:e>
                      <m:sub>
                        <m:r>
                          <a:rPr lang="en-US" i="1">
                            <a:solidFill>
                              <a:schemeClr val="tx1"/>
                            </a:solidFill>
                            <a:latin typeface="Cambria Math" panose="02040503050406030204" pitchFamily="18" charset="0"/>
                          </a:rPr>
                          <m:t>𝐸𝐼</m:t>
                        </m:r>
                      </m:sub>
                    </m:sSub>
                    <m:r>
                      <a:rPr lang="en-US">
                        <a:solidFill>
                          <a:schemeClr val="tx1"/>
                        </a:solidFill>
                        <a:latin typeface="Cambria Math" panose="02040503050406030204" pitchFamily="18" charset="0"/>
                      </a:rPr>
                      <m:t>&gt;</m:t>
                    </m:r>
                    <m:r>
                      <a:rPr lang="en-US" i="1">
                        <a:solidFill>
                          <a:schemeClr val="tx1"/>
                        </a:solidFill>
                        <a:latin typeface="Cambria Math" panose="02040503050406030204" pitchFamily="18" charset="0"/>
                      </a:rPr>
                      <m:t>𝜏</m:t>
                    </m:r>
                  </m:oMath>
                </a14:m>
                <a:r>
                  <a:rPr lang="en-US" dirty="0">
                    <a:solidFill>
                      <a:schemeClr val="tx1"/>
                    </a:solidFill>
                  </a:rPr>
                  <a:t>. So, Case B is also false. Therefore, </a:t>
                </a:r>
                <a14:m>
                  <m:oMath xmlns:m="http://schemas.openxmlformats.org/officeDocument/2006/math">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𝐶</m:t>
                        </m:r>
                      </m:e>
                      <m:sub>
                        <m:r>
                          <a:rPr lang="en-US" i="1">
                            <a:solidFill>
                              <a:schemeClr val="tx1"/>
                            </a:solidFill>
                            <a:latin typeface="Cambria Math" panose="02040503050406030204" pitchFamily="18" charset="0"/>
                          </a:rPr>
                          <m:t>𝐸𝐼</m:t>
                        </m:r>
                      </m:sub>
                    </m:sSub>
                    <m:r>
                      <a:rPr lang="en-US">
                        <a:solidFill>
                          <a:schemeClr val="tx1"/>
                        </a:solidFill>
                        <a:latin typeface="Cambria Math" panose="02040503050406030204" pitchFamily="18" charset="0"/>
                      </a:rPr>
                      <m:t>&gt;</m:t>
                    </m:r>
                    <m:r>
                      <a:rPr lang="en-US" i="1">
                        <a:solidFill>
                          <a:schemeClr val="tx1"/>
                        </a:solidFill>
                        <a:latin typeface="Cambria Math" panose="02040503050406030204" pitchFamily="18" charset="0"/>
                      </a:rPr>
                      <m:t>𝜏</m:t>
                    </m:r>
                  </m:oMath>
                </a14:m>
                <a:r>
                  <a:rPr lang="en-US" dirty="0">
                    <a:solidFill>
                      <a:schemeClr val="tx1"/>
                    </a:solidFill>
                  </a:rPr>
                  <a:t> is a sufficient theoretical condition to guarantee that the quantum kernel </a:t>
                </a:r>
                <a14:m>
                  <m:oMath xmlns:m="http://schemas.openxmlformats.org/officeDocument/2006/math">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𝐾</m:t>
                        </m:r>
                      </m:e>
                      <m:sub>
                        <m:r>
                          <a:rPr lang="en-US" i="1">
                            <a:solidFill>
                              <a:schemeClr val="tx1"/>
                            </a:solidFill>
                            <a:latin typeface="Cambria Math" panose="02040503050406030204" pitchFamily="18" charset="0"/>
                          </a:rPr>
                          <m:t>𝑄</m:t>
                        </m:r>
                      </m:sub>
                    </m:sSub>
                  </m:oMath>
                </a14:m>
                <a:r>
                  <a:rPr lang="en-US" dirty="0">
                    <a:solidFill>
                      <a:schemeClr val="tx1"/>
                    </a:solidFill>
                  </a:rPr>
                  <a:t> does have a structural alignment advantage over the optimal RBF kernel, </a:t>
                </a:r>
                <a14:m>
                  <m:oMath xmlns:m="http://schemas.openxmlformats.org/officeDocument/2006/math">
                    <m:sSubSup>
                      <m:sSubSupPr>
                        <m:ctrlPr>
                          <a:rPr lang="en-US" i="1">
                            <a:solidFill>
                              <a:schemeClr val="tx1"/>
                            </a:solidFill>
                            <a:latin typeface="Cambria Math" panose="02040503050406030204" pitchFamily="18" charset="0"/>
                          </a:rPr>
                        </m:ctrlPr>
                      </m:sSubSupPr>
                      <m:e>
                        <m:r>
                          <a:rPr lang="en-US" i="1">
                            <a:solidFill>
                              <a:schemeClr val="tx1"/>
                            </a:solidFill>
                            <a:latin typeface="Cambria Math" panose="02040503050406030204" pitchFamily="18" charset="0"/>
                          </a:rPr>
                          <m:t>𝐾</m:t>
                        </m:r>
                      </m:e>
                      <m:sub>
                        <m:r>
                          <a:rPr lang="en-US" i="1">
                            <a:solidFill>
                              <a:schemeClr val="tx1"/>
                            </a:solidFill>
                            <a:latin typeface="Cambria Math" panose="02040503050406030204" pitchFamily="18" charset="0"/>
                          </a:rPr>
                          <m:t>𝐶</m:t>
                        </m:r>
                      </m:sub>
                      <m:sup>
                        <m:r>
                          <a:rPr lang="en-US" i="1">
                            <a:solidFill>
                              <a:schemeClr val="tx1"/>
                            </a:solidFill>
                            <a:latin typeface="Cambria Math" panose="02040503050406030204" pitchFamily="18" charset="0"/>
                          </a:rPr>
                          <m:t>∗</m:t>
                        </m:r>
                      </m:sup>
                    </m:sSubSup>
                  </m:oMath>
                </a14:m>
                <a:r>
                  <a:rPr lang="en-US" dirty="0">
                    <a:solidFill>
                      <a:schemeClr val="tx1"/>
                    </a:solidFill>
                  </a:rPr>
                  <a:t>.</a:t>
                </a:r>
              </a:p>
            </p:txBody>
          </p:sp>
        </mc:Choice>
        <mc:Fallback xmlns="">
          <p:sp>
            <p:nvSpPr>
              <p:cNvPr id="3" name="TextBox 2">
                <a:extLst>
                  <a:ext uri="{FF2B5EF4-FFF2-40B4-BE49-F238E27FC236}">
                    <a16:creationId xmlns:a16="http://schemas.microsoft.com/office/drawing/2014/main" id="{3CCBF279-3A19-95F8-3A9A-CCA19A163C5B}"/>
                  </a:ext>
                </a:extLst>
              </p:cNvPr>
              <p:cNvSpPr txBox="1">
                <a:spLocks noRot="1" noChangeAspect="1" noMove="1" noResize="1" noEditPoints="1" noAdjustHandles="1" noChangeArrowheads="1" noChangeShapeType="1" noTextEdit="1"/>
              </p:cNvSpPr>
              <p:nvPr/>
            </p:nvSpPr>
            <p:spPr>
              <a:xfrm>
                <a:off x="228600" y="685800"/>
                <a:ext cx="8686800" cy="5795882"/>
              </a:xfrm>
              <a:prstGeom prst="rect">
                <a:avLst/>
              </a:prstGeom>
              <a:blipFill>
                <a:blip r:embed="rId3"/>
                <a:stretch>
                  <a:fillRect l="-632" t="-632" b="-737"/>
                </a:stretch>
              </a:blipFill>
            </p:spPr>
            <p:txBody>
              <a:bodyPr/>
              <a:lstStyle/>
              <a:p>
                <a:r>
                  <a:rPr lang="en-US">
                    <a:noFill/>
                  </a:rPr>
                  <a:t> </a:t>
                </a:r>
              </a:p>
            </p:txBody>
          </p:sp>
        </mc:Fallback>
      </mc:AlternateContent>
    </p:spTree>
    <p:extLst>
      <p:ext uri="{BB962C8B-B14F-4D97-AF65-F5344CB8AC3E}">
        <p14:creationId xmlns:p14="http://schemas.microsoft.com/office/powerpoint/2010/main" val="492422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2954C0-4A3D-3969-8256-F5A15BE4CEA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E370A0D-7E1A-7348-20BD-151632959C70}"/>
              </a:ext>
            </a:extLst>
          </p:cNvPr>
          <p:cNvSpPr>
            <a:spLocks noGrp="1"/>
          </p:cNvSpPr>
          <p:nvPr>
            <p:ph type="title"/>
          </p:nvPr>
        </p:nvSpPr>
        <p:spPr/>
        <p:txBody>
          <a:bodyPr vert="horz" wrap="none" lIns="228600" tIns="91440" rIns="0" bIns="0" rtlCol="0" anchor="ctr" anchorCtr="0">
            <a:noAutofit/>
          </a:bodyPr>
          <a:lstStyle/>
          <a:p>
            <a:r>
              <a:rPr lang="en-US" dirty="0"/>
              <a:t>Proof of Theorem 1 (5/6)</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F0527DEB-A10E-9FDF-68F0-AA47CC1CE5C6}"/>
                  </a:ext>
                </a:extLst>
              </p:cNvPr>
              <p:cNvSpPr txBox="1"/>
              <p:nvPr/>
            </p:nvSpPr>
            <p:spPr>
              <a:xfrm>
                <a:off x="228600" y="685800"/>
                <a:ext cx="8686800" cy="5389681"/>
              </a:xfrm>
              <a:prstGeom prst="rect">
                <a:avLst/>
              </a:prstGeom>
              <a:noFill/>
            </p:spPr>
            <p:txBody>
              <a:bodyPr wrap="square" rtlCol="0">
                <a:spAutoFit/>
              </a:bodyPr>
              <a:lstStyle>
                <a:defPPr>
                  <a:defRPr lang="en-US"/>
                </a:defPPr>
                <a:lvl1pPr>
                  <a:spcAft>
                    <a:spcPts val="1200"/>
                  </a:spcAft>
                  <a:defRPr b="1">
                    <a:solidFill>
                      <a:srgbClr val="353585"/>
                    </a:solidFill>
                    <a:latin typeface="Arial" panose="020B0604020202020204" pitchFamily="34" charset="0"/>
                    <a:cs typeface="Arial" panose="020B0604020202020204" pitchFamily="34" charset="0"/>
                  </a:defRPr>
                </a:lvl1pPr>
              </a:lstStyle>
              <a:p>
                <a:r>
                  <a:rPr lang="en-US" dirty="0"/>
                  <a:t>Proof by Contradiction (Reverse Direction).</a:t>
                </a:r>
              </a:p>
              <a:p>
                <a:r>
                  <a:rPr lang="en-US" dirty="0"/>
                  <a:t>Assumption. </a:t>
                </a:r>
                <a14:m>
                  <m:oMath xmlns:m="http://schemas.openxmlformats.org/officeDocument/2006/math">
                    <m:sSub>
                      <m:sSubPr>
                        <m:ctrlPr>
                          <a:rPr lang="en-US" i="1" smtClean="0">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𝐶</m:t>
                        </m:r>
                      </m:e>
                      <m:sub>
                        <m:r>
                          <a:rPr lang="en-US" i="1">
                            <a:solidFill>
                              <a:schemeClr val="tx1"/>
                            </a:solidFill>
                            <a:latin typeface="Cambria Math" panose="02040503050406030204" pitchFamily="18" charset="0"/>
                          </a:rPr>
                          <m:t>𝐸𝐼</m:t>
                        </m:r>
                      </m:sub>
                    </m:sSub>
                    <m:r>
                      <a:rPr lang="en-US">
                        <a:solidFill>
                          <a:schemeClr val="tx1"/>
                        </a:solidFill>
                        <a:latin typeface="Cambria Math" panose="02040503050406030204" pitchFamily="18" charset="0"/>
                      </a:rPr>
                      <m:t>&lt;</m:t>
                    </m:r>
                    <m:r>
                      <a:rPr lang="en-US" i="1">
                        <a:solidFill>
                          <a:schemeClr val="tx1"/>
                        </a:solidFill>
                        <a:latin typeface="Cambria Math" panose="02040503050406030204" pitchFamily="18" charset="0"/>
                      </a:rPr>
                      <m:t>𝜏</m:t>
                    </m:r>
                  </m:oMath>
                </a14:m>
                <a:r>
                  <a:rPr lang="en-US" dirty="0">
                    <a:solidFill>
                      <a:schemeClr val="tx1"/>
                    </a:solidFill>
                  </a:rPr>
                  <a:t>, but </a:t>
                </a:r>
                <a14:m>
                  <m:oMath xmlns:m="http://schemas.openxmlformats.org/officeDocument/2006/math">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𝐾</m:t>
                        </m:r>
                      </m:e>
                      <m:sub>
                        <m:r>
                          <a:rPr lang="en-US" i="1">
                            <a:solidFill>
                              <a:schemeClr val="tx1"/>
                            </a:solidFill>
                            <a:latin typeface="Cambria Math" panose="02040503050406030204" pitchFamily="18" charset="0"/>
                          </a:rPr>
                          <m:t>𝑄</m:t>
                        </m:r>
                      </m:sub>
                    </m:sSub>
                  </m:oMath>
                </a14:m>
                <a:r>
                  <a:rPr lang="en-US" dirty="0">
                    <a:solidFill>
                      <a:schemeClr val="tx1"/>
                    </a:solidFill>
                  </a:rPr>
                  <a:t> exhibits a genuine structural advantage leading to better performance for QSVM than SVM. We evaluate the two exhaustive cases.</a:t>
                </a:r>
              </a:p>
              <a:p>
                <a:r>
                  <a:rPr lang="en-US" dirty="0"/>
                  <a:t>Case A (No Entanglement Gain). </a:t>
                </a:r>
                <a:r>
                  <a:rPr lang="en-US" dirty="0">
                    <a:solidFill>
                      <a:schemeClr val="tx1"/>
                    </a:solidFill>
                  </a:rPr>
                  <a:t>This implies either </a:t>
                </a:r>
                <a14:m>
                  <m:oMath xmlns:m="http://schemas.openxmlformats.org/officeDocument/2006/math">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𝛿</m:t>
                        </m:r>
                      </m:e>
                      <m:sub>
                        <m:r>
                          <a:rPr lang="en-US" i="1">
                            <a:solidFill>
                              <a:schemeClr val="tx1"/>
                            </a:solidFill>
                            <a:latin typeface="Cambria Math" panose="02040503050406030204" pitchFamily="18" charset="0"/>
                          </a:rPr>
                          <m:t>𝐶𝐻𝑆𝐻</m:t>
                        </m:r>
                      </m:sub>
                    </m:sSub>
                    <m:r>
                      <a:rPr lang="en-US">
                        <a:solidFill>
                          <a:schemeClr val="tx1"/>
                        </a:solidFill>
                        <a:latin typeface="Cambria Math" panose="02040503050406030204" pitchFamily="18" charset="0"/>
                      </a:rPr>
                      <m:t>=0</m:t>
                    </m:r>
                  </m:oMath>
                </a14:m>
                <a:r>
                  <a:rPr lang="en-US" dirty="0">
                    <a:solidFill>
                      <a:schemeClr val="tx1"/>
                    </a:solidFill>
                  </a:rPr>
                  <a:t> or </a:t>
                </a:r>
                <a14:m>
                  <m:oMath xmlns:m="http://schemas.openxmlformats.org/officeDocument/2006/math">
                    <m:sSub>
                      <m:sSubPr>
                        <m:ctrlPr>
                          <a:rPr lang="en-US" i="1">
                            <a:solidFill>
                              <a:schemeClr val="tx1"/>
                            </a:solidFill>
                            <a:latin typeface="Cambria Math" panose="02040503050406030204" pitchFamily="18" charset="0"/>
                          </a:rPr>
                        </m:ctrlPr>
                      </m:sSubPr>
                      <m:e>
                        <m:r>
                          <m:rPr>
                            <m:sty m:val="p"/>
                          </m:rPr>
                          <a:rPr lang="en-US">
                            <a:solidFill>
                              <a:schemeClr val="tx1"/>
                            </a:solidFill>
                            <a:latin typeface="Cambria Math" panose="02040503050406030204" pitchFamily="18" charset="0"/>
                          </a:rPr>
                          <m:t>ε</m:t>
                        </m:r>
                      </m:e>
                      <m:sub>
                        <m:r>
                          <a:rPr lang="en-US" i="1">
                            <a:solidFill>
                              <a:schemeClr val="tx1"/>
                            </a:solidFill>
                            <a:latin typeface="Cambria Math" panose="02040503050406030204" pitchFamily="18" charset="0"/>
                          </a:rPr>
                          <m:t>𝐻</m:t>
                        </m:r>
                      </m:sub>
                    </m:sSub>
                    <m:r>
                      <a:rPr lang="en-US">
                        <a:solidFill>
                          <a:schemeClr val="tx1"/>
                        </a:solidFill>
                        <a:latin typeface="Cambria Math" panose="02040503050406030204" pitchFamily="18" charset="0"/>
                      </a:rPr>
                      <m:t>=0</m:t>
                    </m:r>
                  </m:oMath>
                </a14:m>
                <a:r>
                  <a:rPr lang="en-US" dirty="0">
                    <a:solidFill>
                      <a:schemeClr val="tx1"/>
                    </a:solidFill>
                  </a:rPr>
                  <a:t>.</a:t>
                </a:r>
              </a:p>
              <a:p>
                <a:r>
                  <a:rPr lang="en-US" dirty="0">
                    <a:solidFill>
                      <a:schemeClr val="tx1"/>
                    </a:solidFill>
                  </a:rPr>
                  <a:t>If </a:t>
                </a:r>
                <a14:m>
                  <m:oMath xmlns:m="http://schemas.openxmlformats.org/officeDocument/2006/math">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𝛿</m:t>
                        </m:r>
                      </m:e>
                      <m:sub>
                        <m:r>
                          <a:rPr lang="en-US" i="1">
                            <a:solidFill>
                              <a:schemeClr val="tx1"/>
                            </a:solidFill>
                            <a:latin typeface="Cambria Math" panose="02040503050406030204" pitchFamily="18" charset="0"/>
                          </a:rPr>
                          <m:t>𝐶𝐻𝑆𝐻</m:t>
                        </m:r>
                      </m:sub>
                    </m:sSub>
                    <m:r>
                      <a:rPr lang="en-US">
                        <a:solidFill>
                          <a:schemeClr val="tx1"/>
                        </a:solidFill>
                        <a:latin typeface="Cambria Math" panose="02040503050406030204" pitchFamily="18" charset="0"/>
                      </a:rPr>
                      <m:t>=0</m:t>
                    </m:r>
                  </m:oMath>
                </a14:m>
                <a:r>
                  <a:rPr lang="en-US" dirty="0">
                    <a:solidFill>
                      <a:schemeClr val="tx1"/>
                    </a:solidFill>
                  </a:rPr>
                  <a:t>, the correlations are LHV-compatible (Definitions 6, 7). The kernel can be simulated by RBF Universality, and SVM can match this.</a:t>
                </a:r>
              </a:p>
              <a:p>
                <a:r>
                  <a:rPr lang="en-US" dirty="0">
                    <a:solidFill>
                      <a:schemeClr val="tx1"/>
                    </a:solidFill>
                  </a:rPr>
                  <a:t>If </a:t>
                </a:r>
                <a14:m>
                  <m:oMath xmlns:m="http://schemas.openxmlformats.org/officeDocument/2006/math">
                    <m:sSub>
                      <m:sSubPr>
                        <m:ctrlPr>
                          <a:rPr lang="en-US" i="1">
                            <a:solidFill>
                              <a:schemeClr val="tx1"/>
                            </a:solidFill>
                            <a:latin typeface="Cambria Math" panose="02040503050406030204" pitchFamily="18" charset="0"/>
                          </a:rPr>
                        </m:ctrlPr>
                      </m:sSubPr>
                      <m:e>
                        <m:r>
                          <m:rPr>
                            <m:sty m:val="p"/>
                          </m:rPr>
                          <a:rPr lang="en-US">
                            <a:solidFill>
                              <a:schemeClr val="tx1"/>
                            </a:solidFill>
                            <a:latin typeface="Cambria Math" panose="02040503050406030204" pitchFamily="18" charset="0"/>
                          </a:rPr>
                          <m:t>ε</m:t>
                        </m:r>
                      </m:e>
                      <m:sub>
                        <m:r>
                          <a:rPr lang="en-US" i="1">
                            <a:solidFill>
                              <a:schemeClr val="tx1"/>
                            </a:solidFill>
                            <a:latin typeface="Cambria Math" panose="02040503050406030204" pitchFamily="18" charset="0"/>
                          </a:rPr>
                          <m:t>𝐻</m:t>
                        </m:r>
                      </m:sub>
                    </m:sSub>
                    <m:r>
                      <a:rPr lang="en-US">
                        <a:solidFill>
                          <a:schemeClr val="tx1"/>
                        </a:solidFill>
                        <a:latin typeface="Cambria Math" panose="02040503050406030204" pitchFamily="18" charset="0"/>
                      </a:rPr>
                      <m:t>=0</m:t>
                    </m:r>
                  </m:oMath>
                </a14:m>
                <a:r>
                  <a:rPr lang="en-US" dirty="0">
                    <a:solidFill>
                      <a:schemeClr val="tx1"/>
                    </a:solidFill>
                  </a:rPr>
                  <a:t>, the quantum feature map yields a product state (Definition 8). The kernel decomposes into classical 1D inner products:</a:t>
                </a:r>
              </a:p>
              <a:p>
                <a:pPr/>
                <a14:m>
                  <m:oMathPara xmlns:m="http://schemas.openxmlformats.org/officeDocument/2006/math">
                    <m:oMathParaPr>
                      <m:jc m:val="centerGroup"/>
                    </m:oMathParaPr>
                    <m:oMath xmlns:m="http://schemas.openxmlformats.org/officeDocument/2006/math">
                      <m:eqArr>
                        <m:eqArrPr>
                          <m:ctrlPr>
                            <a:rPr lang="en-US" i="1">
                              <a:solidFill>
                                <a:schemeClr val="tx1"/>
                              </a:solidFill>
                              <a:latin typeface="Cambria Math" panose="02040503050406030204" pitchFamily="18" charset="0"/>
                            </a:rPr>
                          </m:ctrlPr>
                        </m:eqArrPr>
                        <m:e>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𝐾</m:t>
                              </m:r>
                            </m:e>
                            <m:sub>
                              <m:r>
                                <a:rPr lang="en-US" i="1">
                                  <a:solidFill>
                                    <a:schemeClr val="tx1"/>
                                  </a:solidFill>
                                  <a:latin typeface="Cambria Math" panose="02040503050406030204" pitchFamily="18" charset="0"/>
                                </a:rPr>
                                <m:t>𝑄</m:t>
                              </m:r>
                            </m:sub>
                          </m:sSub>
                          <m:d>
                            <m:dPr>
                              <m:ctrlPr>
                                <a:rPr lang="en-US" i="1">
                                  <a:solidFill>
                                    <a:schemeClr val="tx1"/>
                                  </a:solidFill>
                                  <a:latin typeface="Cambria Math" panose="02040503050406030204" pitchFamily="18" charset="0"/>
                                </a:rPr>
                              </m:ctrlPr>
                            </m:dPr>
                            <m:e>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𝐱</m:t>
                                  </m:r>
                                </m:e>
                                <m:sub>
                                  <m:r>
                                    <a:rPr lang="en-US" i="1">
                                      <a:solidFill>
                                        <a:schemeClr val="tx1"/>
                                      </a:solidFill>
                                      <a:latin typeface="Cambria Math" panose="02040503050406030204" pitchFamily="18" charset="0"/>
                                    </a:rPr>
                                    <m:t>𝑖</m:t>
                                  </m:r>
                                </m:sub>
                              </m:sSub>
                              <m:r>
                                <a:rPr lang="en-US">
                                  <a:solidFill>
                                    <a:schemeClr val="tx1"/>
                                  </a:solidFill>
                                  <a:latin typeface="Cambria Math" panose="02040503050406030204" pitchFamily="18" charset="0"/>
                                </a:rPr>
                                <m:t>,</m:t>
                              </m:r>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𝐱</m:t>
                                  </m:r>
                                </m:e>
                                <m:sub>
                                  <m:r>
                                    <a:rPr lang="en-US" i="1">
                                      <a:solidFill>
                                        <a:schemeClr val="tx1"/>
                                      </a:solidFill>
                                      <a:latin typeface="Cambria Math" panose="02040503050406030204" pitchFamily="18" charset="0"/>
                                    </a:rPr>
                                    <m:t>𝑗</m:t>
                                  </m:r>
                                </m:sub>
                              </m:sSub>
                            </m:e>
                          </m:d>
                          <m:r>
                            <a:rPr lang="en-US">
                              <a:solidFill>
                                <a:schemeClr val="tx1"/>
                              </a:solidFill>
                              <a:latin typeface="Cambria Math" panose="02040503050406030204" pitchFamily="18" charset="0"/>
                            </a:rPr>
                            <m:t>=</m:t>
                          </m:r>
                          <m:nary>
                            <m:naryPr>
                              <m:chr m:val="∏"/>
                              <m:limLoc m:val="undOvr"/>
                              <m:grow m:val="on"/>
                              <m:ctrlPr>
                                <a:rPr lang="en-US" i="1">
                                  <a:solidFill>
                                    <a:schemeClr val="tx1"/>
                                  </a:solidFill>
                                  <a:latin typeface="Cambria Math" panose="02040503050406030204" pitchFamily="18" charset="0"/>
                                </a:rPr>
                              </m:ctrlPr>
                            </m:naryPr>
                            <m:sub>
                              <m:r>
                                <a:rPr lang="en-US" i="1">
                                  <a:solidFill>
                                    <a:schemeClr val="tx1"/>
                                  </a:solidFill>
                                  <a:latin typeface="Cambria Math" panose="02040503050406030204" pitchFamily="18" charset="0"/>
                                </a:rPr>
                                <m:t>𝑘</m:t>
                              </m:r>
                              <m:r>
                                <a:rPr lang="en-US">
                                  <a:solidFill>
                                    <a:schemeClr val="tx1"/>
                                  </a:solidFill>
                                  <a:latin typeface="Cambria Math" panose="02040503050406030204" pitchFamily="18" charset="0"/>
                                </a:rPr>
                                <m:t>=1</m:t>
                              </m:r>
                            </m:sub>
                            <m:sup>
                              <m:r>
                                <a:rPr lang="en-US" i="1">
                                  <a:solidFill>
                                    <a:schemeClr val="tx1"/>
                                  </a:solidFill>
                                  <a:latin typeface="Cambria Math" panose="02040503050406030204" pitchFamily="18" charset="0"/>
                                </a:rPr>
                                <m:t>𝑛</m:t>
                              </m:r>
                            </m:sup>
                            <m:e>
                              <m:r>
                                <a:rPr lang="en-US">
                                  <a:solidFill>
                                    <a:schemeClr val="tx1"/>
                                  </a:solidFill>
                                  <a:latin typeface="Cambria Math" panose="02040503050406030204" pitchFamily="18" charset="0"/>
                                </a:rPr>
                                <m:t> </m:t>
                              </m:r>
                            </m:e>
                          </m:nary>
                          <m:func>
                            <m:funcPr>
                              <m:ctrlPr>
                                <a:rPr lang="en-US" i="1">
                                  <a:solidFill>
                                    <a:schemeClr val="tx1"/>
                                  </a:solidFill>
                                  <a:latin typeface="Cambria Math" panose="02040503050406030204" pitchFamily="18" charset="0"/>
                                </a:rPr>
                              </m:ctrlPr>
                            </m:funcPr>
                            <m:fName>
                              <m:sSup>
                                <m:sSupPr>
                                  <m:ctrlPr>
                                    <a:rPr lang="en-US" i="1">
                                      <a:solidFill>
                                        <a:schemeClr val="tx1"/>
                                      </a:solidFill>
                                      <a:latin typeface="Cambria Math" panose="02040503050406030204" pitchFamily="18" charset="0"/>
                                    </a:rPr>
                                  </m:ctrlPr>
                                </m:sSupPr>
                                <m:e>
                                  <m:r>
                                    <m:rPr>
                                      <m:sty m:val="p"/>
                                    </m:rPr>
                                    <a:rPr lang="en-US">
                                      <a:solidFill>
                                        <a:schemeClr val="tx1"/>
                                      </a:solidFill>
                                      <a:latin typeface="Cambria Math" panose="02040503050406030204" pitchFamily="18" charset="0"/>
                                    </a:rPr>
                                    <m:t>cos</m:t>
                                  </m:r>
                                </m:e>
                                <m:sup>
                                  <m:r>
                                    <a:rPr lang="en-US">
                                      <a:solidFill>
                                        <a:schemeClr val="tx1"/>
                                      </a:solidFill>
                                      <a:latin typeface="Cambria Math" panose="02040503050406030204" pitchFamily="18" charset="0"/>
                                    </a:rPr>
                                    <m:t>2</m:t>
                                  </m:r>
                                </m:sup>
                              </m:sSup>
                            </m:fName>
                            <m:e>
                              <m:d>
                                <m:dPr>
                                  <m:ctrlPr>
                                    <a:rPr lang="en-US" i="1">
                                      <a:solidFill>
                                        <a:schemeClr val="tx1"/>
                                      </a:solidFill>
                                      <a:latin typeface="Cambria Math" panose="02040503050406030204" pitchFamily="18" charset="0"/>
                                    </a:rPr>
                                  </m:ctrlPr>
                                </m:dPr>
                                <m:e>
                                  <m:f>
                                    <m:fPr>
                                      <m:ctrlPr>
                                        <a:rPr lang="en-US" i="1">
                                          <a:solidFill>
                                            <a:schemeClr val="tx1"/>
                                          </a:solidFill>
                                          <a:latin typeface="Cambria Math" panose="02040503050406030204" pitchFamily="18" charset="0"/>
                                        </a:rPr>
                                      </m:ctrlPr>
                                    </m:fPr>
                                    <m:num>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𝜃</m:t>
                                          </m:r>
                                        </m:e>
                                        <m:sub>
                                          <m:r>
                                            <a:rPr lang="en-US" i="1">
                                              <a:solidFill>
                                                <a:schemeClr val="tx1"/>
                                              </a:solidFill>
                                              <a:latin typeface="Cambria Math" panose="02040503050406030204" pitchFamily="18" charset="0"/>
                                            </a:rPr>
                                            <m:t>𝑘</m:t>
                                          </m:r>
                                        </m:sub>
                                      </m:sSub>
                                      <m:d>
                                        <m:dPr>
                                          <m:ctrlPr>
                                            <a:rPr lang="en-US" i="1">
                                              <a:solidFill>
                                                <a:schemeClr val="tx1"/>
                                              </a:solidFill>
                                              <a:latin typeface="Cambria Math" panose="02040503050406030204" pitchFamily="18" charset="0"/>
                                            </a:rPr>
                                          </m:ctrlPr>
                                        </m:dPr>
                                        <m:e>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𝐱</m:t>
                                              </m:r>
                                            </m:e>
                                            <m:sub>
                                              <m:r>
                                                <a:rPr lang="en-US" i="1">
                                                  <a:solidFill>
                                                    <a:schemeClr val="tx1"/>
                                                  </a:solidFill>
                                                  <a:latin typeface="Cambria Math" panose="02040503050406030204" pitchFamily="18" charset="0"/>
                                                </a:rPr>
                                                <m:t>𝑖</m:t>
                                              </m:r>
                                            </m:sub>
                                          </m:sSub>
                                        </m:e>
                                      </m:d>
                                      <m:r>
                                        <a:rPr lang="en-US" i="1">
                                          <a:solidFill>
                                            <a:schemeClr val="tx1"/>
                                          </a:solidFill>
                                          <a:latin typeface="Cambria Math" panose="02040503050406030204" pitchFamily="18" charset="0"/>
                                        </a:rPr>
                                        <m:t>−</m:t>
                                      </m:r>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𝜃</m:t>
                                          </m:r>
                                        </m:e>
                                        <m:sub>
                                          <m:r>
                                            <a:rPr lang="en-US" i="1">
                                              <a:solidFill>
                                                <a:schemeClr val="tx1"/>
                                              </a:solidFill>
                                              <a:latin typeface="Cambria Math" panose="02040503050406030204" pitchFamily="18" charset="0"/>
                                            </a:rPr>
                                            <m:t>𝑘</m:t>
                                          </m:r>
                                        </m:sub>
                                      </m:sSub>
                                      <m:d>
                                        <m:dPr>
                                          <m:ctrlPr>
                                            <a:rPr lang="en-US" i="1">
                                              <a:solidFill>
                                                <a:schemeClr val="tx1"/>
                                              </a:solidFill>
                                              <a:latin typeface="Cambria Math" panose="02040503050406030204" pitchFamily="18" charset="0"/>
                                            </a:rPr>
                                          </m:ctrlPr>
                                        </m:dPr>
                                        <m:e>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𝐱</m:t>
                                              </m:r>
                                            </m:e>
                                            <m:sub>
                                              <m:r>
                                                <a:rPr lang="en-US" i="1">
                                                  <a:solidFill>
                                                    <a:schemeClr val="tx1"/>
                                                  </a:solidFill>
                                                  <a:latin typeface="Cambria Math" panose="02040503050406030204" pitchFamily="18" charset="0"/>
                                                </a:rPr>
                                                <m:t>𝑗</m:t>
                                              </m:r>
                                            </m:sub>
                                          </m:sSub>
                                        </m:e>
                                      </m:d>
                                    </m:num>
                                    <m:den>
                                      <m:r>
                                        <a:rPr lang="en-US">
                                          <a:solidFill>
                                            <a:schemeClr val="tx1"/>
                                          </a:solidFill>
                                          <a:latin typeface="Cambria Math" panose="02040503050406030204" pitchFamily="18" charset="0"/>
                                        </a:rPr>
                                        <m:t>2</m:t>
                                      </m:r>
                                    </m:den>
                                  </m:f>
                                </m:e>
                              </m:d>
                            </m:e>
                          </m:func>
                          <m:r>
                            <a:rPr lang="en-US" i="1">
                              <a:solidFill>
                                <a:schemeClr val="tx1"/>
                              </a:solidFill>
                              <a:latin typeface="Cambria Math" panose="02040503050406030204" pitchFamily="18" charset="0"/>
                            </a:rPr>
                            <m:t>.</m:t>
                          </m:r>
                          <m:r>
                            <a:rPr lang="en-US" i="1" smtClean="0">
                              <a:solidFill>
                                <a:schemeClr val="tx1"/>
                              </a:solidFill>
                              <a:latin typeface="Cambria Math" panose="02040503050406030204" pitchFamily="18" charset="0"/>
                            </a:rPr>
                            <m:t> </m:t>
                          </m:r>
                        </m:e>
                      </m:eqArr>
                    </m:oMath>
                  </m:oMathPara>
                </a14:m>
                <a:endParaRPr lang="en-US" dirty="0">
                  <a:solidFill>
                    <a:schemeClr val="tx1"/>
                  </a:solidFill>
                </a:endParaRPr>
              </a:p>
              <a:p>
                <a:r>
                  <a:rPr lang="en-US" dirty="0">
                    <a:solidFill>
                      <a:schemeClr val="tx1"/>
                    </a:solidFill>
                  </a:rPr>
                  <a:t>Where </a:t>
                </a:r>
                <a14:m>
                  <m:oMath xmlns:m="http://schemas.openxmlformats.org/officeDocument/2006/math">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𝜃</m:t>
                        </m:r>
                      </m:e>
                      <m:sub>
                        <m:r>
                          <a:rPr lang="en-US" i="1">
                            <a:solidFill>
                              <a:schemeClr val="tx1"/>
                            </a:solidFill>
                            <a:latin typeface="Cambria Math" panose="02040503050406030204" pitchFamily="18" charset="0"/>
                          </a:rPr>
                          <m:t>𝑘</m:t>
                        </m:r>
                      </m:sub>
                    </m:sSub>
                  </m:oMath>
                </a14:m>
                <a:r>
                  <a:rPr lang="en-US" dirty="0">
                    <a:solidFill>
                      <a:schemeClr val="tx1"/>
                    </a:solidFill>
                  </a:rPr>
                  <a:t> is the deterministic rotation angle applied to qubit </a:t>
                </a:r>
                <a14:m>
                  <m:oMath xmlns:m="http://schemas.openxmlformats.org/officeDocument/2006/math">
                    <m:r>
                      <a:rPr lang="en-US" i="1">
                        <a:solidFill>
                          <a:schemeClr val="tx1"/>
                        </a:solidFill>
                        <a:latin typeface="Cambria Math" panose="02040503050406030204" pitchFamily="18" charset="0"/>
                      </a:rPr>
                      <m:t>𝑘</m:t>
                    </m:r>
                  </m:oMath>
                </a14:m>
                <a:r>
                  <a:rPr lang="en-US" dirty="0">
                    <a:solidFill>
                      <a:schemeClr val="tx1"/>
                    </a:solidFill>
                  </a:rPr>
                  <a:t>. This is classically computable in </a:t>
                </a:r>
                <a14:m>
                  <m:oMath xmlns:m="http://schemas.openxmlformats.org/officeDocument/2006/math">
                    <m:r>
                      <a:rPr lang="en-US" i="1">
                        <a:solidFill>
                          <a:schemeClr val="tx1"/>
                        </a:solidFill>
                        <a:latin typeface="Cambria Math" panose="02040503050406030204" pitchFamily="18" charset="0"/>
                      </a:rPr>
                      <m:t>𝒪</m:t>
                    </m:r>
                    <m:r>
                      <a:rPr lang="en-US">
                        <a:solidFill>
                          <a:schemeClr val="tx1"/>
                        </a:solidFill>
                        <a:latin typeface="Cambria Math" panose="02040503050406030204" pitchFamily="18" charset="0"/>
                      </a:rPr>
                      <m:t>(</m:t>
                    </m:r>
                    <m:r>
                      <a:rPr lang="en-US" i="1">
                        <a:solidFill>
                          <a:schemeClr val="tx1"/>
                        </a:solidFill>
                        <a:latin typeface="Cambria Math" panose="02040503050406030204" pitchFamily="18" charset="0"/>
                      </a:rPr>
                      <m:t>𝑛</m:t>
                    </m:r>
                    <m:r>
                      <a:rPr lang="en-US">
                        <a:solidFill>
                          <a:schemeClr val="tx1"/>
                        </a:solidFill>
                        <a:latin typeface="Cambria Math" panose="02040503050406030204" pitchFamily="18" charset="0"/>
                      </a:rPr>
                      <m:t>)</m:t>
                    </m:r>
                  </m:oMath>
                </a14:m>
                <a:r>
                  <a:rPr lang="en-US" dirty="0">
                    <a:solidFill>
                      <a:schemeClr val="tx1"/>
                    </a:solidFill>
                  </a:rPr>
                  <a:t> time. Any advantage is not due to quantum effects. Both sub-cases contradict with the premise that the advantage is quantum. </a:t>
                </a:r>
              </a:p>
            </p:txBody>
          </p:sp>
        </mc:Choice>
        <mc:Fallback xmlns="">
          <p:sp>
            <p:nvSpPr>
              <p:cNvPr id="3" name="TextBox 2">
                <a:extLst>
                  <a:ext uri="{FF2B5EF4-FFF2-40B4-BE49-F238E27FC236}">
                    <a16:creationId xmlns:a16="http://schemas.microsoft.com/office/drawing/2014/main" id="{F0527DEB-A10E-9FDF-68F0-AA47CC1CE5C6}"/>
                  </a:ext>
                </a:extLst>
              </p:cNvPr>
              <p:cNvSpPr txBox="1">
                <a:spLocks noRot="1" noChangeAspect="1" noMove="1" noResize="1" noEditPoints="1" noAdjustHandles="1" noChangeArrowheads="1" noChangeShapeType="1" noTextEdit="1"/>
              </p:cNvSpPr>
              <p:nvPr/>
            </p:nvSpPr>
            <p:spPr>
              <a:xfrm>
                <a:off x="228600" y="685800"/>
                <a:ext cx="8686800" cy="5389681"/>
              </a:xfrm>
              <a:prstGeom prst="rect">
                <a:avLst/>
              </a:prstGeom>
              <a:blipFill>
                <a:blip r:embed="rId3"/>
                <a:stretch>
                  <a:fillRect l="-632" t="-679" r="-1123" b="-792"/>
                </a:stretch>
              </a:blipFill>
            </p:spPr>
            <p:txBody>
              <a:bodyPr/>
              <a:lstStyle/>
              <a:p>
                <a:r>
                  <a:rPr lang="en-US">
                    <a:noFill/>
                  </a:rPr>
                  <a:t> </a:t>
                </a:r>
              </a:p>
            </p:txBody>
          </p:sp>
        </mc:Fallback>
      </mc:AlternateContent>
    </p:spTree>
    <p:extLst>
      <p:ext uri="{BB962C8B-B14F-4D97-AF65-F5344CB8AC3E}">
        <p14:creationId xmlns:p14="http://schemas.microsoft.com/office/powerpoint/2010/main" val="4249491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E1400C-014D-A244-8C6B-DEA43BE669F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E398AE3-193B-BD08-A4B7-AA7433A51CC3}"/>
              </a:ext>
            </a:extLst>
          </p:cNvPr>
          <p:cNvSpPr>
            <a:spLocks noGrp="1"/>
          </p:cNvSpPr>
          <p:nvPr>
            <p:ph type="title"/>
          </p:nvPr>
        </p:nvSpPr>
        <p:spPr/>
        <p:txBody>
          <a:bodyPr vert="horz" wrap="none" lIns="228600" tIns="91440" rIns="0" bIns="0" rtlCol="0" anchor="ctr" anchorCtr="0">
            <a:noAutofit/>
          </a:bodyPr>
          <a:lstStyle/>
          <a:p>
            <a:r>
              <a:rPr lang="en-US" dirty="0"/>
              <a:t>Proof of Theorem 1 (6/6)</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7242C691-EE89-BD9C-0EF8-1B2D417E03E5}"/>
                  </a:ext>
                </a:extLst>
              </p:cNvPr>
              <p:cNvSpPr txBox="1"/>
              <p:nvPr/>
            </p:nvSpPr>
            <p:spPr>
              <a:xfrm>
                <a:off x="228600" y="685800"/>
                <a:ext cx="8686800" cy="3517181"/>
              </a:xfrm>
              <a:prstGeom prst="rect">
                <a:avLst/>
              </a:prstGeom>
              <a:noFill/>
            </p:spPr>
            <p:txBody>
              <a:bodyPr wrap="square" rtlCol="0">
                <a:spAutoFit/>
              </a:bodyPr>
              <a:lstStyle>
                <a:defPPr>
                  <a:defRPr lang="en-US"/>
                </a:defPPr>
                <a:lvl1pPr>
                  <a:spcAft>
                    <a:spcPts val="1200"/>
                  </a:spcAft>
                  <a:defRPr b="1">
                    <a:solidFill>
                      <a:srgbClr val="353585"/>
                    </a:solidFill>
                    <a:latin typeface="Arial" panose="020B0604020202020204" pitchFamily="34" charset="0"/>
                    <a:cs typeface="Arial" panose="020B0604020202020204" pitchFamily="34" charset="0"/>
                  </a:defRPr>
                </a:lvl1pPr>
              </a:lstStyle>
              <a:p>
                <a:r>
                  <a:rPr lang="en-US" dirty="0"/>
                  <a:t>Proof by Contradiction (Reverse Direction).</a:t>
                </a:r>
              </a:p>
              <a:p>
                <a:r>
                  <a:rPr lang="en-US" dirty="0"/>
                  <a:t>Case B (Marginal Entanglement Gain). </a:t>
                </a:r>
                <a:r>
                  <a:rPr lang="en-US" dirty="0">
                    <a:solidFill>
                      <a:schemeClr val="tx1"/>
                    </a:solidFill>
                  </a:rPr>
                  <a:t>Entanglement exists, but the kernel is misaligned with the classification, </a:t>
                </a:r>
                <a14:m>
                  <m:oMath xmlns:m="http://schemas.openxmlformats.org/officeDocument/2006/math">
                    <m:r>
                      <a:rPr lang="en-US" i="1">
                        <a:solidFill>
                          <a:schemeClr val="tx1"/>
                        </a:solidFill>
                        <a:latin typeface="Cambria Math" panose="02040503050406030204" pitchFamily="18" charset="0"/>
                      </a:rPr>
                      <m:t>𝐺</m:t>
                    </m:r>
                    <m:r>
                      <a:rPr lang="en-US" i="1">
                        <a:solidFill>
                          <a:schemeClr val="tx1"/>
                        </a:solidFill>
                        <a:latin typeface="Cambria Math" panose="02040503050406030204" pitchFamily="18" charset="0"/>
                      </a:rPr>
                      <m:t>&gt;0,</m:t>
                    </m:r>
                    <m:r>
                      <a:rPr lang="en-US" i="1">
                        <a:solidFill>
                          <a:schemeClr val="tx1"/>
                        </a:solidFill>
                        <a:latin typeface="Cambria Math" panose="02040503050406030204" pitchFamily="18" charset="0"/>
                      </a:rPr>
                      <m:t>𝑏𝑢𝑡</m:t>
                    </m:r>
                    <m:r>
                      <a:rPr lang="en-US" i="1">
                        <a:solidFill>
                          <a:schemeClr val="tx1"/>
                        </a:solidFill>
                        <a:latin typeface="Cambria Math" panose="02040503050406030204" pitchFamily="18" charset="0"/>
                      </a:rPr>
                      <m:t> </m:t>
                    </m:r>
                    <m:r>
                      <a:rPr lang="en-US" i="1">
                        <a:solidFill>
                          <a:schemeClr val="tx1"/>
                        </a:solidFill>
                        <a:latin typeface="Cambria Math" panose="02040503050406030204" pitchFamily="18" charset="0"/>
                      </a:rPr>
                      <m:t>𝐶𝐾𝑇𝐴</m:t>
                    </m:r>
                    <m:d>
                      <m:dPr>
                        <m:ctrlPr>
                          <a:rPr lang="en-US" i="1">
                            <a:solidFill>
                              <a:schemeClr val="tx1"/>
                            </a:solidFill>
                            <a:latin typeface="Cambria Math" panose="02040503050406030204" pitchFamily="18" charset="0"/>
                          </a:rPr>
                        </m:ctrlPr>
                      </m:dPr>
                      <m:e>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𝐾</m:t>
                            </m:r>
                          </m:e>
                          <m:sub>
                            <m:r>
                              <a:rPr lang="en-US" i="1">
                                <a:solidFill>
                                  <a:schemeClr val="tx1"/>
                                </a:solidFill>
                                <a:latin typeface="Cambria Math" panose="02040503050406030204" pitchFamily="18" charset="0"/>
                              </a:rPr>
                              <m:t>𝑄</m:t>
                            </m:r>
                          </m:sub>
                        </m:sSub>
                        <m:r>
                          <a:rPr lang="en-US" i="1">
                            <a:solidFill>
                              <a:schemeClr val="tx1"/>
                            </a:solidFill>
                            <a:latin typeface="Cambria Math" panose="02040503050406030204" pitchFamily="18" charset="0"/>
                          </a:rPr>
                          <m:t>,</m:t>
                        </m:r>
                        <m:r>
                          <a:rPr lang="en-US" i="1">
                            <a:solidFill>
                              <a:schemeClr val="tx1"/>
                            </a:solidFill>
                            <a:latin typeface="Cambria Math" panose="02040503050406030204" pitchFamily="18" charset="0"/>
                          </a:rPr>
                          <m:t>𝑌</m:t>
                        </m:r>
                      </m:e>
                    </m:d>
                    <m:r>
                      <a:rPr lang="en-US" i="1">
                        <a:solidFill>
                          <a:schemeClr val="tx1"/>
                        </a:solidFill>
                        <a:latin typeface="Cambria Math" panose="02040503050406030204" pitchFamily="18" charset="0"/>
                      </a:rPr>
                      <m:t>&lt;</m:t>
                    </m:r>
                  </m:oMath>
                </a14:m>
                <a:r>
                  <a:rPr lang="en-US" dirty="0">
                    <a:solidFill>
                      <a:schemeClr val="tx1"/>
                    </a:solidFill>
                  </a:rPr>
                  <a:t> </a:t>
                </a:r>
                <a14:m>
                  <m:oMath xmlns:m="http://schemas.openxmlformats.org/officeDocument/2006/math">
                    <m:r>
                      <a:rPr lang="en-US" i="1">
                        <a:solidFill>
                          <a:schemeClr val="tx1"/>
                        </a:solidFill>
                        <a:latin typeface="Cambria Math" panose="02040503050406030204" pitchFamily="18" charset="0"/>
                      </a:rPr>
                      <m:t>𝜏</m:t>
                    </m:r>
                  </m:oMath>
                </a14:m>
                <a:r>
                  <a:rPr lang="en-US" dirty="0">
                    <a:solidFill>
                      <a:schemeClr val="tx1"/>
                    </a:solidFill>
                  </a:rPr>
                  <a:t>. </a:t>
                </a:r>
              </a:p>
              <a:p>
                <a:r>
                  <a:rPr lang="en-US" dirty="0">
                    <a:solidFill>
                      <a:schemeClr val="tx1"/>
                    </a:solidFill>
                  </a:rPr>
                  <a:t>By Definition 11, </a:t>
                </a:r>
                <a14:m>
                  <m:oMath xmlns:m="http://schemas.openxmlformats.org/officeDocument/2006/math">
                    <m:r>
                      <m:rPr>
                        <m:sty m:val="p"/>
                      </m:rPr>
                      <a:rPr lang="en-US">
                        <a:solidFill>
                          <a:schemeClr val="tx1"/>
                        </a:solidFill>
                        <a:latin typeface="Cambria Math" panose="02040503050406030204" pitchFamily="18" charset="0"/>
                      </a:rPr>
                      <m:t>τ</m:t>
                    </m:r>
                  </m:oMath>
                </a14:m>
                <a:r>
                  <a:rPr lang="en-US" dirty="0">
                    <a:solidFill>
                      <a:schemeClr val="tx1"/>
                    </a:solidFill>
                  </a:rPr>
                  <a:t> is equal to </a:t>
                </a:r>
                <a14:m>
                  <m:oMath xmlns:m="http://schemas.openxmlformats.org/officeDocument/2006/math">
                    <m:r>
                      <a:rPr lang="en-US" i="1">
                        <a:solidFill>
                          <a:schemeClr val="tx1"/>
                        </a:solidFill>
                        <a:latin typeface="Cambria Math" panose="02040503050406030204" pitchFamily="18" charset="0"/>
                      </a:rPr>
                      <m:t>𝐶𝐾𝑇𝐴</m:t>
                    </m:r>
                    <m:d>
                      <m:dPr>
                        <m:ctrlPr>
                          <a:rPr lang="en-US" i="1">
                            <a:solidFill>
                              <a:schemeClr val="tx1"/>
                            </a:solidFill>
                            <a:latin typeface="Cambria Math" panose="02040503050406030204" pitchFamily="18" charset="0"/>
                          </a:rPr>
                        </m:ctrlPr>
                      </m:dPr>
                      <m:e>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𝐾</m:t>
                            </m:r>
                          </m:e>
                          <m:sub>
                            <m:r>
                              <a:rPr lang="en-US" i="1">
                                <a:solidFill>
                                  <a:schemeClr val="tx1"/>
                                </a:solidFill>
                                <a:latin typeface="Cambria Math" panose="02040503050406030204" pitchFamily="18" charset="0"/>
                              </a:rPr>
                              <m:t>𝐶</m:t>
                            </m:r>
                          </m:sub>
                        </m:sSub>
                        <m:r>
                          <a:rPr lang="en-US">
                            <a:solidFill>
                              <a:schemeClr val="tx1"/>
                            </a:solidFill>
                            <a:latin typeface="Cambria Math" panose="02040503050406030204" pitchFamily="18" charset="0"/>
                          </a:rPr>
                          <m:t>,</m:t>
                        </m:r>
                        <m:r>
                          <a:rPr lang="en-US" i="1">
                            <a:solidFill>
                              <a:schemeClr val="tx1"/>
                            </a:solidFill>
                            <a:latin typeface="Cambria Math" panose="02040503050406030204" pitchFamily="18" charset="0"/>
                          </a:rPr>
                          <m:t>𝑌</m:t>
                        </m:r>
                      </m:e>
                    </m:d>
                  </m:oMath>
                </a14:m>
                <a:r>
                  <a:rPr lang="en-US" dirty="0">
                    <a:solidFill>
                      <a:schemeClr val="tx1"/>
                    </a:solidFill>
                  </a:rPr>
                  <a:t> and by Lemma 1.1, better </a:t>
                </a:r>
                <a14:m>
                  <m:oMath xmlns:m="http://schemas.openxmlformats.org/officeDocument/2006/math">
                    <m:r>
                      <a:rPr lang="en-US" i="1">
                        <a:solidFill>
                          <a:schemeClr val="tx1"/>
                        </a:solidFill>
                        <a:latin typeface="Cambria Math" panose="02040503050406030204" pitchFamily="18" charset="0"/>
                      </a:rPr>
                      <m:t>𝐶𝐾𝑇𝐴</m:t>
                    </m:r>
                  </m:oMath>
                </a14:m>
                <a:r>
                  <a:rPr lang="en-US" dirty="0">
                    <a:solidFill>
                      <a:schemeClr val="tx1"/>
                    </a:solidFill>
                  </a:rPr>
                  <a:t> leads to lower generalization bound. So, the entanglement hurts classification. </a:t>
                </a:r>
              </a:p>
              <a:p>
                <a:r>
                  <a:rPr lang="en-US" dirty="0">
                    <a:solidFill>
                      <a:schemeClr val="tx1"/>
                    </a:solidFill>
                  </a:rPr>
                  <a:t>The quantum kernel, despite possessing entanglement, does not align with the label structure better than the classical kernel. </a:t>
                </a:r>
              </a:p>
              <a:p>
                <a:r>
                  <a:rPr lang="en-US" dirty="0">
                    <a:solidFill>
                      <a:schemeClr val="tx1"/>
                    </a:solidFill>
                  </a:rPr>
                  <a:t>The entanglement is present but task-irrelevant. It contradicts with the initial assumption.</a:t>
                </a:r>
              </a:p>
            </p:txBody>
          </p:sp>
        </mc:Choice>
        <mc:Fallback xmlns="">
          <p:sp>
            <p:nvSpPr>
              <p:cNvPr id="3" name="TextBox 2">
                <a:extLst>
                  <a:ext uri="{FF2B5EF4-FFF2-40B4-BE49-F238E27FC236}">
                    <a16:creationId xmlns:a16="http://schemas.microsoft.com/office/drawing/2014/main" id="{7242C691-EE89-BD9C-0EF8-1B2D417E03E5}"/>
                  </a:ext>
                </a:extLst>
              </p:cNvPr>
              <p:cNvSpPr txBox="1">
                <a:spLocks noRot="1" noChangeAspect="1" noMove="1" noResize="1" noEditPoints="1" noAdjustHandles="1" noChangeArrowheads="1" noChangeShapeType="1" noTextEdit="1"/>
              </p:cNvSpPr>
              <p:nvPr/>
            </p:nvSpPr>
            <p:spPr>
              <a:xfrm>
                <a:off x="228600" y="685800"/>
                <a:ext cx="8686800" cy="3517181"/>
              </a:xfrm>
              <a:prstGeom prst="rect">
                <a:avLst/>
              </a:prstGeom>
              <a:blipFill>
                <a:blip r:embed="rId3"/>
                <a:stretch>
                  <a:fillRect l="-632" t="-1042" b="-1910"/>
                </a:stretch>
              </a:blipFill>
            </p:spPr>
            <p:txBody>
              <a:bodyPr/>
              <a:lstStyle/>
              <a:p>
                <a:r>
                  <a:rPr lang="en-US">
                    <a:noFill/>
                  </a:rPr>
                  <a:t> </a:t>
                </a:r>
              </a:p>
            </p:txBody>
          </p:sp>
        </mc:Fallback>
      </mc:AlternateContent>
    </p:spTree>
    <p:extLst>
      <p:ext uri="{BB962C8B-B14F-4D97-AF65-F5344CB8AC3E}">
        <p14:creationId xmlns:p14="http://schemas.microsoft.com/office/powerpoint/2010/main" val="938063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261427-BC1A-87ED-F0DB-A766615176E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0B54278-7C9C-20A5-0F66-5B658C28DFE8}"/>
              </a:ext>
            </a:extLst>
          </p:cNvPr>
          <p:cNvSpPr>
            <a:spLocks noGrp="1"/>
          </p:cNvSpPr>
          <p:nvPr>
            <p:ph type="title"/>
          </p:nvPr>
        </p:nvSpPr>
        <p:spPr/>
        <p:txBody>
          <a:bodyPr vert="horz" wrap="none" lIns="228600" tIns="91440" rIns="0" bIns="0" rtlCol="0" anchor="ctr" anchorCtr="0">
            <a:noAutofit/>
          </a:bodyPr>
          <a:lstStyle/>
          <a:p>
            <a:r>
              <a:rPr lang="en-US" dirty="0"/>
              <a:t>Proof of Lemma 1.1</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21E83FF0-27CC-982D-D58E-8CEEBAF66F46}"/>
                  </a:ext>
                </a:extLst>
              </p:cNvPr>
              <p:cNvSpPr txBox="1"/>
              <p:nvPr/>
            </p:nvSpPr>
            <p:spPr>
              <a:xfrm>
                <a:off x="228600" y="685800"/>
                <a:ext cx="8686800" cy="6147837"/>
              </a:xfrm>
              <a:prstGeom prst="rect">
                <a:avLst/>
              </a:prstGeom>
              <a:noFill/>
            </p:spPr>
            <p:txBody>
              <a:bodyPr wrap="square" rtlCol="0">
                <a:spAutoFit/>
              </a:bodyPr>
              <a:lstStyle/>
              <a:p>
                <a:pPr algn="just"/>
                <a:r>
                  <a:rPr lang="en-US" b="1" dirty="0">
                    <a:latin typeface="Arial" panose="020B0604020202020204" pitchFamily="34" charset="0"/>
                    <a:cs typeface="Arial" panose="020B0604020202020204" pitchFamily="34" charset="0"/>
                  </a:rPr>
                  <a:t>Let </a:t>
                </a:r>
                <a14:m>
                  <m:oMath xmlns:m="http://schemas.openxmlformats.org/officeDocument/2006/math">
                    <m:sSub>
                      <m:sSubPr>
                        <m:ctrlPr>
                          <a:rPr lang="en-US" b="1" i="1">
                            <a:latin typeface="Cambria Math" panose="02040503050406030204" pitchFamily="18" charset="0"/>
                          </a:rPr>
                        </m:ctrlPr>
                      </m:sSubPr>
                      <m:e>
                        <m:r>
                          <a:rPr lang="en-US" b="1" i="1">
                            <a:latin typeface="Cambria Math" panose="02040503050406030204" pitchFamily="18" charset="0"/>
                          </a:rPr>
                          <m:t>𝜶</m:t>
                        </m:r>
                      </m:e>
                      <m:sub>
                        <m:r>
                          <a:rPr lang="en-US" b="1" i="1">
                            <a:latin typeface="Cambria Math" panose="02040503050406030204" pitchFamily="18" charset="0"/>
                          </a:rPr>
                          <m:t>𝑸</m:t>
                        </m:r>
                      </m:sub>
                    </m:sSub>
                    <m:r>
                      <a:rPr lang="en-US" b="1">
                        <a:latin typeface="Cambria Math" panose="02040503050406030204" pitchFamily="18" charset="0"/>
                      </a:rPr>
                      <m:t>=</m:t>
                    </m:r>
                    <m:r>
                      <a:rPr lang="en-US" b="1" i="1">
                        <a:latin typeface="Cambria Math" panose="02040503050406030204" pitchFamily="18" charset="0"/>
                      </a:rPr>
                      <m:t>𝐂𝐊𝐓𝐀</m:t>
                    </m:r>
                    <m:d>
                      <m:dPr>
                        <m:ctrlPr>
                          <a:rPr lang="en-US" b="1" i="1">
                            <a:latin typeface="Cambria Math" panose="02040503050406030204" pitchFamily="18" charset="0"/>
                          </a:rPr>
                        </m:ctrlPr>
                      </m:dPr>
                      <m:e>
                        <m:sSub>
                          <m:sSubPr>
                            <m:ctrlPr>
                              <a:rPr lang="en-US" b="1" i="1">
                                <a:latin typeface="Cambria Math" panose="02040503050406030204" pitchFamily="18" charset="0"/>
                              </a:rPr>
                            </m:ctrlPr>
                          </m:sSubPr>
                          <m:e>
                            <m:r>
                              <a:rPr lang="en-US" b="1" i="1">
                                <a:latin typeface="Cambria Math" panose="02040503050406030204" pitchFamily="18" charset="0"/>
                              </a:rPr>
                              <m:t>𝑲</m:t>
                            </m:r>
                          </m:e>
                          <m:sub>
                            <m:r>
                              <a:rPr lang="en-US" b="1" i="1">
                                <a:latin typeface="Cambria Math" panose="02040503050406030204" pitchFamily="18" charset="0"/>
                              </a:rPr>
                              <m:t>𝑸</m:t>
                            </m:r>
                          </m:sub>
                        </m:sSub>
                        <m:r>
                          <a:rPr lang="en-US" b="1">
                            <a:latin typeface="Cambria Math" panose="02040503050406030204" pitchFamily="18" charset="0"/>
                          </a:rPr>
                          <m:t>,</m:t>
                        </m:r>
                        <m:r>
                          <a:rPr lang="en-US" b="1" i="1">
                            <a:latin typeface="Cambria Math" panose="02040503050406030204" pitchFamily="18" charset="0"/>
                          </a:rPr>
                          <m:t>𝒀</m:t>
                        </m:r>
                      </m:e>
                    </m:d>
                  </m:oMath>
                </a14:m>
                <a:r>
                  <a:rPr lang="en-US" b="1" dirty="0">
                    <a:latin typeface="Arial" panose="020B0604020202020204" pitchFamily="34" charset="0"/>
                    <a:cs typeface="Arial" panose="020B0604020202020204" pitchFamily="34" charset="0"/>
                  </a:rPr>
                  <a:t> and </a:t>
                </a:r>
                <a14:m>
                  <m:oMath xmlns:m="http://schemas.openxmlformats.org/officeDocument/2006/math">
                    <m:sSub>
                      <m:sSubPr>
                        <m:ctrlPr>
                          <a:rPr lang="en-US" b="1" i="1">
                            <a:latin typeface="Cambria Math" panose="02040503050406030204" pitchFamily="18" charset="0"/>
                          </a:rPr>
                        </m:ctrlPr>
                      </m:sSubPr>
                      <m:e>
                        <m:r>
                          <a:rPr lang="en-US" b="1" i="1">
                            <a:latin typeface="Cambria Math" panose="02040503050406030204" pitchFamily="18" charset="0"/>
                          </a:rPr>
                          <m:t>𝜶</m:t>
                        </m:r>
                      </m:e>
                      <m:sub>
                        <m:r>
                          <a:rPr lang="en-US" b="1" i="1">
                            <a:latin typeface="Cambria Math" panose="02040503050406030204" pitchFamily="18" charset="0"/>
                          </a:rPr>
                          <m:t>𝑪</m:t>
                        </m:r>
                      </m:sub>
                    </m:sSub>
                    <m:r>
                      <a:rPr lang="en-US" b="1">
                        <a:latin typeface="Cambria Math" panose="02040503050406030204" pitchFamily="18" charset="0"/>
                      </a:rPr>
                      <m:t>=</m:t>
                    </m:r>
                    <m:r>
                      <a:rPr lang="en-US" b="1" i="1">
                        <a:latin typeface="Cambria Math" panose="02040503050406030204" pitchFamily="18" charset="0"/>
                      </a:rPr>
                      <m:t>𝝉</m:t>
                    </m:r>
                    <m:r>
                      <a:rPr lang="en-US" b="1">
                        <a:latin typeface="Cambria Math" panose="02040503050406030204" pitchFamily="18" charset="0"/>
                      </a:rPr>
                      <m:t>=</m:t>
                    </m:r>
                    <m:r>
                      <a:rPr lang="en-US" b="1" i="1">
                        <a:latin typeface="Cambria Math" panose="02040503050406030204" pitchFamily="18" charset="0"/>
                      </a:rPr>
                      <m:t>𝐂𝐊𝐓𝐀</m:t>
                    </m:r>
                    <m:d>
                      <m:dPr>
                        <m:ctrlPr>
                          <a:rPr lang="en-US" b="1" i="1">
                            <a:latin typeface="Cambria Math" panose="02040503050406030204" pitchFamily="18" charset="0"/>
                          </a:rPr>
                        </m:ctrlPr>
                      </m:dPr>
                      <m:e>
                        <m:sSubSup>
                          <m:sSubSupPr>
                            <m:ctrlPr>
                              <a:rPr lang="en-US" b="1" i="1">
                                <a:latin typeface="Cambria Math" panose="02040503050406030204" pitchFamily="18" charset="0"/>
                              </a:rPr>
                            </m:ctrlPr>
                          </m:sSubSupPr>
                          <m:e>
                            <m:r>
                              <a:rPr lang="en-US" b="1" i="1">
                                <a:latin typeface="Cambria Math" panose="02040503050406030204" pitchFamily="18" charset="0"/>
                              </a:rPr>
                              <m:t>𝑲</m:t>
                            </m:r>
                          </m:e>
                          <m:sub>
                            <m:r>
                              <a:rPr lang="en-US" b="1" i="1">
                                <a:latin typeface="Cambria Math" panose="02040503050406030204" pitchFamily="18" charset="0"/>
                              </a:rPr>
                              <m:t>𝑪</m:t>
                            </m:r>
                          </m:sub>
                          <m:sup>
                            <m:r>
                              <a:rPr lang="en-US" b="1" i="1">
                                <a:latin typeface="Cambria Math" panose="02040503050406030204" pitchFamily="18" charset="0"/>
                              </a:rPr>
                              <m:t>∗</m:t>
                            </m:r>
                          </m:sup>
                        </m:sSubSup>
                        <m:r>
                          <a:rPr lang="en-US" b="1">
                            <a:latin typeface="Cambria Math" panose="02040503050406030204" pitchFamily="18" charset="0"/>
                          </a:rPr>
                          <m:t>,</m:t>
                        </m:r>
                        <m:r>
                          <a:rPr lang="en-US" b="1" i="1">
                            <a:latin typeface="Cambria Math" panose="02040503050406030204" pitchFamily="18" charset="0"/>
                          </a:rPr>
                          <m:t>𝒀</m:t>
                        </m:r>
                      </m:e>
                    </m:d>
                  </m:oMath>
                </a14:m>
                <a:endParaRPr lang="en-US" b="1" dirty="0">
                  <a:latin typeface="Arial" panose="020B0604020202020204" pitchFamily="34" charset="0"/>
                  <a:cs typeface="Arial" panose="020B0604020202020204" pitchFamily="34" charset="0"/>
                </a:endParaRPr>
              </a:p>
              <a:p>
                <a:pPr algn="just"/>
                <a:r>
                  <a:rPr lang="en-US" b="1" dirty="0">
                    <a:latin typeface="Arial" panose="020B0604020202020204" pitchFamily="34" charset="0"/>
                    <a:cs typeface="Arial" panose="020B0604020202020204" pitchFamily="34" charset="0"/>
                  </a:rPr>
                  <a:t>By hypothesis, </a:t>
                </a:r>
                <a14:m>
                  <m:oMath xmlns:m="http://schemas.openxmlformats.org/officeDocument/2006/math">
                    <m:sSub>
                      <m:sSubPr>
                        <m:ctrlPr>
                          <a:rPr lang="en-US" b="1" i="1">
                            <a:latin typeface="Cambria Math" panose="02040503050406030204" pitchFamily="18" charset="0"/>
                          </a:rPr>
                        </m:ctrlPr>
                      </m:sSubPr>
                      <m:e>
                        <m:r>
                          <a:rPr lang="en-US" b="1" i="1">
                            <a:latin typeface="Cambria Math" panose="02040503050406030204" pitchFamily="18" charset="0"/>
                          </a:rPr>
                          <m:t>𝑪</m:t>
                        </m:r>
                      </m:e>
                      <m:sub>
                        <m:r>
                          <a:rPr lang="en-US" b="1" i="1">
                            <a:latin typeface="Cambria Math" panose="02040503050406030204" pitchFamily="18" charset="0"/>
                          </a:rPr>
                          <m:t>𝑬𝑰</m:t>
                        </m:r>
                      </m:sub>
                    </m:sSub>
                    <m:r>
                      <a:rPr lang="en-US" b="1">
                        <a:latin typeface="Cambria Math" panose="02040503050406030204" pitchFamily="18" charset="0"/>
                      </a:rPr>
                      <m:t>&gt;</m:t>
                    </m:r>
                    <m:r>
                      <a:rPr lang="en-US" b="1" i="1">
                        <a:latin typeface="Cambria Math" panose="02040503050406030204" pitchFamily="18" charset="0"/>
                      </a:rPr>
                      <m:t>𝝉</m:t>
                    </m:r>
                  </m:oMath>
                </a14:m>
                <a:r>
                  <a:rPr lang="en-US" b="1" dirty="0">
                    <a:latin typeface="Arial" panose="020B0604020202020204" pitchFamily="34" charset="0"/>
                    <a:cs typeface="Arial" panose="020B0604020202020204" pitchFamily="34" charset="0"/>
                  </a:rPr>
                  <a:t>, so, </a:t>
                </a:r>
                <a14:m>
                  <m:oMath xmlns:m="http://schemas.openxmlformats.org/officeDocument/2006/math">
                    <m:sSub>
                      <m:sSubPr>
                        <m:ctrlPr>
                          <a:rPr lang="en-US" b="1" i="1">
                            <a:latin typeface="Cambria Math" panose="02040503050406030204" pitchFamily="18" charset="0"/>
                          </a:rPr>
                        </m:ctrlPr>
                      </m:sSubPr>
                      <m:e>
                        <m:r>
                          <a:rPr lang="en-US" b="1" i="1">
                            <a:latin typeface="Cambria Math" panose="02040503050406030204" pitchFamily="18" charset="0"/>
                          </a:rPr>
                          <m:t>𝑪</m:t>
                        </m:r>
                      </m:e>
                      <m:sub>
                        <m:r>
                          <a:rPr lang="en-US" b="1" i="1">
                            <a:latin typeface="Cambria Math" panose="02040503050406030204" pitchFamily="18" charset="0"/>
                          </a:rPr>
                          <m:t>𝑬𝑰</m:t>
                        </m:r>
                      </m:sub>
                    </m:sSub>
                    <m:r>
                      <a:rPr lang="en-US" b="1">
                        <a:latin typeface="Cambria Math" panose="02040503050406030204" pitchFamily="18" charset="0"/>
                      </a:rPr>
                      <m:t>=</m:t>
                    </m:r>
                    <m:r>
                      <a:rPr lang="en-US" b="1" i="1">
                        <a:latin typeface="Cambria Math" panose="02040503050406030204" pitchFamily="18" charset="0"/>
                      </a:rPr>
                      <m:t>𝑮</m:t>
                    </m:r>
                    <m:r>
                      <a:rPr lang="en-US" b="1">
                        <a:latin typeface="Cambria Math" panose="02040503050406030204" pitchFamily="18" charset="0"/>
                      </a:rPr>
                      <m:t>⋅</m:t>
                    </m:r>
                    <m:sSub>
                      <m:sSubPr>
                        <m:ctrlPr>
                          <a:rPr lang="en-US" b="1" i="1">
                            <a:latin typeface="Cambria Math" panose="02040503050406030204" pitchFamily="18" charset="0"/>
                          </a:rPr>
                        </m:ctrlPr>
                      </m:sSubPr>
                      <m:e>
                        <m:r>
                          <a:rPr lang="en-US" b="1" i="1">
                            <a:latin typeface="Cambria Math" panose="02040503050406030204" pitchFamily="18" charset="0"/>
                          </a:rPr>
                          <m:t>𝜶</m:t>
                        </m:r>
                      </m:e>
                      <m:sub>
                        <m:r>
                          <a:rPr lang="en-US" b="1" i="1">
                            <a:latin typeface="Cambria Math" panose="02040503050406030204" pitchFamily="18" charset="0"/>
                          </a:rPr>
                          <m:t>𝑸</m:t>
                        </m:r>
                      </m:sub>
                    </m:sSub>
                  </m:oMath>
                </a14:m>
                <a:r>
                  <a:rPr lang="en-US" b="1" dirty="0">
                    <a:latin typeface="Arial" panose="020B0604020202020204" pitchFamily="34" charset="0"/>
                    <a:cs typeface="Arial" panose="020B0604020202020204" pitchFamily="34" charset="0"/>
                  </a:rPr>
                  <a:t>. Since the entanglement gain function </a:t>
                </a:r>
                <a14:m>
                  <m:oMath xmlns:m="http://schemas.openxmlformats.org/officeDocument/2006/math">
                    <m:r>
                      <a:rPr lang="en-US" b="1" i="1">
                        <a:latin typeface="Cambria Math" panose="02040503050406030204" pitchFamily="18" charset="0"/>
                      </a:rPr>
                      <m:t>𝑮</m:t>
                    </m:r>
                    <m:r>
                      <a:rPr lang="en-US" b="1">
                        <a:latin typeface="Cambria Math" panose="02040503050406030204" pitchFamily="18" charset="0"/>
                      </a:rPr>
                      <m:t>∈[</m:t>
                    </m:r>
                    <m:r>
                      <a:rPr lang="en-US" b="1" i="1">
                        <a:latin typeface="Cambria Math" panose="02040503050406030204" pitchFamily="18" charset="0"/>
                      </a:rPr>
                      <m:t>𝟎</m:t>
                    </m:r>
                    <m:r>
                      <a:rPr lang="en-US" b="1">
                        <a:latin typeface="Cambria Math" panose="02040503050406030204" pitchFamily="18" charset="0"/>
                      </a:rPr>
                      <m:t>,</m:t>
                    </m:r>
                    <m:r>
                      <a:rPr lang="en-US" b="1" i="1">
                        <a:latin typeface="Cambria Math" panose="02040503050406030204" pitchFamily="18" charset="0"/>
                      </a:rPr>
                      <m:t>𝟏</m:t>
                    </m:r>
                    <m:r>
                      <a:rPr lang="en-US" b="1">
                        <a:latin typeface="Cambria Math" panose="02040503050406030204" pitchFamily="18" charset="0"/>
                      </a:rPr>
                      <m:t>)</m:t>
                    </m:r>
                  </m:oMath>
                </a14:m>
                <a:r>
                  <a:rPr lang="en-US" b="1" dirty="0">
                    <a:latin typeface="Arial" panose="020B0604020202020204" pitchFamily="34" charset="0"/>
                    <a:cs typeface="Arial" panose="020B0604020202020204" pitchFamily="34" charset="0"/>
                  </a:rPr>
                  <a:t>, the relation </a:t>
                </a:r>
                <a14:m>
                  <m:oMath xmlns:m="http://schemas.openxmlformats.org/officeDocument/2006/math">
                    <m:r>
                      <a:rPr lang="en-US" b="1" i="1">
                        <a:latin typeface="Cambria Math" panose="02040503050406030204" pitchFamily="18" charset="0"/>
                      </a:rPr>
                      <m:t>𝑮</m:t>
                    </m:r>
                    <m:r>
                      <a:rPr lang="en-US" b="1">
                        <a:latin typeface="Cambria Math" panose="02040503050406030204" pitchFamily="18" charset="0"/>
                      </a:rPr>
                      <m:t>⋅</m:t>
                    </m:r>
                    <m:sSub>
                      <m:sSubPr>
                        <m:ctrlPr>
                          <a:rPr lang="en-US" b="1" i="1">
                            <a:latin typeface="Cambria Math" panose="02040503050406030204" pitchFamily="18" charset="0"/>
                          </a:rPr>
                        </m:ctrlPr>
                      </m:sSubPr>
                      <m:e>
                        <m:r>
                          <a:rPr lang="en-US" b="1" i="1">
                            <a:latin typeface="Cambria Math" panose="02040503050406030204" pitchFamily="18" charset="0"/>
                          </a:rPr>
                          <m:t>𝜶</m:t>
                        </m:r>
                      </m:e>
                      <m:sub>
                        <m:r>
                          <a:rPr lang="en-US" b="1" i="1">
                            <a:latin typeface="Cambria Math" panose="02040503050406030204" pitchFamily="18" charset="0"/>
                          </a:rPr>
                          <m:t>𝑸</m:t>
                        </m:r>
                      </m:sub>
                    </m:sSub>
                    <m:r>
                      <a:rPr lang="en-US" b="1">
                        <a:latin typeface="Cambria Math" panose="02040503050406030204" pitchFamily="18" charset="0"/>
                      </a:rPr>
                      <m:t>&gt;</m:t>
                    </m:r>
                    <m:sSub>
                      <m:sSubPr>
                        <m:ctrlPr>
                          <a:rPr lang="en-US" b="1" i="1">
                            <a:latin typeface="Cambria Math" panose="02040503050406030204" pitchFamily="18" charset="0"/>
                          </a:rPr>
                        </m:ctrlPr>
                      </m:sSubPr>
                      <m:e>
                        <m:r>
                          <a:rPr lang="en-US" b="1" i="1">
                            <a:latin typeface="Cambria Math" panose="02040503050406030204" pitchFamily="18" charset="0"/>
                          </a:rPr>
                          <m:t>𝜶</m:t>
                        </m:r>
                      </m:e>
                      <m:sub>
                        <m:r>
                          <a:rPr lang="en-US" b="1" i="1">
                            <a:latin typeface="Cambria Math" panose="02040503050406030204" pitchFamily="18" charset="0"/>
                          </a:rPr>
                          <m:t>𝑪</m:t>
                        </m:r>
                      </m:sub>
                    </m:sSub>
                  </m:oMath>
                </a14:m>
                <a:r>
                  <a:rPr lang="en-US" b="1" dirty="0">
                    <a:latin typeface="Arial" panose="020B0604020202020204" pitchFamily="34" charset="0"/>
                    <a:cs typeface="Arial" panose="020B0604020202020204" pitchFamily="34" charset="0"/>
                  </a:rPr>
                  <a:t> strictly mandates that </a:t>
                </a:r>
                <a14:m>
                  <m:oMath xmlns:m="http://schemas.openxmlformats.org/officeDocument/2006/math">
                    <m:sSub>
                      <m:sSubPr>
                        <m:ctrlPr>
                          <a:rPr lang="en-US" b="1" i="1">
                            <a:latin typeface="Cambria Math" panose="02040503050406030204" pitchFamily="18" charset="0"/>
                          </a:rPr>
                        </m:ctrlPr>
                      </m:sSubPr>
                      <m:e>
                        <m:r>
                          <a:rPr lang="en-US" b="1" i="1">
                            <a:latin typeface="Cambria Math" panose="02040503050406030204" pitchFamily="18" charset="0"/>
                          </a:rPr>
                          <m:t>𝜶</m:t>
                        </m:r>
                      </m:e>
                      <m:sub>
                        <m:r>
                          <a:rPr lang="en-US" b="1" i="1">
                            <a:latin typeface="Cambria Math" panose="02040503050406030204" pitchFamily="18" charset="0"/>
                          </a:rPr>
                          <m:t>𝑸</m:t>
                        </m:r>
                      </m:sub>
                    </m:sSub>
                    <m:r>
                      <a:rPr lang="en-US" b="1">
                        <a:latin typeface="Cambria Math" panose="02040503050406030204" pitchFamily="18" charset="0"/>
                      </a:rPr>
                      <m:t>&gt;</m:t>
                    </m:r>
                    <m:sSub>
                      <m:sSubPr>
                        <m:ctrlPr>
                          <a:rPr lang="en-US" b="1" i="1">
                            <a:latin typeface="Cambria Math" panose="02040503050406030204" pitchFamily="18" charset="0"/>
                          </a:rPr>
                        </m:ctrlPr>
                      </m:sSubPr>
                      <m:e>
                        <m:r>
                          <a:rPr lang="en-US" b="1" i="1">
                            <a:latin typeface="Cambria Math" panose="02040503050406030204" pitchFamily="18" charset="0"/>
                          </a:rPr>
                          <m:t>𝜶</m:t>
                        </m:r>
                      </m:e>
                      <m:sub>
                        <m:r>
                          <a:rPr lang="en-US" b="1" i="1">
                            <a:latin typeface="Cambria Math" panose="02040503050406030204" pitchFamily="18" charset="0"/>
                          </a:rPr>
                          <m:t>𝑪</m:t>
                        </m:r>
                      </m:sub>
                    </m:sSub>
                  </m:oMath>
                </a14:m>
                <a:r>
                  <a:rPr lang="en-US" b="1" dirty="0">
                    <a:latin typeface="Arial" panose="020B0604020202020204" pitchFamily="34" charset="0"/>
                    <a:cs typeface="Arial" panose="020B0604020202020204" pitchFamily="34" charset="0"/>
                  </a:rPr>
                  <a:t>. We define the strictly positive alignment gap, </a:t>
                </a:r>
                <a14:m>
                  <m:oMath xmlns:m="http://schemas.openxmlformats.org/officeDocument/2006/math">
                    <m:r>
                      <a:rPr lang="en-US" b="1" i="1">
                        <a:latin typeface="Cambria Math" panose="02040503050406030204" pitchFamily="18" charset="0"/>
                      </a:rPr>
                      <m:t>𝜟𝜶</m:t>
                    </m:r>
                    <m:r>
                      <a:rPr lang="en-US" b="1">
                        <a:latin typeface="Cambria Math" panose="02040503050406030204" pitchFamily="18" charset="0"/>
                      </a:rPr>
                      <m:t>∈</m:t>
                    </m:r>
                    <m:sSup>
                      <m:sSupPr>
                        <m:ctrlPr>
                          <a:rPr lang="en-US" b="1" i="1">
                            <a:latin typeface="Cambria Math" panose="02040503050406030204" pitchFamily="18" charset="0"/>
                          </a:rPr>
                        </m:ctrlPr>
                      </m:sSupPr>
                      <m:e>
                        <m:r>
                          <a:rPr lang="en-US" b="1" i="1">
                            <a:latin typeface="Cambria Math" panose="02040503050406030204" pitchFamily="18" charset="0"/>
                          </a:rPr>
                          <m:t>ℝ</m:t>
                        </m:r>
                      </m:e>
                      <m:sup>
                        <m:r>
                          <a:rPr lang="en-US" b="1">
                            <a:latin typeface="Cambria Math" panose="02040503050406030204" pitchFamily="18" charset="0"/>
                          </a:rPr>
                          <m:t>+</m:t>
                        </m:r>
                      </m:sup>
                    </m:sSup>
                  </m:oMath>
                </a14:m>
                <a:r>
                  <a:rPr lang="en-US" b="1" dirty="0">
                    <a:latin typeface="Arial" panose="020B0604020202020204" pitchFamily="34" charset="0"/>
                    <a:cs typeface="Arial" panose="020B0604020202020204" pitchFamily="34" charset="0"/>
                  </a:rPr>
                  <a:t>: </a:t>
                </a:r>
                <a14:m>
                  <m:oMath xmlns:m="http://schemas.openxmlformats.org/officeDocument/2006/math">
                    <m:eqArr>
                      <m:eqArrPr>
                        <m:ctrlPr>
                          <a:rPr lang="en-US" b="1" i="1">
                            <a:latin typeface="Cambria Math" panose="02040503050406030204" pitchFamily="18" charset="0"/>
                          </a:rPr>
                        </m:ctrlPr>
                      </m:eqArrPr>
                      <m:e>
                        <m:r>
                          <a:rPr lang="en-US" b="1" i="1">
                            <a:latin typeface="Cambria Math" panose="02040503050406030204" pitchFamily="18" charset="0"/>
                          </a:rPr>
                          <m:t>𝜟𝜶</m:t>
                        </m:r>
                        <m:r>
                          <a:rPr lang="en-US" b="1">
                            <a:latin typeface="Cambria Math" panose="02040503050406030204" pitchFamily="18" charset="0"/>
                          </a:rPr>
                          <m:t>=</m:t>
                        </m:r>
                        <m:sSub>
                          <m:sSubPr>
                            <m:ctrlPr>
                              <a:rPr lang="en-US" b="1" i="1">
                                <a:latin typeface="Cambria Math" panose="02040503050406030204" pitchFamily="18" charset="0"/>
                              </a:rPr>
                            </m:ctrlPr>
                          </m:sSubPr>
                          <m:e>
                            <m:r>
                              <a:rPr lang="en-US" b="1" i="1">
                                <a:latin typeface="Cambria Math" panose="02040503050406030204" pitchFamily="18" charset="0"/>
                              </a:rPr>
                              <m:t>𝜶</m:t>
                            </m:r>
                          </m:e>
                          <m:sub>
                            <m:r>
                              <a:rPr lang="en-US" b="1" i="1">
                                <a:latin typeface="Cambria Math" panose="02040503050406030204" pitchFamily="18" charset="0"/>
                              </a:rPr>
                              <m:t>𝑸</m:t>
                            </m:r>
                          </m:sub>
                        </m:sSub>
                        <m:r>
                          <a:rPr lang="en-US" b="1" i="1">
                            <a:latin typeface="Cambria Math" panose="02040503050406030204" pitchFamily="18" charset="0"/>
                          </a:rPr>
                          <m:t>−</m:t>
                        </m:r>
                        <m:sSub>
                          <m:sSubPr>
                            <m:ctrlPr>
                              <a:rPr lang="en-US" b="1" i="1">
                                <a:latin typeface="Cambria Math" panose="02040503050406030204" pitchFamily="18" charset="0"/>
                              </a:rPr>
                            </m:ctrlPr>
                          </m:sSubPr>
                          <m:e>
                            <m:r>
                              <a:rPr lang="en-US" b="1" i="1">
                                <a:latin typeface="Cambria Math" panose="02040503050406030204" pitchFamily="18" charset="0"/>
                              </a:rPr>
                              <m:t>𝜶</m:t>
                            </m:r>
                          </m:e>
                          <m:sub>
                            <m:r>
                              <a:rPr lang="en-US" b="1" i="1">
                                <a:latin typeface="Cambria Math" panose="02040503050406030204" pitchFamily="18" charset="0"/>
                              </a:rPr>
                              <m:t>𝑪</m:t>
                            </m:r>
                          </m:sub>
                        </m:sSub>
                        <m:r>
                          <a:rPr lang="en-US" b="1">
                            <a:latin typeface="Cambria Math" panose="02040503050406030204" pitchFamily="18" charset="0"/>
                          </a:rPr>
                          <m:t>&gt;</m:t>
                        </m:r>
                        <m:r>
                          <a:rPr lang="en-US" b="1" i="1">
                            <a:latin typeface="Cambria Math" panose="02040503050406030204" pitchFamily="18" charset="0"/>
                          </a:rPr>
                          <m:t>𝟎</m:t>
                        </m:r>
                        <m:r>
                          <a:rPr lang="en-US" b="1">
                            <a:latin typeface="Cambria Math" panose="02040503050406030204" pitchFamily="18" charset="0"/>
                          </a:rPr>
                          <m:t>.</m:t>
                        </m:r>
                        <m:r>
                          <a:rPr lang="en-US" b="1" i="1" smtClean="0">
                            <a:latin typeface="Cambria Math" panose="02040503050406030204" pitchFamily="18" charset="0"/>
                          </a:rPr>
                          <m:t> </m:t>
                        </m:r>
                      </m:e>
                    </m:eqArr>
                  </m:oMath>
                </a14:m>
                <a:r>
                  <a:rPr lang="en-US" b="1" dirty="0">
                    <a:latin typeface="Arial" panose="020B0604020202020204" pitchFamily="34" charset="0"/>
                    <a:cs typeface="Arial" panose="020B0604020202020204" pitchFamily="34" charset="0"/>
                  </a:rPr>
                  <a:t> </a:t>
                </a:r>
              </a:p>
              <a:p>
                <a:pPr algn="just"/>
                <a:endParaRPr lang="en-US" b="1" dirty="0">
                  <a:latin typeface="Arial" panose="020B0604020202020204" pitchFamily="34" charset="0"/>
                  <a:cs typeface="Arial" panose="020B0604020202020204" pitchFamily="34" charset="0"/>
                </a:endParaRPr>
              </a:p>
              <a:p>
                <a:pPr algn="just"/>
                <a:r>
                  <a:rPr lang="en-US" b="1" dirty="0">
                    <a:latin typeface="Arial" panose="020B0604020202020204" pitchFamily="34" charset="0"/>
                    <a:cs typeface="Arial" panose="020B0604020202020204" pitchFamily="34" charset="0"/>
                  </a:rPr>
                  <a:t>From Equation 1, we define the upper generalization error bound for the </a:t>
                </a:r>
                <a14:m>
                  <m:oMath xmlns:m="http://schemas.openxmlformats.org/officeDocument/2006/math">
                    <m:sSub>
                      <m:sSubPr>
                        <m:ctrlPr>
                          <a:rPr lang="en-US" b="1" i="1" smtClean="0">
                            <a:latin typeface="Cambria Math" panose="02040503050406030204" pitchFamily="18" charset="0"/>
                            <a:cs typeface="Arial" panose="020B0604020202020204" pitchFamily="34" charset="0"/>
                          </a:rPr>
                        </m:ctrlPr>
                      </m:sSubPr>
                      <m:e>
                        <m:r>
                          <a:rPr lang="en-US" b="1" i="1" smtClean="0">
                            <a:latin typeface="Cambria Math" panose="02040503050406030204" pitchFamily="18" charset="0"/>
                            <a:cs typeface="Arial" panose="020B0604020202020204" pitchFamily="34" charset="0"/>
                          </a:rPr>
                          <m:t>𝑲</m:t>
                        </m:r>
                      </m:e>
                      <m:sub>
                        <m:r>
                          <a:rPr lang="en-US" b="1" i="1" smtClean="0">
                            <a:latin typeface="Cambria Math" panose="02040503050406030204" pitchFamily="18" charset="0"/>
                            <a:cs typeface="Arial" panose="020B0604020202020204" pitchFamily="34" charset="0"/>
                          </a:rPr>
                          <m:t>𝑸</m:t>
                        </m:r>
                      </m:sub>
                    </m:sSub>
                    <m:r>
                      <a:rPr lang="en-US" b="1" i="1" smtClean="0">
                        <a:latin typeface="Cambria Math" panose="02040503050406030204" pitchFamily="18" charset="0"/>
                        <a:cs typeface="Arial" panose="020B0604020202020204" pitchFamily="34" charset="0"/>
                      </a:rPr>
                      <m:t> </m:t>
                    </m:r>
                  </m:oMath>
                </a14:m>
                <a:r>
                  <a:rPr lang="en-US" b="1" dirty="0">
                    <a:latin typeface="Arial" panose="020B0604020202020204" pitchFamily="34" charset="0"/>
                    <a:cs typeface="Arial" panose="020B0604020202020204" pitchFamily="34" charset="0"/>
                  </a:rPr>
                  <a:t>(</a:t>
                </a:r>
                <a14:m>
                  <m:oMath xmlns:m="http://schemas.openxmlformats.org/officeDocument/2006/math">
                    <m:r>
                      <a:rPr lang="en-US" b="1" i="1" dirty="0" smtClean="0">
                        <a:latin typeface="Cambria Math" panose="02040503050406030204" pitchFamily="18" charset="0"/>
                        <a:cs typeface="Arial" panose="020B0604020202020204" pitchFamily="34" charset="0"/>
                      </a:rPr>
                      <m:t>𝒊</m:t>
                    </m:r>
                  </m:oMath>
                </a14:m>
                <a:r>
                  <a:rPr lang="en-US" b="1" dirty="0">
                    <a:latin typeface="Arial" panose="020B0604020202020204" pitchFamily="34" charset="0"/>
                    <a:cs typeface="Arial" panose="020B0604020202020204" pitchFamily="34" charset="0"/>
                  </a:rPr>
                  <a:t>), and a theoretical lower bound for the optimal classical model (</a:t>
                </a:r>
                <a14:m>
                  <m:oMath xmlns:m="http://schemas.openxmlformats.org/officeDocument/2006/math">
                    <m:r>
                      <a:rPr lang="en-US" b="1" i="1" dirty="0" smtClean="0">
                        <a:latin typeface="Cambria Math" panose="02040503050406030204" pitchFamily="18" charset="0"/>
                        <a:cs typeface="Arial" panose="020B0604020202020204" pitchFamily="34" charset="0"/>
                      </a:rPr>
                      <m:t>𝒊𝒊</m:t>
                    </m:r>
                  </m:oMath>
                </a14:m>
                <a:r>
                  <a:rPr lang="en-US" b="1" dirty="0">
                    <a:latin typeface="Arial" panose="020B0604020202020204" pitchFamily="34" charset="0"/>
                    <a:cs typeface="Arial" panose="020B0604020202020204" pitchFamily="34" charset="0"/>
                  </a:rPr>
                  <a:t>):</a:t>
                </a:r>
              </a:p>
              <a:p>
                <a:pPr algn="just"/>
                <a14:m>
                  <m:oMathPara xmlns:m="http://schemas.openxmlformats.org/officeDocument/2006/math">
                    <m:oMathParaPr>
                      <m:jc m:val="left"/>
                    </m:oMathParaPr>
                    <m:oMath xmlns:m="http://schemas.openxmlformats.org/officeDocument/2006/math">
                      <m:eqArr>
                        <m:eqArrPr>
                          <m:ctrlPr>
                            <a:rPr lang="en-US" sz="1600" b="1" i="1" smtClean="0">
                              <a:latin typeface="Cambria Math" panose="02040503050406030204" pitchFamily="18" charset="0"/>
                              <a:ea typeface="Cambria Math" panose="02040503050406030204" pitchFamily="18" charset="0"/>
                            </a:rPr>
                          </m:ctrlPr>
                        </m:eqArrPr>
                        <m:e>
                          <m:r>
                            <a:rPr lang="en-US" sz="1600" b="1" i="1">
                              <a:latin typeface="Cambria Math" panose="02040503050406030204" pitchFamily="18" charset="0"/>
                              <a:ea typeface="Cambria Math" panose="02040503050406030204" pitchFamily="18" charset="0"/>
                            </a:rPr>
                            <m:t>𝔼</m:t>
                          </m:r>
                          <m:d>
                            <m:dPr>
                              <m:begChr m:val="["/>
                              <m:endChr m:val="]"/>
                              <m:ctrlPr>
                                <a:rPr lang="en-US" sz="1600" b="1" i="1">
                                  <a:latin typeface="Cambria Math" panose="02040503050406030204" pitchFamily="18" charset="0"/>
                                  <a:ea typeface="Cambria Math" panose="02040503050406030204" pitchFamily="18" charset="0"/>
                                </a:rPr>
                              </m:ctrlPr>
                            </m:dPr>
                            <m:e>
                              <m:r>
                                <a:rPr lang="en-US" sz="1600" b="1" i="1">
                                  <a:latin typeface="Cambria Math" panose="02040503050406030204" pitchFamily="18" charset="0"/>
                                  <a:ea typeface="Cambria Math" panose="02040503050406030204" pitchFamily="18" charset="0"/>
                                </a:rPr>
                                <m:t>𝒆𝒓𝒓</m:t>
                              </m:r>
                              <m:d>
                                <m:dPr>
                                  <m:ctrlPr>
                                    <a:rPr lang="en-US" sz="1600" b="1" i="1">
                                      <a:latin typeface="Cambria Math" panose="02040503050406030204" pitchFamily="18" charset="0"/>
                                      <a:ea typeface="Cambria Math" panose="02040503050406030204" pitchFamily="18" charset="0"/>
                                    </a:rPr>
                                  </m:ctrlPr>
                                </m:dPr>
                                <m:e>
                                  <m:sSub>
                                    <m:sSubPr>
                                      <m:ctrlPr>
                                        <a:rPr lang="en-US" sz="1600" b="1" i="1">
                                          <a:latin typeface="Cambria Math" panose="02040503050406030204" pitchFamily="18" charset="0"/>
                                          <a:ea typeface="Cambria Math" panose="02040503050406030204" pitchFamily="18" charset="0"/>
                                        </a:rPr>
                                      </m:ctrlPr>
                                    </m:sSubPr>
                                    <m:e>
                                      <m:r>
                                        <a:rPr lang="en-US" sz="1600" b="1" i="1">
                                          <a:latin typeface="Cambria Math" panose="02040503050406030204" pitchFamily="18" charset="0"/>
                                          <a:ea typeface="Cambria Math" panose="02040503050406030204" pitchFamily="18" charset="0"/>
                                        </a:rPr>
                                        <m:t>𝒇</m:t>
                                      </m:r>
                                    </m:e>
                                    <m:sub>
                                      <m:sSub>
                                        <m:sSubPr>
                                          <m:ctrlPr>
                                            <a:rPr lang="en-US" sz="1600" b="1" i="1">
                                              <a:latin typeface="Cambria Math" panose="02040503050406030204" pitchFamily="18" charset="0"/>
                                              <a:ea typeface="Cambria Math" panose="02040503050406030204" pitchFamily="18" charset="0"/>
                                            </a:rPr>
                                          </m:ctrlPr>
                                        </m:sSubPr>
                                        <m:e>
                                          <m:r>
                                            <a:rPr lang="en-US" sz="1600" b="1" i="1">
                                              <a:latin typeface="Cambria Math" panose="02040503050406030204" pitchFamily="18" charset="0"/>
                                              <a:ea typeface="Cambria Math" panose="02040503050406030204" pitchFamily="18" charset="0"/>
                                            </a:rPr>
                                            <m:t>𝑲</m:t>
                                          </m:r>
                                        </m:e>
                                        <m:sub>
                                          <m:r>
                                            <a:rPr lang="en-US" sz="1600" b="1" i="1">
                                              <a:latin typeface="Cambria Math" panose="02040503050406030204" pitchFamily="18" charset="0"/>
                                              <a:ea typeface="Cambria Math" panose="02040503050406030204" pitchFamily="18" charset="0"/>
                                            </a:rPr>
                                            <m:t>𝑸</m:t>
                                          </m:r>
                                        </m:sub>
                                      </m:sSub>
                                    </m:sub>
                                  </m:sSub>
                                </m:e>
                              </m:d>
                            </m:e>
                          </m:d>
                          <m:r>
                            <a:rPr lang="en-US" sz="1600" b="1" i="1">
                              <a:latin typeface="Cambria Math" panose="02040503050406030204" pitchFamily="18" charset="0"/>
                              <a:ea typeface="Cambria Math" panose="02040503050406030204" pitchFamily="18" charset="0"/>
                            </a:rPr>
                            <m:t>≤</m:t>
                          </m:r>
                          <m:r>
                            <a:rPr lang="en-US" sz="1600" b="1" i="1">
                              <a:latin typeface="Cambria Math" panose="02040503050406030204" pitchFamily="18" charset="0"/>
                              <a:ea typeface="Cambria Math" panose="02040503050406030204" pitchFamily="18" charset="0"/>
                            </a:rPr>
                            <m:t>𝟏</m:t>
                          </m:r>
                          <m:r>
                            <a:rPr lang="en-US" sz="1600" b="1" i="1">
                              <a:latin typeface="Cambria Math" panose="02040503050406030204" pitchFamily="18" charset="0"/>
                              <a:ea typeface="Cambria Math" panose="02040503050406030204" pitchFamily="18" charset="0"/>
                            </a:rPr>
                            <m:t>−</m:t>
                          </m:r>
                          <m:sSub>
                            <m:sSubPr>
                              <m:ctrlPr>
                                <a:rPr lang="en-US" sz="1600" b="1" i="1">
                                  <a:latin typeface="Cambria Math" panose="02040503050406030204" pitchFamily="18" charset="0"/>
                                  <a:ea typeface="Cambria Math" panose="02040503050406030204" pitchFamily="18" charset="0"/>
                                </a:rPr>
                              </m:ctrlPr>
                            </m:sSubPr>
                            <m:e>
                              <m:r>
                                <a:rPr lang="en-US" sz="1600" b="1" i="1">
                                  <a:latin typeface="Cambria Math" panose="02040503050406030204" pitchFamily="18" charset="0"/>
                                  <a:ea typeface="Cambria Math" panose="02040503050406030204" pitchFamily="18" charset="0"/>
                                </a:rPr>
                                <m:t>𝜶</m:t>
                              </m:r>
                            </m:e>
                            <m:sub>
                              <m:r>
                                <a:rPr lang="en-US" sz="1600" b="1" i="1">
                                  <a:latin typeface="Cambria Math" panose="02040503050406030204" pitchFamily="18" charset="0"/>
                                  <a:ea typeface="Cambria Math" panose="02040503050406030204" pitchFamily="18" charset="0"/>
                                </a:rPr>
                                <m:t>𝑸</m:t>
                              </m:r>
                            </m:sub>
                          </m:sSub>
                          <m:r>
                            <a:rPr lang="en-US" sz="1600" b="1" i="1">
                              <a:latin typeface="Cambria Math" panose="02040503050406030204" pitchFamily="18" charset="0"/>
                              <a:ea typeface="Cambria Math" panose="02040503050406030204" pitchFamily="18" charset="0"/>
                            </a:rPr>
                            <m:t>+</m:t>
                          </m:r>
                          <m:r>
                            <a:rPr lang="en-US" sz="1600" b="1" i="1">
                              <a:latin typeface="Cambria Math" panose="02040503050406030204" pitchFamily="18" charset="0"/>
                              <a:ea typeface="Cambria Math" panose="02040503050406030204" pitchFamily="18" charset="0"/>
                            </a:rPr>
                            <m:t>𝓞</m:t>
                          </m:r>
                          <m:d>
                            <m:dPr>
                              <m:ctrlPr>
                                <a:rPr lang="en-US" sz="1600" b="1" i="1">
                                  <a:latin typeface="Cambria Math" panose="02040503050406030204" pitchFamily="18" charset="0"/>
                                  <a:ea typeface="Cambria Math" panose="02040503050406030204" pitchFamily="18" charset="0"/>
                                </a:rPr>
                              </m:ctrlPr>
                            </m:dPr>
                            <m:e>
                              <m:rad>
                                <m:radPr>
                                  <m:degHide m:val="on"/>
                                  <m:ctrlPr>
                                    <a:rPr lang="en-US" sz="1600" b="1" i="1">
                                      <a:latin typeface="Cambria Math" panose="02040503050406030204" pitchFamily="18" charset="0"/>
                                      <a:ea typeface="Cambria Math" panose="02040503050406030204" pitchFamily="18" charset="0"/>
                                    </a:rPr>
                                  </m:ctrlPr>
                                </m:radPr>
                                <m:deg/>
                                <m:e>
                                  <m:f>
                                    <m:fPr>
                                      <m:ctrlPr>
                                        <a:rPr lang="en-US" sz="1600" b="1" i="1">
                                          <a:latin typeface="Cambria Math" panose="02040503050406030204" pitchFamily="18" charset="0"/>
                                          <a:ea typeface="Cambria Math" panose="02040503050406030204" pitchFamily="18" charset="0"/>
                                        </a:rPr>
                                      </m:ctrlPr>
                                    </m:fPr>
                                    <m:num>
                                      <m:sSub>
                                        <m:sSubPr>
                                          <m:ctrlPr>
                                            <a:rPr lang="en-US" sz="1600" b="1" i="1">
                                              <a:latin typeface="Cambria Math" panose="02040503050406030204" pitchFamily="18" charset="0"/>
                                              <a:ea typeface="Cambria Math" panose="02040503050406030204" pitchFamily="18" charset="0"/>
                                            </a:rPr>
                                          </m:ctrlPr>
                                        </m:sSubPr>
                                        <m:e>
                                          <m:r>
                                            <a:rPr lang="en-US" sz="1600" b="1" i="1">
                                              <a:latin typeface="Cambria Math" panose="02040503050406030204" pitchFamily="18" charset="0"/>
                                              <a:ea typeface="Cambria Math" panose="02040503050406030204" pitchFamily="18" charset="0"/>
                                            </a:rPr>
                                            <m:t>𝒓</m:t>
                                          </m:r>
                                        </m:e>
                                        <m:sub>
                                          <m:r>
                                            <a:rPr lang="en-US" sz="1600" b="1" i="1">
                                              <a:latin typeface="Cambria Math" panose="02040503050406030204" pitchFamily="18" charset="0"/>
                                              <a:ea typeface="Cambria Math" panose="02040503050406030204" pitchFamily="18" charset="0"/>
                                            </a:rPr>
                                            <m:t>𝑸</m:t>
                                          </m:r>
                                        </m:sub>
                                      </m:sSub>
                                    </m:num>
                                    <m:den>
                                      <m:r>
                                        <a:rPr lang="en-US" sz="1600" b="1" i="1">
                                          <a:latin typeface="Cambria Math" panose="02040503050406030204" pitchFamily="18" charset="0"/>
                                          <a:ea typeface="Cambria Math" panose="02040503050406030204" pitchFamily="18" charset="0"/>
                                        </a:rPr>
                                        <m:t>𝑵</m:t>
                                      </m:r>
                                    </m:den>
                                  </m:f>
                                </m:e>
                              </m:rad>
                            </m:e>
                          </m:d>
                          <m:r>
                            <a:rPr lang="en-US" sz="1600" b="1" i="1" smtClean="0">
                              <a:latin typeface="Cambria Math" panose="02040503050406030204" pitchFamily="18" charset="0"/>
                              <a:ea typeface="Cambria Math" panose="02040503050406030204" pitchFamily="18" charset="0"/>
                            </a:rPr>
                            <m:t>.#</m:t>
                          </m:r>
                          <m:d>
                            <m:dPr>
                              <m:ctrlPr>
                                <a:rPr lang="en-US" sz="1600" b="1" i="1" smtClean="0">
                                  <a:latin typeface="Cambria Math" panose="02040503050406030204" pitchFamily="18" charset="0"/>
                                  <a:ea typeface="Cambria Math" panose="02040503050406030204" pitchFamily="18" charset="0"/>
                                </a:rPr>
                              </m:ctrlPr>
                            </m:dPr>
                            <m:e>
                              <m:r>
                                <a:rPr lang="en-US" sz="1600" b="1" i="1" smtClean="0">
                                  <a:latin typeface="Cambria Math" panose="02040503050406030204" pitchFamily="18" charset="0"/>
                                  <a:ea typeface="Cambria Math" panose="02040503050406030204" pitchFamily="18" charset="0"/>
                                </a:rPr>
                                <m:t>𝒊</m:t>
                              </m:r>
                            </m:e>
                          </m:d>
                        </m:e>
                      </m:eqArr>
                    </m:oMath>
                  </m:oMathPara>
                </a14:m>
                <a:endParaRPr lang="en-US" sz="1600" b="1" i="1" dirty="0">
                  <a:latin typeface="Arial" panose="020B0604020202020204" pitchFamily="34" charset="0"/>
                  <a:cs typeface="Arial" panose="020B0604020202020204" pitchFamily="34" charset="0"/>
                </a:endParaRPr>
              </a:p>
              <a:p>
                <a:pPr algn="just"/>
                <a14:m>
                  <m:oMathPara xmlns:m="http://schemas.openxmlformats.org/officeDocument/2006/math">
                    <m:oMathParaPr>
                      <m:jc m:val="left"/>
                    </m:oMathParaPr>
                    <m:oMath xmlns:m="http://schemas.openxmlformats.org/officeDocument/2006/math">
                      <m:eqArr>
                        <m:eqArrPr>
                          <m:ctrlPr>
                            <a:rPr lang="en-US" sz="1600" b="1" i="1" smtClean="0">
                              <a:latin typeface="Cambria Math" panose="02040503050406030204" pitchFamily="18" charset="0"/>
                              <a:ea typeface="Cambria Math" panose="02040503050406030204" pitchFamily="18" charset="0"/>
                            </a:rPr>
                          </m:ctrlPr>
                        </m:eqArrPr>
                        <m:e>
                          <m:r>
                            <a:rPr lang="en-US" sz="1600" b="1" i="1" smtClean="0">
                              <a:latin typeface="Cambria Math" panose="02040503050406030204" pitchFamily="18" charset="0"/>
                              <a:ea typeface="Cambria Math" panose="02040503050406030204" pitchFamily="18" charset="0"/>
                            </a:rPr>
                            <m:t>𝔼</m:t>
                          </m:r>
                          <m:d>
                            <m:dPr>
                              <m:begChr m:val="["/>
                              <m:endChr m:val="]"/>
                              <m:ctrlPr>
                                <a:rPr lang="en-US" sz="1600" b="1" i="1">
                                  <a:latin typeface="Cambria Math" panose="02040503050406030204" pitchFamily="18" charset="0"/>
                                  <a:ea typeface="Cambria Math" panose="02040503050406030204" pitchFamily="18" charset="0"/>
                                </a:rPr>
                              </m:ctrlPr>
                            </m:dPr>
                            <m:e>
                              <m:r>
                                <a:rPr lang="en-US" sz="1600" b="1" i="1">
                                  <a:latin typeface="Cambria Math" panose="02040503050406030204" pitchFamily="18" charset="0"/>
                                  <a:ea typeface="Cambria Math" panose="02040503050406030204" pitchFamily="18" charset="0"/>
                                </a:rPr>
                                <m:t>𝒆𝒓𝒓</m:t>
                              </m:r>
                              <m:d>
                                <m:dPr>
                                  <m:ctrlPr>
                                    <a:rPr lang="en-US" sz="1600" b="1" i="1">
                                      <a:latin typeface="Cambria Math" panose="02040503050406030204" pitchFamily="18" charset="0"/>
                                      <a:ea typeface="Cambria Math" panose="02040503050406030204" pitchFamily="18" charset="0"/>
                                    </a:rPr>
                                  </m:ctrlPr>
                                </m:dPr>
                                <m:e>
                                  <m:sSub>
                                    <m:sSubPr>
                                      <m:ctrlPr>
                                        <a:rPr lang="en-US" sz="1600" b="1" i="1">
                                          <a:latin typeface="Cambria Math" panose="02040503050406030204" pitchFamily="18" charset="0"/>
                                          <a:ea typeface="Cambria Math" panose="02040503050406030204" pitchFamily="18" charset="0"/>
                                        </a:rPr>
                                      </m:ctrlPr>
                                    </m:sSubPr>
                                    <m:e>
                                      <m:r>
                                        <a:rPr lang="en-US" sz="1600" b="1" i="1">
                                          <a:latin typeface="Cambria Math" panose="02040503050406030204" pitchFamily="18" charset="0"/>
                                          <a:ea typeface="Cambria Math" panose="02040503050406030204" pitchFamily="18" charset="0"/>
                                        </a:rPr>
                                        <m:t>𝒇</m:t>
                                      </m:r>
                                    </m:e>
                                    <m:sub>
                                      <m:sSubSup>
                                        <m:sSubSupPr>
                                          <m:ctrlPr>
                                            <a:rPr lang="en-US" sz="1600" b="1" i="1">
                                              <a:latin typeface="Cambria Math" panose="02040503050406030204" pitchFamily="18" charset="0"/>
                                              <a:ea typeface="Cambria Math" panose="02040503050406030204" pitchFamily="18" charset="0"/>
                                            </a:rPr>
                                          </m:ctrlPr>
                                        </m:sSubSupPr>
                                        <m:e>
                                          <m:r>
                                            <a:rPr lang="en-US" sz="1600" b="1" i="1">
                                              <a:latin typeface="Cambria Math" panose="02040503050406030204" pitchFamily="18" charset="0"/>
                                              <a:ea typeface="Cambria Math" panose="02040503050406030204" pitchFamily="18" charset="0"/>
                                            </a:rPr>
                                            <m:t>𝑲</m:t>
                                          </m:r>
                                        </m:e>
                                        <m:sub>
                                          <m:r>
                                            <a:rPr lang="en-US" sz="1600" b="1" i="1">
                                              <a:latin typeface="Cambria Math" panose="02040503050406030204" pitchFamily="18" charset="0"/>
                                              <a:ea typeface="Cambria Math" panose="02040503050406030204" pitchFamily="18" charset="0"/>
                                            </a:rPr>
                                            <m:t>𝑪</m:t>
                                          </m:r>
                                        </m:sub>
                                        <m:sup>
                                          <m:r>
                                            <a:rPr lang="en-US" sz="1600" b="1" i="1">
                                              <a:latin typeface="Cambria Math" panose="02040503050406030204" pitchFamily="18" charset="0"/>
                                              <a:ea typeface="Cambria Math" panose="02040503050406030204" pitchFamily="18" charset="0"/>
                                            </a:rPr>
                                            <m:t>∗</m:t>
                                          </m:r>
                                        </m:sup>
                                      </m:sSubSup>
                                    </m:sub>
                                  </m:sSub>
                                </m:e>
                              </m:d>
                            </m:e>
                          </m:d>
                          <m:r>
                            <a:rPr lang="en-US" sz="1600" b="1" i="1" smtClean="0">
                              <a:latin typeface="Cambria Math" panose="02040503050406030204" pitchFamily="18" charset="0"/>
                              <a:ea typeface="Cambria Math" panose="02040503050406030204" pitchFamily="18" charset="0"/>
                            </a:rPr>
                            <m:t>≥</m:t>
                          </m:r>
                          <m:r>
                            <a:rPr lang="en-US" sz="1600" b="1" i="1">
                              <a:latin typeface="Cambria Math" panose="02040503050406030204" pitchFamily="18" charset="0"/>
                              <a:ea typeface="Cambria Math" panose="02040503050406030204" pitchFamily="18" charset="0"/>
                            </a:rPr>
                            <m:t>𝟏</m:t>
                          </m:r>
                          <m:r>
                            <a:rPr lang="en-US" sz="1600" b="1" i="1">
                              <a:latin typeface="Cambria Math" panose="02040503050406030204" pitchFamily="18" charset="0"/>
                              <a:ea typeface="Cambria Math" panose="02040503050406030204" pitchFamily="18" charset="0"/>
                            </a:rPr>
                            <m:t>−</m:t>
                          </m:r>
                          <m:sSub>
                            <m:sSubPr>
                              <m:ctrlPr>
                                <a:rPr lang="en-US" sz="1600" b="1" i="1">
                                  <a:latin typeface="Cambria Math" panose="02040503050406030204" pitchFamily="18" charset="0"/>
                                  <a:ea typeface="Cambria Math" panose="02040503050406030204" pitchFamily="18" charset="0"/>
                                </a:rPr>
                              </m:ctrlPr>
                            </m:sSubPr>
                            <m:e>
                              <m:r>
                                <a:rPr lang="en-US" sz="1600" b="1" i="1">
                                  <a:latin typeface="Cambria Math" panose="02040503050406030204" pitchFamily="18" charset="0"/>
                                  <a:ea typeface="Cambria Math" panose="02040503050406030204" pitchFamily="18" charset="0"/>
                                </a:rPr>
                                <m:t>𝜶</m:t>
                              </m:r>
                            </m:e>
                            <m:sub>
                              <m:r>
                                <a:rPr lang="en-US" sz="1600" b="1" i="1">
                                  <a:latin typeface="Cambria Math" panose="02040503050406030204" pitchFamily="18" charset="0"/>
                                  <a:ea typeface="Cambria Math" panose="02040503050406030204" pitchFamily="18" charset="0"/>
                                </a:rPr>
                                <m:t>𝑪</m:t>
                              </m:r>
                            </m:sub>
                          </m:sSub>
                          <m:r>
                            <a:rPr lang="en-US" sz="1600" b="1" i="1" smtClean="0">
                              <a:latin typeface="Cambria Math" panose="02040503050406030204" pitchFamily="18" charset="0"/>
                              <a:ea typeface="Cambria Math" panose="02040503050406030204" pitchFamily="18" charset="0"/>
                            </a:rPr>
                            <m:t>− </m:t>
                          </m:r>
                          <m:r>
                            <a:rPr lang="en-US" sz="1600" b="1" i="1">
                              <a:latin typeface="Cambria Math" panose="02040503050406030204" pitchFamily="18" charset="0"/>
                              <a:ea typeface="Cambria Math" panose="02040503050406030204" pitchFamily="18" charset="0"/>
                            </a:rPr>
                            <m:t>𝓞</m:t>
                          </m:r>
                          <m:d>
                            <m:dPr>
                              <m:ctrlPr>
                                <a:rPr lang="en-US" sz="1600" b="1" i="1">
                                  <a:latin typeface="Cambria Math" panose="02040503050406030204" pitchFamily="18" charset="0"/>
                                  <a:ea typeface="Cambria Math" panose="02040503050406030204" pitchFamily="18" charset="0"/>
                                </a:rPr>
                              </m:ctrlPr>
                            </m:dPr>
                            <m:e>
                              <m:rad>
                                <m:radPr>
                                  <m:degHide m:val="on"/>
                                  <m:ctrlPr>
                                    <a:rPr lang="en-US" sz="1600" b="1" i="1">
                                      <a:latin typeface="Cambria Math" panose="02040503050406030204" pitchFamily="18" charset="0"/>
                                      <a:ea typeface="Cambria Math" panose="02040503050406030204" pitchFamily="18" charset="0"/>
                                    </a:rPr>
                                  </m:ctrlPr>
                                </m:radPr>
                                <m:deg/>
                                <m:e>
                                  <m:f>
                                    <m:fPr>
                                      <m:ctrlPr>
                                        <a:rPr lang="en-US" sz="1600" b="1" i="1">
                                          <a:latin typeface="Cambria Math" panose="02040503050406030204" pitchFamily="18" charset="0"/>
                                          <a:ea typeface="Cambria Math" panose="02040503050406030204" pitchFamily="18" charset="0"/>
                                        </a:rPr>
                                      </m:ctrlPr>
                                    </m:fPr>
                                    <m:num>
                                      <m:sSub>
                                        <m:sSubPr>
                                          <m:ctrlPr>
                                            <a:rPr lang="en-US" sz="1600" b="1" i="1">
                                              <a:latin typeface="Cambria Math" panose="02040503050406030204" pitchFamily="18" charset="0"/>
                                              <a:ea typeface="Cambria Math" panose="02040503050406030204" pitchFamily="18" charset="0"/>
                                            </a:rPr>
                                          </m:ctrlPr>
                                        </m:sSubPr>
                                        <m:e>
                                          <m:r>
                                            <a:rPr lang="en-US" sz="1600" b="1" i="1">
                                              <a:latin typeface="Cambria Math" panose="02040503050406030204" pitchFamily="18" charset="0"/>
                                              <a:ea typeface="Cambria Math" panose="02040503050406030204" pitchFamily="18" charset="0"/>
                                            </a:rPr>
                                            <m:t>𝒓</m:t>
                                          </m:r>
                                        </m:e>
                                        <m:sub>
                                          <m:r>
                                            <a:rPr lang="en-US" sz="1600" b="1" i="1">
                                              <a:latin typeface="Cambria Math" panose="02040503050406030204" pitchFamily="18" charset="0"/>
                                              <a:ea typeface="Cambria Math" panose="02040503050406030204" pitchFamily="18" charset="0"/>
                                            </a:rPr>
                                            <m:t>𝑪</m:t>
                                          </m:r>
                                        </m:sub>
                                      </m:sSub>
                                    </m:num>
                                    <m:den>
                                      <m:r>
                                        <a:rPr lang="en-US" sz="1600" b="1" i="1">
                                          <a:latin typeface="Cambria Math" panose="02040503050406030204" pitchFamily="18" charset="0"/>
                                          <a:ea typeface="Cambria Math" panose="02040503050406030204" pitchFamily="18" charset="0"/>
                                        </a:rPr>
                                        <m:t>𝑵</m:t>
                                      </m:r>
                                    </m:den>
                                  </m:f>
                                </m:e>
                              </m:rad>
                            </m:e>
                          </m:d>
                          <m:r>
                            <a:rPr lang="en-US" sz="1600" b="1" i="1" smtClean="0">
                              <a:latin typeface="Cambria Math" panose="02040503050406030204" pitchFamily="18" charset="0"/>
                              <a:ea typeface="Cambria Math" panose="02040503050406030204" pitchFamily="18" charset="0"/>
                            </a:rPr>
                            <m:t>. #</m:t>
                          </m:r>
                          <m:d>
                            <m:dPr>
                              <m:ctrlPr>
                                <a:rPr lang="en-US" sz="1600" b="1" i="1" smtClean="0">
                                  <a:latin typeface="Cambria Math" panose="02040503050406030204" pitchFamily="18" charset="0"/>
                                  <a:ea typeface="Cambria Math" panose="02040503050406030204" pitchFamily="18" charset="0"/>
                                </a:rPr>
                              </m:ctrlPr>
                            </m:dPr>
                            <m:e>
                              <m:r>
                                <a:rPr lang="en-US" sz="1600" b="1" i="1" smtClean="0">
                                  <a:latin typeface="Cambria Math" panose="02040503050406030204" pitchFamily="18" charset="0"/>
                                  <a:ea typeface="Cambria Math" panose="02040503050406030204" pitchFamily="18" charset="0"/>
                                </a:rPr>
                                <m:t>𝒊𝒊</m:t>
                              </m:r>
                            </m:e>
                          </m:d>
                        </m:e>
                      </m:eqArr>
                    </m:oMath>
                  </m:oMathPara>
                </a14:m>
                <a:endParaRPr lang="en-US" sz="1600" b="1" i="1" dirty="0">
                  <a:latin typeface="Arial" panose="020B0604020202020204" pitchFamily="34" charset="0"/>
                  <a:cs typeface="Arial" panose="020B0604020202020204" pitchFamily="34" charset="0"/>
                </a:endParaRPr>
              </a:p>
              <a:p>
                <a:pPr algn="just"/>
                <a14:m>
                  <m:oMath xmlns:m="http://schemas.openxmlformats.org/officeDocument/2006/math">
                    <m:d>
                      <m:dPr>
                        <m:ctrlPr>
                          <a:rPr lang="en-US" sz="1600" b="1" i="1" smtClean="0">
                            <a:latin typeface="Cambria Math" panose="02040503050406030204" pitchFamily="18" charset="0"/>
                            <a:ea typeface="Cambria Math" panose="02040503050406030204" pitchFamily="18" charset="0"/>
                            <a:cs typeface="Arial" panose="020B0604020202020204" pitchFamily="34" charset="0"/>
                          </a:rPr>
                        </m:ctrlPr>
                      </m:dPr>
                      <m:e>
                        <m:r>
                          <a:rPr lang="en-US" sz="1600" b="1" i="1" smtClean="0">
                            <a:latin typeface="Cambria Math" panose="02040503050406030204" pitchFamily="18" charset="0"/>
                            <a:ea typeface="Cambria Math" panose="02040503050406030204" pitchFamily="18" charset="0"/>
                            <a:cs typeface="Arial" panose="020B0604020202020204" pitchFamily="34" charset="0"/>
                          </a:rPr>
                          <m:t>𝒊</m:t>
                        </m:r>
                      </m:e>
                    </m:d>
                    <m:r>
                      <a:rPr lang="en-US" sz="1600" b="1" i="1" smtClean="0">
                        <a:latin typeface="Cambria Math" panose="02040503050406030204" pitchFamily="18" charset="0"/>
                        <a:ea typeface="Cambria Math" panose="02040503050406030204" pitchFamily="18" charset="0"/>
                        <a:cs typeface="Arial" panose="020B0604020202020204" pitchFamily="34" charset="0"/>
                      </a:rPr>
                      <m:t>−</m:t>
                    </m:r>
                    <m:d>
                      <m:dPr>
                        <m:ctrlPr>
                          <a:rPr lang="en-US" sz="1600" b="1" i="1" smtClean="0">
                            <a:latin typeface="Cambria Math" panose="02040503050406030204" pitchFamily="18" charset="0"/>
                            <a:ea typeface="Cambria Math" panose="02040503050406030204" pitchFamily="18" charset="0"/>
                            <a:cs typeface="Arial" panose="020B0604020202020204" pitchFamily="34" charset="0"/>
                          </a:rPr>
                        </m:ctrlPr>
                      </m:dPr>
                      <m:e>
                        <m:r>
                          <a:rPr lang="en-US" sz="1600" b="1" i="1" smtClean="0">
                            <a:latin typeface="Cambria Math" panose="02040503050406030204" pitchFamily="18" charset="0"/>
                            <a:ea typeface="Cambria Math" panose="02040503050406030204" pitchFamily="18" charset="0"/>
                            <a:cs typeface="Arial" panose="020B0604020202020204" pitchFamily="34" charset="0"/>
                          </a:rPr>
                          <m:t>𝒊𝒊</m:t>
                        </m:r>
                      </m:e>
                    </m:d>
                  </m:oMath>
                </a14:m>
                <a:r>
                  <a:rPr lang="en-US" sz="1600" b="1" i="1" dirty="0"/>
                  <a:t> </a:t>
                </a:r>
                <a14:m>
                  <m:oMath xmlns:m="http://schemas.openxmlformats.org/officeDocument/2006/math">
                    <m:r>
                      <a:rPr lang="en-US" sz="1600" b="1" i="1">
                        <a:latin typeface="Cambria Math" panose="02040503050406030204" pitchFamily="18" charset="0"/>
                      </a:rPr>
                      <m:t>⟹ </m:t>
                    </m:r>
                    <m:eqArr>
                      <m:eqArrPr>
                        <m:ctrlPr>
                          <a:rPr lang="en-US" sz="1600" b="1" i="1">
                            <a:latin typeface="Cambria Math" panose="02040503050406030204" pitchFamily="18" charset="0"/>
                          </a:rPr>
                        </m:ctrlPr>
                      </m:eqArrPr>
                      <m:e>
                        <m:r>
                          <a:rPr lang="en-US" sz="1600" b="1" i="1">
                            <a:latin typeface="Cambria Math" panose="02040503050406030204" pitchFamily="18" charset="0"/>
                          </a:rPr>
                          <m:t>𝔼</m:t>
                        </m:r>
                        <m:d>
                          <m:dPr>
                            <m:begChr m:val="["/>
                            <m:endChr m:val="]"/>
                            <m:ctrlPr>
                              <a:rPr lang="en-US" sz="1600" b="1" i="1">
                                <a:latin typeface="Cambria Math" panose="02040503050406030204" pitchFamily="18" charset="0"/>
                              </a:rPr>
                            </m:ctrlPr>
                          </m:dPr>
                          <m:e>
                            <m:r>
                              <a:rPr lang="en-US" sz="1600" b="1" i="1">
                                <a:latin typeface="Cambria Math" panose="02040503050406030204" pitchFamily="18" charset="0"/>
                              </a:rPr>
                              <m:t>𝒆𝒓𝒓</m:t>
                            </m:r>
                            <m:d>
                              <m:dPr>
                                <m:ctrlPr>
                                  <a:rPr lang="en-US" sz="1600" b="1" i="1">
                                    <a:latin typeface="Cambria Math" panose="02040503050406030204" pitchFamily="18" charset="0"/>
                                  </a:rPr>
                                </m:ctrlPr>
                              </m:dPr>
                              <m:e>
                                <m:sSub>
                                  <m:sSubPr>
                                    <m:ctrlPr>
                                      <a:rPr lang="en-US" sz="1600" b="1" i="1">
                                        <a:latin typeface="Cambria Math" panose="02040503050406030204" pitchFamily="18" charset="0"/>
                                      </a:rPr>
                                    </m:ctrlPr>
                                  </m:sSubPr>
                                  <m:e>
                                    <m:r>
                                      <a:rPr lang="en-US" sz="1600" b="1" i="1">
                                        <a:latin typeface="Cambria Math" panose="02040503050406030204" pitchFamily="18" charset="0"/>
                                      </a:rPr>
                                      <m:t>𝒇</m:t>
                                    </m:r>
                                  </m:e>
                                  <m:sub>
                                    <m:sSub>
                                      <m:sSubPr>
                                        <m:ctrlPr>
                                          <a:rPr lang="en-US" sz="1600" b="1" i="1">
                                            <a:latin typeface="Cambria Math" panose="02040503050406030204" pitchFamily="18" charset="0"/>
                                          </a:rPr>
                                        </m:ctrlPr>
                                      </m:sSubPr>
                                      <m:e>
                                        <m:r>
                                          <a:rPr lang="en-US" sz="1600" b="1" i="1">
                                            <a:latin typeface="Cambria Math" panose="02040503050406030204" pitchFamily="18" charset="0"/>
                                          </a:rPr>
                                          <m:t>𝑲</m:t>
                                        </m:r>
                                      </m:e>
                                      <m:sub>
                                        <m:r>
                                          <a:rPr lang="en-US" sz="1600" b="1" i="1">
                                            <a:latin typeface="Cambria Math" panose="02040503050406030204" pitchFamily="18" charset="0"/>
                                          </a:rPr>
                                          <m:t>𝑸</m:t>
                                        </m:r>
                                      </m:sub>
                                    </m:sSub>
                                  </m:sub>
                                </m:sSub>
                              </m:e>
                            </m:d>
                          </m:e>
                        </m:d>
                        <m:r>
                          <a:rPr lang="en-US" sz="1600" b="1" i="1">
                            <a:latin typeface="Cambria Math" panose="02040503050406030204" pitchFamily="18" charset="0"/>
                          </a:rPr>
                          <m:t>−</m:t>
                        </m:r>
                        <m:r>
                          <a:rPr lang="en-US" sz="1600" b="1" i="1">
                            <a:latin typeface="Cambria Math" panose="02040503050406030204" pitchFamily="18" charset="0"/>
                          </a:rPr>
                          <m:t>𝔼</m:t>
                        </m:r>
                        <m:d>
                          <m:dPr>
                            <m:begChr m:val="["/>
                            <m:endChr m:val="]"/>
                            <m:ctrlPr>
                              <a:rPr lang="en-US" sz="1600" b="1" i="1">
                                <a:latin typeface="Cambria Math" panose="02040503050406030204" pitchFamily="18" charset="0"/>
                              </a:rPr>
                            </m:ctrlPr>
                          </m:dPr>
                          <m:e>
                            <m:r>
                              <a:rPr lang="en-US" sz="1600" b="1" i="1">
                                <a:latin typeface="Cambria Math" panose="02040503050406030204" pitchFamily="18" charset="0"/>
                              </a:rPr>
                              <m:t>𝒆𝒓𝒓</m:t>
                            </m:r>
                            <m:d>
                              <m:dPr>
                                <m:ctrlPr>
                                  <a:rPr lang="en-US" sz="1600" b="1" i="1">
                                    <a:latin typeface="Cambria Math" panose="02040503050406030204" pitchFamily="18" charset="0"/>
                                  </a:rPr>
                                </m:ctrlPr>
                              </m:dPr>
                              <m:e>
                                <m:sSub>
                                  <m:sSubPr>
                                    <m:ctrlPr>
                                      <a:rPr lang="en-US" sz="1600" b="1" i="1">
                                        <a:latin typeface="Cambria Math" panose="02040503050406030204" pitchFamily="18" charset="0"/>
                                      </a:rPr>
                                    </m:ctrlPr>
                                  </m:sSubPr>
                                  <m:e>
                                    <m:r>
                                      <a:rPr lang="en-US" sz="1600" b="1" i="1">
                                        <a:latin typeface="Cambria Math" panose="02040503050406030204" pitchFamily="18" charset="0"/>
                                      </a:rPr>
                                      <m:t>𝒇</m:t>
                                    </m:r>
                                  </m:e>
                                  <m:sub>
                                    <m:sSubSup>
                                      <m:sSubSupPr>
                                        <m:ctrlPr>
                                          <a:rPr lang="en-US" sz="1600" b="1" i="1">
                                            <a:latin typeface="Cambria Math" panose="02040503050406030204" pitchFamily="18" charset="0"/>
                                          </a:rPr>
                                        </m:ctrlPr>
                                      </m:sSubSupPr>
                                      <m:e>
                                        <m:r>
                                          <a:rPr lang="en-US" sz="1600" b="1" i="1">
                                            <a:latin typeface="Cambria Math" panose="02040503050406030204" pitchFamily="18" charset="0"/>
                                          </a:rPr>
                                          <m:t>𝑲</m:t>
                                        </m:r>
                                      </m:e>
                                      <m:sub>
                                        <m:r>
                                          <a:rPr lang="en-US" sz="1600" b="1" i="1">
                                            <a:latin typeface="Cambria Math" panose="02040503050406030204" pitchFamily="18" charset="0"/>
                                          </a:rPr>
                                          <m:t>𝑪</m:t>
                                        </m:r>
                                      </m:sub>
                                      <m:sup>
                                        <m:r>
                                          <a:rPr lang="en-US" sz="1600" b="1" i="1">
                                            <a:latin typeface="Cambria Math" panose="02040503050406030204" pitchFamily="18" charset="0"/>
                                          </a:rPr>
                                          <m:t>∗</m:t>
                                        </m:r>
                                      </m:sup>
                                    </m:sSubSup>
                                  </m:sub>
                                </m:sSub>
                              </m:e>
                            </m:d>
                          </m:e>
                        </m:d>
                        <m:r>
                          <a:rPr lang="en-US" sz="1600" b="1" i="1">
                            <a:latin typeface="Cambria Math" panose="02040503050406030204" pitchFamily="18" charset="0"/>
                          </a:rPr>
                          <m:t>≤</m:t>
                        </m:r>
                        <m:d>
                          <m:dPr>
                            <m:ctrlPr>
                              <a:rPr lang="en-US" sz="1600" b="1" i="1">
                                <a:latin typeface="Cambria Math" panose="02040503050406030204" pitchFamily="18" charset="0"/>
                              </a:rPr>
                            </m:ctrlPr>
                          </m:dPr>
                          <m:e>
                            <m:r>
                              <a:rPr lang="en-US" sz="1600" b="1" i="1">
                                <a:latin typeface="Cambria Math" panose="02040503050406030204" pitchFamily="18" charset="0"/>
                              </a:rPr>
                              <m:t>𝟏</m:t>
                            </m:r>
                            <m:r>
                              <a:rPr lang="en-US" sz="1600" b="1" i="1">
                                <a:latin typeface="Cambria Math" panose="02040503050406030204" pitchFamily="18" charset="0"/>
                              </a:rPr>
                              <m:t>−</m:t>
                            </m:r>
                            <m:sSub>
                              <m:sSubPr>
                                <m:ctrlPr>
                                  <a:rPr lang="en-US" sz="1600" b="1" i="1">
                                    <a:latin typeface="Cambria Math" panose="02040503050406030204" pitchFamily="18" charset="0"/>
                                  </a:rPr>
                                </m:ctrlPr>
                              </m:sSubPr>
                              <m:e>
                                <m:r>
                                  <a:rPr lang="en-US" sz="1600" b="1" i="1">
                                    <a:latin typeface="Cambria Math" panose="02040503050406030204" pitchFamily="18" charset="0"/>
                                  </a:rPr>
                                  <m:t>𝜶</m:t>
                                </m:r>
                              </m:e>
                              <m:sub>
                                <m:r>
                                  <a:rPr lang="en-US" sz="1600" b="1" i="1">
                                    <a:latin typeface="Cambria Math" panose="02040503050406030204" pitchFamily="18" charset="0"/>
                                  </a:rPr>
                                  <m:t>𝑸</m:t>
                                </m:r>
                              </m:sub>
                            </m:sSub>
                          </m:e>
                        </m:d>
                        <m:r>
                          <a:rPr lang="en-US" sz="1600" b="1" i="1">
                            <a:latin typeface="Cambria Math" panose="02040503050406030204" pitchFamily="18" charset="0"/>
                          </a:rPr>
                          <m:t>−</m:t>
                        </m:r>
                        <m:d>
                          <m:dPr>
                            <m:ctrlPr>
                              <a:rPr lang="en-US" sz="1600" b="1" i="1">
                                <a:latin typeface="Cambria Math" panose="02040503050406030204" pitchFamily="18" charset="0"/>
                              </a:rPr>
                            </m:ctrlPr>
                          </m:dPr>
                          <m:e>
                            <m:r>
                              <a:rPr lang="en-US" sz="1600" b="1" i="1">
                                <a:latin typeface="Cambria Math" panose="02040503050406030204" pitchFamily="18" charset="0"/>
                              </a:rPr>
                              <m:t>𝟏</m:t>
                            </m:r>
                            <m:r>
                              <a:rPr lang="en-US" sz="1600" b="1" i="1">
                                <a:latin typeface="Cambria Math" panose="02040503050406030204" pitchFamily="18" charset="0"/>
                              </a:rPr>
                              <m:t>−</m:t>
                            </m:r>
                            <m:sSub>
                              <m:sSubPr>
                                <m:ctrlPr>
                                  <a:rPr lang="en-US" sz="1600" b="1" i="1">
                                    <a:latin typeface="Cambria Math" panose="02040503050406030204" pitchFamily="18" charset="0"/>
                                  </a:rPr>
                                </m:ctrlPr>
                              </m:sSubPr>
                              <m:e>
                                <m:r>
                                  <a:rPr lang="en-US" sz="1600" b="1" i="1">
                                    <a:latin typeface="Cambria Math" panose="02040503050406030204" pitchFamily="18" charset="0"/>
                                  </a:rPr>
                                  <m:t>𝜶</m:t>
                                </m:r>
                              </m:e>
                              <m:sub>
                                <m:r>
                                  <a:rPr lang="en-US" sz="1600" b="1" i="1">
                                    <a:latin typeface="Cambria Math" panose="02040503050406030204" pitchFamily="18" charset="0"/>
                                  </a:rPr>
                                  <m:t>𝑪</m:t>
                                </m:r>
                              </m:sub>
                            </m:sSub>
                          </m:e>
                        </m:d>
                        <m:r>
                          <a:rPr lang="en-US" sz="1600" b="1" i="1">
                            <a:latin typeface="Cambria Math" panose="02040503050406030204" pitchFamily="18" charset="0"/>
                          </a:rPr>
                          <m:t>+</m:t>
                        </m:r>
                        <m:r>
                          <a:rPr lang="en-US" sz="1600" b="1" i="1">
                            <a:latin typeface="Cambria Math" panose="02040503050406030204" pitchFamily="18" charset="0"/>
                          </a:rPr>
                          <m:t>𝓞</m:t>
                        </m:r>
                        <m:d>
                          <m:dPr>
                            <m:ctrlPr>
                              <a:rPr lang="en-US" sz="1600" b="1" i="1">
                                <a:latin typeface="Cambria Math" panose="02040503050406030204" pitchFamily="18" charset="0"/>
                              </a:rPr>
                            </m:ctrlPr>
                          </m:dPr>
                          <m:e>
                            <m:rad>
                              <m:radPr>
                                <m:degHide m:val="on"/>
                                <m:ctrlPr>
                                  <a:rPr lang="en-US" sz="1600" b="1" i="1">
                                    <a:latin typeface="Cambria Math" panose="02040503050406030204" pitchFamily="18" charset="0"/>
                                  </a:rPr>
                                </m:ctrlPr>
                              </m:radPr>
                              <m:deg/>
                              <m:e>
                                <m:f>
                                  <m:fPr>
                                    <m:ctrlPr>
                                      <a:rPr lang="en-US" sz="1600" b="1" i="1">
                                        <a:latin typeface="Cambria Math" panose="02040503050406030204" pitchFamily="18" charset="0"/>
                                      </a:rPr>
                                    </m:ctrlPr>
                                  </m:fPr>
                                  <m:num>
                                    <m:sSub>
                                      <m:sSubPr>
                                        <m:ctrlPr>
                                          <a:rPr lang="en-US" sz="1600" b="1" i="1">
                                            <a:latin typeface="Cambria Math" panose="02040503050406030204" pitchFamily="18" charset="0"/>
                                          </a:rPr>
                                        </m:ctrlPr>
                                      </m:sSubPr>
                                      <m:e>
                                        <m:r>
                                          <a:rPr lang="en-US" sz="1600" b="1" i="1">
                                            <a:latin typeface="Cambria Math" panose="02040503050406030204" pitchFamily="18" charset="0"/>
                                          </a:rPr>
                                          <m:t>𝒓</m:t>
                                        </m:r>
                                      </m:e>
                                      <m:sub>
                                        <m:r>
                                          <a:rPr lang="en-US" sz="1600" b="1" i="1">
                                            <a:latin typeface="Cambria Math" panose="02040503050406030204" pitchFamily="18" charset="0"/>
                                          </a:rPr>
                                          <m:t>𝑸</m:t>
                                        </m:r>
                                      </m:sub>
                                    </m:sSub>
                                  </m:num>
                                  <m:den>
                                    <m:r>
                                      <a:rPr lang="en-US" sz="1600" b="1" i="1">
                                        <a:latin typeface="Cambria Math" panose="02040503050406030204" pitchFamily="18" charset="0"/>
                                      </a:rPr>
                                      <m:t>𝑵</m:t>
                                    </m:r>
                                  </m:den>
                                </m:f>
                              </m:e>
                            </m:rad>
                          </m:e>
                        </m:d>
                        <m:r>
                          <a:rPr lang="en-US" sz="1600" b="1" i="1" smtClean="0">
                            <a:latin typeface="Cambria Math" panose="02040503050406030204" pitchFamily="18" charset="0"/>
                          </a:rPr>
                          <m:t>+</m:t>
                        </m:r>
                        <m:r>
                          <a:rPr lang="en-US" sz="1600" b="1" i="1">
                            <a:latin typeface="Cambria Math" panose="02040503050406030204" pitchFamily="18" charset="0"/>
                          </a:rPr>
                          <m:t>𝓞</m:t>
                        </m:r>
                        <m:d>
                          <m:dPr>
                            <m:ctrlPr>
                              <a:rPr lang="en-US" sz="1600" b="1" i="1">
                                <a:latin typeface="Cambria Math" panose="02040503050406030204" pitchFamily="18" charset="0"/>
                              </a:rPr>
                            </m:ctrlPr>
                          </m:dPr>
                          <m:e>
                            <m:rad>
                              <m:radPr>
                                <m:degHide m:val="on"/>
                                <m:ctrlPr>
                                  <a:rPr lang="en-US" sz="1600" b="1" i="1">
                                    <a:latin typeface="Cambria Math" panose="02040503050406030204" pitchFamily="18" charset="0"/>
                                  </a:rPr>
                                </m:ctrlPr>
                              </m:radPr>
                              <m:deg/>
                              <m:e>
                                <m:f>
                                  <m:fPr>
                                    <m:ctrlPr>
                                      <a:rPr lang="en-US" sz="1600" b="1" i="1">
                                        <a:latin typeface="Cambria Math" panose="02040503050406030204" pitchFamily="18" charset="0"/>
                                      </a:rPr>
                                    </m:ctrlPr>
                                  </m:fPr>
                                  <m:num>
                                    <m:sSub>
                                      <m:sSubPr>
                                        <m:ctrlPr>
                                          <a:rPr lang="en-US" sz="1600" b="1" i="1">
                                            <a:latin typeface="Cambria Math" panose="02040503050406030204" pitchFamily="18" charset="0"/>
                                          </a:rPr>
                                        </m:ctrlPr>
                                      </m:sSubPr>
                                      <m:e>
                                        <m:r>
                                          <a:rPr lang="en-US" sz="1600" b="1" i="1">
                                            <a:latin typeface="Cambria Math" panose="02040503050406030204" pitchFamily="18" charset="0"/>
                                          </a:rPr>
                                          <m:t>𝒓</m:t>
                                        </m:r>
                                      </m:e>
                                      <m:sub>
                                        <m:r>
                                          <a:rPr lang="en-US" sz="1600" b="1" i="1">
                                            <a:latin typeface="Cambria Math" panose="02040503050406030204" pitchFamily="18" charset="0"/>
                                          </a:rPr>
                                          <m:t>𝑪</m:t>
                                        </m:r>
                                      </m:sub>
                                    </m:sSub>
                                  </m:num>
                                  <m:den>
                                    <m:r>
                                      <a:rPr lang="en-US" sz="1600" b="1" i="1">
                                        <a:latin typeface="Cambria Math" panose="02040503050406030204" pitchFamily="18" charset="0"/>
                                      </a:rPr>
                                      <m:t>𝑵</m:t>
                                    </m:r>
                                  </m:den>
                                </m:f>
                              </m:e>
                            </m:rad>
                          </m:e>
                        </m:d>
                        <m:r>
                          <a:rPr lang="en-US" sz="1600" b="1" i="1">
                            <a:latin typeface="Cambria Math" panose="02040503050406030204" pitchFamily="18" charset="0"/>
                          </a:rPr>
                          <m:t>.</m:t>
                        </m:r>
                      </m:e>
                    </m:eqArr>
                  </m:oMath>
                </a14:m>
                <a:endParaRPr lang="en-US" sz="1600" b="1" i="1" dirty="0">
                  <a:latin typeface="Arial" panose="020B0604020202020204" pitchFamily="34" charset="0"/>
                  <a:cs typeface="Arial" panose="020B0604020202020204" pitchFamily="34" charset="0"/>
                </a:endParaRPr>
              </a:p>
              <a:p>
                <a:pPr algn="just"/>
                <a:r>
                  <a:rPr lang="en-US" b="1" dirty="0">
                    <a:latin typeface="Arial" panose="020B0604020202020204" pitchFamily="34" charset="0"/>
                    <a:cs typeface="Arial" panose="020B0604020202020204" pitchFamily="34" charset="0"/>
                  </a:rPr>
                  <a:t>Simplifying the scalar constants:</a:t>
                </a:r>
              </a:p>
              <a:p>
                <a:pPr marL="1198563" indent="1198563" algn="just"/>
                <a14:m>
                  <m:oMathPara xmlns:m="http://schemas.openxmlformats.org/officeDocument/2006/math">
                    <m:oMathParaPr>
                      <m:jc m:val="left"/>
                    </m:oMathParaPr>
                    <m:oMath xmlns:m="http://schemas.openxmlformats.org/officeDocument/2006/math">
                      <m:r>
                        <a:rPr lang="en-US" sz="1600" b="1" i="1">
                          <a:latin typeface="Cambria Math" panose="02040503050406030204" pitchFamily="18" charset="0"/>
                        </a:rPr>
                        <m:t>𝔼</m:t>
                      </m:r>
                      <m:d>
                        <m:dPr>
                          <m:begChr m:val="["/>
                          <m:endChr m:val="]"/>
                          <m:ctrlPr>
                            <a:rPr lang="en-US" sz="1600" b="1" i="1">
                              <a:latin typeface="Cambria Math" panose="02040503050406030204" pitchFamily="18" charset="0"/>
                            </a:rPr>
                          </m:ctrlPr>
                        </m:dPr>
                        <m:e>
                          <m:r>
                            <a:rPr lang="en-US" sz="1600" b="1" i="1">
                              <a:latin typeface="Cambria Math" panose="02040503050406030204" pitchFamily="18" charset="0"/>
                            </a:rPr>
                            <m:t>𝒆𝒓𝒓</m:t>
                          </m:r>
                          <m:d>
                            <m:dPr>
                              <m:ctrlPr>
                                <a:rPr lang="en-US" sz="1600" b="1" i="1">
                                  <a:latin typeface="Cambria Math" panose="02040503050406030204" pitchFamily="18" charset="0"/>
                                </a:rPr>
                              </m:ctrlPr>
                            </m:dPr>
                            <m:e>
                              <m:sSub>
                                <m:sSubPr>
                                  <m:ctrlPr>
                                    <a:rPr lang="en-US" sz="1600" b="1" i="1">
                                      <a:latin typeface="Cambria Math" panose="02040503050406030204" pitchFamily="18" charset="0"/>
                                    </a:rPr>
                                  </m:ctrlPr>
                                </m:sSubPr>
                                <m:e>
                                  <m:r>
                                    <a:rPr lang="en-US" sz="1600" b="1" i="1">
                                      <a:latin typeface="Cambria Math" panose="02040503050406030204" pitchFamily="18" charset="0"/>
                                    </a:rPr>
                                    <m:t>𝒇</m:t>
                                  </m:r>
                                </m:e>
                                <m:sub>
                                  <m:sSub>
                                    <m:sSubPr>
                                      <m:ctrlPr>
                                        <a:rPr lang="en-US" sz="1600" b="1" i="1">
                                          <a:latin typeface="Cambria Math" panose="02040503050406030204" pitchFamily="18" charset="0"/>
                                        </a:rPr>
                                      </m:ctrlPr>
                                    </m:sSubPr>
                                    <m:e>
                                      <m:r>
                                        <a:rPr lang="en-US" sz="1600" b="1" i="1">
                                          <a:latin typeface="Cambria Math" panose="02040503050406030204" pitchFamily="18" charset="0"/>
                                        </a:rPr>
                                        <m:t>𝑲</m:t>
                                      </m:r>
                                    </m:e>
                                    <m:sub>
                                      <m:r>
                                        <a:rPr lang="en-US" sz="1600" b="1" i="1">
                                          <a:latin typeface="Cambria Math" panose="02040503050406030204" pitchFamily="18" charset="0"/>
                                        </a:rPr>
                                        <m:t>𝑸</m:t>
                                      </m:r>
                                    </m:sub>
                                  </m:sSub>
                                </m:sub>
                              </m:sSub>
                            </m:e>
                          </m:d>
                        </m:e>
                      </m:d>
                      <m:r>
                        <a:rPr lang="en-US" sz="1600" b="1" i="1">
                          <a:latin typeface="Cambria Math" panose="02040503050406030204" pitchFamily="18" charset="0"/>
                        </a:rPr>
                        <m:t>−</m:t>
                      </m:r>
                      <m:r>
                        <a:rPr lang="en-US" sz="1600" b="1" i="1">
                          <a:latin typeface="Cambria Math" panose="02040503050406030204" pitchFamily="18" charset="0"/>
                        </a:rPr>
                        <m:t>𝔼</m:t>
                      </m:r>
                      <m:d>
                        <m:dPr>
                          <m:begChr m:val="["/>
                          <m:endChr m:val="]"/>
                          <m:ctrlPr>
                            <a:rPr lang="en-US" sz="1600" b="1" i="1">
                              <a:latin typeface="Cambria Math" panose="02040503050406030204" pitchFamily="18" charset="0"/>
                            </a:rPr>
                          </m:ctrlPr>
                        </m:dPr>
                        <m:e>
                          <m:r>
                            <a:rPr lang="en-US" sz="1600" b="1" i="1">
                              <a:latin typeface="Cambria Math" panose="02040503050406030204" pitchFamily="18" charset="0"/>
                            </a:rPr>
                            <m:t>𝒆𝒓𝒓</m:t>
                          </m:r>
                          <m:d>
                            <m:dPr>
                              <m:ctrlPr>
                                <a:rPr lang="en-US" sz="1600" b="1" i="1">
                                  <a:latin typeface="Cambria Math" panose="02040503050406030204" pitchFamily="18" charset="0"/>
                                </a:rPr>
                              </m:ctrlPr>
                            </m:dPr>
                            <m:e>
                              <m:sSub>
                                <m:sSubPr>
                                  <m:ctrlPr>
                                    <a:rPr lang="en-US" sz="1600" b="1" i="1">
                                      <a:latin typeface="Cambria Math" panose="02040503050406030204" pitchFamily="18" charset="0"/>
                                    </a:rPr>
                                  </m:ctrlPr>
                                </m:sSubPr>
                                <m:e>
                                  <m:r>
                                    <a:rPr lang="en-US" sz="1600" b="1" i="1">
                                      <a:latin typeface="Cambria Math" panose="02040503050406030204" pitchFamily="18" charset="0"/>
                                    </a:rPr>
                                    <m:t>𝒇</m:t>
                                  </m:r>
                                </m:e>
                                <m:sub>
                                  <m:sSubSup>
                                    <m:sSubSupPr>
                                      <m:ctrlPr>
                                        <a:rPr lang="en-US" sz="1600" b="1" i="1">
                                          <a:latin typeface="Cambria Math" panose="02040503050406030204" pitchFamily="18" charset="0"/>
                                        </a:rPr>
                                      </m:ctrlPr>
                                    </m:sSubSupPr>
                                    <m:e>
                                      <m:r>
                                        <a:rPr lang="en-US" sz="1600" b="1" i="1">
                                          <a:latin typeface="Cambria Math" panose="02040503050406030204" pitchFamily="18" charset="0"/>
                                        </a:rPr>
                                        <m:t>𝑲</m:t>
                                      </m:r>
                                    </m:e>
                                    <m:sub>
                                      <m:r>
                                        <a:rPr lang="en-US" sz="1600" b="1" i="1">
                                          <a:latin typeface="Cambria Math" panose="02040503050406030204" pitchFamily="18" charset="0"/>
                                        </a:rPr>
                                        <m:t>𝑪</m:t>
                                      </m:r>
                                    </m:sub>
                                    <m:sup>
                                      <m:r>
                                        <a:rPr lang="en-US" sz="1600" b="1" i="1">
                                          <a:latin typeface="Cambria Math" panose="02040503050406030204" pitchFamily="18" charset="0"/>
                                        </a:rPr>
                                        <m:t>∗</m:t>
                                      </m:r>
                                    </m:sup>
                                  </m:sSubSup>
                                </m:sub>
                              </m:sSub>
                            </m:e>
                          </m:d>
                        </m:e>
                      </m:d>
                      <m:r>
                        <a:rPr lang="en-US" sz="1600" b="1" i="1">
                          <a:latin typeface="Cambria Math" panose="02040503050406030204" pitchFamily="18" charset="0"/>
                        </a:rPr>
                        <m:t>≤−</m:t>
                      </m:r>
                      <m:d>
                        <m:dPr>
                          <m:ctrlPr>
                            <a:rPr lang="en-US" sz="1600" b="1" i="1">
                              <a:latin typeface="Cambria Math" panose="02040503050406030204" pitchFamily="18" charset="0"/>
                            </a:rPr>
                          </m:ctrlPr>
                        </m:dPr>
                        <m:e>
                          <m:sSub>
                            <m:sSubPr>
                              <m:ctrlPr>
                                <a:rPr lang="en-US" sz="1600" b="1" i="1">
                                  <a:latin typeface="Cambria Math" panose="02040503050406030204" pitchFamily="18" charset="0"/>
                                </a:rPr>
                              </m:ctrlPr>
                            </m:sSubPr>
                            <m:e>
                              <m:r>
                                <a:rPr lang="en-US" sz="1600" b="1" i="1">
                                  <a:latin typeface="Cambria Math" panose="02040503050406030204" pitchFamily="18" charset="0"/>
                                </a:rPr>
                                <m:t>𝜶</m:t>
                              </m:r>
                            </m:e>
                            <m:sub>
                              <m:r>
                                <a:rPr lang="en-US" sz="1600" b="1" i="1">
                                  <a:latin typeface="Cambria Math" panose="02040503050406030204" pitchFamily="18" charset="0"/>
                                </a:rPr>
                                <m:t>𝑸</m:t>
                              </m:r>
                            </m:sub>
                          </m:sSub>
                          <m:r>
                            <a:rPr lang="en-US" sz="1600" b="1" i="1">
                              <a:latin typeface="Cambria Math" panose="02040503050406030204" pitchFamily="18" charset="0"/>
                            </a:rPr>
                            <m:t>−</m:t>
                          </m:r>
                          <m:sSub>
                            <m:sSubPr>
                              <m:ctrlPr>
                                <a:rPr lang="en-US" sz="1600" b="1" i="1">
                                  <a:latin typeface="Cambria Math" panose="02040503050406030204" pitchFamily="18" charset="0"/>
                                </a:rPr>
                              </m:ctrlPr>
                            </m:sSubPr>
                            <m:e>
                              <m:r>
                                <a:rPr lang="en-US" sz="1600" b="1" i="1">
                                  <a:latin typeface="Cambria Math" panose="02040503050406030204" pitchFamily="18" charset="0"/>
                                </a:rPr>
                                <m:t>𝜶</m:t>
                              </m:r>
                            </m:e>
                            <m:sub>
                              <m:r>
                                <a:rPr lang="en-US" sz="1600" b="1" i="1">
                                  <a:latin typeface="Cambria Math" panose="02040503050406030204" pitchFamily="18" charset="0"/>
                                </a:rPr>
                                <m:t>𝑪</m:t>
                              </m:r>
                            </m:sub>
                          </m:sSub>
                        </m:e>
                      </m:d>
                      <m:r>
                        <a:rPr lang="en-US" sz="1600" b="1" i="1">
                          <a:latin typeface="Cambria Math" panose="02040503050406030204" pitchFamily="18" charset="0"/>
                        </a:rPr>
                        <m:t>+</m:t>
                      </m:r>
                      <m:r>
                        <a:rPr lang="en-US" sz="1600" b="1" i="1">
                          <a:latin typeface="Cambria Math" panose="02040503050406030204" pitchFamily="18" charset="0"/>
                        </a:rPr>
                        <m:t>𝓞</m:t>
                      </m:r>
                      <m:d>
                        <m:dPr>
                          <m:ctrlPr>
                            <a:rPr lang="en-US" sz="1600" b="1" i="1">
                              <a:latin typeface="Cambria Math" panose="02040503050406030204" pitchFamily="18" charset="0"/>
                            </a:rPr>
                          </m:ctrlPr>
                        </m:dPr>
                        <m:e>
                          <m:rad>
                            <m:radPr>
                              <m:degHide m:val="on"/>
                              <m:ctrlPr>
                                <a:rPr lang="en-US" sz="1600" b="1" i="1">
                                  <a:latin typeface="Cambria Math" panose="02040503050406030204" pitchFamily="18" charset="0"/>
                                </a:rPr>
                              </m:ctrlPr>
                            </m:radPr>
                            <m:deg/>
                            <m:e>
                              <m:f>
                                <m:fPr>
                                  <m:ctrlPr>
                                    <a:rPr lang="en-US" sz="1600" b="1" i="1">
                                      <a:latin typeface="Cambria Math" panose="02040503050406030204" pitchFamily="18" charset="0"/>
                                    </a:rPr>
                                  </m:ctrlPr>
                                </m:fPr>
                                <m:num>
                                  <m:sSub>
                                    <m:sSubPr>
                                      <m:ctrlPr>
                                        <a:rPr lang="en-US" sz="1600" b="1" i="1">
                                          <a:latin typeface="Cambria Math" panose="02040503050406030204" pitchFamily="18" charset="0"/>
                                        </a:rPr>
                                      </m:ctrlPr>
                                    </m:sSubPr>
                                    <m:e>
                                      <m:r>
                                        <a:rPr lang="en-US" sz="1600" b="1" i="1">
                                          <a:latin typeface="Cambria Math" panose="02040503050406030204" pitchFamily="18" charset="0"/>
                                        </a:rPr>
                                        <m:t>𝒓</m:t>
                                      </m:r>
                                    </m:e>
                                    <m:sub>
                                      <m:r>
                                        <a:rPr lang="en-US" sz="1600" b="1" i="1">
                                          <a:latin typeface="Cambria Math" panose="02040503050406030204" pitchFamily="18" charset="0"/>
                                        </a:rPr>
                                        <m:t>𝑸</m:t>
                                      </m:r>
                                    </m:sub>
                                  </m:sSub>
                                </m:num>
                                <m:den>
                                  <m:r>
                                    <a:rPr lang="en-US" sz="1600" b="1" i="1">
                                      <a:latin typeface="Cambria Math" panose="02040503050406030204" pitchFamily="18" charset="0"/>
                                    </a:rPr>
                                    <m:t>𝑵</m:t>
                                  </m:r>
                                </m:den>
                              </m:f>
                            </m:e>
                          </m:rad>
                        </m:e>
                      </m:d>
                      <m:r>
                        <a:rPr lang="en-US" sz="1600" b="1" i="1" smtClean="0">
                          <a:latin typeface="Cambria Math" panose="02040503050406030204" pitchFamily="18" charset="0"/>
                        </a:rPr>
                        <m:t>+</m:t>
                      </m:r>
                      <m:r>
                        <a:rPr lang="en-US" sz="1600" b="1" i="1">
                          <a:latin typeface="Cambria Math" panose="02040503050406030204" pitchFamily="18" charset="0"/>
                        </a:rPr>
                        <m:t>𝓞</m:t>
                      </m:r>
                      <m:d>
                        <m:dPr>
                          <m:ctrlPr>
                            <a:rPr lang="en-US" sz="1600" b="1" i="1">
                              <a:latin typeface="Cambria Math" panose="02040503050406030204" pitchFamily="18" charset="0"/>
                            </a:rPr>
                          </m:ctrlPr>
                        </m:dPr>
                        <m:e>
                          <m:rad>
                            <m:radPr>
                              <m:degHide m:val="on"/>
                              <m:ctrlPr>
                                <a:rPr lang="en-US" sz="1600" b="1" i="1">
                                  <a:latin typeface="Cambria Math" panose="02040503050406030204" pitchFamily="18" charset="0"/>
                                </a:rPr>
                              </m:ctrlPr>
                            </m:radPr>
                            <m:deg/>
                            <m:e>
                              <m:f>
                                <m:fPr>
                                  <m:ctrlPr>
                                    <a:rPr lang="en-US" sz="1600" b="1" i="1">
                                      <a:latin typeface="Cambria Math" panose="02040503050406030204" pitchFamily="18" charset="0"/>
                                    </a:rPr>
                                  </m:ctrlPr>
                                </m:fPr>
                                <m:num>
                                  <m:sSub>
                                    <m:sSubPr>
                                      <m:ctrlPr>
                                        <a:rPr lang="en-US" sz="1600" b="1" i="1">
                                          <a:latin typeface="Cambria Math" panose="02040503050406030204" pitchFamily="18" charset="0"/>
                                        </a:rPr>
                                      </m:ctrlPr>
                                    </m:sSubPr>
                                    <m:e>
                                      <m:r>
                                        <a:rPr lang="en-US" sz="1600" b="1" i="1">
                                          <a:latin typeface="Cambria Math" panose="02040503050406030204" pitchFamily="18" charset="0"/>
                                        </a:rPr>
                                        <m:t>𝒓</m:t>
                                      </m:r>
                                    </m:e>
                                    <m:sub>
                                      <m:r>
                                        <a:rPr lang="en-US" sz="1600" b="1" i="1">
                                          <a:latin typeface="Cambria Math" panose="02040503050406030204" pitchFamily="18" charset="0"/>
                                        </a:rPr>
                                        <m:t>𝑪</m:t>
                                      </m:r>
                                    </m:sub>
                                  </m:sSub>
                                </m:num>
                                <m:den>
                                  <m:r>
                                    <a:rPr lang="en-US" sz="1600" b="1" i="1">
                                      <a:latin typeface="Cambria Math" panose="02040503050406030204" pitchFamily="18" charset="0"/>
                                    </a:rPr>
                                    <m:t>𝑵</m:t>
                                  </m:r>
                                </m:den>
                              </m:f>
                            </m:e>
                          </m:rad>
                        </m:e>
                      </m:d>
                      <m:r>
                        <a:rPr lang="en-US" sz="1600" b="1" i="1">
                          <a:latin typeface="Cambria Math" panose="02040503050406030204" pitchFamily="18" charset="0"/>
                        </a:rPr>
                        <m:t>.</m:t>
                      </m:r>
                    </m:oMath>
                  </m:oMathPara>
                </a14:m>
                <a:endParaRPr lang="en-US" sz="1600" b="1" dirty="0">
                  <a:latin typeface="Arial" panose="020B0604020202020204" pitchFamily="34" charset="0"/>
                  <a:cs typeface="Arial" panose="020B0604020202020204" pitchFamily="34" charset="0"/>
                </a:endParaRPr>
              </a:p>
              <a:p>
                <a:pPr marL="1198563" indent="1198563" algn="just"/>
                <a14:m>
                  <m:oMathPara xmlns:m="http://schemas.openxmlformats.org/officeDocument/2006/math">
                    <m:oMathParaPr>
                      <m:jc m:val="left"/>
                    </m:oMathParaPr>
                    <m:oMath xmlns:m="http://schemas.openxmlformats.org/officeDocument/2006/math">
                      <m:r>
                        <a:rPr lang="en-US" sz="1600" b="1" i="1">
                          <a:latin typeface="Cambria Math" panose="02040503050406030204" pitchFamily="18" charset="0"/>
                        </a:rPr>
                        <m:t>𝔼</m:t>
                      </m:r>
                      <m:d>
                        <m:dPr>
                          <m:begChr m:val="["/>
                          <m:endChr m:val="]"/>
                          <m:ctrlPr>
                            <a:rPr lang="en-US" sz="1600" b="1" i="1">
                              <a:latin typeface="Cambria Math" panose="02040503050406030204" pitchFamily="18" charset="0"/>
                            </a:rPr>
                          </m:ctrlPr>
                        </m:dPr>
                        <m:e>
                          <m:r>
                            <a:rPr lang="en-US" sz="1600" b="1" i="1">
                              <a:latin typeface="Cambria Math" panose="02040503050406030204" pitchFamily="18" charset="0"/>
                            </a:rPr>
                            <m:t>𝒆𝒓𝒓</m:t>
                          </m:r>
                          <m:d>
                            <m:dPr>
                              <m:ctrlPr>
                                <a:rPr lang="en-US" sz="1600" b="1" i="1">
                                  <a:latin typeface="Cambria Math" panose="02040503050406030204" pitchFamily="18" charset="0"/>
                                </a:rPr>
                              </m:ctrlPr>
                            </m:dPr>
                            <m:e>
                              <m:sSub>
                                <m:sSubPr>
                                  <m:ctrlPr>
                                    <a:rPr lang="en-US" sz="1600" b="1" i="1">
                                      <a:latin typeface="Cambria Math" panose="02040503050406030204" pitchFamily="18" charset="0"/>
                                    </a:rPr>
                                  </m:ctrlPr>
                                </m:sSubPr>
                                <m:e>
                                  <m:r>
                                    <a:rPr lang="en-US" sz="1600" b="1" i="1">
                                      <a:latin typeface="Cambria Math" panose="02040503050406030204" pitchFamily="18" charset="0"/>
                                    </a:rPr>
                                    <m:t>𝒇</m:t>
                                  </m:r>
                                </m:e>
                                <m:sub>
                                  <m:sSub>
                                    <m:sSubPr>
                                      <m:ctrlPr>
                                        <a:rPr lang="en-US" sz="1600" b="1" i="1">
                                          <a:latin typeface="Cambria Math" panose="02040503050406030204" pitchFamily="18" charset="0"/>
                                        </a:rPr>
                                      </m:ctrlPr>
                                    </m:sSubPr>
                                    <m:e>
                                      <m:r>
                                        <a:rPr lang="en-US" sz="1600" b="1" i="1">
                                          <a:latin typeface="Cambria Math" panose="02040503050406030204" pitchFamily="18" charset="0"/>
                                        </a:rPr>
                                        <m:t>𝑲</m:t>
                                      </m:r>
                                    </m:e>
                                    <m:sub>
                                      <m:r>
                                        <a:rPr lang="en-US" sz="1600" b="1" i="1">
                                          <a:latin typeface="Cambria Math" panose="02040503050406030204" pitchFamily="18" charset="0"/>
                                        </a:rPr>
                                        <m:t>𝑸</m:t>
                                      </m:r>
                                    </m:sub>
                                  </m:sSub>
                                </m:sub>
                              </m:sSub>
                            </m:e>
                          </m:d>
                        </m:e>
                      </m:d>
                      <m:r>
                        <a:rPr lang="en-US" sz="1600" b="1" i="1">
                          <a:latin typeface="Cambria Math" panose="02040503050406030204" pitchFamily="18" charset="0"/>
                        </a:rPr>
                        <m:t>−</m:t>
                      </m:r>
                      <m:r>
                        <a:rPr lang="en-US" sz="1600" b="1" i="1">
                          <a:latin typeface="Cambria Math" panose="02040503050406030204" pitchFamily="18" charset="0"/>
                        </a:rPr>
                        <m:t>𝔼</m:t>
                      </m:r>
                      <m:d>
                        <m:dPr>
                          <m:begChr m:val="["/>
                          <m:endChr m:val="]"/>
                          <m:ctrlPr>
                            <a:rPr lang="en-US" sz="1600" b="1" i="1">
                              <a:latin typeface="Cambria Math" panose="02040503050406030204" pitchFamily="18" charset="0"/>
                            </a:rPr>
                          </m:ctrlPr>
                        </m:dPr>
                        <m:e>
                          <m:r>
                            <a:rPr lang="en-US" sz="1600" b="1" i="1">
                              <a:latin typeface="Cambria Math" panose="02040503050406030204" pitchFamily="18" charset="0"/>
                            </a:rPr>
                            <m:t>𝒆𝒓𝒓</m:t>
                          </m:r>
                          <m:d>
                            <m:dPr>
                              <m:ctrlPr>
                                <a:rPr lang="en-US" sz="1600" b="1" i="1">
                                  <a:latin typeface="Cambria Math" panose="02040503050406030204" pitchFamily="18" charset="0"/>
                                </a:rPr>
                              </m:ctrlPr>
                            </m:dPr>
                            <m:e>
                              <m:sSub>
                                <m:sSubPr>
                                  <m:ctrlPr>
                                    <a:rPr lang="en-US" sz="1600" b="1" i="1">
                                      <a:latin typeface="Cambria Math" panose="02040503050406030204" pitchFamily="18" charset="0"/>
                                    </a:rPr>
                                  </m:ctrlPr>
                                </m:sSubPr>
                                <m:e>
                                  <m:r>
                                    <a:rPr lang="en-US" sz="1600" b="1" i="1">
                                      <a:latin typeface="Cambria Math" panose="02040503050406030204" pitchFamily="18" charset="0"/>
                                    </a:rPr>
                                    <m:t>𝒇</m:t>
                                  </m:r>
                                </m:e>
                                <m:sub>
                                  <m:sSubSup>
                                    <m:sSubSupPr>
                                      <m:ctrlPr>
                                        <a:rPr lang="en-US" sz="1600" b="1" i="1">
                                          <a:latin typeface="Cambria Math" panose="02040503050406030204" pitchFamily="18" charset="0"/>
                                        </a:rPr>
                                      </m:ctrlPr>
                                    </m:sSubSupPr>
                                    <m:e>
                                      <m:r>
                                        <a:rPr lang="en-US" sz="1600" b="1" i="1">
                                          <a:latin typeface="Cambria Math" panose="02040503050406030204" pitchFamily="18" charset="0"/>
                                        </a:rPr>
                                        <m:t>𝑲</m:t>
                                      </m:r>
                                    </m:e>
                                    <m:sub>
                                      <m:r>
                                        <a:rPr lang="en-US" sz="1600" b="1" i="1">
                                          <a:latin typeface="Cambria Math" panose="02040503050406030204" pitchFamily="18" charset="0"/>
                                        </a:rPr>
                                        <m:t>𝑪</m:t>
                                      </m:r>
                                    </m:sub>
                                    <m:sup>
                                      <m:r>
                                        <a:rPr lang="en-US" sz="1600" b="1" i="1">
                                          <a:latin typeface="Cambria Math" panose="02040503050406030204" pitchFamily="18" charset="0"/>
                                        </a:rPr>
                                        <m:t>∗</m:t>
                                      </m:r>
                                    </m:sup>
                                  </m:sSubSup>
                                </m:sub>
                              </m:sSub>
                            </m:e>
                          </m:d>
                        </m:e>
                      </m:d>
                      <m:r>
                        <a:rPr lang="en-US" sz="1600" b="1" i="1">
                          <a:latin typeface="Cambria Math" panose="02040503050406030204" pitchFamily="18" charset="0"/>
                        </a:rPr>
                        <m:t>&lt;−</m:t>
                      </m:r>
                      <m:r>
                        <a:rPr lang="en-US" sz="1600" b="1" i="1">
                          <a:latin typeface="Cambria Math" panose="02040503050406030204" pitchFamily="18" charset="0"/>
                        </a:rPr>
                        <m:t>𝜟𝜶</m:t>
                      </m:r>
                      <m:r>
                        <a:rPr lang="en-US" sz="1600" b="1" i="1">
                          <a:latin typeface="Cambria Math" panose="02040503050406030204" pitchFamily="18" charset="0"/>
                        </a:rPr>
                        <m:t>&lt;</m:t>
                      </m:r>
                      <m:r>
                        <a:rPr lang="en-US" sz="1600" b="1" i="1">
                          <a:latin typeface="Cambria Math" panose="02040503050406030204" pitchFamily="18" charset="0"/>
                        </a:rPr>
                        <m:t>𝟎</m:t>
                      </m:r>
                      <m:r>
                        <a:rPr lang="en-US" sz="1600" b="1" i="1">
                          <a:latin typeface="Cambria Math" panose="02040503050406030204" pitchFamily="18" charset="0"/>
                        </a:rPr>
                        <m:t>.</m:t>
                      </m:r>
                    </m:oMath>
                  </m:oMathPara>
                </a14:m>
                <a:endParaRPr lang="en-US" sz="1600" b="1" i="1" dirty="0">
                  <a:latin typeface="Arial" panose="020B0604020202020204" pitchFamily="34" charset="0"/>
                  <a:cs typeface="Arial" panose="020B0604020202020204" pitchFamily="34" charset="0"/>
                </a:endParaRPr>
              </a:p>
              <a:p>
                <a:pPr marL="1198563" indent="1198563" algn="just"/>
                <a14:m>
                  <m:oMathPara xmlns:m="http://schemas.openxmlformats.org/officeDocument/2006/math">
                    <m:oMathParaPr>
                      <m:jc m:val="left"/>
                    </m:oMathParaPr>
                    <m:oMath xmlns:m="http://schemas.openxmlformats.org/officeDocument/2006/math">
                      <m:r>
                        <a:rPr lang="en-US" sz="1600" b="1" i="1">
                          <a:latin typeface="Cambria Math" panose="02040503050406030204" pitchFamily="18" charset="0"/>
                        </a:rPr>
                        <m:t>𝔼</m:t>
                      </m:r>
                      <m:d>
                        <m:dPr>
                          <m:begChr m:val="["/>
                          <m:endChr m:val="]"/>
                          <m:ctrlPr>
                            <a:rPr lang="en-US" sz="1600" b="1" i="1">
                              <a:latin typeface="Cambria Math" panose="02040503050406030204" pitchFamily="18" charset="0"/>
                            </a:rPr>
                          </m:ctrlPr>
                        </m:dPr>
                        <m:e>
                          <m:r>
                            <a:rPr lang="en-US" sz="1600" b="1" i="1">
                              <a:latin typeface="Cambria Math" panose="02040503050406030204" pitchFamily="18" charset="0"/>
                            </a:rPr>
                            <m:t>𝒆𝒓𝒓</m:t>
                          </m:r>
                          <m:d>
                            <m:dPr>
                              <m:ctrlPr>
                                <a:rPr lang="en-US" sz="1600" b="1" i="1">
                                  <a:latin typeface="Cambria Math" panose="02040503050406030204" pitchFamily="18" charset="0"/>
                                </a:rPr>
                              </m:ctrlPr>
                            </m:dPr>
                            <m:e>
                              <m:sSub>
                                <m:sSubPr>
                                  <m:ctrlPr>
                                    <a:rPr lang="en-US" sz="1600" b="1" i="1">
                                      <a:latin typeface="Cambria Math" panose="02040503050406030204" pitchFamily="18" charset="0"/>
                                    </a:rPr>
                                  </m:ctrlPr>
                                </m:sSubPr>
                                <m:e>
                                  <m:r>
                                    <a:rPr lang="en-US" sz="1600" b="1" i="1">
                                      <a:latin typeface="Cambria Math" panose="02040503050406030204" pitchFamily="18" charset="0"/>
                                    </a:rPr>
                                    <m:t>𝒇</m:t>
                                  </m:r>
                                </m:e>
                                <m:sub>
                                  <m:sSub>
                                    <m:sSubPr>
                                      <m:ctrlPr>
                                        <a:rPr lang="en-US" sz="1600" b="1" i="1">
                                          <a:latin typeface="Cambria Math" panose="02040503050406030204" pitchFamily="18" charset="0"/>
                                        </a:rPr>
                                      </m:ctrlPr>
                                    </m:sSubPr>
                                    <m:e>
                                      <m:r>
                                        <a:rPr lang="en-US" sz="1600" b="1" i="1">
                                          <a:latin typeface="Cambria Math" panose="02040503050406030204" pitchFamily="18" charset="0"/>
                                        </a:rPr>
                                        <m:t>𝑲</m:t>
                                      </m:r>
                                    </m:e>
                                    <m:sub>
                                      <m:r>
                                        <a:rPr lang="en-US" sz="1600" b="1" i="1">
                                          <a:latin typeface="Cambria Math" panose="02040503050406030204" pitchFamily="18" charset="0"/>
                                        </a:rPr>
                                        <m:t>𝑸</m:t>
                                      </m:r>
                                    </m:sub>
                                  </m:sSub>
                                </m:sub>
                              </m:sSub>
                            </m:e>
                          </m:d>
                        </m:e>
                      </m:d>
                      <m:r>
                        <a:rPr lang="en-US" sz="1600" b="1" i="1">
                          <a:latin typeface="Cambria Math" panose="02040503050406030204" pitchFamily="18" charset="0"/>
                        </a:rPr>
                        <m:t>&lt;</m:t>
                      </m:r>
                      <m:r>
                        <a:rPr lang="en-US" sz="1600" b="1" i="1">
                          <a:latin typeface="Cambria Math" panose="02040503050406030204" pitchFamily="18" charset="0"/>
                        </a:rPr>
                        <m:t>𝔼</m:t>
                      </m:r>
                      <m:d>
                        <m:dPr>
                          <m:begChr m:val="["/>
                          <m:endChr m:val="]"/>
                          <m:ctrlPr>
                            <a:rPr lang="en-US" sz="1600" b="1" i="1">
                              <a:latin typeface="Cambria Math" panose="02040503050406030204" pitchFamily="18" charset="0"/>
                            </a:rPr>
                          </m:ctrlPr>
                        </m:dPr>
                        <m:e>
                          <m:r>
                            <a:rPr lang="en-US" sz="1600" b="1" i="1">
                              <a:latin typeface="Cambria Math" panose="02040503050406030204" pitchFamily="18" charset="0"/>
                            </a:rPr>
                            <m:t>𝒆𝒓𝒓</m:t>
                          </m:r>
                          <m:d>
                            <m:dPr>
                              <m:ctrlPr>
                                <a:rPr lang="en-US" sz="1600" b="1" i="1">
                                  <a:latin typeface="Cambria Math" panose="02040503050406030204" pitchFamily="18" charset="0"/>
                                </a:rPr>
                              </m:ctrlPr>
                            </m:dPr>
                            <m:e>
                              <m:sSub>
                                <m:sSubPr>
                                  <m:ctrlPr>
                                    <a:rPr lang="en-US" sz="1600" b="1" i="1">
                                      <a:latin typeface="Cambria Math" panose="02040503050406030204" pitchFamily="18" charset="0"/>
                                    </a:rPr>
                                  </m:ctrlPr>
                                </m:sSubPr>
                                <m:e>
                                  <m:r>
                                    <a:rPr lang="en-US" sz="1600" b="1" i="1">
                                      <a:latin typeface="Cambria Math" panose="02040503050406030204" pitchFamily="18" charset="0"/>
                                    </a:rPr>
                                    <m:t>𝒇</m:t>
                                  </m:r>
                                </m:e>
                                <m:sub>
                                  <m:sSubSup>
                                    <m:sSubSupPr>
                                      <m:ctrlPr>
                                        <a:rPr lang="en-US" sz="1600" b="1" i="1">
                                          <a:latin typeface="Cambria Math" panose="02040503050406030204" pitchFamily="18" charset="0"/>
                                        </a:rPr>
                                      </m:ctrlPr>
                                    </m:sSubSupPr>
                                    <m:e>
                                      <m:r>
                                        <a:rPr lang="en-US" sz="1600" b="1" i="1">
                                          <a:latin typeface="Cambria Math" panose="02040503050406030204" pitchFamily="18" charset="0"/>
                                        </a:rPr>
                                        <m:t>𝑲</m:t>
                                      </m:r>
                                    </m:e>
                                    <m:sub>
                                      <m:r>
                                        <a:rPr lang="en-US" sz="1600" b="1" i="1">
                                          <a:latin typeface="Cambria Math" panose="02040503050406030204" pitchFamily="18" charset="0"/>
                                        </a:rPr>
                                        <m:t>𝑪</m:t>
                                      </m:r>
                                    </m:sub>
                                    <m:sup>
                                      <m:r>
                                        <a:rPr lang="en-US" sz="1600" b="1" i="1">
                                          <a:latin typeface="Cambria Math" panose="02040503050406030204" pitchFamily="18" charset="0"/>
                                        </a:rPr>
                                        <m:t>∗</m:t>
                                      </m:r>
                                    </m:sup>
                                  </m:sSubSup>
                                </m:sub>
                              </m:sSub>
                            </m:e>
                          </m:d>
                        </m:e>
                      </m:d>
                      <m:r>
                        <a:rPr lang="en-US" sz="1600" b="1" i="1">
                          <a:latin typeface="Cambria Math" panose="02040503050406030204" pitchFamily="18" charset="0"/>
                        </a:rPr>
                        <m:t>.</m:t>
                      </m:r>
                    </m:oMath>
                  </m:oMathPara>
                </a14:m>
                <a:endParaRPr lang="en-US" sz="1600" b="1" i="1" dirty="0">
                  <a:latin typeface="Arial" panose="020B0604020202020204" pitchFamily="34" charset="0"/>
                  <a:cs typeface="Arial" panose="020B0604020202020204" pitchFamily="34" charset="0"/>
                </a:endParaRPr>
              </a:p>
              <a:p>
                <a:pPr algn="just"/>
                <a:r>
                  <a:rPr lang="en-US" b="1" dirty="0"/>
                  <a:t>So, when </a:t>
                </a:r>
                <a14:m>
                  <m:oMath xmlns:m="http://schemas.openxmlformats.org/officeDocument/2006/math">
                    <m:sSub>
                      <m:sSubPr>
                        <m:ctrlPr>
                          <a:rPr lang="en-US" b="1" i="1">
                            <a:latin typeface="Cambria Math" panose="02040503050406030204" pitchFamily="18" charset="0"/>
                          </a:rPr>
                        </m:ctrlPr>
                      </m:sSubPr>
                      <m:e>
                        <m:r>
                          <a:rPr lang="en-US" b="1" i="1">
                            <a:latin typeface="Cambria Math" panose="02040503050406030204" pitchFamily="18" charset="0"/>
                          </a:rPr>
                          <m:t>𝑪</m:t>
                        </m:r>
                      </m:e>
                      <m:sub>
                        <m:r>
                          <a:rPr lang="en-US" b="1" i="1">
                            <a:latin typeface="Cambria Math" panose="02040503050406030204" pitchFamily="18" charset="0"/>
                          </a:rPr>
                          <m:t>𝑬𝑰</m:t>
                        </m:r>
                      </m:sub>
                    </m:sSub>
                    <m:r>
                      <a:rPr lang="en-US" b="1">
                        <a:latin typeface="Cambria Math" panose="02040503050406030204" pitchFamily="18" charset="0"/>
                      </a:rPr>
                      <m:t>&gt;</m:t>
                    </m:r>
                    <m:r>
                      <a:rPr lang="en-US" b="1" i="1">
                        <a:latin typeface="Cambria Math" panose="02040503050406030204" pitchFamily="18" charset="0"/>
                      </a:rPr>
                      <m:t>𝝉</m:t>
                    </m:r>
                  </m:oMath>
                </a14:m>
                <a:r>
                  <a:rPr lang="en-US" b="1" dirty="0"/>
                  <a:t>, the quantum model possesses a strictly tighter expected generalization error bound than any classical equivalent, guaranteeing a structural learning advantage.</a:t>
                </a:r>
              </a:p>
              <a:p>
                <a:pPr algn="just"/>
                <a:endParaRPr lang="en-US" sz="1600" b="1" i="1" dirty="0">
                  <a:latin typeface="Arial" panose="020B0604020202020204" pitchFamily="34" charset="0"/>
                  <a:cs typeface="Arial" panose="020B0604020202020204" pitchFamily="34" charset="0"/>
                </a:endParaRPr>
              </a:p>
            </p:txBody>
          </p:sp>
        </mc:Choice>
        <mc:Fallback xmlns="">
          <p:sp>
            <p:nvSpPr>
              <p:cNvPr id="3" name="TextBox 2">
                <a:extLst>
                  <a:ext uri="{FF2B5EF4-FFF2-40B4-BE49-F238E27FC236}">
                    <a16:creationId xmlns:a16="http://schemas.microsoft.com/office/drawing/2014/main" id="{21E83FF0-27CC-982D-D58E-8CEEBAF66F46}"/>
                  </a:ext>
                </a:extLst>
              </p:cNvPr>
              <p:cNvSpPr txBox="1">
                <a:spLocks noRot="1" noChangeAspect="1" noMove="1" noResize="1" noEditPoints="1" noAdjustHandles="1" noChangeArrowheads="1" noChangeShapeType="1" noTextEdit="1"/>
              </p:cNvSpPr>
              <p:nvPr/>
            </p:nvSpPr>
            <p:spPr>
              <a:xfrm>
                <a:off x="228600" y="685800"/>
                <a:ext cx="8686800" cy="6147837"/>
              </a:xfrm>
              <a:prstGeom prst="rect">
                <a:avLst/>
              </a:prstGeom>
              <a:blipFill>
                <a:blip r:embed="rId3"/>
                <a:stretch>
                  <a:fillRect l="-632" t="-298" r="-561"/>
                </a:stretch>
              </a:blipFill>
            </p:spPr>
            <p:txBody>
              <a:bodyPr/>
              <a:lstStyle/>
              <a:p>
                <a:r>
                  <a:rPr lang="en-US">
                    <a:noFill/>
                  </a:rPr>
                  <a:t> </a:t>
                </a:r>
              </a:p>
            </p:txBody>
          </p:sp>
        </mc:Fallback>
      </mc:AlternateContent>
      <p:grpSp>
        <p:nvGrpSpPr>
          <p:cNvPr id="7" name="Group 6">
            <a:extLst>
              <a:ext uri="{FF2B5EF4-FFF2-40B4-BE49-F238E27FC236}">
                <a16:creationId xmlns:a16="http://schemas.microsoft.com/office/drawing/2014/main" id="{594B14D4-4860-D237-E5C8-85A135E6A522}"/>
              </a:ext>
            </a:extLst>
          </p:cNvPr>
          <p:cNvGrpSpPr/>
          <p:nvPr/>
        </p:nvGrpSpPr>
        <p:grpSpPr>
          <a:xfrm>
            <a:off x="5595731" y="4648200"/>
            <a:ext cx="2683565" cy="649357"/>
            <a:chOff x="5595731" y="4648200"/>
            <a:chExt cx="2683565" cy="649357"/>
          </a:xfrm>
        </p:grpSpPr>
        <p:sp>
          <p:nvSpPr>
            <p:cNvPr id="4" name="Rectangle 3">
              <a:extLst>
                <a:ext uri="{FF2B5EF4-FFF2-40B4-BE49-F238E27FC236}">
                  <a16:creationId xmlns:a16="http://schemas.microsoft.com/office/drawing/2014/main" id="{1F0AE3FC-2244-7B0C-8D81-5E194A1C1ACF}"/>
                </a:ext>
              </a:extLst>
            </p:cNvPr>
            <p:cNvSpPr/>
            <p:nvPr/>
          </p:nvSpPr>
          <p:spPr>
            <a:xfrm>
              <a:off x="5595731" y="4648200"/>
              <a:ext cx="2047461" cy="649357"/>
            </a:xfrm>
            <a:prstGeom prst="rect">
              <a:avLst/>
            </a:prstGeom>
            <a:noFill/>
            <a:ln w="190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EA7DFD5D-5CB1-6CC6-8123-591CABDCFC3B}"/>
                    </a:ext>
                  </a:extLst>
                </p:cNvPr>
                <p:cNvSpPr txBox="1"/>
                <p:nvPr/>
              </p:nvSpPr>
              <p:spPr>
                <a:xfrm>
                  <a:off x="7573618" y="4788212"/>
                  <a:ext cx="705678"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1" i="1" smtClean="0">
                            <a:solidFill>
                              <a:srgbClr val="353585"/>
                            </a:solidFill>
                            <a:latin typeface="Cambria Math" panose="02040503050406030204" pitchFamily="18" charset="0"/>
                            <a:ea typeface="Cambria Math" panose="02040503050406030204" pitchFamily="18" charset="0"/>
                          </a:rPr>
                          <m:t>≅</m:t>
                        </m:r>
                        <m:r>
                          <a:rPr lang="en-US" b="1" i="1" smtClean="0">
                            <a:solidFill>
                              <a:srgbClr val="353585"/>
                            </a:solidFill>
                            <a:latin typeface="Cambria Math" panose="02040503050406030204" pitchFamily="18" charset="0"/>
                            <a:ea typeface="Cambria Math" panose="02040503050406030204" pitchFamily="18" charset="0"/>
                          </a:rPr>
                          <m:t>𝟎</m:t>
                        </m:r>
                      </m:oMath>
                    </m:oMathPara>
                  </a14:m>
                  <a:endParaRPr lang="en-US" b="1" dirty="0"/>
                </a:p>
              </p:txBody>
            </p:sp>
          </mc:Choice>
          <mc:Fallback xmlns="">
            <p:sp>
              <p:nvSpPr>
                <p:cNvPr id="5" name="TextBox 4">
                  <a:extLst>
                    <a:ext uri="{FF2B5EF4-FFF2-40B4-BE49-F238E27FC236}">
                      <a16:creationId xmlns:a16="http://schemas.microsoft.com/office/drawing/2014/main" id="{EA7DFD5D-5CB1-6CC6-8123-591CABDCFC3B}"/>
                    </a:ext>
                  </a:extLst>
                </p:cNvPr>
                <p:cNvSpPr txBox="1">
                  <a:spLocks noRot="1" noChangeAspect="1" noMove="1" noResize="1" noEditPoints="1" noAdjustHandles="1" noChangeArrowheads="1" noChangeShapeType="1" noTextEdit="1"/>
                </p:cNvSpPr>
                <p:nvPr/>
              </p:nvSpPr>
              <p:spPr>
                <a:xfrm>
                  <a:off x="7573618" y="4788212"/>
                  <a:ext cx="705678" cy="369332"/>
                </a:xfrm>
                <a:prstGeom prst="rect">
                  <a:avLst/>
                </a:prstGeom>
                <a:blipFill>
                  <a:blip r:embed="rId4"/>
                  <a:stretch>
                    <a:fillRect/>
                  </a:stretch>
                </a:blipFill>
              </p:spPr>
              <p:txBody>
                <a:bodyPr/>
                <a:lstStyle/>
                <a:p>
                  <a:r>
                    <a:rPr lang="en-US">
                      <a:noFill/>
                    </a:rPr>
                    <a:t> </a:t>
                  </a:r>
                </a:p>
              </p:txBody>
            </p:sp>
          </mc:Fallback>
        </mc:AlternateContent>
      </p:grpSp>
      <p:sp>
        <p:nvSpPr>
          <p:cNvPr id="6" name="Rectangle 5">
            <a:extLst>
              <a:ext uri="{FF2B5EF4-FFF2-40B4-BE49-F238E27FC236}">
                <a16:creationId xmlns:a16="http://schemas.microsoft.com/office/drawing/2014/main" id="{1C74C7CC-0C01-F6A2-B1D2-0151C4A65695}"/>
              </a:ext>
            </a:extLst>
          </p:cNvPr>
          <p:cNvSpPr/>
          <p:nvPr/>
        </p:nvSpPr>
        <p:spPr>
          <a:xfrm>
            <a:off x="5141844" y="1630018"/>
            <a:ext cx="2047461" cy="347870"/>
          </a:xfrm>
          <a:prstGeom prst="rect">
            <a:avLst/>
          </a:prstGeom>
          <a:noFill/>
          <a:ln w="190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21715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7"/>
                                        </p:tgtEl>
                                        <p:attrNameLst>
                                          <p:attrName>style.visibility</p:attrName>
                                        </p:attrNameLst>
                                      </p:cBhvr>
                                      <p:to>
                                        <p:strVal val="visible"/>
                                      </p:to>
                                    </p:se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
                                        </p:tgtEl>
                                        <p:attrNameLst>
                                          <p:attrName>style.visibility</p:attrName>
                                        </p:attrNameLst>
                                      </p:cBhvr>
                                      <p:to>
                                        <p:strVal val="visible"/>
                                      </p:to>
                                    </p:se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458CCB-7B88-9C9B-0785-D2633709BAB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6B264C5-4224-B04C-CA16-69BC70B484FC}"/>
              </a:ext>
            </a:extLst>
          </p:cNvPr>
          <p:cNvSpPr>
            <a:spLocks noGrp="1"/>
          </p:cNvSpPr>
          <p:nvPr>
            <p:ph type="title"/>
          </p:nvPr>
        </p:nvSpPr>
        <p:spPr/>
        <p:txBody>
          <a:bodyPr vert="horz" wrap="none" lIns="228600" tIns="91440" rIns="0" bIns="0" rtlCol="0" anchor="ctr" anchorCtr="0">
            <a:noAutofit/>
          </a:bodyPr>
          <a:lstStyle/>
          <a:p>
            <a:r>
              <a:rPr lang="en-US" dirty="0"/>
              <a:t>The Physical Reality of Entanglement</a:t>
            </a:r>
          </a:p>
        </p:txBody>
      </p:sp>
      <p:sp>
        <p:nvSpPr>
          <p:cNvPr id="3" name="TextBox 2">
            <a:extLst>
              <a:ext uri="{FF2B5EF4-FFF2-40B4-BE49-F238E27FC236}">
                <a16:creationId xmlns:a16="http://schemas.microsoft.com/office/drawing/2014/main" id="{98B6F96A-1B91-CE61-21C7-5A05A22872A5}"/>
              </a:ext>
            </a:extLst>
          </p:cNvPr>
          <p:cNvSpPr txBox="1"/>
          <p:nvPr/>
        </p:nvSpPr>
        <p:spPr>
          <a:xfrm>
            <a:off x="228600" y="685800"/>
            <a:ext cx="8686800" cy="6678751"/>
          </a:xfrm>
          <a:prstGeom prst="rect">
            <a:avLst/>
          </a:prstGeom>
          <a:noFill/>
        </p:spPr>
        <p:txBody>
          <a:bodyPr wrap="square" rtlCol="0">
            <a:spAutoFit/>
          </a:bodyPr>
          <a:lstStyle>
            <a:defPPr>
              <a:defRPr lang="en-US"/>
            </a:defPPr>
            <a:lvl1pPr marL="173038" indent="-173038" algn="just">
              <a:spcAft>
                <a:spcPts val="600"/>
              </a:spcAft>
              <a:buFont typeface="Arial" panose="020B0604020202020204" pitchFamily="34" charset="0"/>
              <a:buChar char="•"/>
              <a:defRPr b="1">
                <a:solidFill>
                  <a:srgbClr val="353585"/>
                </a:solidFill>
                <a:latin typeface="Arial" panose="020B0604020202020204" pitchFamily="34" charset="0"/>
                <a:cs typeface="Arial" panose="020B0604020202020204" pitchFamily="34" charset="0"/>
              </a:defRPr>
            </a:lvl1pPr>
            <a:lvl2pPr marL="517525" lvl="1" indent="-284163" algn="just">
              <a:spcAft>
                <a:spcPts val="600"/>
              </a:spcAft>
              <a:buSzPct val="75000"/>
              <a:buFont typeface="Wingdings" panose="05000000000000000000" pitchFamily="2" charset="2"/>
              <a:buChar char="q"/>
              <a:defRPr b="1">
                <a:latin typeface="Arial" panose="020B0604020202020204" pitchFamily="34" charset="0"/>
                <a:cs typeface="Arial" panose="020B0604020202020204" pitchFamily="34" charset="0"/>
              </a:defRPr>
            </a:lvl2pPr>
          </a:lstStyle>
          <a:p>
            <a:pPr algn="l"/>
            <a:r>
              <a:rPr lang="en-US" dirty="0"/>
              <a:t>The 90-Year Journey to Prove Einstein Wrong</a:t>
            </a:r>
          </a:p>
          <a:p>
            <a:pPr lvl="1" algn="l"/>
            <a:r>
              <a:rPr lang="en-US" sz="1600" dirty="0"/>
              <a:t>1935 (The Skepticism): Albert Einstein publishes the famous EPR paper, arguing that quantum entanglement is impossible.</a:t>
            </a:r>
          </a:p>
          <a:p>
            <a:pPr lvl="1" algn="l"/>
            <a:r>
              <a:rPr lang="en-US" sz="1600" dirty="0"/>
              <a:t>1964 (The Test): John Bell invents a mathematical boundary—Bell’s Theorem—creating the first path to actually test if quantum entanglement is real.</a:t>
            </a:r>
          </a:p>
          <a:p>
            <a:pPr lvl="1" algn="l"/>
            <a:r>
              <a:rPr lang="en-US" sz="1600" dirty="0"/>
              <a:t>1969 – 1982 (The Proof): John Clauser and others propose the Clauser–Horne–</a:t>
            </a:r>
            <a:r>
              <a:rPr lang="en-US" sz="1600" dirty="0" err="1"/>
              <a:t>Shimony</a:t>
            </a:r>
            <a:r>
              <a:rPr lang="en-US" sz="1600" dirty="0"/>
              <a:t>–Holt (CHSH) inequality to make Bell’s test practical. By 1982, Alain Aspect conducts a landmark experiment proving the violation of Bell’s limit.</a:t>
            </a:r>
          </a:p>
          <a:p>
            <a:pPr lvl="1" algn="l"/>
            <a:r>
              <a:rPr lang="en-US" sz="1600" dirty="0"/>
              <a:t>2022 (The Nobel Prize): Clauser, Aspect, and Anton Zeilinger are awarded the Nobel Prize in Physics. Quantum entanglement is irrefutably real.</a:t>
            </a:r>
          </a:p>
          <a:p>
            <a:pPr algn="l"/>
            <a:r>
              <a:rPr lang="en-US" dirty="0">
                <a:solidFill>
                  <a:schemeClr val="tx1"/>
                </a:solidFill>
              </a:rPr>
              <a:t>Bell’s theorem mathematically limits the correlation between classically independent, disconnected objects.</a:t>
            </a:r>
          </a:p>
          <a:p>
            <a:pPr algn="l"/>
            <a:r>
              <a:rPr lang="en-US" dirty="0">
                <a:solidFill>
                  <a:schemeClr val="tx1"/>
                </a:solidFill>
              </a:rPr>
              <a:t>Violating the CHSH inequality shatters this limit, proving the system possesses non-local connections impossible under classical physics.</a:t>
            </a:r>
          </a:p>
          <a:p>
            <a:pPr algn="l"/>
            <a:r>
              <a:rPr lang="en-US" dirty="0">
                <a:solidFill>
                  <a:schemeClr val="tx1"/>
                </a:solidFill>
              </a:rPr>
              <a:t>Machine learning is fundamentally about finding hidden patterns, structures, and correlations in data. Classical computers are permanently locked behind the classical limit.</a:t>
            </a:r>
          </a:p>
          <a:p>
            <a:pPr algn="l"/>
            <a:r>
              <a:rPr lang="en-US" dirty="0">
                <a:solidFill>
                  <a:schemeClr val="tx1"/>
                </a:solidFill>
              </a:rPr>
              <a:t>By encoding data into quantum systems that can exhibit quantum correlations, we open the door to richer representational structures that may be difficult for classical models to capture efficiently.</a:t>
            </a:r>
          </a:p>
          <a:p>
            <a:endParaRPr lang="en-US" dirty="0"/>
          </a:p>
          <a:p>
            <a:endParaRPr lang="en-US" dirty="0"/>
          </a:p>
        </p:txBody>
      </p:sp>
    </p:spTree>
    <p:extLst>
      <p:ext uri="{BB962C8B-B14F-4D97-AF65-F5344CB8AC3E}">
        <p14:creationId xmlns:p14="http://schemas.microsoft.com/office/powerpoint/2010/main" val="2536828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955DD8-E6BC-D005-99C8-AF22BF063A4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911B7FF-B330-6ED5-BC64-AEF60F04047C}"/>
              </a:ext>
            </a:extLst>
          </p:cNvPr>
          <p:cNvSpPr>
            <a:spLocks noGrp="1"/>
          </p:cNvSpPr>
          <p:nvPr>
            <p:ph type="title"/>
          </p:nvPr>
        </p:nvSpPr>
        <p:spPr/>
        <p:txBody>
          <a:bodyPr vert="horz" wrap="none" lIns="228600" tIns="91440" rIns="0" bIns="0" rtlCol="0" anchor="ctr" anchorCtr="0">
            <a:noAutofit/>
          </a:bodyPr>
          <a:lstStyle/>
          <a:p>
            <a:r>
              <a:rPr lang="en-US" dirty="0"/>
              <a:t>Difference From Existing Research (1/2)</a:t>
            </a:r>
          </a:p>
        </p:txBody>
      </p:sp>
      <p:sp>
        <p:nvSpPr>
          <p:cNvPr id="7" name="Content Placeholder 4">
            <a:extLst>
              <a:ext uri="{FF2B5EF4-FFF2-40B4-BE49-F238E27FC236}">
                <a16:creationId xmlns:a16="http://schemas.microsoft.com/office/drawing/2014/main" id="{5FD1D0F4-5499-2E19-4C1C-761697899D4A}"/>
              </a:ext>
            </a:extLst>
          </p:cNvPr>
          <p:cNvSpPr txBox="1">
            <a:spLocks/>
          </p:cNvSpPr>
          <p:nvPr/>
        </p:nvSpPr>
        <p:spPr>
          <a:xfrm>
            <a:off x="121920" y="4648200"/>
            <a:ext cx="8869680" cy="3962400"/>
          </a:xfrm>
          <a:prstGeom prst="rect">
            <a:avLst/>
          </a:prstGeom>
        </p:spPr>
        <p:txBody>
          <a:bodyPr/>
          <a:lstStyle>
            <a:lvl1pPr marL="182880" indent="-182880" algn="l" defTabSz="457189" rtl="0" eaLnBrk="1" latinLnBrk="0" hangingPunct="1">
              <a:spcBef>
                <a:spcPct val="20000"/>
              </a:spcBef>
              <a:buFont typeface="Arial"/>
              <a:buChar char="•"/>
              <a:defRPr sz="2400" kern="1200">
                <a:solidFill>
                  <a:schemeClr val="tx1"/>
                </a:solidFill>
                <a:latin typeface="+mn-lt"/>
                <a:ea typeface="+mn-ea"/>
                <a:cs typeface="+mn-cs"/>
              </a:defRPr>
            </a:lvl1pPr>
            <a:lvl2pPr marL="548640" indent="-182880" algn="l" defTabSz="457189" rtl="0" eaLnBrk="1" latinLnBrk="0" hangingPunct="1">
              <a:spcBef>
                <a:spcPct val="20000"/>
              </a:spcBef>
              <a:buFont typeface="Arial"/>
              <a:buChar char="–"/>
              <a:defRPr sz="2000" kern="1200">
                <a:solidFill>
                  <a:schemeClr val="tx1"/>
                </a:solidFill>
                <a:latin typeface="+mn-lt"/>
                <a:ea typeface="+mn-ea"/>
                <a:cs typeface="+mn-cs"/>
              </a:defRPr>
            </a:lvl2pPr>
            <a:lvl3pPr marL="1097280" indent="-182880" algn="l" defTabSz="457189" rtl="0" eaLnBrk="1" latinLnBrk="0" hangingPunct="1">
              <a:spcBef>
                <a:spcPct val="20000"/>
              </a:spcBef>
              <a:buFont typeface="Arial"/>
              <a:buChar char="•"/>
              <a:defRPr sz="1800" kern="1200">
                <a:solidFill>
                  <a:schemeClr val="tx1"/>
                </a:solidFill>
                <a:latin typeface="+mn-lt"/>
                <a:ea typeface="+mn-ea"/>
                <a:cs typeface="+mn-cs"/>
              </a:defRPr>
            </a:lvl3pPr>
            <a:lvl4pPr marL="1600160" indent="-228594" algn="l" defTabSz="457189" rtl="0" eaLnBrk="1" latinLnBrk="0" hangingPunct="1">
              <a:spcBef>
                <a:spcPct val="20000"/>
              </a:spcBef>
              <a:buFont typeface="Arial"/>
              <a:buChar char="–"/>
              <a:defRPr sz="1600" kern="1200">
                <a:solidFill>
                  <a:schemeClr val="tx1"/>
                </a:solidFill>
                <a:latin typeface="+mn-lt"/>
                <a:ea typeface="+mn-ea"/>
                <a:cs typeface="+mn-cs"/>
              </a:defRPr>
            </a:lvl4pPr>
            <a:lvl5pPr marL="2057349" indent="-228594" algn="l" defTabSz="457189" rtl="0" eaLnBrk="1" latinLnBrk="0" hangingPunct="1">
              <a:spcBef>
                <a:spcPct val="20000"/>
              </a:spcBef>
              <a:buFont typeface="Arial"/>
              <a:buChar char="»"/>
              <a:defRPr sz="16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endParaRPr lang="en-US" dirty="0"/>
          </a:p>
        </p:txBody>
      </p:sp>
      <p:sp>
        <p:nvSpPr>
          <p:cNvPr id="3" name="Rectangle 1">
            <a:extLst>
              <a:ext uri="{FF2B5EF4-FFF2-40B4-BE49-F238E27FC236}">
                <a16:creationId xmlns:a16="http://schemas.microsoft.com/office/drawing/2014/main" id="{DD71FB46-3BB6-C98A-1945-F43A0394A2F5}"/>
              </a:ext>
            </a:extLst>
          </p:cNvPr>
          <p:cNvSpPr>
            <a:spLocks noGrp="1" noChangeArrowheads="1"/>
          </p:cNvSpPr>
          <p:nvPr>
            <p:ph idx="1"/>
          </p:nvPr>
        </p:nvSpPr>
        <p:spPr bwMode="auto">
          <a:xfrm>
            <a:off x="160179" y="558800"/>
            <a:ext cx="8793162" cy="3259354"/>
          </a:xfrm>
          <a:prstGeom prst="rect">
            <a:avLst/>
          </a:prstGeom>
          <a:noFill/>
        </p:spPr>
        <p:txBody>
          <a:bodyPr wrap="square" rtlCol="0">
            <a:spAutoFit/>
          </a:bodyPr>
          <a:lstStyle/>
          <a:p>
            <a:pPr marL="173038" indent="-173038" defTabSz="457200">
              <a:spcAft>
                <a:spcPts val="600"/>
              </a:spcAft>
              <a:buFont typeface="Arial" panose="020B0604020202020204" pitchFamily="34" charset="0"/>
            </a:pPr>
            <a:r>
              <a:rPr lang="en-US" sz="1800" b="1" dirty="0">
                <a:solidFill>
                  <a:srgbClr val="353585"/>
                </a:solidFill>
                <a:latin typeface="Arial" panose="020B0604020202020204" pitchFamily="34" charset="0"/>
                <a:cs typeface="Arial" panose="020B0604020202020204" pitchFamily="34" charset="0"/>
              </a:rPr>
              <a:t>The Landscape of Existing Research</a:t>
            </a:r>
          </a:p>
          <a:p>
            <a:pPr marL="517525" lvl="1" indent="-284163" defTabSz="457200">
              <a:spcAft>
                <a:spcPts val="600"/>
              </a:spcAft>
              <a:buSzPct val="75000"/>
              <a:buFont typeface="Wingdings" panose="05000000000000000000" pitchFamily="2" charset="2"/>
              <a:buChar char="q"/>
            </a:pPr>
            <a:r>
              <a:rPr lang="en-US" sz="1800" b="1" dirty="0">
                <a:solidFill>
                  <a:srgbClr val="353585"/>
                </a:solidFill>
                <a:latin typeface="Arial" panose="020B0604020202020204" pitchFamily="34" charset="0"/>
                <a:cs typeface="Arial" panose="020B0604020202020204" pitchFamily="34" charset="0"/>
              </a:rPr>
              <a:t>Expressivity vs. Trainability: </a:t>
            </a:r>
            <a:r>
              <a:rPr lang="en-US" sz="1800" b="1" dirty="0">
                <a:latin typeface="Arial" panose="020B0604020202020204" pitchFamily="34" charset="0"/>
                <a:cs typeface="Arial" panose="020B0604020202020204" pitchFamily="34" charset="0"/>
              </a:rPr>
              <a:t>Schuld et al. (2021) established that parameterized quantum circuits operate as highly expressive multidimensional Fourier series. Kubler et al. (2021) demonstrated this expressivity only yields an advantage when governed by a strict inductive bias; otherwise, it projects data into unlearnable noise. </a:t>
            </a:r>
          </a:p>
          <a:p>
            <a:pPr marL="517525" lvl="1" indent="-284163" defTabSz="457200">
              <a:spcAft>
                <a:spcPts val="600"/>
              </a:spcAft>
              <a:buSzPct val="75000"/>
              <a:buFont typeface="Wingdings" panose="05000000000000000000" pitchFamily="2" charset="2"/>
              <a:buChar char="q"/>
            </a:pPr>
            <a:r>
              <a:rPr lang="en-US" sz="1800" b="1" dirty="0">
                <a:solidFill>
                  <a:srgbClr val="353585"/>
                </a:solidFill>
                <a:latin typeface="Arial" panose="020B0604020202020204" pitchFamily="34" charset="0"/>
                <a:cs typeface="Arial" panose="020B0604020202020204" pitchFamily="34" charset="0"/>
              </a:rPr>
              <a:t>The Power of Data:</a:t>
            </a:r>
            <a:r>
              <a:rPr lang="en-US" sz="1800" b="1" dirty="0">
                <a:latin typeface="Arial" panose="020B0604020202020204" pitchFamily="34" charset="0"/>
                <a:cs typeface="Arial" panose="020B0604020202020204" pitchFamily="34" charset="0"/>
              </a:rPr>
              <a:t> Huang et al. (2021) established the Geometric Difference to rigorously bound prediction error based on the spatial separation between quantum and classical kernel matrices.</a:t>
            </a:r>
          </a:p>
          <a:p>
            <a:pPr marL="173038" indent="-173038" defTabSz="457200">
              <a:spcAft>
                <a:spcPts val="600"/>
              </a:spcAft>
              <a:buFont typeface="Arial" panose="020B0604020202020204" pitchFamily="34" charset="0"/>
            </a:pPr>
            <a:endParaRPr lang="en-US" altLang="en-US" sz="1800" b="1" dirty="0">
              <a:solidFill>
                <a:srgbClr val="353585"/>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1F383A23-709A-D467-A50B-65A5284D4833}"/>
              </a:ext>
            </a:extLst>
          </p:cNvPr>
          <p:cNvSpPr txBox="1"/>
          <p:nvPr/>
        </p:nvSpPr>
        <p:spPr>
          <a:xfrm>
            <a:off x="228600" y="3505200"/>
            <a:ext cx="8659792" cy="3093154"/>
          </a:xfrm>
          <a:prstGeom prst="rect">
            <a:avLst/>
          </a:prstGeom>
          <a:noFill/>
        </p:spPr>
        <p:txBody>
          <a:bodyPr wrap="square" rtlCol="0">
            <a:spAutoFit/>
          </a:bodyPr>
          <a:lstStyle>
            <a:defPPr>
              <a:defRPr lang="en-US"/>
            </a:defPPr>
            <a:lvl1pPr marL="173038" indent="-173038" algn="just">
              <a:spcAft>
                <a:spcPts val="600"/>
              </a:spcAft>
              <a:buFont typeface="Arial" panose="020B0604020202020204" pitchFamily="34" charset="0"/>
              <a:buChar char="•"/>
              <a:defRPr b="1">
                <a:solidFill>
                  <a:srgbClr val="353585"/>
                </a:solidFill>
                <a:latin typeface="Arial" panose="020B0604020202020204" pitchFamily="34" charset="0"/>
                <a:cs typeface="Arial" panose="020B0604020202020204" pitchFamily="34" charset="0"/>
              </a:defRPr>
            </a:lvl1pPr>
            <a:lvl2pPr marL="517525" lvl="1" indent="-284163" algn="just">
              <a:spcAft>
                <a:spcPts val="600"/>
              </a:spcAft>
              <a:buSzPct val="75000"/>
              <a:buFont typeface="Wingdings" panose="05000000000000000000" pitchFamily="2" charset="2"/>
              <a:buChar char="q"/>
              <a:defRPr b="1">
                <a:latin typeface="Arial" panose="020B0604020202020204" pitchFamily="34" charset="0"/>
                <a:cs typeface="Arial" panose="020B0604020202020204" pitchFamily="34" charset="0"/>
              </a:defRPr>
            </a:lvl2pPr>
          </a:lstStyle>
          <a:p>
            <a:pPr algn="l"/>
            <a:r>
              <a:rPr lang="en-US" dirty="0"/>
              <a:t>Limitations</a:t>
            </a:r>
            <a:endParaRPr lang="en-US" altLang="en-US" dirty="0"/>
          </a:p>
          <a:p>
            <a:pPr lvl="1" algn="l"/>
            <a:r>
              <a:rPr lang="en-US" altLang="en-US" dirty="0">
                <a:solidFill>
                  <a:srgbClr val="353585"/>
                </a:solidFill>
              </a:rPr>
              <a:t>Relative Baselines:</a:t>
            </a:r>
            <a:r>
              <a:rPr lang="en-US" altLang="en-US" dirty="0"/>
              <a:t> Works like Huang et al. (2021) rely on relative geometric baselines, comparing quantum algorithms against classical ones rather than absolute limits.</a:t>
            </a:r>
          </a:p>
          <a:p>
            <a:pPr lvl="1" algn="l"/>
            <a:r>
              <a:rPr lang="en-US" altLang="en-US" dirty="0">
                <a:solidFill>
                  <a:srgbClr val="353585"/>
                </a:solidFill>
              </a:rPr>
              <a:t>State Agnosticism:</a:t>
            </a:r>
            <a:r>
              <a:rPr lang="en-US" altLang="en-US" dirty="0"/>
              <a:t> Existing metrics evaluate kernel matrices while ignoring the physical quantum state, allowing unentangled product states to be mistakenly identified as classically intractable.</a:t>
            </a:r>
          </a:p>
          <a:p>
            <a:pPr lvl="1" algn="l"/>
            <a:r>
              <a:rPr lang="en-US" dirty="0">
                <a:solidFill>
                  <a:srgbClr val="353585"/>
                </a:solidFill>
              </a:rPr>
              <a:t>The Barren Plateau Trap:</a:t>
            </a:r>
            <a:r>
              <a:rPr lang="en-US" dirty="0"/>
              <a:t> Without strict inductive biases, unstructured multi-qubit entanglement collapses the gradient landscape, halting optimization entirely.</a:t>
            </a:r>
          </a:p>
        </p:txBody>
      </p:sp>
    </p:spTree>
    <p:extLst>
      <p:ext uri="{BB962C8B-B14F-4D97-AF65-F5344CB8AC3E}">
        <p14:creationId xmlns:p14="http://schemas.microsoft.com/office/powerpoint/2010/main" val="4033579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2C9D6D-20AF-7AF3-690F-6514320D360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D9C051F-102C-F990-D49A-CE1649F9C228}"/>
              </a:ext>
            </a:extLst>
          </p:cNvPr>
          <p:cNvSpPr>
            <a:spLocks noGrp="1"/>
          </p:cNvSpPr>
          <p:nvPr>
            <p:ph type="title"/>
          </p:nvPr>
        </p:nvSpPr>
        <p:spPr/>
        <p:txBody>
          <a:bodyPr vert="horz" wrap="none" lIns="228600" tIns="91440" rIns="0" bIns="0" rtlCol="0" anchor="ctr" anchorCtr="0">
            <a:noAutofit/>
          </a:bodyPr>
          <a:lstStyle/>
          <a:p>
            <a:r>
              <a:rPr lang="en-US" dirty="0"/>
              <a:t>Difference From Existing Research (2/2)</a:t>
            </a:r>
          </a:p>
        </p:txBody>
      </p:sp>
      <p:sp>
        <p:nvSpPr>
          <p:cNvPr id="7" name="Content Placeholder 4">
            <a:extLst>
              <a:ext uri="{FF2B5EF4-FFF2-40B4-BE49-F238E27FC236}">
                <a16:creationId xmlns:a16="http://schemas.microsoft.com/office/drawing/2014/main" id="{AA0A8661-0FA0-52DA-CA87-5A5B121102AC}"/>
              </a:ext>
            </a:extLst>
          </p:cNvPr>
          <p:cNvSpPr txBox="1">
            <a:spLocks/>
          </p:cNvSpPr>
          <p:nvPr/>
        </p:nvSpPr>
        <p:spPr>
          <a:xfrm>
            <a:off x="121920" y="4648200"/>
            <a:ext cx="8869680" cy="3962400"/>
          </a:xfrm>
          <a:prstGeom prst="rect">
            <a:avLst/>
          </a:prstGeom>
        </p:spPr>
        <p:txBody>
          <a:bodyPr/>
          <a:lstStyle>
            <a:lvl1pPr marL="182880" indent="-182880" algn="l" defTabSz="457189" rtl="0" eaLnBrk="1" latinLnBrk="0" hangingPunct="1">
              <a:spcBef>
                <a:spcPct val="20000"/>
              </a:spcBef>
              <a:buFont typeface="Arial"/>
              <a:buChar char="•"/>
              <a:defRPr sz="2400" kern="1200">
                <a:solidFill>
                  <a:schemeClr val="tx1"/>
                </a:solidFill>
                <a:latin typeface="+mn-lt"/>
                <a:ea typeface="+mn-ea"/>
                <a:cs typeface="+mn-cs"/>
              </a:defRPr>
            </a:lvl1pPr>
            <a:lvl2pPr marL="548640" indent="-182880" algn="l" defTabSz="457189" rtl="0" eaLnBrk="1" latinLnBrk="0" hangingPunct="1">
              <a:spcBef>
                <a:spcPct val="20000"/>
              </a:spcBef>
              <a:buFont typeface="Arial"/>
              <a:buChar char="–"/>
              <a:defRPr sz="2000" kern="1200">
                <a:solidFill>
                  <a:schemeClr val="tx1"/>
                </a:solidFill>
                <a:latin typeface="+mn-lt"/>
                <a:ea typeface="+mn-ea"/>
                <a:cs typeface="+mn-cs"/>
              </a:defRPr>
            </a:lvl2pPr>
            <a:lvl3pPr marL="1097280" indent="-182880" algn="l" defTabSz="457189" rtl="0" eaLnBrk="1" latinLnBrk="0" hangingPunct="1">
              <a:spcBef>
                <a:spcPct val="20000"/>
              </a:spcBef>
              <a:buFont typeface="Arial"/>
              <a:buChar char="•"/>
              <a:defRPr sz="1800" kern="1200">
                <a:solidFill>
                  <a:schemeClr val="tx1"/>
                </a:solidFill>
                <a:latin typeface="+mn-lt"/>
                <a:ea typeface="+mn-ea"/>
                <a:cs typeface="+mn-cs"/>
              </a:defRPr>
            </a:lvl3pPr>
            <a:lvl4pPr marL="1600160" indent="-228594" algn="l" defTabSz="457189" rtl="0" eaLnBrk="1" latinLnBrk="0" hangingPunct="1">
              <a:spcBef>
                <a:spcPct val="20000"/>
              </a:spcBef>
              <a:buFont typeface="Arial"/>
              <a:buChar char="–"/>
              <a:defRPr sz="1600" kern="1200">
                <a:solidFill>
                  <a:schemeClr val="tx1"/>
                </a:solidFill>
                <a:latin typeface="+mn-lt"/>
                <a:ea typeface="+mn-ea"/>
                <a:cs typeface="+mn-cs"/>
              </a:defRPr>
            </a:lvl4pPr>
            <a:lvl5pPr marL="2057349" indent="-228594" algn="l" defTabSz="457189" rtl="0" eaLnBrk="1" latinLnBrk="0" hangingPunct="1">
              <a:spcBef>
                <a:spcPct val="20000"/>
              </a:spcBef>
              <a:buFont typeface="Arial"/>
              <a:buChar char="»"/>
              <a:defRPr sz="16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endParaRPr lang="en-US" dirty="0"/>
          </a:p>
        </p:txBody>
      </p:sp>
      <mc:AlternateContent xmlns:mc="http://schemas.openxmlformats.org/markup-compatibility/2006" xmlns:a14="http://schemas.microsoft.com/office/drawing/2010/main">
        <mc:Choice Requires="a14">
          <p:sp>
            <p:nvSpPr>
              <p:cNvPr id="3" name="Rectangle 1">
                <a:extLst>
                  <a:ext uri="{FF2B5EF4-FFF2-40B4-BE49-F238E27FC236}">
                    <a16:creationId xmlns:a16="http://schemas.microsoft.com/office/drawing/2014/main" id="{B53A2441-D166-0939-6C31-3FFCFEC0BB4E}"/>
                  </a:ext>
                </a:extLst>
              </p:cNvPr>
              <p:cNvSpPr>
                <a:spLocks noGrp="1" noChangeArrowheads="1"/>
              </p:cNvSpPr>
              <p:nvPr>
                <p:ph idx="1"/>
              </p:nvPr>
            </p:nvSpPr>
            <p:spPr bwMode="auto">
              <a:xfrm>
                <a:off x="160179" y="558800"/>
                <a:ext cx="8793162" cy="5872377"/>
              </a:xfrm>
              <a:prstGeom prst="rect">
                <a:avLst/>
              </a:prstGeom>
              <a:noFill/>
            </p:spPr>
            <p:txBody>
              <a:bodyPr wrap="square" rtlCol="0">
                <a:spAutoFit/>
              </a:bodyPr>
              <a:lstStyle/>
              <a:p>
                <a:pPr marL="173038" indent="-173038" defTabSz="457200">
                  <a:spcAft>
                    <a:spcPts val="600"/>
                  </a:spcAft>
                  <a:buFont typeface="Arial" panose="020B0604020202020204" pitchFamily="34" charset="0"/>
                </a:pPr>
                <a:r>
                  <a:rPr lang="en-US" altLang="en-US" sz="1800" b="1" dirty="0">
                    <a:solidFill>
                      <a:srgbClr val="353585"/>
                    </a:solidFill>
                    <a:latin typeface="Arial" panose="020B0604020202020204" pitchFamily="34" charset="0"/>
                    <a:cs typeface="Arial" panose="020B0604020202020204" pitchFamily="34" charset="0"/>
                  </a:rPr>
                  <a:t>Novel Contributions</a:t>
                </a:r>
              </a:p>
              <a:p>
                <a:pPr marL="517525" lvl="1" indent="-284163" defTabSz="457200">
                  <a:spcAft>
                    <a:spcPts val="600"/>
                  </a:spcAft>
                  <a:buSzPct val="75000"/>
                  <a:buFont typeface="Wingdings" panose="05000000000000000000" pitchFamily="2" charset="2"/>
                  <a:buChar char="q"/>
                </a:pPr>
                <a:r>
                  <a:rPr lang="en-US" altLang="en-US" sz="1800" b="1" dirty="0">
                    <a:solidFill>
                      <a:srgbClr val="353585"/>
                    </a:solidFill>
                    <a:latin typeface="Arial" panose="020B0604020202020204" pitchFamily="34" charset="0"/>
                    <a:cs typeface="Arial" panose="020B0604020202020204" pitchFamily="34" charset="0"/>
                  </a:rPr>
                  <a:t>Absolute Bounds:</a:t>
                </a:r>
                <a:r>
                  <a:rPr lang="en-US" altLang="en-US" sz="1800" b="1" dirty="0">
                    <a:latin typeface="Arial" panose="020B0604020202020204" pitchFamily="34" charset="0"/>
                    <a:cs typeface="Arial" panose="020B0604020202020204" pitchFamily="34" charset="0"/>
                  </a:rPr>
                  <a:t> Introduces the Entangled Information Capacity (</a:t>
                </a:r>
                <a14:m>
                  <m:oMath xmlns:m="http://schemas.openxmlformats.org/officeDocument/2006/math">
                    <m:sSub>
                      <m:sSubPr>
                        <m:ctrlPr>
                          <a:rPr lang="en-US" sz="1800" b="1" i="1">
                            <a:latin typeface="Cambria Math" panose="02040503050406030204" pitchFamily="18" charset="0"/>
                            <a:cs typeface="Arial" panose="020B0604020202020204" pitchFamily="34" charset="0"/>
                          </a:rPr>
                        </m:ctrlPr>
                      </m:sSubPr>
                      <m:e>
                        <m:r>
                          <a:rPr lang="en-US" sz="1800" b="1">
                            <a:latin typeface="Cambria Math" panose="02040503050406030204" pitchFamily="18" charset="0"/>
                            <a:cs typeface="Arial" panose="020B0604020202020204" pitchFamily="34" charset="0"/>
                          </a:rPr>
                          <m:t>𝑪</m:t>
                        </m:r>
                      </m:e>
                      <m:sub>
                        <m:r>
                          <a:rPr lang="en-US" sz="1800" b="1">
                            <a:latin typeface="Cambria Math" panose="02040503050406030204" pitchFamily="18" charset="0"/>
                            <a:cs typeface="Arial" panose="020B0604020202020204" pitchFamily="34" charset="0"/>
                          </a:rPr>
                          <m:t>𝑬𝑰</m:t>
                        </m:r>
                      </m:sub>
                    </m:sSub>
                  </m:oMath>
                </a14:m>
                <a:r>
                  <a:rPr lang="en-US" altLang="en-US" sz="1800" b="1" dirty="0">
                    <a:latin typeface="Arial" panose="020B0604020202020204" pitchFamily="34" charset="0"/>
                    <a:cs typeface="Arial" panose="020B0604020202020204" pitchFamily="34" charset="0"/>
                  </a:rPr>
                  <a:t>) framework to replace relative geometric baselines with an absolute information-theoretic limit.</a:t>
                </a:r>
              </a:p>
              <a:p>
                <a:pPr marL="517525" lvl="1" indent="-284163" defTabSz="457200">
                  <a:spcAft>
                    <a:spcPts val="600"/>
                  </a:spcAft>
                  <a:buSzPct val="75000"/>
                  <a:buFont typeface="Wingdings" panose="05000000000000000000" pitchFamily="2" charset="2"/>
                  <a:buChar char="q"/>
                </a:pPr>
                <a:r>
                  <a:rPr lang="en-US" altLang="en-US" sz="1800" b="1" dirty="0">
                    <a:solidFill>
                      <a:srgbClr val="353585"/>
                    </a:solidFill>
                    <a:latin typeface="Arial" panose="020B0604020202020204" pitchFamily="34" charset="0"/>
                    <a:cs typeface="Arial" panose="020B0604020202020204" pitchFamily="34" charset="0"/>
                  </a:rPr>
                  <a:t>Unifying Geometry and Physics:</a:t>
                </a:r>
                <a:r>
                  <a:rPr lang="en-US" altLang="en-US" sz="1800" b="1" dirty="0">
                    <a:latin typeface="Arial" panose="020B0604020202020204" pitchFamily="34" charset="0"/>
                    <a:cs typeface="Arial" panose="020B0604020202020204" pitchFamily="34" charset="0"/>
                  </a:rPr>
                  <a:t> Mathematically binds geometric alignment (Centered Kernel Target Alignment) with physical quantum non-locality (CHSH violations and Rényi-2 entanglement entropy).</a:t>
                </a:r>
              </a:p>
              <a:p>
                <a:pPr marL="517525" lvl="1" indent="-284163" defTabSz="457200">
                  <a:spcAft>
                    <a:spcPts val="600"/>
                  </a:spcAft>
                  <a:buSzPct val="75000"/>
                  <a:buFont typeface="Wingdings" panose="05000000000000000000" pitchFamily="2" charset="2"/>
                  <a:buChar char="q"/>
                </a:pPr>
                <a:r>
                  <a:rPr lang="en-US" altLang="en-US" sz="1800" b="1" dirty="0">
                    <a:solidFill>
                      <a:srgbClr val="353585"/>
                    </a:solidFill>
                    <a:latin typeface="Arial" panose="020B0604020202020204" pitchFamily="34" charset="0"/>
                    <a:cs typeface="Arial" panose="020B0604020202020204" pitchFamily="34" charset="0"/>
                  </a:rPr>
                  <a:t>A Provable Threshold:</a:t>
                </a:r>
                <a:r>
                  <a:rPr lang="en-US" altLang="en-US" sz="1800" b="1" dirty="0">
                    <a:latin typeface="Arial" panose="020B0604020202020204" pitchFamily="34" charset="0"/>
                    <a:cs typeface="Arial" panose="020B0604020202020204" pitchFamily="34" charset="0"/>
                  </a:rPr>
                  <a:t> Formally proves that a structural quantum advantage is strictly bounded by the condition </a:t>
                </a:r>
                <a14:m>
                  <m:oMath xmlns:m="http://schemas.openxmlformats.org/officeDocument/2006/math">
                    <m:sSub>
                      <m:sSubPr>
                        <m:ctrlPr>
                          <a:rPr lang="en-US" sz="1800" b="1" i="1">
                            <a:latin typeface="Cambria Math" panose="02040503050406030204" pitchFamily="18" charset="0"/>
                            <a:cs typeface="Arial" panose="020B0604020202020204" pitchFamily="34" charset="0"/>
                          </a:rPr>
                        </m:ctrlPr>
                      </m:sSubPr>
                      <m:e>
                        <m:r>
                          <a:rPr lang="en-US" sz="1800" b="1">
                            <a:latin typeface="Cambria Math" panose="02040503050406030204" pitchFamily="18" charset="0"/>
                            <a:cs typeface="Arial" panose="020B0604020202020204" pitchFamily="34" charset="0"/>
                          </a:rPr>
                          <m:t>𝑪</m:t>
                        </m:r>
                      </m:e>
                      <m:sub>
                        <m:r>
                          <a:rPr lang="en-US" sz="1800" b="1">
                            <a:latin typeface="Cambria Math" panose="02040503050406030204" pitchFamily="18" charset="0"/>
                            <a:cs typeface="Arial" panose="020B0604020202020204" pitchFamily="34" charset="0"/>
                          </a:rPr>
                          <m:t>𝑬𝑰</m:t>
                        </m:r>
                      </m:sub>
                    </m:sSub>
                    <m:r>
                      <m:rPr>
                        <m:nor/>
                      </m:rPr>
                      <a:rPr lang="en-US" sz="1800" b="1">
                        <a:latin typeface="Arial" panose="020B0604020202020204" pitchFamily="34" charset="0"/>
                        <a:cs typeface="Arial" panose="020B0604020202020204" pitchFamily="34" charset="0"/>
                      </a:rPr>
                      <m:t>&gt; </m:t>
                    </m:r>
                    <m:r>
                      <a:rPr lang="en-US" sz="1800" b="1">
                        <a:latin typeface="Cambria Math" panose="02040503050406030204" pitchFamily="18" charset="0"/>
                        <a:cs typeface="Arial" panose="020B0604020202020204" pitchFamily="34" charset="0"/>
                      </a:rPr>
                      <m:t>𝝉</m:t>
                    </m:r>
                  </m:oMath>
                </a14:m>
                <a:r>
                  <a:rPr lang="en-US" altLang="en-US" sz="1800" b="1" dirty="0">
                    <a:latin typeface="Arial" panose="020B0604020202020204" pitchFamily="34" charset="0"/>
                    <a:cs typeface="Arial" panose="020B0604020202020204" pitchFamily="34" charset="0"/>
                  </a:rPr>
                  <a:t>, where </a:t>
                </a:r>
                <a14:m>
                  <m:oMath xmlns:m="http://schemas.openxmlformats.org/officeDocument/2006/math">
                    <m:r>
                      <a:rPr lang="en-US" sz="1800" b="1">
                        <a:latin typeface="Cambria Math" panose="02040503050406030204" pitchFamily="18" charset="0"/>
                        <a:cs typeface="Arial" panose="020B0604020202020204" pitchFamily="34" charset="0"/>
                      </a:rPr>
                      <m:t>𝝉</m:t>
                    </m:r>
                  </m:oMath>
                </a14:m>
                <a:r>
                  <a:rPr lang="en-US" altLang="en-US" sz="1800" b="1" dirty="0">
                    <a:latin typeface="Arial" panose="020B0604020202020204" pitchFamily="34" charset="0"/>
                    <a:cs typeface="Arial" panose="020B0604020202020204" pitchFamily="34" charset="0"/>
                  </a:rPr>
                  <a:t> is the classical Gaussian kernel's capacity threshold.</a:t>
                </a:r>
              </a:p>
              <a:p>
                <a:pPr marL="517525" lvl="1" indent="-284163" defTabSz="457200">
                  <a:spcAft>
                    <a:spcPts val="600"/>
                  </a:spcAft>
                  <a:buSzPct val="75000"/>
                  <a:buFont typeface="Wingdings" panose="05000000000000000000" pitchFamily="2" charset="2"/>
                  <a:buChar char="q"/>
                </a:pPr>
                <a:r>
                  <a:rPr lang="en-US" altLang="en-US" sz="1800" b="1" dirty="0">
                    <a:solidFill>
                      <a:srgbClr val="353585"/>
                    </a:solidFill>
                    <a:latin typeface="Arial" panose="020B0604020202020204" pitchFamily="34" charset="0"/>
                    <a:cs typeface="Arial" panose="020B0604020202020204" pitchFamily="34" charset="0"/>
                  </a:rPr>
                  <a:t>Trainable Objective:</a:t>
                </a:r>
                <a:r>
                  <a:rPr lang="en-US" altLang="en-US" sz="1800" b="1" dirty="0">
                    <a:latin typeface="Arial" panose="020B0604020202020204" pitchFamily="34" charset="0"/>
                    <a:cs typeface="Arial" panose="020B0604020202020204" pitchFamily="34" charset="0"/>
                  </a:rPr>
                  <a:t> Transitions </a:t>
                </a:r>
                <a14:m>
                  <m:oMath xmlns:m="http://schemas.openxmlformats.org/officeDocument/2006/math">
                    <m:sSub>
                      <m:sSubPr>
                        <m:ctrlPr>
                          <a:rPr lang="en-US" sz="1800" b="1" i="1">
                            <a:latin typeface="Cambria Math" panose="02040503050406030204" pitchFamily="18" charset="0"/>
                            <a:cs typeface="Arial" panose="020B0604020202020204" pitchFamily="34" charset="0"/>
                          </a:rPr>
                        </m:ctrlPr>
                      </m:sSubPr>
                      <m:e>
                        <m:r>
                          <a:rPr lang="en-US" sz="1800" b="1">
                            <a:latin typeface="Cambria Math" panose="02040503050406030204" pitchFamily="18" charset="0"/>
                            <a:cs typeface="Arial" panose="020B0604020202020204" pitchFamily="34" charset="0"/>
                          </a:rPr>
                          <m:t>𝑪</m:t>
                        </m:r>
                      </m:e>
                      <m:sub>
                        <m:r>
                          <a:rPr lang="en-US" sz="1800" b="1">
                            <a:latin typeface="Cambria Math" panose="02040503050406030204" pitchFamily="18" charset="0"/>
                            <a:cs typeface="Arial" panose="020B0604020202020204" pitchFamily="34" charset="0"/>
                          </a:rPr>
                          <m:t>𝑬𝑰</m:t>
                        </m:r>
                      </m:sub>
                    </m:sSub>
                  </m:oMath>
                </a14:m>
                <a:r>
                  <a:rPr lang="en-US" altLang="en-US" sz="1800" b="1" dirty="0">
                    <a:latin typeface="Arial" panose="020B0604020202020204" pitchFamily="34" charset="0"/>
                    <a:cs typeface="Arial" panose="020B0604020202020204" pitchFamily="34" charset="0"/>
                  </a:rPr>
                  <a:t> from a passive diagnostic tool into a differentiable objective function, enabling algorithms to dynamically train quantum circuits to maximize both class separation and global entanglement.</a:t>
                </a:r>
              </a:p>
              <a:p>
                <a:pPr marL="517525" lvl="1" indent="-284163" defTabSz="457200">
                  <a:spcAft>
                    <a:spcPts val="600"/>
                  </a:spcAft>
                  <a:buSzPct val="75000"/>
                  <a:buFont typeface="Wingdings" panose="05000000000000000000" pitchFamily="2" charset="2"/>
                  <a:buChar char="q"/>
                </a:pPr>
                <a:r>
                  <a:rPr lang="en-US" altLang="en-US" sz="1800" b="1" dirty="0">
                    <a:solidFill>
                      <a:srgbClr val="353585"/>
                    </a:solidFill>
                    <a:latin typeface="Arial" panose="020B0604020202020204" pitchFamily="34" charset="0"/>
                    <a:cs typeface="Arial" panose="020B0604020202020204" pitchFamily="34" charset="0"/>
                  </a:rPr>
                  <a:t>Mitigating Barren Plateaus:</a:t>
                </a:r>
                <a:r>
                  <a:rPr lang="en-US" altLang="en-US" sz="1800" b="1" dirty="0">
                    <a:latin typeface="Arial" panose="020B0604020202020204" pitchFamily="34" charset="0"/>
                    <a:cs typeface="Arial" panose="020B0604020202020204" pitchFamily="34" charset="0"/>
                  </a:rPr>
                  <a:t> Demonstrates that utilizing a tunable heuristic scaling parameter (</a:t>
                </a:r>
                <a14:m>
                  <m:oMath xmlns:m="http://schemas.openxmlformats.org/officeDocument/2006/math">
                    <m:r>
                      <m:rPr>
                        <m:sty m:val="p"/>
                      </m:rPr>
                      <a:rPr lang="en-US" altLang="en-US" sz="1800" b="1" i="1" smtClean="0">
                        <a:latin typeface="Cambria Math" panose="02040503050406030204" pitchFamily="18" charset="0"/>
                        <a:cs typeface="Arial" panose="020B0604020202020204" pitchFamily="34" charset="0"/>
                      </a:rPr>
                      <m:t>κ</m:t>
                    </m:r>
                  </m:oMath>
                </a14:m>
                <a:r>
                  <a:rPr lang="en-US" altLang="en-US" sz="1800" b="1" dirty="0">
                    <a:latin typeface="Arial" panose="020B0604020202020204" pitchFamily="34" charset="0"/>
                    <a:cs typeface="Arial" panose="020B0604020202020204" pitchFamily="34" charset="0"/>
                  </a:rPr>
                  <a:t>) within the objective function dynamically shapes the gradient landscape, providing a mechanism to pull the model out of barren plateaus.</a:t>
                </a:r>
              </a:p>
            </p:txBody>
          </p:sp>
        </mc:Choice>
        <mc:Fallback xmlns="">
          <p:sp>
            <p:nvSpPr>
              <p:cNvPr id="3" name="Rectangle 1">
                <a:extLst>
                  <a:ext uri="{FF2B5EF4-FFF2-40B4-BE49-F238E27FC236}">
                    <a16:creationId xmlns:a16="http://schemas.microsoft.com/office/drawing/2014/main" id="{B53A2441-D166-0939-6C31-3FFCFEC0BB4E}"/>
                  </a:ext>
                </a:extLst>
              </p:cNvPr>
              <p:cNvSpPr>
                <a:spLocks noGrp="1" noRot="1" noChangeAspect="1" noMove="1" noResize="1" noEditPoints="1" noAdjustHandles="1" noChangeArrowheads="1" noChangeShapeType="1" noTextEdit="1"/>
              </p:cNvSpPr>
              <p:nvPr>
                <p:ph idx="1"/>
              </p:nvPr>
            </p:nvSpPr>
            <p:spPr bwMode="auto">
              <a:xfrm>
                <a:off x="160179" y="558800"/>
                <a:ext cx="8793162" cy="5872377"/>
              </a:xfrm>
              <a:prstGeom prst="rect">
                <a:avLst/>
              </a:prstGeom>
              <a:blipFill>
                <a:blip r:embed="rId3"/>
                <a:stretch>
                  <a:fillRect l="-416" t="-623" r="-1109"/>
                </a:stretch>
              </a:blipFill>
            </p:spPr>
            <p:txBody>
              <a:bodyPr/>
              <a:lstStyle/>
              <a:p>
                <a:r>
                  <a:rPr lang="en-US">
                    <a:noFill/>
                  </a:rPr>
                  <a:t> </a:t>
                </a:r>
              </a:p>
            </p:txBody>
          </p:sp>
        </mc:Fallback>
      </mc:AlternateContent>
    </p:spTree>
    <p:extLst>
      <p:ext uri="{BB962C8B-B14F-4D97-AF65-F5344CB8AC3E}">
        <p14:creationId xmlns:p14="http://schemas.microsoft.com/office/powerpoint/2010/main" val="3761100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8FC25E-FE04-7C74-AB23-A5B458B9D44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BA8CE39-F7A1-A1E3-B2FA-B721FAC2857D}"/>
              </a:ext>
            </a:extLst>
          </p:cNvPr>
          <p:cNvSpPr>
            <a:spLocks noGrp="1"/>
          </p:cNvSpPr>
          <p:nvPr>
            <p:ph type="title"/>
          </p:nvPr>
        </p:nvSpPr>
        <p:spPr/>
        <p:txBody>
          <a:bodyPr vert="horz" wrap="none" lIns="228600" tIns="91440" rIns="0" bIns="0" rtlCol="0" anchor="ctr" anchorCtr="0">
            <a:noAutofit/>
          </a:bodyPr>
          <a:lstStyle/>
          <a:p>
            <a:r>
              <a:rPr lang="en-US" dirty="0"/>
              <a:t>Definitions (2/4)</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AEDC4B63-F334-D0CD-FB19-17CA2E38BF57}"/>
                  </a:ext>
                </a:extLst>
              </p:cNvPr>
              <p:cNvSpPr txBox="1"/>
              <p:nvPr/>
            </p:nvSpPr>
            <p:spPr>
              <a:xfrm>
                <a:off x="228600" y="685800"/>
                <a:ext cx="8686800" cy="6683176"/>
              </a:xfrm>
              <a:prstGeom prst="rect">
                <a:avLst/>
              </a:prstGeom>
              <a:noFill/>
            </p:spPr>
            <p:txBody>
              <a:bodyPr wrap="square" rtlCol="0">
                <a:spAutoFit/>
              </a:bodyPr>
              <a:lstStyle>
                <a:defPPr>
                  <a:defRPr lang="en-US"/>
                </a:defPPr>
                <a:lvl1pPr marL="173038" indent="-173038" algn="just">
                  <a:spcAft>
                    <a:spcPts val="600"/>
                  </a:spcAft>
                  <a:buFont typeface="Arial" panose="020B0604020202020204" pitchFamily="34" charset="0"/>
                  <a:buChar char="•"/>
                  <a:defRPr b="1">
                    <a:solidFill>
                      <a:srgbClr val="353585"/>
                    </a:solidFill>
                    <a:latin typeface="Arial" panose="020B0604020202020204" pitchFamily="34" charset="0"/>
                    <a:cs typeface="Arial" panose="020B0604020202020204" pitchFamily="34" charset="0"/>
                  </a:defRPr>
                </a:lvl1pPr>
                <a:lvl2pPr marL="517525" lvl="1" indent="-284163" algn="just">
                  <a:spcAft>
                    <a:spcPts val="600"/>
                  </a:spcAft>
                  <a:buSzPct val="75000"/>
                  <a:buFont typeface="Wingdings" panose="05000000000000000000" pitchFamily="2" charset="2"/>
                  <a:buChar char="q"/>
                  <a:defRPr b="1">
                    <a:latin typeface="Arial" panose="020B0604020202020204" pitchFamily="34" charset="0"/>
                    <a:cs typeface="Arial" panose="020B0604020202020204" pitchFamily="34" charset="0"/>
                  </a:defRPr>
                </a:lvl2pPr>
              </a:lstStyle>
              <a:p>
                <a:pPr algn="l"/>
                <a:r>
                  <a:rPr lang="en-US" dirty="0"/>
                  <a:t>Definition 5 (Bell / CHSH Violation). </a:t>
                </a:r>
                <a:r>
                  <a:rPr lang="en-US" dirty="0">
                    <a:solidFill>
                      <a:schemeClr val="tx1"/>
                    </a:solidFill>
                  </a:rPr>
                  <a:t>For any local hidden variable (LHV) model, and any pair of observables, the expectation values are bounded by: </a:t>
                </a:r>
                <a14:m>
                  <m:oMath xmlns:m="http://schemas.openxmlformats.org/officeDocument/2006/math">
                    <m:eqArr>
                      <m:eqArrPr>
                        <m:ctrlPr>
                          <a:rPr lang="en-US" i="1">
                            <a:solidFill>
                              <a:schemeClr val="tx1"/>
                            </a:solidFill>
                            <a:latin typeface="Cambria Math" panose="02040503050406030204" pitchFamily="18" charset="0"/>
                          </a:rPr>
                        </m:ctrlPr>
                      </m:eqArrPr>
                      <m:e>
                        <m:d>
                          <m:dPr>
                            <m:begChr m:val="|"/>
                            <m:endChr m:val="|"/>
                            <m:ctrlPr>
                              <a:rPr lang="en-US" i="1">
                                <a:solidFill>
                                  <a:schemeClr val="tx1"/>
                                </a:solidFill>
                                <a:latin typeface="Cambria Math" panose="02040503050406030204" pitchFamily="18" charset="0"/>
                              </a:rPr>
                            </m:ctrlPr>
                          </m:dPr>
                          <m:e>
                            <m:sSub>
                              <m:sSubPr>
                                <m:ctrlPr>
                                  <a:rPr lang="en-US" i="1">
                                    <a:solidFill>
                                      <a:schemeClr val="tx1"/>
                                    </a:solidFill>
                                    <a:latin typeface="Cambria Math" panose="02040503050406030204" pitchFamily="18" charset="0"/>
                                  </a:rPr>
                                </m:ctrlPr>
                              </m:sSubPr>
                              <m:e>
                                <m:d>
                                  <m:dPr>
                                    <m:begChr m:val="⟨"/>
                                    <m:endChr m:val="⟩"/>
                                    <m:ctrlPr>
                                      <a:rPr lang="en-US" i="1">
                                        <a:solidFill>
                                          <a:schemeClr val="tx1"/>
                                        </a:solidFill>
                                        <a:latin typeface="Cambria Math" panose="02040503050406030204" pitchFamily="18" charset="0"/>
                                      </a:rPr>
                                    </m:ctrlPr>
                                  </m:dPr>
                                  <m:e>
                                    <m:sSub>
                                      <m:sSubPr>
                                        <m:ctrlPr>
                                          <a:rPr lang="en-US" i="1">
                                            <a:solidFill>
                                              <a:schemeClr val="tx1"/>
                                            </a:solidFill>
                                            <a:latin typeface="Cambria Math" panose="02040503050406030204" pitchFamily="18" charset="0"/>
                                          </a:rPr>
                                        </m:ctrlPr>
                                      </m:sSubPr>
                                      <m:e>
                                        <m:r>
                                          <a:rPr lang="en-US">
                                            <a:solidFill>
                                              <a:schemeClr val="tx1"/>
                                            </a:solidFill>
                                            <a:latin typeface="Cambria Math" panose="02040503050406030204" pitchFamily="18" charset="0"/>
                                          </a:rPr>
                                          <m:t>𝑨</m:t>
                                        </m:r>
                                      </m:e>
                                      <m:sub>
                                        <m:r>
                                          <a:rPr lang="en-US">
                                            <a:solidFill>
                                              <a:schemeClr val="tx1"/>
                                            </a:solidFill>
                                            <a:latin typeface="Cambria Math" panose="02040503050406030204" pitchFamily="18" charset="0"/>
                                          </a:rPr>
                                          <m:t>𝟏</m:t>
                                        </m:r>
                                      </m:sub>
                                    </m:sSub>
                                    <m:sSub>
                                      <m:sSubPr>
                                        <m:ctrlPr>
                                          <a:rPr lang="en-US" i="1">
                                            <a:solidFill>
                                              <a:schemeClr val="tx1"/>
                                            </a:solidFill>
                                            <a:latin typeface="Cambria Math" panose="02040503050406030204" pitchFamily="18" charset="0"/>
                                          </a:rPr>
                                        </m:ctrlPr>
                                      </m:sSubPr>
                                      <m:e>
                                        <m:r>
                                          <a:rPr lang="en-US">
                                            <a:solidFill>
                                              <a:schemeClr val="tx1"/>
                                            </a:solidFill>
                                            <a:latin typeface="Cambria Math" panose="02040503050406030204" pitchFamily="18" charset="0"/>
                                          </a:rPr>
                                          <m:t>𝑩</m:t>
                                        </m:r>
                                      </m:e>
                                      <m:sub>
                                        <m:r>
                                          <a:rPr lang="en-US">
                                            <a:solidFill>
                                              <a:schemeClr val="tx1"/>
                                            </a:solidFill>
                                            <a:latin typeface="Cambria Math" panose="02040503050406030204" pitchFamily="18" charset="0"/>
                                          </a:rPr>
                                          <m:t>𝟏</m:t>
                                        </m:r>
                                      </m:sub>
                                    </m:sSub>
                                  </m:e>
                                </m:d>
                              </m:e>
                              <m:sub>
                                <m:r>
                                  <a:rPr lang="en-US">
                                    <a:solidFill>
                                      <a:schemeClr val="tx1"/>
                                    </a:solidFill>
                                    <a:latin typeface="Cambria Math" panose="02040503050406030204" pitchFamily="18" charset="0"/>
                                  </a:rPr>
                                  <m:t>𝝀</m:t>
                                </m:r>
                              </m:sub>
                            </m:sSub>
                            <m:r>
                              <a:rPr lang="en-US">
                                <a:solidFill>
                                  <a:schemeClr val="tx1"/>
                                </a:solidFill>
                                <a:latin typeface="Cambria Math" panose="02040503050406030204" pitchFamily="18" charset="0"/>
                              </a:rPr>
                              <m:t>+</m:t>
                            </m:r>
                            <m:sSub>
                              <m:sSubPr>
                                <m:ctrlPr>
                                  <a:rPr lang="en-US" i="1">
                                    <a:solidFill>
                                      <a:schemeClr val="tx1"/>
                                    </a:solidFill>
                                    <a:latin typeface="Cambria Math" panose="02040503050406030204" pitchFamily="18" charset="0"/>
                                  </a:rPr>
                                </m:ctrlPr>
                              </m:sSubPr>
                              <m:e>
                                <m:d>
                                  <m:dPr>
                                    <m:begChr m:val="⟨"/>
                                    <m:endChr m:val="⟩"/>
                                    <m:ctrlPr>
                                      <a:rPr lang="en-US" i="1">
                                        <a:solidFill>
                                          <a:schemeClr val="tx1"/>
                                        </a:solidFill>
                                        <a:latin typeface="Cambria Math" panose="02040503050406030204" pitchFamily="18" charset="0"/>
                                      </a:rPr>
                                    </m:ctrlPr>
                                  </m:dPr>
                                  <m:e>
                                    <m:sSub>
                                      <m:sSubPr>
                                        <m:ctrlPr>
                                          <a:rPr lang="en-US" i="1">
                                            <a:solidFill>
                                              <a:schemeClr val="tx1"/>
                                            </a:solidFill>
                                            <a:latin typeface="Cambria Math" panose="02040503050406030204" pitchFamily="18" charset="0"/>
                                          </a:rPr>
                                        </m:ctrlPr>
                                      </m:sSubPr>
                                      <m:e>
                                        <m:r>
                                          <a:rPr lang="en-US">
                                            <a:solidFill>
                                              <a:schemeClr val="tx1"/>
                                            </a:solidFill>
                                            <a:latin typeface="Cambria Math" panose="02040503050406030204" pitchFamily="18" charset="0"/>
                                          </a:rPr>
                                          <m:t>𝑨</m:t>
                                        </m:r>
                                      </m:e>
                                      <m:sub>
                                        <m:r>
                                          <a:rPr lang="en-US">
                                            <a:solidFill>
                                              <a:schemeClr val="tx1"/>
                                            </a:solidFill>
                                            <a:latin typeface="Cambria Math" panose="02040503050406030204" pitchFamily="18" charset="0"/>
                                          </a:rPr>
                                          <m:t>𝟏</m:t>
                                        </m:r>
                                      </m:sub>
                                    </m:sSub>
                                    <m:sSub>
                                      <m:sSubPr>
                                        <m:ctrlPr>
                                          <a:rPr lang="en-US" i="1">
                                            <a:solidFill>
                                              <a:schemeClr val="tx1"/>
                                            </a:solidFill>
                                            <a:latin typeface="Cambria Math" panose="02040503050406030204" pitchFamily="18" charset="0"/>
                                          </a:rPr>
                                        </m:ctrlPr>
                                      </m:sSubPr>
                                      <m:e>
                                        <m:r>
                                          <a:rPr lang="en-US">
                                            <a:solidFill>
                                              <a:schemeClr val="tx1"/>
                                            </a:solidFill>
                                            <a:latin typeface="Cambria Math" panose="02040503050406030204" pitchFamily="18" charset="0"/>
                                          </a:rPr>
                                          <m:t>𝑩</m:t>
                                        </m:r>
                                      </m:e>
                                      <m:sub>
                                        <m:r>
                                          <a:rPr lang="en-US">
                                            <a:solidFill>
                                              <a:schemeClr val="tx1"/>
                                            </a:solidFill>
                                            <a:latin typeface="Cambria Math" panose="02040503050406030204" pitchFamily="18" charset="0"/>
                                          </a:rPr>
                                          <m:t>𝟐</m:t>
                                        </m:r>
                                      </m:sub>
                                    </m:sSub>
                                  </m:e>
                                </m:d>
                              </m:e>
                              <m:sub>
                                <m:r>
                                  <a:rPr lang="en-US">
                                    <a:solidFill>
                                      <a:schemeClr val="tx1"/>
                                    </a:solidFill>
                                    <a:latin typeface="Cambria Math" panose="02040503050406030204" pitchFamily="18" charset="0"/>
                                  </a:rPr>
                                  <m:t>𝝀</m:t>
                                </m:r>
                              </m:sub>
                            </m:sSub>
                            <m:r>
                              <a:rPr lang="en-US">
                                <a:solidFill>
                                  <a:schemeClr val="tx1"/>
                                </a:solidFill>
                                <a:latin typeface="Cambria Math" panose="02040503050406030204" pitchFamily="18" charset="0"/>
                              </a:rPr>
                              <m:t>+</m:t>
                            </m:r>
                            <m:sSub>
                              <m:sSubPr>
                                <m:ctrlPr>
                                  <a:rPr lang="en-US" i="1">
                                    <a:solidFill>
                                      <a:schemeClr val="tx1"/>
                                    </a:solidFill>
                                    <a:latin typeface="Cambria Math" panose="02040503050406030204" pitchFamily="18" charset="0"/>
                                  </a:rPr>
                                </m:ctrlPr>
                              </m:sSubPr>
                              <m:e>
                                <m:d>
                                  <m:dPr>
                                    <m:begChr m:val="⟨"/>
                                    <m:endChr m:val="⟩"/>
                                    <m:ctrlPr>
                                      <a:rPr lang="en-US" i="1">
                                        <a:solidFill>
                                          <a:schemeClr val="tx1"/>
                                        </a:solidFill>
                                        <a:latin typeface="Cambria Math" panose="02040503050406030204" pitchFamily="18" charset="0"/>
                                      </a:rPr>
                                    </m:ctrlPr>
                                  </m:dPr>
                                  <m:e>
                                    <m:sSub>
                                      <m:sSubPr>
                                        <m:ctrlPr>
                                          <a:rPr lang="en-US" i="1">
                                            <a:solidFill>
                                              <a:schemeClr val="tx1"/>
                                            </a:solidFill>
                                            <a:latin typeface="Cambria Math" panose="02040503050406030204" pitchFamily="18" charset="0"/>
                                          </a:rPr>
                                        </m:ctrlPr>
                                      </m:sSubPr>
                                      <m:e>
                                        <m:r>
                                          <a:rPr lang="en-US">
                                            <a:solidFill>
                                              <a:schemeClr val="tx1"/>
                                            </a:solidFill>
                                            <a:latin typeface="Cambria Math" panose="02040503050406030204" pitchFamily="18" charset="0"/>
                                          </a:rPr>
                                          <m:t>𝑨</m:t>
                                        </m:r>
                                      </m:e>
                                      <m:sub>
                                        <m:r>
                                          <a:rPr lang="en-US">
                                            <a:solidFill>
                                              <a:schemeClr val="tx1"/>
                                            </a:solidFill>
                                            <a:latin typeface="Cambria Math" panose="02040503050406030204" pitchFamily="18" charset="0"/>
                                          </a:rPr>
                                          <m:t>𝟐</m:t>
                                        </m:r>
                                      </m:sub>
                                    </m:sSub>
                                    <m:sSub>
                                      <m:sSubPr>
                                        <m:ctrlPr>
                                          <a:rPr lang="en-US" i="1">
                                            <a:solidFill>
                                              <a:schemeClr val="tx1"/>
                                            </a:solidFill>
                                            <a:latin typeface="Cambria Math" panose="02040503050406030204" pitchFamily="18" charset="0"/>
                                          </a:rPr>
                                        </m:ctrlPr>
                                      </m:sSubPr>
                                      <m:e>
                                        <m:r>
                                          <a:rPr lang="en-US">
                                            <a:solidFill>
                                              <a:schemeClr val="tx1"/>
                                            </a:solidFill>
                                            <a:latin typeface="Cambria Math" panose="02040503050406030204" pitchFamily="18" charset="0"/>
                                          </a:rPr>
                                          <m:t>𝑩</m:t>
                                        </m:r>
                                      </m:e>
                                      <m:sub>
                                        <m:r>
                                          <a:rPr lang="en-US">
                                            <a:solidFill>
                                              <a:schemeClr val="tx1"/>
                                            </a:solidFill>
                                            <a:latin typeface="Cambria Math" panose="02040503050406030204" pitchFamily="18" charset="0"/>
                                          </a:rPr>
                                          <m:t>𝟏</m:t>
                                        </m:r>
                                      </m:sub>
                                    </m:sSub>
                                  </m:e>
                                </m:d>
                              </m:e>
                              <m:sub>
                                <m:r>
                                  <a:rPr lang="en-US">
                                    <a:solidFill>
                                      <a:schemeClr val="tx1"/>
                                    </a:solidFill>
                                    <a:latin typeface="Cambria Math" panose="02040503050406030204" pitchFamily="18" charset="0"/>
                                  </a:rPr>
                                  <m:t>𝝀</m:t>
                                </m:r>
                              </m:sub>
                            </m:sSub>
                            <m:r>
                              <a:rPr lang="en-US">
                                <a:solidFill>
                                  <a:schemeClr val="tx1"/>
                                </a:solidFill>
                                <a:latin typeface="Cambria Math" panose="02040503050406030204" pitchFamily="18" charset="0"/>
                              </a:rPr>
                              <m:t>−</m:t>
                            </m:r>
                            <m:sSub>
                              <m:sSubPr>
                                <m:ctrlPr>
                                  <a:rPr lang="en-US" i="1">
                                    <a:solidFill>
                                      <a:schemeClr val="tx1"/>
                                    </a:solidFill>
                                    <a:latin typeface="Cambria Math" panose="02040503050406030204" pitchFamily="18" charset="0"/>
                                  </a:rPr>
                                </m:ctrlPr>
                              </m:sSubPr>
                              <m:e>
                                <m:d>
                                  <m:dPr>
                                    <m:begChr m:val="⟨"/>
                                    <m:endChr m:val="⟩"/>
                                    <m:ctrlPr>
                                      <a:rPr lang="en-US" i="1">
                                        <a:solidFill>
                                          <a:schemeClr val="tx1"/>
                                        </a:solidFill>
                                        <a:latin typeface="Cambria Math" panose="02040503050406030204" pitchFamily="18" charset="0"/>
                                      </a:rPr>
                                    </m:ctrlPr>
                                  </m:dPr>
                                  <m:e>
                                    <m:sSub>
                                      <m:sSubPr>
                                        <m:ctrlPr>
                                          <a:rPr lang="en-US" i="1">
                                            <a:solidFill>
                                              <a:schemeClr val="tx1"/>
                                            </a:solidFill>
                                            <a:latin typeface="Cambria Math" panose="02040503050406030204" pitchFamily="18" charset="0"/>
                                          </a:rPr>
                                        </m:ctrlPr>
                                      </m:sSubPr>
                                      <m:e>
                                        <m:r>
                                          <a:rPr lang="en-US">
                                            <a:solidFill>
                                              <a:schemeClr val="tx1"/>
                                            </a:solidFill>
                                            <a:latin typeface="Cambria Math" panose="02040503050406030204" pitchFamily="18" charset="0"/>
                                          </a:rPr>
                                          <m:t>𝑨</m:t>
                                        </m:r>
                                      </m:e>
                                      <m:sub>
                                        <m:r>
                                          <a:rPr lang="en-US">
                                            <a:solidFill>
                                              <a:schemeClr val="tx1"/>
                                            </a:solidFill>
                                            <a:latin typeface="Cambria Math" panose="02040503050406030204" pitchFamily="18" charset="0"/>
                                          </a:rPr>
                                          <m:t>𝟐</m:t>
                                        </m:r>
                                      </m:sub>
                                    </m:sSub>
                                    <m:sSub>
                                      <m:sSubPr>
                                        <m:ctrlPr>
                                          <a:rPr lang="en-US" i="1">
                                            <a:solidFill>
                                              <a:schemeClr val="tx1"/>
                                            </a:solidFill>
                                            <a:latin typeface="Cambria Math" panose="02040503050406030204" pitchFamily="18" charset="0"/>
                                          </a:rPr>
                                        </m:ctrlPr>
                                      </m:sSubPr>
                                      <m:e>
                                        <m:r>
                                          <a:rPr lang="en-US">
                                            <a:solidFill>
                                              <a:schemeClr val="tx1"/>
                                            </a:solidFill>
                                            <a:latin typeface="Cambria Math" panose="02040503050406030204" pitchFamily="18" charset="0"/>
                                          </a:rPr>
                                          <m:t>𝑩</m:t>
                                        </m:r>
                                      </m:e>
                                      <m:sub>
                                        <m:r>
                                          <a:rPr lang="en-US">
                                            <a:solidFill>
                                              <a:schemeClr val="tx1"/>
                                            </a:solidFill>
                                            <a:latin typeface="Cambria Math" panose="02040503050406030204" pitchFamily="18" charset="0"/>
                                          </a:rPr>
                                          <m:t>𝟐</m:t>
                                        </m:r>
                                      </m:sub>
                                    </m:sSub>
                                  </m:e>
                                </m:d>
                              </m:e>
                              <m:sub>
                                <m:r>
                                  <a:rPr lang="en-US">
                                    <a:solidFill>
                                      <a:schemeClr val="tx1"/>
                                    </a:solidFill>
                                    <a:latin typeface="Cambria Math" panose="02040503050406030204" pitchFamily="18" charset="0"/>
                                  </a:rPr>
                                  <m:t>𝝀</m:t>
                                </m:r>
                              </m:sub>
                            </m:sSub>
                          </m:e>
                        </m:d>
                        <m:r>
                          <a:rPr lang="en-US">
                            <a:solidFill>
                              <a:schemeClr val="tx1"/>
                            </a:solidFill>
                            <a:latin typeface="Cambria Math" panose="02040503050406030204" pitchFamily="18" charset="0"/>
                          </a:rPr>
                          <m:t>≤</m:t>
                        </m:r>
                        <m:r>
                          <a:rPr lang="en-US">
                            <a:solidFill>
                              <a:schemeClr val="tx1"/>
                            </a:solidFill>
                            <a:latin typeface="Cambria Math" panose="02040503050406030204" pitchFamily="18" charset="0"/>
                          </a:rPr>
                          <m:t>𝟐</m:t>
                        </m:r>
                        <m:r>
                          <a:rPr lang="en-US">
                            <a:solidFill>
                              <a:schemeClr val="tx1"/>
                            </a:solidFill>
                            <a:latin typeface="Cambria Math" panose="02040503050406030204" pitchFamily="18" charset="0"/>
                          </a:rPr>
                          <m:t>.</m:t>
                        </m:r>
                      </m:e>
                    </m:eqArr>
                  </m:oMath>
                </a14:m>
                <a:endParaRPr lang="en-US" dirty="0"/>
              </a:p>
              <a:p>
                <a:pPr lvl="1" algn="l"/>
                <a:r>
                  <a:rPr lang="en-US" dirty="0"/>
                  <a:t>Here, </a:t>
                </a:r>
                <a14:m>
                  <m:oMath xmlns:m="http://schemas.openxmlformats.org/officeDocument/2006/math">
                    <m:sSub>
                      <m:sSubPr>
                        <m:ctrlPr>
                          <a:rPr lang="en-US" i="1">
                            <a:latin typeface="Cambria Math" panose="02040503050406030204" pitchFamily="18" charset="0"/>
                          </a:rPr>
                        </m:ctrlPr>
                      </m:sSubPr>
                      <m:e>
                        <m:r>
                          <a:rPr lang="en-US">
                            <a:latin typeface="Cambria Math" panose="02040503050406030204" pitchFamily="18" charset="0"/>
                          </a:rPr>
                          <m:t>𝑨</m:t>
                        </m:r>
                      </m:e>
                      <m:sub>
                        <m:r>
                          <a:rPr lang="en-US">
                            <a:latin typeface="Cambria Math" panose="02040503050406030204" pitchFamily="18" charset="0"/>
                          </a:rPr>
                          <m:t>𝟏</m:t>
                        </m:r>
                      </m:sub>
                    </m:sSub>
                  </m:oMath>
                </a14:m>
                <a:r>
                  <a:rPr lang="en-US" dirty="0"/>
                  <a:t>, </a:t>
                </a:r>
                <a14:m>
                  <m:oMath xmlns:m="http://schemas.openxmlformats.org/officeDocument/2006/math">
                    <m:sSub>
                      <m:sSubPr>
                        <m:ctrlPr>
                          <a:rPr lang="en-US" i="1">
                            <a:latin typeface="Cambria Math" panose="02040503050406030204" pitchFamily="18" charset="0"/>
                          </a:rPr>
                        </m:ctrlPr>
                      </m:sSubPr>
                      <m:e>
                        <m:r>
                          <a:rPr lang="en-US">
                            <a:latin typeface="Cambria Math" panose="02040503050406030204" pitchFamily="18" charset="0"/>
                          </a:rPr>
                          <m:t>𝑩</m:t>
                        </m:r>
                      </m:e>
                      <m:sub>
                        <m:r>
                          <a:rPr lang="en-US">
                            <a:latin typeface="Cambria Math" panose="02040503050406030204" pitchFamily="18" charset="0"/>
                          </a:rPr>
                          <m:t>𝟏</m:t>
                        </m:r>
                      </m:sub>
                    </m:sSub>
                  </m:oMath>
                </a14:m>
                <a:r>
                  <a:rPr lang="en-US" dirty="0"/>
                  <a:t>, </a:t>
                </a:r>
                <a14:m>
                  <m:oMath xmlns:m="http://schemas.openxmlformats.org/officeDocument/2006/math">
                    <m:sSub>
                      <m:sSubPr>
                        <m:ctrlPr>
                          <a:rPr lang="en-US" i="1">
                            <a:latin typeface="Cambria Math" panose="02040503050406030204" pitchFamily="18" charset="0"/>
                          </a:rPr>
                        </m:ctrlPr>
                      </m:sSubPr>
                      <m:e>
                        <m:r>
                          <a:rPr lang="en-US">
                            <a:latin typeface="Cambria Math" panose="02040503050406030204" pitchFamily="18" charset="0"/>
                          </a:rPr>
                          <m:t>𝑨</m:t>
                        </m:r>
                      </m:e>
                      <m:sub>
                        <m:r>
                          <a:rPr lang="en-US">
                            <a:latin typeface="Cambria Math" panose="02040503050406030204" pitchFamily="18" charset="0"/>
                          </a:rPr>
                          <m:t>𝟐</m:t>
                        </m:r>
                      </m:sub>
                    </m:sSub>
                  </m:oMath>
                </a14:m>
                <a:r>
                  <a:rPr lang="en-US" dirty="0"/>
                  <a:t> and </a:t>
                </a:r>
                <a14:m>
                  <m:oMath xmlns:m="http://schemas.openxmlformats.org/officeDocument/2006/math">
                    <m:sSub>
                      <m:sSubPr>
                        <m:ctrlPr>
                          <a:rPr lang="en-US" i="1">
                            <a:latin typeface="Cambria Math" panose="02040503050406030204" pitchFamily="18" charset="0"/>
                          </a:rPr>
                        </m:ctrlPr>
                      </m:sSubPr>
                      <m:e>
                        <m:r>
                          <a:rPr lang="en-US">
                            <a:latin typeface="Cambria Math" panose="02040503050406030204" pitchFamily="18" charset="0"/>
                          </a:rPr>
                          <m:t>𝑩</m:t>
                        </m:r>
                      </m:e>
                      <m:sub>
                        <m:r>
                          <a:rPr lang="en-US">
                            <a:latin typeface="Cambria Math" panose="02040503050406030204" pitchFamily="18" charset="0"/>
                          </a:rPr>
                          <m:t>𝟐</m:t>
                        </m:r>
                      </m:sub>
                    </m:sSub>
                  </m:oMath>
                </a14:m>
                <a:r>
                  <a:rPr lang="en-US" dirty="0"/>
                  <a:t> are measurement observables with outcome </a:t>
                </a:r>
                <a14:m>
                  <m:oMath xmlns:m="http://schemas.openxmlformats.org/officeDocument/2006/math">
                    <m:r>
                      <a:rPr lang="en-US">
                        <a:latin typeface="Cambria Math" panose="02040503050406030204" pitchFamily="18" charset="0"/>
                      </a:rPr>
                      <m:t>±</m:t>
                    </m:r>
                    <m:r>
                      <a:rPr lang="en-US">
                        <a:latin typeface="Cambria Math" panose="02040503050406030204" pitchFamily="18" charset="0"/>
                      </a:rPr>
                      <m:t>𝟏</m:t>
                    </m:r>
                  </m:oMath>
                </a14:m>
                <a:r>
                  <a:rPr lang="en-US" dirty="0"/>
                  <a:t>, </a:t>
                </a:r>
                <a14:m>
                  <m:oMath xmlns:m="http://schemas.openxmlformats.org/officeDocument/2006/math">
                    <m:r>
                      <a:rPr lang="en-US" i="1">
                        <a:latin typeface="Cambria Math" panose="02040503050406030204" pitchFamily="18" charset="0"/>
                      </a:rPr>
                      <m:t>𝝀</m:t>
                    </m:r>
                  </m:oMath>
                </a14:m>
                <a:r>
                  <a:rPr lang="en-US" dirty="0"/>
                  <a:t> represents the shared classical randomness (local hidden variables), and </a:t>
                </a:r>
                <a14:m>
                  <m:oMath xmlns:m="http://schemas.openxmlformats.org/officeDocument/2006/math">
                    <m:sSub>
                      <m:sSubPr>
                        <m:ctrlPr>
                          <a:rPr lang="en-US" i="1">
                            <a:latin typeface="Cambria Math" panose="02040503050406030204" pitchFamily="18" charset="0"/>
                          </a:rPr>
                        </m:ctrlPr>
                      </m:sSubPr>
                      <m:e>
                        <m:d>
                          <m:dPr>
                            <m:begChr m:val="⟨"/>
                            <m:endChr m:val="⟩"/>
                            <m:ctrlPr>
                              <a:rPr lang="en-US" i="1">
                                <a:latin typeface="Cambria Math" panose="02040503050406030204" pitchFamily="18" charset="0"/>
                              </a:rPr>
                            </m:ctrlPr>
                          </m:dPr>
                          <m:e>
                            <m:r>
                              <a:rPr lang="en-US">
                                <a:latin typeface="Cambria Math" panose="02040503050406030204" pitchFamily="18" charset="0"/>
                              </a:rPr>
                              <m:t>.</m:t>
                            </m:r>
                          </m:e>
                        </m:d>
                      </m:e>
                      <m:sub>
                        <m:r>
                          <a:rPr lang="en-US">
                            <a:latin typeface="Cambria Math" panose="02040503050406030204" pitchFamily="18" charset="0"/>
                          </a:rPr>
                          <m:t>𝝀</m:t>
                        </m:r>
                      </m:sub>
                    </m:sSub>
                  </m:oMath>
                </a14:m>
                <a:r>
                  <a:rPr lang="en-US" dirty="0"/>
                  <a:t> denotes the statistical expectation value over the classical probabilistic model </a:t>
                </a:r>
                <a14:m>
                  <m:oMath xmlns:m="http://schemas.openxmlformats.org/officeDocument/2006/math">
                    <m:r>
                      <a:rPr lang="en-US" i="1">
                        <a:latin typeface="Cambria Math" panose="02040503050406030204" pitchFamily="18" charset="0"/>
                      </a:rPr>
                      <m:t>𝝀</m:t>
                    </m:r>
                    <m:r>
                      <a:rPr lang="en-US">
                        <a:latin typeface="Cambria Math" panose="02040503050406030204" pitchFamily="18" charset="0"/>
                      </a:rPr>
                      <m:t>.</m:t>
                    </m:r>
                  </m:oMath>
                </a14:m>
                <a:endParaRPr lang="en-US" dirty="0"/>
              </a:p>
              <a:p>
                <a:pPr algn="l"/>
                <a:r>
                  <a:rPr lang="en-US" dirty="0"/>
                  <a:t>Definition 6 (</a:t>
                </a:r>
                <a:r>
                  <a:rPr lang="en-US" dirty="0" err="1"/>
                  <a:t>Tsirelson</a:t>
                </a:r>
                <a:r>
                  <a:rPr lang="en-US" dirty="0"/>
                  <a:t> Bound). </a:t>
                </a:r>
                <a:r>
                  <a:rPr lang="en-US" dirty="0">
                    <a:solidFill>
                      <a:schemeClr val="tx1"/>
                    </a:solidFill>
                  </a:rPr>
                  <a:t>For any quantum state on a bipartite system, the maximum possible CHSH violation is bounded by: </a:t>
                </a:r>
                <a14:m>
                  <m:oMath xmlns:m="http://schemas.openxmlformats.org/officeDocument/2006/math">
                    <m:eqArr>
                      <m:eqArrPr>
                        <m:ctrlPr>
                          <a:rPr lang="en-US" i="1" smtClean="0">
                            <a:latin typeface="Cambria Math" panose="02040503050406030204" pitchFamily="18" charset="0"/>
                          </a:rPr>
                        </m:ctrlPr>
                      </m:eqArrPr>
                      <m:e>
                        <m:d>
                          <m:dPr>
                            <m:begChr m:val="|"/>
                            <m:endChr m:val="|"/>
                            <m:ctrlPr>
                              <a:rPr lang="en-US" i="1" smtClean="0">
                                <a:solidFill>
                                  <a:schemeClr val="tx1"/>
                                </a:solidFill>
                                <a:latin typeface="Cambria Math" panose="02040503050406030204" pitchFamily="18" charset="0"/>
                              </a:rPr>
                            </m:ctrlPr>
                          </m:dPr>
                          <m:e>
                            <m:sSub>
                              <m:sSubPr>
                                <m:ctrlPr>
                                  <a:rPr lang="en-US" i="1">
                                    <a:solidFill>
                                      <a:schemeClr val="tx1"/>
                                    </a:solidFill>
                                    <a:latin typeface="Cambria Math" panose="02040503050406030204" pitchFamily="18" charset="0"/>
                                  </a:rPr>
                                </m:ctrlPr>
                              </m:sSubPr>
                              <m:e>
                                <m:d>
                                  <m:dPr>
                                    <m:begChr m:val="⟨"/>
                                    <m:endChr m:val="⟩"/>
                                    <m:ctrlPr>
                                      <a:rPr lang="en-US" i="1">
                                        <a:solidFill>
                                          <a:schemeClr val="tx1"/>
                                        </a:solidFill>
                                        <a:latin typeface="Cambria Math" panose="02040503050406030204" pitchFamily="18" charset="0"/>
                                      </a:rPr>
                                    </m:ctrlPr>
                                  </m:dPr>
                                  <m:e>
                                    <m:sSub>
                                      <m:sSubPr>
                                        <m:ctrlPr>
                                          <a:rPr lang="en-US" i="1">
                                            <a:solidFill>
                                              <a:schemeClr val="tx1"/>
                                            </a:solidFill>
                                            <a:latin typeface="Cambria Math" panose="02040503050406030204" pitchFamily="18" charset="0"/>
                                          </a:rPr>
                                        </m:ctrlPr>
                                      </m:sSubPr>
                                      <m:e>
                                        <m:acc>
                                          <m:accPr>
                                            <m:chr m:val="̂"/>
                                            <m:ctrlPr>
                                              <a:rPr lang="en-US" i="1">
                                                <a:solidFill>
                                                  <a:schemeClr val="tx1"/>
                                                </a:solidFill>
                                                <a:latin typeface="Cambria Math" panose="02040503050406030204" pitchFamily="18" charset="0"/>
                                              </a:rPr>
                                            </m:ctrlPr>
                                          </m:accPr>
                                          <m:e>
                                            <m:r>
                                              <a:rPr lang="en-US">
                                                <a:solidFill>
                                                  <a:schemeClr val="tx1"/>
                                                </a:solidFill>
                                                <a:latin typeface="Cambria Math" panose="02040503050406030204" pitchFamily="18" charset="0"/>
                                              </a:rPr>
                                              <m:t>𝑶</m:t>
                                            </m:r>
                                          </m:e>
                                        </m:acc>
                                      </m:e>
                                      <m:sub>
                                        <m:r>
                                          <a:rPr lang="en-US">
                                            <a:solidFill>
                                              <a:schemeClr val="tx1"/>
                                            </a:solidFill>
                                            <a:latin typeface="Cambria Math" panose="02040503050406030204" pitchFamily="18" charset="0"/>
                                          </a:rPr>
                                          <m:t>𝑪𝑯𝑺𝑯</m:t>
                                        </m:r>
                                      </m:sub>
                                    </m:sSub>
                                  </m:e>
                                </m:d>
                              </m:e>
                              <m:sub>
                                <m:r>
                                  <a:rPr lang="en-US">
                                    <a:solidFill>
                                      <a:schemeClr val="tx1"/>
                                    </a:solidFill>
                                    <a:latin typeface="Cambria Math" panose="02040503050406030204" pitchFamily="18" charset="0"/>
                                  </a:rPr>
                                  <m:t>𝝍</m:t>
                                </m:r>
                              </m:sub>
                            </m:sSub>
                          </m:e>
                        </m:d>
                        <m:r>
                          <a:rPr lang="en-US">
                            <a:solidFill>
                              <a:schemeClr val="tx1"/>
                            </a:solidFill>
                            <a:latin typeface="Cambria Math" panose="02040503050406030204" pitchFamily="18" charset="0"/>
                          </a:rPr>
                          <m:t>≤</m:t>
                        </m:r>
                        <m:r>
                          <a:rPr lang="en-US">
                            <a:solidFill>
                              <a:schemeClr val="tx1"/>
                            </a:solidFill>
                            <a:latin typeface="Cambria Math" panose="02040503050406030204" pitchFamily="18" charset="0"/>
                          </a:rPr>
                          <m:t>𝟐</m:t>
                        </m:r>
                        <m:rad>
                          <m:radPr>
                            <m:degHide m:val="on"/>
                            <m:ctrlPr>
                              <a:rPr lang="en-US" i="1">
                                <a:solidFill>
                                  <a:schemeClr val="tx1"/>
                                </a:solidFill>
                                <a:latin typeface="Cambria Math" panose="02040503050406030204" pitchFamily="18" charset="0"/>
                              </a:rPr>
                            </m:ctrlPr>
                          </m:radPr>
                          <m:deg/>
                          <m:e>
                            <m:r>
                              <a:rPr lang="en-US">
                                <a:solidFill>
                                  <a:schemeClr val="tx1"/>
                                </a:solidFill>
                                <a:latin typeface="Cambria Math" panose="02040503050406030204" pitchFamily="18" charset="0"/>
                              </a:rPr>
                              <m:t>𝟐</m:t>
                            </m:r>
                          </m:e>
                        </m:rad>
                        <m:r>
                          <a:rPr lang="en-US">
                            <a:solidFill>
                              <a:schemeClr val="tx1"/>
                            </a:solidFill>
                            <a:latin typeface="Cambria Math" panose="02040503050406030204" pitchFamily="18" charset="0"/>
                          </a:rPr>
                          <m:t>.</m:t>
                        </m:r>
                        <m:r>
                          <a:rPr lang="en-US">
                            <a:latin typeface="Cambria Math" panose="02040503050406030204" pitchFamily="18" charset="0"/>
                          </a:rPr>
                          <m:t> </m:t>
                        </m:r>
                      </m:e>
                    </m:eqArr>
                  </m:oMath>
                </a14:m>
                <a:endParaRPr lang="en-US" dirty="0"/>
              </a:p>
              <a:p>
                <a:pPr lvl="1" algn="l"/>
                <a:r>
                  <a:rPr lang="en-US" dirty="0"/>
                  <a:t>Here, </a:t>
                </a:r>
                <a14:m>
                  <m:oMath xmlns:m="http://schemas.openxmlformats.org/officeDocument/2006/math">
                    <m:sSub>
                      <m:sSubPr>
                        <m:ctrlPr>
                          <a:rPr lang="en-US" i="1">
                            <a:latin typeface="Cambria Math" panose="02040503050406030204" pitchFamily="18" charset="0"/>
                          </a:rPr>
                        </m:ctrlPr>
                      </m:sSubPr>
                      <m:e>
                        <m:acc>
                          <m:accPr>
                            <m:chr m:val="̂"/>
                            <m:ctrlPr>
                              <a:rPr lang="en-US" i="1">
                                <a:latin typeface="Cambria Math" panose="02040503050406030204" pitchFamily="18" charset="0"/>
                              </a:rPr>
                            </m:ctrlPr>
                          </m:accPr>
                          <m:e>
                            <m:r>
                              <a:rPr lang="en-US">
                                <a:latin typeface="Cambria Math" panose="02040503050406030204" pitchFamily="18" charset="0"/>
                              </a:rPr>
                              <m:t>𝑶</m:t>
                            </m:r>
                          </m:e>
                        </m:acc>
                      </m:e>
                      <m:sub>
                        <m:r>
                          <a:rPr lang="en-US">
                            <a:latin typeface="Cambria Math" panose="02040503050406030204" pitchFamily="18" charset="0"/>
                          </a:rPr>
                          <m:t>𝑪𝑯𝑺𝑯</m:t>
                        </m:r>
                      </m:sub>
                    </m:sSub>
                  </m:oMath>
                </a14:m>
                <a:r>
                  <a:rPr lang="en-US" dirty="0"/>
                  <a:t> is the CHSH measurement operator, and </a:t>
                </a:r>
                <a14:m>
                  <m:oMath xmlns:m="http://schemas.openxmlformats.org/officeDocument/2006/math">
                    <m:r>
                      <a:rPr lang="en-US">
                        <a:latin typeface="Cambria Math" panose="02040503050406030204" pitchFamily="18" charset="0"/>
                      </a:rPr>
                      <m:t>𝝍</m:t>
                    </m:r>
                  </m:oMath>
                </a14:m>
                <a:r>
                  <a:rPr lang="en-US" dirty="0"/>
                  <a:t> is the bipartite quantum state.</a:t>
                </a:r>
              </a:p>
              <a:p>
                <a:pPr algn="l"/>
                <a:r>
                  <a:rPr lang="en-US" dirty="0"/>
                  <a:t>Definition 7 (Normalized CHSH Range)</a:t>
                </a:r>
                <a:r>
                  <a:rPr lang="en-US" dirty="0">
                    <a:solidFill>
                      <a:srgbClr val="FF0000"/>
                    </a:solidFill>
                  </a:rPr>
                  <a:t>*</a:t>
                </a:r>
                <a:r>
                  <a:rPr lang="en-US" dirty="0"/>
                  <a:t>. </a:t>
                </a:r>
                <a:r>
                  <a:rPr lang="en-US" dirty="0">
                    <a:solidFill>
                      <a:schemeClr val="tx1"/>
                    </a:solidFill>
                  </a:rPr>
                  <a:t>To quantify the presence of non-local quantum correlations, we define the continuous, differentiable CHSH violation metric: </a:t>
                </a:r>
                <a14:m>
                  <m:oMath xmlns:m="http://schemas.openxmlformats.org/officeDocument/2006/math">
                    <m:eqArr>
                      <m:eqArrPr>
                        <m:ctrlPr>
                          <a:rPr lang="en-US" i="1" smtClean="0">
                            <a:solidFill>
                              <a:schemeClr val="tx1"/>
                            </a:solidFill>
                            <a:latin typeface="Cambria Math" panose="02040503050406030204" pitchFamily="18" charset="0"/>
                          </a:rPr>
                        </m:ctrlPr>
                      </m:eqArrPr>
                      <m:e>
                        <m:sSub>
                          <m:sSubPr>
                            <m:ctrlPr>
                              <a:rPr lang="en-US" i="1" smtClean="0">
                                <a:solidFill>
                                  <a:schemeClr val="tx1"/>
                                </a:solidFill>
                                <a:latin typeface="Cambria Math" panose="02040503050406030204" pitchFamily="18" charset="0"/>
                              </a:rPr>
                            </m:ctrlPr>
                          </m:sSubPr>
                          <m:e>
                            <m:r>
                              <a:rPr lang="en-US">
                                <a:solidFill>
                                  <a:schemeClr val="tx1"/>
                                </a:solidFill>
                                <a:latin typeface="Cambria Math" panose="02040503050406030204" pitchFamily="18" charset="0"/>
                              </a:rPr>
                              <m:t>𝜹</m:t>
                            </m:r>
                          </m:e>
                          <m:sub>
                            <m:r>
                              <a:rPr lang="en-US">
                                <a:solidFill>
                                  <a:schemeClr val="tx1"/>
                                </a:solidFill>
                                <a:latin typeface="Cambria Math" panose="02040503050406030204" pitchFamily="18" charset="0"/>
                              </a:rPr>
                              <m:t>𝑪𝑯𝑺𝑯</m:t>
                            </m:r>
                          </m:sub>
                        </m:sSub>
                        <m:d>
                          <m:dPr>
                            <m:ctrlPr>
                              <a:rPr lang="en-US" i="1">
                                <a:solidFill>
                                  <a:schemeClr val="tx1"/>
                                </a:solidFill>
                                <a:latin typeface="Cambria Math" panose="02040503050406030204" pitchFamily="18" charset="0"/>
                              </a:rPr>
                            </m:ctrlPr>
                          </m:dPr>
                          <m:e>
                            <m:r>
                              <a:rPr lang="en-US">
                                <a:solidFill>
                                  <a:schemeClr val="tx1"/>
                                </a:solidFill>
                                <a:latin typeface="Cambria Math" panose="02040503050406030204" pitchFamily="18" charset="0"/>
                              </a:rPr>
                              <m:t>𝒙</m:t>
                            </m:r>
                          </m:e>
                        </m:d>
                        <m:r>
                          <a:rPr lang="en-US">
                            <a:solidFill>
                              <a:schemeClr val="tx1"/>
                            </a:solidFill>
                            <a:latin typeface="Cambria Math" panose="02040503050406030204" pitchFamily="18" charset="0"/>
                          </a:rPr>
                          <m:t>=</m:t>
                        </m:r>
                        <m:f>
                          <m:fPr>
                            <m:ctrlPr>
                              <a:rPr lang="en-US" i="1">
                                <a:solidFill>
                                  <a:schemeClr val="tx1"/>
                                </a:solidFill>
                                <a:latin typeface="Cambria Math" panose="02040503050406030204" pitchFamily="18" charset="0"/>
                              </a:rPr>
                            </m:ctrlPr>
                          </m:fPr>
                          <m:num>
                            <m:r>
                              <m:rPr>
                                <m:nor/>
                              </m:rPr>
                              <a:rPr lang="en-US">
                                <a:solidFill>
                                  <a:schemeClr val="tx1"/>
                                </a:solidFill>
                              </a:rPr>
                              <m:t> </m:t>
                            </m:r>
                            <m:r>
                              <m:rPr>
                                <m:nor/>
                              </m:rPr>
                              <a:rPr lang="en-US">
                                <a:solidFill>
                                  <a:schemeClr val="tx1"/>
                                </a:solidFill>
                              </a:rPr>
                              <m:t>softplus</m:t>
                            </m:r>
                            <m:r>
                              <m:rPr>
                                <m:nor/>
                              </m:rPr>
                              <a:rPr lang="en-US">
                                <a:solidFill>
                                  <a:schemeClr val="tx1"/>
                                </a:solidFill>
                              </a:rPr>
                              <m:t> </m:t>
                            </m:r>
                            <m:d>
                              <m:dPr>
                                <m:ctrlPr>
                                  <a:rPr lang="en-US" i="1">
                                    <a:solidFill>
                                      <a:schemeClr val="tx1"/>
                                    </a:solidFill>
                                    <a:latin typeface="Cambria Math" panose="02040503050406030204" pitchFamily="18" charset="0"/>
                                  </a:rPr>
                                </m:ctrlPr>
                              </m:dPr>
                              <m:e>
                                <m:sSub>
                                  <m:sSubPr>
                                    <m:ctrlPr>
                                      <a:rPr lang="en-US" i="1">
                                        <a:solidFill>
                                          <a:schemeClr val="tx1"/>
                                        </a:solidFill>
                                        <a:latin typeface="Cambria Math" panose="02040503050406030204" pitchFamily="18" charset="0"/>
                                      </a:rPr>
                                    </m:ctrlPr>
                                  </m:sSubPr>
                                  <m:e>
                                    <m:d>
                                      <m:dPr>
                                        <m:begChr m:val="⟨"/>
                                        <m:endChr m:val="⟩"/>
                                        <m:ctrlPr>
                                          <a:rPr lang="en-US" i="1">
                                            <a:solidFill>
                                              <a:schemeClr val="tx1"/>
                                            </a:solidFill>
                                            <a:latin typeface="Cambria Math" panose="02040503050406030204" pitchFamily="18" charset="0"/>
                                          </a:rPr>
                                        </m:ctrlPr>
                                      </m:dPr>
                                      <m:e>
                                        <m:sSub>
                                          <m:sSubPr>
                                            <m:ctrlPr>
                                              <a:rPr lang="en-US" i="1">
                                                <a:solidFill>
                                                  <a:schemeClr val="tx1"/>
                                                </a:solidFill>
                                                <a:latin typeface="Cambria Math" panose="02040503050406030204" pitchFamily="18" charset="0"/>
                                              </a:rPr>
                                            </m:ctrlPr>
                                          </m:sSubPr>
                                          <m:e>
                                            <m:acc>
                                              <m:accPr>
                                                <m:chr m:val="̂"/>
                                                <m:ctrlPr>
                                                  <a:rPr lang="en-US" i="1">
                                                    <a:solidFill>
                                                      <a:schemeClr val="tx1"/>
                                                    </a:solidFill>
                                                    <a:latin typeface="Cambria Math" panose="02040503050406030204" pitchFamily="18" charset="0"/>
                                                  </a:rPr>
                                                </m:ctrlPr>
                                              </m:accPr>
                                              <m:e>
                                                <m:r>
                                                  <a:rPr lang="en-US">
                                                    <a:solidFill>
                                                      <a:schemeClr val="tx1"/>
                                                    </a:solidFill>
                                                    <a:latin typeface="Cambria Math" panose="02040503050406030204" pitchFamily="18" charset="0"/>
                                                  </a:rPr>
                                                  <m:t>𝑶</m:t>
                                                </m:r>
                                              </m:e>
                                            </m:acc>
                                          </m:e>
                                          <m:sub>
                                            <m:r>
                                              <a:rPr lang="en-US">
                                                <a:solidFill>
                                                  <a:schemeClr val="tx1"/>
                                                </a:solidFill>
                                                <a:latin typeface="Cambria Math" panose="02040503050406030204" pitchFamily="18" charset="0"/>
                                              </a:rPr>
                                              <m:t>𝑪𝑯𝑺𝑯</m:t>
                                            </m:r>
                                          </m:sub>
                                        </m:sSub>
                                      </m:e>
                                    </m:d>
                                  </m:e>
                                  <m:sub>
                                    <m:r>
                                      <a:rPr lang="en-US">
                                        <a:solidFill>
                                          <a:schemeClr val="tx1"/>
                                        </a:solidFill>
                                        <a:latin typeface="Cambria Math" panose="02040503050406030204" pitchFamily="18" charset="0"/>
                                      </a:rPr>
                                      <m:t>𝝍</m:t>
                                    </m:r>
                                  </m:sub>
                                </m:sSub>
                                <m:r>
                                  <a:rPr lang="en-US">
                                    <a:solidFill>
                                      <a:schemeClr val="tx1"/>
                                    </a:solidFill>
                                    <a:latin typeface="Cambria Math" panose="02040503050406030204" pitchFamily="18" charset="0"/>
                                  </a:rPr>
                                  <m:t>−</m:t>
                                </m:r>
                                <m:r>
                                  <a:rPr lang="en-US">
                                    <a:solidFill>
                                      <a:schemeClr val="tx1"/>
                                    </a:solidFill>
                                    <a:latin typeface="Cambria Math" panose="02040503050406030204" pitchFamily="18" charset="0"/>
                                  </a:rPr>
                                  <m:t>𝟐</m:t>
                                </m:r>
                              </m:e>
                            </m:d>
                          </m:num>
                          <m:den>
                            <m:r>
                              <a:rPr lang="en-US">
                                <a:solidFill>
                                  <a:schemeClr val="tx1"/>
                                </a:solidFill>
                                <a:latin typeface="Cambria Math" panose="02040503050406030204" pitchFamily="18" charset="0"/>
                              </a:rPr>
                              <m:t>𝟐</m:t>
                            </m:r>
                            <m:rad>
                              <m:radPr>
                                <m:degHide m:val="on"/>
                                <m:ctrlPr>
                                  <a:rPr lang="en-US" i="1">
                                    <a:solidFill>
                                      <a:schemeClr val="tx1"/>
                                    </a:solidFill>
                                    <a:latin typeface="Cambria Math" panose="02040503050406030204" pitchFamily="18" charset="0"/>
                                  </a:rPr>
                                </m:ctrlPr>
                              </m:radPr>
                              <m:deg/>
                              <m:e>
                                <m:r>
                                  <a:rPr lang="en-US">
                                    <a:solidFill>
                                      <a:schemeClr val="tx1"/>
                                    </a:solidFill>
                                    <a:latin typeface="Cambria Math" panose="02040503050406030204" pitchFamily="18" charset="0"/>
                                  </a:rPr>
                                  <m:t>𝟐</m:t>
                                </m:r>
                              </m:e>
                            </m:rad>
                            <m:r>
                              <a:rPr lang="en-US">
                                <a:solidFill>
                                  <a:schemeClr val="tx1"/>
                                </a:solidFill>
                                <a:latin typeface="Cambria Math" panose="02040503050406030204" pitchFamily="18" charset="0"/>
                              </a:rPr>
                              <m:t>−</m:t>
                            </m:r>
                            <m:r>
                              <a:rPr lang="en-US">
                                <a:solidFill>
                                  <a:schemeClr val="tx1"/>
                                </a:solidFill>
                                <a:latin typeface="Cambria Math" panose="02040503050406030204" pitchFamily="18" charset="0"/>
                              </a:rPr>
                              <m:t>𝟐</m:t>
                            </m:r>
                          </m:den>
                        </m:f>
                        <m:r>
                          <a:rPr lang="en-US">
                            <a:solidFill>
                              <a:schemeClr val="tx1"/>
                            </a:solidFill>
                            <a:latin typeface="Cambria Math" panose="02040503050406030204" pitchFamily="18" charset="0"/>
                          </a:rPr>
                          <m:t>. </m:t>
                        </m:r>
                      </m:e>
                    </m:eqArr>
                  </m:oMath>
                </a14:m>
                <a:endParaRPr lang="en-US" dirty="0">
                  <a:solidFill>
                    <a:schemeClr val="tx1"/>
                  </a:solidFill>
                </a:endParaRPr>
              </a:p>
              <a:p>
                <a:pPr lvl="1" algn="l"/>
                <a:r>
                  <a:rPr lang="en-US" dirty="0"/>
                  <a:t>Here, </a:t>
                </a:r>
                <a14:m>
                  <m:oMath xmlns:m="http://schemas.openxmlformats.org/officeDocument/2006/math">
                    <m:sSub>
                      <m:sSubPr>
                        <m:ctrlPr>
                          <a:rPr lang="en-US" i="1">
                            <a:latin typeface="Cambria Math" panose="02040503050406030204" pitchFamily="18" charset="0"/>
                          </a:rPr>
                        </m:ctrlPr>
                      </m:sSubPr>
                      <m:e>
                        <m:r>
                          <a:rPr lang="en-US">
                            <a:latin typeface="Cambria Math" panose="02040503050406030204" pitchFamily="18" charset="0"/>
                          </a:rPr>
                          <m:t>𝜹</m:t>
                        </m:r>
                      </m:e>
                      <m:sub>
                        <m:r>
                          <a:rPr lang="en-US">
                            <a:latin typeface="Cambria Math" panose="02040503050406030204" pitchFamily="18" charset="0"/>
                          </a:rPr>
                          <m:t>𝑪𝑯𝑺𝑯</m:t>
                        </m:r>
                      </m:sub>
                    </m:sSub>
                    <m:d>
                      <m:dPr>
                        <m:ctrlPr>
                          <a:rPr lang="en-US" i="1">
                            <a:latin typeface="Cambria Math" panose="02040503050406030204" pitchFamily="18" charset="0"/>
                          </a:rPr>
                        </m:ctrlPr>
                      </m:dPr>
                      <m:e>
                        <m:r>
                          <a:rPr lang="en-US">
                            <a:latin typeface="Cambria Math" panose="02040503050406030204" pitchFamily="18" charset="0"/>
                          </a:rPr>
                          <m:t>𝒙</m:t>
                        </m:r>
                      </m:e>
                    </m:d>
                    <m:r>
                      <a:rPr lang="en-US">
                        <a:latin typeface="Cambria Math" panose="02040503050406030204" pitchFamily="18" charset="0"/>
                      </a:rPr>
                      <m:t> </m:t>
                    </m:r>
                  </m:oMath>
                </a14:m>
                <a:r>
                  <a:rPr lang="en-US" dirty="0"/>
                  <a:t>is the normalized violation for a specific data point, </a:t>
                </a:r>
                <a14:m>
                  <m:oMath xmlns:m="http://schemas.openxmlformats.org/officeDocument/2006/math">
                    <m:r>
                      <a:rPr lang="en-US">
                        <a:latin typeface="Cambria Math" panose="02040503050406030204" pitchFamily="18" charset="0"/>
                      </a:rPr>
                      <m:t>𝒙</m:t>
                    </m:r>
                  </m:oMath>
                </a14:m>
                <a:r>
                  <a:rPr lang="en-US" dirty="0"/>
                  <a:t> is the classical input data vector, and </a:t>
                </a:r>
                <a14:m>
                  <m:oMath xmlns:m="http://schemas.openxmlformats.org/officeDocument/2006/math">
                    <m:r>
                      <a:rPr lang="en-US">
                        <a:latin typeface="Cambria Math" panose="02040503050406030204" pitchFamily="18" charset="0"/>
                      </a:rPr>
                      <m:t>𝐬𝐨𝐟𝐭𝐩𝐥𝐮𝐬</m:t>
                    </m:r>
                    <m:d>
                      <m:dPr>
                        <m:ctrlPr>
                          <a:rPr lang="en-US" i="1">
                            <a:latin typeface="Cambria Math" panose="02040503050406030204" pitchFamily="18" charset="0"/>
                          </a:rPr>
                        </m:ctrlPr>
                      </m:dPr>
                      <m:e>
                        <m:r>
                          <a:rPr lang="en-US">
                            <a:latin typeface="Cambria Math" panose="02040503050406030204" pitchFamily="18" charset="0"/>
                          </a:rPr>
                          <m:t>𝒛</m:t>
                        </m:r>
                      </m:e>
                    </m:d>
                    <m:r>
                      <a:rPr lang="en-US">
                        <a:latin typeface="Cambria Math" panose="02040503050406030204" pitchFamily="18" charset="0"/>
                      </a:rPr>
                      <m:t>=</m:t>
                    </m:r>
                    <m:r>
                      <a:rPr lang="en-US">
                        <a:latin typeface="Cambria Math" panose="02040503050406030204" pitchFamily="18" charset="0"/>
                      </a:rPr>
                      <m:t>𝐥</m:t>
                    </m:r>
                    <m:func>
                      <m:funcPr>
                        <m:ctrlPr>
                          <a:rPr lang="en-US" i="1">
                            <a:latin typeface="Cambria Math" panose="02040503050406030204" pitchFamily="18" charset="0"/>
                          </a:rPr>
                        </m:ctrlPr>
                      </m:funcPr>
                      <m:fName>
                        <m:r>
                          <a:rPr lang="en-US">
                            <a:latin typeface="Cambria Math" panose="02040503050406030204" pitchFamily="18" charset="0"/>
                          </a:rPr>
                          <m:t>𝒏</m:t>
                        </m:r>
                      </m:fName>
                      <m:e>
                        <m:d>
                          <m:dPr>
                            <m:ctrlPr>
                              <a:rPr lang="en-US" i="1">
                                <a:latin typeface="Cambria Math" panose="02040503050406030204" pitchFamily="18" charset="0"/>
                              </a:rPr>
                            </m:ctrlPr>
                          </m:dPr>
                          <m:e>
                            <m:r>
                              <a:rPr lang="en-US">
                                <a:latin typeface="Cambria Math" panose="02040503050406030204" pitchFamily="18" charset="0"/>
                              </a:rPr>
                              <m:t>𝟏</m:t>
                            </m:r>
                            <m:r>
                              <a:rPr lang="en-US">
                                <a:latin typeface="Cambria Math" panose="02040503050406030204" pitchFamily="18" charset="0"/>
                              </a:rPr>
                              <m:t>+</m:t>
                            </m:r>
                            <m:sSup>
                              <m:sSupPr>
                                <m:ctrlPr>
                                  <a:rPr lang="en-US" i="1">
                                    <a:latin typeface="Cambria Math" panose="02040503050406030204" pitchFamily="18" charset="0"/>
                                  </a:rPr>
                                </m:ctrlPr>
                              </m:sSupPr>
                              <m:e>
                                <m:r>
                                  <a:rPr lang="en-US">
                                    <a:latin typeface="Cambria Math" panose="02040503050406030204" pitchFamily="18" charset="0"/>
                                  </a:rPr>
                                  <m:t>𝒆</m:t>
                                </m:r>
                              </m:e>
                              <m:sup>
                                <m:r>
                                  <a:rPr lang="en-US">
                                    <a:latin typeface="Cambria Math" panose="02040503050406030204" pitchFamily="18" charset="0"/>
                                  </a:rPr>
                                  <m:t>𝒛</m:t>
                                </m:r>
                              </m:sup>
                            </m:sSup>
                          </m:e>
                        </m:d>
                      </m:e>
                    </m:func>
                  </m:oMath>
                </a14:m>
                <a:r>
                  <a:rPr lang="en-US" dirty="0"/>
                  <a:t> is a smooth approximation of the </a:t>
                </a:r>
                <a:r>
                  <a:rPr lang="en-US" dirty="0" err="1"/>
                  <a:t>ReLU</a:t>
                </a:r>
                <a:r>
                  <a:rPr lang="en-US" dirty="0"/>
                  <a:t> function. </a:t>
                </a:r>
              </a:p>
              <a:p>
                <a:pPr lvl="1"/>
                <a:endParaRPr lang="en-US" dirty="0"/>
              </a:p>
              <a:p>
                <a:endParaRPr lang="en-US" dirty="0"/>
              </a:p>
              <a:p>
                <a:endParaRPr lang="en-US" dirty="0"/>
              </a:p>
            </p:txBody>
          </p:sp>
        </mc:Choice>
        <mc:Fallback xmlns="">
          <p:sp>
            <p:nvSpPr>
              <p:cNvPr id="3" name="TextBox 2">
                <a:extLst>
                  <a:ext uri="{FF2B5EF4-FFF2-40B4-BE49-F238E27FC236}">
                    <a16:creationId xmlns:a16="http://schemas.microsoft.com/office/drawing/2014/main" id="{AEDC4B63-F334-D0CD-FB19-17CA2E38BF57}"/>
                  </a:ext>
                </a:extLst>
              </p:cNvPr>
              <p:cNvSpPr txBox="1">
                <a:spLocks noRot="1" noChangeAspect="1" noMove="1" noResize="1" noEditPoints="1" noAdjustHandles="1" noChangeArrowheads="1" noChangeShapeType="1" noTextEdit="1"/>
              </p:cNvSpPr>
              <p:nvPr/>
            </p:nvSpPr>
            <p:spPr>
              <a:xfrm>
                <a:off x="228600" y="685800"/>
                <a:ext cx="8686800" cy="6683176"/>
              </a:xfrm>
              <a:prstGeom prst="rect">
                <a:avLst/>
              </a:prstGeom>
              <a:blipFill>
                <a:blip r:embed="rId3"/>
                <a:stretch>
                  <a:fillRect l="-491" t="-547" r="-281"/>
                </a:stretch>
              </a:blipFill>
            </p:spPr>
            <p:txBody>
              <a:bodyPr/>
              <a:lstStyle/>
              <a:p>
                <a:r>
                  <a:rPr lang="en-US">
                    <a:noFill/>
                  </a:rPr>
                  <a:t> </a:t>
                </a:r>
              </a:p>
            </p:txBody>
          </p:sp>
        </mc:Fallback>
      </mc:AlternateContent>
    </p:spTree>
    <p:extLst>
      <p:ext uri="{BB962C8B-B14F-4D97-AF65-F5344CB8AC3E}">
        <p14:creationId xmlns:p14="http://schemas.microsoft.com/office/powerpoint/2010/main" val="2868701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372C21-0856-8145-5B93-418BCAE4330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C6EA14F-3E8F-ECE7-8A1A-1BD509B3C2F0}"/>
              </a:ext>
            </a:extLst>
          </p:cNvPr>
          <p:cNvSpPr>
            <a:spLocks noGrp="1"/>
          </p:cNvSpPr>
          <p:nvPr>
            <p:ph type="title"/>
          </p:nvPr>
        </p:nvSpPr>
        <p:spPr/>
        <p:txBody>
          <a:bodyPr vert="horz" wrap="none" lIns="228600" tIns="91440" rIns="0" bIns="0" rtlCol="0" anchor="ctr" anchorCtr="0">
            <a:noAutofit/>
          </a:bodyPr>
          <a:lstStyle/>
          <a:p>
            <a:r>
              <a:rPr lang="en-US" dirty="0"/>
              <a:t>Definitions (3/4)</a:t>
            </a:r>
          </a:p>
        </p:txBody>
      </p:sp>
      <mc:AlternateContent xmlns:mc="http://schemas.openxmlformats.org/markup-compatibility/2006">
        <mc:Choice xmlns:a14="http://schemas.microsoft.com/office/drawing/2010/main" Requires="a14">
          <p:sp>
            <p:nvSpPr>
              <p:cNvPr id="3" name="TextBox 2">
                <a:extLst>
                  <a:ext uri="{FF2B5EF4-FFF2-40B4-BE49-F238E27FC236}">
                    <a16:creationId xmlns:a16="http://schemas.microsoft.com/office/drawing/2014/main" id="{18FE976F-34AF-3730-B2C9-2188B0952869}"/>
                  </a:ext>
                </a:extLst>
              </p:cNvPr>
              <p:cNvSpPr txBox="1"/>
              <p:nvPr/>
            </p:nvSpPr>
            <p:spPr>
              <a:xfrm>
                <a:off x="228600" y="685800"/>
                <a:ext cx="8686800" cy="5808770"/>
              </a:xfrm>
              <a:prstGeom prst="rect">
                <a:avLst/>
              </a:prstGeom>
              <a:noFill/>
            </p:spPr>
            <p:txBody>
              <a:bodyPr wrap="square" rtlCol="0">
                <a:spAutoFit/>
              </a:bodyPr>
              <a:lstStyle>
                <a:defPPr>
                  <a:defRPr lang="en-US"/>
                </a:defPPr>
                <a:lvl1pPr marL="173038" indent="-173038" algn="just">
                  <a:spcAft>
                    <a:spcPts val="600"/>
                  </a:spcAft>
                  <a:buFont typeface="Arial" panose="020B0604020202020204" pitchFamily="34" charset="0"/>
                  <a:buChar char="•"/>
                  <a:defRPr b="1">
                    <a:solidFill>
                      <a:srgbClr val="353585"/>
                    </a:solidFill>
                    <a:latin typeface="Arial" panose="020B0604020202020204" pitchFamily="34" charset="0"/>
                    <a:cs typeface="Arial" panose="020B0604020202020204" pitchFamily="34" charset="0"/>
                  </a:defRPr>
                </a:lvl1pPr>
                <a:lvl2pPr marL="517525" lvl="1" indent="-284163" algn="just">
                  <a:spcAft>
                    <a:spcPts val="600"/>
                  </a:spcAft>
                  <a:buSzPct val="75000"/>
                  <a:buFont typeface="Wingdings" panose="05000000000000000000" pitchFamily="2" charset="2"/>
                  <a:buChar char="q"/>
                  <a:defRPr b="1">
                    <a:latin typeface="Arial" panose="020B0604020202020204" pitchFamily="34" charset="0"/>
                    <a:cs typeface="Arial" panose="020B0604020202020204" pitchFamily="34" charset="0"/>
                  </a:defRPr>
                </a:lvl2pPr>
              </a:lstStyle>
              <a:p>
                <a:pPr algn="l"/>
                <a:r>
                  <a:rPr lang="en-US" dirty="0"/>
                  <a:t>Definition 8 (Rényi-2 Entanglement Entropy). </a:t>
                </a:r>
                <a:r>
                  <a:rPr lang="en-US" dirty="0">
                    <a:solidFill>
                      <a:schemeClr val="tx1"/>
                    </a:solidFill>
                  </a:rPr>
                  <a:t>The entanglement of the states is measured via the Rényi-2 entropy of the reduced density matrices:</a:t>
                </a:r>
              </a:p>
              <a:p>
                <a:pPr marL="0" indent="0" algn="l">
                  <a:buNone/>
                </a:pPr>
                <a14:m>
                  <m:oMathPara xmlns:m="http://schemas.openxmlformats.org/officeDocument/2006/math">
                    <m:oMathParaPr>
                      <m:jc m:val="centerGroup"/>
                    </m:oMathParaPr>
                    <m:oMath xmlns:m="http://schemas.openxmlformats.org/officeDocument/2006/math">
                      <m:eqArr>
                        <m:eqArrPr>
                          <m:ctrlPr>
                            <a:rPr lang="en-US" i="1">
                              <a:solidFill>
                                <a:schemeClr val="tx1"/>
                              </a:solidFill>
                              <a:latin typeface="Cambria Math" panose="02040503050406030204" pitchFamily="18" charset="0"/>
                            </a:rPr>
                          </m:ctrlPr>
                        </m:eqArrPr>
                        <m:e>
                          <m:sSub>
                            <m:sSubPr>
                              <m:ctrlPr>
                                <a:rPr lang="en-US" i="1">
                                  <a:solidFill>
                                    <a:schemeClr val="tx1"/>
                                  </a:solidFill>
                                  <a:latin typeface="Cambria Math" panose="02040503050406030204" pitchFamily="18" charset="0"/>
                                </a:rPr>
                              </m:ctrlPr>
                            </m:sSubPr>
                            <m:e>
                              <m:r>
                                <a:rPr lang="en-US">
                                  <a:solidFill>
                                    <a:schemeClr val="tx1"/>
                                  </a:solidFill>
                                  <a:latin typeface="Cambria Math" panose="02040503050406030204" pitchFamily="18" charset="0"/>
                                </a:rPr>
                                <m:t>𝑺</m:t>
                              </m:r>
                            </m:e>
                            <m:sub>
                              <m:r>
                                <a:rPr lang="en-US">
                                  <a:solidFill>
                                    <a:schemeClr val="tx1"/>
                                  </a:solidFill>
                                  <a:latin typeface="Cambria Math" panose="02040503050406030204" pitchFamily="18" charset="0"/>
                                </a:rPr>
                                <m:t>𝟐</m:t>
                              </m:r>
                            </m:sub>
                          </m:sSub>
                          <m:d>
                            <m:dPr>
                              <m:ctrlPr>
                                <a:rPr lang="en-US" i="1">
                                  <a:solidFill>
                                    <a:schemeClr val="tx1"/>
                                  </a:solidFill>
                                  <a:latin typeface="Cambria Math" panose="02040503050406030204" pitchFamily="18" charset="0"/>
                                </a:rPr>
                              </m:ctrlPr>
                            </m:dPr>
                            <m:e>
                              <m:sSub>
                                <m:sSubPr>
                                  <m:ctrlPr>
                                    <a:rPr lang="en-US" i="1">
                                      <a:solidFill>
                                        <a:schemeClr val="tx1"/>
                                      </a:solidFill>
                                      <a:latin typeface="Cambria Math" panose="02040503050406030204" pitchFamily="18" charset="0"/>
                                    </a:rPr>
                                  </m:ctrlPr>
                                </m:sSubPr>
                                <m:e>
                                  <m:r>
                                    <a:rPr lang="en-US">
                                      <a:solidFill>
                                        <a:schemeClr val="tx1"/>
                                      </a:solidFill>
                                      <a:latin typeface="Cambria Math" panose="02040503050406030204" pitchFamily="18" charset="0"/>
                                    </a:rPr>
                                    <m:t>𝝆</m:t>
                                  </m:r>
                                </m:e>
                                <m:sub>
                                  <m:r>
                                    <a:rPr lang="en-US">
                                      <a:solidFill>
                                        <a:schemeClr val="tx1"/>
                                      </a:solidFill>
                                      <a:latin typeface="Cambria Math" panose="02040503050406030204" pitchFamily="18" charset="0"/>
                                    </a:rPr>
                                    <m:t>𝒌</m:t>
                                  </m:r>
                                </m:sub>
                              </m:sSub>
                            </m:e>
                          </m:d>
                          <m:r>
                            <a:rPr lang="en-US">
                              <a:solidFill>
                                <a:schemeClr val="tx1"/>
                              </a:solidFill>
                              <a:latin typeface="Cambria Math" panose="02040503050406030204" pitchFamily="18" charset="0"/>
                            </a:rPr>
                            <m:t>=−</m:t>
                          </m:r>
                          <m:func>
                            <m:funcPr>
                              <m:ctrlPr>
                                <a:rPr lang="en-US" i="1">
                                  <a:solidFill>
                                    <a:schemeClr val="tx1"/>
                                  </a:solidFill>
                                  <a:latin typeface="Cambria Math" panose="02040503050406030204" pitchFamily="18" charset="0"/>
                                </a:rPr>
                              </m:ctrlPr>
                            </m:funcPr>
                            <m:fName>
                              <m:sSub>
                                <m:sSubPr>
                                  <m:ctrlPr>
                                    <a:rPr lang="en-US" i="1">
                                      <a:solidFill>
                                        <a:schemeClr val="tx1"/>
                                      </a:solidFill>
                                      <a:latin typeface="Cambria Math" panose="02040503050406030204" pitchFamily="18" charset="0"/>
                                    </a:rPr>
                                  </m:ctrlPr>
                                </m:sSubPr>
                                <m:e>
                                  <m:r>
                                    <a:rPr lang="en-US">
                                      <a:solidFill>
                                        <a:schemeClr val="tx1"/>
                                      </a:solidFill>
                                      <a:latin typeface="Cambria Math" panose="02040503050406030204" pitchFamily="18" charset="0"/>
                                    </a:rPr>
                                    <m:t>𝒍𝒐𝒈</m:t>
                                  </m:r>
                                </m:e>
                                <m:sub>
                                  <m:r>
                                    <a:rPr lang="en-US">
                                      <a:solidFill>
                                        <a:schemeClr val="tx1"/>
                                      </a:solidFill>
                                      <a:latin typeface="Cambria Math" panose="02040503050406030204" pitchFamily="18" charset="0"/>
                                    </a:rPr>
                                    <m:t>𝟐</m:t>
                                  </m:r>
                                </m:sub>
                              </m:sSub>
                            </m:fName>
                            <m:e>
                              <m:r>
                                <a:rPr lang="en-US">
                                  <a:solidFill>
                                    <a:schemeClr val="tx1"/>
                                  </a:solidFill>
                                  <a:latin typeface="Cambria Math" panose="02040503050406030204" pitchFamily="18" charset="0"/>
                                </a:rPr>
                                <m:t>𝑻</m:t>
                              </m:r>
                            </m:e>
                          </m:func>
                          <m:r>
                            <a:rPr lang="en-US">
                              <a:solidFill>
                                <a:schemeClr val="tx1"/>
                              </a:solidFill>
                              <a:latin typeface="Cambria Math" panose="02040503050406030204" pitchFamily="18" charset="0"/>
                            </a:rPr>
                            <m:t>𝐫</m:t>
                          </m:r>
                          <m:d>
                            <m:dPr>
                              <m:ctrlPr>
                                <a:rPr lang="en-US" i="1">
                                  <a:solidFill>
                                    <a:schemeClr val="tx1"/>
                                  </a:solidFill>
                                  <a:latin typeface="Cambria Math" panose="02040503050406030204" pitchFamily="18" charset="0"/>
                                </a:rPr>
                              </m:ctrlPr>
                            </m:dPr>
                            <m:e>
                              <m:sSubSup>
                                <m:sSubSupPr>
                                  <m:ctrlPr>
                                    <a:rPr lang="en-US" i="1">
                                      <a:solidFill>
                                        <a:schemeClr val="tx1"/>
                                      </a:solidFill>
                                      <a:latin typeface="Cambria Math" panose="02040503050406030204" pitchFamily="18" charset="0"/>
                                    </a:rPr>
                                  </m:ctrlPr>
                                </m:sSubSupPr>
                                <m:e>
                                  <m:r>
                                    <a:rPr lang="en-US">
                                      <a:solidFill>
                                        <a:schemeClr val="tx1"/>
                                      </a:solidFill>
                                      <a:latin typeface="Cambria Math" panose="02040503050406030204" pitchFamily="18" charset="0"/>
                                    </a:rPr>
                                    <m:t>𝝆</m:t>
                                  </m:r>
                                </m:e>
                                <m:sub>
                                  <m:r>
                                    <a:rPr lang="en-US">
                                      <a:solidFill>
                                        <a:schemeClr val="tx1"/>
                                      </a:solidFill>
                                      <a:latin typeface="Cambria Math" panose="02040503050406030204" pitchFamily="18" charset="0"/>
                                    </a:rPr>
                                    <m:t>𝒌</m:t>
                                  </m:r>
                                </m:sub>
                                <m:sup>
                                  <m:r>
                                    <a:rPr lang="en-US">
                                      <a:solidFill>
                                        <a:schemeClr val="tx1"/>
                                      </a:solidFill>
                                      <a:latin typeface="Cambria Math" panose="02040503050406030204" pitchFamily="18" charset="0"/>
                                    </a:rPr>
                                    <m:t>𝟐</m:t>
                                  </m:r>
                                </m:sup>
                              </m:sSubSup>
                            </m:e>
                          </m:d>
                          <m:r>
                            <a:rPr lang="en-US">
                              <a:solidFill>
                                <a:schemeClr val="tx1"/>
                              </a:solidFill>
                              <a:latin typeface="Cambria Math" panose="02040503050406030204" pitchFamily="18" charset="0"/>
                            </a:rPr>
                            <m:t>. </m:t>
                          </m:r>
                        </m:e>
                      </m:eqArr>
                    </m:oMath>
                  </m:oMathPara>
                </a14:m>
                <a:endParaRPr lang="en-US" dirty="0">
                  <a:solidFill>
                    <a:schemeClr val="tx1"/>
                  </a:solidFill>
                </a:endParaRPr>
              </a:p>
              <a:p>
                <a:pPr lvl="1" algn="l"/>
                <a:r>
                  <a:rPr lang="en-US" dirty="0"/>
                  <a:t>Here, </a:t>
                </a:r>
                <a14:m>
                  <m:oMath xmlns:m="http://schemas.openxmlformats.org/officeDocument/2006/math">
                    <m:sSub>
                      <m:sSubPr>
                        <m:ctrlPr>
                          <a:rPr lang="en-US" i="1">
                            <a:latin typeface="Cambria Math" panose="02040503050406030204" pitchFamily="18" charset="0"/>
                          </a:rPr>
                        </m:ctrlPr>
                      </m:sSubPr>
                      <m:e>
                        <m:r>
                          <a:rPr lang="en-US">
                            <a:latin typeface="Cambria Math" panose="02040503050406030204" pitchFamily="18" charset="0"/>
                          </a:rPr>
                          <m:t>𝑺</m:t>
                        </m:r>
                      </m:e>
                      <m:sub>
                        <m:r>
                          <a:rPr lang="en-US">
                            <a:latin typeface="Cambria Math" panose="02040503050406030204" pitchFamily="18" charset="0"/>
                          </a:rPr>
                          <m:t>𝟐</m:t>
                        </m:r>
                      </m:sub>
                    </m:sSub>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a:latin typeface="Cambria Math" panose="02040503050406030204" pitchFamily="18" charset="0"/>
                              </a:rPr>
                              <m:t>𝝆</m:t>
                            </m:r>
                          </m:e>
                          <m:sub>
                            <m:r>
                              <a:rPr lang="en-US">
                                <a:latin typeface="Cambria Math" panose="02040503050406030204" pitchFamily="18" charset="0"/>
                              </a:rPr>
                              <m:t>𝒌</m:t>
                            </m:r>
                          </m:sub>
                        </m:sSub>
                      </m:e>
                    </m:d>
                  </m:oMath>
                </a14:m>
                <a:r>
                  <a:rPr lang="en-US" dirty="0"/>
                  <a:t> is the Rényi-2 entropy for qubit (unit of information in quantum computing) </a:t>
                </a:r>
                <a14:m>
                  <m:oMath xmlns:m="http://schemas.openxmlformats.org/officeDocument/2006/math">
                    <m:r>
                      <a:rPr lang="en-US">
                        <a:latin typeface="Cambria Math" panose="02040503050406030204" pitchFamily="18" charset="0"/>
                      </a:rPr>
                      <m:t>𝒌</m:t>
                    </m:r>
                  </m:oMath>
                </a14:m>
                <a:r>
                  <a:rPr lang="en-US" dirty="0"/>
                  <a:t>, bounded in </a:t>
                </a:r>
                <a14:m>
                  <m:oMath xmlns:m="http://schemas.openxmlformats.org/officeDocument/2006/math">
                    <m:d>
                      <m:dPr>
                        <m:begChr m:val="["/>
                        <m:endChr m:val="]"/>
                        <m:ctrlPr>
                          <a:rPr lang="en-US" i="1">
                            <a:latin typeface="Cambria Math" panose="02040503050406030204" pitchFamily="18" charset="0"/>
                          </a:rPr>
                        </m:ctrlPr>
                      </m:dPr>
                      <m:e>
                        <m:r>
                          <a:rPr lang="en-US">
                            <a:latin typeface="Cambria Math" panose="02040503050406030204" pitchFamily="18" charset="0"/>
                          </a:rPr>
                          <m:t>𝟎</m:t>
                        </m:r>
                        <m:r>
                          <a:rPr lang="en-US">
                            <a:latin typeface="Cambria Math" panose="02040503050406030204" pitchFamily="18" charset="0"/>
                          </a:rPr>
                          <m:t>,</m:t>
                        </m:r>
                        <m:r>
                          <a:rPr lang="en-US">
                            <a:latin typeface="Cambria Math" panose="02040503050406030204" pitchFamily="18" charset="0"/>
                          </a:rPr>
                          <m:t>𝟏</m:t>
                        </m:r>
                      </m:e>
                    </m:d>
                  </m:oMath>
                </a14:m>
                <a:r>
                  <a:rPr lang="en-US" dirty="0"/>
                  <a:t>, </a:t>
                </a:r>
                <a14:m>
                  <m:oMath xmlns:m="http://schemas.openxmlformats.org/officeDocument/2006/math">
                    <m:sSub>
                      <m:sSubPr>
                        <m:ctrlPr>
                          <a:rPr lang="en-US" i="1">
                            <a:latin typeface="Cambria Math" panose="02040503050406030204" pitchFamily="18" charset="0"/>
                          </a:rPr>
                        </m:ctrlPr>
                      </m:sSubPr>
                      <m:e>
                        <m:r>
                          <a:rPr lang="en-US">
                            <a:latin typeface="Cambria Math" panose="02040503050406030204" pitchFamily="18" charset="0"/>
                          </a:rPr>
                          <m:t>𝝆</m:t>
                        </m:r>
                      </m:e>
                      <m:sub>
                        <m:r>
                          <a:rPr lang="en-US">
                            <a:latin typeface="Cambria Math" panose="02040503050406030204" pitchFamily="18" charset="0"/>
                          </a:rPr>
                          <m:t>𝒌</m:t>
                        </m:r>
                      </m:sub>
                    </m:sSub>
                  </m:oMath>
                </a14:m>
                <a:r>
                  <a:rPr lang="en-US" dirty="0"/>
                  <a:t> is the reduced density matrix of the single qubit </a:t>
                </a:r>
                <a14:m>
                  <m:oMath xmlns:m="http://schemas.openxmlformats.org/officeDocument/2006/math">
                    <m:r>
                      <a:rPr lang="en-US">
                        <a:latin typeface="Cambria Math" panose="02040503050406030204" pitchFamily="18" charset="0"/>
                      </a:rPr>
                      <m:t>𝒌</m:t>
                    </m:r>
                  </m:oMath>
                </a14:m>
                <a:r>
                  <a:rPr lang="en-US" dirty="0"/>
                  <a:t>, and </a:t>
                </a:r>
                <a14:m>
                  <m:oMath xmlns:m="http://schemas.openxmlformats.org/officeDocument/2006/math">
                    <m:r>
                      <a:rPr lang="en-US">
                        <a:latin typeface="Cambria Math" panose="02040503050406030204" pitchFamily="18" charset="0"/>
                      </a:rPr>
                      <m:t>𝑻𝒓</m:t>
                    </m:r>
                    <m:d>
                      <m:dPr>
                        <m:ctrlPr>
                          <a:rPr lang="en-US" i="1">
                            <a:latin typeface="Cambria Math" panose="02040503050406030204" pitchFamily="18" charset="0"/>
                          </a:rPr>
                        </m:ctrlPr>
                      </m:dPr>
                      <m:e>
                        <m:r>
                          <a:rPr lang="en-US">
                            <a:latin typeface="Cambria Math" panose="02040503050406030204" pitchFamily="18" charset="0"/>
                          </a:rPr>
                          <m:t>.</m:t>
                        </m:r>
                      </m:e>
                    </m:d>
                  </m:oMath>
                </a14:m>
                <a:r>
                  <a:rPr lang="en-US" dirty="0"/>
                  <a:t> is the trace operation. The dataset-averaged, qubit-averaged entropy for </a:t>
                </a:r>
                <a14:m>
                  <m:oMath xmlns:m="http://schemas.openxmlformats.org/officeDocument/2006/math">
                    <m:r>
                      <a:rPr lang="en-US">
                        <a:latin typeface="Cambria Math" panose="02040503050406030204" pitchFamily="18" charset="0"/>
                      </a:rPr>
                      <m:t>𝑵</m:t>
                    </m:r>
                  </m:oMath>
                </a14:m>
                <a:r>
                  <a:rPr lang="en-US" dirty="0"/>
                  <a:t> size is defined as:</a:t>
                </a:r>
              </a:p>
              <a:p>
                <a:pPr marL="0" indent="0" algn="l">
                  <a:buNone/>
                </a:pPr>
                <a14:m>
                  <m:oMathPara xmlns:m="http://schemas.openxmlformats.org/officeDocument/2006/math">
                    <m:oMathParaPr>
                      <m:jc m:val="centerGroup"/>
                    </m:oMathParaPr>
                    <m:oMath xmlns:m="http://schemas.openxmlformats.org/officeDocument/2006/math">
                      <m:eqArr>
                        <m:eqArrPr>
                          <m:ctrlPr>
                            <a:rPr lang="en-US" i="1" smtClean="0">
                              <a:solidFill>
                                <a:schemeClr val="tx1"/>
                              </a:solidFill>
                              <a:latin typeface="Cambria Math" panose="02040503050406030204" pitchFamily="18" charset="0"/>
                            </a:rPr>
                          </m:ctrlPr>
                        </m:eqArrPr>
                        <m:e>
                          <m:sSub>
                            <m:sSubPr>
                              <m:ctrlPr>
                                <a:rPr lang="en-US" i="1">
                                  <a:solidFill>
                                    <a:schemeClr val="tx1"/>
                                  </a:solidFill>
                                  <a:latin typeface="Cambria Math" panose="02040503050406030204" pitchFamily="18" charset="0"/>
                                </a:rPr>
                              </m:ctrlPr>
                            </m:sSubPr>
                            <m:e>
                              <m:r>
                                <a:rPr lang="en-US">
                                  <a:solidFill>
                                    <a:schemeClr val="tx1"/>
                                  </a:solidFill>
                                  <a:latin typeface="Cambria Math" panose="02040503050406030204" pitchFamily="18" charset="0"/>
                                </a:rPr>
                                <m:t>𝜺</m:t>
                              </m:r>
                            </m:e>
                            <m:sub>
                              <m:r>
                                <a:rPr lang="en-US">
                                  <a:solidFill>
                                    <a:schemeClr val="tx1"/>
                                  </a:solidFill>
                                  <a:latin typeface="Cambria Math" panose="02040503050406030204" pitchFamily="18" charset="0"/>
                                </a:rPr>
                                <m:t>𝑯</m:t>
                              </m:r>
                            </m:sub>
                          </m:sSub>
                          <m:r>
                            <a:rPr lang="en-US">
                              <a:solidFill>
                                <a:schemeClr val="tx1"/>
                              </a:solidFill>
                              <a:latin typeface="Cambria Math" panose="02040503050406030204" pitchFamily="18" charset="0"/>
                            </a:rPr>
                            <m:t>=</m:t>
                          </m:r>
                          <m:f>
                            <m:fPr>
                              <m:ctrlPr>
                                <a:rPr lang="en-US" i="1">
                                  <a:solidFill>
                                    <a:schemeClr val="tx1"/>
                                  </a:solidFill>
                                  <a:latin typeface="Cambria Math" panose="02040503050406030204" pitchFamily="18" charset="0"/>
                                </a:rPr>
                              </m:ctrlPr>
                            </m:fPr>
                            <m:num>
                              <m:r>
                                <a:rPr lang="en-US">
                                  <a:solidFill>
                                    <a:schemeClr val="tx1"/>
                                  </a:solidFill>
                                  <a:latin typeface="Cambria Math" panose="02040503050406030204" pitchFamily="18" charset="0"/>
                                </a:rPr>
                                <m:t>𝟏</m:t>
                              </m:r>
                            </m:num>
                            <m:den>
                              <m:r>
                                <a:rPr lang="en-US">
                                  <a:solidFill>
                                    <a:schemeClr val="tx1"/>
                                  </a:solidFill>
                                  <a:latin typeface="Cambria Math" panose="02040503050406030204" pitchFamily="18" charset="0"/>
                                </a:rPr>
                                <m:t>𝑵</m:t>
                              </m:r>
                            </m:den>
                          </m:f>
                          <m:nary>
                            <m:naryPr>
                              <m:chr m:val="∑"/>
                              <m:limLoc m:val="undOvr"/>
                              <m:grow m:val="on"/>
                              <m:ctrlPr>
                                <a:rPr lang="en-US" i="1">
                                  <a:solidFill>
                                    <a:schemeClr val="tx1"/>
                                  </a:solidFill>
                                  <a:latin typeface="Cambria Math" panose="02040503050406030204" pitchFamily="18" charset="0"/>
                                </a:rPr>
                              </m:ctrlPr>
                            </m:naryPr>
                            <m:sub>
                              <m:r>
                                <a:rPr lang="en-US">
                                  <a:solidFill>
                                    <a:schemeClr val="tx1"/>
                                  </a:solidFill>
                                  <a:latin typeface="Cambria Math" panose="02040503050406030204" pitchFamily="18" charset="0"/>
                                </a:rPr>
                                <m:t>𝒊</m:t>
                              </m:r>
                              <m:r>
                                <a:rPr lang="en-US">
                                  <a:solidFill>
                                    <a:schemeClr val="tx1"/>
                                  </a:solidFill>
                                  <a:latin typeface="Cambria Math" panose="02040503050406030204" pitchFamily="18" charset="0"/>
                                </a:rPr>
                                <m:t>=</m:t>
                              </m:r>
                              <m:r>
                                <a:rPr lang="en-US">
                                  <a:solidFill>
                                    <a:schemeClr val="tx1"/>
                                  </a:solidFill>
                                  <a:latin typeface="Cambria Math" panose="02040503050406030204" pitchFamily="18" charset="0"/>
                                </a:rPr>
                                <m:t>𝟏</m:t>
                              </m:r>
                            </m:sub>
                            <m:sup>
                              <m:r>
                                <a:rPr lang="en-US">
                                  <a:solidFill>
                                    <a:schemeClr val="tx1"/>
                                  </a:solidFill>
                                  <a:latin typeface="Cambria Math" panose="02040503050406030204" pitchFamily="18" charset="0"/>
                                </a:rPr>
                                <m:t>𝑵</m:t>
                              </m:r>
                            </m:sup>
                            <m:e>
                              <m:r>
                                <a:rPr lang="en-US">
                                  <a:solidFill>
                                    <a:schemeClr val="tx1"/>
                                  </a:solidFill>
                                  <a:latin typeface="Cambria Math" panose="02040503050406030204" pitchFamily="18" charset="0"/>
                                </a:rPr>
                                <m:t> </m:t>
                              </m:r>
                            </m:e>
                          </m:nary>
                          <m:f>
                            <m:fPr>
                              <m:ctrlPr>
                                <a:rPr lang="en-US" i="1">
                                  <a:solidFill>
                                    <a:schemeClr val="tx1"/>
                                  </a:solidFill>
                                  <a:latin typeface="Cambria Math" panose="02040503050406030204" pitchFamily="18" charset="0"/>
                                </a:rPr>
                              </m:ctrlPr>
                            </m:fPr>
                            <m:num>
                              <m:r>
                                <a:rPr lang="en-US">
                                  <a:solidFill>
                                    <a:schemeClr val="tx1"/>
                                  </a:solidFill>
                                  <a:latin typeface="Cambria Math" panose="02040503050406030204" pitchFamily="18" charset="0"/>
                                </a:rPr>
                                <m:t>𝟏</m:t>
                              </m:r>
                            </m:num>
                            <m:den>
                              <m:r>
                                <a:rPr lang="en-US">
                                  <a:solidFill>
                                    <a:schemeClr val="tx1"/>
                                  </a:solidFill>
                                  <a:latin typeface="Cambria Math" panose="02040503050406030204" pitchFamily="18" charset="0"/>
                                </a:rPr>
                                <m:t>𝒏</m:t>
                              </m:r>
                            </m:den>
                          </m:f>
                          <m:nary>
                            <m:naryPr>
                              <m:chr m:val="∑"/>
                              <m:limLoc m:val="undOvr"/>
                              <m:grow m:val="on"/>
                              <m:ctrlPr>
                                <a:rPr lang="en-US" i="1">
                                  <a:solidFill>
                                    <a:schemeClr val="tx1"/>
                                  </a:solidFill>
                                  <a:latin typeface="Cambria Math" panose="02040503050406030204" pitchFamily="18" charset="0"/>
                                </a:rPr>
                              </m:ctrlPr>
                            </m:naryPr>
                            <m:sub>
                              <m:r>
                                <a:rPr lang="en-US">
                                  <a:solidFill>
                                    <a:schemeClr val="tx1"/>
                                  </a:solidFill>
                                  <a:latin typeface="Cambria Math" panose="02040503050406030204" pitchFamily="18" charset="0"/>
                                </a:rPr>
                                <m:t>𝒌</m:t>
                              </m:r>
                              <m:r>
                                <a:rPr lang="en-US">
                                  <a:solidFill>
                                    <a:schemeClr val="tx1"/>
                                  </a:solidFill>
                                  <a:latin typeface="Cambria Math" panose="02040503050406030204" pitchFamily="18" charset="0"/>
                                </a:rPr>
                                <m:t>=</m:t>
                              </m:r>
                              <m:r>
                                <a:rPr lang="en-US">
                                  <a:solidFill>
                                    <a:schemeClr val="tx1"/>
                                  </a:solidFill>
                                  <a:latin typeface="Cambria Math" panose="02040503050406030204" pitchFamily="18" charset="0"/>
                                </a:rPr>
                                <m:t>𝟏</m:t>
                              </m:r>
                            </m:sub>
                            <m:sup>
                              <m:r>
                                <a:rPr lang="en-US">
                                  <a:solidFill>
                                    <a:schemeClr val="tx1"/>
                                  </a:solidFill>
                                  <a:latin typeface="Cambria Math" panose="02040503050406030204" pitchFamily="18" charset="0"/>
                                </a:rPr>
                                <m:t>𝒏</m:t>
                              </m:r>
                            </m:sup>
                            <m:e>
                              <m:r>
                                <a:rPr lang="en-US">
                                  <a:solidFill>
                                    <a:schemeClr val="tx1"/>
                                  </a:solidFill>
                                  <a:latin typeface="Cambria Math" panose="02040503050406030204" pitchFamily="18" charset="0"/>
                                </a:rPr>
                                <m:t> </m:t>
                              </m:r>
                            </m:e>
                          </m:nary>
                          <m:sSub>
                            <m:sSubPr>
                              <m:ctrlPr>
                                <a:rPr lang="en-US" i="1">
                                  <a:solidFill>
                                    <a:schemeClr val="tx1"/>
                                  </a:solidFill>
                                  <a:latin typeface="Cambria Math" panose="02040503050406030204" pitchFamily="18" charset="0"/>
                                </a:rPr>
                              </m:ctrlPr>
                            </m:sSubPr>
                            <m:e>
                              <m:r>
                                <a:rPr lang="en-US">
                                  <a:solidFill>
                                    <a:schemeClr val="tx1"/>
                                  </a:solidFill>
                                  <a:latin typeface="Cambria Math" panose="02040503050406030204" pitchFamily="18" charset="0"/>
                                </a:rPr>
                                <m:t>𝑺</m:t>
                              </m:r>
                            </m:e>
                            <m:sub>
                              <m:r>
                                <a:rPr lang="en-US">
                                  <a:solidFill>
                                    <a:schemeClr val="tx1"/>
                                  </a:solidFill>
                                  <a:latin typeface="Cambria Math" panose="02040503050406030204" pitchFamily="18" charset="0"/>
                                </a:rPr>
                                <m:t>𝟐</m:t>
                              </m:r>
                            </m:sub>
                          </m:sSub>
                          <m:d>
                            <m:dPr>
                              <m:ctrlPr>
                                <a:rPr lang="en-US" i="1">
                                  <a:solidFill>
                                    <a:schemeClr val="tx1"/>
                                  </a:solidFill>
                                  <a:latin typeface="Cambria Math" panose="02040503050406030204" pitchFamily="18" charset="0"/>
                                </a:rPr>
                              </m:ctrlPr>
                            </m:dPr>
                            <m:e>
                              <m:sSub>
                                <m:sSubPr>
                                  <m:ctrlPr>
                                    <a:rPr lang="en-US" i="1">
                                      <a:solidFill>
                                        <a:schemeClr val="tx1"/>
                                      </a:solidFill>
                                      <a:latin typeface="Cambria Math" panose="02040503050406030204" pitchFamily="18" charset="0"/>
                                    </a:rPr>
                                  </m:ctrlPr>
                                </m:sSubPr>
                                <m:e>
                                  <m:r>
                                    <a:rPr lang="en-US">
                                      <a:solidFill>
                                        <a:schemeClr val="tx1"/>
                                      </a:solidFill>
                                      <a:latin typeface="Cambria Math" panose="02040503050406030204" pitchFamily="18" charset="0"/>
                                    </a:rPr>
                                    <m:t>𝝆</m:t>
                                  </m:r>
                                </m:e>
                                <m:sub>
                                  <m:r>
                                    <a:rPr lang="en-US">
                                      <a:solidFill>
                                        <a:schemeClr val="tx1"/>
                                      </a:solidFill>
                                      <a:latin typeface="Cambria Math" panose="02040503050406030204" pitchFamily="18" charset="0"/>
                                    </a:rPr>
                                    <m:t>𝒌</m:t>
                                  </m:r>
                                </m:sub>
                              </m:sSub>
                              <m:d>
                                <m:dPr>
                                  <m:ctrlPr>
                                    <a:rPr lang="en-US" i="1">
                                      <a:solidFill>
                                        <a:schemeClr val="tx1"/>
                                      </a:solidFill>
                                      <a:latin typeface="Cambria Math" panose="02040503050406030204" pitchFamily="18" charset="0"/>
                                    </a:rPr>
                                  </m:ctrlPr>
                                </m:dPr>
                                <m:e>
                                  <m:sSub>
                                    <m:sSubPr>
                                      <m:ctrlPr>
                                        <a:rPr lang="en-US" i="1">
                                          <a:solidFill>
                                            <a:schemeClr val="tx1"/>
                                          </a:solidFill>
                                          <a:latin typeface="Cambria Math" panose="02040503050406030204" pitchFamily="18" charset="0"/>
                                        </a:rPr>
                                      </m:ctrlPr>
                                    </m:sSubPr>
                                    <m:e>
                                      <m:r>
                                        <a:rPr lang="en-US">
                                          <a:solidFill>
                                            <a:schemeClr val="tx1"/>
                                          </a:solidFill>
                                          <a:latin typeface="Cambria Math" panose="02040503050406030204" pitchFamily="18" charset="0"/>
                                        </a:rPr>
                                        <m:t>𝒙</m:t>
                                      </m:r>
                                    </m:e>
                                    <m:sub>
                                      <m:r>
                                        <a:rPr lang="en-US">
                                          <a:solidFill>
                                            <a:schemeClr val="tx1"/>
                                          </a:solidFill>
                                          <a:latin typeface="Cambria Math" panose="02040503050406030204" pitchFamily="18" charset="0"/>
                                        </a:rPr>
                                        <m:t>𝒊</m:t>
                                      </m:r>
                                    </m:sub>
                                  </m:sSub>
                                </m:e>
                              </m:d>
                            </m:e>
                          </m:d>
                          <m:r>
                            <a:rPr lang="en-US">
                              <a:solidFill>
                                <a:schemeClr val="tx1"/>
                              </a:solidFill>
                              <a:latin typeface="Cambria Math" panose="02040503050406030204" pitchFamily="18" charset="0"/>
                            </a:rPr>
                            <m:t>∈</m:t>
                          </m:r>
                          <m:d>
                            <m:dPr>
                              <m:begChr m:val="["/>
                              <m:endChr m:val="]"/>
                              <m:ctrlPr>
                                <a:rPr lang="en-US" i="1">
                                  <a:solidFill>
                                    <a:schemeClr val="tx1"/>
                                  </a:solidFill>
                                  <a:latin typeface="Cambria Math" panose="02040503050406030204" pitchFamily="18" charset="0"/>
                                </a:rPr>
                              </m:ctrlPr>
                            </m:dPr>
                            <m:e>
                              <m:r>
                                <a:rPr lang="en-US">
                                  <a:solidFill>
                                    <a:schemeClr val="tx1"/>
                                  </a:solidFill>
                                  <a:latin typeface="Cambria Math" panose="02040503050406030204" pitchFamily="18" charset="0"/>
                                </a:rPr>
                                <m:t>𝟎</m:t>
                              </m:r>
                              <m:r>
                                <a:rPr lang="en-US">
                                  <a:solidFill>
                                    <a:schemeClr val="tx1"/>
                                  </a:solidFill>
                                  <a:latin typeface="Cambria Math" panose="02040503050406030204" pitchFamily="18" charset="0"/>
                                </a:rPr>
                                <m:t>,</m:t>
                              </m:r>
                              <m:r>
                                <a:rPr lang="en-US">
                                  <a:solidFill>
                                    <a:schemeClr val="tx1"/>
                                  </a:solidFill>
                                  <a:latin typeface="Cambria Math" panose="02040503050406030204" pitchFamily="18" charset="0"/>
                                </a:rPr>
                                <m:t>𝟏</m:t>
                              </m:r>
                            </m:e>
                          </m:d>
                          <m:r>
                            <a:rPr lang="en-US">
                              <a:solidFill>
                                <a:schemeClr val="tx1"/>
                              </a:solidFill>
                              <a:latin typeface="Cambria Math" panose="02040503050406030204" pitchFamily="18" charset="0"/>
                            </a:rPr>
                            <m:t>. </m:t>
                          </m:r>
                        </m:e>
                      </m:eqArr>
                    </m:oMath>
                  </m:oMathPara>
                </a14:m>
                <a:endParaRPr lang="en-US" dirty="0"/>
              </a:p>
              <a:p>
                <a:pPr lvl="1" algn="l"/>
                <a14:m>
                  <m:oMath xmlns:m="http://schemas.openxmlformats.org/officeDocument/2006/math">
                    <m:sSub>
                      <m:sSubPr>
                        <m:ctrlPr>
                          <a:rPr lang="en-US" i="1">
                            <a:latin typeface="Cambria Math" panose="02040503050406030204" pitchFamily="18" charset="0"/>
                          </a:rPr>
                        </m:ctrlPr>
                      </m:sSubPr>
                      <m:e>
                        <m:r>
                          <a:rPr lang="en-US">
                            <a:latin typeface="Cambria Math" panose="02040503050406030204" pitchFamily="18" charset="0"/>
                          </a:rPr>
                          <m:t>𝑺</m:t>
                        </m:r>
                      </m:e>
                      <m:sub>
                        <m:r>
                          <a:rPr lang="en-US">
                            <a:latin typeface="Cambria Math" panose="02040503050406030204" pitchFamily="18" charset="0"/>
                          </a:rPr>
                          <m:t>𝟐</m:t>
                        </m:r>
                      </m:sub>
                    </m:sSub>
                    <m:r>
                      <a:rPr lang="en-US">
                        <a:latin typeface="Cambria Math" panose="02040503050406030204" pitchFamily="18" charset="0"/>
                      </a:rPr>
                      <m:t>=</m:t>
                    </m:r>
                    <m:r>
                      <a:rPr lang="en-US">
                        <a:latin typeface="Cambria Math" panose="02040503050406030204" pitchFamily="18" charset="0"/>
                      </a:rPr>
                      <m:t>𝟎</m:t>
                    </m:r>
                  </m:oMath>
                </a14:m>
                <a:r>
                  <a:rPr lang="en-US" dirty="0"/>
                  <a:t> </a:t>
                </a:r>
                <a:r>
                  <a:rPr lang="en-US" dirty="0" err="1"/>
                  <a:t>iff</a:t>
                </a:r>
                <a:r>
                  <a:rPr lang="en-US" dirty="0"/>
                  <a:t> the state is separable (product state), and </a:t>
                </a:r>
                <a14:m>
                  <m:oMath xmlns:m="http://schemas.openxmlformats.org/officeDocument/2006/math">
                    <m:sSub>
                      <m:sSubPr>
                        <m:ctrlPr>
                          <a:rPr lang="en-US" i="1">
                            <a:latin typeface="Cambria Math" panose="02040503050406030204" pitchFamily="18" charset="0"/>
                          </a:rPr>
                        </m:ctrlPr>
                      </m:sSubPr>
                      <m:e>
                        <m:r>
                          <a:rPr lang="en-US">
                            <a:latin typeface="Cambria Math" panose="02040503050406030204" pitchFamily="18" charset="0"/>
                          </a:rPr>
                          <m:t>𝑺</m:t>
                        </m:r>
                      </m:e>
                      <m:sub>
                        <m:r>
                          <a:rPr lang="en-US">
                            <a:latin typeface="Cambria Math" panose="02040503050406030204" pitchFamily="18" charset="0"/>
                          </a:rPr>
                          <m:t>𝟐</m:t>
                        </m:r>
                      </m:sub>
                    </m:sSub>
                    <m:r>
                      <a:rPr lang="en-US">
                        <a:latin typeface="Cambria Math" panose="02040503050406030204" pitchFamily="18" charset="0"/>
                      </a:rPr>
                      <m:t>=</m:t>
                    </m:r>
                    <m:r>
                      <a:rPr lang="en-US">
                        <a:latin typeface="Cambria Math" panose="02040503050406030204" pitchFamily="18" charset="0"/>
                      </a:rPr>
                      <m:t>𝟏</m:t>
                    </m:r>
                  </m:oMath>
                </a14:m>
                <a:r>
                  <a:rPr lang="en-US" dirty="0"/>
                  <a:t> (for a qubit) </a:t>
                </a:r>
                <a:r>
                  <a:rPr lang="en-US" dirty="0" err="1"/>
                  <a:t>iff</a:t>
                </a:r>
                <a:r>
                  <a:rPr lang="en-US" dirty="0"/>
                  <a:t> maximally entangled.</a:t>
                </a:r>
              </a:p>
              <a:p>
                <a:pPr algn="l"/>
                <a:r>
                  <a:rPr lang="en-US" dirty="0"/>
                  <a:t>Definition 9 (Entanglement Gain - </a:t>
                </a:r>
                <a14:m>
                  <m:oMath xmlns:m="http://schemas.openxmlformats.org/officeDocument/2006/math">
                    <m:r>
                      <a:rPr lang="en-US">
                        <a:latin typeface="Cambria Math" panose="02040503050406030204" pitchFamily="18" charset="0"/>
                      </a:rPr>
                      <m:t>𝑮</m:t>
                    </m:r>
                  </m:oMath>
                </a14:m>
                <a:r>
                  <a:rPr lang="en-US" dirty="0"/>
                  <a:t>)</a:t>
                </a:r>
                <a:r>
                  <a:rPr lang="en-US" dirty="0">
                    <a:solidFill>
                      <a:srgbClr val="FF0000"/>
                    </a:solidFill>
                  </a:rPr>
                  <a:t>*</a:t>
                </a:r>
                <a:r>
                  <a:rPr lang="en-US" dirty="0"/>
                  <a:t>. </a:t>
                </a:r>
                <a:r>
                  <a:rPr lang="en-US" dirty="0">
                    <a:solidFill>
                      <a:schemeClr val="tx1"/>
                    </a:solidFill>
                  </a:rPr>
                  <a:t>We define a measure called entanglement gain, which combines the non-locality and entanglement entropy:</a:t>
                </a:r>
                <a14:m>
                  <m:oMath xmlns:m="http://schemas.openxmlformats.org/officeDocument/2006/math">
                    <m:r>
                      <a:rPr lang="en-US" b="1" i="0" smtClean="0">
                        <a:solidFill>
                          <a:schemeClr val="tx1"/>
                        </a:solidFill>
                        <a:latin typeface="Cambria Math" panose="02040503050406030204" pitchFamily="18" charset="0"/>
                      </a:rPr>
                      <m:t> </m:t>
                    </m:r>
                    <m:r>
                      <a:rPr lang="en-US">
                        <a:solidFill>
                          <a:schemeClr val="tx1"/>
                        </a:solidFill>
                        <a:latin typeface="Cambria Math" panose="02040503050406030204" pitchFamily="18" charset="0"/>
                      </a:rPr>
                      <m:t>𝑮</m:t>
                    </m:r>
                    <m:d>
                      <m:dPr>
                        <m:ctrlPr>
                          <a:rPr lang="en-US" i="1">
                            <a:solidFill>
                              <a:schemeClr val="tx1"/>
                            </a:solidFill>
                            <a:latin typeface="Cambria Math" panose="02040503050406030204" pitchFamily="18" charset="0"/>
                          </a:rPr>
                        </m:ctrlPr>
                      </m:dPr>
                      <m:e>
                        <m:sSub>
                          <m:sSubPr>
                            <m:ctrlPr>
                              <a:rPr lang="en-US" i="1">
                                <a:solidFill>
                                  <a:schemeClr val="tx1"/>
                                </a:solidFill>
                                <a:latin typeface="Cambria Math" panose="02040503050406030204" pitchFamily="18" charset="0"/>
                              </a:rPr>
                            </m:ctrlPr>
                          </m:sSubPr>
                          <m:e>
                            <m:r>
                              <a:rPr lang="en-US">
                                <a:solidFill>
                                  <a:schemeClr val="tx1"/>
                                </a:solidFill>
                                <a:latin typeface="Cambria Math" panose="02040503050406030204" pitchFamily="18" charset="0"/>
                              </a:rPr>
                              <m:t>𝜹</m:t>
                            </m:r>
                          </m:e>
                          <m:sub>
                            <m:r>
                              <a:rPr lang="en-US">
                                <a:solidFill>
                                  <a:schemeClr val="tx1"/>
                                </a:solidFill>
                                <a:latin typeface="Cambria Math" panose="02040503050406030204" pitchFamily="18" charset="0"/>
                              </a:rPr>
                              <m:t>𝑪𝑯𝑺𝑯</m:t>
                            </m:r>
                          </m:sub>
                        </m:sSub>
                        <m:r>
                          <a:rPr lang="en-US">
                            <a:solidFill>
                              <a:schemeClr val="tx1"/>
                            </a:solidFill>
                            <a:latin typeface="Cambria Math" panose="02040503050406030204" pitchFamily="18" charset="0"/>
                          </a:rPr>
                          <m:t>,</m:t>
                        </m:r>
                        <m:sSub>
                          <m:sSubPr>
                            <m:ctrlPr>
                              <a:rPr lang="en-US" i="1">
                                <a:solidFill>
                                  <a:schemeClr val="tx1"/>
                                </a:solidFill>
                                <a:latin typeface="Cambria Math" panose="02040503050406030204" pitchFamily="18" charset="0"/>
                              </a:rPr>
                            </m:ctrlPr>
                          </m:sSubPr>
                          <m:e>
                            <m:r>
                              <a:rPr lang="en-US">
                                <a:solidFill>
                                  <a:schemeClr val="tx1"/>
                                </a:solidFill>
                                <a:latin typeface="Cambria Math" panose="02040503050406030204" pitchFamily="18" charset="0"/>
                              </a:rPr>
                              <m:t>𝜺</m:t>
                            </m:r>
                          </m:e>
                          <m:sub>
                            <m:r>
                              <a:rPr lang="en-US">
                                <a:solidFill>
                                  <a:schemeClr val="tx1"/>
                                </a:solidFill>
                                <a:latin typeface="Cambria Math" panose="02040503050406030204" pitchFamily="18" charset="0"/>
                              </a:rPr>
                              <m:t>𝑯</m:t>
                            </m:r>
                          </m:sub>
                        </m:sSub>
                      </m:e>
                    </m:d>
                    <m:r>
                      <a:rPr lang="en-US">
                        <a:solidFill>
                          <a:schemeClr val="tx1"/>
                        </a:solidFill>
                        <a:latin typeface="Cambria Math" panose="02040503050406030204" pitchFamily="18" charset="0"/>
                      </a:rPr>
                      <m:t>=</m:t>
                    </m:r>
                    <m:r>
                      <a:rPr lang="en-US">
                        <a:solidFill>
                          <a:schemeClr val="tx1"/>
                        </a:solidFill>
                        <a:latin typeface="Cambria Math" panose="02040503050406030204" pitchFamily="18" charset="0"/>
                      </a:rPr>
                      <m:t>𝒕𝒂𝒏𝒉</m:t>
                    </m:r>
                    <m:d>
                      <m:dPr>
                        <m:ctrlPr>
                          <a:rPr lang="en-US" i="1">
                            <a:solidFill>
                              <a:schemeClr val="tx1"/>
                            </a:solidFill>
                            <a:latin typeface="Cambria Math" panose="02040503050406030204" pitchFamily="18" charset="0"/>
                          </a:rPr>
                        </m:ctrlPr>
                      </m:dPr>
                      <m:e>
                        <m:r>
                          <a:rPr lang="en-US">
                            <a:solidFill>
                              <a:schemeClr val="tx1"/>
                            </a:solidFill>
                            <a:latin typeface="Cambria Math" panose="02040503050406030204" pitchFamily="18" charset="0"/>
                          </a:rPr>
                          <m:t>𝛋</m:t>
                        </m:r>
                        <m:r>
                          <a:rPr lang="en-US">
                            <a:solidFill>
                              <a:schemeClr val="tx1"/>
                            </a:solidFill>
                            <a:latin typeface="Cambria Math" panose="02040503050406030204" pitchFamily="18" charset="0"/>
                          </a:rPr>
                          <m:t>⋅</m:t>
                        </m:r>
                        <m:sSub>
                          <m:sSubPr>
                            <m:ctrlPr>
                              <a:rPr lang="en-US" i="1">
                                <a:solidFill>
                                  <a:schemeClr val="tx1"/>
                                </a:solidFill>
                                <a:latin typeface="Cambria Math" panose="02040503050406030204" pitchFamily="18" charset="0"/>
                              </a:rPr>
                            </m:ctrlPr>
                          </m:sSubPr>
                          <m:e>
                            <m:r>
                              <a:rPr lang="en-US">
                                <a:solidFill>
                                  <a:schemeClr val="tx1"/>
                                </a:solidFill>
                                <a:latin typeface="Cambria Math" panose="02040503050406030204" pitchFamily="18" charset="0"/>
                              </a:rPr>
                              <m:t>𝜹</m:t>
                            </m:r>
                          </m:e>
                          <m:sub>
                            <m:r>
                              <a:rPr lang="en-US">
                                <a:solidFill>
                                  <a:schemeClr val="tx1"/>
                                </a:solidFill>
                                <a:latin typeface="Cambria Math" panose="02040503050406030204" pitchFamily="18" charset="0"/>
                              </a:rPr>
                              <m:t>𝑪𝑯𝑺𝑯</m:t>
                            </m:r>
                          </m:sub>
                        </m:sSub>
                        <m:r>
                          <a:rPr lang="en-US">
                            <a:solidFill>
                              <a:schemeClr val="tx1"/>
                            </a:solidFill>
                            <a:latin typeface="Cambria Math" panose="02040503050406030204" pitchFamily="18" charset="0"/>
                          </a:rPr>
                          <m:t>⋅</m:t>
                        </m:r>
                        <m:sSub>
                          <m:sSubPr>
                            <m:ctrlPr>
                              <a:rPr lang="en-US" i="1">
                                <a:solidFill>
                                  <a:schemeClr val="tx1"/>
                                </a:solidFill>
                                <a:latin typeface="Cambria Math" panose="02040503050406030204" pitchFamily="18" charset="0"/>
                              </a:rPr>
                            </m:ctrlPr>
                          </m:sSubPr>
                          <m:e>
                            <m:r>
                              <a:rPr lang="en-US">
                                <a:solidFill>
                                  <a:schemeClr val="tx1"/>
                                </a:solidFill>
                                <a:latin typeface="Cambria Math" panose="02040503050406030204" pitchFamily="18" charset="0"/>
                              </a:rPr>
                              <m:t>𝜺</m:t>
                            </m:r>
                          </m:e>
                          <m:sub>
                            <m:r>
                              <a:rPr lang="en-US">
                                <a:solidFill>
                                  <a:schemeClr val="tx1"/>
                                </a:solidFill>
                                <a:latin typeface="Cambria Math" panose="02040503050406030204" pitchFamily="18" charset="0"/>
                              </a:rPr>
                              <m:t>𝑯</m:t>
                            </m:r>
                          </m:sub>
                        </m:sSub>
                      </m:e>
                    </m:d>
                    <m:r>
                      <a:rPr lang="en-US">
                        <a:solidFill>
                          <a:schemeClr val="tx1"/>
                        </a:solidFill>
                        <a:latin typeface="Cambria Math" panose="02040503050406030204" pitchFamily="18" charset="0"/>
                      </a:rPr>
                      <m:t>.</m:t>
                    </m:r>
                  </m:oMath>
                </a14:m>
                <a:endParaRPr lang="en-US" dirty="0">
                  <a:solidFill>
                    <a:schemeClr val="tx1"/>
                  </a:solidFill>
                </a:endParaRPr>
              </a:p>
              <a:p>
                <a:pPr lvl="1" algn="l"/>
                <a:r>
                  <a:rPr lang="en-US" dirty="0"/>
                  <a:t>Here, </a:t>
                </a:r>
                <a14:m>
                  <m:oMath xmlns:m="http://schemas.openxmlformats.org/officeDocument/2006/math">
                    <m:r>
                      <a:rPr lang="en-US">
                        <a:latin typeface="Cambria Math" panose="02040503050406030204" pitchFamily="18" charset="0"/>
                      </a:rPr>
                      <m:t>𝒕𝒂𝒏𝒉</m:t>
                    </m:r>
                    <m:d>
                      <m:dPr>
                        <m:ctrlPr>
                          <a:rPr lang="en-US" i="1">
                            <a:latin typeface="Cambria Math" panose="02040503050406030204" pitchFamily="18" charset="0"/>
                          </a:rPr>
                        </m:ctrlPr>
                      </m:dPr>
                      <m:e>
                        <m:r>
                          <a:rPr lang="en-US">
                            <a:latin typeface="Cambria Math" panose="02040503050406030204" pitchFamily="18" charset="0"/>
                          </a:rPr>
                          <m:t>⋅</m:t>
                        </m:r>
                      </m:e>
                    </m:d>
                  </m:oMath>
                </a14:m>
                <a:r>
                  <a:rPr lang="en-US" dirty="0"/>
                  <a:t> is the hyperbolic tangent function, </a:t>
                </a:r>
                <a14:m>
                  <m:oMath xmlns:m="http://schemas.openxmlformats.org/officeDocument/2006/math">
                    <m:r>
                      <a:rPr lang="en-US">
                        <a:latin typeface="Cambria Math" panose="02040503050406030204" pitchFamily="18" charset="0"/>
                      </a:rPr>
                      <m:t>𝛋</m:t>
                    </m:r>
                  </m:oMath>
                </a14:m>
                <a:r>
                  <a:rPr lang="en-US" dirty="0"/>
                  <a:t> is a strictly hyperparameter (</a:t>
                </a:r>
                <a14:m>
                  <m:oMath xmlns:m="http://schemas.openxmlformats.org/officeDocument/2006/math">
                    <m:r>
                      <a:rPr lang="en-US">
                        <a:latin typeface="Cambria Math" panose="02040503050406030204" pitchFamily="18" charset="0"/>
                      </a:rPr>
                      <m:t>𝜿</m:t>
                    </m:r>
                    <m:r>
                      <a:rPr lang="en-US">
                        <a:latin typeface="Cambria Math" panose="02040503050406030204" pitchFamily="18" charset="0"/>
                      </a:rPr>
                      <m:t>&gt; </m:t>
                    </m:r>
                    <m:r>
                      <a:rPr lang="en-US">
                        <a:latin typeface="Cambria Math" panose="02040503050406030204" pitchFamily="18" charset="0"/>
                      </a:rPr>
                      <m:t>𝟎</m:t>
                    </m:r>
                  </m:oMath>
                </a14:m>
                <a:r>
                  <a:rPr lang="en-US" dirty="0"/>
                  <a:t>), and </a:t>
                </a:r>
                <a14:m>
                  <m:oMath xmlns:m="http://schemas.openxmlformats.org/officeDocument/2006/math">
                    <m:sSub>
                      <m:sSubPr>
                        <m:ctrlPr>
                          <a:rPr lang="en-US" i="1">
                            <a:latin typeface="Cambria Math" panose="02040503050406030204" pitchFamily="18" charset="0"/>
                          </a:rPr>
                        </m:ctrlPr>
                      </m:sSubPr>
                      <m:e>
                        <m:r>
                          <a:rPr lang="en-US">
                            <a:latin typeface="Cambria Math" panose="02040503050406030204" pitchFamily="18" charset="0"/>
                          </a:rPr>
                          <m:t>𝜹</m:t>
                        </m:r>
                      </m:e>
                      <m:sub>
                        <m:r>
                          <a:rPr lang="en-US">
                            <a:latin typeface="Cambria Math" panose="02040503050406030204" pitchFamily="18" charset="0"/>
                          </a:rPr>
                          <m:t>𝑪𝑯𝑺𝑯</m:t>
                        </m:r>
                      </m:sub>
                    </m:sSub>
                    <m:r>
                      <a:rPr lang="en-US">
                        <a:latin typeface="Cambria Math" panose="02040503050406030204" pitchFamily="18" charset="0"/>
                      </a:rPr>
                      <m:t>,</m:t>
                    </m:r>
                    <m:sSub>
                      <m:sSubPr>
                        <m:ctrlPr>
                          <a:rPr lang="en-US" i="1">
                            <a:latin typeface="Cambria Math" panose="02040503050406030204" pitchFamily="18" charset="0"/>
                          </a:rPr>
                        </m:ctrlPr>
                      </m:sSubPr>
                      <m:e>
                        <m:r>
                          <a:rPr lang="en-US">
                            <a:latin typeface="Cambria Math" panose="02040503050406030204" pitchFamily="18" charset="0"/>
                          </a:rPr>
                          <m:t>𝜺</m:t>
                        </m:r>
                      </m:e>
                      <m:sub>
                        <m:r>
                          <a:rPr lang="en-US">
                            <a:latin typeface="Cambria Math" panose="02040503050406030204" pitchFamily="18" charset="0"/>
                          </a:rPr>
                          <m:t>𝑯</m:t>
                        </m:r>
                      </m:sub>
                    </m:sSub>
                  </m:oMath>
                </a14:m>
                <a:r>
                  <a:rPr lang="en-US" dirty="0"/>
                  <a:t> represent the respective dataset-average Bell violations and entropy metrics which are non-negative values. </a:t>
                </a:r>
              </a:p>
            </p:txBody>
          </p:sp>
        </mc:Choice>
        <mc:Fallback>
          <p:sp>
            <p:nvSpPr>
              <p:cNvPr id="3" name="TextBox 2">
                <a:extLst>
                  <a:ext uri="{FF2B5EF4-FFF2-40B4-BE49-F238E27FC236}">
                    <a16:creationId xmlns:a16="http://schemas.microsoft.com/office/drawing/2014/main" id="{18FE976F-34AF-3730-B2C9-2188B0952869}"/>
                  </a:ext>
                </a:extLst>
              </p:cNvPr>
              <p:cNvSpPr txBox="1">
                <a:spLocks noRot="1" noChangeAspect="1" noMove="1" noResize="1" noEditPoints="1" noAdjustHandles="1" noChangeArrowheads="1" noChangeShapeType="1" noTextEdit="1"/>
              </p:cNvSpPr>
              <p:nvPr/>
            </p:nvSpPr>
            <p:spPr>
              <a:xfrm>
                <a:off x="228600" y="685800"/>
                <a:ext cx="8686800" cy="5808770"/>
              </a:xfrm>
              <a:prstGeom prst="rect">
                <a:avLst/>
              </a:prstGeom>
              <a:blipFill>
                <a:blip r:embed="rId3"/>
                <a:stretch>
                  <a:fillRect l="-491" t="-630" r="-702" b="-735"/>
                </a:stretch>
              </a:blipFill>
            </p:spPr>
            <p:txBody>
              <a:bodyPr/>
              <a:lstStyle/>
              <a:p>
                <a:r>
                  <a:rPr lang="en-US">
                    <a:noFill/>
                  </a:rPr>
                  <a:t> </a:t>
                </a:r>
              </a:p>
            </p:txBody>
          </p:sp>
        </mc:Fallback>
      </mc:AlternateContent>
    </p:spTree>
    <p:extLst>
      <p:ext uri="{BB962C8B-B14F-4D97-AF65-F5344CB8AC3E}">
        <p14:creationId xmlns:p14="http://schemas.microsoft.com/office/powerpoint/2010/main" val="1720702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A32018-EC07-B8BC-E109-9788CAD1D94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12358B0-0A8F-7C35-B869-F2E2F59B2215}"/>
              </a:ext>
            </a:extLst>
          </p:cNvPr>
          <p:cNvSpPr>
            <a:spLocks noGrp="1"/>
          </p:cNvSpPr>
          <p:nvPr>
            <p:ph type="title"/>
          </p:nvPr>
        </p:nvSpPr>
        <p:spPr/>
        <p:txBody>
          <a:bodyPr vert="horz" wrap="none" lIns="228600" tIns="91440" rIns="0" bIns="0" rtlCol="0" anchor="ctr" anchorCtr="0">
            <a:noAutofit/>
          </a:bodyPr>
          <a:lstStyle/>
          <a:p>
            <a:r>
              <a:rPr lang="en-US" dirty="0"/>
              <a:t>Definitions (4/4)</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CE56490D-F8AF-176F-B2B1-429282FA0989}"/>
                  </a:ext>
                </a:extLst>
              </p:cNvPr>
              <p:cNvSpPr txBox="1"/>
              <p:nvPr/>
            </p:nvSpPr>
            <p:spPr>
              <a:xfrm>
                <a:off x="228600" y="685800"/>
                <a:ext cx="8686800" cy="5454570"/>
              </a:xfrm>
              <a:prstGeom prst="rect">
                <a:avLst/>
              </a:prstGeom>
              <a:noFill/>
            </p:spPr>
            <p:txBody>
              <a:bodyPr wrap="square" rtlCol="0">
                <a:spAutoFit/>
              </a:bodyPr>
              <a:lstStyle>
                <a:defPPr>
                  <a:defRPr lang="en-US"/>
                </a:defPPr>
                <a:lvl1pPr marL="173038" indent="-173038" algn="just">
                  <a:spcAft>
                    <a:spcPts val="600"/>
                  </a:spcAft>
                  <a:buFont typeface="Arial" panose="020B0604020202020204" pitchFamily="34" charset="0"/>
                  <a:buChar char="•"/>
                  <a:defRPr b="1">
                    <a:solidFill>
                      <a:srgbClr val="353585"/>
                    </a:solidFill>
                    <a:latin typeface="Arial" panose="020B0604020202020204" pitchFamily="34" charset="0"/>
                    <a:cs typeface="Arial" panose="020B0604020202020204" pitchFamily="34" charset="0"/>
                  </a:defRPr>
                </a:lvl1pPr>
                <a:lvl2pPr marL="517525" lvl="1" indent="-284163" algn="just">
                  <a:spcAft>
                    <a:spcPts val="600"/>
                  </a:spcAft>
                  <a:buSzPct val="75000"/>
                  <a:buFont typeface="Wingdings" panose="05000000000000000000" pitchFamily="2" charset="2"/>
                  <a:buChar char="q"/>
                  <a:defRPr b="1">
                    <a:latin typeface="Arial" panose="020B0604020202020204" pitchFamily="34" charset="0"/>
                    <a:cs typeface="Arial" panose="020B0604020202020204" pitchFamily="34" charset="0"/>
                  </a:defRPr>
                </a:lvl2pPr>
              </a:lstStyle>
              <a:p>
                <a:pPr algn="l"/>
                <a:r>
                  <a:rPr lang="en-US" dirty="0"/>
                  <a:t>Definition 10 (Entangled Information Capacity - </a:t>
                </a:r>
                <a14:m>
                  <m:oMath xmlns:m="http://schemas.openxmlformats.org/officeDocument/2006/math">
                    <m:sSub>
                      <m:sSubPr>
                        <m:ctrlPr>
                          <a:rPr lang="en-US" i="1">
                            <a:latin typeface="Cambria Math" panose="02040503050406030204" pitchFamily="18" charset="0"/>
                          </a:rPr>
                        </m:ctrlPr>
                      </m:sSubPr>
                      <m:e>
                        <m:r>
                          <a:rPr lang="en-US">
                            <a:latin typeface="Cambria Math" panose="02040503050406030204" pitchFamily="18" charset="0"/>
                          </a:rPr>
                          <m:t>𝑪</m:t>
                        </m:r>
                      </m:e>
                      <m:sub>
                        <m:r>
                          <a:rPr lang="en-US">
                            <a:latin typeface="Cambria Math" panose="02040503050406030204" pitchFamily="18" charset="0"/>
                          </a:rPr>
                          <m:t>𝑬𝑰</m:t>
                        </m:r>
                      </m:sub>
                    </m:sSub>
                  </m:oMath>
                </a14:m>
                <a:r>
                  <a:rPr lang="en-US" dirty="0"/>
                  <a:t>)</a:t>
                </a:r>
                <a:r>
                  <a:rPr lang="en-US" dirty="0">
                    <a:solidFill>
                      <a:srgbClr val="FF0000"/>
                    </a:solidFill>
                  </a:rPr>
                  <a:t>*</a:t>
                </a:r>
                <a:r>
                  <a:rPr lang="en-US" dirty="0"/>
                  <a:t>.  </a:t>
                </a:r>
                <a:r>
                  <a:rPr lang="en-US" dirty="0">
                    <a:solidFill>
                      <a:schemeClr val="tx1"/>
                    </a:solidFill>
                  </a:rPr>
                  <a:t>For quantum kernel </a:t>
                </a:r>
                <a14:m>
                  <m:oMath xmlns:m="http://schemas.openxmlformats.org/officeDocument/2006/math">
                    <m:sSub>
                      <m:sSubPr>
                        <m:ctrlPr>
                          <a:rPr lang="en-US" i="1">
                            <a:solidFill>
                              <a:schemeClr val="tx1"/>
                            </a:solidFill>
                            <a:latin typeface="Cambria Math" panose="02040503050406030204" pitchFamily="18" charset="0"/>
                          </a:rPr>
                        </m:ctrlPr>
                      </m:sSubPr>
                      <m:e>
                        <m:r>
                          <a:rPr lang="en-US">
                            <a:solidFill>
                              <a:schemeClr val="tx1"/>
                            </a:solidFill>
                            <a:latin typeface="Cambria Math" panose="02040503050406030204" pitchFamily="18" charset="0"/>
                          </a:rPr>
                          <m:t>𝑲</m:t>
                        </m:r>
                      </m:e>
                      <m:sub>
                        <m:r>
                          <a:rPr lang="en-US">
                            <a:solidFill>
                              <a:schemeClr val="tx1"/>
                            </a:solidFill>
                            <a:latin typeface="Cambria Math" panose="02040503050406030204" pitchFamily="18" charset="0"/>
                          </a:rPr>
                          <m:t>𝑸</m:t>
                        </m:r>
                      </m:sub>
                    </m:sSub>
                  </m:oMath>
                </a14:m>
                <a:r>
                  <a:rPr lang="en-US" dirty="0">
                    <a:solidFill>
                      <a:schemeClr val="tx1"/>
                    </a:solidFill>
                  </a:rPr>
                  <a:t> with quantum feature map states </a:t>
                </a:r>
                <a14:m>
                  <m:oMath xmlns:m="http://schemas.openxmlformats.org/officeDocument/2006/math">
                    <m:sSubSup>
                      <m:sSubSupPr>
                        <m:ctrlPr>
                          <a:rPr lang="en-US" i="1">
                            <a:solidFill>
                              <a:schemeClr val="tx1"/>
                            </a:solidFill>
                            <a:latin typeface="Cambria Math" panose="02040503050406030204" pitchFamily="18" charset="0"/>
                          </a:rPr>
                        </m:ctrlPr>
                      </m:sSubSupPr>
                      <m:e>
                        <m:d>
                          <m:dPr>
                            <m:begChr m:val="{"/>
                            <m:endChr m:val="}"/>
                            <m:ctrlPr>
                              <a:rPr lang="en-US" i="1">
                                <a:solidFill>
                                  <a:schemeClr val="tx1"/>
                                </a:solidFill>
                                <a:latin typeface="Cambria Math" panose="02040503050406030204" pitchFamily="18" charset="0"/>
                              </a:rPr>
                            </m:ctrlPr>
                          </m:dPr>
                          <m:e>
                            <m:d>
                              <m:dPr>
                                <m:begChr m:val="|"/>
                                <m:endChr m:val="⟩"/>
                                <m:ctrlPr>
                                  <a:rPr lang="en-US" i="1">
                                    <a:solidFill>
                                      <a:schemeClr val="tx1"/>
                                    </a:solidFill>
                                    <a:latin typeface="Cambria Math" panose="02040503050406030204" pitchFamily="18" charset="0"/>
                                  </a:rPr>
                                </m:ctrlPr>
                              </m:dPr>
                              <m:e>
                                <m:r>
                                  <a:rPr lang="en-US">
                                    <a:solidFill>
                                      <a:schemeClr val="tx1"/>
                                    </a:solidFill>
                                    <a:latin typeface="Cambria Math" panose="02040503050406030204" pitchFamily="18" charset="0"/>
                                  </a:rPr>
                                  <m:t>𝝍</m:t>
                                </m:r>
                                <m:d>
                                  <m:dPr>
                                    <m:ctrlPr>
                                      <a:rPr lang="en-US" i="1">
                                        <a:solidFill>
                                          <a:schemeClr val="tx1"/>
                                        </a:solidFill>
                                        <a:latin typeface="Cambria Math" panose="02040503050406030204" pitchFamily="18" charset="0"/>
                                      </a:rPr>
                                    </m:ctrlPr>
                                  </m:dPr>
                                  <m:e>
                                    <m:sSub>
                                      <m:sSubPr>
                                        <m:ctrlPr>
                                          <a:rPr lang="en-US" i="1">
                                            <a:solidFill>
                                              <a:schemeClr val="tx1"/>
                                            </a:solidFill>
                                            <a:latin typeface="Cambria Math" panose="02040503050406030204" pitchFamily="18" charset="0"/>
                                          </a:rPr>
                                        </m:ctrlPr>
                                      </m:sSubPr>
                                      <m:e>
                                        <m:r>
                                          <a:rPr lang="en-US">
                                            <a:solidFill>
                                              <a:schemeClr val="tx1"/>
                                            </a:solidFill>
                                            <a:latin typeface="Cambria Math" panose="02040503050406030204" pitchFamily="18" charset="0"/>
                                          </a:rPr>
                                          <m:t>𝒙</m:t>
                                        </m:r>
                                      </m:e>
                                      <m:sub>
                                        <m:r>
                                          <a:rPr lang="en-US">
                                            <a:solidFill>
                                              <a:schemeClr val="tx1"/>
                                            </a:solidFill>
                                            <a:latin typeface="Cambria Math" panose="02040503050406030204" pitchFamily="18" charset="0"/>
                                          </a:rPr>
                                          <m:t>𝒊</m:t>
                                        </m:r>
                                      </m:sub>
                                    </m:sSub>
                                  </m:e>
                                </m:d>
                              </m:e>
                            </m:d>
                          </m:e>
                        </m:d>
                      </m:e>
                      <m:sub>
                        <m:r>
                          <a:rPr lang="en-US">
                            <a:solidFill>
                              <a:schemeClr val="tx1"/>
                            </a:solidFill>
                            <a:latin typeface="Cambria Math" panose="02040503050406030204" pitchFamily="18" charset="0"/>
                          </a:rPr>
                          <m:t>𝒊</m:t>
                        </m:r>
                        <m:r>
                          <a:rPr lang="en-US">
                            <a:solidFill>
                              <a:schemeClr val="tx1"/>
                            </a:solidFill>
                            <a:latin typeface="Cambria Math" panose="02040503050406030204" pitchFamily="18" charset="0"/>
                          </a:rPr>
                          <m:t>=</m:t>
                        </m:r>
                        <m:r>
                          <a:rPr lang="en-US">
                            <a:solidFill>
                              <a:schemeClr val="tx1"/>
                            </a:solidFill>
                            <a:latin typeface="Cambria Math" panose="02040503050406030204" pitchFamily="18" charset="0"/>
                          </a:rPr>
                          <m:t>𝟏</m:t>
                        </m:r>
                      </m:sub>
                      <m:sup>
                        <m:r>
                          <a:rPr lang="en-US">
                            <a:solidFill>
                              <a:schemeClr val="tx1"/>
                            </a:solidFill>
                            <a:latin typeface="Cambria Math" panose="02040503050406030204" pitchFamily="18" charset="0"/>
                          </a:rPr>
                          <m:t>𝑵</m:t>
                        </m:r>
                      </m:sup>
                    </m:sSubSup>
                  </m:oMath>
                </a14:m>
                <a:r>
                  <a:rPr lang="en-US" dirty="0">
                    <a:solidFill>
                      <a:schemeClr val="tx1"/>
                    </a:solidFill>
                  </a:rPr>
                  <a:t>:</a:t>
                </a:r>
              </a:p>
              <a:p>
                <a:pPr marL="0" indent="0" algn="l">
                  <a:buNone/>
                </a:pPr>
                <a14:m>
                  <m:oMathPara xmlns:m="http://schemas.openxmlformats.org/officeDocument/2006/math">
                    <m:oMathParaPr>
                      <m:jc m:val="centerGroup"/>
                    </m:oMathParaPr>
                    <m:oMath xmlns:m="http://schemas.openxmlformats.org/officeDocument/2006/math">
                      <m:eqArr>
                        <m:eqArrPr>
                          <m:ctrlPr>
                            <a:rPr lang="en-US" i="1">
                              <a:solidFill>
                                <a:schemeClr val="tx1"/>
                              </a:solidFill>
                              <a:latin typeface="Cambria Math" panose="02040503050406030204" pitchFamily="18" charset="0"/>
                            </a:rPr>
                          </m:ctrlPr>
                        </m:eqArrPr>
                        <m:e>
                          <m:sSub>
                            <m:sSubPr>
                              <m:ctrlPr>
                                <a:rPr lang="en-US" i="1">
                                  <a:solidFill>
                                    <a:schemeClr val="tx1"/>
                                  </a:solidFill>
                                  <a:latin typeface="Cambria Math" panose="02040503050406030204" pitchFamily="18" charset="0"/>
                                </a:rPr>
                              </m:ctrlPr>
                            </m:sSubPr>
                            <m:e>
                              <m:r>
                                <a:rPr lang="en-US">
                                  <a:solidFill>
                                    <a:schemeClr val="tx1"/>
                                  </a:solidFill>
                                  <a:latin typeface="Cambria Math" panose="02040503050406030204" pitchFamily="18" charset="0"/>
                                </a:rPr>
                                <m:t>𝑪</m:t>
                              </m:r>
                            </m:e>
                            <m:sub>
                              <m:r>
                                <a:rPr lang="en-US">
                                  <a:solidFill>
                                    <a:schemeClr val="tx1"/>
                                  </a:solidFill>
                                  <a:latin typeface="Cambria Math" panose="02040503050406030204" pitchFamily="18" charset="0"/>
                                </a:rPr>
                                <m:t>𝑬𝑰</m:t>
                              </m:r>
                            </m:sub>
                          </m:sSub>
                          <m:r>
                            <a:rPr lang="en-US">
                              <a:solidFill>
                                <a:schemeClr val="tx1"/>
                              </a:solidFill>
                              <a:latin typeface="Cambria Math" panose="02040503050406030204" pitchFamily="18" charset="0"/>
                            </a:rPr>
                            <m:t>=</m:t>
                          </m:r>
                          <m:r>
                            <a:rPr lang="en-US">
                              <a:solidFill>
                                <a:schemeClr val="tx1"/>
                              </a:solidFill>
                              <a:latin typeface="Cambria Math" panose="02040503050406030204" pitchFamily="18" charset="0"/>
                            </a:rPr>
                            <m:t>𝑮</m:t>
                          </m:r>
                          <m:d>
                            <m:dPr>
                              <m:ctrlPr>
                                <a:rPr lang="en-US" i="1">
                                  <a:solidFill>
                                    <a:schemeClr val="tx1"/>
                                  </a:solidFill>
                                  <a:latin typeface="Cambria Math" panose="02040503050406030204" pitchFamily="18" charset="0"/>
                                </a:rPr>
                              </m:ctrlPr>
                            </m:dPr>
                            <m:e>
                              <m:sSub>
                                <m:sSubPr>
                                  <m:ctrlPr>
                                    <a:rPr lang="en-US" i="1">
                                      <a:solidFill>
                                        <a:schemeClr val="tx1"/>
                                      </a:solidFill>
                                      <a:latin typeface="Cambria Math" panose="02040503050406030204" pitchFamily="18" charset="0"/>
                                    </a:rPr>
                                  </m:ctrlPr>
                                </m:sSubPr>
                                <m:e>
                                  <m:r>
                                    <a:rPr lang="en-US">
                                      <a:solidFill>
                                        <a:schemeClr val="tx1"/>
                                      </a:solidFill>
                                      <a:latin typeface="Cambria Math" panose="02040503050406030204" pitchFamily="18" charset="0"/>
                                    </a:rPr>
                                    <m:t>𝜹</m:t>
                                  </m:r>
                                </m:e>
                                <m:sub>
                                  <m:r>
                                    <a:rPr lang="en-US">
                                      <a:solidFill>
                                        <a:schemeClr val="tx1"/>
                                      </a:solidFill>
                                      <a:latin typeface="Cambria Math" panose="02040503050406030204" pitchFamily="18" charset="0"/>
                                    </a:rPr>
                                    <m:t>𝑪𝑯𝑺𝑯</m:t>
                                  </m:r>
                                </m:sub>
                              </m:sSub>
                              <m:r>
                                <a:rPr lang="en-US">
                                  <a:solidFill>
                                    <a:schemeClr val="tx1"/>
                                  </a:solidFill>
                                  <a:latin typeface="Cambria Math" panose="02040503050406030204" pitchFamily="18" charset="0"/>
                                </a:rPr>
                                <m:t>,</m:t>
                              </m:r>
                              <m:sSub>
                                <m:sSubPr>
                                  <m:ctrlPr>
                                    <a:rPr lang="en-US" i="1">
                                      <a:solidFill>
                                        <a:schemeClr val="tx1"/>
                                      </a:solidFill>
                                      <a:latin typeface="Cambria Math" panose="02040503050406030204" pitchFamily="18" charset="0"/>
                                    </a:rPr>
                                  </m:ctrlPr>
                                </m:sSubPr>
                                <m:e>
                                  <m:r>
                                    <a:rPr lang="en-US">
                                      <a:solidFill>
                                        <a:schemeClr val="tx1"/>
                                      </a:solidFill>
                                      <a:latin typeface="Cambria Math" panose="02040503050406030204" pitchFamily="18" charset="0"/>
                                    </a:rPr>
                                    <m:t>𝜺</m:t>
                                  </m:r>
                                </m:e>
                                <m:sub>
                                  <m:r>
                                    <a:rPr lang="en-US">
                                      <a:solidFill>
                                        <a:schemeClr val="tx1"/>
                                      </a:solidFill>
                                      <a:latin typeface="Cambria Math" panose="02040503050406030204" pitchFamily="18" charset="0"/>
                                    </a:rPr>
                                    <m:t>𝑯</m:t>
                                  </m:r>
                                </m:sub>
                              </m:sSub>
                            </m:e>
                          </m:d>
                          <m:r>
                            <a:rPr lang="en-US">
                              <a:solidFill>
                                <a:schemeClr val="tx1"/>
                              </a:solidFill>
                              <a:latin typeface="Cambria Math" panose="02040503050406030204" pitchFamily="18" charset="0"/>
                            </a:rPr>
                            <m:t>×</m:t>
                          </m:r>
                          <m:r>
                            <a:rPr lang="en-US">
                              <a:solidFill>
                                <a:schemeClr val="tx1"/>
                              </a:solidFill>
                              <a:latin typeface="Cambria Math" panose="02040503050406030204" pitchFamily="18" charset="0"/>
                            </a:rPr>
                            <m:t>𝐂𝐊𝐓𝐀</m:t>
                          </m:r>
                          <m:d>
                            <m:dPr>
                              <m:ctrlPr>
                                <a:rPr lang="en-US" i="1">
                                  <a:solidFill>
                                    <a:schemeClr val="tx1"/>
                                  </a:solidFill>
                                  <a:latin typeface="Cambria Math" panose="02040503050406030204" pitchFamily="18" charset="0"/>
                                </a:rPr>
                              </m:ctrlPr>
                            </m:dPr>
                            <m:e>
                              <m:sSub>
                                <m:sSubPr>
                                  <m:ctrlPr>
                                    <a:rPr lang="en-US" i="1">
                                      <a:solidFill>
                                        <a:schemeClr val="tx1"/>
                                      </a:solidFill>
                                      <a:latin typeface="Cambria Math" panose="02040503050406030204" pitchFamily="18" charset="0"/>
                                    </a:rPr>
                                  </m:ctrlPr>
                                </m:sSubPr>
                                <m:e>
                                  <m:r>
                                    <a:rPr lang="en-US">
                                      <a:solidFill>
                                        <a:schemeClr val="tx1"/>
                                      </a:solidFill>
                                      <a:latin typeface="Cambria Math" panose="02040503050406030204" pitchFamily="18" charset="0"/>
                                    </a:rPr>
                                    <m:t>𝑲</m:t>
                                  </m:r>
                                </m:e>
                                <m:sub>
                                  <m:r>
                                    <a:rPr lang="en-US">
                                      <a:solidFill>
                                        <a:schemeClr val="tx1"/>
                                      </a:solidFill>
                                      <a:latin typeface="Cambria Math" panose="02040503050406030204" pitchFamily="18" charset="0"/>
                                    </a:rPr>
                                    <m:t>𝑸</m:t>
                                  </m:r>
                                </m:sub>
                              </m:sSub>
                              <m:r>
                                <a:rPr lang="en-US">
                                  <a:solidFill>
                                    <a:schemeClr val="tx1"/>
                                  </a:solidFill>
                                  <a:latin typeface="Cambria Math" panose="02040503050406030204" pitchFamily="18" charset="0"/>
                                </a:rPr>
                                <m:t>,</m:t>
                              </m:r>
                              <m:r>
                                <a:rPr lang="en-US">
                                  <a:solidFill>
                                    <a:schemeClr val="tx1"/>
                                  </a:solidFill>
                                  <a:latin typeface="Cambria Math" panose="02040503050406030204" pitchFamily="18" charset="0"/>
                                </a:rPr>
                                <m:t>𝒀</m:t>
                              </m:r>
                            </m:e>
                          </m:d>
                          <m:r>
                            <a:rPr lang="en-US">
                              <a:solidFill>
                                <a:schemeClr val="tx1"/>
                              </a:solidFill>
                              <a:latin typeface="Cambria Math" panose="02040503050406030204" pitchFamily="18" charset="0"/>
                            </a:rPr>
                            <m:t>. </m:t>
                          </m:r>
                        </m:e>
                      </m:eqArr>
                    </m:oMath>
                  </m:oMathPara>
                </a14:m>
                <a:endParaRPr lang="en-US" dirty="0"/>
              </a:p>
              <a:p>
                <a:pPr lvl="1" algn="l">
                  <a:spcAft>
                    <a:spcPts val="1200"/>
                  </a:spcAft>
                </a:pPr>
                <a:r>
                  <a:rPr lang="en-US" dirty="0"/>
                  <a:t>Here, </a:t>
                </a:r>
                <a14:m>
                  <m:oMath xmlns:m="http://schemas.openxmlformats.org/officeDocument/2006/math">
                    <m:r>
                      <a:rPr lang="en-US">
                        <a:latin typeface="Cambria Math" panose="02040503050406030204" pitchFamily="18" charset="0"/>
                      </a:rPr>
                      <m:t>𝑮</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a:latin typeface="Cambria Math" panose="02040503050406030204" pitchFamily="18" charset="0"/>
                              </a:rPr>
                              <m:t>𝜹</m:t>
                            </m:r>
                          </m:e>
                          <m:sub>
                            <m:r>
                              <a:rPr lang="en-US">
                                <a:latin typeface="Cambria Math" panose="02040503050406030204" pitchFamily="18" charset="0"/>
                              </a:rPr>
                              <m:t>𝑪𝑯𝑺𝑯</m:t>
                            </m:r>
                          </m:sub>
                        </m:sSub>
                        <m:r>
                          <a:rPr lang="en-US">
                            <a:latin typeface="Cambria Math" panose="02040503050406030204" pitchFamily="18" charset="0"/>
                          </a:rPr>
                          <m:t>,</m:t>
                        </m:r>
                        <m:sSub>
                          <m:sSubPr>
                            <m:ctrlPr>
                              <a:rPr lang="en-US" i="1">
                                <a:latin typeface="Cambria Math" panose="02040503050406030204" pitchFamily="18" charset="0"/>
                              </a:rPr>
                            </m:ctrlPr>
                          </m:sSubPr>
                          <m:e>
                            <m:r>
                              <a:rPr lang="en-US">
                                <a:latin typeface="Cambria Math" panose="02040503050406030204" pitchFamily="18" charset="0"/>
                              </a:rPr>
                              <m:t>𝜺</m:t>
                            </m:r>
                          </m:e>
                          <m:sub>
                            <m:r>
                              <a:rPr lang="en-US">
                                <a:latin typeface="Cambria Math" panose="02040503050406030204" pitchFamily="18" charset="0"/>
                              </a:rPr>
                              <m:t>𝑯</m:t>
                            </m:r>
                          </m:sub>
                        </m:sSub>
                      </m:e>
                    </m:d>
                  </m:oMath>
                </a14:m>
                <a:r>
                  <a:rPr lang="en-US" dirty="0"/>
                  <a:t> is the entanglement gain from the quantum feature map, and </a:t>
                </a:r>
                <a14:m>
                  <m:oMath xmlns:m="http://schemas.openxmlformats.org/officeDocument/2006/math">
                    <m:r>
                      <a:rPr lang="en-US">
                        <a:latin typeface="Cambria Math" panose="02040503050406030204" pitchFamily="18" charset="0"/>
                      </a:rPr>
                      <m:t>𝐂𝐊𝐓𝐀</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a:latin typeface="Cambria Math" panose="02040503050406030204" pitchFamily="18" charset="0"/>
                              </a:rPr>
                              <m:t>𝑲</m:t>
                            </m:r>
                          </m:e>
                          <m:sub>
                            <m:r>
                              <a:rPr lang="en-US">
                                <a:latin typeface="Cambria Math" panose="02040503050406030204" pitchFamily="18" charset="0"/>
                              </a:rPr>
                              <m:t>𝑸</m:t>
                            </m:r>
                          </m:sub>
                        </m:sSub>
                        <m:r>
                          <a:rPr lang="en-US">
                            <a:latin typeface="Cambria Math" panose="02040503050406030204" pitchFamily="18" charset="0"/>
                          </a:rPr>
                          <m:t>,</m:t>
                        </m:r>
                        <m:r>
                          <a:rPr lang="en-US">
                            <a:latin typeface="Cambria Math" panose="02040503050406030204" pitchFamily="18" charset="0"/>
                          </a:rPr>
                          <m:t>𝒀</m:t>
                        </m:r>
                      </m:e>
                    </m:d>
                  </m:oMath>
                </a14:m>
                <a:r>
                  <a:rPr lang="en-US" dirty="0"/>
                  <a:t> describes the alignment between the quantum kernel </a:t>
                </a:r>
                <a14:m>
                  <m:oMath xmlns:m="http://schemas.openxmlformats.org/officeDocument/2006/math">
                    <m:sSub>
                      <m:sSubPr>
                        <m:ctrlPr>
                          <a:rPr lang="en-US" i="1">
                            <a:latin typeface="Cambria Math" panose="02040503050406030204" pitchFamily="18" charset="0"/>
                          </a:rPr>
                        </m:ctrlPr>
                      </m:sSubPr>
                      <m:e>
                        <m:r>
                          <a:rPr lang="en-US">
                            <a:latin typeface="Cambria Math" panose="02040503050406030204" pitchFamily="18" charset="0"/>
                          </a:rPr>
                          <m:t>𝑲</m:t>
                        </m:r>
                      </m:e>
                      <m:sub>
                        <m:r>
                          <a:rPr lang="en-US">
                            <a:latin typeface="Cambria Math" panose="02040503050406030204" pitchFamily="18" charset="0"/>
                          </a:rPr>
                          <m:t>𝑸</m:t>
                        </m:r>
                      </m:sub>
                    </m:sSub>
                  </m:oMath>
                </a14:m>
                <a:r>
                  <a:rPr lang="en-US" dirty="0"/>
                  <a:t> and the classical labels </a:t>
                </a:r>
                <a14:m>
                  <m:oMath xmlns:m="http://schemas.openxmlformats.org/officeDocument/2006/math">
                    <m:r>
                      <a:rPr lang="en-US">
                        <a:latin typeface="Cambria Math" panose="02040503050406030204" pitchFamily="18" charset="0"/>
                      </a:rPr>
                      <m:t>𝒀</m:t>
                    </m:r>
                  </m:oMath>
                </a14:m>
                <a:r>
                  <a:rPr lang="en-US" dirty="0"/>
                  <a:t>, which measures how well the quantum geometry aligns with the classification task. </a:t>
                </a:r>
              </a:p>
              <a:p>
                <a:pPr algn="l"/>
                <a:r>
                  <a:rPr lang="en-US" dirty="0"/>
                  <a:t>Definition 11 (Classical Capacity Threshold - </a:t>
                </a:r>
                <a14:m>
                  <m:oMath xmlns:m="http://schemas.openxmlformats.org/officeDocument/2006/math">
                    <m:r>
                      <a:rPr lang="en-US">
                        <a:latin typeface="Cambria Math" panose="02040503050406030204" pitchFamily="18" charset="0"/>
                      </a:rPr>
                      <m:t>𝝉</m:t>
                    </m:r>
                  </m:oMath>
                </a14:m>
                <a:r>
                  <a:rPr lang="en-US" dirty="0"/>
                  <a:t>)</a:t>
                </a:r>
                <a:r>
                  <a:rPr lang="en-US" dirty="0">
                    <a:solidFill>
                      <a:srgbClr val="FF0000"/>
                    </a:solidFill>
                  </a:rPr>
                  <a:t>*</a:t>
                </a:r>
                <a:r>
                  <a:rPr lang="en-US" dirty="0"/>
                  <a:t>. </a:t>
                </a:r>
                <a:r>
                  <a:rPr lang="en-US" dirty="0">
                    <a:solidFill>
                      <a:schemeClr val="tx1"/>
                    </a:solidFill>
                  </a:rPr>
                  <a:t>The metric </a:t>
                </a:r>
                <a14:m>
                  <m:oMath xmlns:m="http://schemas.openxmlformats.org/officeDocument/2006/math">
                    <m:r>
                      <a:rPr lang="en-US">
                        <a:solidFill>
                          <a:schemeClr val="tx1"/>
                        </a:solidFill>
                        <a:latin typeface="Cambria Math" panose="02040503050406030204" pitchFamily="18" charset="0"/>
                      </a:rPr>
                      <m:t>𝛕</m:t>
                    </m:r>
                  </m:oMath>
                </a14:m>
                <a:r>
                  <a:rPr lang="en-US" dirty="0">
                    <a:solidFill>
                      <a:schemeClr val="tx1"/>
                    </a:solidFill>
                  </a:rPr>
                  <a:t> is defined as the CKTA of the optimal classical RBF kernel:</a:t>
                </a:r>
                <a:endParaRPr lang="en-US" dirty="0"/>
              </a:p>
              <a:p>
                <a:pPr marL="0" indent="0" algn="l">
                  <a:buNone/>
                </a:pPr>
                <a14:m>
                  <m:oMathPara xmlns:m="http://schemas.openxmlformats.org/officeDocument/2006/math">
                    <m:oMathParaPr>
                      <m:jc m:val="centerGroup"/>
                    </m:oMathParaPr>
                    <m:oMath xmlns:m="http://schemas.openxmlformats.org/officeDocument/2006/math">
                      <m:eqArr>
                        <m:eqArrPr>
                          <m:ctrlPr>
                            <a:rPr lang="en-US" i="1" smtClean="0">
                              <a:solidFill>
                                <a:schemeClr val="tx1"/>
                              </a:solidFill>
                              <a:latin typeface="Cambria Math" panose="02040503050406030204" pitchFamily="18" charset="0"/>
                            </a:rPr>
                          </m:ctrlPr>
                        </m:eqArrPr>
                        <m:e>
                          <m:r>
                            <a:rPr lang="en-US">
                              <a:solidFill>
                                <a:schemeClr val="tx1"/>
                              </a:solidFill>
                              <a:latin typeface="Cambria Math" panose="02040503050406030204" pitchFamily="18" charset="0"/>
                            </a:rPr>
                            <m:t>𝝉</m:t>
                          </m:r>
                          <m:r>
                            <a:rPr lang="en-US">
                              <a:solidFill>
                                <a:schemeClr val="tx1"/>
                              </a:solidFill>
                              <a:latin typeface="Cambria Math" panose="02040503050406030204" pitchFamily="18" charset="0"/>
                            </a:rPr>
                            <m:t>=</m:t>
                          </m:r>
                          <m:limLow>
                            <m:limLowPr>
                              <m:ctrlPr>
                                <a:rPr lang="en-US" i="1">
                                  <a:solidFill>
                                    <a:schemeClr val="tx1"/>
                                  </a:solidFill>
                                  <a:latin typeface="Cambria Math" panose="02040503050406030204" pitchFamily="18" charset="0"/>
                                </a:rPr>
                              </m:ctrlPr>
                            </m:limLowPr>
                            <m:e>
                              <m:r>
                                <a:rPr lang="en-US">
                                  <a:solidFill>
                                    <a:schemeClr val="tx1"/>
                                  </a:solidFill>
                                  <a:latin typeface="Cambria Math" panose="02040503050406030204" pitchFamily="18" charset="0"/>
                                </a:rPr>
                                <m:t>𝒎𝒂𝒙</m:t>
                              </m:r>
                            </m:e>
                            <m:lim>
                              <m:r>
                                <a:rPr lang="en-US">
                                  <a:solidFill>
                                    <a:schemeClr val="tx1"/>
                                  </a:solidFill>
                                  <a:latin typeface="Cambria Math" panose="02040503050406030204" pitchFamily="18" charset="0"/>
                                </a:rPr>
                                <m:t>𝜸</m:t>
                              </m:r>
                              <m:r>
                                <a:rPr lang="en-US">
                                  <a:solidFill>
                                    <a:schemeClr val="tx1"/>
                                  </a:solidFill>
                                  <a:latin typeface="Cambria Math" panose="02040503050406030204" pitchFamily="18" charset="0"/>
                                </a:rPr>
                                <m:t>∈</m:t>
                              </m:r>
                              <m:sSup>
                                <m:sSupPr>
                                  <m:ctrlPr>
                                    <a:rPr lang="en-US" i="1">
                                      <a:solidFill>
                                        <a:schemeClr val="tx1"/>
                                      </a:solidFill>
                                      <a:latin typeface="Cambria Math" panose="02040503050406030204" pitchFamily="18" charset="0"/>
                                    </a:rPr>
                                  </m:ctrlPr>
                                </m:sSupPr>
                                <m:e>
                                  <m:r>
                                    <a:rPr lang="en-US">
                                      <a:solidFill>
                                        <a:schemeClr val="tx1"/>
                                      </a:solidFill>
                                      <a:latin typeface="Cambria Math" panose="02040503050406030204" pitchFamily="18" charset="0"/>
                                    </a:rPr>
                                    <m:t>ℝ</m:t>
                                  </m:r>
                                </m:e>
                                <m:sup>
                                  <m:r>
                                    <a:rPr lang="en-US">
                                      <a:solidFill>
                                        <a:schemeClr val="tx1"/>
                                      </a:solidFill>
                                      <a:latin typeface="Cambria Math" panose="02040503050406030204" pitchFamily="18" charset="0"/>
                                    </a:rPr>
                                    <m:t>+</m:t>
                                  </m:r>
                                </m:sup>
                              </m:sSup>
                            </m:lim>
                          </m:limLow>
                          <m:r>
                            <a:rPr lang="en-US">
                              <a:solidFill>
                                <a:schemeClr val="tx1"/>
                              </a:solidFill>
                              <a:latin typeface="Cambria Math" panose="02040503050406030204" pitchFamily="18" charset="0"/>
                            </a:rPr>
                            <m:t> </m:t>
                          </m:r>
                          <m:r>
                            <a:rPr lang="en-US">
                              <a:solidFill>
                                <a:schemeClr val="tx1"/>
                              </a:solidFill>
                              <a:latin typeface="Cambria Math" panose="02040503050406030204" pitchFamily="18" charset="0"/>
                            </a:rPr>
                            <m:t>𝑪𝑲𝑻𝑨</m:t>
                          </m:r>
                          <m:d>
                            <m:dPr>
                              <m:ctrlPr>
                                <a:rPr lang="en-US" i="1">
                                  <a:solidFill>
                                    <a:schemeClr val="tx1"/>
                                  </a:solidFill>
                                  <a:latin typeface="Cambria Math" panose="02040503050406030204" pitchFamily="18" charset="0"/>
                                </a:rPr>
                              </m:ctrlPr>
                            </m:dPr>
                            <m:e>
                              <m:sSubSup>
                                <m:sSubSupPr>
                                  <m:ctrlPr>
                                    <a:rPr lang="en-US" i="1">
                                      <a:solidFill>
                                        <a:schemeClr val="tx1"/>
                                      </a:solidFill>
                                      <a:latin typeface="Cambria Math" panose="02040503050406030204" pitchFamily="18" charset="0"/>
                                    </a:rPr>
                                  </m:ctrlPr>
                                </m:sSubSupPr>
                                <m:e>
                                  <m:r>
                                    <a:rPr lang="en-US">
                                      <a:solidFill>
                                        <a:schemeClr val="tx1"/>
                                      </a:solidFill>
                                      <a:latin typeface="Cambria Math" panose="02040503050406030204" pitchFamily="18" charset="0"/>
                                    </a:rPr>
                                    <m:t>𝑲</m:t>
                                  </m:r>
                                </m:e>
                                <m:sub>
                                  <m:r>
                                    <a:rPr lang="en-US">
                                      <a:solidFill>
                                        <a:schemeClr val="tx1"/>
                                      </a:solidFill>
                                      <a:latin typeface="Cambria Math" panose="02040503050406030204" pitchFamily="18" charset="0"/>
                                    </a:rPr>
                                    <m:t>𝑹𝑩𝑭</m:t>
                                  </m:r>
                                </m:sub>
                                <m:sup>
                                  <m:d>
                                    <m:dPr>
                                      <m:ctrlPr>
                                        <a:rPr lang="en-US" i="1">
                                          <a:solidFill>
                                            <a:schemeClr val="tx1"/>
                                          </a:solidFill>
                                          <a:latin typeface="Cambria Math" panose="02040503050406030204" pitchFamily="18" charset="0"/>
                                        </a:rPr>
                                      </m:ctrlPr>
                                    </m:dPr>
                                    <m:e>
                                      <m:r>
                                        <a:rPr lang="en-US">
                                          <a:solidFill>
                                            <a:schemeClr val="tx1"/>
                                          </a:solidFill>
                                          <a:latin typeface="Cambria Math" panose="02040503050406030204" pitchFamily="18" charset="0"/>
                                        </a:rPr>
                                        <m:t>𝜸</m:t>
                                      </m:r>
                                    </m:e>
                                  </m:d>
                                </m:sup>
                              </m:sSubSup>
                              <m:r>
                                <a:rPr lang="en-US">
                                  <a:solidFill>
                                    <a:schemeClr val="tx1"/>
                                  </a:solidFill>
                                  <a:latin typeface="Cambria Math" panose="02040503050406030204" pitchFamily="18" charset="0"/>
                                </a:rPr>
                                <m:t>,</m:t>
                              </m:r>
                              <m:r>
                                <a:rPr lang="en-US">
                                  <a:solidFill>
                                    <a:schemeClr val="tx1"/>
                                  </a:solidFill>
                                  <a:latin typeface="Cambria Math" panose="02040503050406030204" pitchFamily="18" charset="0"/>
                                </a:rPr>
                                <m:t>𝒀</m:t>
                              </m:r>
                            </m:e>
                          </m:d>
                          <m:r>
                            <a:rPr lang="en-US">
                              <a:solidFill>
                                <a:schemeClr val="tx1"/>
                              </a:solidFill>
                              <a:latin typeface="Cambria Math" panose="02040503050406030204" pitchFamily="18" charset="0"/>
                            </a:rPr>
                            <m:t>. </m:t>
                          </m:r>
                        </m:e>
                      </m:eqArr>
                    </m:oMath>
                  </m:oMathPara>
                </a14:m>
                <a:endParaRPr lang="en-US" dirty="0"/>
              </a:p>
              <a:p>
                <a:pPr lvl="1" algn="l"/>
                <a:r>
                  <a:rPr lang="en-US" dirty="0"/>
                  <a:t>Here, </a:t>
                </a:r>
                <a14:m>
                  <m:oMath xmlns:m="http://schemas.openxmlformats.org/officeDocument/2006/math">
                    <m:sSubSup>
                      <m:sSubSupPr>
                        <m:ctrlPr>
                          <a:rPr lang="en-US" i="1">
                            <a:latin typeface="Cambria Math" panose="02040503050406030204" pitchFamily="18" charset="0"/>
                          </a:rPr>
                        </m:ctrlPr>
                      </m:sSubSupPr>
                      <m:e>
                        <m:r>
                          <a:rPr lang="en-US">
                            <a:latin typeface="Cambria Math" panose="02040503050406030204" pitchFamily="18" charset="0"/>
                          </a:rPr>
                          <m:t>𝑲</m:t>
                        </m:r>
                      </m:e>
                      <m:sub>
                        <m:r>
                          <a:rPr lang="en-US">
                            <a:latin typeface="Cambria Math" panose="02040503050406030204" pitchFamily="18" charset="0"/>
                          </a:rPr>
                          <m:t>𝑹𝑩𝑭</m:t>
                        </m:r>
                      </m:sub>
                      <m:sup>
                        <m:d>
                          <m:dPr>
                            <m:ctrlPr>
                              <a:rPr lang="en-US" i="1">
                                <a:latin typeface="Cambria Math" panose="02040503050406030204" pitchFamily="18" charset="0"/>
                              </a:rPr>
                            </m:ctrlPr>
                          </m:dPr>
                          <m:e>
                            <m:r>
                              <a:rPr lang="en-US">
                                <a:latin typeface="Cambria Math" panose="02040503050406030204" pitchFamily="18" charset="0"/>
                              </a:rPr>
                              <m:t>𝜸</m:t>
                            </m:r>
                          </m:e>
                        </m:d>
                      </m:sup>
                    </m:sSubSup>
                  </m:oMath>
                </a14:m>
                <a:r>
                  <a:rPr lang="en-US" dirty="0"/>
                  <a:t> represents the classically universal kernel and </a:t>
                </a:r>
                <a14:m>
                  <m:oMath xmlns:m="http://schemas.openxmlformats.org/officeDocument/2006/math">
                    <m:r>
                      <a:rPr lang="en-US">
                        <a:latin typeface="Cambria Math" panose="02040503050406030204" pitchFamily="18" charset="0"/>
                      </a:rPr>
                      <m:t>𝛄</m:t>
                    </m:r>
                  </m:oMath>
                </a14:m>
                <a:r>
                  <a:rPr lang="en-US" dirty="0"/>
                  <a:t> is the bandwidth parameter. To ensure </a:t>
                </a:r>
                <a14:m>
                  <m:oMath xmlns:m="http://schemas.openxmlformats.org/officeDocument/2006/math">
                    <m:r>
                      <a:rPr lang="en-US" i="1">
                        <a:latin typeface="Cambria Math" panose="02040503050406030204" pitchFamily="18" charset="0"/>
                      </a:rPr>
                      <m:t>𝝉</m:t>
                    </m:r>
                  </m:oMath>
                </a14:m>
                <a:r>
                  <a:rPr lang="en-US" dirty="0"/>
                  <a:t> is the best ceiling, it is calculated only after</a:t>
                </a:r>
                <a14:m>
                  <m:oMath xmlns:m="http://schemas.openxmlformats.org/officeDocument/2006/math">
                    <m:r>
                      <a:rPr lang="en-US">
                        <a:latin typeface="Cambria Math" panose="02040503050406030204" pitchFamily="18" charset="0"/>
                      </a:rPr>
                      <m:t> </m:t>
                    </m:r>
                    <m:r>
                      <a:rPr lang="en-US">
                        <a:latin typeface="Cambria Math" panose="02040503050406030204" pitchFamily="18" charset="0"/>
                      </a:rPr>
                      <m:t>𝛄</m:t>
                    </m:r>
                    <m:r>
                      <a:rPr lang="en-US">
                        <a:latin typeface="Cambria Math" panose="02040503050406030204" pitchFamily="18" charset="0"/>
                      </a:rPr>
                      <m:t> </m:t>
                    </m:r>
                  </m:oMath>
                </a14:m>
                <a:r>
                  <a:rPr lang="en-US" dirty="0"/>
                  <a:t>has been optimized via cross-validation to identify the optimal classical mapping for that specific dataset. So, </a:t>
                </a:r>
                <a14:m>
                  <m:oMath xmlns:m="http://schemas.openxmlformats.org/officeDocument/2006/math">
                    <m:r>
                      <a:rPr lang="en-US">
                        <a:latin typeface="Cambria Math" panose="02040503050406030204" pitchFamily="18" charset="0"/>
                      </a:rPr>
                      <m:t>𝛕</m:t>
                    </m:r>
                  </m:oMath>
                </a14:m>
                <a:r>
                  <a:rPr lang="en-US" dirty="0"/>
                  <a:t> can describe how well a classical computer can understand the geometry of the dataset.</a:t>
                </a:r>
              </a:p>
              <a:p>
                <a:endParaRPr lang="en-US" dirty="0"/>
              </a:p>
            </p:txBody>
          </p:sp>
        </mc:Choice>
        <mc:Fallback xmlns="">
          <p:sp>
            <p:nvSpPr>
              <p:cNvPr id="3" name="TextBox 2">
                <a:extLst>
                  <a:ext uri="{FF2B5EF4-FFF2-40B4-BE49-F238E27FC236}">
                    <a16:creationId xmlns:a16="http://schemas.microsoft.com/office/drawing/2014/main" id="{CE56490D-F8AF-176F-B2B1-429282FA0989}"/>
                  </a:ext>
                </a:extLst>
              </p:cNvPr>
              <p:cNvSpPr txBox="1">
                <a:spLocks noRot="1" noChangeAspect="1" noMove="1" noResize="1" noEditPoints="1" noAdjustHandles="1" noChangeArrowheads="1" noChangeShapeType="1" noTextEdit="1"/>
              </p:cNvSpPr>
              <p:nvPr/>
            </p:nvSpPr>
            <p:spPr>
              <a:xfrm>
                <a:off x="228600" y="685800"/>
                <a:ext cx="8686800" cy="5454570"/>
              </a:xfrm>
              <a:prstGeom prst="rect">
                <a:avLst/>
              </a:prstGeom>
              <a:blipFill>
                <a:blip r:embed="rId3"/>
                <a:stretch>
                  <a:fillRect l="-491" t="-671" r="-632"/>
                </a:stretch>
              </a:blipFill>
            </p:spPr>
            <p:txBody>
              <a:bodyPr/>
              <a:lstStyle/>
              <a:p>
                <a:r>
                  <a:rPr lang="en-US">
                    <a:noFill/>
                  </a:rPr>
                  <a:t> </a:t>
                </a:r>
              </a:p>
            </p:txBody>
          </p:sp>
        </mc:Fallback>
      </mc:AlternateContent>
    </p:spTree>
    <p:extLst>
      <p:ext uri="{BB962C8B-B14F-4D97-AF65-F5344CB8AC3E}">
        <p14:creationId xmlns:p14="http://schemas.microsoft.com/office/powerpoint/2010/main" val="3209024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4770EF-340B-BF86-3478-9A56CCEC9E1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6CD8113-8910-35CB-8BF8-39E5280C9960}"/>
              </a:ext>
            </a:extLst>
          </p:cNvPr>
          <p:cNvSpPr>
            <a:spLocks noGrp="1"/>
          </p:cNvSpPr>
          <p:nvPr>
            <p:ph type="title"/>
          </p:nvPr>
        </p:nvSpPr>
        <p:spPr/>
        <p:txBody>
          <a:bodyPr vert="horz" wrap="none" lIns="228600" tIns="91440" rIns="0" bIns="0" rtlCol="0" anchor="ctr" anchorCtr="0">
            <a:noAutofit/>
          </a:bodyPr>
          <a:lstStyle/>
          <a:p>
            <a:r>
              <a:rPr lang="en-US" dirty="0"/>
              <a:t>Entangled Information Capacity (EIC) Criterion</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6E77E5F2-E9F3-CC4D-B223-07A162FE8571}"/>
                  </a:ext>
                </a:extLst>
              </p:cNvPr>
              <p:cNvSpPr txBox="1"/>
              <p:nvPr/>
            </p:nvSpPr>
            <p:spPr>
              <a:xfrm>
                <a:off x="228600" y="628297"/>
                <a:ext cx="4572000" cy="6695679"/>
              </a:xfrm>
              <a:prstGeom prst="rect">
                <a:avLst/>
              </a:prstGeom>
              <a:noFill/>
            </p:spPr>
            <p:txBody>
              <a:bodyPr wrap="square" rtlCol="0">
                <a:spAutoFit/>
              </a:bodyPr>
              <a:lstStyle>
                <a:defPPr>
                  <a:defRPr lang="en-US"/>
                </a:defPPr>
                <a:lvl1pPr marL="173038" indent="-173038" algn="just">
                  <a:spcAft>
                    <a:spcPts val="600"/>
                  </a:spcAft>
                  <a:buFont typeface="Arial" panose="020B0604020202020204" pitchFamily="34" charset="0"/>
                  <a:buChar char="•"/>
                  <a:defRPr b="1">
                    <a:solidFill>
                      <a:srgbClr val="353585"/>
                    </a:solidFill>
                    <a:latin typeface="Arial" panose="020B0604020202020204" pitchFamily="34" charset="0"/>
                    <a:cs typeface="Arial" panose="020B0604020202020204" pitchFamily="34" charset="0"/>
                  </a:defRPr>
                </a:lvl1pPr>
                <a:lvl2pPr marL="517525" lvl="1" indent="-284163" algn="just">
                  <a:spcAft>
                    <a:spcPts val="600"/>
                  </a:spcAft>
                  <a:buSzPct val="75000"/>
                  <a:buFont typeface="Wingdings" panose="05000000000000000000" pitchFamily="2" charset="2"/>
                  <a:buChar char="q"/>
                  <a:defRPr b="1">
                    <a:latin typeface="Arial" panose="020B0604020202020204" pitchFamily="34" charset="0"/>
                    <a:cs typeface="Arial" panose="020B0604020202020204" pitchFamily="34" charset="0"/>
                  </a:defRPr>
                </a:lvl2pPr>
              </a:lstStyle>
              <a:p>
                <a:pPr algn="l"/>
                <a:r>
                  <a:rPr lang="en-US" dirty="0"/>
                  <a:t>Theorem 1. </a:t>
                </a:r>
                <a:r>
                  <a:rPr lang="en-US" dirty="0">
                    <a:solidFill>
                      <a:schemeClr val="tx1"/>
                    </a:solidFill>
                  </a:rPr>
                  <a:t>Let  </a:t>
                </a:r>
                <a14:m>
                  <m:oMath xmlns:m="http://schemas.openxmlformats.org/officeDocument/2006/math">
                    <m:r>
                      <a:rPr lang="en-US">
                        <a:solidFill>
                          <a:schemeClr val="tx1"/>
                        </a:solidFill>
                        <a:latin typeface="Cambria Math" panose="02040503050406030204" pitchFamily="18" charset="0"/>
                      </a:rPr>
                      <m:t>𝓓</m:t>
                    </m:r>
                    <m:r>
                      <a:rPr lang="en-US">
                        <a:solidFill>
                          <a:schemeClr val="tx1"/>
                        </a:solidFill>
                        <a:latin typeface="Cambria Math" panose="02040503050406030204" pitchFamily="18" charset="0"/>
                      </a:rPr>
                      <m:t>=</m:t>
                    </m:r>
                    <m:sSubSup>
                      <m:sSubSupPr>
                        <m:ctrlPr>
                          <a:rPr lang="en-US" i="1">
                            <a:solidFill>
                              <a:schemeClr val="tx1"/>
                            </a:solidFill>
                            <a:latin typeface="Cambria Math" panose="02040503050406030204" pitchFamily="18" charset="0"/>
                          </a:rPr>
                        </m:ctrlPr>
                      </m:sSubSupPr>
                      <m:e>
                        <m:d>
                          <m:dPr>
                            <m:begChr m:val="{"/>
                            <m:endChr m:val="}"/>
                            <m:ctrlPr>
                              <a:rPr lang="en-US" i="1">
                                <a:solidFill>
                                  <a:schemeClr val="tx1"/>
                                </a:solidFill>
                                <a:latin typeface="Cambria Math" panose="02040503050406030204" pitchFamily="18" charset="0"/>
                              </a:rPr>
                            </m:ctrlPr>
                          </m:dPr>
                          <m:e>
                            <m:d>
                              <m:dPr>
                                <m:ctrlPr>
                                  <a:rPr lang="en-US" i="1">
                                    <a:solidFill>
                                      <a:schemeClr val="tx1"/>
                                    </a:solidFill>
                                    <a:latin typeface="Cambria Math" panose="02040503050406030204" pitchFamily="18" charset="0"/>
                                  </a:rPr>
                                </m:ctrlPr>
                              </m:dPr>
                              <m:e>
                                <m:sSub>
                                  <m:sSubPr>
                                    <m:ctrlPr>
                                      <a:rPr lang="en-US" i="1">
                                        <a:solidFill>
                                          <a:schemeClr val="tx1"/>
                                        </a:solidFill>
                                        <a:latin typeface="Cambria Math" panose="02040503050406030204" pitchFamily="18" charset="0"/>
                                      </a:rPr>
                                    </m:ctrlPr>
                                  </m:sSubPr>
                                  <m:e>
                                    <m:r>
                                      <a:rPr lang="en-US">
                                        <a:solidFill>
                                          <a:schemeClr val="tx1"/>
                                        </a:solidFill>
                                        <a:latin typeface="Cambria Math" panose="02040503050406030204" pitchFamily="18" charset="0"/>
                                      </a:rPr>
                                      <m:t>𝐱</m:t>
                                    </m:r>
                                  </m:e>
                                  <m:sub>
                                    <m:r>
                                      <a:rPr lang="en-US">
                                        <a:solidFill>
                                          <a:schemeClr val="tx1"/>
                                        </a:solidFill>
                                        <a:latin typeface="Cambria Math" panose="02040503050406030204" pitchFamily="18" charset="0"/>
                                      </a:rPr>
                                      <m:t>𝐢</m:t>
                                    </m:r>
                                  </m:sub>
                                </m:sSub>
                                <m:r>
                                  <a:rPr lang="en-US">
                                    <a:solidFill>
                                      <a:schemeClr val="tx1"/>
                                    </a:solidFill>
                                    <a:latin typeface="Cambria Math" panose="02040503050406030204" pitchFamily="18" charset="0"/>
                                  </a:rPr>
                                  <m:t>,</m:t>
                                </m:r>
                                <m:sSub>
                                  <m:sSubPr>
                                    <m:ctrlPr>
                                      <a:rPr lang="en-US" i="1">
                                        <a:solidFill>
                                          <a:schemeClr val="tx1"/>
                                        </a:solidFill>
                                        <a:latin typeface="Cambria Math" panose="02040503050406030204" pitchFamily="18" charset="0"/>
                                      </a:rPr>
                                    </m:ctrlPr>
                                  </m:sSubPr>
                                  <m:e>
                                    <m:r>
                                      <a:rPr lang="en-US">
                                        <a:solidFill>
                                          <a:schemeClr val="tx1"/>
                                        </a:solidFill>
                                        <a:latin typeface="Cambria Math" panose="02040503050406030204" pitchFamily="18" charset="0"/>
                                      </a:rPr>
                                      <m:t>𝐲</m:t>
                                    </m:r>
                                  </m:e>
                                  <m:sub>
                                    <m:r>
                                      <a:rPr lang="en-US">
                                        <a:solidFill>
                                          <a:schemeClr val="tx1"/>
                                        </a:solidFill>
                                        <a:latin typeface="Cambria Math" panose="02040503050406030204" pitchFamily="18" charset="0"/>
                                      </a:rPr>
                                      <m:t>𝐢</m:t>
                                    </m:r>
                                  </m:sub>
                                </m:sSub>
                              </m:e>
                            </m:d>
                          </m:e>
                        </m:d>
                      </m:e>
                      <m:sub>
                        <m:r>
                          <a:rPr lang="en-US">
                            <a:solidFill>
                              <a:schemeClr val="tx1"/>
                            </a:solidFill>
                            <a:latin typeface="Cambria Math" panose="02040503050406030204" pitchFamily="18" charset="0"/>
                          </a:rPr>
                          <m:t>𝐢</m:t>
                        </m:r>
                        <m:r>
                          <a:rPr lang="en-US">
                            <a:solidFill>
                              <a:schemeClr val="tx1"/>
                            </a:solidFill>
                            <a:latin typeface="Cambria Math" panose="02040503050406030204" pitchFamily="18" charset="0"/>
                          </a:rPr>
                          <m:t>=</m:t>
                        </m:r>
                        <m:r>
                          <a:rPr lang="en-US">
                            <a:solidFill>
                              <a:schemeClr val="tx1"/>
                            </a:solidFill>
                            <a:latin typeface="Cambria Math" panose="02040503050406030204" pitchFamily="18" charset="0"/>
                          </a:rPr>
                          <m:t>𝟏</m:t>
                        </m:r>
                      </m:sub>
                      <m:sup>
                        <m:r>
                          <a:rPr lang="en-US">
                            <a:solidFill>
                              <a:schemeClr val="tx1"/>
                            </a:solidFill>
                            <a:latin typeface="Cambria Math" panose="02040503050406030204" pitchFamily="18" charset="0"/>
                          </a:rPr>
                          <m:t>𝐍</m:t>
                        </m:r>
                      </m:sup>
                    </m:sSubSup>
                  </m:oMath>
                </a14:m>
                <a:r>
                  <a:rPr lang="en-US" dirty="0">
                    <a:solidFill>
                      <a:schemeClr val="tx1"/>
                    </a:solidFill>
                  </a:rPr>
                  <a:t> be a classification dataset. Let </a:t>
                </a:r>
                <a14:m>
                  <m:oMath xmlns:m="http://schemas.openxmlformats.org/officeDocument/2006/math">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𝑲</m:t>
                        </m:r>
                      </m:e>
                      <m:sub>
                        <m:r>
                          <a:rPr lang="en-US" i="1">
                            <a:solidFill>
                              <a:schemeClr val="tx1"/>
                            </a:solidFill>
                            <a:latin typeface="Cambria Math" panose="02040503050406030204" pitchFamily="18" charset="0"/>
                          </a:rPr>
                          <m:t>𝑸</m:t>
                        </m:r>
                      </m:sub>
                    </m:sSub>
                  </m:oMath>
                </a14:m>
                <a:r>
                  <a:rPr lang="en-US" dirty="0">
                    <a:solidFill>
                      <a:schemeClr val="tx1"/>
                    </a:solidFill>
                  </a:rPr>
                  <a:t> be the quantum kernel induced by a quantum feature map, and </a:t>
                </a:r>
                <a14:m>
                  <m:oMath xmlns:m="http://schemas.openxmlformats.org/officeDocument/2006/math">
                    <m:sSubSup>
                      <m:sSubSupPr>
                        <m:ctrlPr>
                          <a:rPr lang="en-US" i="1">
                            <a:solidFill>
                              <a:schemeClr val="tx1"/>
                            </a:solidFill>
                            <a:latin typeface="Cambria Math" panose="02040503050406030204" pitchFamily="18" charset="0"/>
                          </a:rPr>
                        </m:ctrlPr>
                      </m:sSubSupPr>
                      <m:e>
                        <m:r>
                          <a:rPr lang="en-US" i="1">
                            <a:solidFill>
                              <a:schemeClr val="tx1"/>
                            </a:solidFill>
                            <a:latin typeface="Cambria Math" panose="02040503050406030204" pitchFamily="18" charset="0"/>
                          </a:rPr>
                          <m:t>𝑲</m:t>
                        </m:r>
                      </m:e>
                      <m:sub>
                        <m:r>
                          <a:rPr lang="en-US" i="1">
                            <a:solidFill>
                              <a:schemeClr val="tx1"/>
                            </a:solidFill>
                            <a:latin typeface="Cambria Math" panose="02040503050406030204" pitchFamily="18" charset="0"/>
                          </a:rPr>
                          <m:t>𝑪</m:t>
                        </m:r>
                      </m:sub>
                      <m:sup>
                        <m:r>
                          <a:rPr lang="en-US" i="1">
                            <a:solidFill>
                              <a:schemeClr val="tx1"/>
                            </a:solidFill>
                            <a:latin typeface="Cambria Math" panose="02040503050406030204" pitchFamily="18" charset="0"/>
                          </a:rPr>
                          <m:t>∗</m:t>
                        </m:r>
                      </m:sup>
                    </m:sSubSup>
                  </m:oMath>
                </a14:m>
                <a:r>
                  <a:rPr lang="en-US" dirty="0">
                    <a:solidFill>
                      <a:schemeClr val="tx1"/>
                    </a:solidFill>
                  </a:rPr>
                  <a:t> be the optimal classical RBF kernel. Then:</a:t>
                </a:r>
              </a:p>
              <a:p>
                <a:pPr lvl="1" algn="l"/>
                <a14:m>
                  <m:oMath xmlns:m="http://schemas.openxmlformats.org/officeDocument/2006/math">
                    <m:sSub>
                      <m:sSubPr>
                        <m:ctrlPr>
                          <a:rPr lang="en-US" i="1">
                            <a:latin typeface="Cambria Math" panose="02040503050406030204" pitchFamily="18" charset="0"/>
                          </a:rPr>
                        </m:ctrlPr>
                      </m:sSubPr>
                      <m:e>
                        <m:r>
                          <a:rPr lang="en-US">
                            <a:latin typeface="Cambria Math" panose="02040503050406030204" pitchFamily="18" charset="0"/>
                          </a:rPr>
                          <m:t>𝑪</m:t>
                        </m:r>
                      </m:e>
                      <m:sub>
                        <m:r>
                          <a:rPr lang="en-US">
                            <a:latin typeface="Cambria Math" panose="02040503050406030204" pitchFamily="18" charset="0"/>
                          </a:rPr>
                          <m:t>𝑬𝑰</m:t>
                        </m:r>
                      </m:sub>
                    </m:sSub>
                    <m:r>
                      <a:rPr lang="en-US">
                        <a:latin typeface="Cambria Math" panose="02040503050406030204" pitchFamily="18" charset="0"/>
                      </a:rPr>
                      <m:t>&gt;</m:t>
                    </m:r>
                    <m:r>
                      <a:rPr lang="en-US">
                        <a:latin typeface="Cambria Math" panose="02040503050406030204" pitchFamily="18" charset="0"/>
                      </a:rPr>
                      <m:t>𝝉</m:t>
                    </m:r>
                    <m:r>
                      <a:rPr lang="en-US">
                        <a:latin typeface="Cambria Math" panose="02040503050406030204" pitchFamily="18" charset="0"/>
                      </a:rPr>
                      <m:t>⟹</m:t>
                    </m:r>
                    <m:r>
                      <m:rPr>
                        <m:nor/>
                      </m:rPr>
                      <a:rPr lang="en-US"/>
                      <m:t> </m:t>
                    </m:r>
                    <m:r>
                      <m:rPr>
                        <m:nor/>
                      </m:rPr>
                      <a:rPr lang="en-US"/>
                      <m:t>the</m:t>
                    </m:r>
                    <m:r>
                      <m:rPr>
                        <m:nor/>
                      </m:rPr>
                      <a:rPr lang="en-US"/>
                      <m:t> </m:t>
                    </m:r>
                    <m:r>
                      <m:rPr>
                        <m:nor/>
                      </m:rPr>
                      <a:rPr lang="en-US"/>
                      <m:t>quantum</m:t>
                    </m:r>
                    <m:r>
                      <m:rPr>
                        <m:nor/>
                      </m:rPr>
                      <a:rPr lang="en-US"/>
                      <m:t> </m:t>
                    </m:r>
                    <m:r>
                      <m:rPr>
                        <m:nor/>
                      </m:rPr>
                      <a:rPr lang="en-US"/>
                      <m:t>kernel</m:t>
                    </m:r>
                    <m:r>
                      <m:rPr>
                        <m:nor/>
                      </m:rPr>
                      <a:rPr lang="en-US"/>
                      <m:t> </m:t>
                    </m:r>
                    <m:sSub>
                      <m:sSubPr>
                        <m:ctrlPr>
                          <a:rPr lang="en-US" i="1">
                            <a:latin typeface="Cambria Math" panose="02040503050406030204" pitchFamily="18" charset="0"/>
                          </a:rPr>
                        </m:ctrlPr>
                      </m:sSubPr>
                      <m:e>
                        <m:r>
                          <a:rPr lang="en-US">
                            <a:latin typeface="Cambria Math" panose="02040503050406030204" pitchFamily="18" charset="0"/>
                          </a:rPr>
                          <m:t>𝑲</m:t>
                        </m:r>
                      </m:e>
                      <m:sub>
                        <m:r>
                          <a:rPr lang="en-US">
                            <a:latin typeface="Cambria Math" panose="02040503050406030204" pitchFamily="18" charset="0"/>
                          </a:rPr>
                          <m:t>𝑸</m:t>
                        </m:r>
                      </m:sub>
                    </m:sSub>
                    <m:r>
                      <m:rPr>
                        <m:nor/>
                      </m:rPr>
                      <a:rPr lang="en-US"/>
                      <m:t> </m:t>
                    </m:r>
                    <m:r>
                      <m:rPr>
                        <m:nor/>
                      </m:rPr>
                      <a:rPr lang="en-US"/>
                      <m:t>has</m:t>
                    </m:r>
                    <m:r>
                      <m:rPr>
                        <m:nor/>
                      </m:rPr>
                      <a:rPr lang="en-US"/>
                      <m:t> </m:t>
                    </m:r>
                    <m:r>
                      <m:rPr>
                        <m:nor/>
                      </m:rPr>
                      <a:rPr lang="en-US"/>
                      <m:t>a</m:t>
                    </m:r>
                    <m:r>
                      <m:rPr>
                        <m:nor/>
                      </m:rPr>
                      <a:rPr lang="en-US"/>
                      <m:t> </m:t>
                    </m:r>
                    <m:r>
                      <m:rPr>
                        <m:nor/>
                      </m:rPr>
                      <a:rPr lang="en-US"/>
                      <m:t>structural</m:t>
                    </m:r>
                    <m:r>
                      <m:rPr>
                        <m:nor/>
                      </m:rPr>
                      <a:rPr lang="en-US"/>
                      <m:t> </m:t>
                    </m:r>
                    <m:r>
                      <m:rPr>
                        <m:nor/>
                      </m:rPr>
                      <a:rPr lang="en-US"/>
                      <m:t>alignment</m:t>
                    </m:r>
                    <m:r>
                      <m:rPr>
                        <m:nor/>
                      </m:rPr>
                      <a:rPr lang="en-US"/>
                      <m:t> </m:t>
                    </m:r>
                    <m:r>
                      <m:rPr>
                        <m:nor/>
                      </m:rPr>
                      <a:rPr lang="en-US"/>
                      <m:t>advantage</m:t>
                    </m:r>
                    <m:r>
                      <m:rPr>
                        <m:nor/>
                      </m:rPr>
                      <a:rPr lang="en-US"/>
                      <m:t> </m:t>
                    </m:r>
                    <m:r>
                      <m:rPr>
                        <m:nor/>
                      </m:rPr>
                      <a:rPr lang="en-US"/>
                      <m:t>over</m:t>
                    </m:r>
                    <m:r>
                      <m:rPr>
                        <m:nor/>
                      </m:rPr>
                      <a:rPr lang="en-US"/>
                      <m:t> </m:t>
                    </m:r>
                    <m:sSubSup>
                      <m:sSubSupPr>
                        <m:ctrlPr>
                          <a:rPr lang="en-US" i="1">
                            <a:latin typeface="Cambria Math" panose="02040503050406030204" pitchFamily="18" charset="0"/>
                          </a:rPr>
                        </m:ctrlPr>
                      </m:sSubSupPr>
                      <m:e>
                        <m:r>
                          <a:rPr lang="en-US">
                            <a:latin typeface="Cambria Math" panose="02040503050406030204" pitchFamily="18" charset="0"/>
                          </a:rPr>
                          <m:t>𝑲</m:t>
                        </m:r>
                      </m:e>
                      <m:sub>
                        <m:r>
                          <a:rPr lang="en-US">
                            <a:latin typeface="Cambria Math" panose="02040503050406030204" pitchFamily="18" charset="0"/>
                          </a:rPr>
                          <m:t>𝑪</m:t>
                        </m:r>
                      </m:sub>
                      <m:sup>
                        <m:r>
                          <a:rPr lang="en-US">
                            <a:latin typeface="Cambria Math" panose="02040503050406030204" pitchFamily="18" charset="0"/>
                          </a:rPr>
                          <m:t>∗</m:t>
                        </m:r>
                      </m:sup>
                    </m:sSubSup>
                  </m:oMath>
                </a14:m>
                <a:endParaRPr lang="en-US" dirty="0"/>
              </a:p>
              <a:p>
                <a:pPr algn="l"/>
                <a:r>
                  <a:rPr lang="en-US" dirty="0">
                    <a:solidFill>
                      <a:schemeClr val="tx1"/>
                    </a:solidFill>
                  </a:rPr>
                  <a:t>Specifically, this requires the simultaneous satisfaction of three necessary conditions: </a:t>
                </a:r>
              </a:p>
              <a:p>
                <a:pPr lvl="1" algn="l"/>
                <a:r>
                  <a:rPr lang="en-US" dirty="0"/>
                  <a:t>q</a:t>
                </a:r>
                <a:r>
                  <a:rPr lang="en-US" dirty="0">
                    <a:solidFill>
                      <a:schemeClr val="tx1"/>
                    </a:solidFill>
                  </a:rPr>
                  <a:t>uantum correlation </a:t>
                </a:r>
                <a:br>
                  <a:rPr lang="en-US" dirty="0">
                    <a:solidFill>
                      <a:schemeClr val="tx1"/>
                    </a:solidFill>
                  </a:rPr>
                </a:br>
                <a:r>
                  <a:rPr lang="en-US" dirty="0">
                    <a:solidFill>
                      <a:schemeClr val="tx1"/>
                    </a:solidFill>
                  </a:rPr>
                  <a:t>(</a:t>
                </a:r>
                <a14:m>
                  <m:oMath xmlns:m="http://schemas.openxmlformats.org/officeDocument/2006/math">
                    <m:sSub>
                      <m:sSubPr>
                        <m:ctrlPr>
                          <a:rPr lang="en-US" i="1">
                            <a:solidFill>
                              <a:schemeClr val="tx1"/>
                            </a:solidFill>
                            <a:latin typeface="Cambria Math" panose="02040503050406030204" pitchFamily="18" charset="0"/>
                          </a:rPr>
                        </m:ctrlPr>
                      </m:sSubPr>
                      <m:e>
                        <m:r>
                          <a:rPr lang="en-US">
                            <a:solidFill>
                              <a:schemeClr val="tx1"/>
                            </a:solidFill>
                            <a:latin typeface="Cambria Math" panose="02040503050406030204" pitchFamily="18" charset="0"/>
                          </a:rPr>
                          <m:t>𝜹</m:t>
                        </m:r>
                      </m:e>
                      <m:sub>
                        <m:r>
                          <a:rPr lang="en-US">
                            <a:solidFill>
                              <a:schemeClr val="tx1"/>
                            </a:solidFill>
                            <a:latin typeface="Cambria Math" panose="02040503050406030204" pitchFamily="18" charset="0"/>
                          </a:rPr>
                          <m:t>𝑪𝑯𝑺𝑯</m:t>
                        </m:r>
                      </m:sub>
                    </m:sSub>
                    <m:r>
                      <a:rPr lang="en-US">
                        <a:solidFill>
                          <a:schemeClr val="tx1"/>
                        </a:solidFill>
                        <a:latin typeface="Cambria Math" panose="02040503050406030204" pitchFamily="18" charset="0"/>
                      </a:rPr>
                      <m:t> &gt; </m:t>
                    </m:r>
                    <m:r>
                      <a:rPr lang="en-US">
                        <a:solidFill>
                          <a:schemeClr val="tx1"/>
                        </a:solidFill>
                        <a:latin typeface="Cambria Math" panose="02040503050406030204" pitchFamily="18" charset="0"/>
                      </a:rPr>
                      <m:t>𝟎</m:t>
                    </m:r>
                  </m:oMath>
                </a14:m>
                <a:r>
                  <a:rPr lang="en-US" dirty="0">
                    <a:solidFill>
                      <a:schemeClr val="tx1"/>
                    </a:solidFill>
                  </a:rPr>
                  <a:t>), </a:t>
                </a:r>
              </a:p>
              <a:p>
                <a:pPr lvl="1" algn="l"/>
                <a:r>
                  <a:rPr lang="en-US" dirty="0"/>
                  <a:t>s</a:t>
                </a:r>
                <a:r>
                  <a:rPr lang="en-US" dirty="0">
                    <a:solidFill>
                      <a:schemeClr val="tx1"/>
                    </a:solidFill>
                  </a:rPr>
                  <a:t>ystem-wise entanglement </a:t>
                </a:r>
                <a:br>
                  <a:rPr lang="en-US" dirty="0">
                    <a:solidFill>
                      <a:schemeClr val="tx1"/>
                    </a:solidFill>
                  </a:rPr>
                </a:br>
                <a:r>
                  <a:rPr lang="en-US" dirty="0">
                    <a:solidFill>
                      <a:schemeClr val="tx1"/>
                    </a:solidFill>
                  </a:rPr>
                  <a:t>(</a:t>
                </a:r>
                <a14:m>
                  <m:oMath xmlns:m="http://schemas.openxmlformats.org/officeDocument/2006/math">
                    <m:sSub>
                      <m:sSubPr>
                        <m:ctrlPr>
                          <a:rPr lang="en-US" i="1">
                            <a:solidFill>
                              <a:schemeClr val="tx1"/>
                            </a:solidFill>
                            <a:latin typeface="Cambria Math" panose="02040503050406030204" pitchFamily="18" charset="0"/>
                          </a:rPr>
                        </m:ctrlPr>
                      </m:sSubPr>
                      <m:e>
                        <m:r>
                          <a:rPr lang="en-US">
                            <a:solidFill>
                              <a:schemeClr val="tx1"/>
                            </a:solidFill>
                            <a:latin typeface="Cambria Math" panose="02040503050406030204" pitchFamily="18" charset="0"/>
                          </a:rPr>
                          <m:t>𝜺</m:t>
                        </m:r>
                      </m:e>
                      <m:sub>
                        <m:r>
                          <a:rPr lang="en-US">
                            <a:solidFill>
                              <a:schemeClr val="tx1"/>
                            </a:solidFill>
                            <a:latin typeface="Cambria Math" panose="02040503050406030204" pitchFamily="18" charset="0"/>
                          </a:rPr>
                          <m:t>𝑯</m:t>
                        </m:r>
                      </m:sub>
                    </m:sSub>
                    <m:r>
                      <a:rPr lang="en-US">
                        <a:solidFill>
                          <a:schemeClr val="tx1"/>
                        </a:solidFill>
                        <a:latin typeface="Cambria Math" panose="02040503050406030204" pitchFamily="18" charset="0"/>
                      </a:rPr>
                      <m:t> &gt; </m:t>
                    </m:r>
                    <m:r>
                      <a:rPr lang="en-US">
                        <a:solidFill>
                          <a:schemeClr val="tx1"/>
                        </a:solidFill>
                        <a:latin typeface="Cambria Math" panose="02040503050406030204" pitchFamily="18" charset="0"/>
                      </a:rPr>
                      <m:t>𝟎</m:t>
                    </m:r>
                  </m:oMath>
                </a14:m>
                <a:r>
                  <a:rPr lang="en-US" dirty="0">
                    <a:solidFill>
                      <a:schemeClr val="tx1"/>
                    </a:solidFill>
                  </a:rPr>
                  <a:t>),  </a:t>
                </a:r>
              </a:p>
              <a:p>
                <a:pPr lvl="1" algn="l"/>
                <a:r>
                  <a:rPr lang="en-US" dirty="0">
                    <a:solidFill>
                      <a:schemeClr val="tx1"/>
                    </a:solidFill>
                  </a:rPr>
                  <a:t>superior task-specific centered alignment </a:t>
                </a:r>
                <a14:m>
                  <m:oMath xmlns:m="http://schemas.openxmlformats.org/officeDocument/2006/math">
                    <m:d>
                      <m:dPr>
                        <m:begChr m:val=""/>
                        <m:ctrlPr>
                          <a:rPr lang="en-US" i="1">
                            <a:solidFill>
                              <a:schemeClr val="tx1"/>
                            </a:solidFill>
                            <a:latin typeface="Cambria Math" panose="02040503050406030204" pitchFamily="18" charset="0"/>
                          </a:rPr>
                        </m:ctrlPr>
                      </m:dPr>
                      <m:e>
                        <m:r>
                          <a:rPr lang="en-US">
                            <a:solidFill>
                              <a:schemeClr val="tx1"/>
                            </a:solidFill>
                            <a:latin typeface="Cambria Math" panose="02040503050406030204" pitchFamily="18" charset="0"/>
                          </a:rPr>
                          <m:t>𝐂𝐊𝐓𝐀</m:t>
                        </m:r>
                        <m:d>
                          <m:dPr>
                            <m:ctrlPr>
                              <a:rPr lang="en-US" i="1">
                                <a:solidFill>
                                  <a:schemeClr val="tx1"/>
                                </a:solidFill>
                                <a:latin typeface="Cambria Math" panose="02040503050406030204" pitchFamily="18" charset="0"/>
                              </a:rPr>
                            </m:ctrlPr>
                          </m:dPr>
                          <m:e>
                            <m:sSub>
                              <m:sSubPr>
                                <m:ctrlPr>
                                  <a:rPr lang="en-US" i="1">
                                    <a:solidFill>
                                      <a:schemeClr val="tx1"/>
                                    </a:solidFill>
                                    <a:latin typeface="Cambria Math" panose="02040503050406030204" pitchFamily="18" charset="0"/>
                                  </a:rPr>
                                </m:ctrlPr>
                              </m:sSubPr>
                              <m:e>
                                <m:r>
                                  <a:rPr lang="en-US">
                                    <a:solidFill>
                                      <a:schemeClr val="tx1"/>
                                    </a:solidFill>
                                    <a:latin typeface="Cambria Math" panose="02040503050406030204" pitchFamily="18" charset="0"/>
                                  </a:rPr>
                                  <m:t>𝑲</m:t>
                                </m:r>
                              </m:e>
                              <m:sub>
                                <m:r>
                                  <a:rPr lang="en-US">
                                    <a:solidFill>
                                      <a:schemeClr val="tx1"/>
                                    </a:solidFill>
                                    <a:latin typeface="Cambria Math" panose="02040503050406030204" pitchFamily="18" charset="0"/>
                                  </a:rPr>
                                  <m:t>𝑸</m:t>
                                </m:r>
                              </m:sub>
                            </m:sSub>
                            <m:r>
                              <a:rPr lang="en-US">
                                <a:solidFill>
                                  <a:schemeClr val="tx1"/>
                                </a:solidFill>
                                <a:latin typeface="Cambria Math" panose="02040503050406030204" pitchFamily="18" charset="0"/>
                              </a:rPr>
                              <m:t>,</m:t>
                            </m:r>
                            <m:r>
                              <a:rPr lang="en-US">
                                <a:solidFill>
                                  <a:schemeClr val="tx1"/>
                                </a:solidFill>
                                <a:latin typeface="Cambria Math" panose="02040503050406030204" pitchFamily="18" charset="0"/>
                              </a:rPr>
                              <m:t>𝒀</m:t>
                            </m:r>
                          </m:e>
                        </m:d>
                        <m:r>
                          <a:rPr lang="en-US">
                            <a:solidFill>
                              <a:schemeClr val="tx1"/>
                            </a:solidFill>
                            <a:latin typeface="Cambria Math" panose="02040503050406030204" pitchFamily="18" charset="0"/>
                          </a:rPr>
                          <m:t>&gt;</m:t>
                        </m:r>
                        <m:r>
                          <a:rPr lang="en-US">
                            <a:solidFill>
                              <a:schemeClr val="tx1"/>
                            </a:solidFill>
                            <a:latin typeface="Cambria Math" panose="02040503050406030204" pitchFamily="18" charset="0"/>
                          </a:rPr>
                          <m:t>𝝉</m:t>
                        </m:r>
                      </m:e>
                    </m:d>
                  </m:oMath>
                </a14:m>
                <a:r>
                  <a:rPr lang="en-US" dirty="0">
                    <a:solidFill>
                      <a:schemeClr val="tx1"/>
                    </a:solidFill>
                  </a:rPr>
                  <a:t>.</a:t>
                </a:r>
              </a:p>
              <a:p>
                <a:endParaRPr lang="en-US" dirty="0"/>
              </a:p>
              <a:p>
                <a:endParaRPr lang="en-US" dirty="0"/>
              </a:p>
              <a:p>
                <a:endParaRPr lang="en-US" dirty="0"/>
              </a:p>
              <a:p>
                <a:endParaRPr lang="en-US" dirty="0"/>
              </a:p>
            </p:txBody>
          </p:sp>
        </mc:Choice>
        <mc:Fallback xmlns="">
          <p:sp>
            <p:nvSpPr>
              <p:cNvPr id="3" name="TextBox 2">
                <a:extLst>
                  <a:ext uri="{FF2B5EF4-FFF2-40B4-BE49-F238E27FC236}">
                    <a16:creationId xmlns:a16="http://schemas.microsoft.com/office/drawing/2014/main" id="{6E77E5F2-E9F3-CC4D-B223-07A162FE8571}"/>
                  </a:ext>
                </a:extLst>
              </p:cNvPr>
              <p:cNvSpPr txBox="1">
                <a:spLocks noRot="1" noChangeAspect="1" noMove="1" noResize="1" noEditPoints="1" noAdjustHandles="1" noChangeArrowheads="1" noChangeShapeType="1" noTextEdit="1"/>
              </p:cNvSpPr>
              <p:nvPr/>
            </p:nvSpPr>
            <p:spPr>
              <a:xfrm>
                <a:off x="228600" y="628297"/>
                <a:ext cx="4572000" cy="6695679"/>
              </a:xfrm>
              <a:prstGeom prst="rect">
                <a:avLst/>
              </a:prstGeom>
              <a:blipFill>
                <a:blip r:embed="rId3"/>
                <a:stretch>
                  <a:fillRect l="-933" t="-182" r="-1867"/>
                </a:stretch>
              </a:blipFill>
            </p:spPr>
            <p:txBody>
              <a:bodyPr/>
              <a:lstStyle/>
              <a:p>
                <a:r>
                  <a:rPr lang="en-US">
                    <a:noFill/>
                  </a:rPr>
                  <a:t> </a:t>
                </a:r>
              </a:p>
            </p:txBody>
          </p:sp>
        </mc:Fallback>
      </mc:AlternateContent>
      <p:pic>
        <p:nvPicPr>
          <p:cNvPr id="11" name="Picture 10" descr="This is an AI-generated image.&#10;&#10;An infographic comparing two types of machine learning kernels, organized into two distinct columns: &quot;Quantum Kernel&quot; (left) and &quot;Classical RBF Kernel&quot; (right).&#10;&#10;At the top, the Quantum Kernel is represented by a complex, multi-layered wireframe sphere with numerous small blue and red balls and intersecting, entangled lines, signifying high complexity and entanglement. The Classical RBF Kernel is shown as a smooth, symmetric, three-dimensional surface plot of a standard Gaussian (bell) curve.&#10;&#10;Below these visual depictions, a central mathematical expression is presented: &quot;C_EI &gt; \tau&quot;. Below this, text clarifies its meaning: &quot; The quantum kernel has a structural alignment advantage over.&#10;&#10;The bottom half of the image is a detailed comparison table with two columns, divided by a vertical line, contrasting the properties of each kernel. Each point in the quantum column has a green checkmark, and each in the classical column has a red 'X'.&#10;&#10;The Quantum Kernel  is shown to have:&#10;* Local bipartite non-locality must be positive&#10;* Global multipartite entanglement must be positive, &#10;* Superior task-specific alignment. This is illustrated by a clean 2D plot showing a single, smooth, well-defined blue peak centered on discrete points.&#10;&#10;The Classical RBF Kernel is shown to lose:&#10;* Local bipartite non-locality.&#10;* Global multipartite entanglement.&#10;* Superior task-specific alignment. This is illustrated by a noisy, chaotic, and low-amplitude red line graph, representing poor alignment.&#10;&#10;The bottom of the image features a text legend defining all the symbols and terms used.">
            <a:extLst>
              <a:ext uri="{FF2B5EF4-FFF2-40B4-BE49-F238E27FC236}">
                <a16:creationId xmlns:a16="http://schemas.microsoft.com/office/drawing/2014/main" id="{F83FAC19-F169-989F-FE4B-5A51E09DCD86}"/>
              </a:ext>
            </a:extLst>
          </p:cNvPr>
          <p:cNvPicPr>
            <a:picLocks noChangeAspect="1"/>
          </p:cNvPicPr>
          <p:nvPr/>
        </p:nvPicPr>
        <p:blipFill>
          <a:blip r:embed="rId4"/>
          <a:srcRect/>
          <a:stretch/>
        </p:blipFill>
        <p:spPr>
          <a:xfrm>
            <a:off x="5083730" y="628297"/>
            <a:ext cx="3810000" cy="5715000"/>
          </a:xfrm>
          <a:prstGeom prst="rect">
            <a:avLst/>
          </a:prstGeom>
          <a:ln w="12700">
            <a:solidFill>
              <a:schemeClr val="tx1"/>
            </a:solidFill>
          </a:ln>
        </p:spPr>
      </p:pic>
    </p:spTree>
    <p:extLst>
      <p:ext uri="{BB962C8B-B14F-4D97-AF65-F5344CB8AC3E}">
        <p14:creationId xmlns:p14="http://schemas.microsoft.com/office/powerpoint/2010/main" val="3896169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ISIP Title Sl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ISIP Content Sl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1741</TotalTime>
  <Words>6811</Words>
  <Application>Microsoft Office PowerPoint</Application>
  <PresentationFormat>On-screen Show (4:3)</PresentationFormat>
  <Paragraphs>391</Paragraphs>
  <Slides>51</Slides>
  <Notes>48</Notes>
  <HiddenSlides>4</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51</vt:i4>
      </vt:variant>
    </vt:vector>
  </HeadingPairs>
  <TitlesOfParts>
    <vt:vector size="60" baseType="lpstr">
      <vt:lpstr>Arial</vt:lpstr>
      <vt:lpstr>Calibri</vt:lpstr>
      <vt:lpstr>Calibri Light</vt:lpstr>
      <vt:lpstr>Cambria Math</vt:lpstr>
      <vt:lpstr>Times New Roman</vt:lpstr>
      <vt:lpstr>Wingdings</vt:lpstr>
      <vt:lpstr>1_ISIP Title Slide</vt:lpstr>
      <vt:lpstr>Custom Design</vt:lpstr>
      <vt:lpstr>2_ISIP Content Slide</vt:lpstr>
      <vt:lpstr>PowerPoint Presentation</vt:lpstr>
      <vt:lpstr>Introduction</vt:lpstr>
      <vt:lpstr>Proposed Contributions</vt:lpstr>
      <vt:lpstr>Definitions (1/4)</vt:lpstr>
      <vt:lpstr>The Physical Reality of Entanglement</vt:lpstr>
      <vt:lpstr>Definitions (2/4)</vt:lpstr>
      <vt:lpstr>Definitions (3/4)</vt:lpstr>
      <vt:lpstr>Definitions (4/4)</vt:lpstr>
      <vt:lpstr>Entangled Information Capacity (EIC) Criterion</vt:lpstr>
      <vt:lpstr>Asymptotic Alignment Error Bound</vt:lpstr>
      <vt:lpstr>Empirical Evaluation (1/9)</vt:lpstr>
      <vt:lpstr>Empirical Evaluation (2/9)</vt:lpstr>
      <vt:lpstr>Empirical Evaluation (3/9)</vt:lpstr>
      <vt:lpstr>Empirical Evaluation (4/9)</vt:lpstr>
      <vt:lpstr>Empirical Evaluation (5/9)</vt:lpstr>
      <vt:lpstr>Empirical Evaluation (6/9)</vt:lpstr>
      <vt:lpstr>Empirical Evaluation (7/9)</vt:lpstr>
      <vt:lpstr>Empirical Evaluation (8/9)</vt:lpstr>
      <vt:lpstr>Empirical Evaluation (9/9)</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lpstr>Motivation (1/3) </vt:lpstr>
      <vt:lpstr>Motivation (2/3) </vt:lpstr>
      <vt:lpstr>Motivation (3/3) </vt:lpstr>
      <vt:lpstr>Proof of Theorem 1 (1/6)</vt:lpstr>
      <vt:lpstr>Proof of Theorem 1 (2/6)</vt:lpstr>
      <vt:lpstr>Proof of Theorem 1 (3/6)</vt:lpstr>
      <vt:lpstr>Proof of Theorem 1 (4/6)</vt:lpstr>
      <vt:lpstr>Proof of Theorem 1 (5/6)</vt:lpstr>
      <vt:lpstr>Proof of Theorem 1 (6/6)</vt:lpstr>
      <vt:lpstr>Proof of Lemma 1.1</vt:lpstr>
      <vt:lpstr>Difference From Existing Research (1/2)</vt:lpstr>
      <vt:lpstr>Difference From Existing Research (2/2)</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Sadia Afrin Purba</dc:creator>
  <cp:lastModifiedBy>Sadia Afrin Purba</cp:lastModifiedBy>
  <cp:revision>168</cp:revision>
  <dcterms:modified xsi:type="dcterms:W3CDTF">2026-04-23T13:25:38Z</dcterms:modified>
</cp:coreProperties>
</file>