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9" r:id="rId2"/>
    <p:sldId id="280" r:id="rId3"/>
    <p:sldId id="283" r:id="rId4"/>
    <p:sldId id="281" r:id="rId5"/>
    <p:sldId id="273" r:id="rId6"/>
    <p:sldId id="275" r:id="rId7"/>
    <p:sldId id="276" r:id="rId8"/>
    <p:sldId id="277" r:id="rId9"/>
    <p:sldId id="278" r:id="rId10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76" autoAdjust="0"/>
    <p:restoredTop sz="94190" autoAdjust="0"/>
  </p:normalViewPr>
  <p:slideViewPr>
    <p:cSldViewPr snapToGrid="0">
      <p:cViewPr varScale="1">
        <p:scale>
          <a:sx n="52" d="100"/>
          <a:sy n="52" d="100"/>
        </p:scale>
        <p:origin x="636" y="96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SDI to Cropped Bank Images</a:t>
            </a:r>
          </a:p>
          <a:p>
            <a:r>
              <a:rPr lang="en-US" dirty="0"/>
              <a:t>Dave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56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Cropped Bank Images to Performance Evaluation</a:t>
            </a:r>
            <a:r>
              <a:rPr lang="en-US" baseline="0" dirty="0"/>
              <a:t> Using Confusion Matrix</a:t>
            </a:r>
            <a:endParaRPr lang="en-US" dirty="0"/>
          </a:p>
          <a:p>
            <a:r>
              <a:rPr lang="en-US" dirty="0"/>
              <a:t>Dave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52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Silvia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646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Silvia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5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Silvia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36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Silvia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74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Silvia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2895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Silvia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2875A6-9D03-4636-B619-E0857D04C03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41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7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29.png"/><Relationship Id="rId3" Type="http://schemas.openxmlformats.org/officeDocument/2006/relationships/image" Target="../media/image100.png"/><Relationship Id="rId21" Type="http://schemas.openxmlformats.org/officeDocument/2006/relationships/image" Target="../media/image25.png"/><Relationship Id="rId7" Type="http://schemas.openxmlformats.org/officeDocument/2006/relationships/image" Target="../media/image14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50.png"/><Relationship Id="rId24" Type="http://schemas.openxmlformats.org/officeDocument/2006/relationships/image" Target="../media/image28.png"/><Relationship Id="rId5" Type="http://schemas.openxmlformats.org/officeDocument/2006/relationships/image" Target="../media/image12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10" Type="http://schemas.openxmlformats.org/officeDocument/2006/relationships/image" Target="../media/image15.png"/><Relationship Id="rId19" Type="http://schemas.openxmlformats.org/officeDocument/2006/relationships/image" Target="../media/image23.png"/><Relationship Id="rId4" Type="http://schemas.openxmlformats.org/officeDocument/2006/relationships/image" Target="../media/image11.png"/><Relationship Id="rId9" Type="http://schemas.openxmlformats.org/officeDocument/2006/relationships/image" Target="../media/image90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0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29.png"/><Relationship Id="rId9" Type="http://schemas.openxmlformats.org/officeDocument/2006/relationships/image" Target="../media/image3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7" Type="http://schemas.openxmlformats.org/officeDocument/2006/relationships/image" Target="../media/image3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10" Type="http://schemas.openxmlformats.org/officeDocument/2006/relationships/image" Target="../media/image29.png"/><Relationship Id="rId4" Type="http://schemas.openxmlformats.org/officeDocument/2006/relationships/image" Target="../media/image31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an 42"/>
          <p:cNvSpPr/>
          <p:nvPr/>
        </p:nvSpPr>
        <p:spPr>
          <a:xfrm>
            <a:off x="2219717" y="3616225"/>
            <a:ext cx="1660934" cy="614286"/>
          </a:xfrm>
          <a:prstGeom prst="can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0" name="Can 43"/>
          <p:cNvSpPr/>
          <p:nvPr/>
        </p:nvSpPr>
        <p:spPr>
          <a:xfrm>
            <a:off x="2219711" y="3063615"/>
            <a:ext cx="1660934" cy="614286"/>
          </a:xfrm>
          <a:prstGeom prst="can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Can 44"/>
          <p:cNvSpPr/>
          <p:nvPr/>
        </p:nvSpPr>
        <p:spPr>
          <a:xfrm>
            <a:off x="2219711" y="2509520"/>
            <a:ext cx="1660934" cy="614286"/>
          </a:xfrm>
          <a:prstGeom prst="can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2" name="Can 45"/>
          <p:cNvSpPr/>
          <p:nvPr/>
        </p:nvSpPr>
        <p:spPr>
          <a:xfrm>
            <a:off x="2219713" y="1959391"/>
            <a:ext cx="1660934" cy="614286"/>
          </a:xfrm>
          <a:prstGeom prst="can">
            <a:avLst/>
          </a:prstGeom>
          <a:solidFill>
            <a:schemeClr val="bg1"/>
          </a:solidFill>
          <a:ln w="19050">
            <a:solidFill>
              <a:schemeClr val="accent5">
                <a:lumMod val="50000"/>
              </a:schemeClr>
            </a:solidFill>
          </a:ln>
          <a:scene3d>
            <a:camera prst="orthographicFront"/>
            <a:lightRig rig="threePt" dir="t"/>
          </a:scene3d>
          <a:sp3d prstMaterial="dkEdg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TextBox 242"/>
          <p:cNvSpPr txBox="1"/>
          <p:nvPr/>
        </p:nvSpPr>
        <p:spPr>
          <a:xfrm>
            <a:off x="1350219" y="3259530"/>
            <a:ext cx="333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By Quarter</a:t>
            </a:r>
          </a:p>
        </p:txBody>
      </p:sp>
      <p:sp>
        <p:nvSpPr>
          <p:cNvPr id="244" name="TextBox 243"/>
          <p:cNvSpPr txBox="1"/>
          <p:nvPr/>
        </p:nvSpPr>
        <p:spPr>
          <a:xfrm>
            <a:off x="1394599" y="2711463"/>
            <a:ext cx="333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FDIC SDI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4304725" y="2163160"/>
            <a:ext cx="1934754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Common Variables</a:t>
            </a:r>
          </a:p>
        </p:txBody>
      </p:sp>
      <p:sp>
        <p:nvSpPr>
          <p:cNvPr id="250" name="Rectangle 249"/>
          <p:cNvSpPr/>
          <p:nvPr/>
        </p:nvSpPr>
        <p:spPr>
          <a:xfrm>
            <a:off x="4304725" y="3712077"/>
            <a:ext cx="1934754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Full Variables</a:t>
            </a:r>
          </a:p>
        </p:txBody>
      </p:sp>
      <p:sp>
        <p:nvSpPr>
          <p:cNvPr id="265" name="Rectangle 264"/>
          <p:cNvSpPr/>
          <p:nvPr/>
        </p:nvSpPr>
        <p:spPr>
          <a:xfrm>
            <a:off x="6480047" y="3175050"/>
            <a:ext cx="3239109" cy="2110921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TextBox 265"/>
          <p:cNvSpPr txBox="1"/>
          <p:nvPr/>
        </p:nvSpPr>
        <p:spPr>
          <a:xfrm>
            <a:off x="7261096" y="3213488"/>
            <a:ext cx="179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Intermediate</a:t>
            </a:r>
          </a:p>
        </p:txBody>
      </p:sp>
      <p:sp>
        <p:nvSpPr>
          <p:cNvPr id="267" name="TextBox 266"/>
          <p:cNvSpPr txBox="1"/>
          <p:nvPr/>
        </p:nvSpPr>
        <p:spPr>
          <a:xfrm>
            <a:off x="6995006" y="4978194"/>
            <a:ext cx="23622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Full-Length Bank Images</a:t>
            </a:r>
          </a:p>
        </p:txBody>
      </p:sp>
      <p:pic>
        <p:nvPicPr>
          <p:cNvPr id="1033" name="Picture 9" descr="C:\Users\Dave\AppData\Local\Microsoft\Windows\INetCache\IE\65WWV1DT\piggy_bank__by_star_aurora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097" y="3573499"/>
            <a:ext cx="1447800" cy="133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9" name="Straight Arrow Connector 268"/>
          <p:cNvCxnSpPr/>
          <p:nvPr/>
        </p:nvCxnSpPr>
        <p:spPr>
          <a:xfrm flipV="1">
            <a:off x="6054694" y="4077131"/>
            <a:ext cx="610819" cy="2083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Arrow Connector 274"/>
          <p:cNvCxnSpPr/>
          <p:nvPr/>
        </p:nvCxnSpPr>
        <p:spPr>
          <a:xfrm>
            <a:off x="5255590" y="2804028"/>
            <a:ext cx="0" cy="105833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Arrow Connector 275"/>
          <p:cNvCxnSpPr/>
          <p:nvPr/>
        </p:nvCxnSpPr>
        <p:spPr>
          <a:xfrm>
            <a:off x="3730858" y="2549050"/>
            <a:ext cx="620889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1" name="Picture 9" descr="C:\Users\Dave\AppData\Local\Microsoft\Windows\INetCache\IE\65WWV1DT\piggy_bank__by_star_aurora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097" y="1535149"/>
            <a:ext cx="1447800" cy="133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3" name="Straight Arrow Connector 282"/>
          <p:cNvCxnSpPr/>
          <p:nvPr/>
        </p:nvCxnSpPr>
        <p:spPr>
          <a:xfrm flipV="1">
            <a:off x="9395306" y="2756945"/>
            <a:ext cx="0" cy="577682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Rectangle 255"/>
          <p:cNvSpPr/>
          <p:nvPr/>
        </p:nvSpPr>
        <p:spPr>
          <a:xfrm>
            <a:off x="7143018" y="2422837"/>
            <a:ext cx="2027464" cy="527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TextBox 279"/>
          <p:cNvSpPr txBox="1"/>
          <p:nvPr/>
        </p:nvSpPr>
        <p:spPr>
          <a:xfrm>
            <a:off x="6995006" y="2425494"/>
            <a:ext cx="23622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Cropped Bank Images</a:t>
            </a:r>
          </a:p>
        </p:txBody>
      </p:sp>
      <p:sp>
        <p:nvSpPr>
          <p:cNvPr id="286" name="Rectangle 285"/>
          <p:cNvSpPr/>
          <p:nvPr/>
        </p:nvSpPr>
        <p:spPr>
          <a:xfrm>
            <a:off x="7028412" y="1590370"/>
            <a:ext cx="2027464" cy="527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TextBox 278"/>
          <p:cNvSpPr txBox="1"/>
          <p:nvPr/>
        </p:nvSpPr>
        <p:spPr>
          <a:xfrm>
            <a:off x="7261096" y="1613288"/>
            <a:ext cx="179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  <p:sp>
        <p:nvSpPr>
          <p:cNvPr id="278" name="Rectangle 277"/>
          <p:cNvSpPr/>
          <p:nvPr/>
        </p:nvSpPr>
        <p:spPr>
          <a:xfrm>
            <a:off x="6480047" y="1593901"/>
            <a:ext cx="3239109" cy="1280464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4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6791" y="4011840"/>
            <a:ext cx="3239109" cy="2110921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357023" y="4007478"/>
            <a:ext cx="305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Predicted Classification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37841" y="5814984"/>
            <a:ext cx="19812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Bank Health Label</a:t>
            </a:r>
          </a:p>
        </p:txBody>
      </p:sp>
      <p:pic>
        <p:nvPicPr>
          <p:cNvPr id="7" name="Picture 5" descr="C:\Users\Dave\AppData\Local\Microsoft\Windows\INetCache\IE\61MTVEPN\Bina-Effect-Letters-alphabet-red-1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9261" y="4380370"/>
            <a:ext cx="1017159" cy="140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 descr="C:\Users\Dave\AppData\Local\Microsoft\Windows\INetCache\IE\65WWV1DT\-F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579" y="4337970"/>
            <a:ext cx="1024318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C:\Users\Dave\AppData\Local\Microsoft\Windows\INetCache\IE\65WWV1DT\piggy_bank__by_star_aurora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7841" y="2389820"/>
            <a:ext cx="1447800" cy="133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19762" y="3201308"/>
            <a:ext cx="2027464" cy="527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171700" y="3280165"/>
            <a:ext cx="306705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Cropped Bank Images (500/500)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05156" y="2368841"/>
            <a:ext cx="2027464" cy="5277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837840" y="2467959"/>
            <a:ext cx="179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Input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56791" y="2448572"/>
            <a:ext cx="3239109" cy="1280464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48300" y="2448909"/>
            <a:ext cx="3239109" cy="1280464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448300" y="3088803"/>
            <a:ext cx="3239109" cy="640569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720768" y="2620359"/>
            <a:ext cx="26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Training Data (400/400)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48300" y="3965103"/>
            <a:ext cx="3239109" cy="640569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720768" y="3210909"/>
            <a:ext cx="26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Testing Data (100/100)</a:t>
            </a:r>
          </a:p>
        </p:txBody>
      </p:sp>
      <p:pic>
        <p:nvPicPr>
          <p:cNvPr id="28" name="Picture 12" descr="C:\Users\Dave\AppData\Local\Microsoft\Windows\INetCache\IE\61MTVEPN\499px-colored_neural_network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786" y="2783687"/>
            <a:ext cx="3424664" cy="2055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Rectangle 28"/>
          <p:cNvSpPr/>
          <p:nvPr/>
        </p:nvSpPr>
        <p:spPr>
          <a:xfrm>
            <a:off x="8955577" y="2381250"/>
            <a:ext cx="4017473" cy="2524307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102456" y="2805025"/>
            <a:ext cx="620889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02456" y="3414625"/>
            <a:ext cx="620889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088928" y="2381021"/>
            <a:ext cx="3884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Neural Network Parameter Estimation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20768" y="4087209"/>
            <a:ext cx="268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Model Validation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531456" y="2805025"/>
            <a:ext cx="620889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8572031" y="4285900"/>
            <a:ext cx="516897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5498646" y="5320250"/>
            <a:ext cx="3239109" cy="1840972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166616" y="5460065"/>
            <a:ext cx="1979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Confusion Matrix</a:t>
            </a:r>
          </a:p>
        </p:txBody>
      </p:sp>
      <p:sp>
        <p:nvSpPr>
          <p:cNvPr id="44" name="Rectangle 43"/>
          <p:cNvSpPr/>
          <p:nvPr/>
        </p:nvSpPr>
        <p:spPr>
          <a:xfrm>
            <a:off x="9047316" y="5087431"/>
            <a:ext cx="3239109" cy="2110921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TextBox 44"/>
          <p:cNvSpPr txBox="1"/>
          <p:nvPr/>
        </p:nvSpPr>
        <p:spPr>
          <a:xfrm>
            <a:off x="9319786" y="5083069"/>
            <a:ext cx="2642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Reference Classification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9828366" y="6890575"/>
            <a:ext cx="19812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Bank Health Label</a:t>
            </a:r>
          </a:p>
        </p:txBody>
      </p:sp>
      <p:pic>
        <p:nvPicPr>
          <p:cNvPr id="47" name="Picture 5" descr="C:\Users\Dave\AppData\Local\Microsoft\Windows\INetCache\IE\61MTVEPN\Bina-Effect-Letters-alphabet-red-19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9786" y="5455961"/>
            <a:ext cx="1017159" cy="140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C:\Users\Dave\AppData\Local\Microsoft\Windows\INetCache\IE\65WWV1DT\-F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46104" y="5413561"/>
            <a:ext cx="1024318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9" name="Straight Arrow Connector 48"/>
          <p:cNvCxnSpPr/>
          <p:nvPr/>
        </p:nvCxnSpPr>
        <p:spPr>
          <a:xfrm flipH="1">
            <a:off x="8470586" y="6240736"/>
            <a:ext cx="694614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8358379" y="3643403"/>
            <a:ext cx="0" cy="46410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155082" y="4228400"/>
            <a:ext cx="516897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051090" y="5733294"/>
            <a:ext cx="620889" cy="0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499075" y="5819738"/>
            <a:ext cx="1238250" cy="1238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99075" y="5814984"/>
            <a:ext cx="623879" cy="623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122954" y="6426445"/>
            <a:ext cx="614371" cy="6238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551472" y="5956060"/>
            <a:ext cx="62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80104" y="5956060"/>
            <a:ext cx="62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51475" y="6572768"/>
            <a:ext cx="623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275354" y="6572768"/>
            <a:ext cx="6238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00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2"/>
          <p:cNvGrpSpPr/>
          <p:nvPr/>
        </p:nvGrpSpPr>
        <p:grpSpPr>
          <a:xfrm rot="21419469">
            <a:off x="6099588" y="5440961"/>
            <a:ext cx="1351913" cy="1101975"/>
            <a:chOff x="6402671" y="2582640"/>
            <a:chExt cx="1751899" cy="1430515"/>
          </a:xfrm>
        </p:grpSpPr>
        <p:sp>
          <p:nvSpPr>
            <p:cNvPr id="224" name="Parallelogram 22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Parallelogram 22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Parallelogram 22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 rot="21419469">
            <a:off x="6527767" y="5754169"/>
            <a:ext cx="1351913" cy="1101975"/>
            <a:chOff x="6402671" y="2582640"/>
            <a:chExt cx="1751899" cy="1430515"/>
          </a:xfrm>
        </p:grpSpPr>
        <p:sp>
          <p:nvSpPr>
            <p:cNvPr id="228" name="Parallelogram 22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Parallelogram 22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Parallelogram 22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 rot="21419469">
            <a:off x="7068730" y="6119860"/>
            <a:ext cx="1351913" cy="1101975"/>
            <a:chOff x="6402671" y="2582640"/>
            <a:chExt cx="1751899" cy="1430515"/>
          </a:xfrm>
        </p:grpSpPr>
        <p:sp>
          <p:nvSpPr>
            <p:cNvPr id="232" name="Parallelogram 23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Parallelogram 23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Parallelogram 23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 rot="21419469">
            <a:off x="7563241" y="6538428"/>
            <a:ext cx="1351913" cy="1101975"/>
            <a:chOff x="6402671" y="2582640"/>
            <a:chExt cx="1751899" cy="1430515"/>
          </a:xfrm>
        </p:grpSpPr>
        <p:sp>
          <p:nvSpPr>
            <p:cNvPr id="238" name="Parallelogram 23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Parallelogram 23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Parallelogram 23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 rot="21419469">
            <a:off x="8017253" y="6911280"/>
            <a:ext cx="1351913" cy="1101975"/>
            <a:chOff x="6402671" y="2582640"/>
            <a:chExt cx="1751899" cy="1430515"/>
          </a:xfrm>
        </p:grpSpPr>
        <p:sp>
          <p:nvSpPr>
            <p:cNvPr id="243" name="Parallelogram 24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Parallelogram 24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Parallelogram 24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 rot="21419469">
            <a:off x="2502136" y="770287"/>
            <a:ext cx="2464979" cy="3608077"/>
            <a:chOff x="5854891" y="1203542"/>
            <a:chExt cx="2464979" cy="3608077"/>
          </a:xfrm>
        </p:grpSpPr>
        <p:sp>
          <p:nvSpPr>
            <p:cNvPr id="63" name="Parallelogram 62"/>
            <p:cNvSpPr/>
            <p:nvPr/>
          </p:nvSpPr>
          <p:spPr>
            <a:xfrm rot="10189506">
              <a:off x="5903013" y="2062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Parallelogram 63"/>
            <p:cNvSpPr/>
            <p:nvPr/>
          </p:nvSpPr>
          <p:spPr>
            <a:xfrm rot="10189506">
              <a:off x="6055413" y="22145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arallelogram 64"/>
            <p:cNvSpPr/>
            <p:nvPr/>
          </p:nvSpPr>
          <p:spPr>
            <a:xfrm rot="10189506">
              <a:off x="6207813" y="23669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arallelogram 65"/>
            <p:cNvSpPr/>
            <p:nvPr/>
          </p:nvSpPr>
          <p:spPr>
            <a:xfrm rot="10189506">
              <a:off x="6360213" y="25193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Parallelogram 6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Parallelogram 67"/>
            <p:cNvSpPr/>
            <p:nvPr/>
          </p:nvSpPr>
          <p:spPr>
            <a:xfrm rot="10189506">
              <a:off x="6665013" y="2824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Brace 68"/>
            <p:cNvSpPr/>
            <p:nvPr/>
          </p:nvSpPr>
          <p:spPr>
            <a:xfrm rot="4893095">
              <a:off x="7226105" y="3591011"/>
              <a:ext cx="425048" cy="1377930"/>
            </a:xfrm>
            <a:prstGeom prst="rightBrace">
              <a:avLst>
                <a:gd name="adj1" fmla="val 8333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ight Brace 69"/>
            <p:cNvSpPr/>
            <p:nvPr/>
          </p:nvSpPr>
          <p:spPr>
            <a:xfrm rot="18996201">
              <a:off x="7543071" y="1523811"/>
              <a:ext cx="425048" cy="1403514"/>
            </a:xfrm>
            <a:prstGeom prst="rightBrace">
              <a:avLst>
                <a:gd name="adj1" fmla="val 8333"/>
                <a:gd name="adj2" fmla="val 47399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20953" y="4422257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Bank Variables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5209321" y="385827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Quarters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2720436">
              <a:off x="7130302" y="184911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Banks</a:t>
              </a:r>
            </a:p>
          </p:txBody>
        </p:sp>
        <p:sp>
          <p:nvSpPr>
            <p:cNvPr id="74" name="Right Brace 73"/>
            <p:cNvSpPr/>
            <p:nvPr/>
          </p:nvSpPr>
          <p:spPr>
            <a:xfrm rot="11009849">
              <a:off x="6423958" y="2892702"/>
              <a:ext cx="425048" cy="1403514"/>
            </a:xfrm>
            <a:prstGeom prst="rightBrace">
              <a:avLst>
                <a:gd name="adj1" fmla="val 8333"/>
                <a:gd name="adj2" fmla="val 14113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622900" y="144676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Bank Image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Production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52674" y="1454771"/>
            <a:ext cx="1874039" cy="2660832"/>
            <a:chOff x="2928756" y="1501174"/>
            <a:chExt cx="1104052" cy="1285569"/>
          </a:xfrm>
        </p:grpSpPr>
        <p:sp>
          <p:nvSpPr>
            <p:cNvPr id="59" name="Can 42"/>
            <p:cNvSpPr/>
            <p:nvPr/>
          </p:nvSpPr>
          <p:spPr>
            <a:xfrm>
              <a:off x="2928760" y="2439026"/>
              <a:ext cx="1104048" cy="347717"/>
            </a:xfrm>
            <a:prstGeom prst="can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Can 43"/>
            <p:cNvSpPr/>
            <p:nvPr/>
          </p:nvSpPr>
          <p:spPr>
            <a:xfrm>
              <a:off x="2928756" y="2126221"/>
              <a:ext cx="1104049" cy="347717"/>
            </a:xfrm>
            <a:prstGeom prst="can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Can 44"/>
            <p:cNvSpPr/>
            <p:nvPr/>
          </p:nvSpPr>
          <p:spPr>
            <a:xfrm>
              <a:off x="2928756" y="1812575"/>
              <a:ext cx="1104049" cy="347717"/>
            </a:xfrm>
            <a:prstGeom prst="can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Can 45"/>
            <p:cNvSpPr/>
            <p:nvPr/>
          </p:nvSpPr>
          <p:spPr>
            <a:xfrm>
              <a:off x="2928757" y="1501174"/>
              <a:ext cx="1104049" cy="347717"/>
            </a:xfrm>
            <a:prstGeom prst="can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prstMaterial="dkEdg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1330469" y="828167"/>
            <a:ext cx="7876" cy="70661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/>
          <p:cNvCxnSpPr>
            <a:stCxn id="5" idx="3"/>
            <a:endCxn id="65" idx="3"/>
          </p:cNvCxnSpPr>
          <p:nvPr/>
        </p:nvCxnSpPr>
        <p:spPr>
          <a:xfrm>
            <a:off x="2100978" y="530568"/>
            <a:ext cx="1536712" cy="1389511"/>
          </a:xfrm>
          <a:prstGeom prst="bentConnector2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 rot="21419469">
            <a:off x="5228969" y="1300469"/>
            <a:ext cx="1751899" cy="1430515"/>
            <a:chOff x="6402671" y="2582640"/>
            <a:chExt cx="1751899" cy="1430515"/>
          </a:xfrm>
        </p:grpSpPr>
        <p:sp>
          <p:nvSpPr>
            <p:cNvPr id="87" name="Parallelogram 8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arallelogram 8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Parallelogram 8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 rot="21419469">
            <a:off x="5975729" y="1711949"/>
            <a:ext cx="1751899" cy="1430515"/>
            <a:chOff x="6402671" y="2582640"/>
            <a:chExt cx="1751899" cy="1430515"/>
          </a:xfrm>
        </p:grpSpPr>
        <p:sp>
          <p:nvSpPr>
            <p:cNvPr id="97" name="Parallelogram 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Parallelogram 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Parallelogram 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1419469">
            <a:off x="6829169" y="2123429"/>
            <a:ext cx="1751899" cy="1430515"/>
            <a:chOff x="6402671" y="2582640"/>
            <a:chExt cx="1751899" cy="1430515"/>
          </a:xfrm>
        </p:grpSpPr>
        <p:sp>
          <p:nvSpPr>
            <p:cNvPr id="101" name="Parallelogram 1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arallelogram 1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5254037" y="772150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800@3*3*32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164652" y="483936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193570" y="1178536"/>
            <a:ext cx="13737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800@20*60*1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4848834" y="2792457"/>
            <a:ext cx="1149236" cy="5114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 rot="21419469">
            <a:off x="8539004" y="1682297"/>
            <a:ext cx="1351913" cy="1101975"/>
            <a:chOff x="6402671" y="2582640"/>
            <a:chExt cx="1751899" cy="1430515"/>
          </a:xfrm>
        </p:grpSpPr>
        <p:sp>
          <p:nvSpPr>
            <p:cNvPr id="114" name="Parallelogram 11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Parallelogram 11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Parallelogram 11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 rot="21419469">
            <a:off x="9285764" y="2093777"/>
            <a:ext cx="1351913" cy="1101975"/>
            <a:chOff x="6402671" y="2582640"/>
            <a:chExt cx="1751899" cy="1430515"/>
          </a:xfrm>
        </p:grpSpPr>
        <p:sp>
          <p:nvSpPr>
            <p:cNvPr id="118" name="Parallelogram 11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Parallelogram 11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Parallelogram 11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 rot="21419469">
            <a:off x="10139204" y="2505257"/>
            <a:ext cx="1351913" cy="1101975"/>
            <a:chOff x="6402671" y="2582640"/>
            <a:chExt cx="1751899" cy="1430515"/>
          </a:xfrm>
        </p:grpSpPr>
        <p:sp>
          <p:nvSpPr>
            <p:cNvPr id="122" name="Parallelogram 12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Parallelogram 12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Parallelogram 12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8310632" y="487549"/>
            <a:ext cx="173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2D-Maxpooling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388480" y="776076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800@2*2*32</a:t>
            </a:r>
          </a:p>
        </p:txBody>
      </p:sp>
      <p:cxnSp>
        <p:nvCxnSpPr>
          <p:cNvPr id="129" name="Straight Arrow Connector 128"/>
          <p:cNvCxnSpPr/>
          <p:nvPr/>
        </p:nvCxnSpPr>
        <p:spPr>
          <a:xfrm flipV="1">
            <a:off x="8540409" y="2705227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 rot="21419469">
            <a:off x="11290933" y="1157324"/>
            <a:ext cx="1402833" cy="1145485"/>
            <a:chOff x="6402671" y="2582640"/>
            <a:chExt cx="1751899" cy="1430515"/>
          </a:xfrm>
        </p:grpSpPr>
        <p:sp>
          <p:nvSpPr>
            <p:cNvPr id="155" name="Parallelogram 154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Parallelogram 155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Parallelogram 156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 rot="21419469">
            <a:off x="12002968" y="1615103"/>
            <a:ext cx="1402833" cy="1145485"/>
            <a:chOff x="6402671" y="2582640"/>
            <a:chExt cx="1751899" cy="1430515"/>
          </a:xfrm>
        </p:grpSpPr>
        <p:sp>
          <p:nvSpPr>
            <p:cNvPr id="159" name="Parallelogram 158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Parallelogram 159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Parallelogram 160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 rot="21419469">
            <a:off x="12659638" y="2119181"/>
            <a:ext cx="1402833" cy="1145485"/>
            <a:chOff x="6402671" y="2582640"/>
            <a:chExt cx="1751899" cy="1430515"/>
          </a:xfrm>
        </p:grpSpPr>
        <p:sp>
          <p:nvSpPr>
            <p:cNvPr id="163" name="Parallelogram 16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Parallelogram 16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Parallelogram 16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Parallelogram 165"/>
          <p:cNvSpPr/>
          <p:nvPr/>
        </p:nvSpPr>
        <p:spPr>
          <a:xfrm rot="10008975">
            <a:off x="13212599" y="2550972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Parallelogram 166"/>
          <p:cNvSpPr/>
          <p:nvPr/>
        </p:nvSpPr>
        <p:spPr>
          <a:xfrm rot="10008975">
            <a:off x="13292057" y="2617618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Parallelogram 167"/>
          <p:cNvSpPr/>
          <p:nvPr/>
        </p:nvSpPr>
        <p:spPr>
          <a:xfrm rot="10008975">
            <a:off x="13386583" y="2700569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11536111" y="2641174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1205758" y="774986"/>
            <a:ext cx="125675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800@3*3*32</a:t>
            </a:r>
          </a:p>
          <a:p>
            <a:endParaRPr lang="en-US" b="1" dirty="0"/>
          </a:p>
        </p:txBody>
      </p:sp>
      <p:sp>
        <p:nvSpPr>
          <p:cNvPr id="171" name="TextBox 170"/>
          <p:cNvSpPr txBox="1"/>
          <p:nvPr/>
        </p:nvSpPr>
        <p:spPr>
          <a:xfrm>
            <a:off x="11128056" y="526212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grpSp>
        <p:nvGrpSpPr>
          <p:cNvPr id="172" name="Group 171"/>
          <p:cNvGrpSpPr/>
          <p:nvPr/>
        </p:nvGrpSpPr>
        <p:grpSpPr>
          <a:xfrm rot="21419469">
            <a:off x="11981591" y="5187959"/>
            <a:ext cx="1351913" cy="1101975"/>
            <a:chOff x="6402671" y="2582640"/>
            <a:chExt cx="1751899" cy="1430515"/>
          </a:xfrm>
        </p:grpSpPr>
        <p:sp>
          <p:nvSpPr>
            <p:cNvPr id="173" name="Parallelogram 17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Parallelogram 17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Parallelogram 17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 rot="21419469">
            <a:off x="12409770" y="5501167"/>
            <a:ext cx="1351913" cy="1101975"/>
            <a:chOff x="6402671" y="2582640"/>
            <a:chExt cx="1751899" cy="1430515"/>
          </a:xfrm>
        </p:grpSpPr>
        <p:sp>
          <p:nvSpPr>
            <p:cNvPr id="177" name="Parallelogram 17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Parallelogram 17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Parallelogram 17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 rot="21419469">
            <a:off x="12950733" y="5866858"/>
            <a:ext cx="1351913" cy="1101975"/>
            <a:chOff x="6402671" y="2582640"/>
            <a:chExt cx="1751899" cy="1430515"/>
          </a:xfrm>
        </p:grpSpPr>
        <p:sp>
          <p:nvSpPr>
            <p:cNvPr id="181" name="Parallelogram 18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arallelogram 18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Parallelogram 18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12100651" y="4401868"/>
            <a:ext cx="163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2D-Maxpooling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2213338" y="4691248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800@2*2*32</a:t>
            </a:r>
          </a:p>
        </p:txBody>
      </p:sp>
      <p:grpSp>
        <p:nvGrpSpPr>
          <p:cNvPr id="187" name="Group 186"/>
          <p:cNvGrpSpPr/>
          <p:nvPr/>
        </p:nvGrpSpPr>
        <p:grpSpPr>
          <a:xfrm rot="21419469">
            <a:off x="13445244" y="6285426"/>
            <a:ext cx="1351913" cy="1101975"/>
            <a:chOff x="6402671" y="2582640"/>
            <a:chExt cx="1751899" cy="1430515"/>
          </a:xfrm>
        </p:grpSpPr>
        <p:sp>
          <p:nvSpPr>
            <p:cNvPr id="188" name="Parallelogram 18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Parallelogram 18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Parallelogram 18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2" name="Group 191"/>
          <p:cNvGrpSpPr/>
          <p:nvPr/>
        </p:nvGrpSpPr>
        <p:grpSpPr>
          <a:xfrm rot="21419469">
            <a:off x="8834009" y="5051031"/>
            <a:ext cx="1351913" cy="1101975"/>
            <a:chOff x="6402671" y="2582640"/>
            <a:chExt cx="1751899" cy="1430515"/>
          </a:xfrm>
        </p:grpSpPr>
        <p:sp>
          <p:nvSpPr>
            <p:cNvPr id="193" name="Parallelogram 19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Parallelogram 19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Parallelogram 19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 rot="21419469">
            <a:off x="9262188" y="5364239"/>
            <a:ext cx="1351913" cy="1101975"/>
            <a:chOff x="6402671" y="2582640"/>
            <a:chExt cx="1751899" cy="1430515"/>
          </a:xfrm>
        </p:grpSpPr>
        <p:sp>
          <p:nvSpPr>
            <p:cNvPr id="197" name="Parallelogram 1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Parallelogram 1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Parallelogram 1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 rot="21419469">
            <a:off x="9803151" y="5729930"/>
            <a:ext cx="1351913" cy="1101975"/>
            <a:chOff x="6402671" y="2582640"/>
            <a:chExt cx="1751899" cy="1430515"/>
          </a:xfrm>
        </p:grpSpPr>
        <p:sp>
          <p:nvSpPr>
            <p:cNvPr id="201" name="Parallelogram 2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Parallelogram 2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Parallelogram 2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9070291" y="4606246"/>
            <a:ext cx="125675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800@3*3*32</a:t>
            </a:r>
          </a:p>
          <a:p>
            <a:endParaRPr lang="en-US" b="1" dirty="0"/>
          </a:p>
        </p:txBody>
      </p:sp>
      <p:grpSp>
        <p:nvGrpSpPr>
          <p:cNvPr id="206" name="Group 205"/>
          <p:cNvGrpSpPr/>
          <p:nvPr/>
        </p:nvGrpSpPr>
        <p:grpSpPr>
          <a:xfrm rot="21419469">
            <a:off x="10297662" y="6148498"/>
            <a:ext cx="1351913" cy="1101975"/>
            <a:chOff x="6402671" y="2582640"/>
            <a:chExt cx="1751899" cy="1430515"/>
          </a:xfrm>
        </p:grpSpPr>
        <p:sp>
          <p:nvSpPr>
            <p:cNvPr id="207" name="Parallelogram 20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Parallelogram 20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Parallelogram 20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TextBox 210"/>
          <p:cNvSpPr txBox="1"/>
          <p:nvPr/>
        </p:nvSpPr>
        <p:spPr>
          <a:xfrm>
            <a:off x="8969002" y="4329084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cxnSp>
        <p:nvCxnSpPr>
          <p:cNvPr id="212" name="Straight Arrow Connector 211"/>
          <p:cNvCxnSpPr>
            <a:cxnSpLocks/>
          </p:cNvCxnSpPr>
          <p:nvPr/>
        </p:nvCxnSpPr>
        <p:spPr>
          <a:xfrm>
            <a:off x="14084728" y="3522276"/>
            <a:ext cx="0" cy="2133609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 rot="21419469">
            <a:off x="10788104" y="6565771"/>
            <a:ext cx="1351913" cy="1101975"/>
            <a:chOff x="6402671" y="2582640"/>
            <a:chExt cx="1751899" cy="1430515"/>
          </a:xfrm>
        </p:grpSpPr>
        <p:sp>
          <p:nvSpPr>
            <p:cNvPr id="216" name="Parallelogram 215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Parallelogram 21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Parallelogram 217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6006397" y="4434226"/>
            <a:ext cx="164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2D-Maxpooling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6106016" y="4723761"/>
            <a:ext cx="125675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800@2*2*32</a:t>
            </a:r>
          </a:p>
          <a:p>
            <a:endParaRPr lang="en-US" b="1" dirty="0"/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8817968" y="6350174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4044296" y="4434253"/>
            <a:ext cx="124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Flatten</a:t>
            </a:r>
          </a:p>
        </p:txBody>
      </p:sp>
      <p:sp>
        <p:nvSpPr>
          <p:cNvPr id="256" name="Flowchart: Data 255"/>
          <p:cNvSpPr/>
          <p:nvPr/>
        </p:nvSpPr>
        <p:spPr>
          <a:xfrm rot="2434112">
            <a:off x="3149358" y="6654404"/>
            <a:ext cx="5205919" cy="586195"/>
          </a:xfrm>
          <a:prstGeom prst="flowChartInputOutp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TextBox 256"/>
          <p:cNvSpPr txBox="1"/>
          <p:nvPr/>
        </p:nvSpPr>
        <p:spPr>
          <a:xfrm>
            <a:off x="4058623" y="4723777"/>
            <a:ext cx="79188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800@14</a:t>
            </a:r>
          </a:p>
        </p:txBody>
      </p:sp>
      <p:cxnSp>
        <p:nvCxnSpPr>
          <p:cNvPr id="261" name="Straight Arrow Connector 260"/>
          <p:cNvCxnSpPr>
            <a:cxnSpLocks/>
          </p:cNvCxnSpPr>
          <p:nvPr/>
        </p:nvCxnSpPr>
        <p:spPr>
          <a:xfrm flipH="1" flipV="1">
            <a:off x="3920633" y="6792081"/>
            <a:ext cx="1616171" cy="17594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>
            <a:off x="5990449" y="6928127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87255A83-D383-4712-97BF-202066814C6D}"/>
              </a:ext>
            </a:extLst>
          </p:cNvPr>
          <p:cNvSpPr txBox="1"/>
          <p:nvPr/>
        </p:nvSpPr>
        <p:spPr>
          <a:xfrm>
            <a:off x="-424699" y="2942325"/>
            <a:ext cx="333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By Quarter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917759C-6B1D-42B9-8B8C-A2862CCC6C45}"/>
              </a:ext>
            </a:extLst>
          </p:cNvPr>
          <p:cNvSpPr txBox="1"/>
          <p:nvPr/>
        </p:nvSpPr>
        <p:spPr>
          <a:xfrm>
            <a:off x="-380319" y="2394258"/>
            <a:ext cx="3337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FDIC SDI</a:t>
            </a:r>
          </a:p>
        </p:txBody>
      </p:sp>
      <p:cxnSp>
        <p:nvCxnSpPr>
          <p:cNvPr id="221" name="Straight Arrow Connector 220">
            <a:extLst>
              <a:ext uri="{FF2B5EF4-FFF2-40B4-BE49-F238E27FC236}">
                <a16:creationId xmlns:a16="http://schemas.microsoft.com/office/drawing/2014/main" id="{27327017-2FCD-45CB-B7DB-F48E5950FBF6}"/>
              </a:ext>
            </a:extLst>
          </p:cNvPr>
          <p:cNvCxnSpPr>
            <a:cxnSpLocks/>
          </p:cNvCxnSpPr>
          <p:nvPr/>
        </p:nvCxnSpPr>
        <p:spPr>
          <a:xfrm flipH="1" flipV="1">
            <a:off x="11006283" y="5509184"/>
            <a:ext cx="1228399" cy="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Box 221">
            <a:extLst>
              <a:ext uri="{FF2B5EF4-FFF2-40B4-BE49-F238E27FC236}">
                <a16:creationId xmlns:a16="http://schemas.microsoft.com/office/drawing/2014/main" id="{EC05C54B-0FFF-4FC4-BA26-B1F60AC0BBA0}"/>
              </a:ext>
            </a:extLst>
          </p:cNvPr>
          <p:cNvSpPr txBox="1"/>
          <p:nvPr/>
        </p:nvSpPr>
        <p:spPr>
          <a:xfrm>
            <a:off x="1303793" y="5241399"/>
            <a:ext cx="1614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Classifications</a:t>
            </a:r>
          </a:p>
        </p:txBody>
      </p:sp>
      <p:sp>
        <p:nvSpPr>
          <p:cNvPr id="241" name="TextBox 240">
            <a:extLst>
              <a:ext uri="{FF2B5EF4-FFF2-40B4-BE49-F238E27FC236}">
                <a16:creationId xmlns:a16="http://schemas.microsoft.com/office/drawing/2014/main" id="{32E1498A-8F8A-47BA-BADF-87F7EDCEC631}"/>
              </a:ext>
            </a:extLst>
          </p:cNvPr>
          <p:cNvSpPr txBox="1"/>
          <p:nvPr/>
        </p:nvSpPr>
        <p:spPr>
          <a:xfrm>
            <a:off x="1710116" y="5550635"/>
            <a:ext cx="6748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800@1</a:t>
            </a:r>
          </a:p>
        </p:txBody>
      </p:sp>
      <p:sp>
        <p:nvSpPr>
          <p:cNvPr id="286" name="Rectangle 285">
            <a:extLst>
              <a:ext uri="{FF2B5EF4-FFF2-40B4-BE49-F238E27FC236}">
                <a16:creationId xmlns:a16="http://schemas.microsoft.com/office/drawing/2014/main" id="{92078351-D4EB-4F1D-BC7B-C18850F74BB2}"/>
              </a:ext>
            </a:extLst>
          </p:cNvPr>
          <p:cNvSpPr/>
          <p:nvPr/>
        </p:nvSpPr>
        <p:spPr>
          <a:xfrm>
            <a:off x="600535" y="5955957"/>
            <a:ext cx="3239109" cy="211092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6" name="TextBox 305">
            <a:extLst>
              <a:ext uri="{FF2B5EF4-FFF2-40B4-BE49-F238E27FC236}">
                <a16:creationId xmlns:a16="http://schemas.microsoft.com/office/drawing/2014/main" id="{7958FFC9-5F43-45AA-A1AD-7123BDB5A181}"/>
              </a:ext>
            </a:extLst>
          </p:cNvPr>
          <p:cNvSpPr txBox="1"/>
          <p:nvPr/>
        </p:nvSpPr>
        <p:spPr>
          <a:xfrm>
            <a:off x="900767" y="5951595"/>
            <a:ext cx="3056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Predicted Classification</a:t>
            </a:r>
          </a:p>
        </p:txBody>
      </p:sp>
      <p:sp>
        <p:nvSpPr>
          <p:cNvPr id="307" name="TextBox 306">
            <a:extLst>
              <a:ext uri="{FF2B5EF4-FFF2-40B4-BE49-F238E27FC236}">
                <a16:creationId xmlns:a16="http://schemas.microsoft.com/office/drawing/2014/main" id="{27963370-7381-417E-84AE-3E8B0402FF2F}"/>
              </a:ext>
            </a:extLst>
          </p:cNvPr>
          <p:cNvSpPr txBox="1"/>
          <p:nvPr/>
        </p:nvSpPr>
        <p:spPr>
          <a:xfrm>
            <a:off x="1381585" y="7759101"/>
            <a:ext cx="1981200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Bank Health Label</a:t>
            </a:r>
          </a:p>
        </p:txBody>
      </p:sp>
      <p:pic>
        <p:nvPicPr>
          <p:cNvPr id="309" name="Picture 5" descr="C:\Users\Dave\AppData\Local\Microsoft\Windows\INetCache\IE\61MTVEPN\Bina-Effect-Letters-alphabet-red-19[1].png">
            <a:extLst>
              <a:ext uri="{FF2B5EF4-FFF2-40B4-BE49-F238E27FC236}">
                <a16:creationId xmlns:a16="http://schemas.microsoft.com/office/drawing/2014/main" id="{EAF91429-1B38-4B4A-8DDE-E9F3E3C3F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005" y="6324487"/>
            <a:ext cx="1017159" cy="1405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8" descr="C:\Users\Dave\AppData\Local\Microsoft\Windows\INetCache\IE\65WWV1DT\-F[1].png">
            <a:extLst>
              <a:ext uri="{FF2B5EF4-FFF2-40B4-BE49-F238E27FC236}">
                <a16:creationId xmlns:a16="http://schemas.microsoft.com/office/drawing/2014/main" id="{7A2281CA-C62F-4729-B194-F7060193E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323" y="6282087"/>
            <a:ext cx="1024318" cy="144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841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SILVIA’S REFERENCE DIAGRAMS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048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45408" y="1533464"/>
            <a:ext cx="17337172" cy="5713012"/>
            <a:chOff x="745408" y="1533464"/>
            <a:chExt cx="17337172" cy="5713012"/>
          </a:xfrm>
        </p:grpSpPr>
        <p:grpSp>
          <p:nvGrpSpPr>
            <p:cNvPr id="37" name="Group 36"/>
            <p:cNvGrpSpPr/>
            <p:nvPr/>
          </p:nvGrpSpPr>
          <p:grpSpPr>
            <a:xfrm>
              <a:off x="745408" y="2708528"/>
              <a:ext cx="6258800" cy="4537948"/>
              <a:chOff x="583360" y="1357184"/>
              <a:chExt cx="6258800" cy="4537948"/>
            </a:xfrm>
          </p:grpSpPr>
          <p:grpSp>
            <p:nvGrpSpPr>
              <p:cNvPr id="25" name="Group 24"/>
              <p:cNvGrpSpPr/>
              <p:nvPr/>
            </p:nvGrpSpPr>
            <p:grpSpPr>
              <a:xfrm>
                <a:off x="583360" y="1357185"/>
                <a:ext cx="6258800" cy="4537947"/>
                <a:chOff x="1382013" y="1299311"/>
                <a:chExt cx="6258800" cy="4537947"/>
              </a:xfrm>
            </p:grpSpPr>
            <p:grpSp>
              <p:nvGrpSpPr>
                <p:cNvPr id="15" name="Group 14"/>
                <p:cNvGrpSpPr/>
                <p:nvPr/>
              </p:nvGrpSpPr>
              <p:grpSpPr>
                <a:xfrm>
                  <a:off x="1382013" y="1299311"/>
                  <a:ext cx="1673352" cy="1645920"/>
                  <a:chOff x="15081622" y="2898797"/>
                  <a:chExt cx="1673352" cy="1645920"/>
                </a:xfrm>
              </p:grpSpPr>
              <p:pic>
                <p:nvPicPr>
                  <p:cNvPr id="7" name="Picture 6"/>
                  <p:cNvPicPr>
                    <a:picLocks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15081622" y="2898797"/>
                    <a:ext cx="1673352" cy="1645920"/>
                  </a:xfrm>
                  <a:prstGeom prst="rect">
                    <a:avLst/>
                  </a:prstGeom>
                </p:spPr>
              </p:pic>
              <p:sp>
                <p:nvSpPr>
                  <p:cNvPr id="11" name="Rectangle 10"/>
                  <p:cNvSpPr/>
                  <p:nvPr/>
                </p:nvSpPr>
                <p:spPr>
                  <a:xfrm>
                    <a:off x="15082438" y="2901949"/>
                    <a:ext cx="1672536" cy="1639615"/>
                  </a:xfrm>
                  <a:prstGeom prst="rect">
                    <a:avLst/>
                  </a:prstGeom>
                  <a:noFill/>
                  <a:ln w="539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3169180" y="2557482"/>
                  <a:ext cx="1683694" cy="1645920"/>
                  <a:chOff x="11171943" y="2881226"/>
                  <a:chExt cx="1683694" cy="1645920"/>
                </a:xfrm>
              </p:grpSpPr>
              <p:pic>
                <p:nvPicPr>
                  <p:cNvPr id="6" name="Picture 5"/>
                  <p:cNvPicPr>
                    <a:picLocks/>
                  </p:cNvPicPr>
                  <p:nvPr/>
                </p:nvPicPr>
                <p:blipFill>
                  <a:blip r:embed="rId4"/>
                  <a:stretch>
                    <a:fillRect/>
                  </a:stretch>
                </p:blipFill>
                <p:spPr>
                  <a:xfrm>
                    <a:off x="11182285" y="2881226"/>
                    <a:ext cx="1673352" cy="1645920"/>
                  </a:xfrm>
                  <a:prstGeom prst="rect">
                    <a:avLst/>
                  </a:prstGeom>
                </p:spPr>
              </p:pic>
              <p:sp>
                <p:nvSpPr>
                  <p:cNvPr id="10" name="Rectangle 9"/>
                  <p:cNvSpPr/>
                  <p:nvPr/>
                </p:nvSpPr>
                <p:spPr>
                  <a:xfrm>
                    <a:off x="11171943" y="2881226"/>
                    <a:ext cx="1672536" cy="1639615"/>
                  </a:xfrm>
                  <a:prstGeom prst="rect">
                    <a:avLst/>
                  </a:prstGeom>
                  <a:noFill/>
                  <a:ln w="539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3" name="Group 12"/>
                <p:cNvGrpSpPr/>
                <p:nvPr/>
              </p:nvGrpSpPr>
              <p:grpSpPr>
                <a:xfrm>
                  <a:off x="3638598" y="2898797"/>
                  <a:ext cx="1682878" cy="1645920"/>
                  <a:chOff x="7282945" y="2881226"/>
                  <a:chExt cx="1682878" cy="1645920"/>
                </a:xfrm>
              </p:grpSpPr>
              <p:pic>
                <p:nvPicPr>
                  <p:cNvPr id="5" name="Picture 4"/>
                  <p:cNvPicPr>
                    <a:picLocks/>
                  </p:cNvPicPr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7292471" y="2881226"/>
                    <a:ext cx="1673352" cy="1645920"/>
                  </a:xfrm>
                  <a:prstGeom prst="rect">
                    <a:avLst/>
                  </a:prstGeom>
                </p:spPr>
              </p:pic>
              <p:sp>
                <p:nvSpPr>
                  <p:cNvPr id="9" name="Rectangle 8"/>
                  <p:cNvSpPr/>
                  <p:nvPr/>
                </p:nvSpPr>
                <p:spPr>
                  <a:xfrm>
                    <a:off x="7282945" y="2881226"/>
                    <a:ext cx="1672536" cy="1639615"/>
                  </a:xfrm>
                  <a:prstGeom prst="rect">
                    <a:avLst/>
                  </a:prstGeom>
                  <a:noFill/>
                  <a:ln w="539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2" name="Group 11"/>
                <p:cNvGrpSpPr/>
                <p:nvPr/>
              </p:nvGrpSpPr>
              <p:grpSpPr>
                <a:xfrm>
                  <a:off x="4117542" y="3160585"/>
                  <a:ext cx="1692401" cy="1660338"/>
                  <a:chOff x="3383608" y="2881226"/>
                  <a:chExt cx="1692401" cy="1660338"/>
                </a:xfrm>
              </p:grpSpPr>
              <p:pic>
                <p:nvPicPr>
                  <p:cNvPr id="4" name="Picture 3"/>
                  <p:cNvPicPr>
                    <a:picLocks/>
                  </p:cNvPicPr>
                  <p:nvPr/>
                </p:nvPicPr>
                <p:blipFill>
                  <a:blip r:embed="rId6"/>
                  <a:stretch>
                    <a:fillRect/>
                  </a:stretch>
                </p:blipFill>
                <p:spPr>
                  <a:xfrm>
                    <a:off x="3383608" y="2881226"/>
                    <a:ext cx="1673352" cy="1645920"/>
                  </a:xfrm>
                  <a:prstGeom prst="rect">
                    <a:avLst/>
                  </a:prstGeom>
                </p:spPr>
              </p:pic>
              <p:sp>
                <p:nvSpPr>
                  <p:cNvPr id="8" name="Rectangle 7"/>
                  <p:cNvSpPr/>
                  <p:nvPr/>
                </p:nvSpPr>
                <p:spPr>
                  <a:xfrm>
                    <a:off x="3403473" y="2901949"/>
                    <a:ext cx="1672536" cy="1639615"/>
                  </a:xfrm>
                  <a:prstGeom prst="rect">
                    <a:avLst/>
                  </a:prstGeom>
                  <a:noFill/>
                  <a:ln w="539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6" name="Group 15"/>
                <p:cNvGrpSpPr/>
                <p:nvPr/>
              </p:nvGrpSpPr>
              <p:grpSpPr>
                <a:xfrm rot="20948373">
                  <a:off x="2358921" y="2461073"/>
                  <a:ext cx="702365" cy="1320463"/>
                  <a:chOff x="6056244" y="4172606"/>
                  <a:chExt cx="702365" cy="1320463"/>
                </a:xfrm>
              </p:grpSpPr>
              <p:sp>
                <p:nvSpPr>
                  <p:cNvPr id="17" name="TextBox 16"/>
                  <p:cNvSpPr txBox="1"/>
                  <p:nvPr/>
                </p:nvSpPr>
                <p:spPr>
                  <a:xfrm>
                    <a:off x="6056244" y="4172606"/>
                    <a:ext cx="397565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  <p:sp>
                <p:nvSpPr>
                  <p:cNvPr id="18" name="TextBox 17"/>
                  <p:cNvSpPr txBox="1"/>
                  <p:nvPr/>
                </p:nvSpPr>
                <p:spPr>
                  <a:xfrm>
                    <a:off x="6208644" y="4325006"/>
                    <a:ext cx="397565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  <p:sp>
                <p:nvSpPr>
                  <p:cNvPr id="19" name="TextBox 18"/>
                  <p:cNvSpPr txBox="1"/>
                  <p:nvPr/>
                </p:nvSpPr>
                <p:spPr>
                  <a:xfrm>
                    <a:off x="6361044" y="4477406"/>
                    <a:ext cx="397565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</p:grpSp>
            <p:sp>
              <p:nvSpPr>
                <p:cNvPr id="3" name="Right Brace 2"/>
                <p:cNvSpPr/>
                <p:nvPr/>
              </p:nvSpPr>
              <p:spPr>
                <a:xfrm rot="18333115">
                  <a:off x="4469474" y="195718"/>
                  <a:ext cx="192620" cy="3493263"/>
                </a:xfrm>
                <a:prstGeom prst="rightBrace">
                  <a:avLst>
                    <a:gd name="adj1" fmla="val 8333"/>
                    <a:gd name="adj2" fmla="val 50314"/>
                  </a:avLst>
                </a:prstGeom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 rot="2152182">
                  <a:off x="4198972" y="1642780"/>
                  <a:ext cx="2073372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features</a:t>
                  </a:r>
                </a:p>
              </p:txBody>
            </p:sp>
            <p:sp>
              <p:nvSpPr>
                <p:cNvPr id="21" name="Right Brace 20"/>
                <p:cNvSpPr/>
                <p:nvPr/>
              </p:nvSpPr>
              <p:spPr>
                <a:xfrm rot="5400000">
                  <a:off x="4822857" y="4254781"/>
                  <a:ext cx="301635" cy="1672536"/>
                </a:xfrm>
                <a:prstGeom prst="rightBrace">
                  <a:avLst>
                    <a:gd name="adj1" fmla="val 8333"/>
                    <a:gd name="adj2" fmla="val 50314"/>
                  </a:avLst>
                </a:prstGeom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530502" y="5375593"/>
                  <a:ext cx="886343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time</a:t>
                  </a:r>
                </a:p>
              </p:txBody>
            </p:sp>
            <p:sp>
              <p:nvSpPr>
                <p:cNvPr id="23" name="Right Brace 22"/>
                <p:cNvSpPr/>
                <p:nvPr/>
              </p:nvSpPr>
              <p:spPr>
                <a:xfrm>
                  <a:off x="5909103" y="3181308"/>
                  <a:ext cx="254980" cy="1639615"/>
                </a:xfrm>
                <a:prstGeom prst="rightBrace">
                  <a:avLst>
                    <a:gd name="adj1" fmla="val 8333"/>
                    <a:gd name="adj2" fmla="val 50314"/>
                  </a:avLst>
                </a:prstGeom>
                <a:ln w="38100">
                  <a:solidFill>
                    <a:schemeClr val="tx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6294509" y="3735432"/>
                  <a:ext cx="134630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/>
                    <a:t>channels</a:t>
                  </a:r>
                </a:p>
              </p:txBody>
            </p:sp>
          </p:grpSp>
          <p:sp>
            <p:nvSpPr>
              <p:cNvPr id="27" name="Rectangle 26"/>
              <p:cNvSpPr/>
              <p:nvPr/>
            </p:nvSpPr>
            <p:spPr>
              <a:xfrm>
                <a:off x="3354216" y="3239255"/>
                <a:ext cx="500041" cy="44855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1079" y="2977468"/>
                <a:ext cx="476858" cy="42776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411946" y="2624825"/>
                <a:ext cx="425023" cy="38126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593337" y="1357184"/>
                <a:ext cx="321063" cy="34429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flipH="1" flipV="1">
                <a:off x="593337" y="1724628"/>
                <a:ext cx="2756175" cy="1986333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flipH="1" flipV="1">
                <a:off x="934265" y="1696484"/>
                <a:ext cx="2884666" cy="1982206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flipH="1" flipV="1">
                <a:off x="947780" y="1389618"/>
                <a:ext cx="2884666" cy="1852572"/>
              </a:xfrm>
              <a:prstGeom prst="line">
                <a:avLst/>
              </a:prstGeom>
              <a:ln w="28575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ctangle 39"/>
            <p:cNvSpPr/>
            <p:nvPr/>
          </p:nvSpPr>
          <p:spPr>
            <a:xfrm>
              <a:off x="6288754" y="2927373"/>
              <a:ext cx="1314070" cy="129818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849221" y="4493324"/>
              <a:ext cx="1314070" cy="129818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001621" y="4645724"/>
              <a:ext cx="1314070" cy="129818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154021" y="4798124"/>
              <a:ext cx="1314070" cy="1298184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 w="571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7132723" y="4273403"/>
              <a:ext cx="504825" cy="457200"/>
            </a:xfrm>
            <a:prstGeom prst="rect">
              <a:avLst/>
            </a:prstGeom>
          </p:spPr>
        </p:pic>
        <p:sp>
          <p:nvSpPr>
            <p:cNvPr id="72" name="Rectangle 71"/>
            <p:cNvSpPr/>
            <p:nvPr/>
          </p:nvSpPr>
          <p:spPr>
            <a:xfrm>
              <a:off x="8158618" y="4849600"/>
              <a:ext cx="500041" cy="448556"/>
            </a:xfrm>
            <a:prstGeom prst="rect">
              <a:avLst/>
            </a:prstGeom>
            <a:noFill/>
            <a:ln w="38100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H="1" flipV="1">
              <a:off x="3531425" y="5045776"/>
              <a:ext cx="4622596" cy="24221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 flipV="1">
              <a:off x="3980980" y="4624247"/>
              <a:ext cx="4677676" cy="220863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>
            <a:xfrm flipH="1" flipV="1">
              <a:off x="3021734" y="4364926"/>
              <a:ext cx="5636922" cy="510954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>
            <a:xfrm flipH="1" flipV="1">
              <a:off x="2999019" y="4778050"/>
              <a:ext cx="5155003" cy="485396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 flipV="1">
              <a:off x="2976305" y="3993025"/>
              <a:ext cx="5177717" cy="834785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2494385" y="4374016"/>
              <a:ext cx="5659637" cy="881618"/>
            </a:xfrm>
            <a:prstGeom prst="line">
              <a:avLst/>
            </a:prstGeom>
            <a:ln w="28575">
              <a:solidFill>
                <a:schemeClr val="accent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TextBox 115"/>
            <p:cNvSpPr txBox="1"/>
            <p:nvPr/>
          </p:nvSpPr>
          <p:spPr>
            <a:xfrm>
              <a:off x="1528924" y="1533464"/>
              <a:ext cx="22906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Input Layer</a:t>
              </a: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10029758" y="3392463"/>
              <a:ext cx="1002504" cy="1002504"/>
            </a:xfrm>
            <a:prstGeom prst="rect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0944158" y="4306863"/>
              <a:ext cx="1002504" cy="1002504"/>
            </a:xfrm>
            <a:prstGeom prst="rect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1096558" y="4459263"/>
              <a:ext cx="1002504" cy="1002504"/>
            </a:xfrm>
            <a:prstGeom prst="rect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11248958" y="4611663"/>
              <a:ext cx="1002504" cy="1002504"/>
            </a:xfrm>
            <a:prstGeom prst="rect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8692372" y="5294816"/>
              <a:ext cx="392904" cy="392904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6" name="Straight Connector 135"/>
            <p:cNvCxnSpPr/>
            <p:nvPr/>
          </p:nvCxnSpPr>
          <p:spPr>
            <a:xfrm flipH="1">
              <a:off x="8681808" y="5286726"/>
              <a:ext cx="3006737" cy="31507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H="1">
              <a:off x="8674830" y="5317742"/>
              <a:ext cx="3075380" cy="386727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 flipH="1">
              <a:off x="9085277" y="5309367"/>
              <a:ext cx="2671910" cy="22610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/>
          </p:nvCxnSpPr>
          <p:spPr>
            <a:xfrm flipH="1">
              <a:off x="9085280" y="5309366"/>
              <a:ext cx="2603264" cy="395074"/>
            </a:xfrm>
            <a:prstGeom prst="line">
              <a:avLst/>
            </a:prstGeom>
            <a:ln w="28575">
              <a:solidFill>
                <a:srgbClr val="C0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4" name="Picture 153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0375752" y="4493324"/>
              <a:ext cx="504825" cy="4572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2" name="TextBox 161"/>
                <p:cNvSpPr txBox="1"/>
                <p:nvPr/>
              </p:nvSpPr>
              <p:spPr>
                <a:xfrm>
                  <a:off x="5976118" y="2372090"/>
                  <a:ext cx="234557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⁡(0,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2" name="TextBox 1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76118" y="2372090"/>
                  <a:ext cx="2345579" cy="369332"/>
                </a:xfrm>
                <a:prstGeom prst="rect">
                  <a:avLst/>
                </a:prstGeom>
                <a:blipFill>
                  <a:blip r:embed="rId8"/>
                  <a:stretch>
                    <a:fillRect l="-4156" r="-4156" b="-3442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3" name="TextBox 162"/>
            <p:cNvSpPr txBox="1"/>
            <p:nvPr/>
          </p:nvSpPr>
          <p:spPr>
            <a:xfrm>
              <a:off x="5909062" y="1533464"/>
              <a:ext cx="24820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Convolution Layer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9499221" y="1533464"/>
              <a:ext cx="248200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</a:rPr>
                <a:t>Pooling Layer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5" name="TextBox 164"/>
                <p:cNvSpPr txBox="1"/>
                <p:nvPr/>
              </p:nvSpPr>
              <p:spPr>
                <a:xfrm>
                  <a:off x="8975147" y="2441666"/>
                  <a:ext cx="3306033" cy="53149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  <m:func>
                          <m:func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limLow>
                              <m:limLow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limLow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max</m:t>
                                </m:r>
                              </m:e>
                              <m:li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∈[0,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] </m:t>
                                </m:r>
                              </m:lim>
                            </m:limLow>
                          </m:fName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65" name="TextBox 1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75147" y="2441666"/>
                  <a:ext cx="3306033" cy="531492"/>
                </a:xfrm>
                <a:prstGeom prst="rect">
                  <a:avLst/>
                </a:prstGeom>
                <a:blipFill>
                  <a:blip r:embed="rId9"/>
                  <a:stretch>
                    <a:fillRect l="-1842" r="-2947" b="-183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7" name="TextBox 166"/>
            <p:cNvSpPr txBox="1"/>
            <p:nvPr/>
          </p:nvSpPr>
          <p:spPr>
            <a:xfrm>
              <a:off x="6365540" y="1928354"/>
              <a:ext cx="156904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accent1">
                      <a:lumMod val="50000"/>
                    </a:schemeClr>
                  </a:solidFill>
                </a:rPr>
                <a:t>Activation: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9256938" y="1931088"/>
              <a:ext cx="24316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</a:rPr>
                <a:t>Pooling Operator:</a:t>
              </a: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13330589" y="1612748"/>
              <a:ext cx="1246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Flatten</a:t>
              </a:r>
            </a:p>
          </p:txBody>
        </p:sp>
        <p:cxnSp>
          <p:nvCxnSpPr>
            <p:cNvPr id="185" name="Straight Arrow Connector 184"/>
            <p:cNvCxnSpPr/>
            <p:nvPr/>
          </p:nvCxnSpPr>
          <p:spPr>
            <a:xfrm>
              <a:off x="12215789" y="4129025"/>
              <a:ext cx="1258626" cy="0"/>
            </a:xfrm>
            <a:prstGeom prst="straightConnector1">
              <a:avLst/>
            </a:prstGeom>
            <a:ln w="57150">
              <a:solidFill>
                <a:schemeClr val="accent6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6" name="TextBox 185"/>
            <p:cNvSpPr txBox="1"/>
            <p:nvPr/>
          </p:nvSpPr>
          <p:spPr>
            <a:xfrm>
              <a:off x="12227845" y="3548748"/>
              <a:ext cx="12465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Dropout</a:t>
              </a:r>
            </a:p>
          </p:txBody>
        </p:sp>
        <p:sp>
          <p:nvSpPr>
            <p:cNvPr id="188" name="Oval 187"/>
            <p:cNvSpPr/>
            <p:nvPr/>
          </p:nvSpPr>
          <p:spPr>
            <a:xfrm>
              <a:off x="15371406" y="2523846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/>
            <p:nvPr/>
          </p:nvSpPr>
          <p:spPr>
            <a:xfrm>
              <a:off x="15404370" y="3790270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/>
            <p:nvPr/>
          </p:nvSpPr>
          <p:spPr>
            <a:xfrm>
              <a:off x="15404370" y="506230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2" name="Oval 191"/>
            <p:cNvSpPr/>
            <p:nvPr/>
          </p:nvSpPr>
          <p:spPr>
            <a:xfrm>
              <a:off x="16747796" y="379277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4" name="Group 223"/>
            <p:cNvGrpSpPr/>
            <p:nvPr/>
          </p:nvGrpSpPr>
          <p:grpSpPr>
            <a:xfrm>
              <a:off x="13620691" y="2357064"/>
              <a:ext cx="569416" cy="3619472"/>
              <a:chOff x="13830770" y="3208296"/>
              <a:chExt cx="569416" cy="3619472"/>
            </a:xfrm>
          </p:grpSpPr>
          <p:sp>
            <p:nvSpPr>
              <p:cNvPr id="207" name="Rectangle 206"/>
              <p:cNvSpPr/>
              <p:nvPr/>
            </p:nvSpPr>
            <p:spPr>
              <a:xfrm>
                <a:off x="13830770" y="3208296"/>
                <a:ext cx="569416" cy="361947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3" name="Straight Connector 212"/>
              <p:cNvCxnSpPr/>
              <p:nvPr/>
            </p:nvCxnSpPr>
            <p:spPr>
              <a:xfrm>
                <a:off x="13848509" y="3587603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>
              <a:xfrm>
                <a:off x="13839639" y="3999416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>
              <a:xfrm>
                <a:off x="13848509" y="4444522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22" name="Group 221"/>
              <p:cNvGrpSpPr/>
              <p:nvPr/>
            </p:nvGrpSpPr>
            <p:grpSpPr>
              <a:xfrm>
                <a:off x="13916694" y="4321651"/>
                <a:ext cx="397566" cy="1523239"/>
                <a:chOff x="12172997" y="4698873"/>
                <a:chExt cx="397566" cy="1523239"/>
              </a:xfrm>
            </p:grpSpPr>
            <p:grpSp>
              <p:nvGrpSpPr>
                <p:cNvPr id="221" name="Group 220"/>
                <p:cNvGrpSpPr/>
                <p:nvPr/>
              </p:nvGrpSpPr>
              <p:grpSpPr>
                <a:xfrm>
                  <a:off x="12172997" y="4952661"/>
                  <a:ext cx="397566" cy="1269451"/>
                  <a:chOff x="12172997" y="4952661"/>
                  <a:chExt cx="397566" cy="1269451"/>
                </a:xfrm>
              </p:grpSpPr>
              <p:sp>
                <p:nvSpPr>
                  <p:cNvPr id="216" name="TextBox 215"/>
                  <p:cNvSpPr txBox="1"/>
                  <p:nvPr/>
                </p:nvSpPr>
                <p:spPr>
                  <a:xfrm>
                    <a:off x="12172997" y="4952661"/>
                    <a:ext cx="397565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  <p:sp>
                <p:nvSpPr>
                  <p:cNvPr id="219" name="TextBox 218"/>
                  <p:cNvSpPr txBox="1"/>
                  <p:nvPr/>
                </p:nvSpPr>
                <p:spPr>
                  <a:xfrm>
                    <a:off x="12172998" y="5206449"/>
                    <a:ext cx="397565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</p:grpSp>
            <p:sp>
              <p:nvSpPr>
                <p:cNvPr id="220" name="TextBox 219"/>
                <p:cNvSpPr txBox="1"/>
                <p:nvPr/>
              </p:nvSpPr>
              <p:spPr>
                <a:xfrm>
                  <a:off x="12172997" y="4698873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</p:grpSp>
          <p:cxnSp>
            <p:nvCxnSpPr>
              <p:cNvPr id="223" name="Straight Connector 222"/>
              <p:cNvCxnSpPr/>
              <p:nvPr/>
            </p:nvCxnSpPr>
            <p:spPr>
              <a:xfrm>
                <a:off x="13839637" y="6460054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1" name="Oval 230"/>
            <p:cNvSpPr/>
            <p:nvPr/>
          </p:nvSpPr>
          <p:spPr>
            <a:xfrm>
              <a:off x="13865963" y="25150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13864767" y="2910387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13866273" y="3350965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13874835" y="57405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5" name="Straight Connector 234"/>
            <p:cNvCxnSpPr>
              <a:stCxn id="188" idx="2"/>
              <a:endCxn id="231" idx="6"/>
            </p:cNvCxnSpPr>
            <p:nvPr/>
          </p:nvCxnSpPr>
          <p:spPr>
            <a:xfrm flipH="1" flipV="1">
              <a:off x="13967980" y="2566009"/>
              <a:ext cx="1403427" cy="3146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>
              <a:stCxn id="189" idx="2"/>
              <a:endCxn id="231" idx="5"/>
            </p:cNvCxnSpPr>
            <p:nvPr/>
          </p:nvCxnSpPr>
          <p:spPr>
            <a:xfrm flipH="1" flipV="1">
              <a:off x="13953040" y="2602077"/>
              <a:ext cx="1451331" cy="1545023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stCxn id="190" idx="2"/>
              <a:endCxn id="231" idx="5"/>
            </p:cNvCxnSpPr>
            <p:nvPr/>
          </p:nvCxnSpPr>
          <p:spPr>
            <a:xfrm flipH="1" flipV="1">
              <a:off x="13953040" y="2602076"/>
              <a:ext cx="1451331" cy="2817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>
              <a:stCxn id="188" idx="2"/>
              <a:endCxn id="232" idx="5"/>
            </p:cNvCxnSpPr>
            <p:nvPr/>
          </p:nvCxnSpPr>
          <p:spPr>
            <a:xfrm flipH="1">
              <a:off x="13951844" y="2880675"/>
              <a:ext cx="1419563" cy="11678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>
              <a:stCxn id="189" idx="2"/>
              <a:endCxn id="232" idx="5"/>
            </p:cNvCxnSpPr>
            <p:nvPr/>
          </p:nvCxnSpPr>
          <p:spPr>
            <a:xfrm flipH="1" flipV="1">
              <a:off x="13951844" y="2997463"/>
              <a:ext cx="1452527" cy="114963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>
              <a:stCxn id="190" idx="2"/>
              <a:endCxn id="232" idx="5"/>
            </p:cNvCxnSpPr>
            <p:nvPr/>
          </p:nvCxnSpPr>
          <p:spPr>
            <a:xfrm flipH="1" flipV="1">
              <a:off x="13951844" y="2997464"/>
              <a:ext cx="1452527" cy="242167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>
              <a:stCxn id="190" idx="2"/>
              <a:endCxn id="234" idx="7"/>
            </p:cNvCxnSpPr>
            <p:nvPr/>
          </p:nvCxnSpPr>
          <p:spPr>
            <a:xfrm flipH="1">
              <a:off x="13961912" y="5419135"/>
              <a:ext cx="1442459" cy="336305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stCxn id="189" idx="2"/>
              <a:endCxn id="234" idx="6"/>
            </p:cNvCxnSpPr>
            <p:nvPr/>
          </p:nvCxnSpPr>
          <p:spPr>
            <a:xfrm flipH="1">
              <a:off x="13976852" y="4147100"/>
              <a:ext cx="1427519" cy="1644409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stCxn id="188" idx="2"/>
              <a:endCxn id="234" idx="7"/>
            </p:cNvCxnSpPr>
            <p:nvPr/>
          </p:nvCxnSpPr>
          <p:spPr>
            <a:xfrm flipH="1">
              <a:off x="13961912" y="2880675"/>
              <a:ext cx="1409495" cy="287476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>
              <a:stCxn id="192" idx="2"/>
              <a:endCxn id="190" idx="6"/>
            </p:cNvCxnSpPr>
            <p:nvPr/>
          </p:nvCxnSpPr>
          <p:spPr>
            <a:xfrm flipH="1">
              <a:off x="16118028" y="4149604"/>
              <a:ext cx="629768" cy="126953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>
              <a:stCxn id="192" idx="2"/>
              <a:endCxn id="189" idx="6"/>
            </p:cNvCxnSpPr>
            <p:nvPr/>
          </p:nvCxnSpPr>
          <p:spPr>
            <a:xfrm flipH="1" flipV="1">
              <a:off x="16118028" y="4147100"/>
              <a:ext cx="629768" cy="2505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>
              <a:stCxn id="192" idx="2"/>
              <a:endCxn id="188" idx="6"/>
            </p:cNvCxnSpPr>
            <p:nvPr/>
          </p:nvCxnSpPr>
          <p:spPr>
            <a:xfrm flipH="1" flipV="1">
              <a:off x="16085064" y="2880676"/>
              <a:ext cx="662732" cy="1268929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2" name="TextBox 271"/>
            <p:cNvSpPr txBox="1"/>
            <p:nvPr/>
          </p:nvSpPr>
          <p:spPr>
            <a:xfrm>
              <a:off x="14953098" y="1608641"/>
              <a:ext cx="31294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tx2">
                      <a:lumMod val="50000"/>
                    </a:schemeClr>
                  </a:solidFill>
                </a:rPr>
                <a:t>Fully Connected Layer</a:t>
              </a:r>
            </a:p>
          </p:txBody>
        </p:sp>
        <p:cxnSp>
          <p:nvCxnSpPr>
            <p:cNvPr id="273" name="Straight Connector 272"/>
            <p:cNvCxnSpPr>
              <a:stCxn id="188" idx="2"/>
              <a:endCxn id="233" idx="6"/>
            </p:cNvCxnSpPr>
            <p:nvPr/>
          </p:nvCxnSpPr>
          <p:spPr>
            <a:xfrm flipH="1">
              <a:off x="13968290" y="2880675"/>
              <a:ext cx="1403117" cy="52129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>
              <a:stCxn id="189" idx="2"/>
              <a:endCxn id="233" idx="5"/>
            </p:cNvCxnSpPr>
            <p:nvPr/>
          </p:nvCxnSpPr>
          <p:spPr>
            <a:xfrm flipH="1" flipV="1">
              <a:off x="13953350" y="3438041"/>
              <a:ext cx="1451021" cy="709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>
              <a:stCxn id="190" idx="2"/>
              <a:endCxn id="233" idx="6"/>
            </p:cNvCxnSpPr>
            <p:nvPr/>
          </p:nvCxnSpPr>
          <p:spPr>
            <a:xfrm flipH="1" flipV="1">
              <a:off x="13968290" y="3401974"/>
              <a:ext cx="1436081" cy="201716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81"/>
            <p:cNvCxnSpPr>
              <a:stCxn id="192" idx="6"/>
            </p:cNvCxnSpPr>
            <p:nvPr/>
          </p:nvCxnSpPr>
          <p:spPr>
            <a:xfrm flipV="1">
              <a:off x="17461454" y="4147100"/>
              <a:ext cx="514030" cy="2505"/>
            </a:xfrm>
            <a:prstGeom prst="straightConnector1">
              <a:avLst/>
            </a:prstGeom>
            <a:ln w="5715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59539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350219" y="1462617"/>
            <a:ext cx="14607881" cy="6110381"/>
            <a:chOff x="-326181" y="1660737"/>
            <a:chExt cx="14607881" cy="6110381"/>
          </a:xfrm>
        </p:grpSpPr>
        <p:grpSp>
          <p:nvGrpSpPr>
            <p:cNvPr id="163" name="Group 162"/>
            <p:cNvGrpSpPr/>
            <p:nvPr/>
          </p:nvGrpSpPr>
          <p:grpSpPr>
            <a:xfrm>
              <a:off x="2338537" y="3445418"/>
              <a:ext cx="2520253" cy="1079484"/>
              <a:chOff x="2693071" y="3682464"/>
              <a:chExt cx="2822518" cy="797843"/>
            </a:xfrm>
          </p:grpSpPr>
          <p:grpSp>
            <p:nvGrpSpPr>
              <p:cNvPr id="103" name="Group 102"/>
              <p:cNvGrpSpPr/>
              <p:nvPr/>
            </p:nvGrpSpPr>
            <p:grpSpPr>
              <a:xfrm>
                <a:off x="2693071" y="36824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04" name="Rectangle 10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3" name="Group 112"/>
              <p:cNvGrpSpPr/>
              <p:nvPr/>
            </p:nvGrpSpPr>
            <p:grpSpPr>
              <a:xfrm>
                <a:off x="2845471" y="38348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14" name="Rectangle 11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11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11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11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Rectangle 11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ectangle 11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3" name="Group 122"/>
              <p:cNvGrpSpPr/>
              <p:nvPr/>
            </p:nvGrpSpPr>
            <p:grpSpPr>
              <a:xfrm>
                <a:off x="2997871" y="39872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24" name="Rectangle 12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3" name="Group 132"/>
              <p:cNvGrpSpPr/>
              <p:nvPr/>
            </p:nvGrpSpPr>
            <p:grpSpPr>
              <a:xfrm>
                <a:off x="3150271" y="41396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34" name="Rectangle 13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Rectangle 13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ectangle 13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Rectangle 13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Rectangle 13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Rectangle 13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1" name="Rectangle 14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2" name="Rectangle 14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42"/>
              <p:cNvGrpSpPr/>
              <p:nvPr/>
            </p:nvGrpSpPr>
            <p:grpSpPr>
              <a:xfrm>
                <a:off x="3302671" y="4292064"/>
                <a:ext cx="2212918" cy="188243"/>
                <a:chOff x="7754591" y="2226647"/>
                <a:chExt cx="2597789" cy="221816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accent4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5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0" name="Rectangle 149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rgbClr val="E7F2F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1" name="Rectangle 150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rgbClr val="FFFFFF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accent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" name="TextBox 15"/>
            <p:cNvSpPr txBox="1"/>
            <p:nvPr/>
          </p:nvSpPr>
          <p:spPr>
            <a:xfrm>
              <a:off x="5716476" y="2038574"/>
              <a:ext cx="1952560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0232407" y="1884274"/>
              <a:ext cx="3785079" cy="52322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Temporal and Spatial</a:t>
              </a:r>
              <a:b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</a:br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Context Analysis by Deep Learning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12963" y="4225892"/>
              <a:ext cx="3736822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Hidden Markov Models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0194000" y="4405694"/>
              <a:ext cx="3736822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Stacked Denoising Autoencoders</a:t>
              </a: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-326181" y="2157511"/>
              <a:ext cx="3382345" cy="2271120"/>
              <a:chOff x="768279" y="1411345"/>
              <a:chExt cx="3382345" cy="2271120"/>
            </a:xfrm>
          </p:grpSpPr>
          <p:grpSp>
            <p:nvGrpSpPr>
              <p:cNvPr id="46" name="Group 45"/>
              <p:cNvGrpSpPr/>
              <p:nvPr/>
            </p:nvGrpSpPr>
            <p:grpSpPr>
              <a:xfrm>
                <a:off x="1637771" y="1411345"/>
                <a:ext cx="1660940" cy="2271120"/>
                <a:chOff x="2928756" y="1501174"/>
                <a:chExt cx="1104053" cy="1285569"/>
              </a:xfrm>
            </p:grpSpPr>
            <p:sp>
              <p:nvSpPr>
                <p:cNvPr id="48" name="Can 42"/>
                <p:cNvSpPr/>
                <p:nvPr/>
              </p:nvSpPr>
              <p:spPr>
                <a:xfrm>
                  <a:off x="2928760" y="2439026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49" name="Can 43"/>
                <p:cNvSpPr/>
                <p:nvPr/>
              </p:nvSpPr>
              <p:spPr>
                <a:xfrm>
                  <a:off x="2928756" y="2126221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0" name="Can 44"/>
                <p:cNvSpPr/>
                <p:nvPr/>
              </p:nvSpPr>
              <p:spPr>
                <a:xfrm>
                  <a:off x="2928756" y="1812575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51" name="Can 45"/>
                <p:cNvSpPr/>
                <p:nvPr/>
              </p:nvSpPr>
              <p:spPr>
                <a:xfrm>
                  <a:off x="2928757" y="1501174"/>
                  <a:ext cx="1104049" cy="347717"/>
                </a:xfrm>
                <a:prstGeom prst="can">
                  <a:avLst/>
                </a:prstGeom>
                <a:solidFill>
                  <a:schemeClr val="bg1"/>
                </a:solidFill>
                <a:ln w="19050">
                  <a:solidFill>
                    <a:schemeClr val="accent5">
                      <a:lumMod val="50000"/>
                    </a:schemeClr>
                  </a:solidFill>
                </a:ln>
                <a:scene3d>
                  <a:camera prst="orthographicFront"/>
                  <a:lightRig rig="threePt" dir="t"/>
                </a:scene3d>
                <a:sp3d prstMaterial="dkEdge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47" name="TextBox 46"/>
              <p:cNvSpPr txBox="1"/>
              <p:nvPr/>
            </p:nvSpPr>
            <p:spPr>
              <a:xfrm>
                <a:off x="812659" y="2163417"/>
                <a:ext cx="33379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TUH EEG</a:t>
                </a: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68279" y="2711484"/>
                <a:ext cx="333796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chemeClr val="accent5">
                        <a:lumMod val="50000"/>
                      </a:schemeClr>
                    </a:solidFill>
                    <a:latin typeface="Arial"/>
                    <a:cs typeface="Arial"/>
                  </a:rPr>
                  <a:t>Corpus</a:t>
                </a:r>
              </a:p>
            </p:txBody>
          </p:sp>
        </p:grpSp>
        <p:cxnSp>
          <p:nvCxnSpPr>
            <p:cNvPr id="57" name="Straight Arrow Connector 56"/>
            <p:cNvCxnSpPr/>
            <p:nvPr/>
          </p:nvCxnSpPr>
          <p:spPr>
            <a:xfrm>
              <a:off x="2054458" y="2747170"/>
              <a:ext cx="620889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3532670" y="3063152"/>
              <a:ext cx="0" cy="464106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135789" y="2028431"/>
              <a:ext cx="3099351" cy="2550555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5230831" y="2220880"/>
              <a:ext cx="2899880" cy="1992051"/>
              <a:chOff x="2594085" y="3732096"/>
              <a:chExt cx="2786847" cy="2137318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2946400" y="3732096"/>
                <a:ext cx="2312251" cy="1204994"/>
                <a:chOff x="961368" y="4059520"/>
                <a:chExt cx="2312251" cy="1204994"/>
              </a:xfrm>
            </p:grpSpPr>
            <p:grpSp>
              <p:nvGrpSpPr>
                <p:cNvPr id="85" name="Group 84"/>
                <p:cNvGrpSpPr/>
                <p:nvPr/>
              </p:nvGrpSpPr>
              <p:grpSpPr>
                <a:xfrm rot="2603054">
                  <a:off x="961368" y="4811931"/>
                  <a:ext cx="443345" cy="452583"/>
                  <a:chOff x="1176457" y="4770782"/>
                  <a:chExt cx="443345" cy="452583"/>
                </a:xfrm>
              </p:grpSpPr>
              <p:sp>
                <p:nvSpPr>
                  <p:cNvPr id="99" name="Oval 98"/>
                  <p:cNvSpPr/>
                  <p:nvPr/>
                </p:nvSpPr>
                <p:spPr>
                  <a:xfrm>
                    <a:off x="1176457" y="4770783"/>
                    <a:ext cx="443345" cy="452582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00" name="Curved Connector 125"/>
                  <p:cNvCxnSpPr>
                    <a:stCxn id="99" idx="0"/>
                    <a:endCxn id="99" idx="2"/>
                  </p:cNvCxnSpPr>
                  <p:nvPr/>
                </p:nvCxnSpPr>
                <p:spPr>
                  <a:xfrm rot="16200000" flipH="1" flipV="1">
                    <a:off x="1174148" y="4773091"/>
                    <a:ext cx="226291" cy="221673"/>
                  </a:xfrm>
                  <a:prstGeom prst="curvedConnector4">
                    <a:avLst>
                      <a:gd name="adj1" fmla="val -117347"/>
                      <a:gd name="adj2" fmla="val 203125"/>
                    </a:avLst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6" name="Group 85"/>
                <p:cNvGrpSpPr/>
                <p:nvPr/>
              </p:nvGrpSpPr>
              <p:grpSpPr>
                <a:xfrm rot="2603054">
                  <a:off x="1792322" y="4794074"/>
                  <a:ext cx="443345" cy="452583"/>
                  <a:chOff x="1176457" y="4770782"/>
                  <a:chExt cx="443345" cy="452583"/>
                </a:xfrm>
              </p:grpSpPr>
              <p:sp>
                <p:nvSpPr>
                  <p:cNvPr id="97" name="Oval 96"/>
                  <p:cNvSpPr/>
                  <p:nvPr/>
                </p:nvSpPr>
                <p:spPr>
                  <a:xfrm>
                    <a:off x="1176457" y="4770783"/>
                    <a:ext cx="443345" cy="452582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8" name="Curved Connector 144"/>
                  <p:cNvCxnSpPr>
                    <a:stCxn id="97" idx="0"/>
                    <a:endCxn id="97" idx="2"/>
                  </p:cNvCxnSpPr>
                  <p:nvPr/>
                </p:nvCxnSpPr>
                <p:spPr>
                  <a:xfrm rot="16200000" flipH="1" flipV="1">
                    <a:off x="1174148" y="4773091"/>
                    <a:ext cx="226291" cy="221673"/>
                  </a:xfrm>
                  <a:prstGeom prst="curvedConnector4">
                    <a:avLst>
                      <a:gd name="adj1" fmla="val -117347"/>
                      <a:gd name="adj2" fmla="val 203125"/>
                    </a:avLst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7" name="Group 86"/>
                <p:cNvGrpSpPr/>
                <p:nvPr/>
              </p:nvGrpSpPr>
              <p:grpSpPr>
                <a:xfrm rot="2603054">
                  <a:off x="2649027" y="4794072"/>
                  <a:ext cx="443345" cy="452583"/>
                  <a:chOff x="1176457" y="4770782"/>
                  <a:chExt cx="443345" cy="452583"/>
                </a:xfrm>
              </p:grpSpPr>
              <p:sp>
                <p:nvSpPr>
                  <p:cNvPr id="95" name="Oval 94"/>
                  <p:cNvSpPr/>
                  <p:nvPr/>
                </p:nvSpPr>
                <p:spPr>
                  <a:xfrm>
                    <a:off x="1176457" y="4770783"/>
                    <a:ext cx="443345" cy="452582"/>
                  </a:xfrm>
                  <a:prstGeom prst="ellipse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 w="3810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96" name="Curved Connector 147"/>
                  <p:cNvCxnSpPr>
                    <a:stCxn id="95" idx="0"/>
                    <a:endCxn id="95" idx="2"/>
                  </p:cNvCxnSpPr>
                  <p:nvPr/>
                </p:nvCxnSpPr>
                <p:spPr>
                  <a:xfrm rot="16200000" flipH="1" flipV="1">
                    <a:off x="1174148" y="4773091"/>
                    <a:ext cx="226291" cy="221673"/>
                  </a:xfrm>
                  <a:prstGeom prst="curvedConnector4">
                    <a:avLst>
                      <a:gd name="adj1" fmla="val -117347"/>
                      <a:gd name="adj2" fmla="val 203125"/>
                    </a:avLst>
                  </a:prstGeom>
                  <a:ln w="38100">
                    <a:solidFill>
                      <a:schemeClr val="accent1">
                        <a:lumMod val="50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8" name="Straight Arrow Connector 87"/>
                <p:cNvCxnSpPr>
                  <a:stCxn id="99" idx="7"/>
                  <a:endCxn id="97" idx="3"/>
                </p:cNvCxnSpPr>
                <p:nvPr/>
              </p:nvCxnSpPr>
              <p:spPr>
                <a:xfrm flipV="1">
                  <a:off x="1406868" y="5028990"/>
                  <a:ext cx="383299" cy="609"/>
                </a:xfrm>
                <a:prstGeom prst="straightConnector1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/>
                <p:cNvCxnSpPr>
                  <a:stCxn id="97" idx="7"/>
                  <a:endCxn id="95" idx="3"/>
                </p:cNvCxnSpPr>
                <p:nvPr/>
              </p:nvCxnSpPr>
              <p:spPr>
                <a:xfrm>
                  <a:off x="2237822" y="5011742"/>
                  <a:ext cx="409050" cy="17246"/>
                </a:xfrm>
                <a:prstGeom prst="straightConnector1">
                  <a:avLst/>
                </a:prstGeom>
                <a:ln w="38100">
                  <a:solidFill>
                    <a:schemeClr val="accent1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0" name="TextBox 89"/>
                    <p:cNvSpPr txBox="1"/>
                    <p:nvPr/>
                  </p:nvSpPr>
                  <p:spPr>
                    <a:xfrm>
                      <a:off x="1105048" y="4059520"/>
                      <a:ext cx="422525" cy="3962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11</m:t>
                                </m:r>
                              </m:sub>
                            </m:sSub>
                          </m:oMath>
                        </m:oMathPara>
                      </a14:m>
                      <a:endParaRPr lang="en-US" i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0" name="TextBox 8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05048" y="4059520"/>
                      <a:ext cx="422525" cy="396265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 r="-5556"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1" name="TextBox 90"/>
                    <p:cNvSpPr txBox="1"/>
                    <p:nvPr/>
                  </p:nvSpPr>
                  <p:spPr>
                    <a:xfrm>
                      <a:off x="1978071" y="4077809"/>
                      <a:ext cx="422525" cy="3962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22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1" name="TextBox 9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978071" y="4077809"/>
                      <a:ext cx="422525" cy="396265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 r="-6944"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2" name="TextBox 91"/>
                    <p:cNvSpPr txBox="1"/>
                    <p:nvPr/>
                  </p:nvSpPr>
                  <p:spPr>
                    <a:xfrm>
                      <a:off x="2851094" y="4096547"/>
                      <a:ext cx="422525" cy="3962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33</m:t>
                                </m:r>
                              </m:sub>
                            </m:sSub>
                          </m:oMath>
                        </m:oMathPara>
                      </a14:m>
                      <a:endParaRPr lang="en-US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2" name="TextBox 9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851094" y="4096547"/>
                      <a:ext cx="422525" cy="396265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 r="-694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3" name="TextBox 92"/>
                    <p:cNvSpPr txBox="1"/>
                    <p:nvPr/>
                  </p:nvSpPr>
                  <p:spPr>
                    <a:xfrm>
                      <a:off x="1316310" y="4538314"/>
                      <a:ext cx="309641" cy="3962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12</m:t>
                                </m:r>
                              </m:sub>
                            </m:sSub>
                          </m:oMath>
                        </m:oMathPara>
                      </a14:m>
                      <a:endParaRPr lang="en-US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3" name="TextBox 9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316310" y="4538314"/>
                      <a:ext cx="309641" cy="396265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 r="-43396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4" name="TextBox 93"/>
                    <p:cNvSpPr txBox="1"/>
                    <p:nvPr/>
                  </p:nvSpPr>
                  <p:spPr>
                    <a:xfrm>
                      <a:off x="2168011" y="4554604"/>
                      <a:ext cx="309641" cy="3962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𝑎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cs typeface="Helvetica" panose="020B0604020202020204" pitchFamily="34" charset="0"/>
                                  </a:rPr>
                                  <m:t>23</m:t>
                                </m:r>
                              </m:sub>
                            </m:sSub>
                          </m:oMath>
                        </m:oMathPara>
                      </a14:m>
                      <a:endParaRPr lang="en-US" i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cs typeface="Helvetica" panose="020B0604020202020204" pitchFamily="34" charset="0"/>
                      </a:endParaRPr>
                    </a:p>
                  </p:txBody>
                </p:sp>
              </mc:Choice>
              <mc:Fallback xmlns="">
                <p:sp>
                  <p:nvSpPr>
                    <p:cNvPr id="94" name="TextBox 9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168011" y="4554604"/>
                      <a:ext cx="309641" cy="396265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 r="-47170" b="-1667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72" name="Group 71"/>
              <p:cNvGrpSpPr/>
              <p:nvPr/>
            </p:nvGrpSpPr>
            <p:grpSpPr>
              <a:xfrm>
                <a:off x="2690568" y="5237565"/>
                <a:ext cx="822036" cy="618838"/>
                <a:chOff x="1440873" y="5049454"/>
                <a:chExt cx="822036" cy="618838"/>
              </a:xfrm>
            </p:grpSpPr>
            <p:cxnSp>
              <p:nvCxnSpPr>
                <p:cNvPr id="82" name="Straight Arrow Connector 81"/>
                <p:cNvCxnSpPr/>
                <p:nvPr/>
              </p:nvCxnSpPr>
              <p:spPr>
                <a:xfrm flipV="1">
                  <a:off x="1440873" y="5049454"/>
                  <a:ext cx="0" cy="61883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/>
                <p:cNvCxnSpPr/>
                <p:nvPr/>
              </p:nvCxnSpPr>
              <p:spPr>
                <a:xfrm>
                  <a:off x="1440873" y="5668291"/>
                  <a:ext cx="822036" cy="0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Freeform 178"/>
                <p:cNvSpPr/>
                <p:nvPr/>
              </p:nvSpPr>
              <p:spPr>
                <a:xfrm>
                  <a:off x="1468582" y="5132582"/>
                  <a:ext cx="665067" cy="517236"/>
                </a:xfrm>
                <a:custGeom>
                  <a:avLst/>
                  <a:gdLst>
                    <a:gd name="connsiteX0" fmla="*/ 0 w 665067"/>
                    <a:gd name="connsiteY0" fmla="*/ 517236 h 517236"/>
                    <a:gd name="connsiteX1" fmla="*/ 46182 w 665067"/>
                    <a:gd name="connsiteY1" fmla="*/ 489527 h 517236"/>
                    <a:gd name="connsiteX2" fmla="*/ 83127 w 665067"/>
                    <a:gd name="connsiteY2" fmla="*/ 434109 h 517236"/>
                    <a:gd name="connsiteX3" fmla="*/ 110836 w 665067"/>
                    <a:gd name="connsiteY3" fmla="*/ 378691 h 517236"/>
                    <a:gd name="connsiteX4" fmla="*/ 157018 w 665067"/>
                    <a:gd name="connsiteY4" fmla="*/ 295563 h 517236"/>
                    <a:gd name="connsiteX5" fmla="*/ 184727 w 665067"/>
                    <a:gd name="connsiteY5" fmla="*/ 240145 h 517236"/>
                    <a:gd name="connsiteX6" fmla="*/ 212436 w 665067"/>
                    <a:gd name="connsiteY6" fmla="*/ 221672 h 517236"/>
                    <a:gd name="connsiteX7" fmla="*/ 277091 w 665067"/>
                    <a:gd name="connsiteY7" fmla="*/ 193963 h 517236"/>
                    <a:gd name="connsiteX8" fmla="*/ 360218 w 665067"/>
                    <a:gd name="connsiteY8" fmla="*/ 184727 h 517236"/>
                    <a:gd name="connsiteX9" fmla="*/ 387927 w 665067"/>
                    <a:gd name="connsiteY9" fmla="*/ 175491 h 517236"/>
                    <a:gd name="connsiteX10" fmla="*/ 406400 w 665067"/>
                    <a:gd name="connsiteY10" fmla="*/ 147782 h 517236"/>
                    <a:gd name="connsiteX11" fmla="*/ 434109 w 665067"/>
                    <a:gd name="connsiteY11" fmla="*/ 64654 h 517236"/>
                    <a:gd name="connsiteX12" fmla="*/ 461818 w 665067"/>
                    <a:gd name="connsiteY12" fmla="*/ 9236 h 517236"/>
                    <a:gd name="connsiteX13" fmla="*/ 489527 w 665067"/>
                    <a:gd name="connsiteY13" fmla="*/ 0 h 517236"/>
                    <a:gd name="connsiteX14" fmla="*/ 517236 w 665067"/>
                    <a:gd name="connsiteY14" fmla="*/ 18472 h 517236"/>
                    <a:gd name="connsiteX15" fmla="*/ 535709 w 665067"/>
                    <a:gd name="connsiteY15" fmla="*/ 73891 h 517236"/>
                    <a:gd name="connsiteX16" fmla="*/ 544945 w 665067"/>
                    <a:gd name="connsiteY16" fmla="*/ 120072 h 517236"/>
                    <a:gd name="connsiteX17" fmla="*/ 554182 w 665067"/>
                    <a:gd name="connsiteY17" fmla="*/ 203200 h 517236"/>
                    <a:gd name="connsiteX18" fmla="*/ 581891 w 665067"/>
                    <a:gd name="connsiteY18" fmla="*/ 258618 h 517236"/>
                    <a:gd name="connsiteX19" fmla="*/ 591127 w 665067"/>
                    <a:gd name="connsiteY19" fmla="*/ 286327 h 517236"/>
                    <a:gd name="connsiteX20" fmla="*/ 609600 w 665067"/>
                    <a:gd name="connsiteY20" fmla="*/ 314036 h 517236"/>
                    <a:gd name="connsiteX21" fmla="*/ 628073 w 665067"/>
                    <a:gd name="connsiteY21" fmla="*/ 369454 h 517236"/>
                    <a:gd name="connsiteX22" fmla="*/ 646545 w 665067"/>
                    <a:gd name="connsiteY22" fmla="*/ 397163 h 517236"/>
                    <a:gd name="connsiteX23" fmla="*/ 665018 w 665067"/>
                    <a:gd name="connsiteY23" fmla="*/ 471054 h 51723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665067" h="517236">
                      <a:moveTo>
                        <a:pt x="0" y="517236"/>
                      </a:moveTo>
                      <a:cubicBezTo>
                        <a:pt x="15394" y="508000"/>
                        <a:pt x="33488" y="502221"/>
                        <a:pt x="46182" y="489527"/>
                      </a:cubicBezTo>
                      <a:cubicBezTo>
                        <a:pt x="61881" y="473828"/>
                        <a:pt x="83127" y="434109"/>
                        <a:pt x="83127" y="434109"/>
                      </a:cubicBezTo>
                      <a:cubicBezTo>
                        <a:pt x="116809" y="333061"/>
                        <a:pt x="63092" y="486114"/>
                        <a:pt x="110836" y="378691"/>
                      </a:cubicBezTo>
                      <a:cubicBezTo>
                        <a:pt x="147002" y="297318"/>
                        <a:pt x="106442" y="346139"/>
                        <a:pt x="157018" y="295563"/>
                      </a:cubicBezTo>
                      <a:cubicBezTo>
                        <a:pt x="164530" y="273025"/>
                        <a:pt x="166821" y="258051"/>
                        <a:pt x="184727" y="240145"/>
                      </a:cubicBezTo>
                      <a:cubicBezTo>
                        <a:pt x="192576" y="232296"/>
                        <a:pt x="202798" y="227179"/>
                        <a:pt x="212436" y="221672"/>
                      </a:cubicBezTo>
                      <a:cubicBezTo>
                        <a:pt x="226286" y="213758"/>
                        <a:pt x="258809" y="197010"/>
                        <a:pt x="277091" y="193963"/>
                      </a:cubicBezTo>
                      <a:cubicBezTo>
                        <a:pt x="304591" y="189380"/>
                        <a:pt x="332509" y="187806"/>
                        <a:pt x="360218" y="184727"/>
                      </a:cubicBezTo>
                      <a:cubicBezTo>
                        <a:pt x="369454" y="181648"/>
                        <a:pt x="380324" y="181573"/>
                        <a:pt x="387927" y="175491"/>
                      </a:cubicBezTo>
                      <a:cubicBezTo>
                        <a:pt x="396595" y="168556"/>
                        <a:pt x="401892" y="157926"/>
                        <a:pt x="406400" y="147782"/>
                      </a:cubicBezTo>
                      <a:cubicBezTo>
                        <a:pt x="406403" y="147775"/>
                        <a:pt x="429490" y="78513"/>
                        <a:pt x="434109" y="64654"/>
                      </a:cubicBezTo>
                      <a:cubicBezTo>
                        <a:pt x="440194" y="46400"/>
                        <a:pt x="445540" y="22258"/>
                        <a:pt x="461818" y="9236"/>
                      </a:cubicBezTo>
                      <a:cubicBezTo>
                        <a:pt x="469421" y="3154"/>
                        <a:pt x="480291" y="3079"/>
                        <a:pt x="489527" y="0"/>
                      </a:cubicBezTo>
                      <a:cubicBezTo>
                        <a:pt x="498763" y="6157"/>
                        <a:pt x="511353" y="9059"/>
                        <a:pt x="517236" y="18472"/>
                      </a:cubicBezTo>
                      <a:cubicBezTo>
                        <a:pt x="527556" y="34984"/>
                        <a:pt x="531890" y="54797"/>
                        <a:pt x="535709" y="73891"/>
                      </a:cubicBezTo>
                      <a:cubicBezTo>
                        <a:pt x="538788" y="89285"/>
                        <a:pt x="542725" y="104531"/>
                        <a:pt x="544945" y="120072"/>
                      </a:cubicBezTo>
                      <a:cubicBezTo>
                        <a:pt x="548888" y="147672"/>
                        <a:pt x="549599" y="175699"/>
                        <a:pt x="554182" y="203200"/>
                      </a:cubicBezTo>
                      <a:cubicBezTo>
                        <a:pt x="558431" y="228695"/>
                        <a:pt x="567706" y="237340"/>
                        <a:pt x="581891" y="258618"/>
                      </a:cubicBezTo>
                      <a:cubicBezTo>
                        <a:pt x="584970" y="267854"/>
                        <a:pt x="586773" y="277619"/>
                        <a:pt x="591127" y="286327"/>
                      </a:cubicBezTo>
                      <a:cubicBezTo>
                        <a:pt x="596091" y="296256"/>
                        <a:pt x="605091" y="303892"/>
                        <a:pt x="609600" y="314036"/>
                      </a:cubicBezTo>
                      <a:cubicBezTo>
                        <a:pt x="617508" y="331830"/>
                        <a:pt x="617272" y="353252"/>
                        <a:pt x="628073" y="369454"/>
                      </a:cubicBezTo>
                      <a:cubicBezTo>
                        <a:pt x="634230" y="378690"/>
                        <a:pt x="642037" y="387019"/>
                        <a:pt x="646545" y="397163"/>
                      </a:cubicBezTo>
                      <a:cubicBezTo>
                        <a:pt x="666965" y="443109"/>
                        <a:pt x="665018" y="437952"/>
                        <a:pt x="665018" y="471054"/>
                      </a:cubicBezTo>
                    </a:path>
                  </a:pathLst>
                </a:custGeom>
                <a:noFill/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cxnSp>
            <p:nvCxnSpPr>
              <p:cNvPr id="73" name="Straight Arrow Connector 72"/>
              <p:cNvCxnSpPr/>
              <p:nvPr/>
            </p:nvCxnSpPr>
            <p:spPr>
              <a:xfrm flipV="1">
                <a:off x="3644642" y="5241339"/>
                <a:ext cx="0" cy="6188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Arrow Connector 73"/>
              <p:cNvCxnSpPr/>
              <p:nvPr/>
            </p:nvCxnSpPr>
            <p:spPr>
              <a:xfrm>
                <a:off x="3644642" y="5860177"/>
                <a:ext cx="82203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Arrow Connector 74"/>
              <p:cNvCxnSpPr/>
              <p:nvPr/>
            </p:nvCxnSpPr>
            <p:spPr>
              <a:xfrm flipV="1">
                <a:off x="4558896" y="5239271"/>
                <a:ext cx="0" cy="61883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4558896" y="5858108"/>
                <a:ext cx="822036" cy="0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Freeform 188"/>
              <p:cNvSpPr/>
              <p:nvPr/>
            </p:nvSpPr>
            <p:spPr>
              <a:xfrm>
                <a:off x="3676073" y="5315232"/>
                <a:ext cx="656114" cy="554182"/>
              </a:xfrm>
              <a:custGeom>
                <a:avLst/>
                <a:gdLst>
                  <a:gd name="connsiteX0" fmla="*/ 0 w 656114"/>
                  <a:gd name="connsiteY0" fmla="*/ 554182 h 554182"/>
                  <a:gd name="connsiteX1" fmla="*/ 73891 w 656114"/>
                  <a:gd name="connsiteY1" fmla="*/ 489527 h 554182"/>
                  <a:gd name="connsiteX2" fmla="*/ 83127 w 656114"/>
                  <a:gd name="connsiteY2" fmla="*/ 461818 h 554182"/>
                  <a:gd name="connsiteX3" fmla="*/ 101600 w 656114"/>
                  <a:gd name="connsiteY3" fmla="*/ 397164 h 554182"/>
                  <a:gd name="connsiteX4" fmla="*/ 120072 w 656114"/>
                  <a:gd name="connsiteY4" fmla="*/ 286327 h 554182"/>
                  <a:gd name="connsiteX5" fmla="*/ 129309 w 656114"/>
                  <a:gd name="connsiteY5" fmla="*/ 240145 h 554182"/>
                  <a:gd name="connsiteX6" fmla="*/ 147782 w 656114"/>
                  <a:gd name="connsiteY6" fmla="*/ 184727 h 554182"/>
                  <a:gd name="connsiteX7" fmla="*/ 166254 w 656114"/>
                  <a:gd name="connsiteY7" fmla="*/ 157018 h 554182"/>
                  <a:gd name="connsiteX8" fmla="*/ 221672 w 656114"/>
                  <a:gd name="connsiteY8" fmla="*/ 138545 h 554182"/>
                  <a:gd name="connsiteX9" fmla="*/ 240145 w 656114"/>
                  <a:gd name="connsiteY9" fmla="*/ 110836 h 554182"/>
                  <a:gd name="connsiteX10" fmla="*/ 267854 w 656114"/>
                  <a:gd name="connsiteY10" fmla="*/ 83127 h 554182"/>
                  <a:gd name="connsiteX11" fmla="*/ 286327 w 656114"/>
                  <a:gd name="connsiteY11" fmla="*/ 27709 h 554182"/>
                  <a:gd name="connsiteX12" fmla="*/ 304800 w 656114"/>
                  <a:gd name="connsiteY12" fmla="*/ 0 h 554182"/>
                  <a:gd name="connsiteX13" fmla="*/ 350982 w 656114"/>
                  <a:gd name="connsiteY13" fmla="*/ 9236 h 554182"/>
                  <a:gd name="connsiteX14" fmla="*/ 406400 w 656114"/>
                  <a:gd name="connsiteY14" fmla="*/ 64655 h 554182"/>
                  <a:gd name="connsiteX15" fmla="*/ 452582 w 656114"/>
                  <a:gd name="connsiteY15" fmla="*/ 147782 h 554182"/>
                  <a:gd name="connsiteX16" fmla="*/ 471054 w 656114"/>
                  <a:gd name="connsiteY16" fmla="*/ 175491 h 554182"/>
                  <a:gd name="connsiteX17" fmla="*/ 498763 w 656114"/>
                  <a:gd name="connsiteY17" fmla="*/ 193964 h 554182"/>
                  <a:gd name="connsiteX18" fmla="*/ 517236 w 656114"/>
                  <a:gd name="connsiteY18" fmla="*/ 221673 h 554182"/>
                  <a:gd name="connsiteX19" fmla="*/ 535709 w 656114"/>
                  <a:gd name="connsiteY19" fmla="*/ 277091 h 554182"/>
                  <a:gd name="connsiteX20" fmla="*/ 581891 w 656114"/>
                  <a:gd name="connsiteY20" fmla="*/ 424873 h 554182"/>
                  <a:gd name="connsiteX21" fmla="*/ 609600 w 656114"/>
                  <a:gd name="connsiteY21" fmla="*/ 434109 h 554182"/>
                  <a:gd name="connsiteX22" fmla="*/ 655782 w 656114"/>
                  <a:gd name="connsiteY22" fmla="*/ 517236 h 554182"/>
                  <a:gd name="connsiteX23" fmla="*/ 655782 w 656114"/>
                  <a:gd name="connsiteY23" fmla="*/ 526473 h 554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656114" h="554182">
                    <a:moveTo>
                      <a:pt x="0" y="554182"/>
                    </a:moveTo>
                    <a:cubicBezTo>
                      <a:pt x="11482" y="544996"/>
                      <a:pt x="61992" y="507376"/>
                      <a:pt x="73891" y="489527"/>
                    </a:cubicBezTo>
                    <a:cubicBezTo>
                      <a:pt x="79291" y="481426"/>
                      <a:pt x="80452" y="471179"/>
                      <a:pt x="83127" y="461818"/>
                    </a:cubicBezTo>
                    <a:cubicBezTo>
                      <a:pt x="106314" y="380661"/>
                      <a:pt x="79459" y="463581"/>
                      <a:pt x="101600" y="397164"/>
                    </a:cubicBezTo>
                    <a:cubicBezTo>
                      <a:pt x="116670" y="276603"/>
                      <a:pt x="102638" y="364780"/>
                      <a:pt x="120072" y="286327"/>
                    </a:cubicBezTo>
                    <a:cubicBezTo>
                      <a:pt x="123478" y="271002"/>
                      <a:pt x="125178" y="255291"/>
                      <a:pt x="129309" y="240145"/>
                    </a:cubicBezTo>
                    <a:cubicBezTo>
                      <a:pt x="134433" y="221359"/>
                      <a:pt x="136981" y="200929"/>
                      <a:pt x="147782" y="184727"/>
                    </a:cubicBezTo>
                    <a:cubicBezTo>
                      <a:pt x="153939" y="175491"/>
                      <a:pt x="156841" y="162901"/>
                      <a:pt x="166254" y="157018"/>
                    </a:cubicBezTo>
                    <a:cubicBezTo>
                      <a:pt x="182766" y="146698"/>
                      <a:pt x="221672" y="138545"/>
                      <a:pt x="221672" y="138545"/>
                    </a:cubicBezTo>
                    <a:cubicBezTo>
                      <a:pt x="227830" y="129309"/>
                      <a:pt x="233038" y="119364"/>
                      <a:pt x="240145" y="110836"/>
                    </a:cubicBezTo>
                    <a:cubicBezTo>
                      <a:pt x="248507" y="100801"/>
                      <a:pt x="261510" y="94545"/>
                      <a:pt x="267854" y="83127"/>
                    </a:cubicBezTo>
                    <a:cubicBezTo>
                      <a:pt x="277310" y="66105"/>
                      <a:pt x="275526" y="43911"/>
                      <a:pt x="286327" y="27709"/>
                    </a:cubicBezTo>
                    <a:lnTo>
                      <a:pt x="304800" y="0"/>
                    </a:lnTo>
                    <a:cubicBezTo>
                      <a:pt x="320194" y="3079"/>
                      <a:pt x="336636" y="2860"/>
                      <a:pt x="350982" y="9236"/>
                    </a:cubicBezTo>
                    <a:cubicBezTo>
                      <a:pt x="383542" y="23707"/>
                      <a:pt x="388954" y="38486"/>
                      <a:pt x="406400" y="64655"/>
                    </a:cubicBezTo>
                    <a:cubicBezTo>
                      <a:pt x="422657" y="113427"/>
                      <a:pt x="410235" y="84261"/>
                      <a:pt x="452582" y="147782"/>
                    </a:cubicBezTo>
                    <a:cubicBezTo>
                      <a:pt x="458739" y="157018"/>
                      <a:pt x="461818" y="169333"/>
                      <a:pt x="471054" y="175491"/>
                    </a:cubicBezTo>
                    <a:lnTo>
                      <a:pt x="498763" y="193964"/>
                    </a:lnTo>
                    <a:cubicBezTo>
                      <a:pt x="504921" y="203200"/>
                      <a:pt x="512727" y="211529"/>
                      <a:pt x="517236" y="221673"/>
                    </a:cubicBezTo>
                    <a:cubicBezTo>
                      <a:pt x="525144" y="239467"/>
                      <a:pt x="535709" y="277091"/>
                      <a:pt x="535709" y="277091"/>
                    </a:cubicBezTo>
                    <a:cubicBezTo>
                      <a:pt x="538053" y="300535"/>
                      <a:pt x="534312" y="409014"/>
                      <a:pt x="581891" y="424873"/>
                    </a:cubicBezTo>
                    <a:lnTo>
                      <a:pt x="609600" y="434109"/>
                    </a:lnTo>
                    <a:cubicBezTo>
                      <a:pt x="637115" y="475381"/>
                      <a:pt x="646028" y="478221"/>
                      <a:pt x="655782" y="517236"/>
                    </a:cubicBezTo>
                    <a:cubicBezTo>
                      <a:pt x="656529" y="520223"/>
                      <a:pt x="655782" y="523394"/>
                      <a:pt x="655782" y="526473"/>
                    </a:cubicBezTo>
                  </a:path>
                </a:pathLst>
              </a:custGeom>
              <a:noFill/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8" name="Freeform 189"/>
              <p:cNvSpPr/>
              <p:nvPr/>
            </p:nvSpPr>
            <p:spPr>
              <a:xfrm>
                <a:off x="4590473" y="5350108"/>
                <a:ext cx="692726" cy="498763"/>
              </a:xfrm>
              <a:custGeom>
                <a:avLst/>
                <a:gdLst>
                  <a:gd name="connsiteX0" fmla="*/ 0 w 692727"/>
                  <a:gd name="connsiteY0" fmla="*/ 489527 h 498763"/>
                  <a:gd name="connsiteX1" fmla="*/ 73891 w 692727"/>
                  <a:gd name="connsiteY1" fmla="*/ 471054 h 498763"/>
                  <a:gd name="connsiteX2" fmla="*/ 101600 w 692727"/>
                  <a:gd name="connsiteY2" fmla="*/ 452582 h 498763"/>
                  <a:gd name="connsiteX3" fmla="*/ 147782 w 692727"/>
                  <a:gd name="connsiteY3" fmla="*/ 406400 h 498763"/>
                  <a:gd name="connsiteX4" fmla="*/ 193963 w 692727"/>
                  <a:gd name="connsiteY4" fmla="*/ 360218 h 498763"/>
                  <a:gd name="connsiteX5" fmla="*/ 212436 w 692727"/>
                  <a:gd name="connsiteY5" fmla="*/ 304800 h 498763"/>
                  <a:gd name="connsiteX6" fmla="*/ 221672 w 692727"/>
                  <a:gd name="connsiteY6" fmla="*/ 277091 h 498763"/>
                  <a:gd name="connsiteX7" fmla="*/ 240145 w 692727"/>
                  <a:gd name="connsiteY7" fmla="*/ 249382 h 498763"/>
                  <a:gd name="connsiteX8" fmla="*/ 267854 w 692727"/>
                  <a:gd name="connsiteY8" fmla="*/ 129309 h 498763"/>
                  <a:gd name="connsiteX9" fmla="*/ 277091 w 692727"/>
                  <a:gd name="connsiteY9" fmla="*/ 101600 h 498763"/>
                  <a:gd name="connsiteX10" fmla="*/ 304800 w 692727"/>
                  <a:gd name="connsiteY10" fmla="*/ 83127 h 498763"/>
                  <a:gd name="connsiteX11" fmla="*/ 323272 w 692727"/>
                  <a:gd name="connsiteY11" fmla="*/ 27709 h 498763"/>
                  <a:gd name="connsiteX12" fmla="*/ 378691 w 692727"/>
                  <a:gd name="connsiteY12" fmla="*/ 9236 h 498763"/>
                  <a:gd name="connsiteX13" fmla="*/ 406400 w 692727"/>
                  <a:gd name="connsiteY13" fmla="*/ 0 h 498763"/>
                  <a:gd name="connsiteX14" fmla="*/ 461818 w 692727"/>
                  <a:gd name="connsiteY14" fmla="*/ 27709 h 498763"/>
                  <a:gd name="connsiteX15" fmla="*/ 471054 w 692727"/>
                  <a:gd name="connsiteY15" fmla="*/ 55418 h 498763"/>
                  <a:gd name="connsiteX16" fmla="*/ 489527 w 692727"/>
                  <a:gd name="connsiteY16" fmla="*/ 83127 h 498763"/>
                  <a:gd name="connsiteX17" fmla="*/ 517236 w 692727"/>
                  <a:gd name="connsiteY17" fmla="*/ 175491 h 498763"/>
                  <a:gd name="connsiteX18" fmla="*/ 535709 w 692727"/>
                  <a:gd name="connsiteY18" fmla="*/ 203200 h 498763"/>
                  <a:gd name="connsiteX19" fmla="*/ 591127 w 692727"/>
                  <a:gd name="connsiteY19" fmla="*/ 314036 h 498763"/>
                  <a:gd name="connsiteX20" fmla="*/ 609600 w 692727"/>
                  <a:gd name="connsiteY20" fmla="*/ 341745 h 498763"/>
                  <a:gd name="connsiteX21" fmla="*/ 628072 w 692727"/>
                  <a:gd name="connsiteY21" fmla="*/ 397163 h 498763"/>
                  <a:gd name="connsiteX22" fmla="*/ 646545 w 692727"/>
                  <a:gd name="connsiteY22" fmla="*/ 424873 h 498763"/>
                  <a:gd name="connsiteX23" fmla="*/ 655782 w 692727"/>
                  <a:gd name="connsiteY23" fmla="*/ 452582 h 498763"/>
                  <a:gd name="connsiteX24" fmla="*/ 692727 w 692727"/>
                  <a:gd name="connsiteY24" fmla="*/ 498763 h 498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692727" h="498763">
                    <a:moveTo>
                      <a:pt x="0" y="489527"/>
                    </a:moveTo>
                    <a:cubicBezTo>
                      <a:pt x="17572" y="486013"/>
                      <a:pt x="54953" y="480523"/>
                      <a:pt x="73891" y="471054"/>
                    </a:cubicBezTo>
                    <a:cubicBezTo>
                      <a:pt x="83820" y="466090"/>
                      <a:pt x="92364" y="458739"/>
                      <a:pt x="101600" y="452582"/>
                    </a:cubicBezTo>
                    <a:cubicBezTo>
                      <a:pt x="150858" y="378693"/>
                      <a:pt x="86207" y="467975"/>
                      <a:pt x="147782" y="406400"/>
                    </a:cubicBezTo>
                    <a:cubicBezTo>
                      <a:pt x="209361" y="344821"/>
                      <a:pt x="120068" y="409482"/>
                      <a:pt x="193963" y="360218"/>
                    </a:cubicBezTo>
                    <a:lnTo>
                      <a:pt x="212436" y="304800"/>
                    </a:lnTo>
                    <a:cubicBezTo>
                      <a:pt x="215515" y="295564"/>
                      <a:pt x="216271" y="285192"/>
                      <a:pt x="221672" y="277091"/>
                    </a:cubicBezTo>
                    <a:lnTo>
                      <a:pt x="240145" y="249382"/>
                    </a:lnTo>
                    <a:cubicBezTo>
                      <a:pt x="252135" y="165456"/>
                      <a:pt x="242498" y="205376"/>
                      <a:pt x="267854" y="129309"/>
                    </a:cubicBezTo>
                    <a:cubicBezTo>
                      <a:pt x="270933" y="120073"/>
                      <a:pt x="268990" y="107001"/>
                      <a:pt x="277091" y="101600"/>
                    </a:cubicBezTo>
                    <a:lnTo>
                      <a:pt x="304800" y="83127"/>
                    </a:lnTo>
                    <a:cubicBezTo>
                      <a:pt x="310957" y="64654"/>
                      <a:pt x="304799" y="33867"/>
                      <a:pt x="323272" y="27709"/>
                    </a:cubicBezTo>
                    <a:lnTo>
                      <a:pt x="378691" y="9236"/>
                    </a:lnTo>
                    <a:lnTo>
                      <a:pt x="406400" y="0"/>
                    </a:lnTo>
                    <a:cubicBezTo>
                      <a:pt x="424654" y="6085"/>
                      <a:pt x="448796" y="11431"/>
                      <a:pt x="461818" y="27709"/>
                    </a:cubicBezTo>
                    <a:cubicBezTo>
                      <a:pt x="467900" y="35312"/>
                      <a:pt x="466700" y="46710"/>
                      <a:pt x="471054" y="55418"/>
                    </a:cubicBezTo>
                    <a:cubicBezTo>
                      <a:pt x="476018" y="65347"/>
                      <a:pt x="483369" y="73891"/>
                      <a:pt x="489527" y="83127"/>
                    </a:cubicBezTo>
                    <a:cubicBezTo>
                      <a:pt x="494690" y="103781"/>
                      <a:pt x="508239" y="161996"/>
                      <a:pt x="517236" y="175491"/>
                    </a:cubicBezTo>
                    <a:lnTo>
                      <a:pt x="535709" y="203200"/>
                    </a:lnTo>
                    <a:cubicBezTo>
                      <a:pt x="561202" y="279679"/>
                      <a:pt x="543381" y="242418"/>
                      <a:pt x="591127" y="314036"/>
                    </a:cubicBezTo>
                    <a:lnTo>
                      <a:pt x="609600" y="341745"/>
                    </a:lnTo>
                    <a:cubicBezTo>
                      <a:pt x="615757" y="360218"/>
                      <a:pt x="617271" y="380961"/>
                      <a:pt x="628072" y="397163"/>
                    </a:cubicBezTo>
                    <a:cubicBezTo>
                      <a:pt x="634230" y="406400"/>
                      <a:pt x="641580" y="414944"/>
                      <a:pt x="646545" y="424873"/>
                    </a:cubicBezTo>
                    <a:cubicBezTo>
                      <a:pt x="650899" y="433581"/>
                      <a:pt x="651428" y="443874"/>
                      <a:pt x="655782" y="452582"/>
                    </a:cubicBezTo>
                    <a:cubicBezTo>
                      <a:pt x="667435" y="475888"/>
                      <a:pt x="675543" y="481580"/>
                      <a:pt x="692727" y="498763"/>
                    </a:cubicBezTo>
                  </a:path>
                </a:pathLst>
              </a:custGeom>
              <a:noFill/>
              <a:ln w="28575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2594085" y="4862006"/>
                    <a:ext cx="422525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i="1" dirty="0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79" name="TextBox 7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94085" y="4862006"/>
                    <a:ext cx="422525" cy="396265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r="-69444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3441246" y="4857976"/>
                    <a:ext cx="422525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i="1" dirty="0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0" name="TextBox 7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41246" y="4857976"/>
                    <a:ext cx="422525" cy="396265"/>
                  </a:xfrm>
                  <a:prstGeom prst="rect">
                    <a:avLst/>
                  </a:prstGeom>
                  <a:blipFill>
                    <a:blip r:embed="rId9"/>
                    <a:stretch>
                      <a:fillRect r="-69444" b="-1311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4459403" y="4875046"/>
                    <a:ext cx="422525" cy="3962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Helvetica" panose="020B0604020202020204" pitchFamily="34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Helvetica" panose="020B0604020202020204" pitchFamily="34" charset="0"/>
                            </a:rPr>
                            <m:t>)</m:t>
                          </m:r>
                        </m:oMath>
                      </m:oMathPara>
                    </a14:m>
                    <a:endParaRPr lang="en-US" i="1" dirty="0">
                      <a:latin typeface="Helvetica" panose="020B0604020202020204" pitchFamily="34" charset="0"/>
                      <a:cs typeface="Helvetica" panose="020B0604020202020204" pitchFamily="34" charset="0"/>
                    </a:endParaRPr>
                  </a:p>
                </p:txBody>
              </p:sp>
            </mc:Choice>
            <mc:Fallback xmlns="">
              <p:sp>
                <p:nvSpPr>
                  <p:cNvPr id="81" name="TextBox 8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59403" y="4875046"/>
                    <a:ext cx="422525" cy="396265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r="-67123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01" name="Straight Arrow Connector 100"/>
            <p:cNvCxnSpPr/>
            <p:nvPr/>
          </p:nvCxnSpPr>
          <p:spPr>
            <a:xfrm flipV="1">
              <a:off x="4631588" y="4018273"/>
              <a:ext cx="610819" cy="20837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Rectangle 164"/>
            <p:cNvSpPr/>
            <p:nvPr/>
          </p:nvSpPr>
          <p:spPr>
            <a:xfrm>
              <a:off x="2628325" y="2361280"/>
              <a:ext cx="1934754" cy="771783"/>
            </a:xfrm>
            <a:prstGeom prst="rect">
              <a:avLst/>
            </a:prstGeom>
            <a:noFill/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Feature Extraction</a:t>
              </a:r>
            </a:p>
          </p:txBody>
        </p:sp>
        <p:grpSp>
          <p:nvGrpSpPr>
            <p:cNvPr id="228" name="Group 227"/>
            <p:cNvGrpSpPr/>
            <p:nvPr/>
          </p:nvGrpSpPr>
          <p:grpSpPr>
            <a:xfrm>
              <a:off x="8592362" y="2255390"/>
              <a:ext cx="897975" cy="2381073"/>
              <a:chOff x="9275294" y="3176132"/>
              <a:chExt cx="900015" cy="2720743"/>
            </a:xfrm>
          </p:grpSpPr>
          <p:grpSp>
            <p:nvGrpSpPr>
              <p:cNvPr id="178" name="Group 177"/>
              <p:cNvGrpSpPr/>
              <p:nvPr/>
            </p:nvGrpSpPr>
            <p:grpSpPr>
              <a:xfrm rot="5400000">
                <a:off x="8364930" y="40864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179" name="Rectangle 17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3" name="Rectangle 18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88" name="Group 187"/>
              <p:cNvGrpSpPr/>
              <p:nvPr/>
            </p:nvGrpSpPr>
            <p:grpSpPr>
              <a:xfrm rot="5400000">
                <a:off x="8517330" y="42388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189" name="Rectangle 18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 19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 19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 19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98" name="Group 197"/>
              <p:cNvGrpSpPr/>
              <p:nvPr/>
            </p:nvGrpSpPr>
            <p:grpSpPr>
              <a:xfrm rot="5400000">
                <a:off x="8669730" y="43912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199" name="Rectangle 19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 19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 20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 20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08" name="Group 207"/>
              <p:cNvGrpSpPr/>
              <p:nvPr/>
            </p:nvGrpSpPr>
            <p:grpSpPr>
              <a:xfrm rot="5400000">
                <a:off x="8822130" y="45436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209" name="Rectangle 20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 20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 21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 21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 21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 21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18" name="Group 217"/>
              <p:cNvGrpSpPr/>
              <p:nvPr/>
            </p:nvGrpSpPr>
            <p:grpSpPr>
              <a:xfrm rot="5400000">
                <a:off x="8974530" y="4696096"/>
                <a:ext cx="2111143" cy="290415"/>
                <a:chOff x="7754591" y="2226647"/>
                <a:chExt cx="2597789" cy="221816"/>
              </a:xfrm>
            </p:grpSpPr>
            <p:sp>
              <p:nvSpPr>
                <p:cNvPr id="219" name="Rectangle 218"/>
                <p:cNvSpPr/>
                <p:nvPr/>
              </p:nvSpPr>
              <p:spPr>
                <a:xfrm>
                  <a:off x="775459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8049422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8338881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8629896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222"/>
                <p:cNvSpPr/>
                <p:nvPr/>
              </p:nvSpPr>
              <p:spPr>
                <a:xfrm>
                  <a:off x="891841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4" name="Rectangle 223"/>
                <p:cNvSpPr/>
                <p:nvPr/>
              </p:nvSpPr>
              <p:spPr>
                <a:xfrm>
                  <a:off x="9211729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5" name="Rectangle 224"/>
                <p:cNvSpPr/>
                <p:nvPr/>
              </p:nvSpPr>
              <p:spPr>
                <a:xfrm>
                  <a:off x="9490644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6" name="Rectangle 225"/>
                <p:cNvSpPr/>
                <p:nvPr/>
              </p:nvSpPr>
              <p:spPr>
                <a:xfrm>
                  <a:off x="9763760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7" name="Rectangle 226"/>
                <p:cNvSpPr/>
                <p:nvPr/>
              </p:nvSpPr>
              <p:spPr>
                <a:xfrm>
                  <a:off x="10054175" y="2226647"/>
                  <a:ext cx="298205" cy="221816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167" name="TextBox 166"/>
            <p:cNvSpPr txBox="1"/>
            <p:nvPr/>
          </p:nvSpPr>
          <p:spPr>
            <a:xfrm>
              <a:off x="8224636" y="1660737"/>
              <a:ext cx="1613620" cy="523220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Epoch Posteriors</a:t>
              </a:r>
            </a:p>
          </p:txBody>
        </p:sp>
        <p:sp>
          <p:nvSpPr>
            <p:cNvPr id="230" name="Cube 229"/>
            <p:cNvSpPr/>
            <p:nvPr/>
          </p:nvSpPr>
          <p:spPr>
            <a:xfrm flipH="1">
              <a:off x="8540739" y="2220664"/>
              <a:ext cx="968873" cy="2498913"/>
            </a:xfrm>
            <a:prstGeom prst="cube">
              <a:avLst/>
            </a:prstGeom>
            <a:noFill/>
            <a:ln w="19050">
              <a:solidFill>
                <a:srgbClr val="C0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2" name="Straight Arrow Connector 101"/>
            <p:cNvCxnSpPr/>
            <p:nvPr/>
          </p:nvCxnSpPr>
          <p:spPr>
            <a:xfrm>
              <a:off x="8121615" y="3175609"/>
              <a:ext cx="620889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Rectangle 231"/>
            <p:cNvSpPr/>
            <p:nvPr/>
          </p:nvSpPr>
          <p:spPr>
            <a:xfrm>
              <a:off x="9879892" y="1864953"/>
              <a:ext cx="4401808" cy="293564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15" name="Group 314"/>
            <p:cNvGrpSpPr/>
            <p:nvPr/>
          </p:nvGrpSpPr>
          <p:grpSpPr>
            <a:xfrm>
              <a:off x="10045266" y="2286230"/>
              <a:ext cx="4063908" cy="2200468"/>
              <a:chOff x="1973639" y="3633534"/>
              <a:chExt cx="4778047" cy="234050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0" name="Rectangle 309"/>
                  <p:cNvSpPr/>
                  <p:nvPr/>
                </p:nvSpPr>
                <p:spPr>
                  <a:xfrm>
                    <a:off x="5398860" y="3689129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𝒛</m:t>
                          </m:r>
                        </m:oMath>
                      </m:oMathPara>
                    </a14:m>
                    <a:endParaRPr lang="en-US" sz="2000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0" name="Rectangle 309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98860" y="3689129"/>
                    <a:ext cx="847323" cy="412395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14" name="Group 313"/>
              <p:cNvGrpSpPr/>
              <p:nvPr/>
            </p:nvGrpSpPr>
            <p:grpSpPr>
              <a:xfrm>
                <a:off x="1973639" y="3853705"/>
                <a:ext cx="4778047" cy="2120337"/>
                <a:chOff x="6595811" y="4223455"/>
                <a:chExt cx="4778047" cy="2120337"/>
              </a:xfrm>
            </p:grpSpPr>
            <p:grpSp>
              <p:nvGrpSpPr>
                <p:cNvPr id="249" name="Group 248"/>
                <p:cNvGrpSpPr/>
                <p:nvPr/>
              </p:nvGrpSpPr>
              <p:grpSpPr>
                <a:xfrm>
                  <a:off x="9490337" y="5520153"/>
                  <a:ext cx="1851483" cy="424509"/>
                  <a:chOff x="1500031" y="5515440"/>
                  <a:chExt cx="1851483" cy="424509"/>
                </a:xfrm>
              </p:grpSpPr>
              <p:sp>
                <p:nvSpPr>
                  <p:cNvPr id="238" name="Rectangle: Rounded Corners 237"/>
                  <p:cNvSpPr/>
                  <p:nvPr/>
                </p:nvSpPr>
                <p:spPr>
                  <a:xfrm>
                    <a:off x="1500031" y="5515440"/>
                    <a:ext cx="1851483" cy="424509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239" name="Oval 238"/>
                  <p:cNvSpPr/>
                  <p:nvPr/>
                </p:nvSpPr>
                <p:spPr>
                  <a:xfrm>
                    <a:off x="1599245" y="5571271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0" name="Oval 239"/>
                  <p:cNvSpPr/>
                  <p:nvPr/>
                </p:nvSpPr>
                <p:spPr>
                  <a:xfrm>
                    <a:off x="2028197" y="5571271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1" name="Oval 240"/>
                  <p:cNvSpPr/>
                  <p:nvPr/>
                </p:nvSpPr>
                <p:spPr>
                  <a:xfrm>
                    <a:off x="2457811" y="5571271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2" name="Oval 241"/>
                  <p:cNvSpPr/>
                  <p:nvPr/>
                </p:nvSpPr>
                <p:spPr>
                  <a:xfrm>
                    <a:off x="2887425" y="5567028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248" name="Group 247"/>
                <p:cNvGrpSpPr/>
                <p:nvPr/>
              </p:nvGrpSpPr>
              <p:grpSpPr>
                <a:xfrm>
                  <a:off x="6595811" y="5529037"/>
                  <a:ext cx="1851483" cy="424509"/>
                  <a:chOff x="3445569" y="4306247"/>
                  <a:chExt cx="1851483" cy="424509"/>
                </a:xfrm>
              </p:grpSpPr>
              <p:grpSp>
                <p:nvGrpSpPr>
                  <p:cNvPr id="243" name="Group 242"/>
                  <p:cNvGrpSpPr/>
                  <p:nvPr/>
                </p:nvGrpSpPr>
                <p:grpSpPr>
                  <a:xfrm>
                    <a:off x="3445569" y="4306247"/>
                    <a:ext cx="1851483" cy="424509"/>
                    <a:chOff x="2079692" y="3935310"/>
                    <a:chExt cx="1851483" cy="424509"/>
                  </a:xfrm>
                </p:grpSpPr>
                <p:sp>
                  <p:nvSpPr>
                    <p:cNvPr id="233" name="Rectangle: Rounded Corners 232"/>
                    <p:cNvSpPr/>
                    <p:nvPr/>
                  </p:nvSpPr>
                  <p:spPr>
                    <a:xfrm>
                      <a:off x="2079692" y="3935310"/>
                      <a:ext cx="1851483" cy="424509"/>
                    </a:xfrm>
                    <a:prstGeom prst="roundRect">
                      <a:avLst/>
                    </a:prstGeom>
                    <a:noFill/>
                    <a:ln w="28575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b="1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  <p:sp>
                  <p:nvSpPr>
                    <p:cNvPr id="234" name="Oval 233"/>
                    <p:cNvSpPr/>
                    <p:nvPr/>
                  </p:nvSpPr>
                  <p:spPr>
                    <a:xfrm>
                      <a:off x="2199373" y="3981978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 dirty="0"/>
                    </a:p>
                  </p:txBody>
                </p:sp>
                <p:sp>
                  <p:nvSpPr>
                    <p:cNvPr id="235" name="Oval 234"/>
                    <p:cNvSpPr/>
                    <p:nvPr/>
                  </p:nvSpPr>
                  <p:spPr>
                    <a:xfrm>
                      <a:off x="2628325" y="3981978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6" name="Oval 235"/>
                    <p:cNvSpPr/>
                    <p:nvPr/>
                  </p:nvSpPr>
                  <p:spPr>
                    <a:xfrm>
                      <a:off x="3057939" y="3981978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37" name="Oval 236"/>
                    <p:cNvSpPr/>
                    <p:nvPr/>
                  </p:nvSpPr>
                  <p:spPr>
                    <a:xfrm>
                      <a:off x="3487553" y="3977735"/>
                      <a:ext cx="323622" cy="323622"/>
                    </a:xfrm>
                    <a:prstGeom prst="ellipse">
                      <a:avLst/>
                    </a:prstGeom>
                    <a:solidFill>
                      <a:schemeClr val="accent1"/>
                    </a:solidFill>
                    <a:ln w="31750">
                      <a:solidFill>
                        <a:schemeClr val="accent5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cxnSp>
                <p:nvCxnSpPr>
                  <p:cNvPr id="245" name="Straight Connector 244"/>
                  <p:cNvCxnSpPr/>
                  <p:nvPr/>
                </p:nvCxnSpPr>
                <p:spPr>
                  <a:xfrm flipH="1">
                    <a:off x="3611248" y="4342100"/>
                    <a:ext cx="231626" cy="3352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flipH="1">
                    <a:off x="4457965" y="4342100"/>
                    <a:ext cx="231626" cy="335291"/>
                  </a:xfrm>
                  <a:prstGeom prst="line">
                    <a:avLst/>
                  </a:prstGeom>
                  <a:ln w="381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50" name="Straight Arrow Connector 249"/>
                <p:cNvCxnSpPr>
                  <a:stCxn id="238" idx="1"/>
                  <a:endCxn id="233" idx="3"/>
                </p:cNvCxnSpPr>
                <p:nvPr/>
              </p:nvCxnSpPr>
              <p:spPr>
                <a:xfrm flipH="1">
                  <a:off x="8447294" y="5732408"/>
                  <a:ext cx="1043043" cy="8884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55" name="Group 254"/>
                <p:cNvGrpSpPr/>
                <p:nvPr/>
              </p:nvGrpSpPr>
              <p:grpSpPr>
                <a:xfrm>
                  <a:off x="9522375" y="4416387"/>
                  <a:ext cx="1851483" cy="424509"/>
                  <a:chOff x="1500031" y="5515440"/>
                  <a:chExt cx="1851483" cy="424509"/>
                </a:xfrm>
              </p:grpSpPr>
              <p:sp>
                <p:nvSpPr>
                  <p:cNvPr id="256" name="Rectangle: Rounded Corners 255"/>
                  <p:cNvSpPr/>
                  <p:nvPr/>
                </p:nvSpPr>
                <p:spPr>
                  <a:xfrm>
                    <a:off x="1500031" y="5515440"/>
                    <a:ext cx="1851483" cy="424509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257" name="Oval 256"/>
                  <p:cNvSpPr/>
                  <p:nvPr/>
                </p:nvSpPr>
                <p:spPr>
                  <a:xfrm>
                    <a:off x="1599245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8" name="Oval 257"/>
                  <p:cNvSpPr/>
                  <p:nvPr/>
                </p:nvSpPr>
                <p:spPr>
                  <a:xfrm>
                    <a:off x="2028197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9" name="Oval 258"/>
                  <p:cNvSpPr/>
                  <p:nvPr/>
                </p:nvSpPr>
                <p:spPr>
                  <a:xfrm>
                    <a:off x="2457811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0" name="Oval 259"/>
                  <p:cNvSpPr/>
                  <p:nvPr/>
                </p:nvSpPr>
                <p:spPr>
                  <a:xfrm>
                    <a:off x="2887425" y="5555453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69" name="Rectangle 268"/>
                    <p:cNvSpPr/>
                    <p:nvPr/>
                  </p:nvSpPr>
                  <p:spPr>
                    <a:xfrm>
                      <a:off x="8459805" y="4964049"/>
                      <a:ext cx="1015236" cy="448023"/>
                    </a:xfrm>
                    <a:prstGeom prst="rect">
                      <a:avLst/>
                    </a:prstGeom>
                    <a:noFill/>
                    <a:ln w="28575">
                      <a:solidFill>
                        <a:schemeClr val="accent5">
                          <a:lumMod val="50000"/>
                        </a:schemeClr>
                      </a:solidFill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 xmlns:m="http://schemas.openxmlformats.org/officeDocument/2006/math">
                          <m:sSub>
                            <m:sSubPr>
                              <m:ctrlP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𝐻</m:t>
                              </m:r>
                            </m:sub>
                          </m:sSub>
                        </m:oMath>
                      </a14:m>
                      <a:r>
                        <a:rPr lang="en-US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(x,z)</a:t>
                      </a:r>
                      <a:endParaRPr lang="en-US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69" name="Rectangle 26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59805" y="4964049"/>
                      <a:ext cx="1015236" cy="448023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r="-2041" b="-10811"/>
                      </a:stretch>
                    </a:blipFill>
                    <a:ln w="28575">
                      <a:solidFill>
                        <a:schemeClr val="accent5">
                          <a:lumMod val="50000"/>
                        </a:schemeClr>
                      </a:solidFill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270" name="Straight Arrow Connector 269"/>
                <p:cNvCxnSpPr>
                  <a:stCxn id="238" idx="0"/>
                  <a:endCxn id="269" idx="3"/>
                </p:cNvCxnSpPr>
                <p:nvPr/>
              </p:nvCxnSpPr>
              <p:spPr>
                <a:xfrm flipH="1" flipV="1">
                  <a:off x="9475041" y="5188060"/>
                  <a:ext cx="941038" cy="332093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5" name="Straight Arrow Connector 274"/>
                <p:cNvCxnSpPr>
                  <a:stCxn id="256" idx="2"/>
                  <a:endCxn id="269" idx="3"/>
                </p:cNvCxnSpPr>
                <p:nvPr/>
              </p:nvCxnSpPr>
              <p:spPr>
                <a:xfrm flipH="1">
                  <a:off x="9475041" y="4840895"/>
                  <a:ext cx="973075" cy="347165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prstDash val="sysDash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8" name="Group 277"/>
                <p:cNvGrpSpPr/>
                <p:nvPr/>
              </p:nvGrpSpPr>
              <p:grpSpPr>
                <a:xfrm>
                  <a:off x="6815837" y="4422575"/>
                  <a:ext cx="1413411" cy="424509"/>
                  <a:chOff x="1500031" y="5515440"/>
                  <a:chExt cx="1413411" cy="424509"/>
                </a:xfrm>
              </p:grpSpPr>
              <p:sp>
                <p:nvSpPr>
                  <p:cNvPr id="279" name="Rectangle: Rounded Corners 278"/>
                  <p:cNvSpPr/>
                  <p:nvPr/>
                </p:nvSpPr>
                <p:spPr>
                  <a:xfrm>
                    <a:off x="1500031" y="5515440"/>
                    <a:ext cx="1413411" cy="424509"/>
                  </a:xfrm>
                  <a:prstGeom prst="roundRect">
                    <a:avLst/>
                  </a:prstGeom>
                  <a:noFill/>
                  <a:ln w="28575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b="1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  <p:sp>
                <p:nvSpPr>
                  <p:cNvPr id="280" name="Oval 279"/>
                  <p:cNvSpPr/>
                  <p:nvPr/>
                </p:nvSpPr>
                <p:spPr>
                  <a:xfrm>
                    <a:off x="1599245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dirty="0"/>
                  </a:p>
                </p:txBody>
              </p:sp>
              <p:sp>
                <p:nvSpPr>
                  <p:cNvPr id="281" name="Oval 280"/>
                  <p:cNvSpPr/>
                  <p:nvPr/>
                </p:nvSpPr>
                <p:spPr>
                  <a:xfrm>
                    <a:off x="2028197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2" name="Oval 281"/>
                  <p:cNvSpPr/>
                  <p:nvPr/>
                </p:nvSpPr>
                <p:spPr>
                  <a:xfrm>
                    <a:off x="2457811" y="5559696"/>
                    <a:ext cx="323622" cy="32362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31750">
                    <a:solidFill>
                      <a:schemeClr val="accent5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cxnSp>
              <p:nvCxnSpPr>
                <p:cNvPr id="284" name="Straight Arrow Connector 283"/>
                <p:cNvCxnSpPr>
                  <a:stCxn id="233" idx="0"/>
                  <a:endCxn id="279" idx="2"/>
                </p:cNvCxnSpPr>
                <p:nvPr/>
              </p:nvCxnSpPr>
              <p:spPr>
                <a:xfrm flipV="1">
                  <a:off x="7521553" y="4847084"/>
                  <a:ext cx="990" cy="681953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Straight Arrow Connector 304"/>
                <p:cNvCxnSpPr>
                  <a:stCxn id="279" idx="3"/>
                  <a:endCxn id="256" idx="1"/>
                </p:cNvCxnSpPr>
                <p:nvPr/>
              </p:nvCxnSpPr>
              <p:spPr>
                <a:xfrm flipV="1">
                  <a:off x="8229248" y="4628642"/>
                  <a:ext cx="1293127" cy="6188"/>
                </a:xfrm>
                <a:prstGeom prst="straightConnector1">
                  <a:avLst/>
                </a:prstGeom>
                <a:ln w="254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8" name="Rectangle 307"/>
                    <p:cNvSpPr/>
                    <p:nvPr/>
                  </p:nvSpPr>
                  <p:spPr>
                    <a:xfrm>
                      <a:off x="7061059" y="5931397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acc>
                              <m:accPr>
                                <m:chr m:val="̃"/>
                                <m:ctrlPr>
                                  <a:rPr lang="en-US" sz="20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e>
                            </m:acc>
                          </m:oMath>
                        </m:oMathPara>
                      </a14:m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8" name="Rectangle 307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061059" y="5931397"/>
                      <a:ext cx="847323" cy="412395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 t="-4688" r="-22881"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9" name="Rectangle 308"/>
                    <p:cNvSpPr/>
                    <p:nvPr/>
                  </p:nvSpPr>
                  <p:spPr>
                    <a:xfrm>
                      <a:off x="9958044" y="5931396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b="1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oMath>
                        </m:oMathPara>
                      </a14:m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9" name="Rectangle 30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58044" y="5931396"/>
                      <a:ext cx="847323" cy="412395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1" name="Rectangle 310"/>
                    <p:cNvSpPr/>
                    <p:nvPr/>
                  </p:nvSpPr>
                  <p:spPr>
                    <a:xfrm>
                      <a:off x="8559774" y="4223455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  <m: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11" name="Rectangle 31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559774" y="4223455"/>
                      <a:ext cx="847323" cy="412395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 b="-10938"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12" name="Rectangle 311"/>
                    <p:cNvSpPr/>
                    <p:nvPr/>
                  </p:nvSpPr>
                  <p:spPr>
                    <a:xfrm>
                      <a:off x="6881836" y="4956364"/>
                      <a:ext cx="847323" cy="412395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sSub>
                              <m:sSubPr>
                                <m:ctrlP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sz="2000" b="1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𝜽</m:t>
                                </m:r>
                              </m:sub>
                            </m:sSub>
                          </m:oMath>
                        </m:oMathPara>
                      </a14:m>
                      <a:endParaRPr lang="en-US" sz="2000" b="1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12" name="Rectangle 31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881836" y="4956364"/>
                      <a:ext cx="847323" cy="412395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b="-17460"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3" name="Rectangle 312"/>
                  <p:cNvSpPr/>
                  <p:nvPr/>
                </p:nvSpPr>
                <p:spPr>
                  <a:xfrm>
                    <a:off x="2534155" y="3633534"/>
                    <a:ext cx="847323" cy="412395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1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𝒚</m:t>
                          </m:r>
                        </m:oMath>
                      </m:oMathPara>
                    </a14:m>
                    <a:endParaRPr lang="en-US" sz="2000" b="1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3" name="Rectangle 312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34155" y="3633534"/>
                    <a:ext cx="847323" cy="412395"/>
                  </a:xfrm>
                  <a:prstGeom prst="rect">
                    <a:avLst/>
                  </a:prstGeom>
                  <a:blipFill>
                    <a:blip r:embed="rId17"/>
                    <a:stretch>
                      <a:fillRect b="-11111"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229" name="Straight Arrow Connector 228"/>
            <p:cNvCxnSpPr/>
            <p:nvPr/>
          </p:nvCxnSpPr>
          <p:spPr>
            <a:xfrm>
              <a:off x="9345459" y="3541624"/>
              <a:ext cx="620889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Arrow Connector 319"/>
            <p:cNvCxnSpPr/>
            <p:nvPr/>
          </p:nvCxnSpPr>
          <p:spPr>
            <a:xfrm>
              <a:off x="12076030" y="4713470"/>
              <a:ext cx="0" cy="585476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3" name="Rectangle 322"/>
            <p:cNvSpPr/>
            <p:nvPr/>
          </p:nvSpPr>
          <p:spPr>
            <a:xfrm>
              <a:off x="10253178" y="5178886"/>
              <a:ext cx="3701772" cy="2592232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10147060" y="5197719"/>
              <a:ext cx="3785079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Post Processor</a:t>
              </a:r>
            </a:p>
          </p:txBody>
        </p:sp>
        <p:grpSp>
          <p:nvGrpSpPr>
            <p:cNvPr id="365" name="Group 364"/>
            <p:cNvGrpSpPr/>
            <p:nvPr/>
          </p:nvGrpSpPr>
          <p:grpSpPr>
            <a:xfrm>
              <a:off x="10520403" y="5298308"/>
              <a:ext cx="3076648" cy="2037147"/>
              <a:chOff x="10545272" y="4195760"/>
              <a:chExt cx="3170073" cy="212734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8" name="Rectangle 357"/>
                  <p:cNvSpPr/>
                  <p:nvPr/>
                </p:nvSpPr>
                <p:spPr>
                  <a:xfrm>
                    <a:off x="12519666" y="4195760"/>
                    <a:ext cx="720680" cy="387720"/>
                  </a:xfrm>
                  <a:prstGeom prst="rect">
                    <a:avLst/>
                  </a:prstGeom>
                  <a:noFill/>
                  <a:ln w="28575">
                    <a:noFill/>
                    <a:prstDash val="sysDash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oMath>
                      </m:oMathPara>
                    </a14:m>
                    <a:endParaRPr lang="en-US" sz="2000" dirty="0">
                      <a:solidFill>
                        <a:schemeClr val="accent5">
                          <a:lumMod val="5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58" name="Rectangle 357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519666" y="4195760"/>
                    <a:ext cx="720680" cy="387720"/>
                  </a:xfrm>
                  <a:prstGeom prst="rect">
                    <a:avLst/>
                  </a:prstGeom>
                  <a:blipFill>
                    <a:blip r:embed="rId18"/>
                    <a:stretch>
                      <a:fillRect/>
                    </a:stretch>
                  </a:blipFill>
                  <a:ln w="28575">
                    <a:noFill/>
                    <a:prstDash val="sysDash"/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64" name="Group 363"/>
              <p:cNvGrpSpPr/>
              <p:nvPr/>
            </p:nvGrpSpPr>
            <p:grpSpPr>
              <a:xfrm>
                <a:off x="10545272" y="4401582"/>
                <a:ext cx="3170073" cy="1921526"/>
                <a:chOff x="10545272" y="4401582"/>
                <a:chExt cx="3170073" cy="1921526"/>
              </a:xfrm>
            </p:grpSpPr>
            <p:sp>
              <p:nvSpPr>
                <p:cNvPr id="326" name="Oval 325"/>
                <p:cNvSpPr/>
                <p:nvPr/>
              </p:nvSpPr>
              <p:spPr>
                <a:xfrm>
                  <a:off x="10856258" y="4744277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S1</a:t>
                  </a:r>
                </a:p>
              </p:txBody>
            </p:sp>
            <p:sp>
              <p:nvSpPr>
                <p:cNvPr id="327" name="Oval 326"/>
                <p:cNvSpPr/>
                <p:nvPr/>
              </p:nvSpPr>
              <p:spPr>
                <a:xfrm>
                  <a:off x="12112472" y="4604639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S2</a:t>
                  </a:r>
                </a:p>
              </p:txBody>
            </p:sp>
            <p:sp>
              <p:nvSpPr>
                <p:cNvPr id="328" name="Oval 327"/>
                <p:cNvSpPr/>
                <p:nvPr/>
              </p:nvSpPr>
              <p:spPr>
                <a:xfrm>
                  <a:off x="11320874" y="5673837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S3</a:t>
                  </a:r>
                </a:p>
              </p:txBody>
            </p:sp>
            <p:sp>
              <p:nvSpPr>
                <p:cNvPr id="329" name="Oval 328"/>
                <p:cNvSpPr/>
                <p:nvPr/>
              </p:nvSpPr>
              <p:spPr>
                <a:xfrm>
                  <a:off x="12432883" y="5642461"/>
                  <a:ext cx="592593" cy="592593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>
                      <a:solidFill>
                        <a:schemeClr val="accent5">
                          <a:lumMod val="50000"/>
                        </a:schemeClr>
                      </a:solidFill>
                    </a:rPr>
                    <a:t>S4</a:t>
                  </a:r>
                </a:p>
              </p:txBody>
            </p:sp>
            <p:sp>
              <p:nvSpPr>
                <p:cNvPr id="330" name="Oval 329"/>
                <p:cNvSpPr/>
                <p:nvPr/>
              </p:nvSpPr>
              <p:spPr>
                <a:xfrm>
                  <a:off x="12484019" y="5693598"/>
                  <a:ext cx="483581" cy="483581"/>
                </a:xfrm>
                <a:prstGeom prst="ellipse">
                  <a:avLst/>
                </a:prstGeom>
                <a:noFill/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  <p:cxnSp>
              <p:nvCxnSpPr>
                <p:cNvPr id="332" name="Connector: Curved 331"/>
                <p:cNvCxnSpPr>
                  <a:stCxn id="326" idx="0"/>
                  <a:endCxn id="327" idx="1"/>
                </p:cNvCxnSpPr>
                <p:nvPr/>
              </p:nvCxnSpPr>
              <p:spPr>
                <a:xfrm rot="5400000" flipH="1" flipV="1">
                  <a:off x="11649478" y="4194500"/>
                  <a:ext cx="52855" cy="1046700"/>
                </a:xfrm>
                <a:prstGeom prst="curvedConnector3">
                  <a:avLst>
                    <a:gd name="adj1" fmla="val 499601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4" name="Connector: Curved 333"/>
                <p:cNvCxnSpPr>
                  <a:stCxn id="327" idx="3"/>
                  <a:endCxn id="326" idx="5"/>
                </p:cNvCxnSpPr>
                <p:nvPr/>
              </p:nvCxnSpPr>
              <p:spPr>
                <a:xfrm rot="5400000">
                  <a:off x="11710843" y="4761675"/>
                  <a:ext cx="139638" cy="837187"/>
                </a:xfrm>
                <a:prstGeom prst="curvedConnector3">
                  <a:avLst>
                    <a:gd name="adj1" fmla="val 135208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8" name="Connector: Curved 337"/>
                <p:cNvCxnSpPr>
                  <a:stCxn id="327" idx="1"/>
                  <a:endCxn id="327" idx="6"/>
                </p:cNvCxnSpPr>
                <p:nvPr/>
              </p:nvCxnSpPr>
              <p:spPr>
                <a:xfrm rot="16200000" flipH="1">
                  <a:off x="12347403" y="4543274"/>
                  <a:ext cx="209514" cy="505810"/>
                </a:xfrm>
                <a:prstGeom prst="curvedConnector4">
                  <a:avLst>
                    <a:gd name="adj1" fmla="val -128433"/>
                    <a:gd name="adj2" fmla="val 126888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4" name="Connector: Curved 343"/>
                <p:cNvCxnSpPr>
                  <a:stCxn id="327" idx="6"/>
                  <a:endCxn id="329" idx="6"/>
                </p:cNvCxnSpPr>
                <p:nvPr/>
              </p:nvCxnSpPr>
              <p:spPr>
                <a:xfrm>
                  <a:off x="12705065" y="4900936"/>
                  <a:ext cx="320411" cy="1037822"/>
                </a:xfrm>
                <a:prstGeom prst="curvedConnector3">
                  <a:avLst>
                    <a:gd name="adj1" fmla="val 171346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8" name="Connector: Curved 347"/>
                <p:cNvCxnSpPr>
                  <a:stCxn id="328" idx="7"/>
                  <a:endCxn id="329" idx="1"/>
                </p:cNvCxnSpPr>
                <p:nvPr/>
              </p:nvCxnSpPr>
              <p:spPr>
                <a:xfrm rot="5400000" flipH="1" flipV="1">
                  <a:off x="12157487" y="5398441"/>
                  <a:ext cx="31376" cy="692982"/>
                </a:xfrm>
                <a:prstGeom prst="curvedConnector3">
                  <a:avLst>
                    <a:gd name="adj1" fmla="val 551820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Connector: Curved 350"/>
                <p:cNvCxnSpPr>
                  <a:stCxn id="329" idx="3"/>
                  <a:endCxn id="328" idx="5"/>
                </p:cNvCxnSpPr>
                <p:nvPr/>
              </p:nvCxnSpPr>
              <p:spPr>
                <a:xfrm rot="5400000">
                  <a:off x="12157487" y="5817468"/>
                  <a:ext cx="31376" cy="692982"/>
                </a:xfrm>
                <a:prstGeom prst="curvedConnector3">
                  <a:avLst>
                    <a:gd name="adj1" fmla="val 478037"/>
                  </a:avLst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4" name="Connector: Curved 353"/>
                <p:cNvCxnSpPr>
                  <a:stCxn id="328" idx="2"/>
                  <a:endCxn id="326" idx="3"/>
                </p:cNvCxnSpPr>
                <p:nvPr/>
              </p:nvCxnSpPr>
              <p:spPr>
                <a:xfrm rot="10800000">
                  <a:off x="10943042" y="5250088"/>
                  <a:ext cx="377833" cy="720047"/>
                </a:xfrm>
                <a:prstGeom prst="curvedConnector2">
                  <a:avLst/>
                </a:prstGeom>
                <a:ln w="38100">
                  <a:solidFill>
                    <a:schemeClr val="accent5">
                      <a:lumMod val="50000"/>
                    </a:schemeClr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7" name="Rectangle 356"/>
                    <p:cNvSpPr/>
                    <p:nvPr/>
                  </p:nvSpPr>
                  <p:spPr>
                    <a:xfrm>
                      <a:off x="11302876" y="4401582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7" name="Rectangle 356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302876" y="4401582"/>
                      <a:ext cx="720680" cy="387720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59" name="Rectangle 358"/>
                    <p:cNvSpPr/>
                    <p:nvPr/>
                  </p:nvSpPr>
                  <p:spPr>
                    <a:xfrm>
                      <a:off x="11445101" y="4947105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59" name="Rectangle 35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445101" y="4947105"/>
                      <a:ext cx="720680" cy="387720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0" name="Rectangle 359"/>
                    <p:cNvSpPr/>
                    <p:nvPr/>
                  </p:nvSpPr>
                  <p:spPr>
                    <a:xfrm>
                      <a:off x="11838915" y="5250911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0" name="Rectangle 359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838915" y="5250911"/>
                      <a:ext cx="720680" cy="387720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1" name="Rectangle 360"/>
                    <p:cNvSpPr/>
                    <p:nvPr/>
                  </p:nvSpPr>
                  <p:spPr>
                    <a:xfrm>
                      <a:off x="11838915" y="5935388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1" name="Rectangle 360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838915" y="5935388"/>
                      <a:ext cx="720680" cy="387720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2" name="Rectangle 361"/>
                    <p:cNvSpPr/>
                    <p:nvPr/>
                  </p:nvSpPr>
                  <p:spPr>
                    <a:xfrm>
                      <a:off x="10545272" y="5498901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2" name="Rectangle 36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0545272" y="5498901"/>
                      <a:ext cx="720680" cy="387720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63" name="Rectangle 362"/>
                    <p:cNvSpPr/>
                    <p:nvPr/>
                  </p:nvSpPr>
                  <p:spPr>
                    <a:xfrm>
                      <a:off x="12994665" y="4947444"/>
                      <a:ext cx="720680" cy="387720"/>
                    </a:xfrm>
                    <a:prstGeom prst="rect">
                      <a:avLst/>
                    </a:prstGeom>
                    <a:noFill/>
                    <a:ln w="28575">
                      <a:noFill/>
                      <a:prstDash val="sysDash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oMath>
                        </m:oMathPara>
                      </a14:m>
                      <a:endParaRPr lang="en-US" sz="20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63" name="Rectangle 362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994665" y="4947444"/>
                      <a:ext cx="720680" cy="387720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  <a:ln w="28575">
                      <a:noFill/>
                      <a:prstDash val="sysDash"/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p:sp>
          <p:nvSpPr>
            <p:cNvPr id="366" name="TextBox 365"/>
            <p:cNvSpPr txBox="1"/>
            <p:nvPr/>
          </p:nvSpPr>
          <p:spPr>
            <a:xfrm>
              <a:off x="10224268" y="7417041"/>
              <a:ext cx="3785079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Finite State Machine for Language Model</a:t>
              </a:r>
            </a:p>
          </p:txBody>
        </p:sp>
        <p:sp>
          <p:nvSpPr>
            <p:cNvPr id="367" name="TextBox 366"/>
            <p:cNvSpPr txBox="1"/>
            <p:nvPr/>
          </p:nvSpPr>
          <p:spPr>
            <a:xfrm>
              <a:off x="6127874" y="7159113"/>
              <a:ext cx="1613620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Epoch Label</a:t>
              </a:r>
            </a:p>
          </p:txBody>
        </p:sp>
        <p:pic>
          <p:nvPicPr>
            <p:cNvPr id="231" name="Picture 230"/>
            <p:cNvPicPr>
              <a:picLocks noChangeAspect="1"/>
            </p:cNvPicPr>
            <p:nvPr/>
          </p:nvPicPr>
          <p:blipFill rotWithShape="1">
            <a:blip r:embed="rId25"/>
            <a:srcRect r="15256" b="14374"/>
            <a:stretch/>
          </p:blipFill>
          <p:spPr>
            <a:xfrm>
              <a:off x="6927241" y="5801781"/>
              <a:ext cx="2559908" cy="1204480"/>
            </a:xfrm>
            <a:prstGeom prst="rect">
              <a:avLst/>
            </a:prstGeom>
          </p:spPr>
        </p:pic>
        <p:pic>
          <p:nvPicPr>
            <p:cNvPr id="244" name="Picture 243"/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4103618" y="5847812"/>
              <a:ext cx="2606752" cy="1130479"/>
            </a:xfrm>
            <a:prstGeom prst="rect">
              <a:avLst/>
            </a:prstGeom>
          </p:spPr>
        </p:pic>
        <p:sp>
          <p:nvSpPr>
            <p:cNvPr id="246" name="Rectangle 245"/>
            <p:cNvSpPr/>
            <p:nvPr/>
          </p:nvSpPr>
          <p:spPr>
            <a:xfrm>
              <a:off x="3955070" y="5355969"/>
              <a:ext cx="5753226" cy="2110921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extBox 250"/>
            <p:cNvSpPr txBox="1"/>
            <p:nvPr/>
          </p:nvSpPr>
          <p:spPr>
            <a:xfrm>
              <a:off x="6186604" y="5351607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6947420" y="5755497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3" name="Straight Arrow Connector 252"/>
            <p:cNvCxnSpPr/>
            <p:nvPr/>
          </p:nvCxnSpPr>
          <p:spPr>
            <a:xfrm flipH="1">
              <a:off x="9622177" y="6370833"/>
              <a:ext cx="694614" cy="0"/>
            </a:xfrm>
            <a:prstGeom prst="straightConnector1">
              <a:avLst/>
            </a:prstGeom>
            <a:ln w="762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649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angle 112"/>
          <p:cNvSpPr/>
          <p:nvPr/>
        </p:nvSpPr>
        <p:spPr>
          <a:xfrm>
            <a:off x="10769786" y="25792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52089" y="1413128"/>
            <a:ext cx="5203967" cy="4367021"/>
            <a:chOff x="583360" y="1357184"/>
            <a:chExt cx="5203967" cy="4367021"/>
          </a:xfrm>
        </p:grpSpPr>
        <p:grpSp>
          <p:nvGrpSpPr>
            <p:cNvPr id="5" name="Group 4"/>
            <p:cNvGrpSpPr/>
            <p:nvPr/>
          </p:nvGrpSpPr>
          <p:grpSpPr>
            <a:xfrm>
              <a:off x="583360" y="1357185"/>
              <a:ext cx="5203967" cy="4367020"/>
              <a:chOff x="1382013" y="1299311"/>
              <a:chExt cx="5203967" cy="4367020"/>
            </a:xfrm>
          </p:grpSpPr>
          <p:grpSp>
            <p:nvGrpSpPr>
              <p:cNvPr id="13" name="Group 12"/>
              <p:cNvGrpSpPr/>
              <p:nvPr/>
            </p:nvGrpSpPr>
            <p:grpSpPr>
              <a:xfrm>
                <a:off x="1382013" y="1299311"/>
                <a:ext cx="1673352" cy="1645920"/>
                <a:chOff x="15081622" y="2898797"/>
                <a:chExt cx="1673352" cy="1645920"/>
              </a:xfrm>
            </p:grpSpPr>
            <p:pic>
              <p:nvPicPr>
                <p:cNvPr id="33" name="Picture 32"/>
                <p:cNvPicPr>
                  <a:picLocks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5081622" y="2898797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4" name="Rectangle 33"/>
                <p:cNvSpPr/>
                <p:nvPr/>
              </p:nvSpPr>
              <p:spPr>
                <a:xfrm>
                  <a:off x="15082438" y="2901949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/>
              <p:cNvGrpSpPr/>
              <p:nvPr/>
            </p:nvGrpSpPr>
            <p:grpSpPr>
              <a:xfrm>
                <a:off x="3169180" y="2557482"/>
                <a:ext cx="1683694" cy="1645920"/>
                <a:chOff x="11171943" y="2881226"/>
                <a:chExt cx="1683694" cy="1645920"/>
              </a:xfrm>
            </p:grpSpPr>
            <p:pic>
              <p:nvPicPr>
                <p:cNvPr id="31" name="Picture 30"/>
                <p:cNvPicPr>
                  <a:picLocks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11182285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2" name="Rectangle 31"/>
                <p:cNvSpPr/>
                <p:nvPr/>
              </p:nvSpPr>
              <p:spPr>
                <a:xfrm>
                  <a:off x="11171943" y="2881226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638598" y="2898797"/>
                <a:ext cx="1682878" cy="1645920"/>
                <a:chOff x="7282945" y="2881226"/>
                <a:chExt cx="1682878" cy="1645920"/>
              </a:xfrm>
            </p:grpSpPr>
            <p:pic>
              <p:nvPicPr>
                <p:cNvPr id="29" name="Picture 28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292471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30" name="Rectangle 29"/>
                <p:cNvSpPr/>
                <p:nvPr/>
              </p:nvSpPr>
              <p:spPr>
                <a:xfrm>
                  <a:off x="7282945" y="2881226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6" name="Group 15"/>
              <p:cNvGrpSpPr/>
              <p:nvPr/>
            </p:nvGrpSpPr>
            <p:grpSpPr>
              <a:xfrm>
                <a:off x="4117542" y="3160585"/>
                <a:ext cx="1692401" cy="1660338"/>
                <a:chOff x="3383608" y="2881226"/>
                <a:chExt cx="1692401" cy="1660338"/>
              </a:xfrm>
            </p:grpSpPr>
            <p:pic>
              <p:nvPicPr>
                <p:cNvPr id="27" name="Picture 26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383608" y="2881226"/>
                  <a:ext cx="1673352" cy="1645920"/>
                </a:xfrm>
                <a:prstGeom prst="rect">
                  <a:avLst/>
                </a:prstGeom>
              </p:spPr>
            </p:pic>
            <p:sp>
              <p:nvSpPr>
                <p:cNvPr id="28" name="Rectangle 27"/>
                <p:cNvSpPr/>
                <p:nvPr/>
              </p:nvSpPr>
              <p:spPr>
                <a:xfrm>
                  <a:off x="3403473" y="2901949"/>
                  <a:ext cx="1672536" cy="1639615"/>
                </a:xfrm>
                <a:prstGeom prst="rect">
                  <a:avLst/>
                </a:prstGeom>
                <a:noFill/>
                <a:ln w="539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 rot="20948373">
                <a:off x="2358921" y="2461073"/>
                <a:ext cx="702365" cy="1320463"/>
                <a:chOff x="6056244" y="4172606"/>
                <a:chExt cx="702365" cy="1320463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6056244" y="4172606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  <p:sp>
              <p:nvSpPr>
                <p:cNvPr id="25" name="TextBox 24"/>
                <p:cNvSpPr txBox="1"/>
                <p:nvPr/>
              </p:nvSpPr>
              <p:spPr>
                <a:xfrm>
                  <a:off x="6208644" y="4325006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  <p:sp>
              <p:nvSpPr>
                <p:cNvPr id="26" name="TextBox 25"/>
                <p:cNvSpPr txBox="1"/>
                <p:nvPr/>
              </p:nvSpPr>
              <p:spPr>
                <a:xfrm>
                  <a:off x="6361044" y="4477406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</p:grpSp>
          <p:sp>
            <p:nvSpPr>
              <p:cNvPr id="18" name="Right Brace 17"/>
              <p:cNvSpPr/>
              <p:nvPr/>
            </p:nvSpPr>
            <p:spPr>
              <a:xfrm rot="18333115">
                <a:off x="4469474" y="195718"/>
                <a:ext cx="192620" cy="3493263"/>
              </a:xfrm>
              <a:prstGeom prst="rightBrace">
                <a:avLst>
                  <a:gd name="adj1" fmla="val 8333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 rot="2152182">
                <a:off x="4222023" y="1793287"/>
                <a:ext cx="20733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features</a:t>
                </a:r>
              </a:p>
            </p:txBody>
          </p:sp>
          <p:sp>
            <p:nvSpPr>
              <p:cNvPr id="20" name="Right Brace 19"/>
              <p:cNvSpPr/>
              <p:nvPr/>
            </p:nvSpPr>
            <p:spPr>
              <a:xfrm rot="5400000">
                <a:off x="4822857" y="4254781"/>
                <a:ext cx="301635" cy="1672536"/>
              </a:xfrm>
              <a:prstGeom prst="rightBrace">
                <a:avLst>
                  <a:gd name="adj1" fmla="val 8333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631099" y="5296999"/>
                <a:ext cx="8863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time</a:t>
                </a:r>
              </a:p>
            </p:txBody>
          </p:sp>
          <p:sp>
            <p:nvSpPr>
              <p:cNvPr id="22" name="Right Brace 21"/>
              <p:cNvSpPr/>
              <p:nvPr/>
            </p:nvSpPr>
            <p:spPr>
              <a:xfrm>
                <a:off x="5909103" y="3181308"/>
                <a:ext cx="221080" cy="1639615"/>
              </a:xfrm>
              <a:prstGeom prst="rightBrace">
                <a:avLst>
                  <a:gd name="adj1" fmla="val 8333"/>
                  <a:gd name="adj2" fmla="val 50314"/>
                </a:avLst>
              </a:prstGeom>
              <a:ln w="3810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 rot="5400000">
                <a:off x="5728162" y="4233231"/>
                <a:ext cx="13463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channels</a:t>
                </a:r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3354216" y="3239255"/>
              <a:ext cx="500041" cy="44855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861079" y="2977468"/>
              <a:ext cx="476858" cy="42776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411946" y="2624825"/>
              <a:ext cx="425023" cy="38126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3337" y="1357184"/>
              <a:ext cx="321063" cy="344294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H="1" flipV="1">
              <a:off x="593337" y="1724628"/>
              <a:ext cx="2756175" cy="1986333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 flipV="1">
              <a:off x="934265" y="1696484"/>
              <a:ext cx="2884666" cy="1982206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 flipV="1">
              <a:off x="947780" y="1389618"/>
              <a:ext cx="2884666" cy="1852572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5492584" y="1631973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053051" y="31979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7205451" y="33503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357851" y="3502724"/>
            <a:ext cx="1314070" cy="1298184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7751" y="3428372"/>
            <a:ext cx="504825" cy="457200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7363446" y="3518654"/>
            <a:ext cx="500041" cy="44855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flipH="1" flipV="1">
            <a:off x="3638107" y="3750378"/>
            <a:ext cx="4214547" cy="19374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4087661" y="3328848"/>
            <a:ext cx="3466965" cy="20795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3128415" y="3069528"/>
            <a:ext cx="4732801" cy="49565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 flipV="1">
            <a:off x="3105700" y="3482652"/>
            <a:ext cx="4382131" cy="4773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3082986" y="2697626"/>
            <a:ext cx="4737584" cy="8672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 flipV="1">
            <a:off x="2601066" y="3078616"/>
            <a:ext cx="4756785" cy="8772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141778" y="931605"/>
            <a:ext cx="229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Input Layer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15243" y="1273362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16@70*22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434827" y="958223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7749048" y="1799679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9309515" y="33656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9461915" y="35180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9614315" y="3670430"/>
            <a:ext cx="1122699" cy="1130478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0" name="Picture 1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93016" y="3037066"/>
            <a:ext cx="439610" cy="398137"/>
          </a:xfrm>
          <a:prstGeom prst="rect">
            <a:avLst/>
          </a:prstGeom>
        </p:spPr>
      </p:pic>
      <p:sp>
        <p:nvSpPr>
          <p:cNvPr id="121" name="Rectangle 120"/>
          <p:cNvSpPr/>
          <p:nvPr/>
        </p:nvSpPr>
        <p:spPr>
          <a:xfrm>
            <a:off x="7238973" y="3381018"/>
            <a:ext cx="463151" cy="41546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7079881" y="3221480"/>
            <a:ext cx="433149" cy="388551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498079" y="1648112"/>
            <a:ext cx="427066" cy="38309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 flipH="1" flipV="1">
            <a:off x="5479761" y="1630994"/>
            <a:ext cx="1903776" cy="19148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5497006" y="1997710"/>
            <a:ext cx="1857045" cy="190809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5914808" y="2045795"/>
            <a:ext cx="1892394" cy="188507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5883085" y="1677636"/>
            <a:ext cx="1957351" cy="185916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/>
          <p:cNvSpPr/>
          <p:nvPr/>
        </p:nvSpPr>
        <p:spPr>
          <a:xfrm>
            <a:off x="9622972" y="3656973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9486297" y="3530460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/>
          <p:cNvSpPr/>
          <p:nvPr/>
        </p:nvSpPr>
        <p:spPr>
          <a:xfrm>
            <a:off x="9291428" y="3382023"/>
            <a:ext cx="332743" cy="2984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/>
          <p:cNvSpPr/>
          <p:nvPr/>
        </p:nvSpPr>
        <p:spPr>
          <a:xfrm>
            <a:off x="7749347" y="1828675"/>
            <a:ext cx="314885" cy="28246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 flipH="1" flipV="1">
            <a:off x="8084091" y="2140136"/>
            <a:ext cx="1862363" cy="179352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 flipV="1">
            <a:off x="7771568" y="1828675"/>
            <a:ext cx="1813836" cy="182168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 flipH="1" flipV="1">
            <a:off x="7789200" y="2140135"/>
            <a:ext cx="1857976" cy="182481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flipH="1" flipV="1">
            <a:off x="8020314" y="1826417"/>
            <a:ext cx="1950340" cy="18540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 flipH="1" flipV="1">
            <a:off x="7374958" y="3564826"/>
            <a:ext cx="2224417" cy="12578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flipH="1" flipV="1">
            <a:off x="7367377" y="3971385"/>
            <a:ext cx="2240654" cy="18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H="1" flipV="1">
            <a:off x="7820572" y="3581989"/>
            <a:ext cx="2109955" cy="9639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37" idx="2"/>
          </p:cNvCxnSpPr>
          <p:nvPr/>
        </p:nvCxnSpPr>
        <p:spPr>
          <a:xfrm flipH="1">
            <a:off x="7836795" y="3955456"/>
            <a:ext cx="1952548" cy="417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TextBox 164"/>
          <p:cNvSpPr txBox="1"/>
          <p:nvPr/>
        </p:nvSpPr>
        <p:spPr>
          <a:xfrm>
            <a:off x="7789610" y="1228112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16@68*20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648630" y="970404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1684186" y="34936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1893031" y="36460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2045431" y="3798404"/>
            <a:ext cx="1002504" cy="1002504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10023265" y="4105357"/>
            <a:ext cx="2314573" cy="23867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flipH="1">
            <a:off x="10300167" y="4108460"/>
            <a:ext cx="2037671" cy="21901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2" name="Picture 1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071012" y="3728198"/>
            <a:ext cx="504825" cy="457200"/>
          </a:xfrm>
          <a:prstGeom prst="rect">
            <a:avLst/>
          </a:prstGeom>
        </p:spPr>
      </p:pic>
      <p:sp>
        <p:nvSpPr>
          <p:cNvPr id="134" name="TextBox 133"/>
          <p:cNvSpPr txBox="1"/>
          <p:nvPr/>
        </p:nvSpPr>
        <p:spPr>
          <a:xfrm>
            <a:off x="10524194" y="958884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Maxpooling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0023264" y="4034012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1" name="Straight Connector 130"/>
          <p:cNvCxnSpPr/>
          <p:nvPr/>
        </p:nvCxnSpPr>
        <p:spPr>
          <a:xfrm flipH="1" flipV="1">
            <a:off x="10053771" y="4056456"/>
            <a:ext cx="2284067" cy="5200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10303955" y="4056456"/>
            <a:ext cx="2033883" cy="35444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/>
          <p:cNvSpPr txBox="1"/>
          <p:nvPr/>
        </p:nvSpPr>
        <p:spPr>
          <a:xfrm>
            <a:off x="10649276" y="1248918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16@34*10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12311223" y="1925731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/>
          <p:cNvSpPr/>
          <p:nvPr/>
        </p:nvSpPr>
        <p:spPr>
          <a:xfrm>
            <a:off x="13871690" y="34916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/>
          <p:cNvSpPr/>
          <p:nvPr/>
        </p:nvSpPr>
        <p:spPr>
          <a:xfrm>
            <a:off x="14024090" y="36440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/>
          <p:cNvSpPr/>
          <p:nvPr/>
        </p:nvSpPr>
        <p:spPr>
          <a:xfrm>
            <a:off x="14176490" y="3796482"/>
            <a:ext cx="1018055" cy="1002299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1" name="Picture 15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97774" y="3418503"/>
            <a:ext cx="398635" cy="361028"/>
          </a:xfrm>
          <a:prstGeom prst="rect">
            <a:avLst/>
          </a:prstGeom>
        </p:spPr>
      </p:pic>
      <p:sp>
        <p:nvSpPr>
          <p:cNvPr id="152" name="Rectangle 151"/>
          <p:cNvSpPr/>
          <p:nvPr/>
        </p:nvSpPr>
        <p:spPr>
          <a:xfrm>
            <a:off x="14185147" y="378302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14048472" y="3656513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13853603" y="350807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12309490" y="1967888"/>
            <a:ext cx="285535" cy="250437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>
          <a:xfrm flipH="1" flipV="1">
            <a:off x="12349140" y="1997648"/>
            <a:ext cx="1798440" cy="177876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14036174" y="3884097"/>
            <a:ext cx="173177" cy="2069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 flipV="1">
            <a:off x="12590350" y="1967888"/>
            <a:ext cx="1942479" cy="183867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Box 167"/>
          <p:cNvSpPr txBox="1"/>
          <p:nvPr/>
        </p:nvSpPr>
        <p:spPr>
          <a:xfrm>
            <a:off x="12368222" y="1229280"/>
            <a:ext cx="102431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32@34*10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220866" y="964920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189" name="Straight Connector 188"/>
          <p:cNvCxnSpPr/>
          <p:nvPr/>
        </p:nvCxnSpPr>
        <p:spPr>
          <a:xfrm flipH="1" flipV="1">
            <a:off x="12347602" y="2248085"/>
            <a:ext cx="1850766" cy="181162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H="1" flipV="1">
            <a:off x="12608438" y="2252573"/>
            <a:ext cx="1848494" cy="1774274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Rectangle 191"/>
          <p:cNvSpPr/>
          <p:nvPr/>
        </p:nvSpPr>
        <p:spPr>
          <a:xfrm>
            <a:off x="14301488" y="2048280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ectangle 192"/>
          <p:cNvSpPr/>
          <p:nvPr/>
        </p:nvSpPr>
        <p:spPr>
          <a:xfrm>
            <a:off x="15861955" y="36142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4" name="Rectangle 193"/>
          <p:cNvSpPr/>
          <p:nvPr/>
        </p:nvSpPr>
        <p:spPr>
          <a:xfrm>
            <a:off x="16014355" y="37666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/>
          <p:cNvSpPr/>
          <p:nvPr/>
        </p:nvSpPr>
        <p:spPr>
          <a:xfrm>
            <a:off x="16166755" y="391903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6" name="Picture 19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52333">
            <a:off x="15244460" y="3451587"/>
            <a:ext cx="349895" cy="316886"/>
          </a:xfrm>
          <a:prstGeom prst="rect">
            <a:avLst/>
          </a:prstGeom>
        </p:spPr>
      </p:pic>
      <p:sp>
        <p:nvSpPr>
          <p:cNvPr id="197" name="Rectangle 196"/>
          <p:cNvSpPr/>
          <p:nvPr/>
        </p:nvSpPr>
        <p:spPr>
          <a:xfrm>
            <a:off x="16175411" y="390557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/>
          <p:cNvSpPr/>
          <p:nvPr/>
        </p:nvSpPr>
        <p:spPr>
          <a:xfrm>
            <a:off x="16038736" y="3779061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" name="Rectangle 198"/>
          <p:cNvSpPr/>
          <p:nvPr/>
        </p:nvSpPr>
        <p:spPr>
          <a:xfrm>
            <a:off x="15843867" y="363062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0" name="Rectangle 199"/>
          <p:cNvSpPr/>
          <p:nvPr/>
        </p:nvSpPr>
        <p:spPr>
          <a:xfrm>
            <a:off x="14299754" y="2090437"/>
            <a:ext cx="250623" cy="21981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2" name="Straight Connector 201"/>
          <p:cNvCxnSpPr/>
          <p:nvPr/>
        </p:nvCxnSpPr>
        <p:spPr>
          <a:xfrm flipH="1" flipV="1">
            <a:off x="14550916" y="2330918"/>
            <a:ext cx="1883926" cy="180424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flipH="1" flipV="1">
            <a:off x="14550161" y="2087651"/>
            <a:ext cx="1884681" cy="1804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14287245" y="1224499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32@32*8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4087168" y="974367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207" name="Straight Connector 206"/>
          <p:cNvCxnSpPr/>
          <p:nvPr/>
        </p:nvCxnSpPr>
        <p:spPr>
          <a:xfrm flipH="1" flipV="1">
            <a:off x="14331982" y="2343751"/>
            <a:ext cx="1853302" cy="1791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>
            <a:stCxn id="197" idx="1"/>
          </p:cNvCxnSpPr>
          <p:nvPr/>
        </p:nvCxnSpPr>
        <p:spPr>
          <a:xfrm flipH="1" flipV="1">
            <a:off x="14306133" y="2084957"/>
            <a:ext cx="1869278" cy="193675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>
            <a:endCxn id="209" idx="0"/>
          </p:cNvCxnSpPr>
          <p:nvPr/>
        </p:nvCxnSpPr>
        <p:spPr>
          <a:xfrm flipH="1">
            <a:off x="12205058" y="3787851"/>
            <a:ext cx="1858169" cy="2280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flipH="1" flipV="1">
            <a:off x="12159906" y="3844906"/>
            <a:ext cx="1995426" cy="2402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flipH="1">
            <a:off x="12505320" y="4026847"/>
            <a:ext cx="1951612" cy="141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Rectangle 219"/>
          <p:cNvSpPr/>
          <p:nvPr/>
        </p:nvSpPr>
        <p:spPr>
          <a:xfrm>
            <a:off x="10775450" y="2617087"/>
            <a:ext cx="167780" cy="141788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698936" y="3522286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11932955" y="3671730"/>
            <a:ext cx="301729" cy="264640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12062290" y="3810658"/>
            <a:ext cx="285535" cy="250437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3" name="Straight Connector 222"/>
          <p:cNvCxnSpPr>
            <a:endCxn id="220" idx="3"/>
          </p:cNvCxnSpPr>
          <p:nvPr/>
        </p:nvCxnSpPr>
        <p:spPr>
          <a:xfrm flipH="1" flipV="1">
            <a:off x="10943230" y="2687981"/>
            <a:ext cx="1383214" cy="13596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flipH="1" flipV="1">
            <a:off x="10751954" y="2753462"/>
            <a:ext cx="1291174" cy="130763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flipH="1" flipV="1">
            <a:off x="10942308" y="2589405"/>
            <a:ext cx="1372642" cy="119752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flipH="1" flipV="1">
            <a:off x="10795196" y="2642166"/>
            <a:ext cx="1243983" cy="1177263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9" name="Rectangle 258"/>
          <p:cNvSpPr/>
          <p:nvPr/>
        </p:nvSpPr>
        <p:spPr>
          <a:xfrm>
            <a:off x="12314378" y="5891060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13874845" y="74570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14027245" y="76094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14179645" y="7761811"/>
            <a:ext cx="893580" cy="87975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3" name="Picture 26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52333">
            <a:off x="13257350" y="7294367"/>
            <a:ext cx="349895" cy="316886"/>
          </a:xfrm>
          <a:prstGeom prst="rect">
            <a:avLst/>
          </a:prstGeom>
        </p:spPr>
      </p:pic>
      <p:sp>
        <p:nvSpPr>
          <p:cNvPr id="264" name="Rectangle 263"/>
          <p:cNvSpPr/>
          <p:nvPr/>
        </p:nvSpPr>
        <p:spPr>
          <a:xfrm>
            <a:off x="14188301" y="774835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14051626" y="7621841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13856757" y="7473404"/>
            <a:ext cx="264837" cy="232283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12312644" y="5933217"/>
            <a:ext cx="250623" cy="21981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8" name="Straight Connector 267"/>
          <p:cNvCxnSpPr/>
          <p:nvPr/>
        </p:nvCxnSpPr>
        <p:spPr>
          <a:xfrm flipH="1" flipV="1">
            <a:off x="12563806" y="6173698"/>
            <a:ext cx="1883926" cy="180424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H="1" flipV="1">
            <a:off x="12563051" y="5930431"/>
            <a:ext cx="1884681" cy="180461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TextBox 269"/>
          <p:cNvSpPr txBox="1"/>
          <p:nvPr/>
        </p:nvSpPr>
        <p:spPr>
          <a:xfrm>
            <a:off x="12300658" y="5587299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64@16*4</a:t>
            </a:r>
          </a:p>
        </p:txBody>
      </p:sp>
      <p:cxnSp>
        <p:nvCxnSpPr>
          <p:cNvPr id="271" name="Straight Connector 270"/>
          <p:cNvCxnSpPr/>
          <p:nvPr/>
        </p:nvCxnSpPr>
        <p:spPr>
          <a:xfrm flipH="1" flipV="1">
            <a:off x="12344872" y="6186531"/>
            <a:ext cx="1853302" cy="17914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 flipH="1" flipV="1">
            <a:off x="12319023" y="5927738"/>
            <a:ext cx="1843853" cy="182061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TextBox 272"/>
          <p:cNvSpPr txBox="1"/>
          <p:nvPr/>
        </p:nvSpPr>
        <p:spPr>
          <a:xfrm>
            <a:off x="12111601" y="5324510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274" name="Straight Connector 273"/>
          <p:cNvCxnSpPr/>
          <p:nvPr/>
        </p:nvCxnSpPr>
        <p:spPr>
          <a:xfrm flipH="1" flipV="1">
            <a:off x="14532829" y="4072546"/>
            <a:ext cx="1575875" cy="3433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>
            <a:stCxn id="197" idx="0"/>
          </p:cNvCxnSpPr>
          <p:nvPr/>
        </p:nvCxnSpPr>
        <p:spPr>
          <a:xfrm flipH="1" flipV="1">
            <a:off x="14482809" y="3779062"/>
            <a:ext cx="1825021" cy="12651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Rectangle 280"/>
          <p:cNvSpPr/>
          <p:nvPr/>
        </p:nvSpPr>
        <p:spPr>
          <a:xfrm>
            <a:off x="15267156" y="61424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2" name="Rectangle 281"/>
          <p:cNvSpPr/>
          <p:nvPr/>
        </p:nvSpPr>
        <p:spPr>
          <a:xfrm>
            <a:off x="16181556" y="70568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3" name="Rectangle 282"/>
          <p:cNvSpPr/>
          <p:nvPr/>
        </p:nvSpPr>
        <p:spPr>
          <a:xfrm>
            <a:off x="16333956" y="72092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4" name="Rectangle 283"/>
          <p:cNvSpPr/>
          <p:nvPr/>
        </p:nvSpPr>
        <p:spPr>
          <a:xfrm>
            <a:off x="16486356" y="7361653"/>
            <a:ext cx="713750" cy="713750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5" name="Picture 28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691464" y="7003835"/>
            <a:ext cx="359419" cy="325512"/>
          </a:xfrm>
          <a:prstGeom prst="rect">
            <a:avLst/>
          </a:prstGeom>
        </p:spPr>
      </p:pic>
      <p:sp>
        <p:nvSpPr>
          <p:cNvPr id="286" name="Rectangle 285"/>
          <p:cNvSpPr/>
          <p:nvPr/>
        </p:nvSpPr>
        <p:spPr>
          <a:xfrm>
            <a:off x="16261528" y="4445678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7" name="Straight Connector 286"/>
          <p:cNvCxnSpPr/>
          <p:nvPr/>
        </p:nvCxnSpPr>
        <p:spPr>
          <a:xfrm flipH="1" flipV="1">
            <a:off x="16538432" y="4680987"/>
            <a:ext cx="369503" cy="2394557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 flipH="1" flipV="1">
            <a:off x="16288874" y="4722581"/>
            <a:ext cx="570482" cy="2352963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H="1" flipV="1">
            <a:off x="16288874" y="4496109"/>
            <a:ext cx="554357" cy="257943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 flipH="1" flipV="1">
            <a:off x="16502250" y="4489143"/>
            <a:ext cx="384452" cy="2462965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/>
          <p:cNvSpPr txBox="1"/>
          <p:nvPr/>
        </p:nvSpPr>
        <p:spPr>
          <a:xfrm>
            <a:off x="14975881" y="5327773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Maxpooling</a:t>
            </a:r>
          </a:p>
        </p:txBody>
      </p:sp>
      <p:sp>
        <p:nvSpPr>
          <p:cNvPr id="300" name="TextBox 299"/>
          <p:cNvSpPr txBox="1"/>
          <p:nvPr/>
        </p:nvSpPr>
        <p:spPr>
          <a:xfrm>
            <a:off x="15176353" y="5586653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32@16*4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16486357" y="7371089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2" name="Rectangle 301"/>
          <p:cNvSpPr/>
          <p:nvPr/>
        </p:nvSpPr>
        <p:spPr>
          <a:xfrm>
            <a:off x="16327222" y="7215883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3" name="Rectangle 302"/>
          <p:cNvSpPr/>
          <p:nvPr/>
        </p:nvSpPr>
        <p:spPr>
          <a:xfrm>
            <a:off x="16186481" y="7069299"/>
            <a:ext cx="192300" cy="168662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4" name="Rectangle 303"/>
          <p:cNvSpPr/>
          <p:nvPr/>
        </p:nvSpPr>
        <p:spPr>
          <a:xfrm>
            <a:off x="15265384" y="6142453"/>
            <a:ext cx="151008" cy="148619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5" name="Straight Connector 304"/>
          <p:cNvCxnSpPr/>
          <p:nvPr/>
        </p:nvCxnSpPr>
        <p:spPr>
          <a:xfrm flipH="1" flipV="1">
            <a:off x="15417005" y="6271415"/>
            <a:ext cx="1234334" cy="125723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H="1" flipV="1">
            <a:off x="15279821" y="6302742"/>
            <a:ext cx="1186479" cy="12370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/>
          <p:cNvCxnSpPr/>
          <p:nvPr/>
        </p:nvCxnSpPr>
        <p:spPr>
          <a:xfrm flipH="1" flipV="1">
            <a:off x="15383795" y="6137151"/>
            <a:ext cx="1287600" cy="12206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/>
          <p:cNvCxnSpPr/>
          <p:nvPr/>
        </p:nvCxnSpPr>
        <p:spPr>
          <a:xfrm flipV="1">
            <a:off x="14416353" y="7392232"/>
            <a:ext cx="2282388" cy="385001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/>
          <p:cNvCxnSpPr/>
          <p:nvPr/>
        </p:nvCxnSpPr>
        <p:spPr>
          <a:xfrm flipV="1">
            <a:off x="14192946" y="7566514"/>
            <a:ext cx="2293409" cy="421268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/>
          <p:cNvCxnSpPr/>
          <p:nvPr/>
        </p:nvCxnSpPr>
        <p:spPr>
          <a:xfrm flipV="1">
            <a:off x="14454466" y="7566513"/>
            <a:ext cx="2216929" cy="41143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/>
          <p:cNvCxnSpPr>
            <a:stCxn id="264" idx="0"/>
            <a:endCxn id="302" idx="2"/>
          </p:cNvCxnSpPr>
          <p:nvPr/>
        </p:nvCxnSpPr>
        <p:spPr>
          <a:xfrm flipV="1">
            <a:off x="14320720" y="7384545"/>
            <a:ext cx="2102652" cy="36380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1" name="Rectangle 330"/>
          <p:cNvSpPr/>
          <p:nvPr/>
        </p:nvSpPr>
        <p:spPr>
          <a:xfrm>
            <a:off x="10379511" y="6143266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Rectangle 331"/>
          <p:cNvSpPr/>
          <p:nvPr/>
        </p:nvSpPr>
        <p:spPr>
          <a:xfrm>
            <a:off x="11939978" y="77092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Rectangle 332"/>
          <p:cNvSpPr/>
          <p:nvPr/>
        </p:nvSpPr>
        <p:spPr>
          <a:xfrm>
            <a:off x="12092378" y="78616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Rectangle 333"/>
          <p:cNvSpPr/>
          <p:nvPr/>
        </p:nvSpPr>
        <p:spPr>
          <a:xfrm>
            <a:off x="12244778" y="8014017"/>
            <a:ext cx="603605" cy="594263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5" name="Picture 33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52333">
            <a:off x="11328041" y="7541035"/>
            <a:ext cx="236351" cy="214054"/>
          </a:xfrm>
          <a:prstGeom prst="rect">
            <a:avLst/>
          </a:prstGeom>
        </p:spPr>
      </p:pic>
      <p:sp>
        <p:nvSpPr>
          <p:cNvPr id="336" name="Rectangle 335"/>
          <p:cNvSpPr/>
          <p:nvPr/>
        </p:nvSpPr>
        <p:spPr>
          <a:xfrm>
            <a:off x="12253434" y="8000560"/>
            <a:ext cx="178895" cy="15690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Rectangle 336"/>
          <p:cNvSpPr/>
          <p:nvPr/>
        </p:nvSpPr>
        <p:spPr>
          <a:xfrm>
            <a:off x="12116759" y="7874047"/>
            <a:ext cx="178895" cy="156905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8" name="Rectangle 337"/>
          <p:cNvSpPr/>
          <p:nvPr/>
        </p:nvSpPr>
        <p:spPr>
          <a:xfrm>
            <a:off x="11942807" y="7725611"/>
            <a:ext cx="157978" cy="146076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9" name="Rectangle 338"/>
          <p:cNvSpPr/>
          <p:nvPr/>
        </p:nvSpPr>
        <p:spPr>
          <a:xfrm>
            <a:off x="10377778" y="6185423"/>
            <a:ext cx="169294" cy="148484"/>
          </a:xfrm>
          <a:prstGeom prst="rect">
            <a:avLst/>
          </a:prstGeom>
          <a:noFill/>
          <a:ln w="381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0" name="Straight Connector 339"/>
          <p:cNvCxnSpPr/>
          <p:nvPr/>
        </p:nvCxnSpPr>
        <p:spPr>
          <a:xfrm flipH="1" flipV="1">
            <a:off x="10521805" y="6318916"/>
            <a:ext cx="1938502" cy="1838549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Straight Connector 340"/>
          <p:cNvCxnSpPr/>
          <p:nvPr/>
        </p:nvCxnSpPr>
        <p:spPr>
          <a:xfrm flipH="1" flipV="1">
            <a:off x="10561045" y="6199636"/>
            <a:ext cx="1892497" cy="17784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Connector 343"/>
          <p:cNvCxnSpPr/>
          <p:nvPr/>
        </p:nvCxnSpPr>
        <p:spPr>
          <a:xfrm flipH="1" flipV="1">
            <a:off x="10391898" y="6316058"/>
            <a:ext cx="1838670" cy="1802637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4" name="TextBox 353"/>
          <p:cNvSpPr txBox="1"/>
          <p:nvPr/>
        </p:nvSpPr>
        <p:spPr>
          <a:xfrm>
            <a:off x="10243703" y="5591710"/>
            <a:ext cx="90730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64@14*2</a:t>
            </a:r>
          </a:p>
        </p:txBody>
      </p:sp>
      <p:sp>
        <p:nvSpPr>
          <p:cNvPr id="355" name="TextBox 354"/>
          <p:cNvSpPr txBox="1"/>
          <p:nvPr/>
        </p:nvSpPr>
        <p:spPr>
          <a:xfrm>
            <a:off x="10054646" y="5328921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Convolution</a:t>
            </a:r>
          </a:p>
        </p:txBody>
      </p:sp>
      <p:cxnSp>
        <p:nvCxnSpPr>
          <p:cNvPr id="356" name="Straight Connector 355"/>
          <p:cNvCxnSpPr>
            <a:stCxn id="264" idx="2"/>
          </p:cNvCxnSpPr>
          <p:nvPr/>
        </p:nvCxnSpPr>
        <p:spPr>
          <a:xfrm flipH="1">
            <a:off x="12453542" y="7980637"/>
            <a:ext cx="1867178" cy="149706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Straight Connector 358"/>
          <p:cNvCxnSpPr/>
          <p:nvPr/>
        </p:nvCxnSpPr>
        <p:spPr>
          <a:xfrm flipH="1">
            <a:off x="12300299" y="7773661"/>
            <a:ext cx="2172821" cy="284022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Rectangle 363"/>
          <p:cNvSpPr/>
          <p:nvPr/>
        </p:nvSpPr>
        <p:spPr>
          <a:xfrm>
            <a:off x="8716620" y="6453688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Rectangle 364"/>
          <p:cNvSpPr/>
          <p:nvPr/>
        </p:nvSpPr>
        <p:spPr>
          <a:xfrm>
            <a:off x="10140881" y="77040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Rectangle 365"/>
          <p:cNvSpPr/>
          <p:nvPr/>
        </p:nvSpPr>
        <p:spPr>
          <a:xfrm>
            <a:off x="10293281" y="78564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7" name="Rectangle 366"/>
          <p:cNvSpPr/>
          <p:nvPr/>
        </p:nvSpPr>
        <p:spPr>
          <a:xfrm>
            <a:off x="10445681" y="8008819"/>
            <a:ext cx="603605" cy="283841"/>
          </a:xfrm>
          <a:prstGeom prst="rec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8" name="Picture 36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352333">
            <a:off x="9420574" y="7259335"/>
            <a:ext cx="388369" cy="351731"/>
          </a:xfrm>
          <a:prstGeom prst="rect">
            <a:avLst/>
          </a:prstGeom>
        </p:spPr>
      </p:pic>
      <p:sp>
        <p:nvSpPr>
          <p:cNvPr id="376" name="TextBox 375"/>
          <p:cNvSpPr txBox="1"/>
          <p:nvPr/>
        </p:nvSpPr>
        <p:spPr>
          <a:xfrm>
            <a:off x="8628159" y="5599495"/>
            <a:ext cx="79028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64@7*1</a:t>
            </a:r>
          </a:p>
        </p:txBody>
      </p:sp>
      <p:sp>
        <p:nvSpPr>
          <p:cNvPr id="384" name="TextBox 383"/>
          <p:cNvSpPr txBox="1"/>
          <p:nvPr/>
        </p:nvSpPr>
        <p:spPr>
          <a:xfrm>
            <a:off x="8350055" y="5323672"/>
            <a:ext cx="1436526" cy="37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Maxpooling</a:t>
            </a:r>
          </a:p>
        </p:txBody>
      </p:sp>
      <p:sp>
        <p:nvSpPr>
          <p:cNvPr id="385" name="Rectangle 384"/>
          <p:cNvSpPr/>
          <p:nvPr/>
        </p:nvSpPr>
        <p:spPr>
          <a:xfrm>
            <a:off x="12342880" y="8192434"/>
            <a:ext cx="276903" cy="276903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6" name="Straight Connector 385"/>
          <p:cNvCxnSpPr/>
          <p:nvPr/>
        </p:nvCxnSpPr>
        <p:spPr>
          <a:xfrm flipH="1" flipV="1">
            <a:off x="10725661" y="8163723"/>
            <a:ext cx="1810066" cy="28585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85" idx="0"/>
          </p:cNvCxnSpPr>
          <p:nvPr/>
        </p:nvCxnSpPr>
        <p:spPr>
          <a:xfrm flipH="1" flipV="1">
            <a:off x="10717805" y="8138535"/>
            <a:ext cx="1763527" cy="53899"/>
          </a:xfrm>
          <a:prstGeom prst="line">
            <a:avLst/>
          </a:prstGeom>
          <a:ln w="28575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0" name="Group 579"/>
          <p:cNvGrpSpPr/>
          <p:nvPr/>
        </p:nvGrpSpPr>
        <p:grpSpPr>
          <a:xfrm rot="10800000">
            <a:off x="4368389" y="5899154"/>
            <a:ext cx="3608662" cy="2756289"/>
            <a:chOff x="13620691" y="2357064"/>
            <a:chExt cx="4738780" cy="3619472"/>
          </a:xfrm>
        </p:grpSpPr>
        <p:sp>
          <p:nvSpPr>
            <p:cNvPr id="545" name="Oval 544"/>
            <p:cNvSpPr/>
            <p:nvPr/>
          </p:nvSpPr>
          <p:spPr>
            <a:xfrm>
              <a:off x="15371406" y="2523846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/>
            <p:cNvSpPr/>
            <p:nvPr/>
          </p:nvSpPr>
          <p:spPr>
            <a:xfrm>
              <a:off x="15404370" y="3790270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/>
            <p:cNvSpPr/>
            <p:nvPr/>
          </p:nvSpPr>
          <p:spPr>
            <a:xfrm>
              <a:off x="15404370" y="506230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/>
            <p:cNvSpPr/>
            <p:nvPr/>
          </p:nvSpPr>
          <p:spPr>
            <a:xfrm>
              <a:off x="16747796" y="3792775"/>
              <a:ext cx="713658" cy="713658"/>
            </a:xfrm>
            <a:prstGeom prst="ellipse">
              <a:avLst/>
            </a:prstGeom>
            <a:solidFill>
              <a:schemeClr val="bg2">
                <a:lumMod val="90000"/>
                <a:alpha val="50000"/>
              </a:schemeClr>
            </a:solidFill>
            <a:ln w="57150"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49" name="Group 548"/>
            <p:cNvGrpSpPr/>
            <p:nvPr/>
          </p:nvGrpSpPr>
          <p:grpSpPr>
            <a:xfrm>
              <a:off x="13620691" y="2357064"/>
              <a:ext cx="569416" cy="3619472"/>
              <a:chOff x="13830770" y="3208296"/>
              <a:chExt cx="569416" cy="3619472"/>
            </a:xfrm>
          </p:grpSpPr>
          <p:sp>
            <p:nvSpPr>
              <p:cNvPr id="550" name="Rectangle 549"/>
              <p:cNvSpPr/>
              <p:nvPr/>
            </p:nvSpPr>
            <p:spPr>
              <a:xfrm>
                <a:off x="13830770" y="3208296"/>
                <a:ext cx="569416" cy="3619472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  <a:alpha val="50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51" name="Straight Connector 550"/>
              <p:cNvCxnSpPr/>
              <p:nvPr/>
            </p:nvCxnSpPr>
            <p:spPr>
              <a:xfrm>
                <a:off x="13848509" y="3587603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2" name="Straight Connector 551"/>
              <p:cNvCxnSpPr/>
              <p:nvPr/>
            </p:nvCxnSpPr>
            <p:spPr>
              <a:xfrm>
                <a:off x="13839639" y="3999416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3" name="Straight Connector 552"/>
              <p:cNvCxnSpPr/>
              <p:nvPr/>
            </p:nvCxnSpPr>
            <p:spPr>
              <a:xfrm>
                <a:off x="13848509" y="4444522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4" name="Group 553"/>
              <p:cNvGrpSpPr/>
              <p:nvPr/>
            </p:nvGrpSpPr>
            <p:grpSpPr>
              <a:xfrm>
                <a:off x="13855894" y="4321651"/>
                <a:ext cx="412767" cy="1523239"/>
                <a:chOff x="12112197" y="4698873"/>
                <a:chExt cx="412767" cy="1523239"/>
              </a:xfrm>
            </p:grpSpPr>
            <p:grpSp>
              <p:nvGrpSpPr>
                <p:cNvPr id="556" name="Group 555"/>
                <p:cNvGrpSpPr/>
                <p:nvPr/>
              </p:nvGrpSpPr>
              <p:grpSpPr>
                <a:xfrm>
                  <a:off x="12127397" y="4952661"/>
                  <a:ext cx="397567" cy="1269451"/>
                  <a:chOff x="12127397" y="4952661"/>
                  <a:chExt cx="397567" cy="1269451"/>
                </a:xfrm>
              </p:grpSpPr>
              <p:sp>
                <p:nvSpPr>
                  <p:cNvPr id="558" name="TextBox 557"/>
                  <p:cNvSpPr txBox="1"/>
                  <p:nvPr/>
                </p:nvSpPr>
                <p:spPr>
                  <a:xfrm>
                    <a:off x="12127397" y="4952661"/>
                    <a:ext cx="397566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  <p:sp>
                <p:nvSpPr>
                  <p:cNvPr id="559" name="TextBox 558"/>
                  <p:cNvSpPr txBox="1"/>
                  <p:nvPr/>
                </p:nvSpPr>
                <p:spPr>
                  <a:xfrm>
                    <a:off x="12127398" y="5206449"/>
                    <a:ext cx="397566" cy="101566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6000" dirty="0"/>
                      <a:t>.</a:t>
                    </a:r>
                  </a:p>
                </p:txBody>
              </p:sp>
            </p:grpSp>
            <p:sp>
              <p:nvSpPr>
                <p:cNvPr id="557" name="TextBox 556"/>
                <p:cNvSpPr txBox="1"/>
                <p:nvPr/>
              </p:nvSpPr>
              <p:spPr>
                <a:xfrm>
                  <a:off x="12112197" y="4698873"/>
                  <a:ext cx="397565" cy="10156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6000" dirty="0"/>
                    <a:t>.</a:t>
                  </a:r>
                </a:p>
              </p:txBody>
            </p:sp>
          </p:grpSp>
          <p:cxnSp>
            <p:nvCxnSpPr>
              <p:cNvPr id="555" name="Straight Connector 554"/>
              <p:cNvCxnSpPr/>
              <p:nvPr/>
            </p:nvCxnSpPr>
            <p:spPr>
              <a:xfrm>
                <a:off x="13839637" y="6460054"/>
                <a:ext cx="551677" cy="0"/>
              </a:xfrm>
              <a:prstGeom prst="line">
                <a:avLst/>
              </a:prstGeom>
              <a:ln w="57150">
                <a:solidFill>
                  <a:schemeClr val="accent6">
                    <a:lumMod val="50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60" name="Oval 559"/>
            <p:cNvSpPr/>
            <p:nvPr/>
          </p:nvSpPr>
          <p:spPr>
            <a:xfrm>
              <a:off x="13865963" y="25150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/>
            <p:cNvSpPr/>
            <p:nvPr/>
          </p:nvSpPr>
          <p:spPr>
            <a:xfrm>
              <a:off x="13864767" y="2910387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/>
            <p:cNvSpPr/>
            <p:nvPr/>
          </p:nvSpPr>
          <p:spPr>
            <a:xfrm>
              <a:off x="13866273" y="3350965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/>
            <p:cNvSpPr/>
            <p:nvPr/>
          </p:nvSpPr>
          <p:spPr>
            <a:xfrm>
              <a:off x="13874835" y="5740500"/>
              <a:ext cx="102017" cy="102017"/>
            </a:xfrm>
            <a:prstGeom prst="ellipse">
              <a:avLst/>
            </a:prstGeom>
            <a:solidFill>
              <a:schemeClr val="accent6">
                <a:lumMod val="20000"/>
                <a:lumOff val="80000"/>
                <a:alpha val="50000"/>
              </a:schemeClr>
            </a:solidFill>
            <a:ln w="57150"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4" name="Straight Connector 563"/>
            <p:cNvCxnSpPr>
              <a:stCxn id="545" idx="2"/>
              <a:endCxn id="560" idx="6"/>
            </p:cNvCxnSpPr>
            <p:nvPr/>
          </p:nvCxnSpPr>
          <p:spPr>
            <a:xfrm flipH="1" flipV="1">
              <a:off x="13967980" y="2566009"/>
              <a:ext cx="1403427" cy="314667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5" name="Straight Connector 564"/>
            <p:cNvCxnSpPr>
              <a:stCxn id="546" idx="2"/>
              <a:endCxn id="560" idx="5"/>
            </p:cNvCxnSpPr>
            <p:nvPr/>
          </p:nvCxnSpPr>
          <p:spPr>
            <a:xfrm flipH="1" flipV="1">
              <a:off x="13953040" y="2602077"/>
              <a:ext cx="1451331" cy="1545023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6" name="Straight Connector 565"/>
            <p:cNvCxnSpPr>
              <a:stCxn id="547" idx="2"/>
              <a:endCxn id="560" idx="5"/>
            </p:cNvCxnSpPr>
            <p:nvPr/>
          </p:nvCxnSpPr>
          <p:spPr>
            <a:xfrm flipH="1" flipV="1">
              <a:off x="13953040" y="2602076"/>
              <a:ext cx="1451331" cy="2817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7" name="Straight Connector 566"/>
            <p:cNvCxnSpPr>
              <a:stCxn id="545" idx="2"/>
              <a:endCxn id="561" idx="5"/>
            </p:cNvCxnSpPr>
            <p:nvPr/>
          </p:nvCxnSpPr>
          <p:spPr>
            <a:xfrm flipH="1">
              <a:off x="13951844" y="2880675"/>
              <a:ext cx="1419563" cy="11678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8" name="Straight Connector 567"/>
            <p:cNvCxnSpPr>
              <a:stCxn id="546" idx="2"/>
              <a:endCxn id="561" idx="5"/>
            </p:cNvCxnSpPr>
            <p:nvPr/>
          </p:nvCxnSpPr>
          <p:spPr>
            <a:xfrm flipH="1" flipV="1">
              <a:off x="13951844" y="2997463"/>
              <a:ext cx="1452527" cy="1149636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9" name="Straight Connector 568"/>
            <p:cNvCxnSpPr>
              <a:stCxn id="547" idx="2"/>
              <a:endCxn id="561" idx="5"/>
            </p:cNvCxnSpPr>
            <p:nvPr/>
          </p:nvCxnSpPr>
          <p:spPr>
            <a:xfrm flipH="1" flipV="1">
              <a:off x="13951844" y="2997464"/>
              <a:ext cx="1452527" cy="242167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0" name="Straight Connector 569"/>
            <p:cNvCxnSpPr>
              <a:stCxn id="547" idx="2"/>
              <a:endCxn id="563" idx="7"/>
            </p:cNvCxnSpPr>
            <p:nvPr/>
          </p:nvCxnSpPr>
          <p:spPr>
            <a:xfrm flipH="1">
              <a:off x="13961912" y="5419135"/>
              <a:ext cx="1442459" cy="336305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1" name="Straight Connector 570"/>
            <p:cNvCxnSpPr>
              <a:stCxn id="546" idx="2"/>
              <a:endCxn id="563" idx="6"/>
            </p:cNvCxnSpPr>
            <p:nvPr/>
          </p:nvCxnSpPr>
          <p:spPr>
            <a:xfrm flipH="1">
              <a:off x="13976852" y="4147100"/>
              <a:ext cx="1427519" cy="1644409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2" name="Straight Connector 571"/>
            <p:cNvCxnSpPr>
              <a:stCxn id="545" idx="2"/>
              <a:endCxn id="563" idx="7"/>
            </p:cNvCxnSpPr>
            <p:nvPr/>
          </p:nvCxnSpPr>
          <p:spPr>
            <a:xfrm flipH="1">
              <a:off x="13961912" y="2880675"/>
              <a:ext cx="1409495" cy="2874764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3" name="Straight Connector 572"/>
            <p:cNvCxnSpPr>
              <a:stCxn id="548" idx="2"/>
              <a:endCxn id="547" idx="6"/>
            </p:cNvCxnSpPr>
            <p:nvPr/>
          </p:nvCxnSpPr>
          <p:spPr>
            <a:xfrm flipH="1">
              <a:off x="16118028" y="4149604"/>
              <a:ext cx="629768" cy="1269530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4" name="Straight Connector 573"/>
            <p:cNvCxnSpPr>
              <a:stCxn id="548" idx="2"/>
              <a:endCxn id="546" idx="6"/>
            </p:cNvCxnSpPr>
            <p:nvPr/>
          </p:nvCxnSpPr>
          <p:spPr>
            <a:xfrm flipH="1" flipV="1">
              <a:off x="16118028" y="4147100"/>
              <a:ext cx="629768" cy="2505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5" name="Straight Connector 574"/>
            <p:cNvCxnSpPr>
              <a:stCxn id="548" idx="2"/>
              <a:endCxn id="545" idx="6"/>
            </p:cNvCxnSpPr>
            <p:nvPr/>
          </p:nvCxnSpPr>
          <p:spPr>
            <a:xfrm flipH="1" flipV="1">
              <a:off x="16085064" y="2880676"/>
              <a:ext cx="662732" cy="1268929"/>
            </a:xfrm>
            <a:prstGeom prst="line">
              <a:avLst/>
            </a:prstGeom>
            <a:ln w="28575">
              <a:solidFill>
                <a:schemeClr val="tx2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6" name="Straight Connector 575"/>
            <p:cNvCxnSpPr>
              <a:stCxn id="545" idx="2"/>
              <a:endCxn id="562" idx="6"/>
            </p:cNvCxnSpPr>
            <p:nvPr/>
          </p:nvCxnSpPr>
          <p:spPr>
            <a:xfrm flipH="1">
              <a:off x="13968290" y="2880675"/>
              <a:ext cx="1403117" cy="52129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7" name="Straight Connector 576"/>
            <p:cNvCxnSpPr>
              <a:stCxn id="546" idx="2"/>
              <a:endCxn id="562" idx="5"/>
            </p:cNvCxnSpPr>
            <p:nvPr/>
          </p:nvCxnSpPr>
          <p:spPr>
            <a:xfrm flipH="1" flipV="1">
              <a:off x="13953350" y="3438041"/>
              <a:ext cx="1451021" cy="709058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8" name="Straight Connector 577"/>
            <p:cNvCxnSpPr>
              <a:stCxn id="547" idx="2"/>
              <a:endCxn id="562" idx="6"/>
            </p:cNvCxnSpPr>
            <p:nvPr/>
          </p:nvCxnSpPr>
          <p:spPr>
            <a:xfrm flipH="1" flipV="1">
              <a:off x="13968290" y="3401974"/>
              <a:ext cx="1436081" cy="2017161"/>
            </a:xfrm>
            <a:prstGeom prst="line">
              <a:avLst/>
            </a:prstGeom>
            <a:ln w="28575">
              <a:solidFill>
                <a:schemeClr val="accent6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9" name="Straight Arrow Connector 578"/>
            <p:cNvCxnSpPr>
              <a:stCxn id="548" idx="6"/>
              <a:endCxn id="588" idx="3"/>
            </p:cNvCxnSpPr>
            <p:nvPr/>
          </p:nvCxnSpPr>
          <p:spPr>
            <a:xfrm rot="10800000" flipH="1">
              <a:off x="17461454" y="4126900"/>
              <a:ext cx="898017" cy="22705"/>
            </a:xfrm>
            <a:prstGeom prst="straightConnector1">
              <a:avLst/>
            </a:prstGeom>
            <a:ln w="57150">
              <a:solidFill>
                <a:schemeClr val="tx2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1" name="TextBox 580"/>
          <p:cNvSpPr txBox="1"/>
          <p:nvPr/>
        </p:nvSpPr>
        <p:spPr>
          <a:xfrm>
            <a:off x="7331391" y="5321768"/>
            <a:ext cx="124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Flatten</a:t>
            </a:r>
          </a:p>
        </p:txBody>
      </p:sp>
      <p:cxnSp>
        <p:nvCxnSpPr>
          <p:cNvPr id="582" name="Straight Arrow Connector 581"/>
          <p:cNvCxnSpPr/>
          <p:nvPr/>
        </p:nvCxnSpPr>
        <p:spPr>
          <a:xfrm flipH="1">
            <a:off x="8024514" y="7298875"/>
            <a:ext cx="809455" cy="0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6" name="Picture 585"/>
          <p:cNvPicPr>
            <a:picLocks noChangeAspect="1"/>
          </p:cNvPicPr>
          <p:nvPr/>
        </p:nvPicPr>
        <p:blipFill rotWithShape="1">
          <a:blip r:embed="rId8"/>
          <a:srcRect r="15256" b="14374"/>
          <a:stretch/>
        </p:blipFill>
        <p:spPr>
          <a:xfrm>
            <a:off x="1684022" y="6186898"/>
            <a:ext cx="2559908" cy="1204480"/>
          </a:xfrm>
          <a:prstGeom prst="rect">
            <a:avLst/>
          </a:prstGeom>
        </p:spPr>
      </p:pic>
      <p:pic>
        <p:nvPicPr>
          <p:cNvPr id="587" name="Picture 58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22711" y="7538797"/>
            <a:ext cx="2606752" cy="1130479"/>
          </a:xfrm>
          <a:prstGeom prst="rect">
            <a:avLst/>
          </a:prstGeom>
        </p:spPr>
      </p:pic>
      <p:sp>
        <p:nvSpPr>
          <p:cNvPr id="588" name="Rectangle 587"/>
          <p:cNvSpPr/>
          <p:nvPr/>
        </p:nvSpPr>
        <p:spPr>
          <a:xfrm>
            <a:off x="1622711" y="5836920"/>
            <a:ext cx="2745677" cy="2941526"/>
          </a:xfrm>
          <a:prstGeom prst="rect">
            <a:avLst/>
          </a:prstGeom>
          <a:noFill/>
          <a:ln w="25400">
            <a:solidFill>
              <a:schemeClr val="accent5">
                <a:lumMod val="50000"/>
              </a:schemeClr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3" name="TextBox 592"/>
          <p:cNvSpPr txBox="1"/>
          <p:nvPr/>
        </p:nvSpPr>
        <p:spPr>
          <a:xfrm>
            <a:off x="2420865" y="5784924"/>
            <a:ext cx="140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Output</a:t>
            </a:r>
          </a:p>
        </p:txBody>
      </p:sp>
      <p:sp>
        <p:nvSpPr>
          <p:cNvPr id="594" name="Rectangle 593"/>
          <p:cNvSpPr/>
          <p:nvPr/>
        </p:nvSpPr>
        <p:spPr>
          <a:xfrm>
            <a:off x="1679692" y="6118349"/>
            <a:ext cx="2611717" cy="1331905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1" name="Straight Connector 240"/>
          <p:cNvCxnSpPr/>
          <p:nvPr/>
        </p:nvCxnSpPr>
        <p:spPr>
          <a:xfrm flipH="1" flipV="1">
            <a:off x="7539642" y="3215871"/>
            <a:ext cx="2428943" cy="461485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2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6" name="Group 225"/>
          <p:cNvGrpSpPr/>
          <p:nvPr/>
        </p:nvGrpSpPr>
        <p:grpSpPr>
          <a:xfrm>
            <a:off x="5173394" y="2193866"/>
            <a:ext cx="3941353" cy="2636275"/>
            <a:chOff x="9483636" y="1528548"/>
            <a:chExt cx="5183091" cy="2986734"/>
          </a:xfrm>
        </p:grpSpPr>
        <p:sp>
          <p:nvSpPr>
            <p:cNvPr id="100" name="Parallelogram 99"/>
            <p:cNvSpPr/>
            <p:nvPr/>
          </p:nvSpPr>
          <p:spPr>
            <a:xfrm rot="10189506">
              <a:off x="9483636" y="28055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Parallelogram 100"/>
            <p:cNvSpPr/>
            <p:nvPr/>
          </p:nvSpPr>
          <p:spPr>
            <a:xfrm rot="10189506">
              <a:off x="9636036" y="29579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arallelogram 101"/>
            <p:cNvSpPr/>
            <p:nvPr/>
          </p:nvSpPr>
          <p:spPr>
            <a:xfrm rot="10189506">
              <a:off x="9788436" y="311034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0189506">
              <a:off x="9940836" y="3276481"/>
              <a:ext cx="4410166" cy="514256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Right Brace 106"/>
            <p:cNvSpPr/>
            <p:nvPr/>
          </p:nvSpPr>
          <p:spPr>
            <a:xfrm rot="19037582">
              <a:off x="13920621" y="2086943"/>
              <a:ext cx="425048" cy="931500"/>
            </a:xfrm>
            <a:prstGeom prst="rightBrace">
              <a:avLst>
                <a:gd name="adj1" fmla="val 8333"/>
                <a:gd name="adj2" fmla="val 60277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8" name="TextBox 107"/>
            <p:cNvSpPr txBox="1"/>
            <p:nvPr/>
          </p:nvSpPr>
          <p:spPr>
            <a:xfrm rot="2939017">
              <a:off x="13713380" y="2174118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109" name="Right Brace 108"/>
            <p:cNvSpPr/>
            <p:nvPr/>
          </p:nvSpPr>
          <p:spPr>
            <a:xfrm rot="4792642">
              <a:off x="12012080" y="1690100"/>
              <a:ext cx="341664" cy="4478143"/>
            </a:xfrm>
            <a:prstGeom prst="rightBrace">
              <a:avLst>
                <a:gd name="adj1" fmla="val 0"/>
                <a:gd name="adj2" fmla="val 51911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TextBox 109"/>
            <p:cNvSpPr txBox="1"/>
            <p:nvPr/>
          </p:nvSpPr>
          <p:spPr>
            <a:xfrm rot="21021779">
              <a:off x="10758340" y="4207504"/>
              <a:ext cx="2902642" cy="307778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25 First principal components</a:t>
              </a:r>
            </a:p>
          </p:txBody>
        </p:sp>
      </p:grpSp>
      <p:grpSp>
        <p:nvGrpSpPr>
          <p:cNvPr id="231" name="Group 230"/>
          <p:cNvGrpSpPr/>
          <p:nvPr/>
        </p:nvGrpSpPr>
        <p:grpSpPr>
          <a:xfrm rot="21419469">
            <a:off x="2668170" y="1684688"/>
            <a:ext cx="2464980" cy="3608077"/>
            <a:chOff x="5854890" y="1203542"/>
            <a:chExt cx="2464980" cy="3608077"/>
          </a:xfrm>
        </p:grpSpPr>
        <p:sp>
          <p:nvSpPr>
            <p:cNvPr id="69" name="Parallelogram 68"/>
            <p:cNvSpPr/>
            <p:nvPr/>
          </p:nvSpPr>
          <p:spPr>
            <a:xfrm rot="10189506">
              <a:off x="5903013" y="2062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Parallelogram 69"/>
            <p:cNvSpPr/>
            <p:nvPr/>
          </p:nvSpPr>
          <p:spPr>
            <a:xfrm rot="10189506">
              <a:off x="6055413" y="22145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Parallelogram 70"/>
            <p:cNvSpPr/>
            <p:nvPr/>
          </p:nvSpPr>
          <p:spPr>
            <a:xfrm rot="10189506">
              <a:off x="6207813" y="23669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Parallelogram 71"/>
            <p:cNvSpPr/>
            <p:nvPr/>
          </p:nvSpPr>
          <p:spPr>
            <a:xfrm rot="10189506">
              <a:off x="6360213" y="25193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Parallelogram 8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Parallelogram 84"/>
            <p:cNvSpPr/>
            <p:nvPr/>
          </p:nvSpPr>
          <p:spPr>
            <a:xfrm rot="10189506">
              <a:off x="6665013" y="2824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Brace 90"/>
            <p:cNvSpPr/>
            <p:nvPr/>
          </p:nvSpPr>
          <p:spPr>
            <a:xfrm rot="4893095">
              <a:off x="7226105" y="3591011"/>
              <a:ext cx="425048" cy="1377930"/>
            </a:xfrm>
            <a:prstGeom prst="rightBrace">
              <a:avLst>
                <a:gd name="adj1" fmla="val 8333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Right Brace 91"/>
            <p:cNvSpPr/>
            <p:nvPr/>
          </p:nvSpPr>
          <p:spPr>
            <a:xfrm rot="18996201">
              <a:off x="7543071" y="1523811"/>
              <a:ext cx="425048" cy="1403514"/>
            </a:xfrm>
            <a:prstGeom prst="rightBrace">
              <a:avLst>
                <a:gd name="adj1" fmla="val 8333"/>
                <a:gd name="adj2" fmla="val 47399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6720953" y="4422257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Feature Length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 rot="16200000">
              <a:off x="5209320" y="385827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channels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 rot="2720436">
              <a:off x="7130302" y="184911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99" name="Right Brace 98"/>
            <p:cNvSpPr/>
            <p:nvPr/>
          </p:nvSpPr>
          <p:spPr>
            <a:xfrm rot="11009849">
              <a:off x="6423958" y="2892702"/>
              <a:ext cx="425048" cy="1403514"/>
            </a:xfrm>
            <a:prstGeom prst="rightBrace">
              <a:avLst>
                <a:gd name="adj1" fmla="val 8333"/>
                <a:gd name="adj2" fmla="val 14113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74" name="Rectangle 73"/>
          <p:cNvSpPr/>
          <p:nvPr/>
        </p:nvSpPr>
        <p:spPr>
          <a:xfrm>
            <a:off x="743215" y="1516277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Feature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Extraction</a:t>
            </a:r>
          </a:p>
        </p:txBody>
      </p:sp>
      <p:cxnSp>
        <p:nvCxnSpPr>
          <p:cNvPr id="97" name="Straight Arrow Connector 96"/>
          <p:cNvCxnSpPr/>
          <p:nvPr/>
        </p:nvCxnSpPr>
        <p:spPr>
          <a:xfrm flipV="1">
            <a:off x="4295277" y="3982325"/>
            <a:ext cx="1238080" cy="60026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/>
          <p:cNvSpPr txBox="1"/>
          <p:nvPr/>
        </p:nvSpPr>
        <p:spPr>
          <a:xfrm rot="21008441">
            <a:off x="5763133" y="2866965"/>
            <a:ext cx="1798201" cy="30777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Incremental PCA</a:t>
            </a:r>
          </a:p>
        </p:txBody>
      </p:sp>
      <p:grpSp>
        <p:nvGrpSpPr>
          <p:cNvPr id="238" name="Group 237"/>
          <p:cNvGrpSpPr/>
          <p:nvPr/>
        </p:nvGrpSpPr>
        <p:grpSpPr>
          <a:xfrm>
            <a:off x="-529363" y="2826372"/>
            <a:ext cx="3837604" cy="2660832"/>
            <a:chOff x="749399" y="1411345"/>
            <a:chExt cx="3401225" cy="2271120"/>
          </a:xfrm>
        </p:grpSpPr>
        <p:grpSp>
          <p:nvGrpSpPr>
            <p:cNvPr id="239" name="Group 238"/>
            <p:cNvGrpSpPr/>
            <p:nvPr/>
          </p:nvGrpSpPr>
          <p:grpSpPr>
            <a:xfrm>
              <a:off x="1637772" y="1411345"/>
              <a:ext cx="1660939" cy="2271120"/>
              <a:chOff x="2928756" y="1501174"/>
              <a:chExt cx="1104052" cy="1285569"/>
            </a:xfrm>
          </p:grpSpPr>
          <p:sp>
            <p:nvSpPr>
              <p:cNvPr id="242" name="Can 42"/>
              <p:cNvSpPr/>
              <p:nvPr/>
            </p:nvSpPr>
            <p:spPr>
              <a:xfrm>
                <a:off x="2928760" y="2439026"/>
                <a:ext cx="1104048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3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4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45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0" name="TextBox 239"/>
            <p:cNvSpPr txBox="1"/>
            <p:nvPr/>
          </p:nvSpPr>
          <p:spPr>
            <a:xfrm>
              <a:off x="812659" y="2163417"/>
              <a:ext cx="3337965" cy="315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241" name="TextBox 240"/>
            <p:cNvSpPr txBox="1"/>
            <p:nvPr/>
          </p:nvSpPr>
          <p:spPr>
            <a:xfrm>
              <a:off x="749399" y="2729748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247" name="Straight Arrow Connector 246"/>
          <p:cNvCxnSpPr/>
          <p:nvPr/>
        </p:nvCxnSpPr>
        <p:spPr>
          <a:xfrm flipV="1">
            <a:off x="1450784" y="2199768"/>
            <a:ext cx="7876" cy="70661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V="1">
            <a:off x="8693213" y="3509204"/>
            <a:ext cx="710966" cy="21299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6" name="Group 255"/>
          <p:cNvGrpSpPr/>
          <p:nvPr/>
        </p:nvGrpSpPr>
        <p:grpSpPr>
          <a:xfrm>
            <a:off x="15009920" y="2202605"/>
            <a:ext cx="2745677" cy="2993522"/>
            <a:chOff x="1622711" y="5784924"/>
            <a:chExt cx="2745677" cy="2993522"/>
          </a:xfrm>
        </p:grpSpPr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3"/>
            <a:srcRect r="15256" b="14374"/>
            <a:stretch/>
          </p:blipFill>
          <p:spPr>
            <a:xfrm>
              <a:off x="1684022" y="6186898"/>
              <a:ext cx="2559908" cy="1204480"/>
            </a:xfrm>
            <a:prstGeom prst="rect">
              <a:avLst/>
            </a:prstGeom>
          </p:spPr>
        </p:pic>
        <p:pic>
          <p:nvPicPr>
            <p:cNvPr id="252" name="Picture 25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622711" y="7538797"/>
              <a:ext cx="2606752" cy="1130479"/>
            </a:xfrm>
            <a:prstGeom prst="rect">
              <a:avLst/>
            </a:prstGeom>
          </p:spPr>
        </p:pic>
        <p:sp>
          <p:nvSpPr>
            <p:cNvPr id="253" name="Rectangle 252"/>
            <p:cNvSpPr/>
            <p:nvPr/>
          </p:nvSpPr>
          <p:spPr>
            <a:xfrm>
              <a:off x="1622711" y="5836920"/>
              <a:ext cx="2745677" cy="2941526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TextBox 253"/>
            <p:cNvSpPr txBox="1"/>
            <p:nvPr/>
          </p:nvSpPr>
          <p:spPr>
            <a:xfrm>
              <a:off x="2420865" y="5784924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1679692" y="6118349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5" name="Group 224"/>
          <p:cNvGrpSpPr/>
          <p:nvPr/>
        </p:nvGrpSpPr>
        <p:grpSpPr>
          <a:xfrm>
            <a:off x="9306782" y="1585050"/>
            <a:ext cx="5860956" cy="4199477"/>
            <a:chOff x="9168829" y="4730033"/>
            <a:chExt cx="5860956" cy="4199477"/>
          </a:xfrm>
        </p:grpSpPr>
        <p:sp>
          <p:nvSpPr>
            <p:cNvPr id="120" name="Rectangle 119"/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/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Oval 121"/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3" name="Oval 122"/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39" name="Group 138"/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124" name="Oval 123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26" name="Connector: Curved 125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1" name="Flowchart: Summing Junction 140"/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142" name="Group 141"/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143" name="Oval 142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144" name="Connector: Curved 143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5" name="Flowchart: Summing Junction 144"/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146" name="Flowchart: Summing Junction 145"/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Oval 146"/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8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8" name="Straight Arrow Connector 147"/>
            <p:cNvCxnSpPr>
              <a:endCxn id="124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9168829" y="6655278"/>
              <a:ext cx="456463" cy="0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or: Elbow 159"/>
            <p:cNvCxnSpPr>
              <a:stCxn id="121" idx="2"/>
              <a:endCxn id="147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Arrow Connector 162"/>
            <p:cNvCxnSpPr>
              <a:stCxn id="124" idx="6"/>
              <a:endCxn id="141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>
              <a:stCxn id="141" idx="6"/>
              <a:endCxn id="123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Arrow Connector 169"/>
            <p:cNvCxnSpPr>
              <a:stCxn id="123" idx="6"/>
              <a:endCxn id="143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stCxn id="143" idx="6"/>
              <a:endCxn id="145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Arrow Connector 179"/>
            <p:cNvCxnSpPr>
              <a:stCxn id="145" idx="6"/>
            </p:cNvCxnSpPr>
            <p:nvPr/>
          </p:nvCxnSpPr>
          <p:spPr>
            <a:xfrm flipV="1">
              <a:off x="14128505" y="6664838"/>
              <a:ext cx="76259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Connector: Curved 183"/>
            <p:cNvCxnSpPr>
              <a:stCxn id="123" idx="6"/>
              <a:endCxn id="146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Connector: Curved 190"/>
            <p:cNvCxnSpPr>
              <a:stCxn id="146" idx="1"/>
              <a:endCxn id="123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Arrow Connector 195"/>
            <p:cNvCxnSpPr>
              <a:stCxn id="147" idx="0"/>
              <a:endCxn id="146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>
              <a:stCxn id="121" idx="4"/>
              <a:endCxn id="141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23" idx="1"/>
              <a:endCxn id="121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Arrow Connector 204"/>
            <p:cNvCxnSpPr>
              <a:stCxn id="123" idx="7"/>
              <a:endCxn id="122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Arrow Connector 207"/>
            <p:cNvCxnSpPr>
              <a:stCxn id="122" idx="5"/>
              <a:endCxn id="145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or: Curved 210"/>
            <p:cNvCxnSpPr>
              <a:stCxn id="123" idx="2"/>
              <a:endCxn id="147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Connector: Elbow 215"/>
            <p:cNvCxnSpPr>
              <a:stCxn id="147" idx="2"/>
              <a:endCxn id="122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9" name="Rectangle 218"/>
                <p:cNvSpPr/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19" name="Rectangle 21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66289" y="6213133"/>
                  <a:ext cx="863496" cy="421216"/>
                </a:xfrm>
                <a:prstGeom prst="rect">
                  <a:avLst/>
                </a:prstGeom>
                <a:blipFill>
                  <a:blip r:embed="rId9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0" name="Rectangle 219"/>
            <p:cNvSpPr/>
            <p:nvPr/>
          </p:nvSpPr>
          <p:spPr>
            <a:xfrm>
              <a:off x="12143197" y="8020193"/>
              <a:ext cx="849844" cy="367679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13098923" y="5080528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10897545" y="4741896"/>
              <a:ext cx="200464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224" name="TextBox 223"/>
            <p:cNvSpPr txBox="1"/>
            <p:nvPr/>
          </p:nvSpPr>
          <p:spPr>
            <a:xfrm>
              <a:off x="9898633" y="8559535"/>
              <a:ext cx="3925072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Learning log-term dependencies with LSTM</a:t>
              </a:r>
            </a:p>
          </p:txBody>
        </p:sp>
      </p:grpSp>
      <p:cxnSp>
        <p:nvCxnSpPr>
          <p:cNvPr id="258" name="Connector: Elbow 257"/>
          <p:cNvCxnSpPr>
            <a:stCxn id="74" idx="3"/>
            <a:endCxn id="71" idx="3"/>
          </p:cNvCxnSpPr>
          <p:nvPr/>
        </p:nvCxnSpPr>
        <p:spPr>
          <a:xfrm>
            <a:off x="2221293" y="1902169"/>
            <a:ext cx="1582432" cy="932311"/>
          </a:xfrm>
          <a:prstGeom prst="bentConnector2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58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" name="Group 222"/>
          <p:cNvGrpSpPr/>
          <p:nvPr/>
        </p:nvGrpSpPr>
        <p:grpSpPr>
          <a:xfrm rot="21419469">
            <a:off x="11959210" y="5440961"/>
            <a:ext cx="1351913" cy="1101975"/>
            <a:chOff x="6402671" y="2582640"/>
            <a:chExt cx="1751899" cy="1430515"/>
          </a:xfrm>
        </p:grpSpPr>
        <p:sp>
          <p:nvSpPr>
            <p:cNvPr id="224" name="Parallelogram 22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Parallelogram 22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Parallelogram 22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7" name="Group 226"/>
          <p:cNvGrpSpPr/>
          <p:nvPr/>
        </p:nvGrpSpPr>
        <p:grpSpPr>
          <a:xfrm rot="21419469">
            <a:off x="12387389" y="5754169"/>
            <a:ext cx="1351913" cy="1101975"/>
            <a:chOff x="6402671" y="2582640"/>
            <a:chExt cx="1751899" cy="1430515"/>
          </a:xfrm>
        </p:grpSpPr>
        <p:sp>
          <p:nvSpPr>
            <p:cNvPr id="228" name="Parallelogram 22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Parallelogram 22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Parallelogram 22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1" name="Group 230"/>
          <p:cNvGrpSpPr/>
          <p:nvPr/>
        </p:nvGrpSpPr>
        <p:grpSpPr>
          <a:xfrm rot="21419469">
            <a:off x="12928352" y="6119860"/>
            <a:ext cx="1351913" cy="1101975"/>
            <a:chOff x="6402671" y="2582640"/>
            <a:chExt cx="1751899" cy="1430515"/>
          </a:xfrm>
        </p:grpSpPr>
        <p:sp>
          <p:nvSpPr>
            <p:cNvPr id="232" name="Parallelogram 23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Parallelogram 23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Parallelogram 23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7" name="Group 236"/>
          <p:cNvGrpSpPr/>
          <p:nvPr/>
        </p:nvGrpSpPr>
        <p:grpSpPr>
          <a:xfrm rot="21419469">
            <a:off x="13422863" y="6538428"/>
            <a:ext cx="1351913" cy="1101975"/>
            <a:chOff x="6402671" y="2582640"/>
            <a:chExt cx="1751899" cy="1430515"/>
          </a:xfrm>
        </p:grpSpPr>
        <p:sp>
          <p:nvSpPr>
            <p:cNvPr id="238" name="Parallelogram 23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Parallelogram 23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Parallelogram 23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2" name="Group 241"/>
          <p:cNvGrpSpPr/>
          <p:nvPr/>
        </p:nvGrpSpPr>
        <p:grpSpPr>
          <a:xfrm rot="21419469">
            <a:off x="13876875" y="6911280"/>
            <a:ext cx="1351913" cy="1101975"/>
            <a:chOff x="6402671" y="2582640"/>
            <a:chExt cx="1751899" cy="1430515"/>
          </a:xfrm>
        </p:grpSpPr>
        <p:sp>
          <p:nvSpPr>
            <p:cNvPr id="243" name="Parallelogram 24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Parallelogram 24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Parallelogram 24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 rot="21419469">
            <a:off x="2502135" y="770287"/>
            <a:ext cx="2464980" cy="3608077"/>
            <a:chOff x="5854890" y="1203542"/>
            <a:chExt cx="2464980" cy="3608077"/>
          </a:xfrm>
        </p:grpSpPr>
        <p:sp>
          <p:nvSpPr>
            <p:cNvPr id="63" name="Parallelogram 62"/>
            <p:cNvSpPr/>
            <p:nvPr/>
          </p:nvSpPr>
          <p:spPr>
            <a:xfrm rot="10189506">
              <a:off x="5903013" y="2062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Parallelogram 63"/>
            <p:cNvSpPr/>
            <p:nvPr/>
          </p:nvSpPr>
          <p:spPr>
            <a:xfrm rot="10189506">
              <a:off x="6055413" y="22145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Parallelogram 64"/>
            <p:cNvSpPr/>
            <p:nvPr/>
          </p:nvSpPr>
          <p:spPr>
            <a:xfrm rot="10189506">
              <a:off x="6207813" y="23669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Parallelogram 65"/>
            <p:cNvSpPr/>
            <p:nvPr/>
          </p:nvSpPr>
          <p:spPr>
            <a:xfrm rot="10189506">
              <a:off x="6360213" y="25193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Parallelogram 6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Parallelogram 67"/>
            <p:cNvSpPr/>
            <p:nvPr/>
          </p:nvSpPr>
          <p:spPr>
            <a:xfrm rot="10189506">
              <a:off x="6665013" y="28241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ight Brace 68"/>
            <p:cNvSpPr/>
            <p:nvPr/>
          </p:nvSpPr>
          <p:spPr>
            <a:xfrm rot="4893095">
              <a:off x="7226105" y="3591011"/>
              <a:ext cx="425048" cy="1377930"/>
            </a:xfrm>
            <a:prstGeom prst="rightBrace">
              <a:avLst>
                <a:gd name="adj1" fmla="val 8333"/>
                <a:gd name="adj2" fmla="val 49650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Right Brace 69"/>
            <p:cNvSpPr/>
            <p:nvPr/>
          </p:nvSpPr>
          <p:spPr>
            <a:xfrm rot="18996201">
              <a:off x="7543071" y="1523811"/>
              <a:ext cx="425048" cy="1403514"/>
            </a:xfrm>
            <a:prstGeom prst="rightBrace">
              <a:avLst>
                <a:gd name="adj1" fmla="val 8333"/>
                <a:gd name="adj2" fmla="val 47399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720953" y="4422257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Feature Length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 rot="16200000">
              <a:off x="5209320" y="385827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channels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 rot="2720436">
              <a:off x="7130302" y="1849112"/>
              <a:ext cx="1598917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Time Steps</a:t>
              </a:r>
            </a:p>
          </p:txBody>
        </p:sp>
        <p:sp>
          <p:nvSpPr>
            <p:cNvPr id="74" name="Right Brace 73"/>
            <p:cNvSpPr/>
            <p:nvPr/>
          </p:nvSpPr>
          <p:spPr>
            <a:xfrm rot="11009849">
              <a:off x="6423958" y="2892702"/>
              <a:ext cx="425048" cy="1403514"/>
            </a:xfrm>
            <a:prstGeom prst="rightBrace">
              <a:avLst>
                <a:gd name="adj1" fmla="val 8333"/>
                <a:gd name="adj2" fmla="val 14113"/>
              </a:avLst>
            </a:prstGeom>
            <a:ln w="38100">
              <a:solidFill>
                <a:schemeClr val="accent5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" name="Rectangle 4"/>
          <p:cNvSpPr/>
          <p:nvPr/>
        </p:nvSpPr>
        <p:spPr>
          <a:xfrm>
            <a:off x="622900" y="144676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Feature </a:t>
            </a:r>
          </a:p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Extraction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-649678" y="1454771"/>
            <a:ext cx="3837604" cy="2660832"/>
            <a:chOff x="749399" y="1411345"/>
            <a:chExt cx="3401225" cy="2271120"/>
          </a:xfrm>
        </p:grpSpPr>
        <p:grpSp>
          <p:nvGrpSpPr>
            <p:cNvPr id="56" name="Group 55"/>
            <p:cNvGrpSpPr/>
            <p:nvPr/>
          </p:nvGrpSpPr>
          <p:grpSpPr>
            <a:xfrm>
              <a:off x="1637772" y="1411345"/>
              <a:ext cx="1660939" cy="2271120"/>
              <a:chOff x="2928756" y="1501174"/>
              <a:chExt cx="1104052" cy="1285569"/>
            </a:xfrm>
          </p:grpSpPr>
          <p:sp>
            <p:nvSpPr>
              <p:cNvPr id="59" name="Can 42"/>
              <p:cNvSpPr/>
              <p:nvPr/>
            </p:nvSpPr>
            <p:spPr>
              <a:xfrm>
                <a:off x="2928760" y="2439026"/>
                <a:ext cx="1104048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0" name="Can 43"/>
              <p:cNvSpPr/>
              <p:nvPr/>
            </p:nvSpPr>
            <p:spPr>
              <a:xfrm>
                <a:off x="2928756" y="2126221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Can 44"/>
              <p:cNvSpPr/>
              <p:nvPr/>
            </p:nvSpPr>
            <p:spPr>
              <a:xfrm>
                <a:off x="2928756" y="1812575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2" name="Can 45"/>
              <p:cNvSpPr/>
              <p:nvPr/>
            </p:nvSpPr>
            <p:spPr>
              <a:xfrm>
                <a:off x="2928757" y="1501174"/>
                <a:ext cx="1104049" cy="347717"/>
              </a:xfrm>
              <a:prstGeom prst="can">
                <a:avLst/>
              </a:prstGeom>
              <a:solidFill>
                <a:schemeClr val="bg1"/>
              </a:solidFill>
              <a:ln w="19050">
                <a:solidFill>
                  <a:schemeClr val="accent5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dkEdge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7" name="TextBox 56"/>
            <p:cNvSpPr txBox="1"/>
            <p:nvPr/>
          </p:nvSpPr>
          <p:spPr>
            <a:xfrm>
              <a:off x="812659" y="2163417"/>
              <a:ext cx="3337965" cy="315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TUH EEG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49399" y="2729748"/>
              <a:ext cx="33379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Corpus</a:t>
              </a:r>
            </a:p>
          </p:txBody>
        </p:sp>
      </p:grpSp>
      <p:cxnSp>
        <p:nvCxnSpPr>
          <p:cNvPr id="9" name="Straight Arrow Connector 8"/>
          <p:cNvCxnSpPr/>
          <p:nvPr/>
        </p:nvCxnSpPr>
        <p:spPr>
          <a:xfrm flipV="1">
            <a:off x="1330469" y="828167"/>
            <a:ext cx="7876" cy="70661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/>
          <p:cNvCxnSpPr>
            <a:stCxn id="5" idx="3"/>
            <a:endCxn id="65" idx="3"/>
          </p:cNvCxnSpPr>
          <p:nvPr/>
        </p:nvCxnSpPr>
        <p:spPr>
          <a:xfrm>
            <a:off x="2100978" y="530568"/>
            <a:ext cx="1536712" cy="1389511"/>
          </a:xfrm>
          <a:prstGeom prst="bentConnector2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3" name="Group 82"/>
          <p:cNvGrpSpPr/>
          <p:nvPr/>
        </p:nvGrpSpPr>
        <p:grpSpPr>
          <a:xfrm rot="21419469">
            <a:off x="5228969" y="1300469"/>
            <a:ext cx="1751899" cy="1430515"/>
            <a:chOff x="6402671" y="2582640"/>
            <a:chExt cx="1751899" cy="1430515"/>
          </a:xfrm>
        </p:grpSpPr>
        <p:sp>
          <p:nvSpPr>
            <p:cNvPr id="87" name="Parallelogram 8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Parallelogram 8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Parallelogram 8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 rot="21419469">
            <a:off x="5975729" y="1711949"/>
            <a:ext cx="1751899" cy="1430515"/>
            <a:chOff x="6402671" y="2582640"/>
            <a:chExt cx="1751899" cy="1430515"/>
          </a:xfrm>
        </p:grpSpPr>
        <p:sp>
          <p:nvSpPr>
            <p:cNvPr id="97" name="Parallelogram 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Parallelogram 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Parallelogram 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 rot="21419469">
            <a:off x="6829169" y="2123429"/>
            <a:ext cx="1751899" cy="1430515"/>
            <a:chOff x="6402671" y="2582640"/>
            <a:chExt cx="1751899" cy="1430515"/>
          </a:xfrm>
        </p:grpSpPr>
        <p:sp>
          <p:nvSpPr>
            <p:cNvPr id="101" name="Parallelogram 1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Parallelogram 1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Parallelogram 1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TextBox 103"/>
          <p:cNvSpPr txBox="1"/>
          <p:nvPr/>
        </p:nvSpPr>
        <p:spPr>
          <a:xfrm>
            <a:off x="5254037" y="772150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210@22*26*16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164652" y="483936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193570" y="1178536"/>
            <a:ext cx="137377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210@22*26*1</a:t>
            </a:r>
          </a:p>
        </p:txBody>
      </p:sp>
      <p:cxnSp>
        <p:nvCxnSpPr>
          <p:cNvPr id="108" name="Straight Arrow Connector 107"/>
          <p:cNvCxnSpPr/>
          <p:nvPr/>
        </p:nvCxnSpPr>
        <p:spPr>
          <a:xfrm flipV="1">
            <a:off x="4848834" y="2792457"/>
            <a:ext cx="1149236" cy="51145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Group 112"/>
          <p:cNvGrpSpPr/>
          <p:nvPr/>
        </p:nvGrpSpPr>
        <p:grpSpPr>
          <a:xfrm rot="21419469">
            <a:off x="8539004" y="1682297"/>
            <a:ext cx="1351913" cy="1101975"/>
            <a:chOff x="6402671" y="2582640"/>
            <a:chExt cx="1751899" cy="1430515"/>
          </a:xfrm>
        </p:grpSpPr>
        <p:sp>
          <p:nvSpPr>
            <p:cNvPr id="114" name="Parallelogram 113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Parallelogram 114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Parallelogram 115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7" name="Group 116"/>
          <p:cNvGrpSpPr/>
          <p:nvPr/>
        </p:nvGrpSpPr>
        <p:grpSpPr>
          <a:xfrm rot="21419469">
            <a:off x="9285764" y="2093777"/>
            <a:ext cx="1351913" cy="1101975"/>
            <a:chOff x="6402671" y="2582640"/>
            <a:chExt cx="1751899" cy="1430515"/>
          </a:xfrm>
        </p:grpSpPr>
        <p:sp>
          <p:nvSpPr>
            <p:cNvPr id="118" name="Parallelogram 11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Parallelogram 11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Parallelogram 11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1" name="Group 120"/>
          <p:cNvGrpSpPr/>
          <p:nvPr/>
        </p:nvGrpSpPr>
        <p:grpSpPr>
          <a:xfrm rot="21419469">
            <a:off x="10139204" y="2505257"/>
            <a:ext cx="1351913" cy="1101975"/>
            <a:chOff x="6402671" y="2582640"/>
            <a:chExt cx="1751899" cy="1430515"/>
          </a:xfrm>
        </p:grpSpPr>
        <p:sp>
          <p:nvSpPr>
            <p:cNvPr id="122" name="Parallelogram 121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Parallelogram 122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Parallelogram 123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8310632" y="487549"/>
            <a:ext cx="173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2D-Maxpooling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8388480" y="776076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210@11*13*16</a:t>
            </a:r>
          </a:p>
        </p:txBody>
      </p:sp>
      <p:cxnSp>
        <p:nvCxnSpPr>
          <p:cNvPr id="129" name="Straight Arrow Connector 128"/>
          <p:cNvCxnSpPr/>
          <p:nvPr/>
        </p:nvCxnSpPr>
        <p:spPr>
          <a:xfrm flipV="1">
            <a:off x="8540409" y="2705227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 rot="21419469">
            <a:off x="11290933" y="1157324"/>
            <a:ext cx="1402833" cy="1145485"/>
            <a:chOff x="6402671" y="2582640"/>
            <a:chExt cx="1751899" cy="1430515"/>
          </a:xfrm>
        </p:grpSpPr>
        <p:sp>
          <p:nvSpPr>
            <p:cNvPr id="155" name="Parallelogram 154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Parallelogram 155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Parallelogram 156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8" name="Group 157"/>
          <p:cNvGrpSpPr/>
          <p:nvPr/>
        </p:nvGrpSpPr>
        <p:grpSpPr>
          <a:xfrm rot="21419469">
            <a:off x="12002968" y="1615103"/>
            <a:ext cx="1402833" cy="1145485"/>
            <a:chOff x="6402671" y="2582640"/>
            <a:chExt cx="1751899" cy="1430515"/>
          </a:xfrm>
        </p:grpSpPr>
        <p:sp>
          <p:nvSpPr>
            <p:cNvPr id="159" name="Parallelogram 158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Parallelogram 159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Parallelogram 160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2" name="Group 161"/>
          <p:cNvGrpSpPr/>
          <p:nvPr/>
        </p:nvGrpSpPr>
        <p:grpSpPr>
          <a:xfrm rot="21419469">
            <a:off x="12659638" y="2119181"/>
            <a:ext cx="1402833" cy="1145485"/>
            <a:chOff x="6402671" y="2582640"/>
            <a:chExt cx="1751899" cy="1430515"/>
          </a:xfrm>
        </p:grpSpPr>
        <p:sp>
          <p:nvSpPr>
            <p:cNvPr id="163" name="Parallelogram 16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Parallelogram 16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Parallelogram 16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6" name="Parallelogram 165"/>
          <p:cNvSpPr/>
          <p:nvPr/>
        </p:nvSpPr>
        <p:spPr>
          <a:xfrm rot="10008975">
            <a:off x="13212599" y="2550972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Parallelogram 166"/>
          <p:cNvSpPr/>
          <p:nvPr/>
        </p:nvSpPr>
        <p:spPr>
          <a:xfrm rot="10008975">
            <a:off x="13292057" y="2617618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Parallelogram 167"/>
          <p:cNvSpPr/>
          <p:nvPr/>
        </p:nvSpPr>
        <p:spPr>
          <a:xfrm rot="10008975">
            <a:off x="13386583" y="2700569"/>
            <a:ext cx="1238948" cy="1003393"/>
          </a:xfrm>
          <a:prstGeom prst="parallelogram">
            <a:avLst/>
          </a:prstGeom>
          <a:solidFill>
            <a:schemeClr val="accent1">
              <a:lumMod val="20000"/>
              <a:lumOff val="80000"/>
              <a:alpha val="50000"/>
            </a:schemeClr>
          </a:solidFill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Arrow Connector 168"/>
          <p:cNvCxnSpPr/>
          <p:nvPr/>
        </p:nvCxnSpPr>
        <p:spPr>
          <a:xfrm flipV="1">
            <a:off x="11536111" y="2641174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/>
          <p:cNvSpPr txBox="1"/>
          <p:nvPr/>
        </p:nvSpPr>
        <p:spPr>
          <a:xfrm>
            <a:off x="11205758" y="774986"/>
            <a:ext cx="149079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210@11*13*32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11128056" y="526212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grpSp>
        <p:nvGrpSpPr>
          <p:cNvPr id="172" name="Group 171"/>
          <p:cNvGrpSpPr/>
          <p:nvPr/>
        </p:nvGrpSpPr>
        <p:grpSpPr>
          <a:xfrm rot="21419469">
            <a:off x="14333374" y="1191745"/>
            <a:ext cx="1351913" cy="1101975"/>
            <a:chOff x="6402671" y="2582640"/>
            <a:chExt cx="1751899" cy="1430515"/>
          </a:xfrm>
        </p:grpSpPr>
        <p:sp>
          <p:nvSpPr>
            <p:cNvPr id="173" name="Parallelogram 17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Parallelogram 17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Parallelogram 17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6" name="Group 175"/>
          <p:cNvGrpSpPr/>
          <p:nvPr/>
        </p:nvGrpSpPr>
        <p:grpSpPr>
          <a:xfrm rot="21419469">
            <a:off x="14761553" y="1504953"/>
            <a:ext cx="1351913" cy="1101975"/>
            <a:chOff x="6402671" y="2582640"/>
            <a:chExt cx="1751899" cy="1430515"/>
          </a:xfrm>
        </p:grpSpPr>
        <p:sp>
          <p:nvSpPr>
            <p:cNvPr id="177" name="Parallelogram 17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Parallelogram 17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Parallelogram 17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0" name="Group 179"/>
          <p:cNvGrpSpPr/>
          <p:nvPr/>
        </p:nvGrpSpPr>
        <p:grpSpPr>
          <a:xfrm rot="21419469">
            <a:off x="15302516" y="1870644"/>
            <a:ext cx="1351913" cy="1101975"/>
            <a:chOff x="6402671" y="2582640"/>
            <a:chExt cx="1751899" cy="1430515"/>
          </a:xfrm>
        </p:grpSpPr>
        <p:sp>
          <p:nvSpPr>
            <p:cNvPr id="181" name="Parallelogram 18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Parallelogram 18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Parallelogram 18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14452434" y="405654"/>
            <a:ext cx="163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2D-Maxpooling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14565121" y="695034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210@5*6*32</a:t>
            </a:r>
          </a:p>
        </p:txBody>
      </p:sp>
      <p:grpSp>
        <p:nvGrpSpPr>
          <p:cNvPr id="187" name="Group 186"/>
          <p:cNvGrpSpPr/>
          <p:nvPr/>
        </p:nvGrpSpPr>
        <p:grpSpPr>
          <a:xfrm rot="21419469">
            <a:off x="15797027" y="2289212"/>
            <a:ext cx="1351913" cy="1101975"/>
            <a:chOff x="6402671" y="2582640"/>
            <a:chExt cx="1751899" cy="1430515"/>
          </a:xfrm>
        </p:grpSpPr>
        <p:sp>
          <p:nvSpPr>
            <p:cNvPr id="188" name="Parallelogram 187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Parallelogram 188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Parallelogram 189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rgbClr val="FEA8A8">
                <a:alpha val="50000"/>
              </a:srgbClr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1" name="Straight Arrow Connector 190"/>
          <p:cNvCxnSpPr/>
          <p:nvPr/>
        </p:nvCxnSpPr>
        <p:spPr>
          <a:xfrm flipV="1">
            <a:off x="14597969" y="2572505"/>
            <a:ext cx="736949" cy="6551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2" name="Group 191"/>
          <p:cNvGrpSpPr/>
          <p:nvPr/>
        </p:nvGrpSpPr>
        <p:grpSpPr>
          <a:xfrm rot="21419469">
            <a:off x="14693631" y="5051031"/>
            <a:ext cx="1351913" cy="1101975"/>
            <a:chOff x="6402671" y="2582640"/>
            <a:chExt cx="1751899" cy="1430515"/>
          </a:xfrm>
        </p:grpSpPr>
        <p:sp>
          <p:nvSpPr>
            <p:cNvPr id="193" name="Parallelogram 192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Parallelogram 193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Parallelogram 194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6" name="Group 195"/>
          <p:cNvGrpSpPr/>
          <p:nvPr/>
        </p:nvGrpSpPr>
        <p:grpSpPr>
          <a:xfrm rot="21419469">
            <a:off x="15121810" y="5364239"/>
            <a:ext cx="1351913" cy="1101975"/>
            <a:chOff x="6402671" y="2582640"/>
            <a:chExt cx="1751899" cy="1430515"/>
          </a:xfrm>
        </p:grpSpPr>
        <p:sp>
          <p:nvSpPr>
            <p:cNvPr id="197" name="Parallelogram 19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Parallelogram 19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Parallelogram 19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" name="Group 199"/>
          <p:cNvGrpSpPr/>
          <p:nvPr/>
        </p:nvGrpSpPr>
        <p:grpSpPr>
          <a:xfrm rot="21419469">
            <a:off x="15662773" y="5729930"/>
            <a:ext cx="1351913" cy="1101975"/>
            <a:chOff x="6402671" y="2582640"/>
            <a:chExt cx="1751899" cy="1430515"/>
          </a:xfrm>
        </p:grpSpPr>
        <p:sp>
          <p:nvSpPr>
            <p:cNvPr id="201" name="Parallelogram 200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Parallelogram 201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Parallelogram 202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5" name="TextBox 204"/>
          <p:cNvSpPr txBox="1"/>
          <p:nvPr/>
        </p:nvSpPr>
        <p:spPr>
          <a:xfrm>
            <a:off x="14929913" y="4606246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210@5*6*64</a:t>
            </a:r>
          </a:p>
        </p:txBody>
      </p:sp>
      <p:grpSp>
        <p:nvGrpSpPr>
          <p:cNvPr id="206" name="Group 205"/>
          <p:cNvGrpSpPr/>
          <p:nvPr/>
        </p:nvGrpSpPr>
        <p:grpSpPr>
          <a:xfrm rot="21419469">
            <a:off x="16157284" y="6148498"/>
            <a:ext cx="1351913" cy="1101975"/>
            <a:chOff x="6402671" y="2582640"/>
            <a:chExt cx="1751899" cy="1430515"/>
          </a:xfrm>
        </p:grpSpPr>
        <p:sp>
          <p:nvSpPr>
            <p:cNvPr id="207" name="Parallelogram 206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Parallelogram 207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Parallelogram 208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1" name="TextBox 210"/>
          <p:cNvSpPr txBox="1"/>
          <p:nvPr/>
        </p:nvSpPr>
        <p:spPr>
          <a:xfrm>
            <a:off x="14828624" y="4329084"/>
            <a:ext cx="17070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2D-Convolution</a:t>
            </a:r>
          </a:p>
        </p:txBody>
      </p:sp>
      <p:cxnSp>
        <p:nvCxnSpPr>
          <p:cNvPr id="212" name="Straight Arrow Connector 211"/>
          <p:cNvCxnSpPr/>
          <p:nvPr/>
        </p:nvCxnSpPr>
        <p:spPr>
          <a:xfrm>
            <a:off x="16587357" y="3755756"/>
            <a:ext cx="0" cy="114895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5" name="Group 214"/>
          <p:cNvGrpSpPr/>
          <p:nvPr/>
        </p:nvGrpSpPr>
        <p:grpSpPr>
          <a:xfrm rot="21419469">
            <a:off x="16647726" y="6565771"/>
            <a:ext cx="1351913" cy="1101975"/>
            <a:chOff x="6402671" y="2582640"/>
            <a:chExt cx="1751899" cy="1430515"/>
          </a:xfrm>
        </p:grpSpPr>
        <p:sp>
          <p:nvSpPr>
            <p:cNvPr id="216" name="Parallelogram 215"/>
            <p:cNvSpPr/>
            <p:nvPr/>
          </p:nvSpPr>
          <p:spPr>
            <a:xfrm rot="10189506">
              <a:off x="6402671" y="2582640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Parallelogram 216"/>
            <p:cNvSpPr/>
            <p:nvPr/>
          </p:nvSpPr>
          <p:spPr>
            <a:xfrm rot="10189506">
              <a:off x="6512613" y="2671764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Parallelogram 217"/>
            <p:cNvSpPr/>
            <p:nvPr/>
          </p:nvSpPr>
          <p:spPr>
            <a:xfrm rot="10189506">
              <a:off x="6607336" y="2760088"/>
              <a:ext cx="1547234" cy="1253067"/>
            </a:xfrm>
            <a:prstGeom prst="parallelogram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 w="28575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5" name="TextBox 234"/>
          <p:cNvSpPr txBox="1"/>
          <p:nvPr/>
        </p:nvSpPr>
        <p:spPr>
          <a:xfrm>
            <a:off x="11866019" y="4434226"/>
            <a:ext cx="1641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2D-Maxpooling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11965638" y="4723761"/>
            <a:ext cx="12567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210@2*3*64</a:t>
            </a:r>
          </a:p>
        </p:txBody>
      </p:sp>
      <p:cxnSp>
        <p:nvCxnSpPr>
          <p:cNvPr id="246" name="Straight Arrow Connector 245"/>
          <p:cNvCxnSpPr/>
          <p:nvPr/>
        </p:nvCxnSpPr>
        <p:spPr>
          <a:xfrm flipH="1">
            <a:off x="14677590" y="6350174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251"/>
          <p:cNvSpPr txBox="1"/>
          <p:nvPr/>
        </p:nvSpPr>
        <p:spPr>
          <a:xfrm>
            <a:off x="9903918" y="4434253"/>
            <a:ext cx="1246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Flatten</a:t>
            </a:r>
          </a:p>
        </p:txBody>
      </p:sp>
      <p:sp>
        <p:nvSpPr>
          <p:cNvPr id="256" name="Flowchart: Data 255"/>
          <p:cNvSpPr/>
          <p:nvPr/>
        </p:nvSpPr>
        <p:spPr>
          <a:xfrm rot="2434112">
            <a:off x="9008980" y="6654404"/>
            <a:ext cx="5205919" cy="586195"/>
          </a:xfrm>
          <a:prstGeom prst="flowChartInputOutp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7" name="TextBox 256"/>
          <p:cNvSpPr txBox="1"/>
          <p:nvPr/>
        </p:nvSpPr>
        <p:spPr>
          <a:xfrm>
            <a:off x="9918245" y="4723777"/>
            <a:ext cx="90890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210@384</a:t>
            </a:r>
          </a:p>
        </p:txBody>
      </p:sp>
      <p:sp>
        <p:nvSpPr>
          <p:cNvPr id="258" name="Flowchart: Data 257"/>
          <p:cNvSpPr/>
          <p:nvPr/>
        </p:nvSpPr>
        <p:spPr>
          <a:xfrm rot="2434112">
            <a:off x="8094606" y="6757746"/>
            <a:ext cx="4726917" cy="291837"/>
          </a:xfrm>
          <a:prstGeom prst="flowChartInputOutpu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9" name="TextBox 258"/>
          <p:cNvSpPr txBox="1"/>
          <p:nvPr/>
        </p:nvSpPr>
        <p:spPr>
          <a:xfrm>
            <a:off x="8196397" y="4421580"/>
            <a:ext cx="173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1D-Convolution</a:t>
            </a:r>
          </a:p>
        </p:txBody>
      </p:sp>
      <p:sp>
        <p:nvSpPr>
          <p:cNvPr id="260" name="TextBox 259"/>
          <p:cNvSpPr txBox="1"/>
          <p:nvPr/>
        </p:nvSpPr>
        <p:spPr>
          <a:xfrm>
            <a:off x="8296886" y="4708670"/>
            <a:ext cx="791883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210@16</a:t>
            </a:r>
          </a:p>
        </p:txBody>
      </p:sp>
      <p:cxnSp>
        <p:nvCxnSpPr>
          <p:cNvPr id="261" name="Straight Arrow Connector 260"/>
          <p:cNvCxnSpPr/>
          <p:nvPr/>
        </p:nvCxnSpPr>
        <p:spPr>
          <a:xfrm flipH="1">
            <a:off x="10491661" y="6809675"/>
            <a:ext cx="904763" cy="1664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Arrow Connector 250"/>
          <p:cNvCxnSpPr/>
          <p:nvPr/>
        </p:nvCxnSpPr>
        <p:spPr>
          <a:xfrm flipH="1">
            <a:off x="11850071" y="6928127"/>
            <a:ext cx="953904" cy="64591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Flowchart: Data 261"/>
          <p:cNvSpPr/>
          <p:nvPr/>
        </p:nvSpPr>
        <p:spPr>
          <a:xfrm rot="2434112">
            <a:off x="8338700" y="6791038"/>
            <a:ext cx="2413473" cy="227414"/>
          </a:xfrm>
          <a:prstGeom prst="flowChartInputOutput">
            <a:avLst/>
          </a:prstGeom>
          <a:solidFill>
            <a:srgbClr val="FEA8A8">
              <a:alpha val="50000"/>
            </a:srgbClr>
          </a:solidFill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63" name="Straight Arrow Connector 262"/>
          <p:cNvCxnSpPr/>
          <p:nvPr/>
        </p:nvCxnSpPr>
        <p:spPr>
          <a:xfrm flipH="1">
            <a:off x="9837584" y="7109873"/>
            <a:ext cx="754679" cy="23647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TextBox 263"/>
          <p:cNvSpPr txBox="1"/>
          <p:nvPr/>
        </p:nvSpPr>
        <p:spPr>
          <a:xfrm>
            <a:off x="9264044" y="7629455"/>
            <a:ext cx="1689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1D-Maxpooling</a:t>
            </a:r>
          </a:p>
        </p:txBody>
      </p:sp>
      <p:sp>
        <p:nvSpPr>
          <p:cNvPr id="265" name="TextBox 264"/>
          <p:cNvSpPr txBox="1"/>
          <p:nvPr/>
        </p:nvSpPr>
        <p:spPr>
          <a:xfrm>
            <a:off x="9381363" y="7962878"/>
            <a:ext cx="6748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1" dirty="0"/>
              <a:t>26@16</a:t>
            </a:r>
          </a:p>
        </p:txBody>
      </p:sp>
      <p:grpSp>
        <p:nvGrpSpPr>
          <p:cNvPr id="268" name="Group 267"/>
          <p:cNvGrpSpPr/>
          <p:nvPr/>
        </p:nvGrpSpPr>
        <p:grpSpPr>
          <a:xfrm flipH="1">
            <a:off x="3143648" y="4837075"/>
            <a:ext cx="5055343" cy="4199477"/>
            <a:chOff x="9427736" y="4730033"/>
            <a:chExt cx="5121343" cy="4199477"/>
          </a:xfrm>
        </p:grpSpPr>
        <p:sp>
          <p:nvSpPr>
            <p:cNvPr id="269" name="Rectangle 268"/>
            <p:cNvSpPr/>
            <p:nvPr/>
          </p:nvSpPr>
          <p:spPr>
            <a:xfrm>
              <a:off x="9427736" y="4730033"/>
              <a:ext cx="4944263" cy="4199477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0" name="Oval 269"/>
                <p:cNvSpPr/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713068" y="5414326"/>
                  <a:ext cx="575129" cy="567467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1" name="Oval 270"/>
                <p:cNvSpPr/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𝒐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2" name="Oval 1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565111" y="5019211"/>
                  <a:ext cx="575129" cy="567467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2" name="Oval 271"/>
                <p:cNvSpPr/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3" name="Oval 12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531036" y="6271856"/>
                  <a:ext cx="796577" cy="785965"/>
                </a:xfrm>
                <a:prstGeom prst="ellipse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273" name="Group 272"/>
            <p:cNvGrpSpPr/>
            <p:nvPr/>
          </p:nvGrpSpPr>
          <p:grpSpPr>
            <a:xfrm>
              <a:off x="9850375" y="6371545"/>
              <a:ext cx="575129" cy="567467"/>
              <a:chOff x="10246497" y="6492086"/>
              <a:chExt cx="575129" cy="567467"/>
            </a:xfrm>
          </p:grpSpPr>
          <p:sp>
            <p:nvSpPr>
              <p:cNvPr id="304" name="Oval 303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5" name="Connector: Curved 304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4" name="Flowchart: Summing Junction 273"/>
            <p:cNvSpPr/>
            <p:nvPr/>
          </p:nvSpPr>
          <p:spPr>
            <a:xfrm>
              <a:off x="10848233" y="6503766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grpSp>
          <p:nvGrpSpPr>
            <p:cNvPr id="275" name="Group 274"/>
            <p:cNvGrpSpPr/>
            <p:nvPr/>
          </p:nvGrpSpPr>
          <p:grpSpPr>
            <a:xfrm>
              <a:off x="12801558" y="6382834"/>
              <a:ext cx="575129" cy="567467"/>
              <a:chOff x="10246497" y="6492086"/>
              <a:chExt cx="575129" cy="567467"/>
            </a:xfrm>
          </p:grpSpPr>
          <p:sp>
            <p:nvSpPr>
              <p:cNvPr id="302" name="Oval 301"/>
              <p:cNvSpPr/>
              <p:nvPr/>
            </p:nvSpPr>
            <p:spPr>
              <a:xfrm>
                <a:off x="10246497" y="6492086"/>
                <a:ext cx="575129" cy="567467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  <p:cxnSp>
            <p:nvCxnSpPr>
              <p:cNvPr id="303" name="Connector: Curved 302"/>
              <p:cNvCxnSpPr/>
              <p:nvPr/>
            </p:nvCxnSpPr>
            <p:spPr>
              <a:xfrm flipV="1">
                <a:off x="10326419" y="6649155"/>
                <a:ext cx="420516" cy="234665"/>
              </a:xfrm>
              <a:prstGeom prst="curvedConnector3">
                <a:avLst>
                  <a:gd name="adj1" fmla="val 55369"/>
                </a:avLst>
              </a:prstGeom>
              <a:ln w="3810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76" name="Flowchart: Summing Junction 275"/>
            <p:cNvSpPr/>
            <p:nvPr/>
          </p:nvSpPr>
          <p:spPr>
            <a:xfrm>
              <a:off x="13823705" y="6513088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p:sp>
          <p:nvSpPr>
            <p:cNvPr id="277" name="Flowchart: Summing Junction 276"/>
            <p:cNvSpPr/>
            <p:nvPr/>
          </p:nvSpPr>
          <p:spPr>
            <a:xfrm>
              <a:off x="11785532" y="7295871"/>
              <a:ext cx="304800" cy="306958"/>
            </a:xfrm>
            <a:prstGeom prst="flowChartSummingJunction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i="1">
                <a:solidFill>
                  <a:schemeClr val="accent5">
                    <a:lumMod val="50000"/>
                  </a:schemeClr>
                </a:solidFill>
                <a:latin typeface="Cambria Math" panose="020405030504060302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8" name="Oval 277"/>
                <p:cNvSpPr/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solidFill>
                  <a:schemeClr val="accent1"/>
                </a:solid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𝒇</m:t>
                            </m:r>
                          </m:e>
                          <m:sub>
                            <m:r>
                              <a:rPr lang="en-US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47" name="Oval 1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0367" y="7925830"/>
                  <a:ext cx="575129" cy="567467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38100">
                  <a:solidFill>
                    <a:schemeClr val="accent5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79" name="Straight Arrow Connector 278"/>
            <p:cNvCxnSpPr>
              <a:endCxn id="304" idx="2"/>
            </p:cNvCxnSpPr>
            <p:nvPr/>
          </p:nvCxnSpPr>
          <p:spPr>
            <a:xfrm>
              <a:off x="9483279" y="6655278"/>
              <a:ext cx="367096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Connector: Elbow 280"/>
            <p:cNvCxnSpPr>
              <a:stCxn id="270" idx="2"/>
              <a:endCxn id="278" idx="2"/>
            </p:cNvCxnSpPr>
            <p:nvPr/>
          </p:nvCxnSpPr>
          <p:spPr>
            <a:xfrm rot="10800000" flipH="1" flipV="1">
              <a:off x="10713067" y="5698060"/>
              <a:ext cx="937299" cy="2511504"/>
            </a:xfrm>
            <a:prstGeom prst="bentConnector3">
              <a:avLst>
                <a:gd name="adj1" fmla="val -11712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Arrow Connector 281"/>
            <p:cNvCxnSpPr>
              <a:stCxn id="304" idx="6"/>
              <a:endCxn id="274" idx="2"/>
            </p:cNvCxnSpPr>
            <p:nvPr/>
          </p:nvCxnSpPr>
          <p:spPr>
            <a:xfrm>
              <a:off x="10425504" y="6655279"/>
              <a:ext cx="422729" cy="1966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Arrow Connector 282"/>
            <p:cNvCxnSpPr>
              <a:stCxn id="274" idx="6"/>
              <a:endCxn id="272" idx="2"/>
            </p:cNvCxnSpPr>
            <p:nvPr/>
          </p:nvCxnSpPr>
          <p:spPr>
            <a:xfrm>
              <a:off x="11153033" y="6657245"/>
              <a:ext cx="378003" cy="759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Arrow Connector 283"/>
            <p:cNvCxnSpPr>
              <a:stCxn id="272" idx="6"/>
              <a:endCxn id="302" idx="2"/>
            </p:cNvCxnSpPr>
            <p:nvPr/>
          </p:nvCxnSpPr>
          <p:spPr>
            <a:xfrm>
              <a:off x="12327613" y="6664839"/>
              <a:ext cx="473945" cy="172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Arrow Connector 284"/>
            <p:cNvCxnSpPr>
              <a:stCxn id="302" idx="6"/>
              <a:endCxn id="276" idx="2"/>
            </p:cNvCxnSpPr>
            <p:nvPr/>
          </p:nvCxnSpPr>
          <p:spPr>
            <a:xfrm flipV="1">
              <a:off x="13376687" y="6666567"/>
              <a:ext cx="447018" cy="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Connector: Curved 286"/>
            <p:cNvCxnSpPr>
              <a:stCxn id="272" idx="6"/>
              <a:endCxn id="277" idx="7"/>
            </p:cNvCxnSpPr>
            <p:nvPr/>
          </p:nvCxnSpPr>
          <p:spPr>
            <a:xfrm flipH="1">
              <a:off x="12045695" y="6664839"/>
              <a:ext cx="281918" cy="675985"/>
            </a:xfrm>
            <a:prstGeom prst="curvedConnector4">
              <a:avLst>
                <a:gd name="adj1" fmla="val -81087"/>
                <a:gd name="adj2" fmla="val 9745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Connector: Curved 287"/>
            <p:cNvCxnSpPr>
              <a:stCxn id="277" idx="1"/>
              <a:endCxn id="272" idx="3"/>
            </p:cNvCxnSpPr>
            <p:nvPr/>
          </p:nvCxnSpPr>
          <p:spPr>
            <a:xfrm rot="16200000" flipV="1">
              <a:off x="11539879" y="7050533"/>
              <a:ext cx="398105" cy="182477"/>
            </a:xfrm>
            <a:prstGeom prst="curvedConnector3">
              <a:avLst>
                <a:gd name="adj1" fmla="val -12384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Arrow Connector 288"/>
            <p:cNvCxnSpPr>
              <a:stCxn id="278" idx="0"/>
              <a:endCxn id="277" idx="4"/>
            </p:cNvCxnSpPr>
            <p:nvPr/>
          </p:nvCxnSpPr>
          <p:spPr>
            <a:xfrm flipV="1">
              <a:off x="11937932" y="7602829"/>
              <a:ext cx="0" cy="323001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Arrow Connector 289"/>
            <p:cNvCxnSpPr>
              <a:stCxn id="270" idx="4"/>
              <a:endCxn id="274" idx="0"/>
            </p:cNvCxnSpPr>
            <p:nvPr/>
          </p:nvCxnSpPr>
          <p:spPr>
            <a:xfrm>
              <a:off x="11000633" y="5981793"/>
              <a:ext cx="0" cy="521973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Arrow Connector 290"/>
            <p:cNvCxnSpPr>
              <a:stCxn id="272" idx="1"/>
              <a:endCxn id="270" idx="5"/>
            </p:cNvCxnSpPr>
            <p:nvPr/>
          </p:nvCxnSpPr>
          <p:spPr>
            <a:xfrm flipH="1" flipV="1">
              <a:off x="11203971" y="5898689"/>
              <a:ext cx="443721" cy="488269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Arrow Connector 291"/>
            <p:cNvCxnSpPr>
              <a:stCxn id="272" idx="7"/>
              <a:endCxn id="271" idx="3"/>
            </p:cNvCxnSpPr>
            <p:nvPr/>
          </p:nvCxnSpPr>
          <p:spPr>
            <a:xfrm flipV="1">
              <a:off x="12210957" y="5503574"/>
              <a:ext cx="438380" cy="883384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Arrow Connector 292"/>
            <p:cNvCxnSpPr>
              <a:stCxn id="271" idx="5"/>
              <a:endCxn id="276" idx="1"/>
            </p:cNvCxnSpPr>
            <p:nvPr/>
          </p:nvCxnSpPr>
          <p:spPr>
            <a:xfrm>
              <a:off x="13056014" y="5503574"/>
              <a:ext cx="812328" cy="1054467"/>
            </a:xfrm>
            <a:prstGeom prst="straightConnector1">
              <a:avLst/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Connector: Curved 293"/>
            <p:cNvCxnSpPr>
              <a:stCxn id="272" idx="2"/>
              <a:endCxn id="278" idx="1"/>
            </p:cNvCxnSpPr>
            <p:nvPr/>
          </p:nvCxnSpPr>
          <p:spPr>
            <a:xfrm rot="10800000" flipH="1" flipV="1">
              <a:off x="11531035" y="6664838"/>
              <a:ext cx="203557" cy="1344095"/>
            </a:xfrm>
            <a:prstGeom prst="curvedConnector4">
              <a:avLst>
                <a:gd name="adj1" fmla="val -112303"/>
                <a:gd name="adj2" fmla="val 98482"/>
              </a:avLst>
            </a:prstGeom>
            <a:ln w="38100">
              <a:solidFill>
                <a:schemeClr val="accent5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Connector: Elbow 294"/>
            <p:cNvCxnSpPr>
              <a:stCxn id="278" idx="2"/>
              <a:endCxn id="271" idx="2"/>
            </p:cNvCxnSpPr>
            <p:nvPr/>
          </p:nvCxnSpPr>
          <p:spPr>
            <a:xfrm rot="10800000" flipH="1">
              <a:off x="11650367" y="5302946"/>
              <a:ext cx="914744" cy="2906619"/>
            </a:xfrm>
            <a:prstGeom prst="bentConnector3">
              <a:avLst>
                <a:gd name="adj1" fmla="val -222448"/>
              </a:avLst>
            </a:prstGeom>
            <a:ln w="38100">
              <a:solidFill>
                <a:schemeClr val="accent5">
                  <a:lumMod val="5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6" name="Rectangle 295"/>
                <p:cNvSpPr/>
                <p:nvPr/>
              </p:nvSpPr>
              <p:spPr>
                <a:xfrm>
                  <a:off x="13685583" y="6044765"/>
                  <a:ext cx="863496" cy="421216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𝒉</m:t>
                            </m:r>
                          </m:e>
                          <m:sub>
                            <m:r>
                              <a:rPr lang="en-US" sz="2200" b="1" i="1" smtClean="0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𝒕</m:t>
                            </m:r>
                          </m:sub>
                        </m:sSub>
                      </m:oMath>
                    </m:oMathPara>
                  </a14:m>
                  <a:endParaRPr lang="en-US" sz="2200" b="1" dirty="0">
                    <a:solidFill>
                      <a:schemeClr val="accent5">
                        <a:lumMod val="5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296" name="Rectangle 29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685583" y="6044765"/>
                  <a:ext cx="863496" cy="421216"/>
                </a:xfrm>
                <a:prstGeom prst="rect">
                  <a:avLst/>
                </a:prstGeom>
                <a:blipFill>
                  <a:blip r:embed="rId8"/>
                  <a:stretch>
                    <a:fillRect b="-1449"/>
                  </a:stretch>
                </a:blipFill>
                <a:ln w="28575">
                  <a:noFill/>
                  <a:prstDash val="sysDash"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7" name="Rectangle 296"/>
            <p:cNvSpPr/>
            <p:nvPr/>
          </p:nvSpPr>
          <p:spPr>
            <a:xfrm>
              <a:off x="12143197" y="8020193"/>
              <a:ext cx="849844" cy="367679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Forget Gate</a:t>
              </a:r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13098923" y="5080528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Output Gate</a:t>
              </a:r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11230167" y="5480791"/>
              <a:ext cx="930317" cy="440683"/>
            </a:xfrm>
            <a:prstGeom prst="rect">
              <a:avLst/>
            </a:prstGeom>
            <a:noFill/>
            <a:ln w="28575">
              <a:noFill/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accent5">
                      <a:lumMod val="50000"/>
                    </a:schemeClr>
                  </a:solidFill>
                </a:rPr>
                <a:t>Input Gate</a:t>
              </a:r>
            </a:p>
          </p:txBody>
        </p:sp>
        <p:sp>
          <p:nvSpPr>
            <p:cNvPr id="300" name="TextBox 299"/>
            <p:cNvSpPr txBox="1"/>
            <p:nvPr/>
          </p:nvSpPr>
          <p:spPr>
            <a:xfrm>
              <a:off x="10897545" y="4741896"/>
              <a:ext cx="2004643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Sequential Modeler</a:t>
              </a:r>
            </a:p>
          </p:txBody>
        </p:sp>
        <p:sp>
          <p:nvSpPr>
            <p:cNvPr id="301" name="TextBox 300"/>
            <p:cNvSpPr txBox="1"/>
            <p:nvPr/>
          </p:nvSpPr>
          <p:spPr>
            <a:xfrm>
              <a:off x="9673645" y="8559535"/>
              <a:ext cx="4150061" cy="307777"/>
            </a:xfrm>
            <a:prstGeom prst="rect">
              <a:avLst/>
            </a:prstGeom>
            <a:noFill/>
            <a:ln w="2540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accent5">
                      <a:lumMod val="50000"/>
                    </a:schemeClr>
                  </a:solidFill>
                  <a:latin typeface="Arial"/>
                  <a:cs typeface="Arial"/>
                </a:rPr>
                <a:t>Learning log-term dependencies with B- LSTM</a:t>
              </a:r>
            </a:p>
          </p:txBody>
        </p:sp>
      </p:grpSp>
      <p:cxnSp>
        <p:nvCxnSpPr>
          <p:cNvPr id="308" name="Straight Arrow Connector 307"/>
          <p:cNvCxnSpPr/>
          <p:nvPr/>
        </p:nvCxnSpPr>
        <p:spPr>
          <a:xfrm flipH="1">
            <a:off x="7858261" y="6741391"/>
            <a:ext cx="1418008" cy="17272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Group 318"/>
          <p:cNvGrpSpPr/>
          <p:nvPr/>
        </p:nvGrpSpPr>
        <p:grpSpPr>
          <a:xfrm>
            <a:off x="2178194" y="4246566"/>
            <a:ext cx="567717" cy="550866"/>
            <a:chOff x="1644659" y="6504691"/>
            <a:chExt cx="567717" cy="550866"/>
          </a:xfrm>
        </p:grpSpPr>
        <p:sp>
          <p:nvSpPr>
            <p:cNvPr id="311" name="Oval 310"/>
            <p:cNvSpPr/>
            <p:nvPr/>
          </p:nvSpPr>
          <p:spPr>
            <a:xfrm flipH="1">
              <a:off x="1644659" y="6504691"/>
              <a:ext cx="567717" cy="55086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accent5">
                    <a:lumMod val="50000"/>
                  </a:schemeClr>
                </a:solidFill>
              </a:endParaRPr>
            </a:p>
          </p:txBody>
        </p:sp>
        <p:cxnSp>
          <p:nvCxnSpPr>
            <p:cNvPr id="312" name="Connector: Curved 311"/>
            <p:cNvCxnSpPr/>
            <p:nvPr/>
          </p:nvCxnSpPr>
          <p:spPr>
            <a:xfrm flipH="1" flipV="1">
              <a:off x="1727566" y="6641331"/>
              <a:ext cx="415097" cy="234665"/>
            </a:xfrm>
            <a:prstGeom prst="curvedConnector3">
              <a:avLst>
                <a:gd name="adj1" fmla="val 55369"/>
              </a:avLst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0" name="Group 319"/>
          <p:cNvGrpSpPr/>
          <p:nvPr/>
        </p:nvGrpSpPr>
        <p:grpSpPr>
          <a:xfrm>
            <a:off x="175073" y="6000661"/>
            <a:ext cx="2745677" cy="2993522"/>
            <a:chOff x="1622711" y="5784924"/>
            <a:chExt cx="2745677" cy="2993522"/>
          </a:xfrm>
        </p:grpSpPr>
        <p:pic>
          <p:nvPicPr>
            <p:cNvPr id="321" name="Picture 320"/>
            <p:cNvPicPr>
              <a:picLocks noChangeAspect="1"/>
            </p:cNvPicPr>
            <p:nvPr/>
          </p:nvPicPr>
          <p:blipFill rotWithShape="1">
            <a:blip r:embed="rId9"/>
            <a:srcRect r="15256" b="14374"/>
            <a:stretch/>
          </p:blipFill>
          <p:spPr>
            <a:xfrm>
              <a:off x="1684022" y="6186898"/>
              <a:ext cx="2559908" cy="1204480"/>
            </a:xfrm>
            <a:prstGeom prst="rect">
              <a:avLst/>
            </a:prstGeom>
          </p:spPr>
        </p:pic>
        <p:pic>
          <p:nvPicPr>
            <p:cNvPr id="322" name="Picture 321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622711" y="7538797"/>
              <a:ext cx="2606752" cy="1130479"/>
            </a:xfrm>
            <a:prstGeom prst="rect">
              <a:avLst/>
            </a:prstGeom>
          </p:spPr>
        </p:pic>
        <p:sp>
          <p:nvSpPr>
            <p:cNvPr id="323" name="Rectangle 322"/>
            <p:cNvSpPr/>
            <p:nvPr/>
          </p:nvSpPr>
          <p:spPr>
            <a:xfrm>
              <a:off x="1622711" y="5836920"/>
              <a:ext cx="2745677" cy="2941526"/>
            </a:xfrm>
            <a:prstGeom prst="rect">
              <a:avLst/>
            </a:prstGeom>
            <a:noFill/>
            <a:ln w="25400">
              <a:solidFill>
                <a:schemeClr val="accent5">
                  <a:lumMod val="50000"/>
                </a:schemeClr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2420865" y="5784924"/>
              <a:ext cx="1405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Output</a:t>
              </a:r>
            </a:p>
          </p:txBody>
        </p:sp>
        <p:sp>
          <p:nvSpPr>
            <p:cNvPr id="325" name="Rectangle 324"/>
            <p:cNvSpPr/>
            <p:nvPr/>
          </p:nvSpPr>
          <p:spPr>
            <a:xfrm>
              <a:off x="1679692" y="6118349"/>
              <a:ext cx="2611717" cy="1331905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27" name="Connector: Elbow 326"/>
          <p:cNvCxnSpPr>
            <a:stCxn id="276" idx="6"/>
            <a:endCxn id="311" idx="2"/>
          </p:cNvCxnSpPr>
          <p:nvPr/>
        </p:nvCxnSpPr>
        <p:spPr>
          <a:xfrm rot="10800000">
            <a:off x="2745912" y="4521999"/>
            <a:ext cx="812891" cy="2251610"/>
          </a:xfrm>
          <a:prstGeom prst="bentConnector3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927768" y="4857595"/>
            <a:ext cx="1478078" cy="771783"/>
          </a:xfrm>
          <a:prstGeom prst="rect">
            <a:avLst/>
          </a:prstGeom>
          <a:noFill/>
          <a:ln w="2857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Post Processor</a:t>
            </a:r>
          </a:p>
        </p:txBody>
      </p:sp>
      <p:cxnSp>
        <p:nvCxnSpPr>
          <p:cNvPr id="329" name="Connector: Elbow 328"/>
          <p:cNvCxnSpPr>
            <a:stCxn id="311" idx="6"/>
            <a:endCxn id="328" idx="0"/>
          </p:cNvCxnSpPr>
          <p:nvPr/>
        </p:nvCxnSpPr>
        <p:spPr>
          <a:xfrm rot="10800000" flipV="1">
            <a:off x="1666808" y="4521999"/>
            <a:ext cx="511387" cy="335596"/>
          </a:xfrm>
          <a:prstGeom prst="bentConnector2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Arrow Connector 332"/>
          <p:cNvCxnSpPr>
            <a:stCxn id="328" idx="2"/>
            <a:endCxn id="324" idx="0"/>
          </p:cNvCxnSpPr>
          <p:nvPr/>
        </p:nvCxnSpPr>
        <p:spPr>
          <a:xfrm>
            <a:off x="1666807" y="5629378"/>
            <a:ext cx="9116" cy="371283"/>
          </a:xfrm>
          <a:prstGeom prst="straightConnector1">
            <a:avLst/>
          </a:prstGeom>
          <a:ln w="381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642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13698</TotalTime>
  <Words>349</Words>
  <Application>Microsoft Office PowerPoint</Application>
  <PresentationFormat>Custom</PresentationFormat>
  <Paragraphs>214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Helvetica</vt:lpstr>
      <vt:lpstr>Office Theme</vt:lpstr>
      <vt:lpstr>PowerPoint Presentation</vt:lpstr>
      <vt:lpstr>PowerPoint Presentation</vt:lpstr>
      <vt:lpstr>PowerPoint Presentation</vt:lpstr>
      <vt:lpstr>SILVIA’S REFERENCE DIAGRAMS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</dc:creator>
  <cp:lastModifiedBy>Dave</cp:lastModifiedBy>
  <cp:revision>299</cp:revision>
  <dcterms:created xsi:type="dcterms:W3CDTF">2016-10-27T01:02:21Z</dcterms:created>
  <dcterms:modified xsi:type="dcterms:W3CDTF">2018-04-25T01:38:38Z</dcterms:modified>
</cp:coreProperties>
</file>