
<file path=[Content_Types].xml><?xml version="1.0" encoding="utf-8"?>
<Types xmlns="http://schemas.openxmlformats.org/package/2006/content-types">
  <Default Extension="xml" ContentType="application/xml"/>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userDrawn="1">
          <p15:clr>
            <a:srgbClr val="A4A3A4"/>
          </p15:clr>
        </p15:guide>
        <p15:guide id="2" pos="11520" userDrawn="1">
          <p15:clr>
            <a:srgbClr val="A4A3A4"/>
          </p15:clr>
        </p15:guide>
        <p15:guide id="3" pos="11620" userDrawn="1">
          <p15:clr>
            <a:srgbClr val="A4A3A4"/>
          </p15:clr>
        </p15:guide>
        <p15:guide id="4" pos="11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Estilo Médio 3 - Ênfas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édio 4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656" autoAdjust="0"/>
    <p:restoredTop sz="95392" autoAdjust="0"/>
  </p:normalViewPr>
  <p:slideViewPr>
    <p:cSldViewPr snapToGrid="0">
      <p:cViewPr>
        <p:scale>
          <a:sx n="40" d="100"/>
          <a:sy n="40" d="100"/>
        </p:scale>
        <p:origin x="272" y="-2584"/>
      </p:cViewPr>
      <p:guideLst>
        <p:guide orient="horz" pos="8640"/>
        <p:guide pos="11520"/>
        <p:guide pos="11620"/>
        <p:guide pos="11720"/>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8/10/15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smtClean="0"/>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8/10/15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8/10/15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8/10/15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8/10/15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smtClean="0"/>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8/10/15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8/10/15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8/10/15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8/10/15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8/10/15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8/10/15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smtClean="0"/>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8/10/15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8/10/15</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5" Type="http://schemas.openxmlformats.org/officeDocument/2006/relationships/image" Target="../media/image3.gif"/><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800" cap="all" dirty="0" smtClean="0"/>
              <a:t>EEG </a:t>
            </a:r>
            <a:r>
              <a:rPr lang="en-US" sz="4800" cap="all" dirty="0"/>
              <a:t>Recognition Using The Kaldi Speech Recognition Toolkit</a:t>
            </a:r>
          </a:p>
          <a:p>
            <a:pPr algn="ctr"/>
            <a:r>
              <a:rPr lang="en-US" sz="3200" dirty="0">
                <a:solidFill>
                  <a:schemeClr val="tx1"/>
                </a:solidFill>
              </a:rPr>
              <a:t>Jonatas Macedo Soares, Fabricio Goncalves, Dr. Iyad Obeid and Dr. Joseph Picone</a:t>
            </a:r>
            <a:br>
              <a:rPr lang="en-US" sz="3200" dirty="0">
                <a:solidFill>
                  <a:schemeClr val="tx1"/>
                </a:solidFill>
              </a:rPr>
            </a:b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0" name="TextBox 39"/>
          <p:cNvSpPr txBox="1">
            <a:spLocks/>
          </p:cNvSpPr>
          <p:nvPr/>
        </p:nvSpPr>
        <p:spPr>
          <a:xfrm>
            <a:off x="464545" y="11688417"/>
            <a:ext cx="8577072" cy="1526098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3200" dirty="0"/>
              <a:t>Introduction</a:t>
            </a:r>
          </a:p>
          <a:p>
            <a:pPr marL="365760" indent="-365760">
              <a:spcBef>
                <a:spcPts val="0"/>
              </a:spcBef>
              <a:buFont typeface="Arial" pitchFamily="34" charset="0"/>
              <a:buChar char="•"/>
              <a:defRPr/>
            </a:pPr>
            <a:r>
              <a:rPr lang="en-US" sz="2400" dirty="0" smtClean="0">
                <a:solidFill>
                  <a:schemeClr val="tx1"/>
                </a:solidFill>
              </a:rPr>
              <a:t>Electroencephalography (EEG) measures </a:t>
            </a:r>
            <a:r>
              <a:rPr lang="en-US" sz="2400" dirty="0">
                <a:solidFill>
                  <a:schemeClr val="tx1"/>
                </a:solidFill>
              </a:rPr>
              <a:t>the electrical activity in the brain and </a:t>
            </a:r>
            <a:r>
              <a:rPr lang="en-US" sz="2400" dirty="0" smtClean="0">
                <a:solidFill>
                  <a:schemeClr val="tx1"/>
                </a:solidFill>
              </a:rPr>
              <a:t>is used </a:t>
            </a:r>
            <a:r>
              <a:rPr lang="en-US" sz="2400" dirty="0">
                <a:solidFill>
                  <a:schemeClr val="tx1"/>
                </a:solidFill>
              </a:rPr>
              <a:t>to </a:t>
            </a:r>
            <a:r>
              <a:rPr lang="en-US" sz="2400" dirty="0" smtClean="0">
                <a:solidFill>
                  <a:schemeClr val="tx1"/>
                </a:solidFill>
              </a:rPr>
              <a:t>diagnose patients suffering from epilepsy and strokes.</a:t>
            </a:r>
          </a:p>
          <a:p>
            <a:pPr marL="365760" indent="-365760">
              <a:spcBef>
                <a:spcPts val="0"/>
              </a:spcBef>
              <a:spcAft>
                <a:spcPts val="600"/>
              </a:spcAft>
              <a:buFont typeface="Arial" pitchFamily="34" charset="0"/>
              <a:buChar char="•"/>
              <a:defRPr/>
            </a:pPr>
            <a:r>
              <a:rPr lang="en-US" sz="2400" dirty="0" smtClean="0">
                <a:solidFill>
                  <a:schemeClr val="tx1"/>
                </a:solidFill>
              </a:rPr>
              <a:t>We use a maximum likelihood approach for classifying 1 second epochs of an EEG signal into:</a:t>
            </a:r>
          </a:p>
          <a:p>
            <a:pPr marL="731520" indent="-457200">
              <a:spcBef>
                <a:spcPts val="0"/>
              </a:spcBef>
              <a:spcAft>
                <a:spcPts val="600"/>
              </a:spcAft>
              <a:buFont typeface="Wingdings" charset="2"/>
              <a:buChar char="q"/>
              <a:tabLst/>
              <a:defRPr/>
            </a:pPr>
            <a:r>
              <a:rPr lang="en-US" sz="2400" dirty="0" smtClean="0">
                <a:solidFill>
                  <a:schemeClr val="tx1"/>
                </a:solidFill>
              </a:rPr>
              <a:t>Signal Events: generalized </a:t>
            </a:r>
            <a:r>
              <a:rPr lang="en-US" sz="2400" dirty="0">
                <a:solidFill>
                  <a:schemeClr val="tx1"/>
                </a:solidFill>
              </a:rPr>
              <a:t>periodic </a:t>
            </a:r>
            <a:r>
              <a:rPr lang="en-US" sz="2400" dirty="0" smtClean="0">
                <a:solidFill>
                  <a:schemeClr val="tx1"/>
                </a:solidFill>
              </a:rPr>
              <a:t>epileptiform discharge </a:t>
            </a:r>
            <a:r>
              <a:rPr lang="en-US" sz="2400" dirty="0">
                <a:solidFill>
                  <a:schemeClr val="tx1"/>
                </a:solidFill>
              </a:rPr>
              <a:t>(GPED</a:t>
            </a:r>
            <a:r>
              <a:rPr lang="en-US" sz="2400" dirty="0" smtClean="0">
                <a:solidFill>
                  <a:schemeClr val="tx1"/>
                </a:solidFill>
              </a:rPr>
              <a:t>), </a:t>
            </a:r>
            <a:r>
              <a:rPr lang="en-US" sz="2400" dirty="0">
                <a:solidFill>
                  <a:schemeClr val="tx1"/>
                </a:solidFill>
              </a:rPr>
              <a:t>periodic </a:t>
            </a:r>
            <a:r>
              <a:rPr lang="en-US" sz="2400" dirty="0" smtClean="0">
                <a:solidFill>
                  <a:schemeClr val="tx1"/>
                </a:solidFill>
              </a:rPr>
              <a:t>lateralized epileptiform </a:t>
            </a:r>
            <a:r>
              <a:rPr lang="en-US" sz="2400" dirty="0">
                <a:solidFill>
                  <a:schemeClr val="tx1"/>
                </a:solidFill>
              </a:rPr>
              <a:t>discharge (PLEDs</a:t>
            </a:r>
            <a:r>
              <a:rPr lang="en-US" sz="2400" dirty="0" smtClean="0">
                <a:solidFill>
                  <a:schemeClr val="tx1"/>
                </a:solidFill>
              </a:rPr>
              <a:t>), </a:t>
            </a:r>
            <a:r>
              <a:rPr lang="en-US" sz="2400" dirty="0">
                <a:solidFill>
                  <a:schemeClr val="tx1"/>
                </a:solidFill>
              </a:rPr>
              <a:t>spike and sharp wave (SPSW</a:t>
            </a:r>
            <a:r>
              <a:rPr lang="en-US" sz="2400" dirty="0" smtClean="0">
                <a:solidFill>
                  <a:schemeClr val="tx1"/>
                </a:solidFill>
              </a:rPr>
              <a:t>)</a:t>
            </a:r>
          </a:p>
          <a:p>
            <a:pPr marL="731520" indent="-457200">
              <a:spcBef>
                <a:spcPts val="0"/>
              </a:spcBef>
              <a:spcAft>
                <a:spcPts val="42200"/>
              </a:spcAft>
              <a:buFont typeface="Wingdings" charset="2"/>
              <a:buChar char="q"/>
              <a:tabLst/>
              <a:defRPr/>
            </a:pPr>
            <a:r>
              <a:rPr lang="en-US" sz="2400" dirty="0" smtClean="0">
                <a:solidFill>
                  <a:schemeClr val="tx1"/>
                </a:solidFill>
              </a:rPr>
              <a:t>Noise Events: artifact </a:t>
            </a:r>
            <a:r>
              <a:rPr lang="en-US" sz="2400" dirty="0">
                <a:solidFill>
                  <a:schemeClr val="tx1"/>
                </a:solidFill>
              </a:rPr>
              <a:t>(</a:t>
            </a:r>
            <a:r>
              <a:rPr lang="en-US" sz="2400" dirty="0" smtClean="0">
                <a:solidFill>
                  <a:schemeClr val="tx1"/>
                </a:solidFill>
              </a:rPr>
              <a:t>ARTF), eye movement (EYEM), and background activity (BCKG).</a:t>
            </a:r>
          </a:p>
          <a:p>
            <a:pPr marL="365760" indent="-365760">
              <a:buFont typeface="Arial" pitchFamily="34" charset="0"/>
              <a:buChar char="•"/>
              <a:defRPr/>
            </a:pPr>
            <a:r>
              <a:rPr lang="en-US" sz="2400" dirty="0">
                <a:solidFill>
                  <a:schemeClr val="tx1"/>
                </a:solidFill>
              </a:rPr>
              <a:t>Spikes and sharp waves are </a:t>
            </a:r>
            <a:r>
              <a:rPr lang="en-US" sz="2400" dirty="0" smtClean="0">
                <a:solidFill>
                  <a:schemeClr val="tx1"/>
                </a:solidFill>
              </a:rPr>
              <a:t>particularly important </a:t>
            </a:r>
            <a:r>
              <a:rPr lang="en-US" sz="2400" dirty="0">
                <a:solidFill>
                  <a:schemeClr val="tx1"/>
                </a:solidFill>
              </a:rPr>
              <a:t>for accurate diagnoses of brain disorders:</a:t>
            </a:r>
          </a:p>
          <a:p>
            <a:pPr marL="731520" indent="-457200">
              <a:spcBef>
                <a:spcPts val="0"/>
              </a:spcBef>
              <a:spcAft>
                <a:spcPts val="54800"/>
              </a:spcAft>
              <a:buFont typeface="Wingdings" charset="2"/>
              <a:buChar char="q"/>
              <a:tabLst/>
              <a:defRPr/>
            </a:pPr>
            <a:endParaRPr lang="en-US" sz="2400" dirty="0">
              <a:solidFill>
                <a:schemeClr val="tx1"/>
              </a:solidFill>
            </a:endParaRPr>
          </a:p>
          <a:p>
            <a:pPr marL="314911" indent="-314911">
              <a:spcBef>
                <a:spcPts val="0"/>
              </a:spcBef>
              <a:buFont typeface="Arial" pitchFamily="34" charset="0"/>
              <a:buChar char="•"/>
              <a:defRPr/>
            </a:pPr>
            <a:endParaRPr lang="en-US" sz="2400" dirty="0"/>
          </a:p>
          <a:p>
            <a:pPr marL="314911" indent="-314911">
              <a:spcBef>
                <a:spcPts val="0"/>
              </a:spcBef>
              <a:buFont typeface="Arial" pitchFamily="34" charset="0"/>
              <a:buChar char="•"/>
              <a:defRPr/>
            </a:pPr>
            <a:endParaRPr lang="en-US" sz="2400" dirty="0" smtClean="0">
              <a:solidFill>
                <a:schemeClr val="tx1"/>
              </a:solidFill>
            </a:endParaRPr>
          </a:p>
        </p:txBody>
      </p:sp>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E0F34"/>
                </a:solidFill>
                <a:latin typeface="Arial" pitchFamily="34" charset="0"/>
                <a:cs typeface="Arial" pitchFamily="34" charset="0"/>
              </a:rPr>
              <a:t>College of Engineering</a:t>
            </a:r>
          </a:p>
          <a:p>
            <a:pPr algn="r" defTabSz="695291">
              <a:tabLst>
                <a:tab pos="3657418" algn="ctr"/>
              </a:tabLst>
              <a:defRPr/>
            </a:pPr>
            <a:r>
              <a:rPr lang="en-US" sz="2800" b="1" dirty="0">
                <a:solidFill>
                  <a:srgbClr val="BE0F34"/>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www.isip.piconepress.com</a:t>
            </a:r>
            <a:endParaRPr lang="en-US" sz="3200" i="1" dirty="0">
              <a:solidFill>
                <a:srgbClr val="000000"/>
              </a:solidFill>
              <a:latin typeface="Monotype Corsiva"/>
              <a:cs typeface="Monotype Corsiva"/>
            </a:endParaRPr>
          </a:p>
        </p:txBody>
      </p:sp>
      <p:sp>
        <p:nvSpPr>
          <p:cNvPr id="38" name="Text Box 7"/>
          <p:cNvSpPr txBox="1">
            <a:spLocks noChangeArrowheads="1"/>
          </p:cNvSpPr>
          <p:nvPr/>
        </p:nvSpPr>
        <p:spPr bwMode="auto">
          <a:xfrm>
            <a:off x="496955" y="3071836"/>
            <a:ext cx="8577072" cy="829852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marL="365760" indent="-365760">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The goal of this research is to adapt </a:t>
            </a:r>
            <a:r>
              <a:rPr lang="en-US" sz="2400" b="1" dirty="0" smtClean="0">
                <a:ln w="0"/>
                <a:latin typeface="Arial" panose="020B0604020202020204" pitchFamily="34" charset="0"/>
                <a:ea typeface="Verdana" panose="020B0604030504040204" pitchFamily="34" charset="0"/>
                <a:cs typeface="Arial" panose="020B0604020202020204" pitchFamily="34" charset="0"/>
              </a:rPr>
              <a:t>the Kaldi </a:t>
            </a:r>
            <a:r>
              <a:rPr lang="en-US" sz="2400" b="1" dirty="0">
                <a:ln w="0"/>
                <a:latin typeface="Arial" panose="020B0604020202020204" pitchFamily="34" charset="0"/>
                <a:ea typeface="Verdana" panose="020B0604030504040204" pitchFamily="34" charset="0"/>
                <a:cs typeface="Arial" panose="020B0604020202020204" pitchFamily="34" charset="0"/>
              </a:rPr>
              <a:t>toolkit to the recognition of </a:t>
            </a:r>
            <a:r>
              <a:rPr lang="en-US" sz="2400" b="1" dirty="0" smtClean="0">
                <a:ln w="0"/>
                <a:latin typeface="Arial" panose="020B0604020202020204" pitchFamily="34" charset="0"/>
                <a:ea typeface="Verdana" panose="020B0604030504040204" pitchFamily="34" charset="0"/>
                <a:cs typeface="Arial" panose="020B0604020202020204" pitchFamily="34" charset="0"/>
              </a:rPr>
              <a:t>EEG signal events.</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Kaldi is a popular open source speech recognition system that supports a finite state transducer approach to acoustic modeling, and includes a powerful deep learning module.</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Six types of EEG events are detected: signal events (GPED, PLED, SPSW) and background events (ARTF, EYEM, BCKG).</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As a first step, we reproduced several well-known speech recognition experiments and exceeded our previous best performance on these tasks.</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Performance on a new task, AlphaDigits, however, was problematic.</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Performance on a baseline EEG task based on the TUH EEG Corpus was significantly lower than our baseline based on hidden Markov models (a detection error rate of 63% vs. 33%).</a:t>
            </a:r>
          </a:p>
        </p:txBody>
      </p:sp>
      <p:sp>
        <p:nvSpPr>
          <p:cNvPr id="39" name="Text Box 7"/>
          <p:cNvSpPr txBox="1">
            <a:spLocks noChangeArrowheads="1"/>
          </p:cNvSpPr>
          <p:nvPr/>
        </p:nvSpPr>
        <p:spPr bwMode="auto">
          <a:xfrm>
            <a:off x="27509373" y="3071834"/>
            <a:ext cx="8577072" cy="1752756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Results</a:t>
            </a:r>
          </a:p>
          <a:p>
            <a:pPr marL="342900" indent="-342900" defTabSz="638569">
              <a:spcAft>
                <a:spcPts val="103800"/>
              </a:spcAft>
              <a:buFont typeface="Arial" panose="020B0604020202020204" pitchFamily="34" charset="0"/>
              <a:buChar char="•"/>
              <a:tabLst>
                <a:tab pos="349901" algn="l"/>
              </a:tabLst>
              <a:defRPr/>
            </a:pPr>
            <a:r>
              <a:rPr lang="en-US" sz="2400" b="1" dirty="0" smtClean="0">
                <a:solidFill>
                  <a:prstClr val="black"/>
                </a:solidFill>
                <a:latin typeface="Arial" pitchFamily="34" charset="0"/>
                <a:cs typeface="Arial" pitchFamily="34" charset="0"/>
              </a:rPr>
              <a:t>Table 4 presents a comparison of the detection error rate for all six classes of events for closed and open-loop testing:</a:t>
            </a:r>
          </a:p>
          <a:p>
            <a:pPr marL="342900" indent="-342900" defTabSz="638569">
              <a:spcAft>
                <a:spcPts val="1200"/>
              </a:spcAft>
              <a:buFont typeface="Arial" panose="020B0604020202020204" pitchFamily="34" charset="0"/>
              <a:buChar char="•"/>
              <a:tabLst>
                <a:tab pos="349901" algn="l"/>
              </a:tabLst>
              <a:defRPr/>
            </a:pPr>
            <a:r>
              <a:rPr lang="en-US" sz="2400" b="1" dirty="0" smtClean="0">
                <a:solidFill>
                  <a:prstClr val="black"/>
                </a:solidFill>
                <a:latin typeface="Arial" pitchFamily="34" charset="0"/>
                <a:cs typeface="Arial" pitchFamily="34" charset="0"/>
              </a:rPr>
              <a:t>In Table 4 we see that the error rate for Kaldi is about twice as high as the baseline system.</a:t>
            </a:r>
          </a:p>
          <a:p>
            <a:pPr marL="342900" indent="-342900" defTabSz="638569">
              <a:buFont typeface="Arial" panose="020B0604020202020204" pitchFamily="34" charset="0"/>
              <a:buChar char="•"/>
              <a:tabLst>
                <a:tab pos="349901" algn="l"/>
              </a:tabLst>
              <a:defRPr/>
            </a:pPr>
            <a:r>
              <a:rPr lang="en-US" sz="2400" b="1" dirty="0" smtClean="0">
                <a:solidFill>
                  <a:prstClr val="black"/>
                </a:solidFill>
                <a:latin typeface="Arial" pitchFamily="34" charset="0"/>
                <a:cs typeface="Arial" pitchFamily="34" charset="0"/>
              </a:rPr>
              <a:t>In Table 7, we see that many of the errors are associated with the background classes and can be ignored. SPSW has the highest error rate due to the fact that these events occur less frequently.</a:t>
            </a:r>
          </a:p>
        </p:txBody>
      </p:sp>
      <p:sp>
        <p:nvSpPr>
          <p:cNvPr id="47" name="Text Box 7"/>
          <p:cNvSpPr txBox="1">
            <a:spLocks noChangeArrowheads="1"/>
          </p:cNvSpPr>
          <p:nvPr/>
        </p:nvSpPr>
        <p:spPr bwMode="auto">
          <a:xfrm>
            <a:off x="27509373" y="20831189"/>
            <a:ext cx="8572500" cy="611821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Summary</a:t>
            </a:r>
          </a:p>
          <a:p>
            <a:pPr marL="342900" indent="-342900" defTabSz="695291">
              <a:spcAft>
                <a:spcPts val="1200"/>
              </a:spcAft>
              <a:buFont typeface="Arial" panose="020B0604020202020204" pitchFamily="34" charset="0"/>
              <a:buChar char="•"/>
              <a:tabLst>
                <a:tab pos="380981" algn="l"/>
              </a:tabLst>
              <a:defRPr/>
            </a:pPr>
            <a:r>
              <a:rPr lang="en-US" sz="2400" b="1" dirty="0" smtClean="0">
                <a:solidFill>
                  <a:srgbClr val="000000"/>
                </a:solidFill>
                <a:latin typeface="Arial" pitchFamily="34" charset="0"/>
                <a:cs typeface="Arial" pitchFamily="34" charset="0"/>
              </a:rPr>
              <a:t>Kaldi demonstrates significant potential on well-known tasks provided as demos (e.g., RM).</a:t>
            </a:r>
          </a:p>
          <a:p>
            <a:pPr marL="342900" indent="-342900" defTabSz="695291">
              <a:spcAft>
                <a:spcPts val="1200"/>
              </a:spcAft>
              <a:buFont typeface="Arial" panose="020B0604020202020204" pitchFamily="34" charset="0"/>
              <a:buChar char="•"/>
              <a:tabLst>
                <a:tab pos="380981" algn="l"/>
              </a:tabLst>
              <a:defRPr/>
            </a:pPr>
            <a:r>
              <a:rPr lang="en-US" sz="2400" b="1" dirty="0" smtClean="0">
                <a:ln w="0"/>
                <a:latin typeface="Arial" panose="020B0604020202020204" pitchFamily="34" charset="0"/>
                <a:ea typeface="Verdana" panose="020B0604030504040204" pitchFamily="34" charset="0"/>
                <a:cs typeface="Arial" panose="020B0604020202020204" pitchFamily="34" charset="0"/>
              </a:rPr>
              <a:t>Kaldi’s </a:t>
            </a:r>
            <a:r>
              <a:rPr lang="en-US" sz="2400" b="1" dirty="0">
                <a:ln w="0"/>
                <a:latin typeface="Arial" panose="020B0604020202020204" pitchFamily="34" charset="0"/>
                <a:ea typeface="Verdana" panose="020B0604030504040204" pitchFamily="34" charset="0"/>
                <a:cs typeface="Arial" panose="020B0604020202020204" pitchFamily="34" charset="0"/>
              </a:rPr>
              <a:t>generic algorithms and universal </a:t>
            </a:r>
            <a:r>
              <a:rPr lang="en-US" sz="2400" b="1" dirty="0" smtClean="0">
                <a:ln w="0"/>
                <a:latin typeface="Arial" panose="020B0604020202020204" pitchFamily="34" charset="0"/>
                <a:ea typeface="Verdana" panose="020B0604030504040204" pitchFamily="34" charset="0"/>
                <a:cs typeface="Arial" panose="020B0604020202020204" pitchFamily="34" charset="0"/>
              </a:rPr>
              <a:t>recipes make it straightforward to work on new tasks.</a:t>
            </a:r>
          </a:p>
          <a:p>
            <a:pPr marL="342900" indent="-342900" defTabSz="695291">
              <a:spcAft>
                <a:spcPts val="1200"/>
              </a:spcAft>
              <a:buFont typeface="Arial" panose="020B0604020202020204" pitchFamily="34" charset="0"/>
              <a:buChar char="•"/>
              <a:tabLst>
                <a:tab pos="380981" algn="l"/>
              </a:tabLst>
              <a:defRPr/>
            </a:pPr>
            <a:r>
              <a:rPr lang="en-US" sz="2400" b="1" dirty="0" smtClean="0">
                <a:ln w="0"/>
                <a:latin typeface="Arial" panose="020B0604020202020204" pitchFamily="34" charset="0"/>
                <a:ea typeface="Verdana" panose="020B0604030504040204" pitchFamily="34" charset="0"/>
                <a:cs typeface="Arial" panose="020B0604020202020204" pitchFamily="34" charset="0"/>
              </a:rPr>
              <a:t>Performance on a new task (AD), however, is significantly below state of the art.</a:t>
            </a:r>
          </a:p>
          <a:p>
            <a:pPr marL="342900" indent="-342900" defTabSz="695291">
              <a:spcAft>
                <a:spcPts val="1200"/>
              </a:spcAft>
              <a:buFont typeface="Arial" panose="020B0604020202020204" pitchFamily="34" charset="0"/>
              <a:buChar char="•"/>
              <a:tabLst>
                <a:tab pos="380981" algn="l"/>
              </a:tabLst>
              <a:defRPr/>
            </a:pPr>
            <a:r>
              <a:rPr lang="en-US" sz="2400" b="1" dirty="0" smtClean="0">
                <a:ln w="0"/>
                <a:latin typeface="Arial" panose="020B0604020202020204" pitchFamily="34" charset="0"/>
                <a:ea typeface="Verdana" panose="020B0604030504040204" pitchFamily="34" charset="0"/>
                <a:cs typeface="Arial" panose="020B0604020202020204" pitchFamily="34" charset="0"/>
              </a:rPr>
              <a:t>Performance on EEG data is also below our previously published levels of performance.</a:t>
            </a:r>
          </a:p>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Acknowledgement</a:t>
            </a:r>
            <a:endParaRPr lang="en-US" sz="3200" b="1" dirty="0">
              <a:solidFill>
                <a:srgbClr val="333399"/>
              </a:solidFill>
              <a:latin typeface="Arial" pitchFamily="34" charset="0"/>
              <a:cs typeface="Arial" pitchFamily="34" charset="0"/>
            </a:endParaRPr>
          </a:p>
          <a:p>
            <a:pPr marL="365742" indent="-365742" algn="just">
              <a:spcAft>
                <a:spcPts val="1200"/>
              </a:spcAft>
              <a:buFont typeface="Arial" charset="0"/>
              <a:buChar char="•"/>
            </a:pPr>
            <a:r>
              <a:rPr lang="en-US" sz="2400" b="1" dirty="0" smtClean="0">
                <a:latin typeface="Arial" panose="020B0604020202020204" pitchFamily="34" charset="0"/>
                <a:cs typeface="Arial" panose="020B0604020202020204" pitchFamily="34" charset="0"/>
              </a:rPr>
              <a:t>This </a:t>
            </a:r>
            <a:r>
              <a:rPr lang="en-US" sz="2400" b="1" dirty="0">
                <a:latin typeface="Arial" panose="020B0604020202020204" pitchFamily="34" charset="0"/>
                <a:cs typeface="Arial" panose="020B0604020202020204" pitchFamily="34" charset="0"/>
              </a:rPr>
              <a:t>research was also supported by the Brazil Scientific Mobility Program (BSMP) and the Institute of International Education (IIE).</a:t>
            </a:r>
          </a:p>
          <a:p>
            <a:endParaRPr lang="en-US" sz="1800" b="1" dirty="0">
              <a:ln w="0"/>
              <a:latin typeface="Arial" panose="020B0604020202020204" pitchFamily="34" charset="0"/>
              <a:ea typeface="Verdana" panose="020B0604030504040204" pitchFamily="34" charset="0"/>
              <a:cs typeface="Arial" panose="020B0604020202020204" pitchFamily="34" charset="0"/>
            </a:endParaRPr>
          </a:p>
        </p:txBody>
      </p:sp>
      <p:sp>
        <p:nvSpPr>
          <p:cNvPr id="51" name="Text Box 7"/>
          <p:cNvSpPr txBox="1">
            <a:spLocks noChangeArrowheads="1"/>
          </p:cNvSpPr>
          <p:nvPr/>
        </p:nvSpPr>
        <p:spPr bwMode="auto">
          <a:xfrm>
            <a:off x="9474590" y="3071836"/>
            <a:ext cx="8577072" cy="23877563"/>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Kaldi: Open Source Speech Recognition</a:t>
            </a:r>
          </a:p>
          <a:p>
            <a:pPr marL="365760" indent="-365760">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Our baseline EEG and speech recognition technology uses a hidden Markov model (HMM) based approach to acoustic modeling and a dynamic programming (DP) beam search for language modeling.</a:t>
            </a:r>
          </a:p>
          <a:p>
            <a:pPr marL="365760" indent="-365760">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Kaldi is an open source speech recognition toolkit which uses finite state transducers (FST) for both acoustic and language modeling. Both tasks are integrated into a single large transducer.</a:t>
            </a:r>
          </a:p>
          <a:p>
            <a:pPr marL="365760" indent="-365760">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Kaldi has excelled at very large vocabulary recognition and has become a popular alternative to other open source tools.</a:t>
            </a:r>
          </a:p>
          <a:p>
            <a:pPr marL="365760" indent="-365760">
              <a:spcAft>
                <a:spcPts val="578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It is based on the AT&amp;T OpenFst </a:t>
            </a:r>
            <a:r>
              <a:rPr lang="en-US" sz="2400" b="1" dirty="0" smtClean="0">
                <a:ln w="0"/>
                <a:latin typeface="Arial" panose="020B0604020202020204" pitchFamily="34" charset="0"/>
                <a:ea typeface="Verdana" panose="020B0604030504040204" pitchFamily="34" charset="0"/>
                <a:cs typeface="Arial" panose="020B0604020202020204" pitchFamily="34" charset="0"/>
              </a:rPr>
              <a:t>toolkit and </a:t>
            </a:r>
            <a:r>
              <a:rPr lang="en-US" sz="2400" b="1" dirty="0">
                <a:ln w="0"/>
                <a:latin typeface="Arial" panose="020B0604020202020204" pitchFamily="34" charset="0"/>
                <a:ea typeface="Verdana" panose="020B0604030504040204" pitchFamily="34" charset="0"/>
                <a:cs typeface="Arial" panose="020B0604020202020204" pitchFamily="34" charset="0"/>
              </a:rPr>
              <a:t>supports deep learning.</a:t>
            </a:r>
          </a:p>
          <a:p>
            <a:pPr marL="365760" indent="-365760">
              <a:spcAft>
                <a:spcPts val="600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An FST is a machine that maps a sequence of inputs to a sequence of outputs. Kaldi uses FSTs for both acoustic and language modeling. For example, a lexicon converts words to phonemes. An acoustic model converts phonemes to states:</a:t>
            </a:r>
            <a:endParaRPr lang="en-US" sz="2400" b="1" dirty="0">
              <a:ln w="0"/>
              <a:latin typeface="Arial" panose="020B0604020202020204" pitchFamily="34" charset="0"/>
              <a:ea typeface="Verdana" panose="020B0604030504040204" pitchFamily="34" charset="0"/>
              <a:cs typeface="Arial" panose="020B0604020202020204" pitchFamily="34" charset="0"/>
            </a:endParaRPr>
          </a:p>
          <a:p>
            <a:endParaRPr lang="en-US" sz="3200" b="1" dirty="0">
              <a:ln w="0"/>
              <a:latin typeface="Arial" panose="020B0604020202020204" pitchFamily="34" charset="0"/>
              <a:ea typeface="Verdana" panose="020B0604030504040204" pitchFamily="34" charset="0"/>
              <a:cs typeface="Arial" panose="020B0604020202020204" pitchFamily="34" charset="0"/>
            </a:endParaRPr>
          </a:p>
        </p:txBody>
      </p:sp>
      <p:sp>
        <p:nvSpPr>
          <p:cNvPr id="52" name="Text Box 7"/>
          <p:cNvSpPr txBox="1">
            <a:spLocks noChangeArrowheads="1"/>
          </p:cNvSpPr>
          <p:nvPr/>
        </p:nvSpPr>
        <p:spPr bwMode="auto">
          <a:xfrm>
            <a:off x="18491982" y="3071836"/>
            <a:ext cx="8577072" cy="23902963"/>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Baseline Experiments</a:t>
            </a:r>
            <a:endParaRPr lang="en-US" sz="3200" b="1" dirty="0">
              <a:solidFill>
                <a:srgbClr val="333399"/>
              </a:solidFill>
              <a:latin typeface="Arial" pitchFamily="34" charset="0"/>
              <a:cs typeface="Arial" pitchFamily="34" charset="0"/>
            </a:endParaRPr>
          </a:p>
          <a:p>
            <a:pPr marL="336784" indent="-336784" defTabSz="638569">
              <a:spcAft>
                <a:spcPts val="1286"/>
              </a:spcAft>
              <a:buFont typeface="Arial"/>
              <a:buChar char="•"/>
              <a:tabLst>
                <a:tab pos="1399296" algn="l"/>
              </a:tabLst>
              <a:defRPr/>
            </a:pPr>
            <a:r>
              <a:rPr lang="en-US" sz="2400" b="1" dirty="0">
                <a:ln w="0"/>
                <a:latin typeface="Arial" panose="020B0604020202020204" pitchFamily="34" charset="0"/>
                <a:ea typeface="Verdana" panose="020B0604030504040204" pitchFamily="34" charset="0"/>
                <a:cs typeface="Arial" panose="020B0604020202020204" pitchFamily="34" charset="0"/>
              </a:rPr>
              <a:t>Three speech databases were used in this research </a:t>
            </a:r>
            <a:r>
              <a:rPr lang="en-US" sz="2400" b="1" dirty="0" smtClean="0">
                <a:ln w="0"/>
                <a:latin typeface="Arial" panose="020B0604020202020204" pitchFamily="34" charset="0"/>
                <a:ea typeface="Verdana" panose="020B0604030504040204" pitchFamily="34" charset="0"/>
                <a:cs typeface="Arial" panose="020B0604020202020204" pitchFamily="34" charset="0"/>
              </a:rPr>
              <a:t>to obtain a </a:t>
            </a:r>
            <a:r>
              <a:rPr lang="en-US" sz="2400" b="1" dirty="0">
                <a:ln w="0"/>
                <a:latin typeface="Arial" panose="020B0604020202020204" pitchFamily="34" charset="0"/>
                <a:ea typeface="Verdana" panose="020B0604030504040204" pitchFamily="34" charset="0"/>
                <a:cs typeface="Arial" panose="020B0604020202020204" pitchFamily="34" charset="0"/>
              </a:rPr>
              <a:t>better understanding of </a:t>
            </a:r>
            <a:r>
              <a:rPr lang="en-US" sz="2400" b="1" dirty="0" smtClean="0">
                <a:ln w="0"/>
                <a:latin typeface="Arial" panose="020B0604020202020204" pitchFamily="34" charset="0"/>
                <a:ea typeface="Verdana" panose="020B0604030504040204" pitchFamily="34" charset="0"/>
                <a:cs typeface="Arial" panose="020B0604020202020204" pitchFamily="34" charset="0"/>
              </a:rPr>
              <a:t>Kaldi:</a:t>
            </a:r>
          </a:p>
          <a:p>
            <a:pPr marL="846138" indent="-500063" defTabSz="638569">
              <a:spcAft>
                <a:spcPts val="1286"/>
              </a:spcAft>
              <a:buFont typeface="Wingdings" charset="2"/>
              <a:buChar char="q"/>
              <a:tabLst>
                <a:tab pos="1398588" algn="l"/>
              </a:tabLst>
              <a:defRPr/>
            </a:pPr>
            <a:r>
              <a:rPr lang="en-US" sz="2400" b="1" dirty="0">
                <a:ln w="0"/>
                <a:latin typeface="Arial" panose="020B0604020202020204" pitchFamily="34" charset="0"/>
                <a:ea typeface="Verdana" panose="020B0604030504040204" pitchFamily="34" charset="0"/>
                <a:cs typeface="Arial" panose="020B0604020202020204" pitchFamily="34" charset="0"/>
              </a:rPr>
              <a:t>TIDigits: Men, women, boys and girls reading digit strings of varying lengths.</a:t>
            </a:r>
          </a:p>
          <a:p>
            <a:pPr marL="846138" indent="-500063" defTabSz="638569">
              <a:spcAft>
                <a:spcPts val="1286"/>
              </a:spcAft>
              <a:buFont typeface="Wingdings" charset="2"/>
              <a:buChar char="q"/>
              <a:tabLst>
                <a:tab pos="1398588" algn="l"/>
              </a:tabLst>
              <a:defRPr/>
            </a:pPr>
            <a:r>
              <a:rPr lang="en-US" sz="2400" b="1" dirty="0">
                <a:ln w="0"/>
                <a:latin typeface="Arial" panose="020B0604020202020204" pitchFamily="34" charset="0"/>
                <a:ea typeface="Verdana" panose="020B0604030504040204" pitchFamily="34" charset="0"/>
                <a:cs typeface="Arial" panose="020B0604020202020204" pitchFamily="34" charset="0"/>
              </a:rPr>
              <a:t>Resource Management (RM): </a:t>
            </a:r>
            <a:r>
              <a:rPr lang="en-US" sz="2400" b="1" dirty="0" smtClean="0">
                <a:ln w="0"/>
                <a:latin typeface="Arial" panose="020B0604020202020204" pitchFamily="34" charset="0"/>
                <a:ea typeface="Verdana" panose="020B0604030504040204" pitchFamily="34" charset="0"/>
                <a:cs typeface="Arial" panose="020B0604020202020204" pitchFamily="34" charset="0"/>
              </a:rPr>
              <a:t>A medium-sized vocabulary with 1,000 sentence patterns and bigram perplexity of 60.</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846138" indent="-500063" defTabSz="638569">
              <a:spcAft>
                <a:spcPts val="1286"/>
              </a:spcAft>
              <a:buFont typeface="Wingdings" charset="2"/>
              <a:buChar char="q"/>
              <a:tabLst>
                <a:tab pos="1398588" algn="l"/>
              </a:tabLst>
              <a:defRPr/>
            </a:pPr>
            <a:r>
              <a:rPr lang="en-US" sz="2400" b="1" dirty="0">
                <a:ln w="0"/>
                <a:latin typeface="Arial" panose="020B0604020202020204" pitchFamily="34" charset="0"/>
                <a:ea typeface="Verdana" panose="020B0604030504040204" pitchFamily="34" charset="0"/>
                <a:cs typeface="Arial" panose="020B0604020202020204" pitchFamily="34" charset="0"/>
              </a:rPr>
              <a:t>AlphaDigits (AD): </a:t>
            </a:r>
            <a:r>
              <a:rPr lang="en-US" sz="2400" b="1" dirty="0" smtClean="0">
                <a:ln w="0"/>
                <a:latin typeface="Arial" panose="020B0604020202020204" pitchFamily="34" charset="0"/>
                <a:ea typeface="Verdana" panose="020B0604030504040204" pitchFamily="34" charset="0"/>
                <a:cs typeface="Arial" panose="020B0604020202020204" pitchFamily="34" charset="0"/>
              </a:rPr>
              <a:t>letters and numbers spoken over the telephone.</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336784" indent="-336784" defTabSz="638569">
              <a:spcAft>
                <a:spcPts val="24200"/>
              </a:spcAft>
              <a:buFont typeface="Arial"/>
              <a:buChar char="•"/>
              <a:tabLst>
                <a:tab pos="1399296" algn="l"/>
              </a:tabLst>
              <a:defRPr/>
            </a:pPr>
            <a:r>
              <a:rPr lang="en-US" sz="2400" b="1" dirty="0" smtClean="0">
                <a:ln w="0"/>
                <a:latin typeface="Arial" panose="020B0604020202020204" pitchFamily="34" charset="0"/>
                <a:ea typeface="Verdana" panose="020B0604030504040204" pitchFamily="34" charset="0"/>
                <a:cs typeface="Arial" panose="020B0604020202020204" pitchFamily="34" charset="0"/>
              </a:rPr>
              <a:t>TIDigits:</a:t>
            </a:r>
            <a:endParaRPr lang="en-US" sz="2400" b="1" dirty="0">
              <a:latin typeface="Arial" pitchFamily="34" charset="0"/>
              <a:cs typeface="Arial" pitchFamily="34" charset="0"/>
            </a:endParaRPr>
          </a:p>
          <a:p>
            <a:pPr marL="336784" indent="-336784" defTabSz="638569">
              <a:spcAft>
                <a:spcPts val="20000"/>
              </a:spcAft>
              <a:buFont typeface="Arial"/>
              <a:buChar char="•"/>
              <a:tabLst>
                <a:tab pos="1399296" algn="l"/>
              </a:tabLst>
              <a:defRPr/>
            </a:pPr>
            <a:r>
              <a:rPr lang="en-US" sz="2400" b="1" dirty="0" smtClean="0">
                <a:ln w="0"/>
                <a:latin typeface="Arial" panose="020B0604020202020204" pitchFamily="34" charset="0"/>
                <a:ea typeface="Verdana" panose="020B0604030504040204" pitchFamily="34" charset="0"/>
                <a:cs typeface="Arial" panose="020B0604020202020204" pitchFamily="34" charset="0"/>
              </a:rPr>
              <a:t>Resource Management:</a:t>
            </a:r>
          </a:p>
          <a:p>
            <a:pPr marL="336784" indent="-336784" defTabSz="638569">
              <a:spcAft>
                <a:spcPts val="21200"/>
              </a:spcAft>
              <a:buFont typeface="Arial"/>
              <a:buChar char="•"/>
              <a:tabLst>
                <a:tab pos="1399296" algn="l"/>
              </a:tabLst>
              <a:defRPr/>
            </a:pPr>
            <a:r>
              <a:rPr lang="en-US" sz="2400" b="1" dirty="0" smtClean="0">
                <a:ln w="0"/>
                <a:latin typeface="Arial" panose="020B0604020202020204" pitchFamily="34" charset="0"/>
                <a:ea typeface="Verdana" panose="020B0604030504040204" pitchFamily="34" charset="0"/>
                <a:cs typeface="Arial" panose="020B0604020202020204" pitchFamily="34" charset="0"/>
              </a:rPr>
              <a:t>AlphaDigits:</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defTabSz="695291">
              <a:spcAft>
                <a:spcPts val="1200"/>
              </a:spcAft>
              <a:tabLst>
                <a:tab pos="380981" algn="l"/>
              </a:tabLst>
              <a:defRPr/>
            </a:pPr>
            <a:r>
              <a:rPr lang="en-US" sz="3200" b="1" dirty="0">
                <a:solidFill>
                  <a:srgbClr val="333399"/>
                </a:solidFill>
                <a:latin typeface="Arial" pitchFamily="34" charset="0"/>
                <a:cs typeface="Arial" pitchFamily="34" charset="0"/>
              </a:rPr>
              <a:t>Baseline </a:t>
            </a:r>
            <a:r>
              <a:rPr lang="en-US" sz="3200" b="1" dirty="0" smtClean="0">
                <a:solidFill>
                  <a:srgbClr val="333399"/>
                </a:solidFill>
                <a:latin typeface="Arial" pitchFamily="34" charset="0"/>
                <a:cs typeface="Arial" pitchFamily="34" charset="0"/>
              </a:rPr>
              <a:t>EEG Experiments</a:t>
            </a:r>
            <a:endParaRPr lang="en-US" sz="3200" b="1" dirty="0">
              <a:solidFill>
                <a:srgbClr val="333399"/>
              </a:solidFill>
              <a:latin typeface="Arial" pitchFamily="34" charset="0"/>
              <a:cs typeface="Arial" pitchFamily="34" charset="0"/>
            </a:endParaRPr>
          </a:p>
          <a:p>
            <a:pPr marL="314911" lvl="1" indent="-314911" defTabSz="695325">
              <a:spcAft>
                <a:spcPts val="1200"/>
              </a:spcAft>
              <a:buFont typeface="Arial" pitchFamily="34" charset="0"/>
              <a:buChar char="•"/>
              <a:tabLst>
                <a:tab pos="381000" algn="l"/>
              </a:tabLst>
              <a:defRPr/>
            </a:pPr>
            <a:r>
              <a:rPr lang="en-US" sz="2400" b="1" dirty="0" smtClean="0">
                <a:latin typeface="Arial" pitchFamily="34" charset="0"/>
                <a:cs typeface="Arial" pitchFamily="34" charset="0"/>
              </a:rPr>
              <a:t>In this experiment, we used the same features generated by HTK (.htk files).</a:t>
            </a:r>
          </a:p>
          <a:p>
            <a:pPr marL="314911" lvl="1" indent="-314911" defTabSz="695325">
              <a:spcAft>
                <a:spcPts val="1200"/>
              </a:spcAft>
              <a:buFont typeface="Arial" pitchFamily="34" charset="0"/>
              <a:buChar char="•"/>
              <a:tabLst>
                <a:tab pos="381000" algn="l"/>
              </a:tabLst>
              <a:defRPr/>
            </a:pPr>
            <a:r>
              <a:rPr lang="en-US" sz="2400" b="1" dirty="0">
                <a:latin typeface="Arial" pitchFamily="34" charset="0"/>
                <a:cs typeface="Arial" pitchFamily="34" charset="0"/>
              </a:rPr>
              <a:t>Originally, </a:t>
            </a:r>
            <a:r>
              <a:rPr lang="en-US" sz="2400" b="1" dirty="0" smtClean="0">
                <a:latin typeface="Arial" pitchFamily="34" charset="0"/>
                <a:cs typeface="Arial" pitchFamily="34" charset="0"/>
              </a:rPr>
              <a:t>there </a:t>
            </a:r>
            <a:r>
              <a:rPr lang="en-US" sz="2400" b="1" dirty="0">
                <a:latin typeface="Arial" pitchFamily="34" charset="0"/>
                <a:cs typeface="Arial" pitchFamily="34" charset="0"/>
              </a:rPr>
              <a:t>were used 264 .htk files for training and 264 for evaluation. From those </a:t>
            </a:r>
            <a:r>
              <a:rPr lang="en-US" sz="2400" b="1" dirty="0" smtClean="0">
                <a:latin typeface="Arial" pitchFamily="34" charset="0"/>
                <a:cs typeface="Arial" pitchFamily="34" charset="0"/>
              </a:rPr>
              <a:t>files, </a:t>
            </a:r>
            <a:r>
              <a:rPr lang="en-US" sz="2400" b="1" dirty="0">
                <a:latin typeface="Arial" pitchFamily="34" charset="0"/>
                <a:cs typeface="Arial" pitchFamily="34" charset="0"/>
              </a:rPr>
              <a:t>2902 segments and 1658 segments were generated for training and evaluation </a:t>
            </a:r>
            <a:r>
              <a:rPr lang="en-US" sz="2400" b="1" dirty="0" smtClean="0">
                <a:latin typeface="Arial" pitchFamily="34" charset="0"/>
                <a:cs typeface="Arial" pitchFamily="34" charset="0"/>
              </a:rPr>
              <a:t>respectively, where each segment corresponds to a 1-second event.</a:t>
            </a:r>
            <a:endParaRPr lang="en-US" sz="2400" b="1" dirty="0">
              <a:latin typeface="Arial" pitchFamily="34" charset="0"/>
              <a:cs typeface="Arial" pitchFamily="34" charset="0"/>
            </a:endParaRPr>
          </a:p>
          <a:p>
            <a:pPr marL="314911" lvl="1" indent="-314911" defTabSz="695325">
              <a:spcAft>
                <a:spcPts val="1200"/>
              </a:spcAft>
              <a:buFont typeface="Arial" pitchFamily="34" charset="0"/>
              <a:buChar char="•"/>
              <a:tabLst>
                <a:tab pos="381000" algn="l"/>
              </a:tabLst>
              <a:defRPr/>
            </a:pPr>
            <a:r>
              <a:rPr lang="en-US" sz="2400" b="1" dirty="0" smtClean="0">
                <a:latin typeface="Arial" pitchFamily="34" charset="0"/>
                <a:cs typeface="Arial" pitchFamily="34" charset="0"/>
              </a:rPr>
              <a:t>Kaldi formatted feature </a:t>
            </a:r>
            <a:r>
              <a:rPr lang="en-US" sz="2400" b="1" dirty="0">
                <a:latin typeface="Arial" pitchFamily="34" charset="0"/>
                <a:cs typeface="Arial" pitchFamily="34" charset="0"/>
              </a:rPr>
              <a:t>files </a:t>
            </a:r>
            <a:r>
              <a:rPr lang="en-US" sz="2400" b="1" dirty="0" smtClean="0">
                <a:latin typeface="Arial" pitchFamily="34" charset="0"/>
                <a:cs typeface="Arial" pitchFamily="34" charset="0"/>
              </a:rPr>
              <a:t>were then generated by extracting features from the HTK files for the corresponding segments.</a:t>
            </a:r>
          </a:p>
          <a:p>
            <a:pPr marL="314911" lvl="1" indent="-314911" defTabSz="695325">
              <a:spcAft>
                <a:spcPts val="1200"/>
              </a:spcAft>
              <a:buFont typeface="Arial" pitchFamily="34" charset="0"/>
              <a:buChar char="•"/>
              <a:tabLst>
                <a:tab pos="381000" algn="l"/>
              </a:tabLst>
              <a:defRPr/>
            </a:pPr>
            <a:r>
              <a:rPr lang="en-US" sz="2400" b="1" dirty="0" smtClean="0">
                <a:latin typeface="Arial" pitchFamily="34" charset="0"/>
                <a:cs typeface="Arial" pitchFamily="34" charset="0"/>
              </a:rPr>
              <a:t>These features files consisted of two files: an archive (.ark) file and a script (.</a:t>
            </a:r>
            <a:r>
              <a:rPr lang="en-US" sz="2400" b="1" dirty="0" err="1" smtClean="0">
                <a:latin typeface="Arial" pitchFamily="34" charset="0"/>
                <a:cs typeface="Arial" pitchFamily="34" charset="0"/>
              </a:rPr>
              <a:t>scp</a:t>
            </a:r>
            <a:r>
              <a:rPr lang="en-US" sz="2400" b="1" dirty="0" smtClean="0">
                <a:latin typeface="Arial" pitchFamily="34" charset="0"/>
                <a:cs typeface="Arial" pitchFamily="34" charset="0"/>
              </a:rPr>
              <a:t>) file. ARK is a binary file that contains the feature vectors. SCP is a script file that defines the location of the features.</a:t>
            </a:r>
          </a:p>
          <a:p>
            <a:pPr marL="314911" lvl="1" indent="-314911" defTabSz="695325">
              <a:spcAft>
                <a:spcPts val="1200"/>
              </a:spcAft>
              <a:buFont typeface="Arial" pitchFamily="34" charset="0"/>
              <a:buChar char="•"/>
              <a:tabLst>
                <a:tab pos="381000" algn="l"/>
              </a:tabLst>
              <a:defRPr/>
            </a:pPr>
            <a:r>
              <a:rPr lang="en-US" sz="2400" b="1" dirty="0" smtClean="0">
                <a:latin typeface="Arial" pitchFamily="34" charset="0"/>
                <a:cs typeface="Arial" pitchFamily="34" charset="0"/>
              </a:rPr>
              <a:t>There are six models, with approximately 5 mixtures per state, for the classification of all six events </a:t>
            </a:r>
            <a:r>
              <a:rPr lang="en-US" sz="2400" b="1" dirty="0">
                <a:ln w="0"/>
                <a:latin typeface="Arial" panose="020B0604020202020204" pitchFamily="34" charset="0"/>
                <a:ea typeface="Verdana" panose="020B0604030504040204" pitchFamily="34" charset="0"/>
                <a:cs typeface="Arial" panose="020B0604020202020204" pitchFamily="34" charset="0"/>
              </a:rPr>
              <a:t>(GPED, PLED, </a:t>
            </a:r>
            <a:r>
              <a:rPr lang="en-US" sz="2400" b="1" dirty="0" smtClean="0">
                <a:ln w="0"/>
                <a:latin typeface="Arial" panose="020B0604020202020204" pitchFamily="34" charset="0"/>
                <a:ea typeface="Verdana" panose="020B0604030504040204" pitchFamily="34" charset="0"/>
                <a:cs typeface="Arial" panose="020B0604020202020204" pitchFamily="34" charset="0"/>
              </a:rPr>
              <a:t>SPSW, ARTF</a:t>
            </a:r>
            <a:r>
              <a:rPr lang="en-US" sz="2400" b="1" dirty="0">
                <a:ln w="0"/>
                <a:latin typeface="Arial" panose="020B0604020202020204" pitchFamily="34" charset="0"/>
                <a:ea typeface="Verdana" panose="020B0604030504040204" pitchFamily="34" charset="0"/>
                <a:cs typeface="Arial" panose="020B0604020202020204" pitchFamily="34" charset="0"/>
              </a:rPr>
              <a:t>, EYEM, BCKG</a:t>
            </a:r>
            <a:r>
              <a:rPr lang="en-US" sz="2400" b="1" dirty="0" smtClean="0">
                <a:ln w="0"/>
                <a:latin typeface="Arial" panose="020B0604020202020204" pitchFamily="34" charset="0"/>
                <a:ea typeface="Verdana" panose="020B0604030504040204" pitchFamily="34" charset="0"/>
                <a:cs typeface="Arial" panose="020B0604020202020204" pitchFamily="34" charset="0"/>
              </a:rPr>
              <a:t>)</a:t>
            </a:r>
            <a:r>
              <a:rPr lang="en-US" sz="2400" b="1" dirty="0" smtClean="0">
                <a:latin typeface="Arial" pitchFamily="34" charset="0"/>
                <a:cs typeface="Arial" pitchFamily="34" charset="0"/>
              </a:rPr>
              <a:t>. </a:t>
            </a:r>
          </a:p>
          <a:p>
            <a:pPr marL="314911" lvl="1" indent="-314911" defTabSz="695325">
              <a:spcAft>
                <a:spcPts val="1200"/>
              </a:spcAft>
              <a:buFont typeface="Arial" pitchFamily="34" charset="0"/>
              <a:buChar char="•"/>
              <a:tabLst>
                <a:tab pos="381000" algn="l"/>
              </a:tabLst>
              <a:defRPr/>
            </a:pPr>
            <a:r>
              <a:rPr lang="en-US" sz="2400" b="1" dirty="0">
                <a:latin typeface="Arial" pitchFamily="34" charset="0"/>
                <a:cs typeface="Arial" pitchFamily="34" charset="0"/>
              </a:rPr>
              <a:t>I</a:t>
            </a:r>
            <a:r>
              <a:rPr lang="en-US" sz="2400" b="1" dirty="0" smtClean="0">
                <a:latin typeface="Arial" pitchFamily="34" charset="0"/>
                <a:cs typeface="Arial" pitchFamily="34" charset="0"/>
              </a:rPr>
              <a:t>n </a:t>
            </a:r>
            <a:r>
              <a:rPr lang="en-US" sz="2400" b="1" dirty="0">
                <a:latin typeface="Arial" pitchFamily="34" charset="0"/>
                <a:cs typeface="Arial" pitchFamily="34" charset="0"/>
              </a:rPr>
              <a:t>this experiment, </a:t>
            </a:r>
            <a:r>
              <a:rPr lang="en-US" sz="2400" b="1" dirty="0" smtClean="0">
                <a:latin typeface="Arial" pitchFamily="34" charset="0"/>
                <a:cs typeface="Arial" pitchFamily="34" charset="0"/>
              </a:rPr>
              <a:t>the lexicon FST maps one symbol per event as if each event were a word with only one phoneme.</a:t>
            </a:r>
          </a:p>
          <a:p>
            <a:pPr marL="314911" lvl="1" indent="-314911" defTabSz="695325">
              <a:spcAft>
                <a:spcPts val="1200"/>
              </a:spcAft>
              <a:buFont typeface="Arial" pitchFamily="34" charset="0"/>
              <a:buChar char="•"/>
              <a:tabLst>
                <a:tab pos="381000" algn="l"/>
              </a:tabLst>
              <a:defRPr/>
            </a:pPr>
            <a:r>
              <a:rPr lang="en-US" sz="2400" b="1" dirty="0" smtClean="0">
                <a:latin typeface="Arial" pitchFamily="34" charset="0"/>
                <a:cs typeface="Arial" pitchFamily="34" charset="0"/>
              </a:rPr>
              <a:t>In this experiment we use Kaldi (and ISIP/HTK) to compute likelihoods; no language model is </a:t>
            </a:r>
            <a:r>
              <a:rPr lang="en-US" sz="2400" b="1" smtClean="0">
                <a:latin typeface="Arial" pitchFamily="34" charset="0"/>
                <a:cs typeface="Arial" pitchFamily="34" charset="0"/>
              </a:rPr>
              <a:t>used.</a:t>
            </a:r>
            <a:endParaRPr lang="en-US" sz="2400" b="1" dirty="0" smtClean="0">
              <a:latin typeface="Arial" pitchFamily="34" charset="0"/>
              <a:cs typeface="Arial" pitchFamily="34" charset="0"/>
            </a:endParaRPr>
          </a:p>
        </p:txBody>
      </p:sp>
      <p:graphicFrame>
        <p:nvGraphicFramePr>
          <p:cNvPr id="22" name="Tabela 21"/>
          <p:cNvGraphicFramePr>
            <a:graphicFrameLocks noGrp="1"/>
          </p:cNvGraphicFramePr>
          <p:nvPr>
            <p:extLst>
              <p:ext uri="{D42A27DB-BD31-4B8C-83A1-F6EECF244321}">
                <p14:modId xmlns:p14="http://schemas.microsoft.com/office/powerpoint/2010/main" val="424238335"/>
              </p:ext>
            </p:extLst>
          </p:nvPr>
        </p:nvGraphicFramePr>
        <p:xfrm>
          <a:off x="19173825" y="8415395"/>
          <a:ext cx="7115176" cy="1928755"/>
        </p:xfrm>
        <a:graphic>
          <a:graphicData uri="http://schemas.openxmlformats.org/drawingml/2006/table">
            <a:tbl>
              <a:tblPr firstRow="1" firstCol="1" bandRow="1">
                <a:gradFill rotWithShape="1">
                  <a:gsLst>
                    <a:gs pos="0">
                      <a:srgbClr val="DDDDDD">
                        <a:tint val="50000"/>
                        <a:satMod val="300000"/>
                      </a:srgbClr>
                    </a:gs>
                    <a:gs pos="35000">
                      <a:srgbClr val="DDDDDD">
                        <a:tint val="37000"/>
                        <a:satMod val="300000"/>
                      </a:srgbClr>
                    </a:gs>
                    <a:gs pos="100000">
                      <a:srgbClr val="DDDDDD">
                        <a:tint val="15000"/>
                        <a:satMod val="350000"/>
                      </a:srgbClr>
                    </a:gs>
                  </a:gsLst>
                  <a:lin ang="16200000" scaled="1"/>
                </a:gradFill>
                <a:effectLst>
                  <a:outerShdw blurRad="40000" dist="20000" dir="5400000" rotWithShape="0">
                    <a:srgbClr val="000000">
                      <a:alpha val="38000"/>
                    </a:srgbClr>
                  </a:outerShdw>
                </a:effectLst>
              </a:tblPr>
              <a:tblGrid>
                <a:gridCol w="2857500"/>
                <a:gridCol w="2128838"/>
                <a:gridCol w="2128838"/>
              </a:tblGrid>
              <a:tr h="472772">
                <a:tc>
                  <a:txBody>
                    <a:bodyPr/>
                    <a:lstStyle>
                      <a:lvl1pPr marL="0" algn="l" defTabSz="3657418" rtl="0" eaLnBrk="1" latinLnBrk="0" hangingPunct="1">
                        <a:defRPr sz="7200" b="1" kern="1200">
                          <a:solidFill>
                            <a:schemeClr val="lt1"/>
                          </a:solidFill>
                          <a:latin typeface="Times New Roman"/>
                        </a:defRPr>
                      </a:lvl1pPr>
                      <a:lvl2pPr marL="1828709" algn="l" defTabSz="3657418" rtl="0" eaLnBrk="1" latinLnBrk="0" hangingPunct="1">
                        <a:defRPr sz="7200" b="1" kern="1200">
                          <a:solidFill>
                            <a:schemeClr val="lt1"/>
                          </a:solidFill>
                          <a:latin typeface="Times New Roman"/>
                        </a:defRPr>
                      </a:lvl2pPr>
                      <a:lvl3pPr marL="3657418" algn="l" defTabSz="3657418" rtl="0" eaLnBrk="1" latinLnBrk="0" hangingPunct="1">
                        <a:defRPr sz="7200" b="1" kern="1200">
                          <a:solidFill>
                            <a:schemeClr val="lt1"/>
                          </a:solidFill>
                          <a:latin typeface="Times New Roman"/>
                        </a:defRPr>
                      </a:lvl3pPr>
                      <a:lvl4pPr marL="5486126" algn="l" defTabSz="3657418" rtl="0" eaLnBrk="1" latinLnBrk="0" hangingPunct="1">
                        <a:defRPr sz="7200" b="1" kern="1200">
                          <a:solidFill>
                            <a:schemeClr val="lt1"/>
                          </a:solidFill>
                          <a:latin typeface="Times New Roman"/>
                        </a:defRPr>
                      </a:lvl4pPr>
                      <a:lvl5pPr marL="7314834" algn="l" defTabSz="3657418" rtl="0" eaLnBrk="1" latinLnBrk="0" hangingPunct="1">
                        <a:defRPr sz="7200" b="1" kern="1200">
                          <a:solidFill>
                            <a:schemeClr val="lt1"/>
                          </a:solidFill>
                          <a:latin typeface="Times New Roman"/>
                        </a:defRPr>
                      </a:lvl5pPr>
                      <a:lvl6pPr marL="9143542" algn="l" defTabSz="3657418" rtl="0" eaLnBrk="1" latinLnBrk="0" hangingPunct="1">
                        <a:defRPr sz="7200" b="1" kern="1200">
                          <a:solidFill>
                            <a:schemeClr val="lt1"/>
                          </a:solidFill>
                          <a:latin typeface="Times New Roman"/>
                        </a:defRPr>
                      </a:lvl6pPr>
                      <a:lvl7pPr marL="10972252" algn="l" defTabSz="3657418" rtl="0" eaLnBrk="1" latinLnBrk="0" hangingPunct="1">
                        <a:defRPr sz="7200" b="1" kern="1200">
                          <a:solidFill>
                            <a:schemeClr val="lt1"/>
                          </a:solidFill>
                          <a:latin typeface="Times New Roman"/>
                        </a:defRPr>
                      </a:lvl7pPr>
                      <a:lvl8pPr marL="12800960" algn="l" defTabSz="3657418" rtl="0" eaLnBrk="1" latinLnBrk="0" hangingPunct="1">
                        <a:defRPr sz="7200" b="1" kern="1200">
                          <a:solidFill>
                            <a:schemeClr val="lt1"/>
                          </a:solidFill>
                          <a:latin typeface="Times New Roman"/>
                        </a:defRPr>
                      </a:lvl8pPr>
                      <a:lvl9pPr marL="14629669" algn="l" defTabSz="3657418" rtl="0" eaLnBrk="1" latinLnBrk="0" hangingPunct="1">
                        <a:defRPr sz="7200" b="1" kern="1200">
                          <a:solidFill>
                            <a:schemeClr val="lt1"/>
                          </a:solidFill>
                          <a:latin typeface="Times New Roman"/>
                        </a:defRPr>
                      </a:lvl9pPr>
                    </a:lstStyle>
                    <a:p>
                      <a:pPr algn="ctr">
                        <a:lnSpc>
                          <a:spcPct val="107000"/>
                        </a:lnSpc>
                      </a:pPr>
                      <a:r>
                        <a:rPr lang="en-US" sz="2400" b="1" i="0" dirty="0" smtClean="0">
                          <a:solidFill>
                            <a:schemeClr val="tx1"/>
                          </a:solidFill>
                          <a:effectLst/>
                          <a:latin typeface="Arial" charset="0"/>
                          <a:ea typeface="Arial" charset="0"/>
                          <a:cs typeface="Arial" charset="0"/>
                        </a:rPr>
                        <a:t>Acoustic Model</a:t>
                      </a:r>
                      <a:endParaRPr lang="en-US" sz="2400" b="1" i="0" dirty="0">
                        <a:solidFill>
                          <a:schemeClr val="tx1"/>
                        </a:solidFill>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a:noFill/>
                    </a:lnR>
                    <a:lnT w="9525" cap="flat" cmpd="sng" algn="ctr">
                      <a:solidFill>
                        <a:srgbClr val="DDDDDD">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DDDDDD"/>
                    </a:solidFill>
                  </a:tcPr>
                </a:tc>
                <a:tc>
                  <a:txBody>
                    <a:bodyPr/>
                    <a:lstStyle>
                      <a:lvl1pPr marL="0" algn="l" defTabSz="3657418" rtl="0" eaLnBrk="1" latinLnBrk="0" hangingPunct="1">
                        <a:defRPr sz="7200" b="1" kern="1200">
                          <a:solidFill>
                            <a:schemeClr val="lt1"/>
                          </a:solidFill>
                          <a:latin typeface="Times New Roman"/>
                        </a:defRPr>
                      </a:lvl1pPr>
                      <a:lvl2pPr marL="1828709" algn="l" defTabSz="3657418" rtl="0" eaLnBrk="1" latinLnBrk="0" hangingPunct="1">
                        <a:defRPr sz="7200" b="1" kern="1200">
                          <a:solidFill>
                            <a:schemeClr val="lt1"/>
                          </a:solidFill>
                          <a:latin typeface="Times New Roman"/>
                        </a:defRPr>
                      </a:lvl2pPr>
                      <a:lvl3pPr marL="3657418" algn="l" defTabSz="3657418" rtl="0" eaLnBrk="1" latinLnBrk="0" hangingPunct="1">
                        <a:defRPr sz="7200" b="1" kern="1200">
                          <a:solidFill>
                            <a:schemeClr val="lt1"/>
                          </a:solidFill>
                          <a:latin typeface="Times New Roman"/>
                        </a:defRPr>
                      </a:lvl3pPr>
                      <a:lvl4pPr marL="5486126" algn="l" defTabSz="3657418" rtl="0" eaLnBrk="1" latinLnBrk="0" hangingPunct="1">
                        <a:defRPr sz="7200" b="1" kern="1200">
                          <a:solidFill>
                            <a:schemeClr val="lt1"/>
                          </a:solidFill>
                          <a:latin typeface="Times New Roman"/>
                        </a:defRPr>
                      </a:lvl4pPr>
                      <a:lvl5pPr marL="7314834" algn="l" defTabSz="3657418" rtl="0" eaLnBrk="1" latinLnBrk="0" hangingPunct="1">
                        <a:defRPr sz="7200" b="1" kern="1200">
                          <a:solidFill>
                            <a:schemeClr val="lt1"/>
                          </a:solidFill>
                          <a:latin typeface="Times New Roman"/>
                        </a:defRPr>
                      </a:lvl5pPr>
                      <a:lvl6pPr marL="9143542" algn="l" defTabSz="3657418" rtl="0" eaLnBrk="1" latinLnBrk="0" hangingPunct="1">
                        <a:defRPr sz="7200" b="1" kern="1200">
                          <a:solidFill>
                            <a:schemeClr val="lt1"/>
                          </a:solidFill>
                          <a:latin typeface="Times New Roman"/>
                        </a:defRPr>
                      </a:lvl6pPr>
                      <a:lvl7pPr marL="10972252" algn="l" defTabSz="3657418" rtl="0" eaLnBrk="1" latinLnBrk="0" hangingPunct="1">
                        <a:defRPr sz="7200" b="1" kern="1200">
                          <a:solidFill>
                            <a:schemeClr val="lt1"/>
                          </a:solidFill>
                          <a:latin typeface="Times New Roman"/>
                        </a:defRPr>
                      </a:lvl7pPr>
                      <a:lvl8pPr marL="12800960" algn="l" defTabSz="3657418" rtl="0" eaLnBrk="1" latinLnBrk="0" hangingPunct="1">
                        <a:defRPr sz="7200" b="1" kern="1200">
                          <a:solidFill>
                            <a:schemeClr val="lt1"/>
                          </a:solidFill>
                          <a:latin typeface="Times New Roman"/>
                        </a:defRPr>
                      </a:lvl8pPr>
                      <a:lvl9pPr marL="14629669" algn="l" defTabSz="3657418" rtl="0" eaLnBrk="1" latinLnBrk="0" hangingPunct="1">
                        <a:defRPr sz="7200" b="1" kern="1200">
                          <a:solidFill>
                            <a:schemeClr val="lt1"/>
                          </a:solidFill>
                          <a:latin typeface="Times New Roman"/>
                        </a:defRPr>
                      </a:lvl9pPr>
                    </a:lstStyle>
                    <a:p>
                      <a:pPr marL="0" marR="0" algn="ctr">
                        <a:lnSpc>
                          <a:spcPct val="107000"/>
                        </a:lnSpc>
                        <a:spcBef>
                          <a:spcPts val="0"/>
                        </a:spcBef>
                        <a:spcAft>
                          <a:spcPts val="0"/>
                        </a:spcAft>
                      </a:pPr>
                      <a:r>
                        <a:rPr lang="en-US" sz="2400" b="1" i="0" dirty="0" smtClean="0">
                          <a:solidFill>
                            <a:sysClr val="windowText" lastClr="000000"/>
                          </a:solidFill>
                          <a:effectLst/>
                          <a:latin typeface="Arial" charset="0"/>
                          <a:ea typeface="Arial" charset="0"/>
                          <a:cs typeface="Arial" charset="0"/>
                        </a:rPr>
                        <a:t>ISIP/HTK</a:t>
                      </a:r>
                      <a:endParaRPr lang="en-US" sz="2400" b="1" i="0" dirty="0">
                        <a:solidFill>
                          <a:sysClr val="windowText" lastClr="000000"/>
                        </a:solidFill>
                        <a:effectLst/>
                        <a:latin typeface="Arial" charset="0"/>
                        <a:ea typeface="Arial" charset="0"/>
                        <a:cs typeface="Arial" charset="0"/>
                      </a:endParaRPr>
                    </a:p>
                  </a:txBody>
                  <a:tcPr marL="68580" marR="68580" marT="0" marB="0" anchor="ctr">
                    <a:lnL>
                      <a:noFill/>
                    </a:lnL>
                    <a:lnR>
                      <a:noFill/>
                    </a:lnR>
                    <a:lnT w="9525" cap="flat" cmpd="sng" algn="ctr">
                      <a:solidFill>
                        <a:srgbClr val="DDDDDD">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DDDDDD"/>
                    </a:solidFill>
                  </a:tcPr>
                </a:tc>
                <a:tc>
                  <a:txBody>
                    <a:bodyPr/>
                    <a:lstStyle>
                      <a:lvl1pPr marL="0" algn="l" defTabSz="3657418" rtl="0" eaLnBrk="1" latinLnBrk="0" hangingPunct="1">
                        <a:defRPr sz="7200" b="1" kern="1200">
                          <a:solidFill>
                            <a:schemeClr val="lt1"/>
                          </a:solidFill>
                          <a:latin typeface="Times New Roman"/>
                        </a:defRPr>
                      </a:lvl1pPr>
                      <a:lvl2pPr marL="1828709" algn="l" defTabSz="3657418" rtl="0" eaLnBrk="1" latinLnBrk="0" hangingPunct="1">
                        <a:defRPr sz="7200" b="1" kern="1200">
                          <a:solidFill>
                            <a:schemeClr val="lt1"/>
                          </a:solidFill>
                          <a:latin typeface="Times New Roman"/>
                        </a:defRPr>
                      </a:lvl2pPr>
                      <a:lvl3pPr marL="3657418" algn="l" defTabSz="3657418" rtl="0" eaLnBrk="1" latinLnBrk="0" hangingPunct="1">
                        <a:defRPr sz="7200" b="1" kern="1200">
                          <a:solidFill>
                            <a:schemeClr val="lt1"/>
                          </a:solidFill>
                          <a:latin typeface="Times New Roman"/>
                        </a:defRPr>
                      </a:lvl3pPr>
                      <a:lvl4pPr marL="5486126" algn="l" defTabSz="3657418" rtl="0" eaLnBrk="1" latinLnBrk="0" hangingPunct="1">
                        <a:defRPr sz="7200" b="1" kern="1200">
                          <a:solidFill>
                            <a:schemeClr val="lt1"/>
                          </a:solidFill>
                          <a:latin typeface="Times New Roman"/>
                        </a:defRPr>
                      </a:lvl4pPr>
                      <a:lvl5pPr marL="7314834" algn="l" defTabSz="3657418" rtl="0" eaLnBrk="1" latinLnBrk="0" hangingPunct="1">
                        <a:defRPr sz="7200" b="1" kern="1200">
                          <a:solidFill>
                            <a:schemeClr val="lt1"/>
                          </a:solidFill>
                          <a:latin typeface="Times New Roman"/>
                        </a:defRPr>
                      </a:lvl5pPr>
                      <a:lvl6pPr marL="9143542" algn="l" defTabSz="3657418" rtl="0" eaLnBrk="1" latinLnBrk="0" hangingPunct="1">
                        <a:defRPr sz="7200" b="1" kern="1200">
                          <a:solidFill>
                            <a:schemeClr val="lt1"/>
                          </a:solidFill>
                          <a:latin typeface="Times New Roman"/>
                        </a:defRPr>
                      </a:lvl6pPr>
                      <a:lvl7pPr marL="10972252" algn="l" defTabSz="3657418" rtl="0" eaLnBrk="1" latinLnBrk="0" hangingPunct="1">
                        <a:defRPr sz="7200" b="1" kern="1200">
                          <a:solidFill>
                            <a:schemeClr val="lt1"/>
                          </a:solidFill>
                          <a:latin typeface="Times New Roman"/>
                        </a:defRPr>
                      </a:lvl7pPr>
                      <a:lvl8pPr marL="12800960" algn="l" defTabSz="3657418" rtl="0" eaLnBrk="1" latinLnBrk="0" hangingPunct="1">
                        <a:defRPr sz="7200" b="1" kern="1200">
                          <a:solidFill>
                            <a:schemeClr val="lt1"/>
                          </a:solidFill>
                          <a:latin typeface="Times New Roman"/>
                        </a:defRPr>
                      </a:lvl8pPr>
                      <a:lvl9pPr marL="14629669" algn="l" defTabSz="3657418" rtl="0" eaLnBrk="1" latinLnBrk="0" hangingPunct="1">
                        <a:defRPr sz="7200" b="1" kern="1200">
                          <a:solidFill>
                            <a:schemeClr val="lt1"/>
                          </a:solidFill>
                          <a:latin typeface="Times New Roman"/>
                        </a:defRPr>
                      </a:lvl9pPr>
                    </a:lstStyle>
                    <a:p>
                      <a:pPr marL="0" marR="0" algn="ctr">
                        <a:lnSpc>
                          <a:spcPct val="107000"/>
                        </a:lnSpc>
                        <a:spcBef>
                          <a:spcPts val="0"/>
                        </a:spcBef>
                        <a:spcAft>
                          <a:spcPts val="0"/>
                        </a:spcAft>
                      </a:pPr>
                      <a:r>
                        <a:rPr lang="en-US" sz="2400" b="1" i="0" dirty="0" smtClean="0">
                          <a:solidFill>
                            <a:sysClr val="windowText" lastClr="000000"/>
                          </a:solidFill>
                          <a:effectLst/>
                          <a:latin typeface="Arial" charset="0"/>
                          <a:ea typeface="Arial" charset="0"/>
                          <a:cs typeface="Arial" charset="0"/>
                        </a:rPr>
                        <a:t>Kaldi</a:t>
                      </a:r>
                      <a:endParaRPr lang="en-US" sz="2400" b="1" i="0" dirty="0">
                        <a:solidFill>
                          <a:sysClr val="windowText" lastClr="000000"/>
                        </a:solidFill>
                        <a:effectLst/>
                        <a:latin typeface="Arial" charset="0"/>
                        <a:ea typeface="Arial" charset="0"/>
                        <a:cs typeface="Arial" charset="0"/>
                      </a:endParaRPr>
                    </a:p>
                  </a:txBody>
                  <a:tcPr marL="68580" marR="68580" marT="0" marB="0" anchor="ctr">
                    <a:lnL>
                      <a:noFill/>
                    </a:lnL>
                    <a:lnR w="9525" cap="flat" cmpd="sng" algn="ctr">
                      <a:solidFill>
                        <a:srgbClr val="DDDDDD">
                          <a:shade val="95000"/>
                          <a:satMod val="105000"/>
                        </a:srgbClr>
                      </a:solidFill>
                      <a:prstDash val="solid"/>
                    </a:lnR>
                    <a:lnT w="9525" cap="flat" cmpd="sng" algn="ctr">
                      <a:solidFill>
                        <a:srgbClr val="DDDDDD">
                          <a:shade val="95000"/>
                          <a:satMod val="105000"/>
                        </a:srgbClr>
                      </a:solidFill>
                      <a:prstDash val="solid"/>
                    </a:lnT>
                    <a:lnB w="254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513008">
                <a:tc>
                  <a:txBody>
                    <a:bodyPr/>
                    <a:lstStyle>
                      <a:lvl1pPr marL="0" algn="l" defTabSz="3657418" rtl="0" eaLnBrk="1" latinLnBrk="0" hangingPunct="1">
                        <a:defRPr sz="7200" b="1" kern="1200">
                          <a:solidFill>
                            <a:schemeClr val="dk1"/>
                          </a:solidFill>
                          <a:latin typeface="Times New Roman"/>
                        </a:defRPr>
                      </a:lvl1pPr>
                      <a:lvl2pPr marL="1828709" algn="l" defTabSz="3657418" rtl="0" eaLnBrk="1" latinLnBrk="0" hangingPunct="1">
                        <a:defRPr sz="7200" b="1" kern="1200">
                          <a:solidFill>
                            <a:schemeClr val="dk1"/>
                          </a:solidFill>
                          <a:latin typeface="Times New Roman"/>
                        </a:defRPr>
                      </a:lvl2pPr>
                      <a:lvl3pPr marL="3657418" algn="l" defTabSz="3657418" rtl="0" eaLnBrk="1" latinLnBrk="0" hangingPunct="1">
                        <a:defRPr sz="7200" b="1" kern="1200">
                          <a:solidFill>
                            <a:schemeClr val="dk1"/>
                          </a:solidFill>
                          <a:latin typeface="Times New Roman"/>
                        </a:defRPr>
                      </a:lvl3pPr>
                      <a:lvl4pPr marL="5486126" algn="l" defTabSz="3657418" rtl="0" eaLnBrk="1" latinLnBrk="0" hangingPunct="1">
                        <a:defRPr sz="7200" b="1" kern="1200">
                          <a:solidFill>
                            <a:schemeClr val="dk1"/>
                          </a:solidFill>
                          <a:latin typeface="Times New Roman"/>
                        </a:defRPr>
                      </a:lvl4pPr>
                      <a:lvl5pPr marL="7314834" algn="l" defTabSz="3657418" rtl="0" eaLnBrk="1" latinLnBrk="0" hangingPunct="1">
                        <a:defRPr sz="7200" b="1" kern="1200">
                          <a:solidFill>
                            <a:schemeClr val="dk1"/>
                          </a:solidFill>
                          <a:latin typeface="Times New Roman"/>
                        </a:defRPr>
                      </a:lvl5pPr>
                      <a:lvl6pPr marL="9143542" algn="l" defTabSz="3657418" rtl="0" eaLnBrk="1" latinLnBrk="0" hangingPunct="1">
                        <a:defRPr sz="7200" b="1" kern="1200">
                          <a:solidFill>
                            <a:schemeClr val="dk1"/>
                          </a:solidFill>
                          <a:latin typeface="Times New Roman"/>
                        </a:defRPr>
                      </a:lvl6pPr>
                      <a:lvl7pPr marL="10972252" algn="l" defTabSz="3657418" rtl="0" eaLnBrk="1" latinLnBrk="0" hangingPunct="1">
                        <a:defRPr sz="7200" b="1" kern="1200">
                          <a:solidFill>
                            <a:schemeClr val="dk1"/>
                          </a:solidFill>
                          <a:latin typeface="Times New Roman"/>
                        </a:defRPr>
                      </a:lvl7pPr>
                      <a:lvl8pPr marL="12800960" algn="l" defTabSz="3657418" rtl="0" eaLnBrk="1" latinLnBrk="0" hangingPunct="1">
                        <a:defRPr sz="7200" b="1" kern="1200">
                          <a:solidFill>
                            <a:schemeClr val="dk1"/>
                          </a:solidFill>
                          <a:latin typeface="Times New Roman"/>
                        </a:defRPr>
                      </a:lvl8pPr>
                      <a:lvl9pPr marL="14629669" algn="l" defTabSz="3657418" rtl="0" eaLnBrk="1" latinLnBrk="0" hangingPunct="1">
                        <a:defRPr sz="7200" b="1" kern="1200">
                          <a:solidFill>
                            <a:schemeClr val="dk1"/>
                          </a:solidFill>
                          <a:latin typeface="Times New Roman"/>
                        </a:defRPr>
                      </a:lvl9pPr>
                    </a:lstStyle>
                    <a:p>
                      <a:pPr marL="0" marR="0" algn="ctr">
                        <a:lnSpc>
                          <a:spcPct val="107000"/>
                        </a:lnSpc>
                        <a:spcBef>
                          <a:spcPts val="0"/>
                        </a:spcBef>
                        <a:spcAft>
                          <a:spcPts val="0"/>
                        </a:spcAft>
                      </a:pPr>
                      <a:r>
                        <a:rPr lang="en-US" sz="2400" b="1" i="0" dirty="0" smtClean="0">
                          <a:effectLst/>
                          <a:latin typeface="Arial" charset="0"/>
                          <a:ea typeface="Arial" charset="0"/>
                          <a:cs typeface="Arial" charset="0"/>
                        </a:rPr>
                        <a:t>Monophone</a:t>
                      </a:r>
                      <a:r>
                        <a:rPr lang="en-US" sz="2400" b="1" i="0" dirty="0">
                          <a:effectLst/>
                          <a:latin typeface="Arial" charset="0"/>
                          <a:ea typeface="Arial" charset="0"/>
                          <a:cs typeface="Arial" charset="0"/>
                        </a:rPr>
                        <a:t>s</a:t>
                      </a:r>
                    </a:p>
                  </a:txBody>
                  <a:tcPr marL="68580" marR="68580" marT="0" marB="0" anchor="ctr">
                    <a:lnL w="9525" cap="flat" cmpd="sng" algn="ctr">
                      <a:solidFill>
                        <a:srgbClr val="DDDDDD">
                          <a:shade val="95000"/>
                          <a:satMod val="105000"/>
                        </a:srgbClr>
                      </a:solidFill>
                      <a:prstDash val="solid"/>
                    </a:lnL>
                    <a:lnR w="25400" cap="flat" cmpd="sng" algn="ctr">
                      <a:solidFill>
                        <a:srgbClr val="DDDDDD"/>
                      </a:solidFill>
                      <a:prstDash val="solid"/>
                    </a:lnR>
                    <a:lnT w="25400" cap="flat" cmpd="sng" algn="ctr">
                      <a:solidFill>
                        <a:srgbClr val="FFFFFF"/>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solidFill>
                      <a:srgbClr val="DDDDDD">
                        <a:alpha val="40000"/>
                      </a:srgbClr>
                    </a:solid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i="0" dirty="0" smtClean="0">
                          <a:effectLst/>
                          <a:latin typeface="Arial" charset="0"/>
                          <a:ea typeface="Arial" charset="0"/>
                          <a:cs typeface="Arial" charset="0"/>
                        </a:rPr>
                        <a:t>2.95%</a:t>
                      </a:r>
                      <a:endParaRPr lang="en-US" sz="2400" b="1" i="0" dirty="0">
                        <a:effectLst/>
                        <a:latin typeface="Arial" charset="0"/>
                        <a:ea typeface="Arial" charset="0"/>
                        <a:cs typeface="Arial" charset="0"/>
                      </a:endParaRPr>
                    </a:p>
                  </a:txBody>
                  <a:tcPr marL="68580" marR="68580" marT="0" marB="0" anchor="ctr">
                    <a:lnL w="25400" cap="flat" cmpd="sng" algn="ctr">
                      <a:solidFill>
                        <a:srgbClr val="DDDDDD"/>
                      </a:solidFill>
                      <a:prstDash val="solid"/>
                    </a:lnL>
                    <a:lnR w="9525" cap="flat" cmpd="sng" algn="ctr">
                      <a:solidFill>
                        <a:srgbClr val="DDDDDD">
                          <a:shade val="95000"/>
                          <a:satMod val="105000"/>
                        </a:srgbClr>
                      </a:solidFill>
                      <a:prstDash val="solid"/>
                    </a:lnR>
                    <a:lnT w="25400" cap="flat" cmpd="sng" algn="ctr">
                      <a:solidFill>
                        <a:srgbClr val="FFFFFF"/>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solidFill>
                      <a:srgbClr val="DDDDDD">
                        <a:alpha val="40000"/>
                      </a:srgbClr>
                    </a:solid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i="0" dirty="0" smtClean="0">
                          <a:effectLst/>
                          <a:latin typeface="Arial" charset="0"/>
                          <a:ea typeface="Arial" charset="0"/>
                          <a:cs typeface="Arial" charset="0"/>
                        </a:rPr>
                        <a:t>1.00%</a:t>
                      </a:r>
                      <a:endParaRPr lang="en-US" sz="2400" b="1" i="0" dirty="0">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round/>
                      <a:headEnd type="none" w="med" len="med"/>
                      <a:tailEnd type="none" w="med" len="med"/>
                    </a:lnL>
                    <a:lnR w="9525" cap="flat" cmpd="sng" algn="ctr">
                      <a:solidFill>
                        <a:srgbClr val="DDDDDD">
                          <a:shade val="95000"/>
                          <a:satMod val="105000"/>
                        </a:srgbClr>
                      </a:solidFill>
                      <a:prstDash val="solid"/>
                    </a:lnR>
                    <a:lnT w="25400" cap="flat" cmpd="sng" algn="ctr">
                      <a:solidFill>
                        <a:srgbClr val="FFFFFF"/>
                      </a:solidFill>
                      <a:prstDash val="solid"/>
                      <a:round/>
                      <a:headEnd type="none" w="med" len="med"/>
                      <a:tailEnd type="none" w="med" len="med"/>
                    </a:lnT>
                    <a:lnB w="9525" cap="flat" cmpd="sng" algn="ctr">
                      <a:solidFill>
                        <a:srgbClr val="DDDDD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DDDDDD">
                        <a:alpha val="40000"/>
                      </a:srgbClr>
                    </a:solidFill>
                  </a:tcPr>
                </a:tc>
              </a:tr>
              <a:tr h="485775">
                <a:tc>
                  <a:txBody>
                    <a:bodyPr/>
                    <a:lstStyle>
                      <a:lvl1pPr marL="0" algn="l" defTabSz="3657418" rtl="0" eaLnBrk="1" latinLnBrk="0" hangingPunct="1">
                        <a:defRPr sz="7200" b="1" kern="1200">
                          <a:solidFill>
                            <a:schemeClr val="dk1"/>
                          </a:solidFill>
                          <a:latin typeface="Times New Roman"/>
                        </a:defRPr>
                      </a:lvl1pPr>
                      <a:lvl2pPr marL="1828709" algn="l" defTabSz="3657418" rtl="0" eaLnBrk="1" latinLnBrk="0" hangingPunct="1">
                        <a:defRPr sz="7200" b="1" kern="1200">
                          <a:solidFill>
                            <a:schemeClr val="dk1"/>
                          </a:solidFill>
                          <a:latin typeface="Times New Roman"/>
                        </a:defRPr>
                      </a:lvl2pPr>
                      <a:lvl3pPr marL="3657418" algn="l" defTabSz="3657418" rtl="0" eaLnBrk="1" latinLnBrk="0" hangingPunct="1">
                        <a:defRPr sz="7200" b="1" kern="1200">
                          <a:solidFill>
                            <a:schemeClr val="dk1"/>
                          </a:solidFill>
                          <a:latin typeface="Times New Roman"/>
                        </a:defRPr>
                      </a:lvl3pPr>
                      <a:lvl4pPr marL="5486126" algn="l" defTabSz="3657418" rtl="0" eaLnBrk="1" latinLnBrk="0" hangingPunct="1">
                        <a:defRPr sz="7200" b="1" kern="1200">
                          <a:solidFill>
                            <a:schemeClr val="dk1"/>
                          </a:solidFill>
                          <a:latin typeface="Times New Roman"/>
                        </a:defRPr>
                      </a:lvl4pPr>
                      <a:lvl5pPr marL="7314834" algn="l" defTabSz="3657418" rtl="0" eaLnBrk="1" latinLnBrk="0" hangingPunct="1">
                        <a:defRPr sz="7200" b="1" kern="1200">
                          <a:solidFill>
                            <a:schemeClr val="dk1"/>
                          </a:solidFill>
                          <a:latin typeface="Times New Roman"/>
                        </a:defRPr>
                      </a:lvl5pPr>
                      <a:lvl6pPr marL="9143542" algn="l" defTabSz="3657418" rtl="0" eaLnBrk="1" latinLnBrk="0" hangingPunct="1">
                        <a:defRPr sz="7200" b="1" kern="1200">
                          <a:solidFill>
                            <a:schemeClr val="dk1"/>
                          </a:solidFill>
                          <a:latin typeface="Times New Roman"/>
                        </a:defRPr>
                      </a:lvl6pPr>
                      <a:lvl7pPr marL="10972252" algn="l" defTabSz="3657418" rtl="0" eaLnBrk="1" latinLnBrk="0" hangingPunct="1">
                        <a:defRPr sz="7200" b="1" kern="1200">
                          <a:solidFill>
                            <a:schemeClr val="dk1"/>
                          </a:solidFill>
                          <a:latin typeface="Times New Roman"/>
                        </a:defRPr>
                      </a:lvl7pPr>
                      <a:lvl8pPr marL="12800960" algn="l" defTabSz="3657418" rtl="0" eaLnBrk="1" latinLnBrk="0" hangingPunct="1">
                        <a:defRPr sz="7200" b="1" kern="1200">
                          <a:solidFill>
                            <a:schemeClr val="dk1"/>
                          </a:solidFill>
                          <a:latin typeface="Times New Roman"/>
                        </a:defRPr>
                      </a:lvl8pPr>
                      <a:lvl9pPr marL="14629669" algn="l" defTabSz="3657418" rtl="0" eaLnBrk="1" latinLnBrk="0" hangingPunct="1">
                        <a:defRPr sz="7200" b="1" kern="1200">
                          <a:solidFill>
                            <a:schemeClr val="dk1"/>
                          </a:solidFill>
                          <a:latin typeface="Times New Roman"/>
                        </a:defRPr>
                      </a:lvl9pPr>
                    </a:lstStyle>
                    <a:p>
                      <a:pPr marL="0" marR="0" algn="ctr">
                        <a:lnSpc>
                          <a:spcPct val="107000"/>
                        </a:lnSpc>
                        <a:spcBef>
                          <a:spcPts val="0"/>
                        </a:spcBef>
                        <a:spcAft>
                          <a:spcPts val="0"/>
                        </a:spcAft>
                      </a:pPr>
                      <a:r>
                        <a:rPr lang="en-US" sz="2400" b="1" i="0" dirty="0" smtClean="0">
                          <a:effectLst/>
                          <a:latin typeface="Arial" charset="0"/>
                          <a:ea typeface="Arial" charset="0"/>
                          <a:cs typeface="Arial" charset="0"/>
                        </a:rPr>
                        <a:t>Triphones</a:t>
                      </a:r>
                      <a:endParaRPr lang="en-US" sz="2400" b="1" i="0" dirty="0">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w="25400" cap="flat" cmpd="sng" algn="ctr">
                      <a:solidFill>
                        <a:srgbClr val="DDDDDD"/>
                      </a:solidFill>
                      <a:prstDash val="solid"/>
                    </a:lnR>
                    <a:lnT w="9525" cap="flat" cmpd="sng" algn="ctr">
                      <a:solidFill>
                        <a:srgbClr val="DDDDDD">
                          <a:shade val="95000"/>
                          <a:satMod val="105000"/>
                        </a:srgbClr>
                      </a:solidFill>
                      <a:prstDash val="solid"/>
                    </a:lnT>
                    <a:lnB w="9525" cap="flat" cmpd="sng" algn="ctr">
                      <a:solidFill>
                        <a:srgbClr val="DDDDD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i="0" dirty="0" smtClean="0">
                          <a:effectLst/>
                          <a:latin typeface="Arial" charset="0"/>
                          <a:ea typeface="Arial" charset="0"/>
                          <a:cs typeface="Arial" charset="0"/>
                        </a:rPr>
                        <a:t>0.57%</a:t>
                      </a:r>
                      <a:endParaRPr lang="en-US" sz="2400" b="1" i="0" dirty="0">
                        <a:effectLst/>
                        <a:latin typeface="Arial" charset="0"/>
                        <a:ea typeface="Arial" charset="0"/>
                        <a:cs typeface="Arial" charset="0"/>
                      </a:endParaRPr>
                    </a:p>
                  </a:txBody>
                  <a:tcPr marL="68580" marR="68580" marT="0" marB="0" anchor="ctr">
                    <a:lnL w="25400" cap="flat" cmpd="sng" algn="ctr">
                      <a:solidFill>
                        <a:srgbClr val="DDDDDD"/>
                      </a:solidFill>
                      <a:prstDash val="solid"/>
                    </a:lnL>
                    <a:lnR w="9525" cap="flat" cmpd="sng" algn="ctr">
                      <a:solidFill>
                        <a:srgbClr val="DDDDDD">
                          <a:shade val="95000"/>
                          <a:satMod val="105000"/>
                        </a:srgbClr>
                      </a:solidFill>
                      <a:prstDash val="solid"/>
                      <a:round/>
                      <a:headEnd type="none" w="med" len="med"/>
                      <a:tailEnd type="none" w="med" len="med"/>
                    </a:lnR>
                    <a:lnT w="9525" cap="flat" cmpd="sng" algn="ctr">
                      <a:solidFill>
                        <a:srgbClr val="DDDDDD">
                          <a:shade val="95000"/>
                          <a:satMod val="105000"/>
                        </a:srgbClr>
                      </a:solidFill>
                      <a:prstDash val="solid"/>
                    </a:lnT>
                    <a:lnB w="9525" cap="flat" cmpd="sng" algn="ctr">
                      <a:solidFill>
                        <a:srgbClr val="DDDDD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i="0" dirty="0" smtClean="0">
                          <a:effectLst/>
                          <a:latin typeface="Arial" charset="0"/>
                          <a:ea typeface="Arial" charset="0"/>
                          <a:cs typeface="Arial" charset="0"/>
                        </a:rPr>
                        <a:t>0.40%</a:t>
                      </a:r>
                      <a:endParaRPr lang="en-US" sz="2400" b="1" i="0" dirty="0">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round/>
                      <a:headEnd type="none" w="med" len="med"/>
                      <a:tailEnd type="none" w="med" len="med"/>
                    </a:lnL>
                    <a:lnR w="9525" cap="flat" cmpd="sng" algn="ctr">
                      <a:solidFill>
                        <a:srgbClr val="DDDDDD">
                          <a:shade val="95000"/>
                          <a:satMod val="105000"/>
                        </a:srgbClr>
                      </a:solidFill>
                      <a:prstDash val="solid"/>
                      <a:round/>
                      <a:headEnd type="none" w="med" len="med"/>
                      <a:tailEnd type="none" w="med" len="med"/>
                    </a:lnR>
                    <a:lnT w="9525" cap="flat" cmpd="sng" algn="ctr">
                      <a:solidFill>
                        <a:srgbClr val="DDDDDD">
                          <a:shade val="95000"/>
                          <a:satMod val="105000"/>
                        </a:srgbClr>
                      </a:solidFill>
                      <a:prstDash val="solid"/>
                      <a:round/>
                      <a:headEnd type="none" w="med" len="med"/>
                      <a:tailEnd type="none" w="med" len="med"/>
                    </a:lnT>
                    <a:lnB w="9525" cap="flat" cmpd="sng" algn="ctr">
                      <a:solidFill>
                        <a:srgbClr val="DDDDD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marL="0" marR="0" algn="ctr">
                        <a:lnSpc>
                          <a:spcPct val="107000"/>
                        </a:lnSpc>
                        <a:spcBef>
                          <a:spcPts val="0"/>
                        </a:spcBef>
                        <a:spcAft>
                          <a:spcPts val="0"/>
                        </a:spcAft>
                      </a:pPr>
                      <a:r>
                        <a:rPr lang="en-US" sz="2400" b="1" i="0" dirty="0" smtClean="0">
                          <a:effectLst/>
                          <a:latin typeface="Arial" charset="0"/>
                          <a:ea typeface="Arial" charset="0"/>
                          <a:cs typeface="Arial" charset="0"/>
                        </a:rPr>
                        <a:t>Triphones (LDA)</a:t>
                      </a:r>
                      <a:endParaRPr lang="en-US" sz="2400" b="1" i="0" dirty="0">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w="25400" cap="flat" cmpd="sng" algn="ctr">
                      <a:solidFill>
                        <a:srgbClr val="DDDDDD"/>
                      </a:solidFill>
                      <a:prstDash val="solid"/>
                      <a:round/>
                      <a:headEnd type="none" w="med" len="med"/>
                      <a:tailEnd type="none" w="med" len="med"/>
                    </a:lnR>
                    <a:lnT w="9525" cap="flat" cmpd="sng" algn="ctr">
                      <a:solidFill>
                        <a:srgbClr val="DDDDDD">
                          <a:shade val="95000"/>
                          <a:satMod val="105000"/>
                        </a:srgbClr>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b="1" i="0" dirty="0" smtClean="0">
                          <a:effectLst/>
                          <a:latin typeface="Arial" charset="0"/>
                          <a:ea typeface="Arial" charset="0"/>
                          <a:cs typeface="Arial" charset="0"/>
                        </a:rPr>
                        <a:t>N/A</a:t>
                      </a:r>
                      <a:endParaRPr lang="en-US" sz="2400" b="1" i="0" dirty="0">
                        <a:effectLst/>
                        <a:latin typeface="Arial" charset="0"/>
                        <a:ea typeface="Arial" charset="0"/>
                        <a:cs typeface="Arial" charset="0"/>
                      </a:endParaRPr>
                    </a:p>
                  </a:txBody>
                  <a:tcPr marL="68580" marR="68580" marT="0" marB="0" anchor="ctr">
                    <a:lnL w="25400" cap="flat" cmpd="sng" algn="ctr">
                      <a:solidFill>
                        <a:srgbClr val="DDDDDD"/>
                      </a:solidFill>
                      <a:prstDash val="solid"/>
                      <a:round/>
                      <a:headEnd type="none" w="med" len="med"/>
                      <a:tailEnd type="none" w="med" len="med"/>
                    </a:lnL>
                    <a:lnR w="9525" cap="flat" cmpd="sng" algn="ctr">
                      <a:solidFill>
                        <a:srgbClr val="DDDDDD">
                          <a:shade val="95000"/>
                          <a:satMod val="105000"/>
                        </a:srgbClr>
                      </a:solidFill>
                      <a:prstDash val="solid"/>
                      <a:round/>
                      <a:headEnd type="none" w="med" len="med"/>
                      <a:tailEnd type="none" w="med" len="med"/>
                    </a:lnR>
                    <a:lnT w="9525" cap="flat" cmpd="sng" algn="ctr">
                      <a:solidFill>
                        <a:srgbClr val="DDDDDD">
                          <a:shade val="95000"/>
                          <a:satMod val="105000"/>
                        </a:srgbClr>
                      </a:solidFill>
                      <a:prstDash val="solid"/>
                    </a:lnT>
                    <a:lnB w="9525" cap="flat" cmpd="sng" algn="ctr">
                      <a:solidFill>
                        <a:srgbClr val="DDDDD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2400" b="1" i="0" dirty="0" smtClean="0">
                          <a:effectLst/>
                          <a:latin typeface="Arial" charset="0"/>
                          <a:ea typeface="Arial" charset="0"/>
                          <a:cs typeface="Arial" charset="0"/>
                        </a:rPr>
                        <a:t>0.30%</a:t>
                      </a:r>
                      <a:endParaRPr lang="en-US" sz="2400" b="1" i="0" dirty="0">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round/>
                      <a:headEnd type="none" w="med" len="med"/>
                      <a:tailEnd type="none" w="med" len="med"/>
                    </a:lnL>
                    <a:lnR w="9525" cap="flat" cmpd="sng" algn="ctr">
                      <a:solidFill>
                        <a:srgbClr val="DDDDDD">
                          <a:shade val="95000"/>
                          <a:satMod val="105000"/>
                        </a:srgbClr>
                      </a:solidFill>
                      <a:prstDash val="solid"/>
                      <a:round/>
                      <a:headEnd type="none" w="med" len="med"/>
                      <a:tailEnd type="none" w="med" len="med"/>
                    </a:lnR>
                    <a:lnT w="9525" cap="flat" cmpd="sng" algn="ctr">
                      <a:solidFill>
                        <a:srgbClr val="DDDDDD">
                          <a:shade val="95000"/>
                          <a:satMod val="105000"/>
                        </a:srgbClr>
                      </a:solidFill>
                      <a:prstDash val="solid"/>
                      <a:round/>
                      <a:headEnd type="none" w="med" len="med"/>
                      <a:tailEnd type="none" w="med" len="med"/>
                    </a:lnT>
                    <a:lnB w="9525" cap="flat" cmpd="sng" algn="ctr">
                      <a:solidFill>
                        <a:srgbClr val="DDDDD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8"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590" y="17249188"/>
            <a:ext cx="8010917" cy="4426045"/>
          </a:xfrm>
          <a:prstGeom prst="rect">
            <a:avLst/>
          </a:prstGeom>
        </p:spPr>
      </p:pic>
      <p:sp>
        <p:nvSpPr>
          <p:cNvPr id="4" name="CaixaDeTexto 3"/>
          <p:cNvSpPr txBox="1"/>
          <p:nvPr/>
        </p:nvSpPr>
        <p:spPr>
          <a:xfrm>
            <a:off x="504314" y="21878029"/>
            <a:ext cx="8497534"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Figure 1: </a:t>
            </a:r>
            <a:r>
              <a:rPr lang="en-US" sz="2400" b="1" dirty="0">
                <a:latin typeface="Arial" panose="020B0604020202020204" pitchFamily="34" charset="0"/>
                <a:cs typeface="Arial" panose="020B0604020202020204" pitchFamily="34" charset="0"/>
              </a:rPr>
              <a:t>PLEDs </a:t>
            </a:r>
            <a:r>
              <a:rPr lang="en-US" sz="2400" b="1" dirty="0" smtClean="0">
                <a:latin typeface="Arial" panose="020B0604020202020204" pitchFamily="34" charset="0"/>
                <a:cs typeface="Arial" panose="020B0604020202020204" pitchFamily="34" charset="0"/>
              </a:rPr>
              <a:t>occurring </a:t>
            </a:r>
            <a:r>
              <a:rPr lang="en-US" sz="2400" b="1" dirty="0">
                <a:latin typeface="Arial" panose="020B0604020202020204" pitchFamily="34" charset="0"/>
                <a:cs typeface="Arial" panose="020B0604020202020204" pitchFamily="34" charset="0"/>
              </a:rPr>
              <a:t>in the left hemisphere</a:t>
            </a:r>
          </a:p>
        </p:txBody>
      </p:sp>
      <p:sp>
        <p:nvSpPr>
          <p:cNvPr id="29" name="CaixaDeTexto 3"/>
          <p:cNvSpPr txBox="1"/>
          <p:nvPr/>
        </p:nvSpPr>
        <p:spPr>
          <a:xfrm>
            <a:off x="492209" y="26445725"/>
            <a:ext cx="8581817"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Figure 2: An example of a spike</a:t>
            </a:r>
            <a:endParaRPr lang="en-US" sz="2400" b="1" dirty="0">
              <a:latin typeface="Arial" panose="020B0604020202020204" pitchFamily="34" charset="0"/>
              <a:cs typeface="Arial" panose="020B0604020202020204" pitchFamily="34" charset="0"/>
            </a:endParaRPr>
          </a:p>
        </p:txBody>
      </p:sp>
      <p:sp>
        <p:nvSpPr>
          <p:cNvPr id="33" name="CaixaDeTexto 3"/>
          <p:cNvSpPr txBox="1"/>
          <p:nvPr/>
        </p:nvSpPr>
        <p:spPr>
          <a:xfrm>
            <a:off x="9481936" y="16078935"/>
            <a:ext cx="8569725"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Figure 3: An overview of Kaldi</a:t>
            </a:r>
            <a:endParaRPr lang="en-US" sz="2400" b="1" dirty="0">
              <a:latin typeface="Arial" panose="020B0604020202020204" pitchFamily="34" charset="0"/>
              <a:cs typeface="Arial" panose="020B0604020202020204" pitchFamily="34" charset="0"/>
            </a:endParaRPr>
          </a:p>
        </p:txBody>
      </p:sp>
      <p:sp>
        <p:nvSpPr>
          <p:cNvPr id="34" name="CaixaDeTexto 3"/>
          <p:cNvSpPr txBox="1"/>
          <p:nvPr/>
        </p:nvSpPr>
        <p:spPr>
          <a:xfrm>
            <a:off x="9514345" y="26291443"/>
            <a:ext cx="8569725"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Figure 4: Lexicon FST for TIDigits</a:t>
            </a:r>
            <a:endParaRPr lang="en-US" sz="2400" b="1" dirty="0">
              <a:latin typeface="Arial" panose="020B0604020202020204" pitchFamily="34" charset="0"/>
              <a:cs typeface="Arial" panose="020B0604020202020204" pitchFamily="34" charset="0"/>
            </a:endParaRPr>
          </a:p>
        </p:txBody>
      </p:sp>
      <p:sp>
        <p:nvSpPr>
          <p:cNvPr id="35" name="CaixaDeTexto 3"/>
          <p:cNvSpPr txBox="1"/>
          <p:nvPr/>
        </p:nvSpPr>
        <p:spPr>
          <a:xfrm>
            <a:off x="18503700" y="10470129"/>
            <a:ext cx="8569725"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Table 1: A comparison of results on TIDigits</a:t>
            </a:r>
            <a:endParaRPr lang="en-US" sz="2400" b="1" dirty="0">
              <a:latin typeface="Arial" panose="020B0604020202020204" pitchFamily="34" charset="0"/>
              <a:cs typeface="Arial" panose="020B0604020202020204" pitchFamily="34" charset="0"/>
            </a:endParaRPr>
          </a:p>
        </p:txBody>
      </p:sp>
      <p:graphicFrame>
        <p:nvGraphicFramePr>
          <p:cNvPr id="36" name="Tabela 21"/>
          <p:cNvGraphicFramePr>
            <a:graphicFrameLocks noGrp="1"/>
          </p:cNvGraphicFramePr>
          <p:nvPr>
            <p:extLst>
              <p:ext uri="{D42A27DB-BD31-4B8C-83A1-F6EECF244321}">
                <p14:modId xmlns:p14="http://schemas.microsoft.com/office/powerpoint/2010/main" val="1344585263"/>
              </p:ext>
            </p:extLst>
          </p:nvPr>
        </p:nvGraphicFramePr>
        <p:xfrm>
          <a:off x="19173825" y="11807062"/>
          <a:ext cx="7115177" cy="1492661"/>
        </p:xfrm>
        <a:graphic>
          <a:graphicData uri="http://schemas.openxmlformats.org/drawingml/2006/table">
            <a:tbl>
              <a:tblPr firstRow="1" firstCol="1" bandRow="1">
                <a:gradFill rotWithShape="1">
                  <a:gsLst>
                    <a:gs pos="0">
                      <a:srgbClr val="DDDDDD">
                        <a:tint val="50000"/>
                        <a:satMod val="300000"/>
                      </a:srgbClr>
                    </a:gs>
                    <a:gs pos="35000">
                      <a:srgbClr val="DDDDDD">
                        <a:tint val="37000"/>
                        <a:satMod val="300000"/>
                      </a:srgbClr>
                    </a:gs>
                    <a:gs pos="100000">
                      <a:srgbClr val="DDDDDD">
                        <a:tint val="15000"/>
                        <a:satMod val="350000"/>
                      </a:srgbClr>
                    </a:gs>
                  </a:gsLst>
                  <a:lin ang="16200000" scaled="1"/>
                </a:gradFill>
                <a:effectLst>
                  <a:outerShdw blurRad="40000" dist="20000" dir="5400000" rotWithShape="0">
                    <a:srgbClr val="000000">
                      <a:alpha val="38000"/>
                    </a:srgbClr>
                  </a:outerShdw>
                </a:effectLst>
              </a:tblPr>
              <a:tblGrid>
                <a:gridCol w="2828925"/>
                <a:gridCol w="2143126"/>
                <a:gridCol w="2143126"/>
              </a:tblGrid>
              <a:tr h="709959">
                <a:tc>
                  <a:txBody>
                    <a:bodyPr/>
                    <a:lstStyle>
                      <a:lvl1pPr marL="0" algn="l" defTabSz="3657418" rtl="0" eaLnBrk="1" latinLnBrk="0" hangingPunct="1">
                        <a:defRPr sz="7200" b="1" kern="1200">
                          <a:solidFill>
                            <a:schemeClr val="lt1"/>
                          </a:solidFill>
                          <a:latin typeface="Times New Roman"/>
                        </a:defRPr>
                      </a:lvl1pPr>
                      <a:lvl2pPr marL="1828709" algn="l" defTabSz="3657418" rtl="0" eaLnBrk="1" latinLnBrk="0" hangingPunct="1">
                        <a:defRPr sz="7200" b="1" kern="1200">
                          <a:solidFill>
                            <a:schemeClr val="lt1"/>
                          </a:solidFill>
                          <a:latin typeface="Times New Roman"/>
                        </a:defRPr>
                      </a:lvl2pPr>
                      <a:lvl3pPr marL="3657418" algn="l" defTabSz="3657418" rtl="0" eaLnBrk="1" latinLnBrk="0" hangingPunct="1">
                        <a:defRPr sz="7200" b="1" kern="1200">
                          <a:solidFill>
                            <a:schemeClr val="lt1"/>
                          </a:solidFill>
                          <a:latin typeface="Times New Roman"/>
                        </a:defRPr>
                      </a:lvl3pPr>
                      <a:lvl4pPr marL="5486126" algn="l" defTabSz="3657418" rtl="0" eaLnBrk="1" latinLnBrk="0" hangingPunct="1">
                        <a:defRPr sz="7200" b="1" kern="1200">
                          <a:solidFill>
                            <a:schemeClr val="lt1"/>
                          </a:solidFill>
                          <a:latin typeface="Times New Roman"/>
                        </a:defRPr>
                      </a:lvl4pPr>
                      <a:lvl5pPr marL="7314834" algn="l" defTabSz="3657418" rtl="0" eaLnBrk="1" latinLnBrk="0" hangingPunct="1">
                        <a:defRPr sz="7200" b="1" kern="1200">
                          <a:solidFill>
                            <a:schemeClr val="lt1"/>
                          </a:solidFill>
                          <a:latin typeface="Times New Roman"/>
                        </a:defRPr>
                      </a:lvl5pPr>
                      <a:lvl6pPr marL="9143542" algn="l" defTabSz="3657418" rtl="0" eaLnBrk="1" latinLnBrk="0" hangingPunct="1">
                        <a:defRPr sz="7200" b="1" kern="1200">
                          <a:solidFill>
                            <a:schemeClr val="lt1"/>
                          </a:solidFill>
                          <a:latin typeface="Times New Roman"/>
                        </a:defRPr>
                      </a:lvl6pPr>
                      <a:lvl7pPr marL="10972252" algn="l" defTabSz="3657418" rtl="0" eaLnBrk="1" latinLnBrk="0" hangingPunct="1">
                        <a:defRPr sz="7200" b="1" kern="1200">
                          <a:solidFill>
                            <a:schemeClr val="lt1"/>
                          </a:solidFill>
                          <a:latin typeface="Times New Roman"/>
                        </a:defRPr>
                      </a:lvl7pPr>
                      <a:lvl8pPr marL="12800960" algn="l" defTabSz="3657418" rtl="0" eaLnBrk="1" latinLnBrk="0" hangingPunct="1">
                        <a:defRPr sz="7200" b="1" kern="1200">
                          <a:solidFill>
                            <a:schemeClr val="lt1"/>
                          </a:solidFill>
                          <a:latin typeface="Times New Roman"/>
                        </a:defRPr>
                      </a:lvl8pPr>
                      <a:lvl9pPr marL="14629669" algn="l" defTabSz="3657418" rtl="0" eaLnBrk="1" latinLnBrk="0" hangingPunct="1">
                        <a:defRPr sz="7200" b="1" kern="1200">
                          <a:solidFill>
                            <a:schemeClr val="lt1"/>
                          </a:solidFill>
                          <a:latin typeface="Times New Roman"/>
                        </a:defRPr>
                      </a:lvl9pPr>
                    </a:lstStyle>
                    <a:p>
                      <a:pPr algn="ctr">
                        <a:lnSpc>
                          <a:spcPct val="107000"/>
                        </a:lnSpc>
                      </a:pPr>
                      <a:r>
                        <a:rPr lang="en-US" sz="2400" b="1" i="0" dirty="0" smtClean="0">
                          <a:solidFill>
                            <a:schemeClr val="tx1"/>
                          </a:solidFill>
                          <a:effectLst/>
                          <a:latin typeface="Arial" charset="0"/>
                          <a:ea typeface="Arial" charset="0"/>
                          <a:cs typeface="Arial" charset="0"/>
                        </a:rPr>
                        <a:t>Acoustic Model</a:t>
                      </a:r>
                      <a:endParaRPr lang="en-US" sz="2400" b="1" i="0" dirty="0">
                        <a:solidFill>
                          <a:schemeClr val="tx1"/>
                        </a:solidFill>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a:noFill/>
                    </a:lnR>
                    <a:lnT w="9525" cap="flat" cmpd="sng" algn="ctr">
                      <a:solidFill>
                        <a:srgbClr val="DDDDDD">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DDDDDD"/>
                    </a:solidFill>
                  </a:tcPr>
                </a:tc>
                <a:tc>
                  <a:txBody>
                    <a:bodyPr/>
                    <a:lstStyle>
                      <a:lvl1pPr marL="0" algn="l" defTabSz="3657418" rtl="0" eaLnBrk="1" latinLnBrk="0" hangingPunct="1">
                        <a:defRPr sz="7200" b="1" kern="1200">
                          <a:solidFill>
                            <a:schemeClr val="lt1"/>
                          </a:solidFill>
                          <a:latin typeface="Times New Roman"/>
                        </a:defRPr>
                      </a:lvl1pPr>
                      <a:lvl2pPr marL="1828709" algn="l" defTabSz="3657418" rtl="0" eaLnBrk="1" latinLnBrk="0" hangingPunct="1">
                        <a:defRPr sz="7200" b="1" kern="1200">
                          <a:solidFill>
                            <a:schemeClr val="lt1"/>
                          </a:solidFill>
                          <a:latin typeface="Times New Roman"/>
                        </a:defRPr>
                      </a:lvl2pPr>
                      <a:lvl3pPr marL="3657418" algn="l" defTabSz="3657418" rtl="0" eaLnBrk="1" latinLnBrk="0" hangingPunct="1">
                        <a:defRPr sz="7200" b="1" kern="1200">
                          <a:solidFill>
                            <a:schemeClr val="lt1"/>
                          </a:solidFill>
                          <a:latin typeface="Times New Roman"/>
                        </a:defRPr>
                      </a:lvl3pPr>
                      <a:lvl4pPr marL="5486126" algn="l" defTabSz="3657418" rtl="0" eaLnBrk="1" latinLnBrk="0" hangingPunct="1">
                        <a:defRPr sz="7200" b="1" kern="1200">
                          <a:solidFill>
                            <a:schemeClr val="lt1"/>
                          </a:solidFill>
                          <a:latin typeface="Times New Roman"/>
                        </a:defRPr>
                      </a:lvl4pPr>
                      <a:lvl5pPr marL="7314834" algn="l" defTabSz="3657418" rtl="0" eaLnBrk="1" latinLnBrk="0" hangingPunct="1">
                        <a:defRPr sz="7200" b="1" kern="1200">
                          <a:solidFill>
                            <a:schemeClr val="lt1"/>
                          </a:solidFill>
                          <a:latin typeface="Times New Roman"/>
                        </a:defRPr>
                      </a:lvl5pPr>
                      <a:lvl6pPr marL="9143542" algn="l" defTabSz="3657418" rtl="0" eaLnBrk="1" latinLnBrk="0" hangingPunct="1">
                        <a:defRPr sz="7200" b="1" kern="1200">
                          <a:solidFill>
                            <a:schemeClr val="lt1"/>
                          </a:solidFill>
                          <a:latin typeface="Times New Roman"/>
                        </a:defRPr>
                      </a:lvl6pPr>
                      <a:lvl7pPr marL="10972252" algn="l" defTabSz="3657418" rtl="0" eaLnBrk="1" latinLnBrk="0" hangingPunct="1">
                        <a:defRPr sz="7200" b="1" kern="1200">
                          <a:solidFill>
                            <a:schemeClr val="lt1"/>
                          </a:solidFill>
                          <a:latin typeface="Times New Roman"/>
                        </a:defRPr>
                      </a:lvl7pPr>
                      <a:lvl8pPr marL="12800960" algn="l" defTabSz="3657418" rtl="0" eaLnBrk="1" latinLnBrk="0" hangingPunct="1">
                        <a:defRPr sz="7200" b="1" kern="1200">
                          <a:solidFill>
                            <a:schemeClr val="lt1"/>
                          </a:solidFill>
                          <a:latin typeface="Times New Roman"/>
                        </a:defRPr>
                      </a:lvl8pPr>
                      <a:lvl9pPr marL="14629669" algn="l" defTabSz="3657418" rtl="0" eaLnBrk="1" latinLnBrk="0" hangingPunct="1">
                        <a:defRPr sz="7200" b="1" kern="1200">
                          <a:solidFill>
                            <a:schemeClr val="lt1"/>
                          </a:solidFill>
                          <a:latin typeface="Times New Roman"/>
                        </a:defRPr>
                      </a:lvl9pPr>
                    </a:lstStyle>
                    <a:p>
                      <a:pPr marL="0" marR="0" algn="ctr">
                        <a:lnSpc>
                          <a:spcPct val="107000"/>
                        </a:lnSpc>
                        <a:spcBef>
                          <a:spcPts val="0"/>
                        </a:spcBef>
                        <a:spcAft>
                          <a:spcPts val="0"/>
                        </a:spcAft>
                      </a:pPr>
                      <a:r>
                        <a:rPr lang="en-US" sz="2400" b="1" i="0" dirty="0" smtClean="0">
                          <a:solidFill>
                            <a:schemeClr val="tx1"/>
                          </a:solidFill>
                          <a:effectLst/>
                          <a:latin typeface="Arial" charset="0"/>
                          <a:ea typeface="Arial" charset="0"/>
                          <a:cs typeface="Arial" charset="0"/>
                        </a:rPr>
                        <a:t>ISIP/HTK</a:t>
                      </a:r>
                      <a:endParaRPr lang="en-US" sz="2400" b="1" i="0" dirty="0">
                        <a:solidFill>
                          <a:schemeClr val="tx1"/>
                        </a:solidFill>
                        <a:effectLst/>
                        <a:latin typeface="Arial" charset="0"/>
                        <a:ea typeface="Arial" charset="0"/>
                        <a:cs typeface="Arial" charset="0"/>
                      </a:endParaRPr>
                    </a:p>
                  </a:txBody>
                  <a:tcPr marL="68580" marR="68580" marT="0" marB="0" anchor="ctr">
                    <a:lnL>
                      <a:noFill/>
                    </a:lnL>
                    <a:lnR>
                      <a:noFill/>
                    </a:lnR>
                    <a:lnT w="9525" cap="flat" cmpd="sng" algn="ctr">
                      <a:solidFill>
                        <a:srgbClr val="DDDDDD">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DDDDDD"/>
                    </a:solidFill>
                  </a:tcPr>
                </a:tc>
                <a:tc>
                  <a:txBody>
                    <a:bodyPr/>
                    <a:lstStyle>
                      <a:lvl1pPr marL="0" algn="l" defTabSz="3657418" rtl="0" eaLnBrk="1" latinLnBrk="0" hangingPunct="1">
                        <a:defRPr sz="7200" b="1" kern="1200">
                          <a:solidFill>
                            <a:schemeClr val="lt1"/>
                          </a:solidFill>
                          <a:latin typeface="Times New Roman"/>
                        </a:defRPr>
                      </a:lvl1pPr>
                      <a:lvl2pPr marL="1828709" algn="l" defTabSz="3657418" rtl="0" eaLnBrk="1" latinLnBrk="0" hangingPunct="1">
                        <a:defRPr sz="7200" b="1" kern="1200">
                          <a:solidFill>
                            <a:schemeClr val="lt1"/>
                          </a:solidFill>
                          <a:latin typeface="Times New Roman"/>
                        </a:defRPr>
                      </a:lvl2pPr>
                      <a:lvl3pPr marL="3657418" algn="l" defTabSz="3657418" rtl="0" eaLnBrk="1" latinLnBrk="0" hangingPunct="1">
                        <a:defRPr sz="7200" b="1" kern="1200">
                          <a:solidFill>
                            <a:schemeClr val="lt1"/>
                          </a:solidFill>
                          <a:latin typeface="Times New Roman"/>
                        </a:defRPr>
                      </a:lvl3pPr>
                      <a:lvl4pPr marL="5486126" algn="l" defTabSz="3657418" rtl="0" eaLnBrk="1" latinLnBrk="0" hangingPunct="1">
                        <a:defRPr sz="7200" b="1" kern="1200">
                          <a:solidFill>
                            <a:schemeClr val="lt1"/>
                          </a:solidFill>
                          <a:latin typeface="Times New Roman"/>
                        </a:defRPr>
                      </a:lvl4pPr>
                      <a:lvl5pPr marL="7314834" algn="l" defTabSz="3657418" rtl="0" eaLnBrk="1" latinLnBrk="0" hangingPunct="1">
                        <a:defRPr sz="7200" b="1" kern="1200">
                          <a:solidFill>
                            <a:schemeClr val="lt1"/>
                          </a:solidFill>
                          <a:latin typeface="Times New Roman"/>
                        </a:defRPr>
                      </a:lvl5pPr>
                      <a:lvl6pPr marL="9143542" algn="l" defTabSz="3657418" rtl="0" eaLnBrk="1" latinLnBrk="0" hangingPunct="1">
                        <a:defRPr sz="7200" b="1" kern="1200">
                          <a:solidFill>
                            <a:schemeClr val="lt1"/>
                          </a:solidFill>
                          <a:latin typeface="Times New Roman"/>
                        </a:defRPr>
                      </a:lvl6pPr>
                      <a:lvl7pPr marL="10972252" algn="l" defTabSz="3657418" rtl="0" eaLnBrk="1" latinLnBrk="0" hangingPunct="1">
                        <a:defRPr sz="7200" b="1" kern="1200">
                          <a:solidFill>
                            <a:schemeClr val="lt1"/>
                          </a:solidFill>
                          <a:latin typeface="Times New Roman"/>
                        </a:defRPr>
                      </a:lvl7pPr>
                      <a:lvl8pPr marL="12800960" algn="l" defTabSz="3657418" rtl="0" eaLnBrk="1" latinLnBrk="0" hangingPunct="1">
                        <a:defRPr sz="7200" b="1" kern="1200">
                          <a:solidFill>
                            <a:schemeClr val="lt1"/>
                          </a:solidFill>
                          <a:latin typeface="Times New Roman"/>
                        </a:defRPr>
                      </a:lvl8pPr>
                      <a:lvl9pPr marL="14629669" algn="l" defTabSz="3657418" rtl="0" eaLnBrk="1" latinLnBrk="0" hangingPunct="1">
                        <a:defRPr sz="7200" b="1" kern="1200">
                          <a:solidFill>
                            <a:schemeClr val="lt1"/>
                          </a:solidFill>
                          <a:latin typeface="Times New Roman"/>
                        </a:defRPr>
                      </a:lvl9pPr>
                    </a:lstStyle>
                    <a:p>
                      <a:pPr marL="0" marR="0" algn="ctr">
                        <a:lnSpc>
                          <a:spcPct val="107000"/>
                        </a:lnSpc>
                        <a:spcBef>
                          <a:spcPts val="0"/>
                        </a:spcBef>
                        <a:spcAft>
                          <a:spcPts val="0"/>
                        </a:spcAft>
                      </a:pPr>
                      <a:r>
                        <a:rPr lang="en-US" sz="2400" b="1" i="0" dirty="0" smtClean="0">
                          <a:solidFill>
                            <a:schemeClr val="tx1"/>
                          </a:solidFill>
                          <a:effectLst/>
                          <a:latin typeface="Arial" charset="0"/>
                          <a:ea typeface="Arial" charset="0"/>
                          <a:cs typeface="Arial" charset="0"/>
                        </a:rPr>
                        <a:t>Kaldi</a:t>
                      </a:r>
                      <a:endParaRPr lang="en-US" sz="2400" b="1" i="0" dirty="0">
                        <a:solidFill>
                          <a:schemeClr val="tx1"/>
                        </a:solidFill>
                        <a:effectLst/>
                        <a:latin typeface="Arial" charset="0"/>
                        <a:ea typeface="Arial" charset="0"/>
                        <a:cs typeface="Arial" charset="0"/>
                      </a:endParaRPr>
                    </a:p>
                  </a:txBody>
                  <a:tcPr marL="68580" marR="68580" marT="0" marB="0" anchor="ctr">
                    <a:lnL>
                      <a:noFill/>
                    </a:lnL>
                    <a:lnR w="9525" cap="flat" cmpd="sng" algn="ctr">
                      <a:solidFill>
                        <a:srgbClr val="DDDDDD">
                          <a:shade val="95000"/>
                          <a:satMod val="105000"/>
                        </a:srgbClr>
                      </a:solidFill>
                      <a:prstDash val="solid"/>
                    </a:lnR>
                    <a:lnT w="9525" cap="flat" cmpd="sng" algn="ctr">
                      <a:solidFill>
                        <a:srgbClr val="DDDDDD">
                          <a:shade val="95000"/>
                          <a:satMod val="105000"/>
                        </a:srgbClr>
                      </a:solidFill>
                      <a:prstDash val="solid"/>
                    </a:lnT>
                    <a:lnB w="254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225908">
                <a:tc>
                  <a:txBody>
                    <a:bodyPr/>
                    <a:lstStyle>
                      <a:lvl1pPr marL="0" algn="l" defTabSz="3657418" rtl="0" eaLnBrk="1" latinLnBrk="0" hangingPunct="1">
                        <a:defRPr sz="7200" b="1" kern="1200">
                          <a:solidFill>
                            <a:schemeClr val="dk1"/>
                          </a:solidFill>
                          <a:latin typeface="Times New Roman"/>
                        </a:defRPr>
                      </a:lvl1pPr>
                      <a:lvl2pPr marL="1828709" algn="l" defTabSz="3657418" rtl="0" eaLnBrk="1" latinLnBrk="0" hangingPunct="1">
                        <a:defRPr sz="7200" b="1" kern="1200">
                          <a:solidFill>
                            <a:schemeClr val="dk1"/>
                          </a:solidFill>
                          <a:latin typeface="Times New Roman"/>
                        </a:defRPr>
                      </a:lvl2pPr>
                      <a:lvl3pPr marL="3657418" algn="l" defTabSz="3657418" rtl="0" eaLnBrk="1" latinLnBrk="0" hangingPunct="1">
                        <a:defRPr sz="7200" b="1" kern="1200">
                          <a:solidFill>
                            <a:schemeClr val="dk1"/>
                          </a:solidFill>
                          <a:latin typeface="Times New Roman"/>
                        </a:defRPr>
                      </a:lvl3pPr>
                      <a:lvl4pPr marL="5486126" algn="l" defTabSz="3657418" rtl="0" eaLnBrk="1" latinLnBrk="0" hangingPunct="1">
                        <a:defRPr sz="7200" b="1" kern="1200">
                          <a:solidFill>
                            <a:schemeClr val="dk1"/>
                          </a:solidFill>
                          <a:latin typeface="Times New Roman"/>
                        </a:defRPr>
                      </a:lvl4pPr>
                      <a:lvl5pPr marL="7314834" algn="l" defTabSz="3657418" rtl="0" eaLnBrk="1" latinLnBrk="0" hangingPunct="1">
                        <a:defRPr sz="7200" b="1" kern="1200">
                          <a:solidFill>
                            <a:schemeClr val="dk1"/>
                          </a:solidFill>
                          <a:latin typeface="Times New Roman"/>
                        </a:defRPr>
                      </a:lvl5pPr>
                      <a:lvl6pPr marL="9143542" algn="l" defTabSz="3657418" rtl="0" eaLnBrk="1" latinLnBrk="0" hangingPunct="1">
                        <a:defRPr sz="7200" b="1" kern="1200">
                          <a:solidFill>
                            <a:schemeClr val="dk1"/>
                          </a:solidFill>
                          <a:latin typeface="Times New Roman"/>
                        </a:defRPr>
                      </a:lvl6pPr>
                      <a:lvl7pPr marL="10972252" algn="l" defTabSz="3657418" rtl="0" eaLnBrk="1" latinLnBrk="0" hangingPunct="1">
                        <a:defRPr sz="7200" b="1" kern="1200">
                          <a:solidFill>
                            <a:schemeClr val="dk1"/>
                          </a:solidFill>
                          <a:latin typeface="Times New Roman"/>
                        </a:defRPr>
                      </a:lvl7pPr>
                      <a:lvl8pPr marL="12800960" algn="l" defTabSz="3657418" rtl="0" eaLnBrk="1" latinLnBrk="0" hangingPunct="1">
                        <a:defRPr sz="7200" b="1" kern="1200">
                          <a:solidFill>
                            <a:schemeClr val="dk1"/>
                          </a:solidFill>
                          <a:latin typeface="Times New Roman"/>
                        </a:defRPr>
                      </a:lvl8pPr>
                      <a:lvl9pPr marL="14629669" algn="l" defTabSz="3657418" rtl="0" eaLnBrk="1" latinLnBrk="0" hangingPunct="1">
                        <a:defRPr sz="7200" b="1" kern="1200">
                          <a:solidFill>
                            <a:schemeClr val="dk1"/>
                          </a:solidFill>
                          <a:latin typeface="Times New Roman"/>
                        </a:defRPr>
                      </a:lvl9pPr>
                    </a:lstStyle>
                    <a:p>
                      <a:pPr marL="0" marR="0" algn="ctr">
                        <a:lnSpc>
                          <a:spcPct val="107000"/>
                        </a:lnSpc>
                        <a:spcBef>
                          <a:spcPts val="0"/>
                        </a:spcBef>
                        <a:spcAft>
                          <a:spcPts val="0"/>
                        </a:spcAft>
                      </a:pPr>
                      <a:r>
                        <a:rPr lang="en-US" sz="2400" b="1" i="0" dirty="0" smtClean="0">
                          <a:solidFill>
                            <a:schemeClr val="tx1"/>
                          </a:solidFill>
                          <a:effectLst/>
                          <a:latin typeface="Arial" charset="0"/>
                          <a:ea typeface="Arial" charset="0"/>
                          <a:cs typeface="Arial" charset="0"/>
                        </a:rPr>
                        <a:t>Monophone</a:t>
                      </a:r>
                      <a:r>
                        <a:rPr lang="en-US" sz="2400" b="1" i="0" dirty="0">
                          <a:solidFill>
                            <a:schemeClr val="tx1"/>
                          </a:solidFill>
                          <a:effectLst/>
                          <a:latin typeface="Arial" charset="0"/>
                          <a:ea typeface="Arial" charset="0"/>
                          <a:cs typeface="Arial" charset="0"/>
                        </a:rPr>
                        <a:t>s</a:t>
                      </a:r>
                    </a:p>
                  </a:txBody>
                  <a:tcPr marL="68580" marR="68580" marT="0" marB="0" anchor="ctr">
                    <a:lnL w="9525" cap="flat" cmpd="sng" algn="ctr">
                      <a:solidFill>
                        <a:srgbClr val="DDDDDD">
                          <a:shade val="95000"/>
                          <a:satMod val="105000"/>
                        </a:srgbClr>
                      </a:solidFill>
                      <a:prstDash val="solid"/>
                    </a:lnL>
                    <a:lnR w="25400" cap="flat" cmpd="sng" algn="ctr">
                      <a:solidFill>
                        <a:srgbClr val="DDDDDD"/>
                      </a:solidFill>
                      <a:prstDash val="solid"/>
                    </a:lnR>
                    <a:lnT w="25400" cap="flat" cmpd="sng" algn="ctr">
                      <a:solidFill>
                        <a:srgbClr val="FFFFFF"/>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solidFill>
                      <a:srgbClr val="DDDDDD">
                        <a:alpha val="40000"/>
                      </a:srgbClr>
                    </a:solid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i="0" dirty="0" smtClean="0">
                          <a:solidFill>
                            <a:schemeClr val="tx1"/>
                          </a:solidFill>
                          <a:effectLst/>
                          <a:latin typeface="Arial" charset="0"/>
                          <a:ea typeface="Arial" charset="0"/>
                          <a:cs typeface="Arial" charset="0"/>
                        </a:rPr>
                        <a:t>22.06%</a:t>
                      </a:r>
                      <a:endParaRPr lang="en-US" sz="2400" b="1" i="0" dirty="0">
                        <a:solidFill>
                          <a:schemeClr val="tx1"/>
                        </a:solidFill>
                        <a:effectLst/>
                        <a:latin typeface="Arial" charset="0"/>
                        <a:ea typeface="Arial" charset="0"/>
                        <a:cs typeface="Arial" charset="0"/>
                      </a:endParaRPr>
                    </a:p>
                  </a:txBody>
                  <a:tcPr marL="68580" marR="68580" marT="0" marB="0" anchor="ctr">
                    <a:lnL w="25400" cap="flat" cmpd="sng" algn="ctr">
                      <a:solidFill>
                        <a:srgbClr val="DDDDDD"/>
                      </a:solidFill>
                      <a:prstDash val="solid"/>
                    </a:lnL>
                    <a:lnR w="9525" cap="flat" cmpd="sng" algn="ctr">
                      <a:solidFill>
                        <a:srgbClr val="DDDDDD">
                          <a:shade val="95000"/>
                          <a:satMod val="105000"/>
                        </a:srgbClr>
                      </a:solidFill>
                      <a:prstDash val="solid"/>
                    </a:lnR>
                    <a:lnT w="25400" cap="flat" cmpd="sng" algn="ctr">
                      <a:solidFill>
                        <a:srgbClr val="FFFFFF"/>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solidFill>
                      <a:srgbClr val="DDDDDD">
                        <a:alpha val="40000"/>
                      </a:srgbClr>
                    </a:solid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i="0" dirty="0" smtClean="0">
                          <a:solidFill>
                            <a:schemeClr val="tx1"/>
                          </a:solidFill>
                          <a:effectLst/>
                          <a:latin typeface="Arial" charset="0"/>
                          <a:ea typeface="Arial" charset="0"/>
                          <a:cs typeface="Arial" charset="0"/>
                        </a:rPr>
                        <a:t>8.73%</a:t>
                      </a:r>
                      <a:endParaRPr lang="en-US" sz="2400" b="1" i="0" dirty="0">
                        <a:solidFill>
                          <a:schemeClr val="tx1"/>
                        </a:solidFill>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round/>
                      <a:headEnd type="none" w="med" len="med"/>
                      <a:tailEnd type="none" w="med" len="med"/>
                    </a:lnL>
                    <a:lnR w="9525" cap="flat" cmpd="sng" algn="ctr">
                      <a:solidFill>
                        <a:srgbClr val="DDDDDD">
                          <a:shade val="95000"/>
                          <a:satMod val="105000"/>
                        </a:srgbClr>
                      </a:solidFill>
                      <a:prstDash val="solid"/>
                    </a:lnR>
                    <a:lnT w="25400" cap="flat" cmpd="sng" algn="ctr">
                      <a:solidFill>
                        <a:srgbClr val="FFFFFF"/>
                      </a:solidFill>
                      <a:prstDash val="solid"/>
                      <a:round/>
                      <a:headEnd type="none" w="med" len="med"/>
                      <a:tailEnd type="none" w="med" len="med"/>
                    </a:lnT>
                    <a:lnB w="9525" cap="flat" cmpd="sng" algn="ctr">
                      <a:solidFill>
                        <a:srgbClr val="DDDDD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DDDDDD">
                        <a:alpha val="40000"/>
                      </a:srgbClr>
                    </a:solidFill>
                  </a:tcPr>
                </a:tc>
              </a:tr>
              <a:tr h="338862">
                <a:tc>
                  <a:txBody>
                    <a:bodyPr/>
                    <a:lstStyle>
                      <a:lvl1pPr marL="0" algn="l" defTabSz="3657418" rtl="0" eaLnBrk="1" latinLnBrk="0" hangingPunct="1">
                        <a:defRPr sz="7200" b="1" kern="1200">
                          <a:solidFill>
                            <a:schemeClr val="dk1"/>
                          </a:solidFill>
                          <a:latin typeface="Times New Roman"/>
                        </a:defRPr>
                      </a:lvl1pPr>
                      <a:lvl2pPr marL="1828709" algn="l" defTabSz="3657418" rtl="0" eaLnBrk="1" latinLnBrk="0" hangingPunct="1">
                        <a:defRPr sz="7200" b="1" kern="1200">
                          <a:solidFill>
                            <a:schemeClr val="dk1"/>
                          </a:solidFill>
                          <a:latin typeface="Times New Roman"/>
                        </a:defRPr>
                      </a:lvl2pPr>
                      <a:lvl3pPr marL="3657418" algn="l" defTabSz="3657418" rtl="0" eaLnBrk="1" latinLnBrk="0" hangingPunct="1">
                        <a:defRPr sz="7200" b="1" kern="1200">
                          <a:solidFill>
                            <a:schemeClr val="dk1"/>
                          </a:solidFill>
                          <a:latin typeface="Times New Roman"/>
                        </a:defRPr>
                      </a:lvl3pPr>
                      <a:lvl4pPr marL="5486126" algn="l" defTabSz="3657418" rtl="0" eaLnBrk="1" latinLnBrk="0" hangingPunct="1">
                        <a:defRPr sz="7200" b="1" kern="1200">
                          <a:solidFill>
                            <a:schemeClr val="dk1"/>
                          </a:solidFill>
                          <a:latin typeface="Times New Roman"/>
                        </a:defRPr>
                      </a:lvl4pPr>
                      <a:lvl5pPr marL="7314834" algn="l" defTabSz="3657418" rtl="0" eaLnBrk="1" latinLnBrk="0" hangingPunct="1">
                        <a:defRPr sz="7200" b="1" kern="1200">
                          <a:solidFill>
                            <a:schemeClr val="dk1"/>
                          </a:solidFill>
                          <a:latin typeface="Times New Roman"/>
                        </a:defRPr>
                      </a:lvl5pPr>
                      <a:lvl6pPr marL="9143542" algn="l" defTabSz="3657418" rtl="0" eaLnBrk="1" latinLnBrk="0" hangingPunct="1">
                        <a:defRPr sz="7200" b="1" kern="1200">
                          <a:solidFill>
                            <a:schemeClr val="dk1"/>
                          </a:solidFill>
                          <a:latin typeface="Times New Roman"/>
                        </a:defRPr>
                      </a:lvl6pPr>
                      <a:lvl7pPr marL="10972252" algn="l" defTabSz="3657418" rtl="0" eaLnBrk="1" latinLnBrk="0" hangingPunct="1">
                        <a:defRPr sz="7200" b="1" kern="1200">
                          <a:solidFill>
                            <a:schemeClr val="dk1"/>
                          </a:solidFill>
                          <a:latin typeface="Times New Roman"/>
                        </a:defRPr>
                      </a:lvl7pPr>
                      <a:lvl8pPr marL="12800960" algn="l" defTabSz="3657418" rtl="0" eaLnBrk="1" latinLnBrk="0" hangingPunct="1">
                        <a:defRPr sz="7200" b="1" kern="1200">
                          <a:solidFill>
                            <a:schemeClr val="dk1"/>
                          </a:solidFill>
                          <a:latin typeface="Times New Roman"/>
                        </a:defRPr>
                      </a:lvl8pPr>
                      <a:lvl9pPr marL="14629669" algn="l" defTabSz="3657418" rtl="0" eaLnBrk="1" latinLnBrk="0" hangingPunct="1">
                        <a:defRPr sz="7200" b="1" kern="1200">
                          <a:solidFill>
                            <a:schemeClr val="dk1"/>
                          </a:solidFill>
                          <a:latin typeface="Times New Roman"/>
                        </a:defRPr>
                      </a:lvl9pPr>
                    </a:lstStyle>
                    <a:p>
                      <a:pPr marL="0" marR="0" algn="ctr">
                        <a:lnSpc>
                          <a:spcPct val="107000"/>
                        </a:lnSpc>
                        <a:spcBef>
                          <a:spcPts val="0"/>
                        </a:spcBef>
                        <a:spcAft>
                          <a:spcPts val="0"/>
                        </a:spcAft>
                      </a:pPr>
                      <a:r>
                        <a:rPr lang="en-US" sz="2400" b="1" i="0" dirty="0" smtClean="0">
                          <a:solidFill>
                            <a:schemeClr val="tx1"/>
                          </a:solidFill>
                          <a:effectLst/>
                          <a:latin typeface="Arial" charset="0"/>
                          <a:ea typeface="Arial" charset="0"/>
                          <a:cs typeface="Arial" charset="0"/>
                        </a:rPr>
                        <a:t>Triphones</a:t>
                      </a:r>
                      <a:endParaRPr lang="en-US" sz="2400" b="1" i="0" dirty="0">
                        <a:solidFill>
                          <a:schemeClr val="tx1"/>
                        </a:solidFill>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w="25400" cap="flat" cmpd="sng" algn="ctr">
                      <a:solidFill>
                        <a:srgbClr val="DDDDDD"/>
                      </a:solidFill>
                      <a:prstDash val="solid"/>
                    </a:lnR>
                    <a:lnT w="9525" cap="flat" cmpd="sng" algn="ctr">
                      <a:solidFill>
                        <a:srgbClr val="DDDDDD">
                          <a:shade val="95000"/>
                          <a:satMod val="105000"/>
                        </a:srgbClr>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i="0" dirty="0" smtClean="0">
                          <a:solidFill>
                            <a:schemeClr val="tx1"/>
                          </a:solidFill>
                          <a:effectLst/>
                          <a:latin typeface="Arial" charset="0"/>
                          <a:ea typeface="Arial" charset="0"/>
                          <a:cs typeface="Arial" charset="0"/>
                        </a:rPr>
                        <a:t>10.04%</a:t>
                      </a:r>
                      <a:endParaRPr lang="en-US" sz="2400" b="1" i="0" dirty="0">
                        <a:solidFill>
                          <a:schemeClr val="tx1"/>
                        </a:solidFill>
                        <a:effectLst/>
                        <a:latin typeface="Arial" charset="0"/>
                        <a:ea typeface="Arial" charset="0"/>
                        <a:cs typeface="Arial" charset="0"/>
                      </a:endParaRPr>
                    </a:p>
                  </a:txBody>
                  <a:tcPr marL="68580" marR="68580" marT="0" marB="0" anchor="ctr">
                    <a:lnL w="25400" cap="flat" cmpd="sng" algn="ctr">
                      <a:solidFill>
                        <a:srgbClr val="DDDDDD"/>
                      </a:solidFill>
                      <a:prstDash val="solid"/>
                    </a:lnL>
                    <a:lnR w="9525" cap="flat" cmpd="sng" algn="ctr">
                      <a:solidFill>
                        <a:srgbClr val="DDDDDD">
                          <a:shade val="95000"/>
                          <a:satMod val="105000"/>
                        </a:srgbClr>
                      </a:solidFill>
                      <a:prstDash val="solid"/>
                      <a:round/>
                      <a:headEnd type="none" w="med" len="med"/>
                      <a:tailEnd type="none" w="med" len="med"/>
                    </a:lnR>
                    <a:lnT w="9525" cap="flat" cmpd="sng" algn="ctr">
                      <a:solidFill>
                        <a:srgbClr val="DDDDDD">
                          <a:shade val="95000"/>
                          <a:satMod val="105000"/>
                        </a:srgbClr>
                      </a:solidFill>
                      <a:prstDash val="solid"/>
                    </a:lnT>
                    <a:lnB w="9525" cap="flat" cmpd="sng" algn="ctr">
                      <a:solidFill>
                        <a:srgbClr val="DDDDD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i="0" dirty="0" smtClean="0">
                          <a:solidFill>
                            <a:schemeClr val="tx1"/>
                          </a:solidFill>
                          <a:effectLst/>
                          <a:latin typeface="Arial" charset="0"/>
                          <a:ea typeface="Arial" charset="0"/>
                          <a:cs typeface="Arial" charset="0"/>
                        </a:rPr>
                        <a:t>3.57%</a:t>
                      </a:r>
                      <a:endParaRPr lang="en-US" sz="2400" b="1" i="0" dirty="0">
                        <a:solidFill>
                          <a:schemeClr val="tx1"/>
                        </a:solidFill>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round/>
                      <a:headEnd type="none" w="med" len="med"/>
                      <a:tailEnd type="none" w="med" len="med"/>
                    </a:lnL>
                    <a:lnR w="9525" cap="flat" cmpd="sng" algn="ctr">
                      <a:solidFill>
                        <a:srgbClr val="DDDDDD">
                          <a:shade val="95000"/>
                          <a:satMod val="105000"/>
                        </a:srgbClr>
                      </a:solidFill>
                      <a:prstDash val="solid"/>
                      <a:round/>
                      <a:headEnd type="none" w="med" len="med"/>
                      <a:tailEnd type="none" w="med" len="med"/>
                    </a:lnR>
                    <a:lnT w="9525" cap="flat" cmpd="sng" algn="ctr">
                      <a:solidFill>
                        <a:srgbClr val="DDDDDD">
                          <a:shade val="95000"/>
                          <a:satMod val="105000"/>
                        </a:srgbClr>
                      </a:solidFill>
                      <a:prstDash val="solid"/>
                      <a:round/>
                      <a:headEnd type="none" w="med" len="med"/>
                      <a:tailEnd type="none" w="med" len="med"/>
                    </a:lnT>
                    <a:lnB w="9525" cap="flat" cmpd="sng" algn="ctr">
                      <a:solidFill>
                        <a:srgbClr val="DDDDD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 name="CaixaDeTexto 3"/>
          <p:cNvSpPr txBox="1"/>
          <p:nvPr/>
        </p:nvSpPr>
        <p:spPr>
          <a:xfrm>
            <a:off x="18516724" y="13496225"/>
            <a:ext cx="8569725"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Table 2: A comparison of results on RM</a:t>
            </a:r>
            <a:endParaRPr lang="en-US" sz="2400" b="1" dirty="0">
              <a:latin typeface="Arial" panose="020B0604020202020204" pitchFamily="34" charset="0"/>
              <a:cs typeface="Arial" panose="020B0604020202020204" pitchFamily="34" charset="0"/>
            </a:endParaRPr>
          </a:p>
        </p:txBody>
      </p:sp>
      <p:graphicFrame>
        <p:nvGraphicFramePr>
          <p:cNvPr id="42" name="Tabela 21"/>
          <p:cNvGraphicFramePr>
            <a:graphicFrameLocks noGrp="1"/>
          </p:cNvGraphicFramePr>
          <p:nvPr>
            <p:extLst>
              <p:ext uri="{D42A27DB-BD31-4B8C-83A1-F6EECF244321}">
                <p14:modId xmlns:p14="http://schemas.microsoft.com/office/powerpoint/2010/main" val="370763696"/>
              </p:ext>
            </p:extLst>
          </p:nvPr>
        </p:nvGraphicFramePr>
        <p:xfrm>
          <a:off x="19173825" y="14745735"/>
          <a:ext cx="7115177" cy="1492661"/>
        </p:xfrm>
        <a:graphic>
          <a:graphicData uri="http://schemas.openxmlformats.org/drawingml/2006/table">
            <a:tbl>
              <a:tblPr firstRow="1" firstCol="1" bandRow="1">
                <a:gradFill rotWithShape="1">
                  <a:gsLst>
                    <a:gs pos="0">
                      <a:srgbClr val="DDDDDD">
                        <a:tint val="50000"/>
                        <a:satMod val="300000"/>
                      </a:srgbClr>
                    </a:gs>
                    <a:gs pos="35000">
                      <a:srgbClr val="DDDDDD">
                        <a:tint val="37000"/>
                        <a:satMod val="300000"/>
                      </a:srgbClr>
                    </a:gs>
                    <a:gs pos="100000">
                      <a:srgbClr val="DDDDDD">
                        <a:tint val="15000"/>
                        <a:satMod val="350000"/>
                      </a:srgbClr>
                    </a:gs>
                  </a:gsLst>
                  <a:lin ang="16200000" scaled="1"/>
                </a:gradFill>
                <a:effectLst>
                  <a:outerShdw blurRad="40000" dist="20000" dir="5400000" rotWithShape="0">
                    <a:srgbClr val="000000">
                      <a:alpha val="38000"/>
                    </a:srgbClr>
                  </a:outerShdw>
                </a:effectLst>
              </a:tblPr>
              <a:tblGrid>
                <a:gridCol w="2886075"/>
                <a:gridCol w="2114551"/>
                <a:gridCol w="2114551"/>
              </a:tblGrid>
              <a:tr h="709959">
                <a:tc>
                  <a:txBody>
                    <a:bodyPr/>
                    <a:lstStyle>
                      <a:lvl1pPr marL="0" algn="l" defTabSz="3657418" rtl="0" eaLnBrk="1" latinLnBrk="0" hangingPunct="1">
                        <a:defRPr sz="7200" b="1" kern="1200">
                          <a:solidFill>
                            <a:schemeClr val="lt1"/>
                          </a:solidFill>
                          <a:latin typeface="Times New Roman"/>
                        </a:defRPr>
                      </a:lvl1pPr>
                      <a:lvl2pPr marL="1828709" algn="l" defTabSz="3657418" rtl="0" eaLnBrk="1" latinLnBrk="0" hangingPunct="1">
                        <a:defRPr sz="7200" b="1" kern="1200">
                          <a:solidFill>
                            <a:schemeClr val="lt1"/>
                          </a:solidFill>
                          <a:latin typeface="Times New Roman"/>
                        </a:defRPr>
                      </a:lvl2pPr>
                      <a:lvl3pPr marL="3657418" algn="l" defTabSz="3657418" rtl="0" eaLnBrk="1" latinLnBrk="0" hangingPunct="1">
                        <a:defRPr sz="7200" b="1" kern="1200">
                          <a:solidFill>
                            <a:schemeClr val="lt1"/>
                          </a:solidFill>
                          <a:latin typeface="Times New Roman"/>
                        </a:defRPr>
                      </a:lvl3pPr>
                      <a:lvl4pPr marL="5486126" algn="l" defTabSz="3657418" rtl="0" eaLnBrk="1" latinLnBrk="0" hangingPunct="1">
                        <a:defRPr sz="7200" b="1" kern="1200">
                          <a:solidFill>
                            <a:schemeClr val="lt1"/>
                          </a:solidFill>
                          <a:latin typeface="Times New Roman"/>
                        </a:defRPr>
                      </a:lvl4pPr>
                      <a:lvl5pPr marL="7314834" algn="l" defTabSz="3657418" rtl="0" eaLnBrk="1" latinLnBrk="0" hangingPunct="1">
                        <a:defRPr sz="7200" b="1" kern="1200">
                          <a:solidFill>
                            <a:schemeClr val="lt1"/>
                          </a:solidFill>
                          <a:latin typeface="Times New Roman"/>
                        </a:defRPr>
                      </a:lvl5pPr>
                      <a:lvl6pPr marL="9143542" algn="l" defTabSz="3657418" rtl="0" eaLnBrk="1" latinLnBrk="0" hangingPunct="1">
                        <a:defRPr sz="7200" b="1" kern="1200">
                          <a:solidFill>
                            <a:schemeClr val="lt1"/>
                          </a:solidFill>
                          <a:latin typeface="Times New Roman"/>
                        </a:defRPr>
                      </a:lvl6pPr>
                      <a:lvl7pPr marL="10972252" algn="l" defTabSz="3657418" rtl="0" eaLnBrk="1" latinLnBrk="0" hangingPunct="1">
                        <a:defRPr sz="7200" b="1" kern="1200">
                          <a:solidFill>
                            <a:schemeClr val="lt1"/>
                          </a:solidFill>
                          <a:latin typeface="Times New Roman"/>
                        </a:defRPr>
                      </a:lvl7pPr>
                      <a:lvl8pPr marL="12800960" algn="l" defTabSz="3657418" rtl="0" eaLnBrk="1" latinLnBrk="0" hangingPunct="1">
                        <a:defRPr sz="7200" b="1" kern="1200">
                          <a:solidFill>
                            <a:schemeClr val="lt1"/>
                          </a:solidFill>
                          <a:latin typeface="Times New Roman"/>
                        </a:defRPr>
                      </a:lvl8pPr>
                      <a:lvl9pPr marL="14629669" algn="l" defTabSz="3657418" rtl="0" eaLnBrk="1" latinLnBrk="0" hangingPunct="1">
                        <a:defRPr sz="7200" b="1" kern="1200">
                          <a:solidFill>
                            <a:schemeClr val="lt1"/>
                          </a:solidFill>
                          <a:latin typeface="Times New Roman"/>
                        </a:defRPr>
                      </a:lvl9pPr>
                    </a:lstStyle>
                    <a:p>
                      <a:pPr algn="ctr">
                        <a:lnSpc>
                          <a:spcPct val="107000"/>
                        </a:lnSpc>
                      </a:pPr>
                      <a:r>
                        <a:rPr lang="en-US" sz="2400" b="1" dirty="0" smtClean="0">
                          <a:solidFill>
                            <a:schemeClr val="tx1"/>
                          </a:solidFill>
                          <a:effectLst/>
                          <a:latin typeface="Arial" charset="0"/>
                          <a:ea typeface="Arial" charset="0"/>
                          <a:cs typeface="Arial" charset="0"/>
                        </a:rPr>
                        <a:t>Acoustic Model</a:t>
                      </a:r>
                      <a:endParaRPr lang="en-US" sz="2400" b="1" dirty="0">
                        <a:solidFill>
                          <a:schemeClr val="tx1"/>
                        </a:solidFill>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a:noFill/>
                    </a:lnR>
                    <a:lnT w="9525" cap="flat" cmpd="sng" algn="ctr">
                      <a:solidFill>
                        <a:srgbClr val="DDDDDD">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DDDDDD"/>
                    </a:solidFill>
                  </a:tcPr>
                </a:tc>
                <a:tc>
                  <a:txBody>
                    <a:bodyPr/>
                    <a:lstStyle>
                      <a:lvl1pPr marL="0" algn="l" defTabSz="3657418" rtl="0" eaLnBrk="1" latinLnBrk="0" hangingPunct="1">
                        <a:defRPr sz="7200" b="1" kern="1200">
                          <a:solidFill>
                            <a:schemeClr val="lt1"/>
                          </a:solidFill>
                          <a:latin typeface="Times New Roman"/>
                        </a:defRPr>
                      </a:lvl1pPr>
                      <a:lvl2pPr marL="1828709" algn="l" defTabSz="3657418" rtl="0" eaLnBrk="1" latinLnBrk="0" hangingPunct="1">
                        <a:defRPr sz="7200" b="1" kern="1200">
                          <a:solidFill>
                            <a:schemeClr val="lt1"/>
                          </a:solidFill>
                          <a:latin typeface="Times New Roman"/>
                        </a:defRPr>
                      </a:lvl2pPr>
                      <a:lvl3pPr marL="3657418" algn="l" defTabSz="3657418" rtl="0" eaLnBrk="1" latinLnBrk="0" hangingPunct="1">
                        <a:defRPr sz="7200" b="1" kern="1200">
                          <a:solidFill>
                            <a:schemeClr val="lt1"/>
                          </a:solidFill>
                          <a:latin typeface="Times New Roman"/>
                        </a:defRPr>
                      </a:lvl3pPr>
                      <a:lvl4pPr marL="5486126" algn="l" defTabSz="3657418" rtl="0" eaLnBrk="1" latinLnBrk="0" hangingPunct="1">
                        <a:defRPr sz="7200" b="1" kern="1200">
                          <a:solidFill>
                            <a:schemeClr val="lt1"/>
                          </a:solidFill>
                          <a:latin typeface="Times New Roman"/>
                        </a:defRPr>
                      </a:lvl4pPr>
                      <a:lvl5pPr marL="7314834" algn="l" defTabSz="3657418" rtl="0" eaLnBrk="1" latinLnBrk="0" hangingPunct="1">
                        <a:defRPr sz="7200" b="1" kern="1200">
                          <a:solidFill>
                            <a:schemeClr val="lt1"/>
                          </a:solidFill>
                          <a:latin typeface="Times New Roman"/>
                        </a:defRPr>
                      </a:lvl5pPr>
                      <a:lvl6pPr marL="9143542" algn="l" defTabSz="3657418" rtl="0" eaLnBrk="1" latinLnBrk="0" hangingPunct="1">
                        <a:defRPr sz="7200" b="1" kern="1200">
                          <a:solidFill>
                            <a:schemeClr val="lt1"/>
                          </a:solidFill>
                          <a:latin typeface="Times New Roman"/>
                        </a:defRPr>
                      </a:lvl6pPr>
                      <a:lvl7pPr marL="10972252" algn="l" defTabSz="3657418" rtl="0" eaLnBrk="1" latinLnBrk="0" hangingPunct="1">
                        <a:defRPr sz="7200" b="1" kern="1200">
                          <a:solidFill>
                            <a:schemeClr val="lt1"/>
                          </a:solidFill>
                          <a:latin typeface="Times New Roman"/>
                        </a:defRPr>
                      </a:lvl7pPr>
                      <a:lvl8pPr marL="12800960" algn="l" defTabSz="3657418" rtl="0" eaLnBrk="1" latinLnBrk="0" hangingPunct="1">
                        <a:defRPr sz="7200" b="1" kern="1200">
                          <a:solidFill>
                            <a:schemeClr val="lt1"/>
                          </a:solidFill>
                          <a:latin typeface="Times New Roman"/>
                        </a:defRPr>
                      </a:lvl8pPr>
                      <a:lvl9pPr marL="14629669" algn="l" defTabSz="3657418" rtl="0" eaLnBrk="1" latinLnBrk="0" hangingPunct="1">
                        <a:defRPr sz="7200" b="1" kern="1200">
                          <a:solidFill>
                            <a:schemeClr val="lt1"/>
                          </a:solidFill>
                          <a:latin typeface="Times New Roman"/>
                        </a:defRPr>
                      </a:lvl9pPr>
                    </a:lstStyle>
                    <a:p>
                      <a:pPr marL="0" marR="0" algn="ctr">
                        <a:lnSpc>
                          <a:spcPct val="107000"/>
                        </a:lnSpc>
                        <a:spcBef>
                          <a:spcPts val="0"/>
                        </a:spcBef>
                        <a:spcAft>
                          <a:spcPts val="0"/>
                        </a:spcAft>
                      </a:pPr>
                      <a:r>
                        <a:rPr lang="en-US" sz="2400" b="1" dirty="0" smtClean="0">
                          <a:solidFill>
                            <a:schemeClr val="tx1"/>
                          </a:solidFill>
                          <a:effectLst/>
                          <a:latin typeface="Arial" charset="0"/>
                          <a:ea typeface="Arial" charset="0"/>
                          <a:cs typeface="Arial" charset="0"/>
                        </a:rPr>
                        <a:t>HTK</a:t>
                      </a:r>
                      <a:endParaRPr lang="en-US" sz="2400" b="1" dirty="0">
                        <a:solidFill>
                          <a:schemeClr val="tx1"/>
                        </a:solidFill>
                        <a:effectLst/>
                        <a:latin typeface="Arial" charset="0"/>
                        <a:ea typeface="Arial" charset="0"/>
                        <a:cs typeface="Arial" charset="0"/>
                      </a:endParaRPr>
                    </a:p>
                  </a:txBody>
                  <a:tcPr marL="68580" marR="68580" marT="0" marB="0" anchor="ctr">
                    <a:lnL>
                      <a:noFill/>
                    </a:lnL>
                    <a:lnR>
                      <a:noFill/>
                    </a:lnR>
                    <a:lnT w="9525" cap="flat" cmpd="sng" algn="ctr">
                      <a:solidFill>
                        <a:srgbClr val="DDDDDD">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DDDDDD"/>
                    </a:solidFill>
                  </a:tcPr>
                </a:tc>
                <a:tc>
                  <a:txBody>
                    <a:bodyPr/>
                    <a:lstStyle>
                      <a:lvl1pPr marL="0" algn="l" defTabSz="3657418" rtl="0" eaLnBrk="1" latinLnBrk="0" hangingPunct="1">
                        <a:defRPr sz="7200" b="1" kern="1200">
                          <a:solidFill>
                            <a:schemeClr val="lt1"/>
                          </a:solidFill>
                          <a:latin typeface="Times New Roman"/>
                        </a:defRPr>
                      </a:lvl1pPr>
                      <a:lvl2pPr marL="1828709" algn="l" defTabSz="3657418" rtl="0" eaLnBrk="1" latinLnBrk="0" hangingPunct="1">
                        <a:defRPr sz="7200" b="1" kern="1200">
                          <a:solidFill>
                            <a:schemeClr val="lt1"/>
                          </a:solidFill>
                          <a:latin typeface="Times New Roman"/>
                        </a:defRPr>
                      </a:lvl2pPr>
                      <a:lvl3pPr marL="3657418" algn="l" defTabSz="3657418" rtl="0" eaLnBrk="1" latinLnBrk="0" hangingPunct="1">
                        <a:defRPr sz="7200" b="1" kern="1200">
                          <a:solidFill>
                            <a:schemeClr val="lt1"/>
                          </a:solidFill>
                          <a:latin typeface="Times New Roman"/>
                        </a:defRPr>
                      </a:lvl3pPr>
                      <a:lvl4pPr marL="5486126" algn="l" defTabSz="3657418" rtl="0" eaLnBrk="1" latinLnBrk="0" hangingPunct="1">
                        <a:defRPr sz="7200" b="1" kern="1200">
                          <a:solidFill>
                            <a:schemeClr val="lt1"/>
                          </a:solidFill>
                          <a:latin typeface="Times New Roman"/>
                        </a:defRPr>
                      </a:lvl4pPr>
                      <a:lvl5pPr marL="7314834" algn="l" defTabSz="3657418" rtl="0" eaLnBrk="1" latinLnBrk="0" hangingPunct="1">
                        <a:defRPr sz="7200" b="1" kern="1200">
                          <a:solidFill>
                            <a:schemeClr val="lt1"/>
                          </a:solidFill>
                          <a:latin typeface="Times New Roman"/>
                        </a:defRPr>
                      </a:lvl5pPr>
                      <a:lvl6pPr marL="9143542" algn="l" defTabSz="3657418" rtl="0" eaLnBrk="1" latinLnBrk="0" hangingPunct="1">
                        <a:defRPr sz="7200" b="1" kern="1200">
                          <a:solidFill>
                            <a:schemeClr val="lt1"/>
                          </a:solidFill>
                          <a:latin typeface="Times New Roman"/>
                        </a:defRPr>
                      </a:lvl6pPr>
                      <a:lvl7pPr marL="10972252" algn="l" defTabSz="3657418" rtl="0" eaLnBrk="1" latinLnBrk="0" hangingPunct="1">
                        <a:defRPr sz="7200" b="1" kern="1200">
                          <a:solidFill>
                            <a:schemeClr val="lt1"/>
                          </a:solidFill>
                          <a:latin typeface="Times New Roman"/>
                        </a:defRPr>
                      </a:lvl7pPr>
                      <a:lvl8pPr marL="12800960" algn="l" defTabSz="3657418" rtl="0" eaLnBrk="1" latinLnBrk="0" hangingPunct="1">
                        <a:defRPr sz="7200" b="1" kern="1200">
                          <a:solidFill>
                            <a:schemeClr val="lt1"/>
                          </a:solidFill>
                          <a:latin typeface="Times New Roman"/>
                        </a:defRPr>
                      </a:lvl8pPr>
                      <a:lvl9pPr marL="14629669" algn="l" defTabSz="3657418" rtl="0" eaLnBrk="1" latinLnBrk="0" hangingPunct="1">
                        <a:defRPr sz="7200" b="1" kern="1200">
                          <a:solidFill>
                            <a:schemeClr val="lt1"/>
                          </a:solidFill>
                          <a:latin typeface="Times New Roman"/>
                        </a:defRPr>
                      </a:lvl9pPr>
                    </a:lstStyle>
                    <a:p>
                      <a:pPr marL="0" marR="0" algn="ctr">
                        <a:lnSpc>
                          <a:spcPct val="107000"/>
                        </a:lnSpc>
                        <a:spcBef>
                          <a:spcPts val="0"/>
                        </a:spcBef>
                        <a:spcAft>
                          <a:spcPts val="0"/>
                        </a:spcAft>
                      </a:pPr>
                      <a:r>
                        <a:rPr lang="en-US" sz="2400" b="1" dirty="0" smtClean="0">
                          <a:solidFill>
                            <a:schemeClr val="tx1"/>
                          </a:solidFill>
                          <a:effectLst/>
                          <a:latin typeface="Arial" charset="0"/>
                          <a:ea typeface="Arial" charset="0"/>
                          <a:cs typeface="Arial" charset="0"/>
                        </a:rPr>
                        <a:t>Kaldi</a:t>
                      </a:r>
                      <a:endParaRPr lang="en-US" sz="2400" b="1" dirty="0">
                        <a:solidFill>
                          <a:schemeClr val="tx1"/>
                        </a:solidFill>
                        <a:effectLst/>
                        <a:latin typeface="Arial" charset="0"/>
                        <a:ea typeface="Arial" charset="0"/>
                        <a:cs typeface="Arial" charset="0"/>
                      </a:endParaRPr>
                    </a:p>
                  </a:txBody>
                  <a:tcPr marL="68580" marR="68580" marT="0" marB="0" anchor="ctr">
                    <a:lnL>
                      <a:noFill/>
                    </a:lnL>
                    <a:lnR w="9525" cap="flat" cmpd="sng" algn="ctr">
                      <a:solidFill>
                        <a:srgbClr val="DDDDDD">
                          <a:shade val="95000"/>
                          <a:satMod val="105000"/>
                        </a:srgbClr>
                      </a:solidFill>
                      <a:prstDash val="solid"/>
                    </a:lnR>
                    <a:lnT w="9525" cap="flat" cmpd="sng" algn="ctr">
                      <a:solidFill>
                        <a:srgbClr val="DDDDDD">
                          <a:shade val="95000"/>
                          <a:satMod val="105000"/>
                        </a:srgbClr>
                      </a:solidFill>
                      <a:prstDash val="solid"/>
                    </a:lnT>
                    <a:lnB w="254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225908">
                <a:tc>
                  <a:txBody>
                    <a:bodyPr/>
                    <a:lstStyle>
                      <a:lvl1pPr marL="0" algn="l" defTabSz="3657418" rtl="0" eaLnBrk="1" latinLnBrk="0" hangingPunct="1">
                        <a:defRPr sz="7200" b="1" kern="1200">
                          <a:solidFill>
                            <a:schemeClr val="dk1"/>
                          </a:solidFill>
                          <a:latin typeface="Times New Roman"/>
                        </a:defRPr>
                      </a:lvl1pPr>
                      <a:lvl2pPr marL="1828709" algn="l" defTabSz="3657418" rtl="0" eaLnBrk="1" latinLnBrk="0" hangingPunct="1">
                        <a:defRPr sz="7200" b="1" kern="1200">
                          <a:solidFill>
                            <a:schemeClr val="dk1"/>
                          </a:solidFill>
                          <a:latin typeface="Times New Roman"/>
                        </a:defRPr>
                      </a:lvl2pPr>
                      <a:lvl3pPr marL="3657418" algn="l" defTabSz="3657418" rtl="0" eaLnBrk="1" latinLnBrk="0" hangingPunct="1">
                        <a:defRPr sz="7200" b="1" kern="1200">
                          <a:solidFill>
                            <a:schemeClr val="dk1"/>
                          </a:solidFill>
                          <a:latin typeface="Times New Roman"/>
                        </a:defRPr>
                      </a:lvl3pPr>
                      <a:lvl4pPr marL="5486126" algn="l" defTabSz="3657418" rtl="0" eaLnBrk="1" latinLnBrk="0" hangingPunct="1">
                        <a:defRPr sz="7200" b="1" kern="1200">
                          <a:solidFill>
                            <a:schemeClr val="dk1"/>
                          </a:solidFill>
                          <a:latin typeface="Times New Roman"/>
                        </a:defRPr>
                      </a:lvl4pPr>
                      <a:lvl5pPr marL="7314834" algn="l" defTabSz="3657418" rtl="0" eaLnBrk="1" latinLnBrk="0" hangingPunct="1">
                        <a:defRPr sz="7200" b="1" kern="1200">
                          <a:solidFill>
                            <a:schemeClr val="dk1"/>
                          </a:solidFill>
                          <a:latin typeface="Times New Roman"/>
                        </a:defRPr>
                      </a:lvl5pPr>
                      <a:lvl6pPr marL="9143542" algn="l" defTabSz="3657418" rtl="0" eaLnBrk="1" latinLnBrk="0" hangingPunct="1">
                        <a:defRPr sz="7200" b="1" kern="1200">
                          <a:solidFill>
                            <a:schemeClr val="dk1"/>
                          </a:solidFill>
                          <a:latin typeface="Times New Roman"/>
                        </a:defRPr>
                      </a:lvl6pPr>
                      <a:lvl7pPr marL="10972252" algn="l" defTabSz="3657418" rtl="0" eaLnBrk="1" latinLnBrk="0" hangingPunct="1">
                        <a:defRPr sz="7200" b="1" kern="1200">
                          <a:solidFill>
                            <a:schemeClr val="dk1"/>
                          </a:solidFill>
                          <a:latin typeface="Times New Roman"/>
                        </a:defRPr>
                      </a:lvl7pPr>
                      <a:lvl8pPr marL="12800960" algn="l" defTabSz="3657418" rtl="0" eaLnBrk="1" latinLnBrk="0" hangingPunct="1">
                        <a:defRPr sz="7200" b="1" kern="1200">
                          <a:solidFill>
                            <a:schemeClr val="dk1"/>
                          </a:solidFill>
                          <a:latin typeface="Times New Roman"/>
                        </a:defRPr>
                      </a:lvl8pPr>
                      <a:lvl9pPr marL="14629669" algn="l" defTabSz="3657418" rtl="0" eaLnBrk="1" latinLnBrk="0" hangingPunct="1">
                        <a:defRPr sz="7200" b="1" kern="1200">
                          <a:solidFill>
                            <a:schemeClr val="dk1"/>
                          </a:solidFill>
                          <a:latin typeface="Times New Roman"/>
                        </a:defRPr>
                      </a:lvl9pPr>
                    </a:lstStyle>
                    <a:p>
                      <a:pPr marL="0" marR="0" algn="ctr">
                        <a:lnSpc>
                          <a:spcPct val="107000"/>
                        </a:lnSpc>
                        <a:spcBef>
                          <a:spcPts val="0"/>
                        </a:spcBef>
                        <a:spcAft>
                          <a:spcPts val="0"/>
                        </a:spcAft>
                      </a:pPr>
                      <a:r>
                        <a:rPr lang="en-US" sz="2400" b="1" dirty="0" smtClean="0">
                          <a:solidFill>
                            <a:schemeClr val="tx1"/>
                          </a:solidFill>
                          <a:effectLst/>
                          <a:latin typeface="Arial" charset="0"/>
                          <a:ea typeface="Arial" charset="0"/>
                          <a:cs typeface="Arial" charset="0"/>
                        </a:rPr>
                        <a:t>Monophones</a:t>
                      </a:r>
                      <a:endParaRPr lang="en-US" sz="2400" b="1" dirty="0">
                        <a:solidFill>
                          <a:schemeClr val="tx1"/>
                        </a:solidFill>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w="25400" cap="flat" cmpd="sng" algn="ctr">
                      <a:solidFill>
                        <a:srgbClr val="DDDDDD"/>
                      </a:solidFill>
                      <a:prstDash val="solid"/>
                    </a:lnR>
                    <a:lnT w="25400" cap="flat" cmpd="sng" algn="ctr">
                      <a:solidFill>
                        <a:srgbClr val="FFFFFF"/>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solidFill>
                      <a:srgbClr val="DDDDDD">
                        <a:alpha val="40000"/>
                      </a:srgbClr>
                    </a:solid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dirty="0" smtClean="0">
                          <a:solidFill>
                            <a:schemeClr val="tx1"/>
                          </a:solidFill>
                          <a:effectLst/>
                          <a:latin typeface="Arial" charset="0"/>
                          <a:ea typeface="Arial" charset="0"/>
                          <a:cs typeface="Arial" charset="0"/>
                        </a:rPr>
                        <a:t>12.2%</a:t>
                      </a:r>
                    </a:p>
                  </a:txBody>
                  <a:tcPr marL="68580" marR="68580" marT="0" marB="0" anchor="ctr">
                    <a:lnL w="25400" cap="flat" cmpd="sng" algn="ctr">
                      <a:solidFill>
                        <a:srgbClr val="DDDDDD"/>
                      </a:solidFill>
                      <a:prstDash val="solid"/>
                    </a:lnL>
                    <a:lnR w="9525" cap="flat" cmpd="sng" algn="ctr">
                      <a:solidFill>
                        <a:srgbClr val="DDDDDD">
                          <a:shade val="95000"/>
                          <a:satMod val="105000"/>
                        </a:srgbClr>
                      </a:solidFill>
                      <a:prstDash val="solid"/>
                    </a:lnR>
                    <a:lnT w="25400" cap="flat" cmpd="sng" algn="ctr">
                      <a:solidFill>
                        <a:srgbClr val="FFFFFF"/>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solidFill>
                      <a:srgbClr val="DDDDDD">
                        <a:alpha val="40000"/>
                      </a:srgbClr>
                    </a:solid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dirty="0" smtClean="0">
                          <a:solidFill>
                            <a:schemeClr val="tx1"/>
                          </a:solidFill>
                          <a:effectLst/>
                          <a:latin typeface="Arial" charset="0"/>
                          <a:ea typeface="Arial" charset="0"/>
                          <a:cs typeface="Arial" charset="0"/>
                        </a:rPr>
                        <a:t>20.86%</a:t>
                      </a:r>
                      <a:endParaRPr lang="en-US" sz="2400" b="1" dirty="0">
                        <a:solidFill>
                          <a:schemeClr val="tx1"/>
                        </a:solidFill>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round/>
                      <a:headEnd type="none" w="med" len="med"/>
                      <a:tailEnd type="none" w="med" len="med"/>
                    </a:lnL>
                    <a:lnR w="9525" cap="flat" cmpd="sng" algn="ctr">
                      <a:solidFill>
                        <a:srgbClr val="DDDDDD">
                          <a:shade val="95000"/>
                          <a:satMod val="105000"/>
                        </a:srgbClr>
                      </a:solidFill>
                      <a:prstDash val="solid"/>
                    </a:lnR>
                    <a:lnT w="25400" cap="flat" cmpd="sng" algn="ctr">
                      <a:solidFill>
                        <a:srgbClr val="FFFFFF"/>
                      </a:solidFill>
                      <a:prstDash val="solid"/>
                      <a:round/>
                      <a:headEnd type="none" w="med" len="med"/>
                      <a:tailEnd type="none" w="med" len="med"/>
                    </a:lnT>
                    <a:lnB w="9525" cap="flat" cmpd="sng" algn="ctr">
                      <a:solidFill>
                        <a:srgbClr val="DDDDD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rgbClr val="DDDDDD">
                        <a:alpha val="40000"/>
                      </a:srgbClr>
                    </a:solidFill>
                  </a:tcPr>
                </a:tc>
              </a:tr>
              <a:tr h="338862">
                <a:tc>
                  <a:txBody>
                    <a:bodyPr/>
                    <a:lstStyle>
                      <a:lvl1pPr marL="0" algn="l" defTabSz="3657418" rtl="0" eaLnBrk="1" latinLnBrk="0" hangingPunct="1">
                        <a:defRPr sz="7200" b="1" kern="1200">
                          <a:solidFill>
                            <a:schemeClr val="dk1"/>
                          </a:solidFill>
                          <a:latin typeface="Times New Roman"/>
                        </a:defRPr>
                      </a:lvl1pPr>
                      <a:lvl2pPr marL="1828709" algn="l" defTabSz="3657418" rtl="0" eaLnBrk="1" latinLnBrk="0" hangingPunct="1">
                        <a:defRPr sz="7200" b="1" kern="1200">
                          <a:solidFill>
                            <a:schemeClr val="dk1"/>
                          </a:solidFill>
                          <a:latin typeface="Times New Roman"/>
                        </a:defRPr>
                      </a:lvl2pPr>
                      <a:lvl3pPr marL="3657418" algn="l" defTabSz="3657418" rtl="0" eaLnBrk="1" latinLnBrk="0" hangingPunct="1">
                        <a:defRPr sz="7200" b="1" kern="1200">
                          <a:solidFill>
                            <a:schemeClr val="dk1"/>
                          </a:solidFill>
                          <a:latin typeface="Times New Roman"/>
                        </a:defRPr>
                      </a:lvl3pPr>
                      <a:lvl4pPr marL="5486126" algn="l" defTabSz="3657418" rtl="0" eaLnBrk="1" latinLnBrk="0" hangingPunct="1">
                        <a:defRPr sz="7200" b="1" kern="1200">
                          <a:solidFill>
                            <a:schemeClr val="dk1"/>
                          </a:solidFill>
                          <a:latin typeface="Times New Roman"/>
                        </a:defRPr>
                      </a:lvl4pPr>
                      <a:lvl5pPr marL="7314834" algn="l" defTabSz="3657418" rtl="0" eaLnBrk="1" latinLnBrk="0" hangingPunct="1">
                        <a:defRPr sz="7200" b="1" kern="1200">
                          <a:solidFill>
                            <a:schemeClr val="dk1"/>
                          </a:solidFill>
                          <a:latin typeface="Times New Roman"/>
                        </a:defRPr>
                      </a:lvl5pPr>
                      <a:lvl6pPr marL="9143542" algn="l" defTabSz="3657418" rtl="0" eaLnBrk="1" latinLnBrk="0" hangingPunct="1">
                        <a:defRPr sz="7200" b="1" kern="1200">
                          <a:solidFill>
                            <a:schemeClr val="dk1"/>
                          </a:solidFill>
                          <a:latin typeface="Times New Roman"/>
                        </a:defRPr>
                      </a:lvl6pPr>
                      <a:lvl7pPr marL="10972252" algn="l" defTabSz="3657418" rtl="0" eaLnBrk="1" latinLnBrk="0" hangingPunct="1">
                        <a:defRPr sz="7200" b="1" kern="1200">
                          <a:solidFill>
                            <a:schemeClr val="dk1"/>
                          </a:solidFill>
                          <a:latin typeface="Times New Roman"/>
                        </a:defRPr>
                      </a:lvl7pPr>
                      <a:lvl8pPr marL="12800960" algn="l" defTabSz="3657418" rtl="0" eaLnBrk="1" latinLnBrk="0" hangingPunct="1">
                        <a:defRPr sz="7200" b="1" kern="1200">
                          <a:solidFill>
                            <a:schemeClr val="dk1"/>
                          </a:solidFill>
                          <a:latin typeface="Times New Roman"/>
                        </a:defRPr>
                      </a:lvl8pPr>
                      <a:lvl9pPr marL="14629669" algn="l" defTabSz="3657418" rtl="0" eaLnBrk="1" latinLnBrk="0" hangingPunct="1">
                        <a:defRPr sz="7200" b="1" kern="1200">
                          <a:solidFill>
                            <a:schemeClr val="dk1"/>
                          </a:solidFill>
                          <a:latin typeface="Times New Roman"/>
                        </a:defRPr>
                      </a:lvl9pPr>
                    </a:lstStyle>
                    <a:p>
                      <a:pPr marL="0" marR="0" algn="ctr">
                        <a:lnSpc>
                          <a:spcPct val="107000"/>
                        </a:lnSpc>
                        <a:spcBef>
                          <a:spcPts val="0"/>
                        </a:spcBef>
                        <a:spcAft>
                          <a:spcPts val="0"/>
                        </a:spcAft>
                      </a:pPr>
                      <a:r>
                        <a:rPr lang="en-US" sz="2400" b="1" dirty="0" smtClean="0">
                          <a:solidFill>
                            <a:schemeClr val="tx1"/>
                          </a:solidFill>
                          <a:effectLst/>
                          <a:latin typeface="Arial" charset="0"/>
                          <a:ea typeface="Arial" charset="0"/>
                          <a:cs typeface="Arial" charset="0"/>
                        </a:rPr>
                        <a:t>Triphones</a:t>
                      </a:r>
                      <a:endParaRPr lang="en-US" sz="2400" b="1" dirty="0">
                        <a:solidFill>
                          <a:schemeClr val="tx1"/>
                        </a:solidFill>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w="25400" cap="flat" cmpd="sng" algn="ctr">
                      <a:solidFill>
                        <a:srgbClr val="DDDDDD"/>
                      </a:solidFill>
                      <a:prstDash val="solid"/>
                    </a:lnR>
                    <a:lnT w="9525" cap="flat" cmpd="sng" algn="ctr">
                      <a:solidFill>
                        <a:srgbClr val="DDDDDD">
                          <a:shade val="95000"/>
                          <a:satMod val="105000"/>
                        </a:srgbClr>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dirty="0" smtClean="0">
                          <a:solidFill>
                            <a:schemeClr val="tx1"/>
                          </a:solidFill>
                          <a:latin typeface="Arial" charset="0"/>
                          <a:ea typeface="Arial" charset="0"/>
                          <a:cs typeface="Arial" charset="0"/>
                        </a:rPr>
                        <a:t>10.5%</a:t>
                      </a:r>
                      <a:endParaRPr lang="en-US" sz="2400" b="1" dirty="0">
                        <a:solidFill>
                          <a:schemeClr val="tx1"/>
                        </a:solidFill>
                        <a:effectLst/>
                        <a:latin typeface="Arial" charset="0"/>
                        <a:ea typeface="Arial" charset="0"/>
                        <a:cs typeface="Arial" charset="0"/>
                      </a:endParaRPr>
                    </a:p>
                  </a:txBody>
                  <a:tcPr marL="68580" marR="68580" marT="0" marB="0" anchor="ctr">
                    <a:lnL w="25400" cap="flat" cmpd="sng" algn="ctr">
                      <a:solidFill>
                        <a:srgbClr val="DDDDDD"/>
                      </a:solidFill>
                      <a:prstDash val="solid"/>
                    </a:lnL>
                    <a:lnR w="9525" cap="flat" cmpd="sng" algn="ctr">
                      <a:solidFill>
                        <a:srgbClr val="DDDDDD">
                          <a:shade val="95000"/>
                          <a:satMod val="105000"/>
                        </a:srgbClr>
                      </a:solidFill>
                      <a:prstDash val="solid"/>
                      <a:round/>
                      <a:headEnd type="none" w="med" len="med"/>
                      <a:tailEnd type="none" w="med" len="med"/>
                    </a:lnR>
                    <a:lnT w="9525" cap="flat" cmpd="sng" algn="ctr">
                      <a:solidFill>
                        <a:srgbClr val="DDDDDD">
                          <a:shade val="95000"/>
                          <a:satMod val="105000"/>
                        </a:srgbClr>
                      </a:solidFill>
                      <a:prstDash val="solid"/>
                    </a:lnT>
                    <a:lnB w="9525" cap="flat" cmpd="sng" algn="ctr">
                      <a:solidFill>
                        <a:srgbClr val="DDDDD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dirty="0" smtClean="0">
                          <a:solidFill>
                            <a:schemeClr val="tx1"/>
                          </a:solidFill>
                          <a:effectLst/>
                          <a:latin typeface="Arial" charset="0"/>
                          <a:ea typeface="Arial" charset="0"/>
                          <a:cs typeface="Arial" charset="0"/>
                        </a:rPr>
                        <a:t>17.22%</a:t>
                      </a:r>
                      <a:endParaRPr lang="en-US" sz="2400" b="1" dirty="0">
                        <a:solidFill>
                          <a:schemeClr val="tx1"/>
                        </a:solidFill>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round/>
                      <a:headEnd type="none" w="med" len="med"/>
                      <a:tailEnd type="none" w="med" len="med"/>
                    </a:lnL>
                    <a:lnR w="9525" cap="flat" cmpd="sng" algn="ctr">
                      <a:solidFill>
                        <a:srgbClr val="DDDDDD">
                          <a:shade val="95000"/>
                          <a:satMod val="105000"/>
                        </a:srgbClr>
                      </a:solidFill>
                      <a:prstDash val="solid"/>
                      <a:round/>
                      <a:headEnd type="none" w="med" len="med"/>
                      <a:tailEnd type="none" w="med" len="med"/>
                    </a:lnR>
                    <a:lnT w="9525" cap="flat" cmpd="sng" algn="ctr">
                      <a:solidFill>
                        <a:srgbClr val="DDDDDD">
                          <a:shade val="95000"/>
                          <a:satMod val="105000"/>
                        </a:srgbClr>
                      </a:solidFill>
                      <a:prstDash val="solid"/>
                      <a:round/>
                      <a:headEnd type="none" w="med" len="med"/>
                      <a:tailEnd type="none" w="med" len="med"/>
                    </a:lnT>
                    <a:lnB w="9525" cap="flat" cmpd="sng" algn="ctr">
                      <a:solidFill>
                        <a:srgbClr val="DDDDDD">
                          <a:shade val="95000"/>
                          <a:satMod val="105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3" name="CaixaDeTexto 3"/>
          <p:cNvSpPr txBox="1"/>
          <p:nvPr/>
        </p:nvSpPr>
        <p:spPr>
          <a:xfrm>
            <a:off x="18508861" y="16436596"/>
            <a:ext cx="8569725"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Table 3: A comparison of results on AD</a:t>
            </a:r>
            <a:endParaRPr lang="en-US" sz="2400" b="1" dirty="0">
              <a:latin typeface="Arial" panose="020B0604020202020204" pitchFamily="34" charset="0"/>
              <a:cs typeface="Arial" panose="020B0604020202020204" pitchFamily="34" charset="0"/>
            </a:endParaRPr>
          </a:p>
        </p:txBody>
      </p:sp>
      <p:graphicFrame>
        <p:nvGraphicFramePr>
          <p:cNvPr id="12" name="Tabela 11"/>
          <p:cNvGraphicFramePr>
            <a:graphicFrameLocks noGrp="1"/>
          </p:cNvGraphicFramePr>
          <p:nvPr>
            <p:extLst>
              <p:ext uri="{D42A27DB-BD31-4B8C-83A1-F6EECF244321}">
                <p14:modId xmlns:p14="http://schemas.microsoft.com/office/powerpoint/2010/main" val="2223968434"/>
              </p:ext>
            </p:extLst>
          </p:nvPr>
        </p:nvGraphicFramePr>
        <p:xfrm>
          <a:off x="27565043" y="10773819"/>
          <a:ext cx="8380013" cy="3543377"/>
        </p:xfrm>
        <a:graphic>
          <a:graphicData uri="http://schemas.openxmlformats.org/drawingml/2006/table">
            <a:tbl>
              <a:tblPr bandRow="1">
                <a:effectLst>
                  <a:outerShdw blurRad="50800" dist="38100" dir="2700000" algn="tl" rotWithShape="0">
                    <a:prstClr val="black">
                      <a:alpha val="40000"/>
                    </a:prstClr>
                  </a:outerShdw>
                </a:effectLst>
                <a:tableStyleId>{F5AB1C69-6EDB-4FF4-983F-18BD219EF322}</a:tableStyleId>
              </a:tblPr>
              <a:tblGrid>
                <a:gridCol w="612693"/>
                <a:gridCol w="1193800"/>
                <a:gridCol w="1168400"/>
                <a:gridCol w="1016000"/>
                <a:gridCol w="1041400"/>
                <a:gridCol w="1092200"/>
                <a:gridCol w="939800"/>
                <a:gridCol w="1315720"/>
              </a:tblGrid>
              <a:tr h="431734">
                <a:tc>
                  <a:txBody>
                    <a:bodyPr/>
                    <a:lstStyle/>
                    <a:p>
                      <a:pPr marL="0" marR="0" algn="ctr" defTabSz="3657418" rtl="0" eaLnBrk="1" latinLnBrk="0" hangingPunct="1">
                        <a:lnSpc>
                          <a:spcPct val="107000"/>
                        </a:lnSpc>
                        <a:spcBef>
                          <a:spcPts val="0"/>
                        </a:spcBef>
                        <a:spcAft>
                          <a:spcPts val="0"/>
                        </a:spcAft>
                      </a:pPr>
                      <a:r>
                        <a:rPr lang="en-US" sz="1400" b="1" i="0" kern="1200" dirty="0">
                          <a:solidFill>
                            <a:schemeClr val="dk1"/>
                          </a:solidFill>
                          <a:effectLst/>
                          <a:latin typeface="Arial" charset="0"/>
                          <a:ea typeface="Arial" charset="0"/>
                          <a:cs typeface="Arial" charset="0"/>
                        </a:rPr>
                        <a:t>Ref</a:t>
                      </a:r>
                      <a:r>
                        <a:rPr lang="en-US" sz="1400" b="1" i="0" kern="1200" dirty="0" smtClean="0">
                          <a:solidFill>
                            <a:schemeClr val="dk1"/>
                          </a:solidFill>
                          <a:effectLst/>
                          <a:latin typeface="Arial" charset="0"/>
                          <a:ea typeface="Arial" charset="0"/>
                          <a:cs typeface="Arial" charset="0"/>
                        </a:rPr>
                        <a:t>/</a:t>
                      </a:r>
                      <a:br>
                        <a:rPr lang="en-US" sz="1400" b="1" i="0" kern="1200" dirty="0" smtClean="0">
                          <a:solidFill>
                            <a:schemeClr val="dk1"/>
                          </a:solidFill>
                          <a:effectLst/>
                          <a:latin typeface="Arial" charset="0"/>
                          <a:ea typeface="Arial" charset="0"/>
                          <a:cs typeface="Arial" charset="0"/>
                        </a:rPr>
                      </a:br>
                      <a:r>
                        <a:rPr lang="en-US" sz="1400" b="1" i="0" kern="1200" dirty="0" err="1" smtClean="0">
                          <a:solidFill>
                            <a:schemeClr val="dk1"/>
                          </a:solidFill>
                          <a:effectLst/>
                          <a:latin typeface="Arial" charset="0"/>
                          <a:ea typeface="Arial" charset="0"/>
                          <a:cs typeface="Arial" charset="0"/>
                        </a:rPr>
                        <a:t>Hyp</a:t>
                      </a:r>
                      <a:r>
                        <a:rPr lang="en-US" sz="1400" b="1" i="0" kern="1200" dirty="0">
                          <a:solidFill>
                            <a:schemeClr val="dk1"/>
                          </a:solidFill>
                          <a:effectLst/>
                          <a:latin typeface="Arial" charset="0"/>
                          <a:ea typeface="Arial" charset="0"/>
                          <a:cs typeface="Arial" charset="0"/>
                        </a:rPr>
                        <a:t>:</a:t>
                      </a: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err="1">
                          <a:solidFill>
                            <a:schemeClr val="dk1"/>
                          </a:solidFill>
                          <a:effectLst/>
                          <a:latin typeface="Arial" charset="0"/>
                          <a:ea typeface="Arial" charset="0"/>
                          <a:cs typeface="Arial" charset="0"/>
                        </a:rPr>
                        <a:t>artf</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err="1">
                          <a:solidFill>
                            <a:schemeClr val="dk1"/>
                          </a:solidFill>
                          <a:effectLst/>
                          <a:latin typeface="Arial" charset="0"/>
                          <a:ea typeface="Arial" charset="0"/>
                          <a:cs typeface="Arial" charset="0"/>
                        </a:rPr>
                        <a:t>bckg</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err="1">
                          <a:solidFill>
                            <a:schemeClr val="dk1"/>
                          </a:solidFill>
                          <a:effectLst/>
                          <a:latin typeface="Arial" charset="0"/>
                          <a:ea typeface="Arial" charset="0"/>
                          <a:cs typeface="Arial" charset="0"/>
                        </a:rPr>
                        <a:t>eyem</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err="1">
                          <a:solidFill>
                            <a:schemeClr val="dk1"/>
                          </a:solidFill>
                          <a:effectLst/>
                          <a:latin typeface="Arial" charset="0"/>
                          <a:ea typeface="Arial" charset="0"/>
                          <a:cs typeface="Arial" charset="0"/>
                        </a:rPr>
                        <a:t>gped</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a:solidFill>
                            <a:schemeClr val="dk1"/>
                          </a:solidFill>
                          <a:effectLst/>
                          <a:latin typeface="Arial" charset="0"/>
                          <a:ea typeface="Arial" charset="0"/>
                          <a:cs typeface="Arial" charset="0"/>
                        </a:rPr>
                        <a:t>pled</a:t>
                      </a: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err="1">
                          <a:solidFill>
                            <a:schemeClr val="dk1"/>
                          </a:solidFill>
                          <a:effectLst/>
                          <a:latin typeface="Arial" charset="0"/>
                          <a:ea typeface="Arial" charset="0"/>
                          <a:cs typeface="Arial" charset="0"/>
                        </a:rPr>
                        <a:t>spsw</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smtClean="0">
                          <a:solidFill>
                            <a:schemeClr val="dk1"/>
                          </a:solidFill>
                          <a:effectLst/>
                          <a:latin typeface="Arial" charset="0"/>
                          <a:ea typeface="Arial" charset="0"/>
                          <a:cs typeface="Arial" charset="0"/>
                        </a:rPr>
                        <a:t>del</a:t>
                      </a:r>
                      <a:endParaRPr lang="en-US" sz="1400" b="1" i="0" kern="1200" dirty="0">
                        <a:solidFill>
                          <a:schemeClr val="dk1"/>
                        </a:solidFill>
                        <a:effectLst/>
                        <a:latin typeface="Arial" charset="0"/>
                        <a:ea typeface="Arial" charset="0"/>
                        <a:cs typeface="Arial" charset="0"/>
                      </a:endParaRPr>
                    </a:p>
                  </a:txBody>
                  <a:tcPr marL="68580" marR="68580" marT="0" marB="0" anchor="ctr"/>
                </a:tc>
              </a:tr>
              <a:tr h="431734">
                <a:tc>
                  <a:txBody>
                    <a:bodyPr/>
                    <a:lstStyle/>
                    <a:p>
                      <a:pPr marL="0" marR="0" algn="ctr" defTabSz="3657418" rtl="0" eaLnBrk="1" latinLnBrk="0" hangingPunct="1">
                        <a:lnSpc>
                          <a:spcPct val="107000"/>
                        </a:lnSpc>
                        <a:spcBef>
                          <a:spcPts val="0"/>
                        </a:spcBef>
                        <a:spcAft>
                          <a:spcPts val="0"/>
                        </a:spcAft>
                      </a:pPr>
                      <a:r>
                        <a:rPr lang="en-US" sz="1400" b="1" i="0" kern="1200" dirty="0" err="1">
                          <a:solidFill>
                            <a:schemeClr val="dk1"/>
                          </a:solidFill>
                          <a:effectLst/>
                          <a:latin typeface="Arial" charset="0"/>
                          <a:ea typeface="Arial" charset="0"/>
                          <a:cs typeface="Arial" charset="0"/>
                        </a:rPr>
                        <a:t>artf</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93 (44.93%)</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84 (40.58%)</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0 (0.00%)</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11 (5.31%)</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2 (0.97%)</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0 (0.00%)</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17 (8.21%)</a:t>
                      </a:r>
                    </a:p>
                  </a:txBody>
                  <a:tcPr marL="7620" marR="7620" marT="7620" marB="0" anchor="ctr"/>
                </a:tc>
              </a:tr>
              <a:tr h="464071">
                <a:tc>
                  <a:txBody>
                    <a:bodyPr/>
                    <a:lstStyle/>
                    <a:p>
                      <a:pPr marL="0" marR="0" algn="ctr" defTabSz="3657418" rtl="0" eaLnBrk="1" latinLnBrk="0" hangingPunct="1">
                        <a:lnSpc>
                          <a:spcPct val="107000"/>
                        </a:lnSpc>
                        <a:spcBef>
                          <a:spcPts val="0"/>
                        </a:spcBef>
                        <a:spcAft>
                          <a:spcPts val="0"/>
                        </a:spcAft>
                      </a:pPr>
                      <a:r>
                        <a:rPr lang="en-US" sz="1400" b="1" i="0" kern="1200" dirty="0" err="1">
                          <a:solidFill>
                            <a:schemeClr val="dk1"/>
                          </a:solidFill>
                          <a:effectLst/>
                          <a:latin typeface="Arial" charset="0"/>
                          <a:ea typeface="Arial" charset="0"/>
                          <a:cs typeface="Arial" charset="0"/>
                        </a:rPr>
                        <a:t>bckg</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312 (34.02%)</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400 (43.62%)</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0 (0.00%)</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80 (8.72%)</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10 (1.09%)</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15 (1.64%)</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100 (10.91%)</a:t>
                      </a:r>
                    </a:p>
                  </a:txBody>
                  <a:tcPr marL="7620" marR="7620" marT="7620" marB="0" anchor="ctr"/>
                </a:tc>
              </a:tr>
              <a:tr h="431734">
                <a:tc>
                  <a:txBody>
                    <a:bodyPr/>
                    <a:lstStyle/>
                    <a:p>
                      <a:pPr marL="0" marR="0" algn="ctr" defTabSz="3657418" rtl="0" eaLnBrk="1" latinLnBrk="0" hangingPunct="1">
                        <a:lnSpc>
                          <a:spcPct val="107000"/>
                        </a:lnSpc>
                        <a:spcBef>
                          <a:spcPts val="0"/>
                        </a:spcBef>
                        <a:spcAft>
                          <a:spcPts val="0"/>
                        </a:spcAft>
                      </a:pPr>
                      <a:r>
                        <a:rPr lang="en-US" sz="1400" b="1" i="0" kern="1200" dirty="0" err="1">
                          <a:solidFill>
                            <a:schemeClr val="dk1"/>
                          </a:solidFill>
                          <a:effectLst/>
                          <a:latin typeface="Arial" charset="0"/>
                          <a:ea typeface="Arial" charset="0"/>
                          <a:cs typeface="Arial" charset="0"/>
                        </a:rPr>
                        <a:t>eyem</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4 (7.55%)</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1 (1.89%)</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39 (73.58%)</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4 (7.55%)</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3 (5.66%)</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0 (0.00%)</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2 (3.77%)</a:t>
                      </a:r>
                    </a:p>
                  </a:txBody>
                  <a:tcPr marL="7620" marR="7620" marT="7620" marB="0" anchor="ctr"/>
                </a:tc>
              </a:tr>
              <a:tr h="431734">
                <a:tc>
                  <a:txBody>
                    <a:bodyPr/>
                    <a:lstStyle/>
                    <a:p>
                      <a:pPr marL="0" marR="0" algn="ctr" defTabSz="3657418" rtl="0" eaLnBrk="1" latinLnBrk="0" hangingPunct="1">
                        <a:lnSpc>
                          <a:spcPct val="107000"/>
                        </a:lnSpc>
                        <a:spcBef>
                          <a:spcPts val="0"/>
                        </a:spcBef>
                        <a:spcAft>
                          <a:spcPts val="0"/>
                        </a:spcAft>
                      </a:pPr>
                      <a:r>
                        <a:rPr lang="en-US" sz="1400" b="1" i="0" kern="1200" dirty="0" err="1">
                          <a:solidFill>
                            <a:schemeClr val="dk1"/>
                          </a:solidFill>
                          <a:effectLst/>
                          <a:latin typeface="Arial" charset="0"/>
                          <a:ea typeface="Arial" charset="0"/>
                          <a:cs typeface="Arial" charset="0"/>
                        </a:rPr>
                        <a:t>gped</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12 (9.60%)</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3 (2.40%)</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5 (4.00%)</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48 (38.40%)</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44 (35.20%)</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8 (6.40%)</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5 (4.00%)</a:t>
                      </a:r>
                    </a:p>
                  </a:txBody>
                  <a:tcPr marL="7620" marR="7620" marT="7620" marB="0" anchor="ctr"/>
                </a:tc>
              </a:tr>
              <a:tr h="431734">
                <a:tc>
                  <a:txBody>
                    <a:bodyPr/>
                    <a:lstStyle/>
                    <a:p>
                      <a:pPr marL="0" marR="0" algn="ctr" defTabSz="3657418" rtl="0" eaLnBrk="1" latinLnBrk="0" hangingPunct="1">
                        <a:lnSpc>
                          <a:spcPct val="107000"/>
                        </a:lnSpc>
                        <a:spcBef>
                          <a:spcPts val="0"/>
                        </a:spcBef>
                        <a:spcAft>
                          <a:spcPts val="0"/>
                        </a:spcAft>
                      </a:pPr>
                      <a:r>
                        <a:rPr lang="en-US" sz="1400" b="1" i="0" kern="1200" dirty="0">
                          <a:solidFill>
                            <a:schemeClr val="dk1"/>
                          </a:solidFill>
                          <a:effectLst/>
                          <a:latin typeface="Arial" charset="0"/>
                          <a:ea typeface="Arial" charset="0"/>
                          <a:cs typeface="Arial" charset="0"/>
                        </a:rPr>
                        <a:t>pled</a:t>
                      </a:r>
                    </a:p>
                  </a:txBody>
                  <a:tcPr marL="68580" marR="68580" marT="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17 (12.69%)</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2 (1.49%)</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14 (10.45%)</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24 (17.91%)</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59 (44.03%)</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11 (8.21%)</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7 (5.22%)</a:t>
                      </a:r>
                    </a:p>
                  </a:txBody>
                  <a:tcPr marL="7620" marR="7620" marT="7620" marB="0" anchor="ctr"/>
                </a:tc>
              </a:tr>
              <a:tr h="464071">
                <a:tc>
                  <a:txBody>
                    <a:bodyPr/>
                    <a:lstStyle/>
                    <a:p>
                      <a:pPr marL="0" marR="0" algn="ctr" defTabSz="3657418" rtl="0" eaLnBrk="1" latinLnBrk="0" hangingPunct="1">
                        <a:lnSpc>
                          <a:spcPct val="107000"/>
                        </a:lnSpc>
                        <a:spcBef>
                          <a:spcPts val="0"/>
                        </a:spcBef>
                        <a:spcAft>
                          <a:spcPts val="0"/>
                        </a:spcAft>
                      </a:pPr>
                      <a:r>
                        <a:rPr lang="en-US" sz="1400" b="1" i="0" kern="1200" dirty="0" err="1">
                          <a:solidFill>
                            <a:schemeClr val="dk1"/>
                          </a:solidFill>
                          <a:effectLst/>
                          <a:latin typeface="Arial" charset="0"/>
                          <a:ea typeface="Arial" charset="0"/>
                          <a:cs typeface="Arial" charset="0"/>
                        </a:rPr>
                        <a:t>spsw</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23 (17.42%)</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24 (18.18%)</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14 (10.61%)</a:t>
                      </a:r>
                    </a:p>
                  </a:txBody>
                  <a:tcPr marL="7620" marR="7620" marT="7620" marB="0" anchor="ctr"/>
                </a:tc>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27 (20.45%)</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17 (12.88%)</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4 (3.03%)</a:t>
                      </a:r>
                    </a:p>
                  </a:txBody>
                  <a:tcPr marL="7620" marR="7620" marT="7620" marB="0" anchor="ctr"/>
                </a:tc>
                <a:tc>
                  <a:txBody>
                    <a:bodyPr/>
                    <a:lstStyle/>
                    <a:p>
                      <a:pPr algn="ctr" fontAlgn="b"/>
                      <a:r>
                        <a:rPr lang="en-US" sz="1400" b="1" i="0" u="none" strike="noStrike" dirty="0">
                          <a:solidFill>
                            <a:srgbClr val="000000"/>
                          </a:solidFill>
                          <a:effectLst/>
                          <a:latin typeface="Arial" panose="020B0604020202020204" pitchFamily="34" charset="0"/>
                          <a:cs typeface="Arial" panose="020B0604020202020204" pitchFamily="34" charset="0"/>
                        </a:rPr>
                        <a:t>23 (17.42%)</a:t>
                      </a:r>
                    </a:p>
                  </a:txBody>
                  <a:tcPr marL="7620" marR="7620" marT="7620" marB="0" anchor="ctr"/>
                </a:tc>
              </a:tr>
              <a:tr h="431734">
                <a:tc>
                  <a:txBody>
                    <a:bodyPr/>
                    <a:lstStyle/>
                    <a:p>
                      <a:pPr marL="0" marR="0" algn="ctr" defTabSz="3657418" rtl="0" eaLnBrk="1" latinLnBrk="0" hangingPunct="1">
                        <a:lnSpc>
                          <a:spcPct val="107000"/>
                        </a:lnSpc>
                        <a:spcBef>
                          <a:spcPts val="0"/>
                        </a:spcBef>
                        <a:spcAft>
                          <a:spcPts val="0"/>
                        </a:spcAft>
                      </a:pPr>
                      <a:r>
                        <a:rPr lang="en-US" sz="1400" b="1" i="0" kern="1200" dirty="0" smtClean="0">
                          <a:solidFill>
                            <a:schemeClr val="dk1"/>
                          </a:solidFill>
                          <a:effectLst/>
                          <a:latin typeface="Arial" charset="0"/>
                          <a:ea typeface="Arial" charset="0"/>
                          <a:cs typeface="Arial" charset="0"/>
                        </a:rPr>
                        <a:t>ins</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smtClean="0">
                          <a:solidFill>
                            <a:schemeClr val="dk1"/>
                          </a:solidFill>
                          <a:effectLst/>
                          <a:latin typeface="Arial" charset="0"/>
                          <a:ea typeface="Arial" charset="0"/>
                          <a:cs typeface="Arial" charset="0"/>
                        </a:rPr>
                        <a:t>14</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smtClean="0">
                          <a:solidFill>
                            <a:schemeClr val="dk1"/>
                          </a:solidFill>
                          <a:effectLst/>
                          <a:latin typeface="Arial" charset="0"/>
                          <a:ea typeface="Arial" charset="0"/>
                          <a:cs typeface="Arial" charset="0"/>
                        </a:rPr>
                        <a:t>7</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smtClean="0">
                          <a:solidFill>
                            <a:schemeClr val="dk1"/>
                          </a:solidFill>
                          <a:effectLst/>
                          <a:latin typeface="Arial" charset="0"/>
                          <a:ea typeface="Arial" charset="0"/>
                          <a:cs typeface="Arial" charset="0"/>
                        </a:rPr>
                        <a:t>1</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smtClean="0">
                          <a:solidFill>
                            <a:schemeClr val="dk1"/>
                          </a:solidFill>
                          <a:effectLst/>
                          <a:latin typeface="Arial" charset="0"/>
                          <a:ea typeface="Arial" charset="0"/>
                          <a:cs typeface="Arial" charset="0"/>
                        </a:rPr>
                        <a:t>6</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smtClean="0">
                          <a:solidFill>
                            <a:schemeClr val="dk1"/>
                          </a:solidFill>
                          <a:effectLst/>
                          <a:latin typeface="Arial" charset="0"/>
                          <a:ea typeface="Arial" charset="0"/>
                          <a:cs typeface="Arial" charset="0"/>
                        </a:rPr>
                        <a:t>3</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marL="0" marR="0" algn="ctr" defTabSz="3657418" rtl="0" eaLnBrk="1" latinLnBrk="0" hangingPunct="1">
                        <a:lnSpc>
                          <a:spcPct val="107000"/>
                        </a:lnSpc>
                        <a:spcBef>
                          <a:spcPts val="0"/>
                        </a:spcBef>
                        <a:spcAft>
                          <a:spcPts val="0"/>
                        </a:spcAft>
                      </a:pPr>
                      <a:r>
                        <a:rPr lang="en-US" sz="1400" b="1" i="0" kern="1200" dirty="0" smtClean="0">
                          <a:solidFill>
                            <a:schemeClr val="dk1"/>
                          </a:solidFill>
                          <a:effectLst/>
                          <a:latin typeface="Arial" charset="0"/>
                          <a:ea typeface="Arial" charset="0"/>
                          <a:cs typeface="Arial" charset="0"/>
                        </a:rPr>
                        <a:t>1</a:t>
                      </a:r>
                      <a:endParaRPr lang="en-US" sz="1400" b="1" i="0" kern="1200" dirty="0">
                        <a:solidFill>
                          <a:schemeClr val="dk1"/>
                        </a:solidFill>
                        <a:effectLst/>
                        <a:latin typeface="Arial" charset="0"/>
                        <a:ea typeface="Arial" charset="0"/>
                        <a:cs typeface="Arial" charset="0"/>
                      </a:endParaRPr>
                    </a:p>
                  </a:txBody>
                  <a:tcPr marL="68580" marR="68580" marT="0" marB="0" anchor="ctr"/>
                </a:tc>
                <a:tc>
                  <a:txBody>
                    <a:bodyPr/>
                    <a:lstStyle/>
                    <a:p>
                      <a:pPr marL="0" marR="0" algn="ctr" defTabSz="3657418" rtl="0" eaLnBrk="1" latinLnBrk="0" hangingPunct="1">
                        <a:lnSpc>
                          <a:spcPct val="107000"/>
                        </a:lnSpc>
                        <a:spcBef>
                          <a:spcPts val="0"/>
                        </a:spcBef>
                        <a:spcAft>
                          <a:spcPts val="0"/>
                        </a:spcAft>
                      </a:pPr>
                      <a:endParaRPr lang="en-US" sz="1400" b="1" i="0" kern="1200" dirty="0">
                        <a:solidFill>
                          <a:schemeClr val="dk1"/>
                        </a:solidFill>
                        <a:effectLst/>
                        <a:latin typeface="Arial" charset="0"/>
                        <a:ea typeface="Arial" charset="0"/>
                        <a:cs typeface="Arial" charset="0"/>
                      </a:endParaRPr>
                    </a:p>
                  </a:txBody>
                  <a:tcPr marL="68580" marR="68580" marT="0" marB="0" anchor="ctr"/>
                </a:tc>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1896306640"/>
              </p:ext>
            </p:extLst>
          </p:nvPr>
        </p:nvGraphicFramePr>
        <p:xfrm>
          <a:off x="27783693" y="7331241"/>
          <a:ext cx="8028432" cy="2825494"/>
        </p:xfrm>
        <a:graphic>
          <a:graphicData uri="http://schemas.openxmlformats.org/drawingml/2006/table">
            <a:tbl>
              <a:tblPr bandRow="1">
                <a:effectLst>
                  <a:outerShdw blurRad="50800" dist="38100" dir="2700000" algn="tl" rotWithShape="0">
                    <a:prstClr val="black">
                      <a:alpha val="40000"/>
                    </a:prstClr>
                  </a:outerShdw>
                </a:effectLst>
                <a:tableStyleId>{F5AB1C69-6EDB-4FF4-983F-18BD219EF322}</a:tableStyleId>
              </a:tblPr>
              <a:tblGrid>
                <a:gridCol w="1146306"/>
                <a:gridCol w="1146306"/>
                <a:gridCol w="1147164"/>
                <a:gridCol w="1147164"/>
                <a:gridCol w="1147164"/>
                <a:gridCol w="1147164"/>
                <a:gridCol w="1147164"/>
              </a:tblGrid>
              <a:tr h="403642">
                <a:tc>
                  <a:txBody>
                    <a:bodyPr/>
                    <a:lstStyle/>
                    <a:p>
                      <a:pPr marL="0" marR="0" algn="ctr">
                        <a:lnSpc>
                          <a:spcPct val="107000"/>
                        </a:lnSpc>
                        <a:spcBef>
                          <a:spcPts val="0"/>
                        </a:spcBef>
                        <a:spcAft>
                          <a:spcPts val="0"/>
                        </a:spcAft>
                      </a:pPr>
                      <a:r>
                        <a:rPr lang="en-US" sz="1800" b="1" i="0" kern="1200" dirty="0">
                          <a:solidFill>
                            <a:schemeClr val="dk1"/>
                          </a:solidFill>
                          <a:effectLst/>
                          <a:latin typeface="Arial" charset="0"/>
                          <a:ea typeface="Arial" charset="0"/>
                          <a:cs typeface="Arial" charset="0"/>
                        </a:rPr>
                        <a:t>Ref/</a:t>
                      </a:r>
                      <a:r>
                        <a:rPr lang="en-US" sz="1800" b="1" i="0" kern="1200" dirty="0" err="1">
                          <a:solidFill>
                            <a:schemeClr val="dk1"/>
                          </a:solidFill>
                          <a:effectLst/>
                          <a:latin typeface="Arial" charset="0"/>
                          <a:ea typeface="Arial" charset="0"/>
                          <a:cs typeface="Arial" charset="0"/>
                        </a:rPr>
                        <a:t>Hyp</a:t>
                      </a:r>
                      <a:r>
                        <a:rPr lang="en-US" sz="1800" b="1" i="0" kern="1200" dirty="0">
                          <a:solidFill>
                            <a:schemeClr val="dk1"/>
                          </a:solidFill>
                          <a:effectLst/>
                          <a:latin typeface="Arial" charset="0"/>
                          <a:ea typeface="Arial" charset="0"/>
                          <a:cs typeface="Arial" charset="0"/>
                        </a:rPr>
                        <a:t>:</a:t>
                      </a:r>
                    </a:p>
                  </a:txBody>
                  <a:tcPr marL="68580" marR="68580" marT="0" marB="0" anchor="ctr"/>
                </a:tc>
                <a:tc>
                  <a:txBody>
                    <a:bodyPr/>
                    <a:lstStyle/>
                    <a:p>
                      <a:pPr marL="0" marR="0" algn="ctr">
                        <a:lnSpc>
                          <a:spcPct val="107000"/>
                        </a:lnSpc>
                        <a:spcBef>
                          <a:spcPts val="0"/>
                        </a:spcBef>
                        <a:spcAft>
                          <a:spcPts val="0"/>
                        </a:spcAft>
                      </a:pPr>
                      <a:r>
                        <a:rPr lang="en-US" sz="1800" b="1" i="0" kern="1200" dirty="0" err="1">
                          <a:solidFill>
                            <a:schemeClr val="dk1"/>
                          </a:solidFill>
                          <a:effectLst/>
                          <a:latin typeface="Arial" charset="0"/>
                          <a:ea typeface="Arial" charset="0"/>
                          <a:cs typeface="Arial" charset="0"/>
                        </a:rPr>
                        <a:t>artf</a:t>
                      </a:r>
                      <a:r>
                        <a:rPr lang="en-US" sz="1800" b="1" i="0" kern="1200" dirty="0">
                          <a:solidFill>
                            <a:schemeClr val="dk1"/>
                          </a:solidFill>
                          <a:effectLst/>
                          <a:latin typeface="Arial" charset="0"/>
                          <a:ea typeface="Arial" charset="0"/>
                          <a:cs typeface="Arial" charset="0"/>
                        </a:rPr>
                        <a:t>:</a:t>
                      </a:r>
                    </a:p>
                  </a:txBody>
                  <a:tcPr marL="68580" marR="68580" marT="0" marB="0" anchor="ctr"/>
                </a:tc>
                <a:tc>
                  <a:txBody>
                    <a:bodyPr/>
                    <a:lstStyle/>
                    <a:p>
                      <a:pPr marL="0" marR="0" algn="ctr">
                        <a:lnSpc>
                          <a:spcPct val="107000"/>
                        </a:lnSpc>
                        <a:spcBef>
                          <a:spcPts val="0"/>
                        </a:spcBef>
                        <a:spcAft>
                          <a:spcPts val="0"/>
                        </a:spcAft>
                      </a:pPr>
                      <a:r>
                        <a:rPr lang="en-US" sz="1800" b="1" i="0" kern="1200" dirty="0" err="1">
                          <a:solidFill>
                            <a:schemeClr val="dk1"/>
                          </a:solidFill>
                          <a:effectLst/>
                          <a:latin typeface="Arial" charset="0"/>
                          <a:ea typeface="Arial" charset="0"/>
                          <a:cs typeface="Arial" charset="0"/>
                        </a:rPr>
                        <a:t>bckg</a:t>
                      </a:r>
                      <a:r>
                        <a:rPr lang="en-US" sz="1800" b="1" i="0" kern="1200" dirty="0">
                          <a:solidFill>
                            <a:schemeClr val="dk1"/>
                          </a:solidFill>
                          <a:effectLst/>
                          <a:latin typeface="Arial" charset="0"/>
                          <a:ea typeface="Arial" charset="0"/>
                          <a:cs typeface="Arial" charset="0"/>
                        </a:rPr>
                        <a:t>:</a:t>
                      </a:r>
                    </a:p>
                  </a:txBody>
                  <a:tcPr marL="68580" marR="68580" marT="0" marB="0" anchor="ctr"/>
                </a:tc>
                <a:tc>
                  <a:txBody>
                    <a:bodyPr/>
                    <a:lstStyle/>
                    <a:p>
                      <a:pPr marL="0" marR="0" algn="ctr">
                        <a:lnSpc>
                          <a:spcPct val="107000"/>
                        </a:lnSpc>
                        <a:spcBef>
                          <a:spcPts val="0"/>
                        </a:spcBef>
                        <a:spcAft>
                          <a:spcPts val="0"/>
                        </a:spcAft>
                      </a:pPr>
                      <a:r>
                        <a:rPr lang="en-US" sz="1800" b="1" i="0" kern="1200" dirty="0" err="1">
                          <a:solidFill>
                            <a:schemeClr val="dk1"/>
                          </a:solidFill>
                          <a:effectLst/>
                          <a:latin typeface="Arial" charset="0"/>
                          <a:ea typeface="Arial" charset="0"/>
                          <a:cs typeface="Arial" charset="0"/>
                        </a:rPr>
                        <a:t>eyem</a:t>
                      </a:r>
                      <a:r>
                        <a:rPr lang="en-US" sz="1800" b="1" i="0" kern="1200" dirty="0">
                          <a:solidFill>
                            <a:schemeClr val="dk1"/>
                          </a:solidFill>
                          <a:effectLst/>
                          <a:latin typeface="Arial" charset="0"/>
                          <a:ea typeface="Arial" charset="0"/>
                          <a:cs typeface="Arial" charset="0"/>
                        </a:rPr>
                        <a:t>:</a:t>
                      </a:r>
                    </a:p>
                  </a:txBody>
                  <a:tcPr marL="68580" marR="68580" marT="0" marB="0" anchor="ctr"/>
                </a:tc>
                <a:tc>
                  <a:txBody>
                    <a:bodyPr/>
                    <a:lstStyle/>
                    <a:p>
                      <a:pPr marL="0" marR="0" algn="ctr">
                        <a:lnSpc>
                          <a:spcPct val="107000"/>
                        </a:lnSpc>
                        <a:spcBef>
                          <a:spcPts val="0"/>
                        </a:spcBef>
                        <a:spcAft>
                          <a:spcPts val="0"/>
                        </a:spcAft>
                      </a:pPr>
                      <a:r>
                        <a:rPr lang="en-US" sz="1800" b="1" i="0" kern="1200" dirty="0" err="1">
                          <a:solidFill>
                            <a:schemeClr val="dk1"/>
                          </a:solidFill>
                          <a:effectLst/>
                          <a:latin typeface="Arial" charset="0"/>
                          <a:ea typeface="Arial" charset="0"/>
                          <a:cs typeface="Arial" charset="0"/>
                        </a:rPr>
                        <a:t>gped</a:t>
                      </a:r>
                      <a:r>
                        <a:rPr lang="en-US" sz="1800" b="1" i="0" kern="1200" dirty="0">
                          <a:solidFill>
                            <a:schemeClr val="dk1"/>
                          </a:solidFill>
                          <a:effectLst/>
                          <a:latin typeface="Arial" charset="0"/>
                          <a:ea typeface="Arial" charset="0"/>
                          <a:cs typeface="Arial" charset="0"/>
                        </a:rPr>
                        <a:t>:</a:t>
                      </a:r>
                    </a:p>
                  </a:txBody>
                  <a:tcPr marL="68580" marR="68580" marT="0" marB="0" anchor="ctr"/>
                </a:tc>
                <a:tc>
                  <a:txBody>
                    <a:bodyPr/>
                    <a:lstStyle/>
                    <a:p>
                      <a:pPr marL="0" marR="0" algn="ctr">
                        <a:lnSpc>
                          <a:spcPct val="107000"/>
                        </a:lnSpc>
                        <a:spcBef>
                          <a:spcPts val="0"/>
                        </a:spcBef>
                        <a:spcAft>
                          <a:spcPts val="0"/>
                        </a:spcAft>
                      </a:pPr>
                      <a:r>
                        <a:rPr lang="en-US" sz="1800" b="1" i="0" kern="1200" dirty="0">
                          <a:solidFill>
                            <a:schemeClr val="dk1"/>
                          </a:solidFill>
                          <a:effectLst/>
                          <a:latin typeface="Arial" charset="0"/>
                          <a:ea typeface="Arial" charset="0"/>
                          <a:cs typeface="Arial" charset="0"/>
                        </a:rPr>
                        <a:t>pled:</a:t>
                      </a:r>
                    </a:p>
                  </a:txBody>
                  <a:tcPr marL="68580" marR="68580" marT="0" marB="0" anchor="ctr"/>
                </a:tc>
                <a:tc>
                  <a:txBody>
                    <a:bodyPr/>
                    <a:lstStyle/>
                    <a:p>
                      <a:pPr marL="0" marR="0" algn="ctr">
                        <a:lnSpc>
                          <a:spcPct val="107000"/>
                        </a:lnSpc>
                        <a:spcBef>
                          <a:spcPts val="0"/>
                        </a:spcBef>
                        <a:spcAft>
                          <a:spcPts val="0"/>
                        </a:spcAft>
                      </a:pPr>
                      <a:r>
                        <a:rPr lang="en-US" sz="1800" b="1" i="0" kern="1200" dirty="0" err="1">
                          <a:solidFill>
                            <a:schemeClr val="dk1"/>
                          </a:solidFill>
                          <a:effectLst/>
                          <a:latin typeface="Arial" charset="0"/>
                          <a:ea typeface="Arial" charset="0"/>
                          <a:cs typeface="Arial" charset="0"/>
                        </a:rPr>
                        <a:t>spsw</a:t>
                      </a:r>
                      <a:r>
                        <a:rPr lang="en-US" sz="1800" b="1" i="0" kern="1200" dirty="0">
                          <a:solidFill>
                            <a:schemeClr val="dk1"/>
                          </a:solidFill>
                          <a:effectLst/>
                          <a:latin typeface="Arial" charset="0"/>
                          <a:ea typeface="Arial" charset="0"/>
                          <a:cs typeface="Arial" charset="0"/>
                        </a:rPr>
                        <a:t>:</a:t>
                      </a:r>
                    </a:p>
                  </a:txBody>
                  <a:tcPr marL="68580" marR="68580" marT="0" marB="0" anchor="ctr"/>
                </a:tc>
              </a:tr>
              <a:tr h="403642">
                <a:tc>
                  <a:txBody>
                    <a:bodyPr/>
                    <a:lstStyle/>
                    <a:p>
                      <a:pPr marL="0" marR="0" algn="ctr">
                        <a:lnSpc>
                          <a:spcPct val="107000"/>
                        </a:lnSpc>
                        <a:spcBef>
                          <a:spcPts val="0"/>
                        </a:spcBef>
                        <a:spcAft>
                          <a:spcPts val="0"/>
                        </a:spcAft>
                      </a:pPr>
                      <a:r>
                        <a:rPr lang="en-US" sz="1800" b="1" i="0" kern="1200" dirty="0" err="1">
                          <a:solidFill>
                            <a:schemeClr val="dk1"/>
                          </a:solidFill>
                          <a:effectLst/>
                          <a:latin typeface="Arial" charset="0"/>
                          <a:ea typeface="Arial" charset="0"/>
                          <a:cs typeface="Arial" charset="0"/>
                        </a:rPr>
                        <a:t>artf</a:t>
                      </a:r>
                      <a:r>
                        <a:rPr lang="en-US" sz="1800" b="1" i="0" kern="1200" dirty="0">
                          <a:solidFill>
                            <a:schemeClr val="dk1"/>
                          </a:solidFill>
                          <a:effectLst/>
                          <a:latin typeface="Arial" charset="0"/>
                          <a:ea typeface="Arial" charset="0"/>
                          <a:cs typeface="Arial" charset="0"/>
                        </a:rPr>
                        <a:t>:</a:t>
                      </a:r>
                    </a:p>
                  </a:txBody>
                  <a:tcPr marL="68580" marR="68580" marT="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128 (61.84%)</a:t>
                      </a:r>
                    </a:p>
                  </a:txBody>
                  <a:tcPr marL="7620" marR="7620" marT="7620" marB="0" anchor="ctr"/>
                </a:tc>
                <a:tc>
                  <a:txBody>
                    <a:bodyPr/>
                    <a:lstStyle/>
                    <a:p>
                      <a:pPr algn="ctr" fontAlgn="b"/>
                      <a:r>
                        <a:rPr lang="en-US" sz="1400" b="1" i="0" u="none" strike="noStrike" kern="1200">
                          <a:solidFill>
                            <a:srgbClr val="000000"/>
                          </a:solidFill>
                          <a:effectLst/>
                          <a:latin typeface="Arial" panose="020B0604020202020204" pitchFamily="34" charset="0"/>
                          <a:ea typeface="+mn-ea"/>
                          <a:cs typeface="Arial" panose="020B0604020202020204" pitchFamily="34" charset="0"/>
                        </a:rPr>
                        <a:t>79 (38.16%)</a:t>
                      </a:r>
                    </a:p>
                  </a:txBody>
                  <a:tcPr marL="7620" marR="7620" marT="7620" marB="0" anchor="ctr"/>
                </a:tc>
                <a:tc>
                  <a:txBody>
                    <a:bodyPr/>
                    <a:lstStyle/>
                    <a:p>
                      <a:pPr algn="ctr" fontAlgn="b"/>
                      <a:r>
                        <a:rPr lang="en-US" sz="1400" b="1" i="0" u="none" strike="noStrike" kern="1200">
                          <a:solidFill>
                            <a:srgbClr val="000000"/>
                          </a:solidFill>
                          <a:effectLst/>
                          <a:latin typeface="Arial" panose="020B0604020202020204" pitchFamily="34" charset="0"/>
                          <a:ea typeface="+mn-ea"/>
                          <a:cs typeface="Arial" panose="020B0604020202020204" pitchFamily="34" charset="0"/>
                        </a:rPr>
                        <a:t>0 (0.00%)</a:t>
                      </a:r>
                    </a:p>
                  </a:txBody>
                  <a:tcPr marL="7620" marR="7620" marT="7620" marB="0" anchor="ctr"/>
                </a:tc>
                <a:tc>
                  <a:txBody>
                    <a:bodyPr/>
                    <a:lstStyle/>
                    <a:p>
                      <a:pPr algn="ctr" fontAlgn="b"/>
                      <a:r>
                        <a:rPr lang="en-US" sz="1400" b="1" i="0" u="none" strike="noStrike" kern="1200">
                          <a:solidFill>
                            <a:srgbClr val="000000"/>
                          </a:solidFill>
                          <a:effectLst/>
                          <a:latin typeface="Arial" panose="020B0604020202020204" pitchFamily="34" charset="0"/>
                          <a:ea typeface="+mn-ea"/>
                          <a:cs typeface="Arial" panose="020B0604020202020204" pitchFamily="34" charset="0"/>
                        </a:rPr>
                        <a:t>0 (0.00%)</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0 (0.00%)</a:t>
                      </a:r>
                    </a:p>
                  </a:txBody>
                  <a:tcPr marL="7620" marR="7620" marT="7620" marB="0" anchor="ctr"/>
                </a:tc>
                <a:tc>
                  <a:txBody>
                    <a:bodyPr/>
                    <a:lstStyle/>
                    <a:p>
                      <a:pPr algn="ctr" fontAlgn="b"/>
                      <a:r>
                        <a:rPr lang="en-US" sz="1400" b="1" i="0" u="none" strike="noStrike" kern="1200">
                          <a:solidFill>
                            <a:srgbClr val="000000"/>
                          </a:solidFill>
                          <a:effectLst/>
                          <a:latin typeface="Arial" panose="020B0604020202020204" pitchFamily="34" charset="0"/>
                          <a:ea typeface="+mn-ea"/>
                          <a:cs typeface="Arial" panose="020B0604020202020204" pitchFamily="34" charset="0"/>
                        </a:rPr>
                        <a:t>0 (0.00%)</a:t>
                      </a:r>
                    </a:p>
                  </a:txBody>
                  <a:tcPr marL="7620" marR="7620" marT="7620" marB="0" anchor="ctr"/>
                </a:tc>
              </a:tr>
              <a:tr h="403642">
                <a:tc>
                  <a:txBody>
                    <a:bodyPr/>
                    <a:lstStyle/>
                    <a:p>
                      <a:pPr marL="0" marR="0" algn="ctr">
                        <a:lnSpc>
                          <a:spcPct val="107000"/>
                        </a:lnSpc>
                        <a:spcBef>
                          <a:spcPts val="0"/>
                        </a:spcBef>
                        <a:spcAft>
                          <a:spcPts val="0"/>
                        </a:spcAft>
                      </a:pPr>
                      <a:r>
                        <a:rPr lang="en-US" sz="1800" b="1" i="0" kern="1200" dirty="0" err="1">
                          <a:solidFill>
                            <a:schemeClr val="dk1"/>
                          </a:solidFill>
                          <a:effectLst/>
                          <a:latin typeface="Arial" charset="0"/>
                          <a:ea typeface="Arial" charset="0"/>
                          <a:cs typeface="Arial" charset="0"/>
                        </a:rPr>
                        <a:t>bckg</a:t>
                      </a:r>
                      <a:r>
                        <a:rPr lang="en-US" sz="1800" b="1" i="0" kern="1200" dirty="0">
                          <a:solidFill>
                            <a:schemeClr val="dk1"/>
                          </a:solidFill>
                          <a:effectLst/>
                          <a:latin typeface="Arial" charset="0"/>
                          <a:ea typeface="Arial" charset="0"/>
                          <a:cs typeface="Arial" charset="0"/>
                        </a:rPr>
                        <a:t>:</a:t>
                      </a:r>
                    </a:p>
                  </a:txBody>
                  <a:tcPr marL="68580" marR="68580" marT="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160 (17.45%)</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718 (78.30%)</a:t>
                      </a:r>
                    </a:p>
                  </a:txBody>
                  <a:tcPr marL="7620" marR="7620" marT="7620" marB="0" anchor="ctr"/>
                </a:tc>
                <a:tc>
                  <a:txBody>
                    <a:bodyPr/>
                    <a:lstStyle/>
                    <a:p>
                      <a:pPr algn="ctr" fontAlgn="b"/>
                      <a:r>
                        <a:rPr lang="en-US" sz="1400" b="1" i="0" u="none" strike="noStrike" kern="1200">
                          <a:solidFill>
                            <a:srgbClr val="000000"/>
                          </a:solidFill>
                          <a:effectLst/>
                          <a:latin typeface="Arial" panose="020B0604020202020204" pitchFamily="34" charset="0"/>
                          <a:ea typeface="+mn-ea"/>
                          <a:cs typeface="Arial" panose="020B0604020202020204" pitchFamily="34" charset="0"/>
                        </a:rPr>
                        <a:t>0 (0.00%)</a:t>
                      </a:r>
                    </a:p>
                  </a:txBody>
                  <a:tcPr marL="7620" marR="7620" marT="7620" marB="0" anchor="ctr"/>
                </a:tc>
                <a:tc>
                  <a:txBody>
                    <a:bodyPr/>
                    <a:lstStyle/>
                    <a:p>
                      <a:pPr algn="ctr" fontAlgn="b"/>
                      <a:r>
                        <a:rPr lang="en-US" sz="1400" b="1" i="0" u="none" strike="noStrike" kern="1200">
                          <a:solidFill>
                            <a:srgbClr val="000000"/>
                          </a:solidFill>
                          <a:effectLst/>
                          <a:latin typeface="Arial" panose="020B0604020202020204" pitchFamily="34" charset="0"/>
                          <a:ea typeface="+mn-ea"/>
                          <a:cs typeface="Arial" panose="020B0604020202020204" pitchFamily="34" charset="0"/>
                        </a:rPr>
                        <a:t>23 (2.51%)</a:t>
                      </a:r>
                    </a:p>
                  </a:txBody>
                  <a:tcPr marL="7620" marR="7620" marT="7620" marB="0" anchor="ctr"/>
                </a:tc>
                <a:tc>
                  <a:txBody>
                    <a:bodyPr/>
                    <a:lstStyle/>
                    <a:p>
                      <a:pPr algn="ctr" fontAlgn="b"/>
                      <a:r>
                        <a:rPr lang="en-US" sz="1400" b="1" i="0" u="none" strike="noStrike" kern="1200">
                          <a:solidFill>
                            <a:srgbClr val="000000"/>
                          </a:solidFill>
                          <a:effectLst/>
                          <a:latin typeface="Arial" panose="020B0604020202020204" pitchFamily="34" charset="0"/>
                          <a:ea typeface="+mn-ea"/>
                          <a:cs typeface="Arial" panose="020B0604020202020204" pitchFamily="34" charset="0"/>
                        </a:rPr>
                        <a:t>13 (1.42%)</a:t>
                      </a:r>
                    </a:p>
                  </a:txBody>
                  <a:tcPr marL="7620" marR="7620" marT="7620" marB="0" anchor="ctr"/>
                </a:tc>
                <a:tc>
                  <a:txBody>
                    <a:bodyPr/>
                    <a:lstStyle/>
                    <a:p>
                      <a:pPr algn="ctr" fontAlgn="b"/>
                      <a:r>
                        <a:rPr lang="en-US" sz="1400" b="1" i="0" u="none" strike="noStrike" kern="1200">
                          <a:solidFill>
                            <a:srgbClr val="000000"/>
                          </a:solidFill>
                          <a:effectLst/>
                          <a:latin typeface="Arial" panose="020B0604020202020204" pitchFamily="34" charset="0"/>
                          <a:ea typeface="+mn-ea"/>
                          <a:cs typeface="Arial" panose="020B0604020202020204" pitchFamily="34" charset="0"/>
                        </a:rPr>
                        <a:t>3 (0.33%)</a:t>
                      </a:r>
                    </a:p>
                  </a:txBody>
                  <a:tcPr marL="7620" marR="7620" marT="7620" marB="0" anchor="ctr"/>
                </a:tc>
              </a:tr>
              <a:tr h="403642">
                <a:tc>
                  <a:txBody>
                    <a:bodyPr/>
                    <a:lstStyle/>
                    <a:p>
                      <a:pPr marL="0" marR="0" algn="ctr">
                        <a:lnSpc>
                          <a:spcPct val="107000"/>
                        </a:lnSpc>
                        <a:spcBef>
                          <a:spcPts val="0"/>
                        </a:spcBef>
                        <a:spcAft>
                          <a:spcPts val="0"/>
                        </a:spcAft>
                      </a:pPr>
                      <a:r>
                        <a:rPr lang="en-US" sz="1800" b="1" i="0" kern="1200" dirty="0" err="1">
                          <a:solidFill>
                            <a:schemeClr val="dk1"/>
                          </a:solidFill>
                          <a:effectLst/>
                          <a:latin typeface="Arial" charset="0"/>
                          <a:ea typeface="Arial" charset="0"/>
                          <a:cs typeface="Arial" charset="0"/>
                        </a:rPr>
                        <a:t>eyem</a:t>
                      </a:r>
                      <a:r>
                        <a:rPr lang="en-US" sz="1800" b="1" i="0" kern="1200" dirty="0">
                          <a:solidFill>
                            <a:schemeClr val="dk1"/>
                          </a:solidFill>
                          <a:effectLst/>
                          <a:latin typeface="Arial" charset="0"/>
                          <a:ea typeface="Arial" charset="0"/>
                          <a:cs typeface="Arial" charset="0"/>
                        </a:rPr>
                        <a:t>:</a:t>
                      </a:r>
                    </a:p>
                  </a:txBody>
                  <a:tcPr marL="68580" marR="68580" marT="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3 (5.66%)</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0 (0.00%)</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45 (84.91%)</a:t>
                      </a:r>
                    </a:p>
                  </a:txBody>
                  <a:tcPr marL="7620" marR="7620" marT="7620" marB="0" anchor="ctr"/>
                </a:tc>
                <a:tc>
                  <a:txBody>
                    <a:bodyPr/>
                    <a:lstStyle/>
                    <a:p>
                      <a:pPr algn="ctr" fontAlgn="b"/>
                      <a:r>
                        <a:rPr lang="en-US" sz="1400" b="1" i="0" u="none" strike="noStrike" kern="1200">
                          <a:solidFill>
                            <a:srgbClr val="000000"/>
                          </a:solidFill>
                          <a:effectLst/>
                          <a:latin typeface="Arial" panose="020B0604020202020204" pitchFamily="34" charset="0"/>
                          <a:ea typeface="+mn-ea"/>
                          <a:cs typeface="Arial" panose="020B0604020202020204" pitchFamily="34" charset="0"/>
                        </a:rPr>
                        <a:t>2 (3.77%)</a:t>
                      </a:r>
                    </a:p>
                  </a:txBody>
                  <a:tcPr marL="7620" marR="7620" marT="7620" marB="0" anchor="ctr"/>
                </a:tc>
                <a:tc>
                  <a:txBody>
                    <a:bodyPr/>
                    <a:lstStyle/>
                    <a:p>
                      <a:pPr algn="ctr" fontAlgn="b"/>
                      <a:r>
                        <a:rPr lang="en-US" sz="1400" b="1" i="0" u="none" strike="noStrike" kern="1200">
                          <a:solidFill>
                            <a:srgbClr val="000000"/>
                          </a:solidFill>
                          <a:effectLst/>
                          <a:latin typeface="Arial" panose="020B0604020202020204" pitchFamily="34" charset="0"/>
                          <a:ea typeface="+mn-ea"/>
                          <a:cs typeface="Arial" panose="020B0604020202020204" pitchFamily="34" charset="0"/>
                        </a:rPr>
                        <a:t>3 (5.66%)</a:t>
                      </a:r>
                    </a:p>
                  </a:txBody>
                  <a:tcPr marL="7620" marR="7620" marT="7620" marB="0" anchor="ctr"/>
                </a:tc>
                <a:tc>
                  <a:txBody>
                    <a:bodyPr/>
                    <a:lstStyle/>
                    <a:p>
                      <a:pPr algn="ctr" fontAlgn="b"/>
                      <a:r>
                        <a:rPr lang="en-US" sz="1400" b="1" i="0" u="none" strike="noStrike" kern="1200">
                          <a:solidFill>
                            <a:srgbClr val="000000"/>
                          </a:solidFill>
                          <a:effectLst/>
                          <a:latin typeface="Arial" panose="020B0604020202020204" pitchFamily="34" charset="0"/>
                          <a:ea typeface="+mn-ea"/>
                          <a:cs typeface="Arial" panose="020B0604020202020204" pitchFamily="34" charset="0"/>
                        </a:rPr>
                        <a:t>0 (0.00%)</a:t>
                      </a:r>
                    </a:p>
                  </a:txBody>
                  <a:tcPr marL="7620" marR="7620" marT="7620" marB="0" anchor="ctr"/>
                </a:tc>
              </a:tr>
              <a:tr h="403642">
                <a:tc>
                  <a:txBody>
                    <a:bodyPr/>
                    <a:lstStyle/>
                    <a:p>
                      <a:pPr marL="0" marR="0" algn="ctr">
                        <a:lnSpc>
                          <a:spcPct val="107000"/>
                        </a:lnSpc>
                        <a:spcBef>
                          <a:spcPts val="0"/>
                        </a:spcBef>
                        <a:spcAft>
                          <a:spcPts val="0"/>
                        </a:spcAft>
                      </a:pPr>
                      <a:r>
                        <a:rPr lang="en-US" sz="1800" b="1" i="0" kern="1200" dirty="0" err="1">
                          <a:solidFill>
                            <a:schemeClr val="dk1"/>
                          </a:solidFill>
                          <a:effectLst/>
                          <a:latin typeface="Arial" charset="0"/>
                          <a:ea typeface="Arial" charset="0"/>
                          <a:cs typeface="Arial" charset="0"/>
                        </a:rPr>
                        <a:t>gped</a:t>
                      </a:r>
                      <a:r>
                        <a:rPr lang="en-US" sz="1800" b="1" i="0" kern="1200" dirty="0">
                          <a:solidFill>
                            <a:schemeClr val="dk1"/>
                          </a:solidFill>
                          <a:effectLst/>
                          <a:latin typeface="Arial" charset="0"/>
                          <a:ea typeface="Arial" charset="0"/>
                          <a:cs typeface="Arial" charset="0"/>
                        </a:rPr>
                        <a:t>:</a:t>
                      </a:r>
                    </a:p>
                  </a:txBody>
                  <a:tcPr marL="68580" marR="68580" marT="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1 (0.80%)</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1 (0.80%)</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3 (2.40%)</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67 (53.60%)</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51 (40.80%)</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2 (1.60%)</a:t>
                      </a:r>
                    </a:p>
                  </a:txBody>
                  <a:tcPr marL="7620" marR="7620" marT="7620" marB="0" anchor="ctr"/>
                </a:tc>
              </a:tr>
              <a:tr h="403642">
                <a:tc>
                  <a:txBody>
                    <a:bodyPr/>
                    <a:lstStyle/>
                    <a:p>
                      <a:pPr marL="0" marR="0" algn="ctr">
                        <a:lnSpc>
                          <a:spcPct val="107000"/>
                        </a:lnSpc>
                        <a:spcBef>
                          <a:spcPts val="0"/>
                        </a:spcBef>
                        <a:spcAft>
                          <a:spcPts val="0"/>
                        </a:spcAft>
                      </a:pPr>
                      <a:r>
                        <a:rPr lang="en-US" sz="1800" b="1" i="0" kern="1200" dirty="0">
                          <a:solidFill>
                            <a:schemeClr val="dk1"/>
                          </a:solidFill>
                          <a:effectLst/>
                          <a:latin typeface="Arial" charset="0"/>
                          <a:ea typeface="Arial" charset="0"/>
                          <a:cs typeface="Arial" charset="0"/>
                        </a:rPr>
                        <a:t>pled:</a:t>
                      </a:r>
                    </a:p>
                  </a:txBody>
                  <a:tcPr marL="68580" marR="68580" marT="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7 (5.22%)</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1 (0.75%)</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7 (5.22%)</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25 (18.66%)</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88 (65.67%)</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6 (4.48%)</a:t>
                      </a:r>
                    </a:p>
                  </a:txBody>
                  <a:tcPr marL="7620" marR="7620" marT="7620" marB="0" anchor="ctr"/>
                </a:tc>
              </a:tr>
              <a:tr h="403642">
                <a:tc>
                  <a:txBody>
                    <a:bodyPr/>
                    <a:lstStyle/>
                    <a:p>
                      <a:pPr marL="0" marR="0" algn="ctr">
                        <a:lnSpc>
                          <a:spcPct val="107000"/>
                        </a:lnSpc>
                        <a:spcBef>
                          <a:spcPts val="0"/>
                        </a:spcBef>
                        <a:spcAft>
                          <a:spcPts val="0"/>
                        </a:spcAft>
                      </a:pPr>
                      <a:r>
                        <a:rPr lang="en-US" sz="1800" b="1" i="0" kern="1200" dirty="0" err="1">
                          <a:solidFill>
                            <a:schemeClr val="dk1"/>
                          </a:solidFill>
                          <a:effectLst/>
                          <a:latin typeface="Arial" charset="0"/>
                          <a:ea typeface="Arial" charset="0"/>
                          <a:cs typeface="Arial" charset="0"/>
                        </a:rPr>
                        <a:t>spsw</a:t>
                      </a:r>
                      <a:r>
                        <a:rPr lang="en-US" sz="1800" b="1" i="0" kern="1200" dirty="0">
                          <a:solidFill>
                            <a:schemeClr val="dk1"/>
                          </a:solidFill>
                          <a:effectLst/>
                          <a:latin typeface="Arial" charset="0"/>
                          <a:ea typeface="Arial" charset="0"/>
                          <a:cs typeface="Arial" charset="0"/>
                        </a:rPr>
                        <a:t>:</a:t>
                      </a:r>
                    </a:p>
                  </a:txBody>
                  <a:tcPr marL="68580" marR="68580" marT="0" marB="0" anchor="ctr"/>
                </a:tc>
                <a:tc>
                  <a:txBody>
                    <a:bodyPr/>
                    <a:lstStyle/>
                    <a:p>
                      <a:pPr algn="ctr" fontAlgn="b"/>
                      <a:r>
                        <a:rPr lang="en-US" sz="1400" b="1" i="0" u="none" strike="noStrike" kern="1200">
                          <a:solidFill>
                            <a:srgbClr val="000000"/>
                          </a:solidFill>
                          <a:effectLst/>
                          <a:latin typeface="Arial" panose="020B0604020202020204" pitchFamily="34" charset="0"/>
                          <a:ea typeface="+mn-ea"/>
                          <a:cs typeface="Arial" panose="020B0604020202020204" pitchFamily="34" charset="0"/>
                        </a:rPr>
                        <a:t>15 (11.36%)</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17 (12.88%)</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15 (11.36%)</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54 (40.91%)</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30 (22.73%)</a:t>
                      </a:r>
                    </a:p>
                  </a:txBody>
                  <a:tcPr marL="7620" marR="7620" marT="7620" marB="0" anchor="ctr"/>
                </a:tc>
                <a:tc>
                  <a:txBody>
                    <a:bodyPr/>
                    <a:lstStyle/>
                    <a:p>
                      <a:pPr algn="ctr" fontAlgn="b"/>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1 (0.76%)</a:t>
                      </a:r>
                    </a:p>
                  </a:txBody>
                  <a:tcPr marL="7620" marR="7620" marT="7620" marB="0" anchor="ctr"/>
                </a:tc>
              </a:tr>
            </a:tbl>
          </a:graphicData>
        </a:graphic>
      </p:graphicFrame>
      <p:sp>
        <p:nvSpPr>
          <p:cNvPr id="45" name="CaixaDeTexto 3"/>
          <p:cNvSpPr txBox="1"/>
          <p:nvPr/>
        </p:nvSpPr>
        <p:spPr>
          <a:xfrm>
            <a:off x="27555905" y="10294592"/>
            <a:ext cx="8569725"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Table 5: Confusion matrix for ISIP/HTK</a:t>
            </a:r>
            <a:endParaRPr lang="en-US" sz="2400" b="1" dirty="0">
              <a:latin typeface="Arial" panose="020B0604020202020204" pitchFamily="34" charset="0"/>
              <a:cs typeface="Arial" panose="020B0604020202020204" pitchFamily="34" charset="0"/>
            </a:endParaRPr>
          </a:p>
        </p:txBody>
      </p:sp>
      <p:graphicFrame>
        <p:nvGraphicFramePr>
          <p:cNvPr id="48" name="Tabela 47"/>
          <p:cNvGraphicFramePr>
            <a:graphicFrameLocks noGrp="1"/>
          </p:cNvGraphicFramePr>
          <p:nvPr>
            <p:extLst>
              <p:ext uri="{D42A27DB-BD31-4B8C-83A1-F6EECF244321}">
                <p14:modId xmlns:p14="http://schemas.microsoft.com/office/powerpoint/2010/main" val="1705467650"/>
              </p:ext>
            </p:extLst>
          </p:nvPr>
        </p:nvGraphicFramePr>
        <p:xfrm>
          <a:off x="28203524" y="5147271"/>
          <a:ext cx="7086601" cy="1391784"/>
        </p:xfrm>
        <a:graphic>
          <a:graphicData uri="http://schemas.openxmlformats.org/drawingml/2006/table">
            <a:tbl>
              <a:tblPr firstRow="1" firstCol="1" bandRow="1">
                <a:gradFill rotWithShape="1">
                  <a:gsLst>
                    <a:gs pos="0">
                      <a:srgbClr val="DDDDDD">
                        <a:tint val="50000"/>
                        <a:satMod val="300000"/>
                      </a:srgbClr>
                    </a:gs>
                    <a:gs pos="35000">
                      <a:srgbClr val="DDDDDD">
                        <a:tint val="37000"/>
                        <a:satMod val="300000"/>
                      </a:srgbClr>
                    </a:gs>
                    <a:gs pos="100000">
                      <a:srgbClr val="DDDDDD">
                        <a:tint val="15000"/>
                        <a:satMod val="350000"/>
                      </a:srgbClr>
                    </a:gs>
                  </a:gsLst>
                  <a:lin ang="16200000" scaled="1"/>
                </a:gradFill>
                <a:effectLst>
                  <a:outerShdw blurRad="40000" dist="20000" dir="5400000" rotWithShape="0">
                    <a:srgbClr val="000000">
                      <a:alpha val="38000"/>
                    </a:srgbClr>
                  </a:outerShdw>
                </a:effectLst>
              </a:tblPr>
              <a:tblGrid>
                <a:gridCol w="2903805"/>
                <a:gridCol w="2091398"/>
                <a:gridCol w="2091398"/>
              </a:tblGrid>
              <a:tr h="463928">
                <a:tc>
                  <a:txBody>
                    <a:bodyPr/>
                    <a:lstStyle>
                      <a:lvl1pPr marL="0" algn="l" defTabSz="3657418" rtl="0" eaLnBrk="1" latinLnBrk="0" hangingPunct="1">
                        <a:defRPr sz="7200" b="1" kern="1200">
                          <a:solidFill>
                            <a:schemeClr val="lt1"/>
                          </a:solidFill>
                          <a:latin typeface="Times New Roman"/>
                        </a:defRPr>
                      </a:lvl1pPr>
                      <a:lvl2pPr marL="1828709" algn="l" defTabSz="3657418" rtl="0" eaLnBrk="1" latinLnBrk="0" hangingPunct="1">
                        <a:defRPr sz="7200" b="1" kern="1200">
                          <a:solidFill>
                            <a:schemeClr val="lt1"/>
                          </a:solidFill>
                          <a:latin typeface="Times New Roman"/>
                        </a:defRPr>
                      </a:lvl2pPr>
                      <a:lvl3pPr marL="3657418" algn="l" defTabSz="3657418" rtl="0" eaLnBrk="1" latinLnBrk="0" hangingPunct="1">
                        <a:defRPr sz="7200" b="1" kern="1200">
                          <a:solidFill>
                            <a:schemeClr val="lt1"/>
                          </a:solidFill>
                          <a:latin typeface="Times New Roman"/>
                        </a:defRPr>
                      </a:lvl3pPr>
                      <a:lvl4pPr marL="5486126" algn="l" defTabSz="3657418" rtl="0" eaLnBrk="1" latinLnBrk="0" hangingPunct="1">
                        <a:defRPr sz="7200" b="1" kern="1200">
                          <a:solidFill>
                            <a:schemeClr val="lt1"/>
                          </a:solidFill>
                          <a:latin typeface="Times New Roman"/>
                        </a:defRPr>
                      </a:lvl4pPr>
                      <a:lvl5pPr marL="7314834" algn="l" defTabSz="3657418" rtl="0" eaLnBrk="1" latinLnBrk="0" hangingPunct="1">
                        <a:defRPr sz="7200" b="1" kern="1200">
                          <a:solidFill>
                            <a:schemeClr val="lt1"/>
                          </a:solidFill>
                          <a:latin typeface="Times New Roman"/>
                        </a:defRPr>
                      </a:lvl5pPr>
                      <a:lvl6pPr marL="9143542" algn="l" defTabSz="3657418" rtl="0" eaLnBrk="1" latinLnBrk="0" hangingPunct="1">
                        <a:defRPr sz="7200" b="1" kern="1200">
                          <a:solidFill>
                            <a:schemeClr val="lt1"/>
                          </a:solidFill>
                          <a:latin typeface="Times New Roman"/>
                        </a:defRPr>
                      </a:lvl6pPr>
                      <a:lvl7pPr marL="10972252" algn="l" defTabSz="3657418" rtl="0" eaLnBrk="1" latinLnBrk="0" hangingPunct="1">
                        <a:defRPr sz="7200" b="1" kern="1200">
                          <a:solidFill>
                            <a:schemeClr val="lt1"/>
                          </a:solidFill>
                          <a:latin typeface="Times New Roman"/>
                        </a:defRPr>
                      </a:lvl7pPr>
                      <a:lvl8pPr marL="12800960" algn="l" defTabSz="3657418" rtl="0" eaLnBrk="1" latinLnBrk="0" hangingPunct="1">
                        <a:defRPr sz="7200" b="1" kern="1200">
                          <a:solidFill>
                            <a:schemeClr val="lt1"/>
                          </a:solidFill>
                          <a:latin typeface="Times New Roman"/>
                        </a:defRPr>
                      </a:lvl8pPr>
                      <a:lvl9pPr marL="14629669" algn="l" defTabSz="3657418" rtl="0" eaLnBrk="1" latinLnBrk="0" hangingPunct="1">
                        <a:defRPr sz="7200" b="1" kern="1200">
                          <a:solidFill>
                            <a:schemeClr val="lt1"/>
                          </a:solidFill>
                          <a:latin typeface="Times New Roman"/>
                        </a:defRPr>
                      </a:lvl9pPr>
                    </a:lstStyle>
                    <a:p>
                      <a:pPr algn="ctr">
                        <a:lnSpc>
                          <a:spcPct val="107000"/>
                        </a:lnSpc>
                      </a:pPr>
                      <a:r>
                        <a:rPr lang="en-US" sz="2400" b="1" dirty="0" smtClean="0">
                          <a:solidFill>
                            <a:sysClr val="windowText" lastClr="000000"/>
                          </a:solidFill>
                          <a:effectLst/>
                          <a:latin typeface="Arial" charset="0"/>
                          <a:ea typeface="Arial" charset="0"/>
                          <a:cs typeface="Arial" charset="0"/>
                        </a:rPr>
                        <a:t>Evaluation</a:t>
                      </a:r>
                      <a:r>
                        <a:rPr lang="en-US" sz="2400" b="1" baseline="0" dirty="0" smtClean="0">
                          <a:solidFill>
                            <a:sysClr val="windowText" lastClr="000000"/>
                          </a:solidFill>
                          <a:effectLst/>
                          <a:latin typeface="Arial" charset="0"/>
                          <a:ea typeface="Arial" charset="0"/>
                          <a:cs typeface="Arial" charset="0"/>
                        </a:rPr>
                        <a:t> Set</a:t>
                      </a:r>
                      <a:endParaRPr lang="en-US" sz="2400" b="1" dirty="0">
                        <a:solidFill>
                          <a:sysClr val="windowText" lastClr="000000"/>
                        </a:solidFill>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a:noFill/>
                    </a:lnR>
                    <a:lnT w="9525" cap="flat" cmpd="sng" algn="ctr">
                      <a:solidFill>
                        <a:srgbClr val="DDDDDD">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DDDDDD"/>
                    </a:solidFill>
                  </a:tcPr>
                </a:tc>
                <a:tc>
                  <a:txBody>
                    <a:bodyPr/>
                    <a:lstStyle>
                      <a:lvl1pPr marL="0" algn="l" defTabSz="3657418" rtl="0" eaLnBrk="1" latinLnBrk="0" hangingPunct="1">
                        <a:defRPr sz="7200" b="1" kern="1200">
                          <a:solidFill>
                            <a:schemeClr val="lt1"/>
                          </a:solidFill>
                          <a:latin typeface="Times New Roman"/>
                        </a:defRPr>
                      </a:lvl1pPr>
                      <a:lvl2pPr marL="1828709" algn="l" defTabSz="3657418" rtl="0" eaLnBrk="1" latinLnBrk="0" hangingPunct="1">
                        <a:defRPr sz="7200" b="1" kern="1200">
                          <a:solidFill>
                            <a:schemeClr val="lt1"/>
                          </a:solidFill>
                          <a:latin typeface="Times New Roman"/>
                        </a:defRPr>
                      </a:lvl2pPr>
                      <a:lvl3pPr marL="3657418" algn="l" defTabSz="3657418" rtl="0" eaLnBrk="1" latinLnBrk="0" hangingPunct="1">
                        <a:defRPr sz="7200" b="1" kern="1200">
                          <a:solidFill>
                            <a:schemeClr val="lt1"/>
                          </a:solidFill>
                          <a:latin typeface="Times New Roman"/>
                        </a:defRPr>
                      </a:lvl3pPr>
                      <a:lvl4pPr marL="5486126" algn="l" defTabSz="3657418" rtl="0" eaLnBrk="1" latinLnBrk="0" hangingPunct="1">
                        <a:defRPr sz="7200" b="1" kern="1200">
                          <a:solidFill>
                            <a:schemeClr val="lt1"/>
                          </a:solidFill>
                          <a:latin typeface="Times New Roman"/>
                        </a:defRPr>
                      </a:lvl4pPr>
                      <a:lvl5pPr marL="7314834" algn="l" defTabSz="3657418" rtl="0" eaLnBrk="1" latinLnBrk="0" hangingPunct="1">
                        <a:defRPr sz="7200" b="1" kern="1200">
                          <a:solidFill>
                            <a:schemeClr val="lt1"/>
                          </a:solidFill>
                          <a:latin typeface="Times New Roman"/>
                        </a:defRPr>
                      </a:lvl5pPr>
                      <a:lvl6pPr marL="9143542" algn="l" defTabSz="3657418" rtl="0" eaLnBrk="1" latinLnBrk="0" hangingPunct="1">
                        <a:defRPr sz="7200" b="1" kern="1200">
                          <a:solidFill>
                            <a:schemeClr val="lt1"/>
                          </a:solidFill>
                          <a:latin typeface="Times New Roman"/>
                        </a:defRPr>
                      </a:lvl6pPr>
                      <a:lvl7pPr marL="10972252" algn="l" defTabSz="3657418" rtl="0" eaLnBrk="1" latinLnBrk="0" hangingPunct="1">
                        <a:defRPr sz="7200" b="1" kern="1200">
                          <a:solidFill>
                            <a:schemeClr val="lt1"/>
                          </a:solidFill>
                          <a:latin typeface="Times New Roman"/>
                        </a:defRPr>
                      </a:lvl7pPr>
                      <a:lvl8pPr marL="12800960" algn="l" defTabSz="3657418" rtl="0" eaLnBrk="1" latinLnBrk="0" hangingPunct="1">
                        <a:defRPr sz="7200" b="1" kern="1200">
                          <a:solidFill>
                            <a:schemeClr val="lt1"/>
                          </a:solidFill>
                          <a:latin typeface="Times New Roman"/>
                        </a:defRPr>
                      </a:lvl8pPr>
                      <a:lvl9pPr marL="14629669" algn="l" defTabSz="3657418" rtl="0" eaLnBrk="1" latinLnBrk="0" hangingPunct="1">
                        <a:defRPr sz="7200" b="1" kern="1200">
                          <a:solidFill>
                            <a:schemeClr val="lt1"/>
                          </a:solidFill>
                          <a:latin typeface="Times New Roman"/>
                        </a:defRPr>
                      </a:lvl9pPr>
                    </a:lstStyle>
                    <a:p>
                      <a:pPr marL="0" marR="0" algn="ctr">
                        <a:lnSpc>
                          <a:spcPct val="107000"/>
                        </a:lnSpc>
                        <a:spcBef>
                          <a:spcPts val="0"/>
                        </a:spcBef>
                        <a:spcAft>
                          <a:spcPts val="0"/>
                        </a:spcAft>
                      </a:pPr>
                      <a:r>
                        <a:rPr lang="en-US" sz="2400" b="1" dirty="0" smtClean="0">
                          <a:solidFill>
                            <a:sysClr val="windowText" lastClr="000000"/>
                          </a:solidFill>
                          <a:effectLst/>
                          <a:latin typeface="Arial" charset="0"/>
                          <a:ea typeface="Arial" charset="0"/>
                          <a:cs typeface="Arial" charset="0"/>
                        </a:rPr>
                        <a:t>ISIP/HTK</a:t>
                      </a:r>
                      <a:endParaRPr lang="en-US" sz="2400" b="1" dirty="0">
                        <a:solidFill>
                          <a:sysClr val="windowText" lastClr="000000"/>
                        </a:solidFill>
                        <a:effectLst/>
                        <a:latin typeface="Arial" charset="0"/>
                        <a:ea typeface="Arial" charset="0"/>
                        <a:cs typeface="Arial" charset="0"/>
                      </a:endParaRPr>
                    </a:p>
                  </a:txBody>
                  <a:tcPr marL="68580" marR="68580" marT="0" marB="0" anchor="ctr">
                    <a:lnL>
                      <a:noFill/>
                    </a:lnL>
                    <a:lnR>
                      <a:noFill/>
                    </a:lnR>
                    <a:lnT w="9525" cap="flat" cmpd="sng" algn="ctr">
                      <a:solidFill>
                        <a:srgbClr val="DDDDDD">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DDDDDD"/>
                    </a:solidFill>
                  </a:tcPr>
                </a:tc>
                <a:tc>
                  <a:txBody>
                    <a:bodyPr/>
                    <a:lstStyle>
                      <a:lvl1pPr marL="0" algn="l" defTabSz="3657418" rtl="0" eaLnBrk="1" latinLnBrk="0" hangingPunct="1">
                        <a:defRPr sz="7200" b="1" kern="1200">
                          <a:solidFill>
                            <a:schemeClr val="lt1"/>
                          </a:solidFill>
                          <a:latin typeface="Times New Roman"/>
                        </a:defRPr>
                      </a:lvl1pPr>
                      <a:lvl2pPr marL="1828709" algn="l" defTabSz="3657418" rtl="0" eaLnBrk="1" latinLnBrk="0" hangingPunct="1">
                        <a:defRPr sz="7200" b="1" kern="1200">
                          <a:solidFill>
                            <a:schemeClr val="lt1"/>
                          </a:solidFill>
                          <a:latin typeface="Times New Roman"/>
                        </a:defRPr>
                      </a:lvl2pPr>
                      <a:lvl3pPr marL="3657418" algn="l" defTabSz="3657418" rtl="0" eaLnBrk="1" latinLnBrk="0" hangingPunct="1">
                        <a:defRPr sz="7200" b="1" kern="1200">
                          <a:solidFill>
                            <a:schemeClr val="lt1"/>
                          </a:solidFill>
                          <a:latin typeface="Times New Roman"/>
                        </a:defRPr>
                      </a:lvl3pPr>
                      <a:lvl4pPr marL="5486126" algn="l" defTabSz="3657418" rtl="0" eaLnBrk="1" latinLnBrk="0" hangingPunct="1">
                        <a:defRPr sz="7200" b="1" kern="1200">
                          <a:solidFill>
                            <a:schemeClr val="lt1"/>
                          </a:solidFill>
                          <a:latin typeface="Times New Roman"/>
                        </a:defRPr>
                      </a:lvl4pPr>
                      <a:lvl5pPr marL="7314834" algn="l" defTabSz="3657418" rtl="0" eaLnBrk="1" latinLnBrk="0" hangingPunct="1">
                        <a:defRPr sz="7200" b="1" kern="1200">
                          <a:solidFill>
                            <a:schemeClr val="lt1"/>
                          </a:solidFill>
                          <a:latin typeface="Times New Roman"/>
                        </a:defRPr>
                      </a:lvl5pPr>
                      <a:lvl6pPr marL="9143542" algn="l" defTabSz="3657418" rtl="0" eaLnBrk="1" latinLnBrk="0" hangingPunct="1">
                        <a:defRPr sz="7200" b="1" kern="1200">
                          <a:solidFill>
                            <a:schemeClr val="lt1"/>
                          </a:solidFill>
                          <a:latin typeface="Times New Roman"/>
                        </a:defRPr>
                      </a:lvl6pPr>
                      <a:lvl7pPr marL="10972252" algn="l" defTabSz="3657418" rtl="0" eaLnBrk="1" latinLnBrk="0" hangingPunct="1">
                        <a:defRPr sz="7200" b="1" kern="1200">
                          <a:solidFill>
                            <a:schemeClr val="lt1"/>
                          </a:solidFill>
                          <a:latin typeface="Times New Roman"/>
                        </a:defRPr>
                      </a:lvl7pPr>
                      <a:lvl8pPr marL="12800960" algn="l" defTabSz="3657418" rtl="0" eaLnBrk="1" latinLnBrk="0" hangingPunct="1">
                        <a:defRPr sz="7200" b="1" kern="1200">
                          <a:solidFill>
                            <a:schemeClr val="lt1"/>
                          </a:solidFill>
                          <a:latin typeface="Times New Roman"/>
                        </a:defRPr>
                      </a:lvl8pPr>
                      <a:lvl9pPr marL="14629669" algn="l" defTabSz="3657418" rtl="0" eaLnBrk="1" latinLnBrk="0" hangingPunct="1">
                        <a:defRPr sz="7200" b="1" kern="1200">
                          <a:solidFill>
                            <a:schemeClr val="lt1"/>
                          </a:solidFill>
                          <a:latin typeface="Times New Roman"/>
                        </a:defRPr>
                      </a:lvl9pPr>
                    </a:lstStyle>
                    <a:p>
                      <a:pPr marL="0" marR="0" algn="ctr">
                        <a:lnSpc>
                          <a:spcPct val="107000"/>
                        </a:lnSpc>
                        <a:spcBef>
                          <a:spcPts val="0"/>
                        </a:spcBef>
                        <a:spcAft>
                          <a:spcPts val="0"/>
                        </a:spcAft>
                      </a:pPr>
                      <a:r>
                        <a:rPr lang="en-US" sz="2400" b="1" dirty="0" smtClean="0">
                          <a:solidFill>
                            <a:sysClr val="windowText" lastClr="000000"/>
                          </a:solidFill>
                          <a:effectLst/>
                          <a:latin typeface="Arial" charset="0"/>
                          <a:ea typeface="Arial" charset="0"/>
                          <a:cs typeface="Arial" charset="0"/>
                        </a:rPr>
                        <a:t>Kaldi</a:t>
                      </a:r>
                      <a:endParaRPr lang="en-US" sz="2400" b="1" dirty="0">
                        <a:solidFill>
                          <a:sysClr val="windowText" lastClr="000000"/>
                        </a:solidFill>
                        <a:effectLst/>
                        <a:latin typeface="Arial" charset="0"/>
                        <a:ea typeface="Arial" charset="0"/>
                        <a:cs typeface="Arial" charset="0"/>
                      </a:endParaRPr>
                    </a:p>
                  </a:txBody>
                  <a:tcPr marL="68580" marR="68580" marT="0" marB="0" anchor="ctr">
                    <a:lnL>
                      <a:noFill/>
                    </a:lnL>
                    <a:lnR w="9525" cap="flat" cmpd="sng" algn="ctr">
                      <a:solidFill>
                        <a:srgbClr val="DDDDDD">
                          <a:shade val="95000"/>
                          <a:satMod val="105000"/>
                        </a:srgbClr>
                      </a:solidFill>
                      <a:prstDash val="solid"/>
                    </a:lnR>
                    <a:lnT w="9525" cap="flat" cmpd="sng" algn="ctr">
                      <a:solidFill>
                        <a:srgbClr val="DDDDDD">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DDDDDD"/>
                    </a:solidFill>
                  </a:tcPr>
                </a:tc>
              </a:tr>
              <a:tr h="463928">
                <a:tc>
                  <a:txBody>
                    <a:bodyPr/>
                    <a:lstStyle>
                      <a:lvl1pPr marL="0" algn="l" defTabSz="3657418" rtl="0" eaLnBrk="1" latinLnBrk="0" hangingPunct="1">
                        <a:defRPr sz="7200" b="1" kern="1200">
                          <a:solidFill>
                            <a:schemeClr val="dk1"/>
                          </a:solidFill>
                          <a:latin typeface="Times New Roman"/>
                        </a:defRPr>
                      </a:lvl1pPr>
                      <a:lvl2pPr marL="1828709" algn="l" defTabSz="3657418" rtl="0" eaLnBrk="1" latinLnBrk="0" hangingPunct="1">
                        <a:defRPr sz="7200" b="1" kern="1200">
                          <a:solidFill>
                            <a:schemeClr val="dk1"/>
                          </a:solidFill>
                          <a:latin typeface="Times New Roman"/>
                        </a:defRPr>
                      </a:lvl2pPr>
                      <a:lvl3pPr marL="3657418" algn="l" defTabSz="3657418" rtl="0" eaLnBrk="1" latinLnBrk="0" hangingPunct="1">
                        <a:defRPr sz="7200" b="1" kern="1200">
                          <a:solidFill>
                            <a:schemeClr val="dk1"/>
                          </a:solidFill>
                          <a:latin typeface="Times New Roman"/>
                        </a:defRPr>
                      </a:lvl3pPr>
                      <a:lvl4pPr marL="5486126" algn="l" defTabSz="3657418" rtl="0" eaLnBrk="1" latinLnBrk="0" hangingPunct="1">
                        <a:defRPr sz="7200" b="1" kern="1200">
                          <a:solidFill>
                            <a:schemeClr val="dk1"/>
                          </a:solidFill>
                          <a:latin typeface="Times New Roman"/>
                        </a:defRPr>
                      </a:lvl4pPr>
                      <a:lvl5pPr marL="7314834" algn="l" defTabSz="3657418" rtl="0" eaLnBrk="1" latinLnBrk="0" hangingPunct="1">
                        <a:defRPr sz="7200" b="1" kern="1200">
                          <a:solidFill>
                            <a:schemeClr val="dk1"/>
                          </a:solidFill>
                          <a:latin typeface="Times New Roman"/>
                        </a:defRPr>
                      </a:lvl5pPr>
                      <a:lvl6pPr marL="9143542" algn="l" defTabSz="3657418" rtl="0" eaLnBrk="1" latinLnBrk="0" hangingPunct="1">
                        <a:defRPr sz="7200" b="1" kern="1200">
                          <a:solidFill>
                            <a:schemeClr val="dk1"/>
                          </a:solidFill>
                          <a:latin typeface="Times New Roman"/>
                        </a:defRPr>
                      </a:lvl6pPr>
                      <a:lvl7pPr marL="10972252" algn="l" defTabSz="3657418" rtl="0" eaLnBrk="1" latinLnBrk="0" hangingPunct="1">
                        <a:defRPr sz="7200" b="1" kern="1200">
                          <a:solidFill>
                            <a:schemeClr val="dk1"/>
                          </a:solidFill>
                          <a:latin typeface="Times New Roman"/>
                        </a:defRPr>
                      </a:lvl7pPr>
                      <a:lvl8pPr marL="12800960" algn="l" defTabSz="3657418" rtl="0" eaLnBrk="1" latinLnBrk="0" hangingPunct="1">
                        <a:defRPr sz="7200" b="1" kern="1200">
                          <a:solidFill>
                            <a:schemeClr val="dk1"/>
                          </a:solidFill>
                          <a:latin typeface="Times New Roman"/>
                        </a:defRPr>
                      </a:lvl8pPr>
                      <a:lvl9pPr marL="14629669" algn="l" defTabSz="3657418" rtl="0" eaLnBrk="1" latinLnBrk="0" hangingPunct="1">
                        <a:defRPr sz="7200" b="1" kern="1200">
                          <a:solidFill>
                            <a:schemeClr val="dk1"/>
                          </a:solidFill>
                          <a:latin typeface="Times New Roman"/>
                        </a:defRPr>
                      </a:lvl9pPr>
                    </a:lstStyle>
                    <a:p>
                      <a:pPr marL="0" marR="0" algn="ctr">
                        <a:lnSpc>
                          <a:spcPct val="107000"/>
                        </a:lnSpc>
                        <a:spcBef>
                          <a:spcPts val="0"/>
                        </a:spcBef>
                        <a:spcAft>
                          <a:spcPts val="0"/>
                        </a:spcAft>
                      </a:pPr>
                      <a:r>
                        <a:rPr lang="en-US" sz="2400" b="1" dirty="0" smtClean="0">
                          <a:effectLst/>
                          <a:latin typeface="Arial" charset="0"/>
                          <a:ea typeface="Arial" charset="0"/>
                          <a:cs typeface="Arial" charset="0"/>
                        </a:rPr>
                        <a:t>Training</a:t>
                      </a:r>
                      <a:endParaRPr lang="en-US" sz="2400" b="1" dirty="0">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w="25400" cap="flat" cmpd="sng" algn="ctr">
                      <a:solidFill>
                        <a:srgbClr val="DDDDDD"/>
                      </a:solidFill>
                      <a:prstDash val="solid"/>
                    </a:lnR>
                    <a:lnT w="25400" cap="flat" cmpd="sng" algn="ctr">
                      <a:solidFill>
                        <a:srgbClr val="FFFFFF"/>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solidFill>
                      <a:srgbClr val="DDDDDD">
                        <a:alpha val="40000"/>
                      </a:srgbClr>
                    </a:solid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dirty="0" smtClean="0">
                          <a:effectLst/>
                          <a:latin typeface="Arial" charset="0"/>
                          <a:ea typeface="Arial" charset="0"/>
                          <a:cs typeface="Arial" charset="0"/>
                        </a:rPr>
                        <a:t>19.0%</a:t>
                      </a:r>
                      <a:endParaRPr lang="en-US" sz="2400" b="1" dirty="0">
                        <a:effectLst/>
                        <a:latin typeface="Arial" charset="0"/>
                        <a:ea typeface="Arial" charset="0"/>
                        <a:cs typeface="Arial" charset="0"/>
                      </a:endParaRPr>
                    </a:p>
                  </a:txBody>
                  <a:tcPr marL="68580" marR="68580" marT="0" marB="0" anchor="ctr">
                    <a:lnL w="25400" cap="flat" cmpd="sng" algn="ctr">
                      <a:solidFill>
                        <a:srgbClr val="DDDDDD"/>
                      </a:solidFill>
                      <a:prstDash val="solid"/>
                    </a:lnL>
                    <a:lnR w="9525" cap="flat" cmpd="sng" algn="ctr">
                      <a:solidFill>
                        <a:srgbClr val="DDDDDD">
                          <a:shade val="95000"/>
                          <a:satMod val="105000"/>
                        </a:srgbClr>
                      </a:solidFill>
                      <a:prstDash val="solid"/>
                    </a:lnR>
                    <a:lnT w="25400" cap="flat" cmpd="sng" algn="ctr">
                      <a:solidFill>
                        <a:srgbClr val="FFFFFF"/>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solidFill>
                      <a:srgbClr val="DDDDDD">
                        <a:alpha val="40000"/>
                      </a:srgbClr>
                    </a:solid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dirty="0" smtClean="0">
                          <a:effectLst/>
                          <a:latin typeface="Arial" charset="0"/>
                          <a:ea typeface="Arial" charset="0"/>
                          <a:cs typeface="Arial" charset="0"/>
                        </a:rPr>
                        <a:t>35.58%</a:t>
                      </a:r>
                      <a:endParaRPr lang="en-US" sz="2400" b="1" dirty="0">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w="9525" cap="flat" cmpd="sng" algn="ctr">
                      <a:solidFill>
                        <a:srgbClr val="DDDDDD">
                          <a:shade val="95000"/>
                          <a:satMod val="105000"/>
                        </a:srgbClr>
                      </a:solidFill>
                      <a:prstDash val="solid"/>
                    </a:lnR>
                    <a:lnT w="25400" cap="flat" cmpd="sng" algn="ctr">
                      <a:solidFill>
                        <a:srgbClr val="FFFFFF"/>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solidFill>
                      <a:srgbClr val="DDDDDD">
                        <a:alpha val="40000"/>
                      </a:srgbClr>
                    </a:solidFill>
                  </a:tcPr>
                </a:tc>
              </a:tr>
              <a:tr h="463928">
                <a:tc>
                  <a:txBody>
                    <a:bodyPr/>
                    <a:lstStyle>
                      <a:lvl1pPr marL="0" algn="l" defTabSz="3657418" rtl="0" eaLnBrk="1" latinLnBrk="0" hangingPunct="1">
                        <a:defRPr sz="7200" b="1" kern="1200">
                          <a:solidFill>
                            <a:schemeClr val="dk1"/>
                          </a:solidFill>
                          <a:latin typeface="Times New Roman"/>
                        </a:defRPr>
                      </a:lvl1pPr>
                      <a:lvl2pPr marL="1828709" algn="l" defTabSz="3657418" rtl="0" eaLnBrk="1" latinLnBrk="0" hangingPunct="1">
                        <a:defRPr sz="7200" b="1" kern="1200">
                          <a:solidFill>
                            <a:schemeClr val="dk1"/>
                          </a:solidFill>
                          <a:latin typeface="Times New Roman"/>
                        </a:defRPr>
                      </a:lvl2pPr>
                      <a:lvl3pPr marL="3657418" algn="l" defTabSz="3657418" rtl="0" eaLnBrk="1" latinLnBrk="0" hangingPunct="1">
                        <a:defRPr sz="7200" b="1" kern="1200">
                          <a:solidFill>
                            <a:schemeClr val="dk1"/>
                          </a:solidFill>
                          <a:latin typeface="Times New Roman"/>
                        </a:defRPr>
                      </a:lvl3pPr>
                      <a:lvl4pPr marL="5486126" algn="l" defTabSz="3657418" rtl="0" eaLnBrk="1" latinLnBrk="0" hangingPunct="1">
                        <a:defRPr sz="7200" b="1" kern="1200">
                          <a:solidFill>
                            <a:schemeClr val="dk1"/>
                          </a:solidFill>
                          <a:latin typeface="Times New Roman"/>
                        </a:defRPr>
                      </a:lvl4pPr>
                      <a:lvl5pPr marL="7314834" algn="l" defTabSz="3657418" rtl="0" eaLnBrk="1" latinLnBrk="0" hangingPunct="1">
                        <a:defRPr sz="7200" b="1" kern="1200">
                          <a:solidFill>
                            <a:schemeClr val="dk1"/>
                          </a:solidFill>
                          <a:latin typeface="Times New Roman"/>
                        </a:defRPr>
                      </a:lvl5pPr>
                      <a:lvl6pPr marL="9143542" algn="l" defTabSz="3657418" rtl="0" eaLnBrk="1" latinLnBrk="0" hangingPunct="1">
                        <a:defRPr sz="7200" b="1" kern="1200">
                          <a:solidFill>
                            <a:schemeClr val="dk1"/>
                          </a:solidFill>
                          <a:latin typeface="Times New Roman"/>
                        </a:defRPr>
                      </a:lvl6pPr>
                      <a:lvl7pPr marL="10972252" algn="l" defTabSz="3657418" rtl="0" eaLnBrk="1" latinLnBrk="0" hangingPunct="1">
                        <a:defRPr sz="7200" b="1" kern="1200">
                          <a:solidFill>
                            <a:schemeClr val="dk1"/>
                          </a:solidFill>
                          <a:latin typeface="Times New Roman"/>
                        </a:defRPr>
                      </a:lvl7pPr>
                      <a:lvl8pPr marL="12800960" algn="l" defTabSz="3657418" rtl="0" eaLnBrk="1" latinLnBrk="0" hangingPunct="1">
                        <a:defRPr sz="7200" b="1" kern="1200">
                          <a:solidFill>
                            <a:schemeClr val="dk1"/>
                          </a:solidFill>
                          <a:latin typeface="Times New Roman"/>
                        </a:defRPr>
                      </a:lvl8pPr>
                      <a:lvl9pPr marL="14629669" algn="l" defTabSz="3657418" rtl="0" eaLnBrk="1" latinLnBrk="0" hangingPunct="1">
                        <a:defRPr sz="7200" b="1" kern="1200">
                          <a:solidFill>
                            <a:schemeClr val="dk1"/>
                          </a:solidFill>
                          <a:latin typeface="Times New Roman"/>
                        </a:defRPr>
                      </a:lvl9pPr>
                    </a:lstStyle>
                    <a:p>
                      <a:pPr marL="0" marR="0" algn="ctr">
                        <a:lnSpc>
                          <a:spcPct val="107000"/>
                        </a:lnSpc>
                        <a:spcBef>
                          <a:spcPts val="0"/>
                        </a:spcBef>
                        <a:spcAft>
                          <a:spcPts val="0"/>
                        </a:spcAft>
                      </a:pPr>
                      <a:r>
                        <a:rPr lang="en-US" sz="2400" b="1" dirty="0" smtClean="0">
                          <a:effectLst/>
                          <a:latin typeface="Arial" charset="0"/>
                          <a:ea typeface="Arial" charset="0"/>
                          <a:cs typeface="Arial" charset="0"/>
                        </a:rPr>
                        <a:t>Test</a:t>
                      </a:r>
                      <a:endParaRPr lang="en-US" sz="2400" b="1" dirty="0">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w="25400" cap="flat" cmpd="sng" algn="ctr">
                      <a:solidFill>
                        <a:srgbClr val="DDDDDD"/>
                      </a:solidFill>
                      <a:prstDash val="solid"/>
                    </a:lnR>
                    <a:lnT w="9525" cap="flat" cmpd="sng" algn="ctr">
                      <a:solidFill>
                        <a:srgbClr val="DDDDDD">
                          <a:shade val="95000"/>
                          <a:satMod val="105000"/>
                        </a:srgbClr>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dirty="0" smtClean="0">
                          <a:effectLst/>
                          <a:latin typeface="Arial" charset="0"/>
                          <a:ea typeface="Arial" charset="0"/>
                          <a:cs typeface="Arial" charset="0"/>
                        </a:rPr>
                        <a:t>33.2%</a:t>
                      </a:r>
                      <a:endParaRPr lang="en-US" sz="2400" b="1" dirty="0">
                        <a:effectLst/>
                        <a:latin typeface="Arial" charset="0"/>
                        <a:ea typeface="Arial" charset="0"/>
                        <a:cs typeface="Arial" charset="0"/>
                      </a:endParaRPr>
                    </a:p>
                  </a:txBody>
                  <a:tcPr marL="68580" marR="68580" marT="0" marB="0" anchor="ctr">
                    <a:lnL w="25400" cap="flat" cmpd="sng" algn="ctr">
                      <a:solidFill>
                        <a:srgbClr val="DDDDDD"/>
                      </a:solidFill>
                      <a:prstDash val="solid"/>
                    </a:lnL>
                    <a:lnR w="9525" cap="flat" cmpd="sng" algn="ctr">
                      <a:solidFill>
                        <a:srgbClr val="DDDDDD">
                          <a:shade val="95000"/>
                          <a:satMod val="105000"/>
                        </a:srgbClr>
                      </a:solidFill>
                      <a:prstDash val="solid"/>
                    </a:lnR>
                    <a:lnT w="9525" cap="flat" cmpd="sng" algn="ctr">
                      <a:solidFill>
                        <a:srgbClr val="DDDDDD">
                          <a:shade val="95000"/>
                          <a:satMod val="105000"/>
                        </a:srgbClr>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3657418" rtl="0" eaLnBrk="1" latinLnBrk="0" hangingPunct="1">
                        <a:defRPr sz="7200" kern="1200">
                          <a:solidFill>
                            <a:schemeClr val="dk1"/>
                          </a:solidFill>
                          <a:latin typeface="Times New Roman"/>
                        </a:defRPr>
                      </a:lvl1pPr>
                      <a:lvl2pPr marL="1828709" algn="l" defTabSz="3657418" rtl="0" eaLnBrk="1" latinLnBrk="0" hangingPunct="1">
                        <a:defRPr sz="7200" kern="1200">
                          <a:solidFill>
                            <a:schemeClr val="dk1"/>
                          </a:solidFill>
                          <a:latin typeface="Times New Roman"/>
                        </a:defRPr>
                      </a:lvl2pPr>
                      <a:lvl3pPr marL="3657418" algn="l" defTabSz="3657418" rtl="0" eaLnBrk="1" latinLnBrk="0" hangingPunct="1">
                        <a:defRPr sz="7200" kern="1200">
                          <a:solidFill>
                            <a:schemeClr val="dk1"/>
                          </a:solidFill>
                          <a:latin typeface="Times New Roman"/>
                        </a:defRPr>
                      </a:lvl3pPr>
                      <a:lvl4pPr marL="5486126" algn="l" defTabSz="3657418" rtl="0" eaLnBrk="1" latinLnBrk="0" hangingPunct="1">
                        <a:defRPr sz="7200" kern="1200">
                          <a:solidFill>
                            <a:schemeClr val="dk1"/>
                          </a:solidFill>
                          <a:latin typeface="Times New Roman"/>
                        </a:defRPr>
                      </a:lvl4pPr>
                      <a:lvl5pPr marL="7314834" algn="l" defTabSz="3657418" rtl="0" eaLnBrk="1" latinLnBrk="0" hangingPunct="1">
                        <a:defRPr sz="7200" kern="1200">
                          <a:solidFill>
                            <a:schemeClr val="dk1"/>
                          </a:solidFill>
                          <a:latin typeface="Times New Roman"/>
                        </a:defRPr>
                      </a:lvl5pPr>
                      <a:lvl6pPr marL="9143542" algn="l" defTabSz="3657418" rtl="0" eaLnBrk="1" latinLnBrk="0" hangingPunct="1">
                        <a:defRPr sz="7200" kern="1200">
                          <a:solidFill>
                            <a:schemeClr val="dk1"/>
                          </a:solidFill>
                          <a:latin typeface="Times New Roman"/>
                        </a:defRPr>
                      </a:lvl6pPr>
                      <a:lvl7pPr marL="10972252" algn="l" defTabSz="3657418" rtl="0" eaLnBrk="1" latinLnBrk="0" hangingPunct="1">
                        <a:defRPr sz="7200" kern="1200">
                          <a:solidFill>
                            <a:schemeClr val="dk1"/>
                          </a:solidFill>
                          <a:latin typeface="Times New Roman"/>
                        </a:defRPr>
                      </a:lvl7pPr>
                      <a:lvl8pPr marL="12800960" algn="l" defTabSz="3657418" rtl="0" eaLnBrk="1" latinLnBrk="0" hangingPunct="1">
                        <a:defRPr sz="7200" kern="1200">
                          <a:solidFill>
                            <a:schemeClr val="dk1"/>
                          </a:solidFill>
                          <a:latin typeface="Times New Roman"/>
                        </a:defRPr>
                      </a:lvl8pPr>
                      <a:lvl9pPr marL="14629669" algn="l" defTabSz="3657418" rtl="0" eaLnBrk="1" latinLnBrk="0" hangingPunct="1">
                        <a:defRPr sz="7200" kern="1200">
                          <a:solidFill>
                            <a:schemeClr val="dk1"/>
                          </a:solidFill>
                          <a:latin typeface="Times New Roman"/>
                        </a:defRPr>
                      </a:lvl9pPr>
                    </a:lstStyle>
                    <a:p>
                      <a:pPr marL="0" marR="0" algn="ctr">
                        <a:lnSpc>
                          <a:spcPct val="107000"/>
                        </a:lnSpc>
                        <a:spcBef>
                          <a:spcPts val="0"/>
                        </a:spcBef>
                        <a:spcAft>
                          <a:spcPts val="0"/>
                        </a:spcAft>
                      </a:pPr>
                      <a:r>
                        <a:rPr lang="en-US" sz="2400" b="1" dirty="0" smtClean="0">
                          <a:effectLst/>
                          <a:latin typeface="Arial" charset="0"/>
                          <a:ea typeface="Arial" charset="0"/>
                          <a:cs typeface="Arial" charset="0"/>
                        </a:rPr>
                        <a:t>61.03%</a:t>
                      </a:r>
                      <a:endParaRPr lang="en-US" sz="2400" b="1" dirty="0">
                        <a:effectLst/>
                        <a:latin typeface="Arial" charset="0"/>
                        <a:ea typeface="Arial" charset="0"/>
                        <a:cs typeface="Arial" charset="0"/>
                      </a:endParaRPr>
                    </a:p>
                  </a:txBody>
                  <a:tcPr marL="68580" marR="68580" marT="0" marB="0" anchor="ctr">
                    <a:lnL w="9525" cap="flat" cmpd="sng" algn="ctr">
                      <a:solidFill>
                        <a:srgbClr val="DDDDDD">
                          <a:shade val="95000"/>
                          <a:satMod val="105000"/>
                        </a:srgbClr>
                      </a:solidFill>
                      <a:prstDash val="solid"/>
                    </a:lnL>
                    <a:lnR w="9525" cap="flat" cmpd="sng" algn="ctr">
                      <a:solidFill>
                        <a:srgbClr val="DDDDDD">
                          <a:shade val="95000"/>
                          <a:satMod val="105000"/>
                        </a:srgbClr>
                      </a:solidFill>
                      <a:prstDash val="solid"/>
                    </a:lnR>
                    <a:lnT w="9525" cap="flat" cmpd="sng" algn="ctr">
                      <a:solidFill>
                        <a:srgbClr val="DDDDDD">
                          <a:shade val="95000"/>
                          <a:satMod val="105000"/>
                        </a:srgbClr>
                      </a:solidFill>
                      <a:prstDash val="solid"/>
                    </a:lnT>
                    <a:lnB w="9525" cap="flat" cmpd="sng" algn="ctr">
                      <a:solidFill>
                        <a:srgbClr val="DDDDDD">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49" name="CaixaDeTexto 3"/>
          <p:cNvSpPr txBox="1"/>
          <p:nvPr/>
        </p:nvSpPr>
        <p:spPr>
          <a:xfrm>
            <a:off x="27549076" y="6637787"/>
            <a:ext cx="8569725"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Table 4</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Detection error rates for the TUH EEG </a:t>
            </a:r>
            <a:r>
              <a:rPr lang="en-US" sz="2400" b="1" dirty="0">
                <a:latin typeface="Arial" panose="020B0604020202020204" pitchFamily="34" charset="0"/>
                <a:cs typeface="Arial" panose="020B0604020202020204" pitchFamily="34" charset="0"/>
              </a:rPr>
              <a:t>C</a:t>
            </a:r>
            <a:r>
              <a:rPr lang="en-US" sz="2400" b="1" dirty="0" smtClean="0">
                <a:latin typeface="Arial" panose="020B0604020202020204" pitchFamily="34" charset="0"/>
                <a:cs typeface="Arial" panose="020B0604020202020204" pitchFamily="34" charset="0"/>
              </a:rPr>
              <a:t>orpus</a:t>
            </a:r>
            <a:endParaRPr lang="en-US" sz="2400" b="1" dirty="0">
              <a:latin typeface="Arial" panose="020B0604020202020204" pitchFamily="34" charset="0"/>
              <a:cs typeface="Arial" panose="020B0604020202020204" pitchFamily="34" charset="0"/>
            </a:endParaRPr>
          </a:p>
        </p:txBody>
      </p:sp>
      <p:sp>
        <p:nvSpPr>
          <p:cNvPr id="53" name="CaixaDeTexto 3"/>
          <p:cNvSpPr txBox="1"/>
          <p:nvPr/>
        </p:nvSpPr>
        <p:spPr>
          <a:xfrm>
            <a:off x="27175060" y="14349356"/>
            <a:ext cx="8569725"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Table 6: Confusion matrix for Kaldi</a:t>
            </a:r>
            <a:endParaRPr lang="en-US" sz="2400" b="1" dirty="0">
              <a:latin typeface="Arial" panose="020B0604020202020204" pitchFamily="34" charset="0"/>
              <a:cs typeface="Arial" panose="020B0604020202020204" pitchFamily="34" charset="0"/>
            </a:endParaRPr>
          </a:p>
        </p:txBody>
      </p:sp>
      <p:pic>
        <p:nvPicPr>
          <p:cNvPr id="15" name="Imagem 14"/>
          <p:cNvPicPr>
            <a:picLocks noChangeAspect="1"/>
          </p:cNvPicPr>
          <p:nvPr/>
        </p:nvPicPr>
        <p:blipFill>
          <a:blip r:embed="rId6"/>
          <a:stretch>
            <a:fillRect/>
          </a:stretch>
        </p:blipFill>
        <p:spPr>
          <a:xfrm>
            <a:off x="755278" y="23493161"/>
            <a:ext cx="8010144" cy="278988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2681" y="9588500"/>
            <a:ext cx="7824668" cy="6366840"/>
          </a:xfrm>
          <a:prstGeom prst="rect">
            <a:avLst/>
          </a:prstGeom>
        </p:spPr>
      </p:pic>
      <p:pic>
        <p:nvPicPr>
          <p:cNvPr id="2" name="Imagem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14345" y="19172342"/>
            <a:ext cx="8364104" cy="6533841"/>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1415505363"/>
              </p:ext>
            </p:extLst>
          </p:nvPr>
        </p:nvGraphicFramePr>
        <p:xfrm>
          <a:off x="28394307" y="14892219"/>
          <a:ext cx="6807204" cy="2571078"/>
        </p:xfrm>
        <a:graphic>
          <a:graphicData uri="http://schemas.openxmlformats.org/drawingml/2006/table">
            <a:tbl>
              <a:tblPr bandRow="1">
                <a:tableStyleId>{F5AB1C69-6EDB-4FF4-983F-18BD219EF322}</a:tableStyleId>
              </a:tblPr>
              <a:tblGrid>
                <a:gridCol w="1134534"/>
                <a:gridCol w="1134534"/>
                <a:gridCol w="1134534"/>
                <a:gridCol w="1134534"/>
                <a:gridCol w="1134534"/>
                <a:gridCol w="1134534"/>
              </a:tblGrid>
              <a:tr h="455766">
                <a:tc>
                  <a:txBody>
                    <a:bodyPr/>
                    <a:lstStyle/>
                    <a:p>
                      <a:pPr marL="0" marR="0" indent="0" algn="ctr" defTabSz="3657418" rtl="0" eaLnBrk="1" fontAlgn="b" latinLnBrk="0" hangingPunct="1">
                        <a:lnSpc>
                          <a:spcPct val="107000"/>
                        </a:lnSpc>
                        <a:spcBef>
                          <a:spcPts val="0"/>
                        </a:spcBef>
                        <a:spcAft>
                          <a:spcPts val="0"/>
                        </a:spcAft>
                        <a:buClrTx/>
                        <a:buSzTx/>
                        <a:buFontTx/>
                        <a:buNone/>
                        <a:tabLst/>
                        <a:defRPr/>
                      </a:pPr>
                      <a:r>
                        <a:rPr lang="en-US" sz="1400" b="1" kern="1200" dirty="0" smtClean="0">
                          <a:effectLst/>
                          <a:latin typeface="Arial" charset="0"/>
                          <a:ea typeface="Arial" charset="0"/>
                          <a:cs typeface="Arial" charset="0"/>
                        </a:rPr>
                        <a:t>Ref/</a:t>
                      </a:r>
                      <a:br>
                        <a:rPr lang="en-US" sz="1400" b="1" kern="1200" dirty="0" smtClean="0">
                          <a:effectLst/>
                          <a:latin typeface="Arial" charset="0"/>
                          <a:ea typeface="Arial" charset="0"/>
                          <a:cs typeface="Arial" charset="0"/>
                        </a:rPr>
                      </a:br>
                      <a:r>
                        <a:rPr lang="en-US" sz="1400" b="1" kern="1200" dirty="0" err="1" smtClean="0">
                          <a:effectLst/>
                          <a:latin typeface="Arial" charset="0"/>
                          <a:ea typeface="Arial" charset="0"/>
                          <a:cs typeface="Arial" charset="0"/>
                        </a:rPr>
                        <a:t>Hyp</a:t>
                      </a:r>
                      <a:r>
                        <a:rPr lang="en-US" sz="1400" b="1" kern="1200" dirty="0" smtClean="0">
                          <a:effectLst/>
                          <a:latin typeface="Arial" charset="0"/>
                          <a:ea typeface="Arial" charset="0"/>
                          <a:cs typeface="Arial" charset="0"/>
                        </a:rPr>
                        <a:t>:</a:t>
                      </a:r>
                      <a:endParaRPr lang="en-US" sz="1400" b="1" i="0" kern="1200" dirty="0" smtClean="0">
                        <a:solidFill>
                          <a:schemeClr val="dk1"/>
                        </a:solidFill>
                        <a:effectLst/>
                        <a:latin typeface="Arial" charset="0"/>
                        <a:ea typeface="Arial" charset="0"/>
                        <a:cs typeface="Arial" charset="0"/>
                      </a:endParaRPr>
                    </a:p>
                  </a:txBody>
                  <a:tcPr marL="9525" marR="9525" marT="9525" marB="0" anchor="b"/>
                </a:tc>
                <a:tc>
                  <a:txBody>
                    <a:bodyPr/>
                    <a:lstStyle/>
                    <a:p>
                      <a:pPr marL="0" marR="0" algn="ctr" defTabSz="3657418" rtl="0" eaLnBrk="1" fontAlgn="ctr" latinLnBrk="0" hangingPunct="1">
                        <a:lnSpc>
                          <a:spcPct val="107000"/>
                        </a:lnSpc>
                        <a:spcBef>
                          <a:spcPts val="0"/>
                        </a:spcBef>
                        <a:spcAft>
                          <a:spcPts val="0"/>
                        </a:spcAft>
                      </a:pPr>
                      <a:r>
                        <a:rPr lang="en-US" sz="1400" b="1" kern="1200" dirty="0" err="1">
                          <a:effectLst/>
                          <a:latin typeface="Arial" charset="0"/>
                          <a:ea typeface="Arial" charset="0"/>
                          <a:cs typeface="Arial" charset="0"/>
                        </a:rPr>
                        <a:t>bckg</a:t>
                      </a:r>
                      <a:r>
                        <a:rPr lang="en-US" sz="1400" b="1" kern="1200" dirty="0">
                          <a:effectLst/>
                          <a:latin typeface="Arial" charset="0"/>
                          <a:ea typeface="Arial" charset="0"/>
                          <a:cs typeface="Arial" charset="0"/>
                        </a:rPr>
                        <a:t>:</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err="1">
                          <a:effectLst/>
                          <a:latin typeface="Arial" charset="0"/>
                          <a:ea typeface="Arial" charset="0"/>
                          <a:cs typeface="Arial" charset="0"/>
                        </a:rPr>
                        <a:t>gped</a:t>
                      </a:r>
                      <a:r>
                        <a:rPr lang="en-US" sz="1400" b="1" kern="1200" dirty="0">
                          <a:effectLst/>
                          <a:latin typeface="Arial" charset="0"/>
                          <a:ea typeface="Arial" charset="0"/>
                          <a:cs typeface="Arial" charset="0"/>
                        </a:rPr>
                        <a:t>:</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pled:</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a:effectLst/>
                          <a:latin typeface="Arial" charset="0"/>
                          <a:ea typeface="Arial" charset="0"/>
                          <a:cs typeface="Arial" charset="0"/>
                        </a:rPr>
                        <a:t>spsw:</a:t>
                      </a:r>
                      <a:endParaRPr lang="en-US" sz="1400" b="1" i="0" kern="120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a:effectLst/>
                          <a:latin typeface="Arial" charset="0"/>
                          <a:ea typeface="Arial" charset="0"/>
                          <a:cs typeface="Arial" charset="0"/>
                        </a:rPr>
                        <a:t>del</a:t>
                      </a:r>
                      <a:endParaRPr lang="en-US" sz="1400" b="1" i="0" kern="1200">
                        <a:solidFill>
                          <a:schemeClr val="dk1"/>
                        </a:solidFill>
                        <a:effectLst/>
                        <a:latin typeface="Arial" charset="0"/>
                        <a:ea typeface="Arial" charset="0"/>
                        <a:cs typeface="Arial" charset="0"/>
                      </a:endParaRPr>
                    </a:p>
                  </a:txBody>
                  <a:tcPr marL="9525" marR="9525" marT="9525" marB="0" anchor="ctr"/>
                </a:tc>
              </a:tr>
              <a:tr h="526247">
                <a:tc>
                  <a:txBody>
                    <a:bodyPr/>
                    <a:lstStyle/>
                    <a:p>
                      <a:pPr marL="0" marR="0" algn="ctr" defTabSz="3657418" rtl="0" eaLnBrk="1" fontAlgn="ctr" latinLnBrk="0" hangingPunct="1">
                        <a:lnSpc>
                          <a:spcPct val="107000"/>
                        </a:lnSpc>
                        <a:spcBef>
                          <a:spcPts val="0"/>
                        </a:spcBef>
                        <a:spcAft>
                          <a:spcPts val="0"/>
                        </a:spcAft>
                      </a:pPr>
                      <a:r>
                        <a:rPr lang="en-US" sz="1400" b="1" kern="1200" dirty="0" err="1">
                          <a:effectLst/>
                          <a:latin typeface="Arial" charset="0"/>
                          <a:ea typeface="Arial" charset="0"/>
                          <a:cs typeface="Arial" charset="0"/>
                        </a:rPr>
                        <a:t>bckg</a:t>
                      </a:r>
                      <a:r>
                        <a:rPr lang="en-US" sz="1400" b="1" kern="1200" dirty="0">
                          <a:effectLst/>
                          <a:latin typeface="Arial" charset="0"/>
                          <a:ea typeface="Arial" charset="0"/>
                          <a:cs typeface="Arial" charset="0"/>
                        </a:rPr>
                        <a:t>:</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933 (79.27%)</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95 (8.07%)</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15 (1.27%)</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15 (1.27%)</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119 (10.11%)</a:t>
                      </a:r>
                      <a:endParaRPr lang="en-US" sz="1400" b="1" i="0" kern="1200" dirty="0">
                        <a:solidFill>
                          <a:schemeClr val="dk1"/>
                        </a:solidFill>
                        <a:effectLst/>
                        <a:latin typeface="Arial" charset="0"/>
                        <a:ea typeface="Arial" charset="0"/>
                        <a:cs typeface="Arial" charset="0"/>
                      </a:endParaRPr>
                    </a:p>
                  </a:txBody>
                  <a:tcPr marL="9525" marR="9525" marT="9525" marB="0" anchor="ctr"/>
                </a:tc>
              </a:tr>
              <a:tr h="526247">
                <a:tc>
                  <a:txBody>
                    <a:bodyPr/>
                    <a:lstStyle/>
                    <a:p>
                      <a:pPr marL="0" marR="0" algn="ctr" defTabSz="3657418" rtl="0" eaLnBrk="1" fontAlgn="ctr" latinLnBrk="0" hangingPunct="1">
                        <a:lnSpc>
                          <a:spcPct val="107000"/>
                        </a:lnSpc>
                        <a:spcBef>
                          <a:spcPts val="0"/>
                        </a:spcBef>
                        <a:spcAft>
                          <a:spcPts val="0"/>
                        </a:spcAft>
                      </a:pPr>
                      <a:r>
                        <a:rPr lang="en-US" sz="1400" b="1" kern="1200">
                          <a:effectLst/>
                          <a:latin typeface="Arial" charset="0"/>
                          <a:ea typeface="Arial" charset="0"/>
                          <a:cs typeface="Arial" charset="0"/>
                        </a:rPr>
                        <a:t>gped:</a:t>
                      </a:r>
                      <a:endParaRPr lang="en-US" sz="1400" b="1" i="0" kern="120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20 (16.00%)</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48 (38.40%)</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44 (35.20%)</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8 (6.40%)</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5 (4.00%)</a:t>
                      </a:r>
                      <a:endParaRPr lang="en-US" sz="1400" b="1" i="0" kern="1200" dirty="0">
                        <a:solidFill>
                          <a:schemeClr val="dk1"/>
                        </a:solidFill>
                        <a:effectLst/>
                        <a:latin typeface="Arial" charset="0"/>
                        <a:ea typeface="Arial" charset="0"/>
                        <a:cs typeface="Arial" charset="0"/>
                      </a:endParaRPr>
                    </a:p>
                  </a:txBody>
                  <a:tcPr marL="9525" marR="9525" marT="9525" marB="0" anchor="ctr"/>
                </a:tc>
              </a:tr>
              <a:tr h="526247">
                <a:tc>
                  <a:txBody>
                    <a:bodyPr/>
                    <a:lstStyle/>
                    <a:p>
                      <a:pPr marL="0" marR="0" algn="ctr" defTabSz="3657418" rtl="0" eaLnBrk="1" fontAlgn="ctr" latinLnBrk="0" hangingPunct="1">
                        <a:lnSpc>
                          <a:spcPct val="107000"/>
                        </a:lnSpc>
                        <a:spcBef>
                          <a:spcPts val="0"/>
                        </a:spcBef>
                        <a:spcAft>
                          <a:spcPts val="0"/>
                        </a:spcAft>
                      </a:pPr>
                      <a:r>
                        <a:rPr lang="en-US" sz="1400" b="1" kern="1200">
                          <a:effectLst/>
                          <a:latin typeface="Arial" charset="0"/>
                          <a:ea typeface="Arial" charset="0"/>
                          <a:cs typeface="Arial" charset="0"/>
                        </a:rPr>
                        <a:t>pled:</a:t>
                      </a:r>
                      <a:endParaRPr lang="en-US" sz="1400" b="1" i="0" kern="120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a:effectLst/>
                          <a:latin typeface="Arial" charset="0"/>
                          <a:ea typeface="Arial" charset="0"/>
                          <a:cs typeface="Arial" charset="0"/>
                        </a:rPr>
                        <a:t>33 (24.63%)</a:t>
                      </a:r>
                      <a:endParaRPr lang="en-US" sz="1400" b="1" i="0" kern="120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24 (17.91%)</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59 (44.03%)</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11 (8.21%)</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7 (5.22%)</a:t>
                      </a:r>
                      <a:endParaRPr lang="en-US" sz="1400" b="1" i="0" kern="1200" dirty="0">
                        <a:solidFill>
                          <a:schemeClr val="dk1"/>
                        </a:solidFill>
                        <a:effectLst/>
                        <a:latin typeface="Arial" charset="0"/>
                        <a:ea typeface="Arial" charset="0"/>
                        <a:cs typeface="Arial" charset="0"/>
                      </a:endParaRPr>
                    </a:p>
                  </a:txBody>
                  <a:tcPr marL="9525" marR="9525" marT="9525" marB="0" anchor="ctr"/>
                </a:tc>
              </a:tr>
              <a:tr h="526247">
                <a:tc>
                  <a:txBody>
                    <a:bodyPr/>
                    <a:lstStyle/>
                    <a:p>
                      <a:pPr marL="0" marR="0" algn="ctr" defTabSz="3657418" rtl="0" eaLnBrk="1" fontAlgn="ctr" latinLnBrk="0" hangingPunct="1">
                        <a:lnSpc>
                          <a:spcPct val="107000"/>
                        </a:lnSpc>
                        <a:spcBef>
                          <a:spcPts val="0"/>
                        </a:spcBef>
                        <a:spcAft>
                          <a:spcPts val="0"/>
                        </a:spcAft>
                      </a:pPr>
                      <a:r>
                        <a:rPr lang="en-US" sz="1400" b="1" kern="1200">
                          <a:effectLst/>
                          <a:latin typeface="Arial" charset="0"/>
                          <a:ea typeface="Arial" charset="0"/>
                          <a:cs typeface="Arial" charset="0"/>
                        </a:rPr>
                        <a:t>spsw:</a:t>
                      </a:r>
                      <a:endParaRPr lang="en-US" sz="1400" b="1" i="0" kern="120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a:effectLst/>
                          <a:latin typeface="Arial" charset="0"/>
                          <a:ea typeface="Arial" charset="0"/>
                          <a:cs typeface="Arial" charset="0"/>
                        </a:rPr>
                        <a:t>61 (46.21%)</a:t>
                      </a:r>
                      <a:endParaRPr lang="en-US" sz="1400" b="1" i="0" kern="120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a:effectLst/>
                          <a:latin typeface="Arial" charset="0"/>
                          <a:ea typeface="Arial" charset="0"/>
                          <a:cs typeface="Arial" charset="0"/>
                        </a:rPr>
                        <a:t>27 (20.45%)</a:t>
                      </a:r>
                      <a:endParaRPr lang="en-US" sz="1400" b="1" i="0" kern="120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17 (12.88%)</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4 (3.03%)</a:t>
                      </a:r>
                      <a:endParaRPr lang="en-US" sz="1400" b="1" i="0" kern="1200" dirty="0">
                        <a:solidFill>
                          <a:schemeClr val="dk1"/>
                        </a:solidFill>
                        <a:effectLst/>
                        <a:latin typeface="Arial" charset="0"/>
                        <a:ea typeface="Arial" charset="0"/>
                        <a:cs typeface="Arial" charset="0"/>
                      </a:endParaRPr>
                    </a:p>
                  </a:txBody>
                  <a:tcPr marL="9525" marR="9525" marT="9525" marB="0" anchor="ctr"/>
                </a:tc>
                <a:tc>
                  <a:txBody>
                    <a:bodyPr/>
                    <a:lstStyle/>
                    <a:p>
                      <a:pPr marL="0" marR="0" algn="ctr" defTabSz="3657418" rtl="0" eaLnBrk="1" fontAlgn="ctr" latinLnBrk="0" hangingPunct="1">
                        <a:lnSpc>
                          <a:spcPct val="107000"/>
                        </a:lnSpc>
                        <a:spcBef>
                          <a:spcPts val="0"/>
                        </a:spcBef>
                        <a:spcAft>
                          <a:spcPts val="0"/>
                        </a:spcAft>
                      </a:pPr>
                      <a:r>
                        <a:rPr lang="en-US" sz="1400" b="1" kern="1200" dirty="0">
                          <a:effectLst/>
                          <a:latin typeface="Arial" charset="0"/>
                          <a:ea typeface="Arial" charset="0"/>
                          <a:cs typeface="Arial" charset="0"/>
                        </a:rPr>
                        <a:t>23 (17.42%)</a:t>
                      </a:r>
                      <a:endParaRPr lang="en-US" sz="1400" b="1" i="0" kern="1200" dirty="0">
                        <a:solidFill>
                          <a:schemeClr val="dk1"/>
                        </a:solidFill>
                        <a:effectLst/>
                        <a:latin typeface="Arial" charset="0"/>
                        <a:ea typeface="Arial" charset="0"/>
                        <a:cs typeface="Arial" charset="0"/>
                      </a:endParaRPr>
                    </a:p>
                  </a:txBody>
                  <a:tcPr marL="9525" marR="9525" marT="9525" marB="0" anchor="ctr"/>
                </a:tc>
              </a:tr>
            </a:tbl>
          </a:graphicData>
        </a:graphic>
      </p:graphicFrame>
      <p:sp>
        <p:nvSpPr>
          <p:cNvPr id="44" name="CaixaDeTexto 3"/>
          <p:cNvSpPr txBox="1"/>
          <p:nvPr/>
        </p:nvSpPr>
        <p:spPr>
          <a:xfrm>
            <a:off x="27403367" y="17544496"/>
            <a:ext cx="8569725"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Table 7: 4-way confusion matrix on Kaldi</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007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7839</TotalTime>
  <Words>1479</Words>
  <Application>Microsoft Macintosh PowerPoint</Application>
  <PresentationFormat>Custom</PresentationFormat>
  <Paragraphs>245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Calibri Light</vt:lpstr>
      <vt:lpstr>Monotype Corsiva</vt:lpstr>
      <vt:lpstr>Verdana</vt:lpstr>
      <vt:lpstr>Wingdings</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Trejo</dc:creator>
  <cp:lastModifiedBy>Joseph Picone</cp:lastModifiedBy>
  <cp:revision>214</cp:revision>
  <dcterms:created xsi:type="dcterms:W3CDTF">2015-07-15T21:31:39Z</dcterms:created>
  <dcterms:modified xsi:type="dcterms:W3CDTF">2015-08-11T01:20:58Z</dcterms:modified>
</cp:coreProperties>
</file>