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457047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914095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371143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1828191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285238" algn="l" defTabSz="914095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2742285" algn="l" defTabSz="914095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3199333" algn="l" defTabSz="914095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3656381" algn="l" defTabSz="914095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4" userDrawn="1">
          <p15:clr>
            <a:srgbClr val="A4A3A4"/>
          </p15:clr>
        </p15:guide>
        <p15:guide id="2" orient="horz" pos="328" userDrawn="1">
          <p15:clr>
            <a:srgbClr val="A4A3A4"/>
          </p15:clr>
        </p15:guide>
        <p15:guide id="3" pos="2831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pos="5750" userDrawn="1">
          <p15:clr>
            <a:srgbClr val="A4A3A4"/>
          </p15:clr>
        </p15:guide>
        <p15:guide id="6" pos="21119" userDrawn="1">
          <p15:clr>
            <a:srgbClr val="A4A3A4"/>
          </p15:clr>
        </p15:guide>
        <p15:guide id="7" pos="14399" userDrawn="1">
          <p15:clr>
            <a:srgbClr val="A4A3A4"/>
          </p15:clr>
        </p15:guide>
        <p15:guide id="8" pos="12796" userDrawn="1">
          <p15:clr>
            <a:srgbClr val="A4A3A4"/>
          </p15:clr>
        </p15:guide>
        <p15:guide id="9" orient="horz" pos="17113" userDrawn="1">
          <p15:clr>
            <a:srgbClr val="A4A3A4"/>
          </p15:clr>
        </p15:guide>
        <p15:guide id="10" pos="14809" userDrawn="1">
          <p15:clr>
            <a:srgbClr val="A4A3A4"/>
          </p15:clr>
        </p15:guide>
        <p15:guide id="11" pos="17419" userDrawn="1">
          <p15:clr>
            <a:srgbClr val="A4A3A4"/>
          </p15:clr>
        </p15:guide>
        <p15:guide id="12" pos="22261" userDrawn="1">
          <p15:clr>
            <a:srgbClr val="A4A3A4"/>
          </p15:clr>
        </p15:guide>
        <p15:guide id="13" pos="10896" userDrawn="1">
          <p15:clr>
            <a:srgbClr val="A4A3A4"/>
          </p15:clr>
        </p15:guide>
        <p15:guide id="14" pos="2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C9C9ED"/>
    <a:srgbClr val="BE0F34"/>
    <a:srgbClr val="FFF3F3"/>
    <a:srgbClr val="333399"/>
    <a:srgbClr val="F0F0FA"/>
    <a:srgbClr val="0000FF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5392" autoAdjust="0"/>
  </p:normalViewPr>
  <p:slideViewPr>
    <p:cSldViewPr snapToGrid="0" showGuides="1">
      <p:cViewPr>
        <p:scale>
          <a:sx n="40" d="100"/>
          <a:sy n="40" d="100"/>
        </p:scale>
        <p:origin x="144" y="144"/>
      </p:cViewPr>
      <p:guideLst>
        <p:guide orient="horz" pos="17104"/>
        <p:guide orient="horz" pos="328"/>
        <p:guide pos="2831"/>
        <p:guide pos="171"/>
        <p:guide pos="5750"/>
        <p:guide pos="21119"/>
        <p:guide pos="14399"/>
        <p:guide pos="12796"/>
        <p:guide orient="horz" pos="17113"/>
        <p:guide pos="14809"/>
        <p:guide pos="17419"/>
        <p:guide pos="22261"/>
        <p:guide pos="10896"/>
        <p:guide pos="2288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7/23/15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7/23/15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47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047" algn="l" defTabSz="457047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095" algn="l" defTabSz="457047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143" algn="l" defTabSz="457047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191" algn="l" defTabSz="457047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5238" algn="l" defTabSz="457047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742285" algn="l" defTabSz="457047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199333" algn="l" defTabSz="457047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656381" algn="l" defTabSz="457047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0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7" y="10226678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8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889" indent="0" algn="ctr">
              <a:buNone/>
              <a:defRPr/>
            </a:lvl2pPr>
            <a:lvl3pPr marL="839780" indent="0" algn="ctr">
              <a:buNone/>
              <a:defRPr/>
            </a:lvl3pPr>
            <a:lvl4pPr marL="1259669" indent="0" algn="ctr">
              <a:buNone/>
              <a:defRPr/>
            </a:lvl4pPr>
            <a:lvl5pPr marL="1679559" indent="0" algn="ctr">
              <a:buNone/>
              <a:defRPr/>
            </a:lvl5pPr>
            <a:lvl6pPr marL="2099448" indent="0" algn="ctr">
              <a:buNone/>
              <a:defRPr/>
            </a:lvl6pPr>
            <a:lvl7pPr marL="2519338" indent="0" algn="ctr">
              <a:buNone/>
              <a:defRPr/>
            </a:lvl7pPr>
            <a:lvl8pPr marL="2939228" indent="0" algn="ctr">
              <a:buNone/>
              <a:defRPr/>
            </a:lvl8pPr>
            <a:lvl9pPr marL="33591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7" y="2925766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6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5" y="21153438"/>
            <a:ext cx="43526075" cy="6537325"/>
          </a:xfrm>
        </p:spPr>
        <p:txBody>
          <a:bodyPr anchor="t"/>
          <a:lstStyle>
            <a:lvl1pPr algn="l">
              <a:defRPr sz="36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5" y="13952538"/>
            <a:ext cx="43526075" cy="7200900"/>
          </a:xfrm>
        </p:spPr>
        <p:txBody>
          <a:bodyPr anchor="b"/>
          <a:lstStyle>
            <a:lvl1pPr marL="0" indent="0">
              <a:buNone/>
              <a:defRPr sz="1857"/>
            </a:lvl1pPr>
            <a:lvl2pPr marL="419889" indent="0">
              <a:buNone/>
              <a:defRPr sz="1643"/>
            </a:lvl2pPr>
            <a:lvl3pPr marL="839780" indent="0">
              <a:buNone/>
              <a:defRPr sz="1500"/>
            </a:lvl3pPr>
            <a:lvl4pPr marL="1259669" indent="0">
              <a:buNone/>
              <a:defRPr sz="1286"/>
            </a:lvl4pPr>
            <a:lvl5pPr marL="1679559" indent="0">
              <a:buNone/>
              <a:defRPr sz="1286"/>
            </a:lvl5pPr>
            <a:lvl6pPr marL="2099448" indent="0">
              <a:buNone/>
              <a:defRPr sz="1286"/>
            </a:lvl6pPr>
            <a:lvl7pPr marL="2519338" indent="0">
              <a:buNone/>
              <a:defRPr sz="1286"/>
            </a:lvl7pPr>
            <a:lvl8pPr marL="2939228" indent="0">
              <a:buNone/>
              <a:defRPr sz="1286"/>
            </a:lvl8pPr>
            <a:lvl9pPr marL="3359117" indent="0">
              <a:buNone/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4" y="9510716"/>
            <a:ext cx="21686837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2" y="9510716"/>
            <a:ext cx="21686838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9" indent="0">
              <a:buNone/>
              <a:defRPr sz="1857" b="1"/>
            </a:lvl2pPr>
            <a:lvl3pPr marL="839780" indent="0">
              <a:buNone/>
              <a:defRPr sz="1643" b="1"/>
            </a:lvl3pPr>
            <a:lvl4pPr marL="1259669" indent="0">
              <a:buNone/>
              <a:defRPr sz="1500" b="1"/>
            </a:lvl4pPr>
            <a:lvl5pPr marL="1679559" indent="0">
              <a:buNone/>
              <a:defRPr sz="1500" b="1"/>
            </a:lvl5pPr>
            <a:lvl6pPr marL="2099448" indent="0">
              <a:buNone/>
              <a:defRPr sz="1500" b="1"/>
            </a:lvl6pPr>
            <a:lvl7pPr marL="2519338" indent="0">
              <a:buNone/>
              <a:defRPr sz="1500" b="1"/>
            </a:lvl7pPr>
            <a:lvl8pPr marL="2939228" indent="0">
              <a:buNone/>
              <a:defRPr sz="1500" b="1"/>
            </a:lvl8pPr>
            <a:lvl9pPr marL="335911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3"/>
            <a:ext cx="22625050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7" y="7369175"/>
            <a:ext cx="22632988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9" indent="0">
              <a:buNone/>
              <a:defRPr sz="1857" b="1"/>
            </a:lvl2pPr>
            <a:lvl3pPr marL="839780" indent="0">
              <a:buNone/>
              <a:defRPr sz="1643" b="1"/>
            </a:lvl3pPr>
            <a:lvl4pPr marL="1259669" indent="0">
              <a:buNone/>
              <a:defRPr sz="1500" b="1"/>
            </a:lvl4pPr>
            <a:lvl5pPr marL="1679559" indent="0">
              <a:buNone/>
              <a:defRPr sz="1500" b="1"/>
            </a:lvl5pPr>
            <a:lvl6pPr marL="2099448" indent="0">
              <a:buNone/>
              <a:defRPr sz="1500" b="1"/>
            </a:lvl6pPr>
            <a:lvl7pPr marL="2519338" indent="0">
              <a:buNone/>
              <a:defRPr sz="1500" b="1"/>
            </a:lvl7pPr>
            <a:lvl8pPr marL="2939228" indent="0">
              <a:buNone/>
              <a:defRPr sz="1500" b="1"/>
            </a:lvl8pPr>
            <a:lvl9pPr marL="335911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7" y="10439403"/>
            <a:ext cx="22632988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7"/>
            <a:ext cx="16846550" cy="5576888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7"/>
            <a:ext cx="28625800" cy="28093988"/>
          </a:xfrm>
        </p:spPr>
        <p:txBody>
          <a:bodyPr/>
          <a:lstStyle>
            <a:lvl1pPr>
              <a:defRPr sz="2929"/>
            </a:lvl1pPr>
            <a:lvl2pPr>
              <a:defRPr sz="2571"/>
            </a:lvl2pPr>
            <a:lvl3pPr>
              <a:defRPr sz="2214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286"/>
            </a:lvl1pPr>
            <a:lvl2pPr marL="419889" indent="0">
              <a:buNone/>
              <a:defRPr sz="1071"/>
            </a:lvl2pPr>
            <a:lvl3pPr marL="839780" indent="0">
              <a:buNone/>
              <a:defRPr sz="929"/>
            </a:lvl3pPr>
            <a:lvl4pPr marL="1259669" indent="0">
              <a:buNone/>
              <a:defRPr sz="857"/>
            </a:lvl4pPr>
            <a:lvl5pPr marL="1679559" indent="0">
              <a:buNone/>
              <a:defRPr sz="857"/>
            </a:lvl5pPr>
            <a:lvl6pPr marL="2099448" indent="0">
              <a:buNone/>
              <a:defRPr sz="857"/>
            </a:lvl6pPr>
            <a:lvl7pPr marL="2519338" indent="0">
              <a:buNone/>
              <a:defRPr sz="857"/>
            </a:lvl7pPr>
            <a:lvl8pPr marL="2939228" indent="0">
              <a:buNone/>
              <a:defRPr sz="857"/>
            </a:lvl8pPr>
            <a:lvl9pPr marL="3359117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80" y="23042563"/>
            <a:ext cx="30724475" cy="2720975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80" y="2941639"/>
            <a:ext cx="30724475" cy="19750087"/>
          </a:xfrm>
        </p:spPr>
        <p:txBody>
          <a:bodyPr lIns="523996" tIns="261999" rIns="523996" bIns="261999"/>
          <a:lstStyle>
            <a:lvl1pPr marL="0" indent="0">
              <a:buNone/>
              <a:defRPr sz="2929"/>
            </a:lvl1pPr>
            <a:lvl2pPr marL="419889" indent="0">
              <a:buNone/>
              <a:defRPr sz="2571"/>
            </a:lvl2pPr>
            <a:lvl3pPr marL="839780" indent="0">
              <a:buNone/>
              <a:defRPr sz="2214"/>
            </a:lvl3pPr>
            <a:lvl4pPr marL="1259669" indent="0">
              <a:buNone/>
              <a:defRPr sz="1857"/>
            </a:lvl4pPr>
            <a:lvl5pPr marL="1679559" indent="0">
              <a:buNone/>
              <a:defRPr sz="1857"/>
            </a:lvl5pPr>
            <a:lvl6pPr marL="2099448" indent="0">
              <a:buNone/>
              <a:defRPr sz="1857"/>
            </a:lvl6pPr>
            <a:lvl7pPr marL="2519338" indent="0">
              <a:buNone/>
              <a:defRPr sz="1857"/>
            </a:lvl7pPr>
            <a:lvl8pPr marL="2939228" indent="0">
              <a:buNone/>
              <a:defRPr sz="1857"/>
            </a:lvl8pPr>
            <a:lvl9pPr marL="3359117" indent="0">
              <a:buNone/>
              <a:defRPr sz="185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80" y="25763539"/>
            <a:ext cx="30724475" cy="3862387"/>
          </a:xfrm>
        </p:spPr>
        <p:txBody>
          <a:bodyPr/>
          <a:lstStyle>
            <a:lvl1pPr marL="0" indent="0">
              <a:buNone/>
              <a:defRPr sz="1286"/>
            </a:lvl1pPr>
            <a:lvl2pPr marL="419889" indent="0">
              <a:buNone/>
              <a:defRPr sz="1071"/>
            </a:lvl2pPr>
            <a:lvl3pPr marL="839780" indent="0">
              <a:buNone/>
              <a:defRPr sz="929"/>
            </a:lvl3pPr>
            <a:lvl4pPr marL="1259669" indent="0">
              <a:buNone/>
              <a:defRPr sz="857"/>
            </a:lvl4pPr>
            <a:lvl5pPr marL="1679559" indent="0">
              <a:buNone/>
              <a:defRPr sz="857"/>
            </a:lvl5pPr>
            <a:lvl6pPr marL="2099448" indent="0">
              <a:buNone/>
              <a:defRPr sz="857"/>
            </a:lvl6pPr>
            <a:lvl7pPr marL="2519338" indent="0">
              <a:buNone/>
              <a:defRPr sz="857"/>
            </a:lvl7pPr>
            <a:lvl8pPr marL="2939228" indent="0">
              <a:buNone/>
              <a:defRPr sz="857"/>
            </a:lvl8pPr>
            <a:lvl9pPr marL="3359117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6388"/>
            <a:ext cx="31089600" cy="164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47378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2847378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2847378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2847378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2847378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19889" algn="ctr" defTabSz="3742559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6pPr>
      <a:lvl7pPr marL="839780" algn="ctr" defTabSz="3742559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7pPr>
      <a:lvl8pPr marL="1259669" algn="ctr" defTabSz="3742559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8pPr>
      <a:lvl9pPr marL="1679559" algn="ctr" defTabSz="3742559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9pPr>
    </p:titleStyle>
    <p:bodyStyle>
      <a:lvl1pPr marL="1068677" indent="-1068677" algn="l" defTabSz="2847378" rtl="0" eaLnBrk="0" fontAlgn="base" hangingPunct="0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313767" indent="-889350" algn="l" defTabSz="2847378" rtl="0" eaLnBrk="0" fontAlgn="base" hangingPunct="0">
        <a:spcBef>
          <a:spcPct val="20000"/>
        </a:spcBef>
        <a:spcAft>
          <a:spcPct val="0"/>
        </a:spcAft>
        <a:buChar char="–"/>
        <a:defRPr sz="8714">
          <a:solidFill>
            <a:schemeClr val="tx1"/>
          </a:solidFill>
          <a:latin typeface="+mn-lt"/>
          <a:ea typeface="ＭＳ Ｐゴシック" pitchFamily="-65" charset="-128"/>
        </a:defRPr>
      </a:lvl2pPr>
      <a:lvl3pPr marL="3558857" indent="-711480" algn="l" defTabSz="2847378" rtl="0" eaLnBrk="0" fontAlgn="base" hangingPunct="0">
        <a:spcBef>
          <a:spcPct val="20000"/>
        </a:spcBef>
        <a:spcAft>
          <a:spcPct val="0"/>
        </a:spcAft>
        <a:buChar char="•"/>
        <a:defRPr sz="7429">
          <a:solidFill>
            <a:schemeClr val="tx1"/>
          </a:solidFill>
          <a:latin typeface="+mn-lt"/>
          <a:ea typeface="ＭＳ Ｐゴシック" pitchFamily="-65" charset="-128"/>
        </a:defRPr>
      </a:lvl3pPr>
      <a:lvl4pPr marL="4983275" indent="-711480" algn="l" defTabSz="2847378" rtl="0" eaLnBrk="0" fontAlgn="base" hangingPunct="0">
        <a:spcBef>
          <a:spcPct val="20000"/>
        </a:spcBef>
        <a:spcAft>
          <a:spcPct val="0"/>
        </a:spcAft>
        <a:buChar char="–"/>
        <a:defRPr sz="6214">
          <a:solidFill>
            <a:schemeClr val="tx1"/>
          </a:solidFill>
          <a:latin typeface="+mn-lt"/>
          <a:ea typeface="ＭＳ Ｐゴシック" pitchFamily="-65" charset="-128"/>
        </a:defRPr>
      </a:lvl4pPr>
      <a:lvl5pPr marL="6406233" indent="-710022" algn="l" defTabSz="2847378" rtl="0" eaLnBrk="0" fontAlgn="base" hangingPunct="0">
        <a:spcBef>
          <a:spcPct val="20000"/>
        </a:spcBef>
        <a:spcAft>
          <a:spcPct val="0"/>
        </a:spcAft>
        <a:buChar char="»"/>
        <a:defRPr sz="6214">
          <a:solidFill>
            <a:schemeClr val="tx1"/>
          </a:solidFill>
          <a:latin typeface="+mn-lt"/>
          <a:ea typeface="ＭＳ Ｐゴシック" pitchFamily="-65" charset="-128"/>
        </a:defRPr>
      </a:lvl5pPr>
      <a:lvl6pPr marL="8841011" indent="-934547" algn="l" defTabSz="3742559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6pPr>
      <a:lvl7pPr marL="9260900" indent="-934547" algn="l" defTabSz="3742559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7pPr>
      <a:lvl8pPr marL="9680789" indent="-934547" algn="l" defTabSz="3742559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8pPr>
      <a:lvl9pPr marL="10100680" indent="-934547" algn="l" defTabSz="3742559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1pPr>
      <a:lvl2pPr marL="419889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2pPr>
      <a:lvl3pPr marL="839780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3pPr>
      <a:lvl4pPr marL="1259669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4pPr>
      <a:lvl5pPr marL="1679559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5pPr>
      <a:lvl6pPr marL="2099448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6pPr>
      <a:lvl7pPr marL="2519338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7pPr>
      <a:lvl8pPr marL="2939228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8pPr>
      <a:lvl9pPr marL="3359117" algn="l" defTabSz="419889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gif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9491625" y="12132669"/>
            <a:ext cx="8577072" cy="713504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TUH EEG Corpus Data Analysis 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38,437 files from the Corpus were analyzed.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3,738 of these EEGs do not contain the proper channel assignments specified in the TCP montage.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majority of these files contained data that could be easily remapped onto the TCP montage.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 sessions (28 files) did not have the proper channel assignments to support a TCP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montage.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goal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to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interpolation to allow these 28 files to be viewed in a TCP montage.</a:t>
            </a: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7535690" y="20220167"/>
            <a:ext cx="8577072" cy="6754632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wrap="square" lIns="326571" tIns="36576" rIns="326571" bIns="32657">
            <a:noAutofit/>
          </a:bodyPr>
          <a:lstStyle/>
          <a:p>
            <a:pPr defTabSz="638582">
              <a:spcAft>
                <a:spcPts val="1286"/>
              </a:spcAft>
              <a:tabLst>
                <a:tab pos="349908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Generating EEG missing channels using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simple averaging approach to interpolation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been shown to be effective.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Future work will include the investigation of new interpolation techniques based on information theoretic approaches such as independent components analysis and spline analysis.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Adaptation approaches based on linear transformations estimated using maximum likelihood techniques will also be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valuated.</a:t>
            </a:r>
          </a:p>
          <a:p>
            <a:pPr algn="just" defTabSz="638582">
              <a:spcBef>
                <a:spcPts val="0"/>
              </a:spcBef>
              <a:spcAft>
                <a:spcPts val="1200"/>
              </a:spcAft>
              <a:tabLst>
                <a:tab pos="349908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was supported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by the Brazil Scientific Mobility Program (BSMP) and the Institute of International Education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IIE).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494531" y="3112206"/>
            <a:ext cx="8577072" cy="873178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Interpolation Method 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averaging of the discrete points in the adjacent channels is the method used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interpolation.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averaging algorithm was implemented in C++.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electrodes used in the </a:t>
            </a:r>
            <a:b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 recording are placed </a:t>
            </a:r>
            <a:b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according to a standard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layout known as a 10-20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system. 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original channels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were replaced by data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approximated using the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interpolation algorithm.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used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detect events on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b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interpolated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channels.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TUH EEG Corpus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analyzed to determine which EEG sessions support the TCP montage.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Recordings with a proper TCP montage channel specification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were used.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80"/>
          <p:cNvSpPr>
            <a:spLocks noChangeArrowheads="1"/>
          </p:cNvSpPr>
          <p:nvPr/>
        </p:nvSpPr>
        <p:spPr bwMode="auto">
          <a:xfrm>
            <a:off x="488630" y="517681"/>
            <a:ext cx="35630170" cy="233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3429"/>
              </a:spcAft>
            </a:pPr>
            <a:r>
              <a:rPr lang="en-US" sz="4800" b="1" cap="all" dirty="0">
                <a:solidFill>
                  <a:srgbClr val="333399"/>
                </a:solidFill>
              </a:rPr>
              <a:t>Generation of eeg channels using spatial interpolation</a:t>
            </a:r>
            <a:r>
              <a:rPr lang="en-US" sz="5143" b="1" cap="all" dirty="0">
                <a:solidFill>
                  <a:srgbClr val="333399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Fabricio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Goncalves, Gabriella Suarez, Dr. Iyad Obeid and Dr. Joseph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Picone	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	The Neural Engineering Data Consortium, Temple University</a:t>
            </a:r>
            <a:r>
              <a:rPr lang="en-US" sz="3429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endParaRPr lang="en-US" sz="3429" dirty="0">
              <a:solidFill>
                <a:srgbClr val="000000"/>
              </a:solidFill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46942" y="217379"/>
            <a:ext cx="169653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3974" tIns="41987" rIns="83974" bIns="41987" anchor="ctr">
            <a:spAutoFit/>
          </a:bodyPr>
          <a:lstStyle/>
          <a:p>
            <a:pPr>
              <a:defRPr/>
            </a:pPr>
            <a:endParaRPr lang="en-US" sz="17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846942" y="217379"/>
            <a:ext cx="169653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3974" tIns="41987" rIns="83974" bIns="41987" anchor="ctr">
            <a:spAutoFit/>
          </a:bodyPr>
          <a:lstStyle/>
          <a:p>
            <a:pPr>
              <a:defRPr/>
            </a:pPr>
            <a:endParaRPr lang="en-US" sz="17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46942" y="217379"/>
            <a:ext cx="169653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3974" tIns="41987" rIns="83974" bIns="41987" anchor="ctr">
            <a:spAutoFit/>
          </a:bodyPr>
          <a:lstStyle/>
          <a:p>
            <a:pPr>
              <a:defRPr/>
            </a:pPr>
            <a:endParaRPr lang="en-US" sz="17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200" y="3109610"/>
            <a:ext cx="8577072" cy="1050582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Abstract 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TUH EEG Corpus includes over 15,000 patients, 20,000+ sessions, 50,000+ EEGs and de-identified clinical information.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system,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generates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time-aligned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markers indicating points of interest in the signal, and then produces a summarization based on a statistical analysis of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markers.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15% of the sessions are missing a critical channel and cannot be viewed using a TCP montage, which is one of the preferred montage views by the neurologists.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can use interpolation of channels that are spatially close to synthesize the missing channels.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evaluated interpolation performance by conducting a classification experiment on the interpolated channels. 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set of EEGs containing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channels required for a TCP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montage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chosen. The channels in which most of the EEG events occur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were selected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original channels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replaced by interpolated channels. 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Experiments show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here was no degradation in performance due to interpolation.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9592" y="13949660"/>
            <a:ext cx="8577072" cy="1299248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lvl="1" defTabSz="893979">
              <a:spcAft>
                <a:spcPts val="1800"/>
              </a:spcAft>
              <a:tabLst>
                <a:tab pos="489852" algn="l"/>
              </a:tabLst>
              <a:defRPr sz="3600" b="1">
                <a:latin typeface="Arial" pitchFamily="34" charset="0"/>
                <a:cs typeface="Arial" pitchFamily="34" charset="0"/>
              </a:defRPr>
            </a:lvl2pPr>
          </a:lstStyle>
          <a:p>
            <a:r>
              <a:rPr lang="en-US" sz="3200" dirty="0" smtClean="0"/>
              <a:t>Introduction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Electroencephalogram is a form of brain imaging that measures the spatial distribution of voltage fields on the scalp and their variation over time.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A montage </a:t>
            </a: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is </a:t>
            </a: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a representation </a:t>
            </a: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of </a:t>
            </a: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an EEG in which adjacent channels are differenced to reduce noise. The channel configuration is shown in Figure 1.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Interpreting such electroencephalograms is time-consuming and can be hard to interpret depending on the montage used.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Temporal </a:t>
            </a: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Central Parasagittal (TCP) is a common montage used to analyze the EEGs. It covers most of the cerebral cortex in T (red and purple) and P (green and blue), and C (yellow) helps with localization </a:t>
            </a: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of events.</a:t>
            </a:r>
            <a:endParaRPr lang="en-US" sz="2400" dirty="0">
              <a:ln w="0"/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While </a:t>
            </a: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recording an EEG, some electrodes may </a:t>
            </a: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detach, contain noise, or be mislabeled, preventing the application of a TCP montage.</a:t>
            </a:r>
            <a:endParaRPr lang="en-US" sz="2400" dirty="0">
              <a:ln w="0"/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Spatial </a:t>
            </a:r>
            <a:r>
              <a:rPr lang="en-US" sz="2400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Interpolation involves using </a:t>
            </a: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sample values in close proximity to the missing channel to reconstruct the missing data.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In this paper, we present the results on a simple averaging approach to interpolation.</a:t>
            </a:r>
            <a:endParaRPr lang="en-US" sz="2400" dirty="0">
              <a:ln w="0"/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314917" indent="-314917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en-US" sz="2670" dirty="0">
              <a:solidFill>
                <a:schemeClr val="tx1"/>
              </a:solidFill>
            </a:endParaRPr>
          </a:p>
          <a:p>
            <a:endParaRPr lang="en-US" sz="3429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8513657" y="3108394"/>
            <a:ext cx="8577072" cy="2383374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Preliminary Experiments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uses machine learning algorithms based on hidden Markov models and deep learning are used to learn mappings of EEG events to diagnoses.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system accepts multichannel EEG raw data files as input.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output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probability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vector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containing the likelihood of each event.</a:t>
            </a:r>
          </a:p>
          <a:p>
            <a:pPr marL="365760" indent="-365760" defTabSz="3072077">
              <a:spcBef>
                <a:spcPts val="0"/>
              </a:spcBef>
              <a:spcAft>
                <a:spcPts val="27500"/>
              </a:spcAft>
              <a:buFont typeface="Arial" panose="020B0604020202020204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channel from each EEG was replaced by its corresponding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interpolated values, and the change in classification performance was measured.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7" indent="-314917" algn="just" defTabSz="638582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defTabSz="638582">
              <a:spcBef>
                <a:spcPts val="0"/>
              </a:spcBef>
              <a:spcAft>
                <a:spcPts val="1286"/>
              </a:spcAft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32031"/>
              </p:ext>
            </p:extLst>
          </p:nvPr>
        </p:nvGraphicFramePr>
        <p:xfrm>
          <a:off x="10086759" y="17752626"/>
          <a:ext cx="7217778" cy="1240728"/>
        </p:xfrm>
        <a:graphic>
          <a:graphicData uri="http://schemas.openxmlformats.org/drawingml/2006/table">
            <a:tbl>
              <a:tblPr firstRow="1" bandRow="1"/>
              <a:tblGrid>
                <a:gridCol w="3335802"/>
                <a:gridCol w="3881976"/>
              </a:tblGrid>
              <a:tr h="620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baseline="0" dirty="0" smtClean="0"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Supporting TCP Montage</a:t>
                      </a:r>
                      <a:endParaRPr lang="en-US" sz="1700" b="1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1962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90.27%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1962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baseline="0" dirty="0" smtClean="0"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Lacking TCP Montage Channels</a:t>
                      </a:r>
                      <a:endParaRPr lang="en-US" sz="1700" b="1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1962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9.73%</a:t>
                      </a:r>
                      <a:endParaRPr lang="en-US" sz="1700" b="1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1962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722568" y="8662599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The 10-20 System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964443" y="17088242"/>
            <a:ext cx="750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38582">
              <a:spcBef>
                <a:spcPts val="0"/>
              </a:spcBef>
              <a:spcAft>
                <a:spcPts val="1286"/>
              </a:spcAft>
              <a:tabLst>
                <a:tab pos="349908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Table 1.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TCP Montage Compatibility for TUH EEG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0" y="517681"/>
            <a:ext cx="5805866" cy="890157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822963" y="1231390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 smtClean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grpSp>
        <p:nvGrpSpPr>
          <p:cNvPr id="20" name="Grupo 19"/>
          <p:cNvGrpSpPr>
            <a:grpSpLocks noChangeAspect="1"/>
          </p:cNvGrpSpPr>
          <p:nvPr/>
        </p:nvGrpSpPr>
        <p:grpSpPr>
          <a:xfrm>
            <a:off x="682388" y="24121223"/>
            <a:ext cx="8158090" cy="2058425"/>
            <a:chOff x="710461" y="22908408"/>
            <a:chExt cx="7830431" cy="197575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487" y="22996478"/>
              <a:ext cx="2202609" cy="1887681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61" y="22908408"/>
              <a:ext cx="2436751" cy="1896921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664" y="22908408"/>
              <a:ext cx="2417228" cy="1896920"/>
            </a:xfrm>
            <a:prstGeom prst="rect">
              <a:avLst/>
            </a:prstGeom>
          </p:spPr>
        </p:pic>
        <p:sp>
          <p:nvSpPr>
            <p:cNvPr id="18" name="Seta para a direita 17"/>
            <p:cNvSpPr/>
            <p:nvPr/>
          </p:nvSpPr>
          <p:spPr>
            <a:xfrm>
              <a:off x="3167215" y="23735454"/>
              <a:ext cx="349624" cy="349623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Seta para a direita 39"/>
            <p:cNvSpPr/>
            <p:nvPr/>
          </p:nvSpPr>
          <p:spPr>
            <a:xfrm>
              <a:off x="5746744" y="23765506"/>
              <a:ext cx="349624" cy="349623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451162" y="26406068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The TCP Montage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01" y="5717146"/>
            <a:ext cx="3211052" cy="26567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811951" y="8124545"/>
            <a:ext cx="7980483" cy="2267316"/>
            <a:chOff x="18850664" y="10227139"/>
            <a:chExt cx="7980483" cy="2267316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0664" y="10227139"/>
              <a:ext cx="2449006" cy="2128016"/>
            </a:xfrm>
            <a:prstGeom prst="rect">
              <a:avLst/>
            </a:prstGeom>
          </p:spPr>
        </p:pic>
        <p:sp>
          <p:nvSpPr>
            <p:cNvPr id="27" name="Seta para a direita 26"/>
            <p:cNvSpPr/>
            <p:nvPr/>
          </p:nvSpPr>
          <p:spPr>
            <a:xfrm>
              <a:off x="21392505" y="11037347"/>
              <a:ext cx="659204" cy="48463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0603" y="10227139"/>
              <a:ext cx="4660544" cy="2267316"/>
            </a:xfrm>
            <a:prstGeom prst="rect">
              <a:avLst/>
            </a:prstGeom>
          </p:spPr>
        </p:pic>
      </p:grpSp>
      <p:sp>
        <p:nvSpPr>
          <p:cNvPr id="52" name="CaixaDeTexto 51"/>
          <p:cNvSpPr txBox="1"/>
          <p:nvPr/>
        </p:nvSpPr>
        <p:spPr>
          <a:xfrm>
            <a:off x="18667452" y="10576473"/>
            <a:ext cx="826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Adjacent Channel Selection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76"/>
          <p:cNvSpPr txBox="1">
            <a:spLocks noChangeArrowheads="1"/>
          </p:cNvSpPr>
          <p:nvPr/>
        </p:nvSpPr>
        <p:spPr bwMode="auto">
          <a:xfrm>
            <a:off x="30475647" y="538097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179" y="283094"/>
            <a:ext cx="1310187" cy="1371600"/>
          </a:xfrm>
          <a:prstGeom prst="rect">
            <a:avLst/>
          </a:prstGeom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9494531" y="19639314"/>
            <a:ext cx="8577072" cy="730282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wrap="square" lIns="326571" tIns="36576" rIns="326571" bIns="32657">
            <a:noAutofit/>
          </a:bodyPr>
          <a:lstStyle/>
          <a:p>
            <a:pPr defTabSz="638582">
              <a:spcAft>
                <a:spcPts val="1286"/>
              </a:spcAft>
              <a:tabLst>
                <a:tab pos="349908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C++ Software Implementation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AutoEEG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TM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include a C++ based set of tools that implement common DSP algorithms for feature extraction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postprocessing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features using a data-driven approach.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DSP software also performs common I/O functions and implements montages.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Interpolation was implemented within our general purpose feature extraction module,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gen_feats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which can be configured via a parameter file.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variables were added to specify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desired interpolation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algorithm, the new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label,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select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adjacent channels used 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generate the new signal.</a:t>
            </a:r>
          </a:p>
          <a:p>
            <a:pPr marL="314917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Existing classes,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Edf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Fe,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were modified to accept the new parameter file format and compute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interpolated signal.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defTabSz="638582">
              <a:spcBef>
                <a:spcPts val="0"/>
              </a:spcBef>
              <a:spcAft>
                <a:spcPts val="1200"/>
              </a:spcAft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771964" lvl="1" indent="-314917" defTabSz="638582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8" algn="l"/>
              </a:tabLst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7523298" y="3092950"/>
            <a:ext cx="8577072" cy="16827907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00000"/>
              </a:spcAft>
              <a:tabLst>
                <a:tab pos="380981" algn="l"/>
              </a:tabLst>
              <a:defRPr/>
            </a:pPr>
            <a:r>
              <a:rPr lang="en-US" sz="3200" b="1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Performance Analysis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38080"/>
              </p:ext>
            </p:extLst>
          </p:nvPr>
        </p:nvGraphicFramePr>
        <p:xfrm>
          <a:off x="28228689" y="13293171"/>
          <a:ext cx="6967728" cy="88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269"/>
                <a:gridCol w="2190579"/>
                <a:gridCol w="2435880"/>
              </a:tblGrid>
              <a:tr h="491131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Original</a:t>
                      </a:r>
                      <a:r>
                        <a:rPr lang="en-US" sz="17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Channels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Interpolated Channels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Error Rate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959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33.23%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959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33.80%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959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75159"/>
              </p:ext>
            </p:extLst>
          </p:nvPr>
        </p:nvGraphicFramePr>
        <p:xfrm>
          <a:off x="28268592" y="4361958"/>
          <a:ext cx="6963292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71"/>
                <a:gridCol w="1012071"/>
                <a:gridCol w="987830"/>
                <a:gridCol w="987830"/>
                <a:gridCol w="987830"/>
                <a:gridCol w="987830"/>
                <a:gridCol w="987830"/>
              </a:tblGrid>
              <a:tr h="631496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ARTF</a:t>
                      </a:r>
                      <a:endParaRPr lang="en-US" sz="1700" b="1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BCKG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EYEM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GPED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PLED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SPSW</a:t>
                      </a:r>
                      <a:endParaRPr lang="en-US" sz="17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ARTF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61.84%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en-US" sz="1700" b="1" dirty="0" smtClean="0">
                          <a:latin typeface="Arial"/>
                          <a:cs typeface="Arial"/>
                        </a:rPr>
                        <a:t>38.16%</a:t>
                      </a:r>
                      <a:endParaRPr lang="en-US" sz="1700" b="1" dirty="0">
                        <a:latin typeface="Arial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BCKG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17.45%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en-US" sz="1700" b="1" dirty="0" smtClean="0">
                          <a:latin typeface="Arial"/>
                          <a:cs typeface="Arial"/>
                        </a:rPr>
                        <a:t>78.30%</a:t>
                      </a:r>
                      <a:endParaRPr lang="en-US" sz="1700" b="1" dirty="0">
                        <a:latin typeface="Arial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2.51%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1.42%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0.33%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EYEM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5.66%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en-US" sz="1700" b="1" dirty="0" smtClean="0">
                          <a:latin typeface="Arial"/>
                          <a:cs typeface="Arial"/>
                        </a:rPr>
                        <a:t>0%</a:t>
                      </a:r>
                      <a:endParaRPr lang="en-US" sz="1700" b="1" dirty="0">
                        <a:latin typeface="Arial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84.91%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3.77%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5.66%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GPED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0.80%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en-US" sz="1700" b="1" dirty="0" smtClean="0">
                          <a:latin typeface="Arial"/>
                          <a:cs typeface="Arial"/>
                        </a:rPr>
                        <a:t>0.80%</a:t>
                      </a:r>
                      <a:endParaRPr lang="en-US" sz="1700" b="1" dirty="0">
                        <a:latin typeface="Arial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2.40%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53.60%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40.80%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1.60%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PLED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5.22%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0.75%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5.22%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18.66%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65.67%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4.48%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SPSW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11.36%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12.88%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11.36%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40.91%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22.73%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114550" algn="l"/>
                        </a:tabLst>
                      </a:pPr>
                      <a:r>
                        <a:rPr lang="en-US" sz="17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0.76%</a:t>
                      </a:r>
                      <a:endParaRPr lang="en-US" sz="17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22039"/>
              </p:ext>
            </p:extLst>
          </p:nvPr>
        </p:nvGraphicFramePr>
        <p:xfrm>
          <a:off x="28228688" y="8865785"/>
          <a:ext cx="6967729" cy="3657601"/>
        </p:xfrm>
        <a:graphic>
          <a:graphicData uri="http://schemas.openxmlformats.org/drawingml/2006/table">
            <a:tbl>
              <a:tblPr firstRow="1" bandRow="1"/>
              <a:tblGrid>
                <a:gridCol w="1013487"/>
                <a:gridCol w="1013487"/>
                <a:gridCol w="988151"/>
                <a:gridCol w="988151"/>
                <a:gridCol w="988151"/>
                <a:gridCol w="988151"/>
                <a:gridCol w="988151"/>
              </a:tblGrid>
              <a:tr h="644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BCKG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EYEM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GPED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PLED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SPSW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32385" marB="323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61.84%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38.16%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BCKG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17.78%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78.08%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2.62%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EYEM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3.77%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1.89%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83.02%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3.77%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7.55%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GPED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</a:t>
                      </a: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</a:t>
                      </a: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48.80</a:t>
                      </a: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45.60</a:t>
                      </a: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PLED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5.22%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5.22%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18.66%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65.67%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4.48%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SPSW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89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11.36%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12.88%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10.61%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41.67%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22.73%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0.76%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3081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849" y="14505711"/>
            <a:ext cx="7277055" cy="45136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450316" y="3760662"/>
            <a:ext cx="858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38582">
              <a:spcBef>
                <a:spcPts val="0"/>
              </a:spcBef>
              <a:spcAft>
                <a:spcPts val="37145"/>
              </a:spcAft>
              <a:tabLst>
                <a:tab pos="349908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Table 2. Error Confusion Matrix 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Original Channels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362018" y="8214816"/>
            <a:ext cx="856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8582">
              <a:spcBef>
                <a:spcPts val="0"/>
              </a:spcBef>
              <a:spcAft>
                <a:spcPts val="1286"/>
              </a:spcAft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Table 3. Confusion Matrix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Interpolated Channels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891722" y="12695595"/>
            <a:ext cx="315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38582">
              <a:spcBef>
                <a:spcPts val="0"/>
              </a:spcBef>
              <a:spcAft>
                <a:spcPts val="1286"/>
              </a:spcAft>
              <a:tabLst>
                <a:tab pos="349908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Table 4. Error Rates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8812986" y="19077176"/>
            <a:ext cx="604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7. Detection Error Tradeoff Curve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8454857" y="15364331"/>
            <a:ext cx="8564680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of a PLED Event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53"/>
          <p:cNvSpPr txBox="1"/>
          <p:nvPr/>
        </p:nvSpPr>
        <p:spPr>
          <a:xfrm>
            <a:off x="18536912" y="20372969"/>
            <a:ext cx="8564680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of a GPED Event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53"/>
          <p:cNvSpPr txBox="1"/>
          <p:nvPr/>
        </p:nvSpPr>
        <p:spPr>
          <a:xfrm>
            <a:off x="18537687" y="26097518"/>
            <a:ext cx="8564680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Example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of an SPSW Event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2" r="49644" b="34406"/>
          <a:stretch/>
        </p:blipFill>
        <p:spPr>
          <a:xfrm>
            <a:off x="19020060" y="11475529"/>
            <a:ext cx="7598787" cy="3777915"/>
          </a:xfrm>
          <a:prstGeom prst="rect">
            <a:avLst/>
          </a:prstGeom>
        </p:spPr>
      </p:pic>
      <p:sp>
        <p:nvSpPr>
          <p:cNvPr id="83" name="CaixaDeTexto 82"/>
          <p:cNvSpPr txBox="1"/>
          <p:nvPr/>
        </p:nvSpPr>
        <p:spPr>
          <a:xfrm>
            <a:off x="19204993" y="11483705"/>
            <a:ext cx="299293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 Waveform </a:t>
            </a:r>
          </a:p>
          <a:p>
            <a:endParaRPr lang="en-US" sz="2400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19029832" y="13292596"/>
            <a:ext cx="359245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Interpolated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Waveform </a:t>
            </a:r>
          </a:p>
          <a:p>
            <a:endParaRPr lang="en-US" sz="2400" dirty="0"/>
          </a:p>
        </p:txBody>
      </p:sp>
      <p:pic>
        <p:nvPicPr>
          <p:cNvPr id="85" name="Imagem 8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8" r="47483" b="14716"/>
          <a:stretch/>
        </p:blipFill>
        <p:spPr>
          <a:xfrm>
            <a:off x="19020060" y="15928350"/>
            <a:ext cx="7598787" cy="4444619"/>
          </a:xfrm>
          <a:prstGeom prst="rect">
            <a:avLst/>
          </a:prstGeom>
        </p:spPr>
      </p:pic>
      <p:sp>
        <p:nvSpPr>
          <p:cNvPr id="86" name="CaixaDeTexto 85"/>
          <p:cNvSpPr txBox="1"/>
          <p:nvPr/>
        </p:nvSpPr>
        <p:spPr>
          <a:xfrm>
            <a:off x="19052458" y="16147935"/>
            <a:ext cx="299293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 Waveform </a:t>
            </a:r>
          </a:p>
          <a:p>
            <a:endParaRPr lang="en-US" sz="2400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19008422" y="18448633"/>
            <a:ext cx="359245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Interpolated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Waveform </a:t>
            </a:r>
          </a:p>
          <a:p>
            <a:endParaRPr lang="en-US" sz="2400" dirty="0"/>
          </a:p>
        </p:txBody>
      </p:sp>
      <p:pic>
        <p:nvPicPr>
          <p:cNvPr id="88" name="Imagem 8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r="29979" b="43606"/>
          <a:stretch/>
        </p:blipFill>
        <p:spPr>
          <a:xfrm>
            <a:off x="19011649" y="21310408"/>
            <a:ext cx="7581085" cy="4304928"/>
          </a:xfrm>
          <a:prstGeom prst="rect">
            <a:avLst/>
          </a:prstGeom>
        </p:spPr>
      </p:pic>
      <p:sp>
        <p:nvSpPr>
          <p:cNvPr id="89" name="CaixaDeTexto 88"/>
          <p:cNvSpPr txBox="1"/>
          <p:nvPr/>
        </p:nvSpPr>
        <p:spPr>
          <a:xfrm>
            <a:off x="19016670" y="21987867"/>
            <a:ext cx="299293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Original Waveform </a:t>
            </a:r>
          </a:p>
          <a:p>
            <a:endParaRPr lang="en-US" sz="2400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18972634" y="24125280"/>
            <a:ext cx="359245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Interpolated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Waveform </a:t>
            </a:r>
          </a:p>
          <a:p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22088</TotalTime>
  <Words>1045</Words>
  <Application>Microsoft Macintosh PowerPoint</Application>
  <PresentationFormat>Custom</PresentationFormat>
  <Paragraphs>195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Helvetica</vt:lpstr>
      <vt:lpstr>Monotype Corsiva</vt:lpstr>
      <vt:lpstr>MS Gothic</vt:lpstr>
      <vt:lpstr>ＭＳ Ｐゴシック</vt:lpstr>
      <vt:lpstr>SimSun</vt:lpstr>
      <vt:lpstr>Times New Roman</vt:lpstr>
      <vt:lpstr>Verdana</vt:lpstr>
      <vt:lpstr>Arial</vt:lpstr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1202</cp:revision>
  <cp:lastPrinted>2009-04-08T18:36:54Z</cp:lastPrinted>
  <dcterms:created xsi:type="dcterms:W3CDTF">2009-07-23T17:37:26Z</dcterms:created>
  <dcterms:modified xsi:type="dcterms:W3CDTF">2015-07-24T01:48:49Z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