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1pPr>
    <a:lvl2pPr marL="1536038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2pPr>
    <a:lvl3pPr marL="3072077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3pPr>
    <a:lvl4pPr marL="4608115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4pPr>
    <a:lvl5pPr marL="6144154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5pPr>
    <a:lvl6pPr marL="7680192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6pPr>
    <a:lvl7pPr marL="9216230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7pPr>
    <a:lvl8pPr marL="10752269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8pPr>
    <a:lvl9pPr marL="12288307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1620" userDrawn="1">
          <p15:clr>
            <a:srgbClr val="A4A3A4"/>
          </p15:clr>
        </p15:guide>
        <p15:guide id="4" pos="1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738"/>
    <a:srgbClr val="333385"/>
    <a:srgbClr val="9A2B3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6" autoAdjust="0"/>
    <p:restoredTop sz="95222" autoAdjust="0"/>
  </p:normalViewPr>
  <p:slideViewPr>
    <p:cSldViewPr snapToGrid="0">
      <p:cViewPr>
        <p:scale>
          <a:sx n="34" d="100"/>
          <a:sy n="34" d="100"/>
        </p:scale>
        <p:origin x="144" y="144"/>
      </p:cViewPr>
      <p:guideLst>
        <p:guide orient="horz" pos="8640"/>
        <p:guide pos="11520"/>
        <p:guide pos="11620"/>
        <p:guide pos="11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275B-EEFF-4120-B8CB-6C04AC8D2B24}" type="datetimeFigureOut">
              <a:rPr lang="en-US" smtClean="0"/>
              <a:t>8/7/15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8D4A-D07E-4626-A9DE-9C06E88D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1pPr>
    <a:lvl2pPr marL="355564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2pPr>
    <a:lvl3pPr marL="711129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3pPr>
    <a:lvl4pPr marL="1066693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4pPr>
    <a:lvl5pPr marL="1422258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5pPr>
    <a:lvl6pPr marL="1777822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6pPr>
    <a:lvl7pPr marL="2133387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7pPr>
    <a:lvl8pPr marL="2488951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8pPr>
    <a:lvl9pPr marL="2844516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8D4A-D07E-4626-A9DE-9C06E88D4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3"/>
            <a:ext cx="31089600" cy="9550400"/>
          </a:xfrm>
        </p:spPr>
        <p:txBody>
          <a:bodyPr anchor="b"/>
          <a:lstStyle>
            <a:lvl1pPr algn="ctr">
              <a:defRPr sz="23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709" indent="0" algn="ctr">
              <a:buNone/>
              <a:defRPr sz="8000"/>
            </a:lvl2pPr>
            <a:lvl3pPr marL="3657418" indent="0" algn="ctr">
              <a:buNone/>
              <a:defRPr sz="7200"/>
            </a:lvl3pPr>
            <a:lvl4pPr marL="5486126" indent="0" algn="ctr">
              <a:buNone/>
              <a:defRPr sz="6400"/>
            </a:lvl4pPr>
            <a:lvl5pPr marL="7314834" indent="0" algn="ctr">
              <a:buNone/>
              <a:defRPr sz="6400"/>
            </a:lvl5pPr>
            <a:lvl6pPr marL="9143542" indent="0" algn="ctr">
              <a:buNone/>
              <a:defRPr sz="6400"/>
            </a:lvl6pPr>
            <a:lvl7pPr marL="10972252" indent="0" algn="ctr">
              <a:buNone/>
              <a:defRPr sz="6400"/>
            </a:lvl7pPr>
            <a:lvl8pPr marL="12800960" indent="0" algn="ctr">
              <a:buNone/>
              <a:defRPr sz="6400"/>
            </a:lvl8pPr>
            <a:lvl9pPr marL="14629669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7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3" y="1460502"/>
            <a:ext cx="7886700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3" y="1460502"/>
            <a:ext cx="23202900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9"/>
            <a:ext cx="31546800" cy="11410948"/>
          </a:xfrm>
        </p:spPr>
        <p:txBody>
          <a:bodyPr anchor="b"/>
          <a:lstStyle>
            <a:lvl1pPr>
              <a:defRPr sz="23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70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41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1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48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35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2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09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296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0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7"/>
            <a:ext cx="315468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3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09" indent="0">
              <a:buNone/>
              <a:defRPr sz="8000" b="1"/>
            </a:lvl2pPr>
            <a:lvl3pPr marL="3657418" indent="0">
              <a:buNone/>
              <a:defRPr sz="7200" b="1"/>
            </a:lvl3pPr>
            <a:lvl4pPr marL="5486126" indent="0">
              <a:buNone/>
              <a:defRPr sz="6400" b="1"/>
            </a:lvl4pPr>
            <a:lvl5pPr marL="7314834" indent="0">
              <a:buNone/>
              <a:defRPr sz="6400" b="1"/>
            </a:lvl5pPr>
            <a:lvl6pPr marL="9143542" indent="0">
              <a:buNone/>
              <a:defRPr sz="6400" b="1"/>
            </a:lvl6pPr>
            <a:lvl7pPr marL="10972252" indent="0">
              <a:buNone/>
              <a:defRPr sz="6400" b="1"/>
            </a:lvl7pPr>
            <a:lvl8pPr marL="12800960" indent="0">
              <a:buNone/>
              <a:defRPr sz="6400" b="1"/>
            </a:lvl8pPr>
            <a:lvl9pPr marL="1462966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3" y="6724653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09" indent="0">
              <a:buNone/>
              <a:defRPr sz="8000" b="1"/>
            </a:lvl2pPr>
            <a:lvl3pPr marL="3657418" indent="0">
              <a:buNone/>
              <a:defRPr sz="7200" b="1"/>
            </a:lvl3pPr>
            <a:lvl4pPr marL="5486126" indent="0">
              <a:buNone/>
              <a:defRPr sz="6400" b="1"/>
            </a:lvl4pPr>
            <a:lvl5pPr marL="7314834" indent="0">
              <a:buNone/>
              <a:defRPr sz="6400" b="1"/>
            </a:lvl5pPr>
            <a:lvl6pPr marL="9143542" indent="0">
              <a:buNone/>
              <a:defRPr sz="6400" b="1"/>
            </a:lvl6pPr>
            <a:lvl7pPr marL="10972252" indent="0">
              <a:buNone/>
              <a:defRPr sz="6400" b="1"/>
            </a:lvl7pPr>
            <a:lvl8pPr marL="12800960" indent="0">
              <a:buNone/>
              <a:defRPr sz="6400" b="1"/>
            </a:lvl8pPr>
            <a:lvl9pPr marL="1462966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3" y="10020300"/>
            <a:ext cx="15549564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7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0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8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709" indent="0">
              <a:buNone/>
              <a:defRPr sz="5600"/>
            </a:lvl2pPr>
            <a:lvl3pPr marL="3657418" indent="0">
              <a:buNone/>
              <a:defRPr sz="4800"/>
            </a:lvl3pPr>
            <a:lvl4pPr marL="5486126" indent="0">
              <a:buNone/>
              <a:defRPr sz="4000"/>
            </a:lvl4pPr>
            <a:lvl5pPr marL="7314834" indent="0">
              <a:buNone/>
              <a:defRPr sz="4000"/>
            </a:lvl5pPr>
            <a:lvl6pPr marL="9143542" indent="0">
              <a:buNone/>
              <a:defRPr sz="4000"/>
            </a:lvl6pPr>
            <a:lvl7pPr marL="10972252" indent="0">
              <a:buNone/>
              <a:defRPr sz="4000"/>
            </a:lvl7pPr>
            <a:lvl8pPr marL="12800960" indent="0">
              <a:buNone/>
              <a:defRPr sz="4000"/>
            </a:lvl8pPr>
            <a:lvl9pPr marL="1462966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8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709" indent="0">
              <a:buNone/>
              <a:defRPr sz="11200"/>
            </a:lvl2pPr>
            <a:lvl3pPr marL="3657418" indent="0">
              <a:buNone/>
              <a:defRPr sz="9600"/>
            </a:lvl3pPr>
            <a:lvl4pPr marL="5486126" indent="0">
              <a:buNone/>
              <a:defRPr sz="8000"/>
            </a:lvl4pPr>
            <a:lvl5pPr marL="7314834" indent="0">
              <a:buNone/>
              <a:defRPr sz="8000"/>
            </a:lvl5pPr>
            <a:lvl6pPr marL="9143542" indent="0">
              <a:buNone/>
              <a:defRPr sz="8000"/>
            </a:lvl6pPr>
            <a:lvl7pPr marL="10972252" indent="0">
              <a:buNone/>
              <a:defRPr sz="8000"/>
            </a:lvl7pPr>
            <a:lvl8pPr marL="12800960" indent="0">
              <a:buNone/>
              <a:defRPr sz="8000"/>
            </a:lvl8pPr>
            <a:lvl9pPr marL="14629669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709" indent="0">
              <a:buNone/>
              <a:defRPr sz="5600"/>
            </a:lvl2pPr>
            <a:lvl3pPr marL="3657418" indent="0">
              <a:buNone/>
              <a:defRPr sz="4800"/>
            </a:lvl3pPr>
            <a:lvl4pPr marL="5486126" indent="0">
              <a:buNone/>
              <a:defRPr sz="4000"/>
            </a:lvl4pPr>
            <a:lvl5pPr marL="7314834" indent="0">
              <a:buNone/>
              <a:defRPr sz="4000"/>
            </a:lvl5pPr>
            <a:lvl6pPr marL="9143542" indent="0">
              <a:buNone/>
              <a:defRPr sz="4000"/>
            </a:lvl6pPr>
            <a:lvl7pPr marL="10972252" indent="0">
              <a:buNone/>
              <a:defRPr sz="4000"/>
            </a:lvl7pPr>
            <a:lvl8pPr marL="12800960" indent="0">
              <a:buNone/>
              <a:defRPr sz="4000"/>
            </a:lvl8pPr>
            <a:lvl9pPr marL="1462966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7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7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8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8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8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418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56" indent="-914356" algn="l" defTabSz="3657418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063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772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480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9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898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605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314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023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09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18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26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834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542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252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960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669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57198" y="3071836"/>
            <a:ext cx="8577072" cy="821786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</a:t>
            </a: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TUH EEG Corpus is the largest and most comprehensive publicly-released corpus representing 11 years of clinical data collected at Temple Hospital. It includes over 15,000 patients, 20,000+ sessions, 50,000+ EEGs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Developing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 system to recognize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detect, with appropriate accuracy sleep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drowsy and awake is 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goal.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tools used on this research were EDF Browser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and Annotator.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37" y="343383"/>
            <a:ext cx="35582065" cy="237126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</a:lstStyle>
          <a:p>
            <a:pPr algn="ctr"/>
            <a:r>
              <a:rPr lang="en-US" sz="4400" dirty="0" smtClean="0"/>
              <a:t>CLASSIFICATION OF SLEEP EVENTS IN EEG’S USING HIDDEN MARKOV MODELS </a:t>
            </a:r>
            <a:endParaRPr lang="en-US" sz="4400" dirty="0"/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Lucas Santana, Francisco </a:t>
            </a:r>
            <a:r>
              <a:rPr lang="en-US" sz="3200" dirty="0" err="1" smtClean="0">
                <a:solidFill>
                  <a:schemeClr val="tx1"/>
                </a:solidFill>
              </a:rPr>
              <a:t>Parente</a:t>
            </a:r>
            <a:r>
              <a:rPr lang="en-US" sz="3200" dirty="0" smtClean="0">
                <a:solidFill>
                  <a:schemeClr val="tx1"/>
                </a:solidFill>
              </a:rPr>
              <a:t>, David </a:t>
            </a:r>
            <a:r>
              <a:rPr lang="en-US" sz="3200" dirty="0" err="1" smtClean="0">
                <a:solidFill>
                  <a:schemeClr val="tx1"/>
                </a:solidFill>
              </a:rPr>
              <a:t>Jungrais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Dr. Iyad Obeid and Dr. Joseph Picone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 Neural Engineering Data Consortium, Temple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5" y="496336"/>
            <a:ext cx="5805867" cy="890157"/>
          </a:xfrm>
          <a:prstGeom prst="rect">
            <a:avLst/>
          </a:prstGeom>
        </p:spPr>
      </p:pic>
      <p:sp>
        <p:nvSpPr>
          <p:cNvPr id="40" name="TextBox 39"/>
          <p:cNvSpPr txBox="1">
            <a:spLocks/>
          </p:cNvSpPr>
          <p:nvPr/>
        </p:nvSpPr>
        <p:spPr>
          <a:xfrm>
            <a:off x="464545" y="11629291"/>
            <a:ext cx="8577072" cy="1532010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3200" dirty="0" smtClean="0"/>
              <a:t>Introduction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electroencephalogram (EEG) is responsible for measuring electrical brain activity. Complicated statistical and mathematical analysis are the primary tools in neuroscience.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are to many kinds of patterns presents in a electroencephalographic (EEG) activity. We must be able to identify them with appropriate accuracy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Some patterns are just background, we have to discard them and analyze what is our own interest.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During a EEG exam, electrodes are displaced on the scalp to monitor, the patient, brain activity (brain waves).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10-20 system is an international method used to describe the position of electrodes on the scalp.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letter present on the </a:t>
            </a:r>
            <a:r>
              <a:rPr lang="en-US" sz="2400" dirty="0" smtClean="0">
                <a:solidFill>
                  <a:schemeClr val="tx1"/>
                </a:solidFill>
              </a:rPr>
              <a:t>Fig.1 </a:t>
            </a:r>
            <a:r>
              <a:rPr lang="en-US" sz="2400" dirty="0">
                <a:solidFill>
                  <a:schemeClr val="tx1"/>
                </a:solidFill>
              </a:rPr>
              <a:t>(F,T,C and P) represents frontal, temporal, central and parietal lobes respectively.</a:t>
            </a: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                    </a:t>
            </a: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1" name="Text Box 176"/>
          <p:cNvSpPr txBox="1">
            <a:spLocks noChangeArrowheads="1"/>
          </p:cNvSpPr>
          <p:nvPr/>
        </p:nvSpPr>
        <p:spPr bwMode="auto">
          <a:xfrm>
            <a:off x="30540961" y="570754"/>
            <a:ext cx="44289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College of Engineering</a:t>
            </a:r>
          </a:p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en-US" sz="2800" b="1" dirty="0" smtClean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n-US" sz="2800" b="1" dirty="0">
              <a:solidFill>
                <a:srgbClr val="B3073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45" descr="logo_temple_basic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493" y="315751"/>
            <a:ext cx="1310187" cy="13716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1069" y="1210047"/>
            <a:ext cx="409082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 err="1">
                <a:latin typeface="Monotype Corsiva"/>
                <a:cs typeface="Monotype Corsiva"/>
              </a:rPr>
              <a:t>www.isip.piconepress.com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7509373" y="3101530"/>
            <a:ext cx="8577072" cy="14069786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27509373" y="17494321"/>
            <a:ext cx="8609427" cy="945508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The TUH EEG Corpus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huge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database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which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improves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accuracy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our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stastical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models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Medical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analysis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time-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consuming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subjective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work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be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reduce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time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analysis</a:t>
            </a:r>
            <a:endParaRPr lang="en-US" sz="2400" b="1" dirty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Summary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Big data and machine learning offer the potential to deliver much higher performance solutions. 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Classification of sleep events  can be used in the future to detect Sleep Spindles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200" b="1" dirty="0" smtClean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Acknowledgements</a:t>
            </a:r>
            <a:endParaRPr lang="en-US" sz="3200" b="1" dirty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research was supported by the Brazil Scientific Mobility Program (BSMP) and the Institute of International Education (IIE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).</a:t>
            </a: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College of Engineering, Temple University</a:t>
            </a: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tabLst>
                <a:tab pos="381000" algn="l"/>
              </a:tabLst>
            </a:pPr>
            <a:endParaRPr lang="en-US" sz="2400" b="1" i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9474590" y="3101530"/>
            <a:ext cx="8577072" cy="2384786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first step were select EEGs from the TUH EEG Corpus.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Based on the reports on each EEG we got a previous idea about exam.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visualize the EEG we used the EDF Browser Software. A free license software to read EEG signals.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Our software tool called annotator were used to mark and select the evens that we were looking for: awake, sleep and drowsy.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final steps were convert the files generated by annotator(.rec) to .lab, start an training to o evaluate a model. 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 the end 300 EDF files were used on the training.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All events in the EDF files were annotated by hand using our tool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each EDF files were generates one .rec file with the time position of each event(sleep, drowsy and awake)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Each .rec file were converted to 22 .lab files. Each .lab file represent the 22 channels during the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electroencephalogram 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2" descr="https://encrypted-tbn3.gstatic.com/images?q=tbn:ANd9GcSwVz0S1b2yUOqkC7Ww69Ii5gUraUXic7-FjMQSyqebA1DU1kCx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38" y="19756779"/>
            <a:ext cx="6028086" cy="53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9668" y="25487784"/>
            <a:ext cx="686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Fig.1: 10-20 System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7109" y="7716214"/>
            <a:ext cx="7082015" cy="335764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9431242" y="11460732"/>
            <a:ext cx="8455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2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: EDF Browser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5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2182" y="20642147"/>
            <a:ext cx="7093746" cy="4064299"/>
          </a:xfrm>
          <a:prstGeom prst="rect">
            <a:avLst/>
          </a:prstGeom>
          <a:ln w="25400">
            <a:solidFill>
              <a:srgbClr val="CD1E2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10557229" y="25395196"/>
            <a:ext cx="62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3: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Annotator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Software  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8453616" y="3071836"/>
            <a:ext cx="8577072" cy="2384786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Corpus Statistics 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analized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426 EEG.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200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sessions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mark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sleep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states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EEGs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obtained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Corpus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randomly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on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medical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reports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For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EDF file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genereted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22 .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lab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files.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represents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22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channels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EEG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TCP Montage were used in displace all the channels. The 22 channels, and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rellations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between then are shown on the Fig.5.</a:t>
            </a: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charset="0"/>
              <a:ea typeface="Arial" charset="0"/>
              <a:cs typeface="Arial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400" b="1" dirty="0">
              <a:latin typeface="Arial" charset="0"/>
              <a:ea typeface="Arial" charset="0"/>
              <a:cs typeface="Arial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Future work 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future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reduce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false-positive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indentifications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pathological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events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Improve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model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make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other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detections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sleep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4447"/>
              </p:ext>
            </p:extLst>
          </p:nvPr>
        </p:nvGraphicFramePr>
        <p:xfrm>
          <a:off x="19043380" y="7025308"/>
          <a:ext cx="7082118" cy="28180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1059"/>
                <a:gridCol w="3541059"/>
              </a:tblGrid>
              <a:tr h="5251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Number Label</a:t>
                      </a:r>
                      <a:r>
                        <a:rPr lang="en-US" sz="3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3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Stage</a:t>
                      </a:r>
                      <a:endParaRPr lang="en-US" sz="3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Sleep </a:t>
                      </a:r>
                      <a:endParaRPr lang="en-US" sz="2400" dirty="0"/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Awake</a:t>
                      </a:r>
                      <a:endParaRPr lang="en-US" sz="2400" dirty="0"/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Drowsy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7848537" y="10096579"/>
            <a:ext cx="9660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4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events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mark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on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annotator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 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3" name="Picture 2" descr="https://encrypted-tbn3.gstatic.com/images?q=tbn:ANd9GcSwVz0S1b2yUOqkC7Ww69Ii5gUraUXic7-FjMQSyqebA1DU1kCx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396" y="15672610"/>
            <a:ext cx="6028086" cy="53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 rot="7324859">
            <a:off x="20397165" y="17682349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8375183">
            <a:off x="21079991" y="16696351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4664814">
            <a:off x="20478407" y="18857797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2585113">
            <a:off x="21127955" y="19782472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2061812">
            <a:off x="23416593" y="16731798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4397874">
            <a:off x="24006687" y="17698745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6903539">
            <a:off x="24043151" y="18857796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8423293">
            <a:off x="23386690" y="19791255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20858515" y="18268480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24720677" y="18287216"/>
            <a:ext cx="453667" cy="19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20002266" y="18291210"/>
            <a:ext cx="453667" cy="19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6537560">
            <a:off x="21466663" y="17793908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5100520">
            <a:off x="20972227" y="18775995"/>
            <a:ext cx="485090" cy="252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4375599">
            <a:off x="21700032" y="19727441"/>
            <a:ext cx="372493" cy="237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ight Arrow 67"/>
          <p:cNvSpPr/>
          <p:nvPr/>
        </p:nvSpPr>
        <p:spPr>
          <a:xfrm rot="6037660">
            <a:off x="23010896" y="19663265"/>
            <a:ext cx="372493" cy="237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5650657">
            <a:off x="23249668" y="18770925"/>
            <a:ext cx="485090" cy="252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4018376">
            <a:off x="23315259" y="17788824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4018376">
            <a:off x="23109298" y="16871495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6938159">
            <a:off x="21584141" y="16895670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1208756" y="21397361"/>
            <a:ext cx="686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Fig.5: 10-20 System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21834163" y="18291210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2789084" y="18281017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23752864" y="18272797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0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3438</TotalTime>
  <Words>663</Words>
  <Application>Microsoft Macintosh PowerPoint</Application>
  <PresentationFormat>Custom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Monotype Corsiva</vt:lpstr>
      <vt:lpstr>Verdana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Joseph Picone</cp:lastModifiedBy>
  <cp:revision>128</cp:revision>
  <dcterms:created xsi:type="dcterms:W3CDTF">2015-07-15T21:31:39Z</dcterms:created>
  <dcterms:modified xsi:type="dcterms:W3CDTF">2015-08-07T20:53:55Z</dcterms:modified>
</cp:coreProperties>
</file>