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1pPr>
    <a:lvl2pPr marL="1536038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2pPr>
    <a:lvl3pPr marL="307207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3pPr>
    <a:lvl4pPr marL="4608115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4pPr>
    <a:lvl5pPr marL="6144154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5pPr>
    <a:lvl6pPr marL="7680192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6pPr>
    <a:lvl7pPr marL="9216230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7pPr>
    <a:lvl8pPr marL="10752269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8pPr>
    <a:lvl9pPr marL="12288307" algn="l" defTabSz="3072077" rtl="0" eaLnBrk="1" latinLnBrk="0" hangingPunct="1">
      <a:defRPr sz="60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  <p15:guide id="3" pos="11620" userDrawn="1">
          <p15:clr>
            <a:srgbClr val="A4A3A4"/>
          </p15:clr>
        </p15:guide>
        <p15:guide id="4" pos="1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738"/>
    <a:srgbClr val="333385"/>
    <a:srgbClr val="9A2B3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656" autoAdjust="0"/>
    <p:restoredTop sz="95392" autoAdjust="0"/>
  </p:normalViewPr>
  <p:slideViewPr>
    <p:cSldViewPr snapToGrid="0">
      <p:cViewPr>
        <p:scale>
          <a:sx n="50" d="100"/>
          <a:sy n="50" d="100"/>
        </p:scale>
        <p:origin x="-560" y="-4504"/>
      </p:cViewPr>
      <p:guideLst>
        <p:guide orient="horz" pos="8640"/>
        <p:guide pos="11520"/>
        <p:guide pos="11620"/>
        <p:guide pos="11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7275B-EEFF-4120-B8CB-6C04AC8D2B24}" type="datetimeFigureOut">
              <a:rPr lang="en-US" smtClean="0"/>
              <a:t>8/29/15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8D4A-D07E-4626-A9DE-9C06E88D4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355564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711129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1066693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1422258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777822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2133387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2488951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2844516" algn="l" defTabSz="71112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98D4A-D07E-4626-A9DE-9C06E88D4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3"/>
            <a:ext cx="31089600" cy="9550400"/>
          </a:xfrm>
        </p:spPr>
        <p:txBody>
          <a:bodyPr anchor="b"/>
          <a:lstStyle>
            <a:lvl1pPr algn="ctr"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709" indent="0" algn="ctr">
              <a:buNone/>
              <a:defRPr sz="8000"/>
            </a:lvl2pPr>
            <a:lvl3pPr marL="3657418" indent="0" algn="ctr">
              <a:buNone/>
              <a:defRPr sz="7200"/>
            </a:lvl3pPr>
            <a:lvl4pPr marL="5486126" indent="0" algn="ctr">
              <a:buNone/>
              <a:defRPr sz="6400"/>
            </a:lvl4pPr>
            <a:lvl5pPr marL="7314834" indent="0" algn="ctr">
              <a:buNone/>
              <a:defRPr sz="6400"/>
            </a:lvl5pPr>
            <a:lvl6pPr marL="9143542" indent="0" algn="ctr">
              <a:buNone/>
              <a:defRPr sz="6400"/>
            </a:lvl6pPr>
            <a:lvl7pPr marL="10972252" indent="0" algn="ctr">
              <a:buNone/>
              <a:defRPr sz="6400"/>
            </a:lvl7pPr>
            <a:lvl8pPr marL="12800960" indent="0" algn="ctr">
              <a:buNone/>
              <a:defRPr sz="6400"/>
            </a:lvl8pPr>
            <a:lvl9pPr marL="14629669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3" y="1460502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3" y="1460502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9"/>
            <a:ext cx="31546800" cy="11410948"/>
          </a:xfrm>
        </p:spPr>
        <p:txBody>
          <a:bodyPr anchor="b"/>
          <a:lstStyle>
            <a:lvl1pPr>
              <a:defRPr sz="239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709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41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1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48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35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2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09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296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0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7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3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3" y="6724653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09" indent="0">
              <a:buNone/>
              <a:defRPr sz="8000" b="1"/>
            </a:lvl2pPr>
            <a:lvl3pPr marL="3657418" indent="0">
              <a:buNone/>
              <a:defRPr sz="7200" b="1"/>
            </a:lvl3pPr>
            <a:lvl4pPr marL="5486126" indent="0">
              <a:buNone/>
              <a:defRPr sz="6400" b="1"/>
            </a:lvl4pPr>
            <a:lvl5pPr marL="7314834" indent="0">
              <a:buNone/>
              <a:defRPr sz="6400" b="1"/>
            </a:lvl5pPr>
            <a:lvl6pPr marL="9143542" indent="0">
              <a:buNone/>
              <a:defRPr sz="6400" b="1"/>
            </a:lvl6pPr>
            <a:lvl7pPr marL="10972252" indent="0">
              <a:buNone/>
              <a:defRPr sz="6400" b="1"/>
            </a:lvl7pPr>
            <a:lvl8pPr marL="12800960" indent="0">
              <a:buNone/>
              <a:defRPr sz="6400" b="1"/>
            </a:lvl8pPr>
            <a:lvl9pPr marL="1462966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3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7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8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8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709" indent="0">
              <a:buNone/>
              <a:defRPr sz="11200"/>
            </a:lvl2pPr>
            <a:lvl3pPr marL="3657418" indent="0">
              <a:buNone/>
              <a:defRPr sz="9600"/>
            </a:lvl3pPr>
            <a:lvl4pPr marL="5486126" indent="0">
              <a:buNone/>
              <a:defRPr sz="8000"/>
            </a:lvl4pPr>
            <a:lvl5pPr marL="7314834" indent="0">
              <a:buNone/>
              <a:defRPr sz="8000"/>
            </a:lvl5pPr>
            <a:lvl6pPr marL="9143542" indent="0">
              <a:buNone/>
              <a:defRPr sz="8000"/>
            </a:lvl6pPr>
            <a:lvl7pPr marL="10972252" indent="0">
              <a:buNone/>
              <a:defRPr sz="8000"/>
            </a:lvl7pPr>
            <a:lvl8pPr marL="12800960" indent="0">
              <a:buNone/>
              <a:defRPr sz="8000"/>
            </a:lvl8pPr>
            <a:lvl9pPr marL="14629669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709" indent="0">
              <a:buNone/>
              <a:defRPr sz="5600"/>
            </a:lvl2pPr>
            <a:lvl3pPr marL="3657418" indent="0">
              <a:buNone/>
              <a:defRPr sz="4800"/>
            </a:lvl3pPr>
            <a:lvl4pPr marL="5486126" indent="0">
              <a:buNone/>
              <a:defRPr sz="4000"/>
            </a:lvl4pPr>
            <a:lvl5pPr marL="7314834" indent="0">
              <a:buNone/>
              <a:defRPr sz="4000"/>
            </a:lvl5pPr>
            <a:lvl6pPr marL="9143542" indent="0">
              <a:buNone/>
              <a:defRPr sz="4000"/>
            </a:lvl6pPr>
            <a:lvl7pPr marL="10972252" indent="0">
              <a:buNone/>
              <a:defRPr sz="4000"/>
            </a:lvl7pPr>
            <a:lvl8pPr marL="12800960" indent="0">
              <a:buNone/>
              <a:defRPr sz="4000"/>
            </a:lvl8pPr>
            <a:lvl9pPr marL="1462966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7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3A3-B0EC-45CA-8EE9-8D805B615558}" type="datetimeFigureOut">
              <a:rPr lang="en-US" smtClean="0"/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8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8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42AD-0DCE-45C2-9C4E-612477E87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418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56" indent="-914356" algn="l" defTabSz="3657418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06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772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480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189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898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605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314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023" indent="-914356" algn="l" defTabSz="3657418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0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18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26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834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54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252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0960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669" algn="l" defTabSz="365741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198" y="3071836"/>
            <a:ext cx="8577072" cy="690222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Abstract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Automatic detection of sleep state is an important queue in accurate detection of sleep conditions.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analysis of EEGs is a difficult time-consuming task with only moderate inter-observer agreement.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Other obstacles include the presence of noise and artifacts as well as amplitude changes.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 developing a recognition system to detect whether or not a patient is sleepy, awake or drowsy.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developed a corpus of 426 EEGs in which 200 contain sleep events. This was partitioned into 150 EEGs for training and 50 EEGs for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Preliminary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results showed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that automatic detection of sleep state on big data can be comparable with medical reports.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37" y="343383"/>
            <a:ext cx="35582065" cy="237126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</a:lstStyle>
          <a:p>
            <a:pPr algn="ctr"/>
            <a:r>
              <a:rPr lang="en-US" sz="4800" dirty="0" smtClean="0"/>
              <a:t>DETECTION OF SLEEP STATE USING MACHINE LEARNING ON BIG DATA</a:t>
            </a:r>
            <a:endParaRPr lang="en-US" sz="4800" dirty="0"/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Francisco </a:t>
            </a:r>
            <a:r>
              <a:rPr lang="en-US" sz="3200" dirty="0" err="1" smtClean="0">
                <a:solidFill>
                  <a:schemeClr val="tx1"/>
                </a:solidFill>
              </a:rPr>
              <a:t>Raimundo</a:t>
            </a:r>
            <a:r>
              <a:rPr lang="en-US" sz="3200" dirty="0" smtClean="0">
                <a:solidFill>
                  <a:schemeClr val="tx1"/>
                </a:solidFill>
              </a:rPr>
              <a:t> Albuquerque </a:t>
            </a:r>
            <a:r>
              <a:rPr lang="en-US" sz="3200" dirty="0" err="1" smtClean="0">
                <a:solidFill>
                  <a:schemeClr val="tx1"/>
                </a:solidFill>
              </a:rPr>
              <a:t>Parente</a:t>
            </a:r>
            <a:r>
              <a:rPr lang="en-US" sz="3200" dirty="0" smtClean="0">
                <a:solidFill>
                  <a:schemeClr val="tx1"/>
                </a:solidFill>
              </a:rPr>
              <a:t>, Lucas Santana, David Jungreis, Dr</a:t>
            </a:r>
            <a:r>
              <a:rPr lang="en-US" sz="3200" dirty="0">
                <a:solidFill>
                  <a:schemeClr val="tx1"/>
                </a:solidFill>
              </a:rPr>
              <a:t>. Iyad Obeid and Dr. Joseph Picone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The Neural Engineering Data Consortium, Temple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5" y="496336"/>
            <a:ext cx="5805867" cy="890157"/>
          </a:xfrm>
          <a:prstGeom prst="rect">
            <a:avLst/>
          </a:prstGeom>
        </p:spPr>
      </p:pic>
      <p:sp>
        <p:nvSpPr>
          <p:cNvPr id="40" name="TextBox 39"/>
          <p:cNvSpPr txBox="1">
            <a:spLocks/>
          </p:cNvSpPr>
          <p:nvPr/>
        </p:nvSpPr>
        <p:spPr>
          <a:xfrm>
            <a:off x="464545" y="10218147"/>
            <a:ext cx="8577072" cy="16731253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marL="1306312" lvl="1" indent="-489867">
              <a:buFont typeface="Courier New" panose="02070309020205020404" pitchFamily="49" charset="0"/>
              <a:buChar char="o"/>
              <a:defRPr sz="3200" b="1">
                <a:ln w="0"/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dirty="0" smtClean="0"/>
              <a:t>Introduction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emergence of big data and machine learning is enabling the ability to automatically learn how to interpret EEGs from a big data archive.</a:t>
            </a:r>
          </a:p>
          <a:p>
            <a:pPr marL="365760" lvl="1" indent="-365760">
              <a:spcAft>
                <a:spcPts val="39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TUH EEG Corpus is the largest and most comprehensive publicly-released corpus representing 12 years of clinical data collected at Temple Hospital.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There </a:t>
            </a:r>
            <a:r>
              <a:rPr lang="en-US" sz="2400" dirty="0" smtClean="0"/>
              <a:t>are </a:t>
            </a:r>
            <a:r>
              <a:rPr lang="en-US" sz="2400" dirty="0"/>
              <a:t>many kinds of patterns presents in a </a:t>
            </a:r>
            <a:r>
              <a:rPr lang="en-US" sz="2400" dirty="0" smtClean="0"/>
              <a:t>electroencephalographic </a:t>
            </a:r>
            <a:r>
              <a:rPr lang="en-US" sz="2400" dirty="0"/>
              <a:t>activity. We must be able to identify them with </a:t>
            </a:r>
            <a:r>
              <a:rPr lang="en-US" sz="2400" dirty="0" smtClean="0"/>
              <a:t>reasonable </a:t>
            </a:r>
            <a:r>
              <a:rPr lang="en-US" sz="2400" dirty="0"/>
              <a:t>accuracy</a:t>
            </a:r>
            <a:r>
              <a:rPr lang="en-US" sz="2400" dirty="0" smtClean="0"/>
              <a:t>.</a:t>
            </a:r>
          </a:p>
          <a:p>
            <a:pPr marL="365760" lvl="1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Automatic interpretation of EEGs involves the use of advanced machine learning algorithms trained on large amounts of data:</a:t>
            </a:r>
          </a:p>
          <a:p>
            <a:pPr marL="0" lvl="1" indent="0"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41" name="Text Box 176"/>
          <p:cNvSpPr txBox="1">
            <a:spLocks noChangeArrowheads="1"/>
          </p:cNvSpPr>
          <p:nvPr/>
        </p:nvSpPr>
        <p:spPr bwMode="auto">
          <a:xfrm>
            <a:off x="30540961" y="570754"/>
            <a:ext cx="442891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College of Engineering</a:t>
            </a:r>
          </a:p>
          <a:p>
            <a:pPr algn="r" defTabSz="695291">
              <a:tabLst>
                <a:tab pos="3657418" algn="ctr"/>
              </a:tabLst>
              <a:defRPr/>
            </a:pPr>
            <a:r>
              <a:rPr lang="en-US" sz="2800" b="1" dirty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Temple </a:t>
            </a:r>
            <a:r>
              <a:rPr lang="en-US" sz="2800" b="1" dirty="0" smtClean="0">
                <a:solidFill>
                  <a:srgbClr val="B30738"/>
                </a:solidFill>
                <a:latin typeface="Arial" pitchFamily="34" charset="0"/>
                <a:cs typeface="Arial" pitchFamily="34" charset="0"/>
              </a:rPr>
              <a:t>University</a:t>
            </a:r>
            <a:endParaRPr lang="en-US" sz="2800" b="1" dirty="0">
              <a:solidFill>
                <a:srgbClr val="B3073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 descr="logo_temple_bas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493" y="315751"/>
            <a:ext cx="1310187" cy="1371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871069" y="1210047"/>
            <a:ext cx="409082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3200" i="1" dirty="0">
                <a:latin typeface="Monotype Corsiva"/>
                <a:cs typeface="Monotype Corsiva"/>
              </a:rPr>
              <a:t>www.isip.piconepress.com</a:t>
            </a:r>
            <a:endParaRPr lang="en-US" sz="32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7509373" y="3101529"/>
            <a:ext cx="8577072" cy="16303965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Results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</a:t>
            </a:r>
          </a:p>
          <a:p>
            <a:pPr>
              <a:spcAft>
                <a:spcPts val="1200"/>
              </a:spcAft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 machine learning results]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7509373" y="19659600"/>
            <a:ext cx="8609427" cy="7289800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Summary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developed a database consisting of  a huge and uncorrelated set of EEGs for training and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analyzed 200 EEGs containing sleep events: 75% for training and 25% for evaluation.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This work is based on several analysis in an enormous EEG dataset, with only moderate inter-observer agreement.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Future work will include the detection of sleep spindles based on analysis of  medical reports and the presence of characteristic waveforms in EEG signals.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  <a:p>
            <a:pPr marL="365760" indent="-36576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81000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This research was supported by the Brazil Scientific Mobility Program (BSMP) and the Institute of International Education (IIE).</a:t>
            </a:r>
            <a:endParaRPr lang="en-US" sz="2400" b="1" i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9474590" y="3101530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291">
              <a:spcAft>
                <a:spcPts val="1200"/>
              </a:spcAft>
              <a:tabLst>
                <a:tab pos="380981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Methodology</a:t>
            </a:r>
          </a:p>
          <a:p>
            <a:pPr marL="365760" indent="-365760" defTabSz="89401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EEG sessions were identified based on the presence of relevant comments in the EEG reports:</a:t>
            </a:r>
          </a:p>
          <a:p>
            <a:pPr marL="731520" lvl="1" indent="-36576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“Vertex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waves and spindles were seen in stage II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sleep”</a:t>
            </a:r>
          </a:p>
          <a:p>
            <a:pPr marL="731520" lvl="1" indent="-36576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“This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is an abnormal awake and asleep 21-minute EEG due to intermittent left temporal moderate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slowing”</a:t>
            </a:r>
          </a:p>
          <a:p>
            <a:pPr marL="731520" lvl="1" indent="-36576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“During </a:t>
            </a:r>
            <a:r>
              <a:rPr lang="en-US" sz="2400" b="1" dirty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sleep, symmetrical vertex waves and sleep spindles are </a:t>
            </a: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captured”</a:t>
            </a:r>
          </a:p>
          <a:p>
            <a:pPr marL="365760" indent="-365760" defTabSz="894015">
              <a:spcAft>
                <a:spcPts val="39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manually identified and annotated sleep, drowsy and awake events in each selected EEG signal: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65760" indent="-365760" defTabSz="89401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 sleep condition is indicated by the presence of vertex waves:</a:t>
            </a:r>
          </a:p>
          <a:p>
            <a:pPr marL="731520" lvl="1" indent="-36576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Occur most frequently during late stage 1 and stage 2 sleep;</a:t>
            </a:r>
          </a:p>
          <a:p>
            <a:pPr marL="731520" lvl="1" indent="-365760">
              <a:spcAft>
                <a:spcPts val="380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ln w="0"/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Are identified as distinctive </a:t>
            </a:r>
            <a:r>
              <a:rPr lang="en-US" sz="2400" b="1" i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V-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shaped waveforms with peaks between 100 – 200 µV;</a:t>
            </a:r>
          </a:p>
          <a:p>
            <a:pPr marL="342900" lvl="1" indent="-342900" defTabSz="894015">
              <a:spcAft>
                <a:spcPts val="35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When the patient is awake, we observe artifacts and irregular signal patterns:</a:t>
            </a:r>
          </a:p>
          <a:p>
            <a:pPr marL="0" lvl="1" defTabSz="894015">
              <a:spcAft>
                <a:spcPts val="35000"/>
              </a:spcAft>
              <a:tabLst>
                <a:tab pos="489871" algn="l"/>
              </a:tabLst>
              <a:defRPr/>
            </a:pP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Screen Shot 2014-07-30 at 12.07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9" y="21814972"/>
            <a:ext cx="8209341" cy="4547366"/>
          </a:xfrm>
          <a:prstGeom prst="rect">
            <a:avLst/>
          </a:prstGeom>
        </p:spPr>
      </p:pic>
      <p:sp>
        <p:nvSpPr>
          <p:cNvPr id="32" name="CaixaDeTexto 42"/>
          <p:cNvSpPr txBox="1"/>
          <p:nvPr/>
        </p:nvSpPr>
        <p:spPr>
          <a:xfrm>
            <a:off x="487747" y="26362337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2. Automatic interpretation of EEGs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499328" y="3101529"/>
            <a:ext cx="8577072" cy="2384786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marL="365760" lvl="1" indent="-365760" defTabSz="8940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These </a:t>
            </a:r>
            <a:r>
              <a:rPr lang="en-US" sz="2400" b="1" dirty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events typically occur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all channels since the entire brain is awake.</a:t>
            </a:r>
          </a:p>
          <a:p>
            <a:pPr marL="365760" lvl="1" indent="-365760" defTabSz="894015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signal amplitude varies depending upon a patient’s movements.</a:t>
            </a:r>
            <a:endParaRPr lang="en-US" sz="2400" b="1" dirty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65760" lvl="1" indent="-365760" defTabSz="894015">
              <a:spcAft>
                <a:spcPts val="18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Inversion of polarity in the channels associated with eye movement indicates drowsiness:</a:t>
            </a:r>
          </a:p>
          <a:p>
            <a:pPr marL="365760" indent="-36576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Signals on channels FP1-F7 and F7-T3 converge and signals on channels FP2-F8 and F8-T4 diverge.</a:t>
            </a:r>
          </a:p>
          <a:p>
            <a:pPr marL="365760" indent="-365760" defTabSz="894015">
              <a:spcAft>
                <a:spcPts val="410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used an internal annotation tool to manually label data: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Machine Learning Approach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designed</a:t>
            </a:r>
            <a:r>
              <a:rPr lang="pt-BR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 to distinguish between wakefulness, drowsiness and sleep.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Previously, a pilot experiment was conducted on a small data set of 12 EEG sessions for training and an independent set of 12 EEGs for evaluation. This data contains a rich variety of signal events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/>
              </a:rPr>
              <a:t> you didn’t use this for your experiments, so why are you mentioning it?</a:t>
            </a:r>
            <a:endParaRPr lang="en-US" sz="3200" b="1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created another, bigger dataset with 426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EEGs, of which 200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EEGs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contained sleep events. 75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of it was used for training and 25% for evaluation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(75% of 200 or 75% of 426?)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Feature extraction was performed using a standard filter bank approach based on </a:t>
            </a:r>
            <a:r>
              <a:rPr lang="en-US" sz="2400" b="1" dirty="0" err="1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cepstral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coefficients.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Our database contains EEGs sampled at 250Hz and the epoch consists of a set of information from 22 channels, since we are using TCP montage. 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Machine learning algorithms based on hidden Markov models (HMM) and deep learning are used to learn mappings of EEG events to diagnosis.</a:t>
            </a:r>
          </a:p>
          <a:p>
            <a:pPr marL="342900" indent="-342900" defTabSz="89401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89871" algn="l"/>
              </a:tabLst>
              <a:defRPr/>
            </a:pP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maximum likelihood approach in order to estimate our model parameters</a:t>
            </a:r>
            <a:r>
              <a:rPr lang="en-US" sz="2400" b="1" dirty="0" smtClean="0">
                <a:ln w="0"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ln w="0"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75" y="13882643"/>
            <a:ext cx="7680518" cy="3601089"/>
          </a:xfrm>
          <a:prstGeom prst="rect">
            <a:avLst/>
          </a:prstGeom>
        </p:spPr>
      </p:pic>
      <p:sp>
        <p:nvSpPr>
          <p:cNvPr id="34" name="CaixaDeTexto 42"/>
          <p:cNvSpPr txBox="1"/>
          <p:nvPr/>
        </p:nvSpPr>
        <p:spPr>
          <a:xfrm>
            <a:off x="476657" y="17609350"/>
            <a:ext cx="85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1. A comparison of the TUH EEG Corpus to other publicly available resources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4834" y="10008319"/>
            <a:ext cx="8252511" cy="3986279"/>
          </a:xfrm>
          <a:prstGeom prst="rect">
            <a:avLst/>
          </a:prstGeom>
        </p:spPr>
      </p:pic>
      <p:sp>
        <p:nvSpPr>
          <p:cNvPr id="54" name="CaixaDeTexto 42"/>
          <p:cNvSpPr txBox="1"/>
          <p:nvPr/>
        </p:nvSpPr>
        <p:spPr>
          <a:xfrm>
            <a:off x="18481769" y="14249327"/>
            <a:ext cx="859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An EEG annotation tool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42"/>
          <p:cNvSpPr txBox="1"/>
          <p:nvPr/>
        </p:nvSpPr>
        <p:spPr>
          <a:xfrm>
            <a:off x="9498701" y="12913786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 A typical sleep event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42"/>
          <p:cNvSpPr txBox="1"/>
          <p:nvPr/>
        </p:nvSpPr>
        <p:spPr>
          <a:xfrm>
            <a:off x="9474590" y="26279233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An awake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42"/>
          <p:cNvSpPr txBox="1"/>
          <p:nvPr/>
        </p:nvSpPr>
        <p:spPr>
          <a:xfrm>
            <a:off x="18525397" y="7377431"/>
            <a:ext cx="855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6. A drowsy event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42"/>
          <p:cNvSpPr txBox="1"/>
          <p:nvPr/>
        </p:nvSpPr>
        <p:spPr>
          <a:xfrm>
            <a:off x="9503504" y="19767879"/>
            <a:ext cx="855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4. The signals change their polarity in channels C3-CZ and CZ-C4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5724" y="16096341"/>
            <a:ext cx="7972395" cy="3527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4834" y="6088719"/>
            <a:ext cx="8187197" cy="1161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4330" y="8654092"/>
            <a:ext cx="7687476" cy="4102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91445" y="21792581"/>
            <a:ext cx="8144718" cy="4255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94834" y="16484600"/>
            <a:ext cx="8187197" cy="411427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4019</TotalTime>
  <Words>792</Words>
  <Application>Microsoft Macintosh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Monotype Corsiva</vt:lpstr>
      <vt:lpstr>Verdana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Trejo</dc:creator>
  <cp:lastModifiedBy>Joseph Picone</cp:lastModifiedBy>
  <cp:revision>197</cp:revision>
  <dcterms:created xsi:type="dcterms:W3CDTF">2015-07-15T21:31:39Z</dcterms:created>
  <dcterms:modified xsi:type="dcterms:W3CDTF">2015-08-29T15:38:27Z</dcterms:modified>
</cp:coreProperties>
</file>