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6" r:id="rId2"/>
  </p:sldIdLst>
  <p:sldSz cx="36576000" cy="27432000"/>
  <p:notesSz cx="6858000" cy="9144000"/>
  <p:defaultTextStyle>
    <a:defPPr>
      <a:defRPr lang="en-US"/>
    </a:defPPr>
    <a:lvl1pPr marL="0" algn="l" defTabSz="3072077" rtl="0" eaLnBrk="1" latinLnBrk="0" hangingPunct="1">
      <a:defRPr sz="6047" kern="1200">
        <a:solidFill>
          <a:schemeClr val="tx1"/>
        </a:solidFill>
        <a:latin typeface="+mn-lt"/>
        <a:ea typeface="+mn-ea"/>
        <a:cs typeface="+mn-cs"/>
      </a:defRPr>
    </a:lvl1pPr>
    <a:lvl2pPr marL="1536038" algn="l" defTabSz="3072077" rtl="0" eaLnBrk="1" latinLnBrk="0" hangingPunct="1">
      <a:defRPr sz="6047" kern="1200">
        <a:solidFill>
          <a:schemeClr val="tx1"/>
        </a:solidFill>
        <a:latin typeface="+mn-lt"/>
        <a:ea typeface="+mn-ea"/>
        <a:cs typeface="+mn-cs"/>
      </a:defRPr>
    </a:lvl2pPr>
    <a:lvl3pPr marL="3072077" algn="l" defTabSz="3072077" rtl="0" eaLnBrk="1" latinLnBrk="0" hangingPunct="1">
      <a:defRPr sz="6047" kern="1200">
        <a:solidFill>
          <a:schemeClr val="tx1"/>
        </a:solidFill>
        <a:latin typeface="+mn-lt"/>
        <a:ea typeface="+mn-ea"/>
        <a:cs typeface="+mn-cs"/>
      </a:defRPr>
    </a:lvl3pPr>
    <a:lvl4pPr marL="4608115" algn="l" defTabSz="3072077" rtl="0" eaLnBrk="1" latinLnBrk="0" hangingPunct="1">
      <a:defRPr sz="6047" kern="1200">
        <a:solidFill>
          <a:schemeClr val="tx1"/>
        </a:solidFill>
        <a:latin typeface="+mn-lt"/>
        <a:ea typeface="+mn-ea"/>
        <a:cs typeface="+mn-cs"/>
      </a:defRPr>
    </a:lvl4pPr>
    <a:lvl5pPr marL="6144154" algn="l" defTabSz="3072077" rtl="0" eaLnBrk="1" latinLnBrk="0" hangingPunct="1">
      <a:defRPr sz="6047" kern="1200">
        <a:solidFill>
          <a:schemeClr val="tx1"/>
        </a:solidFill>
        <a:latin typeface="+mn-lt"/>
        <a:ea typeface="+mn-ea"/>
        <a:cs typeface="+mn-cs"/>
      </a:defRPr>
    </a:lvl5pPr>
    <a:lvl6pPr marL="7680192" algn="l" defTabSz="3072077" rtl="0" eaLnBrk="1" latinLnBrk="0" hangingPunct="1">
      <a:defRPr sz="6047" kern="1200">
        <a:solidFill>
          <a:schemeClr val="tx1"/>
        </a:solidFill>
        <a:latin typeface="+mn-lt"/>
        <a:ea typeface="+mn-ea"/>
        <a:cs typeface="+mn-cs"/>
      </a:defRPr>
    </a:lvl6pPr>
    <a:lvl7pPr marL="9216230" algn="l" defTabSz="3072077" rtl="0" eaLnBrk="1" latinLnBrk="0" hangingPunct="1">
      <a:defRPr sz="6047" kern="1200">
        <a:solidFill>
          <a:schemeClr val="tx1"/>
        </a:solidFill>
        <a:latin typeface="+mn-lt"/>
        <a:ea typeface="+mn-ea"/>
        <a:cs typeface="+mn-cs"/>
      </a:defRPr>
    </a:lvl7pPr>
    <a:lvl8pPr marL="10752269" algn="l" defTabSz="3072077" rtl="0" eaLnBrk="1" latinLnBrk="0" hangingPunct="1">
      <a:defRPr sz="6047" kern="1200">
        <a:solidFill>
          <a:schemeClr val="tx1"/>
        </a:solidFill>
        <a:latin typeface="+mn-lt"/>
        <a:ea typeface="+mn-ea"/>
        <a:cs typeface="+mn-cs"/>
      </a:defRPr>
    </a:lvl8pPr>
    <a:lvl9pPr marL="12288307" algn="l" defTabSz="3072077" rtl="0" eaLnBrk="1" latinLnBrk="0" hangingPunct="1">
      <a:defRPr sz="604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40" userDrawn="1">
          <p15:clr>
            <a:srgbClr val="A4A3A4"/>
          </p15:clr>
        </p15:guide>
        <p15:guide id="2" pos="11520" userDrawn="1">
          <p15:clr>
            <a:srgbClr val="A4A3A4"/>
          </p15:clr>
        </p15:guide>
        <p15:guide id="3" pos="11620" userDrawn="1">
          <p15:clr>
            <a:srgbClr val="A4A3A4"/>
          </p15:clr>
        </p15:guide>
        <p15:guide id="4" pos="117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0738"/>
    <a:srgbClr val="333385"/>
    <a:srgbClr val="9A2B33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1376" autoAdjust="0"/>
    <p:restoredTop sz="95392" autoAdjust="0"/>
  </p:normalViewPr>
  <p:slideViewPr>
    <p:cSldViewPr snapToGrid="0">
      <p:cViewPr>
        <p:scale>
          <a:sx n="28" d="100"/>
          <a:sy n="28" d="100"/>
        </p:scale>
        <p:origin x="618" y="18"/>
      </p:cViewPr>
      <p:guideLst>
        <p:guide orient="horz" pos="8640"/>
        <p:guide pos="11520"/>
        <p:guide pos="11620"/>
        <p:guide pos="117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457200" cy="457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77275B-EEFF-4120-B8CB-6C04AC8D2B24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98D4A-D07E-4626-A9DE-9C06E88D4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888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112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1pPr>
    <a:lvl2pPr marL="355564" algn="l" defTabSz="71112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2pPr>
    <a:lvl3pPr marL="711129" algn="l" defTabSz="71112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3pPr>
    <a:lvl4pPr marL="1066693" algn="l" defTabSz="71112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4pPr>
    <a:lvl5pPr marL="1422258" algn="l" defTabSz="71112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5pPr>
    <a:lvl6pPr marL="1777822" algn="l" defTabSz="71112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6pPr>
    <a:lvl7pPr marL="2133387" algn="l" defTabSz="71112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7pPr>
    <a:lvl8pPr marL="2488951" algn="l" defTabSz="71112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8pPr>
    <a:lvl9pPr marL="2844516" algn="l" defTabSz="71112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98D4A-D07E-4626-A9DE-9C06E88D438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116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4489453"/>
            <a:ext cx="31089600" cy="9550400"/>
          </a:xfrm>
        </p:spPr>
        <p:txBody>
          <a:bodyPr anchor="b"/>
          <a:lstStyle>
            <a:lvl1pPr algn="ctr">
              <a:defRPr sz="2399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14408152"/>
            <a:ext cx="27432000" cy="6623048"/>
          </a:xfrm>
        </p:spPr>
        <p:txBody>
          <a:bodyPr/>
          <a:lstStyle>
            <a:lvl1pPr marL="0" indent="0" algn="ctr">
              <a:buNone/>
              <a:defRPr sz="9600"/>
            </a:lvl1pPr>
            <a:lvl2pPr marL="1828709" indent="0" algn="ctr">
              <a:buNone/>
              <a:defRPr sz="8000"/>
            </a:lvl2pPr>
            <a:lvl3pPr marL="3657418" indent="0" algn="ctr">
              <a:buNone/>
              <a:defRPr sz="7200"/>
            </a:lvl3pPr>
            <a:lvl4pPr marL="5486126" indent="0" algn="ctr">
              <a:buNone/>
              <a:defRPr sz="6400"/>
            </a:lvl4pPr>
            <a:lvl5pPr marL="7314834" indent="0" algn="ctr">
              <a:buNone/>
              <a:defRPr sz="6400"/>
            </a:lvl5pPr>
            <a:lvl6pPr marL="9143542" indent="0" algn="ctr">
              <a:buNone/>
              <a:defRPr sz="6400"/>
            </a:lvl6pPr>
            <a:lvl7pPr marL="10972252" indent="0" algn="ctr">
              <a:buNone/>
              <a:defRPr sz="6400"/>
            </a:lvl7pPr>
            <a:lvl8pPr marL="12800960" indent="0" algn="ctr">
              <a:buNone/>
              <a:defRPr sz="6400"/>
            </a:lvl8pPr>
            <a:lvl9pPr marL="14629669" indent="0" algn="ctr">
              <a:buNone/>
              <a:defRPr sz="64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3A3-B0EC-45CA-8EE9-8D805B615558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42AD-0DCE-45C2-9C4E-612477E87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772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3A3-B0EC-45CA-8EE9-8D805B615558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42AD-0DCE-45C2-9C4E-612477E87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106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6174703" y="1460502"/>
            <a:ext cx="7886700" cy="2324735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14603" y="1460502"/>
            <a:ext cx="23202900" cy="2324735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3A3-B0EC-45CA-8EE9-8D805B615558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42AD-0DCE-45C2-9C4E-612477E87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507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3A3-B0EC-45CA-8EE9-8D805B615558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42AD-0DCE-45C2-9C4E-612477E87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887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5552" y="6838959"/>
            <a:ext cx="31546800" cy="11410948"/>
          </a:xfrm>
        </p:spPr>
        <p:txBody>
          <a:bodyPr anchor="b"/>
          <a:lstStyle>
            <a:lvl1pPr>
              <a:defRPr sz="2399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95552" y="18357858"/>
            <a:ext cx="31546800" cy="6000748"/>
          </a:xfrm>
        </p:spPr>
        <p:txBody>
          <a:bodyPr/>
          <a:lstStyle>
            <a:lvl1pPr marL="0" indent="0">
              <a:buNone/>
              <a:defRPr sz="9600">
                <a:solidFill>
                  <a:schemeClr val="tx1"/>
                </a:solidFill>
              </a:defRPr>
            </a:lvl1pPr>
            <a:lvl2pPr marL="1828709" indent="0">
              <a:buNone/>
              <a:defRPr sz="8000">
                <a:solidFill>
                  <a:schemeClr val="tx1">
                    <a:tint val="75000"/>
                  </a:schemeClr>
                </a:solidFill>
              </a:defRPr>
            </a:lvl2pPr>
            <a:lvl3pPr marL="3657418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3pPr>
            <a:lvl4pPr marL="548612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7314834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914354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097225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280096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4629669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3A3-B0EC-45CA-8EE9-8D805B615558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42AD-0DCE-45C2-9C4E-612477E87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707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4600" y="7302500"/>
            <a:ext cx="15544800" cy="174053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516600" y="7302500"/>
            <a:ext cx="15544800" cy="174053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3A3-B0EC-45CA-8EE9-8D805B615558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42AD-0DCE-45C2-9C4E-612477E87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012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4" y="1460507"/>
            <a:ext cx="31546800" cy="53022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9368" y="6724653"/>
            <a:ext cx="15473360" cy="3295648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8709" indent="0">
              <a:buNone/>
              <a:defRPr sz="8000" b="1"/>
            </a:lvl2pPr>
            <a:lvl3pPr marL="3657418" indent="0">
              <a:buNone/>
              <a:defRPr sz="7200" b="1"/>
            </a:lvl3pPr>
            <a:lvl4pPr marL="5486126" indent="0">
              <a:buNone/>
              <a:defRPr sz="6400" b="1"/>
            </a:lvl4pPr>
            <a:lvl5pPr marL="7314834" indent="0">
              <a:buNone/>
              <a:defRPr sz="6400" b="1"/>
            </a:lvl5pPr>
            <a:lvl6pPr marL="9143542" indent="0">
              <a:buNone/>
              <a:defRPr sz="6400" b="1"/>
            </a:lvl6pPr>
            <a:lvl7pPr marL="10972252" indent="0">
              <a:buNone/>
              <a:defRPr sz="6400" b="1"/>
            </a:lvl7pPr>
            <a:lvl8pPr marL="12800960" indent="0">
              <a:buNone/>
              <a:defRPr sz="6400" b="1"/>
            </a:lvl8pPr>
            <a:lvl9pPr marL="14629669" indent="0">
              <a:buNone/>
              <a:defRPr sz="6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9368" y="10020300"/>
            <a:ext cx="15473360" cy="147383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516603" y="6724653"/>
            <a:ext cx="15549564" cy="3295648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8709" indent="0">
              <a:buNone/>
              <a:defRPr sz="8000" b="1"/>
            </a:lvl2pPr>
            <a:lvl3pPr marL="3657418" indent="0">
              <a:buNone/>
              <a:defRPr sz="7200" b="1"/>
            </a:lvl3pPr>
            <a:lvl4pPr marL="5486126" indent="0">
              <a:buNone/>
              <a:defRPr sz="6400" b="1"/>
            </a:lvl4pPr>
            <a:lvl5pPr marL="7314834" indent="0">
              <a:buNone/>
              <a:defRPr sz="6400" b="1"/>
            </a:lvl5pPr>
            <a:lvl6pPr marL="9143542" indent="0">
              <a:buNone/>
              <a:defRPr sz="6400" b="1"/>
            </a:lvl6pPr>
            <a:lvl7pPr marL="10972252" indent="0">
              <a:buNone/>
              <a:defRPr sz="6400" b="1"/>
            </a:lvl7pPr>
            <a:lvl8pPr marL="12800960" indent="0">
              <a:buNone/>
              <a:defRPr sz="6400" b="1"/>
            </a:lvl8pPr>
            <a:lvl9pPr marL="14629669" indent="0">
              <a:buNone/>
              <a:defRPr sz="6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516603" y="10020300"/>
            <a:ext cx="15549564" cy="147383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3A3-B0EC-45CA-8EE9-8D805B615558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42AD-0DCE-45C2-9C4E-612477E87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23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3A3-B0EC-45CA-8EE9-8D805B615558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42AD-0DCE-45C2-9C4E-612477E87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777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3A3-B0EC-45CA-8EE9-8D805B615558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42AD-0DCE-45C2-9C4E-612477E87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807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4" y="1828800"/>
            <a:ext cx="11796712" cy="6400800"/>
          </a:xfrm>
        </p:spPr>
        <p:txBody>
          <a:bodyPr anchor="b"/>
          <a:lstStyle>
            <a:lvl1pPr>
              <a:defRPr sz="1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49564" y="3949708"/>
            <a:ext cx="18516600" cy="19494500"/>
          </a:xfrm>
        </p:spPr>
        <p:txBody>
          <a:bodyPr/>
          <a:lstStyle>
            <a:lvl1pPr>
              <a:defRPr sz="12800"/>
            </a:lvl1pPr>
            <a:lvl2pPr>
              <a:defRPr sz="11200"/>
            </a:lvl2pPr>
            <a:lvl3pPr>
              <a:defRPr sz="96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9364" y="8229600"/>
            <a:ext cx="11796712" cy="15246352"/>
          </a:xfrm>
        </p:spPr>
        <p:txBody>
          <a:bodyPr/>
          <a:lstStyle>
            <a:lvl1pPr marL="0" indent="0">
              <a:buNone/>
              <a:defRPr sz="6400"/>
            </a:lvl1pPr>
            <a:lvl2pPr marL="1828709" indent="0">
              <a:buNone/>
              <a:defRPr sz="5600"/>
            </a:lvl2pPr>
            <a:lvl3pPr marL="3657418" indent="0">
              <a:buNone/>
              <a:defRPr sz="4800"/>
            </a:lvl3pPr>
            <a:lvl4pPr marL="5486126" indent="0">
              <a:buNone/>
              <a:defRPr sz="4000"/>
            </a:lvl4pPr>
            <a:lvl5pPr marL="7314834" indent="0">
              <a:buNone/>
              <a:defRPr sz="4000"/>
            </a:lvl5pPr>
            <a:lvl6pPr marL="9143542" indent="0">
              <a:buNone/>
              <a:defRPr sz="4000"/>
            </a:lvl6pPr>
            <a:lvl7pPr marL="10972252" indent="0">
              <a:buNone/>
              <a:defRPr sz="4000"/>
            </a:lvl7pPr>
            <a:lvl8pPr marL="12800960" indent="0">
              <a:buNone/>
              <a:defRPr sz="4000"/>
            </a:lvl8pPr>
            <a:lvl9pPr marL="14629669" indent="0">
              <a:buNone/>
              <a:defRPr sz="4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3A3-B0EC-45CA-8EE9-8D805B615558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42AD-0DCE-45C2-9C4E-612477E87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300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4" y="1828800"/>
            <a:ext cx="11796712" cy="6400800"/>
          </a:xfrm>
        </p:spPr>
        <p:txBody>
          <a:bodyPr anchor="b"/>
          <a:lstStyle>
            <a:lvl1pPr>
              <a:defRPr sz="1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549564" y="3949708"/>
            <a:ext cx="18516600" cy="19494500"/>
          </a:xfrm>
        </p:spPr>
        <p:txBody>
          <a:bodyPr anchor="t"/>
          <a:lstStyle>
            <a:lvl1pPr marL="0" indent="0">
              <a:buNone/>
              <a:defRPr sz="12800"/>
            </a:lvl1pPr>
            <a:lvl2pPr marL="1828709" indent="0">
              <a:buNone/>
              <a:defRPr sz="11200"/>
            </a:lvl2pPr>
            <a:lvl3pPr marL="3657418" indent="0">
              <a:buNone/>
              <a:defRPr sz="9600"/>
            </a:lvl3pPr>
            <a:lvl4pPr marL="5486126" indent="0">
              <a:buNone/>
              <a:defRPr sz="8000"/>
            </a:lvl4pPr>
            <a:lvl5pPr marL="7314834" indent="0">
              <a:buNone/>
              <a:defRPr sz="8000"/>
            </a:lvl5pPr>
            <a:lvl6pPr marL="9143542" indent="0">
              <a:buNone/>
              <a:defRPr sz="8000"/>
            </a:lvl6pPr>
            <a:lvl7pPr marL="10972252" indent="0">
              <a:buNone/>
              <a:defRPr sz="8000"/>
            </a:lvl7pPr>
            <a:lvl8pPr marL="12800960" indent="0">
              <a:buNone/>
              <a:defRPr sz="8000"/>
            </a:lvl8pPr>
            <a:lvl9pPr marL="14629669" indent="0">
              <a:buNone/>
              <a:defRPr sz="8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9364" y="8229600"/>
            <a:ext cx="11796712" cy="15246352"/>
          </a:xfrm>
        </p:spPr>
        <p:txBody>
          <a:bodyPr/>
          <a:lstStyle>
            <a:lvl1pPr marL="0" indent="0">
              <a:buNone/>
              <a:defRPr sz="6400"/>
            </a:lvl1pPr>
            <a:lvl2pPr marL="1828709" indent="0">
              <a:buNone/>
              <a:defRPr sz="5600"/>
            </a:lvl2pPr>
            <a:lvl3pPr marL="3657418" indent="0">
              <a:buNone/>
              <a:defRPr sz="4800"/>
            </a:lvl3pPr>
            <a:lvl4pPr marL="5486126" indent="0">
              <a:buNone/>
              <a:defRPr sz="4000"/>
            </a:lvl4pPr>
            <a:lvl5pPr marL="7314834" indent="0">
              <a:buNone/>
              <a:defRPr sz="4000"/>
            </a:lvl5pPr>
            <a:lvl6pPr marL="9143542" indent="0">
              <a:buNone/>
              <a:defRPr sz="4000"/>
            </a:lvl6pPr>
            <a:lvl7pPr marL="10972252" indent="0">
              <a:buNone/>
              <a:defRPr sz="4000"/>
            </a:lvl7pPr>
            <a:lvl8pPr marL="12800960" indent="0">
              <a:buNone/>
              <a:defRPr sz="4000"/>
            </a:lvl8pPr>
            <a:lvl9pPr marL="14629669" indent="0">
              <a:buNone/>
              <a:defRPr sz="4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3A3-B0EC-45CA-8EE9-8D805B615558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42AD-0DCE-45C2-9C4E-612477E87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379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1460507"/>
            <a:ext cx="31546800" cy="53022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4600" y="7302500"/>
            <a:ext cx="31546800" cy="17405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14600" y="25425408"/>
            <a:ext cx="8229600" cy="146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C93A3-B0EC-45CA-8EE9-8D805B615558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15800" y="25425408"/>
            <a:ext cx="12344400" cy="146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831800" y="25425408"/>
            <a:ext cx="8229600" cy="146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F42AD-0DCE-45C2-9C4E-612477E87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178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657418" rtl="0" eaLnBrk="1" latinLnBrk="0" hangingPunct="1">
        <a:lnSpc>
          <a:spcPct val="90000"/>
        </a:lnSpc>
        <a:spcBef>
          <a:spcPct val="0"/>
        </a:spcBef>
        <a:buNone/>
        <a:defRPr sz="17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356" indent="-914356" algn="l" defTabSz="3657418" rtl="0" eaLnBrk="1" latinLnBrk="0" hangingPunct="1">
        <a:lnSpc>
          <a:spcPct val="90000"/>
        </a:lnSpc>
        <a:spcBef>
          <a:spcPts val="4000"/>
        </a:spcBef>
        <a:buFont typeface="Arial" panose="020B0604020202020204" pitchFamily="34" charset="0"/>
        <a:buChar char="•"/>
        <a:defRPr sz="112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063" indent="-914356" algn="l" defTabSz="3657418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2pPr>
      <a:lvl3pPr marL="4571772" indent="-914356" algn="l" defTabSz="3657418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480" indent="-914356" algn="l" defTabSz="3657418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189" indent="-914356" algn="l" defTabSz="3657418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10057898" indent="-914356" algn="l" defTabSz="3657418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6605" indent="-914356" algn="l" defTabSz="3657418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5314" indent="-914356" algn="l" defTabSz="3657418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023" indent="-914356" algn="l" defTabSz="3657418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5741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828709" algn="l" defTabSz="365741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657418" algn="l" defTabSz="365741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126" algn="l" defTabSz="365741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7314834" algn="l" defTabSz="365741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3542" algn="l" defTabSz="365741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0972252" algn="l" defTabSz="365741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2800960" algn="l" defTabSz="365741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4629669" algn="l" defTabSz="365741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gif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457198" y="3071836"/>
            <a:ext cx="8577072" cy="6902226"/>
          </a:xfrm>
          <a:prstGeom prst="rect">
            <a:avLst/>
          </a:prstGeom>
          <a:solidFill>
            <a:schemeClr val="bg1"/>
          </a:solidFill>
          <a:ln w="12700">
            <a:solidFill>
              <a:srgbClr val="BE0F34"/>
            </a:solidFill>
            <a:miter lim="800000"/>
            <a:headEnd/>
            <a:tailEnd/>
          </a:ln>
          <a:effectLst>
            <a:outerShdw blurRad="139700" dist="139700" dir="2700000" algn="tl" rotWithShape="0">
              <a:srgbClr val="BE0F34">
                <a:alpha val="40000"/>
              </a:srgbClr>
            </a:outerShdw>
          </a:effectLst>
        </p:spPr>
        <p:txBody>
          <a:bodyPr lIns="274320" tIns="118872" rIns="274320" bIns="118872"/>
          <a:lstStyle/>
          <a:p>
            <a:pPr defTabSz="695291">
              <a:spcAft>
                <a:spcPts val="1200"/>
              </a:spcAft>
              <a:tabLst>
                <a:tab pos="380981" algn="l"/>
              </a:tabLst>
              <a:defRPr/>
            </a:pPr>
            <a:r>
              <a:rPr lang="en-US" sz="32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Abstract</a:t>
            </a:r>
          </a:p>
          <a:p>
            <a:pPr marL="365760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Automatic detection of sleep state is an important queue in accurate detection of sleep conditions.</a:t>
            </a:r>
          </a:p>
          <a:p>
            <a:pPr marL="365760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analysis of EEGs is a difficult time-consuming task with only moderate inter-observer agreement.</a:t>
            </a:r>
          </a:p>
          <a:p>
            <a:pPr marL="365760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Other obstacles include the presence of noise and artifacts as well as amplitude changes.</a:t>
            </a:r>
          </a:p>
          <a:p>
            <a:pPr marL="365760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We are developing a recognition system to detect whether or not a patient is sleepy, awake or drowsy.</a:t>
            </a:r>
          </a:p>
          <a:p>
            <a:pPr marL="365760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We developed a corpus of 426 EEGs in which 200 contain sleep events. This was partitioned into 150 EEGs for training and 50 EEGs for evaluation.</a:t>
            </a:r>
          </a:p>
          <a:p>
            <a:pPr marL="365760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Preliminary </a:t>
            </a:r>
            <a:r>
              <a:rPr lang="en-US" sz="2400" b="1" dirty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results showed </a:t>
            </a: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that automatic detection of sleep state on big data can be comparable with medical reports.</a:t>
            </a:r>
            <a:endParaRPr lang="en-US" sz="2400" b="1" dirty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6737" y="343383"/>
            <a:ext cx="35582065" cy="2371269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lIns="274320" tIns="118872" rIns="274320" bIns="118872"/>
          <a:lstStyle>
            <a:defPPr>
              <a:defRPr lang="en-US"/>
            </a:defPPr>
            <a:lvl1pPr defTabSz="695325">
              <a:spcAft>
                <a:spcPts val="1200"/>
              </a:spcAft>
              <a:tabLst>
                <a:tab pos="381000" algn="l"/>
              </a:tabLst>
              <a:defRPr sz="4000" b="1">
                <a:solidFill>
                  <a:srgbClr val="333399"/>
                </a:solidFill>
                <a:latin typeface="Arial" pitchFamily="34" charset="0"/>
                <a:cs typeface="Arial" pitchFamily="34" charset="0"/>
              </a:defRPr>
            </a:lvl1pPr>
            <a:lvl2pPr marL="1306312" lvl="1" indent="-489867">
              <a:buFont typeface="Courier New" panose="02070309020205020404" pitchFamily="49" charset="0"/>
              <a:buChar char="o"/>
              <a:defRPr sz="3200" b="1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</a:lstStyle>
          <a:p>
            <a:pPr algn="ctr"/>
            <a:r>
              <a:rPr lang="en-US" sz="4800" dirty="0" smtClean="0"/>
              <a:t>DETECTION OF SLEEP STATE USING MACHINE LEARNING ON BIG DATA</a:t>
            </a:r>
            <a:endParaRPr lang="en-US" sz="4800" dirty="0"/>
          </a:p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Francisco </a:t>
            </a:r>
            <a:r>
              <a:rPr lang="en-US" sz="3200" dirty="0" err="1" smtClean="0">
                <a:solidFill>
                  <a:schemeClr val="tx1"/>
                </a:solidFill>
              </a:rPr>
              <a:t>Raimundo</a:t>
            </a:r>
            <a:r>
              <a:rPr lang="en-US" sz="3200" dirty="0" smtClean="0">
                <a:solidFill>
                  <a:schemeClr val="tx1"/>
                </a:solidFill>
              </a:rPr>
              <a:t> Albuquerque </a:t>
            </a:r>
            <a:r>
              <a:rPr lang="en-US" sz="3200" dirty="0" err="1" smtClean="0">
                <a:solidFill>
                  <a:schemeClr val="tx1"/>
                </a:solidFill>
              </a:rPr>
              <a:t>Parente</a:t>
            </a:r>
            <a:r>
              <a:rPr lang="en-US" sz="3200" dirty="0" smtClean="0">
                <a:solidFill>
                  <a:schemeClr val="tx1"/>
                </a:solidFill>
              </a:rPr>
              <a:t>, Lucas Santana, David Jungreis, Dr</a:t>
            </a:r>
            <a:r>
              <a:rPr lang="en-US" sz="3200" dirty="0">
                <a:solidFill>
                  <a:schemeClr val="tx1"/>
                </a:solidFill>
              </a:rPr>
              <a:t>. Iyad Obeid and Dr. Joseph Picone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The Neural Engineering Data Consortium, Temple University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735" y="496336"/>
            <a:ext cx="5805867" cy="890157"/>
          </a:xfrm>
          <a:prstGeom prst="rect">
            <a:avLst/>
          </a:prstGeom>
        </p:spPr>
      </p:pic>
      <p:sp>
        <p:nvSpPr>
          <p:cNvPr id="40" name="TextBox 39"/>
          <p:cNvSpPr txBox="1">
            <a:spLocks/>
          </p:cNvSpPr>
          <p:nvPr/>
        </p:nvSpPr>
        <p:spPr>
          <a:xfrm>
            <a:off x="464545" y="10218147"/>
            <a:ext cx="8577072" cy="16731253"/>
          </a:xfrm>
          <a:prstGeom prst="rect">
            <a:avLst/>
          </a:prstGeom>
          <a:solidFill>
            <a:schemeClr val="bg1"/>
          </a:solidFill>
          <a:ln w="12700">
            <a:solidFill>
              <a:srgbClr val="BE0F34"/>
            </a:solidFill>
            <a:miter lim="800000"/>
            <a:headEnd/>
            <a:tailEnd/>
          </a:ln>
          <a:effectLst>
            <a:outerShdw blurRad="139700" dist="139700" dir="2700000" algn="tl" rotWithShape="0">
              <a:srgbClr val="BE0F34">
                <a:alpha val="40000"/>
              </a:srgbClr>
            </a:outerShdw>
          </a:effectLst>
        </p:spPr>
        <p:txBody>
          <a:bodyPr lIns="274320" tIns="118872" rIns="274320" bIns="118872"/>
          <a:lstStyle>
            <a:defPPr>
              <a:defRPr lang="en-US"/>
            </a:defPPr>
            <a:lvl1pPr defTabSz="695325">
              <a:spcAft>
                <a:spcPts val="1200"/>
              </a:spcAft>
              <a:tabLst>
                <a:tab pos="381000" algn="l"/>
              </a:tabLst>
              <a:defRPr sz="4000" b="1">
                <a:solidFill>
                  <a:srgbClr val="333399"/>
                </a:solidFill>
                <a:latin typeface="Arial" pitchFamily="34" charset="0"/>
                <a:cs typeface="Arial" pitchFamily="34" charset="0"/>
              </a:defRPr>
            </a:lvl1pPr>
            <a:lvl2pPr marL="1306312" lvl="1" indent="-489867">
              <a:buFont typeface="Courier New" panose="02070309020205020404" pitchFamily="49" charset="0"/>
              <a:buChar char="o"/>
              <a:defRPr sz="3200" b="1">
                <a:ln w="0"/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sz="3200" dirty="0" smtClean="0"/>
              <a:t>Introduction</a:t>
            </a:r>
          </a:p>
          <a:p>
            <a:pPr marL="365760" lvl="1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The emergence of big data and machine learning is enabling the ability to automatically learn how to interpret EEGs from a big data archive.</a:t>
            </a:r>
          </a:p>
          <a:p>
            <a:pPr marL="365760" lvl="1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The TUH EEG Corpus is the largest and most comprehensive publicly-released corpus representing 12 years of clinical data collected at Temple Hospital. </a:t>
            </a:r>
          </a:p>
          <a:p>
            <a:pPr marL="365760" lvl="1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Previously released data resources in this area are mostly represented by experimentally acquired recordings.  Figure 1 shows the comparison between the TUH EEG Data Corpus and other resources.</a:t>
            </a:r>
          </a:p>
          <a:p>
            <a:pPr marL="365760" lvl="1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65760" lvl="1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65760" lvl="1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65760" lvl="1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65760" lvl="1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65760" lvl="1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65760" lvl="1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65760" lvl="1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65760" lvl="1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65760" lvl="1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Automatic interpretation of EEGs involves the use of advanced machine learning algorithms trained on large amounts of data:</a:t>
            </a:r>
          </a:p>
          <a:p>
            <a:pPr marL="0" lvl="1" indent="0">
              <a:spcAft>
                <a:spcPts val="1200"/>
              </a:spcAft>
              <a:buNone/>
            </a:pPr>
            <a:endParaRPr lang="en-US" sz="2400" dirty="0"/>
          </a:p>
        </p:txBody>
      </p:sp>
      <p:sp>
        <p:nvSpPr>
          <p:cNvPr id="41" name="Text Box 176"/>
          <p:cNvSpPr txBox="1">
            <a:spLocks noChangeArrowheads="1"/>
          </p:cNvSpPr>
          <p:nvPr/>
        </p:nvSpPr>
        <p:spPr bwMode="auto">
          <a:xfrm>
            <a:off x="30540961" y="570754"/>
            <a:ext cx="4428911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0" tIns="0" rIns="0" bIns="0">
            <a:spAutoFit/>
          </a:bodyPr>
          <a:lstStyle/>
          <a:p>
            <a:pPr algn="r" defTabSz="695291">
              <a:tabLst>
                <a:tab pos="3657418" algn="ctr"/>
              </a:tabLst>
              <a:defRPr/>
            </a:pPr>
            <a:r>
              <a:rPr lang="en-US" sz="2800" b="1" dirty="0">
                <a:solidFill>
                  <a:srgbClr val="B30738"/>
                </a:solidFill>
                <a:latin typeface="Arial" pitchFamily="34" charset="0"/>
                <a:cs typeface="Arial" pitchFamily="34" charset="0"/>
              </a:rPr>
              <a:t>College of Engineering</a:t>
            </a:r>
          </a:p>
          <a:p>
            <a:pPr algn="r" defTabSz="695291">
              <a:tabLst>
                <a:tab pos="3657418" algn="ctr"/>
              </a:tabLst>
              <a:defRPr/>
            </a:pPr>
            <a:r>
              <a:rPr lang="en-US" sz="2800" b="1" dirty="0">
                <a:solidFill>
                  <a:srgbClr val="B30738"/>
                </a:solidFill>
                <a:latin typeface="Arial" pitchFamily="34" charset="0"/>
                <a:cs typeface="Arial" pitchFamily="34" charset="0"/>
              </a:rPr>
              <a:t>Temple </a:t>
            </a:r>
            <a:r>
              <a:rPr lang="en-US" sz="2800" b="1" dirty="0" smtClean="0">
                <a:solidFill>
                  <a:srgbClr val="B30738"/>
                </a:solidFill>
                <a:latin typeface="Arial" pitchFamily="34" charset="0"/>
                <a:cs typeface="Arial" pitchFamily="34" charset="0"/>
              </a:rPr>
              <a:t>University</a:t>
            </a:r>
            <a:endParaRPr lang="en-US" sz="2800" b="1" dirty="0">
              <a:solidFill>
                <a:srgbClr val="B3073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6" name="Picture 45" descr="logo_temple_basic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1493" y="315751"/>
            <a:ext cx="1310187" cy="1371600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1871069" y="1210047"/>
            <a:ext cx="4090820" cy="492443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3200" i="1" dirty="0">
                <a:latin typeface="Monotype Corsiva"/>
                <a:cs typeface="Monotype Corsiva"/>
              </a:rPr>
              <a:t>www.isip.piconepress.com</a:t>
            </a:r>
            <a:endParaRPr lang="en-US" sz="3200" i="1" dirty="0">
              <a:solidFill>
                <a:srgbClr val="000000"/>
              </a:solidFill>
              <a:latin typeface="Monotype Corsiva"/>
              <a:cs typeface="Monotype Corsiva"/>
            </a:endParaRPr>
          </a:p>
        </p:txBody>
      </p: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27509373" y="3101529"/>
            <a:ext cx="8577072" cy="16303965"/>
          </a:xfrm>
          <a:prstGeom prst="rect">
            <a:avLst/>
          </a:prstGeom>
          <a:solidFill>
            <a:schemeClr val="bg1"/>
          </a:solidFill>
          <a:ln w="12700">
            <a:solidFill>
              <a:srgbClr val="BE0F34"/>
            </a:solidFill>
            <a:miter lim="800000"/>
            <a:headEnd/>
            <a:tailEnd/>
          </a:ln>
          <a:effectLst>
            <a:outerShdw blurRad="139700" dist="139700" dir="2700000" algn="tl" rotWithShape="0">
              <a:srgbClr val="BE0F34">
                <a:alpha val="40000"/>
              </a:srgbClr>
            </a:outerShdw>
          </a:effectLst>
        </p:spPr>
        <p:txBody>
          <a:bodyPr lIns="274320" tIns="118872" rIns="274320" bIns="118872"/>
          <a:lstStyle/>
          <a:p>
            <a:pPr defTabSz="695291">
              <a:spcAft>
                <a:spcPts val="1200"/>
              </a:spcAft>
              <a:tabLst>
                <a:tab pos="380981" algn="l"/>
              </a:tabLst>
              <a:defRPr/>
            </a:pPr>
            <a:r>
              <a:rPr lang="en-US" sz="32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Results</a:t>
            </a:r>
          </a:p>
          <a:p>
            <a:pPr>
              <a:spcAft>
                <a:spcPts val="1200"/>
              </a:spcAft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     </a:t>
            </a:r>
            <a:endParaRPr lang="en-US" sz="2400" b="1" dirty="0" smtClean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pt-BR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[ machine learning results]</a:t>
            </a:r>
            <a:endParaRPr lang="en-US" sz="2400" b="1" dirty="0" smtClean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27509373" y="19659600"/>
            <a:ext cx="8609427" cy="7289800"/>
          </a:xfrm>
          <a:prstGeom prst="rect">
            <a:avLst/>
          </a:prstGeom>
          <a:solidFill>
            <a:schemeClr val="bg1"/>
          </a:solidFill>
          <a:ln w="12700">
            <a:solidFill>
              <a:srgbClr val="BE0F34"/>
            </a:solidFill>
            <a:miter lim="800000"/>
            <a:headEnd/>
            <a:tailEnd/>
          </a:ln>
          <a:effectLst>
            <a:outerShdw blurRad="139700" dist="139700" dir="2700000" algn="tl" rotWithShape="0">
              <a:srgbClr val="BE0F34">
                <a:alpha val="40000"/>
              </a:srgbClr>
            </a:outerShdw>
          </a:effectLst>
        </p:spPr>
        <p:txBody>
          <a:bodyPr lIns="274320" tIns="118872" rIns="274320" bIns="118872"/>
          <a:lstStyle/>
          <a:p>
            <a:pPr defTabSz="695291">
              <a:spcAft>
                <a:spcPts val="1200"/>
              </a:spcAft>
              <a:tabLst>
                <a:tab pos="380981" algn="l"/>
              </a:tabLst>
              <a:defRPr/>
            </a:pPr>
            <a:r>
              <a:rPr lang="en-US" sz="32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Summary</a:t>
            </a:r>
          </a:p>
          <a:p>
            <a:pPr marL="365760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We developed a database consisting of  a huge and uncorrelated set of EEGs for training and evaluation.</a:t>
            </a:r>
            <a:endParaRPr lang="en-US" sz="2400" b="1" dirty="0" smtClean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65760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We analyzed 426 EEGs containing 200 sleep events: 75% for training and 25% for evaluation.</a:t>
            </a:r>
            <a:endParaRPr lang="en-US" sz="2400" b="1" dirty="0" smtClean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65760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This work is based on several analysis in an enormous EEG dataset, with only moderate inter-observer agreement.</a:t>
            </a:r>
            <a:endParaRPr lang="en-US" sz="2400" b="1" dirty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65760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Future </a:t>
            </a: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work will include the detection of sleep spindles </a:t>
            </a: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based on </a:t>
            </a: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analysis of  medical reports and the presence of characteristic waveforms in EEG signals.</a:t>
            </a:r>
            <a:endParaRPr lang="en-US" sz="3200" b="1" dirty="0" smtClean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pPr defTabSz="695291">
              <a:spcAft>
                <a:spcPts val="1200"/>
              </a:spcAft>
              <a:tabLst>
                <a:tab pos="380981" algn="l"/>
              </a:tabLst>
              <a:defRPr/>
            </a:pPr>
            <a:r>
              <a:rPr lang="en-US" sz="32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Acknowledgements</a:t>
            </a:r>
            <a:endParaRPr lang="en-US" sz="3200" b="1" dirty="0" smtClean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pPr marL="365760" indent="-36576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81000" algn="l"/>
              </a:tabLst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This research was supported by the Brazil Scientific Mobility Program (BSMP) and the Institute of International Education (IIE).</a:t>
            </a:r>
            <a:endParaRPr lang="en-US" sz="2400" b="1" i="1" dirty="0" smtClean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en-US" sz="1800" b="1" dirty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 Box 7"/>
          <p:cNvSpPr txBox="1">
            <a:spLocks noChangeArrowheads="1"/>
          </p:cNvSpPr>
          <p:nvPr/>
        </p:nvSpPr>
        <p:spPr bwMode="auto">
          <a:xfrm>
            <a:off x="9474590" y="3101530"/>
            <a:ext cx="8577072" cy="23847869"/>
          </a:xfrm>
          <a:prstGeom prst="rect">
            <a:avLst/>
          </a:prstGeom>
          <a:solidFill>
            <a:schemeClr val="bg1"/>
          </a:solidFill>
          <a:ln w="12700">
            <a:solidFill>
              <a:srgbClr val="BE0F34"/>
            </a:solidFill>
            <a:miter lim="800000"/>
            <a:headEnd/>
            <a:tailEnd/>
          </a:ln>
          <a:effectLst>
            <a:outerShdw blurRad="139700" dist="139700" dir="2700000" algn="tl" rotWithShape="0">
              <a:srgbClr val="BE0F34">
                <a:alpha val="40000"/>
              </a:srgbClr>
            </a:outerShdw>
          </a:effectLst>
        </p:spPr>
        <p:txBody>
          <a:bodyPr lIns="274320" tIns="118872" rIns="274320" bIns="118872"/>
          <a:lstStyle/>
          <a:p>
            <a:pPr defTabSz="695291">
              <a:spcAft>
                <a:spcPts val="1200"/>
              </a:spcAft>
              <a:tabLst>
                <a:tab pos="380981" algn="l"/>
              </a:tabLst>
              <a:defRPr/>
            </a:pPr>
            <a:r>
              <a:rPr lang="en-US" sz="32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Methodology</a:t>
            </a:r>
          </a:p>
          <a:p>
            <a:pPr marL="342900" indent="-342900" defTabSz="89401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EEG sessions were identified based on the presence of relevant comments in the EEG reports:</a:t>
            </a:r>
          </a:p>
          <a:p>
            <a:pPr marL="685800" lvl="1" indent="-349250">
              <a:buFont typeface="Courier New" panose="02070309020205020404" pitchFamily="49" charset="0"/>
              <a:buChar char="o"/>
            </a:pPr>
            <a:r>
              <a:rPr lang="en-US" sz="2400" b="1" dirty="0" smtClean="0">
                <a:ln w="0"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“Vertex </a:t>
            </a:r>
            <a:r>
              <a:rPr lang="en-US" sz="2400" b="1" dirty="0">
                <a:ln w="0"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waves and spindles were seen in stage II </a:t>
            </a:r>
            <a:r>
              <a:rPr lang="en-US" sz="2400" b="1" dirty="0" smtClean="0">
                <a:ln w="0"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sleep”</a:t>
            </a:r>
          </a:p>
          <a:p>
            <a:pPr marL="685800" lvl="1" indent="-349250">
              <a:buFont typeface="Courier New" panose="02070309020205020404" pitchFamily="49" charset="0"/>
              <a:buChar char="o"/>
            </a:pPr>
            <a:r>
              <a:rPr lang="en-US" sz="2400" b="1" dirty="0" smtClean="0">
                <a:ln w="0"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“This </a:t>
            </a:r>
            <a:r>
              <a:rPr lang="en-US" sz="2400" b="1" dirty="0">
                <a:ln w="0"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is an abnormal awake and asleep 21-minute EEG due to intermittent left temporal moderate </a:t>
            </a:r>
            <a:r>
              <a:rPr lang="en-US" sz="2400" b="1" dirty="0" smtClean="0">
                <a:ln w="0"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slowing”</a:t>
            </a:r>
          </a:p>
          <a:p>
            <a:pPr marL="685800" lvl="1" indent="-349250">
              <a:buFont typeface="Courier New" panose="02070309020205020404" pitchFamily="49" charset="0"/>
              <a:buChar char="o"/>
            </a:pPr>
            <a:r>
              <a:rPr lang="en-US" sz="2400" b="1" dirty="0" smtClean="0">
                <a:ln w="0"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“During </a:t>
            </a:r>
            <a:r>
              <a:rPr lang="en-US" sz="2400" b="1" dirty="0">
                <a:ln w="0"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sleep, symmetrical vertex waves and sleep spindles are </a:t>
            </a:r>
            <a:r>
              <a:rPr lang="en-US" sz="2400" b="1" dirty="0" smtClean="0">
                <a:ln w="0"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captured”</a:t>
            </a:r>
          </a:p>
          <a:p>
            <a:pPr marL="342900" indent="-342900" defTabSz="894015">
              <a:spcBef>
                <a:spcPts val="1200"/>
              </a:spcBef>
              <a:spcAft>
                <a:spcPts val="356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We manually identified and annotated sleep, drowsy and awake events in each selected EEG.</a:t>
            </a:r>
          </a:p>
          <a:p>
            <a:pPr marL="342900" indent="-342900" defTabSz="894015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endParaRPr lang="en-US" sz="2400" b="1" dirty="0" smtClean="0">
              <a:ln w="0"/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  <a:p>
            <a:pPr marL="342900" indent="-342900" defTabSz="894015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endParaRPr lang="en-US" sz="2400" b="1" dirty="0" smtClean="0">
              <a:ln w="0"/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  <a:p>
            <a:pPr marL="342900" indent="-342900" defTabSz="894015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r>
              <a:rPr lang="en-US" sz="2400" b="1" dirty="0" smtClean="0">
                <a:ln w="0"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A sleep condition is indicated by the presence of vertex waves:</a:t>
            </a:r>
          </a:p>
          <a:p>
            <a:pPr marL="685800" lvl="1" indent="-349250">
              <a:buFont typeface="Courier New" panose="02070309020205020404" pitchFamily="49" charset="0"/>
              <a:buChar char="o"/>
            </a:pPr>
            <a:r>
              <a:rPr lang="en-US" sz="2400" b="1" dirty="0" smtClean="0">
                <a:ln w="0"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Occur most frequently during late stage 1 and stage 2 sleep;</a:t>
            </a:r>
          </a:p>
          <a:p>
            <a:pPr marL="685800" lvl="1" indent="-349250"/>
            <a:endParaRPr lang="en-US" sz="2400" b="1" dirty="0" smtClean="0">
              <a:ln w="0"/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  <a:p>
            <a:pPr marL="685800" lvl="1" indent="-349250">
              <a:buFont typeface="Courier New" panose="02070309020205020404" pitchFamily="49" charset="0"/>
              <a:buChar char="o"/>
            </a:pPr>
            <a:r>
              <a:rPr lang="en-US" sz="2400" b="1" dirty="0" smtClean="0">
                <a:ln w="0"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Are identified as distinctive </a:t>
            </a:r>
            <a:r>
              <a:rPr lang="en-US" sz="2400" b="1" i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 </a:t>
            </a: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shaped wave forms with peaks between 100-200µV;</a:t>
            </a:r>
          </a:p>
          <a:p>
            <a:pPr marL="685800" lvl="1" indent="-349250"/>
            <a:endParaRPr lang="en-US" sz="2400" b="1" dirty="0" smtClean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lvl="1" indent="-342900" defTabSz="894015">
              <a:spcAft>
                <a:spcPts val="350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endParaRPr lang="en-US" sz="2400" b="1" dirty="0" smtClean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lvl="1" indent="-342900" defTabSz="894015">
              <a:spcAft>
                <a:spcPts val="350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Patient is awake when we observe artifacts and irregular signal patterns</a:t>
            </a:r>
          </a:p>
          <a:p>
            <a:pPr marL="342900" lvl="1" indent="-342900" defTabSz="894015">
              <a:spcAft>
                <a:spcPts val="350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endParaRPr lang="en-US" sz="2400" b="1" dirty="0" smtClean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lvl="1" defTabSz="894015">
              <a:spcAft>
                <a:spcPts val="35000"/>
              </a:spcAft>
              <a:tabLst>
                <a:tab pos="489871" algn="l"/>
              </a:tabLst>
              <a:defRPr/>
            </a:pPr>
            <a:endParaRPr lang="en-US" sz="2400" b="1" dirty="0" smtClean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30" descr="Screen Shot 2014-07-30 at 12.07.30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59" y="21814972"/>
            <a:ext cx="8209341" cy="4547366"/>
          </a:xfrm>
          <a:prstGeom prst="rect">
            <a:avLst/>
          </a:prstGeom>
        </p:spPr>
      </p:pic>
      <p:sp>
        <p:nvSpPr>
          <p:cNvPr id="32" name="CaixaDeTexto 42"/>
          <p:cNvSpPr txBox="1"/>
          <p:nvPr/>
        </p:nvSpPr>
        <p:spPr>
          <a:xfrm>
            <a:off x="487747" y="26362337"/>
            <a:ext cx="8553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Figure 2. Automatic interpretation of EEGs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 Box 7"/>
          <p:cNvSpPr txBox="1">
            <a:spLocks noChangeArrowheads="1"/>
          </p:cNvSpPr>
          <p:nvPr/>
        </p:nvSpPr>
        <p:spPr bwMode="auto">
          <a:xfrm>
            <a:off x="18499328" y="3101529"/>
            <a:ext cx="8577072" cy="23847869"/>
          </a:xfrm>
          <a:prstGeom prst="rect">
            <a:avLst/>
          </a:prstGeom>
          <a:solidFill>
            <a:schemeClr val="bg1"/>
          </a:solidFill>
          <a:ln w="12700">
            <a:solidFill>
              <a:srgbClr val="BE0F34"/>
            </a:solidFill>
            <a:miter lim="800000"/>
            <a:headEnd/>
            <a:tailEnd/>
          </a:ln>
          <a:effectLst>
            <a:outerShdw blurRad="139700" dist="139700" dir="2700000" algn="tl" rotWithShape="0">
              <a:srgbClr val="BE0F34">
                <a:alpha val="40000"/>
              </a:srgbClr>
            </a:outerShdw>
          </a:effectLst>
        </p:spPr>
        <p:txBody>
          <a:bodyPr lIns="274320" tIns="118872" rIns="274320" bIns="118872"/>
          <a:lstStyle/>
          <a:p>
            <a:pPr marL="342900" lvl="1" indent="-342900" defTabSz="894015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These </a:t>
            </a:r>
            <a:r>
              <a:rPr lang="en-US" sz="2400" b="1" dirty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events typically occur </a:t>
            </a: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on all channels since the entire brain is awake.</a:t>
            </a:r>
          </a:p>
          <a:p>
            <a:pPr marL="342900" lvl="1" indent="-342900" defTabSz="894015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Signal amplitude </a:t>
            </a: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varies depending upon patient’s movements.</a:t>
            </a:r>
            <a:endParaRPr lang="en-US" sz="2400" b="1" dirty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lvl="1" indent="-342900" defTabSz="894015">
              <a:spcAft>
                <a:spcPts val="260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Inversion of polarity in the channels associated with eye movement indicates drowsiness:</a:t>
            </a: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Signals on channels FP1-F7 and F7-T3 converge and signals on channels FP2-F8 and F8-T4 diverge.</a:t>
            </a: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The characteristic signal behavior on Figure 6 indicates the patient is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drowsy.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We used an internal annotation tool to manually label data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endParaRPr lang="en-US" sz="3200" b="1" dirty="0" smtClean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endParaRPr lang="en-US" sz="3200" b="1" dirty="0" smtClean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endParaRPr lang="en-US" sz="3200" b="1"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endParaRPr lang="en-US" sz="3200" b="1" dirty="0" smtClean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endParaRPr lang="en-US" sz="3200" b="1"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endParaRPr lang="en-US" sz="3200" b="1" dirty="0" smtClean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endParaRPr lang="en-US" sz="3200" b="1"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endParaRPr lang="en-US" sz="3200" b="1" dirty="0" smtClean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32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Machine </a:t>
            </a:r>
            <a:r>
              <a:rPr lang="en-US" sz="32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Learning Approach</a:t>
            </a: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r>
              <a:rPr lang="pt-BR" sz="2400" b="1" dirty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We set up our system to distinghish between awakefulness, drowsiness and sleep.</a:t>
            </a: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Previously, a </a:t>
            </a:r>
            <a:r>
              <a:rPr lang="en-US" sz="2400" b="1" dirty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pilot </a:t>
            </a: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experiment </a:t>
            </a:r>
            <a:r>
              <a:rPr lang="en-US" sz="2400" b="1" dirty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was conducted on a small data set of 12 EEG sessions for training and an independent set of 12 EEGs for evaluation. This data contains a rich variety of signal </a:t>
            </a: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events.</a:t>
            </a:r>
            <a:endParaRPr lang="en-US" sz="3200" b="1"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r>
              <a:rPr lang="en-US" sz="2400" b="1" dirty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This small set was chosen so that parameter tuning experiments could be conducted quickly</a:t>
            </a: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r>
              <a:rPr lang="pt-BR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We created another and bigger dataset with 426 EEGs to detect sleep states accurately.</a:t>
            </a: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r>
              <a:rPr lang="pt-BR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We observed 200 sleep events in the bigger dataset and used 75% of it for training and 25% for evaluation. We can vary these rates based on our experiment performance.</a:t>
            </a: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r>
              <a:rPr lang="pt-BR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After prepare the data using our software tool, we perform feature extraction, training and decoding, whose output has the hypothesis against the models.</a:t>
            </a: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r>
              <a:rPr lang="pt-BR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After rescoring, we analyze and compare the confusion matrixes in order to evaluate the performance.</a:t>
            </a:r>
            <a:endParaRPr lang="en-US" sz="2400" b="1" dirty="0" smtClean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5475" y="15711444"/>
            <a:ext cx="7680518" cy="3601089"/>
          </a:xfrm>
          <a:prstGeom prst="rect">
            <a:avLst/>
          </a:prstGeom>
        </p:spPr>
      </p:pic>
      <p:sp>
        <p:nvSpPr>
          <p:cNvPr id="34" name="CaixaDeTexto 42"/>
          <p:cNvSpPr txBox="1"/>
          <p:nvPr/>
        </p:nvSpPr>
        <p:spPr>
          <a:xfrm>
            <a:off x="476657" y="19405494"/>
            <a:ext cx="8553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Figure 1. A comparison of the TUH EEG Corpus to other publicly available resources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71922" y="12135515"/>
            <a:ext cx="8316971" cy="4017416"/>
          </a:xfrm>
          <a:prstGeom prst="rect">
            <a:avLst/>
          </a:prstGeom>
        </p:spPr>
      </p:pic>
      <p:sp>
        <p:nvSpPr>
          <p:cNvPr id="54" name="CaixaDeTexto 42"/>
          <p:cNvSpPr txBox="1"/>
          <p:nvPr/>
        </p:nvSpPr>
        <p:spPr>
          <a:xfrm>
            <a:off x="19227651" y="16441746"/>
            <a:ext cx="7205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Figure 6. An EEG annotation tool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aixaDeTexto 42"/>
          <p:cNvSpPr txBox="1"/>
          <p:nvPr/>
        </p:nvSpPr>
        <p:spPr>
          <a:xfrm>
            <a:off x="9531358" y="12717837"/>
            <a:ext cx="8553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Figure 3. A typical sleep event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aixaDeTexto 42"/>
          <p:cNvSpPr txBox="1"/>
          <p:nvPr/>
        </p:nvSpPr>
        <p:spPr>
          <a:xfrm>
            <a:off x="9474590" y="26507829"/>
            <a:ext cx="8553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An awake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vent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CaixaDeTexto 42"/>
          <p:cNvSpPr txBox="1"/>
          <p:nvPr/>
        </p:nvSpPr>
        <p:spPr>
          <a:xfrm>
            <a:off x="18460083" y="7540716"/>
            <a:ext cx="8553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Figure 6. A drowsy event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CaixaDeTexto 42"/>
          <p:cNvSpPr txBox="1"/>
          <p:nvPr/>
        </p:nvSpPr>
        <p:spPr>
          <a:xfrm>
            <a:off x="9403162" y="20878078"/>
            <a:ext cx="8553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Figure 4. The signals change their polarity around the channels C3-CZ and CZ-C4.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31032" y="16909777"/>
            <a:ext cx="7592803" cy="335958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825463" y="6121377"/>
            <a:ext cx="7924800" cy="11239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36359" y="8294858"/>
            <a:ext cx="7687476" cy="41029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931032" y="22639152"/>
            <a:ext cx="7404289" cy="386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00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3728</TotalTime>
  <Words>794</Words>
  <Application>Microsoft Office PowerPoint</Application>
  <PresentationFormat>Custom</PresentationFormat>
  <Paragraphs>82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Courier New</vt:lpstr>
      <vt:lpstr>Monotype Corsiva</vt:lpstr>
      <vt:lpstr>Verdana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Devin Trejo</dc:creator>
  <cp:lastModifiedBy>Raimundo</cp:lastModifiedBy>
  <cp:revision>177</cp:revision>
  <dcterms:created xsi:type="dcterms:W3CDTF">2015-07-15T21:31:39Z</dcterms:created>
  <dcterms:modified xsi:type="dcterms:W3CDTF">2015-08-18T18:17:30Z</dcterms:modified>
</cp:coreProperties>
</file>