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1pPr>
    <a:lvl2pPr marL="1536038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2pPr>
    <a:lvl3pPr marL="307207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3pPr>
    <a:lvl4pPr marL="4608115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4pPr>
    <a:lvl5pPr marL="6144154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5pPr>
    <a:lvl6pPr marL="7680192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6pPr>
    <a:lvl7pPr marL="921623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7pPr>
    <a:lvl8pPr marL="10752269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8pPr>
    <a:lvl9pPr marL="1228830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  <p15:guide id="3" pos="11620" userDrawn="1">
          <p15:clr>
            <a:srgbClr val="A4A3A4"/>
          </p15:clr>
        </p15:guide>
        <p15:guide id="4" pos="11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738"/>
    <a:srgbClr val="333385"/>
    <a:srgbClr val="9A2B3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376" autoAdjust="0"/>
    <p:restoredTop sz="95392" autoAdjust="0"/>
  </p:normalViewPr>
  <p:slideViewPr>
    <p:cSldViewPr snapToGrid="0">
      <p:cViewPr>
        <p:scale>
          <a:sx n="40" d="100"/>
          <a:sy n="40" d="100"/>
        </p:scale>
        <p:origin x="320" y="-2528"/>
      </p:cViewPr>
      <p:guideLst>
        <p:guide orient="horz" pos="8640"/>
        <p:guide pos="11520"/>
        <p:guide pos="11620"/>
        <p:guide pos="11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7275B-EEFF-4120-B8CB-6C04AC8D2B24}" type="datetimeFigureOut">
              <a:rPr lang="en-US" smtClean="0"/>
              <a:t>8/7/15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8D4A-D07E-4626-A9DE-9C06E88D4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355564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711129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1066693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1422258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777822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2133387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2488951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2844516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8D4A-D07E-4626-A9DE-9C06E88D43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3"/>
            <a:ext cx="31089600" cy="9550400"/>
          </a:xfrm>
        </p:spPr>
        <p:txBody>
          <a:bodyPr anchor="b"/>
          <a:lstStyle>
            <a:lvl1pPr algn="ctr"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709" indent="0" algn="ctr">
              <a:buNone/>
              <a:defRPr sz="8000"/>
            </a:lvl2pPr>
            <a:lvl3pPr marL="3657418" indent="0" algn="ctr">
              <a:buNone/>
              <a:defRPr sz="7200"/>
            </a:lvl3pPr>
            <a:lvl4pPr marL="5486126" indent="0" algn="ctr">
              <a:buNone/>
              <a:defRPr sz="6400"/>
            </a:lvl4pPr>
            <a:lvl5pPr marL="7314834" indent="0" algn="ctr">
              <a:buNone/>
              <a:defRPr sz="6400"/>
            </a:lvl5pPr>
            <a:lvl6pPr marL="9143542" indent="0" algn="ctr">
              <a:buNone/>
              <a:defRPr sz="6400"/>
            </a:lvl6pPr>
            <a:lvl7pPr marL="10972252" indent="0" algn="ctr">
              <a:buNone/>
              <a:defRPr sz="6400"/>
            </a:lvl7pPr>
            <a:lvl8pPr marL="12800960" indent="0" algn="ctr">
              <a:buNone/>
              <a:defRPr sz="6400"/>
            </a:lvl8pPr>
            <a:lvl9pPr marL="14629669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7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3" y="1460502"/>
            <a:ext cx="7886700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3" y="1460502"/>
            <a:ext cx="23202900" cy="232473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9"/>
            <a:ext cx="31546800" cy="11410948"/>
          </a:xfrm>
        </p:spPr>
        <p:txBody>
          <a:bodyPr anchor="b"/>
          <a:lstStyle>
            <a:lvl1pPr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709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418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1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483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354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2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09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2966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7"/>
            <a:ext cx="3154680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3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3" y="6724653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3" y="10020300"/>
            <a:ext cx="15549564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0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8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8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709" indent="0">
              <a:buNone/>
              <a:defRPr sz="11200"/>
            </a:lvl2pPr>
            <a:lvl3pPr marL="3657418" indent="0">
              <a:buNone/>
              <a:defRPr sz="9600"/>
            </a:lvl3pPr>
            <a:lvl4pPr marL="5486126" indent="0">
              <a:buNone/>
              <a:defRPr sz="8000"/>
            </a:lvl4pPr>
            <a:lvl5pPr marL="7314834" indent="0">
              <a:buNone/>
              <a:defRPr sz="8000"/>
            </a:lvl5pPr>
            <a:lvl6pPr marL="9143542" indent="0">
              <a:buNone/>
              <a:defRPr sz="8000"/>
            </a:lvl6pPr>
            <a:lvl7pPr marL="10972252" indent="0">
              <a:buNone/>
              <a:defRPr sz="8000"/>
            </a:lvl7pPr>
            <a:lvl8pPr marL="12800960" indent="0">
              <a:buNone/>
              <a:defRPr sz="8000"/>
            </a:lvl8pPr>
            <a:lvl9pPr marL="14629669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7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3A3-B0EC-45CA-8EE9-8D805B615558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418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56" indent="-914356" algn="l" defTabSz="3657418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06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772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480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189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898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605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314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02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70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18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26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834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54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25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096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66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57198" y="3071836"/>
            <a:ext cx="8577072" cy="690222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Abstract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Automatic detection of sleep state is an important queue in accurate detection of sleep conditions.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analysis of EEGs is a difficult time-consuming task with only moderate inter-observer agreement.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Other obstacles include the presence of noise and artifacts as well as amplitude changes.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are developing a recognition system to detect whether or not a patient is sleepy, awake or drowsy.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developed a corpus of 426 EEGs in which 200 contain sleep events. This was partitioned into 150 EEGs for training and 50 EEGs for evaluation.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state something about your results in three lines …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state something about your results in three lines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37" y="343383"/>
            <a:ext cx="35582065" cy="237126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</a:lstStyle>
          <a:p>
            <a:pPr algn="ctr"/>
            <a:r>
              <a:rPr lang="en-US" sz="4800" dirty="0" smtClean="0"/>
              <a:t>DETECTION OF SLEEP STATE USING MACHINE LEARNING ON BIG DATA</a:t>
            </a:r>
            <a:endParaRPr lang="en-US" sz="4800" dirty="0"/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Francisco </a:t>
            </a:r>
            <a:r>
              <a:rPr lang="en-US" sz="3200" dirty="0" err="1" smtClean="0">
                <a:solidFill>
                  <a:schemeClr val="tx1"/>
                </a:solidFill>
              </a:rPr>
              <a:t>Raimundo</a:t>
            </a:r>
            <a:r>
              <a:rPr lang="en-US" sz="3200" dirty="0" smtClean="0">
                <a:solidFill>
                  <a:schemeClr val="tx1"/>
                </a:solidFill>
              </a:rPr>
              <a:t> Albuquerque </a:t>
            </a:r>
            <a:r>
              <a:rPr lang="en-US" sz="3200" dirty="0" err="1" smtClean="0">
                <a:solidFill>
                  <a:schemeClr val="tx1"/>
                </a:solidFill>
              </a:rPr>
              <a:t>Parente</a:t>
            </a:r>
            <a:r>
              <a:rPr lang="en-US" sz="3200" dirty="0" smtClean="0">
                <a:solidFill>
                  <a:schemeClr val="tx1"/>
                </a:solidFill>
              </a:rPr>
              <a:t>, Lucas Santana, David Jungreis, Dr</a:t>
            </a:r>
            <a:r>
              <a:rPr lang="en-US" sz="3200" dirty="0">
                <a:solidFill>
                  <a:schemeClr val="tx1"/>
                </a:solidFill>
              </a:rPr>
              <a:t>. Iyad Obeid and Dr. Joseph Picone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The Neural Engineering Data Consortium, Temple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5" y="496336"/>
            <a:ext cx="5805867" cy="890157"/>
          </a:xfrm>
          <a:prstGeom prst="rect">
            <a:avLst/>
          </a:prstGeom>
        </p:spPr>
      </p:pic>
      <p:sp>
        <p:nvSpPr>
          <p:cNvPr id="40" name="TextBox 39"/>
          <p:cNvSpPr txBox="1">
            <a:spLocks/>
          </p:cNvSpPr>
          <p:nvPr/>
        </p:nvSpPr>
        <p:spPr>
          <a:xfrm>
            <a:off x="464545" y="10218147"/>
            <a:ext cx="8577072" cy="1673125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200" dirty="0" smtClean="0"/>
              <a:t>Introduction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emergence of big data and machine learning is enabling the ability to automatically learn how to interpret EEGs from a big data archive.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TUH EEG Corpus is the largest and most comprehensive publicly-released corpus representing 12 years of clinical data collected at Temple Hospital. 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Previously released data resources in this area are mostly represented by experimentally acquired recordings.  Figure 1 shows the comparison between the TUH EEG Data Corpus and other resources.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Automatic interpretation of EEGs involves the use of advanced machine learning algorithms trained on large amounts of data:</a:t>
            </a:r>
          </a:p>
          <a:p>
            <a:pPr marL="0" lvl="1" indent="0"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41" name="Text Box 176"/>
          <p:cNvSpPr txBox="1">
            <a:spLocks noChangeArrowheads="1"/>
          </p:cNvSpPr>
          <p:nvPr/>
        </p:nvSpPr>
        <p:spPr bwMode="auto">
          <a:xfrm>
            <a:off x="30540961" y="570754"/>
            <a:ext cx="442891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College of Engineering</a:t>
            </a:r>
          </a:p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Temple </a:t>
            </a:r>
            <a:r>
              <a:rPr lang="en-US" sz="2800" b="1" dirty="0" smtClean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University</a:t>
            </a:r>
            <a:endParaRPr lang="en-US" sz="2800" b="1" dirty="0">
              <a:solidFill>
                <a:srgbClr val="B307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 descr="logo_temple_basi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493" y="315751"/>
            <a:ext cx="1310187" cy="13716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871069" y="1210047"/>
            <a:ext cx="409082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200" i="1" dirty="0">
                <a:latin typeface="Monotype Corsiva"/>
                <a:cs typeface="Monotype Corsiva"/>
              </a:rPr>
              <a:t>www.isip.piconepress.com</a:t>
            </a:r>
            <a:endParaRPr lang="en-US" sz="32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7509373" y="3101529"/>
            <a:ext cx="8577072" cy="1571298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Results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[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panel needs to focus on your machine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learning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results]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89842" indent="-489842">
              <a:buFont typeface="Arial" panose="020B0604020202020204" pitchFamily="34" charset="0"/>
              <a:buChar char="•"/>
            </a:pP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7509373" y="19169743"/>
            <a:ext cx="8609427" cy="7779657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Summary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summarize the database development (specific to sleep annotations) …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Summarize your quantitative results….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Summarize your main findings about the difficulty of this problem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Future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work will include the detection of sleep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spindles by … state how you will do </a:t>
            </a:r>
            <a:r>
              <a:rPr lang="en-US" sz="2400" b="1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…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This research was supported by the Brazil Scientific Mobility Program (BSMP) and the Institute of International Education (IIE).</a:t>
            </a:r>
            <a:endParaRPr lang="en-US" sz="2400" b="1" i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9474590" y="3101530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Methodology</a:t>
            </a:r>
          </a:p>
          <a:p>
            <a:pPr marL="342900" indent="-342900" defTabSz="89401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EEG sessions were identified based on the presence of relevant comments in the EEG reports:</a:t>
            </a:r>
          </a:p>
          <a:p>
            <a:pPr marL="685800" lvl="1" indent="-3492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… show three examples from reports</a:t>
            </a:r>
          </a:p>
          <a:p>
            <a:pPr marL="685800" lvl="1" indent="-3492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… show three examples from reports</a:t>
            </a:r>
          </a:p>
          <a:p>
            <a:pPr marL="685800" lvl="1" indent="-3492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… show three examples from reports</a:t>
            </a:r>
          </a:p>
          <a:p>
            <a:pPr marL="342900" indent="-342900" defTabSz="894015">
              <a:spcBef>
                <a:spcPts val="1200"/>
              </a:spcBef>
              <a:spcAft>
                <a:spcPts val="356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manually identified and annotated sleep, drowsy and awake events in each selected EEG.</a:t>
            </a:r>
          </a:p>
          <a:p>
            <a:pPr marL="342900" indent="-342900" defTabSz="89401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 sleep condition is indicated by the presence of vertex waves:</a:t>
            </a:r>
          </a:p>
          <a:p>
            <a:pPr marL="685800" lvl="1" indent="-3492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Occur most frequently during late stage 1 and stage 2 sleep;</a:t>
            </a:r>
          </a:p>
          <a:p>
            <a:pPr marL="685800" lvl="1" indent="-349250"/>
            <a:endParaRPr lang="en-US" sz="2400" b="1" dirty="0" smtClean="0">
              <a:ln w="0"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685800" lvl="1" indent="-3492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Are identified as distinctive </a:t>
            </a:r>
            <a:r>
              <a:rPr lang="en-US" sz="2400" b="1" i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shaped wave forms with peaks between 100-200µV;</a:t>
            </a:r>
          </a:p>
          <a:p>
            <a:pPr marL="685800" lvl="1" indent="-349250"/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85800" lvl="1" indent="-349250">
              <a:spcAft>
                <a:spcPts val="393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Localized over midline areas of cortex.</a:t>
            </a:r>
          </a:p>
          <a:p>
            <a:pPr marL="342900" lvl="1" indent="-342900" defTabSz="894015">
              <a:spcAft>
                <a:spcPts val="350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Patient is awake when we observe artifacts and irregular signal patterns:</a:t>
            </a:r>
          </a:p>
          <a:p>
            <a:pPr marL="342900" lvl="1" indent="-342900" defTabSz="8940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Describe on what channels these events typically occur in two lines…</a:t>
            </a:r>
          </a:p>
          <a:p>
            <a:pPr marL="342900" lvl="1" indent="-342900" defTabSz="8940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 another two-line comments … add another two-line comment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Screen Shot 2014-07-30 at 12.07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9" y="21814972"/>
            <a:ext cx="8209341" cy="4547366"/>
          </a:xfrm>
          <a:prstGeom prst="rect">
            <a:avLst/>
          </a:prstGeom>
        </p:spPr>
      </p:pic>
      <p:sp>
        <p:nvSpPr>
          <p:cNvPr id="32" name="CaixaDeTexto 42"/>
          <p:cNvSpPr txBox="1"/>
          <p:nvPr/>
        </p:nvSpPr>
        <p:spPr>
          <a:xfrm>
            <a:off x="487747" y="26362337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2. Automatic interpretation of EEGs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42"/>
          <p:cNvSpPr txBox="1"/>
          <p:nvPr/>
        </p:nvSpPr>
        <p:spPr>
          <a:xfrm>
            <a:off x="8973589" y="17453778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 Vertex Waves.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30362" b="7070"/>
          <a:stretch/>
        </p:blipFill>
        <p:spPr>
          <a:xfrm>
            <a:off x="10851458" y="15023801"/>
            <a:ext cx="5640398" cy="3938695"/>
          </a:xfrm>
          <a:prstGeom prst="rect">
            <a:avLst/>
          </a:prstGeom>
        </p:spPr>
      </p:pic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8499328" y="3101529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marL="342900" lvl="1" indent="-342900" defTabSz="894015">
              <a:spcAft>
                <a:spcPts val="260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Inversion of polarity in the channels associated with eye movement indicates drowsiness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… rewrite this comment… it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does’t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make sense …T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 patient is looking at the left side in a drowsiness condition.</a:t>
            </a:r>
          </a:p>
          <a:p>
            <a:pPr marL="342900" indent="-342900" defTabSz="894015">
              <a:spcAft>
                <a:spcPts val="406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used an internal annotation tool to manually label data:</a:t>
            </a: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Machine Learning Approach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You need to describe your machine learning system in the remainder of this panel …</a:t>
            </a:r>
            <a:endParaRPr lang="en-US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475" y="15711444"/>
            <a:ext cx="7680518" cy="3601089"/>
          </a:xfrm>
          <a:prstGeom prst="rect">
            <a:avLst/>
          </a:prstGeom>
        </p:spPr>
      </p:pic>
      <p:sp>
        <p:nvSpPr>
          <p:cNvPr id="34" name="CaixaDeTexto 42"/>
          <p:cNvSpPr txBox="1"/>
          <p:nvPr/>
        </p:nvSpPr>
        <p:spPr>
          <a:xfrm>
            <a:off x="476657" y="19405494"/>
            <a:ext cx="855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1. A comparison of the TUH EEG Corpus to other publicly available resources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5144" y="9538635"/>
            <a:ext cx="7850563" cy="3792123"/>
          </a:xfrm>
          <a:prstGeom prst="rect">
            <a:avLst/>
          </a:prstGeom>
        </p:spPr>
      </p:pic>
      <p:sp>
        <p:nvSpPr>
          <p:cNvPr id="54" name="CaixaDeTexto 42"/>
          <p:cNvSpPr txBox="1"/>
          <p:nvPr/>
        </p:nvSpPr>
        <p:spPr>
          <a:xfrm>
            <a:off x="19185108" y="13716812"/>
            <a:ext cx="72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An EEG annotation tool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373" y="6916881"/>
            <a:ext cx="8475050" cy="3458295"/>
          </a:xfrm>
          <a:prstGeom prst="rect">
            <a:avLst/>
          </a:prstGeom>
        </p:spPr>
      </p:pic>
      <p:sp>
        <p:nvSpPr>
          <p:cNvPr id="28" name="CaixaDeTexto 42"/>
          <p:cNvSpPr txBox="1"/>
          <p:nvPr/>
        </p:nvSpPr>
        <p:spPr>
          <a:xfrm>
            <a:off x="9503243" y="10497101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 A typical sleep event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42"/>
          <p:cNvSpPr txBox="1"/>
          <p:nvPr/>
        </p:nvSpPr>
        <p:spPr>
          <a:xfrm>
            <a:off x="9504716" y="24346431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awake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0356" y="20722515"/>
            <a:ext cx="8412886" cy="34198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52443" y="4183568"/>
            <a:ext cx="5656148" cy="2277344"/>
          </a:xfrm>
          <a:prstGeom prst="rect">
            <a:avLst/>
          </a:prstGeom>
        </p:spPr>
      </p:pic>
      <p:sp>
        <p:nvSpPr>
          <p:cNvPr id="36" name="CaixaDeTexto 42"/>
          <p:cNvSpPr txBox="1"/>
          <p:nvPr/>
        </p:nvSpPr>
        <p:spPr>
          <a:xfrm>
            <a:off x="18523849" y="6654351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6.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drowsy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90507" y="15147862"/>
            <a:ext cx="5667352" cy="381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Redo this figure with a higher resolution view of a vertex wave</a:t>
            </a:r>
            <a:endParaRPr lang="en-US" dirty="0"/>
          </a:p>
        </p:txBody>
      </p:sp>
      <p:sp>
        <p:nvSpPr>
          <p:cNvPr id="37" name="CaixaDeTexto 42"/>
          <p:cNvSpPr txBox="1"/>
          <p:nvPr/>
        </p:nvSpPr>
        <p:spPr>
          <a:xfrm>
            <a:off x="9491210" y="19012186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… describe what you are seeing …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51458" y="7110124"/>
            <a:ext cx="6487162" cy="28840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Redo this to have a black signal on white background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538070" y="20878782"/>
            <a:ext cx="6487162" cy="28840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Redo this to have a black signal on white background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0886703" y="4891450"/>
            <a:ext cx="35099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Redo this to have a black signal on white background… zoom this up to support your comment below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8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3328</TotalTime>
  <Words>649</Words>
  <Application>Microsoft Macintosh PowerPoint</Application>
  <PresentationFormat>Custom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Courier New</vt:lpstr>
      <vt:lpstr>Monotype Corsiva</vt:lpstr>
      <vt:lpstr>Verdana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Trejo</dc:creator>
  <cp:lastModifiedBy>Joseph Picone</cp:lastModifiedBy>
  <cp:revision>160</cp:revision>
  <dcterms:created xsi:type="dcterms:W3CDTF">2015-07-15T21:31:39Z</dcterms:created>
  <dcterms:modified xsi:type="dcterms:W3CDTF">2015-08-07T08:05:38Z</dcterms:modified>
</cp:coreProperties>
</file>