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1pPr>
    <a:lvl2pPr marL="1536038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2pPr>
    <a:lvl3pPr marL="307207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3pPr>
    <a:lvl4pPr marL="4608115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4pPr>
    <a:lvl5pPr marL="6144154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5pPr>
    <a:lvl6pPr marL="7680192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6pPr>
    <a:lvl7pPr marL="921623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7pPr>
    <a:lvl8pPr marL="10752269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8pPr>
    <a:lvl9pPr marL="1228830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pos="11620" userDrawn="1">
          <p15:clr>
            <a:srgbClr val="A4A3A4"/>
          </p15:clr>
        </p15:guide>
        <p15:guide id="4" pos="1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38"/>
    <a:srgbClr val="333385"/>
    <a:srgbClr val="9A2B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799" autoAdjust="0"/>
  </p:normalViewPr>
  <p:slideViewPr>
    <p:cSldViewPr snapToGrid="0">
      <p:cViewPr varScale="1">
        <p:scale>
          <a:sx n="20" d="100"/>
          <a:sy n="20" d="100"/>
        </p:scale>
        <p:origin x="1452" y="78"/>
      </p:cViewPr>
      <p:guideLst>
        <p:guide orient="horz" pos="8640"/>
        <p:guide pos="11520"/>
        <p:guide pos="11620"/>
        <p:guide pos="1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275B-EEFF-4120-B8CB-6C04AC8D2B24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8D4A-D07E-4626-A9DE-9C06E88D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355564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711129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1066693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1422258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777822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3387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951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4516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8D4A-D07E-4626-A9DE-9C06E88D4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</p:spPr>
        <p:txBody>
          <a:bodyPr anchor="b"/>
          <a:lstStyle>
            <a:lvl1pPr algn="ctr"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709" indent="0" algn="ctr">
              <a:buNone/>
              <a:defRPr sz="8000"/>
            </a:lvl2pPr>
            <a:lvl3pPr marL="3657418" indent="0" algn="ctr">
              <a:buNone/>
              <a:defRPr sz="7200"/>
            </a:lvl3pPr>
            <a:lvl4pPr marL="5486126" indent="0" algn="ctr">
              <a:buNone/>
              <a:defRPr sz="6400"/>
            </a:lvl4pPr>
            <a:lvl5pPr marL="7314834" indent="0" algn="ctr">
              <a:buNone/>
              <a:defRPr sz="6400"/>
            </a:lvl5pPr>
            <a:lvl6pPr marL="9143542" indent="0" algn="ctr">
              <a:buNone/>
              <a:defRPr sz="6400"/>
            </a:lvl6pPr>
            <a:lvl7pPr marL="10972252" indent="0" algn="ctr">
              <a:buNone/>
              <a:defRPr sz="6400"/>
            </a:lvl7pPr>
            <a:lvl8pPr marL="12800960" indent="0" algn="ctr">
              <a:buNone/>
              <a:defRPr sz="6400"/>
            </a:lvl8pPr>
            <a:lvl9pPr marL="14629669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3" y="1460502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3" y="1460502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9"/>
            <a:ext cx="31546800" cy="11410948"/>
          </a:xfrm>
        </p:spPr>
        <p:txBody>
          <a:bodyPr anchor="b"/>
          <a:lstStyle>
            <a:lvl1pPr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70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4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1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4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35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2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296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7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3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3" y="6724653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3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8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8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709" indent="0">
              <a:buNone/>
              <a:defRPr sz="11200"/>
            </a:lvl2pPr>
            <a:lvl3pPr marL="3657418" indent="0">
              <a:buNone/>
              <a:defRPr sz="9600"/>
            </a:lvl3pPr>
            <a:lvl4pPr marL="5486126" indent="0">
              <a:buNone/>
              <a:defRPr sz="8000"/>
            </a:lvl4pPr>
            <a:lvl5pPr marL="7314834" indent="0">
              <a:buNone/>
              <a:defRPr sz="8000"/>
            </a:lvl5pPr>
            <a:lvl6pPr marL="9143542" indent="0">
              <a:buNone/>
              <a:defRPr sz="8000"/>
            </a:lvl6pPr>
            <a:lvl7pPr marL="10972252" indent="0">
              <a:buNone/>
              <a:defRPr sz="8000"/>
            </a:lvl7pPr>
            <a:lvl8pPr marL="12800960" indent="0">
              <a:buNone/>
              <a:defRPr sz="8000"/>
            </a:lvl8pPr>
            <a:lvl9pPr marL="14629669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7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3A3-B0EC-45CA-8EE9-8D805B61555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418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3657418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06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2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80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189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898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605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314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02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0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18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834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54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25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96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6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198" y="3071836"/>
            <a:ext cx="8577072" cy="690222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Automatic detection of sleep state is important to enhance the quick diagnostic of sleep conditions.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analysis of EEGs is a difficult time-consuming task with only moderate inter-observer agreement.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obstacles include the presence of noise and artifacts as well as amplitude changes.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recognition system to detect whether or not a patient is sleepy, awake or drowsy.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software will help neurologists in the prognostic of diseases related to sleep conditions.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use our tool, Annotator, in order to mark EEGs with the correct situation of a patient.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analyzed 426 EEGs of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deidentified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patients in which 200 contain sleep events.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737" y="343383"/>
            <a:ext cx="35582065" cy="237126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dirty="0" smtClean="0"/>
              <a:t>DETECTION OF SLEEP STATE USING MACHINE LEARNING ON BIG DATA</a:t>
            </a:r>
            <a:endParaRPr lang="en-US" sz="4800" dirty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Francisco Raimundo Albuquerque Parente, Lucas Santana, David </a:t>
            </a:r>
            <a:r>
              <a:rPr lang="en-US" sz="3200" dirty="0" err="1" smtClean="0">
                <a:solidFill>
                  <a:schemeClr val="tx1"/>
                </a:solidFill>
              </a:rPr>
              <a:t>Jungreis</a:t>
            </a:r>
            <a:r>
              <a:rPr lang="en-US" sz="3200" dirty="0" smtClean="0">
                <a:solidFill>
                  <a:schemeClr val="tx1"/>
                </a:solidFill>
              </a:rPr>
              <a:t>, Dr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Iyad</a:t>
            </a:r>
            <a:r>
              <a:rPr lang="en-US" sz="3200" dirty="0">
                <a:solidFill>
                  <a:schemeClr val="tx1"/>
                </a:solidFill>
              </a:rPr>
              <a:t> Obeid and Dr. Joseph </a:t>
            </a:r>
            <a:r>
              <a:rPr lang="en-US" sz="3200" dirty="0" err="1">
                <a:solidFill>
                  <a:schemeClr val="tx1"/>
                </a:solidFill>
              </a:rPr>
              <a:t>Picone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Neural Engineering Data Consortium, Temple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464545" y="10218147"/>
            <a:ext cx="8577072" cy="167312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 smtClean="0"/>
              <a:t>Introduction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emergence of big data and machine learning is enabling the ability to automatically learn how to interpret EEGs from a big data archive.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TUH EEG Corpus is the largest and most comprehensive publicly-released corpus representing 11 years of clinical data collected at Temple Hospital. 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Previously released data resources in this area are mostly represented by experimentally acquired recordings.  Figure 1 shows the comparison between the TUH EEG Data Corpus and other resources.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Electroencephalography is increasingly being used for preventive diagnostic procedures. 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We identify and extract features of EEG signals available on the Corpus in order to train models and detect sleep states.</a:t>
            </a:r>
          </a:p>
          <a:p>
            <a:pPr marL="0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7509373" y="3101529"/>
            <a:ext cx="8577072" cy="1571298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70% of the patients have only 1 EEG recording, 27% have between 2 and 5 sessions, and 3% have more than 5 sessions.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analysis involved a large set of EEGs collected from the TUH EEG corpus. 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 300 EDF files were annotated using the labels Sleep, Drowsy and Awake.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[ machine learning results from training]</a:t>
            </a: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89842" indent="-489842">
              <a:buFont typeface="Arial" panose="020B0604020202020204" pitchFamily="34" charset="0"/>
              <a:buChar char="•"/>
            </a:pP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509373" y="19169743"/>
            <a:ext cx="8609427" cy="7779657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ML and big data are emerging approaches to explore EEGs automatically.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TUH EEG Corpus is a huge EEG database, which improves the accuracy of our statistical models.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Medical analysis of EEGs is time-consuming and subjective since it involves human interpretation of signals.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Future work will include the detection of sleep spindles, which can help neurologists in the preventive prognostic of some diseases, such as dementia.</a:t>
            </a: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research was supported by the Brazil Scientific Mobility Program (BSMP) and the Institute of International Education (IIE).</a:t>
            </a:r>
            <a:endParaRPr lang="en-US" sz="2400" b="1" i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474590" y="3101530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Methods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filter patient’s EEGs available in the Corpus whose reports describe the occurrence of sleep states.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identify and annotate asleep, drowsy and awake events in each selected EEG by subjective analysis. 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Information about waveform frequency and shape is combined with the age of the patient and the channel location on the scalp to determine significance.</a:t>
            </a:r>
          </a:p>
          <a:p>
            <a:pPr marL="342900" indent="-342900" defTabSz="89401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 condition in EEG is also indicated by the presence of vertex waves:</a:t>
            </a:r>
          </a:p>
          <a:p>
            <a:pPr marL="2025880" lvl="1" indent="-489842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Occur most frequently during late stage 1 and stage 2 sleep;</a:t>
            </a:r>
          </a:p>
          <a:p>
            <a:pPr lvl="1"/>
            <a:endParaRPr lang="en-US" sz="2400" b="1" dirty="0" smtClean="0">
              <a:ln w="0"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Are identified as distinctive </a:t>
            </a:r>
            <a:r>
              <a:rPr lang="en-US" sz="2400" b="1" i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shaped wave forms with peaks between 100-200µV;</a:t>
            </a:r>
          </a:p>
          <a:p>
            <a:pPr lvl="1"/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Localized over midline areas of cortex.</a:t>
            </a:r>
          </a:p>
          <a:p>
            <a:pPr marL="2025880" lvl="1" indent="-489842">
              <a:buFont typeface="Courier New" panose="02070309020205020404" pitchFamily="49" charset="0"/>
              <a:buChar char="o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25880" lvl="1" indent="-489842">
              <a:buFont typeface="Courier New" panose="02070309020205020404" pitchFamily="49" charset="0"/>
              <a:buChar char="o"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identified signals with small amplitudes and with vertex waves in order to indicate that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patient is sleeping .</a:t>
            </a: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Figure 4 shows an example of sleep event.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indicate that the patient is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awake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we observe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predominancy of artifacts and irregular signal patterns.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Figure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shows an example of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awake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 Shot 2014-07-30 at 12.07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94" y="22572367"/>
            <a:ext cx="6900975" cy="3822628"/>
          </a:xfrm>
          <a:prstGeom prst="rect">
            <a:avLst/>
          </a:prstGeom>
        </p:spPr>
      </p:pic>
      <p:sp>
        <p:nvSpPr>
          <p:cNvPr id="32" name="CaixaDeTexto 42"/>
          <p:cNvSpPr txBox="1"/>
          <p:nvPr/>
        </p:nvSpPr>
        <p:spPr>
          <a:xfrm>
            <a:off x="487747" y="26394995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EEG Analysis.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42"/>
          <p:cNvSpPr txBox="1"/>
          <p:nvPr/>
        </p:nvSpPr>
        <p:spPr>
          <a:xfrm>
            <a:off x="9486191" y="13869298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Vertex Waves.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6326" y="11488048"/>
            <a:ext cx="2133600" cy="2381250"/>
          </a:xfrm>
          <a:prstGeom prst="rect">
            <a:avLst/>
          </a:prstGeom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499328" y="3101529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Drowsiness occurs when there is an carachteristic signal patttern with inversion of polarity in the channels located in the eye movement brain area.</a:t>
            </a:r>
            <a:endParaRPr lang="pt-BR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Figure 6 </a:t>
            </a:r>
            <a:r>
              <a:rPr lang="pt-BR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shows an example of 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drowsy event.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pt-BR" sz="2400" b="1" dirty="0" smtClean="0">
              <a:ln w="0"/>
              <a:solidFill>
                <a:srgbClr val="3333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Based on the patterns shown in Figure 6, we know that the patient is looking at the left side in a drowsiness condition.</a:t>
            </a: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en-US" sz="3200" b="1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Methodology</a:t>
            </a:r>
          </a:p>
          <a:p>
            <a:endParaRPr lang="en-US" sz="32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EEG signal files had to be manually annotated using our software tool.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marked all channels with the proper state for each occurrence of wakefulness, drowsiness and sleep.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have annotated 200+ sections with clear sleep states.</a:t>
            </a: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Corpus Statistics</a:t>
            </a:r>
          </a:p>
          <a:p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includes over 15,000 patients, 20,000+ sessions, 50,000+ EEGs and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deidentified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clinical information.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records are private and the patient’s information is omitted.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894015">
              <a:spcAft>
                <a:spcPts val="18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58204"/>
              </p:ext>
            </p:extLst>
          </p:nvPr>
        </p:nvGraphicFramePr>
        <p:xfrm>
          <a:off x="18807905" y="21048323"/>
          <a:ext cx="80738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36"/>
                <a:gridCol w="4036936"/>
              </a:tblGrid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Numeric Label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Name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6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Sleep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7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Awake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  <a:tr h="2982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8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Drowsy</a:t>
                      </a:r>
                      <a:endParaRPr lang="en-US" sz="2400" b="1" i="0" dirty="0">
                        <a:effectLst/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82880" marR="68580" marT="0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75" y="15711444"/>
            <a:ext cx="7680518" cy="3601089"/>
          </a:xfrm>
          <a:prstGeom prst="rect">
            <a:avLst/>
          </a:prstGeom>
        </p:spPr>
      </p:pic>
      <p:sp>
        <p:nvSpPr>
          <p:cNvPr id="34" name="CaixaDeTexto 42"/>
          <p:cNvSpPr txBox="1"/>
          <p:nvPr/>
        </p:nvSpPr>
        <p:spPr>
          <a:xfrm>
            <a:off x="872539" y="19520394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TUH EEG Corpus and others.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486874"/>
              </p:ext>
            </p:extLst>
          </p:nvPr>
        </p:nvGraphicFramePr>
        <p:xfrm>
          <a:off x="27727354" y="6237661"/>
          <a:ext cx="814111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555"/>
                <a:gridCol w="4070555"/>
              </a:tblGrid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EEGs Analyzed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EEGs with Sleep Event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2549">
                <a:tc>
                  <a:txBody>
                    <a:bodyPr/>
                    <a:lstStyle/>
                    <a:p>
                      <a:pPr algn="r"/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EDFs with Sleep Event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CaixaDeTexto 42"/>
          <p:cNvSpPr txBox="1"/>
          <p:nvPr/>
        </p:nvSpPr>
        <p:spPr>
          <a:xfrm>
            <a:off x="28441074" y="8321322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3. Data Set.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5236" y="16376664"/>
            <a:ext cx="7850563" cy="3792123"/>
          </a:xfrm>
          <a:prstGeom prst="rect">
            <a:avLst/>
          </a:prstGeom>
        </p:spPr>
      </p:pic>
      <p:sp>
        <p:nvSpPr>
          <p:cNvPr id="54" name="CaixaDeTexto 42"/>
          <p:cNvSpPr txBox="1"/>
          <p:nvPr/>
        </p:nvSpPr>
        <p:spPr>
          <a:xfrm>
            <a:off x="19413194" y="20362226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Software Annotator.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42"/>
          <p:cNvSpPr txBox="1"/>
          <p:nvPr/>
        </p:nvSpPr>
        <p:spPr>
          <a:xfrm>
            <a:off x="19413195" y="22651122"/>
            <a:ext cx="7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 1. Sleep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tate Labels.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9274" y="16543577"/>
            <a:ext cx="8475050" cy="3458295"/>
          </a:xfrm>
          <a:prstGeom prst="rect">
            <a:avLst/>
          </a:prstGeom>
        </p:spPr>
      </p:pic>
      <p:sp>
        <p:nvSpPr>
          <p:cNvPr id="28" name="CaixaDeTexto 42"/>
          <p:cNvSpPr txBox="1"/>
          <p:nvPr/>
        </p:nvSpPr>
        <p:spPr>
          <a:xfrm>
            <a:off x="9714279" y="20148452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Sleep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 with Vertex Waves.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42"/>
          <p:cNvSpPr txBox="1"/>
          <p:nvPr/>
        </p:nvSpPr>
        <p:spPr>
          <a:xfrm>
            <a:off x="9255914" y="26312493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Awake Event.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9274" y="22699242"/>
            <a:ext cx="8412886" cy="3419812"/>
          </a:xfrm>
          <a:prstGeom prst="rect">
            <a:avLst/>
          </a:prstGeom>
        </p:spPr>
      </p:pic>
      <p:sp>
        <p:nvSpPr>
          <p:cNvPr id="33" name="CaixaDeTexto 42"/>
          <p:cNvSpPr txBox="1"/>
          <p:nvPr/>
        </p:nvSpPr>
        <p:spPr>
          <a:xfrm>
            <a:off x="18739017" y="6403714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Drowsy Event.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46161" y="5395424"/>
            <a:ext cx="8397362" cy="3381043"/>
          </a:xfrm>
          <a:prstGeom prst="rect">
            <a:avLst/>
          </a:prstGeom>
        </p:spPr>
      </p:pic>
      <p:sp>
        <p:nvSpPr>
          <p:cNvPr id="36" name="CaixaDeTexto 42"/>
          <p:cNvSpPr txBox="1"/>
          <p:nvPr/>
        </p:nvSpPr>
        <p:spPr>
          <a:xfrm>
            <a:off x="18567907" y="9136743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Drowsy Event.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3278</TotalTime>
  <Words>828</Words>
  <Application>Microsoft Office PowerPoint</Application>
  <PresentationFormat>Custom</PresentationFormat>
  <Paragraphs>207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Calibri Light</vt:lpstr>
      <vt:lpstr>Courier New</vt:lpstr>
      <vt:lpstr>Monotype Corsiva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Trejo</dc:creator>
  <cp:lastModifiedBy>Raimundo</cp:lastModifiedBy>
  <cp:revision>151</cp:revision>
  <dcterms:created xsi:type="dcterms:W3CDTF">2015-07-15T21:31:39Z</dcterms:created>
  <dcterms:modified xsi:type="dcterms:W3CDTF">2015-08-04T16:21:55Z</dcterms:modified>
</cp:coreProperties>
</file>