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1pPr>
    <a:lvl2pPr marL="1536038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2pPr>
    <a:lvl3pPr marL="307207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3pPr>
    <a:lvl4pPr marL="4608115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4pPr>
    <a:lvl5pPr marL="6144154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5pPr>
    <a:lvl6pPr marL="7680192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6pPr>
    <a:lvl7pPr marL="921623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7pPr>
    <a:lvl8pPr marL="10752269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8pPr>
    <a:lvl9pPr marL="1228830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pos="11620" userDrawn="1">
          <p15:clr>
            <a:srgbClr val="A4A3A4"/>
          </p15:clr>
        </p15:guide>
        <p15:guide id="4" pos="1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38"/>
    <a:srgbClr val="333385"/>
    <a:srgbClr val="9A2B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5392" autoAdjust="0"/>
  </p:normalViewPr>
  <p:slideViewPr>
    <p:cSldViewPr snapToGrid="0">
      <p:cViewPr>
        <p:scale>
          <a:sx n="30" d="100"/>
          <a:sy n="30" d="100"/>
        </p:scale>
        <p:origin x="336" y="24"/>
      </p:cViewPr>
      <p:guideLst>
        <p:guide orient="horz" pos="8640"/>
        <p:guide pos="11520"/>
        <p:guide pos="11620"/>
        <p:guide pos="11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275B-EEFF-4120-B8CB-6C04AC8D2B24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8D4A-D07E-4626-A9DE-9C06E88D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355564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711129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1066693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1422258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777822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3387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951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4516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8D4A-D07E-4626-A9DE-9C06E88D4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</p:spPr>
        <p:txBody>
          <a:bodyPr anchor="b"/>
          <a:lstStyle>
            <a:lvl1pPr algn="ctr"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709" indent="0" algn="ctr">
              <a:buNone/>
              <a:defRPr sz="8000"/>
            </a:lvl2pPr>
            <a:lvl3pPr marL="3657418" indent="0" algn="ctr">
              <a:buNone/>
              <a:defRPr sz="7200"/>
            </a:lvl3pPr>
            <a:lvl4pPr marL="5486126" indent="0" algn="ctr">
              <a:buNone/>
              <a:defRPr sz="6400"/>
            </a:lvl4pPr>
            <a:lvl5pPr marL="7314834" indent="0" algn="ctr">
              <a:buNone/>
              <a:defRPr sz="6400"/>
            </a:lvl5pPr>
            <a:lvl6pPr marL="9143542" indent="0" algn="ctr">
              <a:buNone/>
              <a:defRPr sz="6400"/>
            </a:lvl6pPr>
            <a:lvl7pPr marL="10972252" indent="0" algn="ctr">
              <a:buNone/>
              <a:defRPr sz="6400"/>
            </a:lvl7pPr>
            <a:lvl8pPr marL="12800960" indent="0" algn="ctr">
              <a:buNone/>
              <a:defRPr sz="6400"/>
            </a:lvl8pPr>
            <a:lvl9pPr marL="14629669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3" y="1460502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3" y="1460502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9"/>
            <a:ext cx="31546800" cy="11410948"/>
          </a:xfrm>
        </p:spPr>
        <p:txBody>
          <a:bodyPr anchor="b"/>
          <a:lstStyle>
            <a:lvl1pPr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70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4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1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4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35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2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296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7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3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3" y="6724653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3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8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8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709" indent="0">
              <a:buNone/>
              <a:defRPr sz="11200"/>
            </a:lvl2pPr>
            <a:lvl3pPr marL="3657418" indent="0">
              <a:buNone/>
              <a:defRPr sz="9600"/>
            </a:lvl3pPr>
            <a:lvl4pPr marL="5486126" indent="0">
              <a:buNone/>
              <a:defRPr sz="8000"/>
            </a:lvl4pPr>
            <a:lvl5pPr marL="7314834" indent="0">
              <a:buNone/>
              <a:defRPr sz="8000"/>
            </a:lvl5pPr>
            <a:lvl6pPr marL="9143542" indent="0">
              <a:buNone/>
              <a:defRPr sz="8000"/>
            </a:lvl6pPr>
            <a:lvl7pPr marL="10972252" indent="0">
              <a:buNone/>
              <a:defRPr sz="8000"/>
            </a:lvl7pPr>
            <a:lvl8pPr marL="12800960" indent="0">
              <a:buNone/>
              <a:defRPr sz="8000"/>
            </a:lvl8pPr>
            <a:lvl9pPr marL="14629669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7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3A3-B0EC-45CA-8EE9-8D805B61555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418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3657418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06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2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80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189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898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605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314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02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0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18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834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54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25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96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6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198" y="3071836"/>
            <a:ext cx="8577072" cy="690222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Automatic detection of sleep state is important to enhance the quick diagnostic of sleep conditions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analysis of EEGs is a difficult time-consuming task with only moderate inter-observer agreement.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obstacles include the presence of noise and artifacts as well as amplitude changes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recognition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detect whether or not a patient is sleepy, awake or drowsy.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software will help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neurologists in the prognostic of diseases related to sleep conditions.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use our tool, Annotator, in order to mark EEGs with the correct situation of a patient.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analyzed 426 EEGs of deidentified patients in which 200 contain sleep events.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37" y="343383"/>
            <a:ext cx="35582065" cy="237126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dirty="0" smtClean="0"/>
              <a:t>DETECTION OF SLEEP STATE USING MACHINE LEARNING ON BIG DATA</a:t>
            </a:r>
            <a:endParaRPr lang="en-US" sz="4800" dirty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Francisco Raimundo Albuquerque Parente, Lucas Santana, David </a:t>
            </a:r>
            <a:r>
              <a:rPr lang="en-US" sz="3200" dirty="0" err="1" smtClean="0">
                <a:solidFill>
                  <a:schemeClr val="tx1"/>
                </a:solidFill>
              </a:rPr>
              <a:t>Jungreis</a:t>
            </a:r>
            <a:r>
              <a:rPr lang="en-US" sz="3200" dirty="0" smtClean="0">
                <a:solidFill>
                  <a:schemeClr val="tx1"/>
                </a:solidFill>
              </a:rPr>
              <a:t>, Dr</a:t>
            </a:r>
            <a:r>
              <a:rPr lang="en-US" sz="3200" dirty="0">
                <a:solidFill>
                  <a:schemeClr val="tx1"/>
                </a:solidFill>
              </a:rPr>
              <a:t>. Iyad Obeid and Dr. Joseph Picone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Neural Engineering Data Consortium, Temple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464545" y="10218147"/>
            <a:ext cx="8577072" cy="167312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 smtClean="0"/>
              <a:t>Introduction</a:t>
            </a:r>
            <a:endParaRPr lang="en-US" sz="3200" dirty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emergence of big data and machine learning is enabling the ability to automatically learn how to interpret EEGs from a big data archive.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TUH EEG Corpus is the largest and most comprehensive publicly-released </a:t>
            </a:r>
            <a:r>
              <a:rPr lang="en-US" sz="2400" dirty="0" smtClean="0"/>
              <a:t>corpus representing 11 </a:t>
            </a:r>
            <a:r>
              <a:rPr lang="en-US" sz="2400" dirty="0"/>
              <a:t>years of clinical data collected at Temple Hospital. </a:t>
            </a: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Previously released data resources in this area are mostly represented by experimentally acquired recordings.  Figure 1 shows the comparison between the TUH EEG Data Corpus and other </a:t>
            </a:r>
            <a:r>
              <a:rPr lang="en-US" sz="2400" dirty="0" smtClean="0"/>
              <a:t>resources.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Electroencephalography </a:t>
            </a:r>
            <a:r>
              <a:rPr lang="en-US" sz="2400" dirty="0"/>
              <a:t>is increasingly being </a:t>
            </a:r>
            <a:r>
              <a:rPr lang="en-US" sz="2400" dirty="0" smtClean="0"/>
              <a:t>used </a:t>
            </a:r>
            <a:r>
              <a:rPr lang="en-US" sz="2400" dirty="0"/>
              <a:t>for preventive diagnostic </a:t>
            </a:r>
            <a:r>
              <a:rPr lang="en-US" sz="2400" dirty="0" smtClean="0"/>
              <a:t>procedures. 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identify and extract features of EEG signals available on the Corpus in order to train models and detect sleep states.</a:t>
            </a:r>
            <a:endParaRPr lang="pt-BR" sz="2400" dirty="0"/>
          </a:p>
          <a:p>
            <a:pPr marL="0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 err="1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7509373" y="3101529"/>
            <a:ext cx="8577072" cy="1571298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% of the patients have only 1 EEG recording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27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% have between 2 and 5 sessions, and 3%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more than 5 sessions.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analysis involved a large set of EEGs collected from the TUH EEG corpus. 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300 EDF files were annotated using the labels Sleep, Drowsy and Awake.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Annotator provides REC files as its output. This stardard id shown in Figure 7.</a:t>
            </a:r>
          </a:p>
          <a:p>
            <a:pPr>
              <a:spcAft>
                <a:spcPts val="1200"/>
              </a:spcAft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converted all files into LAB format in order to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perform the next steps of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training and evaluation.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89842" indent="-489842">
              <a:buFont typeface="Arial" panose="020B0604020202020204" pitchFamily="34" charset="0"/>
              <a:buChar char="•"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509373" y="19169743"/>
            <a:ext cx="8609427" cy="7779657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ML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big data are emerging approaches to explore EEGs automatically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TUH EEG Corpus is a huge EEG database, which improves the accuracy of our statistical models.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Medical analysis of EEGs is time-consuming and subjective since it involves human interpretation of signals.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Future work will include the detection of sleep spindles, which can help neurologists in the preventive prognostic of some diseases, such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dementia.</a:t>
            </a: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This research was supported by the Brazil Scientific Mobility Program (BSMP) and the Institute of International Education (IIE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400" b="1" i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474590" y="3101530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Methods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We filter patient’s EEGs available in the Corpus whose reports describe the ocurrence of sleep states.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We identify and annotate asleep, drowsy and awake events in each selected EEG by subjective analysis. 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Information about waveform frequency and shape is combined with the age of the patient and the chnnel location on the scalp to determine significance.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 condition in EEG is also indicated by the presence of vertex waves:</a:t>
            </a:r>
          </a:p>
          <a:p>
            <a:pPr marL="2025880" lvl="1" indent="-489842">
              <a:buFont typeface="Courier New" panose="02070309020205020404" pitchFamily="49" charset="0"/>
              <a:buChar char="o"/>
            </a:pPr>
            <a:r>
              <a:rPr lang="pt-BR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Occur most frequently during late stage 1 and stage 2 sleep;</a:t>
            </a:r>
          </a:p>
          <a:p>
            <a:pPr lvl="1"/>
            <a:endParaRPr lang="pt-BR" sz="2400" b="1" dirty="0" smtClean="0">
              <a:ln w="0"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r>
              <a:rPr lang="pt-BR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Are identified as distinctive </a:t>
            </a:r>
            <a:r>
              <a:rPr lang="pt-BR" sz="2400" b="1" i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shaped wave forms with peaks between 100-200µV;</a:t>
            </a:r>
          </a:p>
          <a:p>
            <a:pPr lvl="1"/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Localized over midline areas of cortex.</a:t>
            </a:r>
          </a:p>
          <a:p>
            <a:pPr marL="2025880" lvl="1" indent="-489842">
              <a:buFont typeface="Courier New" panose="02070309020205020404" pitchFamily="49" charset="0"/>
              <a:buChar char="o"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Methodology</a:t>
            </a: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EEG signal files had to be manually annotated using our software tool.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marked all channels with the proper state for each occurrence of wakefulness, drowsiness and sleep.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We have annotated 200+ sections with clear sleep states.</a:t>
            </a: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 Shot 2014-07-30 at 12.07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5" y="22288867"/>
            <a:ext cx="6900975" cy="3822628"/>
          </a:xfrm>
          <a:prstGeom prst="rect">
            <a:avLst/>
          </a:prstGeom>
        </p:spPr>
      </p:pic>
      <p:sp>
        <p:nvSpPr>
          <p:cNvPr id="32" name="CaixaDeTexto 42"/>
          <p:cNvSpPr txBox="1"/>
          <p:nvPr/>
        </p:nvSpPr>
        <p:spPr>
          <a:xfrm>
            <a:off x="457198" y="26191385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EEG Analysis.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42"/>
          <p:cNvSpPr txBox="1"/>
          <p:nvPr/>
        </p:nvSpPr>
        <p:spPr>
          <a:xfrm>
            <a:off x="9486191" y="13869298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Vertex Waves.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562" y="18814513"/>
            <a:ext cx="7850563" cy="3792123"/>
          </a:xfrm>
          <a:prstGeom prst="rect">
            <a:avLst/>
          </a:prstGeom>
        </p:spPr>
      </p:pic>
      <p:sp>
        <p:nvSpPr>
          <p:cNvPr id="37" name="CaixaDeTexto 42"/>
          <p:cNvSpPr txBox="1"/>
          <p:nvPr/>
        </p:nvSpPr>
        <p:spPr>
          <a:xfrm>
            <a:off x="10168089" y="22828738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Software Annotator.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2"/>
          <p:cNvSpPr txBox="1"/>
          <p:nvPr/>
        </p:nvSpPr>
        <p:spPr>
          <a:xfrm>
            <a:off x="10168089" y="26049781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1. Sleep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tate Labels.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6326" y="11488048"/>
            <a:ext cx="2133600" cy="2381250"/>
          </a:xfrm>
          <a:prstGeom prst="rect">
            <a:avLst/>
          </a:prstGeom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499328" y="3101529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r>
              <a:rPr lang="pt-BR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Corpus </a:t>
            </a:r>
            <a:r>
              <a:rPr lang="pt-BR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Statistics</a:t>
            </a:r>
          </a:p>
          <a:p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includes over 15,000 patients, 20,000+ sessions, 50,000+ EEGs and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deidentified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clinical information.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records are private. Table 2 shows an example of EEG header with omitted information.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tables present some statistics about the corpus:</a:t>
            </a: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40575"/>
              </p:ext>
            </p:extLst>
          </p:nvPr>
        </p:nvGraphicFramePr>
        <p:xfrm>
          <a:off x="18637303" y="6040631"/>
          <a:ext cx="8286429" cy="898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482"/>
                <a:gridCol w="3575797"/>
                <a:gridCol w="3490150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Field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Description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Example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Version Number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Patient ID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TUH123456789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Gender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Date of Birth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57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Firstname_Lastname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TUH123456789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11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Startdate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01-MAY-2010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13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Study Number/ Tech. ID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TUH123456789/MJJ </a:t>
                      </a: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14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Start Date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01.05.10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15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Start </a:t>
                      </a:r>
                      <a:r>
                        <a:rPr lang="en-US" sz="2400" b="1" dirty="0" smtClean="0">
                          <a:effectLst/>
                        </a:rPr>
                        <a:t>Time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11.39.35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16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Number of Bytes in Header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6400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17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Type of Signal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EDF+C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19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Number of Data Records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207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20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Dur</a:t>
                      </a:r>
                      <a:r>
                        <a:rPr lang="en-US" sz="2400" b="1" dirty="0">
                          <a:effectLst/>
                        </a:rPr>
                        <a:t>. of a Data Record (</a:t>
                      </a:r>
                      <a:r>
                        <a:rPr lang="en-US" sz="2400" b="1" dirty="0" smtClean="0">
                          <a:effectLst/>
                        </a:rPr>
                        <a:t>Sec)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21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No. of Signals in a Record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27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Signal[1] Prefiltering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HP:1.000 Hz LP:70.0 Hz N:60.0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28</a:t>
                      </a:r>
                      <a:endParaRPr lang="en-US" sz="2400" b="1" i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Signal[1] No. Samples/Rec.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250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</a:tbl>
          </a:graphicData>
        </a:graphic>
      </p:graphicFrame>
      <p:sp>
        <p:nvSpPr>
          <p:cNvPr id="45" name="CaixaDeTexto 42"/>
          <p:cNvSpPr txBox="1"/>
          <p:nvPr/>
        </p:nvSpPr>
        <p:spPr>
          <a:xfrm>
            <a:off x="19185106" y="15213424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2. Example of EEG Header.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26477"/>
              </p:ext>
            </p:extLst>
          </p:nvPr>
        </p:nvGraphicFramePr>
        <p:xfrm>
          <a:off x="9733907" y="24148788"/>
          <a:ext cx="80738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36"/>
                <a:gridCol w="4036936"/>
              </a:tblGrid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Numeric Label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Name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6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Sleep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7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Awake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Drowsy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73075" y="17052388"/>
            <a:ext cx="8029575" cy="35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45161" y="21602082"/>
            <a:ext cx="8286750" cy="4400550"/>
          </a:xfrm>
          <a:prstGeom prst="rect">
            <a:avLst/>
          </a:prstGeom>
        </p:spPr>
      </p:pic>
      <p:sp>
        <p:nvSpPr>
          <p:cNvPr id="27" name="CaixaDeTexto 42"/>
          <p:cNvSpPr txBox="1"/>
          <p:nvPr/>
        </p:nvSpPr>
        <p:spPr>
          <a:xfrm>
            <a:off x="18956508" y="20837487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Count of ID by Gender.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42"/>
          <p:cNvSpPr txBox="1"/>
          <p:nvPr/>
        </p:nvSpPr>
        <p:spPr>
          <a:xfrm>
            <a:off x="19285780" y="26158676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Age Distribution.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823" y="15213424"/>
            <a:ext cx="7680518" cy="3601089"/>
          </a:xfrm>
          <a:prstGeom prst="rect">
            <a:avLst/>
          </a:prstGeom>
        </p:spPr>
      </p:pic>
      <p:sp>
        <p:nvSpPr>
          <p:cNvPr id="34" name="CaixaDeTexto 42"/>
          <p:cNvSpPr txBox="1"/>
          <p:nvPr/>
        </p:nvSpPr>
        <p:spPr>
          <a:xfrm>
            <a:off x="536735" y="19058598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TUH EEG Corpus and others.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31168"/>
              </p:ext>
            </p:extLst>
          </p:nvPr>
        </p:nvGraphicFramePr>
        <p:xfrm>
          <a:off x="27727354" y="6237661"/>
          <a:ext cx="81411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555"/>
                <a:gridCol w="4070555"/>
              </a:tblGrid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EEGs Analyzed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EEGs with Sleep Event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EDFs with Sleep Event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CaixaDeTexto 42"/>
          <p:cNvSpPr txBox="1"/>
          <p:nvPr/>
        </p:nvSpPr>
        <p:spPr>
          <a:xfrm>
            <a:off x="28441074" y="8321322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5. Data Set.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42"/>
          <p:cNvSpPr txBox="1"/>
          <p:nvPr/>
        </p:nvSpPr>
        <p:spPr>
          <a:xfrm>
            <a:off x="28195153" y="16366275"/>
            <a:ext cx="720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7. REC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5185" y="11119511"/>
            <a:ext cx="6046401" cy="53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3225</TotalTime>
  <Words>852</Words>
  <Application>Microsoft Office PowerPoint</Application>
  <PresentationFormat>Custom</PresentationFormat>
  <Paragraphs>213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Calibri Light</vt:lpstr>
      <vt:lpstr>Courier New</vt:lpstr>
      <vt:lpstr>Monotype Corsiva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Trejo</dc:creator>
  <cp:lastModifiedBy>Raimundo</cp:lastModifiedBy>
  <cp:revision>142</cp:revision>
  <dcterms:created xsi:type="dcterms:W3CDTF">2015-07-15T21:31:39Z</dcterms:created>
  <dcterms:modified xsi:type="dcterms:W3CDTF">2015-07-24T12:45:33Z</dcterms:modified>
</cp:coreProperties>
</file>