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6576000" cy="27432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457047" algn="l" rtl="0" fontAlgn="base">
      <a:spcBef>
        <a:spcPct val="0"/>
      </a:spcBef>
      <a:spcAft>
        <a:spcPct val="0"/>
      </a:spcAft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914095" algn="l" rtl="0" fontAlgn="base">
      <a:spcBef>
        <a:spcPct val="0"/>
      </a:spcBef>
      <a:spcAft>
        <a:spcPct val="0"/>
      </a:spcAft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371143" algn="l" rtl="0" fontAlgn="base">
      <a:spcBef>
        <a:spcPct val="0"/>
      </a:spcBef>
      <a:spcAft>
        <a:spcPct val="0"/>
      </a:spcAft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1828191" algn="l" rtl="0" fontAlgn="base">
      <a:spcBef>
        <a:spcPct val="0"/>
      </a:spcBef>
      <a:spcAft>
        <a:spcPct val="0"/>
      </a:spcAft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285238" algn="l" defTabSz="914095" rtl="0" eaLnBrk="1" latinLnBrk="0" hangingPunct="1"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2742285" algn="l" defTabSz="914095" rtl="0" eaLnBrk="1" latinLnBrk="0" hangingPunct="1"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3199333" algn="l" defTabSz="914095" rtl="0" eaLnBrk="1" latinLnBrk="0" hangingPunct="1"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3656381" algn="l" defTabSz="914095" rtl="0" eaLnBrk="1" latinLnBrk="0" hangingPunct="1"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04" userDrawn="1">
          <p15:clr>
            <a:srgbClr val="A4A3A4"/>
          </p15:clr>
        </p15:guide>
        <p15:guide id="2" orient="horz" pos="328" userDrawn="1">
          <p15:clr>
            <a:srgbClr val="A4A3A4"/>
          </p15:clr>
        </p15:guide>
        <p15:guide id="3" pos="2831" userDrawn="1">
          <p15:clr>
            <a:srgbClr val="A4A3A4"/>
          </p15:clr>
        </p15:guide>
        <p15:guide id="4" pos="171" userDrawn="1">
          <p15:clr>
            <a:srgbClr val="A4A3A4"/>
          </p15:clr>
        </p15:guide>
        <p15:guide id="5" pos="5750" userDrawn="1">
          <p15:clr>
            <a:srgbClr val="A4A3A4"/>
          </p15:clr>
        </p15:guide>
        <p15:guide id="6" pos="21119" userDrawn="1">
          <p15:clr>
            <a:srgbClr val="A4A3A4"/>
          </p15:clr>
        </p15:guide>
        <p15:guide id="7" pos="14399" userDrawn="1">
          <p15:clr>
            <a:srgbClr val="A4A3A4"/>
          </p15:clr>
        </p15:guide>
        <p15:guide id="8" pos="12796" userDrawn="1">
          <p15:clr>
            <a:srgbClr val="A4A3A4"/>
          </p15:clr>
        </p15:guide>
        <p15:guide id="9" orient="horz" pos="17113" userDrawn="1">
          <p15:clr>
            <a:srgbClr val="A4A3A4"/>
          </p15:clr>
        </p15:guide>
        <p15:guide id="10" pos="14809" userDrawn="1">
          <p15:clr>
            <a:srgbClr val="A4A3A4"/>
          </p15:clr>
        </p15:guide>
        <p15:guide id="11" pos="17419" userDrawn="1">
          <p15:clr>
            <a:srgbClr val="A4A3A4"/>
          </p15:clr>
        </p15:guide>
        <p15:guide id="12" pos="22261" userDrawn="1">
          <p15:clr>
            <a:srgbClr val="A4A3A4"/>
          </p15:clr>
        </p15:guide>
        <p15:guide id="13" pos="10896" userDrawn="1">
          <p15:clr>
            <a:srgbClr val="A4A3A4"/>
          </p15:clr>
        </p15:guide>
        <p15:guide id="14" pos="228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ED"/>
    <a:srgbClr val="F9F9F9"/>
    <a:srgbClr val="F2F2F2"/>
    <a:srgbClr val="BE0F34"/>
    <a:srgbClr val="FFF3F3"/>
    <a:srgbClr val="333399"/>
    <a:srgbClr val="F0F0FA"/>
    <a:srgbClr val="0000FF"/>
    <a:srgbClr val="FFFFE1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6552" autoAdjust="0"/>
  </p:normalViewPr>
  <p:slideViewPr>
    <p:cSldViewPr snapToGrid="0" showGuides="1">
      <p:cViewPr>
        <p:scale>
          <a:sx n="20" d="100"/>
          <a:sy n="20" d="100"/>
        </p:scale>
        <p:origin x="1458" y="132"/>
      </p:cViewPr>
      <p:guideLst>
        <p:guide orient="horz" pos="17104"/>
        <p:guide orient="horz" pos="328"/>
        <p:guide pos="2831"/>
        <p:guide pos="171"/>
        <p:guide pos="5750"/>
        <p:guide pos="21119"/>
        <p:guide pos="14399"/>
        <p:guide pos="12796"/>
        <p:guide orient="horz" pos="17113"/>
        <p:guide pos="14809"/>
        <p:guide pos="17419"/>
        <p:guide pos="22261"/>
        <p:guide pos="10896"/>
        <p:guide pos="2288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7/21/2015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7/21/2015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047" rtl="0" eaLnBrk="0" fontAlgn="base" hangingPunct="0">
      <a:spcBef>
        <a:spcPct val="30000"/>
      </a:spcBef>
      <a:spcAft>
        <a:spcPct val="0"/>
      </a:spcAft>
      <a:defRPr sz="1167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047" algn="l" defTabSz="457047" rtl="0" eaLnBrk="0" fontAlgn="base" hangingPunct="0">
      <a:spcBef>
        <a:spcPct val="30000"/>
      </a:spcBef>
      <a:spcAft>
        <a:spcPct val="0"/>
      </a:spcAft>
      <a:defRPr sz="1167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095" algn="l" defTabSz="457047" rtl="0" eaLnBrk="0" fontAlgn="base" hangingPunct="0">
      <a:spcBef>
        <a:spcPct val="30000"/>
      </a:spcBef>
      <a:spcAft>
        <a:spcPct val="0"/>
      </a:spcAft>
      <a:defRPr sz="1167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143" algn="l" defTabSz="457047" rtl="0" eaLnBrk="0" fontAlgn="base" hangingPunct="0">
      <a:spcBef>
        <a:spcPct val="30000"/>
      </a:spcBef>
      <a:spcAft>
        <a:spcPct val="0"/>
      </a:spcAft>
      <a:defRPr sz="1167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191" algn="l" defTabSz="457047" rtl="0" eaLnBrk="0" fontAlgn="base" hangingPunct="0">
      <a:spcBef>
        <a:spcPct val="30000"/>
      </a:spcBef>
      <a:spcAft>
        <a:spcPct val="0"/>
      </a:spcAft>
      <a:defRPr sz="1167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5238" algn="l" defTabSz="457047" rtl="0" eaLnBrk="1" latinLnBrk="0" hangingPunct="1">
      <a:defRPr sz="1167" kern="1200">
        <a:solidFill>
          <a:schemeClr val="tx1"/>
        </a:solidFill>
        <a:latin typeface="+mn-lt"/>
        <a:ea typeface="+mn-ea"/>
        <a:cs typeface="+mn-cs"/>
      </a:defRPr>
    </a:lvl6pPr>
    <a:lvl7pPr marL="2742285" algn="l" defTabSz="457047" rtl="0" eaLnBrk="1" latinLnBrk="0" hangingPunct="1">
      <a:defRPr sz="1167" kern="1200">
        <a:solidFill>
          <a:schemeClr val="tx1"/>
        </a:solidFill>
        <a:latin typeface="+mn-lt"/>
        <a:ea typeface="+mn-ea"/>
        <a:cs typeface="+mn-cs"/>
      </a:defRPr>
    </a:lvl7pPr>
    <a:lvl8pPr marL="3199333" algn="l" defTabSz="457047" rtl="0" eaLnBrk="1" latinLnBrk="0" hangingPunct="1">
      <a:defRPr sz="1167" kern="1200">
        <a:solidFill>
          <a:schemeClr val="tx1"/>
        </a:solidFill>
        <a:latin typeface="+mn-lt"/>
        <a:ea typeface="+mn-ea"/>
        <a:cs typeface="+mn-cs"/>
      </a:defRPr>
    </a:lvl8pPr>
    <a:lvl9pPr marL="3656381" algn="l" defTabSz="457047" rtl="0" eaLnBrk="1" latinLnBrk="0" hangingPunct="1">
      <a:defRPr sz="116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506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7" y="10226678"/>
            <a:ext cx="43526075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653128"/>
            <a:ext cx="358457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587845" indent="0" algn="ctr">
              <a:buNone/>
              <a:defRPr/>
            </a:lvl2pPr>
            <a:lvl3pPr marL="1175692" indent="0" algn="ctr">
              <a:buNone/>
              <a:defRPr/>
            </a:lvl3pPr>
            <a:lvl4pPr marL="1763537" indent="0" algn="ctr">
              <a:buNone/>
              <a:defRPr/>
            </a:lvl4pPr>
            <a:lvl5pPr marL="2351383" indent="0" algn="ctr">
              <a:buNone/>
              <a:defRPr/>
            </a:lvl5pPr>
            <a:lvl6pPr marL="2939227" indent="0" algn="ctr">
              <a:buNone/>
              <a:defRPr/>
            </a:lvl6pPr>
            <a:lvl7pPr marL="3527073" indent="0" algn="ctr">
              <a:buNone/>
              <a:defRPr/>
            </a:lvl7pPr>
            <a:lvl8pPr marL="4114919" indent="0" algn="ctr">
              <a:buNone/>
              <a:defRPr/>
            </a:lvl8pPr>
            <a:lvl9pPr marL="470276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7" y="2925766"/>
            <a:ext cx="10880725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2925766"/>
            <a:ext cx="32492950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5" y="21153438"/>
            <a:ext cx="43526075" cy="6537325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5" y="13952538"/>
            <a:ext cx="43526075" cy="7200900"/>
          </a:xfrm>
        </p:spPr>
        <p:txBody>
          <a:bodyPr anchor="b"/>
          <a:lstStyle>
            <a:lvl1pPr marL="0" indent="0">
              <a:buNone/>
              <a:defRPr sz="2600"/>
            </a:lvl1pPr>
            <a:lvl2pPr marL="587845" indent="0">
              <a:buNone/>
              <a:defRPr sz="2300"/>
            </a:lvl2pPr>
            <a:lvl3pPr marL="1175692" indent="0">
              <a:buNone/>
              <a:defRPr sz="2100"/>
            </a:lvl3pPr>
            <a:lvl4pPr marL="1763537" indent="0">
              <a:buNone/>
              <a:defRPr sz="1800"/>
            </a:lvl4pPr>
            <a:lvl5pPr marL="2351383" indent="0">
              <a:buNone/>
              <a:defRPr sz="1800"/>
            </a:lvl5pPr>
            <a:lvl6pPr marL="2939227" indent="0">
              <a:buNone/>
              <a:defRPr sz="1800"/>
            </a:lvl6pPr>
            <a:lvl7pPr marL="3527073" indent="0">
              <a:buNone/>
              <a:defRPr sz="1800"/>
            </a:lvl7pPr>
            <a:lvl8pPr marL="4114919" indent="0">
              <a:buNone/>
              <a:defRPr sz="1800"/>
            </a:lvl8pPr>
            <a:lvl9pPr marL="4702764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4" y="9510716"/>
            <a:ext cx="21686837" cy="19750087"/>
          </a:xfrm>
        </p:spPr>
        <p:txBody>
          <a:bodyPr/>
          <a:lstStyle>
            <a:lvl1pPr>
              <a:defRPr sz="3599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2" y="9510716"/>
            <a:ext cx="21686838" cy="19750087"/>
          </a:xfrm>
        </p:spPr>
        <p:txBody>
          <a:bodyPr/>
          <a:lstStyle>
            <a:lvl1pPr>
              <a:defRPr sz="3599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42" y="1317625"/>
            <a:ext cx="4608512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369175"/>
            <a:ext cx="22625050" cy="3070225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45" indent="0">
              <a:buNone/>
              <a:defRPr sz="2600" b="1"/>
            </a:lvl2pPr>
            <a:lvl3pPr marL="1175692" indent="0">
              <a:buNone/>
              <a:defRPr sz="2300" b="1"/>
            </a:lvl3pPr>
            <a:lvl4pPr marL="1763537" indent="0">
              <a:buNone/>
              <a:defRPr sz="2100" b="1"/>
            </a:lvl4pPr>
            <a:lvl5pPr marL="2351383" indent="0">
              <a:buNone/>
              <a:defRPr sz="2100" b="1"/>
            </a:lvl5pPr>
            <a:lvl6pPr marL="2939227" indent="0">
              <a:buNone/>
              <a:defRPr sz="2100" b="1"/>
            </a:lvl6pPr>
            <a:lvl7pPr marL="3527073" indent="0">
              <a:buNone/>
              <a:defRPr sz="2100" b="1"/>
            </a:lvl7pPr>
            <a:lvl8pPr marL="4114919" indent="0">
              <a:buNone/>
              <a:defRPr sz="2100" b="1"/>
            </a:lvl8pPr>
            <a:lvl9pPr marL="4702764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439403"/>
            <a:ext cx="22625050" cy="1896586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7" y="7369175"/>
            <a:ext cx="22632988" cy="3070225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45" indent="0">
              <a:buNone/>
              <a:defRPr sz="2600" b="1"/>
            </a:lvl2pPr>
            <a:lvl3pPr marL="1175692" indent="0">
              <a:buNone/>
              <a:defRPr sz="2300" b="1"/>
            </a:lvl3pPr>
            <a:lvl4pPr marL="1763537" indent="0">
              <a:buNone/>
              <a:defRPr sz="2100" b="1"/>
            </a:lvl4pPr>
            <a:lvl5pPr marL="2351383" indent="0">
              <a:buNone/>
              <a:defRPr sz="2100" b="1"/>
            </a:lvl5pPr>
            <a:lvl6pPr marL="2939227" indent="0">
              <a:buNone/>
              <a:defRPr sz="2100" b="1"/>
            </a:lvl6pPr>
            <a:lvl7pPr marL="3527073" indent="0">
              <a:buNone/>
              <a:defRPr sz="2100" b="1"/>
            </a:lvl7pPr>
            <a:lvl8pPr marL="4114919" indent="0">
              <a:buNone/>
              <a:defRPr sz="2100" b="1"/>
            </a:lvl8pPr>
            <a:lvl9pPr marL="4702764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7" y="10439403"/>
            <a:ext cx="22632988" cy="1896586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1277"/>
            <a:ext cx="16846550" cy="557688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311277"/>
            <a:ext cx="28625800" cy="28093988"/>
          </a:xfrm>
        </p:spPr>
        <p:txBody>
          <a:bodyPr/>
          <a:lstStyle>
            <a:lvl1pPr>
              <a:defRPr sz="4101"/>
            </a:lvl1pPr>
            <a:lvl2pPr>
              <a:defRPr sz="3599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888163"/>
            <a:ext cx="16846550" cy="22517100"/>
          </a:xfrm>
        </p:spPr>
        <p:txBody>
          <a:bodyPr/>
          <a:lstStyle>
            <a:lvl1pPr marL="0" indent="0">
              <a:buNone/>
              <a:defRPr sz="1800"/>
            </a:lvl1pPr>
            <a:lvl2pPr marL="587845" indent="0">
              <a:buNone/>
              <a:defRPr sz="1499"/>
            </a:lvl2pPr>
            <a:lvl3pPr marL="1175692" indent="0">
              <a:buNone/>
              <a:defRPr sz="1301"/>
            </a:lvl3pPr>
            <a:lvl4pPr marL="1763537" indent="0">
              <a:buNone/>
              <a:defRPr sz="1200"/>
            </a:lvl4pPr>
            <a:lvl5pPr marL="2351383" indent="0">
              <a:buNone/>
              <a:defRPr sz="1200"/>
            </a:lvl5pPr>
            <a:lvl6pPr marL="2939227" indent="0">
              <a:buNone/>
              <a:defRPr sz="1200"/>
            </a:lvl6pPr>
            <a:lvl7pPr marL="3527073" indent="0">
              <a:buNone/>
              <a:defRPr sz="1200"/>
            </a:lvl7pPr>
            <a:lvl8pPr marL="4114919" indent="0">
              <a:buNone/>
              <a:defRPr sz="1200"/>
            </a:lvl8pPr>
            <a:lvl9pPr marL="4702764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80" y="23042563"/>
            <a:ext cx="30724475" cy="27209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80" y="2941639"/>
            <a:ext cx="30724475" cy="19750087"/>
          </a:xfrm>
        </p:spPr>
        <p:txBody>
          <a:bodyPr lIns="523996" tIns="261999" rIns="523996" bIns="261999"/>
          <a:lstStyle>
            <a:lvl1pPr marL="0" indent="0">
              <a:buNone/>
              <a:defRPr sz="4101"/>
            </a:lvl1pPr>
            <a:lvl2pPr marL="587845" indent="0">
              <a:buNone/>
              <a:defRPr sz="3599"/>
            </a:lvl2pPr>
            <a:lvl3pPr marL="1175692" indent="0">
              <a:buNone/>
              <a:defRPr sz="3100"/>
            </a:lvl3pPr>
            <a:lvl4pPr marL="1763537" indent="0">
              <a:buNone/>
              <a:defRPr sz="2600"/>
            </a:lvl4pPr>
            <a:lvl5pPr marL="2351383" indent="0">
              <a:buNone/>
              <a:defRPr sz="2600"/>
            </a:lvl5pPr>
            <a:lvl6pPr marL="2939227" indent="0">
              <a:buNone/>
              <a:defRPr sz="2600"/>
            </a:lvl6pPr>
            <a:lvl7pPr marL="3527073" indent="0">
              <a:buNone/>
              <a:defRPr sz="2600"/>
            </a:lvl7pPr>
            <a:lvl8pPr marL="4114919" indent="0">
              <a:buNone/>
              <a:defRPr sz="2600"/>
            </a:lvl8pPr>
            <a:lvl9pPr marL="4702764" indent="0">
              <a:buNone/>
              <a:defRPr sz="2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80" y="25763539"/>
            <a:ext cx="30724475" cy="3862387"/>
          </a:xfrm>
        </p:spPr>
        <p:txBody>
          <a:bodyPr/>
          <a:lstStyle>
            <a:lvl1pPr marL="0" indent="0">
              <a:buNone/>
              <a:defRPr sz="1800"/>
            </a:lvl1pPr>
            <a:lvl2pPr marL="587845" indent="0">
              <a:buNone/>
              <a:defRPr sz="1499"/>
            </a:lvl2pPr>
            <a:lvl3pPr marL="1175692" indent="0">
              <a:buNone/>
              <a:defRPr sz="1301"/>
            </a:lvl3pPr>
            <a:lvl4pPr marL="1763537" indent="0">
              <a:buNone/>
              <a:defRPr sz="1200"/>
            </a:lvl4pPr>
            <a:lvl5pPr marL="2351383" indent="0">
              <a:buNone/>
              <a:defRPr sz="1200"/>
            </a:lvl5pPr>
            <a:lvl6pPr marL="2939227" indent="0">
              <a:buNone/>
              <a:defRPr sz="1200"/>
            </a:lvl6pPr>
            <a:lvl7pPr marL="3527073" indent="0">
              <a:buNone/>
              <a:defRPr sz="1200"/>
            </a:lvl7pPr>
            <a:lvl8pPr marL="4114919" indent="0">
              <a:buNone/>
              <a:defRPr sz="1200"/>
            </a:lvl8pPr>
            <a:lvl9pPr marL="4702764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438400"/>
            <a:ext cx="3108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7926388"/>
            <a:ext cx="31089600" cy="1645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200" y="249936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0" y="24993600"/>
            <a:ext cx="1158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ct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0" y="249936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6329" rtl="0" eaLnBrk="0" fontAlgn="base" hangingPunct="0">
        <a:spcBef>
          <a:spcPct val="0"/>
        </a:spcBef>
        <a:spcAft>
          <a:spcPct val="0"/>
        </a:spcAft>
        <a:defRPr sz="1920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986329" rtl="0" eaLnBrk="0" fontAlgn="base" hangingPunct="0">
        <a:spcBef>
          <a:spcPct val="0"/>
        </a:spcBef>
        <a:spcAft>
          <a:spcPct val="0"/>
        </a:spcAft>
        <a:defRPr sz="1920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986329" rtl="0" eaLnBrk="0" fontAlgn="base" hangingPunct="0">
        <a:spcBef>
          <a:spcPct val="0"/>
        </a:spcBef>
        <a:spcAft>
          <a:spcPct val="0"/>
        </a:spcAft>
        <a:defRPr sz="1920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986329" rtl="0" eaLnBrk="0" fontAlgn="base" hangingPunct="0">
        <a:spcBef>
          <a:spcPct val="0"/>
        </a:spcBef>
        <a:spcAft>
          <a:spcPct val="0"/>
        </a:spcAft>
        <a:defRPr sz="1920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986329" rtl="0" eaLnBrk="0" fontAlgn="base" hangingPunct="0">
        <a:spcBef>
          <a:spcPct val="0"/>
        </a:spcBef>
        <a:spcAft>
          <a:spcPct val="0"/>
        </a:spcAft>
        <a:defRPr sz="1920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587845" algn="ctr" defTabSz="523958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6pPr>
      <a:lvl7pPr marL="1175692" algn="ctr" defTabSz="523958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7pPr>
      <a:lvl8pPr marL="1763537" algn="ctr" defTabSz="523958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8pPr>
      <a:lvl9pPr marL="2351383" algn="ctr" defTabSz="523958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9pPr>
    </p:titleStyle>
    <p:bodyStyle>
      <a:lvl1pPr marL="1496148" indent="-1496148" algn="l" defTabSz="3986329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239274" indent="-1245090" algn="l" defTabSz="3986329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ＭＳ Ｐゴシック" pitchFamily="-65" charset="-128"/>
        </a:defRPr>
      </a:lvl2pPr>
      <a:lvl3pPr marL="4982400" indent="-996072" algn="l" defTabSz="3986329" rtl="0" eaLnBrk="0" fontAlgn="base" hangingPunct="0">
        <a:spcBef>
          <a:spcPct val="20000"/>
        </a:spcBef>
        <a:spcAft>
          <a:spcPct val="0"/>
        </a:spcAft>
        <a:buChar char="•"/>
        <a:defRPr sz="10401">
          <a:solidFill>
            <a:schemeClr val="tx1"/>
          </a:solidFill>
          <a:latin typeface="+mn-lt"/>
          <a:ea typeface="ＭＳ Ｐゴシック" pitchFamily="-65" charset="-128"/>
        </a:defRPr>
      </a:lvl3pPr>
      <a:lvl4pPr marL="6976585" indent="-996072" algn="l" defTabSz="3986329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ＭＳ Ｐゴシック" pitchFamily="-65" charset="-128"/>
        </a:defRPr>
      </a:lvl4pPr>
      <a:lvl5pPr marL="8968726" indent="-994031" algn="l" defTabSz="3986329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ＭＳ Ｐゴシック" pitchFamily="-65" charset="-128"/>
        </a:defRPr>
      </a:lvl5pPr>
      <a:lvl6pPr marL="12377415" indent="-1308366" algn="l" defTabSz="523958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6pPr>
      <a:lvl7pPr marL="12965260" indent="-1308366" algn="l" defTabSz="523958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7pPr>
      <a:lvl8pPr marL="13553105" indent="-1308366" algn="l" defTabSz="523958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8pPr>
      <a:lvl9pPr marL="14140952" indent="-1308366" algn="l" defTabSz="523958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58784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45" algn="l" defTabSz="58784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92" algn="l" defTabSz="58784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537" algn="l" defTabSz="58784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383" algn="l" defTabSz="58784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227" algn="l" defTabSz="58784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7073" algn="l" defTabSz="58784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919" algn="l" defTabSz="58784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764" algn="l" defTabSz="58784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18" Type="http://schemas.openxmlformats.org/officeDocument/2006/relationships/image" Target="../media/image1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png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27845883" y="24167249"/>
            <a:ext cx="8420502" cy="3029271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199" tIns="45720" rIns="457199" bIns="45720"/>
          <a:lstStyle/>
          <a:p>
            <a:pPr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r>
              <a:rPr lang="en-US" sz="4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Acknowledgements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3200" b="1" dirty="0"/>
              <a:t>This research was also supported by the Brazil Scientific Mobility Program (BSMP) and the Institute of International Education (IIE)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8507260" y="3632969"/>
            <a:ext cx="8236230" cy="12009802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199" tIns="45720" rIns="457199" bIns="45720"/>
          <a:lstStyle/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r>
              <a:rPr lang="en-US" sz="4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Methods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pt-BR" sz="3200" b="1" dirty="0">
                <a:latin typeface="Arial" pitchFamily="34" charset="0"/>
                <a:cs typeface="Arial" pitchFamily="34" charset="0"/>
              </a:rPr>
              <a:t>We filter patient’s EEGs available in the Corpus whose reports describe the ocurrence of sleep states.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pt-BR" sz="3200" b="1" dirty="0">
                <a:latin typeface="Arial" pitchFamily="34" charset="0"/>
                <a:cs typeface="Arial" pitchFamily="34" charset="0"/>
              </a:rPr>
              <a:t>We identify and annotate asleep, drowsy and awake events in each selected EEG by subjective analysis.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pt-BR" sz="3200" b="1" dirty="0">
                <a:latin typeface="Arial" pitchFamily="34" charset="0"/>
                <a:cs typeface="Arial" pitchFamily="34" charset="0"/>
              </a:rPr>
              <a:t>After format conversion, we have training and evaluation in order to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successfully and automatically recognize the sleepy situation of a patient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algn="ctr"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algn="ctr" defTabSz="894015">
              <a:spcBef>
                <a:spcPts val="0"/>
              </a:spcBef>
              <a:spcAft>
                <a:spcPts val="1800"/>
              </a:spcAft>
              <a:tabLst>
                <a:tab pos="489871" algn="l"/>
              </a:tabLst>
              <a:defRPr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Fig. 2: Fluxogram of Methods.  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-7315197" y="-97737"/>
            <a:ext cx="51206399" cy="7387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94015">
              <a:spcAft>
                <a:spcPts val="1543"/>
              </a:spcAft>
              <a:tabLst>
                <a:tab pos="19050762" algn="ctr"/>
                <a:tab pos="31640140" algn="ctr"/>
              </a:tabLst>
            </a:pPr>
            <a:r>
              <a:rPr lang="en-US" sz="4801" b="1" dirty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59" name="Rectangle 180"/>
          <p:cNvSpPr>
            <a:spLocks noChangeArrowheads="1"/>
          </p:cNvSpPr>
          <p:nvPr/>
        </p:nvSpPr>
        <p:spPr bwMode="auto">
          <a:xfrm>
            <a:off x="-873334" y="339760"/>
            <a:ext cx="3832267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4801"/>
              </a:spcAft>
            </a:pPr>
            <a:r>
              <a:rPr lang="en-US" sz="5400" b="1" cap="all" dirty="0" smtClean="0">
                <a:solidFill>
                  <a:srgbClr val="333399"/>
                </a:solidFill>
              </a:rPr>
              <a:t> detection </a:t>
            </a:r>
            <a:r>
              <a:rPr lang="en-US" sz="5400" b="1" cap="all" dirty="0">
                <a:solidFill>
                  <a:srgbClr val="333399"/>
                </a:solidFill>
              </a:rPr>
              <a:t>of sleep state using machine learning on big data</a:t>
            </a:r>
          </a:p>
          <a:p>
            <a:pPr algn="ctr">
              <a:spcAft>
                <a:spcPts val="4801"/>
              </a:spcAft>
            </a:pPr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Francisco Raimundo Albuquerque Parente, Lucas Santana, Dave </a:t>
            </a:r>
            <a:r>
              <a:rPr lang="en-US" sz="3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Jungreis</a:t>
            </a:r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, Dr. </a:t>
            </a:r>
            <a:r>
              <a:rPr lang="en-US" sz="3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Iyad</a:t>
            </a:r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 Obeid and Dr. Joseph </a:t>
            </a:r>
            <a:r>
              <a:rPr lang="en-US" sz="3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Picone</a:t>
            </a:r>
            <a:endParaRPr lang="en-US" sz="3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spcAft>
                <a:spcPts val="4801"/>
              </a:spcAft>
            </a:pPr>
            <a:r>
              <a:rPr lang="pt-BR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Deparment of Electrical and Computer Engineering</a:t>
            </a:r>
            <a:r>
              <a:rPr lang="pt-BR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, Temple University</a:t>
            </a:r>
            <a:endParaRPr lang="en-US" sz="36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0" name="Rectangle 75"/>
          <p:cNvSpPr>
            <a:spLocks noChangeArrowheads="1"/>
          </p:cNvSpPr>
          <p:nvPr/>
        </p:nvSpPr>
        <p:spPr bwMode="auto">
          <a:xfrm>
            <a:off x="-6461758" y="-2073654"/>
            <a:ext cx="237489" cy="48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77"/>
          <p:cNvSpPr>
            <a:spLocks noChangeArrowheads="1"/>
          </p:cNvSpPr>
          <p:nvPr/>
        </p:nvSpPr>
        <p:spPr bwMode="auto">
          <a:xfrm>
            <a:off x="-6461758" y="-2073654"/>
            <a:ext cx="237489" cy="48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79"/>
          <p:cNvSpPr>
            <a:spLocks noChangeArrowheads="1"/>
          </p:cNvSpPr>
          <p:nvPr/>
        </p:nvSpPr>
        <p:spPr bwMode="auto">
          <a:xfrm>
            <a:off x="-6461758" y="-2073654"/>
            <a:ext cx="237489" cy="48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1545451" y="1050537"/>
            <a:ext cx="5761436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3200" i="1" dirty="0">
                <a:latin typeface="Monotype Corsiva"/>
                <a:cs typeface="Monotype Corsiva"/>
              </a:rPr>
              <a:t>www.nedcdata.org</a:t>
            </a:r>
            <a:endParaRPr lang="en-US" sz="32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45451" y="339760"/>
            <a:ext cx="4860758" cy="777068"/>
          </a:xfrm>
          <a:prstGeom prst="rect">
            <a:avLst/>
          </a:prstGeom>
        </p:spPr>
      </p:pic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09770" y="3632969"/>
            <a:ext cx="8219486" cy="9178513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199" tIns="45720" rIns="457199" bIns="45720"/>
          <a:lstStyle/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r>
              <a:rPr lang="en-US" sz="4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Abstract 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Machine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learning techniques enable the automatic interpretation of EEGs available on big data archive.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The TUH EEG Corpus contains over 50,000 thousands of EEGs, such of them exhibiting sleep events.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We are developing a recognition system to detect whether or not a patient is sleepy, drowsy or awake.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Our goals are training, evaluation and implementation of accurate models with reliable outcomes.</a:t>
            </a:r>
          </a:p>
          <a:p>
            <a:pPr defTabSz="894015">
              <a:spcBef>
                <a:spcPts val="0"/>
              </a:spcBef>
              <a:spcAft>
                <a:spcPts val="1543"/>
              </a:spcAft>
              <a:tabLst>
                <a:tab pos="489871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09770" y="13019945"/>
            <a:ext cx="8219486" cy="14176575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199" tIns="45720" rIns="457199" bIns="45720"/>
          <a:lstStyle>
            <a:defPPr>
              <a:defRPr lang="en-US"/>
            </a:defPPr>
            <a:lvl1pPr defTabSz="893979">
              <a:spcAft>
                <a:spcPts val="1800"/>
              </a:spcAft>
              <a:tabLst>
                <a:tab pos="489852" algn="l"/>
              </a:tabLst>
              <a:defRPr sz="48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  <a:lvl2pPr lvl="1" defTabSz="893979">
              <a:spcAft>
                <a:spcPts val="1800"/>
              </a:spcAft>
              <a:tabLst>
                <a:tab pos="489852" algn="l"/>
              </a:tabLst>
              <a:defRPr sz="3600" b="1">
                <a:latin typeface="Arial" pitchFamily="34" charset="0"/>
                <a:cs typeface="Arial" pitchFamily="34" charset="0"/>
              </a:defRPr>
            </a:lvl2pPr>
          </a:lstStyle>
          <a:p>
            <a:r>
              <a:rPr lang="en-US" sz="4000" dirty="0"/>
              <a:t>Introduction</a:t>
            </a:r>
          </a:p>
          <a:p>
            <a:pPr marL="440884" indent="-440884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Electroencephalography </a:t>
            </a:r>
            <a:r>
              <a:rPr lang="en-US" sz="3200" dirty="0">
                <a:solidFill>
                  <a:schemeClr val="tx1"/>
                </a:solidFill>
              </a:rPr>
              <a:t>(EEG) is a technique clinically implemented for the diagnosis of patient’s conditions, such as sleep disorders.</a:t>
            </a:r>
          </a:p>
          <a:p>
            <a:pPr marL="440884" indent="-440884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The </a:t>
            </a:r>
            <a:r>
              <a:rPr lang="en-US" sz="3200" dirty="0">
                <a:solidFill>
                  <a:schemeClr val="tx1"/>
                </a:solidFill>
              </a:rPr>
              <a:t>analysis of EEG signals is time consuming with moderate inter-observer agreement rate.</a:t>
            </a:r>
          </a:p>
          <a:p>
            <a:pPr marL="440884" indent="-440884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</a:rPr>
              <a:t>We identify and extract features of EEG signals available on the Corpus in order to train models and detect sleep states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endParaRPr lang="pt-BR" sz="3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sz="3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sz="32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sz="3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pt-BR" sz="3200" dirty="0" smtClean="0">
                <a:solidFill>
                  <a:schemeClr val="tx1"/>
                </a:solidFill>
              </a:rPr>
              <a:t>   </a:t>
            </a:r>
            <a:r>
              <a:rPr lang="pt-BR" sz="2800" dirty="0" smtClean="0">
                <a:solidFill>
                  <a:schemeClr val="tx1"/>
                </a:solidFill>
              </a:rPr>
              <a:t> </a:t>
            </a:r>
            <a:r>
              <a:rPr lang="pt-BR" sz="2800" dirty="0">
                <a:solidFill>
                  <a:schemeClr val="tx1"/>
                </a:solidFill>
              </a:rPr>
              <a:t>Patient </a:t>
            </a:r>
            <a:r>
              <a:rPr lang="pt-BR" sz="2800" dirty="0" smtClean="0">
                <a:solidFill>
                  <a:schemeClr val="tx1"/>
                </a:solidFill>
              </a:rPr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                                 Montage</a:t>
            </a:r>
          </a:p>
          <a:p>
            <a:pPr>
              <a:spcBef>
                <a:spcPts val="0"/>
              </a:spcBef>
              <a:defRPr/>
            </a:pPr>
            <a:endParaRPr lang="pt-BR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   Observation                              EEG                    </a:t>
            </a:r>
            <a:endParaRPr lang="pt-BR" sz="2800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Fig</a:t>
            </a:r>
            <a:r>
              <a:rPr lang="pt-BR" sz="2800" dirty="0">
                <a:solidFill>
                  <a:schemeClr val="tx1"/>
                </a:solidFill>
              </a:rPr>
              <a:t>. 1: EEG Analysis.  </a:t>
            </a:r>
          </a:p>
          <a:p>
            <a:pPr>
              <a:spcBef>
                <a:spcPts val="0"/>
              </a:spcBef>
              <a:defRPr/>
            </a:pPr>
            <a:endParaRPr lang="pt-BR" sz="3200" dirty="0">
              <a:solidFill>
                <a:schemeClr val="tx1"/>
              </a:solidFill>
            </a:endParaRPr>
          </a:p>
          <a:p>
            <a:pPr marL="440884" indent="-440884">
              <a:spcBef>
                <a:spcPts val="0"/>
              </a:spcBef>
              <a:buFont typeface="Arial" pitchFamily="34" charset="0"/>
              <a:buChar char="•"/>
              <a:defRPr/>
            </a:pPr>
            <a:endParaRPr lang="pt-BR" sz="3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sz="3599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sz="3599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sz="3599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sz="3599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sz="3599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sz="3599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sz="3599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3599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3599" dirty="0">
              <a:solidFill>
                <a:schemeClr val="tx1"/>
              </a:solidFill>
            </a:endParaRPr>
          </a:p>
          <a:p>
            <a:pPr marL="440884" indent="-440884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3599" dirty="0">
              <a:solidFill>
                <a:schemeClr val="tx1"/>
              </a:solidFill>
            </a:endParaRPr>
          </a:p>
          <a:p>
            <a:endParaRPr lang="en-US" sz="4801" dirty="0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7863327" y="3632970"/>
            <a:ext cx="8403058" cy="12238402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199" tIns="45720" rIns="457199" bIns="45720"/>
          <a:lstStyle/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r>
              <a:rPr lang="en-US" sz="4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Conclusions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3200" b="1" dirty="0" smtClean="0"/>
              <a:t>The TUH EEG Corpus is a huge EEG database, which improves the accuracy of our stastical models.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ML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and big data are powerful resources to explore EEGs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automatically.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3200" b="1" dirty="0">
                <a:latin typeface="Arial" pitchFamily="34" charset="0"/>
                <a:cs typeface="Arial" pitchFamily="34" charset="0"/>
              </a:rPr>
              <a:t>Medical analysis of EEG is time-consuming and subjective.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3200" b="1" dirty="0">
                <a:latin typeface="Arial" pitchFamily="34" charset="0"/>
                <a:cs typeface="Arial" pitchFamily="34" charset="0"/>
              </a:rPr>
              <a:t>Our recognition system helps neurologists in the prognostic of diseases related to sleep conditions.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pt-BR" sz="3200" b="1" dirty="0">
                <a:latin typeface="Arial" pitchFamily="34" charset="0"/>
                <a:cs typeface="Arial" pitchFamily="34" charset="0"/>
              </a:rPr>
              <a:t>Automatic detection of sleep states enhance the quick diagnostic of sleep disorders.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r>
              <a:rPr lang="pt-BR" sz="3200" b="1" dirty="0">
                <a:latin typeface="Arial" pitchFamily="34" charset="0"/>
                <a:cs typeface="Arial" pitchFamily="34" charset="0"/>
              </a:rPr>
              <a:t>In future work, the automatic detection of sleep spindles will help neurologists in the preventive prognostic of some diseases, such as dementia.</a:t>
            </a:r>
          </a:p>
          <a:p>
            <a:pPr marL="440884" indent="-440884" defTabSz="894015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71" algn="l"/>
              </a:tabLst>
              <a:defRPr/>
            </a:pPr>
            <a:endParaRPr lang="pt-BR" sz="3599" b="1" dirty="0">
              <a:latin typeface="Arial" pitchFamily="34" charset="0"/>
              <a:cs typeface="Arial" pitchFamily="34" charset="0"/>
            </a:endParaRPr>
          </a:p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r>
              <a:rPr lang="en-US" sz="4801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801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6949000" y="3632968"/>
            <a:ext cx="10738614" cy="23563551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199" tIns="45720" rIns="457199" bIns="45720"/>
          <a:lstStyle/>
          <a:p>
            <a:pPr defTabSz="894015">
              <a:spcAft>
                <a:spcPts val="2400"/>
              </a:spcAft>
              <a:tabLst>
                <a:tab pos="489871" algn="l"/>
              </a:tabLst>
              <a:defRPr/>
            </a:pPr>
            <a:r>
              <a:rPr lang="en-US" sz="4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Corpus Statistics</a:t>
            </a:r>
          </a:p>
          <a:p>
            <a:pPr marL="685814" indent="-685814" defTabSz="894015">
              <a:spcAft>
                <a:spcPts val="24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300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+ EEGs have been analyzed.</a:t>
            </a:r>
          </a:p>
          <a:p>
            <a:pPr marL="685814" indent="-685814" defTabSz="894015">
              <a:spcAft>
                <a:spcPts val="24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3200" b="1" dirty="0">
                <a:latin typeface="Arial" pitchFamily="34" charset="0"/>
                <a:cs typeface="Arial" pitchFamily="34" charset="0"/>
              </a:rPr>
              <a:t>All EEGs were obtained from the Corpus randomly based on medical reports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ctr" defTabSz="894015">
              <a:spcAft>
                <a:spcPts val="2400"/>
              </a:spcAft>
              <a:tabLst>
                <a:tab pos="489871" algn="l"/>
              </a:tabLst>
              <a:defRPr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Table 1: Example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EEG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information.</a:t>
            </a:r>
          </a:p>
          <a:p>
            <a:pPr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ctr"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ctr"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ctr" defTabSz="894015">
              <a:spcAft>
                <a:spcPts val="2400"/>
              </a:spcAft>
              <a:tabLst>
                <a:tab pos="489871" algn="l"/>
              </a:tabLst>
              <a:defRPr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ctr" defTabSz="894015">
              <a:spcAft>
                <a:spcPts val="2400"/>
              </a:spcAft>
              <a:tabLst>
                <a:tab pos="489871" algn="l"/>
              </a:tabLst>
              <a:defRPr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Table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2: Labels used to mark events on Annotator.</a:t>
            </a:r>
            <a:endParaRPr lang="en-US" sz="2800" b="1" dirty="0">
              <a:latin typeface="Arial"/>
              <a:cs typeface="Arial"/>
            </a:endParaRPr>
          </a:p>
          <a:p>
            <a:pPr marL="471507" indent="-471507" defTabSz="894015">
              <a:spcAft>
                <a:spcPts val="1800"/>
              </a:spcAft>
              <a:buFont typeface="Arial"/>
              <a:buChar char="•"/>
              <a:tabLst>
                <a:tab pos="1959054" algn="l"/>
              </a:tabLst>
              <a:defRPr/>
            </a:pPr>
            <a:endParaRPr lang="en-US" sz="3200" b="1" dirty="0">
              <a:latin typeface="Arial"/>
              <a:cs typeface="Arial"/>
            </a:endParaRPr>
          </a:p>
          <a:p>
            <a:pPr marL="685828" indent="-685828" defTabSz="894015">
              <a:spcAft>
                <a:spcPts val="1800"/>
              </a:spcAft>
              <a:buFont typeface="Arial"/>
              <a:buChar char="•"/>
              <a:tabLst>
                <a:tab pos="489871" algn="l"/>
              </a:tabLst>
              <a:defRPr/>
            </a:pPr>
            <a:endParaRPr lang="pt-BR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685828" indent="-685828" defTabSz="894015">
              <a:spcAft>
                <a:spcPts val="1800"/>
              </a:spcAft>
              <a:buFont typeface="Arial"/>
              <a:buChar char="•"/>
              <a:tabLst>
                <a:tab pos="489871" algn="l"/>
              </a:tabLst>
              <a:defRPr/>
            </a:pPr>
            <a:endParaRPr lang="pt-BR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685828" indent="-685828" defTabSz="894015">
              <a:spcAft>
                <a:spcPts val="1800"/>
              </a:spcAft>
              <a:buFont typeface="Arial"/>
              <a:buChar char="•"/>
              <a:tabLst>
                <a:tab pos="489871" algn="l"/>
              </a:tabLst>
              <a:defRPr/>
            </a:pPr>
            <a:endParaRPr lang="pt-BR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685828" indent="-685828" defTabSz="894015">
              <a:spcAft>
                <a:spcPts val="1800"/>
              </a:spcAft>
              <a:buFont typeface="Arial"/>
              <a:buChar char="•"/>
              <a:tabLst>
                <a:tab pos="489871" algn="l"/>
              </a:tabLst>
              <a:defRPr/>
            </a:pPr>
            <a:endParaRPr lang="pt-BR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685828" indent="-685828" defTabSz="894015">
              <a:spcAft>
                <a:spcPts val="1800"/>
              </a:spcAft>
              <a:buFont typeface="Arial"/>
              <a:buChar char="•"/>
              <a:tabLst>
                <a:tab pos="489871" algn="l"/>
              </a:tabLst>
              <a:defRPr/>
            </a:pPr>
            <a:endParaRPr lang="pt-BR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685828" indent="-685828" defTabSz="894015">
              <a:spcAft>
                <a:spcPts val="1800"/>
              </a:spcAft>
              <a:buFont typeface="Arial"/>
              <a:buChar char="•"/>
              <a:tabLst>
                <a:tab pos="489871" algn="l"/>
              </a:tabLst>
              <a:defRPr/>
            </a:pPr>
            <a:endParaRPr lang="pt-BR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685828" indent="-685828" defTabSz="894015">
              <a:spcAft>
                <a:spcPts val="1800"/>
              </a:spcAft>
              <a:buFont typeface="Arial"/>
              <a:buChar char="•"/>
              <a:tabLst>
                <a:tab pos="489871" algn="l"/>
              </a:tabLst>
              <a:defRPr/>
            </a:pPr>
            <a:endParaRPr lang="pt-BR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685828" indent="-685828" defTabSz="894015">
              <a:spcAft>
                <a:spcPts val="1800"/>
              </a:spcAft>
              <a:buFont typeface="Arial"/>
              <a:buChar char="•"/>
              <a:tabLst>
                <a:tab pos="489871" algn="l"/>
              </a:tabLst>
              <a:defRPr/>
            </a:pPr>
            <a:endParaRPr lang="en-US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384288"/>
              </p:ext>
            </p:extLst>
          </p:nvPr>
        </p:nvGraphicFramePr>
        <p:xfrm>
          <a:off x="17211080" y="8328354"/>
          <a:ext cx="10238264" cy="7863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961"/>
                <a:gridCol w="4418062"/>
                <a:gridCol w="4312241"/>
              </a:tblGrid>
              <a:tr h="455872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Field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Example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Version Number</a:t>
                      </a:r>
                    </a:p>
                  </a:txBody>
                  <a:tcPr marL="68580" marR="182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0</a:t>
                      </a: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>
                          <a:effectLst/>
                          <a:latin typeface="Arial"/>
                          <a:ea typeface="SimSun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Patient ID</a:t>
                      </a:r>
                    </a:p>
                  </a:txBody>
                  <a:tcPr marL="68580" marR="182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TUH123456789</a:t>
                      </a: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Gender</a:t>
                      </a:r>
                    </a:p>
                  </a:txBody>
                  <a:tcPr marL="68580" marR="182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M</a:t>
                      </a: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Date of Birth</a:t>
                      </a:r>
                    </a:p>
                  </a:txBody>
                  <a:tcPr marL="68580" marR="182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57</a:t>
                      </a: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>
                          <a:effectLst/>
                          <a:latin typeface="Arial"/>
                          <a:ea typeface="SimSun"/>
                          <a:cs typeface="Arial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Firstname_Lastname</a:t>
                      </a:r>
                    </a:p>
                  </a:txBody>
                  <a:tcPr marL="68580" marR="182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TUH123456789</a:t>
                      </a: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>
                          <a:effectLst/>
                          <a:latin typeface="Arial"/>
                          <a:ea typeface="SimSun"/>
                          <a:cs typeface="Arial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Startdate</a:t>
                      </a:r>
                    </a:p>
                  </a:txBody>
                  <a:tcPr marL="68580" marR="182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01-MAY-2010</a:t>
                      </a: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>
                          <a:effectLst/>
                          <a:latin typeface="Arial"/>
                          <a:ea typeface="SimSun"/>
                          <a:cs typeface="Arial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Study Number/ Tech. ID</a:t>
                      </a:r>
                    </a:p>
                  </a:txBody>
                  <a:tcPr marL="68580" marR="182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TUH123456789/TAS X</a:t>
                      </a: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>
                          <a:effectLst/>
                          <a:latin typeface="Arial"/>
                          <a:ea typeface="SimSun"/>
                          <a:cs typeface="Arial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Start Date</a:t>
                      </a:r>
                    </a:p>
                  </a:txBody>
                  <a:tcPr marL="68580" marR="182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01.05.10</a:t>
                      </a: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>
                          <a:effectLst/>
                          <a:latin typeface="Arial"/>
                          <a:ea typeface="SimSun"/>
                          <a:cs typeface="Arial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Start </a:t>
                      </a:r>
                      <a:r>
                        <a:rPr lang="en-US" sz="2400" b="1" i="0" dirty="0" smtClean="0">
                          <a:effectLst/>
                          <a:latin typeface="Arial"/>
                          <a:ea typeface="SimSun"/>
                          <a:cs typeface="Arial"/>
                        </a:rPr>
                        <a:t>Time</a:t>
                      </a:r>
                      <a:endParaRPr lang="en-US" sz="2400" b="1" i="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182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11.39.35</a:t>
                      </a: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>
                          <a:effectLst/>
                          <a:latin typeface="Arial"/>
                          <a:ea typeface="SimSun"/>
                          <a:cs typeface="Arial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>
                          <a:effectLst/>
                          <a:latin typeface="Arial"/>
                          <a:ea typeface="SimSun"/>
                          <a:cs typeface="Arial"/>
                        </a:rPr>
                        <a:t>Number of Bytes in Header</a:t>
                      </a:r>
                    </a:p>
                  </a:txBody>
                  <a:tcPr marL="68580" marR="182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6400</a:t>
                      </a: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>
                          <a:effectLst/>
                          <a:latin typeface="Arial"/>
                          <a:ea typeface="SimSun"/>
                          <a:cs typeface="Arial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Type of Signal</a:t>
                      </a:r>
                    </a:p>
                  </a:txBody>
                  <a:tcPr marL="68580" marR="182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EDF+C</a:t>
                      </a: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>
                          <a:effectLst/>
                          <a:latin typeface="Arial"/>
                          <a:ea typeface="SimSun"/>
                          <a:cs typeface="Arial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Number of Data Records</a:t>
                      </a:r>
                    </a:p>
                  </a:txBody>
                  <a:tcPr marL="68580" marR="182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207</a:t>
                      </a: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>
                          <a:effectLst/>
                          <a:latin typeface="Arial"/>
                          <a:ea typeface="SimSun"/>
                          <a:cs typeface="Arial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 err="1">
                          <a:effectLst/>
                          <a:latin typeface="Arial"/>
                          <a:ea typeface="SimSun"/>
                          <a:cs typeface="Arial"/>
                        </a:rPr>
                        <a:t>Dur</a:t>
                      </a: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. of a Data Record (</a:t>
                      </a:r>
                      <a:r>
                        <a:rPr lang="en-US" sz="2400" b="1" i="0" dirty="0" err="1">
                          <a:effectLst/>
                          <a:latin typeface="Arial"/>
                          <a:ea typeface="SimSun"/>
                          <a:cs typeface="Arial"/>
                        </a:rPr>
                        <a:t>Secs</a:t>
                      </a: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)</a:t>
                      </a:r>
                    </a:p>
                  </a:txBody>
                  <a:tcPr marL="68580" marR="182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1</a:t>
                      </a: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>
                          <a:effectLst/>
                          <a:latin typeface="Arial"/>
                          <a:ea typeface="SimSun"/>
                          <a:cs typeface="Arial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No. of Signals in a Record</a:t>
                      </a:r>
                    </a:p>
                  </a:txBody>
                  <a:tcPr marL="68580" marR="182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24</a:t>
                      </a: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93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>
                          <a:effectLst/>
                          <a:latin typeface="Arial"/>
                          <a:ea typeface="SimSun"/>
                          <a:cs typeface="Arial"/>
                        </a:rPr>
                        <a:t>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>
                          <a:effectLst/>
                          <a:latin typeface="Arial"/>
                          <a:ea typeface="SimSun"/>
                          <a:cs typeface="Arial"/>
                        </a:rPr>
                        <a:t>Signal[1] Prefiltering</a:t>
                      </a:r>
                    </a:p>
                  </a:txBody>
                  <a:tcPr marL="68580" marR="182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HP:1.000 Hz LP:70.0 Hz N:60.0</a:t>
                      </a: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Signal[1] No. Samples/Rec.</a:t>
                      </a:r>
                    </a:p>
                  </a:txBody>
                  <a:tcPr marL="68580" marR="1828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250</a:t>
                      </a: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046512"/>
              </p:ext>
            </p:extLst>
          </p:nvPr>
        </p:nvGraphicFramePr>
        <p:xfrm>
          <a:off x="17190120" y="18435744"/>
          <a:ext cx="10256374" cy="7893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5921"/>
                <a:gridCol w="5910453"/>
              </a:tblGrid>
              <a:tr h="5545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Numeric Label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SimSun"/>
                          <a:cs typeface="Arial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73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effectLst/>
                          <a:latin typeface="Arial"/>
                          <a:ea typeface="SimSun"/>
                          <a:cs typeface="Arial"/>
                        </a:rPr>
                        <a:t>Spike</a:t>
                      </a:r>
                      <a:endParaRPr lang="en-US" sz="2400" b="1" i="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73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dirty="0" smtClean="0">
                          <a:effectLst/>
                          <a:latin typeface="Arial"/>
                          <a:ea typeface="SimSun"/>
                          <a:cs typeface="Arial"/>
                        </a:rPr>
                        <a:t>GPED</a:t>
                      </a:r>
                      <a:endParaRPr lang="en-US" sz="2400" b="1" i="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73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effectLst/>
                          <a:latin typeface="Arial"/>
                          <a:ea typeface="SimSun"/>
                          <a:cs typeface="Arial"/>
                        </a:rPr>
                        <a:t>Pled</a:t>
                      </a:r>
                      <a:endParaRPr lang="en-US" sz="2400" b="1" i="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73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>
                          <a:effectLst/>
                          <a:latin typeface="Arial"/>
                          <a:ea typeface="SimSun"/>
                          <a:cs typeface="Arial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 err="1" smtClean="0">
                          <a:effectLst/>
                          <a:latin typeface="Arial"/>
                          <a:ea typeface="SimSun"/>
                          <a:cs typeface="Arial"/>
                        </a:rPr>
                        <a:t>Eyeblink</a:t>
                      </a:r>
                      <a:endParaRPr lang="en-US" sz="2400" b="1" i="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73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effectLst/>
                          <a:latin typeface="Arial"/>
                          <a:ea typeface="SimSun"/>
                          <a:cs typeface="Arial"/>
                        </a:rPr>
                        <a:t>Artifacts</a:t>
                      </a:r>
                      <a:endParaRPr lang="en-US" sz="2400" b="1" i="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73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effectLst/>
                          <a:latin typeface="Arial"/>
                          <a:ea typeface="SimSun"/>
                          <a:cs typeface="Arial"/>
                        </a:rPr>
                        <a:t>Sleep</a:t>
                      </a:r>
                      <a:endParaRPr lang="en-US" sz="2400" b="1" i="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73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>
                          <a:effectLst/>
                          <a:latin typeface="Arial"/>
                          <a:ea typeface="SimSun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effectLst/>
                          <a:latin typeface="Arial"/>
                          <a:ea typeface="SimSun"/>
                          <a:cs typeface="Arial"/>
                        </a:rPr>
                        <a:t>Awake</a:t>
                      </a:r>
                      <a:endParaRPr lang="en-US" sz="2400" b="1" i="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73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"/>
                          <a:ea typeface="SimSun"/>
                          <a:cs typeface="Arial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effectLst/>
                          <a:latin typeface="Arial"/>
                          <a:ea typeface="SimSun"/>
                          <a:cs typeface="Arial"/>
                        </a:rPr>
                        <a:t>Drowsy</a:t>
                      </a:r>
                      <a:endParaRPr lang="en-US" sz="2400" b="1" i="0" dirty="0"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182881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08" y="343543"/>
            <a:ext cx="3961969" cy="1413989"/>
          </a:xfrm>
          <a:prstGeom prst="rect">
            <a:avLst/>
          </a:prstGeom>
        </p:spPr>
      </p:pic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27845883" y="16034658"/>
            <a:ext cx="8420502" cy="7899674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199" tIns="45720" rIns="457199" bIns="45720"/>
          <a:lstStyle/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r>
              <a:rPr lang="en-US" sz="4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References</a:t>
            </a:r>
          </a:p>
          <a:p>
            <a:pPr marL="457218" indent="-457218">
              <a:buFont typeface="Arial" panose="020B0604020202020204" pitchFamily="34" charset="0"/>
              <a:buChar char="•"/>
            </a:pPr>
            <a:r>
              <a:rPr lang="en-US" sz="3200" b="1" dirty="0" err="1"/>
              <a:t>Podgorelec</a:t>
            </a:r>
            <a:r>
              <a:rPr lang="en-US" sz="3200" b="1" dirty="0"/>
              <a:t>, </a:t>
            </a:r>
            <a:r>
              <a:rPr lang="en-US" sz="3200" b="1" dirty="0" err="1"/>
              <a:t>Vili</a:t>
            </a:r>
            <a:r>
              <a:rPr lang="en-US" sz="3200" b="1" dirty="0"/>
              <a:t>. “Analyzing EEG Signals with Machine Learning for Diagnosing Alzheimer's Disease”. </a:t>
            </a:r>
            <a:r>
              <a:rPr lang="en-US" sz="3200" b="1" dirty="0" err="1"/>
              <a:t>Electronika</a:t>
            </a:r>
            <a:r>
              <a:rPr lang="en-US" sz="3200" b="1" dirty="0"/>
              <a:t> </a:t>
            </a:r>
            <a:r>
              <a:rPr lang="en-US" sz="3200" b="1" dirty="0" err="1"/>
              <a:t>ir</a:t>
            </a:r>
            <a:r>
              <a:rPr lang="en-US" sz="3200" b="1" dirty="0"/>
              <a:t> </a:t>
            </a:r>
            <a:r>
              <a:rPr lang="en-US" sz="3200" b="1" dirty="0" err="1"/>
              <a:t>Elektronika</a:t>
            </a:r>
            <a:r>
              <a:rPr lang="en-US" sz="3200" b="1" dirty="0"/>
              <a:t>, </a:t>
            </a:r>
            <a:r>
              <a:rPr lang="pt-BR" sz="3200" b="1" dirty="0"/>
              <a:t>10/2012; 18(8):61-64. DOI: 10.5755/j01.eee.18.8.2627.</a:t>
            </a:r>
          </a:p>
          <a:p>
            <a:endParaRPr lang="pt-BR" sz="3200" b="1" dirty="0"/>
          </a:p>
          <a:p>
            <a:pPr marL="457218" indent="-457218">
              <a:buFont typeface="Arial" panose="020B0604020202020204" pitchFamily="34" charset="0"/>
              <a:buChar char="•"/>
            </a:pPr>
            <a:r>
              <a:rPr lang="en-US" sz="3200" b="1" dirty="0" smtClean="0"/>
              <a:t>Costa</a:t>
            </a:r>
            <a:r>
              <a:rPr lang="en-US" sz="3200" b="1" dirty="0"/>
              <a:t>, </a:t>
            </a:r>
            <a:r>
              <a:rPr lang="en-US" sz="3200" b="1" dirty="0" err="1"/>
              <a:t>João</a:t>
            </a:r>
            <a:r>
              <a:rPr lang="en-US" sz="3200" b="1" dirty="0"/>
              <a:t>, Manuel </a:t>
            </a:r>
            <a:r>
              <a:rPr lang="en-US" sz="3200" b="1" dirty="0" err="1"/>
              <a:t>Ortigueira</a:t>
            </a:r>
            <a:r>
              <a:rPr lang="en-US" sz="3200" b="1" dirty="0"/>
              <a:t>, </a:t>
            </a:r>
            <a:r>
              <a:rPr lang="en-US" sz="3200" b="1" dirty="0" err="1"/>
              <a:t>Arnaldo</a:t>
            </a:r>
            <a:r>
              <a:rPr lang="en-US" sz="3200" b="1" dirty="0"/>
              <a:t> Batista, and Teresa </a:t>
            </a:r>
            <a:r>
              <a:rPr lang="en-US" sz="3200" b="1" dirty="0" err="1"/>
              <a:t>Paiva</a:t>
            </a:r>
            <a:r>
              <a:rPr lang="en-US" sz="3200" b="1" dirty="0"/>
              <a:t>. "Sleep Spindles Detection: a Mixed Method using STFT and WMSD." </a:t>
            </a:r>
            <a:r>
              <a:rPr lang="en-US" sz="3200" b="1" i="1" dirty="0"/>
              <a:t>International Journal of </a:t>
            </a:r>
            <a:r>
              <a:rPr lang="en-US" sz="3200" b="1" i="1" dirty="0" err="1"/>
              <a:t>Bioelectromagnetism</a:t>
            </a:r>
            <a:r>
              <a:rPr lang="en-US" sz="3200" b="1" i="1" dirty="0"/>
              <a:t> </a:t>
            </a:r>
            <a:r>
              <a:rPr lang="en-US" sz="3200" b="1" dirty="0"/>
              <a:t>(2012), Vol. 14, No. 4, pp. 229 - 233.</a:t>
            </a:r>
          </a:p>
          <a:p>
            <a:pPr marL="457218" indent="-457218">
              <a:buFont typeface="Arial" panose="020B0604020202020204" pitchFamily="34" charset="0"/>
              <a:buChar char="•"/>
            </a:pPr>
            <a:endParaRPr lang="en-US" sz="4801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26043" y="11284500"/>
            <a:ext cx="1950386" cy="11984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70034" y="11297299"/>
            <a:ext cx="1933916" cy="12393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133898" y="11257689"/>
            <a:ext cx="2176584" cy="13645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26043" y="13072509"/>
            <a:ext cx="1906678" cy="130457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32721" y="11507477"/>
            <a:ext cx="647700" cy="7524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486198" y="11467822"/>
            <a:ext cx="647700" cy="7524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976429" y="13368585"/>
            <a:ext cx="523874" cy="6381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956333" y="12482931"/>
            <a:ext cx="571500" cy="581025"/>
          </a:xfrm>
          <a:prstGeom prst="rect">
            <a:avLst/>
          </a:prstGeom>
        </p:spPr>
      </p:pic>
      <p:pic>
        <p:nvPicPr>
          <p:cNvPr id="1026" name="Picture 2" descr="http://www.medicom-mtd.com/en/products/images/psg_05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92" y="20474909"/>
            <a:ext cx="1688167" cy="216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arryheadinstitute.com/wp-content/uploads/2012/07/10-20placement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577" y="20576774"/>
            <a:ext cx="1743409" cy="180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78528" y="24100787"/>
            <a:ext cx="3269506" cy="15500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279526" y="13122299"/>
            <a:ext cx="1875720" cy="124068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562847" y="13400612"/>
            <a:ext cx="523874" cy="6381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569719" y="13122300"/>
            <a:ext cx="1827976" cy="123227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27531" y="23311299"/>
            <a:ext cx="571500" cy="58102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31685" y="21103373"/>
            <a:ext cx="647700" cy="75247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24997" y="24453393"/>
            <a:ext cx="523874" cy="6381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72262" y="24131786"/>
            <a:ext cx="3190243" cy="1550098"/>
          </a:xfrm>
          <a:prstGeom prst="rect">
            <a:avLst/>
          </a:prstGeom>
        </p:spPr>
      </p:pic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8508921" y="15865749"/>
            <a:ext cx="8234570" cy="11330772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199" tIns="45720" rIns="457199" bIns="45720"/>
          <a:lstStyle/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r>
              <a:rPr lang="pt-BR" sz="4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en-US" sz="3200" b="1" dirty="0"/>
              <a:t>EEG signal files had to be manually annotated using our software tool.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en-US" sz="3200" b="1" dirty="0"/>
              <a:t>We marked all channels with the proper state for each occurrence of wakefulness, drowsiness and </a:t>
            </a:r>
            <a:r>
              <a:rPr lang="en-US" sz="3200" b="1" dirty="0" smtClean="0"/>
              <a:t>sleep</a:t>
            </a:r>
            <a:r>
              <a:rPr lang="en-US" sz="3200" b="1" dirty="0" smtClean="0"/>
              <a:t>.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r>
              <a:rPr lang="pt-BR" sz="3200" b="1" dirty="0">
                <a:latin typeface="Arial" pitchFamily="34" charset="0"/>
                <a:cs typeface="Arial" pitchFamily="34" charset="0"/>
              </a:rPr>
              <a:t>We have annotated 200+ sections with clear sleep states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3200" b="1" dirty="0"/>
          </a:p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endParaRPr lang="pt-BR" sz="3200" b="1" dirty="0"/>
          </a:p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endParaRPr lang="pt-BR" sz="3200" b="1" dirty="0"/>
          </a:p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endParaRPr lang="pt-BR" sz="3200" b="1" dirty="0"/>
          </a:p>
          <a:p>
            <a:pPr algn="ctr" defTabSz="894015">
              <a:spcAft>
                <a:spcPts val="1800"/>
              </a:spcAft>
              <a:tabLst>
                <a:tab pos="489871" algn="l"/>
              </a:tabLst>
              <a:defRPr/>
            </a:pPr>
            <a:endParaRPr lang="pt-BR" sz="3200" b="1" dirty="0"/>
          </a:p>
          <a:p>
            <a:pPr algn="ctr" defTabSz="894015">
              <a:spcAft>
                <a:spcPts val="1800"/>
              </a:spcAft>
              <a:tabLst>
                <a:tab pos="489871" algn="l"/>
              </a:tabLst>
              <a:defRPr/>
            </a:pPr>
            <a:endParaRPr lang="pt-BR" sz="3200" b="1" dirty="0"/>
          </a:p>
          <a:p>
            <a:pPr algn="ctr" defTabSz="894015">
              <a:spcAft>
                <a:spcPts val="1800"/>
              </a:spcAft>
              <a:tabLst>
                <a:tab pos="489871" algn="l"/>
              </a:tabLst>
              <a:defRPr/>
            </a:pPr>
            <a:endParaRPr lang="pt-BR" sz="2800" b="1" dirty="0" smtClean="0"/>
          </a:p>
          <a:p>
            <a:pPr algn="ctr" defTabSz="894015">
              <a:spcAft>
                <a:spcPts val="1800"/>
              </a:spcAft>
              <a:tabLst>
                <a:tab pos="489871" algn="l"/>
              </a:tabLst>
              <a:defRPr/>
            </a:pPr>
            <a:r>
              <a:rPr lang="pt-BR" sz="2800" b="1" dirty="0" smtClean="0"/>
              <a:t>Fig</a:t>
            </a:r>
            <a:r>
              <a:rPr lang="pt-BR" sz="2800" b="1" dirty="0"/>
              <a:t>. 3: Software Annotator.</a:t>
            </a:r>
          </a:p>
          <a:p>
            <a:pPr defTabSz="894015">
              <a:spcAft>
                <a:spcPts val="1800"/>
              </a:spcAft>
              <a:tabLst>
                <a:tab pos="489871" algn="l"/>
              </a:tabLst>
              <a:defRPr/>
            </a:pPr>
            <a:r>
              <a:rPr lang="pt-BR" sz="3599" b="1" dirty="0"/>
              <a:t>  </a:t>
            </a:r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endParaRPr lang="pt-BR" sz="3599" b="1" dirty="0"/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endParaRPr lang="pt-BR" sz="3599" b="1" dirty="0"/>
          </a:p>
          <a:p>
            <a:pPr marL="571511" indent="-571511" defTabSz="894015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71" algn="l"/>
              </a:tabLst>
              <a:defRPr/>
            </a:pPr>
            <a:endParaRPr lang="en-US" sz="3599" b="1" dirty="0"/>
          </a:p>
          <a:p>
            <a:pPr marL="457218" indent="-457218">
              <a:buFont typeface="Arial" panose="020B0604020202020204" pitchFamily="34" charset="0"/>
              <a:buChar char="•"/>
            </a:pPr>
            <a:endParaRPr lang="en-US" sz="4801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717376" y="22271187"/>
            <a:ext cx="7850563" cy="379212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17899</TotalTime>
  <Words>605</Words>
  <Application>Microsoft Office PowerPoint</Application>
  <PresentationFormat>Custom</PresentationFormat>
  <Paragraphs>170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SimSun</vt:lpstr>
      <vt:lpstr>Arial</vt:lpstr>
      <vt:lpstr>Calibri</vt:lpstr>
      <vt:lpstr>Helvetica</vt:lpstr>
      <vt:lpstr>Monotype Corsiva</vt:lpstr>
      <vt:lpstr>Times New Roman</vt:lpstr>
      <vt:lpstr>Default Design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Raimundo</cp:lastModifiedBy>
  <cp:revision>907</cp:revision>
  <cp:lastPrinted>2009-04-08T18:36:54Z</cp:lastPrinted>
  <dcterms:created xsi:type="dcterms:W3CDTF">2009-07-23T17:37:26Z</dcterms:created>
  <dcterms:modified xsi:type="dcterms:W3CDTF">2015-07-21T17:46:56Z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