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743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485"/>
    <p:restoredTop sz="94625"/>
  </p:normalViewPr>
  <p:slideViewPr>
    <p:cSldViewPr snapToGrid="0" snapToObjects="1">
      <p:cViewPr>
        <p:scale>
          <a:sx n="33" d="100"/>
          <a:sy n="33" d="100"/>
        </p:scale>
        <p:origin x="1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37"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38"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39"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40" name="PlaceHolder 5"/>
          <p:cNvSpPr>
            <a:spLocks noGrp="1"/>
          </p:cNvSpPr>
          <p:nvPr>
            <p:ph type="sldNum"/>
          </p:nvPr>
        </p:nvSpPr>
        <p:spPr>
          <a:xfrm>
            <a:off x="4399200" y="9555480"/>
            <a:ext cx="3372840" cy="502560"/>
          </a:xfrm>
          <a:prstGeom prst="rect">
            <a:avLst/>
          </a:prstGeom>
        </p:spPr>
        <p:txBody>
          <a:bodyPr lIns="0" tIns="0" rIns="0" bIns="0" anchor="b"/>
          <a:lstStyle/>
          <a:p>
            <a:pPr algn="r"/>
            <a:fld id="{5BCEB974-B749-45D2-A727-09239A73A5BD}" type="slidenum">
              <a:rPr lang="en-US" sz="1400">
                <a:latin typeface="Times New Roman"/>
              </a:rPr>
              <a:t>‹nº›</a:t>
            </a:fld>
            <a:endParaRPr/>
          </a:p>
        </p:txBody>
      </p:sp>
    </p:spTree>
    <p:extLst>
      <p:ext uri="{BB962C8B-B14F-4D97-AF65-F5344CB8AC3E}">
        <p14:creationId xmlns:p14="http://schemas.microsoft.com/office/powerpoint/2010/main" val="159473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laceHolder 1"/>
          <p:cNvSpPr>
            <a:spLocks noGrp="1"/>
          </p:cNvSpPr>
          <p:nvPr>
            <p:ph type="body"/>
          </p:nvPr>
        </p:nvSpPr>
        <p:spPr>
          <a:xfrm>
            <a:off x="685800" y="4400640"/>
            <a:ext cx="5484600" cy="3598560"/>
          </a:xfrm>
          <a:prstGeom prst="rect">
            <a:avLst/>
          </a:prstGeom>
        </p:spPr>
        <p:txBody>
          <a:bodyPr lIns="0" tIns="0" rIns="0" bIns="0"/>
          <a:lstStyle/>
          <a:p>
            <a:endParaRPr dirty="0"/>
          </a:p>
        </p:txBody>
      </p:sp>
      <p:sp>
        <p:nvSpPr>
          <p:cNvPr id="64" name="CustomShape 2"/>
          <p:cNvSpPr/>
          <p:nvPr/>
        </p:nvSpPr>
        <p:spPr>
          <a:xfrm>
            <a:off x="3884760" y="8685360"/>
            <a:ext cx="2970000" cy="456840"/>
          </a:xfrm>
          <a:prstGeom prst="rect">
            <a:avLst/>
          </a:prstGeom>
          <a:noFill/>
          <a:ln>
            <a:noFill/>
          </a:ln>
        </p:spPr>
        <p:txBody>
          <a:bodyPr lIns="90000" tIns="45000" rIns="90000" bIns="45000" anchor="b"/>
          <a:lstStyle/>
          <a:p>
            <a:pPr algn="r">
              <a:lnSpc>
                <a:spcPct val="100000"/>
              </a:lnSpc>
            </a:pPr>
            <a:fld id="{8CCA0146-7BC3-4313-AE49-FD46F63C675E}" type="slidenum">
              <a:rPr lang="en-US" sz="1200">
                <a:solidFill>
                  <a:srgbClr val="000000"/>
                </a:solidFill>
                <a:latin typeface="+mn-lt"/>
                <a:ea typeface="+mn-ea"/>
              </a:rPr>
              <a:t>1</a:t>
            </a:fld>
            <a:endParaRPr/>
          </a:p>
        </p:txBody>
      </p:sp>
    </p:spTree>
    <p:extLst>
      <p:ext uri="{BB962C8B-B14F-4D97-AF65-F5344CB8AC3E}">
        <p14:creationId xmlns:p14="http://schemas.microsoft.com/office/powerpoint/2010/main" val="1376035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24" name="PlaceHolder 2"/>
          <p:cNvSpPr>
            <a:spLocks noGrp="1"/>
          </p:cNvSpPr>
          <p:nvPr>
            <p:ph type="body"/>
          </p:nvPr>
        </p:nvSpPr>
        <p:spPr>
          <a:xfrm>
            <a:off x="1828800" y="6418800"/>
            <a:ext cx="32918040" cy="7588800"/>
          </a:xfrm>
          <a:prstGeom prst="rect">
            <a:avLst/>
          </a:prstGeom>
        </p:spPr>
        <p:txBody>
          <a:bodyPr lIns="0" tIns="0" rIns="0" bIns="0"/>
          <a:lstStyle/>
          <a:p>
            <a:endParaRPr/>
          </a:p>
        </p:txBody>
      </p:sp>
      <p:sp>
        <p:nvSpPr>
          <p:cNvPr id="25" name="PlaceHolder 3"/>
          <p:cNvSpPr>
            <a:spLocks noGrp="1"/>
          </p:cNvSpPr>
          <p:nvPr>
            <p:ph type="body"/>
          </p:nvPr>
        </p:nvSpPr>
        <p:spPr>
          <a:xfrm>
            <a:off x="1828800" y="14729040"/>
            <a:ext cx="32918040" cy="758880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27"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28"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29" name="PlaceHolder 4"/>
          <p:cNvSpPr>
            <a:spLocks noGrp="1"/>
          </p:cNvSpPr>
          <p:nvPr>
            <p:ph type="body"/>
          </p:nvPr>
        </p:nvSpPr>
        <p:spPr>
          <a:xfrm>
            <a:off x="18696240" y="14729040"/>
            <a:ext cx="16063920" cy="7588800"/>
          </a:xfrm>
          <a:prstGeom prst="rect">
            <a:avLst/>
          </a:prstGeom>
        </p:spPr>
        <p:txBody>
          <a:bodyPr lIns="0" tIns="0" rIns="0" bIns="0"/>
          <a:lstStyle/>
          <a:p>
            <a:endParaRPr/>
          </a:p>
        </p:txBody>
      </p:sp>
      <p:sp>
        <p:nvSpPr>
          <p:cNvPr id="30" name="PlaceHolder 5"/>
          <p:cNvSpPr>
            <a:spLocks noGrp="1"/>
          </p:cNvSpPr>
          <p:nvPr>
            <p:ph type="body"/>
          </p:nvPr>
        </p:nvSpPr>
        <p:spPr>
          <a:xfrm>
            <a:off x="1828800" y="14729040"/>
            <a:ext cx="16063920" cy="758880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32" name="PlaceHolder 2"/>
          <p:cNvSpPr>
            <a:spLocks noGrp="1"/>
          </p:cNvSpPr>
          <p:nvPr>
            <p:ph type="body"/>
          </p:nvPr>
        </p:nvSpPr>
        <p:spPr>
          <a:xfrm>
            <a:off x="1828800" y="6418800"/>
            <a:ext cx="32918040" cy="15909840"/>
          </a:xfrm>
          <a:prstGeom prst="rect">
            <a:avLst/>
          </a:prstGeom>
        </p:spPr>
        <p:txBody>
          <a:bodyPr lIns="0" tIns="0" rIns="0" bIns="0"/>
          <a:lstStyle/>
          <a:p>
            <a:endParaRPr/>
          </a:p>
        </p:txBody>
      </p:sp>
      <p:sp>
        <p:nvSpPr>
          <p:cNvPr id="33" name="PlaceHolder 3"/>
          <p:cNvSpPr>
            <a:spLocks noGrp="1"/>
          </p:cNvSpPr>
          <p:nvPr>
            <p:ph type="body"/>
          </p:nvPr>
        </p:nvSpPr>
        <p:spPr>
          <a:xfrm>
            <a:off x="1828800" y="6418800"/>
            <a:ext cx="32918040" cy="15909840"/>
          </a:xfrm>
          <a:prstGeom prst="rect">
            <a:avLst/>
          </a:prstGeom>
        </p:spPr>
        <p:txBody>
          <a:bodyPr lIns="0" tIns="0" rIns="0" bIns="0"/>
          <a:lstStyle/>
          <a:p>
            <a:endParaRPr/>
          </a:p>
        </p:txBody>
      </p:sp>
      <p:pic>
        <p:nvPicPr>
          <p:cNvPr id="34" name="Picture 33"/>
          <p:cNvPicPr/>
          <p:nvPr/>
        </p:nvPicPr>
        <p:blipFill>
          <a:blip r:embed="rId2"/>
          <a:stretch>
            <a:fillRect/>
          </a:stretch>
        </p:blipFill>
        <p:spPr>
          <a:xfrm>
            <a:off x="8317440" y="6418800"/>
            <a:ext cx="19940040" cy="15909840"/>
          </a:xfrm>
          <a:prstGeom prst="rect">
            <a:avLst/>
          </a:prstGeom>
          <a:ln>
            <a:noFill/>
          </a:ln>
        </p:spPr>
      </p:pic>
      <p:pic>
        <p:nvPicPr>
          <p:cNvPr id="35" name="Picture 34"/>
          <p:cNvPicPr/>
          <p:nvPr/>
        </p:nvPicPr>
        <p:blipFill>
          <a:blip r:embed="rId2"/>
          <a:stretch>
            <a:fillRect/>
          </a:stretch>
        </p:blipFill>
        <p:spPr>
          <a:xfrm>
            <a:off x="8317440" y="6418800"/>
            <a:ext cx="19940040" cy="159098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3" name="PlaceHolder 2"/>
          <p:cNvSpPr>
            <a:spLocks noGrp="1"/>
          </p:cNvSpPr>
          <p:nvPr>
            <p:ph type="subTitle"/>
          </p:nvPr>
        </p:nvSpPr>
        <p:spPr>
          <a:xfrm>
            <a:off x="1828800" y="6418800"/>
            <a:ext cx="32918040" cy="15910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5" name="PlaceHolder 2"/>
          <p:cNvSpPr>
            <a:spLocks noGrp="1"/>
          </p:cNvSpPr>
          <p:nvPr>
            <p:ph type="body"/>
          </p:nvPr>
        </p:nvSpPr>
        <p:spPr>
          <a:xfrm>
            <a:off x="1828800" y="6418800"/>
            <a:ext cx="32918040" cy="159098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7" name="PlaceHolder 2"/>
          <p:cNvSpPr>
            <a:spLocks noGrp="1"/>
          </p:cNvSpPr>
          <p:nvPr>
            <p:ph type="body"/>
          </p:nvPr>
        </p:nvSpPr>
        <p:spPr>
          <a:xfrm>
            <a:off x="1828800" y="6418800"/>
            <a:ext cx="16063920" cy="15909840"/>
          </a:xfrm>
          <a:prstGeom prst="rect">
            <a:avLst/>
          </a:prstGeom>
        </p:spPr>
        <p:txBody>
          <a:bodyPr lIns="0" tIns="0" rIns="0" bIns="0"/>
          <a:lstStyle/>
          <a:p>
            <a:endParaRPr/>
          </a:p>
        </p:txBody>
      </p:sp>
      <p:sp>
        <p:nvSpPr>
          <p:cNvPr id="8" name="PlaceHolder 3"/>
          <p:cNvSpPr>
            <a:spLocks noGrp="1"/>
          </p:cNvSpPr>
          <p:nvPr>
            <p:ph type="body"/>
          </p:nvPr>
        </p:nvSpPr>
        <p:spPr>
          <a:xfrm>
            <a:off x="18696240" y="6418800"/>
            <a:ext cx="16063920" cy="15909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828800" y="1094400"/>
            <a:ext cx="32918040" cy="212346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12"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13" name="PlaceHolder 3"/>
          <p:cNvSpPr>
            <a:spLocks noGrp="1"/>
          </p:cNvSpPr>
          <p:nvPr>
            <p:ph type="body"/>
          </p:nvPr>
        </p:nvSpPr>
        <p:spPr>
          <a:xfrm>
            <a:off x="1828800" y="14729040"/>
            <a:ext cx="16063920" cy="7588800"/>
          </a:xfrm>
          <a:prstGeom prst="rect">
            <a:avLst/>
          </a:prstGeom>
        </p:spPr>
        <p:txBody>
          <a:bodyPr lIns="0" tIns="0" rIns="0" bIns="0"/>
          <a:lstStyle/>
          <a:p>
            <a:endParaRPr/>
          </a:p>
        </p:txBody>
      </p:sp>
      <p:sp>
        <p:nvSpPr>
          <p:cNvPr id="14" name="PlaceHolder 4"/>
          <p:cNvSpPr>
            <a:spLocks noGrp="1"/>
          </p:cNvSpPr>
          <p:nvPr>
            <p:ph type="body"/>
          </p:nvPr>
        </p:nvSpPr>
        <p:spPr>
          <a:xfrm>
            <a:off x="18696240" y="6418800"/>
            <a:ext cx="16063920" cy="15909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16" name="PlaceHolder 2"/>
          <p:cNvSpPr>
            <a:spLocks noGrp="1"/>
          </p:cNvSpPr>
          <p:nvPr>
            <p:ph type="body"/>
          </p:nvPr>
        </p:nvSpPr>
        <p:spPr>
          <a:xfrm>
            <a:off x="1828800" y="6418800"/>
            <a:ext cx="16063920" cy="15909840"/>
          </a:xfrm>
          <a:prstGeom prst="rect">
            <a:avLst/>
          </a:prstGeom>
        </p:spPr>
        <p:txBody>
          <a:bodyPr lIns="0" tIns="0" rIns="0" bIns="0"/>
          <a:lstStyle/>
          <a:p>
            <a:endParaRPr/>
          </a:p>
        </p:txBody>
      </p:sp>
      <p:sp>
        <p:nvSpPr>
          <p:cNvPr id="17"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18" name="PlaceHolder 4"/>
          <p:cNvSpPr>
            <a:spLocks noGrp="1"/>
          </p:cNvSpPr>
          <p:nvPr>
            <p:ph type="body"/>
          </p:nvPr>
        </p:nvSpPr>
        <p:spPr>
          <a:xfrm>
            <a:off x="18696240" y="14729040"/>
            <a:ext cx="16063920" cy="758880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20"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21"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22" name="PlaceHolder 4"/>
          <p:cNvSpPr>
            <a:spLocks noGrp="1"/>
          </p:cNvSpPr>
          <p:nvPr>
            <p:ph type="body"/>
          </p:nvPr>
        </p:nvSpPr>
        <p:spPr>
          <a:xfrm>
            <a:off x="1828800" y="14729040"/>
            <a:ext cx="32918040" cy="758880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828800" y="1094400"/>
            <a:ext cx="32918040" cy="4580640"/>
          </a:xfrm>
          <a:prstGeom prst="rect">
            <a:avLst/>
          </a:prstGeom>
        </p:spPr>
        <p:txBody>
          <a:bodyPr lIns="0" tIns="0" rIns="0" bIns="0" anchor="ctr"/>
          <a:lstStyle/>
          <a:p>
            <a:r>
              <a:rPr lang="en-US">
                <a:latin typeface="Arial"/>
              </a:rPr>
              <a:t>Click to edit the title text format</a:t>
            </a:r>
            <a:endParaRPr/>
          </a:p>
        </p:txBody>
      </p:sp>
      <p:sp>
        <p:nvSpPr>
          <p:cNvPr id="3" name="PlaceHolder 2"/>
          <p:cNvSpPr>
            <a:spLocks noGrp="1"/>
          </p:cNvSpPr>
          <p:nvPr>
            <p:ph type="body"/>
          </p:nvPr>
        </p:nvSpPr>
        <p:spPr>
          <a:xfrm>
            <a:off x="1828800" y="6418800"/>
            <a:ext cx="32918040" cy="15909840"/>
          </a:xfrm>
          <a:prstGeom prst="rect">
            <a:avLst/>
          </a:prstGeom>
        </p:spPr>
        <p:txBody>
          <a:bodyPr lIns="0" tIns="0" rIns="0" bIns="0"/>
          <a:lstStyle/>
          <a:p>
            <a:pPr>
              <a:buSzPct val="45000"/>
              <a:buFont typeface="StarSymbol"/>
              <a:buChar char=""/>
            </a:pPr>
            <a:r>
              <a:rPr lang="en-US" sz="2800">
                <a:latin typeface="Arial"/>
              </a:rPr>
              <a:t>Click to edit the outline text format</a:t>
            </a:r>
            <a:endParaRPr/>
          </a:p>
          <a:p>
            <a:pPr lvl="1">
              <a:buSzPct val="75000"/>
              <a:buFont typeface="StarSymbol"/>
              <a:buChar char=""/>
            </a:pPr>
            <a:r>
              <a:rPr lang="en-US" sz="2000">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ustomShape 9"/>
          <p:cNvSpPr/>
          <p:nvPr/>
        </p:nvSpPr>
        <p:spPr>
          <a:xfrm>
            <a:off x="9474480" y="3071881"/>
            <a:ext cx="8575200" cy="23875559"/>
          </a:xfrm>
          <a:prstGeom prst="rect">
            <a:avLst/>
          </a:prstGeom>
          <a:solidFill>
            <a:srgbClr val="FFFFFF"/>
          </a:solidFill>
          <a:ln w="12600">
            <a:solidFill>
              <a:srgbClr val="BE0F34"/>
            </a:solidFill>
            <a:miter/>
          </a:ln>
        </p:spPr>
        <p:txBody>
          <a:bodyPr lIns="274320" tIns="118800" rIns="274320" bIns="118800"/>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Data Acquisition</a:t>
            </a:r>
          </a:p>
          <a:p>
            <a:pPr marL="365760" indent="-365760" defTabSz="3072077">
              <a:spcAft>
                <a:spcPts val="256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An EEG measurement represents a difference between the voltages at two electrodes. The signal is usually displayed using a montage which is essentially a differential view of the </a:t>
            </a:r>
            <a:r>
              <a:rPr lang="en-US" sz="2400" b="1" dirty="0" smtClean="0">
                <a:ln w="0"/>
                <a:latin typeface="Arial" panose="020B0604020202020204" pitchFamily="34" charset="0"/>
                <a:ea typeface="Verdana" panose="020B0604030504040204" pitchFamily="34" charset="0"/>
                <a:cs typeface="Arial" panose="020B0604020202020204" pitchFamily="34" charset="0"/>
              </a:rPr>
              <a:t>signals. </a:t>
            </a:r>
            <a:endParaRPr lang="en-US" sz="2400" b="1" dirty="0" smtClean="0">
              <a:ln w="0"/>
              <a:solidFill>
                <a:schemeClr val="accent3"/>
              </a:solidFill>
              <a:latin typeface="Arial" panose="020B0604020202020204" pitchFamily="34" charset="0"/>
              <a:ea typeface="Verdana" panose="020B0604030504040204" pitchFamily="34" charset="0"/>
              <a:cs typeface="Arial" panose="020B0604020202020204" pitchFamily="34" charset="0"/>
            </a:endParaRPr>
          </a:p>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Software Overview</a:t>
            </a:r>
            <a:endParaRPr sz="3200" b="1" dirty="0" smtClean="0">
              <a:solidFill>
                <a:srgbClr val="333399"/>
              </a:solidFill>
              <a:latin typeface="Arial" pitchFamily="34" charset="0"/>
              <a:cs typeface="Arial" pitchFamily="34" charset="0"/>
            </a:endParaRPr>
          </a:p>
          <a:p>
            <a:pPr marL="365760" indent="-365760" defTabSz="3072077">
              <a:spcAft>
                <a:spcPts val="474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 </a:t>
            </a:r>
            <a:r>
              <a:rPr lang="en-US" sz="2400" b="1" dirty="0">
                <a:ln w="0"/>
                <a:latin typeface="Arial" panose="020B0604020202020204" pitchFamily="34" charset="0"/>
                <a:ea typeface="Verdana" panose="020B0604030504040204" pitchFamily="34" charset="0"/>
                <a:cs typeface="Arial" panose="020B0604020202020204" pitchFamily="34" charset="0"/>
              </a:rPr>
              <a:t>demonstration system was </a:t>
            </a:r>
            <a:r>
              <a:rPr lang="en-US" sz="2400" b="1" dirty="0" smtClean="0">
                <a:ln w="0"/>
                <a:latin typeface="Arial" panose="020B0604020202020204" pitchFamily="34" charset="0"/>
                <a:ea typeface="Verdana" panose="020B0604030504040204" pitchFamily="34" charset="0"/>
                <a:cs typeface="Arial" panose="020B0604020202020204" pitchFamily="34" charset="0"/>
              </a:rPr>
              <a:t>previously developed </a:t>
            </a:r>
            <a:r>
              <a:rPr lang="en-US" sz="2400" b="1" dirty="0">
                <a:ln w="0"/>
                <a:latin typeface="Arial" panose="020B0604020202020204" pitchFamily="34" charset="0"/>
                <a:ea typeface="Verdana" panose="020B0604030504040204" pitchFamily="34" charset="0"/>
                <a:cs typeface="Arial" panose="020B0604020202020204" pitchFamily="34" charset="0"/>
              </a:rPr>
              <a:t>for </a:t>
            </a:r>
            <a:r>
              <a:rPr lang="en-US" sz="2400" b="1" dirty="0" smtClean="0">
                <a:ln w="0"/>
                <a:latin typeface="Arial" panose="020B0604020202020204" pitchFamily="34" charset="0"/>
                <a:ea typeface="Verdana" panose="020B0604030504040204" pitchFamily="34" charset="0"/>
                <a:cs typeface="Arial" panose="020B0604020202020204" pitchFamily="34" charset="0"/>
              </a:rPr>
              <a:t>AutoEEG</a:t>
            </a:r>
            <a:r>
              <a:rPr lang="en-US" sz="2400" b="1" baseline="30000" dirty="0" smtClean="0">
                <a:ln w="0"/>
                <a:latin typeface="Arial" panose="020B0604020202020204" pitchFamily="34" charset="0"/>
                <a:ea typeface="Verdana" panose="020B0604030504040204" pitchFamily="34" charset="0"/>
                <a:cs typeface="Arial" panose="020B0604020202020204" pitchFamily="34" charset="0"/>
              </a:rPr>
              <a:t>TM </a:t>
            </a:r>
            <a:r>
              <a:rPr lang="en-US" sz="2400" b="1" dirty="0" smtClean="0">
                <a:ln w="0"/>
                <a:latin typeface="Arial" panose="020B0604020202020204" pitchFamily="34" charset="0"/>
                <a:ea typeface="Verdana" panose="020B0604030504040204" pitchFamily="34" charset="0"/>
                <a:cs typeface="Arial" panose="020B0604020202020204" pitchFamily="34" charset="0"/>
              </a:rPr>
              <a:t>that only displayed waveforms and </a:t>
            </a:r>
            <a:r>
              <a:rPr lang="en-US" sz="2400" b="1" dirty="0" smtClean="0">
                <a:ln w="0"/>
                <a:latin typeface="Arial" panose="020B0604020202020204" pitchFamily="34" charset="0"/>
                <a:ea typeface="Verdana" panose="020B0604030504040204" pitchFamily="34" charset="0"/>
                <a:cs typeface="Arial" panose="020B0604020202020204" pitchFamily="34" charset="0"/>
              </a:rPr>
              <a:t>annotations:</a:t>
            </a:r>
            <a:endParaRPr lang="en-US" dirty="0" smtClean="0"/>
          </a:p>
          <a:p>
            <a:pPr marL="342900" indent="-342900">
              <a:lnSpc>
                <a:spcPct val="100000"/>
              </a:lnSpc>
              <a:buFont typeface="Arial" panose="020B0604020202020204" pitchFamily="34" charset="0"/>
              <a:buChar char="•"/>
            </a:pPr>
            <a:r>
              <a:rPr lang="en-US" sz="2400" b="1" dirty="0" smtClean="0">
                <a:solidFill>
                  <a:srgbClr val="000000"/>
                </a:solidFill>
                <a:ea typeface="Verdana"/>
              </a:rPr>
              <a:t>On the use case view, all the possible functionalities are utilized by the actor without hierarchical access. The entries are related to each patient.</a:t>
            </a:r>
            <a:endParaRPr lang="en-US" sz="2400" dirty="0" smtClean="0"/>
          </a:p>
          <a:p>
            <a:pPr>
              <a:lnSpc>
                <a:spcPct val="100000"/>
              </a:lnSpc>
            </a:pPr>
            <a:endParaRPr lang="en-US" sz="2400" dirty="0"/>
          </a:p>
          <a:p>
            <a:pPr marL="342900" indent="-342900">
              <a:lnSpc>
                <a:spcPct val="100000"/>
              </a:lnSpc>
              <a:buFont typeface="Arial" panose="020B0604020202020204" pitchFamily="34" charset="0"/>
              <a:buChar char="•"/>
            </a:pPr>
            <a:r>
              <a:rPr lang="en-US" sz="2400" b="1" dirty="0">
                <a:solidFill>
                  <a:srgbClr val="000000"/>
                </a:solidFill>
                <a:ea typeface="Verdana"/>
              </a:rPr>
              <a:t>On the logical view, the user Interface contains methods for each of the features that the actors use to communicate with the system on the main class. They are mainly  three views: waveform, spectrogram and the combination of both.</a:t>
            </a:r>
            <a:endParaRPr lang="en-US" sz="2400" dirty="0"/>
          </a:p>
          <a:p>
            <a:pPr>
              <a:lnSpc>
                <a:spcPct val="100000"/>
              </a:lnSpc>
            </a:pPr>
            <a:endParaRPr lang="en-US" sz="2400" dirty="0"/>
          </a:p>
          <a:p>
            <a:pPr marL="342900" indent="-342900">
              <a:lnSpc>
                <a:spcPct val="100000"/>
              </a:lnSpc>
              <a:buFont typeface="Arial" panose="020B0604020202020204" pitchFamily="34" charset="0"/>
              <a:buChar char="•"/>
            </a:pPr>
            <a:r>
              <a:rPr lang="en-US" sz="2400" b="1" dirty="0">
                <a:solidFill>
                  <a:srgbClr val="000000"/>
                </a:solidFill>
                <a:ea typeface="Verdana"/>
              </a:rPr>
              <a:t>On the process view the EDF reading occurs in a separated class. The data processing occurs on the main class. Each one of the views (GUI) are represented by their respective class.</a:t>
            </a:r>
            <a:endParaRPr lang="en-US" sz="2400" dirty="0"/>
          </a:p>
          <a:p>
            <a:pPr>
              <a:lnSpc>
                <a:spcPct val="100000"/>
              </a:lnSpc>
            </a:pPr>
            <a:endParaRPr lang="en-US" sz="2400" dirty="0"/>
          </a:p>
          <a:p>
            <a:pPr marL="342900" indent="-342900">
              <a:lnSpc>
                <a:spcPct val="100000"/>
              </a:lnSpc>
              <a:buFont typeface="Arial" panose="020B0604020202020204" pitchFamily="34" charset="0"/>
              <a:buChar char="•"/>
            </a:pPr>
            <a:r>
              <a:rPr lang="en-US" sz="2400" b="1" dirty="0">
                <a:solidFill>
                  <a:srgbClr val="000000"/>
                </a:solidFill>
                <a:ea typeface="Verdana"/>
              </a:rPr>
              <a:t>The process of raw files, independent component analysis, </a:t>
            </a:r>
            <a:r>
              <a:rPr lang="en-US" sz="2400" b="1" dirty="0" err="1">
                <a:solidFill>
                  <a:srgbClr val="000000"/>
                </a:solidFill>
                <a:ea typeface="Verdana"/>
              </a:rPr>
              <a:t>ephoching</a:t>
            </a:r>
            <a:r>
              <a:rPr lang="en-US" sz="2400" b="1" dirty="0">
                <a:solidFill>
                  <a:srgbClr val="000000"/>
                </a:solidFill>
                <a:ea typeface="Verdana"/>
              </a:rPr>
              <a:t>, time frequency, bash scripting, and data exporting perfectly match with python use on this project. It runs in all systems license free.</a:t>
            </a:r>
            <a:endParaRPr lang="en-US" sz="2400" dirty="0"/>
          </a:p>
          <a:p>
            <a:pPr>
              <a:lnSpc>
                <a:spcPct val="100000"/>
              </a:lnSpc>
            </a:pPr>
            <a:endParaRPr lang="en-US" sz="2400" dirty="0"/>
          </a:p>
          <a:p>
            <a:pPr marL="342900" indent="-342900">
              <a:lnSpc>
                <a:spcPct val="100000"/>
              </a:lnSpc>
              <a:buFont typeface="Arial" panose="020B0604020202020204" pitchFamily="34" charset="0"/>
              <a:buChar char="•"/>
            </a:pPr>
            <a:r>
              <a:rPr lang="en-US" sz="2400" b="1" dirty="0">
                <a:solidFill>
                  <a:srgbClr val="000000"/>
                </a:solidFill>
                <a:ea typeface="Verdana"/>
              </a:rPr>
              <a:t>Combined with the PYQT toolkit the application can be developed with clean design and powerful API. The </a:t>
            </a:r>
            <a:r>
              <a:rPr lang="en-US" sz="2400" b="1" dirty="0" err="1">
                <a:solidFill>
                  <a:srgbClr val="000000"/>
                </a:solidFill>
                <a:ea typeface="Verdana"/>
              </a:rPr>
              <a:t>PyQt</a:t>
            </a:r>
            <a:r>
              <a:rPr lang="en-US" sz="2400" b="1" dirty="0">
                <a:solidFill>
                  <a:srgbClr val="000000"/>
                </a:solidFill>
                <a:ea typeface="Verdana"/>
              </a:rPr>
              <a:t> includes abstractions, parallel processing, SQL databases, XML, a multimedia framework, and a rich collection of GUI widgets. Which perfect match with our application needs.</a:t>
            </a:r>
            <a:endParaRPr lang="en-US" sz="2400" dirty="0"/>
          </a:p>
        </p:txBody>
      </p:sp>
      <p:sp>
        <p:nvSpPr>
          <p:cNvPr id="41" name="CustomShape 1"/>
          <p:cNvSpPr/>
          <p:nvPr/>
        </p:nvSpPr>
        <p:spPr>
          <a:xfrm>
            <a:off x="18492120" y="3071881"/>
            <a:ext cx="8575200" cy="23850319"/>
          </a:xfrm>
          <a:prstGeom prst="rect">
            <a:avLst/>
          </a:prstGeom>
          <a:solidFill>
            <a:srgbClr val="FFFFFF"/>
          </a:solidFill>
          <a:ln w="12600">
            <a:solidFill>
              <a:srgbClr val="BE0F34"/>
            </a:solidFill>
            <a:miter/>
          </a:ln>
        </p:spPr>
        <p:txBody>
          <a:bodyPr lIns="274320" tIns="118800" rIns="274320" bIns="118800"/>
          <a:lstStyle/>
          <a:p>
            <a:pPr defTabSz="695291">
              <a:lnSpc>
                <a:spcPct val="100000"/>
              </a:lnSpc>
              <a:spcAft>
                <a:spcPts val="1200"/>
              </a:spcAft>
              <a:tabLst>
                <a:tab pos="380981" algn="l"/>
              </a:tabLst>
              <a:defRPr/>
            </a:pPr>
            <a:r>
              <a:rPr lang="en-US" sz="3200" b="1" dirty="0" smtClean="0">
                <a:solidFill>
                  <a:srgbClr val="333399"/>
                </a:solidFill>
                <a:latin typeface="Arial" pitchFamily="34" charset="0"/>
                <a:cs typeface="Arial" pitchFamily="34" charset="0"/>
              </a:rPr>
              <a:t>Signal Visualizations Using Views</a:t>
            </a:r>
            <a:endParaRPr sz="3200" b="1" dirty="0">
              <a:solidFill>
                <a:srgbClr val="333399"/>
              </a:solidFill>
              <a:latin typeface="Arial" pitchFamily="34" charset="0"/>
              <a:cs typeface="Arial" pitchFamily="34" charset="0"/>
            </a:endParaRPr>
          </a:p>
          <a:p>
            <a:pPr marL="365760" indent="-365760" defTabSz="3072077">
              <a:spcAft>
                <a:spcPts val="12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The architecture was </a:t>
            </a:r>
            <a:r>
              <a:rPr lang="en-US" sz="2400" b="1" dirty="0" smtClean="0">
                <a:ln w="0"/>
                <a:latin typeface="Arial" panose="020B0604020202020204" pitchFamily="34" charset="0"/>
                <a:ea typeface="Verdana" panose="020B0604030504040204" pitchFamily="34" charset="0"/>
                <a:cs typeface="Arial" panose="020B0604020202020204" pitchFamily="34" charset="0"/>
              </a:rPr>
              <a:t>modified to </a:t>
            </a:r>
            <a:r>
              <a:rPr lang="en-US" sz="2400" b="1" dirty="0">
                <a:ln w="0"/>
                <a:latin typeface="Arial" panose="020B0604020202020204" pitchFamily="34" charset="0"/>
                <a:ea typeface="Verdana" panose="020B0604030504040204" pitchFamily="34" charset="0"/>
                <a:cs typeface="Arial" panose="020B0604020202020204" pitchFamily="34" charset="0"/>
              </a:rPr>
              <a:t>accommodate </a:t>
            </a:r>
            <a:r>
              <a:rPr lang="en-US" sz="2400" b="1" dirty="0" smtClean="0">
                <a:ln w="0"/>
                <a:latin typeface="Arial" panose="020B0604020202020204" pitchFamily="34" charset="0"/>
                <a:ea typeface="Verdana" panose="020B0604030504040204" pitchFamily="34" charset="0"/>
                <a:cs typeface="Arial" panose="020B0604020202020204" pitchFamily="34" charset="0"/>
              </a:rPr>
              <a:t>three views of signal: waveform, spectrogram, waveform plus spectrogram.</a:t>
            </a:r>
          </a:p>
          <a:p>
            <a:pPr marL="365760" indent="-365760" defTabSz="3072077">
              <a:spcAft>
                <a:spcPts val="375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use </a:t>
            </a:r>
            <a:r>
              <a:rPr lang="en-US" sz="2400" b="1" dirty="0" err="1" smtClean="0">
                <a:ln w="0"/>
                <a:latin typeface="Arial" panose="020B0604020202020204" pitchFamily="34" charset="0"/>
                <a:ea typeface="Verdana" panose="020B0604030504040204" pitchFamily="34" charset="0"/>
                <a:cs typeface="Arial" panose="020B0604020202020204" pitchFamily="34" charset="0"/>
              </a:rPr>
              <a:t>QStackedWidget</a:t>
            </a:r>
            <a:r>
              <a:rPr lang="en-US" sz="2400" b="1" dirty="0" smtClean="0">
                <a:ln w="0"/>
                <a:latin typeface="Arial" panose="020B0604020202020204" pitchFamily="34" charset="0"/>
                <a:ea typeface="Verdana" panose="020B0604030504040204" pitchFamily="34" charset="0"/>
                <a:cs typeface="Arial" panose="020B0604020202020204" pitchFamily="34" charset="0"/>
              </a:rPr>
              <a:t> made it </a:t>
            </a:r>
            <a:r>
              <a:rPr lang="en-US" sz="2400" b="1" dirty="0">
                <a:ln w="0"/>
                <a:latin typeface="Arial" panose="020B0604020202020204" pitchFamily="34" charset="0"/>
                <a:ea typeface="Verdana" panose="020B0604030504040204" pitchFamily="34" charset="0"/>
                <a:cs typeface="Arial" panose="020B0604020202020204" pitchFamily="34" charset="0"/>
              </a:rPr>
              <a:t>easy to switch between the different </a:t>
            </a:r>
            <a:r>
              <a:rPr lang="en-US" sz="2400" b="1" dirty="0" smtClean="0">
                <a:ln w="0"/>
                <a:latin typeface="Arial" panose="020B0604020202020204" pitchFamily="34" charset="0"/>
                <a:ea typeface="Verdana" panose="020B0604030504040204" pitchFamily="34" charset="0"/>
                <a:cs typeface="Arial" panose="020B0604020202020204" pitchFamily="34" charset="0"/>
              </a:rPr>
              <a:t>views: </a:t>
            </a:r>
            <a:endParaRPr sz="2400" b="1" dirty="0" smtClean="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spcAft>
                <a:spcPts val="1200"/>
              </a:spcAft>
              <a:buFont typeface="Arial" panose="020B0604020202020204" pitchFamily="34" charset="0"/>
              <a:buChar char="•"/>
            </a:pPr>
            <a:r>
              <a:rPr lang="en-US" sz="2400" b="1" dirty="0" smtClean="0"/>
              <a:t>Model–view–controller </a:t>
            </a:r>
            <a:r>
              <a:rPr lang="en-US" sz="2400" b="1" dirty="0"/>
              <a:t>(MVC) is a </a:t>
            </a:r>
            <a:r>
              <a:rPr lang="en-US" sz="2400" b="1" dirty="0" smtClean="0"/>
              <a:t>software architectural</a:t>
            </a:r>
            <a:r>
              <a:rPr lang="en-US" sz="2400" b="1" dirty="0"/>
              <a:t> pattern for implementing user interfaces. It divides a given software application into three interconnected parts, so as to separate internal representations of information from the ways that information is presented to or accepted from the user.</a:t>
            </a: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Following the MVC architecture, all the views are generated and stacked at the start of the application.</a:t>
            </a: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Only </a:t>
            </a:r>
            <a:r>
              <a:rPr lang="en-US" sz="2400" b="1" dirty="0">
                <a:ln w="0"/>
                <a:latin typeface="Arial" panose="020B0604020202020204" pitchFamily="34" charset="0"/>
                <a:ea typeface="Verdana" panose="020B0604030504040204" pitchFamily="34" charset="0"/>
                <a:cs typeface="Arial" panose="020B0604020202020204" pitchFamily="34" charset="0"/>
              </a:rPr>
              <a:t>one widget is visible at a time and they fade according to the user choice. </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a:t>
            </a:r>
            <a:r>
              <a:rPr lang="en-US" sz="2400" b="1" dirty="0">
                <a:ln w="0"/>
                <a:latin typeface="Arial" panose="020B0604020202020204" pitchFamily="34" charset="0"/>
                <a:ea typeface="Verdana" panose="020B0604030504040204" pitchFamily="34" charset="0"/>
                <a:cs typeface="Arial" panose="020B0604020202020204" pitchFamily="34" charset="0"/>
              </a:rPr>
              <a:t>views transitions occurs effortless among each other with a low computational cost and high usability, making the user experience intuitive, fast </a:t>
            </a:r>
            <a:r>
              <a:rPr lang="en-US" sz="2400" b="1" dirty="0" smtClean="0">
                <a:ln w="0"/>
                <a:latin typeface="Arial" panose="020B0604020202020204" pitchFamily="34" charset="0"/>
                <a:ea typeface="Verdana" panose="020B0604030504040204" pitchFamily="34" charset="0"/>
                <a:cs typeface="Arial" panose="020B0604020202020204" pitchFamily="34" charset="0"/>
              </a:rPr>
              <a:t>and </a:t>
            </a:r>
            <a:r>
              <a:rPr lang="en-US" sz="2400" b="1" dirty="0">
                <a:ln w="0"/>
                <a:latin typeface="Arial" panose="020B0604020202020204" pitchFamily="34" charset="0"/>
                <a:ea typeface="Verdana" panose="020B0604030504040204" pitchFamily="34" charset="0"/>
                <a:cs typeface="Arial" panose="020B0604020202020204" pitchFamily="34" charset="0"/>
              </a:rPr>
              <a:t>with simple navigation.</a:t>
            </a:r>
            <a:endParaRPr sz="2400" b="1" dirty="0">
              <a:ln w="0"/>
              <a:latin typeface="Arial" panose="020B0604020202020204" pitchFamily="34" charset="0"/>
              <a:ea typeface="Verdana" panose="020B0604030504040204" pitchFamily="34" charset="0"/>
              <a:cs typeface="Arial" panose="020B0604020202020204" pitchFamily="34" charset="0"/>
            </a:endParaRPr>
          </a:p>
          <a:p>
            <a:pPr defTabSz="695291">
              <a:lnSpc>
                <a:spcPct val="100000"/>
              </a:lnSpc>
              <a:spcAft>
                <a:spcPts val="1200"/>
              </a:spcAft>
              <a:tabLst>
                <a:tab pos="380981" algn="l"/>
              </a:tabLst>
              <a:defRPr/>
            </a:pPr>
            <a:endParaRPr lang="en-US" sz="3200" b="1" dirty="0" smtClean="0">
              <a:solidFill>
                <a:srgbClr val="333399"/>
              </a:solidFill>
              <a:latin typeface="Arial" pitchFamily="34" charset="0"/>
              <a:cs typeface="Arial" pitchFamily="34" charset="0"/>
            </a:endParaRPr>
          </a:p>
          <a:p>
            <a:pPr defTabSz="695291">
              <a:lnSpc>
                <a:spcPct val="100000"/>
              </a:lnSpc>
              <a:spcAft>
                <a:spcPts val="1200"/>
              </a:spcAft>
              <a:tabLst>
                <a:tab pos="380981" algn="l"/>
              </a:tabLst>
              <a:defRPr/>
            </a:pPr>
            <a:endParaRPr lang="en-US" sz="3200" b="1" dirty="0">
              <a:solidFill>
                <a:srgbClr val="333399"/>
              </a:solidFill>
              <a:latin typeface="Arial" pitchFamily="34" charset="0"/>
              <a:cs typeface="Arial" pitchFamily="34" charset="0"/>
            </a:endParaRPr>
          </a:p>
          <a:p>
            <a:pPr defTabSz="695291">
              <a:lnSpc>
                <a:spcPct val="100000"/>
              </a:lnSpc>
              <a:spcAft>
                <a:spcPts val="1200"/>
              </a:spcAft>
              <a:tabLst>
                <a:tab pos="380981" algn="l"/>
              </a:tabLst>
              <a:defRPr/>
            </a:pPr>
            <a:endParaRPr lang="en-US" sz="3200" b="1" dirty="0" smtClean="0">
              <a:solidFill>
                <a:srgbClr val="333399"/>
              </a:solidFill>
              <a:latin typeface="Arial" pitchFamily="34" charset="0"/>
              <a:cs typeface="Arial" pitchFamily="34" charset="0"/>
            </a:endParaRPr>
          </a:p>
          <a:p>
            <a:pPr defTabSz="695291">
              <a:lnSpc>
                <a:spcPct val="100000"/>
              </a:lnSpc>
              <a:spcAft>
                <a:spcPts val="1200"/>
              </a:spcAft>
              <a:tabLst>
                <a:tab pos="380981" algn="l"/>
              </a:tabLst>
              <a:defRPr/>
            </a:pPr>
            <a:endParaRPr lang="en-US" sz="3200" b="1" dirty="0">
              <a:solidFill>
                <a:srgbClr val="333399"/>
              </a:solidFill>
              <a:latin typeface="Arial" pitchFamily="34" charset="0"/>
              <a:cs typeface="Arial" pitchFamily="34" charset="0"/>
            </a:endParaRPr>
          </a:p>
          <a:p>
            <a:pPr defTabSz="695291">
              <a:lnSpc>
                <a:spcPct val="100000"/>
              </a:lnSpc>
              <a:spcAft>
                <a:spcPts val="1200"/>
              </a:spcAft>
              <a:tabLst>
                <a:tab pos="380981" algn="l"/>
              </a:tabLst>
              <a:defRPr/>
            </a:pPr>
            <a:endParaRPr lang="en-US" sz="3200" b="1" dirty="0" smtClean="0">
              <a:solidFill>
                <a:srgbClr val="333399"/>
              </a:solidFill>
              <a:latin typeface="Arial" pitchFamily="34" charset="0"/>
              <a:cs typeface="Arial" pitchFamily="34" charset="0"/>
            </a:endParaRPr>
          </a:p>
          <a:p>
            <a:pPr defTabSz="695291">
              <a:lnSpc>
                <a:spcPct val="100000"/>
              </a:lnSpc>
              <a:spcAft>
                <a:spcPts val="1200"/>
              </a:spcAft>
              <a:tabLst>
                <a:tab pos="380981" algn="l"/>
              </a:tabLst>
              <a:defRPr/>
            </a:pPr>
            <a:endParaRPr lang="en-US" sz="3200" b="1" dirty="0">
              <a:solidFill>
                <a:srgbClr val="333399"/>
              </a:solidFill>
              <a:latin typeface="Arial" pitchFamily="34" charset="0"/>
              <a:cs typeface="Arial" pitchFamily="34" charset="0"/>
            </a:endParaRPr>
          </a:p>
          <a:p>
            <a:pPr defTabSz="695291">
              <a:lnSpc>
                <a:spcPct val="100000"/>
              </a:lnSpc>
              <a:spcAft>
                <a:spcPts val="1200"/>
              </a:spcAft>
              <a:tabLst>
                <a:tab pos="380981" algn="l"/>
              </a:tabLst>
              <a:defRPr/>
            </a:pPr>
            <a:r>
              <a:rPr lang="en-US" sz="3200" b="1" dirty="0" smtClean="0">
                <a:solidFill>
                  <a:srgbClr val="333399"/>
                </a:solidFill>
                <a:latin typeface="Arial" pitchFamily="34" charset="0"/>
                <a:cs typeface="Arial" pitchFamily="34" charset="0"/>
              </a:rPr>
              <a:t>Spectrogram</a:t>
            </a:r>
            <a:endParaRPr sz="3200" b="1" dirty="0">
              <a:solidFill>
                <a:srgbClr val="333399"/>
              </a:solidFill>
              <a:latin typeface="Arial" pitchFamily="34" charset="0"/>
              <a:cs typeface="Arial" pitchFamily="34" charset="0"/>
            </a:endParaRP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 </a:t>
            </a:r>
            <a:r>
              <a:rPr lang="en-US" sz="2400" b="1" dirty="0">
                <a:ln w="0"/>
                <a:latin typeface="Arial" panose="020B0604020202020204" pitchFamily="34" charset="0"/>
                <a:ea typeface="Verdana" panose="020B0604030504040204" pitchFamily="34" charset="0"/>
                <a:cs typeface="Arial" panose="020B0604020202020204" pitchFamily="34" charset="0"/>
              </a:rPr>
              <a:t>spectrogram is a visual representation of the spectrum of frequencies in a signal. </a:t>
            </a:r>
            <a:r>
              <a:rPr lang="en-US" sz="2400" b="1" dirty="0" smtClean="0">
                <a:ln w="0"/>
                <a:latin typeface="Arial" panose="020B0604020202020204" pitchFamily="34" charset="0"/>
                <a:ea typeface="Verdana" panose="020B0604030504040204" pitchFamily="34" charset="0"/>
                <a:cs typeface="Arial" panose="020B0604020202020204" pitchFamily="34" charset="0"/>
              </a:rPr>
              <a:t>The spectrogram </a:t>
            </a:r>
            <a:r>
              <a:rPr lang="en-US" sz="2400" b="1" dirty="0">
                <a:ln w="0"/>
                <a:latin typeface="Arial" panose="020B0604020202020204" pitchFamily="34" charset="0"/>
                <a:ea typeface="Verdana" panose="020B0604030504040204" pitchFamily="34" charset="0"/>
                <a:cs typeface="Arial" panose="020B0604020202020204" pitchFamily="34" charset="0"/>
              </a:rPr>
              <a:t>image processing technique is used to analyze EEG </a:t>
            </a:r>
            <a:r>
              <a:rPr lang="en-US" sz="2400" b="1" dirty="0" smtClean="0">
                <a:ln w="0"/>
                <a:latin typeface="Arial" panose="020B0604020202020204" pitchFamily="34" charset="0"/>
                <a:ea typeface="Verdana" panose="020B0604030504040204" pitchFamily="34" charset="0"/>
                <a:cs typeface="Arial" panose="020B0604020202020204" pitchFamily="34" charset="0"/>
              </a:rPr>
              <a:t>signals.</a:t>
            </a:r>
            <a:endParaRPr lang="en-US" sz="2400" b="1" dirty="0" smtClean="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spcAft>
                <a:spcPts val="1200"/>
              </a:spcAft>
              <a:buFont typeface="Arial" panose="020B0604020202020204" pitchFamily="34" charset="0"/>
              <a:buChar char="•"/>
            </a:pPr>
            <a:r>
              <a:rPr lang="en-US" sz="2400" b="1" dirty="0" smtClean="0"/>
              <a:t>The technique </a:t>
            </a:r>
            <a:r>
              <a:rPr lang="en-US" sz="2400" b="1" dirty="0"/>
              <a:t>used to </a:t>
            </a:r>
            <a:r>
              <a:rPr lang="en-US" sz="2400" b="1" dirty="0" err="1"/>
              <a:t>analyse</a:t>
            </a:r>
            <a:r>
              <a:rPr lang="en-US" sz="2400" b="1" dirty="0"/>
              <a:t> signal in time-frequency based is Short Time Fourier Transform (STFT). The STFT is to perform a FT on the signal, then mapping the signal into a two-dimensional function of frequency and time.</a:t>
            </a:r>
            <a:r>
              <a:rPr lang="en-US" sz="2400" dirty="0"/>
              <a:t> </a:t>
            </a:r>
            <a:endParaRPr lang="en-US" sz="2400" dirty="0" smtClean="0"/>
          </a:p>
          <a:p>
            <a:pPr marL="365760" indent="-365760" defTabSz="3072077">
              <a:spcAft>
                <a:spcPts val="1200"/>
              </a:spcAft>
              <a:buFont typeface="Arial" panose="020B0604020202020204" pitchFamily="34" charset="0"/>
              <a:buChar char="•"/>
            </a:pPr>
            <a:r>
              <a:rPr lang="en-US" sz="2400" b="1" dirty="0" smtClean="0"/>
              <a:t>In the computation of the spectrogram function the data </a:t>
            </a:r>
            <a:r>
              <a:rPr lang="en-US" sz="2400" b="1" dirty="0"/>
              <a:t>are split into </a:t>
            </a:r>
            <a:r>
              <a:rPr lang="en-US" sz="2400" b="1" i="1" dirty="0"/>
              <a:t>NFFT</a:t>
            </a:r>
            <a:r>
              <a:rPr lang="en-US" sz="2400" b="1" dirty="0"/>
              <a:t> length segments and the spectrum of each section is computed. </a:t>
            </a:r>
            <a:endParaRPr sz="2400" b="1"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
        <p:nvSpPr>
          <p:cNvPr id="42" name="CustomShape 2"/>
          <p:cNvSpPr/>
          <p:nvPr/>
        </p:nvSpPr>
        <p:spPr>
          <a:xfrm>
            <a:off x="457200" y="3071881"/>
            <a:ext cx="8575200" cy="9615419"/>
          </a:xfrm>
          <a:prstGeom prst="rect">
            <a:avLst/>
          </a:prstGeom>
          <a:solidFill>
            <a:srgbClr val="FFFFFF"/>
          </a:solidFill>
          <a:ln w="12600">
            <a:solidFill>
              <a:srgbClr val="BE0F34"/>
            </a:solidFill>
            <a:miter/>
          </a:ln>
        </p:spPr>
        <p:txBody>
          <a:bodyPr lIns="274320" tIns="118800" rIns="274320" bIns="118800"/>
          <a:lstStyle/>
          <a:p>
            <a:pPr defTabSz="695291">
              <a:lnSpc>
                <a:spcPct val="100000"/>
              </a:lnSpc>
              <a:spcAft>
                <a:spcPts val="1200"/>
              </a:spcAft>
              <a:tabLst>
                <a:tab pos="380981" algn="l"/>
              </a:tabLst>
              <a:defRPr/>
            </a:pPr>
            <a:r>
              <a:rPr lang="en-US" sz="3200" b="1" dirty="0">
                <a:solidFill>
                  <a:srgbClr val="333399"/>
                </a:solidFill>
                <a:latin typeface="Arial" pitchFamily="34" charset="0"/>
                <a:cs typeface="Arial" pitchFamily="34" charset="0"/>
              </a:rPr>
              <a:t>Abstract</a:t>
            </a:r>
            <a:endParaRPr sz="3200" b="1" dirty="0">
              <a:solidFill>
                <a:srgbClr val="333399"/>
              </a:solidFill>
              <a:latin typeface="Arial" pitchFamily="34" charset="0"/>
              <a:cs typeface="Arial"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An electroencephalogram </a:t>
            </a:r>
            <a:r>
              <a:rPr lang="en-US" sz="2400" b="1" dirty="0">
                <a:ln w="0"/>
                <a:latin typeface="Arial" panose="020B0604020202020204" pitchFamily="34" charset="0"/>
                <a:ea typeface="Verdana" panose="020B0604030504040204" pitchFamily="34" charset="0"/>
                <a:cs typeface="Arial" panose="020B0604020202020204" pitchFamily="34" charset="0"/>
              </a:rPr>
              <a:t>(EEG) </a:t>
            </a:r>
            <a:r>
              <a:rPr lang="en-US" sz="2400" b="1" dirty="0" smtClean="0">
                <a:ln w="0"/>
                <a:latin typeface="Arial" panose="020B0604020202020204" pitchFamily="34" charset="0"/>
                <a:ea typeface="Verdana" panose="020B0604030504040204" pitchFamily="34" charset="0"/>
                <a:cs typeface="Arial" panose="020B0604020202020204" pitchFamily="34" charset="0"/>
              </a:rPr>
              <a:t>measures electrical </a:t>
            </a:r>
            <a:r>
              <a:rPr lang="en-US" sz="2400" b="1" dirty="0">
                <a:ln w="0"/>
                <a:latin typeface="Arial" panose="020B0604020202020204" pitchFamily="34" charset="0"/>
                <a:ea typeface="Verdana" panose="020B0604030504040204" pitchFamily="34" charset="0"/>
                <a:cs typeface="Arial" panose="020B0604020202020204" pitchFamily="34" charset="0"/>
              </a:rPr>
              <a:t>brain activity along the surface of the scalp. These signals are </a:t>
            </a:r>
            <a:r>
              <a:rPr lang="en-US" sz="2400" b="1" dirty="0" smtClean="0">
                <a:ln w="0"/>
                <a:latin typeface="Arial" panose="020B0604020202020204" pitchFamily="34" charset="0"/>
                <a:ea typeface="Verdana" panose="020B0604030504040204" pitchFamily="34" charset="0"/>
                <a:cs typeface="Arial" panose="020B0604020202020204" pitchFamily="34" charset="0"/>
              </a:rPr>
              <a:t>extremely noisy </a:t>
            </a:r>
            <a:r>
              <a:rPr lang="en-US" sz="2400" b="1" dirty="0">
                <a:ln w="0"/>
                <a:latin typeface="Arial" panose="020B0604020202020204" pitchFamily="34" charset="0"/>
                <a:ea typeface="Verdana" panose="020B0604030504040204" pitchFamily="34" charset="0"/>
                <a:cs typeface="Arial" panose="020B0604020202020204" pitchFamily="34" charset="0"/>
              </a:rPr>
              <a:t>making automated interpretation challenging.</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We </a:t>
            </a:r>
            <a:r>
              <a:rPr lang="en-US" sz="2400" b="1" dirty="0">
                <a:ln w="0"/>
                <a:latin typeface="Arial" panose="020B0604020202020204" pitchFamily="34" charset="0"/>
                <a:ea typeface="Verdana" panose="020B0604030504040204" pitchFamily="34" charset="0"/>
                <a:cs typeface="Arial" panose="020B0604020202020204" pitchFamily="34" charset="0"/>
              </a:rPr>
              <a:t>are developing a system, AutoEEG</a:t>
            </a:r>
            <a:r>
              <a:rPr lang="en-US" sz="2400" b="1" baseline="30000" dirty="0">
                <a:ln w="0"/>
                <a:latin typeface="Arial" panose="020B0604020202020204" pitchFamily="34" charset="0"/>
                <a:ea typeface="Verdana" panose="020B0604030504040204" pitchFamily="34" charset="0"/>
                <a:cs typeface="Arial" panose="020B0604020202020204" pitchFamily="34" charset="0"/>
              </a:rPr>
              <a:t>TM</a:t>
            </a:r>
            <a:r>
              <a:rPr lang="en-US" sz="2400" b="1" dirty="0">
                <a:ln w="0"/>
                <a:latin typeface="Arial" panose="020B0604020202020204" pitchFamily="34" charset="0"/>
                <a:ea typeface="Verdana" panose="020B0604030504040204" pitchFamily="34" charset="0"/>
                <a:cs typeface="Arial" panose="020B0604020202020204" pitchFamily="34" charset="0"/>
              </a:rPr>
              <a:t>, that generates time-aligned markers indicating points of interest in the signal. In this project, we present a live-input demonstration system that computes and visualizes these markers.</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AutoEEG</a:t>
            </a:r>
            <a:r>
              <a:rPr lang="en-US" sz="2400" b="1" baseline="30000" dirty="0" smtClean="0">
                <a:ln w="0"/>
                <a:latin typeface="Arial" panose="020B0604020202020204" pitchFamily="34" charset="0"/>
                <a:ea typeface="Verdana" panose="020B0604030504040204" pitchFamily="34" charset="0"/>
                <a:cs typeface="Arial" panose="020B0604020202020204" pitchFamily="34" charset="0"/>
              </a:rPr>
              <a:t>TM </a:t>
            </a:r>
            <a:r>
              <a:rPr lang="en-US" sz="2400" b="1" dirty="0">
                <a:ln w="0"/>
                <a:latin typeface="Arial" panose="020B0604020202020204" pitchFamily="34" charset="0"/>
                <a:ea typeface="Verdana" panose="020B0604030504040204" pitchFamily="34" charset="0"/>
                <a:cs typeface="Arial" panose="020B0604020202020204" pitchFamily="34" charset="0"/>
              </a:rPr>
              <a:t> </a:t>
            </a:r>
            <a:r>
              <a:rPr lang="en-US" sz="2400" b="1" dirty="0" smtClean="0">
                <a:ln w="0"/>
                <a:latin typeface="Arial" panose="020B0604020202020204" pitchFamily="34" charset="0"/>
                <a:ea typeface="Verdana" panose="020B0604030504040204" pitchFamily="34" charset="0"/>
                <a:cs typeface="Arial" panose="020B0604020202020204" pitchFamily="34" charset="0"/>
              </a:rPr>
              <a:t>processes EDF </a:t>
            </a:r>
            <a:r>
              <a:rPr lang="en-US" sz="2400" b="1" dirty="0">
                <a:ln w="0"/>
                <a:latin typeface="Arial" panose="020B0604020202020204" pitchFamily="34" charset="0"/>
                <a:ea typeface="Verdana" panose="020B0604030504040204" pitchFamily="34" charset="0"/>
                <a:cs typeface="Arial" panose="020B0604020202020204" pitchFamily="34" charset="0"/>
              </a:rPr>
              <a:t>files, </a:t>
            </a:r>
            <a:r>
              <a:rPr lang="en-US" sz="2400" b="1" dirty="0" smtClean="0">
                <a:ln w="0"/>
                <a:latin typeface="Arial" panose="020B0604020202020204" pitchFamily="34" charset="0"/>
                <a:ea typeface="Verdana" panose="020B0604030504040204" pitchFamily="34" charset="0"/>
                <a:cs typeface="Arial" panose="020B0604020202020204" pitchFamily="34" charset="0"/>
              </a:rPr>
              <a:t>generates </a:t>
            </a:r>
            <a:r>
              <a:rPr lang="en-US" sz="2400" b="1" dirty="0">
                <a:ln w="0"/>
                <a:latin typeface="Arial" panose="020B0604020202020204" pitchFamily="34" charset="0"/>
                <a:ea typeface="Verdana" panose="020B0604030504040204" pitchFamily="34" charset="0"/>
                <a:cs typeface="Arial" panose="020B0604020202020204" pitchFamily="34" charset="0"/>
              </a:rPr>
              <a:t>annotation files, </a:t>
            </a:r>
            <a:r>
              <a:rPr lang="en-US" sz="2400" b="1" dirty="0" smtClean="0">
                <a:ln w="0"/>
                <a:latin typeface="Arial" panose="020B0604020202020204" pitchFamily="34" charset="0"/>
                <a:ea typeface="Verdana" panose="020B0604030504040204" pitchFamily="34" charset="0"/>
                <a:cs typeface="Arial" panose="020B0604020202020204" pitchFamily="34" charset="0"/>
              </a:rPr>
              <a:t>displays EEG waveforms and accepts </a:t>
            </a:r>
            <a:r>
              <a:rPr lang="en-US" sz="2400" b="1" dirty="0">
                <a:ln w="0"/>
                <a:latin typeface="Arial" panose="020B0604020202020204" pitchFamily="34" charset="0"/>
                <a:ea typeface="Verdana" panose="020B0604030504040204" pitchFamily="34" charset="0"/>
                <a:cs typeface="Arial" panose="020B0604020202020204" pitchFamily="34" charset="0"/>
              </a:rPr>
              <a:t>live </a:t>
            </a:r>
            <a:r>
              <a:rPr lang="en-US" sz="2400" b="1" dirty="0" smtClean="0">
                <a:ln w="0"/>
                <a:latin typeface="Arial" panose="020B0604020202020204" pitchFamily="34" charset="0"/>
                <a:ea typeface="Verdana" panose="020B0604030504040204" pitchFamily="34" charset="0"/>
                <a:cs typeface="Arial" panose="020B0604020202020204" pitchFamily="34" charset="0"/>
              </a:rPr>
              <a:t>input. Signal processing options include selection of a montage and filtering.</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goal of this project was to add a spectrogram feature to the system and to reorganize the manner in which various views of the signal were organized.</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 systematic </a:t>
            </a:r>
            <a:r>
              <a:rPr lang="en-US" sz="2400" b="1" dirty="0">
                <a:ln w="0"/>
                <a:latin typeface="Arial" panose="020B0604020202020204" pitchFamily="34" charset="0"/>
                <a:ea typeface="Verdana" panose="020B0604030504040204" pitchFamily="34" charset="0"/>
                <a:cs typeface="Arial" panose="020B0604020202020204" pitchFamily="34" charset="0"/>
              </a:rPr>
              <a:t>design </a:t>
            </a:r>
            <a:r>
              <a:rPr lang="en-US" sz="2400" b="1" dirty="0" smtClean="0">
                <a:ln w="0"/>
                <a:latin typeface="Arial" panose="020B0604020202020204" pitchFamily="34" charset="0"/>
                <a:ea typeface="Verdana" panose="020B0604030504040204" pitchFamily="34" charset="0"/>
                <a:cs typeface="Arial" panose="020B0604020202020204" pitchFamily="34" charset="0"/>
              </a:rPr>
              <a:t>was </a:t>
            </a:r>
            <a:r>
              <a:rPr lang="en-US" sz="2400" b="1" dirty="0">
                <a:ln w="0"/>
                <a:latin typeface="Arial" panose="020B0604020202020204" pitchFamily="34" charset="0"/>
                <a:ea typeface="Verdana" panose="020B0604030504040204" pitchFamily="34" charset="0"/>
                <a:cs typeface="Arial" panose="020B0604020202020204" pitchFamily="34" charset="0"/>
              </a:rPr>
              <a:t>developed </a:t>
            </a:r>
            <a:r>
              <a:rPr lang="en-US" sz="2400" b="1" dirty="0" smtClean="0">
                <a:ln w="0"/>
                <a:latin typeface="Arial" panose="020B0604020202020204" pitchFamily="34" charset="0"/>
                <a:ea typeface="Verdana" panose="020B0604030504040204" pitchFamily="34" charset="0"/>
                <a:cs typeface="Arial" panose="020B0604020202020204" pitchFamily="34" charset="0"/>
              </a:rPr>
              <a:t>based on the </a:t>
            </a:r>
            <a:r>
              <a:rPr lang="en-US" sz="2400" b="1" dirty="0" err="1" smtClean="0">
                <a:ln w="0"/>
                <a:latin typeface="Arial" panose="020B0604020202020204" pitchFamily="34" charset="0"/>
                <a:ea typeface="Verdana" panose="020B0604030504040204" pitchFamily="34" charset="0"/>
                <a:cs typeface="Arial" panose="020B0604020202020204" pitchFamily="34" charset="0"/>
              </a:rPr>
              <a:t>QStackedWidget</a:t>
            </a:r>
            <a:r>
              <a:rPr lang="en-US" sz="2400" b="1" dirty="0" smtClean="0">
                <a:ln w="0"/>
                <a:latin typeface="Arial" panose="020B0604020202020204" pitchFamily="34" charset="0"/>
                <a:ea typeface="Verdana" panose="020B0604030504040204" pitchFamily="34" charset="0"/>
                <a:cs typeface="Arial" panose="020B0604020202020204" pitchFamily="34" charset="0"/>
              </a:rPr>
              <a:t> implementation which made transitions between the views smooth and efficient.</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Spectrograms can be powerful visualization tools for localized and characterizing transient events such as spikes and sharp waves.</a:t>
            </a:r>
            <a:endParaRPr dirty="0"/>
          </a:p>
        </p:txBody>
      </p:sp>
      <p:sp>
        <p:nvSpPr>
          <p:cNvPr id="43" name="CustomShape 3"/>
          <p:cNvSpPr/>
          <p:nvPr/>
        </p:nvSpPr>
        <p:spPr>
          <a:xfrm>
            <a:off x="536760" y="343440"/>
            <a:ext cx="35580240" cy="2369520"/>
          </a:xfrm>
          <a:prstGeom prst="rect">
            <a:avLst/>
          </a:prstGeom>
          <a:solidFill>
            <a:srgbClr val="FFFFFF"/>
          </a:solidFill>
          <a:ln w="12600">
            <a:noFill/>
          </a:ln>
        </p:spPr>
        <p:txBody>
          <a:bodyPr lIns="274320" tIns="118800" rIns="274320" bIns="118800"/>
          <a:lstStyle/>
          <a:p>
            <a:pPr algn="ctr">
              <a:lnSpc>
                <a:spcPct val="100000"/>
              </a:lnSpc>
              <a:spcAft>
                <a:spcPts val="1200"/>
              </a:spcAft>
            </a:pPr>
            <a:r>
              <a:rPr lang="en-US" sz="4800" b="1" dirty="0">
                <a:solidFill>
                  <a:srgbClr val="333399"/>
                </a:solidFill>
                <a:latin typeface="Arial"/>
                <a:ea typeface="ＭＳ Ｐゴシック"/>
              </a:rPr>
              <a:t>A Live-Input Demonstration System for AUTOEEG</a:t>
            </a:r>
            <a:r>
              <a:rPr lang="en-US" sz="4800" b="1" baseline="30000" dirty="0">
                <a:solidFill>
                  <a:srgbClr val="333399"/>
                </a:solidFill>
                <a:latin typeface="Arial"/>
                <a:ea typeface="ＭＳ Ｐゴシック"/>
              </a:rPr>
              <a:t>TM</a:t>
            </a:r>
            <a:endParaRPr dirty="0"/>
          </a:p>
          <a:p>
            <a:pPr algn="ctr">
              <a:lnSpc>
                <a:spcPct val="100000"/>
              </a:lnSpc>
              <a:spcAft>
                <a:spcPts val="1200"/>
              </a:spcAft>
            </a:pPr>
            <a:r>
              <a:rPr lang="en-US" sz="3200" b="1" dirty="0">
                <a:solidFill>
                  <a:srgbClr val="000000"/>
                </a:solidFill>
                <a:latin typeface="Arial"/>
                <a:ea typeface="ＭＳ Ｐゴシック"/>
              </a:rPr>
              <a:t>Lucas </a:t>
            </a:r>
            <a:r>
              <a:rPr lang="en-US" sz="3200" b="1">
                <a:solidFill>
                  <a:srgbClr val="000000"/>
                </a:solidFill>
                <a:latin typeface="Arial"/>
                <a:ea typeface="ＭＳ Ｐゴシック"/>
              </a:rPr>
              <a:t>Cotta</a:t>
            </a:r>
            <a:r>
              <a:rPr lang="en-US" sz="3200" b="1" smtClean="0">
                <a:solidFill>
                  <a:srgbClr val="000000"/>
                </a:solidFill>
                <a:latin typeface="Arial"/>
                <a:ea typeface="ＭＳ Ｐゴシック"/>
              </a:rPr>
              <a:t>, </a:t>
            </a:r>
            <a:r>
              <a:rPr lang="en-US" sz="3200" b="1" dirty="0">
                <a:solidFill>
                  <a:srgbClr val="000000"/>
                </a:solidFill>
                <a:latin typeface="Arial"/>
                <a:ea typeface="ＭＳ Ｐゴシック"/>
              </a:rPr>
              <a:t>Meysam Golmohammadi, Dr. Iyad Obeid and Dr. Joseph Picone</a:t>
            </a:r>
            <a:endParaRPr dirty="0"/>
          </a:p>
          <a:p>
            <a:pPr algn="ctr">
              <a:lnSpc>
                <a:spcPct val="100000"/>
              </a:lnSpc>
            </a:pPr>
            <a:r>
              <a:rPr lang="en-US" sz="3200" b="1" dirty="0">
                <a:solidFill>
                  <a:srgbClr val="000000"/>
                </a:solidFill>
                <a:latin typeface="Arial"/>
                <a:ea typeface="ＭＳ Ｐゴシック"/>
              </a:rPr>
              <a:t>The Neural Engineering Data Consortium, Temple University</a:t>
            </a:r>
            <a:endParaRPr dirty="0"/>
          </a:p>
        </p:txBody>
      </p:sp>
      <p:pic>
        <p:nvPicPr>
          <p:cNvPr id="44" name="Picture 4"/>
          <p:cNvPicPr/>
          <p:nvPr/>
        </p:nvPicPr>
        <p:blipFill>
          <a:blip r:embed="rId3"/>
          <a:stretch>
            <a:fillRect/>
          </a:stretch>
        </p:blipFill>
        <p:spPr>
          <a:xfrm>
            <a:off x="536760" y="496440"/>
            <a:ext cx="5803920" cy="888480"/>
          </a:xfrm>
          <a:prstGeom prst="rect">
            <a:avLst/>
          </a:prstGeom>
          <a:ln>
            <a:noFill/>
          </a:ln>
        </p:spPr>
      </p:pic>
      <p:sp>
        <p:nvSpPr>
          <p:cNvPr id="45" name="CustomShape 4"/>
          <p:cNvSpPr/>
          <p:nvPr/>
        </p:nvSpPr>
        <p:spPr>
          <a:xfrm>
            <a:off x="464400" y="13182600"/>
            <a:ext cx="8577072" cy="13764839"/>
          </a:xfrm>
          <a:prstGeom prst="rect">
            <a:avLst/>
          </a:prstGeom>
          <a:solidFill>
            <a:srgbClr val="FFFFFF"/>
          </a:solidFill>
          <a:ln w="12600">
            <a:solidFill>
              <a:srgbClr val="BE0F34"/>
            </a:solidFill>
            <a:miter/>
          </a:ln>
        </p:spPr>
        <p:txBody>
          <a:bodyPr lIns="274320" tIns="118800" rIns="274320" bIns="118800"/>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Introduction</a:t>
            </a:r>
            <a:endParaRPr sz="3200" b="1" dirty="0">
              <a:solidFill>
                <a:srgbClr val="333399"/>
              </a:solidFill>
              <a:latin typeface="Arial" pitchFamily="34" charset="0"/>
              <a:cs typeface="Arial" pitchFamily="34" charset="0"/>
            </a:endParaRPr>
          </a:p>
          <a:p>
            <a:pPr marL="365760" indent="-365760" defTabSz="3072077">
              <a:spcAft>
                <a:spcPts val="326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There are several open source tools to visualize EEG signals including EDFBrowser </a:t>
            </a:r>
            <a:r>
              <a:rPr lang="en-US" sz="2400" b="1" dirty="0">
                <a:ln w="0"/>
                <a:latin typeface="Arial" panose="020B0604020202020204" pitchFamily="34" charset="0"/>
                <a:ea typeface="Verdana" panose="020B0604030504040204" pitchFamily="34" charset="0"/>
                <a:cs typeface="Arial" panose="020B0604020202020204" pitchFamily="34" charset="0"/>
              </a:rPr>
              <a:t>and </a:t>
            </a:r>
            <a:r>
              <a:rPr lang="en-US" sz="2400" b="1" dirty="0" smtClean="0">
                <a:ln w="0"/>
                <a:latin typeface="Arial" panose="020B0604020202020204" pitchFamily="34" charset="0"/>
                <a:ea typeface="Verdana" panose="020B0604030504040204" pitchFamily="34" charset="0"/>
                <a:cs typeface="Arial" panose="020B0604020202020204" pitchFamily="34" charset="0"/>
              </a:rPr>
              <a:t>a MATLAB </a:t>
            </a:r>
            <a:r>
              <a:rPr lang="en-US" sz="2400" b="1" dirty="0" smtClean="0">
                <a:ln w="0"/>
                <a:latin typeface="Arial" panose="020B0604020202020204" pitchFamily="34" charset="0"/>
                <a:ea typeface="Verdana" panose="020B0604030504040204" pitchFamily="34" charset="0"/>
                <a:cs typeface="Arial" panose="020B0604020202020204" pitchFamily="34" charset="0"/>
              </a:rPr>
              <a:t>extension:</a:t>
            </a: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Our </a:t>
            </a:r>
            <a:r>
              <a:rPr lang="en-US" sz="2400" b="1" dirty="0" err="1" smtClean="0">
                <a:ln w="0"/>
                <a:latin typeface="Arial" panose="020B0604020202020204" pitchFamily="34" charset="0"/>
                <a:ea typeface="Verdana" panose="020B0604030504040204" pitchFamily="34" charset="0"/>
                <a:cs typeface="Arial" panose="020B0604020202020204" pitchFamily="34" charset="0"/>
              </a:rPr>
              <a:t>AutoEEG</a:t>
            </a:r>
            <a:r>
              <a:rPr lang="en-US" sz="2400" b="1" dirty="0" smtClean="0">
                <a:ln w="0"/>
                <a:latin typeface="Arial" panose="020B0604020202020204" pitchFamily="34" charset="0"/>
                <a:ea typeface="Verdana" panose="020B0604030504040204" pitchFamily="34" charset="0"/>
                <a:cs typeface="Arial" panose="020B0604020202020204" pitchFamily="34" charset="0"/>
              </a:rPr>
              <a:t> demonstration system is a cross-platform visualization tool developed in Python based on the </a:t>
            </a:r>
            <a:r>
              <a:rPr lang="en-US" sz="2400" b="1" dirty="0" err="1" smtClean="0">
                <a:ln w="0"/>
                <a:latin typeface="Arial" panose="020B0604020202020204" pitchFamily="34" charset="0"/>
                <a:ea typeface="Verdana" panose="020B0604030504040204" pitchFamily="34" charset="0"/>
                <a:cs typeface="Arial" panose="020B0604020202020204" pitchFamily="34" charset="0"/>
              </a:rPr>
              <a:t>PyQt</a:t>
            </a:r>
            <a:r>
              <a:rPr lang="en-US" sz="2400" b="1" dirty="0" smtClean="0">
                <a:ln w="0"/>
                <a:latin typeface="Arial" panose="020B0604020202020204" pitchFamily="34" charset="0"/>
                <a:ea typeface="Verdana" panose="020B0604030504040204" pitchFamily="34" charset="0"/>
                <a:cs typeface="Arial" panose="020B0604020202020204" pitchFamily="34" charset="0"/>
              </a:rPr>
              <a:t> graphics libraries.</a:t>
            </a: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This tool displays annotations and accepts live inputs. Users can interact with the data by controlling a variety of parameters including the montage, filters, time scales and sensitivities.</a:t>
            </a:r>
            <a:endParaRPr sz="2400" b="1" dirty="0" smtClean="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a:t>
            </a:r>
            <a:r>
              <a:rPr lang="en-US" sz="2400" b="1" dirty="0" smtClean="0">
                <a:ln w="0"/>
                <a:latin typeface="Arial" panose="020B0604020202020204" pitchFamily="34" charset="0"/>
                <a:ea typeface="Verdana" panose="020B0604030504040204" pitchFamily="34" charset="0"/>
                <a:cs typeface="Arial" panose="020B0604020202020204" pitchFamily="34" charset="0"/>
              </a:rPr>
              <a:t>annotated signal makes EEG data searchable, allowing neurologists to read EEGs more quickly.</a:t>
            </a: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Commercial tools support limited frequency domain analysis including spectral slices and </a:t>
            </a:r>
            <a:r>
              <a:rPr lang="en-US" sz="2400" b="1" dirty="0" smtClean="0">
                <a:ln w="0"/>
                <a:latin typeface="Arial" panose="020B0604020202020204" pitchFamily="34" charset="0"/>
                <a:ea typeface="Verdana" panose="020B0604030504040204" pitchFamily="34" charset="0"/>
                <a:cs typeface="Arial" panose="020B0604020202020204" pitchFamily="34" charset="0"/>
              </a:rPr>
              <a:t>spectrograms</a:t>
            </a:r>
            <a:r>
              <a:rPr lang="en-US" sz="2400" b="1" dirty="0">
                <a:ln w="0"/>
                <a:latin typeface="Arial" panose="020B0604020202020204" pitchFamily="34" charset="0"/>
                <a:ea typeface="Verdana" panose="020B0604030504040204" pitchFamily="34" charset="0"/>
                <a:cs typeface="Arial" panose="020B0604020202020204" pitchFamily="34" charset="0"/>
              </a:rPr>
              <a:t>:</a:t>
            </a:r>
            <a:r>
              <a:rPr lang="en-US" sz="2400" b="1" dirty="0" smtClean="0">
                <a:ln w="0"/>
                <a:latin typeface="Arial" panose="020B0604020202020204" pitchFamily="34" charset="0"/>
                <a:ea typeface="Verdana" panose="020B0604030504040204" pitchFamily="34" charset="0"/>
                <a:cs typeface="Arial" panose="020B0604020202020204" pitchFamily="34" charset="0"/>
              </a:rPr>
              <a:t/>
            </a:r>
            <a:br>
              <a:rPr lang="en-US" sz="2400" b="1" dirty="0" smtClean="0">
                <a:ln w="0"/>
                <a:latin typeface="Arial" panose="020B0604020202020204" pitchFamily="34" charset="0"/>
                <a:ea typeface="Verdana" panose="020B0604030504040204" pitchFamily="34" charset="0"/>
                <a:cs typeface="Arial" panose="020B0604020202020204" pitchFamily="34" charset="0"/>
              </a:rPr>
            </a:br>
            <a:endParaRPr lang="en-US" sz="2400" b="1" dirty="0" smtClean="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spcAft>
                <a:spcPts val="1200"/>
              </a:spcAft>
              <a:buFont typeface="Arial" panose="020B0604020202020204" pitchFamily="34" charset="0"/>
              <a:buChar char="•"/>
            </a:pPr>
            <a:endParaRPr dirty="0"/>
          </a:p>
          <a:p>
            <a:pPr>
              <a:lnSpc>
                <a:spcPct val="100000"/>
              </a:lnSpc>
            </a:pPr>
            <a:endParaRPr lang="en-US" dirty="0"/>
          </a:p>
        </p:txBody>
      </p:sp>
      <p:sp>
        <p:nvSpPr>
          <p:cNvPr id="46" name="CustomShape 5"/>
          <p:cNvSpPr/>
          <p:nvPr/>
        </p:nvSpPr>
        <p:spPr>
          <a:xfrm>
            <a:off x="30540960" y="418200"/>
            <a:ext cx="4427280" cy="852120"/>
          </a:xfrm>
          <a:prstGeom prst="rect">
            <a:avLst/>
          </a:prstGeom>
          <a:noFill/>
          <a:ln w="9360">
            <a:noFill/>
          </a:ln>
        </p:spPr>
        <p:txBody>
          <a:bodyPr lIns="0" tIns="0" rIns="0" bIns="0"/>
          <a:lstStyle/>
          <a:p>
            <a:pPr algn="r">
              <a:lnSpc>
                <a:spcPct val="100000"/>
              </a:lnSpc>
            </a:pPr>
            <a:r>
              <a:rPr lang="en-US" sz="2800" b="1" dirty="0">
                <a:solidFill>
                  <a:srgbClr val="B30738"/>
                </a:solidFill>
                <a:latin typeface="Arial"/>
                <a:ea typeface="DejaVu Sans"/>
              </a:rPr>
              <a:t>College of Engineering</a:t>
            </a:r>
            <a:endParaRPr dirty="0"/>
          </a:p>
          <a:p>
            <a:pPr algn="r">
              <a:lnSpc>
                <a:spcPct val="100000"/>
              </a:lnSpc>
            </a:pPr>
            <a:r>
              <a:rPr lang="en-US" sz="2800" b="1" dirty="0">
                <a:solidFill>
                  <a:srgbClr val="B30738"/>
                </a:solidFill>
                <a:latin typeface="Arial"/>
                <a:ea typeface="DejaVu Sans"/>
              </a:rPr>
              <a:t>Temple University</a:t>
            </a:r>
            <a:endParaRPr dirty="0"/>
          </a:p>
        </p:txBody>
      </p:sp>
      <p:pic>
        <p:nvPicPr>
          <p:cNvPr id="47" name="Picture 45"/>
          <p:cNvPicPr/>
          <p:nvPr/>
        </p:nvPicPr>
        <p:blipFill>
          <a:blip r:embed="rId4"/>
          <a:stretch>
            <a:fillRect/>
          </a:stretch>
        </p:blipFill>
        <p:spPr>
          <a:xfrm>
            <a:off x="34991640" y="214120"/>
            <a:ext cx="1308240" cy="1369800"/>
          </a:xfrm>
          <a:prstGeom prst="rect">
            <a:avLst/>
          </a:prstGeom>
          <a:ln>
            <a:noFill/>
          </a:ln>
        </p:spPr>
      </p:pic>
      <p:sp>
        <p:nvSpPr>
          <p:cNvPr id="48" name="CustomShape 6"/>
          <p:cNvSpPr/>
          <p:nvPr/>
        </p:nvSpPr>
        <p:spPr>
          <a:xfrm>
            <a:off x="1267960" y="889880"/>
            <a:ext cx="5443560" cy="972720"/>
          </a:xfrm>
          <a:prstGeom prst="rect">
            <a:avLst/>
          </a:prstGeom>
          <a:noFill/>
          <a:ln>
            <a:noFill/>
          </a:ln>
        </p:spPr>
        <p:txBody>
          <a:bodyPr lIns="0" tIns="0" rIns="0" bIns="0" anchor="ctr" anchorCtr="1"/>
          <a:lstStyle/>
          <a:p>
            <a:pPr algn="ctr">
              <a:lnSpc>
                <a:spcPct val="100000"/>
              </a:lnSpc>
            </a:pPr>
            <a:r>
              <a:rPr lang="en-US" sz="2400" i="1">
                <a:solidFill>
                  <a:srgbClr val="000000"/>
                </a:solidFill>
                <a:latin typeface="Arial"/>
                <a:ea typeface="DejaVu Sans"/>
              </a:rPr>
              <a:t>www.isip.piconepress.com</a:t>
            </a:r>
            <a:endParaRPr sz="2400" dirty="0"/>
          </a:p>
        </p:txBody>
      </p:sp>
      <p:sp>
        <p:nvSpPr>
          <p:cNvPr id="49" name="CustomShape 7"/>
          <p:cNvSpPr/>
          <p:nvPr/>
        </p:nvSpPr>
        <p:spPr>
          <a:xfrm>
            <a:off x="27509400" y="3071881"/>
            <a:ext cx="8575200" cy="17070319"/>
          </a:xfrm>
          <a:prstGeom prst="rect">
            <a:avLst/>
          </a:prstGeom>
          <a:solidFill>
            <a:srgbClr val="FFFFFF"/>
          </a:solidFill>
          <a:ln w="12600">
            <a:solidFill>
              <a:srgbClr val="BE0F34"/>
            </a:solidFill>
            <a:miter/>
          </a:ln>
        </p:spPr>
        <p:txBody>
          <a:bodyPr lIns="274320" tIns="118800" rIns="274320" bIns="118800"/>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Examples</a:t>
            </a:r>
            <a:endParaRPr sz="3200" b="1" dirty="0">
              <a:solidFill>
                <a:srgbClr val="333399"/>
              </a:solidFill>
              <a:latin typeface="Arial" pitchFamily="34" charset="0"/>
              <a:cs typeface="Arial" pitchFamily="34" charset="0"/>
            </a:endParaRPr>
          </a:p>
          <a:p>
            <a:pPr marL="365760" indent="-365760" defTabSz="3072077">
              <a:lnSpc>
                <a:spcPct val="100000"/>
              </a:lnSpc>
              <a:spcAft>
                <a:spcPts val="450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Spectrogram:</a:t>
            </a:r>
            <a:endParaRPr lang="en-US" sz="2400" b="1" dirty="0" smtClean="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lnSpc>
                <a:spcPct val="100000"/>
              </a:lnSpc>
              <a:spcAft>
                <a:spcPts val="450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Waveforms:</a:t>
            </a:r>
            <a:br>
              <a:rPr lang="en-US" sz="2400" b="1" dirty="0" smtClean="0">
                <a:ln w="0"/>
                <a:latin typeface="Arial" panose="020B0604020202020204" pitchFamily="34" charset="0"/>
                <a:ea typeface="Verdana" panose="020B0604030504040204" pitchFamily="34" charset="0"/>
                <a:cs typeface="Arial" panose="020B0604020202020204" pitchFamily="34" charset="0"/>
              </a:rPr>
            </a:br>
            <a:endParaRPr lang="en-US" dirty="0"/>
          </a:p>
          <a:p>
            <a:pPr marL="342900" indent="-342900">
              <a:lnSpc>
                <a:spcPct val="100000"/>
              </a:lnSpc>
              <a:buFont typeface="Arial" panose="020B0604020202020204" pitchFamily="34" charset="0"/>
              <a:buChar char="•"/>
            </a:pPr>
            <a:r>
              <a:rPr lang="en-US" sz="2400" b="1" dirty="0">
                <a:solidFill>
                  <a:srgbClr val="000000"/>
                </a:solidFill>
                <a:ea typeface="Verdana"/>
              </a:rPr>
              <a:t>The impact of different views, with different labels, time scaling, sensitivity makes an enormous improvement on the diagnoses' speed. </a:t>
            </a:r>
            <a:r>
              <a:rPr lang="en-US" sz="2400" b="1" dirty="0" smtClean="0">
                <a:solidFill>
                  <a:srgbClr val="000000"/>
                </a:solidFill>
                <a:ea typeface="Verdana"/>
              </a:rPr>
              <a:t/>
            </a:r>
            <a:br>
              <a:rPr lang="en-US" sz="2400" b="1" dirty="0" smtClean="0">
                <a:solidFill>
                  <a:srgbClr val="000000"/>
                </a:solidFill>
                <a:ea typeface="Verdana"/>
              </a:rPr>
            </a:br>
            <a:endParaRPr lang="en-US" sz="2400" b="1" dirty="0" smtClean="0">
              <a:solidFill>
                <a:srgbClr val="000000"/>
              </a:solidFill>
              <a:ea typeface="Verdana"/>
            </a:endParaRPr>
          </a:p>
          <a:p>
            <a:pPr marL="342900" indent="-342900">
              <a:lnSpc>
                <a:spcPct val="100000"/>
              </a:lnSpc>
              <a:buFont typeface="Arial" panose="020B0604020202020204" pitchFamily="34" charset="0"/>
              <a:buChar char="•"/>
            </a:pPr>
            <a:r>
              <a:rPr lang="en-US" sz="2400" b="1" dirty="0" smtClean="0">
                <a:solidFill>
                  <a:srgbClr val="000000"/>
                </a:solidFill>
                <a:ea typeface="Verdana"/>
              </a:rPr>
              <a:t>With </a:t>
            </a:r>
            <a:r>
              <a:rPr lang="en-US" sz="2400" b="1" dirty="0">
                <a:solidFill>
                  <a:srgbClr val="000000"/>
                </a:solidFill>
                <a:ea typeface="Verdana"/>
              </a:rPr>
              <a:t>a user-friendly interface and visual tools as spectrogram, the analysis can be deployed faster by the doctors and more </a:t>
            </a:r>
            <a:r>
              <a:rPr lang="en-US" sz="2400" b="1" dirty="0" smtClean="0">
                <a:solidFill>
                  <a:srgbClr val="000000"/>
                </a:solidFill>
                <a:ea typeface="Verdana"/>
              </a:rPr>
              <a:t>pertinence. </a:t>
            </a:r>
            <a:br>
              <a:rPr lang="en-US" sz="2400" b="1" dirty="0" smtClean="0">
                <a:solidFill>
                  <a:srgbClr val="000000"/>
                </a:solidFill>
                <a:ea typeface="Verdana"/>
              </a:rPr>
            </a:br>
            <a:endParaRPr lang="en-US" sz="2400" b="1" dirty="0" smtClean="0">
              <a:solidFill>
                <a:srgbClr val="000000"/>
              </a:solidFill>
              <a:ea typeface="Verdana"/>
            </a:endParaRPr>
          </a:p>
          <a:p>
            <a:pPr marL="342900" indent="-342900">
              <a:lnSpc>
                <a:spcPct val="100000"/>
              </a:lnSpc>
              <a:buFont typeface="Arial" panose="020B0604020202020204" pitchFamily="34" charset="0"/>
              <a:buChar char="•"/>
            </a:pPr>
            <a:r>
              <a:rPr lang="en-US" sz="2400" b="1" dirty="0" smtClean="0">
                <a:solidFill>
                  <a:srgbClr val="000000"/>
                </a:solidFill>
                <a:ea typeface="Verdana"/>
              </a:rPr>
              <a:t>The </a:t>
            </a:r>
            <a:r>
              <a:rPr lang="en-US" sz="2400" b="1" dirty="0">
                <a:solidFill>
                  <a:srgbClr val="000000"/>
                </a:solidFill>
                <a:ea typeface="Verdana"/>
              </a:rPr>
              <a:t>machine learning can evaluate and interpreter a huge amount of data in a short period of time</a:t>
            </a:r>
            <a:r>
              <a:rPr lang="en-US" sz="2400" b="1" dirty="0" smtClean="0">
                <a:solidFill>
                  <a:srgbClr val="000000"/>
                </a:solidFill>
                <a:ea typeface="Verdana"/>
              </a:rPr>
              <a:t>.</a:t>
            </a:r>
            <a:endParaRPr lang="en-US" sz="2400" dirty="0"/>
          </a:p>
        </p:txBody>
      </p:sp>
      <p:sp>
        <p:nvSpPr>
          <p:cNvPr id="50" name="CustomShape 8"/>
          <p:cNvSpPr/>
          <p:nvPr/>
        </p:nvSpPr>
        <p:spPr>
          <a:xfrm>
            <a:off x="27509400" y="20548600"/>
            <a:ext cx="8607600" cy="6398840"/>
          </a:xfrm>
          <a:prstGeom prst="rect">
            <a:avLst/>
          </a:prstGeom>
          <a:solidFill>
            <a:srgbClr val="FFFFFF"/>
          </a:solidFill>
          <a:ln w="12600">
            <a:solidFill>
              <a:srgbClr val="BE0F34"/>
            </a:solidFill>
            <a:miter/>
          </a:ln>
        </p:spPr>
        <p:txBody>
          <a:bodyPr lIns="274320" tIns="118800" rIns="274320" bIns="118800"/>
          <a:lstStyle/>
          <a:p>
            <a:pPr defTabSz="695291">
              <a:lnSpc>
                <a:spcPct val="100000"/>
              </a:lnSpc>
              <a:spcAft>
                <a:spcPts val="1200"/>
              </a:spcAft>
              <a:tabLst>
                <a:tab pos="380981" algn="l"/>
              </a:tabLst>
              <a:defRPr/>
            </a:pPr>
            <a:r>
              <a:rPr lang="en-US" sz="3200" b="1" dirty="0">
                <a:solidFill>
                  <a:srgbClr val="333399"/>
                </a:solidFill>
                <a:latin typeface="Arial" pitchFamily="34" charset="0"/>
                <a:cs typeface="Arial" pitchFamily="34" charset="0"/>
              </a:rPr>
              <a:t>Summary</a:t>
            </a:r>
            <a:endParaRPr sz="3200" b="1" dirty="0">
              <a:solidFill>
                <a:srgbClr val="333399"/>
              </a:solidFill>
              <a:latin typeface="Arial" pitchFamily="34" charset="0"/>
              <a:cs typeface="Arial"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AutoEEGTM demonstration tool has been augmented to support standard functions such as print/save to PDF, and more sophisticated functions such as a spectrogram.</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reusability and extensibility of the code has improved dramatically by incorporating a stacked widget approach.</a:t>
            </a: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Spectrograms are a very valuable tool for improving the accuracy and efficiency of manual EEG analysis.</a:t>
            </a:r>
            <a:endParaRPr sz="2400" b="1" dirty="0">
              <a:ln w="0"/>
              <a:latin typeface="Arial" panose="020B0604020202020204" pitchFamily="34" charset="0"/>
              <a:ea typeface="Verdana" panose="020B0604030504040204" pitchFamily="34" charset="0"/>
              <a:cs typeface="Arial" panose="020B0604020202020204" pitchFamily="34" charset="0"/>
            </a:endParaRPr>
          </a:p>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Acknowledgements</a:t>
            </a:r>
            <a:endParaRPr sz="3200" b="1" dirty="0">
              <a:solidFill>
                <a:srgbClr val="333399"/>
              </a:solidFill>
              <a:latin typeface="Arial" pitchFamily="34" charset="0"/>
              <a:cs typeface="Arial" pitchFamily="34" charset="0"/>
            </a:endParaRPr>
          </a:p>
          <a:p>
            <a:pPr marL="365760" indent="-365760" defTabSz="3072077">
              <a:spcAft>
                <a:spcPts val="12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This research was also supported by the Brazil Scientific Mobility Program (BSMP) and the Institute of International Education (IIE).</a:t>
            </a:r>
            <a:endParaRPr sz="2400" b="1" dirty="0">
              <a:ln w="0"/>
              <a:latin typeface="Arial" panose="020B0604020202020204" pitchFamily="34" charset="0"/>
              <a:ea typeface="Verdana" panose="020B0604030504040204" pitchFamily="34" charset="0"/>
              <a:cs typeface="Arial" panose="020B0604020202020204" pitchFamily="34" charset="0"/>
            </a:endParaRPr>
          </a:p>
        </p:txBody>
      </p:sp>
      <p:pic>
        <p:nvPicPr>
          <p:cNvPr id="53" name="Picture 56"/>
          <p:cNvPicPr/>
          <p:nvPr/>
        </p:nvPicPr>
        <p:blipFill>
          <a:blip r:embed="rId5"/>
          <a:stretch>
            <a:fillRect/>
          </a:stretch>
        </p:blipFill>
        <p:spPr>
          <a:xfrm>
            <a:off x="27763660" y="4549910"/>
            <a:ext cx="8137440" cy="5119200"/>
          </a:xfrm>
          <a:prstGeom prst="rect">
            <a:avLst/>
          </a:prstGeom>
          <a:ln>
            <a:noFill/>
          </a:ln>
        </p:spPr>
      </p:pic>
      <p:pic>
        <p:nvPicPr>
          <p:cNvPr id="54" name="Picture 55"/>
          <p:cNvPicPr>
            <a:picLocks noChangeAspect="1"/>
          </p:cNvPicPr>
          <p:nvPr/>
        </p:nvPicPr>
        <p:blipFill>
          <a:blip r:embed="rId6"/>
          <a:stretch>
            <a:fillRect/>
          </a:stretch>
        </p:blipFill>
        <p:spPr>
          <a:xfrm>
            <a:off x="19458980" y="6415807"/>
            <a:ext cx="3516260" cy="3516260"/>
          </a:xfrm>
          <a:prstGeom prst="rect">
            <a:avLst/>
          </a:prstGeom>
          <a:ln>
            <a:noFill/>
          </a:ln>
        </p:spPr>
      </p:pic>
      <p:pic>
        <p:nvPicPr>
          <p:cNvPr id="55" name="Picture 59"/>
          <p:cNvPicPr/>
          <p:nvPr/>
        </p:nvPicPr>
        <p:blipFill>
          <a:blip r:embed="rId7"/>
          <a:stretch>
            <a:fillRect/>
          </a:stretch>
        </p:blipFill>
        <p:spPr>
          <a:xfrm>
            <a:off x="10131650" y="5472900"/>
            <a:ext cx="3042360" cy="2814270"/>
          </a:xfrm>
          <a:prstGeom prst="rect">
            <a:avLst/>
          </a:prstGeom>
          <a:ln>
            <a:noFill/>
          </a:ln>
        </p:spPr>
      </p:pic>
      <p:pic>
        <p:nvPicPr>
          <p:cNvPr id="58" name="Picture 57"/>
          <p:cNvPicPr>
            <a:picLocks noChangeAspect="1"/>
          </p:cNvPicPr>
          <p:nvPr/>
        </p:nvPicPr>
        <p:blipFill>
          <a:blip r:embed="rId8"/>
          <a:stretch>
            <a:fillRect/>
          </a:stretch>
        </p:blipFill>
        <p:spPr>
          <a:xfrm>
            <a:off x="23596600" y="6225086"/>
            <a:ext cx="2620760" cy="4021695"/>
          </a:xfrm>
          <a:prstGeom prst="rect">
            <a:avLst/>
          </a:prstGeom>
          <a:ln>
            <a:noFill/>
          </a:ln>
        </p:spPr>
      </p:pic>
      <p:pic>
        <p:nvPicPr>
          <p:cNvPr id="59" name="Picture 58"/>
          <p:cNvPicPr/>
          <p:nvPr/>
        </p:nvPicPr>
        <p:blipFill>
          <a:blip r:embed="rId9"/>
          <a:stretch>
            <a:fillRect/>
          </a:stretch>
        </p:blipFill>
        <p:spPr>
          <a:xfrm>
            <a:off x="18926629" y="16952152"/>
            <a:ext cx="7670251" cy="3190047"/>
          </a:xfrm>
          <a:prstGeom prst="rect">
            <a:avLst/>
          </a:prstGeom>
          <a:ln>
            <a:noFill/>
          </a:ln>
        </p:spPr>
      </p:pic>
      <p:pic>
        <p:nvPicPr>
          <p:cNvPr id="60" name="Picture 59"/>
          <p:cNvPicPr/>
          <p:nvPr/>
        </p:nvPicPr>
        <p:blipFill>
          <a:blip r:embed="rId10"/>
          <a:stretch>
            <a:fillRect/>
          </a:stretch>
        </p:blipFill>
        <p:spPr>
          <a:xfrm>
            <a:off x="27718560" y="10653162"/>
            <a:ext cx="8366040" cy="5223240"/>
          </a:xfrm>
          <a:prstGeom prst="rect">
            <a:avLst/>
          </a:prstGeom>
          <a:ln>
            <a:noFill/>
          </a:ln>
        </p:spPr>
      </p:pic>
      <p:pic>
        <p:nvPicPr>
          <p:cNvPr id="61" name="Picture 60"/>
          <p:cNvPicPr/>
          <p:nvPr/>
        </p:nvPicPr>
        <p:blipFill>
          <a:blip r:embed="rId11"/>
          <a:stretch>
            <a:fillRect/>
          </a:stretch>
        </p:blipFill>
        <p:spPr>
          <a:xfrm>
            <a:off x="9604512" y="10653162"/>
            <a:ext cx="8333640" cy="5239800"/>
          </a:xfrm>
          <a:prstGeom prst="rect">
            <a:avLst/>
          </a:prstGeom>
          <a:ln>
            <a:noFill/>
          </a:ln>
        </p:spPr>
      </p:pic>
      <p:pic>
        <p:nvPicPr>
          <p:cNvPr id="62" name="Picture 4"/>
          <p:cNvPicPr/>
          <p:nvPr/>
        </p:nvPicPr>
        <p:blipFill>
          <a:blip r:embed="rId12"/>
          <a:stretch>
            <a:fillRect/>
          </a:stretch>
        </p:blipFill>
        <p:spPr>
          <a:xfrm>
            <a:off x="968428" y="15199362"/>
            <a:ext cx="7552744" cy="3505580"/>
          </a:xfrm>
          <a:prstGeom prst="rect">
            <a:avLst/>
          </a:prstGeom>
          <a:ln>
            <a:noFill/>
          </a:ln>
        </p:spPr>
      </p:pic>
      <p:pic>
        <p:nvPicPr>
          <p:cNvPr id="2" name="Imagem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10233" y="23820946"/>
            <a:ext cx="4312405" cy="3126494"/>
          </a:xfrm>
          <a:prstGeom prst="rect">
            <a:avLst/>
          </a:prstGeom>
        </p:spPr>
      </p:pic>
      <p:pic>
        <p:nvPicPr>
          <p:cNvPr id="3" name="Imagem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136880" y="5783370"/>
            <a:ext cx="2445820" cy="218782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674</Words>
  <Application>Microsoft Office PowerPoint</Application>
  <PresentationFormat>Personalizar</PresentationFormat>
  <Paragraphs>86</Paragraphs>
  <Slides>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ＭＳ Ｐゴシック</vt:lpstr>
      <vt:lpstr>Arial</vt:lpstr>
      <vt:lpstr>DejaVu Sans</vt:lpstr>
      <vt:lpstr>StarSymbol</vt:lpstr>
      <vt:lpstr>Times New Roman</vt:lpstr>
      <vt:lpstr>Verdana</vt:lpstr>
      <vt:lpstr>Office Theme</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Lucas</cp:lastModifiedBy>
  <cp:revision>16</cp:revision>
  <dcterms:modified xsi:type="dcterms:W3CDTF">2015-08-14T19:37:16Z</dcterms:modified>
</cp:coreProperties>
</file>