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485"/>
    <p:restoredTop sz="94625"/>
  </p:normalViewPr>
  <p:slideViewPr>
    <p:cSldViewPr snapToGrid="0" snapToObjects="1">
      <p:cViewPr>
        <p:scale>
          <a:sx n="50" d="100"/>
          <a:sy n="50" d="100"/>
        </p:scale>
        <p:origin x="-19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BCEB974-B749-45D2-A727-09239A73A5BD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CustomShape 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CCA0146-7BC3-4313-AE49-FD46F63C675E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603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1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32918040" cy="758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828800" y="14729040"/>
            <a:ext cx="32918040" cy="758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1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16063920" cy="758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8696240" y="6418800"/>
            <a:ext cx="16063920" cy="758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8696240" y="14729040"/>
            <a:ext cx="16063920" cy="758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828800" y="14729040"/>
            <a:ext cx="16063920" cy="758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1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32918040" cy="15909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828800" y="6418800"/>
            <a:ext cx="32918040" cy="15909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8317440" y="6418800"/>
            <a:ext cx="19940040" cy="1590984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8317440" y="6418800"/>
            <a:ext cx="19940040" cy="1590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1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828800" y="6418800"/>
            <a:ext cx="32918040" cy="15910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1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32918040" cy="15909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1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16063920" cy="15909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8696240" y="6418800"/>
            <a:ext cx="16063920" cy="15909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1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828800" y="1094400"/>
            <a:ext cx="32918040" cy="21234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1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16063920" cy="758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828800" y="14729040"/>
            <a:ext cx="16063920" cy="758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8696240" y="6418800"/>
            <a:ext cx="16063920" cy="15909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1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16063920" cy="15909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8696240" y="6418800"/>
            <a:ext cx="16063920" cy="758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8696240" y="14729040"/>
            <a:ext cx="16063920" cy="758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1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16063920" cy="758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8696240" y="6418800"/>
            <a:ext cx="16063920" cy="758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828800" y="14729040"/>
            <a:ext cx="32918040" cy="758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0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32918040" cy="159098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9"/>
          <p:cNvSpPr/>
          <p:nvPr/>
        </p:nvSpPr>
        <p:spPr>
          <a:xfrm>
            <a:off x="9474480" y="3101400"/>
            <a:ext cx="8575200" cy="23846040"/>
          </a:xfrm>
          <a:prstGeom prst="rect">
            <a:avLst/>
          </a:prstGeom>
          <a:solidFill>
            <a:srgbClr val="FFFFFF"/>
          </a:solidFill>
          <a:ln w="12600">
            <a:solidFill>
              <a:srgbClr val="BE0F34"/>
            </a:solidFill>
            <a:miter/>
          </a:ln>
        </p:spPr>
        <p:txBody>
          <a:bodyPr lIns="274320" tIns="118800" rIns="274320" bIns="118800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Data Acquisition</a:t>
            </a:r>
          </a:p>
          <a:p>
            <a:pPr marL="365760" indent="-365760" defTabSz="3072077">
              <a:spcAft>
                <a:spcPts val="25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 EEG measurement represents a difference between the voltages at two electrodes.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signal is usually displayed using a montage which is essentially a differential view of the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signals. </a:t>
            </a:r>
            <a:r>
              <a:rPr lang="en-US" sz="2400" b="1" dirty="0">
                <a:ln w="0"/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computed by differencing adjacent channels (use Dave J.’s view of a TCP montage)</a:t>
            </a:r>
          </a:p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Software </a:t>
            </a:r>
            <a:r>
              <a:rPr lang="en-US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Overview</a:t>
            </a:r>
            <a:endParaRPr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65760" indent="-365760" defTabSz="3072077">
              <a:spcAft>
                <a:spcPts val="47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demonstration system was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previously developed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AutoEEG</a:t>
            </a:r>
            <a:r>
              <a:rPr lang="en-US" sz="2400" b="1" baseline="30000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that only displayed waveforms and annotations:</a:t>
            </a:r>
            <a:endParaRPr dirty="0"/>
          </a:p>
          <a:p>
            <a:pPr marL="365760" indent="-365760" defTabSz="3072077">
              <a:spcAft>
                <a:spcPts val="50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ea typeface="Verdana"/>
              </a:rPr>
              <a:t>The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Verdana"/>
              </a:rPr>
              <a:t>software architecture are on an underlying Unified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Modeling Language (UML) model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Discuss the deficiencies of the current design in details using two bullet points here…</a:t>
            </a:r>
          </a:p>
          <a:p>
            <a:pPr marL="365760" indent="-365760" defTabSz="3072077">
              <a:spcAft>
                <a:spcPts val="50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Discuss the deficiencies of the current design in details using two bullet points here…</a:t>
            </a:r>
          </a:p>
          <a:p>
            <a:pPr marL="365760" indent="-365760" defTabSz="3072077">
              <a:spcAft>
                <a:spcPts val="50000"/>
              </a:spcAft>
              <a:buFont typeface="Arial" panose="020B0604020202020204" pitchFamily="34" charset="0"/>
              <a:buChar char="•"/>
            </a:pPr>
            <a:endParaRPr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9876600" y="18013900"/>
            <a:ext cx="7770960" cy="5484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stomShape 1"/>
          <p:cNvSpPr/>
          <p:nvPr/>
        </p:nvSpPr>
        <p:spPr>
          <a:xfrm>
            <a:off x="18492120" y="3101400"/>
            <a:ext cx="8575200" cy="23820800"/>
          </a:xfrm>
          <a:prstGeom prst="rect">
            <a:avLst/>
          </a:prstGeom>
          <a:solidFill>
            <a:srgbClr val="FFFFFF"/>
          </a:solidFill>
          <a:ln w="12600">
            <a:solidFill>
              <a:srgbClr val="BE0F34"/>
            </a:solidFill>
            <a:miter/>
          </a:ln>
        </p:spPr>
        <p:txBody>
          <a:bodyPr lIns="274320" tIns="118800" rIns="274320" bIns="118800"/>
          <a:lstStyle/>
          <a:p>
            <a:pPr defTabSz="695291">
              <a:lnSpc>
                <a:spcPct val="100000"/>
              </a:lnSpc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Signal Visualizations Using Views</a:t>
            </a:r>
            <a:endParaRPr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architecture was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modified to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accommodate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three views of signal: waveform, spectrogram, waveform plus spectrogram.</a:t>
            </a:r>
          </a:p>
          <a:p>
            <a:pPr marL="365760" indent="-365760" defTabSz="3072077">
              <a:spcAft>
                <a:spcPts val="375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use </a:t>
            </a:r>
            <a:r>
              <a:rPr lang="en-US" sz="2400" b="1" dirty="0" err="1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QStackedWidget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made it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easy to switch between the different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views: </a:t>
            </a:r>
            <a:endParaRPr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what is the MVC architecture …</a:t>
            </a: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Following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MVC architecture, all the views are generated and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stacked at the start of the application.</a:t>
            </a: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Only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one widget is visible at a time and they fade according to the user choice. </a:t>
            </a:r>
            <a:endParaRPr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views transitions occurs effortless among each other with a low computational cost and high usability, making the user experience intuitive, fast and with simple navigation.</a:t>
            </a:r>
            <a:endParaRPr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lnSpc>
                <a:spcPct val="100000"/>
              </a:lnSpc>
              <a:spcAft>
                <a:spcPts val="27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rewrite this in three lines (one sentence) explaining sub-widgets and smooth shifting …</a:t>
            </a:r>
          </a:p>
          <a:p>
            <a:pPr defTabSz="695291">
              <a:lnSpc>
                <a:spcPct val="100000"/>
              </a:lnSpc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Spectrogram</a:t>
            </a:r>
            <a:endParaRPr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Give a synopsis of the spectrogram feature in terms of parameters and capabilities… three lines… three lines…</a:t>
            </a: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Make another nice point about this feature such as how fast it is (</a:t>
            </a:r>
            <a:r>
              <a:rPr lang="en-US" sz="2400" b="1" dirty="0" err="1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xRT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)… two lines… two lines…</a:t>
            </a:r>
            <a:endParaRPr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2" name="CustomShape 2"/>
          <p:cNvSpPr/>
          <p:nvPr/>
        </p:nvSpPr>
        <p:spPr>
          <a:xfrm>
            <a:off x="457200" y="3071881"/>
            <a:ext cx="8575200" cy="9653520"/>
          </a:xfrm>
          <a:prstGeom prst="rect">
            <a:avLst/>
          </a:prstGeom>
          <a:solidFill>
            <a:srgbClr val="FFFFFF"/>
          </a:solidFill>
          <a:ln w="12600">
            <a:solidFill>
              <a:srgbClr val="BE0F34"/>
            </a:solidFill>
            <a:miter/>
          </a:ln>
        </p:spPr>
        <p:txBody>
          <a:bodyPr lIns="274320" tIns="118800" rIns="274320" bIns="118800"/>
          <a:lstStyle/>
          <a:p>
            <a:pPr defTabSz="695291">
              <a:lnSpc>
                <a:spcPct val="100000"/>
              </a:lnSpc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Abstract</a:t>
            </a:r>
            <a:endParaRPr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65760" indent="-365760" defTabSz="3072077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 electroencephalogram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(EEG)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measures electrical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brain activity along the surface of the scalp. These signals are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extremely noisy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making automated interpretation challenging.</a:t>
            </a:r>
            <a:endParaRPr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are developing a system, AutoEEG</a:t>
            </a:r>
            <a:r>
              <a:rPr lang="en-US" sz="2400" b="1" baseline="30000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that generates time-aligned markers indicating points of interest in the signal.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this project, we present a live-input demonstration system that computes and visualizes these markers.</a:t>
            </a:r>
            <a:endParaRPr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AutoEEG</a:t>
            </a:r>
            <a:r>
              <a:rPr lang="en-US" sz="2400" b="1" baseline="30000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cesses EDF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files,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generates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annotation files,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displays EEG waveforms and accepts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live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input. Signal processing options include selection of a montage and filtering.</a:t>
            </a:r>
            <a:endParaRPr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goal of this project was to add a spectrogram feature to the system and to reorganize the manner in which various views of the signal were organized.</a:t>
            </a:r>
            <a:endParaRPr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systematic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design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was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developed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based on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err="1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QStackedWidget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implementation which made transitions between the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views smooth and efficient.</a:t>
            </a:r>
            <a:endParaRPr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Spectrograms can be powerful visualization tools for localized and characterizing transient events such as spikes and sharp waves.</a:t>
            </a:r>
            <a:endParaRPr dirty="0"/>
          </a:p>
        </p:txBody>
      </p:sp>
      <p:sp>
        <p:nvSpPr>
          <p:cNvPr id="43" name="CustomShape 3"/>
          <p:cNvSpPr/>
          <p:nvPr/>
        </p:nvSpPr>
        <p:spPr>
          <a:xfrm>
            <a:off x="536760" y="343440"/>
            <a:ext cx="35580240" cy="23695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txBody>
          <a:bodyPr lIns="274320" tIns="118800" rIns="274320" bIns="118800"/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4800" b="1" dirty="0">
                <a:solidFill>
                  <a:srgbClr val="333399"/>
                </a:solidFill>
                <a:latin typeface="Arial"/>
                <a:ea typeface="ＭＳ Ｐゴシック"/>
              </a:rPr>
              <a:t>A Live-Input Demonstration System for AUTOEEG</a:t>
            </a:r>
            <a:r>
              <a:rPr lang="en-US" sz="4800" b="1" baseline="30000" dirty="0">
                <a:solidFill>
                  <a:srgbClr val="333399"/>
                </a:solidFill>
                <a:latin typeface="Arial"/>
                <a:ea typeface="ＭＳ Ｐゴシック"/>
              </a:rPr>
              <a:t>TM</a:t>
            </a:r>
            <a:endParaRPr dirty="0"/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000000"/>
                </a:solidFill>
                <a:latin typeface="Arial"/>
                <a:ea typeface="ＭＳ Ｐゴシック"/>
              </a:rPr>
              <a:t>Lucas Cotta, Lucas Santana, Meysam Golmohammadi, Dr. Iyad Obeid and Dr. Joseph Picone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Arial"/>
                <a:ea typeface="ＭＳ Ｐゴシック"/>
              </a:rPr>
              <a:t>The Neural Engineering Data Consortium, Temple University</a:t>
            </a:r>
            <a:endParaRPr dirty="0"/>
          </a:p>
        </p:txBody>
      </p:sp>
      <p:pic>
        <p:nvPicPr>
          <p:cNvPr id="44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6760" y="496440"/>
            <a:ext cx="5803920" cy="888480"/>
          </a:xfrm>
          <a:prstGeom prst="rect">
            <a:avLst/>
          </a:prstGeom>
          <a:ln>
            <a:noFill/>
          </a:ln>
        </p:spPr>
      </p:pic>
      <p:sp>
        <p:nvSpPr>
          <p:cNvPr id="45" name="CustomShape 4"/>
          <p:cNvSpPr/>
          <p:nvPr/>
        </p:nvSpPr>
        <p:spPr>
          <a:xfrm>
            <a:off x="464400" y="12877800"/>
            <a:ext cx="8577072" cy="14069640"/>
          </a:xfrm>
          <a:prstGeom prst="rect">
            <a:avLst/>
          </a:prstGeom>
          <a:solidFill>
            <a:srgbClr val="FFFFFF"/>
          </a:solidFill>
          <a:ln w="12600">
            <a:solidFill>
              <a:srgbClr val="BE0F34"/>
            </a:solidFill>
            <a:miter/>
          </a:ln>
        </p:spPr>
        <p:txBody>
          <a:bodyPr lIns="274320" tIns="118800" rIns="274320" bIns="118800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65760" indent="-365760" defTabSz="3072077">
              <a:spcAft>
                <a:spcPts val="32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There are several open source tools to visualize EEG signals including EDFBrowser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MATLAB extension:</a:t>
            </a: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Our </a:t>
            </a:r>
            <a:r>
              <a:rPr lang="en-US" sz="2400" b="1" dirty="0" err="1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AutoEEG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demonstration system is a cross-platform visualization tool developed in Python based on the </a:t>
            </a:r>
            <a:r>
              <a:rPr lang="en-US" sz="2400" b="1" dirty="0" err="1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PyQt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graphics libraries.</a:t>
            </a: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tool displays annotations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accepts live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inputs. Users can interact with the data by controlling a variety of configuration parameters including the montage, filters, time scales and sensitivities.</a:t>
            </a:r>
            <a:endParaRPr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annotated signal makes EEG data searchable, allowing neurologists to read EEGs more quickly.</a:t>
            </a: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Commercial tools support limited frequency domain analysis including spectral slices and spectrograms:</a:t>
            </a: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[… show a picture here of  existing frequency display tools for </a:t>
            </a:r>
            <a:r>
              <a:rPr lang="en-US" sz="2400" b="1" dirty="0" err="1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NicVue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Meysam and Silvia can help with that….]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6" name="CustomShape 5"/>
          <p:cNvSpPr/>
          <p:nvPr/>
        </p:nvSpPr>
        <p:spPr>
          <a:xfrm>
            <a:off x="30540960" y="418200"/>
            <a:ext cx="4427280" cy="8521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rgbClr val="B30738"/>
                </a:solidFill>
                <a:latin typeface="Arial"/>
                <a:ea typeface="DejaVu Sans"/>
              </a:rPr>
              <a:t>College of Engineering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rgbClr val="B30738"/>
                </a:solidFill>
                <a:latin typeface="Arial"/>
                <a:ea typeface="DejaVu Sans"/>
              </a:rPr>
              <a:t>Temple University</a:t>
            </a:r>
            <a:endParaRPr dirty="0"/>
          </a:p>
        </p:txBody>
      </p:sp>
      <p:pic>
        <p:nvPicPr>
          <p:cNvPr id="47" name="Picture 45"/>
          <p:cNvPicPr/>
          <p:nvPr/>
        </p:nvPicPr>
        <p:blipFill>
          <a:blip r:embed="rId4"/>
          <a:stretch>
            <a:fillRect/>
          </a:stretch>
        </p:blipFill>
        <p:spPr>
          <a:xfrm>
            <a:off x="34991640" y="214120"/>
            <a:ext cx="1308240" cy="1369800"/>
          </a:xfrm>
          <a:prstGeom prst="rect">
            <a:avLst/>
          </a:prstGeom>
          <a:ln>
            <a:noFill/>
          </a:ln>
        </p:spPr>
      </p:pic>
      <p:sp>
        <p:nvSpPr>
          <p:cNvPr id="48" name="CustomShape 6"/>
          <p:cNvSpPr/>
          <p:nvPr/>
        </p:nvSpPr>
        <p:spPr>
          <a:xfrm>
            <a:off x="1267960" y="889880"/>
            <a:ext cx="5443560" cy="97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en-US" sz="2400" i="1">
                <a:solidFill>
                  <a:srgbClr val="000000"/>
                </a:solidFill>
                <a:latin typeface="Arial"/>
                <a:ea typeface="DejaVu Sans"/>
              </a:rPr>
              <a:t>www.isip.piconepress.com</a:t>
            </a:r>
            <a:endParaRPr sz="2400" dirty="0"/>
          </a:p>
        </p:txBody>
      </p:sp>
      <p:sp>
        <p:nvSpPr>
          <p:cNvPr id="49" name="CustomShape 7"/>
          <p:cNvSpPr/>
          <p:nvPr/>
        </p:nvSpPr>
        <p:spPr>
          <a:xfrm>
            <a:off x="27509400" y="3101400"/>
            <a:ext cx="8575200" cy="17040800"/>
          </a:xfrm>
          <a:prstGeom prst="rect">
            <a:avLst/>
          </a:prstGeom>
          <a:solidFill>
            <a:srgbClr val="FFFFFF"/>
          </a:solidFill>
          <a:ln w="12600">
            <a:solidFill>
              <a:srgbClr val="BE0F34"/>
            </a:solidFill>
            <a:miter/>
          </a:ln>
        </p:spPr>
        <p:txBody>
          <a:bodyPr lIns="274320" tIns="118800" rIns="274320" bIns="118800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Examples</a:t>
            </a:r>
            <a:endParaRPr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65760" indent="-365760" defTabSz="3072077">
              <a:lnSpc>
                <a:spcPct val="100000"/>
              </a:lnSpc>
              <a:spcAft>
                <a:spcPts val="45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Annotated Waveforms:</a:t>
            </a:r>
          </a:p>
          <a:p>
            <a:pPr marL="365760" indent="-365760" defTabSz="3072077">
              <a:lnSpc>
                <a:spcPct val="100000"/>
              </a:lnSpc>
              <a:spcAft>
                <a:spcPts val="45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Waveforms and Spectrograms:</a:t>
            </a:r>
            <a:endParaRPr lang="en-US" dirty="0"/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One summary point… three lines … three lines … three lines…. three lines … three lines … three lines….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three lines … three lines … three lines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….</a:t>
            </a: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Second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summary point… three lines … three lines … three lines…. three lines … three lines … three lines…. three lines … three lines … three lines….</a:t>
            </a: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Third summary point… three lines … three lines … three lines … three lines … three lines … three lines … three </a:t>
            </a:r>
            <a:r>
              <a:rPr lang="en-US" sz="2400" b="1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lines …</a:t>
            </a:r>
            <a:endParaRPr dirty="0"/>
          </a:p>
        </p:txBody>
      </p:sp>
      <p:sp>
        <p:nvSpPr>
          <p:cNvPr id="50" name="CustomShape 8"/>
          <p:cNvSpPr/>
          <p:nvPr/>
        </p:nvSpPr>
        <p:spPr>
          <a:xfrm>
            <a:off x="27509400" y="20548600"/>
            <a:ext cx="8607600" cy="6398840"/>
          </a:xfrm>
          <a:prstGeom prst="rect">
            <a:avLst/>
          </a:prstGeom>
          <a:solidFill>
            <a:srgbClr val="FFFFFF"/>
          </a:solidFill>
          <a:ln w="12600">
            <a:solidFill>
              <a:srgbClr val="BE0F34"/>
            </a:solidFill>
            <a:miter/>
          </a:ln>
        </p:spPr>
        <p:txBody>
          <a:bodyPr lIns="274320" tIns="118800" rIns="274320" bIns="118800"/>
          <a:lstStyle/>
          <a:p>
            <a:pPr defTabSz="695291">
              <a:lnSpc>
                <a:spcPct val="100000"/>
              </a:lnSpc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Summary</a:t>
            </a:r>
            <a:endParaRPr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65760" indent="-365760" defTabSz="3072077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AutoEEGTM demonstration tool has been augmented to support standard functions such as print/save to PDF, and more sophisticated functions such as a spectrogram.</a:t>
            </a:r>
            <a:endParaRPr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reusability and extensibility of the code has improved dramatically by incorporating a stacked widget approach.</a:t>
            </a:r>
          </a:p>
          <a:p>
            <a:pPr marL="365760" indent="-365760" defTabSz="3072077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Spectrograms are a very valuable tool for improving the accuracy and efficiency of manual EEG analysis.</a:t>
            </a:r>
            <a:endParaRPr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65760" indent="-365760" defTabSz="30720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research was also supported by the Brazil Scientific Mobility Program (BSMP) and the Institute of International Education (IIE).</a:t>
            </a:r>
            <a:endParaRPr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7"/>
          <p:cNvPicPr/>
          <p:nvPr/>
        </p:nvPicPr>
        <p:blipFill>
          <a:blip r:embed="rId5"/>
          <a:stretch>
            <a:fillRect/>
          </a:stretch>
        </p:blipFill>
        <p:spPr>
          <a:xfrm>
            <a:off x="9876780" y="11159760"/>
            <a:ext cx="7770960" cy="5484960"/>
          </a:xfrm>
          <a:prstGeom prst="rect">
            <a:avLst/>
          </a:prstGeom>
          <a:ln>
            <a:noFill/>
          </a:ln>
        </p:spPr>
      </p:pic>
      <p:pic>
        <p:nvPicPr>
          <p:cNvPr id="53" name="Picture 56"/>
          <p:cNvPicPr/>
          <p:nvPr/>
        </p:nvPicPr>
        <p:blipFill>
          <a:blip r:embed="rId6"/>
          <a:stretch>
            <a:fillRect/>
          </a:stretch>
        </p:blipFill>
        <p:spPr>
          <a:xfrm>
            <a:off x="18710820" y="21670779"/>
            <a:ext cx="8137440" cy="5119200"/>
          </a:xfrm>
          <a:prstGeom prst="rect">
            <a:avLst/>
          </a:prstGeom>
          <a:ln>
            <a:noFill/>
          </a:ln>
        </p:spPr>
      </p:pic>
      <p:pic>
        <p:nvPicPr>
          <p:cNvPr id="54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58980" y="6415807"/>
            <a:ext cx="3516260" cy="3516260"/>
          </a:xfrm>
          <a:prstGeom prst="rect">
            <a:avLst/>
          </a:prstGeom>
          <a:ln>
            <a:noFill/>
          </a:ln>
        </p:spPr>
      </p:pic>
      <p:pic>
        <p:nvPicPr>
          <p:cNvPr id="55" name="Picture 59"/>
          <p:cNvPicPr/>
          <p:nvPr/>
        </p:nvPicPr>
        <p:blipFill>
          <a:blip r:embed="rId8"/>
          <a:stretch>
            <a:fillRect/>
          </a:stretch>
        </p:blipFill>
        <p:spPr>
          <a:xfrm>
            <a:off x="10008000" y="6590087"/>
            <a:ext cx="3042360" cy="2503800"/>
          </a:xfrm>
          <a:prstGeom prst="rect">
            <a:avLst/>
          </a:prstGeom>
          <a:ln>
            <a:noFill/>
          </a:ln>
        </p:spPr>
      </p:pic>
      <p:pic>
        <p:nvPicPr>
          <p:cNvPr id="56" name="Picture 60"/>
          <p:cNvPicPr/>
          <p:nvPr/>
        </p:nvPicPr>
        <p:blipFill>
          <a:blip r:embed="rId9"/>
          <a:stretch>
            <a:fillRect/>
          </a:stretch>
        </p:blipFill>
        <p:spPr>
          <a:xfrm>
            <a:off x="14121360" y="6564527"/>
            <a:ext cx="2936520" cy="2715840"/>
          </a:xfrm>
          <a:prstGeom prst="rect">
            <a:avLst/>
          </a:prstGeom>
          <a:ln>
            <a:noFill/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96600" y="6225086"/>
            <a:ext cx="2620760" cy="4021695"/>
          </a:xfrm>
          <a:prstGeom prst="rect">
            <a:avLst/>
          </a:prstGeom>
          <a:ln>
            <a:noFill/>
          </a:ln>
        </p:spPr>
      </p:pic>
      <p:pic>
        <p:nvPicPr>
          <p:cNvPr id="59" name="Picture 58"/>
          <p:cNvPicPr/>
          <p:nvPr/>
        </p:nvPicPr>
        <p:blipFill>
          <a:blip r:embed="rId11"/>
          <a:stretch>
            <a:fillRect/>
          </a:stretch>
        </p:blipFill>
        <p:spPr>
          <a:xfrm>
            <a:off x="19081700" y="15573320"/>
            <a:ext cx="7431480" cy="3043440"/>
          </a:xfrm>
          <a:prstGeom prst="rect">
            <a:avLst/>
          </a:prstGeom>
          <a:ln>
            <a:noFill/>
          </a:ln>
        </p:spPr>
      </p:pic>
      <p:pic>
        <p:nvPicPr>
          <p:cNvPr id="60" name="Picture 59"/>
          <p:cNvPicPr/>
          <p:nvPr/>
        </p:nvPicPr>
        <p:blipFill>
          <a:blip r:embed="rId12"/>
          <a:stretch>
            <a:fillRect/>
          </a:stretch>
        </p:blipFill>
        <p:spPr>
          <a:xfrm>
            <a:off x="27630180" y="4373880"/>
            <a:ext cx="8366040" cy="5223240"/>
          </a:xfrm>
          <a:prstGeom prst="rect">
            <a:avLst/>
          </a:prstGeom>
          <a:ln>
            <a:noFill/>
          </a:ln>
        </p:spPr>
      </p:pic>
      <p:pic>
        <p:nvPicPr>
          <p:cNvPr id="61" name="Picture 60"/>
          <p:cNvPicPr/>
          <p:nvPr/>
        </p:nvPicPr>
        <p:blipFill>
          <a:blip r:embed="rId13"/>
          <a:stretch>
            <a:fillRect/>
          </a:stretch>
        </p:blipFill>
        <p:spPr>
          <a:xfrm>
            <a:off x="27662580" y="10482770"/>
            <a:ext cx="8333640" cy="5239800"/>
          </a:xfrm>
          <a:prstGeom prst="rect">
            <a:avLst/>
          </a:prstGeom>
          <a:ln>
            <a:noFill/>
          </a:ln>
        </p:spPr>
      </p:pic>
      <p:pic>
        <p:nvPicPr>
          <p:cNvPr id="62" name="Picture 4"/>
          <p:cNvPicPr/>
          <p:nvPr/>
        </p:nvPicPr>
        <p:blipFill>
          <a:blip r:embed="rId14"/>
          <a:stretch>
            <a:fillRect/>
          </a:stretch>
        </p:blipFill>
        <p:spPr>
          <a:xfrm>
            <a:off x="765756" y="14845920"/>
            <a:ext cx="7974360" cy="374544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303000" y="13919700"/>
            <a:ext cx="575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This screenshot needs to show annotations!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303000" y="21255281"/>
            <a:ext cx="575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This graphic needs to show a diagram describing the existing architecture.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9902100" y="23814880"/>
            <a:ext cx="575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Need a much better image of the spectrogram.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413200" y="6019800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screenshot with channel labels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803600" y="12508468"/>
            <a:ext cx="4673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Waveform plus spectrogram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814</Words>
  <Application>Microsoft Macintosh PowerPoint</Application>
  <PresentationFormat>Custom</PresentationFormat>
  <Paragraphs>83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DejaVu Sans</vt:lpstr>
      <vt:lpstr>ＭＳ Ｐゴシック</vt:lpstr>
      <vt:lpstr>StarSymbol</vt:lpstr>
      <vt:lpstr>Times New Roman</vt:lpstr>
      <vt:lpstr>Verdana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Joseph Picone</cp:lastModifiedBy>
  <cp:revision>9</cp:revision>
  <dcterms:modified xsi:type="dcterms:W3CDTF">2015-07-28T16:12:14Z</dcterms:modified>
</cp:coreProperties>
</file>