
<file path=[Content_Types].xml><?xml version="1.0" encoding="utf-8"?>
<Types xmlns="http://schemas.openxmlformats.org/package/2006/content-types">
  <Default Extension="xml" ContentType="application/xml"/>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25"/>
  </p:normalViewPr>
  <p:slideViewPr>
    <p:cSldViewPr snapToGrid="0" snapToObjects="1">
      <p:cViewPr>
        <p:scale>
          <a:sx n="50" d="100"/>
          <a:sy n="50" d="100"/>
        </p:scale>
        <p:origin x="144"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37"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38"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39"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0" name="PlaceHolder 5"/>
          <p:cNvSpPr>
            <a:spLocks noGrp="1"/>
          </p:cNvSpPr>
          <p:nvPr>
            <p:ph type="sldNum"/>
          </p:nvPr>
        </p:nvSpPr>
        <p:spPr>
          <a:xfrm>
            <a:off x="4399200" y="9555480"/>
            <a:ext cx="3372840" cy="502560"/>
          </a:xfrm>
          <a:prstGeom prst="rect">
            <a:avLst/>
          </a:prstGeom>
        </p:spPr>
        <p:txBody>
          <a:bodyPr lIns="0" tIns="0" rIns="0" bIns="0" anchor="b"/>
          <a:lstStyle/>
          <a:p>
            <a:pPr algn="r"/>
            <a:fld id="{5BCEB974-B749-45D2-A727-09239A73A5BD}" type="slidenum">
              <a:rPr lang="en-US" sz="1400">
                <a:latin typeface="Times New Roman"/>
              </a:rPr>
              <a:t>‹#›</a:t>
            </a:fld>
            <a:endParaRPr/>
          </a:p>
        </p:txBody>
      </p:sp>
    </p:spTree>
    <p:extLst>
      <p:ext uri="{BB962C8B-B14F-4D97-AF65-F5344CB8AC3E}">
        <p14:creationId xmlns:p14="http://schemas.microsoft.com/office/powerpoint/2010/main" val="15947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body"/>
          </p:nvPr>
        </p:nvSpPr>
        <p:spPr>
          <a:xfrm>
            <a:off x="685800" y="4400640"/>
            <a:ext cx="5484600" cy="3598560"/>
          </a:xfrm>
          <a:prstGeom prst="rect">
            <a:avLst/>
          </a:prstGeom>
        </p:spPr>
        <p:txBody>
          <a:bodyPr lIns="0" tIns="0" rIns="0" bIns="0"/>
          <a:lstStyle/>
          <a:p>
            <a:endParaRPr/>
          </a:p>
        </p:txBody>
      </p:sp>
      <p:sp>
        <p:nvSpPr>
          <p:cNvPr id="64" name="CustomShape 2"/>
          <p:cNvSpPr/>
          <p:nvPr/>
        </p:nvSpPr>
        <p:spPr>
          <a:xfrm>
            <a:off x="3884760" y="8685360"/>
            <a:ext cx="2970000" cy="456840"/>
          </a:xfrm>
          <a:prstGeom prst="rect">
            <a:avLst/>
          </a:prstGeom>
          <a:noFill/>
          <a:ln>
            <a:noFill/>
          </a:ln>
        </p:spPr>
        <p:txBody>
          <a:bodyPr lIns="90000" tIns="45000" rIns="90000" bIns="45000" anchor="b"/>
          <a:lstStyle/>
          <a:p>
            <a:pPr algn="r">
              <a:lnSpc>
                <a:spcPct val="100000"/>
              </a:lnSpc>
            </a:pPr>
            <a:fld id="{8CCA0146-7BC3-4313-AE49-FD46F63C675E}" type="slidenum">
              <a:rPr lang="en-US" sz="1200">
                <a:solidFill>
                  <a:srgbClr val="000000"/>
                </a:solidFill>
                <a:latin typeface="+mn-lt"/>
                <a:ea typeface="+mn-ea"/>
              </a:rPr>
              <a:t>1</a:t>
            </a:fld>
            <a:endParaRPr/>
          </a:p>
        </p:txBody>
      </p:sp>
    </p:spTree>
    <p:extLst>
      <p:ext uri="{BB962C8B-B14F-4D97-AF65-F5344CB8AC3E}">
        <p14:creationId xmlns:p14="http://schemas.microsoft.com/office/powerpoint/2010/main" val="137603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4" name="PlaceHolder 2"/>
          <p:cNvSpPr>
            <a:spLocks noGrp="1"/>
          </p:cNvSpPr>
          <p:nvPr>
            <p:ph type="body"/>
          </p:nvPr>
        </p:nvSpPr>
        <p:spPr>
          <a:xfrm>
            <a:off x="1828800" y="6418800"/>
            <a:ext cx="32918040" cy="7588800"/>
          </a:xfrm>
          <a:prstGeom prst="rect">
            <a:avLst/>
          </a:prstGeom>
        </p:spPr>
        <p:txBody>
          <a:bodyPr lIns="0" tIns="0" rIns="0" bIns="0"/>
          <a:lstStyle/>
          <a:p>
            <a:endParaRPr/>
          </a:p>
        </p:txBody>
      </p:sp>
      <p:sp>
        <p:nvSpPr>
          <p:cNvPr id="25" name="PlaceHolder 3"/>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7"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8"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9"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
        <p:nvSpPr>
          <p:cNvPr id="30" name="PlaceHolder 5"/>
          <p:cNvSpPr>
            <a:spLocks noGrp="1"/>
          </p:cNvSpPr>
          <p:nvPr>
            <p:ph type="body"/>
          </p:nvPr>
        </p:nvSpPr>
        <p:spPr>
          <a:xfrm>
            <a:off x="1828800" y="14729040"/>
            <a:ext cx="16063920" cy="7588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32" name="PlaceHolder 2"/>
          <p:cNvSpPr>
            <a:spLocks noGrp="1"/>
          </p:cNvSpPr>
          <p:nvPr>
            <p:ph type="body"/>
          </p:nvPr>
        </p:nvSpPr>
        <p:spPr>
          <a:xfrm>
            <a:off x="1828800" y="6418800"/>
            <a:ext cx="32918040" cy="15909840"/>
          </a:xfrm>
          <a:prstGeom prst="rect">
            <a:avLst/>
          </a:prstGeom>
        </p:spPr>
        <p:txBody>
          <a:bodyPr lIns="0" tIns="0" rIns="0" bIns="0"/>
          <a:lstStyle/>
          <a:p>
            <a:endParaRPr/>
          </a:p>
        </p:txBody>
      </p:sp>
      <p:sp>
        <p:nvSpPr>
          <p:cNvPr id="33" name="PlaceHolder 3"/>
          <p:cNvSpPr>
            <a:spLocks noGrp="1"/>
          </p:cNvSpPr>
          <p:nvPr>
            <p:ph type="body"/>
          </p:nvPr>
        </p:nvSpPr>
        <p:spPr>
          <a:xfrm>
            <a:off x="1828800" y="6418800"/>
            <a:ext cx="32918040" cy="15909840"/>
          </a:xfrm>
          <a:prstGeom prst="rect">
            <a:avLst/>
          </a:prstGeom>
        </p:spPr>
        <p:txBody>
          <a:bodyPr lIns="0" tIns="0" rIns="0" bIns="0"/>
          <a:lstStyle/>
          <a:p>
            <a:endParaRPr/>
          </a:p>
        </p:txBody>
      </p:sp>
      <p:pic>
        <p:nvPicPr>
          <p:cNvPr id="34" name="Picture 33"/>
          <p:cNvPicPr/>
          <p:nvPr/>
        </p:nvPicPr>
        <p:blipFill>
          <a:blip r:embed="rId2"/>
          <a:stretch>
            <a:fillRect/>
          </a:stretch>
        </p:blipFill>
        <p:spPr>
          <a:xfrm>
            <a:off x="8317440" y="6418800"/>
            <a:ext cx="19940040" cy="15909840"/>
          </a:xfrm>
          <a:prstGeom prst="rect">
            <a:avLst/>
          </a:prstGeom>
          <a:ln>
            <a:noFill/>
          </a:ln>
        </p:spPr>
      </p:pic>
      <p:pic>
        <p:nvPicPr>
          <p:cNvPr id="35" name="Picture 34"/>
          <p:cNvPicPr/>
          <p:nvPr/>
        </p:nvPicPr>
        <p:blipFill>
          <a:blip r:embed="rId2"/>
          <a:stretch>
            <a:fillRect/>
          </a:stretch>
        </p:blipFill>
        <p:spPr>
          <a:xfrm>
            <a:off x="8317440" y="6418800"/>
            <a:ext cx="19940040" cy="15909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3" name="PlaceHolder 2"/>
          <p:cNvSpPr>
            <a:spLocks noGrp="1"/>
          </p:cNvSpPr>
          <p:nvPr>
            <p:ph type="subTitle"/>
          </p:nvPr>
        </p:nvSpPr>
        <p:spPr>
          <a:xfrm>
            <a:off x="1828800" y="6418800"/>
            <a:ext cx="32918040" cy="15910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5" name="PlaceHolder 2"/>
          <p:cNvSpPr>
            <a:spLocks noGrp="1"/>
          </p:cNvSpPr>
          <p:nvPr>
            <p:ph type="body"/>
          </p:nvPr>
        </p:nvSpPr>
        <p:spPr>
          <a:xfrm>
            <a:off x="1828800" y="6418800"/>
            <a:ext cx="32918040" cy="15909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7"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8" name="PlaceHolder 3"/>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828800" y="1094400"/>
            <a:ext cx="32918040" cy="21234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12"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13" name="PlaceHolder 3"/>
          <p:cNvSpPr>
            <a:spLocks noGrp="1"/>
          </p:cNvSpPr>
          <p:nvPr>
            <p:ph type="body"/>
          </p:nvPr>
        </p:nvSpPr>
        <p:spPr>
          <a:xfrm>
            <a:off x="1828800" y="14729040"/>
            <a:ext cx="16063920" cy="7588800"/>
          </a:xfrm>
          <a:prstGeom prst="rect">
            <a:avLst/>
          </a:prstGeom>
        </p:spPr>
        <p:txBody>
          <a:bodyPr lIns="0" tIns="0" rIns="0" bIns="0"/>
          <a:lstStyle/>
          <a:p>
            <a:endParaRPr/>
          </a:p>
        </p:txBody>
      </p:sp>
      <p:sp>
        <p:nvSpPr>
          <p:cNvPr id="14" name="PlaceHolder 4"/>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16"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17"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18"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0"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1"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2" name="PlaceHolder 4"/>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0640"/>
          </a:xfrm>
          <a:prstGeom prst="rect">
            <a:avLst/>
          </a:prstGeom>
        </p:spPr>
        <p:txBody>
          <a:bodyPr lIns="0" tIns="0" rIns="0" bIns="0" anchor="ctr"/>
          <a:lstStyle/>
          <a:p>
            <a:r>
              <a:rPr lang="en-US">
                <a:latin typeface="Arial"/>
              </a:rPr>
              <a:t>Click to edit the title text format</a:t>
            </a:r>
            <a:endParaRPr/>
          </a:p>
        </p:txBody>
      </p:sp>
      <p:sp>
        <p:nvSpPr>
          <p:cNvPr id="3" name="PlaceHolder 2"/>
          <p:cNvSpPr>
            <a:spLocks noGrp="1"/>
          </p:cNvSpPr>
          <p:nvPr>
            <p:ph type="body"/>
          </p:nvPr>
        </p:nvSpPr>
        <p:spPr>
          <a:xfrm>
            <a:off x="1828800" y="6418800"/>
            <a:ext cx="32918040" cy="15909840"/>
          </a:xfrm>
          <a:prstGeom prst="rect">
            <a:avLst/>
          </a:prstGeom>
        </p:spPr>
        <p:txBody>
          <a:bodyPr lIns="0" tIns="0" rIns="0" bIns="0"/>
          <a:lstStyle/>
          <a:p>
            <a:pPr>
              <a:buSzPct val="45000"/>
              <a:buFont typeface="StarSymbol"/>
              <a:buChar char=""/>
            </a:pPr>
            <a:r>
              <a:rPr lang="en-US" sz="2800">
                <a:latin typeface="Arial"/>
              </a:rPr>
              <a:t>Click to edit the outline text format</a:t>
            </a:r>
            <a:endParaRPr/>
          </a:p>
          <a:p>
            <a:pPr lvl="1">
              <a:buSzPct val="75000"/>
              <a:buFont typeface="StarSymbol"/>
              <a:buChar char=""/>
            </a:pPr>
            <a:r>
              <a:rPr lang="en-US" sz="2000">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18492120" y="3101400"/>
            <a:ext cx="8575200" cy="2382080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dirty="0">
                <a:solidFill>
                  <a:srgbClr val="333399"/>
                </a:solidFill>
                <a:latin typeface="Arial"/>
                <a:ea typeface="DejaVu Sans"/>
              </a:rPr>
              <a:t>Views</a:t>
            </a:r>
            <a:endParaRPr dirty="0"/>
          </a:p>
          <a:p>
            <a:pPr>
              <a:lnSpc>
                <a:spcPct val="100000"/>
              </a:lnSpc>
              <a:buFont typeface="Arial"/>
              <a:buChar char="•"/>
            </a:pPr>
            <a:r>
              <a:rPr lang="en-US" sz="2400" b="1" dirty="0">
                <a:solidFill>
                  <a:srgbClr val="000000"/>
                </a:solidFill>
                <a:latin typeface="Arial"/>
                <a:ea typeface="Verdana"/>
              </a:rPr>
              <a:t>The architecture was specifically changed to accommodate multiple views. The used of the </a:t>
            </a:r>
            <a:r>
              <a:rPr lang="en-US" sz="2400" b="1" dirty="0" err="1">
                <a:solidFill>
                  <a:srgbClr val="000000"/>
                </a:solidFill>
                <a:latin typeface="Arial"/>
                <a:ea typeface="Verdana"/>
              </a:rPr>
              <a:t>QStackedWidget</a:t>
            </a:r>
            <a:r>
              <a:rPr lang="en-US" sz="2400" b="1" dirty="0">
                <a:solidFill>
                  <a:srgbClr val="000000"/>
                </a:solidFill>
                <a:latin typeface="Arial"/>
                <a:ea typeface="Verdana"/>
              </a:rPr>
              <a:t> makes it easy to switch between the different views in the application. </a:t>
            </a:r>
            <a:endParaRPr dirty="0"/>
          </a:p>
          <a:p>
            <a:pPr>
              <a:lnSpc>
                <a:spcPct val="100000"/>
              </a:lnSpc>
            </a:pPr>
            <a:endParaRPr dirty="0"/>
          </a:p>
          <a:p>
            <a:pPr>
              <a:lnSpc>
                <a:spcPct val="100000"/>
              </a:lnSpc>
              <a:buFont typeface="Arial"/>
              <a:buChar char="•"/>
            </a:pPr>
            <a:r>
              <a:rPr lang="en-US" sz="2400" b="1" dirty="0">
                <a:solidFill>
                  <a:srgbClr val="000000"/>
                </a:solidFill>
                <a:latin typeface="Arial"/>
                <a:ea typeface="Verdana"/>
              </a:rPr>
              <a:t>Following the MVC architecture, all the views are generated and stacked on the application start. Only one widget is visible at a time and they fade according to the user choice. </a:t>
            </a:r>
            <a:endParaRPr dirty="0"/>
          </a:p>
          <a:p>
            <a:pPr>
              <a:lnSpc>
                <a:spcPct val="100000"/>
              </a:lnSpc>
            </a:pPr>
            <a:endParaRPr dirty="0"/>
          </a:p>
          <a:p>
            <a:pPr>
              <a:lnSpc>
                <a:spcPct val="100000"/>
              </a:lnSpc>
              <a:buFont typeface="Arial"/>
              <a:buChar char="•"/>
            </a:pPr>
            <a:r>
              <a:rPr lang="en-US" sz="2400" b="1" dirty="0">
                <a:solidFill>
                  <a:srgbClr val="000000"/>
                </a:solidFill>
                <a:latin typeface="Arial"/>
                <a:ea typeface="Verdana"/>
              </a:rPr>
              <a:t>The views transitions occurs effortless among each other with a low computational cost and high usability, making the user experience intuitive, fast and with simple navigation.</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buFont typeface="Arial"/>
              <a:buChar char="•"/>
            </a:pPr>
            <a:r>
              <a:rPr lang="en-US" sz="2400" b="1" dirty="0">
                <a:solidFill>
                  <a:srgbClr val="000000"/>
                </a:solidFill>
                <a:latin typeface="Arial"/>
                <a:ea typeface="Verdana"/>
              </a:rPr>
              <a:t>T</a:t>
            </a:r>
            <a:r>
              <a:rPr lang="en-US" sz="2400" b="1" dirty="0">
                <a:solidFill>
                  <a:srgbClr val="000000"/>
                </a:solidFill>
                <a:latin typeface="Arial"/>
                <a:ea typeface="ＭＳ Ｐゴシック"/>
              </a:rPr>
              <a:t>he application offers different views according to the needs. Waveform, spectrogram and montage. Those views contain specific approaches that facilitates the understanding of the patient data without massive work from the neurologist's end.</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buFont typeface="Arial"/>
              <a:buChar char="•"/>
            </a:pPr>
            <a:r>
              <a:rPr lang="en-US" sz="2400" b="1" dirty="0">
                <a:solidFill>
                  <a:srgbClr val="000000"/>
                </a:solidFill>
                <a:latin typeface="Arial"/>
                <a:ea typeface="ＭＳ Ｐゴシック"/>
              </a:rPr>
              <a:t>The class responsible handle the selection of the visible sub widget that should slide in. Whenever this is called, the currently shown sub-widget is smoothly shifted out.</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42" name="CustomShape 2"/>
          <p:cNvSpPr/>
          <p:nvPr/>
        </p:nvSpPr>
        <p:spPr>
          <a:xfrm>
            <a:off x="457200" y="3071881"/>
            <a:ext cx="8575200" cy="9653520"/>
          </a:xfrm>
          <a:prstGeom prst="rect">
            <a:avLst/>
          </a:prstGeom>
          <a:solidFill>
            <a:srgbClr val="FFFFFF"/>
          </a:solidFill>
          <a:ln w="12600">
            <a:solidFill>
              <a:srgbClr val="BE0F34"/>
            </a:solidFill>
            <a:miter/>
          </a:ln>
        </p:spPr>
        <p:txBody>
          <a:bodyPr lIns="274320" tIns="118800" rIns="274320" bIns="118800"/>
          <a:lstStyle/>
          <a:p>
            <a:pPr defTabSz="695291">
              <a:lnSpc>
                <a:spcPct val="100000"/>
              </a:lnSpc>
              <a:spcAft>
                <a:spcPts val="1200"/>
              </a:spcAft>
              <a:tabLst>
                <a:tab pos="380981" algn="l"/>
              </a:tabLst>
              <a:defRPr/>
            </a:pPr>
            <a:r>
              <a:rPr lang="en-US" sz="3200" b="1" dirty="0">
                <a:solidFill>
                  <a:srgbClr val="333399"/>
                </a:solidFill>
                <a:latin typeface="Arial" pitchFamily="34" charset="0"/>
                <a:cs typeface="Arial" pitchFamily="34" charset="0"/>
              </a:rPr>
              <a:t>Abstract</a:t>
            </a:r>
            <a:endParaRPr sz="3200" b="1" dirty="0">
              <a:solidFill>
                <a:srgbClr val="333399"/>
              </a:solidFill>
              <a:latin typeface="Arial" pitchFamily="34" charset="0"/>
              <a:cs typeface="Arial"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An electroencephalogram </a:t>
            </a:r>
            <a:r>
              <a:rPr lang="en-US" sz="2400" b="1" dirty="0">
                <a:ln w="0"/>
                <a:latin typeface="Arial" panose="020B0604020202020204" pitchFamily="34" charset="0"/>
                <a:ea typeface="Verdana" panose="020B0604030504040204" pitchFamily="34" charset="0"/>
                <a:cs typeface="Arial" panose="020B0604020202020204" pitchFamily="34" charset="0"/>
              </a:rPr>
              <a:t>(EEG) </a:t>
            </a:r>
            <a:r>
              <a:rPr lang="en-US" sz="2400" b="1" dirty="0" smtClean="0">
                <a:ln w="0"/>
                <a:latin typeface="Arial" panose="020B0604020202020204" pitchFamily="34" charset="0"/>
                <a:ea typeface="Verdana" panose="020B0604030504040204" pitchFamily="34" charset="0"/>
                <a:cs typeface="Arial" panose="020B0604020202020204" pitchFamily="34" charset="0"/>
              </a:rPr>
              <a:t>measures electrical </a:t>
            </a:r>
            <a:r>
              <a:rPr lang="en-US" sz="2400" b="1" dirty="0">
                <a:ln w="0"/>
                <a:latin typeface="Arial" panose="020B0604020202020204" pitchFamily="34" charset="0"/>
                <a:ea typeface="Verdana" panose="020B0604030504040204" pitchFamily="34" charset="0"/>
                <a:cs typeface="Arial" panose="020B0604020202020204" pitchFamily="34" charset="0"/>
              </a:rPr>
              <a:t>brain activity along the surface of the scalp. These signals are </a:t>
            </a:r>
            <a:r>
              <a:rPr lang="en-US" sz="2400" b="1" dirty="0" smtClean="0">
                <a:ln w="0"/>
                <a:latin typeface="Arial" panose="020B0604020202020204" pitchFamily="34" charset="0"/>
                <a:ea typeface="Verdana" panose="020B0604030504040204" pitchFamily="34" charset="0"/>
                <a:cs typeface="Arial" panose="020B0604020202020204" pitchFamily="34" charset="0"/>
              </a:rPr>
              <a:t>extremely noisy </a:t>
            </a:r>
            <a:r>
              <a:rPr lang="en-US" sz="2400" b="1" dirty="0">
                <a:ln w="0"/>
                <a:latin typeface="Arial" panose="020B0604020202020204" pitchFamily="34" charset="0"/>
                <a:ea typeface="Verdana" panose="020B0604030504040204" pitchFamily="34" charset="0"/>
                <a:cs typeface="Arial" panose="020B0604020202020204" pitchFamily="34" charset="0"/>
              </a:rPr>
              <a:t>making automated interpretation challenging.</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We </a:t>
            </a:r>
            <a:r>
              <a:rPr lang="en-US" sz="2400" b="1" dirty="0">
                <a:ln w="0"/>
                <a:latin typeface="Arial" panose="020B0604020202020204" pitchFamily="34" charset="0"/>
                <a:ea typeface="Verdana" panose="020B0604030504040204" pitchFamily="34" charset="0"/>
                <a:cs typeface="Arial" panose="020B0604020202020204" pitchFamily="34" charset="0"/>
              </a:rPr>
              <a:t>are developing a system, AutoEEG</a:t>
            </a:r>
            <a:r>
              <a:rPr lang="en-US" sz="2400" b="1" baseline="30000" dirty="0">
                <a:ln w="0"/>
                <a:latin typeface="Arial" panose="020B0604020202020204" pitchFamily="34" charset="0"/>
                <a:ea typeface="Verdana" panose="020B0604030504040204" pitchFamily="34" charset="0"/>
                <a:cs typeface="Arial" panose="020B0604020202020204" pitchFamily="34" charset="0"/>
              </a:rPr>
              <a:t>TM</a:t>
            </a:r>
            <a:r>
              <a:rPr lang="en-US" sz="2400" b="1" dirty="0">
                <a:ln w="0"/>
                <a:latin typeface="Arial" panose="020B0604020202020204" pitchFamily="34" charset="0"/>
                <a:ea typeface="Verdana" panose="020B0604030504040204" pitchFamily="34" charset="0"/>
                <a:cs typeface="Arial" panose="020B0604020202020204" pitchFamily="34" charset="0"/>
              </a:rPr>
              <a:t>, that generates time-aligned markers indicating points of interest in the signal. </a:t>
            </a:r>
            <a:r>
              <a:rPr lang="en-US" sz="2400" b="1" dirty="0">
                <a:ln w="0"/>
                <a:latin typeface="Arial" panose="020B0604020202020204" pitchFamily="34" charset="0"/>
                <a:ea typeface="Verdana" panose="020B0604030504040204" pitchFamily="34" charset="0"/>
                <a:cs typeface="Arial" panose="020B0604020202020204" pitchFamily="34" charset="0"/>
              </a:rPr>
              <a:t>In this project, we present a live-input demonstration system that computes and visualizes these markers.</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AutoEEG</a:t>
            </a:r>
            <a:r>
              <a:rPr lang="en-US" sz="2400" b="1" baseline="30000" dirty="0" smtClean="0">
                <a:ln w="0"/>
                <a:latin typeface="Arial" panose="020B0604020202020204" pitchFamily="34" charset="0"/>
                <a:ea typeface="Verdana" panose="020B0604030504040204" pitchFamily="34" charset="0"/>
                <a:cs typeface="Arial" panose="020B0604020202020204" pitchFamily="34" charset="0"/>
              </a:rPr>
              <a:t>TM </a:t>
            </a:r>
            <a:r>
              <a:rPr lang="en-US" sz="2400" b="1" dirty="0">
                <a:ln w="0"/>
                <a:latin typeface="Arial" panose="020B0604020202020204" pitchFamily="34" charset="0"/>
                <a:ea typeface="Verdana" panose="020B0604030504040204" pitchFamily="34" charset="0"/>
                <a:cs typeface="Arial" panose="020B0604020202020204" pitchFamily="34" charset="0"/>
              </a:rPr>
              <a:t> </a:t>
            </a:r>
            <a:r>
              <a:rPr lang="en-US" sz="2400" b="1" dirty="0" smtClean="0">
                <a:ln w="0"/>
                <a:latin typeface="Arial" panose="020B0604020202020204" pitchFamily="34" charset="0"/>
                <a:ea typeface="Verdana" panose="020B0604030504040204" pitchFamily="34" charset="0"/>
                <a:cs typeface="Arial" panose="020B0604020202020204" pitchFamily="34" charset="0"/>
              </a:rPr>
              <a:t>pro</a:t>
            </a:r>
            <a:r>
              <a:rPr lang="en-US" sz="2400" b="1" dirty="0" smtClean="0">
                <a:ln w="0"/>
                <a:latin typeface="Arial" panose="020B0604020202020204" pitchFamily="34" charset="0"/>
                <a:ea typeface="Verdana" panose="020B0604030504040204" pitchFamily="34" charset="0"/>
                <a:cs typeface="Arial" panose="020B0604020202020204" pitchFamily="34" charset="0"/>
              </a:rPr>
              <a:t>cesses EDF </a:t>
            </a:r>
            <a:r>
              <a:rPr lang="en-US" sz="2400" b="1" dirty="0">
                <a:ln w="0"/>
                <a:latin typeface="Arial" panose="020B0604020202020204" pitchFamily="34" charset="0"/>
                <a:ea typeface="Verdana" panose="020B0604030504040204" pitchFamily="34" charset="0"/>
                <a:cs typeface="Arial" panose="020B0604020202020204" pitchFamily="34" charset="0"/>
              </a:rPr>
              <a:t>files, </a:t>
            </a:r>
            <a:r>
              <a:rPr lang="en-US" sz="2400" b="1" dirty="0" smtClean="0">
                <a:ln w="0"/>
                <a:latin typeface="Arial" panose="020B0604020202020204" pitchFamily="34" charset="0"/>
                <a:ea typeface="Verdana" panose="020B0604030504040204" pitchFamily="34" charset="0"/>
                <a:cs typeface="Arial" panose="020B0604020202020204" pitchFamily="34" charset="0"/>
              </a:rPr>
              <a:t>generates </a:t>
            </a:r>
            <a:r>
              <a:rPr lang="en-US" sz="2400" b="1" dirty="0">
                <a:ln w="0"/>
                <a:latin typeface="Arial" panose="020B0604020202020204" pitchFamily="34" charset="0"/>
                <a:ea typeface="Verdana" panose="020B0604030504040204" pitchFamily="34" charset="0"/>
                <a:cs typeface="Arial" panose="020B0604020202020204" pitchFamily="34" charset="0"/>
              </a:rPr>
              <a:t>annotation files, </a:t>
            </a:r>
            <a:r>
              <a:rPr lang="en-US" sz="2400" b="1" dirty="0" smtClean="0">
                <a:ln w="0"/>
                <a:latin typeface="Arial" panose="020B0604020202020204" pitchFamily="34" charset="0"/>
                <a:ea typeface="Verdana" panose="020B0604030504040204" pitchFamily="34" charset="0"/>
                <a:cs typeface="Arial" panose="020B0604020202020204" pitchFamily="34" charset="0"/>
              </a:rPr>
              <a:t>displays EEG waveforms and accepts </a:t>
            </a:r>
            <a:r>
              <a:rPr lang="en-US" sz="2400" b="1" dirty="0">
                <a:ln w="0"/>
                <a:latin typeface="Arial" panose="020B0604020202020204" pitchFamily="34" charset="0"/>
                <a:ea typeface="Verdana" panose="020B0604030504040204" pitchFamily="34" charset="0"/>
                <a:cs typeface="Arial" panose="020B0604020202020204" pitchFamily="34" charset="0"/>
              </a:rPr>
              <a:t>live </a:t>
            </a:r>
            <a:r>
              <a:rPr lang="en-US" sz="2400" b="1" dirty="0" smtClean="0">
                <a:ln w="0"/>
                <a:latin typeface="Arial" panose="020B0604020202020204" pitchFamily="34" charset="0"/>
                <a:ea typeface="Verdana" panose="020B0604030504040204" pitchFamily="34" charset="0"/>
                <a:cs typeface="Arial" panose="020B0604020202020204" pitchFamily="34" charset="0"/>
              </a:rPr>
              <a:t>input. Signal processing options include selection of a montage and filtering.</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goal of this project was to add a spectrogram feature to the system and to reorganize the manner in which various views of the signal were organized.</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 systematic </a:t>
            </a:r>
            <a:r>
              <a:rPr lang="en-US" sz="2400" b="1" dirty="0">
                <a:ln w="0"/>
                <a:latin typeface="Arial" panose="020B0604020202020204" pitchFamily="34" charset="0"/>
                <a:ea typeface="Verdana" panose="020B0604030504040204" pitchFamily="34" charset="0"/>
                <a:cs typeface="Arial" panose="020B0604020202020204" pitchFamily="34" charset="0"/>
              </a:rPr>
              <a:t>design </a:t>
            </a:r>
            <a:r>
              <a:rPr lang="en-US" sz="2400" b="1" dirty="0" smtClean="0">
                <a:ln w="0"/>
                <a:latin typeface="Arial" panose="020B0604020202020204" pitchFamily="34" charset="0"/>
                <a:ea typeface="Verdana" panose="020B0604030504040204" pitchFamily="34" charset="0"/>
                <a:cs typeface="Arial" panose="020B0604020202020204" pitchFamily="34" charset="0"/>
              </a:rPr>
              <a:t>was </a:t>
            </a:r>
            <a:r>
              <a:rPr lang="en-US" sz="2400" b="1" dirty="0">
                <a:ln w="0"/>
                <a:latin typeface="Arial" panose="020B0604020202020204" pitchFamily="34" charset="0"/>
                <a:ea typeface="Verdana" panose="020B0604030504040204" pitchFamily="34" charset="0"/>
                <a:cs typeface="Arial" panose="020B0604020202020204" pitchFamily="34" charset="0"/>
              </a:rPr>
              <a:t>developed </a:t>
            </a:r>
            <a:r>
              <a:rPr lang="en-US" sz="2400" b="1" dirty="0" smtClean="0">
                <a:ln w="0"/>
                <a:latin typeface="Arial" panose="020B0604020202020204" pitchFamily="34" charset="0"/>
                <a:ea typeface="Verdana" panose="020B0604030504040204" pitchFamily="34" charset="0"/>
                <a:cs typeface="Arial" panose="020B0604020202020204" pitchFamily="34" charset="0"/>
              </a:rPr>
              <a:t>based on </a:t>
            </a:r>
            <a:r>
              <a:rPr lang="en-US" sz="2400" b="1" dirty="0" smtClean="0">
                <a:ln w="0"/>
                <a:latin typeface="Arial" panose="020B0604020202020204" pitchFamily="34" charset="0"/>
                <a:ea typeface="Verdana" panose="020B0604030504040204" pitchFamily="34" charset="0"/>
                <a:cs typeface="Arial" panose="020B0604020202020204" pitchFamily="34" charset="0"/>
              </a:rPr>
              <a:t>the </a:t>
            </a:r>
            <a:r>
              <a:rPr lang="en-US" sz="2400" b="1" dirty="0" err="1" smtClean="0">
                <a:ln w="0"/>
                <a:latin typeface="Arial" panose="020B0604020202020204" pitchFamily="34" charset="0"/>
                <a:ea typeface="Verdana" panose="020B0604030504040204" pitchFamily="34" charset="0"/>
                <a:cs typeface="Arial" panose="020B0604020202020204" pitchFamily="34" charset="0"/>
              </a:rPr>
              <a:t>QStackedWidget</a:t>
            </a:r>
            <a:r>
              <a:rPr lang="en-US" sz="2400" b="1" dirty="0" smtClean="0">
                <a:ln w="0"/>
                <a:latin typeface="Arial" panose="020B0604020202020204" pitchFamily="34" charset="0"/>
                <a:ea typeface="Verdana" panose="020B0604030504040204" pitchFamily="34" charset="0"/>
                <a:cs typeface="Arial" panose="020B0604020202020204" pitchFamily="34" charset="0"/>
              </a:rPr>
              <a:t> implementation which made transitions between the </a:t>
            </a:r>
            <a:r>
              <a:rPr lang="en-US" sz="2400" b="1" dirty="0" smtClean="0">
                <a:ln w="0"/>
                <a:latin typeface="Arial" panose="020B0604020202020204" pitchFamily="34" charset="0"/>
                <a:ea typeface="Verdana" panose="020B0604030504040204" pitchFamily="34" charset="0"/>
                <a:cs typeface="Arial" panose="020B0604020202020204" pitchFamily="34" charset="0"/>
              </a:rPr>
              <a:t>views smooth and efficient.</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Spectrograms can be powerful visualization tools for localized and characterizing transient events such as spikes and sharp waves.</a:t>
            </a:r>
            <a:endParaRPr dirty="0"/>
          </a:p>
        </p:txBody>
      </p:sp>
      <p:sp>
        <p:nvSpPr>
          <p:cNvPr id="43" name="CustomShape 3"/>
          <p:cNvSpPr/>
          <p:nvPr/>
        </p:nvSpPr>
        <p:spPr>
          <a:xfrm>
            <a:off x="536760" y="343440"/>
            <a:ext cx="35580240" cy="2369520"/>
          </a:xfrm>
          <a:prstGeom prst="rect">
            <a:avLst/>
          </a:prstGeom>
          <a:solidFill>
            <a:srgbClr val="FFFFFF"/>
          </a:solidFill>
          <a:ln w="12600">
            <a:noFill/>
          </a:ln>
        </p:spPr>
        <p:txBody>
          <a:bodyPr lIns="274320" tIns="118800" rIns="274320" bIns="118800"/>
          <a:lstStyle/>
          <a:p>
            <a:pPr algn="ctr">
              <a:lnSpc>
                <a:spcPct val="100000"/>
              </a:lnSpc>
              <a:spcAft>
                <a:spcPts val="1200"/>
              </a:spcAft>
            </a:pPr>
            <a:r>
              <a:rPr lang="en-US" sz="4800" b="1" dirty="0">
                <a:solidFill>
                  <a:srgbClr val="333399"/>
                </a:solidFill>
                <a:latin typeface="Arial"/>
                <a:ea typeface="ＭＳ Ｐゴシック"/>
              </a:rPr>
              <a:t>A Live-Input Demonstration System for AUTOEEG</a:t>
            </a:r>
            <a:r>
              <a:rPr lang="en-US" sz="4800" b="1" baseline="30000" dirty="0">
                <a:solidFill>
                  <a:srgbClr val="333399"/>
                </a:solidFill>
                <a:latin typeface="Arial"/>
                <a:ea typeface="ＭＳ Ｐゴシック"/>
              </a:rPr>
              <a:t>TM</a:t>
            </a:r>
            <a:endParaRPr dirty="0"/>
          </a:p>
          <a:p>
            <a:pPr algn="ctr">
              <a:lnSpc>
                <a:spcPct val="100000"/>
              </a:lnSpc>
              <a:spcAft>
                <a:spcPts val="1200"/>
              </a:spcAft>
            </a:pPr>
            <a:r>
              <a:rPr lang="en-US" sz="3200" b="1" dirty="0">
                <a:solidFill>
                  <a:srgbClr val="000000"/>
                </a:solidFill>
                <a:latin typeface="Arial"/>
                <a:ea typeface="ＭＳ Ｐゴシック"/>
              </a:rPr>
              <a:t>Lucas Cotta, Lucas Santana, Meysam Golmohammadi, Dr. Iyad Obeid and Dr. Joseph Picone</a:t>
            </a:r>
            <a:endParaRPr dirty="0"/>
          </a:p>
          <a:p>
            <a:pPr algn="ctr">
              <a:lnSpc>
                <a:spcPct val="100000"/>
              </a:lnSpc>
            </a:pPr>
            <a:r>
              <a:rPr lang="en-US" sz="3200" b="1" dirty="0">
                <a:solidFill>
                  <a:srgbClr val="000000"/>
                </a:solidFill>
                <a:latin typeface="Arial"/>
                <a:ea typeface="ＭＳ Ｐゴシック"/>
              </a:rPr>
              <a:t>The Neural Engineering Data Consortium, Temple University</a:t>
            </a:r>
            <a:endParaRPr dirty="0"/>
          </a:p>
        </p:txBody>
      </p:sp>
      <p:pic>
        <p:nvPicPr>
          <p:cNvPr id="44" name="Picture 4"/>
          <p:cNvPicPr/>
          <p:nvPr/>
        </p:nvPicPr>
        <p:blipFill>
          <a:blip r:embed="rId3"/>
          <a:stretch>
            <a:fillRect/>
          </a:stretch>
        </p:blipFill>
        <p:spPr>
          <a:xfrm>
            <a:off x="536760" y="496440"/>
            <a:ext cx="5803920" cy="888480"/>
          </a:xfrm>
          <a:prstGeom prst="rect">
            <a:avLst/>
          </a:prstGeom>
          <a:ln>
            <a:noFill/>
          </a:ln>
        </p:spPr>
      </p:pic>
      <p:sp>
        <p:nvSpPr>
          <p:cNvPr id="45" name="CustomShape 4"/>
          <p:cNvSpPr/>
          <p:nvPr/>
        </p:nvSpPr>
        <p:spPr>
          <a:xfrm>
            <a:off x="464400" y="12877800"/>
            <a:ext cx="8577072" cy="14069640"/>
          </a:xfrm>
          <a:prstGeom prst="rect">
            <a:avLst/>
          </a:prstGeom>
          <a:solidFill>
            <a:srgbClr val="FFFFFF"/>
          </a:solidFill>
          <a:ln w="12600">
            <a:solidFill>
              <a:srgbClr val="BE0F34"/>
            </a:solidFill>
            <a:miter/>
          </a:ln>
        </p:spPr>
        <p:txBody>
          <a:bodyPr lIns="274320" tIns="118800" rIns="274320" bIns="118800"/>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Introduction</a:t>
            </a:r>
            <a:endParaRPr sz="3200" b="1" dirty="0">
              <a:solidFill>
                <a:srgbClr val="333399"/>
              </a:solidFill>
              <a:latin typeface="Arial" pitchFamily="34" charset="0"/>
              <a:cs typeface="Arial" pitchFamily="34" charset="0"/>
            </a:endParaRPr>
          </a:p>
          <a:p>
            <a:pPr marL="365760" indent="-365760" defTabSz="3072077">
              <a:spcAft>
                <a:spcPts val="326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There are several open source tools to visualize EEG signals including EDFBrowser </a:t>
            </a:r>
            <a:r>
              <a:rPr lang="en-US" sz="2400" b="1" dirty="0">
                <a:ln w="0"/>
                <a:latin typeface="Arial" panose="020B0604020202020204" pitchFamily="34" charset="0"/>
                <a:ea typeface="Verdana" panose="020B0604030504040204" pitchFamily="34" charset="0"/>
                <a:cs typeface="Arial" panose="020B0604020202020204" pitchFamily="34" charset="0"/>
              </a:rPr>
              <a:t>and </a:t>
            </a:r>
            <a:r>
              <a:rPr lang="en-US" sz="2400" b="1" dirty="0" smtClean="0">
                <a:ln w="0"/>
                <a:latin typeface="Arial" panose="020B0604020202020204" pitchFamily="34" charset="0"/>
                <a:ea typeface="Verdana" panose="020B0604030504040204" pitchFamily="34" charset="0"/>
                <a:cs typeface="Arial" panose="020B0604020202020204" pitchFamily="34" charset="0"/>
              </a:rPr>
              <a:t>a MATLAB extension:</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Our </a:t>
            </a:r>
            <a:r>
              <a:rPr lang="en-US" sz="2400" b="1" dirty="0" err="1" smtClean="0">
                <a:ln w="0"/>
                <a:latin typeface="Arial" panose="020B0604020202020204" pitchFamily="34" charset="0"/>
                <a:ea typeface="Verdana" panose="020B0604030504040204" pitchFamily="34" charset="0"/>
                <a:cs typeface="Arial" panose="020B0604020202020204" pitchFamily="34" charset="0"/>
              </a:rPr>
              <a:t>AutoEEG</a:t>
            </a:r>
            <a:r>
              <a:rPr lang="en-US" sz="2400" b="1" dirty="0" smtClean="0">
                <a:ln w="0"/>
                <a:latin typeface="Arial" panose="020B0604020202020204" pitchFamily="34" charset="0"/>
                <a:ea typeface="Verdana" panose="020B0604030504040204" pitchFamily="34" charset="0"/>
                <a:cs typeface="Arial" panose="020B0604020202020204" pitchFamily="34" charset="0"/>
              </a:rPr>
              <a:t> demonstration system is a cross-platform visualization tool developed in Python based on the </a:t>
            </a:r>
            <a:r>
              <a:rPr lang="en-US" sz="2400" b="1" dirty="0" err="1" smtClean="0">
                <a:ln w="0"/>
                <a:latin typeface="Arial" panose="020B0604020202020204" pitchFamily="34" charset="0"/>
                <a:ea typeface="Verdana" panose="020B0604030504040204" pitchFamily="34" charset="0"/>
                <a:cs typeface="Arial" panose="020B0604020202020204" pitchFamily="34" charset="0"/>
              </a:rPr>
              <a:t>PyQt</a:t>
            </a:r>
            <a:r>
              <a:rPr lang="en-US" sz="2400" b="1" dirty="0" smtClean="0">
                <a:ln w="0"/>
                <a:latin typeface="Arial" panose="020B0604020202020204" pitchFamily="34" charset="0"/>
                <a:ea typeface="Verdana" panose="020B0604030504040204" pitchFamily="34" charset="0"/>
                <a:cs typeface="Arial" panose="020B0604020202020204" pitchFamily="34" charset="0"/>
              </a:rPr>
              <a:t> graphics libraries.</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This tool displays annotations </a:t>
            </a:r>
            <a:r>
              <a:rPr lang="en-US" sz="2400" b="1" dirty="0">
                <a:ln w="0"/>
                <a:latin typeface="Arial" panose="020B0604020202020204" pitchFamily="34" charset="0"/>
                <a:ea typeface="Verdana" panose="020B0604030504040204" pitchFamily="34" charset="0"/>
                <a:cs typeface="Arial" panose="020B0604020202020204" pitchFamily="34" charset="0"/>
              </a:rPr>
              <a:t>and accepts live </a:t>
            </a:r>
            <a:r>
              <a:rPr lang="en-US" sz="2400" b="1" dirty="0" smtClean="0">
                <a:ln w="0"/>
                <a:latin typeface="Arial" panose="020B0604020202020204" pitchFamily="34" charset="0"/>
                <a:ea typeface="Verdana" panose="020B0604030504040204" pitchFamily="34" charset="0"/>
                <a:cs typeface="Arial" panose="020B0604020202020204" pitchFamily="34" charset="0"/>
              </a:rPr>
              <a:t>inputs. Users can interact with the data by controlling a variety of configuration parameters including the montage, filters, time scales and sensitivities.</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annotated signal makes EEG data searchable, allowing neurologists to read EEGs more quickly.</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Commercial tools support limited frequency domain analysis including spectral slices and spectrograms:</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 show a picture here of  existing frequency display tools for </a:t>
            </a:r>
            <a:r>
              <a:rPr lang="en-US" sz="2400" b="1" dirty="0" err="1" smtClean="0">
                <a:ln w="0"/>
                <a:latin typeface="Arial" panose="020B0604020202020204" pitchFamily="34" charset="0"/>
                <a:ea typeface="Verdana" panose="020B0604030504040204" pitchFamily="34" charset="0"/>
                <a:cs typeface="Arial" panose="020B0604020202020204" pitchFamily="34" charset="0"/>
              </a:rPr>
              <a:t>NicVue</a:t>
            </a:r>
            <a:r>
              <a:rPr lang="en-US" sz="2400" b="1" dirty="0" smtClean="0">
                <a:ln w="0"/>
                <a:latin typeface="Arial" panose="020B0604020202020204" pitchFamily="34" charset="0"/>
                <a:ea typeface="Verdana" panose="020B0604030504040204" pitchFamily="34" charset="0"/>
                <a:cs typeface="Arial" panose="020B0604020202020204" pitchFamily="34" charset="0"/>
              </a:rPr>
              <a:t>. Meysam </a:t>
            </a:r>
            <a:r>
              <a:rPr lang="en-US" sz="2400" b="1" smtClean="0">
                <a:ln w="0"/>
                <a:latin typeface="Arial" panose="020B0604020202020204" pitchFamily="34" charset="0"/>
                <a:ea typeface="Verdana" panose="020B0604030504040204" pitchFamily="34" charset="0"/>
                <a:cs typeface="Arial" panose="020B0604020202020204" pitchFamily="34" charset="0"/>
              </a:rPr>
              <a:t>and Silvia can help with that….]</a:t>
            </a:r>
            <a:endParaRPr dirty="0"/>
          </a:p>
          <a:p>
            <a:pPr>
              <a:lnSpc>
                <a:spcPct val="100000"/>
              </a:lnSpc>
            </a:pPr>
            <a:endParaRPr dirty="0"/>
          </a:p>
          <a:p>
            <a:pPr>
              <a:lnSpc>
                <a:spcPct val="100000"/>
              </a:lnSpc>
            </a:pPr>
            <a:endParaRPr dirty="0"/>
          </a:p>
        </p:txBody>
      </p:sp>
      <p:sp>
        <p:nvSpPr>
          <p:cNvPr id="46" name="CustomShape 5"/>
          <p:cNvSpPr/>
          <p:nvPr/>
        </p:nvSpPr>
        <p:spPr>
          <a:xfrm>
            <a:off x="30540960" y="570600"/>
            <a:ext cx="4427280" cy="852120"/>
          </a:xfrm>
          <a:prstGeom prst="rect">
            <a:avLst/>
          </a:prstGeom>
          <a:noFill/>
          <a:ln w="9360">
            <a:noFill/>
          </a:ln>
        </p:spPr>
        <p:txBody>
          <a:bodyPr lIns="0" tIns="0" rIns="0" bIns="0"/>
          <a:lstStyle/>
          <a:p>
            <a:pPr algn="r">
              <a:lnSpc>
                <a:spcPct val="100000"/>
              </a:lnSpc>
            </a:pPr>
            <a:r>
              <a:rPr lang="en-US" sz="2800" b="1">
                <a:solidFill>
                  <a:srgbClr val="B30738"/>
                </a:solidFill>
                <a:latin typeface="Arial"/>
                <a:ea typeface="DejaVu Sans"/>
              </a:rPr>
              <a:t>College of Engineering</a:t>
            </a:r>
            <a:endParaRPr/>
          </a:p>
          <a:p>
            <a:pPr algn="r">
              <a:lnSpc>
                <a:spcPct val="100000"/>
              </a:lnSpc>
            </a:pPr>
            <a:r>
              <a:rPr lang="en-US" sz="2800" b="1">
                <a:solidFill>
                  <a:srgbClr val="B30738"/>
                </a:solidFill>
                <a:latin typeface="Arial"/>
                <a:ea typeface="DejaVu Sans"/>
              </a:rPr>
              <a:t>Temple University</a:t>
            </a:r>
            <a:endParaRPr/>
          </a:p>
        </p:txBody>
      </p:sp>
      <p:pic>
        <p:nvPicPr>
          <p:cNvPr id="47" name="Picture 45"/>
          <p:cNvPicPr/>
          <p:nvPr/>
        </p:nvPicPr>
        <p:blipFill>
          <a:blip r:embed="rId4"/>
          <a:stretch>
            <a:fillRect/>
          </a:stretch>
        </p:blipFill>
        <p:spPr>
          <a:xfrm>
            <a:off x="34991640" y="315720"/>
            <a:ext cx="1308240" cy="1369800"/>
          </a:xfrm>
          <a:prstGeom prst="rect">
            <a:avLst/>
          </a:prstGeom>
          <a:ln>
            <a:noFill/>
          </a:ln>
        </p:spPr>
      </p:pic>
      <p:sp>
        <p:nvSpPr>
          <p:cNvPr id="48" name="CustomShape 6"/>
          <p:cNvSpPr/>
          <p:nvPr/>
        </p:nvSpPr>
        <p:spPr>
          <a:xfrm>
            <a:off x="590760" y="1221120"/>
            <a:ext cx="5443560" cy="972720"/>
          </a:xfrm>
          <a:prstGeom prst="rect">
            <a:avLst/>
          </a:prstGeom>
          <a:noFill/>
          <a:ln>
            <a:noFill/>
          </a:ln>
        </p:spPr>
        <p:txBody>
          <a:bodyPr lIns="0" tIns="0" rIns="0" bIns="0" anchor="ctr" anchorCtr="1"/>
          <a:lstStyle/>
          <a:p>
            <a:pPr algn="ctr">
              <a:lnSpc>
                <a:spcPct val="100000"/>
              </a:lnSpc>
            </a:pPr>
            <a:r>
              <a:rPr lang="en-US" sz="3200" i="1">
                <a:solidFill>
                  <a:srgbClr val="000000"/>
                </a:solidFill>
                <a:latin typeface="Arial"/>
                <a:ea typeface="DejaVu Sans"/>
              </a:rPr>
              <a:t>www.isip.piconepress.com</a:t>
            </a:r>
            <a:endParaRPr/>
          </a:p>
        </p:txBody>
      </p:sp>
      <p:sp>
        <p:nvSpPr>
          <p:cNvPr id="49" name="CustomShape 7"/>
          <p:cNvSpPr/>
          <p:nvPr/>
        </p:nvSpPr>
        <p:spPr>
          <a:xfrm>
            <a:off x="27509400" y="3101400"/>
            <a:ext cx="8575200" cy="1645272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ea typeface="DejaVu Sans"/>
              </a:rPr>
              <a:t>Examples</a:t>
            </a:r>
            <a:endParaRPr/>
          </a:p>
          <a:p>
            <a:pPr>
              <a:lnSpc>
                <a:spcPct val="100000"/>
              </a:lnSpc>
              <a:buFont typeface="Arial"/>
              <a:buChar char="•"/>
            </a:pPr>
            <a:r>
              <a:rPr lang="en-US" sz="2400" b="1">
                <a:solidFill>
                  <a:srgbClr val="000000"/>
                </a:solidFill>
                <a:latin typeface="Arial"/>
                <a:ea typeface="Verdana"/>
              </a:rPr>
              <a:t>Labeling:</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lang="en-US" sz="2400" b="1">
                <a:solidFill>
                  <a:srgbClr val="000000"/>
                </a:solidFill>
                <a:latin typeface="Arial"/>
                <a:ea typeface="Verdana"/>
              </a:rPr>
              <a:t>Changing sensitivity:</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lang="en-US" sz="2400" b="1">
                <a:solidFill>
                  <a:srgbClr val="000000"/>
                </a:solidFill>
                <a:latin typeface="Arial"/>
                <a:ea typeface="Verdana"/>
              </a:rPr>
              <a:t>The impact of different views, with different labels, time scaling, sensitivity makes an enormous improvement on the diagnoses' speed. With a user-friendly interface and visual tools as spectrogram, the analysis can be deployed faster by the doctors and more pertinence, once that the machine learning can evaluate and interpreter a huge amount of data in a short period of time.</a:t>
            </a:r>
            <a:endParaRPr/>
          </a:p>
          <a:p>
            <a:pPr>
              <a:lnSpc>
                <a:spcPct val="100000"/>
              </a:lnSpc>
            </a:pPr>
            <a:endParaRPr/>
          </a:p>
          <a:p>
            <a:pPr>
              <a:lnSpc>
                <a:spcPct val="100000"/>
              </a:lnSpc>
            </a:pPr>
            <a:endParaRPr/>
          </a:p>
        </p:txBody>
      </p:sp>
      <p:sp>
        <p:nvSpPr>
          <p:cNvPr id="50" name="CustomShape 8"/>
          <p:cNvSpPr/>
          <p:nvPr/>
        </p:nvSpPr>
        <p:spPr>
          <a:xfrm>
            <a:off x="27509400" y="19903320"/>
            <a:ext cx="8607600" cy="704412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ea typeface="DejaVu Sans"/>
              </a:rPr>
              <a:t>Summary</a:t>
            </a:r>
            <a:endParaRPr/>
          </a:p>
          <a:p>
            <a:pPr>
              <a:lnSpc>
                <a:spcPct val="100000"/>
              </a:lnSpc>
              <a:buFont typeface="Arial"/>
              <a:buChar char="•"/>
            </a:pPr>
            <a:r>
              <a:rPr lang="en-US" sz="2400" b="1">
                <a:solidFill>
                  <a:srgbClr val="000000"/>
                </a:solidFill>
                <a:latin typeface="Arial"/>
                <a:ea typeface="Verdana"/>
              </a:rPr>
              <a:t>Some functions such as printing the EEG waveforms were implemented and the new architecture of views allows for different system's views.</a:t>
            </a:r>
            <a:endParaRPr/>
          </a:p>
          <a:p>
            <a:pPr>
              <a:lnSpc>
                <a:spcPct val="100000"/>
              </a:lnSpc>
            </a:pPr>
            <a:endParaRPr/>
          </a:p>
          <a:p>
            <a:pPr>
              <a:lnSpc>
                <a:spcPct val="100000"/>
              </a:lnSpc>
              <a:buFont typeface="Arial"/>
              <a:buChar char="•"/>
            </a:pPr>
            <a:r>
              <a:rPr lang="en-US" sz="2400" b="1">
                <a:solidFill>
                  <a:srgbClr val="000000"/>
                </a:solidFill>
                <a:latin typeface="Arial"/>
                <a:ea typeface="Verdana"/>
              </a:rPr>
              <a:t>The spectrogram function generated from each channel can be used as a visual tool for quick analysis.</a:t>
            </a:r>
            <a:endParaRPr/>
          </a:p>
          <a:p>
            <a:pPr>
              <a:lnSpc>
                <a:spcPct val="100000"/>
              </a:lnSpc>
            </a:pPr>
            <a:endParaRPr/>
          </a:p>
          <a:p>
            <a:pPr>
              <a:lnSpc>
                <a:spcPct val="100000"/>
              </a:lnSpc>
              <a:buFont typeface="Arial"/>
              <a:buChar char="•"/>
            </a:pPr>
            <a:r>
              <a:rPr lang="en-US" sz="2400" b="1">
                <a:solidFill>
                  <a:srgbClr val="000000"/>
                </a:solidFill>
                <a:latin typeface="Arial"/>
                <a:ea typeface="Verdana"/>
              </a:rPr>
              <a:t>Changing the application structure from different views can be added without big modifications on the code, from now. The re-usability is very high.</a:t>
            </a:r>
            <a:endParaRPr/>
          </a:p>
          <a:p>
            <a:pPr>
              <a:lnSpc>
                <a:spcPct val="100000"/>
              </a:lnSpc>
            </a:pPr>
            <a:endParaRPr/>
          </a:p>
          <a:p>
            <a:pPr>
              <a:lnSpc>
                <a:spcPct val="100000"/>
              </a:lnSpc>
            </a:pPr>
            <a:r>
              <a:rPr lang="en-US" sz="3200" b="1">
                <a:solidFill>
                  <a:srgbClr val="333399"/>
                </a:solidFill>
                <a:latin typeface="Arial"/>
                <a:ea typeface="DejaVu Sans"/>
              </a:rPr>
              <a:t>Acknowledgements</a:t>
            </a:r>
            <a:endParaRPr/>
          </a:p>
          <a:p>
            <a:pPr>
              <a:lnSpc>
                <a:spcPct val="100000"/>
              </a:lnSpc>
              <a:buFont typeface="Arial"/>
              <a:buChar char="•"/>
            </a:pPr>
            <a:r>
              <a:rPr lang="en-US" sz="2400" b="1">
                <a:solidFill>
                  <a:srgbClr val="000000"/>
                </a:solidFill>
                <a:latin typeface="Arial"/>
                <a:ea typeface="Verdana"/>
              </a:rPr>
              <a:t>This research was also supported by the Brazil Scientific Mobility Program (BSMP) and the Institute of International Education (IIE).</a:t>
            </a:r>
            <a:endParaRPr/>
          </a:p>
        </p:txBody>
      </p:sp>
      <p:sp>
        <p:nvSpPr>
          <p:cNvPr id="51" name="CustomShape 9"/>
          <p:cNvSpPr/>
          <p:nvPr/>
        </p:nvSpPr>
        <p:spPr>
          <a:xfrm>
            <a:off x="9474480" y="3101400"/>
            <a:ext cx="8575200" cy="23846040"/>
          </a:xfrm>
          <a:prstGeom prst="rect">
            <a:avLst/>
          </a:prstGeom>
          <a:solidFill>
            <a:srgbClr val="FFFFFF"/>
          </a:solidFill>
          <a:ln w="12600">
            <a:solidFill>
              <a:srgbClr val="BE0F34"/>
            </a:solidFill>
            <a:miter/>
          </a:ln>
        </p:spPr>
        <p:txBody>
          <a:bodyPr lIns="274320" tIns="118800" rIns="274320" bIns="118800"/>
          <a:lstStyle/>
          <a:p>
            <a:pPr>
              <a:lnSpc>
                <a:spcPct val="100000"/>
              </a:lnSpc>
            </a:pPr>
            <a:r>
              <a:rPr lang="en-US" sz="3200" b="1">
                <a:solidFill>
                  <a:srgbClr val="333399"/>
                </a:solidFill>
                <a:latin typeface="Arial"/>
                <a:ea typeface="DejaVu Sans"/>
              </a:rPr>
              <a:t>Software Overview</a:t>
            </a:r>
            <a:endParaRPr/>
          </a:p>
          <a:p>
            <a:pPr>
              <a:lnSpc>
                <a:spcPct val="100000"/>
              </a:lnSpc>
              <a:buFont typeface="Arial"/>
              <a:buChar char="•"/>
            </a:pPr>
            <a:r>
              <a:rPr lang="en-US" sz="2400" b="1">
                <a:solidFill>
                  <a:srgbClr val="000000"/>
                </a:solidFill>
                <a:latin typeface="Arial"/>
                <a:ea typeface="Verdana"/>
              </a:rPr>
              <a:t>A demonstration system was developed for AutoEEG</a:t>
            </a:r>
            <a:r>
              <a:rPr lang="en-US" sz="2400" b="1" baseline="30000">
                <a:solidFill>
                  <a:srgbClr val="000000"/>
                </a:solidFill>
                <a:latin typeface="Arial"/>
                <a:ea typeface="Verdana"/>
              </a:rPr>
              <a:t>TM </a:t>
            </a:r>
            <a:r>
              <a:rPr lang="en-US" sz="2400" b="1">
                <a:solidFill>
                  <a:srgbClr val="000000"/>
                </a:solidFill>
                <a:latin typeface="Arial"/>
                <a:ea typeface="Verdana"/>
              </a:rPr>
              <a:t>that displays annotations and allows users to process new data:</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lang="en-US" sz="2400" b="1">
                <a:solidFill>
                  <a:srgbClr val="000000"/>
                </a:solidFill>
                <a:latin typeface="Arial"/>
                <a:ea typeface="Verdana"/>
              </a:rPr>
              <a:t>The software architecture are on an underlying Unified Modeling Language (UML) model.</a:t>
            </a:r>
            <a:endParaRPr/>
          </a:p>
          <a:p>
            <a:pPr>
              <a:lnSpc>
                <a:spcPct val="100000"/>
              </a:lnSpc>
            </a:pPr>
            <a:endParaRPr/>
          </a:p>
          <a:p>
            <a:pPr>
              <a:lnSpc>
                <a:spcPct val="100000"/>
              </a:lnSpc>
              <a:buFont typeface="Arial"/>
              <a:buChar char="•"/>
            </a:pPr>
            <a:r>
              <a:rPr lang="en-US" sz="2400" b="1">
                <a:solidFill>
                  <a:srgbClr val="000000"/>
                </a:solidFill>
                <a:latin typeface="Arial"/>
                <a:ea typeface="Verdana"/>
              </a:rPr>
              <a:t>On the use case view, all the possible functionalities are utilized by the actor without hierarchical access. The entries are related to each patient.</a:t>
            </a:r>
            <a:endParaRPr/>
          </a:p>
          <a:p>
            <a:pPr>
              <a:lnSpc>
                <a:spcPct val="100000"/>
              </a:lnSpc>
            </a:pPr>
            <a:endParaRPr/>
          </a:p>
          <a:p>
            <a:pPr>
              <a:lnSpc>
                <a:spcPct val="100000"/>
              </a:lnSpc>
              <a:buFont typeface="Arial"/>
              <a:buChar char="•"/>
            </a:pPr>
            <a:r>
              <a:rPr lang="en-US" sz="2400" b="1">
                <a:solidFill>
                  <a:srgbClr val="000000"/>
                </a:solidFill>
                <a:latin typeface="Arial"/>
                <a:ea typeface="Verdana"/>
              </a:rPr>
              <a:t>On the logical view, the user Interface contains methods for each of the features that the actors use to communicate with the system on the main class. They are mainly  three views: waveform, spectrogram and the combination of both.</a:t>
            </a:r>
            <a:endParaRPr/>
          </a:p>
          <a:p>
            <a:pPr>
              <a:lnSpc>
                <a:spcPct val="100000"/>
              </a:lnSpc>
            </a:pPr>
            <a:endParaRPr/>
          </a:p>
          <a:p>
            <a:pPr>
              <a:lnSpc>
                <a:spcPct val="100000"/>
              </a:lnSpc>
              <a:buFont typeface="Arial"/>
              <a:buChar char="•"/>
            </a:pPr>
            <a:r>
              <a:rPr lang="en-US" sz="2400" b="1">
                <a:solidFill>
                  <a:srgbClr val="000000"/>
                </a:solidFill>
                <a:latin typeface="Arial"/>
                <a:ea typeface="Verdana"/>
              </a:rPr>
              <a:t>On the process view the EDF reading occurs in a separated class. The data processing occurs on the main class. Each one of the views (GUI) are represented by their respective class.</a:t>
            </a:r>
            <a:endParaRPr/>
          </a:p>
          <a:p>
            <a:pPr>
              <a:lnSpc>
                <a:spcPct val="100000"/>
              </a:lnSpc>
            </a:pPr>
            <a:endParaRPr/>
          </a:p>
          <a:p>
            <a:pPr>
              <a:lnSpc>
                <a:spcPct val="100000"/>
              </a:lnSpc>
              <a:buFont typeface="Arial"/>
              <a:buChar char="•"/>
            </a:pPr>
            <a:r>
              <a:rPr lang="en-US" sz="2400" b="1">
                <a:solidFill>
                  <a:srgbClr val="000000"/>
                </a:solidFill>
                <a:latin typeface="Arial"/>
                <a:ea typeface="Verdana"/>
              </a:rPr>
              <a:t>The process of raw files, independent component analysis, ephoching, time frequency, bash scripting, and data exporting perfectly match with python use on this project. It runs in all systems license free.</a:t>
            </a:r>
            <a:endParaRPr/>
          </a:p>
          <a:p>
            <a:pPr>
              <a:lnSpc>
                <a:spcPct val="100000"/>
              </a:lnSpc>
            </a:pPr>
            <a:endParaRPr/>
          </a:p>
          <a:p>
            <a:pPr>
              <a:lnSpc>
                <a:spcPct val="100000"/>
              </a:lnSpc>
              <a:buFont typeface="Arial"/>
              <a:buChar char="•"/>
            </a:pPr>
            <a:r>
              <a:rPr lang="en-US" sz="2400" b="1">
                <a:solidFill>
                  <a:srgbClr val="000000"/>
                </a:solidFill>
                <a:latin typeface="Arial"/>
                <a:ea typeface="Verdana"/>
              </a:rPr>
              <a:t>Combined with the PYQT toolkit the application can be developed with clean design and powerful API. The PyQt includes abstractions, parallel processing, SQL databases, XML, a multimedia framework, and a rich collection of GUI widgets. Which perfect match with our application needs.</a:t>
            </a:r>
            <a:endParaRPr/>
          </a:p>
          <a:p>
            <a:pPr>
              <a:lnSpc>
                <a:spcPct val="100000"/>
              </a:lnSpc>
            </a:pPr>
            <a:endParaRPr/>
          </a:p>
          <a:p>
            <a:pPr>
              <a:lnSpc>
                <a:spcPct val="100000"/>
              </a:lnSpc>
            </a:pPr>
            <a:r>
              <a:rPr lang="en-US" sz="3200" b="1">
                <a:solidFill>
                  <a:srgbClr val="333399"/>
                </a:solidFill>
                <a:latin typeface="Arial"/>
                <a:ea typeface="DejaVu Sans"/>
              </a:rPr>
              <a:t>Data Acquisition</a:t>
            </a:r>
            <a:endParaRPr/>
          </a:p>
          <a:p>
            <a:pPr>
              <a:lnSpc>
                <a:spcPct val="100000"/>
              </a:lnSpc>
              <a:buFont typeface="Arial"/>
              <a:buChar char="•"/>
            </a:pPr>
            <a:r>
              <a:rPr lang="en-US" sz="2400" b="1">
                <a:solidFill>
                  <a:srgbClr val="000000"/>
                </a:solidFill>
                <a:latin typeface="Arial"/>
                <a:ea typeface="Verdana"/>
              </a:rPr>
              <a:t>An EEG measurement represents a difference between the voltages at two electrodes. The signal is usually displayed using a montage which is essentially a differential view of the signals computed by differencing adjacent channels (use Dave J.’s view of a TCP montage)</a:t>
            </a:r>
            <a:endParaRPr/>
          </a:p>
          <a:p>
            <a:pPr>
              <a:lnSpc>
                <a:spcPct val="100000"/>
              </a:lnSpc>
            </a:pPr>
            <a:endParaRPr/>
          </a:p>
          <a:p>
            <a:pPr>
              <a:lnSpc>
                <a:spcPct val="100000"/>
              </a:lnSpc>
            </a:pPr>
            <a:endParaRPr/>
          </a:p>
        </p:txBody>
      </p:sp>
      <p:pic>
        <p:nvPicPr>
          <p:cNvPr id="52" name="Picture 57"/>
          <p:cNvPicPr/>
          <p:nvPr/>
        </p:nvPicPr>
        <p:blipFill>
          <a:blip r:embed="rId5"/>
          <a:stretch>
            <a:fillRect/>
          </a:stretch>
        </p:blipFill>
        <p:spPr>
          <a:xfrm>
            <a:off x="9876960" y="4926600"/>
            <a:ext cx="7770960" cy="5484960"/>
          </a:xfrm>
          <a:prstGeom prst="rect">
            <a:avLst/>
          </a:prstGeom>
          <a:ln>
            <a:noFill/>
          </a:ln>
        </p:spPr>
      </p:pic>
      <p:pic>
        <p:nvPicPr>
          <p:cNvPr id="53" name="Picture 56"/>
          <p:cNvPicPr/>
          <p:nvPr/>
        </p:nvPicPr>
        <p:blipFill>
          <a:blip r:embed="rId6"/>
          <a:stretch>
            <a:fillRect/>
          </a:stretch>
        </p:blipFill>
        <p:spPr>
          <a:xfrm>
            <a:off x="18711000" y="14434920"/>
            <a:ext cx="8137440" cy="5119200"/>
          </a:xfrm>
          <a:prstGeom prst="rect">
            <a:avLst/>
          </a:prstGeom>
          <a:ln>
            <a:noFill/>
          </a:ln>
        </p:spPr>
      </p:pic>
      <p:pic>
        <p:nvPicPr>
          <p:cNvPr id="54" name="Picture 55"/>
          <p:cNvPicPr/>
          <p:nvPr/>
        </p:nvPicPr>
        <p:blipFill>
          <a:blip r:embed="rId7"/>
          <a:stretch>
            <a:fillRect/>
          </a:stretch>
        </p:blipFill>
        <p:spPr>
          <a:xfrm>
            <a:off x="20005920" y="9198720"/>
            <a:ext cx="2425680" cy="2425680"/>
          </a:xfrm>
          <a:prstGeom prst="rect">
            <a:avLst/>
          </a:prstGeom>
          <a:ln>
            <a:noFill/>
          </a:ln>
        </p:spPr>
      </p:pic>
      <p:pic>
        <p:nvPicPr>
          <p:cNvPr id="55" name="Picture 59"/>
          <p:cNvPicPr/>
          <p:nvPr/>
        </p:nvPicPr>
        <p:blipFill>
          <a:blip r:embed="rId8"/>
          <a:stretch>
            <a:fillRect/>
          </a:stretch>
        </p:blipFill>
        <p:spPr>
          <a:xfrm>
            <a:off x="10116000" y="24257160"/>
            <a:ext cx="3042360" cy="2503800"/>
          </a:xfrm>
          <a:prstGeom prst="rect">
            <a:avLst/>
          </a:prstGeom>
          <a:ln>
            <a:noFill/>
          </a:ln>
        </p:spPr>
      </p:pic>
      <p:pic>
        <p:nvPicPr>
          <p:cNvPr id="56" name="Picture 60"/>
          <p:cNvPicPr/>
          <p:nvPr/>
        </p:nvPicPr>
        <p:blipFill>
          <a:blip r:embed="rId9"/>
          <a:stretch>
            <a:fillRect/>
          </a:stretch>
        </p:blipFill>
        <p:spPr>
          <a:xfrm>
            <a:off x="14229360" y="24231600"/>
            <a:ext cx="2936520" cy="2715840"/>
          </a:xfrm>
          <a:prstGeom prst="rect">
            <a:avLst/>
          </a:prstGeom>
          <a:ln>
            <a:noFill/>
          </a:ln>
        </p:spPr>
      </p:pic>
      <p:pic>
        <p:nvPicPr>
          <p:cNvPr id="58" name="Picture 57"/>
          <p:cNvPicPr/>
          <p:nvPr/>
        </p:nvPicPr>
        <p:blipFill>
          <a:blip r:embed="rId10"/>
          <a:stretch>
            <a:fillRect/>
          </a:stretch>
        </p:blipFill>
        <p:spPr>
          <a:xfrm>
            <a:off x="23865840" y="9052560"/>
            <a:ext cx="1771200" cy="2718000"/>
          </a:xfrm>
          <a:prstGeom prst="rect">
            <a:avLst/>
          </a:prstGeom>
          <a:ln>
            <a:noFill/>
          </a:ln>
        </p:spPr>
      </p:pic>
      <p:pic>
        <p:nvPicPr>
          <p:cNvPr id="59" name="Picture 58"/>
          <p:cNvPicPr/>
          <p:nvPr/>
        </p:nvPicPr>
        <p:blipFill>
          <a:blip r:embed="rId11"/>
          <a:stretch>
            <a:fillRect/>
          </a:stretch>
        </p:blipFill>
        <p:spPr>
          <a:xfrm>
            <a:off x="19064160" y="22709880"/>
            <a:ext cx="7431480" cy="3043440"/>
          </a:xfrm>
          <a:prstGeom prst="rect">
            <a:avLst/>
          </a:prstGeom>
          <a:ln>
            <a:noFill/>
          </a:ln>
        </p:spPr>
      </p:pic>
      <p:pic>
        <p:nvPicPr>
          <p:cNvPr id="60" name="Picture 59"/>
          <p:cNvPicPr/>
          <p:nvPr/>
        </p:nvPicPr>
        <p:blipFill>
          <a:blip r:embed="rId12"/>
          <a:stretch>
            <a:fillRect/>
          </a:stretch>
        </p:blipFill>
        <p:spPr>
          <a:xfrm>
            <a:off x="27647280" y="4297680"/>
            <a:ext cx="8366040" cy="5223240"/>
          </a:xfrm>
          <a:prstGeom prst="rect">
            <a:avLst/>
          </a:prstGeom>
          <a:ln>
            <a:noFill/>
          </a:ln>
        </p:spPr>
      </p:pic>
      <p:pic>
        <p:nvPicPr>
          <p:cNvPr id="61" name="Picture 60"/>
          <p:cNvPicPr/>
          <p:nvPr/>
        </p:nvPicPr>
        <p:blipFill>
          <a:blip r:embed="rId13"/>
          <a:stretch>
            <a:fillRect/>
          </a:stretch>
        </p:blipFill>
        <p:spPr>
          <a:xfrm>
            <a:off x="27663480" y="10548720"/>
            <a:ext cx="8333640" cy="5239800"/>
          </a:xfrm>
          <a:prstGeom prst="rect">
            <a:avLst/>
          </a:prstGeom>
          <a:ln>
            <a:noFill/>
          </a:ln>
        </p:spPr>
      </p:pic>
      <p:pic>
        <p:nvPicPr>
          <p:cNvPr id="62" name="Picture 4"/>
          <p:cNvPicPr/>
          <p:nvPr/>
        </p:nvPicPr>
        <p:blipFill>
          <a:blip r:embed="rId14"/>
          <a:stretch>
            <a:fillRect/>
          </a:stretch>
        </p:blipFill>
        <p:spPr>
          <a:xfrm>
            <a:off x="765756" y="14845920"/>
            <a:ext cx="7974360" cy="3745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923</Words>
  <Application>Microsoft Macintosh PowerPoint</Application>
  <PresentationFormat>Custom</PresentationFormat>
  <Paragraphs>147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DejaVu Sans</vt:lpstr>
      <vt:lpstr>ＭＳ Ｐゴシック</vt:lpstr>
      <vt:lpstr>StarSymbol</vt:lpstr>
      <vt:lpstr>Times New Roman</vt:lpstr>
      <vt:lpstr>Verdana</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Joseph Picone</cp:lastModifiedBy>
  <cp:revision>3</cp:revision>
  <dcterms:modified xsi:type="dcterms:W3CDTF">2015-07-28T15:07:39Z</dcterms:modified>
</cp:coreProperties>
</file>