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946"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37"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38"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39"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0" name="PlaceHolder 5"/>
          <p:cNvSpPr>
            <a:spLocks noGrp="1"/>
          </p:cNvSpPr>
          <p:nvPr>
            <p:ph type="sldNum"/>
          </p:nvPr>
        </p:nvSpPr>
        <p:spPr>
          <a:xfrm>
            <a:off x="4399200" y="9555480"/>
            <a:ext cx="3372840" cy="502560"/>
          </a:xfrm>
          <a:prstGeom prst="rect">
            <a:avLst/>
          </a:prstGeom>
        </p:spPr>
        <p:txBody>
          <a:bodyPr lIns="0" tIns="0" rIns="0" bIns="0" anchor="b"/>
          <a:lstStyle/>
          <a:p>
            <a:pPr algn="r"/>
            <a:fld id="{984C39FF-A927-4BC4-8454-531E5470FD6C}" type="slidenum">
              <a:rPr lang="en-US" sz="1400">
                <a:latin typeface="Times New Roman"/>
              </a:rPr>
              <a:t>‹#›</a:t>
            </a:fld>
            <a:endParaRPr/>
          </a:p>
        </p:txBody>
      </p:sp>
    </p:spTree>
    <p:extLst>
      <p:ext uri="{BB962C8B-B14F-4D97-AF65-F5344CB8AC3E}">
        <p14:creationId xmlns:p14="http://schemas.microsoft.com/office/powerpoint/2010/main" val="329410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body"/>
          </p:nvPr>
        </p:nvSpPr>
        <p:spPr>
          <a:xfrm>
            <a:off x="685800" y="4400640"/>
            <a:ext cx="5484960" cy="3598920"/>
          </a:xfrm>
          <a:prstGeom prst="rect">
            <a:avLst/>
          </a:prstGeom>
        </p:spPr>
        <p:txBody>
          <a:bodyPr lIns="0" tIns="0" rIns="0" bIns="0"/>
          <a:lstStyle/>
          <a:p>
            <a:endParaRPr/>
          </a:p>
        </p:txBody>
      </p:sp>
      <p:sp>
        <p:nvSpPr>
          <p:cNvPr id="64" name="CustomShape 2"/>
          <p:cNvSpPr/>
          <p:nvPr/>
        </p:nvSpPr>
        <p:spPr>
          <a:xfrm>
            <a:off x="3884760" y="8685360"/>
            <a:ext cx="2970360" cy="457200"/>
          </a:xfrm>
          <a:prstGeom prst="rect">
            <a:avLst/>
          </a:prstGeom>
          <a:noFill/>
          <a:ln>
            <a:noFill/>
          </a:ln>
        </p:spPr>
        <p:txBody>
          <a:bodyPr lIns="90000" tIns="45000" rIns="90000" bIns="45000" anchor="b"/>
          <a:lstStyle/>
          <a:p>
            <a:pPr algn="r">
              <a:lnSpc>
                <a:spcPct val="100000"/>
              </a:lnSpc>
            </a:pPr>
            <a:fld id="{240F5534-D2D9-4F27-A585-4682ABF9AB0A}" type="slidenum">
              <a:rPr lang="en-US" sz="1200">
                <a:solidFill>
                  <a:srgbClr val="000000"/>
                </a:solidFill>
                <a:latin typeface="+mn-lt"/>
                <a:ea typeface="+mn-ea"/>
              </a:rPr>
              <a:t>1</a:t>
            </a:fld>
            <a:endParaRPr/>
          </a:p>
        </p:txBody>
      </p:sp>
    </p:spTree>
    <p:extLst>
      <p:ext uri="{BB962C8B-B14F-4D97-AF65-F5344CB8AC3E}">
        <p14:creationId xmlns:p14="http://schemas.microsoft.com/office/powerpoint/2010/main" val="368365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1828800" y="6418800"/>
            <a:ext cx="32918040" cy="7588800"/>
          </a:xfrm>
          <a:prstGeom prst="rect">
            <a:avLst/>
          </a:prstGeom>
        </p:spPr>
        <p:txBody>
          <a:bodyPr lIns="0" tIns="0" rIns="0" bIns="0"/>
          <a:lstStyle/>
          <a:p>
            <a:endParaRPr/>
          </a:p>
        </p:txBody>
      </p:sp>
      <p:sp>
        <p:nvSpPr>
          <p:cNvPr id="25" name="PlaceHolder 3"/>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8"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9"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
        <p:nvSpPr>
          <p:cNvPr id="30" name="PlaceHolder 5"/>
          <p:cNvSpPr>
            <a:spLocks noGrp="1"/>
          </p:cNvSpPr>
          <p:nvPr>
            <p:ph type="body"/>
          </p:nvPr>
        </p:nvSpPr>
        <p:spPr>
          <a:xfrm>
            <a:off x="1828800" y="14729040"/>
            <a:ext cx="16063920" cy="7588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1828800" y="6418800"/>
            <a:ext cx="32918040" cy="15909840"/>
          </a:xfrm>
          <a:prstGeom prst="rect">
            <a:avLst/>
          </a:prstGeom>
        </p:spPr>
        <p:txBody>
          <a:bodyPr lIns="0" tIns="0" rIns="0" bIns="0"/>
          <a:lstStyle/>
          <a:p>
            <a:endParaRPr/>
          </a:p>
        </p:txBody>
      </p:sp>
      <p:sp>
        <p:nvSpPr>
          <p:cNvPr id="33" name="PlaceHolder 3"/>
          <p:cNvSpPr>
            <a:spLocks noGrp="1"/>
          </p:cNvSpPr>
          <p:nvPr>
            <p:ph type="body"/>
          </p:nvPr>
        </p:nvSpPr>
        <p:spPr>
          <a:xfrm>
            <a:off x="1828800" y="6418800"/>
            <a:ext cx="32918040" cy="15909840"/>
          </a:xfrm>
          <a:prstGeom prst="rect">
            <a:avLst/>
          </a:prstGeom>
        </p:spPr>
        <p:txBody>
          <a:bodyPr lIns="0" tIns="0" rIns="0" bIns="0"/>
          <a:lstStyle/>
          <a:p>
            <a:endParaRPr/>
          </a:p>
        </p:txBody>
      </p:sp>
      <p:pic>
        <p:nvPicPr>
          <p:cNvPr id="34" name="Picture 33"/>
          <p:cNvPicPr/>
          <p:nvPr/>
        </p:nvPicPr>
        <p:blipFill>
          <a:blip r:embed="rId2"/>
          <a:stretch>
            <a:fillRect/>
          </a:stretch>
        </p:blipFill>
        <p:spPr>
          <a:xfrm>
            <a:off x="8314200" y="6418800"/>
            <a:ext cx="19946880" cy="15909840"/>
          </a:xfrm>
          <a:prstGeom prst="rect">
            <a:avLst/>
          </a:prstGeom>
          <a:ln>
            <a:noFill/>
          </a:ln>
        </p:spPr>
      </p:pic>
      <p:pic>
        <p:nvPicPr>
          <p:cNvPr id="35" name="Picture 34"/>
          <p:cNvPicPr/>
          <p:nvPr/>
        </p:nvPicPr>
        <p:blipFill>
          <a:blip r:embed="rId2"/>
          <a:stretch>
            <a:fillRect/>
          </a:stretch>
        </p:blipFill>
        <p:spPr>
          <a:xfrm>
            <a:off x="8314200" y="6418800"/>
            <a:ext cx="19946880" cy="15909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1828800" y="6418800"/>
            <a:ext cx="32918040" cy="15910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1828800" y="6418800"/>
            <a:ext cx="32918040" cy="15909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8" name="PlaceHolder 3"/>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828800" y="1094400"/>
            <a:ext cx="32918040" cy="21234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13" name="PlaceHolder 3"/>
          <p:cNvSpPr>
            <a:spLocks noGrp="1"/>
          </p:cNvSpPr>
          <p:nvPr>
            <p:ph type="body"/>
          </p:nvPr>
        </p:nvSpPr>
        <p:spPr>
          <a:xfrm>
            <a:off x="1828800" y="14729040"/>
            <a:ext cx="16063920" cy="7588800"/>
          </a:xfrm>
          <a:prstGeom prst="rect">
            <a:avLst/>
          </a:prstGeom>
        </p:spPr>
        <p:txBody>
          <a:bodyPr lIns="0" tIns="0" rIns="0" bIns="0"/>
          <a:lstStyle/>
          <a:p>
            <a:endParaRPr/>
          </a:p>
        </p:txBody>
      </p:sp>
      <p:sp>
        <p:nvSpPr>
          <p:cNvPr id="14" name="PlaceHolder 4"/>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17"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18"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828800" y="1094400"/>
            <a:ext cx="32918040" cy="45810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1"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2" name="PlaceHolder 4"/>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0640"/>
          </a:xfrm>
          <a:prstGeom prst="rect">
            <a:avLst/>
          </a:prstGeom>
        </p:spPr>
        <p:txBody>
          <a:bodyPr lIns="0" tIns="0" rIns="0" bIns="0" anchor="ctr"/>
          <a:lstStyle/>
          <a:p>
            <a:pPr algn="ctr"/>
            <a:r>
              <a:rPr lang="en-US" sz="4400">
                <a:latin typeface="Arial"/>
              </a:rPr>
              <a:t>Click to edit the title text format</a:t>
            </a:r>
            <a:endParaRPr/>
          </a:p>
        </p:txBody>
      </p:sp>
      <p:sp>
        <p:nvSpPr>
          <p:cNvPr id="3" name="PlaceHolder 2"/>
          <p:cNvSpPr>
            <a:spLocks noGrp="1"/>
          </p:cNvSpPr>
          <p:nvPr>
            <p:ph type="body"/>
          </p:nvPr>
        </p:nvSpPr>
        <p:spPr>
          <a:xfrm>
            <a:off x="1828800" y="6418800"/>
            <a:ext cx="32918040" cy="1590984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18492120" y="3101400"/>
            <a:ext cx="8575560" cy="2387196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dirty="0" smtClean="0">
                <a:solidFill>
                  <a:srgbClr val="333399"/>
                </a:solidFill>
                <a:latin typeface="Arial"/>
                <a:ea typeface="DejaVu Sans"/>
              </a:rPr>
              <a:t>Views</a:t>
            </a: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architecture was specifically changed to accommodate multiple views. The used of the </a:t>
            </a:r>
            <a:r>
              <a:rPr lang="en-US" sz="2400" b="1" dirty="0" err="1">
                <a:solidFill>
                  <a:srgbClr val="000000"/>
                </a:solidFill>
                <a:latin typeface="Arial"/>
                <a:ea typeface="Verdana"/>
              </a:rPr>
              <a:t>QStackedWidget</a:t>
            </a:r>
            <a:r>
              <a:rPr lang="en-US" sz="2400" b="1" dirty="0">
                <a:solidFill>
                  <a:srgbClr val="000000"/>
                </a:solidFill>
                <a:latin typeface="Arial"/>
                <a:ea typeface="Verdana"/>
              </a:rPr>
              <a:t> makes it easy to switch between the different views in the application. </a:t>
            </a: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Following </a:t>
            </a:r>
            <a:r>
              <a:rPr lang="en-US" sz="2400" b="1" dirty="0">
                <a:solidFill>
                  <a:srgbClr val="000000"/>
                </a:solidFill>
                <a:latin typeface="Arial"/>
                <a:ea typeface="Verdana"/>
              </a:rPr>
              <a:t>the MVC architecture, all the views are generated and stacked on the application start. Only one widget is visible at a time and they fade according to the user choice. </a:t>
            </a: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views transitions occurs effortless among each other with a low computational cost and high usability, making the user experience intuitive, fast and with simple </a:t>
            </a:r>
            <a:r>
              <a:rPr lang="en-US" sz="2400" b="1" dirty="0" smtClean="0">
                <a:solidFill>
                  <a:srgbClr val="000000"/>
                </a:solidFill>
                <a:latin typeface="Arial"/>
                <a:ea typeface="Verdana"/>
              </a:rPr>
              <a:t>navigation.</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a:t>
            </a:r>
            <a:r>
              <a:rPr lang="en-US" sz="2400" b="1" dirty="0" smtClean="0">
                <a:solidFill>
                  <a:srgbClr val="000000"/>
                </a:solidFill>
                <a:latin typeface="Arial"/>
                <a:ea typeface="ＭＳ Ｐゴシック"/>
              </a:rPr>
              <a:t>he </a:t>
            </a:r>
            <a:r>
              <a:rPr lang="en-US" sz="2400" b="1" dirty="0">
                <a:solidFill>
                  <a:srgbClr val="000000"/>
                </a:solidFill>
                <a:latin typeface="Arial"/>
                <a:ea typeface="ＭＳ Ｐゴシック"/>
              </a:rPr>
              <a:t>application offers different views according to the needs. Waveform, spectrogram and montage. Those views contain specific approaches that facilitates the understanding of the patient data without massive work from the neurologist's </a:t>
            </a:r>
            <a:r>
              <a:rPr lang="en-US" sz="2400" b="1" dirty="0" smtClean="0">
                <a:solidFill>
                  <a:srgbClr val="000000"/>
                </a:solidFill>
                <a:latin typeface="Arial"/>
                <a:ea typeface="ＭＳ Ｐゴシック"/>
              </a:rPr>
              <a:t>end.</a:t>
            </a: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ＭＳ Ｐゴシック"/>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ＭＳ Ｐゴシック"/>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ＭＳ Ｐゴシック"/>
              </a:rPr>
              <a:t>The </a:t>
            </a:r>
            <a:r>
              <a:rPr lang="en-US" sz="2400" b="1" dirty="0">
                <a:solidFill>
                  <a:srgbClr val="000000"/>
                </a:solidFill>
                <a:latin typeface="Arial"/>
                <a:ea typeface="ＭＳ Ｐゴシック"/>
              </a:rPr>
              <a:t>class responsible handle the selection of the visible sub widget that should slide in. Whenever this is called, the currently shown sub-widget is smoothly shifted out.</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42" name="CustomShape 2"/>
          <p:cNvSpPr/>
          <p:nvPr/>
        </p:nvSpPr>
        <p:spPr>
          <a:xfrm>
            <a:off x="457200" y="3071880"/>
            <a:ext cx="8575560" cy="1123848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dirty="0" smtClean="0">
                <a:solidFill>
                  <a:srgbClr val="333399"/>
                </a:solidFill>
                <a:latin typeface="Arial"/>
                <a:ea typeface="DejaVu Sans"/>
              </a:rPr>
              <a:t>Abstract</a:t>
            </a:r>
            <a:endParaRPr lang="en-US" dirty="0"/>
          </a:p>
          <a:p>
            <a:pPr marL="342900" indent="-342900">
              <a:lnSpc>
                <a:spcPct val="100000"/>
              </a:lnSpc>
              <a:buFont typeface="Arial" panose="020B0604020202020204" pitchFamily="34" charset="0"/>
              <a:buChar char="•"/>
            </a:pPr>
            <a:r>
              <a:rPr lang="en-US" sz="2400" b="1" dirty="0" smtClean="0">
                <a:solidFill>
                  <a:srgbClr val="000000"/>
                </a:solidFill>
                <a:ea typeface="Verdana"/>
              </a:rPr>
              <a:t>The </a:t>
            </a:r>
            <a:r>
              <a:rPr lang="en-US" sz="2400" b="1" dirty="0">
                <a:solidFill>
                  <a:srgbClr val="000000"/>
                </a:solidFill>
                <a:ea typeface="Verdana"/>
              </a:rPr>
              <a:t>electroencephalogram (EEG) is responsible for measuring electrical brain activity along the surface of the scalp. These signals are noisy making automated interpretation </a:t>
            </a:r>
            <a:r>
              <a:rPr lang="en-US" sz="2400" b="1" dirty="0" smtClean="0">
                <a:solidFill>
                  <a:srgbClr val="000000"/>
                </a:solidFill>
                <a:ea typeface="Verdana"/>
              </a:rPr>
              <a:t>challenging.</a:t>
            </a:r>
          </a:p>
          <a:p>
            <a:pPr marL="342900" indent="-342900">
              <a:lnSpc>
                <a:spcPct val="100000"/>
              </a:lnSpc>
              <a:buFont typeface="Arial" panose="020B0604020202020204" pitchFamily="34" charset="0"/>
              <a:buChar char="•"/>
            </a:pPr>
            <a:endParaRPr lang="en-US" sz="2400" b="1" dirty="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We </a:t>
            </a:r>
            <a:r>
              <a:rPr lang="en-US" sz="2400" b="1" dirty="0">
                <a:solidFill>
                  <a:srgbClr val="000000"/>
                </a:solidFill>
                <a:ea typeface="Verdana"/>
              </a:rPr>
              <a:t>are developing a system, </a:t>
            </a:r>
            <a:r>
              <a:rPr lang="en-US" sz="2400" b="1" dirty="0" err="1">
                <a:solidFill>
                  <a:srgbClr val="000000"/>
                </a:solidFill>
                <a:ea typeface="Verdana"/>
              </a:rPr>
              <a:t>AutoEEG</a:t>
            </a:r>
            <a:r>
              <a:rPr lang="en-US" sz="2400" b="1" baseline="30000" dirty="0" err="1">
                <a:solidFill>
                  <a:srgbClr val="000000"/>
                </a:solidFill>
                <a:ea typeface="Verdana"/>
              </a:rPr>
              <a:t>TM</a:t>
            </a:r>
            <a:r>
              <a:rPr lang="en-US" sz="2400" b="1" dirty="0">
                <a:solidFill>
                  <a:srgbClr val="000000"/>
                </a:solidFill>
                <a:ea typeface="Verdana"/>
              </a:rPr>
              <a:t>, that generates time-aligned markers indicating points of interest in the signal. In this project, we present a live-input demonstration system that computes and visualizes these </a:t>
            </a:r>
            <a:r>
              <a:rPr lang="en-US" sz="2400" b="1" dirty="0" smtClean="0">
                <a:solidFill>
                  <a:srgbClr val="000000"/>
                </a:solidFill>
                <a:ea typeface="Verdana"/>
              </a:rPr>
              <a:t>markers.</a:t>
            </a:r>
          </a:p>
          <a:p>
            <a:pPr marL="342900" indent="-342900">
              <a:lnSpc>
                <a:spcPct val="100000"/>
              </a:lnSpc>
              <a:buFont typeface="Arial" panose="020B0604020202020204" pitchFamily="34" charset="0"/>
              <a:buChar char="•"/>
            </a:pPr>
            <a:endParaRPr lang="en-US" sz="2400" b="1" dirty="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Processing </a:t>
            </a:r>
            <a:r>
              <a:rPr lang="en-US" sz="2400" b="1" dirty="0">
                <a:solidFill>
                  <a:srgbClr val="000000"/>
                </a:solidFill>
                <a:ea typeface="Verdana"/>
              </a:rPr>
              <a:t>the EDF files, Auto-EEG generates annotation files, shows EEG signals, accepts live inputs and process data. Implementing filters and adjustable time </a:t>
            </a:r>
            <a:r>
              <a:rPr lang="en-US" sz="2400" b="1" dirty="0" smtClean="0">
                <a:solidFill>
                  <a:srgbClr val="000000"/>
                </a:solidFill>
                <a:ea typeface="Verdana"/>
              </a:rPr>
              <a:t>scales.</a:t>
            </a:r>
          </a:p>
          <a:p>
            <a:pPr marL="342900" indent="-342900">
              <a:lnSpc>
                <a:spcPct val="100000"/>
              </a:lnSpc>
              <a:buFont typeface="Arial" panose="020B0604020202020204" pitchFamily="34" charset="0"/>
              <a:buChar char="•"/>
            </a:pPr>
            <a:endParaRPr lang="en-US" sz="2400" b="1" dirty="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Although </a:t>
            </a:r>
            <a:r>
              <a:rPr lang="en-US" sz="2400" b="1" dirty="0">
                <a:solidFill>
                  <a:srgbClr val="000000"/>
                </a:solidFill>
                <a:ea typeface="Verdana"/>
              </a:rPr>
              <a:t>the application had useful features, there was usability lack. The design should organize the user interface purposefully, in meaningful ways based on clear, consistent </a:t>
            </a:r>
            <a:r>
              <a:rPr lang="en-US" sz="2400" b="1" dirty="0" smtClean="0">
                <a:solidFill>
                  <a:srgbClr val="000000"/>
                </a:solidFill>
                <a:ea typeface="Verdana"/>
              </a:rPr>
              <a:t>models.</a:t>
            </a:r>
          </a:p>
          <a:p>
            <a:pPr marL="342900" indent="-342900">
              <a:lnSpc>
                <a:spcPct val="100000"/>
              </a:lnSpc>
              <a:buFont typeface="Arial" panose="020B0604020202020204" pitchFamily="34" charset="0"/>
              <a:buChar char="•"/>
            </a:pPr>
            <a:endParaRPr lang="en-US" sz="2400" b="1" dirty="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A </a:t>
            </a:r>
            <a:r>
              <a:rPr lang="en-US" sz="2400" b="1" dirty="0" err="1">
                <a:solidFill>
                  <a:srgbClr val="000000"/>
                </a:solidFill>
                <a:ea typeface="Verdana"/>
              </a:rPr>
              <a:t>conceptional</a:t>
            </a:r>
            <a:r>
              <a:rPr lang="en-US" sz="2400" b="1" dirty="0">
                <a:solidFill>
                  <a:srgbClr val="000000"/>
                </a:solidFill>
                <a:ea typeface="Verdana"/>
              </a:rPr>
              <a:t> and systematic design approach was developed standing out the user experience. The transitions become effortless with the </a:t>
            </a:r>
            <a:r>
              <a:rPr lang="en-US" sz="2400" b="1" dirty="0" err="1">
                <a:solidFill>
                  <a:srgbClr val="000000"/>
                </a:solidFill>
                <a:ea typeface="Verdana"/>
              </a:rPr>
              <a:t>QStackedWidget</a:t>
            </a:r>
            <a:r>
              <a:rPr lang="en-US" sz="2400" b="1" dirty="0">
                <a:solidFill>
                  <a:srgbClr val="000000"/>
                </a:solidFill>
                <a:ea typeface="Verdana"/>
              </a:rPr>
              <a:t> </a:t>
            </a:r>
            <a:r>
              <a:rPr lang="en-US" sz="2400" b="1" dirty="0" smtClean="0">
                <a:solidFill>
                  <a:srgbClr val="000000"/>
                </a:solidFill>
                <a:ea typeface="Verdana"/>
              </a:rPr>
              <a:t>implementation.</a:t>
            </a:r>
          </a:p>
          <a:p>
            <a:pPr marL="342900" indent="-342900">
              <a:lnSpc>
                <a:spcPct val="100000"/>
              </a:lnSpc>
              <a:buFont typeface="Arial" panose="020B0604020202020204" pitchFamily="34" charset="0"/>
              <a:buChar char="•"/>
            </a:pPr>
            <a:endParaRPr lang="en-US" sz="2400" b="1" dirty="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The </a:t>
            </a:r>
            <a:r>
              <a:rPr lang="en-US" sz="2400" b="1" dirty="0">
                <a:solidFill>
                  <a:srgbClr val="000000"/>
                </a:solidFill>
                <a:ea typeface="Verdana"/>
              </a:rPr>
              <a:t>graphic representation of the spectrum, spectrogram, is essential to take a quick look at the data and analyze the overall big picture.</a:t>
            </a:r>
            <a:endParaRPr dirty="0"/>
          </a:p>
        </p:txBody>
      </p:sp>
      <p:sp>
        <p:nvSpPr>
          <p:cNvPr id="43" name="CustomShape 3"/>
          <p:cNvSpPr/>
          <p:nvPr/>
        </p:nvSpPr>
        <p:spPr>
          <a:xfrm>
            <a:off x="536760" y="343440"/>
            <a:ext cx="35580600" cy="2369880"/>
          </a:xfrm>
          <a:prstGeom prst="rect">
            <a:avLst/>
          </a:prstGeom>
          <a:solidFill>
            <a:srgbClr val="FFFFFF"/>
          </a:solidFill>
          <a:ln w="12600">
            <a:noFill/>
          </a:ln>
        </p:spPr>
        <p:txBody>
          <a:bodyPr lIns="274320" tIns="118800" rIns="274320" bIns="118800"/>
          <a:lstStyle/>
          <a:p>
            <a:pPr algn="ctr">
              <a:lnSpc>
                <a:spcPct val="100000"/>
              </a:lnSpc>
            </a:pPr>
            <a:r>
              <a:rPr lang="en-US" sz="4800" b="1" dirty="0">
                <a:solidFill>
                  <a:srgbClr val="333399"/>
                </a:solidFill>
                <a:ea typeface="ＭＳ Ｐゴシック"/>
              </a:rPr>
              <a:t>A Live-Input Demonstration System for AUTOEEG</a:t>
            </a:r>
            <a:r>
              <a:rPr lang="en-US" sz="4800" b="1" baseline="30000" dirty="0">
                <a:solidFill>
                  <a:srgbClr val="333399"/>
                </a:solidFill>
                <a:ea typeface="ＭＳ Ｐゴシック"/>
              </a:rPr>
              <a:t>TM</a:t>
            </a:r>
            <a:endParaRPr dirty="0"/>
          </a:p>
          <a:p>
            <a:pPr algn="ctr">
              <a:lnSpc>
                <a:spcPct val="100000"/>
              </a:lnSpc>
            </a:pPr>
            <a:r>
              <a:rPr lang="en-US" sz="3200" b="1" dirty="0">
                <a:solidFill>
                  <a:srgbClr val="000000"/>
                </a:solidFill>
                <a:ea typeface="ＭＳ Ｐゴシック"/>
              </a:rPr>
              <a:t>Lucas Cotta, Lucas Santana, </a:t>
            </a:r>
            <a:r>
              <a:rPr lang="en-US" sz="3200" b="1" dirty="0" err="1">
                <a:solidFill>
                  <a:srgbClr val="000000"/>
                </a:solidFill>
                <a:ea typeface="ＭＳ Ｐゴシック"/>
              </a:rPr>
              <a:t>Meysam</a:t>
            </a:r>
            <a:r>
              <a:rPr lang="en-US" sz="3200" b="1" dirty="0">
                <a:solidFill>
                  <a:srgbClr val="000000"/>
                </a:solidFill>
                <a:ea typeface="ＭＳ Ｐゴシック"/>
              </a:rPr>
              <a:t> </a:t>
            </a:r>
            <a:r>
              <a:rPr lang="en-US" sz="3200" b="1" dirty="0" err="1">
                <a:solidFill>
                  <a:srgbClr val="000000"/>
                </a:solidFill>
                <a:ea typeface="ＭＳ Ｐゴシック"/>
              </a:rPr>
              <a:t>Golmohammadi</a:t>
            </a:r>
            <a:r>
              <a:rPr lang="en-US" sz="3200" b="1" dirty="0">
                <a:solidFill>
                  <a:srgbClr val="000000"/>
                </a:solidFill>
                <a:ea typeface="ＭＳ Ｐゴシック"/>
              </a:rPr>
              <a:t>, Dr. </a:t>
            </a:r>
            <a:r>
              <a:rPr lang="en-US" sz="3200" b="1" dirty="0" err="1">
                <a:solidFill>
                  <a:srgbClr val="000000"/>
                </a:solidFill>
                <a:ea typeface="ＭＳ Ｐゴシック"/>
              </a:rPr>
              <a:t>Iyad</a:t>
            </a:r>
            <a:r>
              <a:rPr lang="en-US" sz="3200" b="1" dirty="0">
                <a:solidFill>
                  <a:srgbClr val="000000"/>
                </a:solidFill>
                <a:ea typeface="ＭＳ Ｐゴシック"/>
              </a:rPr>
              <a:t> Obeid and Dr. Joseph </a:t>
            </a:r>
            <a:r>
              <a:rPr lang="en-US" sz="3200" b="1" dirty="0" err="1">
                <a:solidFill>
                  <a:srgbClr val="000000"/>
                </a:solidFill>
                <a:ea typeface="ＭＳ Ｐゴシック"/>
              </a:rPr>
              <a:t>Picone</a:t>
            </a:r>
            <a:endParaRPr dirty="0"/>
          </a:p>
          <a:p>
            <a:pPr algn="ctr">
              <a:lnSpc>
                <a:spcPct val="100000"/>
              </a:lnSpc>
            </a:pPr>
            <a:r>
              <a:rPr lang="en-US" sz="3200" b="1" dirty="0">
                <a:solidFill>
                  <a:srgbClr val="000000"/>
                </a:solidFill>
                <a:ea typeface="ＭＳ Ｐゴシック"/>
              </a:rPr>
              <a:t>The Neural Engineering Data Consortium, Temple University</a:t>
            </a:r>
            <a:endParaRPr dirty="0"/>
          </a:p>
        </p:txBody>
      </p:sp>
      <p:pic>
        <p:nvPicPr>
          <p:cNvPr id="44" name="Picture 4"/>
          <p:cNvPicPr/>
          <p:nvPr/>
        </p:nvPicPr>
        <p:blipFill>
          <a:blip r:embed="rId3"/>
          <a:stretch>
            <a:fillRect/>
          </a:stretch>
        </p:blipFill>
        <p:spPr>
          <a:xfrm>
            <a:off x="536760" y="496440"/>
            <a:ext cx="5804280" cy="888840"/>
          </a:xfrm>
          <a:prstGeom prst="rect">
            <a:avLst/>
          </a:prstGeom>
          <a:ln>
            <a:noFill/>
          </a:ln>
        </p:spPr>
      </p:pic>
      <p:sp>
        <p:nvSpPr>
          <p:cNvPr id="45" name="CustomShape 4"/>
          <p:cNvSpPr/>
          <p:nvPr/>
        </p:nvSpPr>
        <p:spPr>
          <a:xfrm>
            <a:off x="464400" y="14668920"/>
            <a:ext cx="8575560" cy="1227888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dirty="0" smtClean="0">
                <a:solidFill>
                  <a:srgbClr val="333399"/>
                </a:solidFill>
                <a:latin typeface="Arial"/>
                <a:ea typeface="DejaVu Sans"/>
              </a:rPr>
              <a:t>Introduction</a:t>
            </a:r>
          </a:p>
          <a:p>
            <a:pPr marL="342900" indent="-342900">
              <a:lnSpc>
                <a:spcPct val="100000"/>
              </a:lnSpc>
              <a:buFont typeface="Arial" panose="020B0604020202020204" pitchFamily="34" charset="0"/>
              <a:buChar char="•"/>
            </a:pPr>
            <a:r>
              <a:rPr lang="en-US" sz="2400" b="1" dirty="0" err="1" smtClean="0">
                <a:solidFill>
                  <a:srgbClr val="000000"/>
                </a:solidFill>
                <a:latin typeface="Arial"/>
                <a:ea typeface="Verdana"/>
              </a:rPr>
              <a:t>EDFBrowser</a:t>
            </a:r>
            <a:r>
              <a:rPr lang="en-US" sz="2400" b="1" dirty="0" smtClean="0">
                <a:solidFill>
                  <a:srgbClr val="000000"/>
                </a:solidFill>
                <a:latin typeface="Arial"/>
                <a:ea typeface="Verdana"/>
              </a:rPr>
              <a:t> </a:t>
            </a:r>
            <a:r>
              <a:rPr lang="en-US" sz="2400" b="1" dirty="0">
                <a:solidFill>
                  <a:srgbClr val="000000"/>
                </a:solidFill>
                <a:latin typeface="Arial"/>
                <a:ea typeface="Verdana"/>
              </a:rPr>
              <a:t>and MATLAB are free, </a:t>
            </a:r>
            <a:r>
              <a:rPr lang="en-US" sz="2400" b="1" dirty="0" err="1">
                <a:solidFill>
                  <a:srgbClr val="000000"/>
                </a:solidFill>
                <a:latin typeface="Arial"/>
                <a:ea typeface="Verdana"/>
              </a:rPr>
              <a:t>opensource</a:t>
            </a:r>
            <a:r>
              <a:rPr lang="en-US" sz="2400" b="1" dirty="0">
                <a:solidFill>
                  <a:srgbClr val="000000"/>
                </a:solidFill>
                <a:latin typeface="Arial"/>
                <a:ea typeface="Verdana"/>
              </a:rPr>
              <a:t>, multiplatform, which works as universal viewer and toolbox intended for </a:t>
            </a:r>
            <a:r>
              <a:rPr lang="en-US" sz="2400" b="1" dirty="0" err="1">
                <a:solidFill>
                  <a:srgbClr val="000000"/>
                </a:solidFill>
                <a:latin typeface="Arial"/>
                <a:ea typeface="Verdana"/>
              </a:rPr>
              <a:t>timeseries</a:t>
            </a:r>
            <a:r>
              <a:rPr lang="en-US" sz="2400" b="1" dirty="0">
                <a:solidFill>
                  <a:srgbClr val="000000"/>
                </a:solidFill>
                <a:latin typeface="Arial"/>
                <a:ea typeface="Verdana"/>
              </a:rPr>
              <a:t> storage files like EEG. As the application </a:t>
            </a:r>
            <a:r>
              <a:rPr lang="en-US" sz="2400" b="1" dirty="0" smtClean="0">
                <a:solidFill>
                  <a:srgbClr val="000000"/>
                </a:solidFill>
                <a:latin typeface="Arial"/>
                <a:ea typeface="Verdana"/>
              </a:rPr>
              <a:t>below:</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a:lnSpc>
                <a:spcPct val="100000"/>
              </a:lnSpc>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However </a:t>
            </a:r>
            <a:r>
              <a:rPr lang="en-US" sz="2400" b="1" dirty="0">
                <a:solidFill>
                  <a:srgbClr val="000000"/>
                </a:solidFill>
                <a:latin typeface="Arial"/>
                <a:ea typeface="Verdana"/>
              </a:rPr>
              <a:t>the need of an application that displays the annotation and accepts live inputs, changeable time scale and sensitivity per channel with visual interface still </a:t>
            </a:r>
            <a:r>
              <a:rPr lang="en-US" sz="2400" b="1" dirty="0" smtClean="0">
                <a:solidFill>
                  <a:srgbClr val="000000"/>
                </a:solidFill>
                <a:latin typeface="Arial"/>
                <a:ea typeface="Verdana"/>
              </a:rPr>
              <a:t>exists.</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application can open EDF file, showing EEG signals and their related annotations with the possibility of different views, which optimize the data </a:t>
            </a:r>
            <a:r>
              <a:rPr lang="en-US" sz="2400" b="1" dirty="0" smtClean="0">
                <a:solidFill>
                  <a:srgbClr val="000000"/>
                </a:solidFill>
                <a:latin typeface="Arial"/>
                <a:ea typeface="Verdana"/>
              </a:rPr>
              <a:t>analysis.</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Auto-EEG </a:t>
            </a:r>
            <a:r>
              <a:rPr lang="en-US" sz="2400" b="1" dirty="0">
                <a:solidFill>
                  <a:srgbClr val="000000"/>
                </a:solidFill>
                <a:latin typeface="Arial"/>
                <a:ea typeface="Verdana"/>
              </a:rPr>
              <a:t>uses TCP as the default montage format for EDF files. A new montage definition can be set by the </a:t>
            </a:r>
            <a:r>
              <a:rPr lang="en-US" sz="2400" b="1" dirty="0" smtClean="0">
                <a:solidFill>
                  <a:srgbClr val="000000"/>
                </a:solidFill>
                <a:latin typeface="Arial"/>
                <a:ea typeface="Verdana"/>
              </a:rPr>
              <a:t>user.</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annotations can be searched based on the filters status and be showed in two modes: events and labels.</a:t>
            </a:r>
            <a:endParaRPr dirty="0"/>
          </a:p>
          <a:p>
            <a:pPr>
              <a:lnSpc>
                <a:spcPct val="100000"/>
              </a:lnSpc>
            </a:pPr>
            <a:endParaRPr dirty="0"/>
          </a:p>
          <a:p>
            <a:pPr>
              <a:lnSpc>
                <a:spcPct val="100000"/>
              </a:lnSpc>
            </a:pPr>
            <a:endParaRPr dirty="0"/>
          </a:p>
          <a:p>
            <a:pPr>
              <a:lnSpc>
                <a:spcPct val="100000"/>
              </a:lnSpc>
            </a:pPr>
            <a:endParaRPr dirty="0"/>
          </a:p>
        </p:txBody>
      </p:sp>
      <p:sp>
        <p:nvSpPr>
          <p:cNvPr id="46" name="CustomShape 5"/>
          <p:cNvSpPr/>
          <p:nvPr/>
        </p:nvSpPr>
        <p:spPr>
          <a:xfrm>
            <a:off x="30540960" y="570600"/>
            <a:ext cx="4427640" cy="852480"/>
          </a:xfrm>
          <a:prstGeom prst="rect">
            <a:avLst/>
          </a:prstGeom>
          <a:noFill/>
          <a:ln w="9360">
            <a:noFill/>
          </a:ln>
        </p:spPr>
        <p:txBody>
          <a:bodyPr lIns="0" tIns="0" rIns="0" bIns="0"/>
          <a:lstStyle/>
          <a:p>
            <a:pPr algn="r">
              <a:lnSpc>
                <a:spcPct val="100000"/>
              </a:lnSpc>
            </a:pPr>
            <a:r>
              <a:rPr lang="en-US" sz="2800" b="1">
                <a:solidFill>
                  <a:srgbClr val="B30738"/>
                </a:solidFill>
                <a:latin typeface="Arial"/>
                <a:ea typeface="DejaVu Sans"/>
              </a:rPr>
              <a:t>College of Engineering</a:t>
            </a:r>
            <a:endParaRPr/>
          </a:p>
          <a:p>
            <a:pPr algn="r">
              <a:lnSpc>
                <a:spcPct val="100000"/>
              </a:lnSpc>
            </a:pPr>
            <a:r>
              <a:rPr lang="en-US" sz="2800" b="1">
                <a:solidFill>
                  <a:srgbClr val="B30738"/>
                </a:solidFill>
                <a:latin typeface="Arial"/>
                <a:ea typeface="DejaVu Sans"/>
              </a:rPr>
              <a:t>Temple University</a:t>
            </a:r>
            <a:endParaRPr/>
          </a:p>
        </p:txBody>
      </p:sp>
      <p:pic>
        <p:nvPicPr>
          <p:cNvPr id="47" name="Picture 45"/>
          <p:cNvPicPr/>
          <p:nvPr/>
        </p:nvPicPr>
        <p:blipFill>
          <a:blip r:embed="rId4"/>
          <a:stretch>
            <a:fillRect/>
          </a:stretch>
        </p:blipFill>
        <p:spPr>
          <a:xfrm>
            <a:off x="34991640" y="315720"/>
            <a:ext cx="1308600" cy="1370160"/>
          </a:xfrm>
          <a:prstGeom prst="rect">
            <a:avLst/>
          </a:prstGeom>
          <a:ln>
            <a:noFill/>
          </a:ln>
        </p:spPr>
      </p:pic>
      <p:sp>
        <p:nvSpPr>
          <p:cNvPr id="48" name="CustomShape 6"/>
          <p:cNvSpPr/>
          <p:nvPr/>
        </p:nvSpPr>
        <p:spPr>
          <a:xfrm>
            <a:off x="590760" y="1221120"/>
            <a:ext cx="5443920" cy="973080"/>
          </a:xfrm>
          <a:prstGeom prst="rect">
            <a:avLst/>
          </a:prstGeom>
          <a:noFill/>
          <a:ln>
            <a:noFill/>
          </a:ln>
        </p:spPr>
        <p:txBody>
          <a:bodyPr lIns="0" tIns="0" rIns="0" bIns="0" anchor="ctr" anchorCtr="1"/>
          <a:lstStyle/>
          <a:p>
            <a:pPr algn="ctr">
              <a:lnSpc>
                <a:spcPct val="100000"/>
              </a:lnSpc>
            </a:pPr>
            <a:r>
              <a:rPr lang="en-US" sz="3200" i="1" dirty="0">
                <a:solidFill>
                  <a:srgbClr val="000000"/>
                </a:solidFill>
                <a:ea typeface="DejaVu Sans"/>
              </a:rPr>
              <a:t>www.isip.piconepress.com</a:t>
            </a:r>
            <a:endParaRPr dirty="0"/>
          </a:p>
        </p:txBody>
      </p:sp>
      <p:sp>
        <p:nvSpPr>
          <p:cNvPr id="49" name="CustomShape 7"/>
          <p:cNvSpPr/>
          <p:nvPr/>
        </p:nvSpPr>
        <p:spPr>
          <a:xfrm>
            <a:off x="27509400" y="3101400"/>
            <a:ext cx="8575560" cy="1645314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dirty="0" smtClean="0">
                <a:solidFill>
                  <a:srgbClr val="333399"/>
                </a:solidFill>
                <a:latin typeface="Arial"/>
                <a:ea typeface="DejaVu Sans"/>
              </a:rPr>
              <a:t>Examples</a:t>
            </a: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Labeling:</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Changing sensitivity:</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a:lnSpc>
                <a:spcPct val="100000"/>
              </a:lnSpc>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impact of different views, with different labels, time scaling, sensitivity makes an enormous improvement on the diagnoses' speed. With a user-friendly interface and visual tools as spectrogram, the analysis can be deployed faster by the doctors and more pertinence, once that the machine learning can evaluate and interpreter a huge amount of data in a short period of time.</a:t>
            </a:r>
            <a:endParaRPr dirty="0"/>
          </a:p>
          <a:p>
            <a:pPr>
              <a:lnSpc>
                <a:spcPct val="100000"/>
              </a:lnSpc>
            </a:pPr>
            <a:endParaRPr dirty="0"/>
          </a:p>
          <a:p>
            <a:pPr>
              <a:lnSpc>
                <a:spcPct val="100000"/>
              </a:lnSpc>
            </a:pPr>
            <a:endParaRPr dirty="0"/>
          </a:p>
        </p:txBody>
      </p:sp>
      <p:sp>
        <p:nvSpPr>
          <p:cNvPr id="50" name="CustomShape 8"/>
          <p:cNvSpPr/>
          <p:nvPr/>
        </p:nvSpPr>
        <p:spPr>
          <a:xfrm>
            <a:off x="27509400" y="19903440"/>
            <a:ext cx="8607960" cy="704436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dirty="0" smtClean="0">
                <a:solidFill>
                  <a:srgbClr val="333399"/>
                </a:solidFill>
                <a:latin typeface="Arial"/>
                <a:ea typeface="DejaVu Sans"/>
              </a:rPr>
              <a:t>Summary</a:t>
            </a:r>
            <a:endParaRPr lang="en-US" dirty="0"/>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Some </a:t>
            </a:r>
            <a:r>
              <a:rPr lang="en-US" sz="2400" b="1" dirty="0">
                <a:solidFill>
                  <a:srgbClr val="000000"/>
                </a:solidFill>
                <a:latin typeface="Arial"/>
                <a:ea typeface="Verdana"/>
              </a:rPr>
              <a:t>functions such as printing the EEG waveforms were implemented and the new architecture of views allows for different system's </a:t>
            </a:r>
            <a:r>
              <a:rPr lang="en-US" sz="2400" b="1" dirty="0" smtClean="0">
                <a:solidFill>
                  <a:srgbClr val="000000"/>
                </a:solidFill>
                <a:latin typeface="Arial"/>
                <a:ea typeface="Verdana"/>
              </a:rPr>
              <a:t>views.</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spectrogram function generated from each channel can be used as a visual tool for quick </a:t>
            </a:r>
            <a:r>
              <a:rPr lang="en-US" sz="2400" b="1" dirty="0" smtClean="0">
                <a:solidFill>
                  <a:srgbClr val="000000"/>
                </a:solidFill>
                <a:latin typeface="Arial"/>
                <a:ea typeface="Verdana"/>
              </a:rPr>
              <a:t>analysis.</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Changing </a:t>
            </a:r>
            <a:r>
              <a:rPr lang="en-US" sz="2400" b="1" dirty="0">
                <a:solidFill>
                  <a:srgbClr val="000000"/>
                </a:solidFill>
                <a:latin typeface="Arial"/>
                <a:ea typeface="Verdana"/>
              </a:rPr>
              <a:t>the application structure from different views can be added without big modifications on the code, from now. The re-usability is very high</a:t>
            </a:r>
            <a:r>
              <a:rPr lang="en-US" sz="2400" b="1" dirty="0" smtClean="0">
                <a:solidFill>
                  <a:srgbClr val="000000"/>
                </a:solidFill>
                <a:latin typeface="Arial"/>
                <a:ea typeface="Verdana"/>
              </a:rPr>
              <a:t>.</a:t>
            </a:r>
          </a:p>
          <a:p>
            <a:pPr marL="342900" indent="-342900">
              <a:lnSpc>
                <a:spcPct val="100000"/>
              </a:lnSpc>
              <a:buFont typeface="Arial" panose="020B0604020202020204" pitchFamily="34" charset="0"/>
              <a:buChar char="•"/>
            </a:pPr>
            <a:endParaRPr dirty="0"/>
          </a:p>
          <a:p>
            <a:pPr>
              <a:lnSpc>
                <a:spcPct val="100000"/>
              </a:lnSpc>
            </a:pPr>
            <a:r>
              <a:rPr lang="en-US" sz="3200" b="1" dirty="0" smtClean="0">
                <a:solidFill>
                  <a:srgbClr val="333399"/>
                </a:solidFill>
                <a:latin typeface="Arial"/>
                <a:ea typeface="DejaVu Sans"/>
              </a:rPr>
              <a:t>Acknowledgements</a:t>
            </a:r>
            <a:endParaRPr lang="en-US" dirty="0"/>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This </a:t>
            </a:r>
            <a:r>
              <a:rPr lang="en-US" sz="2400" b="1" dirty="0">
                <a:solidFill>
                  <a:srgbClr val="000000"/>
                </a:solidFill>
                <a:latin typeface="Arial"/>
                <a:ea typeface="Verdana"/>
              </a:rPr>
              <a:t>research was also supported by the Brazil Scientific Mobility Program (BSMP) and the Institute of International Education (IIE).</a:t>
            </a:r>
            <a:endParaRPr dirty="0"/>
          </a:p>
        </p:txBody>
      </p:sp>
      <p:sp>
        <p:nvSpPr>
          <p:cNvPr id="51" name="CustomShape 9"/>
          <p:cNvSpPr/>
          <p:nvPr/>
        </p:nvSpPr>
        <p:spPr>
          <a:xfrm>
            <a:off x="9474480" y="3101400"/>
            <a:ext cx="8575560" cy="2384640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dirty="0">
                <a:solidFill>
                  <a:srgbClr val="333399"/>
                </a:solidFill>
                <a:latin typeface="Arial"/>
                <a:ea typeface="DejaVu Sans"/>
              </a:rPr>
              <a:t>Software </a:t>
            </a:r>
            <a:r>
              <a:rPr lang="en-US" sz="3200" b="1" dirty="0" smtClean="0">
                <a:solidFill>
                  <a:srgbClr val="333399"/>
                </a:solidFill>
                <a:latin typeface="Arial"/>
                <a:ea typeface="DejaVu Sans"/>
              </a:rPr>
              <a:t>Overview</a:t>
            </a:r>
            <a:endParaRPr lang="en-US" dirty="0"/>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A </a:t>
            </a:r>
            <a:r>
              <a:rPr lang="en-US" sz="2400" b="1" dirty="0">
                <a:solidFill>
                  <a:srgbClr val="000000"/>
                </a:solidFill>
                <a:latin typeface="Arial"/>
                <a:ea typeface="Verdana"/>
              </a:rPr>
              <a:t>demonstration system was developed for </a:t>
            </a:r>
            <a:r>
              <a:rPr lang="en-US" sz="2400" b="1" dirty="0" err="1">
                <a:solidFill>
                  <a:srgbClr val="000000"/>
                </a:solidFill>
                <a:latin typeface="Arial"/>
                <a:ea typeface="Verdana"/>
              </a:rPr>
              <a:t>AutoEEG</a:t>
            </a:r>
            <a:r>
              <a:rPr lang="en-US" sz="2400" b="1" baseline="30000" dirty="0" err="1">
                <a:solidFill>
                  <a:srgbClr val="000000"/>
                </a:solidFill>
                <a:latin typeface="Arial"/>
                <a:ea typeface="Verdana"/>
              </a:rPr>
              <a:t>TM</a:t>
            </a:r>
            <a:r>
              <a:rPr lang="en-US" sz="2400" b="1" baseline="30000" dirty="0">
                <a:solidFill>
                  <a:srgbClr val="000000"/>
                </a:solidFill>
                <a:latin typeface="Arial"/>
                <a:ea typeface="Verdana"/>
              </a:rPr>
              <a:t> </a:t>
            </a:r>
            <a:r>
              <a:rPr lang="en-US" sz="2400" b="1" dirty="0">
                <a:solidFill>
                  <a:srgbClr val="000000"/>
                </a:solidFill>
                <a:latin typeface="Arial"/>
                <a:ea typeface="Verdana"/>
              </a:rPr>
              <a:t>that displays annotations and allows users to process new </a:t>
            </a:r>
            <a:r>
              <a:rPr lang="en-US" sz="2400" b="1" dirty="0" smtClean="0">
                <a:solidFill>
                  <a:srgbClr val="000000"/>
                </a:solidFill>
                <a:latin typeface="Arial"/>
                <a:ea typeface="Verdana"/>
              </a:rPr>
              <a:t>data:</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endParaRPr lang="en-US" sz="2400" b="1" dirty="0" smtClean="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software architecture are on an underlying Unified Modeling Language (UML) </a:t>
            </a:r>
            <a:r>
              <a:rPr lang="en-US" sz="2400" b="1" dirty="0" smtClean="0">
                <a:solidFill>
                  <a:srgbClr val="000000"/>
                </a:solidFill>
                <a:latin typeface="Arial"/>
                <a:ea typeface="Verdana"/>
              </a:rPr>
              <a:t>model.</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On </a:t>
            </a:r>
            <a:r>
              <a:rPr lang="en-US" sz="2400" b="1" dirty="0">
                <a:solidFill>
                  <a:srgbClr val="000000"/>
                </a:solidFill>
                <a:latin typeface="Arial"/>
                <a:ea typeface="Verdana"/>
              </a:rPr>
              <a:t>the use case view, all the possible functionalities are utilized by the actor without hierarchical access. The entries are related to each </a:t>
            </a:r>
            <a:r>
              <a:rPr lang="en-US" sz="2400" b="1" dirty="0" smtClean="0">
                <a:solidFill>
                  <a:srgbClr val="000000"/>
                </a:solidFill>
                <a:latin typeface="Arial"/>
                <a:ea typeface="Verdana"/>
              </a:rPr>
              <a:t>patient.</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On </a:t>
            </a:r>
            <a:r>
              <a:rPr lang="en-US" sz="2400" b="1" dirty="0">
                <a:solidFill>
                  <a:srgbClr val="000000"/>
                </a:solidFill>
                <a:latin typeface="Arial"/>
                <a:ea typeface="Verdana"/>
              </a:rPr>
              <a:t>the logical view, the user Interface contains methods for each of the features that the actors use to communicate with the system on the main class. They are mainly  three views: waveform, spectrogram and the combination of </a:t>
            </a:r>
            <a:r>
              <a:rPr lang="en-US" sz="2400" b="1" dirty="0" smtClean="0">
                <a:solidFill>
                  <a:srgbClr val="000000"/>
                </a:solidFill>
                <a:latin typeface="Arial"/>
                <a:ea typeface="Verdana"/>
              </a:rPr>
              <a:t>both.</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On </a:t>
            </a:r>
            <a:r>
              <a:rPr lang="en-US" sz="2400" b="1" dirty="0">
                <a:solidFill>
                  <a:srgbClr val="000000"/>
                </a:solidFill>
                <a:latin typeface="Arial"/>
                <a:ea typeface="Verdana"/>
              </a:rPr>
              <a:t>the process view the EDF reading occurs in a separated class. The data processing occurs on the main class. Each one of the views (GUI) are represented by their respective </a:t>
            </a:r>
            <a:r>
              <a:rPr lang="en-US" sz="2400" b="1" dirty="0" smtClean="0">
                <a:solidFill>
                  <a:srgbClr val="000000"/>
                </a:solidFill>
                <a:latin typeface="Arial"/>
                <a:ea typeface="Verdana"/>
              </a:rPr>
              <a:t>class.</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The </a:t>
            </a:r>
            <a:r>
              <a:rPr lang="en-US" sz="2400" b="1" dirty="0">
                <a:solidFill>
                  <a:srgbClr val="000000"/>
                </a:solidFill>
                <a:latin typeface="Arial"/>
                <a:ea typeface="Verdana"/>
              </a:rPr>
              <a:t>process of raw files, independent component analysis, </a:t>
            </a:r>
            <a:r>
              <a:rPr lang="en-US" sz="2400" b="1" dirty="0" err="1">
                <a:solidFill>
                  <a:srgbClr val="000000"/>
                </a:solidFill>
                <a:latin typeface="Arial"/>
                <a:ea typeface="Verdana"/>
              </a:rPr>
              <a:t>ephoching</a:t>
            </a:r>
            <a:r>
              <a:rPr lang="en-US" sz="2400" b="1" dirty="0">
                <a:solidFill>
                  <a:srgbClr val="000000"/>
                </a:solidFill>
                <a:latin typeface="Arial"/>
                <a:ea typeface="Verdana"/>
              </a:rPr>
              <a:t>, time frequency, bash scripting, and data exporting perfectly match with python use on this project. It runs in all systems license </a:t>
            </a:r>
            <a:r>
              <a:rPr lang="en-US" sz="2400" b="1" dirty="0" smtClean="0">
                <a:solidFill>
                  <a:srgbClr val="000000"/>
                </a:solidFill>
                <a:latin typeface="Arial"/>
                <a:ea typeface="Verdana"/>
              </a:rPr>
              <a:t>free.</a:t>
            </a:r>
          </a:p>
          <a:p>
            <a:pPr marL="342900" indent="-342900">
              <a:lnSpc>
                <a:spcPct val="100000"/>
              </a:lnSpc>
              <a:buFont typeface="Arial" panose="020B0604020202020204" pitchFamily="34" charset="0"/>
              <a:buChar char="•"/>
            </a:pPr>
            <a:endParaRPr lang="en-US" sz="2400" b="1" dirty="0">
              <a:solidFill>
                <a:srgbClr val="000000"/>
              </a:solidFill>
              <a:latin typeface="Arial"/>
              <a:ea typeface="Verdana"/>
            </a:endParaRPr>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Combined </a:t>
            </a:r>
            <a:r>
              <a:rPr lang="en-US" sz="2400" b="1" dirty="0">
                <a:solidFill>
                  <a:srgbClr val="000000"/>
                </a:solidFill>
                <a:latin typeface="Arial"/>
                <a:ea typeface="Verdana"/>
              </a:rPr>
              <a:t>with the PYQT toolkit the application can be developed with clean design and powerful API. The </a:t>
            </a:r>
            <a:r>
              <a:rPr lang="en-US" sz="2400" b="1" dirty="0" err="1">
                <a:solidFill>
                  <a:srgbClr val="000000"/>
                </a:solidFill>
                <a:latin typeface="Arial"/>
                <a:ea typeface="Verdana"/>
              </a:rPr>
              <a:t>PyQt</a:t>
            </a:r>
            <a:r>
              <a:rPr lang="en-US" sz="2400" b="1" dirty="0">
                <a:solidFill>
                  <a:srgbClr val="000000"/>
                </a:solidFill>
                <a:latin typeface="Arial"/>
                <a:ea typeface="Verdana"/>
              </a:rPr>
              <a:t> includes abstractions, parallel processing, SQL databases, XML, a multimedia framework, and a rich collection of GUI widgets. Which perfect match with our application needs.</a:t>
            </a:r>
            <a:endParaRPr dirty="0"/>
          </a:p>
          <a:p>
            <a:pPr>
              <a:lnSpc>
                <a:spcPct val="100000"/>
              </a:lnSpc>
            </a:pPr>
            <a:endParaRPr dirty="0"/>
          </a:p>
          <a:p>
            <a:pPr>
              <a:lnSpc>
                <a:spcPct val="100000"/>
              </a:lnSpc>
            </a:pPr>
            <a:r>
              <a:rPr lang="en-US" sz="3200" b="1" dirty="0">
                <a:solidFill>
                  <a:srgbClr val="333399"/>
                </a:solidFill>
                <a:latin typeface="Arial"/>
                <a:ea typeface="DejaVu Sans"/>
              </a:rPr>
              <a:t>Data </a:t>
            </a:r>
            <a:r>
              <a:rPr lang="en-US" sz="3200" b="1" dirty="0" smtClean="0">
                <a:solidFill>
                  <a:srgbClr val="333399"/>
                </a:solidFill>
                <a:latin typeface="Arial"/>
                <a:ea typeface="DejaVu Sans"/>
              </a:rPr>
              <a:t>Acquisition</a:t>
            </a:r>
            <a:endParaRPr lang="en-US" dirty="0"/>
          </a:p>
          <a:p>
            <a:pPr marL="342900" indent="-342900">
              <a:lnSpc>
                <a:spcPct val="100000"/>
              </a:lnSpc>
              <a:buFont typeface="Arial" panose="020B0604020202020204" pitchFamily="34" charset="0"/>
              <a:buChar char="•"/>
            </a:pPr>
            <a:r>
              <a:rPr lang="en-US" sz="2400" b="1" dirty="0" smtClean="0">
                <a:solidFill>
                  <a:srgbClr val="000000"/>
                </a:solidFill>
                <a:latin typeface="Arial"/>
                <a:ea typeface="Verdana"/>
              </a:rPr>
              <a:t>An </a:t>
            </a:r>
            <a:r>
              <a:rPr lang="en-US" sz="2400" b="1" dirty="0">
                <a:solidFill>
                  <a:srgbClr val="000000"/>
                </a:solidFill>
                <a:latin typeface="Arial"/>
                <a:ea typeface="Verdana"/>
              </a:rPr>
              <a:t>EEG measurement represents a difference between the voltages at two electrodes. The signal is usually displayed using a montage which is essentially a differential view of the signals computed by differencing adjacent channels (use Dave J.’s view of a TCP montage)</a:t>
            </a:r>
            <a:endParaRPr dirty="0"/>
          </a:p>
          <a:p>
            <a:pPr>
              <a:lnSpc>
                <a:spcPct val="100000"/>
              </a:lnSpc>
            </a:pPr>
            <a:endParaRPr dirty="0"/>
          </a:p>
          <a:p>
            <a:pPr>
              <a:lnSpc>
                <a:spcPct val="100000"/>
              </a:lnSpc>
            </a:pPr>
            <a:endParaRPr dirty="0"/>
          </a:p>
        </p:txBody>
      </p:sp>
      <p:pic>
        <p:nvPicPr>
          <p:cNvPr id="52" name="Picture 57"/>
          <p:cNvPicPr/>
          <p:nvPr/>
        </p:nvPicPr>
        <p:blipFill>
          <a:blip r:embed="rId5"/>
          <a:stretch>
            <a:fillRect/>
          </a:stretch>
        </p:blipFill>
        <p:spPr>
          <a:xfrm>
            <a:off x="9876780" y="4926420"/>
            <a:ext cx="7771320" cy="5485320"/>
          </a:xfrm>
          <a:prstGeom prst="rect">
            <a:avLst/>
          </a:prstGeom>
          <a:ln>
            <a:noFill/>
          </a:ln>
        </p:spPr>
      </p:pic>
      <p:pic>
        <p:nvPicPr>
          <p:cNvPr id="53" name="Picture 56"/>
          <p:cNvPicPr/>
          <p:nvPr/>
        </p:nvPicPr>
        <p:blipFill>
          <a:blip r:embed="rId6"/>
          <a:stretch>
            <a:fillRect/>
          </a:stretch>
        </p:blipFill>
        <p:spPr>
          <a:xfrm>
            <a:off x="18711000" y="14434980"/>
            <a:ext cx="8137800" cy="5119560"/>
          </a:xfrm>
          <a:prstGeom prst="rect">
            <a:avLst/>
          </a:prstGeom>
          <a:ln>
            <a:noFill/>
          </a:ln>
        </p:spPr>
      </p:pic>
      <p:pic>
        <p:nvPicPr>
          <p:cNvPr id="54" name="Picture 55"/>
          <p:cNvPicPr/>
          <p:nvPr/>
        </p:nvPicPr>
        <p:blipFill>
          <a:blip r:embed="rId7"/>
          <a:stretch>
            <a:fillRect/>
          </a:stretch>
        </p:blipFill>
        <p:spPr>
          <a:xfrm>
            <a:off x="20005740" y="9198720"/>
            <a:ext cx="2426040" cy="2426040"/>
          </a:xfrm>
          <a:prstGeom prst="rect">
            <a:avLst/>
          </a:prstGeom>
          <a:ln>
            <a:noFill/>
          </a:ln>
        </p:spPr>
      </p:pic>
      <p:pic>
        <p:nvPicPr>
          <p:cNvPr id="55" name="Picture 59"/>
          <p:cNvPicPr/>
          <p:nvPr/>
        </p:nvPicPr>
        <p:blipFill>
          <a:blip r:embed="rId8"/>
          <a:stretch>
            <a:fillRect/>
          </a:stretch>
        </p:blipFill>
        <p:spPr>
          <a:xfrm>
            <a:off x="10116000" y="24257160"/>
            <a:ext cx="3042720" cy="2504280"/>
          </a:xfrm>
          <a:prstGeom prst="rect">
            <a:avLst/>
          </a:prstGeom>
          <a:ln>
            <a:noFill/>
          </a:ln>
        </p:spPr>
      </p:pic>
      <p:pic>
        <p:nvPicPr>
          <p:cNvPr id="56" name="Picture 60"/>
          <p:cNvPicPr/>
          <p:nvPr/>
        </p:nvPicPr>
        <p:blipFill>
          <a:blip r:embed="rId9"/>
          <a:stretch>
            <a:fillRect/>
          </a:stretch>
        </p:blipFill>
        <p:spPr>
          <a:xfrm>
            <a:off x="14229360" y="24231600"/>
            <a:ext cx="2936880" cy="2716200"/>
          </a:xfrm>
          <a:prstGeom prst="rect">
            <a:avLst/>
          </a:prstGeom>
          <a:ln>
            <a:noFill/>
          </a:ln>
        </p:spPr>
      </p:pic>
      <p:sp>
        <p:nvSpPr>
          <p:cNvPr id="57" name="CustomShape 10"/>
          <p:cNvSpPr/>
          <p:nvPr/>
        </p:nvSpPr>
        <p:spPr>
          <a:xfrm>
            <a:off x="457200" y="457200"/>
            <a:ext cx="35660880" cy="26516880"/>
          </a:xfrm>
          <a:prstGeom prst="rect">
            <a:avLst/>
          </a:prstGeom>
          <a:noFill/>
          <a:ln w="25560">
            <a:solidFill>
              <a:srgbClr val="3A5F8B"/>
            </a:solidFill>
            <a:round/>
          </a:ln>
        </p:spPr>
      </p:sp>
      <p:pic>
        <p:nvPicPr>
          <p:cNvPr id="58" name="Picture 57"/>
          <p:cNvPicPr/>
          <p:nvPr/>
        </p:nvPicPr>
        <p:blipFill>
          <a:blip r:embed="rId10"/>
          <a:stretch>
            <a:fillRect/>
          </a:stretch>
        </p:blipFill>
        <p:spPr>
          <a:xfrm>
            <a:off x="23865840" y="9052560"/>
            <a:ext cx="1771560" cy="2718360"/>
          </a:xfrm>
          <a:prstGeom prst="rect">
            <a:avLst/>
          </a:prstGeom>
          <a:ln>
            <a:noFill/>
          </a:ln>
        </p:spPr>
      </p:pic>
      <p:pic>
        <p:nvPicPr>
          <p:cNvPr id="59" name="Picture 58"/>
          <p:cNvPicPr/>
          <p:nvPr/>
        </p:nvPicPr>
        <p:blipFill>
          <a:blip r:embed="rId11"/>
          <a:stretch>
            <a:fillRect/>
          </a:stretch>
        </p:blipFill>
        <p:spPr>
          <a:xfrm>
            <a:off x="19063980" y="22709790"/>
            <a:ext cx="7431840" cy="3043620"/>
          </a:xfrm>
          <a:prstGeom prst="rect">
            <a:avLst/>
          </a:prstGeom>
          <a:ln>
            <a:noFill/>
          </a:ln>
        </p:spPr>
      </p:pic>
      <p:pic>
        <p:nvPicPr>
          <p:cNvPr id="60" name="Picture 59"/>
          <p:cNvPicPr/>
          <p:nvPr/>
        </p:nvPicPr>
        <p:blipFill>
          <a:blip r:embed="rId12"/>
          <a:stretch>
            <a:fillRect/>
          </a:stretch>
        </p:blipFill>
        <p:spPr>
          <a:xfrm>
            <a:off x="27647280" y="4297680"/>
            <a:ext cx="8366400" cy="5223420"/>
          </a:xfrm>
          <a:prstGeom prst="rect">
            <a:avLst/>
          </a:prstGeom>
          <a:ln>
            <a:noFill/>
          </a:ln>
        </p:spPr>
      </p:pic>
      <p:pic>
        <p:nvPicPr>
          <p:cNvPr id="61" name="Picture 60"/>
          <p:cNvPicPr/>
          <p:nvPr/>
        </p:nvPicPr>
        <p:blipFill>
          <a:blip r:embed="rId13"/>
          <a:stretch>
            <a:fillRect/>
          </a:stretch>
        </p:blipFill>
        <p:spPr>
          <a:xfrm>
            <a:off x="27663480" y="10548540"/>
            <a:ext cx="8334000" cy="5240100"/>
          </a:xfrm>
          <a:prstGeom prst="rect">
            <a:avLst/>
          </a:prstGeom>
          <a:ln>
            <a:noFill/>
          </a:ln>
        </p:spPr>
      </p:pic>
      <p:pic>
        <p:nvPicPr>
          <p:cNvPr id="62" name="Picture 4"/>
          <p:cNvPicPr/>
          <p:nvPr/>
        </p:nvPicPr>
        <p:blipFill>
          <a:blip r:embed="rId14"/>
          <a:stretch>
            <a:fillRect/>
          </a:stretch>
        </p:blipFill>
        <p:spPr>
          <a:xfrm>
            <a:off x="772980" y="16827120"/>
            <a:ext cx="7974780" cy="3745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947</Words>
  <Application>Microsoft Office PowerPoint</Application>
  <PresentationFormat>Custom</PresentationFormat>
  <Paragraphs>166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DejaVu Sans</vt:lpstr>
      <vt:lpstr>StarSymbol</vt:lpstr>
      <vt:lpstr>Times New Roman</vt:lpstr>
      <vt:lpstr>Verdana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pedro garrit</cp:lastModifiedBy>
  <cp:revision>2</cp:revision>
  <dcterms:modified xsi:type="dcterms:W3CDTF">2015-07-24T21:28:18Z</dcterms:modified>
</cp:coreProperties>
</file>