
<file path=[Content_Types].xml><?xml version="1.0" encoding="utf-8"?>
<Types xmlns="http://schemas.openxmlformats.org/package/2006/content-types">
  <Default Extension="xml" ContentType="application/xml"/>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2743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384"/>
    <p:restoredTop sz="94625"/>
  </p:normalViewPr>
  <p:slideViewPr>
    <p:cSldViewPr snapToGrid="0" snapToObjects="1">
      <p:cViewPr>
        <p:scale>
          <a:sx n="40" d="100"/>
          <a:sy n="40" d="100"/>
        </p:scale>
        <p:origin x="111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37"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38"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39"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0" name="PlaceHolder 5"/>
          <p:cNvSpPr>
            <a:spLocks noGrp="1"/>
          </p:cNvSpPr>
          <p:nvPr>
            <p:ph type="sldNum"/>
          </p:nvPr>
        </p:nvSpPr>
        <p:spPr>
          <a:xfrm>
            <a:off x="4399200" y="9555480"/>
            <a:ext cx="3372840" cy="502560"/>
          </a:xfrm>
          <a:prstGeom prst="rect">
            <a:avLst/>
          </a:prstGeom>
        </p:spPr>
        <p:txBody>
          <a:bodyPr lIns="0" tIns="0" rIns="0" bIns="0" anchor="b"/>
          <a:lstStyle/>
          <a:p>
            <a:pPr algn="r"/>
            <a:fld id="{2609AA95-A3E8-41F2-B755-A908D6CC4E9B}" type="slidenum">
              <a:rPr lang="en-US" sz="1400">
                <a:latin typeface="Times New Roman"/>
              </a:rPr>
              <a:t>‹#›</a:t>
            </a:fld>
            <a:endParaRPr/>
          </a:p>
        </p:txBody>
      </p:sp>
    </p:spTree>
    <p:extLst>
      <p:ext uri="{BB962C8B-B14F-4D97-AF65-F5344CB8AC3E}">
        <p14:creationId xmlns:p14="http://schemas.microsoft.com/office/powerpoint/2010/main" val="80712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65" name="CustomShape 2"/>
          <p:cNvSpPr/>
          <p:nvPr/>
        </p:nvSpPr>
        <p:spPr>
          <a:xfrm>
            <a:off x="3884760" y="8685360"/>
            <a:ext cx="2971080" cy="457920"/>
          </a:xfrm>
          <a:prstGeom prst="rect">
            <a:avLst/>
          </a:prstGeom>
          <a:noFill/>
          <a:ln>
            <a:noFill/>
          </a:ln>
        </p:spPr>
        <p:txBody>
          <a:bodyPr lIns="90000" tIns="45000" rIns="90000" bIns="45000" anchor="b"/>
          <a:lstStyle/>
          <a:p>
            <a:pPr algn="r">
              <a:lnSpc>
                <a:spcPct val="100000"/>
              </a:lnSpc>
            </a:pPr>
            <a:fld id="{B4094FA0-3B06-4517-90F5-3E4F525336F2}" type="slidenum">
              <a:rPr lang="en-US" sz="1200">
                <a:solidFill>
                  <a:srgbClr val="000000"/>
                </a:solidFill>
                <a:latin typeface="+mn-lt"/>
                <a:ea typeface="+mn-ea"/>
              </a:rPr>
              <a:t>1</a:t>
            </a:fld>
            <a:endParaRPr/>
          </a:p>
        </p:txBody>
      </p:sp>
    </p:spTree>
    <p:extLst>
      <p:ext uri="{BB962C8B-B14F-4D97-AF65-F5344CB8AC3E}">
        <p14:creationId xmlns:p14="http://schemas.microsoft.com/office/powerpoint/2010/main" val="173184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1828800" y="6418800"/>
            <a:ext cx="32918040" cy="7588800"/>
          </a:xfrm>
          <a:prstGeom prst="rect">
            <a:avLst/>
          </a:prstGeom>
        </p:spPr>
        <p:txBody>
          <a:bodyPr lIns="0" tIns="0" rIns="0" bIns="0"/>
          <a:lstStyle/>
          <a:p>
            <a:endParaRPr/>
          </a:p>
        </p:txBody>
      </p:sp>
      <p:sp>
        <p:nvSpPr>
          <p:cNvPr id="25" name="PlaceHolder 3"/>
          <p:cNvSpPr>
            <a:spLocks noGrp="1"/>
          </p:cNvSpPr>
          <p:nvPr>
            <p:ph type="body"/>
          </p:nvPr>
        </p:nvSpPr>
        <p:spPr>
          <a:xfrm>
            <a:off x="1828800" y="14729040"/>
            <a:ext cx="32918040" cy="75888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1828800" y="6418800"/>
            <a:ext cx="16063920" cy="7588800"/>
          </a:xfrm>
          <a:prstGeom prst="rect">
            <a:avLst/>
          </a:prstGeom>
        </p:spPr>
        <p:txBody>
          <a:bodyPr lIns="0" tIns="0" rIns="0" bIns="0"/>
          <a:lstStyle/>
          <a:p>
            <a:endParaRPr/>
          </a:p>
        </p:txBody>
      </p:sp>
      <p:sp>
        <p:nvSpPr>
          <p:cNvPr id="28" name="PlaceHolder 3"/>
          <p:cNvSpPr>
            <a:spLocks noGrp="1"/>
          </p:cNvSpPr>
          <p:nvPr>
            <p:ph type="body"/>
          </p:nvPr>
        </p:nvSpPr>
        <p:spPr>
          <a:xfrm>
            <a:off x="18696240" y="6418800"/>
            <a:ext cx="16063920" cy="7588800"/>
          </a:xfrm>
          <a:prstGeom prst="rect">
            <a:avLst/>
          </a:prstGeom>
        </p:spPr>
        <p:txBody>
          <a:bodyPr lIns="0" tIns="0" rIns="0" bIns="0"/>
          <a:lstStyle/>
          <a:p>
            <a:endParaRPr/>
          </a:p>
        </p:txBody>
      </p:sp>
      <p:sp>
        <p:nvSpPr>
          <p:cNvPr id="29" name="PlaceHolder 4"/>
          <p:cNvSpPr>
            <a:spLocks noGrp="1"/>
          </p:cNvSpPr>
          <p:nvPr>
            <p:ph type="body"/>
          </p:nvPr>
        </p:nvSpPr>
        <p:spPr>
          <a:xfrm>
            <a:off x="18696240" y="14729040"/>
            <a:ext cx="16063920" cy="7588800"/>
          </a:xfrm>
          <a:prstGeom prst="rect">
            <a:avLst/>
          </a:prstGeom>
        </p:spPr>
        <p:txBody>
          <a:bodyPr lIns="0" tIns="0" rIns="0" bIns="0"/>
          <a:lstStyle/>
          <a:p>
            <a:endParaRPr/>
          </a:p>
        </p:txBody>
      </p:sp>
      <p:sp>
        <p:nvSpPr>
          <p:cNvPr id="30" name="PlaceHolder 5"/>
          <p:cNvSpPr>
            <a:spLocks noGrp="1"/>
          </p:cNvSpPr>
          <p:nvPr>
            <p:ph type="body"/>
          </p:nvPr>
        </p:nvSpPr>
        <p:spPr>
          <a:xfrm>
            <a:off x="1828800" y="14729040"/>
            <a:ext cx="16063920" cy="75888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1828800" y="6418800"/>
            <a:ext cx="32918040" cy="15909840"/>
          </a:xfrm>
          <a:prstGeom prst="rect">
            <a:avLst/>
          </a:prstGeom>
        </p:spPr>
        <p:txBody>
          <a:bodyPr lIns="0" tIns="0" rIns="0" bIns="0"/>
          <a:lstStyle/>
          <a:p>
            <a:endParaRPr/>
          </a:p>
        </p:txBody>
      </p:sp>
      <p:sp>
        <p:nvSpPr>
          <p:cNvPr id="33" name="PlaceHolder 3"/>
          <p:cNvSpPr>
            <a:spLocks noGrp="1"/>
          </p:cNvSpPr>
          <p:nvPr>
            <p:ph type="body"/>
          </p:nvPr>
        </p:nvSpPr>
        <p:spPr>
          <a:xfrm>
            <a:off x="1828800" y="6418800"/>
            <a:ext cx="32918040" cy="15909840"/>
          </a:xfrm>
          <a:prstGeom prst="rect">
            <a:avLst/>
          </a:prstGeom>
        </p:spPr>
        <p:txBody>
          <a:bodyPr lIns="0" tIns="0" rIns="0" bIns="0"/>
          <a:lstStyle/>
          <a:p>
            <a:endParaRPr/>
          </a:p>
        </p:txBody>
      </p:sp>
      <p:pic>
        <p:nvPicPr>
          <p:cNvPr id="34" name="Picture 33"/>
          <p:cNvPicPr/>
          <p:nvPr/>
        </p:nvPicPr>
        <p:blipFill>
          <a:blip r:embed="rId2"/>
          <a:stretch>
            <a:fillRect/>
          </a:stretch>
        </p:blipFill>
        <p:spPr>
          <a:xfrm>
            <a:off x="8314200" y="6418800"/>
            <a:ext cx="19946880" cy="15909840"/>
          </a:xfrm>
          <a:prstGeom prst="rect">
            <a:avLst/>
          </a:prstGeom>
          <a:ln>
            <a:noFill/>
          </a:ln>
        </p:spPr>
      </p:pic>
      <p:pic>
        <p:nvPicPr>
          <p:cNvPr id="35" name="Picture 34"/>
          <p:cNvPicPr/>
          <p:nvPr/>
        </p:nvPicPr>
        <p:blipFill>
          <a:blip r:embed="rId2"/>
          <a:stretch>
            <a:fillRect/>
          </a:stretch>
        </p:blipFill>
        <p:spPr>
          <a:xfrm>
            <a:off x="8314200" y="6418800"/>
            <a:ext cx="19946880" cy="15909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1828800" y="6418800"/>
            <a:ext cx="32918040" cy="15910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5" name="PlaceHolder 2"/>
          <p:cNvSpPr>
            <a:spLocks noGrp="1"/>
          </p:cNvSpPr>
          <p:nvPr>
            <p:ph type="body"/>
          </p:nvPr>
        </p:nvSpPr>
        <p:spPr>
          <a:xfrm>
            <a:off x="1828800" y="6418800"/>
            <a:ext cx="32918040" cy="15909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7" name="PlaceHolder 2"/>
          <p:cNvSpPr>
            <a:spLocks noGrp="1"/>
          </p:cNvSpPr>
          <p:nvPr>
            <p:ph type="body"/>
          </p:nvPr>
        </p:nvSpPr>
        <p:spPr>
          <a:xfrm>
            <a:off x="1828800" y="6418800"/>
            <a:ext cx="16063920" cy="15909840"/>
          </a:xfrm>
          <a:prstGeom prst="rect">
            <a:avLst/>
          </a:prstGeom>
        </p:spPr>
        <p:txBody>
          <a:bodyPr lIns="0" tIns="0" rIns="0" bIns="0"/>
          <a:lstStyle/>
          <a:p>
            <a:endParaRPr/>
          </a:p>
        </p:txBody>
      </p:sp>
      <p:sp>
        <p:nvSpPr>
          <p:cNvPr id="8" name="PlaceHolder 3"/>
          <p:cNvSpPr>
            <a:spLocks noGrp="1"/>
          </p:cNvSpPr>
          <p:nvPr>
            <p:ph type="body"/>
          </p:nvPr>
        </p:nvSpPr>
        <p:spPr>
          <a:xfrm>
            <a:off x="18696240" y="6418800"/>
            <a:ext cx="16063920" cy="15909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743200" y="4489560"/>
            <a:ext cx="31088880" cy="442702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1828800" y="6418800"/>
            <a:ext cx="16063920" cy="7588800"/>
          </a:xfrm>
          <a:prstGeom prst="rect">
            <a:avLst/>
          </a:prstGeom>
        </p:spPr>
        <p:txBody>
          <a:bodyPr lIns="0" tIns="0" rIns="0" bIns="0"/>
          <a:lstStyle/>
          <a:p>
            <a:endParaRPr/>
          </a:p>
        </p:txBody>
      </p:sp>
      <p:sp>
        <p:nvSpPr>
          <p:cNvPr id="13" name="PlaceHolder 3"/>
          <p:cNvSpPr>
            <a:spLocks noGrp="1"/>
          </p:cNvSpPr>
          <p:nvPr>
            <p:ph type="body"/>
          </p:nvPr>
        </p:nvSpPr>
        <p:spPr>
          <a:xfrm>
            <a:off x="1828800" y="14729040"/>
            <a:ext cx="16063920" cy="7588800"/>
          </a:xfrm>
          <a:prstGeom prst="rect">
            <a:avLst/>
          </a:prstGeom>
        </p:spPr>
        <p:txBody>
          <a:bodyPr lIns="0" tIns="0" rIns="0" bIns="0"/>
          <a:lstStyle/>
          <a:p>
            <a:endParaRPr/>
          </a:p>
        </p:txBody>
      </p:sp>
      <p:sp>
        <p:nvSpPr>
          <p:cNvPr id="14" name="PlaceHolder 4"/>
          <p:cNvSpPr>
            <a:spLocks noGrp="1"/>
          </p:cNvSpPr>
          <p:nvPr>
            <p:ph type="body"/>
          </p:nvPr>
        </p:nvSpPr>
        <p:spPr>
          <a:xfrm>
            <a:off x="18696240" y="6418800"/>
            <a:ext cx="16063920" cy="15909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1828800" y="6418800"/>
            <a:ext cx="16063920" cy="15909840"/>
          </a:xfrm>
          <a:prstGeom prst="rect">
            <a:avLst/>
          </a:prstGeom>
        </p:spPr>
        <p:txBody>
          <a:bodyPr lIns="0" tIns="0" rIns="0" bIns="0"/>
          <a:lstStyle/>
          <a:p>
            <a:endParaRPr/>
          </a:p>
        </p:txBody>
      </p:sp>
      <p:sp>
        <p:nvSpPr>
          <p:cNvPr id="17" name="PlaceHolder 3"/>
          <p:cNvSpPr>
            <a:spLocks noGrp="1"/>
          </p:cNvSpPr>
          <p:nvPr>
            <p:ph type="body"/>
          </p:nvPr>
        </p:nvSpPr>
        <p:spPr>
          <a:xfrm>
            <a:off x="18696240" y="6418800"/>
            <a:ext cx="16063920" cy="7588800"/>
          </a:xfrm>
          <a:prstGeom prst="rect">
            <a:avLst/>
          </a:prstGeom>
        </p:spPr>
        <p:txBody>
          <a:bodyPr lIns="0" tIns="0" rIns="0" bIns="0"/>
          <a:lstStyle/>
          <a:p>
            <a:endParaRPr/>
          </a:p>
        </p:txBody>
      </p:sp>
      <p:sp>
        <p:nvSpPr>
          <p:cNvPr id="18" name="PlaceHolder 4"/>
          <p:cNvSpPr>
            <a:spLocks noGrp="1"/>
          </p:cNvSpPr>
          <p:nvPr>
            <p:ph type="body"/>
          </p:nvPr>
        </p:nvSpPr>
        <p:spPr>
          <a:xfrm>
            <a:off x="18696240" y="14729040"/>
            <a:ext cx="16063920" cy="75888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743200" y="4489560"/>
            <a:ext cx="31088880" cy="955044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1828800" y="6418800"/>
            <a:ext cx="16063920" cy="7588800"/>
          </a:xfrm>
          <a:prstGeom prst="rect">
            <a:avLst/>
          </a:prstGeom>
        </p:spPr>
        <p:txBody>
          <a:bodyPr lIns="0" tIns="0" rIns="0" bIns="0"/>
          <a:lstStyle/>
          <a:p>
            <a:endParaRPr/>
          </a:p>
        </p:txBody>
      </p:sp>
      <p:sp>
        <p:nvSpPr>
          <p:cNvPr id="21" name="PlaceHolder 3"/>
          <p:cNvSpPr>
            <a:spLocks noGrp="1"/>
          </p:cNvSpPr>
          <p:nvPr>
            <p:ph type="body"/>
          </p:nvPr>
        </p:nvSpPr>
        <p:spPr>
          <a:xfrm>
            <a:off x="18696240" y="6418800"/>
            <a:ext cx="16063920" cy="7588800"/>
          </a:xfrm>
          <a:prstGeom prst="rect">
            <a:avLst/>
          </a:prstGeom>
        </p:spPr>
        <p:txBody>
          <a:bodyPr lIns="0" tIns="0" rIns="0" bIns="0"/>
          <a:lstStyle/>
          <a:p>
            <a:endParaRPr/>
          </a:p>
        </p:txBody>
      </p:sp>
      <p:sp>
        <p:nvSpPr>
          <p:cNvPr id="22" name="PlaceHolder 4"/>
          <p:cNvSpPr>
            <a:spLocks noGrp="1"/>
          </p:cNvSpPr>
          <p:nvPr>
            <p:ph type="body"/>
          </p:nvPr>
        </p:nvSpPr>
        <p:spPr>
          <a:xfrm>
            <a:off x="1828800" y="14729040"/>
            <a:ext cx="32918040" cy="75888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2743200" y="4489560"/>
            <a:ext cx="31088880" cy="9550080"/>
          </a:xfrm>
          <a:prstGeom prst="rect">
            <a:avLst/>
          </a:prstGeom>
        </p:spPr>
        <p:txBody>
          <a:bodyPr lIns="0" tIns="0" rIns="0" bIns="0" anchor="ctr"/>
          <a:lstStyle/>
          <a:p>
            <a:r>
              <a:rPr lang="en-US">
                <a:latin typeface="Arial"/>
              </a:rPr>
              <a:t>Click to edit the title text format</a:t>
            </a:r>
            <a:endParaRPr/>
          </a:p>
        </p:txBody>
      </p:sp>
      <p:sp>
        <p:nvSpPr>
          <p:cNvPr id="3" name="PlaceHolder 2"/>
          <p:cNvSpPr>
            <a:spLocks noGrp="1"/>
          </p:cNvSpPr>
          <p:nvPr>
            <p:ph type="body"/>
          </p:nvPr>
        </p:nvSpPr>
        <p:spPr>
          <a:xfrm>
            <a:off x="1828800" y="6418800"/>
            <a:ext cx="32918040" cy="1590984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gif"/><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18492120" y="3101400"/>
            <a:ext cx="8576280" cy="23872680"/>
          </a:xfrm>
          <a:prstGeom prst="rect">
            <a:avLst/>
          </a:prstGeom>
          <a:solidFill>
            <a:srgbClr val="FFFFFF"/>
          </a:solidFill>
          <a:ln w="12600">
            <a:solidFill>
              <a:srgbClr val="BE0F34"/>
            </a:solidFill>
            <a:miter/>
          </a:ln>
        </p:spPr>
        <p:txBody>
          <a:bodyPr lIns="274320" tIns="118800" rIns="274320" bIns="118800"/>
          <a:lstStyle/>
          <a:p>
            <a:pPr defTabSz="695291">
              <a:lnSpc>
                <a:spcPct val="100000"/>
              </a:lnSpc>
              <a:spcAft>
                <a:spcPts val="1200"/>
              </a:spcAft>
              <a:tabLst>
                <a:tab pos="380981" algn="l"/>
              </a:tabLst>
              <a:defRPr/>
            </a:pPr>
            <a:r>
              <a:rPr lang="en-US" sz="3200" b="1" dirty="0">
                <a:solidFill>
                  <a:srgbClr val="333399"/>
                </a:solidFill>
                <a:latin typeface="Arial" pitchFamily="34" charset="0"/>
                <a:cs typeface="Arial" pitchFamily="34" charset="0"/>
              </a:rPr>
              <a:t>Views</a:t>
            </a:r>
            <a:endParaRPr sz="3200" b="1" dirty="0">
              <a:solidFill>
                <a:srgbClr val="333399"/>
              </a:solidFill>
              <a:latin typeface="Arial" pitchFamily="34" charset="0"/>
              <a:cs typeface="Arial" pitchFamily="34" charset="0"/>
            </a:endParaRPr>
          </a:p>
          <a:p>
            <a:pPr marL="365760" lvl="1" indent="-365760" defTabSz="3072077">
              <a:lnSpc>
                <a:spcPct val="100000"/>
              </a:lnSpc>
              <a:spcAft>
                <a:spcPts val="1200"/>
              </a:spcAft>
              <a:buSzPct val="100000"/>
              <a:buFont typeface="Arial" panose="020B0604020202020204" pitchFamily="34" charset="0"/>
              <a:buChar char="•"/>
            </a:pPr>
            <a:endParaRPr sz="24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This panel should focus on your changes to the architecture to accommodate multiple views and the specifics of the spectrogram display. Explain these things in detail.</a:t>
            </a:r>
            <a:endParaRPr sz="24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endParaRPr sz="2400" b="1" dirty="0">
              <a:ln w="0"/>
              <a:latin typeface="Arial" panose="020B0604020202020204" pitchFamily="34" charset="0"/>
              <a:ea typeface="Verdana" panose="020B0604030504040204" pitchFamily="34" charset="0"/>
              <a:cs typeface="Arial" panose="020B0604020202020204" pitchFamily="34" charset="0"/>
            </a:endParaRPr>
          </a:p>
          <a:p>
            <a:pPr lvl="1">
              <a:lnSpc>
                <a:spcPct val="100000"/>
              </a:lnSpc>
              <a:buSzPct val="45000"/>
              <a:buFont typeface="StarSymbol"/>
              <a:buChar char="l"/>
            </a:pPr>
            <a:r>
              <a:rPr lang="en-US" sz="2400" b="1" dirty="0">
                <a:solidFill>
                  <a:srgbClr val="000000"/>
                </a:solidFill>
                <a:ea typeface="ＭＳ Ｐゴシック"/>
              </a:rPr>
              <a:t>The application offers different views according to the needs. Waveform, spectrogram and montage. Those vies all contain specific approaches that facilitates the understanding of the patient data without massive work from the neurologist's end.</a:t>
            </a: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a:lnSpc>
                <a:spcPct val="100000"/>
              </a:lnSpc>
            </a:pPr>
            <a:endParaRPr lang="en-US" dirty="0" smtClean="0"/>
          </a:p>
          <a:p>
            <a:pPr lvl="1">
              <a:lnSpc>
                <a:spcPct val="100000"/>
              </a:lnSpc>
              <a:buSzPct val="45000"/>
              <a:buFont typeface="StarSymbol"/>
              <a:buChar char="l"/>
            </a:pPr>
            <a:endParaRPr lang="en-US" dirty="0" smtClean="0"/>
          </a:p>
          <a:p>
            <a:pPr lvl="1">
              <a:lnSpc>
                <a:spcPct val="100000"/>
              </a:lnSpc>
              <a:buSzPct val="45000"/>
              <a:buFont typeface="StarSymbol"/>
              <a:buChar char="l"/>
            </a:pPr>
            <a:r>
              <a:rPr lang="en-US" sz="2400" b="1" dirty="0">
                <a:solidFill>
                  <a:srgbClr val="000000"/>
                </a:solidFill>
                <a:ea typeface="ＭＳ Ｐゴシック"/>
              </a:rPr>
              <a:t>The application's views is based on the the </a:t>
            </a:r>
            <a:r>
              <a:rPr lang="en-US" sz="2400" b="1" dirty="0" err="1">
                <a:solidFill>
                  <a:srgbClr val="000000"/>
                </a:solidFill>
                <a:ea typeface="ＭＳ Ｐゴシック"/>
              </a:rPr>
              <a:t>QStackedWidget</a:t>
            </a:r>
            <a:r>
              <a:rPr lang="en-US" sz="2400" b="1" dirty="0">
                <a:solidFill>
                  <a:srgbClr val="000000"/>
                </a:solidFill>
                <a:ea typeface="ＭＳ Ｐゴシック"/>
              </a:rPr>
              <a:t> class, which provides a stack of widgets where only one widget is visible at a time. The class can also be used as a top level widget.</a:t>
            </a:r>
            <a:endParaRPr lang="en-US" dirty="0" smtClean="0"/>
          </a:p>
          <a:p>
            <a:pPr>
              <a:lnSpc>
                <a:spcPct val="100000"/>
              </a:lnSpc>
            </a:pPr>
            <a:endParaRPr lang="en-US" dirty="0" smtClean="0"/>
          </a:p>
          <a:p>
            <a:pPr marL="365760" lvl="1" indent="-365760" defTabSz="3072077">
              <a:lnSpc>
                <a:spcPct val="100000"/>
              </a:lnSpc>
              <a:spcAft>
                <a:spcPts val="1200"/>
              </a:spcAft>
              <a:buSzPct val="100000"/>
              <a:buFont typeface="Arial" panose="020B0604020202020204" pitchFamily="34" charset="0"/>
              <a:buChar char="•"/>
            </a:pPr>
            <a:endParaRPr sz="2400" b="1" dirty="0">
              <a:ln w="0"/>
              <a:latin typeface="Arial" panose="020B0604020202020204" pitchFamily="34" charset="0"/>
              <a:ea typeface="Verdana" panose="020B0604030504040204" pitchFamily="34" charset="0"/>
              <a:cs typeface="Arial" panose="020B0604020202020204" pitchFamily="34" charset="0"/>
            </a:endParaRPr>
          </a:p>
        </p:txBody>
      </p:sp>
      <p:sp>
        <p:nvSpPr>
          <p:cNvPr id="42" name="CustomShape 2"/>
          <p:cNvSpPr/>
          <p:nvPr/>
        </p:nvSpPr>
        <p:spPr>
          <a:xfrm>
            <a:off x="457200" y="3071880"/>
            <a:ext cx="8576280" cy="9435806"/>
          </a:xfrm>
          <a:prstGeom prst="rect">
            <a:avLst/>
          </a:prstGeom>
          <a:solidFill>
            <a:srgbClr val="FFFFFF"/>
          </a:solidFill>
          <a:ln w="12600">
            <a:solidFill>
              <a:srgbClr val="BE0F34"/>
            </a:solidFill>
            <a:miter/>
          </a:ln>
        </p:spPr>
        <p:txBody>
          <a:bodyPr lIns="274320" tIns="118800" rIns="274320" bIns="118800"/>
          <a:lstStyle/>
          <a:p>
            <a:pPr defTabSz="695291">
              <a:lnSpc>
                <a:spcPct val="100000"/>
              </a:lnSpc>
              <a:spcAft>
                <a:spcPts val="1200"/>
              </a:spcAft>
              <a:tabLst>
                <a:tab pos="380981" algn="l"/>
              </a:tabLst>
              <a:defRPr/>
            </a:pPr>
            <a:r>
              <a:rPr lang="en-US" sz="3200" b="1" dirty="0">
                <a:solidFill>
                  <a:srgbClr val="333399"/>
                </a:solidFill>
                <a:latin typeface="Arial" pitchFamily="34" charset="0"/>
                <a:cs typeface="Arial" pitchFamily="34" charset="0"/>
              </a:rPr>
              <a:t>Abstract</a:t>
            </a:r>
            <a:endParaRPr sz="3200" b="1" dirty="0">
              <a:solidFill>
                <a:srgbClr val="333399"/>
              </a:solidFill>
              <a:latin typeface="Arial" pitchFamily="34" charset="0"/>
              <a:cs typeface="Arial"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The </a:t>
            </a:r>
            <a:r>
              <a:rPr lang="en-US" sz="2400" b="1" dirty="0">
                <a:ln w="0"/>
                <a:latin typeface="Arial" panose="020B0604020202020204" pitchFamily="34" charset="0"/>
                <a:ea typeface="Verdana" panose="020B0604030504040204" pitchFamily="34" charset="0"/>
                <a:cs typeface="Arial" panose="020B0604020202020204" pitchFamily="34" charset="0"/>
              </a:rPr>
              <a:t>electroencephalogram (EEG) is responsible for measuring electrical brain </a:t>
            </a:r>
            <a:r>
              <a:rPr lang="en-US" sz="2400" b="1" dirty="0" smtClean="0">
                <a:ln w="0"/>
                <a:latin typeface="Arial" panose="020B0604020202020204" pitchFamily="34" charset="0"/>
                <a:ea typeface="Verdana" panose="020B0604030504040204" pitchFamily="34" charset="0"/>
                <a:cs typeface="Arial" panose="020B0604020202020204" pitchFamily="34" charset="0"/>
              </a:rPr>
              <a:t>activity along the surface of the scalp. These signals are noisy making automated interpretation challenging.</a:t>
            </a:r>
            <a:endParaRPr sz="24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We </a:t>
            </a:r>
            <a:r>
              <a:rPr lang="en-US" sz="2400" b="1" dirty="0">
                <a:ln w="0"/>
                <a:latin typeface="Arial" panose="020B0604020202020204" pitchFamily="34" charset="0"/>
                <a:ea typeface="Verdana" panose="020B0604030504040204" pitchFamily="34" charset="0"/>
                <a:cs typeface="Arial" panose="020B0604020202020204" pitchFamily="34" charset="0"/>
              </a:rPr>
              <a:t>are developing a system, </a:t>
            </a:r>
            <a:r>
              <a:rPr lang="en-US" sz="2400" b="1" dirty="0" smtClean="0">
                <a:ln w="0"/>
                <a:latin typeface="Arial" panose="020B0604020202020204" pitchFamily="34" charset="0"/>
                <a:ea typeface="Verdana" panose="020B0604030504040204" pitchFamily="34" charset="0"/>
                <a:cs typeface="Arial" panose="020B0604020202020204" pitchFamily="34" charset="0"/>
              </a:rPr>
              <a:t>AutoEEG</a:t>
            </a:r>
            <a:r>
              <a:rPr lang="en-US" sz="2400" b="1" baseline="30000" dirty="0" smtClean="0">
                <a:ln w="0"/>
                <a:latin typeface="Arial" panose="020B0604020202020204" pitchFamily="34" charset="0"/>
                <a:ea typeface="Verdana" panose="020B0604030504040204" pitchFamily="34" charset="0"/>
                <a:cs typeface="Arial" panose="020B0604020202020204" pitchFamily="34" charset="0"/>
              </a:rPr>
              <a:t>TM</a:t>
            </a:r>
            <a:r>
              <a:rPr lang="en-U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a:ln w="0"/>
                <a:latin typeface="Arial" panose="020B0604020202020204" pitchFamily="34" charset="0"/>
                <a:ea typeface="Verdana" panose="020B0604030504040204" pitchFamily="34" charset="0"/>
                <a:cs typeface="Arial" panose="020B0604020202020204" pitchFamily="34" charset="0"/>
              </a:rPr>
              <a:t>that generates </a:t>
            </a:r>
            <a:r>
              <a:rPr lang="en-US" sz="2400" b="1" dirty="0" smtClean="0">
                <a:ln w="0"/>
                <a:latin typeface="Arial" panose="020B0604020202020204" pitchFamily="34" charset="0"/>
                <a:ea typeface="Verdana" panose="020B0604030504040204" pitchFamily="34" charset="0"/>
                <a:cs typeface="Arial" panose="020B0604020202020204" pitchFamily="34" charset="0"/>
              </a:rPr>
              <a:t>time-aligned </a:t>
            </a:r>
            <a:r>
              <a:rPr lang="en-US" sz="2400" b="1" dirty="0">
                <a:ln w="0"/>
                <a:latin typeface="Arial" panose="020B0604020202020204" pitchFamily="34" charset="0"/>
                <a:ea typeface="Verdana" panose="020B0604030504040204" pitchFamily="34" charset="0"/>
                <a:cs typeface="Arial" panose="020B0604020202020204" pitchFamily="34" charset="0"/>
              </a:rPr>
              <a:t>markers indicating points of interest in the </a:t>
            </a:r>
            <a:r>
              <a:rPr lang="en-US" sz="2400" b="1" dirty="0" smtClean="0">
                <a:ln w="0"/>
                <a:latin typeface="Arial" panose="020B0604020202020204" pitchFamily="34" charset="0"/>
                <a:ea typeface="Verdana" panose="020B0604030504040204" pitchFamily="34" charset="0"/>
                <a:cs typeface="Arial" panose="020B0604020202020204" pitchFamily="34" charset="0"/>
              </a:rPr>
              <a:t>signal. In this project, we present a live-input demonstration system that computes and visualizes these markers.</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Explain what </a:t>
            </a:r>
            <a:r>
              <a:rPr lang="en-US" sz="2400" b="1" dirty="0" err="1" smtClean="0">
                <a:ln w="0"/>
                <a:latin typeface="Arial" panose="020B0604020202020204" pitchFamily="34" charset="0"/>
                <a:ea typeface="Verdana" panose="020B0604030504040204" pitchFamily="34" charset="0"/>
                <a:cs typeface="Arial" panose="020B0604020202020204" pitchFamily="34" charset="0"/>
              </a:rPr>
              <a:t>autoeeg</a:t>
            </a:r>
            <a:r>
              <a:rPr lang="en-US" sz="2400" b="1" dirty="0" smtClean="0">
                <a:ln w="0"/>
                <a:latin typeface="Arial" panose="020B0604020202020204" pitchFamily="34" charset="0"/>
                <a:ea typeface="Verdana" panose="020B0604030504040204" pitchFamily="34" charset="0"/>
                <a:cs typeface="Arial" panose="020B0604020202020204" pitchFamily="34" charset="0"/>
              </a:rPr>
              <a:t> in its previous state was in three lines…</a:t>
            </a:r>
            <a:r>
              <a:rPr lang="en-US" sz="2400" b="1" dirty="0" smtClean="0">
                <a:ln w="0"/>
                <a:latin typeface="Arial" panose="020B0604020202020204" pitchFamily="34" charset="0"/>
                <a:ea typeface="Verdana" panose="020B0604030504040204" pitchFamily="34" charset="0"/>
                <a:cs typeface="Arial" panose="020B0604020202020204" pitchFamily="34" charset="0"/>
              </a:rPr>
              <a:t>Explain what </a:t>
            </a:r>
            <a:r>
              <a:rPr lang="en-US" sz="2400" b="1" dirty="0" err="1" smtClean="0">
                <a:ln w="0"/>
                <a:latin typeface="Arial" panose="020B0604020202020204" pitchFamily="34" charset="0"/>
                <a:ea typeface="Verdana" panose="020B0604030504040204" pitchFamily="34" charset="0"/>
                <a:cs typeface="Arial" panose="020B0604020202020204" pitchFamily="34" charset="0"/>
              </a:rPr>
              <a:t>autoeeg</a:t>
            </a:r>
            <a:r>
              <a:rPr lang="en-US" sz="2400" b="1" dirty="0" smtClean="0">
                <a:ln w="0"/>
                <a:latin typeface="Arial" panose="020B0604020202020204" pitchFamily="34" charset="0"/>
                <a:ea typeface="Verdana" panose="020B0604030504040204" pitchFamily="34" charset="0"/>
                <a:cs typeface="Arial" panose="020B0604020202020204" pitchFamily="34" charset="0"/>
              </a:rPr>
              <a:t> in its previous state was in three lines…</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Explain the motivation behind your proposed changes in three lines…</a:t>
            </a:r>
            <a:r>
              <a:rPr lang="en-US" sz="2400" b="1" dirty="0" smtClean="0">
                <a:ln w="0"/>
                <a:latin typeface="Arial" panose="020B0604020202020204" pitchFamily="34" charset="0"/>
                <a:ea typeface="Verdana" panose="020B0604030504040204" pitchFamily="34" charset="0"/>
                <a:cs typeface="Arial" panose="020B0604020202020204" pitchFamily="34" charset="0"/>
              </a:rPr>
              <a:t>Explain the motivation behind your proposed changes in three lines</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Explain how you made these changes… what techniques were used to implement these changes…get technical…</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Explain the impact spectrograms will have on clinical science… in three lines… </a:t>
            </a:r>
            <a:r>
              <a:rPr lang="en-US" sz="2400" b="1" dirty="0" smtClean="0">
                <a:ln w="0"/>
                <a:latin typeface="Arial" panose="020B0604020202020204" pitchFamily="34" charset="0"/>
                <a:ea typeface="Verdana" panose="020B0604030504040204" pitchFamily="34" charset="0"/>
                <a:cs typeface="Arial" panose="020B0604020202020204" pitchFamily="34" charset="0"/>
              </a:rPr>
              <a:t>Explain the impact spectrograms will have on clinical science… </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lnSpc>
                <a:spcPct val="100000"/>
              </a:lnSpc>
              <a:spcAft>
                <a:spcPts val="1200"/>
              </a:spcAft>
              <a:buSzPct val="100000"/>
              <a:buFont typeface="Arial" panose="020B0604020202020204" pitchFamily="34" charset="0"/>
              <a:buChar char="•"/>
            </a:pPr>
            <a:endParaRPr sz="2400" b="1" dirty="0">
              <a:ln w="0"/>
              <a:latin typeface="Arial" panose="020B0604020202020204" pitchFamily="34" charset="0"/>
              <a:ea typeface="Verdana" panose="020B0604030504040204" pitchFamily="34" charset="0"/>
              <a:cs typeface="Arial" panose="020B0604020202020204" pitchFamily="34" charset="0"/>
            </a:endParaRPr>
          </a:p>
        </p:txBody>
      </p:sp>
      <p:sp>
        <p:nvSpPr>
          <p:cNvPr id="43" name="CustomShape 3"/>
          <p:cNvSpPr/>
          <p:nvPr/>
        </p:nvSpPr>
        <p:spPr>
          <a:xfrm>
            <a:off x="536760" y="343440"/>
            <a:ext cx="35581320" cy="2370600"/>
          </a:xfrm>
          <a:prstGeom prst="rect">
            <a:avLst/>
          </a:prstGeom>
          <a:solidFill>
            <a:srgbClr val="FFFFFF"/>
          </a:solidFill>
          <a:ln w="12600">
            <a:noFill/>
          </a:ln>
        </p:spPr>
        <p:txBody>
          <a:bodyPr lIns="274320" tIns="118800" rIns="274320" bIns="118800"/>
          <a:lstStyle/>
          <a:p>
            <a:pPr algn="ctr">
              <a:lnSpc>
                <a:spcPct val="100000"/>
              </a:lnSpc>
              <a:spcAft>
                <a:spcPts val="1200"/>
              </a:spcAft>
            </a:pPr>
            <a:r>
              <a:rPr lang="en-US" sz="4800" b="1" dirty="0" smtClean="0">
                <a:solidFill>
                  <a:srgbClr val="333399"/>
                </a:solidFill>
                <a:latin typeface="Arial"/>
                <a:ea typeface="ＭＳ Ｐゴシック"/>
              </a:rPr>
              <a:t>A Live-Input Demonstration System for AUTOEEG</a:t>
            </a:r>
            <a:r>
              <a:rPr lang="en-US" sz="4800" b="1" baseline="30000" dirty="0" smtClean="0">
                <a:solidFill>
                  <a:srgbClr val="333399"/>
                </a:solidFill>
                <a:latin typeface="Arial"/>
                <a:ea typeface="ＭＳ Ｐゴシック"/>
              </a:rPr>
              <a:t>TM</a:t>
            </a:r>
            <a:endParaRPr baseline="30000" dirty="0"/>
          </a:p>
          <a:p>
            <a:pPr algn="ctr">
              <a:lnSpc>
                <a:spcPct val="100000"/>
              </a:lnSpc>
              <a:spcAft>
                <a:spcPts val="1200"/>
              </a:spcAft>
            </a:pPr>
            <a:r>
              <a:rPr lang="en-US" sz="3200" b="1" dirty="0">
                <a:solidFill>
                  <a:srgbClr val="000000"/>
                </a:solidFill>
                <a:latin typeface="Arial"/>
                <a:ea typeface="ＭＳ Ｐゴシック"/>
              </a:rPr>
              <a:t>Lucas Cotta, Lucas Santana, Meysam </a:t>
            </a:r>
            <a:r>
              <a:rPr lang="en-US" sz="3200" b="1" dirty="0" smtClean="0">
                <a:solidFill>
                  <a:srgbClr val="000000"/>
                </a:solidFill>
                <a:latin typeface="Arial"/>
                <a:ea typeface="ＭＳ Ｐゴシック"/>
              </a:rPr>
              <a:t>Golmohammadi, Dr. Iyad Obeid and </a:t>
            </a:r>
            <a:r>
              <a:rPr lang="en-US" sz="3200" b="1" dirty="0">
                <a:solidFill>
                  <a:srgbClr val="000000"/>
                </a:solidFill>
                <a:latin typeface="Arial"/>
                <a:ea typeface="ＭＳ Ｐゴシック"/>
              </a:rPr>
              <a:t>Dr. Joseph Picone</a:t>
            </a:r>
            <a:endParaRPr dirty="0"/>
          </a:p>
          <a:p>
            <a:pPr algn="ctr">
              <a:lnSpc>
                <a:spcPct val="100000"/>
              </a:lnSpc>
            </a:pPr>
            <a:r>
              <a:rPr lang="en-US" sz="3200" b="1" dirty="0">
                <a:solidFill>
                  <a:srgbClr val="000000"/>
                </a:solidFill>
                <a:latin typeface="Arial"/>
                <a:ea typeface="ＭＳ Ｐゴシック"/>
              </a:rPr>
              <a:t>The Neural Engineering Data Consortium, Temple University</a:t>
            </a:r>
            <a:endParaRPr dirty="0"/>
          </a:p>
        </p:txBody>
      </p:sp>
      <p:pic>
        <p:nvPicPr>
          <p:cNvPr id="44" name="Picture 4"/>
          <p:cNvPicPr/>
          <p:nvPr/>
        </p:nvPicPr>
        <p:blipFill>
          <a:blip r:embed="rId3"/>
          <a:stretch>
            <a:fillRect/>
          </a:stretch>
        </p:blipFill>
        <p:spPr>
          <a:xfrm>
            <a:off x="536760" y="496440"/>
            <a:ext cx="5805000" cy="889560"/>
          </a:xfrm>
          <a:prstGeom prst="rect">
            <a:avLst/>
          </a:prstGeom>
          <a:ln>
            <a:noFill/>
          </a:ln>
        </p:spPr>
      </p:pic>
      <p:sp>
        <p:nvSpPr>
          <p:cNvPr id="45" name="CustomShape 4"/>
          <p:cNvSpPr/>
          <p:nvPr/>
        </p:nvSpPr>
        <p:spPr>
          <a:xfrm>
            <a:off x="464400" y="12932229"/>
            <a:ext cx="8576280" cy="14016291"/>
          </a:xfrm>
          <a:prstGeom prst="rect">
            <a:avLst/>
          </a:prstGeom>
          <a:solidFill>
            <a:srgbClr val="FFFFFF"/>
          </a:solidFill>
          <a:ln w="12600">
            <a:solidFill>
              <a:srgbClr val="BE0F34"/>
            </a:solidFill>
            <a:miter/>
          </a:ln>
        </p:spPr>
        <p:txBody>
          <a:bodyPr lIns="274320" tIns="118800" rIns="274320" bIns="118800"/>
          <a:lstStyle/>
          <a:p>
            <a:pPr defTabSz="695291">
              <a:spcAft>
                <a:spcPts val="1200"/>
              </a:spcAft>
              <a:tabLst>
                <a:tab pos="380981" algn="l"/>
              </a:tabLst>
              <a:defRPr/>
            </a:pPr>
            <a:r>
              <a:rPr lang="en-US" sz="3200" b="1" dirty="0">
                <a:solidFill>
                  <a:srgbClr val="333399"/>
                </a:solidFill>
                <a:latin typeface="Arial" pitchFamily="34" charset="0"/>
                <a:cs typeface="Arial" pitchFamily="34" charset="0"/>
              </a:rPr>
              <a:t>Introduction</a:t>
            </a:r>
            <a:endParaRPr sz="3200" b="1" dirty="0">
              <a:solidFill>
                <a:srgbClr val="333399"/>
              </a:solidFill>
              <a:latin typeface="Arial" pitchFamily="34" charset="0"/>
              <a:cs typeface="Arial" pitchFamily="34" charset="0"/>
            </a:endParaRP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You need to talk about alternate visualization solutions such as our MATLAB code,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EDFBrowser</a:t>
            </a:r>
            <a:r>
              <a:rPr lang="en-US" sz="2400" b="1" dirty="0" smtClean="0">
                <a:ln w="0"/>
                <a:latin typeface="Arial" panose="020B0604020202020204" pitchFamily="34" charset="0"/>
                <a:ea typeface="Verdana" panose="020B0604030504040204" pitchFamily="34" charset="0"/>
                <a:cs typeface="Arial" panose="020B0604020202020204" pitchFamily="34" charset="0"/>
              </a:rPr>
              <a:t>, etc.</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Show a screenshot of Pedro’s most recent version of the MATLAB tools and a screenshot of EDF Browser</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Discuss the need for a demo that displays our annotations and accepts live input.</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Fill up this panel with intro materials.</a:t>
            </a:r>
          </a:p>
          <a:p>
            <a:pPr marL="365760" lvl="1" indent="-365760" defTabSz="3072077">
              <a:spcAft>
                <a:spcPts val="1200"/>
              </a:spcAft>
              <a:buSzPct val="100000"/>
              <a:buFont typeface="Arial" panose="020B0604020202020204" pitchFamily="34" charset="0"/>
              <a:buChar char="•"/>
            </a:pPr>
            <a:endParaRPr sz="2400" b="1" dirty="0">
              <a:ln w="0"/>
              <a:latin typeface="Arial" panose="020B0604020202020204" pitchFamily="34" charset="0"/>
              <a:ea typeface="Verdana" panose="020B0604030504040204" pitchFamily="34" charset="0"/>
              <a:cs typeface="Arial" panose="020B0604020202020204" pitchFamily="34" charset="0"/>
            </a:endParaRPr>
          </a:p>
          <a:p>
            <a:pPr>
              <a:lnSpc>
                <a:spcPct val="100000"/>
              </a:lnSpc>
            </a:pPr>
            <a:endParaRPr dirty="0"/>
          </a:p>
        </p:txBody>
      </p:sp>
      <p:sp>
        <p:nvSpPr>
          <p:cNvPr id="46" name="CustomShape 5"/>
          <p:cNvSpPr/>
          <p:nvPr/>
        </p:nvSpPr>
        <p:spPr>
          <a:xfrm>
            <a:off x="30540960" y="570600"/>
            <a:ext cx="4428360" cy="853200"/>
          </a:xfrm>
          <a:prstGeom prst="rect">
            <a:avLst/>
          </a:prstGeom>
          <a:noFill/>
          <a:ln w="9360">
            <a:noFill/>
          </a:ln>
        </p:spPr>
        <p:txBody>
          <a:bodyPr lIns="0" tIns="0" rIns="0" bIns="0"/>
          <a:lstStyle/>
          <a:p>
            <a:pPr algn="r">
              <a:lnSpc>
                <a:spcPct val="100000"/>
              </a:lnSpc>
            </a:pPr>
            <a:r>
              <a:rPr lang="en-US" sz="2800" b="1">
                <a:solidFill>
                  <a:srgbClr val="B30738"/>
                </a:solidFill>
                <a:latin typeface="Arial"/>
              </a:rPr>
              <a:t>College of Engineering</a:t>
            </a:r>
            <a:endParaRPr/>
          </a:p>
          <a:p>
            <a:pPr algn="r">
              <a:lnSpc>
                <a:spcPct val="100000"/>
              </a:lnSpc>
            </a:pPr>
            <a:r>
              <a:rPr lang="en-US" sz="2800" b="1">
                <a:solidFill>
                  <a:srgbClr val="B30738"/>
                </a:solidFill>
                <a:latin typeface="Arial"/>
              </a:rPr>
              <a:t>Temple University</a:t>
            </a:r>
            <a:endParaRPr/>
          </a:p>
        </p:txBody>
      </p:sp>
      <p:pic>
        <p:nvPicPr>
          <p:cNvPr id="47" name="Picture 45"/>
          <p:cNvPicPr/>
          <p:nvPr/>
        </p:nvPicPr>
        <p:blipFill>
          <a:blip r:embed="rId4"/>
          <a:stretch>
            <a:fillRect/>
          </a:stretch>
        </p:blipFill>
        <p:spPr>
          <a:xfrm>
            <a:off x="34991640" y="315720"/>
            <a:ext cx="1309320" cy="1370880"/>
          </a:xfrm>
          <a:prstGeom prst="rect">
            <a:avLst/>
          </a:prstGeom>
          <a:ln>
            <a:noFill/>
          </a:ln>
        </p:spPr>
      </p:pic>
      <p:sp>
        <p:nvSpPr>
          <p:cNvPr id="48" name="CustomShape 6"/>
          <p:cNvSpPr/>
          <p:nvPr/>
        </p:nvSpPr>
        <p:spPr>
          <a:xfrm>
            <a:off x="1870920" y="915600"/>
            <a:ext cx="4089960" cy="973800"/>
          </a:xfrm>
          <a:prstGeom prst="rect">
            <a:avLst/>
          </a:prstGeom>
          <a:noFill/>
          <a:ln>
            <a:noFill/>
          </a:ln>
        </p:spPr>
        <p:txBody>
          <a:bodyPr lIns="0" tIns="0" rIns="0" bIns="0" anchor="ctr" anchorCtr="1"/>
          <a:lstStyle/>
          <a:p>
            <a:pPr algn="ctr">
              <a:lnSpc>
                <a:spcPct val="100000"/>
              </a:lnSpc>
            </a:pPr>
            <a:r>
              <a:rPr lang="en-US" sz="3200" i="1">
                <a:solidFill>
                  <a:srgbClr val="000000"/>
                </a:solidFill>
                <a:latin typeface="Monotype Corsiva"/>
              </a:rPr>
              <a:t>www.isip.piconepress.com</a:t>
            </a:r>
            <a:endParaRPr dirty="0"/>
          </a:p>
        </p:txBody>
      </p:sp>
      <p:sp>
        <p:nvSpPr>
          <p:cNvPr id="49" name="CustomShape 7"/>
          <p:cNvSpPr/>
          <p:nvPr/>
        </p:nvSpPr>
        <p:spPr>
          <a:xfrm>
            <a:off x="27509400" y="3101400"/>
            <a:ext cx="8576280" cy="17080714"/>
          </a:xfrm>
          <a:prstGeom prst="rect">
            <a:avLst/>
          </a:prstGeom>
          <a:solidFill>
            <a:srgbClr val="FFFFFF"/>
          </a:solidFill>
          <a:ln w="12600">
            <a:solidFill>
              <a:srgbClr val="BE0F34"/>
            </a:solidFill>
            <a:miter/>
          </a:ln>
        </p:spPr>
        <p:txBody>
          <a:bodyPr lIns="274320" tIns="118800" rIns="274320" bIns="118800"/>
          <a:lstStyle/>
          <a:p>
            <a:pPr defTabSz="695291">
              <a:spcAft>
                <a:spcPts val="1200"/>
              </a:spcAft>
              <a:tabLst>
                <a:tab pos="380981" algn="l"/>
              </a:tabLst>
              <a:defRPr/>
            </a:pPr>
            <a:r>
              <a:rPr lang="en-US" sz="3200" b="1" dirty="0">
                <a:solidFill>
                  <a:srgbClr val="333399"/>
                </a:solidFill>
                <a:latin typeface="Arial" pitchFamily="34" charset="0"/>
                <a:cs typeface="Arial" pitchFamily="34" charset="0"/>
              </a:rPr>
              <a:t>Examples</a:t>
            </a:r>
          </a:p>
          <a:p>
            <a:pPr marL="365760" lvl="1" indent="-365760" defTabSz="3072077">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This panel should show some examples of spike waveforms and the corresponding spectrograms.</a:t>
            </a:r>
          </a:p>
          <a:p>
            <a:pPr marL="365760" lvl="1" indent="-365760" defTabSz="3072077">
              <a:spcAft>
                <a:spcPts val="1200"/>
              </a:spcAft>
              <a:buSzPct val="100000"/>
              <a:buFont typeface="Arial" panose="020B0604020202020204" pitchFamily="34" charset="0"/>
              <a:buChar char="•"/>
            </a:pPr>
            <a:endParaRPr lang="en-US" sz="24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defTabSz="3072077">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Talk about impact…</a:t>
            </a:r>
          </a:p>
          <a:p>
            <a:pPr>
              <a:lnSpc>
                <a:spcPct val="100000"/>
              </a:lnSpc>
            </a:pPr>
            <a:endParaRPr dirty="0"/>
          </a:p>
        </p:txBody>
      </p:sp>
      <p:sp>
        <p:nvSpPr>
          <p:cNvPr id="50" name="CustomShape 8"/>
          <p:cNvSpPr/>
          <p:nvPr/>
        </p:nvSpPr>
        <p:spPr>
          <a:xfrm>
            <a:off x="27509400" y="20476028"/>
            <a:ext cx="8608680" cy="6472491"/>
          </a:xfrm>
          <a:prstGeom prst="rect">
            <a:avLst/>
          </a:prstGeom>
          <a:solidFill>
            <a:srgbClr val="FFFFFF"/>
          </a:solidFill>
          <a:ln w="12600">
            <a:solidFill>
              <a:srgbClr val="BE0F34"/>
            </a:solidFill>
            <a:miter/>
          </a:ln>
        </p:spPr>
        <p:txBody>
          <a:bodyPr lIns="274320" tIns="118800" rIns="274320" bIns="118800"/>
          <a:lstStyle/>
          <a:p>
            <a:pPr defTabSz="695291">
              <a:lnSpc>
                <a:spcPct val="100000"/>
              </a:lnSpc>
              <a:spcAft>
                <a:spcPts val="1200"/>
              </a:spcAft>
              <a:tabLst>
                <a:tab pos="380981" algn="l"/>
              </a:tabLst>
              <a:defRPr/>
            </a:pPr>
            <a:r>
              <a:rPr lang="en-US" sz="3200" b="1" dirty="0">
                <a:solidFill>
                  <a:srgbClr val="333399"/>
                </a:solidFill>
                <a:latin typeface="Arial" pitchFamily="34" charset="0"/>
                <a:cs typeface="Arial" pitchFamily="34" charset="0"/>
              </a:rPr>
              <a:t>Summary</a:t>
            </a:r>
            <a:endParaRPr sz="3200" b="1" dirty="0">
              <a:solidFill>
                <a:srgbClr val="333399"/>
              </a:solidFill>
              <a:latin typeface="Arial" pitchFamily="34" charset="0"/>
              <a:cs typeface="Arial" pitchFamily="34" charset="0"/>
            </a:endParaRPr>
          </a:p>
          <a:p>
            <a:pPr marL="365760" lvl="1" indent="-365760" defTabSz="3072077">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Two bullet points summarizing your contributions. Each of these should be three lines long. </a:t>
            </a:r>
            <a:r>
              <a:rPr lang="en-US" sz="2400" b="1" dirty="0">
                <a:ln w="0"/>
                <a:latin typeface="Arial" panose="020B0604020202020204" pitchFamily="34" charset="0"/>
                <a:ea typeface="Verdana" panose="020B0604030504040204" pitchFamily="34" charset="0"/>
                <a:cs typeface="Arial" panose="020B0604020202020204" pitchFamily="34" charset="0"/>
              </a:rPr>
              <a:t>Each of these should be three lines long</a:t>
            </a:r>
            <a:r>
              <a:rPr lang="en-US" sz="2400" b="1" dirty="0" smtClean="0">
                <a:ln w="0"/>
                <a:latin typeface="Arial" panose="020B0604020202020204" pitchFamily="34" charset="0"/>
                <a:ea typeface="Verdana" panose="020B0604030504040204" pitchFamily="34" charset="0"/>
                <a:cs typeface="Arial" panose="020B0604020202020204" pitchFamily="34" charset="0"/>
              </a:rPr>
              <a:t>.</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Two bullet points summarizing your contributions. Each of these should be three lines long. Each of these should be three lines long.</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One point about future work -  three lines long…</a:t>
            </a:r>
            <a:r>
              <a:rPr lang="en-US" sz="2400" b="1" dirty="0" smtClean="0">
                <a:ln w="0"/>
                <a:latin typeface="Arial" panose="020B0604020202020204" pitchFamily="34" charset="0"/>
                <a:ea typeface="Verdana" panose="020B0604030504040204" pitchFamily="34" charset="0"/>
                <a:cs typeface="Arial" panose="020B0604020202020204" pitchFamily="34" charset="0"/>
              </a:rPr>
              <a:t>One point about future work -  three lines long…One point about future work -  three lines long…</a:t>
            </a:r>
          </a:p>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Acknowledgements</a:t>
            </a:r>
            <a:endParaRPr sz="3200" b="1" dirty="0">
              <a:solidFill>
                <a:srgbClr val="333399"/>
              </a:solidFill>
              <a:latin typeface="Arial" pitchFamily="34" charset="0"/>
              <a:cs typeface="Arial"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This research was also supported by </a:t>
            </a:r>
            <a:r>
              <a:rPr lang="en-US" sz="2400" b="1" dirty="0" smtClean="0">
                <a:ln w="0"/>
                <a:latin typeface="Arial" panose="020B0604020202020204" pitchFamily="34" charset="0"/>
                <a:ea typeface="Verdana" panose="020B0604030504040204" pitchFamily="34" charset="0"/>
                <a:cs typeface="Arial" panose="020B0604020202020204" pitchFamily="34" charset="0"/>
              </a:rPr>
              <a:t>the Brazil </a:t>
            </a:r>
            <a:r>
              <a:rPr lang="en-US" sz="2400" b="1" dirty="0">
                <a:ln w="0"/>
                <a:latin typeface="Arial" panose="020B0604020202020204" pitchFamily="34" charset="0"/>
                <a:ea typeface="Verdana" panose="020B0604030504040204" pitchFamily="34" charset="0"/>
                <a:cs typeface="Arial" panose="020B0604020202020204" pitchFamily="34" charset="0"/>
              </a:rPr>
              <a:t>Scientific Mobility Program (</a:t>
            </a:r>
            <a:r>
              <a:rPr lang="en-US" sz="2400" b="1" dirty="0" smtClean="0">
                <a:ln w="0"/>
                <a:latin typeface="Arial" panose="020B0604020202020204" pitchFamily="34" charset="0"/>
                <a:ea typeface="Verdana" panose="020B0604030504040204" pitchFamily="34" charset="0"/>
                <a:cs typeface="Arial" panose="020B0604020202020204" pitchFamily="34" charset="0"/>
              </a:rPr>
              <a:t>BSMP) and </a:t>
            </a:r>
            <a:r>
              <a:rPr lang="en-US" sz="2400" b="1" dirty="0">
                <a:ln w="0"/>
                <a:latin typeface="Arial" panose="020B0604020202020204" pitchFamily="34" charset="0"/>
                <a:ea typeface="Verdana" panose="020B0604030504040204" pitchFamily="34" charset="0"/>
                <a:cs typeface="Arial" panose="020B0604020202020204" pitchFamily="34" charset="0"/>
              </a:rPr>
              <a:t>the Institute of International </a:t>
            </a:r>
            <a:r>
              <a:rPr lang="en-US" sz="2400" b="1" dirty="0" smtClean="0">
                <a:ln w="0"/>
                <a:latin typeface="Arial" panose="020B0604020202020204" pitchFamily="34" charset="0"/>
                <a:ea typeface="Verdana" panose="020B0604030504040204" pitchFamily="34" charset="0"/>
                <a:cs typeface="Arial" panose="020B0604020202020204" pitchFamily="34" charset="0"/>
              </a:rPr>
              <a:t>Education (IIE).</a:t>
            </a:r>
            <a:endParaRPr sz="2400" b="1" dirty="0">
              <a:ln w="0"/>
              <a:latin typeface="Arial" panose="020B0604020202020204" pitchFamily="34" charset="0"/>
              <a:ea typeface="Verdana" panose="020B0604030504040204" pitchFamily="34" charset="0"/>
              <a:cs typeface="Arial" panose="020B0604020202020204" pitchFamily="34" charset="0"/>
            </a:endParaRPr>
          </a:p>
        </p:txBody>
      </p:sp>
      <p:sp>
        <p:nvSpPr>
          <p:cNvPr id="51" name="CustomShape 9"/>
          <p:cNvSpPr/>
          <p:nvPr/>
        </p:nvSpPr>
        <p:spPr>
          <a:xfrm>
            <a:off x="9474480" y="3101400"/>
            <a:ext cx="8576280" cy="23847120"/>
          </a:xfrm>
          <a:prstGeom prst="rect">
            <a:avLst/>
          </a:prstGeom>
          <a:solidFill>
            <a:srgbClr val="FFFFFF"/>
          </a:solidFill>
          <a:ln w="12600">
            <a:solidFill>
              <a:srgbClr val="BE0F34"/>
            </a:solidFill>
            <a:miter/>
          </a:ln>
        </p:spPr>
        <p:txBody>
          <a:bodyPr lIns="274320" tIns="118800" rIns="274320" bIns="118800"/>
          <a:lstStyle/>
          <a:p>
            <a:pPr defTabSz="695291">
              <a:spcAft>
                <a:spcPts val="1200"/>
              </a:spcAft>
              <a:tabLst>
                <a:tab pos="380981" algn="l"/>
              </a:tabLst>
              <a:defRPr/>
            </a:pPr>
            <a:r>
              <a:rPr lang="en-US" sz="3200" b="1" dirty="0">
                <a:solidFill>
                  <a:srgbClr val="333399"/>
                </a:solidFill>
                <a:latin typeface="Arial" pitchFamily="34" charset="0"/>
                <a:cs typeface="Arial" pitchFamily="34" charset="0"/>
              </a:rPr>
              <a:t>Software Overview</a:t>
            </a:r>
            <a:endParaRPr sz="3200" b="1" dirty="0">
              <a:solidFill>
                <a:srgbClr val="333399"/>
              </a:solidFill>
              <a:latin typeface="Arial" pitchFamily="34" charset="0"/>
              <a:cs typeface="Arial" pitchFamily="34" charset="0"/>
            </a:endParaRPr>
          </a:p>
          <a:p>
            <a:pPr marL="365760" lvl="1" indent="-365760" defTabSz="3072077">
              <a:spcAft>
                <a:spcPts val="494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A demonstration system was developed for AutoEEG</a:t>
            </a:r>
            <a:r>
              <a:rPr lang="en-US" sz="2400" b="1" baseline="30000" dirty="0" smtClean="0">
                <a:ln w="0"/>
                <a:latin typeface="Arial" panose="020B0604020202020204" pitchFamily="34" charset="0"/>
                <a:ea typeface="Verdana" panose="020B0604030504040204" pitchFamily="34" charset="0"/>
                <a:cs typeface="Arial" panose="020B0604020202020204" pitchFamily="34" charset="0"/>
              </a:rPr>
              <a:t>TM </a:t>
            </a:r>
            <a:r>
              <a:rPr lang="en-US" sz="2400" b="1" dirty="0" smtClean="0">
                <a:ln w="0"/>
                <a:latin typeface="Arial" panose="020B0604020202020204" pitchFamily="34" charset="0"/>
                <a:ea typeface="Verdana" panose="020B0604030504040204" pitchFamily="34" charset="0"/>
                <a:cs typeface="Arial" panose="020B0604020202020204" pitchFamily="34" charset="0"/>
              </a:rPr>
              <a:t>that displays annotations and allows users to process new data:</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Give an overview of the current software architecture…</a:t>
            </a:r>
          </a:p>
          <a:p>
            <a:pPr marL="365760" lvl="1" indent="-365760" defTabSz="3072077">
              <a:spcAft>
                <a:spcPts val="1200"/>
              </a:spcAft>
              <a:buSzPct val="100000"/>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Describe the implementation in Python and how it leverages 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PyQT</a:t>
            </a:r>
            <a:r>
              <a:rPr lang="en-US" sz="2400" b="1" dirty="0" smtClean="0">
                <a:ln w="0"/>
                <a:latin typeface="Arial" panose="020B0604020202020204" pitchFamily="34" charset="0"/>
                <a:ea typeface="Verdana" panose="020B0604030504040204" pitchFamily="34" charset="0"/>
                <a:cs typeface="Arial" panose="020B0604020202020204" pitchFamily="34" charset="0"/>
              </a:rPr>
              <a:t> toolkit (and why that was chosen).</a:t>
            </a:r>
            <a:endParaRPr dirty="0"/>
          </a:p>
          <a:p>
            <a:pPr>
              <a:lnSpc>
                <a:spcPct val="100000"/>
              </a:lnSpc>
            </a:pPr>
            <a:endParaRPr dirty="0"/>
          </a:p>
          <a:p>
            <a:pPr>
              <a:lnSpc>
                <a:spcPct val="100000"/>
              </a:lnSpc>
            </a:pPr>
            <a:endParaRPr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lang="en-US" dirty="0"/>
          </a:p>
          <a:p>
            <a:pPr>
              <a:lnSpc>
                <a:spcPct val="100000"/>
              </a:lnSpc>
            </a:pPr>
            <a:endParaRPr lang="en-US" dirty="0" smtClean="0"/>
          </a:p>
          <a:p>
            <a:pPr>
              <a:lnSpc>
                <a:spcPct val="100000"/>
              </a:lnSpc>
            </a:pPr>
            <a:endParaRPr dirty="0"/>
          </a:p>
          <a:p>
            <a:pPr defTabSz="695291">
              <a:lnSpc>
                <a:spcPct val="100000"/>
              </a:lnSpc>
              <a:spcAft>
                <a:spcPts val="1200"/>
              </a:spcAft>
              <a:tabLst>
                <a:tab pos="380981" algn="l"/>
              </a:tabLst>
              <a:defRPr/>
            </a:pPr>
            <a:r>
              <a:rPr lang="en-US" sz="3200" b="1" dirty="0" smtClean="0">
                <a:solidFill>
                  <a:srgbClr val="333399"/>
                </a:solidFill>
                <a:latin typeface="Arial" pitchFamily="34" charset="0"/>
                <a:cs typeface="Arial" pitchFamily="34" charset="0"/>
              </a:rPr>
              <a:t>Data </a:t>
            </a:r>
            <a:r>
              <a:rPr lang="en-US" sz="3200" b="1" dirty="0">
                <a:solidFill>
                  <a:srgbClr val="333399"/>
                </a:solidFill>
                <a:latin typeface="Arial" pitchFamily="34" charset="0"/>
                <a:cs typeface="Arial" pitchFamily="34" charset="0"/>
              </a:rPr>
              <a:t>Acquisition</a:t>
            </a:r>
            <a:endParaRPr sz="3200" b="1" dirty="0">
              <a:solidFill>
                <a:srgbClr val="333399"/>
              </a:solidFill>
              <a:latin typeface="Arial" pitchFamily="34" charset="0"/>
              <a:cs typeface="Arial" pitchFamily="34" charset="0"/>
            </a:endParaRPr>
          </a:p>
          <a:p>
            <a:pPr marL="365760" lvl="1" indent="-365760" defTabSz="3072077">
              <a:lnSpc>
                <a:spcPct val="100000"/>
              </a:lnSpc>
              <a:spcAft>
                <a:spcPts val="1200"/>
              </a:spcAft>
              <a:buSzPct val="100000"/>
              <a:buFont typeface="Arial" panose="020B0604020202020204" pitchFamily="34" charset="0"/>
              <a:buChar char="•"/>
            </a:pPr>
            <a:r>
              <a:rPr lang="en-US" sz="2400" b="1" dirty="0">
                <a:ln w="0"/>
                <a:latin typeface="Arial" panose="020B0604020202020204" pitchFamily="34" charset="0"/>
                <a:ea typeface="Verdana" panose="020B0604030504040204" pitchFamily="34" charset="0"/>
                <a:cs typeface="Arial" panose="020B0604020202020204" pitchFamily="34" charset="0"/>
              </a:rPr>
              <a:t>A</a:t>
            </a:r>
            <a:r>
              <a:rPr lang="en-US" sz="2400" b="1" dirty="0" smtClean="0">
                <a:ln w="0"/>
                <a:latin typeface="Arial" panose="020B0604020202020204" pitchFamily="34" charset="0"/>
                <a:ea typeface="Verdana" panose="020B0604030504040204" pitchFamily="34" charset="0"/>
                <a:cs typeface="Arial" panose="020B0604020202020204" pitchFamily="34" charset="0"/>
              </a:rPr>
              <a:t>n EEG </a:t>
            </a:r>
            <a:r>
              <a:rPr lang="en-US" sz="2400" b="1" dirty="0">
                <a:ln w="0"/>
                <a:latin typeface="Arial" panose="020B0604020202020204" pitchFamily="34" charset="0"/>
                <a:ea typeface="Verdana" panose="020B0604030504040204" pitchFamily="34" charset="0"/>
                <a:cs typeface="Arial" panose="020B0604020202020204" pitchFamily="34" charset="0"/>
              </a:rPr>
              <a:t>measurement </a:t>
            </a:r>
            <a:r>
              <a:rPr lang="en-US" sz="2400" b="1" dirty="0" smtClean="0">
                <a:ln w="0"/>
                <a:latin typeface="Arial" panose="020B0604020202020204" pitchFamily="34" charset="0"/>
                <a:ea typeface="Verdana" panose="020B0604030504040204" pitchFamily="34" charset="0"/>
                <a:cs typeface="Arial" panose="020B0604020202020204" pitchFamily="34" charset="0"/>
              </a:rPr>
              <a:t>represents </a:t>
            </a:r>
            <a:r>
              <a:rPr lang="en-US" sz="2400" b="1" dirty="0">
                <a:ln w="0"/>
                <a:latin typeface="Arial" panose="020B0604020202020204" pitchFamily="34" charset="0"/>
                <a:ea typeface="Verdana" panose="020B0604030504040204" pitchFamily="34" charset="0"/>
                <a:cs typeface="Arial" panose="020B0604020202020204" pitchFamily="34" charset="0"/>
              </a:rPr>
              <a:t>a difference between the voltages at two </a:t>
            </a:r>
            <a:r>
              <a:rPr lang="en-US" sz="2400" b="1" dirty="0" smtClean="0">
                <a:ln w="0"/>
                <a:latin typeface="Arial" panose="020B0604020202020204" pitchFamily="34" charset="0"/>
                <a:ea typeface="Verdana" panose="020B0604030504040204" pitchFamily="34" charset="0"/>
                <a:cs typeface="Arial" panose="020B0604020202020204" pitchFamily="34" charset="0"/>
              </a:rPr>
              <a:t>electrodes. The signal is usually displayed using a montage which is essentially a differential view of the signals computed by differencing adjacent channels (use Dave J.’s view of a TCP montage)</a:t>
            </a:r>
            <a:endParaRPr dirty="0"/>
          </a:p>
          <a:p>
            <a:pPr>
              <a:lnSpc>
                <a:spcPct val="100000"/>
              </a:lnSpc>
            </a:pPr>
            <a:endParaRPr dirty="0"/>
          </a:p>
          <a:p>
            <a:pPr>
              <a:lnSpc>
                <a:spcPct val="100000"/>
              </a:lnSpc>
            </a:pPr>
            <a:endParaRPr dirty="0"/>
          </a:p>
        </p:txBody>
      </p:sp>
      <p:pic>
        <p:nvPicPr>
          <p:cNvPr id="52" name="Picture 57"/>
          <p:cNvPicPr/>
          <p:nvPr/>
        </p:nvPicPr>
        <p:blipFill>
          <a:blip r:embed="rId5"/>
          <a:stretch>
            <a:fillRect/>
          </a:stretch>
        </p:blipFill>
        <p:spPr>
          <a:xfrm>
            <a:off x="9891129" y="5145428"/>
            <a:ext cx="7772040" cy="5486040"/>
          </a:xfrm>
          <a:prstGeom prst="rect">
            <a:avLst/>
          </a:prstGeom>
          <a:ln>
            <a:noFill/>
          </a:ln>
        </p:spPr>
      </p:pic>
      <p:pic>
        <p:nvPicPr>
          <p:cNvPr id="54" name="Picture 56"/>
          <p:cNvPicPr/>
          <p:nvPr/>
        </p:nvPicPr>
        <p:blipFill>
          <a:blip r:embed="rId6"/>
          <a:stretch>
            <a:fillRect/>
          </a:stretch>
        </p:blipFill>
        <p:spPr>
          <a:xfrm>
            <a:off x="19122840" y="7098840"/>
            <a:ext cx="7314840" cy="4937400"/>
          </a:xfrm>
          <a:prstGeom prst="rect">
            <a:avLst/>
          </a:prstGeom>
          <a:ln>
            <a:noFill/>
          </a:ln>
        </p:spPr>
      </p:pic>
      <p:pic>
        <p:nvPicPr>
          <p:cNvPr id="55" name="Picture 54"/>
          <p:cNvPicPr/>
          <p:nvPr/>
        </p:nvPicPr>
        <p:blipFill>
          <a:blip r:embed="rId7"/>
          <a:stretch>
            <a:fillRect/>
          </a:stretch>
        </p:blipFill>
        <p:spPr>
          <a:xfrm>
            <a:off x="23867460" y="14882220"/>
            <a:ext cx="1771560" cy="2718360"/>
          </a:xfrm>
          <a:prstGeom prst="rect">
            <a:avLst/>
          </a:prstGeom>
          <a:ln>
            <a:noFill/>
          </a:ln>
        </p:spPr>
      </p:pic>
      <p:pic>
        <p:nvPicPr>
          <p:cNvPr id="56" name="Picture 55"/>
          <p:cNvPicPr/>
          <p:nvPr/>
        </p:nvPicPr>
        <p:blipFill>
          <a:blip r:embed="rId8"/>
          <a:stretch>
            <a:fillRect/>
          </a:stretch>
        </p:blipFill>
        <p:spPr>
          <a:xfrm>
            <a:off x="19512900" y="15082380"/>
            <a:ext cx="2426760" cy="2426760"/>
          </a:xfrm>
          <a:prstGeom prst="rect">
            <a:avLst/>
          </a:prstGeom>
          <a:ln>
            <a:noFill/>
          </a:ln>
        </p:spPr>
      </p:pic>
      <p:pic>
        <p:nvPicPr>
          <p:cNvPr id="60" name="Picture 59"/>
          <p:cNvPicPr/>
          <p:nvPr/>
        </p:nvPicPr>
        <p:blipFill>
          <a:blip r:embed="rId9"/>
          <a:stretch>
            <a:fillRect/>
          </a:stretch>
        </p:blipFill>
        <p:spPr>
          <a:xfrm>
            <a:off x="10124280" y="23552333"/>
            <a:ext cx="3317040" cy="3147120"/>
          </a:xfrm>
          <a:prstGeom prst="rect">
            <a:avLst/>
          </a:prstGeom>
          <a:ln>
            <a:noFill/>
          </a:ln>
        </p:spPr>
      </p:pic>
      <p:pic>
        <p:nvPicPr>
          <p:cNvPr id="61" name="Picture 60"/>
          <p:cNvPicPr/>
          <p:nvPr/>
        </p:nvPicPr>
        <p:blipFill>
          <a:blip r:embed="rId10"/>
          <a:stretch>
            <a:fillRect/>
          </a:stretch>
        </p:blipFill>
        <p:spPr>
          <a:xfrm>
            <a:off x="14173200" y="23506613"/>
            <a:ext cx="3236040" cy="3236040"/>
          </a:xfrm>
          <a:prstGeom prst="rect">
            <a:avLst/>
          </a:prstGeom>
          <a:ln>
            <a:noFill/>
          </a:ln>
        </p:spPr>
      </p:pic>
      <p:sp>
        <p:nvSpPr>
          <p:cNvPr id="25" name="Rectangle 24"/>
          <p:cNvSpPr/>
          <p:nvPr/>
        </p:nvSpPr>
        <p:spPr>
          <a:xfrm>
            <a:off x="457200" y="457200"/>
            <a:ext cx="35661600" cy="26517600"/>
          </a:xfrm>
          <a:prstGeom prst="rect">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570</Words>
  <Application>Microsoft Macintosh PowerPoint</Application>
  <PresentationFormat>Custom</PresentationFormat>
  <Paragraphs>82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DejaVu Sans</vt:lpstr>
      <vt:lpstr>Monotype Corsiva</vt:lpstr>
      <vt:lpstr>ＭＳ Ｐゴシック</vt:lpstr>
      <vt:lpstr>StarSymbol</vt:lpstr>
      <vt:lpstr>Times New Roman</vt:lpstr>
      <vt:lpstr>Verdana</vt:lpstr>
      <vt:lpstr>Arial</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Picone</cp:lastModifiedBy>
  <cp:revision>9</cp:revision>
  <dcterms:modified xsi:type="dcterms:W3CDTF">2015-07-23T20:23:16Z</dcterms:modified>
</cp:coreProperties>
</file>