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5"/>
  </p:normalViewPr>
  <p:slideViewPr>
    <p:cSldViewPr snapToGrid="0" snapToObjects="1">
      <p:cViewPr varScale="1">
        <p:scale>
          <a:sx n="22" d="100"/>
          <a:sy n="22" d="100"/>
        </p:scale>
        <p:origin x="1808"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06F1AB32-0ABA-45C9-B7F3-6C56BD671FBD}" type="slidenum">
              <a:rPr lang="en-US" sz="1400">
                <a:latin typeface="Times New Roman"/>
              </a:rPr>
              <a:t>‹#›</a:t>
            </a:fld>
            <a:endParaRPr/>
          </a:p>
        </p:txBody>
      </p:sp>
    </p:spTree>
    <p:extLst>
      <p:ext uri="{BB962C8B-B14F-4D97-AF65-F5344CB8AC3E}">
        <p14:creationId xmlns:p14="http://schemas.microsoft.com/office/powerpoint/2010/main" val="186354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body"/>
          </p:nvPr>
        </p:nvSpPr>
        <p:spPr>
          <a:xfrm>
            <a:off x="701640" y="4416480"/>
            <a:ext cx="5604120" cy="4180320"/>
          </a:xfrm>
          <a:prstGeom prst="rect">
            <a:avLst/>
          </a:prstGeom>
        </p:spPr>
        <p:txBody>
          <a:bodyPr lIns="17640" tIns="9000" rIns="17640" bIns="9000"/>
          <a:lstStyle/>
          <a:p>
            <a:endParaRPr/>
          </a:p>
        </p:txBody>
      </p:sp>
      <p:sp>
        <p:nvSpPr>
          <p:cNvPr id="70" name="CustomShape 2"/>
          <p:cNvSpPr/>
          <p:nvPr/>
        </p:nvSpPr>
        <p:spPr>
          <a:xfrm>
            <a:off x="3970440" y="8829720"/>
            <a:ext cx="3035520" cy="462240"/>
          </a:xfrm>
          <a:prstGeom prst="rect">
            <a:avLst/>
          </a:prstGeom>
          <a:noFill/>
          <a:ln>
            <a:noFill/>
          </a:ln>
        </p:spPr>
        <p:txBody>
          <a:bodyPr lIns="17640" tIns="9000" rIns="17640" bIns="9000" anchor="b"/>
          <a:lstStyle/>
          <a:p>
            <a:pPr algn="r">
              <a:lnSpc>
                <a:spcPct val="100000"/>
              </a:lnSpc>
            </a:pPr>
            <a:fld id="{03484465-5080-418A-BE7E-8035BF7BF371}" type="slidenum">
              <a:rPr lang="en-US" sz="200">
                <a:latin typeface="Times New Roman"/>
              </a:rPr>
              <a:t>1</a:t>
            </a:fld>
            <a:endParaRPr/>
          </a:p>
        </p:txBody>
      </p:sp>
    </p:spTree>
    <p:extLst>
      <p:ext uri="{BB962C8B-B14F-4D97-AF65-F5344CB8AC3E}">
        <p14:creationId xmlns:p14="http://schemas.microsoft.com/office/powerpoint/2010/main" val="191654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1828800" y="6418800"/>
            <a:ext cx="32918040" cy="7588800"/>
          </a:xfrm>
          <a:prstGeom prst="rect">
            <a:avLst/>
          </a:prstGeom>
        </p:spPr>
        <p:txBody>
          <a:bodyPr lIns="0" tIns="0" rIns="0" bIns="0"/>
          <a:lstStyle/>
          <a:p>
            <a:endParaRPr/>
          </a:p>
        </p:txBody>
      </p:sp>
      <p:sp>
        <p:nvSpPr>
          <p:cNvPr id="25" name="PlaceHolder 3"/>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8"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9"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
        <p:nvSpPr>
          <p:cNvPr id="30" name="PlaceHolder 5"/>
          <p:cNvSpPr>
            <a:spLocks noGrp="1"/>
          </p:cNvSpPr>
          <p:nvPr>
            <p:ph type="body"/>
          </p:nvPr>
        </p:nvSpPr>
        <p:spPr>
          <a:xfrm>
            <a:off x="1828800" y="14729040"/>
            <a:ext cx="16063920" cy="758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1828800" y="6418800"/>
            <a:ext cx="32918040" cy="15909840"/>
          </a:xfrm>
          <a:prstGeom prst="rect">
            <a:avLst/>
          </a:prstGeom>
        </p:spPr>
        <p:txBody>
          <a:bodyPr lIns="0" tIns="0" rIns="0" bIns="0"/>
          <a:lstStyle/>
          <a:p>
            <a:endParaRPr/>
          </a:p>
        </p:txBody>
      </p:sp>
      <p:sp>
        <p:nvSpPr>
          <p:cNvPr id="33" name="PlaceHolder 3"/>
          <p:cNvSpPr>
            <a:spLocks noGrp="1"/>
          </p:cNvSpPr>
          <p:nvPr>
            <p:ph type="body"/>
          </p:nvPr>
        </p:nvSpPr>
        <p:spPr>
          <a:xfrm>
            <a:off x="1828800" y="6418800"/>
            <a:ext cx="32918040" cy="15909840"/>
          </a:xfrm>
          <a:prstGeom prst="rect">
            <a:avLst/>
          </a:prstGeom>
        </p:spPr>
        <p:txBody>
          <a:bodyPr lIns="0" tIns="0" rIns="0" bIns="0"/>
          <a:lstStyle/>
          <a:p>
            <a:endParaRPr/>
          </a:p>
        </p:txBody>
      </p:sp>
      <p:pic>
        <p:nvPicPr>
          <p:cNvPr id="34" name="Picture 33"/>
          <p:cNvPicPr/>
          <p:nvPr/>
        </p:nvPicPr>
        <p:blipFill>
          <a:blip r:embed="rId2"/>
          <a:stretch>
            <a:fillRect/>
          </a:stretch>
        </p:blipFill>
        <p:spPr>
          <a:xfrm>
            <a:off x="8317440" y="6418800"/>
            <a:ext cx="19940040" cy="15909840"/>
          </a:xfrm>
          <a:prstGeom prst="rect">
            <a:avLst/>
          </a:prstGeom>
          <a:ln>
            <a:noFill/>
          </a:ln>
        </p:spPr>
      </p:pic>
      <p:pic>
        <p:nvPicPr>
          <p:cNvPr id="35" name="Picture 34"/>
          <p:cNvPicPr/>
          <p:nvPr/>
        </p:nvPicPr>
        <p:blipFill>
          <a:blip r:embed="rId2"/>
          <a:stretch>
            <a:fillRect/>
          </a:stretch>
        </p:blipFill>
        <p:spPr>
          <a:xfrm>
            <a:off x="8317440" y="6418800"/>
            <a:ext cx="19940040" cy="15909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1828800" y="6418800"/>
            <a:ext cx="32918040" cy="15910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1828800" y="6418800"/>
            <a:ext cx="32918040" cy="15909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8" name="PlaceHolder 3"/>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828800" y="1094400"/>
            <a:ext cx="32918040" cy="21234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13" name="PlaceHolder 3"/>
          <p:cNvSpPr>
            <a:spLocks noGrp="1"/>
          </p:cNvSpPr>
          <p:nvPr>
            <p:ph type="body"/>
          </p:nvPr>
        </p:nvSpPr>
        <p:spPr>
          <a:xfrm>
            <a:off x="1828800" y="14729040"/>
            <a:ext cx="16063920" cy="7588800"/>
          </a:xfrm>
          <a:prstGeom prst="rect">
            <a:avLst/>
          </a:prstGeom>
        </p:spPr>
        <p:txBody>
          <a:bodyPr lIns="0" tIns="0" rIns="0" bIns="0"/>
          <a:lstStyle/>
          <a:p>
            <a:endParaRPr/>
          </a:p>
        </p:txBody>
      </p:sp>
      <p:sp>
        <p:nvSpPr>
          <p:cNvPr id="14" name="PlaceHolder 4"/>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17"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18"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1"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2" name="PlaceHolder 4"/>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0640"/>
          </a:xfrm>
          <a:prstGeom prst="rect">
            <a:avLst/>
          </a:prstGeom>
        </p:spPr>
        <p:txBody>
          <a:bodyPr lIns="0" tIns="0" rIns="0" bIns="0" anchor="ctr"/>
          <a:lstStyle/>
          <a:p>
            <a:pPr algn="ctr"/>
            <a:r>
              <a:rPr lang="en-US" sz="4400">
                <a:latin typeface="Arial"/>
              </a:rPr>
              <a:t>Click to edit the title text format</a:t>
            </a:r>
            <a:endParaRPr/>
          </a:p>
        </p:txBody>
      </p:sp>
      <p:sp>
        <p:nvSpPr>
          <p:cNvPr id="3" name="PlaceHolder 2"/>
          <p:cNvSpPr>
            <a:spLocks noGrp="1"/>
          </p:cNvSpPr>
          <p:nvPr>
            <p:ph type="body"/>
          </p:nvPr>
        </p:nvSpPr>
        <p:spPr>
          <a:xfrm>
            <a:off x="1828800" y="6418800"/>
            <a:ext cx="32918040" cy="1590984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1"/>
          <p:cNvSpPr/>
          <p:nvPr/>
        </p:nvSpPr>
        <p:spPr>
          <a:xfrm>
            <a:off x="18013680" y="4480560"/>
            <a:ext cx="9416520" cy="11245320"/>
          </a:xfrm>
          <a:prstGeom prst="rect">
            <a:avLst/>
          </a:prstGeom>
          <a:solidFill>
            <a:srgbClr val="FFFFFF"/>
          </a:solidFill>
          <a:ln w="12600">
            <a:solidFill>
              <a:srgbClr val="BE0F34"/>
            </a:solidFill>
            <a:miter/>
          </a:ln>
        </p:spPr>
        <p:txBody>
          <a:bodyPr lIns="457200" tIns="45000" rIns="457200" bIns="45000"/>
          <a:lstStyle/>
          <a:p>
            <a:pPr>
              <a:lnSpc>
                <a:spcPct val="100000"/>
              </a:lnSpc>
            </a:pPr>
            <a:r>
              <a:rPr lang="en-US" sz="4800" b="1">
                <a:solidFill>
                  <a:srgbClr val="333399"/>
                </a:solidFill>
                <a:latin typeface="Arial"/>
                <a:ea typeface="ＭＳ Ｐゴシック"/>
              </a:rPr>
              <a:t>Data Processing</a:t>
            </a:r>
            <a:endParaRPr/>
          </a:p>
          <a:p>
            <a:pPr>
              <a:lnSpc>
                <a:spcPct val="100000"/>
              </a:lnSpc>
              <a:buSzPct val="45000"/>
              <a:buFont typeface="StarSymbol"/>
              <a:buChar char=""/>
            </a:pPr>
            <a:r>
              <a:rPr lang="en-US" sz="2800" b="1">
                <a:solidFill>
                  <a:srgbClr val="000000"/>
                </a:solidFill>
                <a:latin typeface="Arial"/>
                <a:ea typeface="ＭＳ Ｐゴシック"/>
              </a:rPr>
              <a:t>The data is processed by machine algorithms based on hidden Markov models and deep learning. They are then utilized to learn mappings of EEG events to better assist diagnosis.</a:t>
            </a:r>
            <a:endParaRPr/>
          </a:p>
          <a:p>
            <a:pPr>
              <a:lnSpc>
                <a:spcPct val="100000"/>
              </a:lnSpc>
              <a:buSzPct val="45000"/>
              <a:buFont typeface="StarSymbol"/>
              <a:buChar char=""/>
            </a:pPr>
            <a:r>
              <a:rPr lang="en-US" sz="2800" b="1">
                <a:solidFill>
                  <a:srgbClr val="000000"/>
                </a:solidFill>
                <a:latin typeface="Arial"/>
                <a:ea typeface="ＭＳ Ｐゴシック"/>
              </a:rPr>
              <a:t>The inputs are file formated for archival,  exchange of sleep and EEG data (multichannel raw data) needs.</a:t>
            </a:r>
            <a:endParaRPr/>
          </a:p>
          <a:p>
            <a:pPr>
              <a:lnSpc>
                <a:spcPct val="100000"/>
              </a:lnSpc>
              <a:buSzPct val="45000"/>
              <a:buFont typeface="StarSymbol"/>
              <a:buChar char=""/>
            </a:pPr>
            <a:r>
              <a:rPr lang="en-US" sz="2800" b="1">
                <a:solidFill>
                  <a:srgbClr val="000000"/>
                </a:solidFill>
                <a:latin typeface="Arial"/>
                <a:ea typeface="ＭＳ Ｐゴシック"/>
              </a:rPr>
              <a:t>The machine training is responsible for reliably labeling the files with different labels and generating a varying set of views that help in decision making.</a:t>
            </a:r>
            <a:endParaRPr/>
          </a:p>
        </p:txBody>
      </p:sp>
      <p:sp>
        <p:nvSpPr>
          <p:cNvPr id="42" name="CustomShape 2"/>
          <p:cNvSpPr/>
          <p:nvPr/>
        </p:nvSpPr>
        <p:spPr>
          <a:xfrm>
            <a:off x="27574200" y="15819120"/>
            <a:ext cx="8783640" cy="11428200"/>
          </a:xfrm>
          <a:prstGeom prst="rect">
            <a:avLst/>
          </a:prstGeom>
          <a:solidFill>
            <a:srgbClr val="FFFFFF"/>
          </a:solidFill>
          <a:ln w="12600">
            <a:solidFill>
              <a:srgbClr val="BE0F34"/>
            </a:solidFill>
            <a:miter/>
          </a:ln>
        </p:spPr>
        <p:txBody>
          <a:bodyPr lIns="457200" tIns="45000" rIns="457200" bIns="45000"/>
          <a:lstStyle/>
          <a:p>
            <a:pPr>
              <a:lnSpc>
                <a:spcPct val="100000"/>
              </a:lnSpc>
              <a:buSzPct val="45000"/>
              <a:buFont typeface="StarSymbol"/>
              <a:buChar char=""/>
            </a:pPr>
            <a:r>
              <a:rPr lang="en-US" sz="4800" b="1">
                <a:solidFill>
                  <a:srgbClr val="333399"/>
                </a:solidFill>
                <a:latin typeface="Arial"/>
                <a:ea typeface="ＭＳ Ｐゴシック"/>
              </a:rPr>
              <a:t>Summary</a:t>
            </a:r>
            <a:endParaRPr/>
          </a:p>
          <a:p>
            <a:pPr>
              <a:lnSpc>
                <a:spcPct val="100000"/>
              </a:lnSpc>
              <a:buSzPct val="45000"/>
              <a:buFont typeface="StarSymbol"/>
              <a:buChar char=""/>
            </a:pPr>
            <a:r>
              <a:rPr lang="en-US" sz="2800" b="1">
                <a:solidFill>
                  <a:srgbClr val="000000"/>
                </a:solidFill>
                <a:latin typeface="Arial"/>
                <a:ea typeface="ＭＳ Ｐゴシック"/>
              </a:rPr>
              <a:t>Application for EEG analysis with a friendly user interface.</a:t>
            </a:r>
            <a:endParaRPr/>
          </a:p>
          <a:p>
            <a:pPr>
              <a:lnSpc>
                <a:spcPct val="100000"/>
              </a:lnSpc>
              <a:buSzPct val="45000"/>
              <a:buFont typeface="StarSymbol"/>
              <a:buChar char=""/>
            </a:pPr>
            <a:r>
              <a:rPr lang="en-US" sz="2800" b="1">
                <a:solidFill>
                  <a:srgbClr val="000000"/>
                </a:solidFill>
                <a:latin typeface="Arial"/>
                <a:ea typeface="ＭＳ Ｐゴシック"/>
              </a:rPr>
              <a:t>Reliably and replicate data processing.</a:t>
            </a:r>
            <a:endParaRPr/>
          </a:p>
          <a:p>
            <a:pPr>
              <a:lnSpc>
                <a:spcPct val="100000"/>
              </a:lnSpc>
              <a:buSzPct val="45000"/>
              <a:buFont typeface="StarSymbol"/>
              <a:buChar char=""/>
            </a:pPr>
            <a:r>
              <a:rPr lang="en-US" sz="2800" b="1">
                <a:solidFill>
                  <a:srgbClr val="000000"/>
                </a:solidFill>
                <a:latin typeface="Arial"/>
                <a:ea typeface="ＭＳ Ｐゴシック"/>
              </a:rPr>
              <a:t>Big data and machine learning offer the potential to deliver much higher performance solutions.</a:t>
            </a:r>
            <a:endParaRPr/>
          </a:p>
          <a:p>
            <a:pPr>
              <a:lnSpc>
                <a:spcPct val="100000"/>
              </a:lnSpc>
            </a:pPr>
            <a:endParaRPr/>
          </a:p>
          <a:p>
            <a:pPr>
              <a:lnSpc>
                <a:spcPct val="100000"/>
              </a:lnSpc>
            </a:pPr>
            <a:endParaRPr/>
          </a:p>
          <a:p>
            <a:pPr>
              <a:lnSpc>
                <a:spcPct val="100000"/>
              </a:lnSpc>
            </a:pPr>
            <a:r>
              <a:rPr lang="en-US" sz="4800" b="1">
                <a:solidFill>
                  <a:srgbClr val="333399"/>
                </a:solidFill>
                <a:latin typeface="Arial"/>
                <a:ea typeface="ＭＳ Ｐゴシック"/>
              </a:rPr>
              <a:t>Acknowledgements</a:t>
            </a:r>
            <a:endParaRPr/>
          </a:p>
          <a:p>
            <a:pPr>
              <a:lnSpc>
                <a:spcPct val="100000"/>
              </a:lnSpc>
              <a:buSzPct val="45000"/>
              <a:buFont typeface="StarSymbol"/>
              <a:buChar char=""/>
            </a:pPr>
            <a:r>
              <a:rPr lang="en-US" sz="2800" b="1">
                <a:solidFill>
                  <a:srgbClr val="000000"/>
                </a:solidFill>
                <a:latin typeface="Arial"/>
                <a:ea typeface="ＭＳ Ｐゴシック"/>
              </a:rPr>
              <a:t>College of Engineering, Temple University</a:t>
            </a:r>
            <a:endParaRPr/>
          </a:p>
          <a:p>
            <a:pPr>
              <a:lnSpc>
                <a:spcPct val="100000"/>
              </a:lnSpc>
              <a:buSzPct val="45000"/>
              <a:buFont typeface="StarSymbol"/>
              <a:buChar char=""/>
            </a:pPr>
            <a:r>
              <a:rPr lang="en-US" sz="2800" b="1">
                <a:solidFill>
                  <a:srgbClr val="000000"/>
                </a:solidFill>
                <a:latin typeface="Arial"/>
                <a:ea typeface="ＭＳ Ｐゴシック"/>
              </a:rPr>
              <a:t>This research was also supported by the</a:t>
            </a:r>
            <a:endParaRPr/>
          </a:p>
          <a:p>
            <a:pPr>
              <a:lnSpc>
                <a:spcPct val="100000"/>
              </a:lnSpc>
            </a:pPr>
            <a:r>
              <a:rPr lang="en-US" sz="2800" b="1">
                <a:solidFill>
                  <a:srgbClr val="000000"/>
                </a:solidFill>
                <a:latin typeface="Arial"/>
                <a:ea typeface="ＭＳ Ｐゴシック"/>
              </a:rPr>
              <a:t>Brazil Scientific Mobility Program (BSMP)</a:t>
            </a:r>
            <a:endParaRPr/>
          </a:p>
          <a:p>
            <a:pPr>
              <a:lnSpc>
                <a:spcPct val="100000"/>
              </a:lnSpc>
            </a:pPr>
            <a:r>
              <a:rPr lang="en-US" sz="2800" b="1">
                <a:solidFill>
                  <a:srgbClr val="000000"/>
                </a:solidFill>
                <a:latin typeface="Arial"/>
                <a:ea typeface="ＭＳ Ｐゴシック"/>
              </a:rPr>
              <a:t>and the Institute of International Education</a:t>
            </a:r>
            <a:endParaRPr/>
          </a:p>
          <a:p>
            <a:pPr>
              <a:lnSpc>
                <a:spcPct val="100000"/>
              </a:lnSpc>
            </a:pPr>
            <a:r>
              <a:rPr lang="en-US" sz="2800" b="1">
                <a:solidFill>
                  <a:srgbClr val="000000"/>
                </a:solidFill>
                <a:latin typeface="Arial"/>
                <a:ea typeface="ＭＳ Ｐゴシック"/>
              </a:rPr>
              <a:t>(IIE)</a:t>
            </a:r>
            <a:endParaRPr/>
          </a:p>
          <a:p>
            <a:pPr>
              <a:lnSpc>
                <a:spcPct val="100000"/>
              </a:lnSpc>
            </a:pPr>
            <a:endParaRPr/>
          </a:p>
          <a:p>
            <a:pPr>
              <a:lnSpc>
                <a:spcPct val="100000"/>
              </a:lnSpc>
              <a:buSzPct val="45000"/>
              <a:buFont typeface="StarSymbol"/>
              <a:buChar char=""/>
            </a:pPr>
            <a:r>
              <a:rPr lang="en-US" sz="2800" b="1">
                <a:solidFill>
                  <a:srgbClr val="000000"/>
                </a:solidFill>
                <a:latin typeface="Arial"/>
                <a:ea typeface="ＭＳ Ｐゴシック"/>
              </a:rPr>
              <a:t>Meysam Golmohammadi, Master.</a:t>
            </a:r>
            <a:endParaRPr/>
          </a:p>
          <a:p>
            <a:pPr>
              <a:lnSpc>
                <a:spcPct val="100000"/>
              </a:lnSpc>
            </a:pPr>
            <a:endParaRPr/>
          </a:p>
          <a:p>
            <a:pPr>
              <a:lnSpc>
                <a:spcPct val="100000"/>
              </a:lnSpc>
              <a:buSzPct val="45000"/>
              <a:buFont typeface="StarSymbol"/>
              <a:buChar char=""/>
            </a:pPr>
            <a:r>
              <a:rPr lang="en-US" sz="2800" b="1">
                <a:solidFill>
                  <a:srgbClr val="000000"/>
                </a:solidFill>
                <a:latin typeface="Arial"/>
                <a:ea typeface="ＭＳ Ｐゴシック"/>
              </a:rPr>
              <a:t>Joseph Picone, Ph.D.</a:t>
            </a:r>
            <a:endParaRPr/>
          </a:p>
          <a:p>
            <a:pPr>
              <a:lnSpc>
                <a:spcPct val="100000"/>
              </a:lnSpc>
            </a:pPr>
            <a:endParaRPr/>
          </a:p>
          <a:p>
            <a:pPr>
              <a:lnSpc>
                <a:spcPct val="100000"/>
              </a:lnSpc>
            </a:pPr>
            <a:endParaRPr/>
          </a:p>
          <a:p>
            <a:pPr>
              <a:lnSpc>
                <a:spcPct val="100000"/>
              </a:lnSpc>
            </a:pPr>
            <a:endParaRPr/>
          </a:p>
        </p:txBody>
      </p:sp>
      <p:sp>
        <p:nvSpPr>
          <p:cNvPr id="43" name="CustomShape 3"/>
          <p:cNvSpPr/>
          <p:nvPr/>
        </p:nvSpPr>
        <p:spPr>
          <a:xfrm>
            <a:off x="9235440" y="4480560"/>
            <a:ext cx="8685000" cy="22766760"/>
          </a:xfrm>
          <a:prstGeom prst="rect">
            <a:avLst/>
          </a:prstGeom>
          <a:solidFill>
            <a:srgbClr val="FFFFFF"/>
          </a:solidFill>
          <a:ln w="12600">
            <a:solidFill>
              <a:srgbClr val="BE0F34"/>
            </a:solidFill>
            <a:miter/>
          </a:ln>
        </p:spPr>
        <p:txBody>
          <a:bodyPr lIns="457200" tIns="45000" rIns="457200" bIns="45000"/>
          <a:lstStyle/>
          <a:p>
            <a:pPr>
              <a:lnSpc>
                <a:spcPct val="100000"/>
              </a:lnSpc>
            </a:pPr>
            <a:r>
              <a:rPr lang="en-US" sz="4800" b="1">
                <a:solidFill>
                  <a:srgbClr val="333399"/>
                </a:solidFill>
                <a:latin typeface="Arial"/>
                <a:ea typeface="ＭＳ Ｐゴシック"/>
              </a:rPr>
              <a:t>Software Overview </a:t>
            </a:r>
            <a:endParaRPr/>
          </a:p>
          <a:p>
            <a:pPr>
              <a:lnSpc>
                <a:spcPct val="100000"/>
              </a:lnSpc>
              <a:buSzPct val="45000"/>
              <a:buFont typeface="StarSymbol"/>
              <a:buChar char=""/>
            </a:pPr>
            <a:r>
              <a:rPr lang="en-US" sz="2800" b="1">
                <a:solidFill>
                  <a:srgbClr val="000000"/>
                </a:solidFill>
                <a:latin typeface="Arial"/>
                <a:ea typeface="ＭＳ Ｐゴシック"/>
              </a:rPr>
              <a:t>The training uses machine learning algorithms based on hidden Markov models and deep learning to learn mappings of EEG events to help with doctors' analysis.</a:t>
            </a:r>
            <a:endParaRPr/>
          </a:p>
          <a:p>
            <a:pPr>
              <a:lnSpc>
                <a:spcPct val="100000"/>
              </a:lnSpc>
              <a:buSzPct val="45000"/>
              <a:buFont typeface="StarSymbol"/>
              <a:buChar char=""/>
            </a:pPr>
            <a:r>
              <a:rPr lang="en-US" sz="2800" b="1">
                <a:solidFill>
                  <a:srgbClr val="000000"/>
                </a:solidFill>
                <a:latin typeface="Arial"/>
                <a:ea typeface="ＭＳ Ｐゴシック"/>
              </a:rPr>
              <a:t>The software is written almost entirely in python. Its interface is designed in QT Design, which generates python files for the the GUI. Auto-EEG also uses Shell scripts, which makes the software portable and a cross-platform application.</a:t>
            </a:r>
            <a:endParaRPr/>
          </a:p>
          <a:p>
            <a:pPr>
              <a:lnSpc>
                <a:spcPct val="100000"/>
              </a:lnSpc>
              <a:buSzPct val="45000"/>
              <a:buFont typeface="StarSymbol"/>
              <a:buChar char=""/>
            </a:pPr>
            <a:r>
              <a:rPr lang="en-US" sz="2800" b="1">
                <a:solidFill>
                  <a:srgbClr val="000000"/>
                </a:solidFill>
                <a:latin typeface="Arial"/>
                <a:ea typeface="ＭＳ Ｐゴシック"/>
              </a:rPr>
              <a:t>The programming language and scripts combined are a powerful noncommercial license with high performance to analyze huge amounts of data.</a:t>
            </a:r>
            <a:endParaRPr/>
          </a:p>
          <a:p>
            <a:pPr>
              <a:lnSpc>
                <a:spcPct val="100000"/>
              </a:lnSpc>
            </a:pPr>
            <a:endParaRPr/>
          </a:p>
          <a:p>
            <a:pPr>
              <a:lnSpc>
                <a:spcPct val="100000"/>
              </a:lnSpc>
            </a:pPr>
            <a:endParaRPr/>
          </a:p>
        </p:txBody>
      </p:sp>
      <p:sp>
        <p:nvSpPr>
          <p:cNvPr id="44" name="CustomShape 4"/>
          <p:cNvSpPr/>
          <p:nvPr/>
        </p:nvSpPr>
        <p:spPr>
          <a:xfrm>
            <a:off x="0" y="1527480"/>
            <a:ext cx="36573480" cy="642960"/>
          </a:xfrm>
          <a:prstGeom prst="rect">
            <a:avLst/>
          </a:prstGeom>
          <a:noFill/>
          <a:ln w="12600">
            <a:noFill/>
          </a:ln>
        </p:spPr>
        <p:txBody>
          <a:bodyPr lIns="0" tIns="0" rIns="0" bIns="0"/>
          <a:lstStyle/>
          <a:p>
            <a:pPr>
              <a:lnSpc>
                <a:spcPct val="100000"/>
              </a:lnSpc>
            </a:pPr>
            <a:r>
              <a:rPr lang="en-US" sz="4800" b="1">
                <a:solidFill>
                  <a:srgbClr val="000000"/>
                </a:solidFill>
                <a:latin typeface="Arial"/>
                <a:ea typeface="ＭＳ Ｐゴシック"/>
              </a:rPr>
              <a:t>	</a:t>
            </a:r>
            <a:endParaRPr/>
          </a:p>
        </p:txBody>
      </p:sp>
      <p:sp>
        <p:nvSpPr>
          <p:cNvPr id="45" name="CustomShape 5"/>
          <p:cNvSpPr/>
          <p:nvPr/>
        </p:nvSpPr>
        <p:spPr>
          <a:xfrm>
            <a:off x="7955280" y="182880"/>
            <a:ext cx="20781720" cy="3761640"/>
          </a:xfrm>
          <a:prstGeom prst="rect">
            <a:avLst/>
          </a:prstGeom>
          <a:noFill/>
          <a:ln w="9360">
            <a:noFill/>
          </a:ln>
        </p:spPr>
        <p:txBody>
          <a:bodyPr lIns="0" tIns="0" rIns="0" bIns="0"/>
          <a:lstStyle/>
          <a:p>
            <a:pPr algn="ctr">
              <a:lnSpc>
                <a:spcPct val="100000"/>
              </a:lnSpc>
            </a:pPr>
            <a:r>
              <a:rPr lang="en-US" sz="7200" b="1">
                <a:solidFill>
                  <a:srgbClr val="333399"/>
                </a:solidFill>
                <a:latin typeface="Arial"/>
                <a:ea typeface="ＭＳ Ｐゴシック"/>
              </a:rPr>
              <a:t>Auto-EEG Demo: a user-friendly application for EEG analysis</a:t>
            </a:r>
            <a:endParaRPr/>
          </a:p>
          <a:p>
            <a:pPr algn="ctr">
              <a:lnSpc>
                <a:spcPct val="100000"/>
              </a:lnSpc>
            </a:pPr>
            <a:r>
              <a:rPr lang="en-US" sz="4400" b="1">
                <a:solidFill>
                  <a:srgbClr val="000000"/>
                </a:solidFill>
                <a:latin typeface="Arial"/>
                <a:ea typeface="ＭＳ Ｐゴシック"/>
              </a:rPr>
              <a:t>Lucas Cotta, Lucas Santana, Meysam Golmohammadi, and Dr. Joseph Picone</a:t>
            </a:r>
            <a:endParaRPr/>
          </a:p>
          <a:p>
            <a:pPr algn="ctr">
              <a:lnSpc>
                <a:spcPct val="100000"/>
              </a:lnSpc>
            </a:pPr>
            <a:r>
              <a:rPr lang="en-US" sz="4400" b="1">
                <a:solidFill>
                  <a:srgbClr val="000000"/>
                </a:solidFill>
                <a:latin typeface="Arial"/>
                <a:ea typeface="ＭＳ Ｐゴシック"/>
              </a:rPr>
              <a:t>	Electrical &amp; Computer Engineering, Temple University</a:t>
            </a:r>
            <a:r>
              <a:rPr lang="en-US" sz="4800" b="1">
                <a:solidFill>
                  <a:srgbClr val="000000"/>
                </a:solidFill>
                <a:latin typeface="Arial"/>
                <a:ea typeface="ＭＳ Ｐゴシック"/>
              </a:rPr>
              <a:t>	</a:t>
            </a:r>
            <a:endParaRPr/>
          </a:p>
        </p:txBody>
      </p:sp>
      <p:sp>
        <p:nvSpPr>
          <p:cNvPr id="46" name="CustomShape 6"/>
          <p:cNvSpPr/>
          <p:nvPr/>
        </p:nvSpPr>
        <p:spPr>
          <a:xfrm>
            <a:off x="609840" y="-262800"/>
            <a:ext cx="167040" cy="523080"/>
          </a:xfrm>
          <a:prstGeom prst="rect">
            <a:avLst/>
          </a:prstGeom>
          <a:noFill/>
          <a:ln w="9360">
            <a:noFill/>
          </a:ln>
        </p:spPr>
      </p:sp>
      <p:sp>
        <p:nvSpPr>
          <p:cNvPr id="47" name="CustomShape 7"/>
          <p:cNvSpPr/>
          <p:nvPr/>
        </p:nvSpPr>
        <p:spPr>
          <a:xfrm>
            <a:off x="609840" y="-262800"/>
            <a:ext cx="167040" cy="523080"/>
          </a:xfrm>
          <a:prstGeom prst="rect">
            <a:avLst/>
          </a:prstGeom>
          <a:noFill/>
          <a:ln w="9360">
            <a:noFill/>
          </a:ln>
        </p:spPr>
      </p:sp>
      <p:sp>
        <p:nvSpPr>
          <p:cNvPr id="48" name="CustomShape 8"/>
          <p:cNvSpPr/>
          <p:nvPr/>
        </p:nvSpPr>
        <p:spPr>
          <a:xfrm>
            <a:off x="609840" y="-262800"/>
            <a:ext cx="167040" cy="523080"/>
          </a:xfrm>
          <a:prstGeom prst="rect">
            <a:avLst/>
          </a:prstGeom>
          <a:noFill/>
          <a:ln w="9360">
            <a:noFill/>
          </a:ln>
        </p:spPr>
      </p:sp>
      <p:sp>
        <p:nvSpPr>
          <p:cNvPr id="49" name="CustomShape 9"/>
          <p:cNvSpPr/>
          <p:nvPr/>
        </p:nvSpPr>
        <p:spPr>
          <a:xfrm>
            <a:off x="1554480" y="2926080"/>
            <a:ext cx="6150960" cy="412920"/>
          </a:xfrm>
          <a:prstGeom prst="rect">
            <a:avLst/>
          </a:prstGeom>
          <a:noFill/>
          <a:ln>
            <a:noFill/>
          </a:ln>
        </p:spPr>
        <p:txBody>
          <a:bodyPr lIns="0" tIns="0" rIns="0" bIns="0" anchor="ctr" anchorCtr="1"/>
          <a:lstStyle/>
          <a:p>
            <a:pPr algn="ctr">
              <a:lnSpc>
                <a:spcPct val="100000"/>
              </a:lnSpc>
            </a:pPr>
            <a:r>
              <a:rPr lang="en-US" sz="4800" i="1">
                <a:solidFill>
                  <a:srgbClr val="000000"/>
                </a:solidFill>
                <a:latin typeface="Monotype Corsiva"/>
                <a:ea typeface="ＭＳ Ｐゴシック"/>
              </a:rPr>
              <a:t>www.nedcdata.org</a:t>
            </a:r>
            <a:endParaRPr/>
          </a:p>
        </p:txBody>
      </p:sp>
      <p:pic>
        <p:nvPicPr>
          <p:cNvPr id="50" name="Picture 3"/>
          <p:cNvPicPr/>
          <p:nvPr/>
        </p:nvPicPr>
        <p:blipFill>
          <a:blip r:embed="rId3"/>
          <a:stretch>
            <a:fillRect/>
          </a:stretch>
        </p:blipFill>
        <p:spPr>
          <a:xfrm>
            <a:off x="457200" y="640080"/>
            <a:ext cx="7574760" cy="1853280"/>
          </a:xfrm>
          <a:prstGeom prst="rect">
            <a:avLst/>
          </a:prstGeom>
          <a:ln>
            <a:noFill/>
          </a:ln>
        </p:spPr>
      </p:pic>
      <p:sp>
        <p:nvSpPr>
          <p:cNvPr id="51" name="CustomShape 10"/>
          <p:cNvSpPr/>
          <p:nvPr/>
        </p:nvSpPr>
        <p:spPr>
          <a:xfrm>
            <a:off x="245880" y="4480560"/>
            <a:ext cx="8896320" cy="12525480"/>
          </a:xfrm>
          <a:prstGeom prst="rect">
            <a:avLst/>
          </a:prstGeom>
          <a:solidFill>
            <a:srgbClr val="FFFFFF"/>
          </a:solidFill>
          <a:ln w="12600">
            <a:solidFill>
              <a:srgbClr val="BE0F34"/>
            </a:solidFill>
            <a:miter/>
          </a:ln>
        </p:spPr>
        <p:txBody>
          <a:bodyPr lIns="457200" tIns="45000" rIns="457200" bIns="45000"/>
          <a:lstStyle/>
          <a:p>
            <a:pPr>
              <a:lnSpc>
                <a:spcPct val="100000"/>
              </a:lnSpc>
            </a:pPr>
            <a:r>
              <a:rPr lang="en-US" sz="4800" b="1">
                <a:solidFill>
                  <a:srgbClr val="333399"/>
                </a:solidFill>
                <a:latin typeface="Arial"/>
                <a:ea typeface="ＭＳ Ｐゴシック"/>
              </a:rPr>
              <a:t>Abstract </a:t>
            </a:r>
            <a:endParaRPr/>
          </a:p>
          <a:p>
            <a:pPr>
              <a:lnSpc>
                <a:spcPct val="100000"/>
              </a:lnSpc>
              <a:buSzPct val="45000"/>
              <a:buFont typeface="StarSymbol"/>
              <a:buChar char=""/>
            </a:pPr>
            <a:r>
              <a:rPr lang="en-US" sz="2800" b="1">
                <a:solidFill>
                  <a:srgbClr val="000000"/>
                </a:solidFill>
                <a:latin typeface="Arial"/>
                <a:ea typeface="ＭＳ Ｐゴシック"/>
              </a:rPr>
              <a:t>The electroencephalogram (EEG) is responsible for measuring electrical brain activity. Complicated statistical and mathematical analysis are the primary tools in neuroscience. Combined with big data and deep learning, the ability to automatically learn how to interpret EEGs increases even more. On the application side, the complexity increases simultaneously with the decrease of the usability. The EEG analysis is harmless and relatively inexpensive, also it's the most important investigation in the diagnosis and management of epilepsies. His optimization helps neuroscientists' diagnoses through the generation of reliable data.</a:t>
            </a:r>
            <a:endParaRPr/>
          </a:p>
          <a:p>
            <a:pPr>
              <a:lnSpc>
                <a:spcPct val="100000"/>
              </a:lnSpc>
              <a:buSzPct val="45000"/>
              <a:buFont typeface="StarSymbol"/>
              <a:buChar char=""/>
            </a:pPr>
            <a:r>
              <a:rPr lang="en-US" sz="2800" b="1">
                <a:solidFill>
                  <a:srgbClr val="000000"/>
                </a:solidFill>
                <a:latin typeface="Arial"/>
                <a:ea typeface="ＭＳ Ｐゴシック"/>
              </a:rPr>
              <a:t>We are developing a system, Auto-EEG, that generates time aligned markers indicating points of interest in the signal, which then produces a summarization of its findings based on a statistical analysis of this markers in a friendly interface. </a:t>
            </a:r>
            <a:endParaRPr/>
          </a:p>
          <a:p>
            <a:pPr>
              <a:lnSpc>
                <a:spcPct val="100000"/>
              </a:lnSpc>
              <a:buSzPct val="45000"/>
              <a:buFont typeface="StarSymbol"/>
              <a:buChar char=""/>
            </a:pPr>
            <a:r>
              <a:rPr lang="en-US" sz="2800" b="1">
                <a:solidFill>
                  <a:srgbClr val="000000"/>
                </a:solidFill>
                <a:latin typeface="Arial"/>
                <a:ea typeface="ＭＳ Ｐゴシック"/>
              </a:rPr>
              <a:t>The application is more than functional, it's user-friendly to support the decision making.</a:t>
            </a:r>
            <a:endParaRPr/>
          </a:p>
        </p:txBody>
      </p:sp>
      <p:sp>
        <p:nvSpPr>
          <p:cNvPr id="52" name="CustomShape 11"/>
          <p:cNvSpPr/>
          <p:nvPr/>
        </p:nvSpPr>
        <p:spPr>
          <a:xfrm>
            <a:off x="245880" y="17099280"/>
            <a:ext cx="8896320" cy="10148040"/>
          </a:xfrm>
          <a:prstGeom prst="rect">
            <a:avLst/>
          </a:prstGeom>
          <a:solidFill>
            <a:srgbClr val="FFFFFF"/>
          </a:solidFill>
          <a:ln w="12600">
            <a:solidFill>
              <a:srgbClr val="BE0F34"/>
            </a:solidFill>
            <a:miter/>
          </a:ln>
        </p:spPr>
        <p:txBody>
          <a:bodyPr lIns="457200" tIns="45000" rIns="457200" bIns="45000"/>
          <a:lstStyle/>
          <a:p>
            <a:pPr>
              <a:lnSpc>
                <a:spcPct val="100000"/>
              </a:lnSpc>
            </a:pPr>
            <a:r>
              <a:rPr lang="en-US" sz="4800" b="1">
                <a:solidFill>
                  <a:srgbClr val="333399"/>
                </a:solidFill>
                <a:latin typeface="Arial"/>
                <a:ea typeface="ＭＳ Ｐゴシック"/>
              </a:rPr>
              <a:t>Introduction</a:t>
            </a:r>
            <a:endParaRPr/>
          </a:p>
          <a:p>
            <a:pPr>
              <a:lnSpc>
                <a:spcPct val="100000"/>
              </a:lnSpc>
              <a:buSzPct val="45000"/>
              <a:buFont typeface="StarSymbol"/>
              <a:buChar char=""/>
            </a:pPr>
            <a:r>
              <a:rPr lang="en-US" sz="2800" b="1">
                <a:solidFill>
                  <a:srgbClr val="000000"/>
                </a:solidFill>
                <a:latin typeface="Arial"/>
                <a:ea typeface="ＭＳ Ｐゴシック"/>
              </a:rPr>
              <a:t>Although EEG instrumentation is becoming more common in research centers, the software availability and standardization remain limited or with a very low usability compared to the other functional brain imaging modalities.</a:t>
            </a:r>
            <a:endParaRPr/>
          </a:p>
          <a:p>
            <a:pPr>
              <a:lnSpc>
                <a:spcPct val="100000"/>
              </a:lnSpc>
              <a:buSzPct val="45000"/>
              <a:buFont typeface="StarSymbol"/>
              <a:buChar char=""/>
            </a:pPr>
            <a:r>
              <a:rPr lang="en-US" sz="2800" b="1">
                <a:solidFill>
                  <a:srgbClr val="000000"/>
                </a:solidFill>
                <a:latin typeface="Arial"/>
                <a:ea typeface="ＭＳ Ｐゴシック"/>
              </a:rPr>
              <a:t>The acceptance seems to be very hard, once that the technological challenges repel the adoption of the tools by the users. </a:t>
            </a:r>
            <a:endParaRPr/>
          </a:p>
          <a:p>
            <a:pPr>
              <a:lnSpc>
                <a:spcPct val="100000"/>
              </a:lnSpc>
              <a:buSzPct val="45000"/>
              <a:buFont typeface="StarSymbol"/>
              <a:buChar char=""/>
            </a:pPr>
            <a:r>
              <a:rPr lang="en-US" sz="2800" b="1">
                <a:solidFill>
                  <a:srgbClr val="000000"/>
                </a:solidFill>
                <a:latin typeface="Arial"/>
                <a:ea typeface="ＭＳ Ｐゴシック"/>
              </a:rPr>
              <a:t>The user’s needs for analysis and visualization of EEG data vary depending on their application.</a:t>
            </a:r>
            <a:endParaRPr/>
          </a:p>
          <a:p>
            <a:pPr>
              <a:lnSpc>
                <a:spcPct val="100000"/>
              </a:lnSpc>
              <a:buSzPct val="45000"/>
              <a:buFont typeface="StarSymbol"/>
              <a:buChar char=""/>
            </a:pPr>
            <a:r>
              <a:rPr lang="en-US" sz="2800" b="1">
                <a:solidFill>
                  <a:srgbClr val="000000"/>
                </a:solidFill>
                <a:latin typeface="Arial"/>
                <a:ea typeface="ＭＳ Ｐゴシック"/>
              </a:rPr>
              <a:t>For instance, the raw recordings can be used to identify abnormal brain activity or seizure events.</a:t>
            </a:r>
            <a:endParaRPr/>
          </a:p>
          <a:p>
            <a:pPr>
              <a:lnSpc>
                <a:spcPct val="100000"/>
              </a:lnSpc>
              <a:buSzPct val="45000"/>
              <a:buFont typeface="StarSymbol"/>
              <a:buChar char=""/>
            </a:pPr>
            <a:r>
              <a:rPr lang="en-US" sz="2800" b="1">
                <a:solidFill>
                  <a:srgbClr val="000000"/>
                </a:solidFill>
                <a:latin typeface="Arial"/>
                <a:ea typeface="ＭＳ Ｐゴシック"/>
              </a:rPr>
              <a:t>The software solution would be beneficial to the imaging community and provide automation, standardization and reproducibility of the EEG analysis, with the possibility of importing large amounts of data to mathematical and visual analysis </a:t>
            </a:r>
            <a:endParaRPr/>
          </a:p>
        </p:txBody>
      </p:sp>
      <p:sp>
        <p:nvSpPr>
          <p:cNvPr id="53" name="CustomShape 12"/>
          <p:cNvSpPr/>
          <p:nvPr/>
        </p:nvSpPr>
        <p:spPr>
          <a:xfrm>
            <a:off x="27523440" y="4480560"/>
            <a:ext cx="8834400" cy="11245320"/>
          </a:xfrm>
          <a:prstGeom prst="rect">
            <a:avLst/>
          </a:prstGeom>
          <a:solidFill>
            <a:srgbClr val="FFFFFF"/>
          </a:solidFill>
          <a:ln w="12600">
            <a:solidFill>
              <a:srgbClr val="BE0F34"/>
            </a:solidFill>
            <a:miter/>
          </a:ln>
        </p:spPr>
        <p:txBody>
          <a:bodyPr lIns="457200" tIns="45000" rIns="457200" bIns="45000"/>
          <a:lstStyle/>
          <a:p>
            <a:pPr>
              <a:lnSpc>
                <a:spcPct val="100000"/>
              </a:lnSpc>
            </a:pPr>
            <a:r>
              <a:rPr lang="en-US" sz="4800" b="1">
                <a:solidFill>
                  <a:srgbClr val="333399"/>
                </a:solidFill>
                <a:latin typeface="Arial"/>
                <a:ea typeface="ＭＳ Ｐゴシック"/>
              </a:rPr>
              <a:t>Views</a:t>
            </a:r>
            <a:endParaRPr/>
          </a:p>
          <a:p>
            <a:pPr>
              <a:lnSpc>
                <a:spcPct val="100000"/>
              </a:lnSpc>
              <a:buSzPct val="45000"/>
              <a:buFont typeface="StarSymbol"/>
              <a:buChar char=""/>
            </a:pPr>
            <a:r>
              <a:rPr lang="en-US" sz="2800" b="1">
                <a:solidFill>
                  <a:srgbClr val="000000"/>
                </a:solidFill>
                <a:latin typeface="Arial"/>
                <a:ea typeface="ＭＳ Ｐゴシック"/>
              </a:rPr>
              <a:t>The application offers different views according to the needs. Waveform, spectrogram and montage. Those vies all contain specific approaches that facilitates the understanding of the patient data without massive work from the neurologist's end.</a:t>
            </a:r>
            <a:endParaRPr/>
          </a:p>
        </p:txBody>
      </p:sp>
      <p:sp>
        <p:nvSpPr>
          <p:cNvPr id="54" name="CustomShape 13"/>
          <p:cNvSpPr/>
          <p:nvPr/>
        </p:nvSpPr>
        <p:spPr>
          <a:xfrm>
            <a:off x="18013680" y="15819120"/>
            <a:ext cx="9416520" cy="11428200"/>
          </a:xfrm>
          <a:prstGeom prst="rect">
            <a:avLst/>
          </a:prstGeom>
          <a:solidFill>
            <a:srgbClr val="FFFFFF"/>
          </a:solidFill>
          <a:ln w="12600">
            <a:solidFill>
              <a:srgbClr val="BE0F34"/>
            </a:solidFill>
            <a:miter/>
          </a:ln>
        </p:spPr>
        <p:txBody>
          <a:bodyPr lIns="457200" tIns="45000" rIns="457200" bIns="45000"/>
          <a:lstStyle/>
          <a:p>
            <a:pPr>
              <a:lnSpc>
                <a:spcPct val="100000"/>
              </a:lnSpc>
            </a:pPr>
            <a:r>
              <a:rPr lang="en-US" sz="4800" b="1">
                <a:solidFill>
                  <a:srgbClr val="333399"/>
                </a:solidFill>
                <a:latin typeface="Arial"/>
                <a:ea typeface="ＭＳ Ｐゴシック"/>
              </a:rPr>
              <a:t>Human–computer Interaction</a:t>
            </a:r>
            <a:endParaRPr/>
          </a:p>
          <a:p>
            <a:pPr>
              <a:lnSpc>
                <a:spcPct val="100000"/>
              </a:lnSpc>
              <a:buSzPct val="45000"/>
              <a:buFont typeface="StarSymbol"/>
              <a:buChar char=""/>
            </a:pPr>
            <a:r>
              <a:rPr lang="en-US" sz="2800" b="1">
                <a:solidFill>
                  <a:srgbClr val="000000"/>
                </a:solidFill>
                <a:latin typeface="Arial"/>
                <a:ea typeface="ＭＳ Ｐゴシック"/>
              </a:rPr>
              <a:t>Demo is driven by its interface, a generic environment structure encompassing the interface in which specific functions were implemented.</a:t>
            </a:r>
            <a:endParaRPr/>
          </a:p>
          <a:p>
            <a:pPr>
              <a:lnSpc>
                <a:spcPct val="100000"/>
              </a:lnSpc>
              <a:buSzPct val="45000"/>
              <a:buFont typeface="StarSymbol"/>
              <a:buChar char=""/>
            </a:pPr>
            <a:r>
              <a:rPr lang="en-US" sz="2800" b="1">
                <a:solidFill>
                  <a:srgbClr val="000000"/>
                </a:solidFill>
                <a:latin typeface="Arial"/>
                <a:ea typeface="ＭＳ Ｐゴシック"/>
              </a:rPr>
              <a:t>It's also contextual rather than linear: the multiple features from the software are not listed in long menus. The interface is very intuitive for those who are knowledgeable about the EEG features. These features are accessible only when needed, therefore eliminating the typical pop-up menus which can then allow the interface to be more intuitive, faster, and increase comprehension.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55" name="Picture 54"/>
          <p:cNvPicPr/>
          <p:nvPr/>
        </p:nvPicPr>
        <p:blipFill>
          <a:blip r:embed="rId4"/>
          <a:stretch>
            <a:fillRect/>
          </a:stretch>
        </p:blipFill>
        <p:spPr>
          <a:xfrm>
            <a:off x="28999440" y="914400"/>
            <a:ext cx="7313040" cy="1180440"/>
          </a:xfrm>
          <a:prstGeom prst="rect">
            <a:avLst/>
          </a:prstGeom>
          <a:ln>
            <a:noFill/>
          </a:ln>
        </p:spPr>
      </p:pic>
      <p:sp>
        <p:nvSpPr>
          <p:cNvPr id="56" name="CustomShape 14"/>
          <p:cNvSpPr/>
          <p:nvPr/>
        </p:nvSpPr>
        <p:spPr>
          <a:xfrm>
            <a:off x="28686960" y="2549880"/>
            <a:ext cx="7430040" cy="1288800"/>
          </a:xfrm>
          <a:prstGeom prst="rect">
            <a:avLst/>
          </a:prstGeom>
          <a:noFill/>
          <a:ln>
            <a:noFill/>
          </a:ln>
        </p:spPr>
        <p:txBody>
          <a:bodyPr lIns="0" tIns="0" rIns="0" bIns="0" anchor="ctr" anchorCtr="1"/>
          <a:lstStyle/>
          <a:p>
            <a:pPr algn="ctr">
              <a:lnSpc>
                <a:spcPct val="100000"/>
              </a:lnSpc>
            </a:pPr>
            <a:r>
              <a:rPr lang="en-US" sz="4800" i="1">
                <a:solidFill>
                  <a:srgbClr val="000000"/>
                </a:solidFill>
                <a:latin typeface="Monotype Corsiva"/>
                <a:ea typeface="ＭＳ Ｐゴシック"/>
              </a:rPr>
              <a:t>engineering.temple.edu</a:t>
            </a:r>
            <a:endParaRPr/>
          </a:p>
        </p:txBody>
      </p:sp>
      <p:pic>
        <p:nvPicPr>
          <p:cNvPr id="57" name="Picture 56"/>
          <p:cNvPicPr/>
          <p:nvPr/>
        </p:nvPicPr>
        <p:blipFill>
          <a:blip r:embed="rId5"/>
          <a:stretch>
            <a:fillRect/>
          </a:stretch>
        </p:blipFill>
        <p:spPr>
          <a:xfrm>
            <a:off x="27696240" y="8822520"/>
            <a:ext cx="8456040" cy="5851440"/>
          </a:xfrm>
          <a:prstGeom prst="rect">
            <a:avLst/>
          </a:prstGeom>
          <a:ln>
            <a:noFill/>
          </a:ln>
        </p:spPr>
      </p:pic>
      <p:pic>
        <p:nvPicPr>
          <p:cNvPr id="58" name="Picture 57"/>
          <p:cNvPicPr/>
          <p:nvPr/>
        </p:nvPicPr>
        <p:blipFill>
          <a:blip r:embed="rId6"/>
          <a:stretch>
            <a:fillRect/>
          </a:stretch>
        </p:blipFill>
        <p:spPr>
          <a:xfrm>
            <a:off x="9326880" y="12161520"/>
            <a:ext cx="8503200" cy="5942880"/>
          </a:xfrm>
          <a:prstGeom prst="rect">
            <a:avLst/>
          </a:prstGeom>
          <a:ln>
            <a:noFill/>
          </a:ln>
        </p:spPr>
      </p:pic>
      <p:pic>
        <p:nvPicPr>
          <p:cNvPr id="59" name="Picture 58"/>
          <p:cNvPicPr/>
          <p:nvPr/>
        </p:nvPicPr>
        <p:blipFill>
          <a:blip r:embed="rId7"/>
          <a:stretch>
            <a:fillRect/>
          </a:stretch>
        </p:blipFill>
        <p:spPr>
          <a:xfrm>
            <a:off x="10607040" y="19606680"/>
            <a:ext cx="6094800" cy="5447160"/>
          </a:xfrm>
          <a:prstGeom prst="rect">
            <a:avLst/>
          </a:prstGeom>
          <a:ln>
            <a:noFill/>
          </a:ln>
        </p:spPr>
      </p:pic>
      <p:sp>
        <p:nvSpPr>
          <p:cNvPr id="60" name="CustomShape 15"/>
          <p:cNvSpPr/>
          <p:nvPr/>
        </p:nvSpPr>
        <p:spPr>
          <a:xfrm>
            <a:off x="12261240" y="18288000"/>
            <a:ext cx="3191760" cy="345960"/>
          </a:xfrm>
          <a:prstGeom prst="rect">
            <a:avLst/>
          </a:prstGeom>
          <a:noFill/>
          <a:ln>
            <a:noFill/>
          </a:ln>
        </p:spPr>
        <p:txBody>
          <a:bodyPr lIns="90000" tIns="45000" rIns="90000" bIns="45000"/>
          <a:lstStyle/>
          <a:p>
            <a:r>
              <a:rPr lang="en-US">
                <a:latin typeface="Arial"/>
              </a:rPr>
              <a:t>Figure1. Auto-EEG Waveform</a:t>
            </a:r>
            <a:endParaRPr/>
          </a:p>
        </p:txBody>
      </p:sp>
      <p:sp>
        <p:nvSpPr>
          <p:cNvPr id="61" name="CustomShape 16"/>
          <p:cNvSpPr/>
          <p:nvPr/>
        </p:nvSpPr>
        <p:spPr>
          <a:xfrm>
            <a:off x="12070080" y="25420320"/>
            <a:ext cx="3191760" cy="345960"/>
          </a:xfrm>
          <a:prstGeom prst="rect">
            <a:avLst/>
          </a:prstGeom>
          <a:noFill/>
          <a:ln>
            <a:noFill/>
          </a:ln>
        </p:spPr>
        <p:txBody>
          <a:bodyPr lIns="90000" tIns="45000" rIns="90000" bIns="45000"/>
          <a:lstStyle/>
          <a:p>
            <a:r>
              <a:rPr lang="en-US">
                <a:latin typeface="Arial"/>
              </a:rPr>
              <a:t>Figure1. TCP montage format</a:t>
            </a:r>
            <a:endParaRPr/>
          </a:p>
        </p:txBody>
      </p:sp>
      <p:sp>
        <p:nvSpPr>
          <p:cNvPr id="62" name="CustomShape 17"/>
          <p:cNvSpPr/>
          <p:nvPr/>
        </p:nvSpPr>
        <p:spPr>
          <a:xfrm>
            <a:off x="19571760" y="14630400"/>
            <a:ext cx="6945480" cy="346320"/>
          </a:xfrm>
          <a:prstGeom prst="rect">
            <a:avLst/>
          </a:prstGeom>
          <a:noFill/>
          <a:ln>
            <a:noFill/>
          </a:ln>
        </p:spPr>
        <p:txBody>
          <a:bodyPr lIns="90000" tIns="45000" rIns="90000" bIns="45000"/>
          <a:lstStyle/>
          <a:p>
            <a:r>
              <a:rPr lang="en-US">
                <a:latin typeface="Arial"/>
              </a:rPr>
              <a:t>Figure 3. Machine learning based on Hidden Markov models</a:t>
            </a:r>
            <a:endParaRPr/>
          </a:p>
        </p:txBody>
      </p:sp>
      <p:sp>
        <p:nvSpPr>
          <p:cNvPr id="63" name="CustomShape 18"/>
          <p:cNvSpPr/>
          <p:nvPr/>
        </p:nvSpPr>
        <p:spPr>
          <a:xfrm>
            <a:off x="30358080" y="14996160"/>
            <a:ext cx="3985920" cy="345960"/>
          </a:xfrm>
          <a:prstGeom prst="rect">
            <a:avLst/>
          </a:prstGeom>
          <a:noFill/>
          <a:ln>
            <a:noFill/>
          </a:ln>
        </p:spPr>
        <p:txBody>
          <a:bodyPr lIns="90000" tIns="45000" rIns="90000" bIns="45000"/>
          <a:lstStyle/>
          <a:p>
            <a:r>
              <a:rPr lang="en-US">
                <a:latin typeface="Arial"/>
              </a:rPr>
              <a:t>Figure5. Auto-EEG Spectrogram view</a:t>
            </a:r>
            <a:endParaRPr/>
          </a:p>
        </p:txBody>
      </p:sp>
      <p:sp>
        <p:nvSpPr>
          <p:cNvPr id="64" name="CustomShape 19"/>
          <p:cNvSpPr/>
          <p:nvPr/>
        </p:nvSpPr>
        <p:spPr>
          <a:xfrm>
            <a:off x="21178440" y="26700480"/>
            <a:ext cx="3693240" cy="345960"/>
          </a:xfrm>
          <a:prstGeom prst="rect">
            <a:avLst/>
          </a:prstGeom>
          <a:noFill/>
          <a:ln>
            <a:noFill/>
          </a:ln>
        </p:spPr>
        <p:txBody>
          <a:bodyPr lIns="90000" tIns="45000" rIns="90000" bIns="45000"/>
          <a:lstStyle/>
          <a:p>
            <a:r>
              <a:rPr lang="en-US">
                <a:latin typeface="Arial"/>
              </a:rPr>
              <a:t>Figure 4. Brain-Computer interface</a:t>
            </a:r>
            <a:endParaRPr/>
          </a:p>
        </p:txBody>
      </p:sp>
      <p:pic>
        <p:nvPicPr>
          <p:cNvPr id="65" name="Picture 64"/>
          <p:cNvPicPr/>
          <p:nvPr/>
        </p:nvPicPr>
        <p:blipFill>
          <a:blip r:embed="rId8"/>
          <a:stretch>
            <a:fillRect/>
          </a:stretch>
        </p:blipFill>
        <p:spPr>
          <a:xfrm>
            <a:off x="19659600" y="22311360"/>
            <a:ext cx="6583320" cy="4480200"/>
          </a:xfrm>
          <a:prstGeom prst="rect">
            <a:avLst/>
          </a:prstGeom>
          <a:ln>
            <a:noFill/>
          </a:ln>
        </p:spPr>
      </p:pic>
      <p:pic>
        <p:nvPicPr>
          <p:cNvPr id="66" name="Imagen 5"/>
          <p:cNvPicPr/>
          <p:nvPr/>
        </p:nvPicPr>
        <p:blipFill>
          <a:blip r:embed="rId9"/>
          <a:srcRect t="550000" b="499315"/>
          <a:stretch>
            <a:fillRect/>
          </a:stretch>
        </p:blipFill>
        <p:spPr>
          <a:xfrm>
            <a:off x="18196560" y="10836000"/>
            <a:ext cx="9031680" cy="3428640"/>
          </a:xfrm>
          <a:prstGeom prst="rect">
            <a:avLst/>
          </a:prstGeom>
          <a:ln>
            <a:noFill/>
          </a:ln>
        </p:spPr>
      </p:pic>
      <p:pic>
        <p:nvPicPr>
          <p:cNvPr id="67" name="Picture 66"/>
          <p:cNvPicPr/>
          <p:nvPr/>
        </p:nvPicPr>
        <p:blipFill>
          <a:blip r:embed="rId10"/>
          <a:stretch>
            <a:fillRect/>
          </a:stretch>
        </p:blipFill>
        <p:spPr>
          <a:xfrm>
            <a:off x="31912560" y="24597360"/>
            <a:ext cx="4157640" cy="2573640"/>
          </a:xfrm>
          <a:prstGeom prst="rect">
            <a:avLst/>
          </a:prstGeom>
          <a:ln>
            <a:noFill/>
          </a:ln>
        </p:spPr>
      </p:pic>
      <p:pic>
        <p:nvPicPr>
          <p:cNvPr id="68" name="Picture 67"/>
          <p:cNvPicPr/>
          <p:nvPr/>
        </p:nvPicPr>
        <p:blipFill>
          <a:blip r:embed="rId11"/>
          <a:stretch>
            <a:fillRect/>
          </a:stretch>
        </p:blipFill>
        <p:spPr>
          <a:xfrm>
            <a:off x="28254960" y="24963120"/>
            <a:ext cx="3375360" cy="1645920"/>
          </a:xfrm>
          <a:prstGeom prst="rect">
            <a:avLst/>
          </a:prstGeom>
          <a:ln>
            <a:noFill/>
          </a:ln>
        </p:spPr>
      </p:pic>
      <p:sp>
        <p:nvSpPr>
          <p:cNvPr id="31" name="Rectangle 30"/>
          <p:cNvSpPr/>
          <p:nvPr/>
        </p:nvSpPr>
        <p:spPr>
          <a:xfrm>
            <a:off x="457200" y="457200"/>
            <a:ext cx="35661600" cy="265176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Words>
  <Application>Microsoft Macintosh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DejaVu Sans</vt:lpstr>
      <vt:lpstr>Monotype Corsiva</vt:lpstr>
      <vt:lpstr>ＭＳ Ｐゴシック</vt:lpstr>
      <vt:lpstr>StarSymbol</vt:lpstr>
      <vt:lpstr>Times New Roman</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Picone</cp:lastModifiedBy>
  <cp:revision>1</cp:revision>
  <dcterms:modified xsi:type="dcterms:W3CDTF">2015-07-23T13:43:38Z</dcterms:modified>
</cp:coreProperties>
</file>