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6576000" cy="27432000"/>
  <p:notesSz cx="7010400" cy="9296400"/>
  <p:defaultTextStyle>
    <a:defPPr>
      <a:defRPr lang="en-US"/>
    </a:defPPr>
    <a:lvl1pPr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1pPr>
    <a:lvl2pPr marL="4572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2pPr>
    <a:lvl3pPr marL="9144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3pPr>
    <a:lvl4pPr marL="13716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4pPr>
    <a:lvl5pPr marL="18288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5pPr>
    <a:lvl6pPr marL="2286000" algn="l" defTabSz="914400" rtl="0" eaLnBrk="1" latinLnBrk="0" hangingPunct="1">
      <a:defRPr sz="2400" kern="1200">
        <a:solidFill>
          <a:schemeClr val="tx1"/>
        </a:solidFill>
        <a:latin typeface="Helvetica" pitchFamily="-111" charset="0"/>
        <a:ea typeface="ＭＳ Ｐゴシック" pitchFamily="-111" charset="-128"/>
        <a:cs typeface="+mn-cs"/>
      </a:defRPr>
    </a:lvl6pPr>
    <a:lvl7pPr marL="2743200" algn="l" defTabSz="914400" rtl="0" eaLnBrk="1" latinLnBrk="0" hangingPunct="1">
      <a:defRPr sz="2400" kern="1200">
        <a:solidFill>
          <a:schemeClr val="tx1"/>
        </a:solidFill>
        <a:latin typeface="Helvetica" pitchFamily="-111" charset="0"/>
        <a:ea typeface="ＭＳ Ｐゴシック" pitchFamily="-111" charset="-128"/>
        <a:cs typeface="+mn-cs"/>
      </a:defRPr>
    </a:lvl7pPr>
    <a:lvl8pPr marL="3200400" algn="l" defTabSz="914400" rtl="0" eaLnBrk="1" latinLnBrk="0" hangingPunct="1">
      <a:defRPr sz="2400" kern="1200">
        <a:solidFill>
          <a:schemeClr val="tx1"/>
        </a:solidFill>
        <a:latin typeface="Helvetica" pitchFamily="-111" charset="0"/>
        <a:ea typeface="ＭＳ Ｐゴシック" pitchFamily="-111" charset="-128"/>
        <a:cs typeface="+mn-cs"/>
      </a:defRPr>
    </a:lvl8pPr>
    <a:lvl9pPr marL="3657600" algn="l" defTabSz="914400" rtl="0" eaLnBrk="1" latinLnBrk="0" hangingPunct="1">
      <a:defRPr sz="2400" kern="1200">
        <a:solidFill>
          <a:schemeClr val="tx1"/>
        </a:solidFill>
        <a:latin typeface="Helvetica" pitchFamily="-111"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0000FF"/>
    <a:srgbClr val="CC0099"/>
    <a:srgbClr val="86E9F6"/>
    <a:srgbClr val="008000"/>
    <a:srgbClr val="FFFFCC"/>
    <a:srgbClr val="FFCC99"/>
    <a:srgbClr val="FFCC66"/>
    <a:srgbClr val="FFF3F3"/>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595" autoAdjust="0"/>
    <p:restoredTop sz="93992" autoAdjust="0"/>
  </p:normalViewPr>
  <p:slideViewPr>
    <p:cSldViewPr snapToGrid="0" showGuides="1">
      <p:cViewPr>
        <p:scale>
          <a:sx n="25" d="100"/>
          <a:sy n="25" d="100"/>
        </p:scale>
        <p:origin x="-1952" y="136"/>
      </p:cViewPr>
      <p:guideLst>
        <p:guide orient="horz"/>
        <p:guide orient="horz" pos="17124"/>
        <p:guide orient="horz" pos="2760"/>
        <p:guide orient="horz" pos="2899"/>
        <p:guide pos="5852"/>
        <p:guide pos="8801"/>
        <p:guide pos="11528"/>
        <p:guide pos="142"/>
        <p:guide pos="14522"/>
        <p:guide pos="14495"/>
        <p:guide pos="21383"/>
        <p:guide pos="1451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8F8F63-FADB-4D2B-8813-1B317C84299F}"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EDCC9EA6-5CBB-452C-9F0F-B05A1FAE8A6B}">
      <dgm:prSet phldrT="[Text]" custT="1"/>
      <dgm:spPr>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effectLst>
          <a:glow rad="127000">
            <a:srgbClr val="FFFF00"/>
          </a:glow>
          <a:outerShdw blurRad="50800" dist="50800" dir="5400000" algn="ctr" rotWithShape="0">
            <a:schemeClr val="accent2"/>
          </a:outerShdw>
        </a:effectLst>
      </dgm:spPr>
      <dgm:t>
        <a:bodyPr/>
        <a:lstStyle/>
        <a:p>
          <a:r>
            <a:rPr lang="en-US" sz="3200" dirty="0" smtClean="0">
              <a:latin typeface="Arial" pitchFamily="34" charset="0"/>
              <a:cs typeface="Arial" pitchFamily="34" charset="0"/>
            </a:rPr>
            <a:t>about</a:t>
          </a:r>
          <a:endParaRPr lang="en-US" sz="3200" dirty="0">
            <a:latin typeface="Arial" pitchFamily="34" charset="0"/>
            <a:cs typeface="Arial" pitchFamily="34" charset="0"/>
          </a:endParaRPr>
        </a:p>
      </dgm:t>
    </dgm:pt>
    <dgm:pt modelId="{A9CA9AEB-ED7B-4B80-8DCE-3CF79713AFDC}" type="parTrans" cxnId="{F25AEBAE-D914-4DEF-B329-EC535AFA0A1F}">
      <dgm:prSet/>
      <dgm:spPr/>
      <dgm:t>
        <a:bodyPr/>
        <a:lstStyle/>
        <a:p>
          <a:endParaRPr lang="en-US"/>
        </a:p>
      </dgm:t>
    </dgm:pt>
    <dgm:pt modelId="{443FC2B4-51A8-4FA5-B504-3440D319D140}" type="sibTrans" cxnId="{F25AEBAE-D914-4DEF-B329-EC535AFA0A1F}">
      <dgm:prSet/>
      <dgm:spPr/>
      <dgm:t>
        <a:bodyPr/>
        <a:lstStyle/>
        <a:p>
          <a:endParaRPr lang="en-US"/>
        </a:p>
      </dgm:t>
    </dgm:pt>
    <dgm:pt modelId="{4FE6C760-6AD5-4D0E-B6B7-1F20E2D50674}">
      <dgm:prSet phldrT="[Text]" custT="1"/>
      <dgm:spPr/>
      <dgm:t>
        <a:bodyPr/>
        <a:lstStyle/>
        <a:p>
          <a:r>
            <a:rPr lang="en-US" sz="3200" b="1" dirty="0" smtClean="0">
              <a:latin typeface="Arial" pitchFamily="34" charset="0"/>
              <a:cs typeface="Arial" pitchFamily="34" charset="0"/>
            </a:rPr>
            <a:t>Word</a:t>
          </a:r>
          <a:endParaRPr lang="en-US" sz="3200" b="1" dirty="0">
            <a:latin typeface="Arial" pitchFamily="34" charset="0"/>
            <a:cs typeface="Arial" pitchFamily="34" charset="0"/>
          </a:endParaRPr>
        </a:p>
      </dgm:t>
    </dgm:pt>
    <dgm:pt modelId="{769E2977-E937-4F7A-9927-1F216E4A6DBA}" type="parTrans" cxnId="{3B5B3CCE-19B3-4874-9A5C-526F9D93DD65}">
      <dgm:prSet/>
      <dgm:spPr/>
      <dgm:t>
        <a:bodyPr/>
        <a:lstStyle/>
        <a:p>
          <a:endParaRPr lang="en-US"/>
        </a:p>
      </dgm:t>
    </dgm:pt>
    <dgm:pt modelId="{497EC1D3-A49B-4803-93D8-6654439CADE0}" type="sibTrans" cxnId="{3B5B3CCE-19B3-4874-9A5C-526F9D93DD65}">
      <dgm:prSet/>
      <dgm:spPr/>
      <dgm:t>
        <a:bodyPr/>
        <a:lstStyle/>
        <a:p>
          <a:endParaRPr lang="en-US"/>
        </a:p>
      </dgm:t>
    </dgm:pt>
    <dgm:pt modelId="{C1A3F53C-26BA-4971-8F52-3574F3D2941E}">
      <dgm:prSet phldrT="[Text]" custT="1"/>
      <dgm:spPr>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effectLst>
          <a:glow rad="127000">
            <a:srgbClr val="FFFF00"/>
          </a:glow>
          <a:outerShdw blurRad="50800" dist="50800" dir="5400000" algn="ctr" rotWithShape="0">
            <a:schemeClr val="accent2"/>
          </a:outerShdw>
        </a:effectLst>
      </dgm:spPr>
      <dgm:t>
        <a:bodyPr/>
        <a:lstStyle/>
        <a:p>
          <a:r>
            <a:rPr lang="en-US" sz="3200" dirty="0" smtClean="0">
              <a:latin typeface="Arial" pitchFamily="34" charset="0"/>
              <a:cs typeface="Arial" pitchFamily="34" charset="0"/>
            </a:rPr>
            <a:t>a – bout</a:t>
          </a:r>
          <a:endParaRPr lang="en-US" sz="3200" dirty="0">
            <a:latin typeface="Arial" pitchFamily="34" charset="0"/>
            <a:cs typeface="Arial" pitchFamily="34" charset="0"/>
          </a:endParaRPr>
        </a:p>
      </dgm:t>
    </dgm:pt>
    <dgm:pt modelId="{D2597890-BDC8-4D25-9C3F-B3524D80166A}" type="parTrans" cxnId="{72823C1A-32C1-428F-A954-CC100F2315D3}">
      <dgm:prSet/>
      <dgm:spPr/>
      <dgm:t>
        <a:bodyPr/>
        <a:lstStyle/>
        <a:p>
          <a:endParaRPr lang="en-US"/>
        </a:p>
      </dgm:t>
    </dgm:pt>
    <dgm:pt modelId="{493FB4F4-24C5-4579-8A80-AC3A24845DB1}" type="sibTrans" cxnId="{72823C1A-32C1-428F-A954-CC100F2315D3}">
      <dgm:prSet/>
      <dgm:spPr/>
      <dgm:t>
        <a:bodyPr/>
        <a:lstStyle/>
        <a:p>
          <a:endParaRPr lang="en-US"/>
        </a:p>
      </dgm:t>
    </dgm:pt>
    <dgm:pt modelId="{9C10B314-3C40-4879-BF36-BDF0397D1567}">
      <dgm:prSet phldrT="[Text]" custT="1"/>
      <dgm:spPr/>
      <dgm:t>
        <a:bodyPr/>
        <a:lstStyle/>
        <a:p>
          <a:r>
            <a:rPr lang="en-US" sz="3200" b="1" dirty="0" smtClean="0">
              <a:latin typeface="Arial" pitchFamily="34" charset="0"/>
              <a:cs typeface="Arial" pitchFamily="34" charset="0"/>
            </a:rPr>
            <a:t>Syllable</a:t>
          </a:r>
          <a:endParaRPr lang="en-US" sz="3200" b="1" dirty="0">
            <a:latin typeface="Arial" pitchFamily="34" charset="0"/>
            <a:cs typeface="Arial" pitchFamily="34" charset="0"/>
          </a:endParaRPr>
        </a:p>
      </dgm:t>
    </dgm:pt>
    <dgm:pt modelId="{2A6D030A-1EFF-44D4-921D-C76F32E2D964}" type="parTrans" cxnId="{DD2DE610-C64F-491E-8F89-AB5AAC0B6B3A}">
      <dgm:prSet/>
      <dgm:spPr/>
      <dgm:t>
        <a:bodyPr/>
        <a:lstStyle/>
        <a:p>
          <a:endParaRPr lang="en-US"/>
        </a:p>
      </dgm:t>
    </dgm:pt>
    <dgm:pt modelId="{777F6B74-4416-460C-A036-3CF61A7653DC}" type="sibTrans" cxnId="{DD2DE610-C64F-491E-8F89-AB5AAC0B6B3A}">
      <dgm:prSet/>
      <dgm:spPr/>
      <dgm:t>
        <a:bodyPr/>
        <a:lstStyle/>
        <a:p>
          <a:endParaRPr lang="en-US"/>
        </a:p>
      </dgm:t>
    </dgm:pt>
    <dgm:pt modelId="{22BA728D-95C1-455C-875D-ED0FF71FEE39}">
      <dgm:prSet phldrT="[Text]" custT="1"/>
      <dgm:spPr>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effectLst>
          <a:glow rad="127000">
            <a:srgbClr val="FFFF00"/>
          </a:glow>
          <a:outerShdw blurRad="50800" dist="50800" dir="5400000" algn="ctr" rotWithShape="0">
            <a:schemeClr val="accent2"/>
          </a:outerShdw>
        </a:effectLst>
      </dgm:spPr>
      <dgm:t>
        <a:bodyPr/>
        <a:lstStyle/>
        <a:p>
          <a:r>
            <a:rPr lang="en-US" sz="3200" dirty="0" smtClean="0">
              <a:latin typeface="Arial" pitchFamily="34" charset="0"/>
              <a:cs typeface="Arial" pitchFamily="34" charset="0"/>
            </a:rPr>
            <a:t>ax –b – aw – t  </a:t>
          </a:r>
          <a:endParaRPr lang="en-US" sz="3200" dirty="0">
            <a:latin typeface="Arial" pitchFamily="34" charset="0"/>
            <a:cs typeface="Arial" pitchFamily="34" charset="0"/>
          </a:endParaRPr>
        </a:p>
      </dgm:t>
    </dgm:pt>
    <dgm:pt modelId="{37FF937E-E687-45E9-B6D2-459AB2CCDBCD}" type="parTrans" cxnId="{94DDFF64-BFDD-45AE-AC4B-0CB9B7D9A685}">
      <dgm:prSet/>
      <dgm:spPr/>
      <dgm:t>
        <a:bodyPr/>
        <a:lstStyle/>
        <a:p>
          <a:endParaRPr lang="en-US"/>
        </a:p>
      </dgm:t>
    </dgm:pt>
    <dgm:pt modelId="{D1284CCD-6B69-45C4-AAF7-E4BF01DF4D1F}" type="sibTrans" cxnId="{94DDFF64-BFDD-45AE-AC4B-0CB9B7D9A685}">
      <dgm:prSet/>
      <dgm:spPr/>
      <dgm:t>
        <a:bodyPr/>
        <a:lstStyle/>
        <a:p>
          <a:endParaRPr lang="en-US"/>
        </a:p>
      </dgm:t>
    </dgm:pt>
    <dgm:pt modelId="{6CAC0AAC-5EC8-4D97-A2A8-71F963F5ED17}">
      <dgm:prSet phldrT="[Text]" custT="1"/>
      <dgm:spPr/>
      <dgm:t>
        <a:bodyPr/>
        <a:lstStyle/>
        <a:p>
          <a:r>
            <a:rPr lang="en-US" sz="3200" b="1" dirty="0" smtClean="0">
              <a:latin typeface="Arial" pitchFamily="34" charset="0"/>
              <a:cs typeface="Arial" pitchFamily="34" charset="0"/>
            </a:rPr>
            <a:t>Phoneme</a:t>
          </a:r>
          <a:endParaRPr lang="en-US" sz="3200" b="1" dirty="0">
            <a:latin typeface="Arial" pitchFamily="34" charset="0"/>
            <a:cs typeface="Arial" pitchFamily="34" charset="0"/>
          </a:endParaRPr>
        </a:p>
      </dgm:t>
    </dgm:pt>
    <dgm:pt modelId="{CF8B1859-81EF-4F31-ABFB-98C9F11F4634}" type="parTrans" cxnId="{909507BC-DE7F-4365-8ADC-2A7E97CE383F}">
      <dgm:prSet/>
      <dgm:spPr/>
      <dgm:t>
        <a:bodyPr/>
        <a:lstStyle/>
        <a:p>
          <a:endParaRPr lang="en-US"/>
        </a:p>
      </dgm:t>
    </dgm:pt>
    <dgm:pt modelId="{FAECCD78-0E46-4D3D-BD51-DE0BCA338B9B}" type="sibTrans" cxnId="{909507BC-DE7F-4365-8ADC-2A7E97CE383F}">
      <dgm:prSet/>
      <dgm:spPr/>
      <dgm:t>
        <a:bodyPr/>
        <a:lstStyle/>
        <a:p>
          <a:endParaRPr lang="en-US"/>
        </a:p>
      </dgm:t>
    </dgm:pt>
    <dgm:pt modelId="{E18AFB37-9E7F-4790-B76A-772B060F2B1D}" type="pres">
      <dgm:prSet presAssocID="{0D8F8F63-FADB-4D2B-8813-1B317C84299F}" presName="rootnode" presStyleCnt="0">
        <dgm:presLayoutVars>
          <dgm:chMax/>
          <dgm:chPref/>
          <dgm:dir/>
          <dgm:animLvl val="lvl"/>
        </dgm:presLayoutVars>
      </dgm:prSet>
      <dgm:spPr/>
      <dgm:t>
        <a:bodyPr/>
        <a:lstStyle/>
        <a:p>
          <a:endParaRPr lang="en-US"/>
        </a:p>
      </dgm:t>
    </dgm:pt>
    <dgm:pt modelId="{F6F1EC30-0D3C-4719-9444-3E7C583C7142}" type="pres">
      <dgm:prSet presAssocID="{EDCC9EA6-5CBB-452C-9F0F-B05A1FAE8A6B}" presName="composite" presStyleCnt="0"/>
      <dgm:spPr/>
    </dgm:pt>
    <dgm:pt modelId="{DA1F8E23-CC67-400E-AC1E-B918A50B8734}" type="pres">
      <dgm:prSet presAssocID="{EDCC9EA6-5CBB-452C-9F0F-B05A1FAE8A6B}" presName="bentUpArrow1" presStyleLbl="alignImgPlace1" presStyleIdx="0" presStyleCnt="2" custLinFactX="-66970" custLinFactNeighborX="-100000"/>
      <dgm:spPr>
        <a:solidFill>
          <a:schemeClr val="tx1"/>
        </a:solidFill>
      </dgm:spPr>
      <dgm:t>
        <a:bodyPr/>
        <a:lstStyle/>
        <a:p>
          <a:endParaRPr lang="en-US"/>
        </a:p>
      </dgm:t>
    </dgm:pt>
    <dgm:pt modelId="{14C0F423-E164-47A8-994A-CE8A0B7EEF23}" type="pres">
      <dgm:prSet presAssocID="{EDCC9EA6-5CBB-452C-9F0F-B05A1FAE8A6B}" presName="ParentText" presStyleLbl="node1" presStyleIdx="0" presStyleCnt="3" custScaleX="250878" custLinFactNeighborX="-75560">
        <dgm:presLayoutVars>
          <dgm:chMax val="1"/>
          <dgm:chPref val="1"/>
          <dgm:bulletEnabled val="1"/>
        </dgm:presLayoutVars>
      </dgm:prSet>
      <dgm:spPr/>
      <dgm:t>
        <a:bodyPr/>
        <a:lstStyle/>
        <a:p>
          <a:endParaRPr lang="en-US"/>
        </a:p>
      </dgm:t>
    </dgm:pt>
    <dgm:pt modelId="{646D318B-152A-4382-ABBB-97259210BAB3}" type="pres">
      <dgm:prSet presAssocID="{EDCC9EA6-5CBB-452C-9F0F-B05A1FAE8A6B}" presName="ChildText" presStyleLbl="revTx" presStyleIdx="0" presStyleCnt="3" custScaleX="254051" custScaleY="97050" custLinFactX="79064" custLinFactNeighborX="100000" custLinFactNeighborY="-4211">
        <dgm:presLayoutVars>
          <dgm:chMax val="0"/>
          <dgm:chPref val="0"/>
          <dgm:bulletEnabled val="1"/>
        </dgm:presLayoutVars>
      </dgm:prSet>
      <dgm:spPr/>
      <dgm:t>
        <a:bodyPr/>
        <a:lstStyle/>
        <a:p>
          <a:endParaRPr lang="en-US"/>
        </a:p>
      </dgm:t>
    </dgm:pt>
    <dgm:pt modelId="{F63C95A4-8D7E-497C-B09C-0AB3CA74F664}" type="pres">
      <dgm:prSet presAssocID="{443FC2B4-51A8-4FA5-B504-3440D319D140}" presName="sibTrans" presStyleCnt="0"/>
      <dgm:spPr/>
    </dgm:pt>
    <dgm:pt modelId="{EF7F11C6-797E-44CD-B577-CF720E5194E6}" type="pres">
      <dgm:prSet presAssocID="{C1A3F53C-26BA-4971-8F52-3574F3D2941E}" presName="composite" presStyleCnt="0"/>
      <dgm:spPr/>
    </dgm:pt>
    <dgm:pt modelId="{FA65DD3A-9F5A-4E90-B54E-1232F7E899A6}" type="pres">
      <dgm:prSet presAssocID="{C1A3F53C-26BA-4971-8F52-3574F3D2941E}" presName="bentUpArrow1" presStyleLbl="alignImgPlace1" presStyleIdx="1" presStyleCnt="2" custLinFactX="-100000" custLinFactNeighborX="-156792" custLinFactNeighborY="5988"/>
      <dgm:spPr>
        <a:solidFill>
          <a:schemeClr val="tx1"/>
        </a:solidFill>
      </dgm:spPr>
      <dgm:t>
        <a:bodyPr/>
        <a:lstStyle/>
        <a:p>
          <a:endParaRPr lang="en-US"/>
        </a:p>
      </dgm:t>
    </dgm:pt>
    <dgm:pt modelId="{A6209F86-6716-43BC-A89D-A5635B21B63C}" type="pres">
      <dgm:prSet presAssocID="{C1A3F53C-26BA-4971-8F52-3574F3D2941E}" presName="ParentText" presStyleLbl="node1" presStyleIdx="1" presStyleCnt="3" custScaleX="250878" custLinFactNeighborX="-98674">
        <dgm:presLayoutVars>
          <dgm:chMax val="1"/>
          <dgm:chPref val="1"/>
          <dgm:bulletEnabled val="1"/>
        </dgm:presLayoutVars>
      </dgm:prSet>
      <dgm:spPr/>
      <dgm:t>
        <a:bodyPr/>
        <a:lstStyle/>
        <a:p>
          <a:endParaRPr lang="en-US"/>
        </a:p>
      </dgm:t>
    </dgm:pt>
    <dgm:pt modelId="{1140AB56-40A5-4344-AC15-BAF806AAA3A6}" type="pres">
      <dgm:prSet presAssocID="{C1A3F53C-26BA-4971-8F52-3574F3D2941E}" presName="ChildText" presStyleLbl="revTx" presStyleIdx="1" presStyleCnt="3" custScaleX="281121" custScaleY="92856" custLinFactNeighborX="77318" custLinFactNeighborY="-3081">
        <dgm:presLayoutVars>
          <dgm:chMax val="0"/>
          <dgm:chPref val="0"/>
          <dgm:bulletEnabled val="1"/>
        </dgm:presLayoutVars>
      </dgm:prSet>
      <dgm:spPr/>
      <dgm:t>
        <a:bodyPr/>
        <a:lstStyle/>
        <a:p>
          <a:endParaRPr lang="en-US"/>
        </a:p>
      </dgm:t>
    </dgm:pt>
    <dgm:pt modelId="{6F24EFCD-E7CD-4E4A-94AE-F37FB77FAE82}" type="pres">
      <dgm:prSet presAssocID="{493FB4F4-24C5-4579-8A80-AC3A24845DB1}" presName="sibTrans" presStyleCnt="0"/>
      <dgm:spPr/>
    </dgm:pt>
    <dgm:pt modelId="{79E093D3-EC09-43E8-B7B9-CF3027072823}" type="pres">
      <dgm:prSet presAssocID="{22BA728D-95C1-455C-875D-ED0FF71FEE39}" presName="composite" presStyleCnt="0"/>
      <dgm:spPr/>
    </dgm:pt>
    <dgm:pt modelId="{6F4B68BC-663E-42CC-AAE7-8D7AE863A0EC}" type="pres">
      <dgm:prSet presAssocID="{22BA728D-95C1-455C-875D-ED0FF71FEE39}" presName="ParentText" presStyleLbl="node1" presStyleIdx="2" presStyleCnt="3" custScaleX="250878" custLinFactX="-57638" custLinFactNeighborX="-100000" custLinFactNeighborY="2326">
        <dgm:presLayoutVars>
          <dgm:chMax val="1"/>
          <dgm:chPref val="1"/>
          <dgm:bulletEnabled val="1"/>
        </dgm:presLayoutVars>
      </dgm:prSet>
      <dgm:spPr/>
      <dgm:t>
        <a:bodyPr/>
        <a:lstStyle/>
        <a:p>
          <a:endParaRPr lang="en-US"/>
        </a:p>
      </dgm:t>
    </dgm:pt>
    <dgm:pt modelId="{A8C5151B-E6F8-4FD2-A9AC-113F50CC67A5}" type="pres">
      <dgm:prSet presAssocID="{22BA728D-95C1-455C-875D-ED0FF71FEE39}" presName="FinalChildText" presStyleLbl="revTx" presStyleIdx="2" presStyleCnt="3" custScaleX="306093" custScaleY="134936" custLinFactNeighborX="11248" custLinFactNeighborY="7671">
        <dgm:presLayoutVars>
          <dgm:chMax val="0"/>
          <dgm:chPref val="0"/>
          <dgm:bulletEnabled val="1"/>
        </dgm:presLayoutVars>
      </dgm:prSet>
      <dgm:spPr/>
      <dgm:t>
        <a:bodyPr/>
        <a:lstStyle/>
        <a:p>
          <a:endParaRPr lang="en-US"/>
        </a:p>
      </dgm:t>
    </dgm:pt>
  </dgm:ptLst>
  <dgm:cxnLst>
    <dgm:cxn modelId="{C4D8F44E-0CFC-4CC9-AFD7-7B6B2ADA573D}" type="presOf" srcId="{6CAC0AAC-5EC8-4D97-A2A8-71F963F5ED17}" destId="{A8C5151B-E6F8-4FD2-A9AC-113F50CC67A5}" srcOrd="0" destOrd="0" presId="urn:microsoft.com/office/officeart/2005/8/layout/StepDownProcess"/>
    <dgm:cxn modelId="{909507BC-DE7F-4365-8ADC-2A7E97CE383F}" srcId="{22BA728D-95C1-455C-875D-ED0FF71FEE39}" destId="{6CAC0AAC-5EC8-4D97-A2A8-71F963F5ED17}" srcOrd="0" destOrd="0" parTransId="{CF8B1859-81EF-4F31-ABFB-98C9F11F4634}" sibTransId="{FAECCD78-0E46-4D3D-BD51-DE0BCA338B9B}"/>
    <dgm:cxn modelId="{08668B6F-BEB9-4AA5-8876-679AAA52E78B}" type="presOf" srcId="{C1A3F53C-26BA-4971-8F52-3574F3D2941E}" destId="{A6209F86-6716-43BC-A89D-A5635B21B63C}" srcOrd="0" destOrd="0" presId="urn:microsoft.com/office/officeart/2005/8/layout/StepDownProcess"/>
    <dgm:cxn modelId="{7811A7FA-3B9A-4635-B170-0C1FB9638783}" type="presOf" srcId="{22BA728D-95C1-455C-875D-ED0FF71FEE39}" destId="{6F4B68BC-663E-42CC-AAE7-8D7AE863A0EC}" srcOrd="0" destOrd="0" presId="urn:microsoft.com/office/officeart/2005/8/layout/StepDownProcess"/>
    <dgm:cxn modelId="{F25AEBAE-D914-4DEF-B329-EC535AFA0A1F}" srcId="{0D8F8F63-FADB-4D2B-8813-1B317C84299F}" destId="{EDCC9EA6-5CBB-452C-9F0F-B05A1FAE8A6B}" srcOrd="0" destOrd="0" parTransId="{A9CA9AEB-ED7B-4B80-8DCE-3CF79713AFDC}" sibTransId="{443FC2B4-51A8-4FA5-B504-3440D319D140}"/>
    <dgm:cxn modelId="{94DDFF64-BFDD-45AE-AC4B-0CB9B7D9A685}" srcId="{0D8F8F63-FADB-4D2B-8813-1B317C84299F}" destId="{22BA728D-95C1-455C-875D-ED0FF71FEE39}" srcOrd="2" destOrd="0" parTransId="{37FF937E-E687-45E9-B6D2-459AB2CCDBCD}" sibTransId="{D1284CCD-6B69-45C4-AAF7-E4BF01DF4D1F}"/>
    <dgm:cxn modelId="{3B5B3CCE-19B3-4874-9A5C-526F9D93DD65}" srcId="{EDCC9EA6-5CBB-452C-9F0F-B05A1FAE8A6B}" destId="{4FE6C760-6AD5-4D0E-B6B7-1F20E2D50674}" srcOrd="0" destOrd="0" parTransId="{769E2977-E937-4F7A-9927-1F216E4A6DBA}" sibTransId="{497EC1D3-A49B-4803-93D8-6654439CADE0}"/>
    <dgm:cxn modelId="{2B99E782-6456-49F9-ADA2-364436EC1C07}" type="presOf" srcId="{9C10B314-3C40-4879-BF36-BDF0397D1567}" destId="{1140AB56-40A5-4344-AC15-BAF806AAA3A6}" srcOrd="0" destOrd="0" presId="urn:microsoft.com/office/officeart/2005/8/layout/StepDownProcess"/>
    <dgm:cxn modelId="{72823C1A-32C1-428F-A954-CC100F2315D3}" srcId="{0D8F8F63-FADB-4D2B-8813-1B317C84299F}" destId="{C1A3F53C-26BA-4971-8F52-3574F3D2941E}" srcOrd="1" destOrd="0" parTransId="{D2597890-BDC8-4D25-9C3F-B3524D80166A}" sibTransId="{493FB4F4-24C5-4579-8A80-AC3A24845DB1}"/>
    <dgm:cxn modelId="{DD2DE610-C64F-491E-8F89-AB5AAC0B6B3A}" srcId="{C1A3F53C-26BA-4971-8F52-3574F3D2941E}" destId="{9C10B314-3C40-4879-BF36-BDF0397D1567}" srcOrd="0" destOrd="0" parTransId="{2A6D030A-1EFF-44D4-921D-C76F32E2D964}" sibTransId="{777F6B74-4416-460C-A036-3CF61A7653DC}"/>
    <dgm:cxn modelId="{34B277EB-9011-4C02-A705-1F75CAF1EE90}" type="presOf" srcId="{4FE6C760-6AD5-4D0E-B6B7-1F20E2D50674}" destId="{646D318B-152A-4382-ABBB-97259210BAB3}" srcOrd="0" destOrd="0" presId="urn:microsoft.com/office/officeart/2005/8/layout/StepDownProcess"/>
    <dgm:cxn modelId="{41D14FB6-AFC0-4052-9AB4-F748EBE10042}" type="presOf" srcId="{0D8F8F63-FADB-4D2B-8813-1B317C84299F}" destId="{E18AFB37-9E7F-4790-B76A-772B060F2B1D}" srcOrd="0" destOrd="0" presId="urn:microsoft.com/office/officeart/2005/8/layout/StepDownProcess"/>
    <dgm:cxn modelId="{2005B881-45BD-4A71-AB58-E31662992FA0}" type="presOf" srcId="{EDCC9EA6-5CBB-452C-9F0F-B05A1FAE8A6B}" destId="{14C0F423-E164-47A8-994A-CE8A0B7EEF23}" srcOrd="0" destOrd="0" presId="urn:microsoft.com/office/officeart/2005/8/layout/StepDownProcess"/>
    <dgm:cxn modelId="{4DBE69E6-0CF7-41F4-8C5C-0523572A7EA5}" type="presParOf" srcId="{E18AFB37-9E7F-4790-B76A-772B060F2B1D}" destId="{F6F1EC30-0D3C-4719-9444-3E7C583C7142}" srcOrd="0" destOrd="0" presId="urn:microsoft.com/office/officeart/2005/8/layout/StepDownProcess"/>
    <dgm:cxn modelId="{8041B284-5238-498C-9FE8-372C585C5FA8}" type="presParOf" srcId="{F6F1EC30-0D3C-4719-9444-3E7C583C7142}" destId="{DA1F8E23-CC67-400E-AC1E-B918A50B8734}" srcOrd="0" destOrd="0" presId="urn:microsoft.com/office/officeart/2005/8/layout/StepDownProcess"/>
    <dgm:cxn modelId="{27B15281-CCB3-467B-A20C-1C80A79F550E}" type="presParOf" srcId="{F6F1EC30-0D3C-4719-9444-3E7C583C7142}" destId="{14C0F423-E164-47A8-994A-CE8A0B7EEF23}" srcOrd="1" destOrd="0" presId="urn:microsoft.com/office/officeart/2005/8/layout/StepDownProcess"/>
    <dgm:cxn modelId="{7E328AB8-499A-48D4-A9EC-738A4850E0DF}" type="presParOf" srcId="{F6F1EC30-0D3C-4719-9444-3E7C583C7142}" destId="{646D318B-152A-4382-ABBB-97259210BAB3}" srcOrd="2" destOrd="0" presId="urn:microsoft.com/office/officeart/2005/8/layout/StepDownProcess"/>
    <dgm:cxn modelId="{B96439A4-7E55-40F0-A159-0AD860F9E316}" type="presParOf" srcId="{E18AFB37-9E7F-4790-B76A-772B060F2B1D}" destId="{F63C95A4-8D7E-497C-B09C-0AB3CA74F664}" srcOrd="1" destOrd="0" presId="urn:microsoft.com/office/officeart/2005/8/layout/StepDownProcess"/>
    <dgm:cxn modelId="{5462F1FF-002E-4350-8A62-480BE896ACE9}" type="presParOf" srcId="{E18AFB37-9E7F-4790-B76A-772B060F2B1D}" destId="{EF7F11C6-797E-44CD-B577-CF720E5194E6}" srcOrd="2" destOrd="0" presId="urn:microsoft.com/office/officeart/2005/8/layout/StepDownProcess"/>
    <dgm:cxn modelId="{5DB9AF0E-B783-4EE8-80C9-F90303561A38}" type="presParOf" srcId="{EF7F11C6-797E-44CD-B577-CF720E5194E6}" destId="{FA65DD3A-9F5A-4E90-B54E-1232F7E899A6}" srcOrd="0" destOrd="0" presId="urn:microsoft.com/office/officeart/2005/8/layout/StepDownProcess"/>
    <dgm:cxn modelId="{6F9360CB-B98E-4804-B505-59B2C4ED83E0}" type="presParOf" srcId="{EF7F11C6-797E-44CD-B577-CF720E5194E6}" destId="{A6209F86-6716-43BC-A89D-A5635B21B63C}" srcOrd="1" destOrd="0" presId="urn:microsoft.com/office/officeart/2005/8/layout/StepDownProcess"/>
    <dgm:cxn modelId="{9BC0E8D1-8687-4C93-8246-D3A842626182}" type="presParOf" srcId="{EF7F11C6-797E-44CD-B577-CF720E5194E6}" destId="{1140AB56-40A5-4344-AC15-BAF806AAA3A6}" srcOrd="2" destOrd="0" presId="urn:microsoft.com/office/officeart/2005/8/layout/StepDownProcess"/>
    <dgm:cxn modelId="{AE61B081-1BA3-4B42-B1B2-7CA8B62A63A9}" type="presParOf" srcId="{E18AFB37-9E7F-4790-B76A-772B060F2B1D}" destId="{6F24EFCD-E7CD-4E4A-94AE-F37FB77FAE82}" srcOrd="3" destOrd="0" presId="urn:microsoft.com/office/officeart/2005/8/layout/StepDownProcess"/>
    <dgm:cxn modelId="{E3B4D20D-89B1-4747-96F6-8CB0233054D3}" type="presParOf" srcId="{E18AFB37-9E7F-4790-B76A-772B060F2B1D}" destId="{79E093D3-EC09-43E8-B7B9-CF3027072823}" srcOrd="4" destOrd="0" presId="urn:microsoft.com/office/officeart/2005/8/layout/StepDownProcess"/>
    <dgm:cxn modelId="{03A8C13A-7762-4D4D-9E5F-E141C0421F22}" type="presParOf" srcId="{79E093D3-EC09-43E8-B7B9-CF3027072823}" destId="{6F4B68BC-663E-42CC-AAE7-8D7AE863A0EC}" srcOrd="0" destOrd="0" presId="urn:microsoft.com/office/officeart/2005/8/layout/StepDownProcess"/>
    <dgm:cxn modelId="{E5EA59A7-5D54-4581-B431-76106D1651A3}" type="presParOf" srcId="{79E093D3-EC09-43E8-B7B9-CF3027072823}" destId="{A8C5151B-E6F8-4FD2-A9AC-113F50CC67A5}" srcOrd="1"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F8E23-CC67-400E-AC1E-B918A50B8734}">
      <dsp:nvSpPr>
        <dsp:cNvPr id="0" name=""/>
        <dsp:cNvSpPr/>
      </dsp:nvSpPr>
      <dsp:spPr>
        <a:xfrm rot="5400000">
          <a:off x="48987" y="797955"/>
          <a:ext cx="707576" cy="805551"/>
        </a:xfrm>
        <a:prstGeom prst="bentUpArrow">
          <a:avLst>
            <a:gd name="adj1" fmla="val 32840"/>
            <a:gd name="adj2" fmla="val 25000"/>
            <a:gd name="adj3" fmla="val 3578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C0F423-E164-47A8-994A-CE8A0B7EEF23}">
      <dsp:nvSpPr>
        <dsp:cNvPr id="0" name=""/>
        <dsp:cNvSpPr/>
      </dsp:nvSpPr>
      <dsp:spPr>
        <a:xfrm>
          <a:off x="0" y="13592"/>
          <a:ext cx="2988315" cy="833761"/>
        </a:xfrm>
        <a:prstGeom prst="roundRect">
          <a:avLst>
            <a:gd name="adj" fmla="val 16670"/>
          </a:avLst>
        </a:prstGeom>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ln w="25400" cap="flat" cmpd="sng" algn="ctr">
          <a:solidFill>
            <a:schemeClr val="lt1">
              <a:hueOff val="0"/>
              <a:satOff val="0"/>
              <a:lumOff val="0"/>
              <a:alphaOff val="0"/>
            </a:schemeClr>
          </a:solidFill>
          <a:prstDash val="solid"/>
        </a:ln>
        <a:effectLst>
          <a:glow rad="127000">
            <a:srgbClr val="FFFF00"/>
          </a:glow>
          <a:outerShdw blurRad="50800" dist="50800" dir="5400000" algn="ctr" rotWithShape="0">
            <a:schemeClr val="accent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latin typeface="Arial" pitchFamily="34" charset="0"/>
              <a:cs typeface="Arial" pitchFamily="34" charset="0"/>
            </a:rPr>
            <a:t>about</a:t>
          </a:r>
          <a:endParaRPr lang="en-US" sz="3200" kern="1200" dirty="0">
            <a:latin typeface="Arial" pitchFamily="34" charset="0"/>
            <a:cs typeface="Arial" pitchFamily="34" charset="0"/>
          </a:endParaRPr>
        </a:p>
      </dsp:txBody>
      <dsp:txXfrm>
        <a:off x="40708" y="54300"/>
        <a:ext cx="2906899" cy="752345"/>
      </dsp:txXfrm>
    </dsp:sp>
    <dsp:sp modelId="{646D318B-152A-4382-ABBB-97259210BAB3}">
      <dsp:nvSpPr>
        <dsp:cNvPr id="0" name=""/>
        <dsp:cNvSpPr/>
      </dsp:nvSpPr>
      <dsp:spPr>
        <a:xfrm>
          <a:off x="3071159" y="74673"/>
          <a:ext cx="2200904" cy="654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smtClean="0">
              <a:latin typeface="Arial" pitchFamily="34" charset="0"/>
              <a:cs typeface="Arial" pitchFamily="34" charset="0"/>
            </a:rPr>
            <a:t>Word</a:t>
          </a:r>
          <a:endParaRPr lang="en-US" sz="3200" b="1" kern="1200" dirty="0">
            <a:latin typeface="Arial" pitchFamily="34" charset="0"/>
            <a:cs typeface="Arial" pitchFamily="34" charset="0"/>
          </a:endParaRPr>
        </a:p>
      </dsp:txBody>
      <dsp:txXfrm>
        <a:off x="3071159" y="74673"/>
        <a:ext cx="2200904" cy="654003"/>
      </dsp:txXfrm>
    </dsp:sp>
    <dsp:sp modelId="{FA65DD3A-9F5A-4E90-B54E-1232F7E899A6}">
      <dsp:nvSpPr>
        <dsp:cNvPr id="0" name=""/>
        <dsp:cNvSpPr/>
      </dsp:nvSpPr>
      <dsp:spPr>
        <a:xfrm rot="5400000">
          <a:off x="854111" y="1776914"/>
          <a:ext cx="707576" cy="805551"/>
        </a:xfrm>
        <a:prstGeom prst="bentUpArrow">
          <a:avLst>
            <a:gd name="adj1" fmla="val 32840"/>
            <a:gd name="adj2" fmla="val 25000"/>
            <a:gd name="adj3" fmla="val 3578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209F86-6716-43BC-A89D-A5635B21B63C}">
      <dsp:nvSpPr>
        <dsp:cNvPr id="0" name=""/>
        <dsp:cNvSpPr/>
      </dsp:nvSpPr>
      <dsp:spPr>
        <a:xfrm>
          <a:off x="661302" y="950181"/>
          <a:ext cx="2988315" cy="833761"/>
        </a:xfrm>
        <a:prstGeom prst="roundRect">
          <a:avLst>
            <a:gd name="adj" fmla="val 16670"/>
          </a:avLst>
        </a:prstGeom>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ln w="25400" cap="flat" cmpd="sng" algn="ctr">
          <a:solidFill>
            <a:schemeClr val="lt1">
              <a:hueOff val="0"/>
              <a:satOff val="0"/>
              <a:lumOff val="0"/>
              <a:alphaOff val="0"/>
            </a:schemeClr>
          </a:solidFill>
          <a:prstDash val="solid"/>
        </a:ln>
        <a:effectLst>
          <a:glow rad="127000">
            <a:srgbClr val="FFFF00"/>
          </a:glow>
          <a:outerShdw blurRad="50800" dist="50800" dir="5400000" algn="ctr" rotWithShape="0">
            <a:schemeClr val="accent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latin typeface="Arial" pitchFamily="34" charset="0"/>
              <a:cs typeface="Arial" pitchFamily="34" charset="0"/>
            </a:rPr>
            <a:t>a – bout</a:t>
          </a:r>
          <a:endParaRPr lang="en-US" sz="3200" kern="1200" dirty="0">
            <a:latin typeface="Arial" pitchFamily="34" charset="0"/>
            <a:cs typeface="Arial" pitchFamily="34" charset="0"/>
          </a:endParaRPr>
        </a:p>
      </dsp:txBody>
      <dsp:txXfrm>
        <a:off x="702010" y="990889"/>
        <a:ext cx="2906899" cy="752345"/>
      </dsp:txXfrm>
    </dsp:sp>
    <dsp:sp modelId="{1140AB56-40A5-4344-AC15-BAF806AAA3A6}">
      <dsp:nvSpPr>
        <dsp:cNvPr id="0" name=""/>
        <dsp:cNvSpPr/>
      </dsp:nvSpPr>
      <dsp:spPr>
        <a:xfrm>
          <a:off x="3811657" y="1033008"/>
          <a:ext cx="2435418" cy="625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smtClean="0">
              <a:latin typeface="Arial" pitchFamily="34" charset="0"/>
              <a:cs typeface="Arial" pitchFamily="34" charset="0"/>
            </a:rPr>
            <a:t>Syllable</a:t>
          </a:r>
          <a:endParaRPr lang="en-US" sz="3200" b="1" kern="1200" dirty="0">
            <a:latin typeface="Arial" pitchFamily="34" charset="0"/>
            <a:cs typeface="Arial" pitchFamily="34" charset="0"/>
          </a:endParaRPr>
        </a:p>
      </dsp:txBody>
      <dsp:txXfrm>
        <a:off x="3811657" y="1033008"/>
        <a:ext cx="2435418" cy="625740"/>
      </dsp:txXfrm>
    </dsp:sp>
    <dsp:sp modelId="{6F4B68BC-663E-42CC-AAE7-8D7AE863A0EC}">
      <dsp:nvSpPr>
        <dsp:cNvPr id="0" name=""/>
        <dsp:cNvSpPr/>
      </dsp:nvSpPr>
      <dsp:spPr>
        <a:xfrm>
          <a:off x="1698162" y="1944359"/>
          <a:ext cx="2988315" cy="833761"/>
        </a:xfrm>
        <a:prstGeom prst="roundRect">
          <a:avLst>
            <a:gd name="adj" fmla="val 16670"/>
          </a:avLst>
        </a:prstGeom>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ln w="25400" cap="flat" cmpd="sng" algn="ctr">
          <a:solidFill>
            <a:schemeClr val="lt1">
              <a:hueOff val="0"/>
              <a:satOff val="0"/>
              <a:lumOff val="0"/>
              <a:alphaOff val="0"/>
            </a:schemeClr>
          </a:solidFill>
          <a:prstDash val="solid"/>
        </a:ln>
        <a:effectLst>
          <a:glow rad="127000">
            <a:srgbClr val="FFFF00"/>
          </a:glow>
          <a:outerShdw blurRad="50800" dist="50800" dir="5400000" algn="ctr" rotWithShape="0">
            <a:schemeClr val="accent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latin typeface="Arial" pitchFamily="34" charset="0"/>
              <a:cs typeface="Arial" pitchFamily="34" charset="0"/>
            </a:rPr>
            <a:t>ax –b – aw – t  </a:t>
          </a:r>
          <a:endParaRPr lang="en-US" sz="3200" kern="1200" dirty="0">
            <a:latin typeface="Arial" pitchFamily="34" charset="0"/>
            <a:cs typeface="Arial" pitchFamily="34" charset="0"/>
          </a:endParaRPr>
        </a:p>
      </dsp:txBody>
      <dsp:txXfrm>
        <a:off x="1738870" y="1985067"/>
        <a:ext cx="2906899" cy="752345"/>
      </dsp:txXfrm>
    </dsp:sp>
    <dsp:sp modelId="{A8C5151B-E6F8-4FD2-A9AC-113F50CC67A5}">
      <dsp:nvSpPr>
        <dsp:cNvPr id="0" name=""/>
        <dsp:cNvSpPr/>
      </dsp:nvSpPr>
      <dsp:spPr>
        <a:xfrm>
          <a:off x="4870313" y="1900363"/>
          <a:ext cx="2651756" cy="90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smtClean="0">
              <a:latin typeface="Arial" pitchFamily="34" charset="0"/>
              <a:cs typeface="Arial" pitchFamily="34" charset="0"/>
            </a:rPr>
            <a:t>Phoneme</a:t>
          </a:r>
          <a:endParaRPr lang="en-US" sz="3200" b="1" kern="1200" dirty="0">
            <a:latin typeface="Arial" pitchFamily="34" charset="0"/>
            <a:cs typeface="Arial" pitchFamily="34" charset="0"/>
          </a:endParaRPr>
        </a:p>
      </dsp:txBody>
      <dsp:txXfrm>
        <a:off x="4870313" y="1900363"/>
        <a:ext cx="2651756" cy="90931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eaLnBrk="0" hangingPunct="0">
              <a:defRPr sz="200"/>
            </a:lvl1pPr>
          </a:lstStyle>
          <a:p>
            <a:pPr>
              <a:defRPr/>
            </a:pPr>
            <a:endParaRPr lang="en-US" dirty="0"/>
          </a:p>
        </p:txBody>
      </p:sp>
      <p:sp>
        <p:nvSpPr>
          <p:cNvPr id="163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algn="r" eaLnBrk="0" hangingPunct="0">
              <a:defRPr sz="200"/>
            </a:lvl1pPr>
          </a:lstStyle>
          <a:p>
            <a:pPr>
              <a:defRPr/>
            </a:pPr>
            <a:fld id="{1D941F17-B025-4BAA-9A7A-F5801763A34F}" type="datetime1">
              <a:rPr lang="en-US"/>
              <a:pPr>
                <a:defRPr/>
              </a:pPr>
              <a:t>2/19/13</a:t>
            </a:fld>
            <a:endParaRPr lang="en-US" dirty="0"/>
          </a:p>
        </p:txBody>
      </p:sp>
      <p:sp>
        <p:nvSpPr>
          <p:cNvPr id="163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eaLnBrk="0" hangingPunct="0">
              <a:defRPr sz="200"/>
            </a:lvl1pPr>
          </a:lstStyle>
          <a:p>
            <a:pPr>
              <a:defRPr/>
            </a:pPr>
            <a:endParaRPr lang="en-US" dirty="0"/>
          </a:p>
        </p:txBody>
      </p:sp>
      <p:sp>
        <p:nvSpPr>
          <p:cNvPr id="163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algn="r" eaLnBrk="0" hangingPunct="0">
              <a:defRPr sz="200"/>
            </a:lvl1pPr>
          </a:lstStyle>
          <a:p>
            <a:pPr>
              <a:defRPr/>
            </a:pPr>
            <a:fld id="{7164F600-FCDE-4693-AEFA-BCE463254DD9}" type="slidenum">
              <a:rPr lang="en-US"/>
              <a:pPr>
                <a:defRPr/>
              </a:pPr>
              <a:t>‹#›</a:t>
            </a:fld>
            <a:endParaRPr lang="en-US" dirty="0"/>
          </a:p>
        </p:txBody>
      </p:sp>
    </p:spTree>
    <p:extLst>
      <p:ext uri="{BB962C8B-B14F-4D97-AF65-F5344CB8AC3E}">
        <p14:creationId xmlns:p14="http://schemas.microsoft.com/office/powerpoint/2010/main" val="2291408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17721" tIns="8861" rIns="17721" bIns="8861" rtlCol="0"/>
          <a:lstStyle>
            <a:lvl1pPr algn="l">
              <a:defRPr sz="200">
                <a:ea typeface="+mn-ea"/>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17721" tIns="8861" rIns="17721" bIns="8861" numCol="1" anchor="t" anchorCtr="0" compatLnSpc="1">
            <a:prstTxWarp prst="textNoShape">
              <a:avLst/>
            </a:prstTxWarp>
          </a:bodyPr>
          <a:lstStyle>
            <a:lvl1pPr algn="r">
              <a:defRPr sz="200"/>
            </a:lvl1pPr>
          </a:lstStyle>
          <a:p>
            <a:pPr>
              <a:defRPr/>
            </a:pPr>
            <a:fld id="{718A947C-AE5D-4AA4-B479-7DBBBB3EE248}" type="datetime1">
              <a:rPr lang="en-US"/>
              <a:pPr>
                <a:defRPr/>
              </a:pPr>
              <a:t>2/19/13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7721" tIns="8861" rIns="17721" bIns="8861"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17721" tIns="8861" rIns="17721" bIns="88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17721" tIns="8861" rIns="17721" bIns="8861" rtlCol="0" anchor="b"/>
          <a:lstStyle>
            <a:lvl1pPr algn="l">
              <a:defRPr sz="200">
                <a:ea typeface="+mn-ea"/>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17721" tIns="8861" rIns="17721" bIns="8861" numCol="1" anchor="b" anchorCtr="0" compatLnSpc="1">
            <a:prstTxWarp prst="textNoShape">
              <a:avLst/>
            </a:prstTxWarp>
          </a:bodyPr>
          <a:lstStyle>
            <a:lvl1pPr algn="r">
              <a:defRPr sz="200"/>
            </a:lvl1pPr>
          </a:lstStyle>
          <a:p>
            <a:pPr>
              <a:defRPr/>
            </a:pPr>
            <a:fld id="{ECB238E2-453A-49B1-BA45-8712F4F11F7A}" type="slidenum">
              <a:rPr lang="en-US"/>
              <a:pPr>
                <a:defRPr/>
              </a:pPr>
              <a:t>‹#›</a:t>
            </a:fld>
            <a:endParaRPr lang="en-US" dirty="0"/>
          </a:p>
        </p:txBody>
      </p:sp>
    </p:spTree>
    <p:extLst>
      <p:ext uri="{BB962C8B-B14F-4D97-AF65-F5344CB8AC3E}">
        <p14:creationId xmlns:p14="http://schemas.microsoft.com/office/powerpoint/2010/main" val="4033761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poster template is from http://www.swarthmore.edu/NatSci/cpurrin1/posteradvice.htm.  It is free, free, free for non-commercial use.  But if you really like it, I’m always thrilled to get postcards from wherever you happen to be presenting your poster.  Or, send me cookies!  My kids made me put that last sentence in.  Have fun.  Sincerely, Colin Purrington, Department of Biology, Swarthmore College, Swarthmore, PA 19081, USA.  Email: cpurrin1@swarthmore.edu</a:t>
            </a:r>
          </a:p>
        </p:txBody>
      </p:sp>
      <p:sp>
        <p:nvSpPr>
          <p:cNvPr id="4100" name="Slide Number Placeholder 3"/>
          <p:cNvSpPr>
            <a:spLocks noGrp="1"/>
          </p:cNvSpPr>
          <p:nvPr>
            <p:ph type="sldNum" sz="quarter" idx="5"/>
          </p:nvPr>
        </p:nvSpPr>
        <p:spPr bwMode="auto">
          <a:noFill/>
          <a:ln>
            <a:miter lim="800000"/>
            <a:headEnd/>
            <a:tailEnd/>
          </a:ln>
        </p:spPr>
        <p:txBody>
          <a:bodyPr/>
          <a:lstStyle/>
          <a:p>
            <a:fld id="{A6B63862-3AF5-4819-AC91-87370E59704A}"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8A5ACE8-194B-4A62-B460-7281DDF9DF0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561953E-9503-4DD1-99A1-32841EFF5FC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4584F1E-8517-4ADB-85E5-800CF21BA48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EFC1027-0BBD-4C87-8DBE-7F6A416B1ED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C167A8-4CA0-4DC2-8EF9-929AD6F1292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CBB099-9A7D-4ECF-9460-FE7EFB36B49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AE75151-BAFE-4106-AD5E-7981054C7E0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FB4E174-DED7-4029-8174-28A990BF0D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B9E7285-BD2F-4FA3-8A94-58E11AFDC3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6CCDD1-AEC0-4305-B05E-533338B07BD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lIns="407557" tIns="203779" rIns="407557" bIns="203779"/>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02219F9-DB05-4D39-98A9-85EC91C4B9E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2438400"/>
            <a:ext cx="31089600" cy="4572000"/>
          </a:xfrm>
          <a:prstGeom prst="rect">
            <a:avLst/>
          </a:prstGeom>
          <a:noFill/>
          <a:ln w="9525">
            <a:noFill/>
            <a:miter lim="800000"/>
            <a:headEnd/>
            <a:tailEnd/>
          </a:ln>
        </p:spPr>
        <p:txBody>
          <a:bodyPr vert="horz" wrap="square" lIns="310069" tIns="155035" rIns="310069" bIns="155035"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3200" y="7926388"/>
            <a:ext cx="31089600" cy="16457612"/>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32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defRPr sz="4700" smtClean="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12496800" y="24993600"/>
            <a:ext cx="115824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ctr">
              <a:defRPr sz="4700" smtClean="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262128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r">
              <a:defRPr sz="4700" smtClean="0">
                <a:latin typeface="Times New Roman" pitchFamily="18" charset="0"/>
              </a:defRPr>
            </a:lvl1pPr>
          </a:lstStyle>
          <a:p>
            <a:pPr>
              <a:defRPr/>
            </a:pPr>
            <a:fld id="{D7C10EFD-250F-4354-805C-9A21ADF9259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00388" rtl="0" eaLnBrk="0" fontAlgn="base" hangingPunct="0">
        <a:spcBef>
          <a:spcPct val="0"/>
        </a:spcBef>
        <a:spcAft>
          <a:spcPct val="0"/>
        </a:spcAft>
        <a:defRPr sz="14900">
          <a:solidFill>
            <a:schemeClr val="tx2"/>
          </a:solidFill>
          <a:latin typeface="+mj-lt"/>
          <a:ea typeface="ＭＳ Ｐゴシック" pitchFamily="-65" charset="-128"/>
          <a:cs typeface="ＭＳ Ｐゴシック" pitchFamily="-65" charset="-128"/>
        </a:defRPr>
      </a:lvl1pPr>
      <a:lvl2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2pPr>
      <a:lvl3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3pPr>
      <a:lvl4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4pPr>
      <a:lvl5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163638" indent="-1163638" algn="l" defTabSz="3100388" rtl="0" eaLnBrk="0" fontAlgn="base" hangingPunct="0">
        <a:spcBef>
          <a:spcPct val="20000"/>
        </a:spcBef>
        <a:spcAft>
          <a:spcPct val="0"/>
        </a:spcAft>
        <a:buChar char="•"/>
        <a:defRPr sz="10900">
          <a:solidFill>
            <a:schemeClr val="tx1"/>
          </a:solidFill>
          <a:latin typeface="+mn-lt"/>
          <a:ea typeface="ＭＳ Ｐゴシック" pitchFamily="-65" charset="-128"/>
          <a:cs typeface="ＭＳ Ｐゴシック" pitchFamily="-65" charset="-128"/>
        </a:defRPr>
      </a:lvl1pPr>
      <a:lvl2pPr marL="2519363" indent="-968375" algn="l" defTabSz="3100388" rtl="0" eaLnBrk="0" fontAlgn="base" hangingPunct="0">
        <a:spcBef>
          <a:spcPct val="20000"/>
        </a:spcBef>
        <a:spcAft>
          <a:spcPct val="0"/>
        </a:spcAft>
        <a:buChar char="–"/>
        <a:defRPr sz="9500">
          <a:solidFill>
            <a:schemeClr val="tx1"/>
          </a:solidFill>
          <a:latin typeface="+mn-lt"/>
          <a:ea typeface="ＭＳ Ｐゴシック" pitchFamily="-65" charset="-128"/>
        </a:defRPr>
      </a:lvl2pPr>
      <a:lvl3pPr marL="3875088" indent="-774700" algn="l" defTabSz="3100388" rtl="0" eaLnBrk="0" fontAlgn="base" hangingPunct="0">
        <a:spcBef>
          <a:spcPct val="20000"/>
        </a:spcBef>
        <a:spcAft>
          <a:spcPct val="0"/>
        </a:spcAft>
        <a:buChar char="•"/>
        <a:defRPr sz="8100">
          <a:solidFill>
            <a:schemeClr val="tx1"/>
          </a:solidFill>
          <a:latin typeface="+mn-lt"/>
          <a:ea typeface="ＭＳ Ｐゴシック" pitchFamily="-65" charset="-128"/>
        </a:defRPr>
      </a:lvl3pPr>
      <a:lvl4pPr marL="5426075" indent="-774700"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4pPr>
      <a:lvl5pPr marL="6975475" indent="-773113"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diagramLayout" Target="../diagrams/layout1.xml"/><Relationship Id="rId20" Type="http://schemas.openxmlformats.org/officeDocument/2006/relationships/image" Target="../media/image12.png"/><Relationship Id="rId21" Type="http://schemas.openxmlformats.org/officeDocument/2006/relationships/image" Target="../media/image13.png"/><Relationship Id="rId22" Type="http://schemas.openxmlformats.org/officeDocument/2006/relationships/image" Target="../media/image14.png"/><Relationship Id="rId23" Type="http://schemas.openxmlformats.org/officeDocument/2006/relationships/image" Target="../media/image15.gif"/><Relationship Id="rId10" Type="http://schemas.openxmlformats.org/officeDocument/2006/relationships/diagramQuickStyle" Target="../diagrams/quickStyle1.xml"/><Relationship Id="rId11" Type="http://schemas.openxmlformats.org/officeDocument/2006/relationships/diagramColors" Target="../diagrams/colors1.xml"/><Relationship Id="rId12" Type="http://schemas.microsoft.com/office/2007/relationships/diagramDrawing" Target="../diagrams/drawing1.xml"/><Relationship Id="rId13" Type="http://schemas.openxmlformats.org/officeDocument/2006/relationships/image" Target="../media/image5.png"/><Relationship Id="rId14" Type="http://schemas.openxmlformats.org/officeDocument/2006/relationships/image" Target="../media/image6.png"/><Relationship Id="rId15" Type="http://schemas.openxmlformats.org/officeDocument/2006/relationships/image" Target="../media/image7.png"/><Relationship Id="rId16" Type="http://schemas.openxmlformats.org/officeDocument/2006/relationships/image" Target="../media/image8.png"/><Relationship Id="rId17" Type="http://schemas.openxmlformats.org/officeDocument/2006/relationships/image" Target="../media/image9.png"/><Relationship Id="rId18" Type="http://schemas.openxmlformats.org/officeDocument/2006/relationships/image" Target="../media/image10.png"/><Relationship Id="rId19" Type="http://schemas.openxmlformats.org/officeDocument/2006/relationships/image" Target="../media/image11.png"/><Relationship Id="rId1" Type="http://schemas.openxmlformats.org/officeDocument/2006/relationships/themeOverride" Target="../theme/themeOverride1.xml"/><Relationship Id="rId2" Type="http://schemas.openxmlformats.org/officeDocument/2006/relationships/slideLayout" Target="../slideLayouts/slideLayout7.xml"/><Relationship Id="rId3" Type="http://schemas.openxmlformats.org/officeDocument/2006/relationships/notesSlide" Target="../notesSlides/notesSlide1.xm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Text Box 7"/>
          <p:cNvSpPr txBox="1">
            <a:spLocks noChangeArrowheads="1"/>
          </p:cNvSpPr>
          <p:nvPr/>
        </p:nvSpPr>
        <p:spPr bwMode="auto">
          <a:xfrm>
            <a:off x="18575129" y="4381499"/>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pPr marL="457200" indent="-457200"/>
            <a:r>
              <a:rPr lang="en-US" dirty="0"/>
              <a:t>English vs. </a:t>
            </a:r>
            <a:r>
              <a:rPr lang="en-US" dirty="0" smtClean="0"/>
              <a:t>Mandarin:</a:t>
            </a:r>
            <a:br>
              <a:rPr lang="en-US" dirty="0" smtClean="0"/>
            </a:br>
            <a:r>
              <a:rPr lang="en-US" dirty="0" smtClean="0"/>
              <a:t>A </a:t>
            </a:r>
            <a:r>
              <a:rPr lang="en-US" dirty="0"/>
              <a:t>Phonetic Comparison</a:t>
            </a:r>
          </a:p>
        </p:txBody>
      </p:sp>
      <p:sp>
        <p:nvSpPr>
          <p:cNvPr id="53" name="Text Box 7"/>
          <p:cNvSpPr txBox="1">
            <a:spLocks noChangeArrowheads="1"/>
          </p:cNvSpPr>
          <p:nvPr/>
        </p:nvSpPr>
        <p:spPr bwMode="auto">
          <a:xfrm>
            <a:off x="209549" y="15981363"/>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325">
              <a:spcAft>
                <a:spcPts val="1200"/>
              </a:spcAft>
              <a:tabLst>
                <a:tab pos="381000" algn="l"/>
              </a:tabLst>
              <a:defRPr/>
            </a:pPr>
            <a:r>
              <a:rPr lang="en-US" sz="4000" b="1" dirty="0" smtClean="0">
                <a:solidFill>
                  <a:srgbClr val="333399"/>
                </a:solidFill>
                <a:latin typeface="Arial" pitchFamily="34" charset="0"/>
                <a:cs typeface="Arial" pitchFamily="34" charset="0"/>
              </a:rPr>
              <a:t>Experimental Setup</a:t>
            </a:r>
            <a:endParaRPr lang="en-US" sz="4000" b="1" dirty="0">
              <a:solidFill>
                <a:srgbClr val="333399"/>
              </a:solidFill>
              <a:latin typeface="Arial" pitchFamily="34" charset="0"/>
              <a:cs typeface="Arial" pitchFamily="34" charset="0"/>
            </a:endParaRPr>
          </a:p>
        </p:txBody>
      </p:sp>
      <p:sp>
        <p:nvSpPr>
          <p:cNvPr id="14339" name="Text Box 7"/>
          <p:cNvSpPr txBox="1">
            <a:spLocks noChangeArrowheads="1"/>
          </p:cNvSpPr>
          <p:nvPr/>
        </p:nvSpPr>
        <p:spPr bwMode="auto">
          <a:xfrm>
            <a:off x="252413" y="4381499"/>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325">
              <a:spcAft>
                <a:spcPts val="1200"/>
              </a:spcAft>
              <a:tabLst>
                <a:tab pos="381000" algn="l"/>
              </a:tabLst>
              <a:defRPr/>
            </a:pPr>
            <a:r>
              <a:rPr lang="en-US" sz="4000" b="1" dirty="0" smtClean="0">
                <a:solidFill>
                  <a:srgbClr val="333399"/>
                </a:solidFill>
                <a:latin typeface="Arial" pitchFamily="34" charset="0"/>
                <a:cs typeface="Arial" pitchFamily="34" charset="0"/>
              </a:rPr>
              <a:t>Abstract</a:t>
            </a:r>
          </a:p>
          <a:p>
            <a:pPr algn="just" defTabSz="695325">
              <a:spcBef>
                <a:spcPts val="0"/>
              </a:spcBef>
              <a:spcAft>
                <a:spcPts val="1800"/>
              </a:spcAft>
              <a:defRPr/>
            </a:pPr>
            <a:r>
              <a:rPr lang="en-US" sz="3200" b="1" dirty="0">
                <a:latin typeface="Arial" pitchFamily="34" charset="0"/>
                <a:cs typeface="Arial" pitchFamily="34" charset="0"/>
              </a:rPr>
              <a:t>The focus of this work is to assess the performance of </a:t>
            </a:r>
            <a:r>
              <a:rPr lang="en-US" sz="3200" b="1" dirty="0" smtClean="0">
                <a:latin typeface="Arial" pitchFamily="34" charset="0"/>
                <a:cs typeface="Arial" pitchFamily="34" charset="0"/>
              </a:rPr>
              <a:t>three new </a:t>
            </a:r>
            <a:r>
              <a:rPr lang="en-US" sz="3200" b="1" dirty="0">
                <a:latin typeface="Arial" pitchFamily="34" charset="0"/>
                <a:cs typeface="Arial" pitchFamily="34" charset="0"/>
              </a:rPr>
              <a:t>variational inference algorithms for </a:t>
            </a:r>
            <a:r>
              <a:rPr lang="en-US" sz="3200" b="1" dirty="0" smtClean="0">
                <a:latin typeface="Arial" pitchFamily="34" charset="0"/>
                <a:cs typeface="Arial" pitchFamily="34" charset="0"/>
              </a:rPr>
              <a:t>the acoustic </a:t>
            </a:r>
            <a:r>
              <a:rPr lang="en-US" sz="3200" b="1" dirty="0">
                <a:latin typeface="Arial" pitchFamily="34" charset="0"/>
                <a:cs typeface="Arial" pitchFamily="34" charset="0"/>
              </a:rPr>
              <a:t>modeling </a:t>
            </a:r>
            <a:r>
              <a:rPr lang="en-US" sz="3200" b="1" dirty="0" smtClean="0">
                <a:latin typeface="Arial" pitchFamily="34" charset="0"/>
                <a:cs typeface="Arial" pitchFamily="34" charset="0"/>
              </a:rPr>
              <a:t>task in </a:t>
            </a:r>
            <a:r>
              <a:rPr lang="en-US" sz="3200" b="1" dirty="0">
                <a:latin typeface="Arial" pitchFamily="34" charset="0"/>
                <a:cs typeface="Arial" pitchFamily="34" charset="0"/>
              </a:rPr>
              <a:t>speech recognition</a:t>
            </a:r>
            <a:r>
              <a:rPr lang="en-US" sz="3200" b="1" dirty="0" smtClean="0">
                <a:latin typeface="Arial" pitchFamily="34" charset="0"/>
                <a:cs typeface="Arial" pitchFamily="34" charset="0"/>
              </a:rPr>
              <a:t>:</a:t>
            </a:r>
          </a:p>
          <a:p>
            <a:pPr marL="914400" indent="-558800" defTabSz="695325">
              <a:spcBef>
                <a:spcPts val="0"/>
              </a:spcBef>
              <a:spcAft>
                <a:spcPts val="1800"/>
              </a:spcAft>
              <a:buFont typeface="Wingdings" charset="2"/>
              <a:buChar char="Ø"/>
              <a:defRPr/>
            </a:pPr>
            <a:r>
              <a:rPr lang="en-US" sz="2800" b="1" dirty="0" smtClean="0">
                <a:latin typeface="Arial" pitchFamily="34" charset="0"/>
                <a:cs typeface="Arial" pitchFamily="34" charset="0"/>
              </a:rPr>
              <a:t>Accelerated </a:t>
            </a:r>
            <a:r>
              <a:rPr lang="en-US" sz="2800" b="1" dirty="0">
                <a:latin typeface="Arial" pitchFamily="34" charset="0"/>
                <a:cs typeface="Arial" pitchFamily="34" charset="0"/>
              </a:rPr>
              <a:t>variational Dirichlet process mixtures (AVDPM</a:t>
            </a:r>
            <a:r>
              <a:rPr lang="en-US" sz="2800" b="1" dirty="0" smtClean="0">
                <a:latin typeface="Arial" pitchFamily="34" charset="0"/>
                <a:cs typeface="Arial" pitchFamily="34" charset="0"/>
              </a:rPr>
              <a:t>)</a:t>
            </a:r>
          </a:p>
          <a:p>
            <a:pPr marL="914400" indent="-558800" defTabSz="695325">
              <a:spcBef>
                <a:spcPts val="0"/>
              </a:spcBef>
              <a:spcAft>
                <a:spcPts val="1200"/>
              </a:spcAft>
              <a:buFont typeface="Wingdings" charset="2"/>
              <a:buChar char="Ø"/>
              <a:defRPr/>
            </a:pPr>
            <a:r>
              <a:rPr lang="en-US" sz="2800" b="1" dirty="0" smtClean="0">
                <a:latin typeface="Arial" pitchFamily="34" charset="0"/>
                <a:cs typeface="Arial" pitchFamily="34" charset="0"/>
              </a:rPr>
              <a:t>Collapsed </a:t>
            </a:r>
            <a:r>
              <a:rPr lang="en-US" sz="2800" b="1" dirty="0">
                <a:latin typeface="Arial" pitchFamily="34" charset="0"/>
                <a:cs typeface="Arial" pitchFamily="34" charset="0"/>
              </a:rPr>
              <a:t>variational stick breaking (CVSB</a:t>
            </a:r>
            <a:r>
              <a:rPr lang="en-US" sz="2800" b="1" dirty="0" smtClean="0">
                <a:latin typeface="Arial" pitchFamily="34" charset="0"/>
                <a:cs typeface="Arial" pitchFamily="34" charset="0"/>
              </a:rPr>
              <a:t>)</a:t>
            </a:r>
          </a:p>
          <a:p>
            <a:pPr marL="914400" indent="-558800" defTabSz="695325">
              <a:spcBef>
                <a:spcPts val="0"/>
              </a:spcBef>
              <a:spcAft>
                <a:spcPts val="1800"/>
              </a:spcAft>
              <a:buFont typeface="Wingdings" charset="2"/>
              <a:buChar char="Ø"/>
              <a:defRPr/>
            </a:pPr>
            <a:r>
              <a:rPr lang="en-US" sz="2800" b="1" dirty="0" smtClean="0">
                <a:latin typeface="Arial" pitchFamily="34" charset="0"/>
                <a:cs typeface="Arial" pitchFamily="34" charset="0"/>
              </a:rPr>
              <a:t>Collapsed </a:t>
            </a:r>
            <a:r>
              <a:rPr lang="en-US" sz="2800" b="1" dirty="0">
                <a:latin typeface="Arial" pitchFamily="34" charset="0"/>
                <a:cs typeface="Arial" pitchFamily="34" charset="0"/>
              </a:rPr>
              <a:t>Dirichlet priors (CDP).</a:t>
            </a:r>
          </a:p>
          <a:p>
            <a:pPr algn="just" defTabSz="695325">
              <a:spcBef>
                <a:spcPts val="0"/>
              </a:spcBef>
              <a:spcAft>
                <a:spcPts val="1800"/>
              </a:spcAft>
              <a:tabLst>
                <a:tab pos="1270000" algn="l"/>
              </a:tabLst>
              <a:defRPr/>
            </a:pPr>
            <a:r>
              <a:rPr lang="en-US" sz="3200" b="1" dirty="0" smtClean="0">
                <a:latin typeface="Arial" pitchFamily="34" charset="0"/>
                <a:cs typeface="Arial" pitchFamily="34" charset="0"/>
              </a:rPr>
              <a:t>Speech recognition (SR) </a:t>
            </a:r>
            <a:r>
              <a:rPr lang="en-US" sz="3200" b="1" dirty="0">
                <a:latin typeface="Arial" pitchFamily="34" charset="0"/>
                <a:cs typeface="Arial" pitchFamily="34" charset="0"/>
              </a:rPr>
              <a:t>performance is highly dependent on the data it was trained </a:t>
            </a:r>
            <a:r>
              <a:rPr lang="en-US" sz="3200" b="1" dirty="0" smtClean="0">
                <a:latin typeface="Arial" pitchFamily="34" charset="0"/>
                <a:cs typeface="Arial" pitchFamily="34" charset="0"/>
              </a:rPr>
              <a:t>on. Our goal is to reduce the complexity and sensitivity of training.</a:t>
            </a:r>
          </a:p>
          <a:p>
            <a:pPr algn="just" defTabSz="695325">
              <a:spcBef>
                <a:spcPts val="0"/>
              </a:spcBef>
              <a:spcAft>
                <a:spcPts val="1200"/>
              </a:spcAft>
              <a:tabLst>
                <a:tab pos="1270000" algn="l"/>
              </a:tabLst>
              <a:defRPr/>
            </a:pPr>
            <a:r>
              <a:rPr lang="en-US" sz="3200" b="1" dirty="0" smtClean="0">
                <a:latin typeface="Arial" pitchFamily="34" charset="0"/>
                <a:cs typeface="Arial" pitchFamily="34" charset="0"/>
              </a:rPr>
              <a:t>Dirichlet Processes Mixtures (DPMs) can learn underlying structure from data and can potentially help improve a system’s ability to generalize to unseen data. Inference algorithms are needed to make calculations tractable for DPMs.</a:t>
            </a:r>
          </a:p>
          <a:p>
            <a:pPr defTabSz="695325">
              <a:spcBef>
                <a:spcPts val="0"/>
              </a:spcBef>
              <a:spcAft>
                <a:spcPts val="1200"/>
              </a:spcAft>
              <a:tabLst>
                <a:tab pos="381000" algn="l"/>
              </a:tabLst>
              <a:defRPr/>
            </a:pPr>
            <a:endParaRPr lang="en-US" b="1" dirty="0" smtClean="0">
              <a:latin typeface="Arial" pitchFamily="34" charset="0"/>
              <a:cs typeface="Arial" pitchFamily="34" charset="0"/>
            </a:endParaRPr>
          </a:p>
        </p:txBody>
      </p:sp>
      <p:sp>
        <p:nvSpPr>
          <p:cNvPr id="1031" name="Text Box 14"/>
          <p:cNvSpPr txBox="1">
            <a:spLocks noChangeArrowheads="1"/>
          </p:cNvSpPr>
          <p:nvPr/>
        </p:nvSpPr>
        <p:spPr bwMode="auto">
          <a:xfrm>
            <a:off x="6415112" y="2281224"/>
            <a:ext cx="23745776" cy="1231106"/>
          </a:xfrm>
          <a:prstGeom prst="rect">
            <a:avLst/>
          </a:prstGeom>
          <a:noFill/>
          <a:ln w="12700">
            <a:noFill/>
            <a:miter lim="800000"/>
            <a:headEnd/>
            <a:tailEnd/>
          </a:ln>
        </p:spPr>
        <p:txBody>
          <a:bodyPr wrap="square" lIns="0" tIns="0" rIns="0" bIns="0">
            <a:spAutoFit/>
          </a:bodyPr>
          <a:lstStyle/>
          <a:p>
            <a:pPr algn="ctr" defTabSz="695325">
              <a:spcAft>
                <a:spcPts val="1200"/>
              </a:spcAft>
            </a:pPr>
            <a:r>
              <a:rPr lang="en-US" sz="4000" b="1" dirty="0" smtClean="0">
                <a:solidFill>
                  <a:srgbClr val="BE0F34"/>
                </a:solidFill>
                <a:latin typeface="Arial" charset="0"/>
                <a:cs typeface="Arial" charset="0"/>
              </a:rPr>
              <a:t>John Steinberg and Dr. Joseph Picone</a:t>
            </a:r>
            <a:r>
              <a:rPr lang="en-US" sz="4000" b="1" dirty="0">
                <a:latin typeface="Arial" charset="0"/>
                <a:cs typeface="Arial" charset="0"/>
              </a:rPr>
              <a:t/>
            </a:r>
            <a:br>
              <a:rPr lang="en-US" sz="4000" b="1" dirty="0">
                <a:latin typeface="Arial" charset="0"/>
                <a:cs typeface="Arial" charset="0"/>
              </a:rPr>
            </a:br>
            <a:r>
              <a:rPr lang="en-US" sz="4000" b="1" dirty="0">
                <a:latin typeface="Arial" charset="0"/>
                <a:cs typeface="Arial" charset="0"/>
              </a:rPr>
              <a:t>Department of Electrical and Computer Engineering, Temple </a:t>
            </a:r>
            <a:r>
              <a:rPr lang="en-US" sz="4000" b="1" dirty="0" smtClean="0">
                <a:latin typeface="Arial" charset="0"/>
                <a:cs typeface="Arial" charset="0"/>
              </a:rPr>
              <a:t>University</a:t>
            </a:r>
            <a:endParaRPr lang="en-US" sz="4000" b="1" dirty="0">
              <a:latin typeface="Arial" charset="0"/>
              <a:cs typeface="Arial" charset="0"/>
            </a:endParaRPr>
          </a:p>
        </p:txBody>
      </p:sp>
      <p:sp>
        <p:nvSpPr>
          <p:cNvPr id="1032" name="Rectangle 180"/>
          <p:cNvSpPr>
            <a:spLocks noChangeArrowheads="1"/>
          </p:cNvSpPr>
          <p:nvPr/>
        </p:nvSpPr>
        <p:spPr bwMode="auto">
          <a:xfrm>
            <a:off x="8136627" y="0"/>
            <a:ext cx="20302747" cy="1846659"/>
          </a:xfrm>
          <a:prstGeom prst="rect">
            <a:avLst/>
          </a:prstGeom>
          <a:noFill/>
          <a:ln w="9525">
            <a:noFill/>
            <a:miter lim="800000"/>
            <a:headEnd/>
            <a:tailEnd/>
          </a:ln>
        </p:spPr>
        <p:txBody>
          <a:bodyPr wrap="square" lIns="0" tIns="0" rIns="0" bIns="0">
            <a:spAutoFit/>
          </a:bodyPr>
          <a:lstStyle/>
          <a:p>
            <a:pPr algn="ctr" defTabSz="695325"/>
            <a:r>
              <a:rPr lang="en-US" sz="6000" b="1" dirty="0" smtClean="0">
                <a:solidFill>
                  <a:srgbClr val="333399"/>
                </a:solidFill>
                <a:latin typeface="Arial" charset="0"/>
                <a:cs typeface="Arial" charset="0"/>
              </a:rPr>
              <a:t>Variational Inference Algorithms for</a:t>
            </a:r>
            <a:br>
              <a:rPr lang="en-US" sz="6000" b="1" dirty="0" smtClean="0">
                <a:solidFill>
                  <a:srgbClr val="333399"/>
                </a:solidFill>
                <a:latin typeface="Arial" charset="0"/>
                <a:cs typeface="Arial" charset="0"/>
              </a:rPr>
            </a:br>
            <a:r>
              <a:rPr lang="en-US" sz="6000" b="1" dirty="0" smtClean="0">
                <a:solidFill>
                  <a:srgbClr val="333399"/>
                </a:solidFill>
                <a:latin typeface="Arial" charset="0"/>
                <a:cs typeface="Arial" charset="0"/>
              </a:rPr>
              <a:t>Acoustic Modeling in Speech Recognition</a:t>
            </a:r>
            <a:endParaRPr lang="en-US" sz="6000" b="1" dirty="0">
              <a:solidFill>
                <a:srgbClr val="333399"/>
              </a:solidFill>
              <a:latin typeface="Arial" charset="0"/>
              <a:cs typeface="Arial" charset="0"/>
            </a:endParaRPr>
          </a:p>
        </p:txBody>
      </p:sp>
      <p:sp>
        <p:nvSpPr>
          <p:cNvPr id="1033" name="Rectangle 67"/>
          <p:cNvSpPr>
            <a:spLocks noChangeArrowheads="1"/>
          </p:cNvSpPr>
          <p:nvPr/>
        </p:nvSpPr>
        <p:spPr bwMode="auto">
          <a:xfrm>
            <a:off x="768350" y="17432338"/>
            <a:ext cx="7467600" cy="8553450"/>
          </a:xfrm>
          <a:prstGeom prst="rect">
            <a:avLst/>
          </a:prstGeom>
          <a:noFill/>
          <a:ln w="9525">
            <a:noFill/>
            <a:miter lim="800000"/>
            <a:headEnd/>
            <a:tailEnd/>
          </a:ln>
        </p:spPr>
        <p:txBody>
          <a:bodyPr lIns="69568" tIns="69568" rIns="69568" bIns="69568"/>
          <a:lstStyle/>
          <a:p>
            <a:pPr defTabSz="695325" eaLnBrk="0" hangingPunct="0"/>
            <a:endParaRPr lang="en-US" sz="1600" dirty="0">
              <a:latin typeface="Arial" charset="0"/>
              <a:cs typeface="Arial" charset="0"/>
            </a:endParaRPr>
          </a:p>
          <a:p>
            <a:pPr defTabSz="695325" eaLnBrk="0" hangingPunct="0"/>
            <a:r>
              <a:rPr lang="en-US" sz="1600" dirty="0">
                <a:latin typeface="Arial" charset="0"/>
                <a:cs typeface="Arial" charset="0"/>
              </a:rPr>
              <a:t> </a:t>
            </a:r>
          </a:p>
        </p:txBody>
      </p:sp>
      <p:sp>
        <p:nvSpPr>
          <p:cNvPr id="14411" name="Rectangle 75"/>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4413" name="Rectangle 77"/>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4415" name="Rectangle 79"/>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037" name="Rectangle 67"/>
          <p:cNvSpPr>
            <a:spLocks noChangeArrowheads="1"/>
          </p:cNvSpPr>
          <p:nvPr/>
        </p:nvSpPr>
        <p:spPr bwMode="auto">
          <a:xfrm>
            <a:off x="1300163" y="21655088"/>
            <a:ext cx="6443662" cy="1550987"/>
          </a:xfrm>
          <a:prstGeom prst="rect">
            <a:avLst/>
          </a:prstGeom>
          <a:noFill/>
          <a:ln w="9525">
            <a:noFill/>
            <a:miter lim="800000"/>
            <a:headEnd/>
            <a:tailEnd/>
          </a:ln>
        </p:spPr>
        <p:txBody>
          <a:bodyPr lIns="69568" tIns="69568" rIns="69568" bIns="69568"/>
          <a:lstStyle/>
          <a:p>
            <a:pPr defTabSz="695325" eaLnBrk="0" hangingPunct="0"/>
            <a:endParaRPr lang="en-US" sz="1500" dirty="0">
              <a:latin typeface="Arial" charset="0"/>
              <a:cs typeface="Arial" charset="0"/>
            </a:endParaRPr>
          </a:p>
        </p:txBody>
      </p:sp>
      <p:sp>
        <p:nvSpPr>
          <p:cNvPr id="1038" name="Rectangle 67"/>
          <p:cNvSpPr>
            <a:spLocks noChangeArrowheads="1"/>
          </p:cNvSpPr>
          <p:nvPr/>
        </p:nvSpPr>
        <p:spPr bwMode="auto">
          <a:xfrm>
            <a:off x="10848975" y="15054263"/>
            <a:ext cx="6443663" cy="4294187"/>
          </a:xfrm>
          <a:prstGeom prst="rect">
            <a:avLst/>
          </a:prstGeom>
          <a:noFill/>
          <a:ln w="9525">
            <a:noFill/>
            <a:miter lim="800000"/>
            <a:headEnd/>
            <a:tailEnd/>
          </a:ln>
        </p:spPr>
        <p:txBody>
          <a:bodyPr lIns="69568" tIns="69568" rIns="69568" bIns="69568"/>
          <a:lstStyle/>
          <a:p>
            <a:pPr defTabSz="695325" eaLnBrk="0" hangingPunct="0"/>
            <a:endParaRPr lang="en-US" sz="1600" dirty="0">
              <a:latin typeface="Arial" charset="0"/>
              <a:cs typeface="Arial" charset="0"/>
            </a:endParaRPr>
          </a:p>
          <a:p>
            <a:pPr defTabSz="695325" eaLnBrk="0" hangingPunct="0"/>
            <a:endParaRPr lang="en-US" sz="1600" dirty="0">
              <a:latin typeface="Arial" charset="0"/>
              <a:cs typeface="Arial" charset="0"/>
            </a:endParaRPr>
          </a:p>
        </p:txBody>
      </p:sp>
      <p:sp>
        <p:nvSpPr>
          <p:cNvPr id="14512" name="Text Box 176"/>
          <p:cNvSpPr txBox="1">
            <a:spLocks noChangeArrowheads="1"/>
          </p:cNvSpPr>
          <p:nvPr/>
        </p:nvSpPr>
        <p:spPr bwMode="auto">
          <a:xfrm>
            <a:off x="1353281" y="192440"/>
            <a:ext cx="5420232" cy="118494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lIns="0" tIns="0" rIns="0" bIns="0">
            <a:spAutoFit/>
          </a:bodyPr>
          <a:lstStyle/>
          <a:p>
            <a:pPr defTabSz="695325">
              <a:spcAft>
                <a:spcPts val="600"/>
              </a:spcAft>
              <a:tabLst>
                <a:tab pos="3657600" algn="ctr"/>
              </a:tabLst>
              <a:defRPr/>
            </a:pPr>
            <a:r>
              <a:rPr lang="en-US" sz="3600" b="1" dirty="0" smtClean="0">
                <a:solidFill>
                  <a:srgbClr val="BE0F34"/>
                </a:solidFill>
                <a:latin typeface="Arial" pitchFamily="34" charset="0"/>
                <a:cs typeface="Arial" pitchFamily="34" charset="0"/>
              </a:rPr>
              <a:t>College </a:t>
            </a:r>
            <a:r>
              <a:rPr lang="en-US" sz="3600" b="1" dirty="0">
                <a:solidFill>
                  <a:srgbClr val="BE0F34"/>
                </a:solidFill>
                <a:latin typeface="Arial" pitchFamily="34" charset="0"/>
                <a:cs typeface="Arial" pitchFamily="34" charset="0"/>
              </a:rPr>
              <a:t>of </a:t>
            </a:r>
            <a:r>
              <a:rPr lang="en-US" sz="3600" b="1" dirty="0" smtClean="0">
                <a:solidFill>
                  <a:srgbClr val="BE0F34"/>
                </a:solidFill>
                <a:latin typeface="Arial" pitchFamily="34" charset="0"/>
                <a:cs typeface="Arial" pitchFamily="34" charset="0"/>
              </a:rPr>
              <a:t>Engineering</a:t>
            </a:r>
          </a:p>
          <a:p>
            <a:pPr defTabSz="695325">
              <a:spcAft>
                <a:spcPts val="600"/>
              </a:spcAft>
              <a:tabLst>
                <a:tab pos="3657600" algn="ctr"/>
              </a:tabLst>
              <a:defRPr/>
            </a:pPr>
            <a:r>
              <a:rPr lang="en-US" sz="3600" b="1" dirty="0" smtClean="0">
                <a:solidFill>
                  <a:srgbClr val="BE0F34"/>
                </a:solidFill>
                <a:latin typeface="Arial" pitchFamily="34" charset="0"/>
                <a:cs typeface="Arial" pitchFamily="34" charset="0"/>
              </a:rPr>
              <a:t>Temple </a:t>
            </a:r>
            <a:r>
              <a:rPr lang="en-US" sz="3600" b="1" dirty="0">
                <a:solidFill>
                  <a:srgbClr val="BE0F34"/>
                </a:solidFill>
                <a:latin typeface="Arial" pitchFamily="34" charset="0"/>
                <a:cs typeface="Arial" pitchFamily="34" charset="0"/>
              </a:rPr>
              <a:t>University</a:t>
            </a:r>
          </a:p>
        </p:txBody>
      </p:sp>
      <p:sp>
        <p:nvSpPr>
          <p:cNvPr id="14527" name="Text Box 114"/>
          <p:cNvSpPr txBox="1">
            <a:spLocks noChangeArrowheads="1"/>
          </p:cNvSpPr>
          <p:nvPr/>
        </p:nvSpPr>
        <p:spPr bwMode="auto">
          <a:xfrm>
            <a:off x="9412882" y="4381499"/>
            <a:ext cx="8578850" cy="5473701"/>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r>
              <a:rPr lang="en-US" dirty="0"/>
              <a:t>Speech Recognition Systems</a:t>
            </a:r>
          </a:p>
          <a:p>
            <a:r>
              <a:rPr lang="en-US" dirty="0"/>
              <a:t> </a:t>
            </a:r>
          </a:p>
          <a:p>
            <a:endParaRPr lang="en-US" dirty="0"/>
          </a:p>
          <a:p>
            <a:r>
              <a:rPr lang="en-US" dirty="0"/>
              <a:t>	</a:t>
            </a:r>
          </a:p>
        </p:txBody>
      </p:sp>
      <p:sp>
        <p:nvSpPr>
          <p:cNvPr id="58" name="Text Box 7"/>
          <p:cNvSpPr txBox="1">
            <a:spLocks noChangeArrowheads="1"/>
          </p:cNvSpPr>
          <p:nvPr/>
        </p:nvSpPr>
        <p:spPr bwMode="auto">
          <a:xfrm>
            <a:off x="9395244" y="15956676"/>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r>
              <a:rPr lang="en-US" dirty="0"/>
              <a:t>Gaussian Mixture Models</a:t>
            </a:r>
          </a:p>
          <a:p>
            <a:endParaRPr lang="en-US" dirty="0"/>
          </a:p>
          <a:p>
            <a:endParaRPr lang="en-US" dirty="0"/>
          </a:p>
          <a:p>
            <a:endParaRPr lang="en-US" dirty="0"/>
          </a:p>
          <a:p>
            <a:endParaRPr lang="en-US" dirty="0"/>
          </a:p>
        </p:txBody>
      </p:sp>
      <p:sp>
        <p:nvSpPr>
          <p:cNvPr id="39" name="Text Box 7"/>
          <p:cNvSpPr txBox="1">
            <a:spLocks noChangeArrowheads="1"/>
          </p:cNvSpPr>
          <p:nvPr/>
        </p:nvSpPr>
        <p:spPr bwMode="auto">
          <a:xfrm>
            <a:off x="18580939" y="15890796"/>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r>
              <a:rPr lang="en-US" dirty="0"/>
              <a:t>Variational Inference Results</a:t>
            </a:r>
          </a:p>
          <a:p>
            <a:endParaRPr lang="en-US" dirty="0"/>
          </a:p>
          <a:p>
            <a:endParaRPr lang="en-US" dirty="0"/>
          </a:p>
          <a:p>
            <a:endParaRPr lang="en-US" dirty="0"/>
          </a:p>
          <a:p>
            <a:endParaRPr lang="en-US" dirty="0"/>
          </a:p>
          <a:p>
            <a:endParaRPr lang="en-US" dirty="0"/>
          </a:p>
        </p:txBody>
      </p:sp>
      <p:sp>
        <p:nvSpPr>
          <p:cNvPr id="40" name="Text Box 7"/>
          <p:cNvSpPr txBox="1">
            <a:spLocks noChangeArrowheads="1"/>
          </p:cNvSpPr>
          <p:nvPr/>
        </p:nvSpPr>
        <p:spPr bwMode="auto">
          <a:xfrm>
            <a:off x="27735597" y="4381499"/>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r>
              <a:rPr lang="en-US" dirty="0"/>
              <a:t>Probabilistic Modeling: DPMs and Variational Inference</a:t>
            </a:r>
          </a:p>
          <a:p>
            <a:endParaRPr lang="en-US" dirty="0"/>
          </a:p>
        </p:txBody>
      </p:sp>
      <p:sp>
        <p:nvSpPr>
          <p:cNvPr id="51" name="Text Box 7"/>
          <p:cNvSpPr txBox="1">
            <a:spLocks noChangeArrowheads="1"/>
          </p:cNvSpPr>
          <p:nvPr/>
        </p:nvSpPr>
        <p:spPr bwMode="auto">
          <a:xfrm>
            <a:off x="27766633" y="15890796"/>
            <a:ext cx="8577072" cy="112014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r>
              <a:rPr lang="en-US" dirty="0"/>
              <a:t>Conclusions</a:t>
            </a:r>
          </a:p>
          <a:p>
            <a:pPr marL="571500" indent="-571500">
              <a:buFont typeface="Wingdings" charset="2"/>
              <a:buChar char="Ø"/>
            </a:pPr>
            <a:r>
              <a:rPr lang="en-US" sz="3200" dirty="0">
                <a:solidFill>
                  <a:schemeClr val="tx1"/>
                </a:solidFill>
              </a:rPr>
              <a:t>DPMs can optimize the </a:t>
            </a:r>
            <a:r>
              <a:rPr lang="en-US" sz="3200" dirty="0" smtClean="0">
                <a:solidFill>
                  <a:schemeClr val="tx1"/>
                </a:solidFill>
              </a:rPr>
              <a:t># of </a:t>
            </a:r>
            <a:r>
              <a:rPr lang="en-US" sz="3200" dirty="0">
                <a:solidFill>
                  <a:schemeClr val="tx1"/>
                </a:solidFill>
              </a:rPr>
              <a:t>mixtures for </a:t>
            </a:r>
            <a:r>
              <a:rPr lang="en-US" sz="3200" dirty="0" smtClean="0">
                <a:solidFill>
                  <a:schemeClr val="tx1"/>
                </a:solidFill>
              </a:rPr>
              <a:t>GMMs</a:t>
            </a:r>
          </a:p>
          <a:p>
            <a:pPr marL="571500" indent="-571500">
              <a:buFont typeface="Wingdings" charset="2"/>
              <a:buChar char="Ø"/>
            </a:pPr>
            <a:r>
              <a:rPr lang="en-US" sz="3200" dirty="0" smtClean="0">
                <a:solidFill>
                  <a:schemeClr val="tx1"/>
                </a:solidFill>
              </a:rPr>
              <a:t>AVDPM</a:t>
            </a:r>
            <a:r>
              <a:rPr lang="en-US" sz="3200" dirty="0">
                <a:solidFill>
                  <a:schemeClr val="tx1"/>
                </a:solidFill>
              </a:rPr>
              <a:t>, CVSB, and CDP </a:t>
            </a:r>
            <a:r>
              <a:rPr lang="en-US" sz="3200" dirty="0" smtClean="0">
                <a:solidFill>
                  <a:schemeClr val="tx1"/>
                </a:solidFill>
              </a:rPr>
              <a:t>yield </a:t>
            </a:r>
            <a:r>
              <a:rPr lang="en-US" sz="3200" dirty="0">
                <a:solidFill>
                  <a:schemeClr val="tx1"/>
                </a:solidFill>
              </a:rPr>
              <a:t>slightly improved error rates </a:t>
            </a:r>
            <a:r>
              <a:rPr lang="en-US" sz="3200">
                <a:solidFill>
                  <a:schemeClr val="tx1"/>
                </a:solidFill>
              </a:rPr>
              <a:t>over </a:t>
            </a:r>
            <a:r>
              <a:rPr lang="en-US" sz="3200" smtClean="0">
                <a:solidFill>
                  <a:schemeClr val="tx1"/>
                </a:solidFill>
              </a:rPr>
              <a:t>GMMs</a:t>
            </a:r>
            <a:endParaRPr lang="en-US" sz="3200" dirty="0">
              <a:solidFill>
                <a:schemeClr val="tx1"/>
              </a:solidFill>
            </a:endParaRPr>
          </a:p>
          <a:p>
            <a:pPr marL="571500" indent="-571500">
              <a:buFont typeface="Wingdings" charset="2"/>
              <a:buChar char="Ø"/>
            </a:pPr>
            <a:r>
              <a:rPr lang="en-US" sz="3200" dirty="0">
                <a:solidFill>
                  <a:schemeClr val="tx1"/>
                </a:solidFill>
              </a:rPr>
              <a:t>AVDPM, CVSB, and CDP found much fewer # </a:t>
            </a:r>
            <a:r>
              <a:rPr lang="en-US" sz="3200" dirty="0" smtClean="0">
                <a:solidFill>
                  <a:schemeClr val="tx1"/>
                </a:solidFill>
              </a:rPr>
              <a:t>‘s of </a:t>
            </a:r>
            <a:r>
              <a:rPr lang="en-US" sz="3200" dirty="0">
                <a:solidFill>
                  <a:schemeClr val="tx1"/>
                </a:solidFill>
              </a:rPr>
              <a:t>mixtures than </a:t>
            </a:r>
            <a:r>
              <a:rPr lang="en-US" sz="3200" dirty="0" smtClean="0">
                <a:solidFill>
                  <a:schemeClr val="tx1"/>
                </a:solidFill>
              </a:rPr>
              <a:t>GMMs</a:t>
            </a:r>
            <a:endParaRPr lang="en-US" sz="3200" dirty="0">
              <a:solidFill>
                <a:schemeClr val="tx1"/>
              </a:solidFill>
            </a:endParaRPr>
          </a:p>
          <a:p>
            <a:pPr marL="571500" indent="-571500">
              <a:buFont typeface="Wingdings" charset="2"/>
              <a:buChar char="Ø"/>
            </a:pPr>
            <a:r>
              <a:rPr lang="en-US" sz="3200" dirty="0">
                <a:solidFill>
                  <a:schemeClr val="tx1"/>
                </a:solidFill>
              </a:rPr>
              <a:t>CH-E and CH-M performance </a:t>
            </a:r>
            <a:r>
              <a:rPr lang="en-US" sz="3200" dirty="0" smtClean="0">
                <a:solidFill>
                  <a:schemeClr val="tx1"/>
                </a:solidFill>
              </a:rPr>
              <a:t>gap is due </a:t>
            </a:r>
            <a:r>
              <a:rPr lang="en-US" sz="3200" dirty="0">
                <a:solidFill>
                  <a:schemeClr val="tx1"/>
                </a:solidFill>
              </a:rPr>
              <a:t>to the number of class labels</a:t>
            </a:r>
            <a:r>
              <a:rPr lang="en-US" sz="3200" dirty="0" smtClean="0">
                <a:solidFill>
                  <a:schemeClr val="tx1"/>
                </a:solidFill>
              </a:rPr>
              <a:t>.</a:t>
            </a:r>
            <a:endParaRPr lang="en-US" sz="3200" dirty="0">
              <a:solidFill>
                <a:schemeClr val="tx1"/>
              </a:solidFill>
            </a:endParaRPr>
          </a:p>
          <a:p>
            <a:pPr>
              <a:spcBef>
                <a:spcPts val="1200"/>
              </a:spcBef>
            </a:pPr>
            <a:r>
              <a:rPr lang="en-US" dirty="0" smtClean="0"/>
              <a:t>Future Work</a:t>
            </a:r>
            <a:endParaRPr lang="en-US" dirty="0"/>
          </a:p>
          <a:p>
            <a:pPr marL="571500" indent="-571500">
              <a:buFont typeface="Wingdings" charset="2"/>
              <a:buChar char="Ø"/>
            </a:pPr>
            <a:r>
              <a:rPr lang="en-US" sz="3200" dirty="0" smtClean="0">
                <a:solidFill>
                  <a:schemeClr val="tx1"/>
                </a:solidFill>
              </a:rPr>
              <a:t>Assess computational complexity of AVPDM, CVSB, and CDP (CPU time)</a:t>
            </a:r>
          </a:p>
          <a:p>
            <a:pPr marL="571500" indent="-571500">
              <a:buFont typeface="Wingdings" charset="2"/>
              <a:buChar char="Ø"/>
            </a:pPr>
            <a:r>
              <a:rPr lang="en-US" sz="3200" dirty="0" smtClean="0">
                <a:solidFill>
                  <a:schemeClr val="tx1"/>
                </a:solidFill>
              </a:rPr>
              <a:t>Compare error rates on CH-E and CHM to results from TIMIT</a:t>
            </a:r>
          </a:p>
          <a:p>
            <a:pPr marL="571500" indent="-571500">
              <a:buFont typeface="Wingdings" charset="2"/>
              <a:buChar char="Ø"/>
            </a:pPr>
            <a:r>
              <a:rPr lang="en-US" sz="3200" dirty="0" smtClean="0">
                <a:solidFill>
                  <a:schemeClr val="tx1"/>
                </a:solidFill>
              </a:rPr>
              <a:t>Evaluate effects of collapsing the label set in Mandarin to further reduce error rates</a:t>
            </a:r>
            <a:endParaRPr lang="en-US" sz="3200" dirty="0"/>
          </a:p>
        </p:txBody>
      </p:sp>
      <p:sp>
        <p:nvSpPr>
          <p:cNvPr id="75" name="Rectangle 3"/>
          <p:cNvSpPr txBox="1">
            <a:spLocks noChangeArrowheads="1"/>
          </p:cNvSpPr>
          <p:nvPr/>
        </p:nvSpPr>
        <p:spPr>
          <a:xfrm>
            <a:off x="18575129" y="5892799"/>
            <a:ext cx="8485395" cy="2095500"/>
          </a:xfrm>
          <a:prstGeom prst="rect">
            <a:avLst/>
          </a:prstGeom>
        </p:spPr>
        <p:txBody>
          <a:bodyPr/>
          <a:lstStyle/>
          <a:p>
            <a:pPr algn="ctr" defTabSz="695325">
              <a:spcAft>
                <a:spcPts val="1200"/>
              </a:spcAft>
              <a:tabLst>
                <a:tab pos="381000" algn="l"/>
              </a:tabLst>
              <a:defRPr/>
            </a:pPr>
            <a:r>
              <a:rPr lang="en-US" sz="3200" b="1" dirty="0" smtClean="0">
                <a:effectLst>
                  <a:outerShdw blurRad="38100" dist="38100" dir="2700000" algn="tl">
                    <a:srgbClr val="000000">
                      <a:alpha val="43137"/>
                    </a:srgbClr>
                  </a:outerShdw>
                </a:effectLst>
                <a:latin typeface="Arial" pitchFamily="34" charset="0"/>
                <a:cs typeface="Arial" pitchFamily="34" charset="0"/>
              </a:rPr>
              <a:t>What is a phoneme?</a:t>
            </a:r>
            <a:endParaRPr lang="en-US" sz="3200" b="1" dirty="0">
              <a:effectLst>
                <a:outerShdw blurRad="38100" dist="38100" dir="2700000" algn="tl">
                  <a:srgbClr val="000000">
                    <a:alpha val="43137"/>
                  </a:srgbClr>
                </a:outerShdw>
              </a:effectLst>
              <a:latin typeface="Arial" pitchFamily="34" charset="0"/>
              <a:cs typeface="Arial" pitchFamily="34" charset="0"/>
            </a:endParaRPr>
          </a:p>
          <a:p>
            <a:pPr marR="0" lvl="0" algn="l" defTabSz="3100388" rtl="0" eaLnBrk="1" fontAlgn="base" latinLnBrk="0" hangingPunct="1">
              <a:lnSpc>
                <a:spcPct val="100000"/>
              </a:lnSpc>
              <a:spcBef>
                <a:spcPct val="20000"/>
              </a:spcBef>
              <a:spcAft>
                <a:spcPct val="0"/>
              </a:spcAft>
              <a:buClrTx/>
              <a:buSzTx/>
              <a:buFontTx/>
              <a:buChar char="•"/>
              <a:tabLst/>
              <a:defRPr/>
            </a:pPr>
            <a:endParaRPr kumimoji="0" lang="en-US" sz="10900" b="1" i="0"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endParaRPr>
          </a:p>
        </p:txBody>
      </p:sp>
      <p:sp>
        <p:nvSpPr>
          <p:cNvPr id="77" name="Text Box 7"/>
          <p:cNvSpPr txBox="1">
            <a:spLocks noChangeArrowheads="1"/>
          </p:cNvSpPr>
          <p:nvPr/>
        </p:nvSpPr>
        <p:spPr bwMode="auto">
          <a:xfrm>
            <a:off x="27802272" y="6057897"/>
            <a:ext cx="8387950" cy="499227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algn="ctr" defTabSz="695325">
              <a:spcAft>
                <a:spcPts val="1200"/>
              </a:spcAft>
              <a:tabLst>
                <a:tab pos="381000" algn="l"/>
              </a:tabLst>
              <a:defRPr/>
            </a:pPr>
            <a:r>
              <a:rPr lang="en-US" sz="3200" b="1" dirty="0" smtClean="0">
                <a:effectLst>
                  <a:outerShdw blurRad="38100" dist="38100" dir="2700000" algn="tl">
                    <a:srgbClr val="000000">
                      <a:alpha val="43137"/>
                    </a:srgbClr>
                  </a:outerShdw>
                </a:effectLst>
                <a:latin typeface="Arial" pitchFamily="34" charset="0"/>
                <a:cs typeface="Arial" pitchFamily="34" charset="0"/>
              </a:rPr>
              <a:t>An Example</a:t>
            </a:r>
          </a:p>
          <a:p>
            <a:pPr marL="0" lvl="1" defTabSz="3100388">
              <a:lnSpc>
                <a:spcPct val="90000"/>
              </a:lnSpc>
              <a:spcBef>
                <a:spcPct val="20000"/>
              </a:spcBef>
              <a:buFont typeface="Wingdings" pitchFamily="2" charset="2"/>
              <a:buChar char="Ø"/>
              <a:defRPr/>
            </a:pPr>
            <a:r>
              <a:rPr lang="en-US" sz="2800" b="1" kern="0" dirty="0" smtClean="0">
                <a:latin typeface="Arial" pitchFamily="34" charset="0"/>
                <a:ea typeface="ＭＳ Ｐゴシック" pitchFamily="-65" charset="-128"/>
                <a:cs typeface="Arial" pitchFamily="34" charset="0"/>
              </a:rPr>
              <a:t>Training Features:</a:t>
            </a:r>
          </a:p>
          <a:p>
            <a:pPr lvl="2" indent="-457200" defTabSz="3100388">
              <a:lnSpc>
                <a:spcPct val="90000"/>
              </a:lnSpc>
              <a:spcBef>
                <a:spcPct val="20000"/>
              </a:spcBef>
              <a:buFont typeface="Wingdings" pitchFamily="2" charset="2"/>
              <a:buChar char="v"/>
              <a:defRPr/>
            </a:pPr>
            <a:r>
              <a:rPr lang="en-US" sz="2800" b="1" kern="0" dirty="0" smtClean="0">
                <a:latin typeface="Arial" pitchFamily="34" charset="0"/>
                <a:ea typeface="ＭＳ Ｐゴシック" pitchFamily="-65" charset="-128"/>
                <a:cs typeface="Arial" pitchFamily="34" charset="0"/>
              </a:rPr>
              <a:t># Study Hours</a:t>
            </a:r>
          </a:p>
          <a:p>
            <a:pPr lvl="2" indent="-457200" defTabSz="3100388">
              <a:lnSpc>
                <a:spcPct val="90000"/>
              </a:lnSpc>
              <a:spcBef>
                <a:spcPct val="20000"/>
              </a:spcBef>
              <a:buFont typeface="Wingdings" pitchFamily="2" charset="2"/>
              <a:buChar char="v"/>
              <a:defRPr/>
            </a:pPr>
            <a:r>
              <a:rPr lang="en-US" sz="2800" b="1" kern="0" dirty="0" smtClean="0">
                <a:latin typeface="Arial" pitchFamily="34" charset="0"/>
                <a:ea typeface="ＭＳ Ｐゴシック" pitchFamily="-65" charset="-128"/>
                <a:cs typeface="Arial" pitchFamily="34" charset="0"/>
              </a:rPr>
              <a:t>Age</a:t>
            </a:r>
          </a:p>
          <a:p>
            <a:pPr marL="342900" lvl="1" indent="-342900" defTabSz="3100388">
              <a:lnSpc>
                <a:spcPct val="90000"/>
              </a:lnSpc>
              <a:spcBef>
                <a:spcPct val="20000"/>
              </a:spcBef>
              <a:buFont typeface="Wingdings" pitchFamily="2" charset="2"/>
              <a:buChar char="Ø"/>
              <a:defRPr/>
            </a:pPr>
            <a:r>
              <a:rPr lang="en-US" sz="2800" b="1" kern="0" dirty="0" smtClean="0">
                <a:latin typeface="Arial" pitchFamily="34" charset="0"/>
                <a:ea typeface="ＭＳ Ｐゴシック" pitchFamily="-65" charset="-128"/>
                <a:cs typeface="Arial" pitchFamily="34" charset="0"/>
              </a:rPr>
              <a:t>Training Labels</a:t>
            </a:r>
          </a:p>
          <a:p>
            <a:pPr lvl="2" indent="-457200" defTabSz="3100388">
              <a:lnSpc>
                <a:spcPct val="90000"/>
              </a:lnSpc>
              <a:spcBef>
                <a:spcPct val="20000"/>
              </a:spcBef>
              <a:buFont typeface="Wingdings" pitchFamily="2" charset="2"/>
              <a:buChar char="v"/>
              <a:defRPr/>
            </a:pPr>
            <a:r>
              <a:rPr lang="en-US" sz="2800" b="1" kern="0" dirty="0" smtClean="0">
                <a:latin typeface="Arial" pitchFamily="34" charset="0"/>
                <a:ea typeface="ＭＳ Ｐゴシック" pitchFamily="-65" charset="-128"/>
                <a:cs typeface="Arial" pitchFamily="34" charset="0"/>
              </a:rPr>
              <a:t>Previous grades</a:t>
            </a:r>
          </a:p>
          <a:p>
            <a:pPr defTabSz="695325">
              <a:spcAft>
                <a:spcPts val="1200"/>
              </a:spcAft>
              <a:tabLst>
                <a:tab pos="381000" algn="l"/>
              </a:tabLst>
              <a:defRPr/>
            </a:pPr>
            <a:endParaRPr lang="en-US" b="1" dirty="0" smtClean="0">
              <a:latin typeface="Arial" pitchFamily="34" charset="0"/>
              <a:cs typeface="Arial" pitchFamily="34" charset="0"/>
            </a:endParaRP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a:p>
            <a:pPr lvl="0" defTabSz="695325">
              <a:spcAft>
                <a:spcPts val="1200"/>
              </a:spcAft>
              <a:tabLst>
                <a:tab pos="381000" algn="l"/>
              </a:tabLst>
              <a:defRPr/>
            </a:pPr>
            <a:endParaRPr lang="en-US" b="1" dirty="0">
              <a:solidFill>
                <a:srgbClr val="000000"/>
              </a:solidFill>
              <a:latin typeface="Arial" pitchFamily="34" charset="0"/>
              <a:cs typeface="Arial" pitchFamily="34" charset="0"/>
            </a:endParaRPr>
          </a:p>
          <a:p>
            <a:pPr lvl="0" algn="ctr"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p:txBody>
      </p:sp>
      <p:sp>
        <p:nvSpPr>
          <p:cNvPr id="79" name="Text Box 7"/>
          <p:cNvSpPr txBox="1">
            <a:spLocks noChangeArrowheads="1"/>
          </p:cNvSpPr>
          <p:nvPr/>
        </p:nvSpPr>
        <p:spPr bwMode="auto">
          <a:xfrm>
            <a:off x="32124010" y="11228228"/>
            <a:ext cx="4144578" cy="41148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marL="406400" indent="-406400" algn="ctr" defTabSz="695325">
              <a:spcAft>
                <a:spcPts val="1200"/>
              </a:spcAft>
              <a:tabLst>
                <a:tab pos="457200" algn="l"/>
              </a:tabLst>
              <a:defRPr sz="3200" b="1">
                <a:effectLst>
                  <a:outerShdw blurRad="38100" dist="38100" dir="2700000" algn="tl">
                    <a:srgbClr val="000000">
                      <a:alpha val="43137"/>
                    </a:srgbClr>
                  </a:outerShdw>
                </a:effectLst>
                <a:latin typeface="Arial" pitchFamily="34" charset="0"/>
                <a:cs typeface="Arial" pitchFamily="34" charset="0"/>
              </a:defRPr>
            </a:lvl1pPr>
            <a:lvl2pPr marL="508000" lvl="1" indent="-508000">
              <a:buFont typeface="Wingdings" charset="2"/>
              <a:buChar char="Ø"/>
              <a:defRPr sz="2800" b="1"/>
            </a:lvl2pPr>
          </a:lstStyle>
          <a:p>
            <a:r>
              <a:rPr lang="en-US" dirty="0"/>
              <a:t>Dirichlet Processes</a:t>
            </a:r>
          </a:p>
          <a:p>
            <a:pPr lvl="1">
              <a:spcAft>
                <a:spcPts val="1200"/>
              </a:spcAft>
            </a:pPr>
            <a:r>
              <a:rPr lang="en-US" dirty="0"/>
              <a:t> DPMs </a:t>
            </a:r>
            <a:r>
              <a:rPr lang="en-US" dirty="0" smtClean="0"/>
              <a:t>model </a:t>
            </a:r>
            <a:r>
              <a:rPr lang="en-US" dirty="0"/>
              <a:t>distributions of distributions</a:t>
            </a:r>
          </a:p>
          <a:p>
            <a:pPr lvl="1"/>
            <a:r>
              <a:rPr lang="en-US" dirty="0"/>
              <a:t>Can find the best # of classes automatically!</a:t>
            </a:r>
          </a:p>
        </p:txBody>
      </p:sp>
      <p:sp>
        <p:nvSpPr>
          <p:cNvPr id="56" name="Text Box 161"/>
          <p:cNvSpPr txBox="1">
            <a:spLocks noChangeArrowheads="1"/>
          </p:cNvSpPr>
          <p:nvPr/>
        </p:nvSpPr>
        <p:spPr bwMode="auto">
          <a:xfrm>
            <a:off x="14388475" y="9326986"/>
            <a:ext cx="3404224" cy="307777"/>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400" dirty="0" smtClean="0">
                <a:latin typeface="Arial" pitchFamily="34" charset="0"/>
                <a:cs typeface="Arial" pitchFamily="34" charset="0"/>
              </a:rPr>
              <a:t>[1]</a:t>
            </a:r>
            <a:endParaRPr lang="en-US" sz="1400" dirty="0">
              <a:latin typeface="Arial" pitchFamily="34" charset="0"/>
              <a:cs typeface="Arial" pitchFamily="34" charset="0"/>
            </a:endParaRPr>
          </a:p>
        </p:txBody>
      </p:sp>
      <p:sp>
        <p:nvSpPr>
          <p:cNvPr id="96" name="Text Box 114"/>
          <p:cNvSpPr txBox="1">
            <a:spLocks noChangeArrowheads="1"/>
          </p:cNvSpPr>
          <p:nvPr/>
        </p:nvSpPr>
        <p:spPr bwMode="auto">
          <a:xfrm>
            <a:off x="9401175" y="10223500"/>
            <a:ext cx="8590557" cy="537686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stStyle>
          <a:p>
            <a:r>
              <a:rPr lang="en-US" dirty="0" smtClean="0"/>
              <a:t>Applications</a:t>
            </a:r>
            <a:endParaRPr lang="en-US" dirty="0"/>
          </a:p>
          <a:p>
            <a:endParaRPr lang="en-US" dirty="0"/>
          </a:p>
          <a:p>
            <a:r>
              <a:rPr lang="en-US" dirty="0"/>
              <a:t> </a:t>
            </a:r>
          </a:p>
          <a:p>
            <a:endParaRPr lang="en-US" dirty="0"/>
          </a:p>
          <a:p>
            <a:r>
              <a:rPr lang="en-US" dirty="0"/>
              <a:t>	</a:t>
            </a:r>
          </a:p>
        </p:txBody>
      </p:sp>
      <p:sp>
        <p:nvSpPr>
          <p:cNvPr id="97" name="TextBox 96"/>
          <p:cNvSpPr txBox="1"/>
          <p:nvPr/>
        </p:nvSpPr>
        <p:spPr>
          <a:xfrm>
            <a:off x="9376343" y="14312418"/>
            <a:ext cx="2176173" cy="954107"/>
          </a:xfrm>
          <a:prstGeom prst="rect">
            <a:avLst/>
          </a:prstGeom>
          <a:noFill/>
        </p:spPr>
        <p:txBody>
          <a:bodyPr wrap="none" rtlCol="0">
            <a:spAutoFit/>
          </a:bodyPr>
          <a:lstStyle/>
          <a:p>
            <a:pPr algn="ctr"/>
            <a:r>
              <a:rPr lang="en-US" sz="2800" b="1" dirty="0" smtClean="0">
                <a:latin typeface="Arial" pitchFamily="34" charset="0"/>
                <a:cs typeface="Arial" pitchFamily="34" charset="0"/>
              </a:rPr>
              <a:t>Mobile</a:t>
            </a:r>
          </a:p>
          <a:p>
            <a:pPr algn="ctr"/>
            <a:r>
              <a:rPr lang="en-US" sz="2800" b="1" dirty="0" smtClean="0">
                <a:latin typeface="Arial" pitchFamily="34" charset="0"/>
                <a:cs typeface="Arial" pitchFamily="34" charset="0"/>
              </a:rPr>
              <a:t>Technology</a:t>
            </a:r>
            <a:endParaRPr lang="en-US" sz="2800" b="1" dirty="0">
              <a:latin typeface="Arial" pitchFamily="34" charset="0"/>
              <a:cs typeface="Arial" pitchFamily="34" charset="0"/>
            </a:endParaRPr>
          </a:p>
        </p:txBody>
      </p:sp>
      <p:sp>
        <p:nvSpPr>
          <p:cNvPr id="98" name="TextBox 97"/>
          <p:cNvSpPr txBox="1"/>
          <p:nvPr/>
        </p:nvSpPr>
        <p:spPr>
          <a:xfrm>
            <a:off x="14045073" y="13394663"/>
            <a:ext cx="1859805" cy="523220"/>
          </a:xfrm>
          <a:prstGeom prst="rect">
            <a:avLst/>
          </a:prstGeom>
          <a:noFill/>
        </p:spPr>
        <p:txBody>
          <a:bodyPr wrap="none" rtlCol="0">
            <a:spAutoFit/>
          </a:bodyPr>
          <a:lstStyle/>
          <a:p>
            <a:pPr algn="ctr"/>
            <a:r>
              <a:rPr lang="en-US" sz="2800" b="1" dirty="0">
                <a:latin typeface="Arial" pitchFamily="34" charset="0"/>
                <a:cs typeface="Arial" pitchFamily="34" charset="0"/>
              </a:rPr>
              <a:t>Auto/GPS</a:t>
            </a:r>
          </a:p>
        </p:txBody>
      </p:sp>
      <p:sp>
        <p:nvSpPr>
          <p:cNvPr id="99" name="TextBox 98"/>
          <p:cNvSpPr txBox="1"/>
          <p:nvPr/>
        </p:nvSpPr>
        <p:spPr>
          <a:xfrm>
            <a:off x="11808815" y="13028348"/>
            <a:ext cx="2162773" cy="954107"/>
          </a:xfrm>
          <a:prstGeom prst="rect">
            <a:avLst/>
          </a:prstGeom>
          <a:noFill/>
        </p:spPr>
        <p:txBody>
          <a:bodyPr wrap="none" rtlCol="0">
            <a:spAutoFit/>
          </a:bodyPr>
          <a:lstStyle/>
          <a:p>
            <a:pPr algn="ctr"/>
            <a:r>
              <a:rPr lang="en-US" sz="2800" b="1" dirty="0">
                <a:latin typeface="Arial" pitchFamily="34" charset="0"/>
                <a:cs typeface="Arial" pitchFamily="34" charset="0"/>
              </a:rPr>
              <a:t>National</a:t>
            </a:r>
          </a:p>
          <a:p>
            <a:pPr algn="ctr"/>
            <a:r>
              <a:rPr lang="en-US" sz="2800" b="1" dirty="0">
                <a:latin typeface="Arial" pitchFamily="34" charset="0"/>
                <a:cs typeface="Arial" pitchFamily="34" charset="0"/>
              </a:rPr>
              <a:t>Intelligence</a:t>
            </a:r>
          </a:p>
        </p:txBody>
      </p:sp>
      <p:pic>
        <p:nvPicPr>
          <p:cNvPr id="1026" name="Picture 2"/>
          <p:cNvPicPr>
            <a:picLocks noChangeAspect="1" noChangeArrowheads="1"/>
          </p:cNvPicPr>
          <p:nvPr/>
        </p:nvPicPr>
        <p:blipFill>
          <a:blip r:embed="rId4"/>
          <a:srcRect/>
          <a:stretch>
            <a:fillRect/>
          </a:stretch>
        </p:blipFill>
        <p:spPr bwMode="auto">
          <a:xfrm>
            <a:off x="12086339" y="11409681"/>
            <a:ext cx="1605915" cy="1636366"/>
          </a:xfrm>
          <a:prstGeom prst="rect">
            <a:avLst/>
          </a:prstGeom>
          <a:noFill/>
          <a:ln w="9525">
            <a:noFill/>
            <a:miter lim="800000"/>
            <a:headEnd/>
            <a:tailEnd/>
          </a:ln>
        </p:spPr>
      </p:pic>
      <p:pic>
        <p:nvPicPr>
          <p:cNvPr id="100" name="Picture 3"/>
          <p:cNvPicPr>
            <a:picLocks noChangeAspect="1" noChangeArrowheads="1"/>
          </p:cNvPicPr>
          <p:nvPr/>
        </p:nvPicPr>
        <p:blipFill>
          <a:blip r:embed="rId5" cstate="print"/>
          <a:srcRect/>
          <a:stretch>
            <a:fillRect/>
          </a:stretch>
        </p:blipFill>
        <p:spPr bwMode="auto">
          <a:xfrm>
            <a:off x="13971588" y="13967372"/>
            <a:ext cx="1981200" cy="1564221"/>
          </a:xfrm>
          <a:prstGeom prst="rect">
            <a:avLst/>
          </a:prstGeom>
          <a:noFill/>
          <a:ln w="9525">
            <a:noFill/>
            <a:miter lim="800000"/>
            <a:headEnd/>
            <a:tailEnd/>
          </a:ln>
        </p:spPr>
      </p:pic>
      <p:pic>
        <p:nvPicPr>
          <p:cNvPr id="101" name="Picture 2"/>
          <p:cNvPicPr>
            <a:picLocks noChangeAspect="1" noChangeArrowheads="1"/>
          </p:cNvPicPr>
          <p:nvPr/>
        </p:nvPicPr>
        <p:blipFill>
          <a:blip r:embed="rId6" cstate="print"/>
          <a:srcRect l="20833"/>
          <a:stretch>
            <a:fillRect/>
          </a:stretch>
        </p:blipFill>
        <p:spPr bwMode="auto">
          <a:xfrm>
            <a:off x="9748152" y="12729030"/>
            <a:ext cx="1447800" cy="1585924"/>
          </a:xfrm>
          <a:prstGeom prst="rect">
            <a:avLst/>
          </a:prstGeom>
          <a:noFill/>
          <a:ln w="9525">
            <a:noFill/>
            <a:miter lim="800000"/>
            <a:headEnd/>
            <a:tailEnd/>
          </a:ln>
        </p:spPr>
      </p:pic>
      <p:sp>
        <p:nvSpPr>
          <p:cNvPr id="102" name="TextBox 101"/>
          <p:cNvSpPr txBox="1"/>
          <p:nvPr/>
        </p:nvSpPr>
        <p:spPr>
          <a:xfrm>
            <a:off x="15073682" y="10435623"/>
            <a:ext cx="2816450" cy="2616101"/>
          </a:xfrm>
          <a:prstGeom prst="rect">
            <a:avLst/>
          </a:prstGeom>
          <a:noFill/>
        </p:spPr>
        <p:txBody>
          <a:bodyPr wrap="square" rtlCol="0">
            <a:spAutoFit/>
          </a:bodyPr>
          <a:lstStyle/>
          <a:p>
            <a:pPr algn="ctr"/>
            <a:r>
              <a:rPr lang="en-US" sz="2800" b="1" dirty="0">
                <a:latin typeface="Arial" pitchFamily="34" charset="0"/>
                <a:cs typeface="Arial" pitchFamily="34" charset="0"/>
              </a:rPr>
              <a:t>Other Applications</a:t>
            </a:r>
          </a:p>
          <a:p>
            <a:pPr algn="ctr"/>
            <a:endParaRPr lang="en-US" sz="1200" b="1" dirty="0" smtClean="0">
              <a:effectLst>
                <a:outerShdw blurRad="38100" dist="38100" dir="2700000" algn="tl">
                  <a:srgbClr val="000000">
                    <a:alpha val="43137"/>
                  </a:srgbClr>
                </a:outerShdw>
              </a:effectLst>
              <a:latin typeface="Arial" pitchFamily="34" charset="0"/>
              <a:cs typeface="Arial" pitchFamily="34" charset="0"/>
            </a:endParaRPr>
          </a:p>
          <a:p>
            <a:pPr marL="465138" lvl="1" indent="-233363">
              <a:buFont typeface="Arial" pitchFamily="34" charset="0"/>
              <a:buChar char="•"/>
            </a:pPr>
            <a:r>
              <a:rPr lang="en-US" b="1" dirty="0" smtClean="0">
                <a:latin typeface="Arial" pitchFamily="34" charset="0"/>
                <a:cs typeface="Arial" pitchFamily="34" charset="0"/>
              </a:rPr>
              <a:t>Translators</a:t>
            </a:r>
          </a:p>
          <a:p>
            <a:pPr marL="465138" lvl="1" indent="-233363">
              <a:buFont typeface="Arial" pitchFamily="34" charset="0"/>
              <a:buChar char="•"/>
            </a:pPr>
            <a:r>
              <a:rPr lang="en-US" b="1" dirty="0" smtClean="0">
                <a:latin typeface="Arial" pitchFamily="34" charset="0"/>
                <a:cs typeface="Arial" pitchFamily="34" charset="0"/>
              </a:rPr>
              <a:t>Prostheses</a:t>
            </a:r>
          </a:p>
          <a:p>
            <a:pPr marL="465138" lvl="1" indent="-233363">
              <a:buFont typeface="Arial" pitchFamily="34" charset="0"/>
              <a:buChar char="•"/>
            </a:pPr>
            <a:r>
              <a:rPr lang="en-US" b="1" dirty="0" smtClean="0">
                <a:latin typeface="Arial" pitchFamily="34" charset="0"/>
                <a:cs typeface="Arial" pitchFamily="34" charset="0"/>
              </a:rPr>
              <a:t>Lang. Educ.</a:t>
            </a:r>
          </a:p>
          <a:p>
            <a:pPr marL="465138" lvl="1" indent="-233363">
              <a:buFont typeface="Arial" pitchFamily="34" charset="0"/>
              <a:buChar char="•"/>
            </a:pPr>
            <a:r>
              <a:rPr lang="en-US" b="1" dirty="0" smtClean="0">
                <a:latin typeface="Arial" pitchFamily="34" charset="0"/>
                <a:cs typeface="Arial" pitchFamily="34" charset="0"/>
              </a:rPr>
              <a:t>Media Search</a:t>
            </a:r>
          </a:p>
        </p:txBody>
      </p:sp>
      <p:sp>
        <p:nvSpPr>
          <p:cNvPr id="105" name="Text Box 7"/>
          <p:cNvSpPr txBox="1">
            <a:spLocks noChangeArrowheads="1"/>
          </p:cNvSpPr>
          <p:nvPr/>
        </p:nvSpPr>
        <p:spPr bwMode="auto">
          <a:xfrm>
            <a:off x="9534524" y="16917708"/>
            <a:ext cx="4010025" cy="561368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CH-E</a:t>
            </a:r>
          </a:p>
        </p:txBody>
      </p:sp>
      <p:grpSp>
        <p:nvGrpSpPr>
          <p:cNvPr id="108" name="Group 107"/>
          <p:cNvGrpSpPr>
            <a:grpSpLocks noChangeAspect="1"/>
          </p:cNvGrpSpPr>
          <p:nvPr/>
        </p:nvGrpSpPr>
        <p:grpSpPr>
          <a:xfrm>
            <a:off x="11464296" y="5372099"/>
            <a:ext cx="4527276" cy="4248149"/>
            <a:chOff x="1639381" y="791308"/>
            <a:chExt cx="5566091" cy="5574323"/>
          </a:xfrm>
        </p:grpSpPr>
        <p:pic>
          <p:nvPicPr>
            <p:cNvPr id="109" name="Picture 108"/>
            <p:cNvPicPr/>
            <p:nvPr/>
          </p:nvPicPr>
          <p:blipFill>
            <a:blip r:embed="rId7"/>
            <a:srcRect/>
            <a:stretch>
              <a:fillRect/>
            </a:stretch>
          </p:blipFill>
          <p:spPr bwMode="auto">
            <a:xfrm>
              <a:off x="1639381" y="791308"/>
              <a:ext cx="5169878" cy="5574323"/>
            </a:xfrm>
            <a:prstGeom prst="rect">
              <a:avLst/>
            </a:prstGeom>
            <a:noFill/>
            <a:ln w="9525">
              <a:noFill/>
              <a:miter lim="800000"/>
              <a:headEnd/>
              <a:tailEnd/>
            </a:ln>
          </p:spPr>
        </p:pic>
        <p:sp>
          <p:nvSpPr>
            <p:cNvPr id="110" name="Oval 109"/>
            <p:cNvSpPr/>
            <p:nvPr/>
          </p:nvSpPr>
          <p:spPr>
            <a:xfrm>
              <a:off x="3675888" y="2983511"/>
              <a:ext cx="3529584" cy="1167865"/>
            </a:xfrm>
            <a:prstGeom prst="ellipse">
              <a:avLst/>
            </a:prstGeom>
            <a:noFill/>
            <a:ln>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aphicFrame>
        <p:nvGraphicFramePr>
          <p:cNvPr id="3" name="Diagram 2"/>
          <p:cNvGraphicFramePr/>
          <p:nvPr>
            <p:extLst>
              <p:ext uri="{D42A27DB-BD31-4B8C-83A1-F6EECF244321}">
                <p14:modId xmlns:p14="http://schemas.microsoft.com/office/powerpoint/2010/main" val="660972704"/>
              </p:ext>
            </p:extLst>
          </p:nvPr>
        </p:nvGraphicFramePr>
        <p:xfrm>
          <a:off x="19076267" y="6766126"/>
          <a:ext cx="7522072" cy="28096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2" name="Text Box 7"/>
          <p:cNvSpPr txBox="1">
            <a:spLocks noChangeArrowheads="1"/>
          </p:cNvSpPr>
          <p:nvPr/>
        </p:nvSpPr>
        <p:spPr bwMode="auto">
          <a:xfrm>
            <a:off x="18742358" y="10312685"/>
            <a:ext cx="4069080" cy="50292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marL="406400" indent="-406400" defTabSz="695325">
              <a:spcAft>
                <a:spcPts val="1200"/>
              </a:spcAft>
              <a:tabLst>
                <a:tab pos="457200" algn="l"/>
              </a:tabLst>
              <a:defRPr sz="3200" b="1">
                <a:effectLst>
                  <a:outerShdw blurRad="38100" dist="38100" dir="2700000" algn="tl">
                    <a:srgbClr val="000000">
                      <a:alpha val="43137"/>
                    </a:srgbClr>
                  </a:outerShdw>
                </a:effectLst>
                <a:latin typeface="Arial" pitchFamily="34" charset="0"/>
                <a:cs typeface="Arial" pitchFamily="34" charset="0"/>
              </a:defRPr>
            </a:lvl1pPr>
          </a:lstStyle>
          <a:p>
            <a:pPr algn="ctr"/>
            <a:r>
              <a:rPr lang="en-US" dirty="0"/>
              <a:t>English</a:t>
            </a:r>
          </a:p>
          <a:p>
            <a:pPr marL="508000" lvl="1" indent="-508000">
              <a:buFont typeface="Wingdings" charset="2"/>
              <a:buChar char="Ø"/>
            </a:pPr>
            <a:r>
              <a:rPr lang="en-US" sz="2800" b="1" dirty="0" smtClean="0"/>
              <a:t>~</a:t>
            </a:r>
            <a:r>
              <a:rPr lang="en-US" sz="2800" b="1" dirty="0"/>
              <a:t>10,000 syllables</a:t>
            </a:r>
          </a:p>
          <a:p>
            <a:pPr marL="508000" lvl="1" indent="-508000">
              <a:buFont typeface="Wingdings" charset="2"/>
              <a:buChar char="Ø"/>
            </a:pPr>
            <a:r>
              <a:rPr lang="en-US" sz="2800" b="1" dirty="0" smtClean="0"/>
              <a:t>~</a:t>
            </a:r>
            <a:r>
              <a:rPr lang="en-US" sz="2800" b="1" dirty="0"/>
              <a:t>42 phonemes</a:t>
            </a:r>
          </a:p>
          <a:p>
            <a:pPr marL="508000" lvl="1" indent="-508000">
              <a:buFont typeface="Wingdings" charset="2"/>
              <a:buChar char="Ø"/>
            </a:pPr>
            <a:r>
              <a:rPr lang="en-US" sz="2800" b="1" dirty="0" smtClean="0"/>
              <a:t>Non</a:t>
            </a:r>
            <a:r>
              <a:rPr lang="en-US" sz="2800" b="1" dirty="0"/>
              <a:t>-Tonal Language</a:t>
            </a:r>
          </a:p>
          <a:p>
            <a:pPr lvl="1"/>
            <a:endParaRPr lang="en-US" dirty="0"/>
          </a:p>
          <a:p>
            <a:pPr lvl="1"/>
            <a:endParaRPr lang="en-US" dirty="0"/>
          </a:p>
        </p:txBody>
      </p:sp>
      <p:sp>
        <p:nvSpPr>
          <p:cNvPr id="121" name="Text Box 7"/>
          <p:cNvSpPr txBox="1">
            <a:spLocks noChangeArrowheads="1"/>
          </p:cNvSpPr>
          <p:nvPr/>
        </p:nvSpPr>
        <p:spPr bwMode="auto">
          <a:xfrm>
            <a:off x="22904833" y="10312685"/>
            <a:ext cx="4069080" cy="50292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algn="ctr" defTabSz="695325">
              <a:spcAft>
                <a:spcPts val="1200"/>
              </a:spcAft>
              <a:tabLst>
                <a:tab pos="0" algn="l"/>
              </a:tabLst>
              <a:defRPr/>
            </a:pPr>
            <a:r>
              <a:rPr lang="en-US" sz="3200" b="1" dirty="0" smtClean="0">
                <a:effectLst>
                  <a:outerShdw blurRad="38100" dist="38100" dir="2700000" algn="tl">
                    <a:srgbClr val="000000">
                      <a:alpha val="43137"/>
                    </a:srgbClr>
                  </a:outerShdw>
                </a:effectLst>
                <a:latin typeface="Arial" pitchFamily="34" charset="0"/>
                <a:cs typeface="Arial" pitchFamily="34" charset="0"/>
              </a:rPr>
              <a:t>Mandarin</a:t>
            </a:r>
          </a:p>
          <a:p>
            <a:pPr marL="508000" lvl="1" indent="-508000" defTabSz="3100388">
              <a:lnSpc>
                <a:spcPct val="90000"/>
              </a:lnSpc>
              <a:buFont typeface="Wingdings" charset="2"/>
              <a:buChar char="Ø"/>
              <a:defRPr/>
            </a:pPr>
            <a:r>
              <a:rPr lang="en-US" sz="2800" b="1" dirty="0"/>
              <a:t> ~1300 syllables </a:t>
            </a:r>
          </a:p>
          <a:p>
            <a:pPr marL="508000" lvl="1" indent="-508000" defTabSz="3100388">
              <a:lnSpc>
                <a:spcPct val="90000"/>
              </a:lnSpc>
              <a:buFont typeface="Wingdings" charset="2"/>
              <a:buChar char="Ø"/>
              <a:defRPr/>
            </a:pPr>
            <a:r>
              <a:rPr lang="en-US" sz="2800" b="1" dirty="0"/>
              <a:t> ~92 phonemes</a:t>
            </a:r>
          </a:p>
          <a:p>
            <a:pPr marL="508000" lvl="1" indent="-508000" defTabSz="3100388">
              <a:lnSpc>
                <a:spcPct val="90000"/>
              </a:lnSpc>
              <a:buFont typeface="Wingdings" charset="2"/>
              <a:buChar char="Ø"/>
              <a:defRPr/>
            </a:pPr>
            <a:r>
              <a:rPr lang="en-US" sz="2800" b="1" dirty="0"/>
              <a:t> Tonal Language</a:t>
            </a:r>
          </a:p>
          <a:p>
            <a:pPr marL="617538" lvl="2" defTabSz="3100388">
              <a:lnSpc>
                <a:spcPct val="90000"/>
              </a:lnSpc>
              <a:spcBef>
                <a:spcPct val="20000"/>
              </a:spcBef>
              <a:buFont typeface="Wingdings" pitchFamily="2" charset="2"/>
              <a:buChar char="v"/>
              <a:defRPr/>
            </a:pPr>
            <a:r>
              <a:rPr lang="en-US" sz="2800" b="1" kern="0" dirty="0" smtClean="0">
                <a:latin typeface="Arial" pitchFamily="34" charset="0"/>
                <a:ea typeface="ＭＳ Ｐゴシック" pitchFamily="-65" charset="-128"/>
                <a:cs typeface="Arial" pitchFamily="34" charset="0"/>
              </a:rPr>
              <a:t> 4 tones</a:t>
            </a:r>
          </a:p>
          <a:p>
            <a:pPr marL="617538" lvl="2" defTabSz="3100388">
              <a:lnSpc>
                <a:spcPct val="90000"/>
              </a:lnSpc>
              <a:spcBef>
                <a:spcPct val="20000"/>
              </a:spcBef>
              <a:buFont typeface="Wingdings" pitchFamily="2" charset="2"/>
              <a:buChar char="v"/>
              <a:defRPr/>
            </a:pPr>
            <a:r>
              <a:rPr lang="en-US" sz="2800" b="1" kern="0" dirty="0" smtClean="0">
                <a:latin typeface="Arial" pitchFamily="34" charset="0"/>
                <a:ea typeface="ＭＳ Ｐゴシック" pitchFamily="-65" charset="-128"/>
                <a:cs typeface="Arial" pitchFamily="34" charset="0"/>
              </a:rPr>
              <a:t> 1 neutral</a:t>
            </a:r>
          </a:p>
          <a:p>
            <a:pPr marL="0" lvl="2" algn="ctr" defTabSz="3100388">
              <a:lnSpc>
                <a:spcPct val="90000"/>
              </a:lnSpc>
              <a:spcBef>
                <a:spcPct val="20000"/>
              </a:spcBef>
              <a:defRPr/>
            </a:pPr>
            <a:endParaRPr lang="en-US" sz="1200" b="1" i="1" kern="0" dirty="0" smtClean="0">
              <a:latin typeface="Arial" pitchFamily="34" charset="0"/>
              <a:ea typeface="ＭＳ Ｐゴシック" pitchFamily="-65" charset="-128"/>
              <a:cs typeface="Arial" pitchFamily="34" charset="0"/>
            </a:endParaRPr>
          </a:p>
          <a:p>
            <a:pPr marL="0" lvl="2" algn="ctr" defTabSz="3100388">
              <a:lnSpc>
                <a:spcPct val="90000"/>
              </a:lnSpc>
              <a:spcBef>
                <a:spcPct val="20000"/>
              </a:spcBef>
              <a:defRPr/>
            </a:pPr>
            <a:r>
              <a:rPr lang="en-US" b="1" i="1" kern="0" dirty="0" smtClean="0">
                <a:latin typeface="Arial" pitchFamily="34" charset="0"/>
                <a:ea typeface="ＭＳ Ｐゴシック" pitchFamily="-65" charset="-128"/>
                <a:cs typeface="Arial" pitchFamily="34" charset="0"/>
              </a:rPr>
              <a:t>7 </a:t>
            </a:r>
            <a:r>
              <a:rPr lang="en-US" b="1" i="1" kern="0" dirty="0">
                <a:latin typeface="Arial" pitchFamily="34" charset="0"/>
                <a:ea typeface="ＭＳ Ｐゴシック" pitchFamily="-65" charset="-128"/>
                <a:cs typeface="Arial" pitchFamily="34" charset="0"/>
              </a:rPr>
              <a:t>instances of “ma”</a:t>
            </a:r>
          </a:p>
          <a:p>
            <a:pPr marL="0" lvl="2" defTabSz="3100388">
              <a:lnSpc>
                <a:spcPct val="90000"/>
              </a:lnSpc>
              <a:spcBef>
                <a:spcPct val="20000"/>
              </a:spcBef>
              <a:defRPr/>
            </a:pPr>
            <a:endParaRPr lang="en-US" b="1" kern="0" dirty="0">
              <a:latin typeface="Arial" pitchFamily="34" charset="0"/>
              <a:ea typeface="ＭＳ Ｐゴシック" pitchFamily="-65" charset="-128"/>
              <a:cs typeface="Arial" pitchFamily="34" charset="0"/>
            </a:endParaRPr>
          </a:p>
        </p:txBody>
      </p:sp>
      <p:pic>
        <p:nvPicPr>
          <p:cNvPr id="122" name="Picture 6"/>
          <p:cNvPicPr>
            <a:picLocks noChangeArrowheads="1"/>
          </p:cNvPicPr>
          <p:nvPr/>
        </p:nvPicPr>
        <p:blipFill>
          <a:blip r:embed="rId13" cstate="print"/>
          <a:srcRect/>
          <a:stretch>
            <a:fillRect/>
          </a:stretch>
        </p:blipFill>
        <p:spPr bwMode="auto">
          <a:xfrm>
            <a:off x="23354886" y="14108223"/>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pic>
        <p:nvPicPr>
          <p:cNvPr id="123" name="Picture 7"/>
          <p:cNvPicPr>
            <a:picLocks noChangeArrowheads="1"/>
          </p:cNvPicPr>
          <p:nvPr/>
        </p:nvPicPr>
        <p:blipFill>
          <a:blip r:embed="rId14" cstate="print"/>
          <a:srcRect/>
          <a:stretch>
            <a:fillRect/>
          </a:stretch>
        </p:blipFill>
        <p:spPr bwMode="auto">
          <a:xfrm>
            <a:off x="24103005" y="14133521"/>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pic>
        <p:nvPicPr>
          <p:cNvPr id="124" name="Picture 8"/>
          <p:cNvPicPr>
            <a:picLocks noChangeArrowheads="1"/>
          </p:cNvPicPr>
          <p:nvPr/>
        </p:nvPicPr>
        <p:blipFill>
          <a:blip r:embed="rId15" cstate="print"/>
          <a:srcRect/>
          <a:stretch>
            <a:fillRect/>
          </a:stretch>
        </p:blipFill>
        <p:spPr bwMode="auto">
          <a:xfrm>
            <a:off x="24103005" y="14647875"/>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pic>
        <p:nvPicPr>
          <p:cNvPr id="125" name="Picture 9"/>
          <p:cNvPicPr>
            <a:picLocks noChangeArrowheads="1"/>
          </p:cNvPicPr>
          <p:nvPr/>
        </p:nvPicPr>
        <p:blipFill>
          <a:blip r:embed="rId16" cstate="print"/>
          <a:srcRect/>
          <a:stretch>
            <a:fillRect/>
          </a:stretch>
        </p:blipFill>
        <p:spPr bwMode="auto">
          <a:xfrm>
            <a:off x="24851124" y="14108223"/>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pic>
        <p:nvPicPr>
          <p:cNvPr id="126" name="Picture 10"/>
          <p:cNvPicPr>
            <a:picLocks noChangeArrowheads="1"/>
          </p:cNvPicPr>
          <p:nvPr/>
        </p:nvPicPr>
        <p:blipFill>
          <a:blip r:embed="rId17" cstate="print"/>
          <a:srcRect/>
          <a:stretch>
            <a:fillRect/>
          </a:stretch>
        </p:blipFill>
        <p:spPr bwMode="auto">
          <a:xfrm>
            <a:off x="24851124" y="14647875"/>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pic>
        <p:nvPicPr>
          <p:cNvPr id="127" name="Picture 12"/>
          <p:cNvPicPr>
            <a:picLocks noChangeArrowheads="1"/>
          </p:cNvPicPr>
          <p:nvPr/>
        </p:nvPicPr>
        <p:blipFill>
          <a:blip r:embed="rId18" cstate="print"/>
          <a:srcRect/>
          <a:stretch>
            <a:fillRect/>
          </a:stretch>
        </p:blipFill>
        <p:spPr bwMode="auto">
          <a:xfrm>
            <a:off x="26272551" y="14108223"/>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pic>
        <p:nvPicPr>
          <p:cNvPr id="128" name="Picture 13"/>
          <p:cNvPicPr>
            <a:picLocks noChangeArrowheads="1"/>
          </p:cNvPicPr>
          <p:nvPr/>
        </p:nvPicPr>
        <p:blipFill>
          <a:blip r:embed="rId19" cstate="print"/>
          <a:srcRect/>
          <a:stretch>
            <a:fillRect/>
          </a:stretch>
        </p:blipFill>
        <p:spPr bwMode="auto">
          <a:xfrm>
            <a:off x="25524432" y="14108223"/>
            <a:ext cx="448872" cy="40473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pic>
      <p:sp>
        <p:nvSpPr>
          <p:cNvPr id="134" name="Text Box 7"/>
          <p:cNvSpPr txBox="1">
            <a:spLocks noChangeArrowheads="1"/>
          </p:cNvSpPr>
          <p:nvPr/>
        </p:nvSpPr>
        <p:spPr bwMode="auto">
          <a:xfrm>
            <a:off x="28213384" y="9394741"/>
            <a:ext cx="3543300" cy="1533525"/>
          </a:xfrm>
          <a:prstGeom prst="rect">
            <a:avLst/>
          </a:prstGeom>
          <a:solidFill>
            <a:schemeClr val="bg1"/>
          </a:solidFill>
          <a:ln w="12700">
            <a:solidFill>
              <a:srgbClr val="0000FF"/>
            </a:solidFill>
            <a:miter lim="800000"/>
            <a:headEnd/>
            <a:tailEnd/>
          </a:ln>
          <a:effectLst>
            <a:outerShdw blurRad="139700" dist="139700" dir="2700000" algn="tl" rotWithShape="0">
              <a:srgbClr val="BE0F34">
                <a:alpha val="40000"/>
              </a:srgbClr>
            </a:outerShdw>
          </a:effectLst>
        </p:spPr>
        <p:txBody>
          <a:bodyPr lIns="274320" tIns="256032" rIns="274320" bIns="118872"/>
          <a:lstStyle/>
          <a:p>
            <a:pPr algn="ctr" defTabSz="695325">
              <a:spcBef>
                <a:spcPts val="1200"/>
              </a:spcBef>
              <a:spcAft>
                <a:spcPts val="1200"/>
              </a:spcAft>
              <a:tabLst>
                <a:tab pos="381000" algn="l"/>
              </a:tabLst>
              <a:defRPr/>
            </a:pPr>
            <a:r>
              <a:rPr lang="en-US" sz="2000" b="1" u="sng" dirty="0" smtClean="0">
                <a:latin typeface="Arial" pitchFamily="34" charset="0"/>
                <a:cs typeface="Arial" pitchFamily="34" charset="0"/>
              </a:rPr>
              <a:t>QUESTION</a:t>
            </a:r>
            <a:r>
              <a:rPr lang="en-US" sz="2000" b="1" dirty="0" smtClean="0">
                <a:latin typeface="Arial" pitchFamily="34" charset="0"/>
                <a:cs typeface="Arial" pitchFamily="34" charset="0"/>
              </a:rPr>
              <a:t>: Given a new set of features, what is the predicted grade?</a:t>
            </a: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p:txBody>
      </p:sp>
      <p:grpSp>
        <p:nvGrpSpPr>
          <p:cNvPr id="8" name="Group 7"/>
          <p:cNvGrpSpPr/>
          <p:nvPr/>
        </p:nvGrpSpPr>
        <p:grpSpPr>
          <a:xfrm>
            <a:off x="32055169" y="8433687"/>
            <a:ext cx="4030955" cy="2044989"/>
            <a:chOff x="27889200" y="11898803"/>
            <a:chExt cx="4030955" cy="2044989"/>
          </a:xfrm>
        </p:grpSpPr>
        <p:pic>
          <p:nvPicPr>
            <p:cNvPr id="1027" name="Picture 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7889200" y="11898803"/>
              <a:ext cx="4030955" cy="2044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28441650" y="12019360"/>
              <a:ext cx="1453769" cy="845071"/>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5" name="Oval 134"/>
            <p:cNvSpPr/>
            <p:nvPr/>
          </p:nvSpPr>
          <p:spPr>
            <a:xfrm>
              <a:off x="29317949" y="12649200"/>
              <a:ext cx="952501" cy="660048"/>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6" name="Oval 135"/>
            <p:cNvSpPr/>
            <p:nvPr/>
          </p:nvSpPr>
          <p:spPr>
            <a:xfrm>
              <a:off x="30518100" y="12993021"/>
              <a:ext cx="952501" cy="660048"/>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7" name="Oval 136"/>
            <p:cNvSpPr/>
            <p:nvPr/>
          </p:nvSpPr>
          <p:spPr>
            <a:xfrm rot="1703349">
              <a:off x="28487444" y="12071654"/>
              <a:ext cx="1927711" cy="1108190"/>
            </a:xfrm>
            <a:prstGeom prst="ellipse">
              <a:avLst/>
            </a:prstGeom>
            <a:no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8" name="Oval 137"/>
            <p:cNvSpPr/>
            <p:nvPr/>
          </p:nvSpPr>
          <p:spPr>
            <a:xfrm rot="19390482">
              <a:off x="30392597" y="12926345"/>
              <a:ext cx="1188517" cy="854131"/>
            </a:xfrm>
            <a:prstGeom prst="ellipse">
              <a:avLst/>
            </a:prstGeom>
            <a:no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9" name="Oval 138"/>
            <p:cNvSpPr/>
            <p:nvPr/>
          </p:nvSpPr>
          <p:spPr>
            <a:xfrm rot="1703349">
              <a:off x="28400489" y="12390232"/>
              <a:ext cx="3373816" cy="110819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40" name="Text Box 7"/>
          <p:cNvSpPr txBox="1">
            <a:spLocks noChangeArrowheads="1"/>
          </p:cNvSpPr>
          <p:nvPr/>
        </p:nvSpPr>
        <p:spPr bwMode="auto">
          <a:xfrm>
            <a:off x="27851669" y="11212648"/>
            <a:ext cx="4144578" cy="41148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marL="406400" indent="-406400" algn="ctr" defTabSz="695325">
              <a:spcAft>
                <a:spcPts val="1200"/>
              </a:spcAft>
              <a:tabLst>
                <a:tab pos="457200" algn="l"/>
              </a:tabLst>
              <a:defRPr sz="3200" b="1">
                <a:effectLst>
                  <a:outerShdw blurRad="38100" dist="38100" dir="2700000" algn="tl">
                    <a:srgbClr val="000000">
                      <a:alpha val="43137"/>
                    </a:srgbClr>
                  </a:outerShdw>
                </a:effectLst>
                <a:latin typeface="Arial" pitchFamily="34" charset="0"/>
                <a:cs typeface="Arial" pitchFamily="34" charset="0"/>
              </a:defRPr>
            </a:lvl1pPr>
            <a:lvl2pPr marL="508000" lvl="1" indent="-508000">
              <a:buFont typeface="Wingdings" charset="2"/>
              <a:buChar char="Ø"/>
              <a:defRPr sz="2800" b="1"/>
            </a:lvl2pPr>
          </a:lstStyle>
          <a:p>
            <a:r>
              <a:rPr lang="en-US" dirty="0"/>
              <a:t>Variational Inference</a:t>
            </a:r>
          </a:p>
          <a:p>
            <a:pPr lvl="1">
              <a:spcAft>
                <a:spcPts val="1200"/>
              </a:spcAft>
            </a:pPr>
            <a:r>
              <a:rPr lang="en-US" dirty="0" smtClean="0"/>
              <a:t>DPMs </a:t>
            </a:r>
            <a:r>
              <a:rPr lang="en-US" dirty="0"/>
              <a:t>require ∞ parameters</a:t>
            </a:r>
          </a:p>
          <a:p>
            <a:pPr lvl="1"/>
            <a:r>
              <a:rPr lang="en-US" dirty="0"/>
              <a:t>Variational inference </a:t>
            </a:r>
            <a:r>
              <a:rPr lang="en-US" dirty="0" smtClean="0"/>
              <a:t>is used </a:t>
            </a:r>
            <a:r>
              <a:rPr lang="en-US" dirty="0"/>
              <a:t>to estimate DPM models</a:t>
            </a:r>
          </a:p>
        </p:txBody>
      </p:sp>
      <p:sp>
        <p:nvSpPr>
          <p:cNvPr id="141" name="Text Box 7"/>
          <p:cNvSpPr txBox="1">
            <a:spLocks noChangeArrowheads="1"/>
          </p:cNvSpPr>
          <p:nvPr/>
        </p:nvSpPr>
        <p:spPr bwMode="auto">
          <a:xfrm>
            <a:off x="390524" y="16917708"/>
            <a:ext cx="8181975" cy="262124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marL="406400" indent="-406400" defTabSz="695325">
              <a:spcAft>
                <a:spcPts val="1200"/>
              </a:spcAft>
              <a:tabLst>
                <a:tab pos="457200" algn="l"/>
              </a:tabLst>
              <a:defRPr/>
            </a:pPr>
            <a:r>
              <a:rPr lang="en-US" sz="3200" b="1" dirty="0" smtClean="0">
                <a:effectLst>
                  <a:outerShdw blurRad="38100" dist="38100" dir="2700000" algn="tl">
                    <a:srgbClr val="000000">
                      <a:alpha val="43137"/>
                    </a:srgbClr>
                  </a:outerShdw>
                </a:effectLst>
                <a:latin typeface="Arial" pitchFamily="34" charset="0"/>
                <a:cs typeface="Arial" pitchFamily="34" charset="0"/>
              </a:rPr>
              <a:t>Why English and Mandarin?</a:t>
            </a:r>
          </a:p>
          <a:p>
            <a:pPr marL="457200" lvl="0" indent="-457200" defTabSz="695325">
              <a:spcAft>
                <a:spcPts val="1200"/>
              </a:spcAft>
              <a:buFont typeface="Wingdings" pitchFamily="2" charset="2"/>
              <a:buChar char="Ø"/>
              <a:tabLst>
                <a:tab pos="457200" algn="l"/>
              </a:tabLst>
              <a:defRPr/>
            </a:pPr>
            <a:r>
              <a:rPr lang="en-US" sz="2800" b="1" dirty="0" smtClean="0">
                <a:solidFill>
                  <a:srgbClr val="000000"/>
                </a:solidFill>
                <a:latin typeface="Arial" pitchFamily="34" charset="0"/>
                <a:cs typeface="Arial" pitchFamily="34" charset="0"/>
              </a:rPr>
              <a:t>Phonetically very different</a:t>
            </a:r>
          </a:p>
          <a:p>
            <a:pPr marL="457200" lvl="0" indent="-457200" defTabSz="695325">
              <a:spcAft>
                <a:spcPts val="1200"/>
              </a:spcAft>
              <a:buFont typeface="Wingdings" pitchFamily="2" charset="2"/>
              <a:buChar char="Ø"/>
              <a:tabLst>
                <a:tab pos="457200" algn="l"/>
              </a:tabLst>
              <a:defRPr/>
            </a:pPr>
            <a:r>
              <a:rPr lang="en-US" sz="2800" b="1" dirty="0" smtClean="0">
                <a:solidFill>
                  <a:srgbClr val="000000"/>
                </a:solidFill>
                <a:latin typeface="Arial" pitchFamily="34" charset="0"/>
                <a:cs typeface="Arial" pitchFamily="34" charset="0"/>
              </a:rPr>
              <a:t>Can help identify language specific artifacts that affect performance</a:t>
            </a:r>
          </a:p>
        </p:txBody>
      </p:sp>
      <p:sp>
        <p:nvSpPr>
          <p:cNvPr id="142" name="Text Box 7"/>
          <p:cNvSpPr txBox="1">
            <a:spLocks noChangeArrowheads="1"/>
          </p:cNvSpPr>
          <p:nvPr/>
        </p:nvSpPr>
        <p:spPr bwMode="auto">
          <a:xfrm>
            <a:off x="392906" y="19737107"/>
            <a:ext cx="8181975" cy="3322918"/>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marL="406400" indent="-406400" defTabSz="695325">
              <a:spcAft>
                <a:spcPts val="1200"/>
              </a:spcAft>
              <a:tabLst>
                <a:tab pos="381000" algn="l"/>
              </a:tabLst>
              <a:defRPr sz="3200" b="1">
                <a:effectLst>
                  <a:outerShdw blurRad="38100" dist="38100" dir="2700000" algn="tl">
                    <a:srgbClr val="000000">
                      <a:alpha val="43137"/>
                    </a:srgbClr>
                  </a:outerShdw>
                </a:effectLst>
                <a:latin typeface="Arial" pitchFamily="34" charset="0"/>
                <a:cs typeface="Arial" pitchFamily="34" charset="0"/>
              </a:defRPr>
            </a:lvl1pPr>
          </a:lstStyle>
          <a:p>
            <a:r>
              <a:rPr lang="en-US" dirty="0"/>
              <a:t>Corpora:</a:t>
            </a:r>
          </a:p>
          <a:p>
            <a:pPr marL="457200" indent="-457200">
              <a:buFont typeface="Wingdings" pitchFamily="2" charset="2"/>
              <a:buChar char="Ø"/>
              <a:tabLst>
                <a:tab pos="457200" algn="l"/>
              </a:tabLst>
              <a:defRPr/>
            </a:pPr>
            <a:r>
              <a:rPr lang="en-US" sz="2800" dirty="0">
                <a:effectLst/>
              </a:rPr>
              <a:t>CALLHOME English (CH-E), CALLHOME Mandarin (CH-M)</a:t>
            </a:r>
          </a:p>
          <a:p>
            <a:pPr marL="457200" indent="-457200">
              <a:buFont typeface="Wingdings" pitchFamily="2" charset="2"/>
              <a:buChar char="Ø"/>
              <a:tabLst>
                <a:tab pos="457200" algn="l"/>
              </a:tabLst>
              <a:defRPr/>
            </a:pPr>
            <a:r>
              <a:rPr lang="en-US" sz="2800" dirty="0">
                <a:effectLst/>
              </a:rPr>
              <a:t>Conversational telephone speech</a:t>
            </a:r>
          </a:p>
          <a:p>
            <a:pPr marL="457200" indent="-457200">
              <a:buFont typeface="Wingdings" pitchFamily="2" charset="2"/>
              <a:buChar char="Ø"/>
              <a:tabLst>
                <a:tab pos="457200" algn="l"/>
              </a:tabLst>
              <a:defRPr/>
            </a:pPr>
            <a:r>
              <a:rPr lang="en-US" sz="2800" dirty="0"/>
              <a:t>~</a:t>
            </a:r>
            <a:r>
              <a:rPr lang="en-US" sz="2800" dirty="0">
                <a:effectLst/>
              </a:rPr>
              <a:t>300,000 (CH-E) and ~250,000 (CH-M) training samples respectively</a:t>
            </a:r>
          </a:p>
        </p:txBody>
      </p:sp>
      <p:sp>
        <p:nvSpPr>
          <p:cNvPr id="143" name="Text Box 7"/>
          <p:cNvSpPr txBox="1">
            <a:spLocks noChangeArrowheads="1"/>
          </p:cNvSpPr>
          <p:nvPr/>
        </p:nvSpPr>
        <p:spPr bwMode="auto">
          <a:xfrm>
            <a:off x="373856" y="23289932"/>
            <a:ext cx="8181975" cy="376416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marL="406400" indent="-406400" defTabSz="695325">
              <a:spcAft>
                <a:spcPts val="1200"/>
              </a:spcAft>
              <a:tabLst>
                <a:tab pos="381000" algn="l"/>
              </a:tabLst>
              <a:defRPr sz="3200" b="1">
                <a:effectLst>
                  <a:outerShdw blurRad="38100" dist="38100" dir="2700000" algn="tl">
                    <a:srgbClr val="000000">
                      <a:alpha val="43137"/>
                    </a:srgbClr>
                  </a:outerShdw>
                </a:effectLst>
                <a:latin typeface="Arial" pitchFamily="34" charset="0"/>
                <a:cs typeface="Arial" pitchFamily="34" charset="0"/>
              </a:defRPr>
            </a:lvl1pPr>
          </a:lstStyle>
          <a:p>
            <a:r>
              <a:rPr lang="en-US" dirty="0" smtClean="0"/>
              <a:t>Paradigm:</a:t>
            </a:r>
            <a:endParaRPr lang="en-US" dirty="0"/>
          </a:p>
          <a:p>
            <a:pPr marL="457200" indent="-457200">
              <a:buFont typeface="Wingdings" pitchFamily="2" charset="2"/>
              <a:buChar char="Ø"/>
              <a:tabLst>
                <a:tab pos="457200" algn="l"/>
              </a:tabLst>
              <a:defRPr/>
            </a:pPr>
            <a:r>
              <a:rPr lang="en-US" sz="2800" dirty="0">
                <a:solidFill>
                  <a:srgbClr val="000000"/>
                </a:solidFill>
                <a:effectLst/>
              </a:rPr>
              <a:t>Compare DPMs to </a:t>
            </a:r>
            <a:r>
              <a:rPr lang="en-US" sz="2800" dirty="0" smtClean="0">
                <a:solidFill>
                  <a:srgbClr val="000000"/>
                </a:solidFill>
                <a:effectLst/>
              </a:rPr>
              <a:t>a baseline Gaussian </a:t>
            </a:r>
            <a:r>
              <a:rPr lang="en-US" sz="2800" dirty="0">
                <a:solidFill>
                  <a:srgbClr val="000000"/>
                </a:solidFill>
                <a:effectLst/>
              </a:rPr>
              <a:t>mixture </a:t>
            </a:r>
            <a:r>
              <a:rPr lang="en-US" sz="2800" dirty="0" smtClean="0">
                <a:solidFill>
                  <a:srgbClr val="000000"/>
                </a:solidFill>
                <a:effectLst/>
              </a:rPr>
              <a:t>model (GMM)</a:t>
            </a:r>
            <a:endParaRPr lang="en-US" sz="2800" dirty="0">
              <a:solidFill>
                <a:srgbClr val="000000"/>
              </a:solidFill>
              <a:effectLst/>
            </a:endParaRPr>
          </a:p>
          <a:p>
            <a:pPr marL="457200" indent="-457200">
              <a:buFont typeface="Wingdings" pitchFamily="2" charset="2"/>
              <a:buChar char="Ø"/>
              <a:tabLst>
                <a:tab pos="457200" algn="l"/>
              </a:tabLst>
              <a:defRPr/>
            </a:pPr>
            <a:r>
              <a:rPr lang="en-US" sz="2800" dirty="0" smtClean="0">
                <a:solidFill>
                  <a:srgbClr val="000000"/>
                </a:solidFill>
                <a:effectLst/>
              </a:rPr>
              <a:t>Optimize system parameters such as the number of mixtures and word error rate</a:t>
            </a:r>
            <a:endParaRPr lang="en-US" sz="2800" dirty="0">
              <a:solidFill>
                <a:srgbClr val="000000"/>
              </a:solidFill>
              <a:effectLst/>
            </a:endParaRPr>
          </a:p>
          <a:p>
            <a:pPr marL="457200" indent="-457200">
              <a:buFont typeface="Wingdings" pitchFamily="2" charset="2"/>
              <a:buChar char="Ø"/>
              <a:tabLst>
                <a:tab pos="457200" algn="l"/>
              </a:tabLst>
              <a:defRPr/>
            </a:pPr>
            <a:r>
              <a:rPr lang="en-US" sz="2800" dirty="0">
                <a:solidFill>
                  <a:srgbClr val="000000"/>
                </a:solidFill>
                <a:effectLst/>
              </a:rPr>
              <a:t>Compare model complexity</a:t>
            </a:r>
          </a:p>
        </p:txBody>
      </p:sp>
      <p:sp>
        <p:nvSpPr>
          <p:cNvPr id="144" name="Text Box 7"/>
          <p:cNvSpPr txBox="1">
            <a:spLocks noChangeArrowheads="1"/>
          </p:cNvSpPr>
          <p:nvPr/>
        </p:nvSpPr>
        <p:spPr bwMode="auto">
          <a:xfrm>
            <a:off x="13782674" y="16959262"/>
            <a:ext cx="4010025" cy="561441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CH-M</a:t>
            </a:r>
          </a:p>
        </p:txBody>
      </p:sp>
      <p:pic>
        <p:nvPicPr>
          <p:cNvPr id="1028" name="Picture 4"/>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015116" y="22896336"/>
            <a:ext cx="7457012" cy="4003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1" name="Table 10"/>
          <p:cNvGraphicFramePr>
            <a:graphicFrameLocks noGrp="1"/>
          </p:cNvGraphicFramePr>
          <p:nvPr>
            <p:extLst>
              <p:ext uri="{D42A27DB-BD31-4B8C-83A1-F6EECF244321}">
                <p14:modId xmlns:p14="http://schemas.microsoft.com/office/powerpoint/2010/main" val="2350703401"/>
              </p:ext>
            </p:extLst>
          </p:nvPr>
        </p:nvGraphicFramePr>
        <p:xfrm>
          <a:off x="14040105" y="17872002"/>
          <a:ext cx="3495162" cy="4536097"/>
        </p:xfrm>
        <a:graphic>
          <a:graphicData uri="http://schemas.openxmlformats.org/drawingml/2006/table">
            <a:tbl>
              <a:tblPr firstRow="1" bandRow="1">
                <a:tableStyleId>{5C22544A-7EE6-4342-B048-85BDC9FD1C3A}</a:tableStyleId>
              </a:tblPr>
              <a:tblGrid>
                <a:gridCol w="990345"/>
                <a:gridCol w="2504817"/>
              </a:tblGrid>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k</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Error (%)</a:t>
                      </a:r>
                    </a:p>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(Val / Evl)</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4</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66.83% / 68.63%</a:t>
                      </a: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8</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64.97% / 66.32%</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16</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67.74%</a:t>
                      </a:r>
                      <a:r>
                        <a:rPr lang="en-US" sz="2400" b="1" baseline="0" dirty="0" smtClean="0">
                          <a:solidFill>
                            <a:schemeClr val="tx1"/>
                          </a:solidFill>
                          <a:latin typeface="Arial" pitchFamily="34" charset="0"/>
                          <a:ea typeface="Calibri"/>
                          <a:cs typeface="Arial" pitchFamily="34" charset="0"/>
                        </a:rPr>
                        <a:t> / 68.27%</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32</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63.64%</a:t>
                      </a:r>
                      <a:r>
                        <a:rPr lang="en-US" sz="2400" b="1" baseline="0" dirty="0" smtClean="0">
                          <a:latin typeface="Arial" pitchFamily="34" charset="0"/>
                          <a:cs typeface="Arial" pitchFamily="34" charset="0"/>
                        </a:rPr>
                        <a:t> / 65.30%</a:t>
                      </a:r>
                      <a:endParaRPr lang="en-US" sz="2400" b="1" dirty="0" smtClean="0">
                        <a:latin typeface="Arial" pitchFamily="34" charset="0"/>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64</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solidFill>
                      <a:srgbClr val="99FF66"/>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60.71% / 62.65%</a:t>
                      </a:r>
                    </a:p>
                  </a:txBody>
                  <a:tcPr marL="68580" marR="68580" marT="0" marB="0" anchor="ctr">
                    <a:lnR w="12700" cap="flat" cmpd="sng" algn="ctr">
                      <a:solidFill>
                        <a:schemeClr val="tx1"/>
                      </a:solidFill>
                      <a:prstDash val="solid"/>
                      <a:round/>
                      <a:headEnd type="none" w="med" len="med"/>
                      <a:tailEnd type="none" w="med" len="med"/>
                    </a:lnR>
                    <a:solidFill>
                      <a:srgbClr val="99FF66"/>
                    </a:solidFill>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128</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61.95% / 63.53%</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192</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62.13% / 63.57%</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49" name="Table 148"/>
          <p:cNvGraphicFramePr>
            <a:graphicFrameLocks noGrp="1"/>
          </p:cNvGraphicFramePr>
          <p:nvPr>
            <p:extLst>
              <p:ext uri="{D42A27DB-BD31-4B8C-83A1-F6EECF244321}">
                <p14:modId xmlns:p14="http://schemas.microsoft.com/office/powerpoint/2010/main" val="1265923224"/>
              </p:ext>
            </p:extLst>
          </p:nvPr>
        </p:nvGraphicFramePr>
        <p:xfrm>
          <a:off x="9791955" y="17848416"/>
          <a:ext cx="3495162" cy="4536097"/>
        </p:xfrm>
        <a:graphic>
          <a:graphicData uri="http://schemas.openxmlformats.org/drawingml/2006/table">
            <a:tbl>
              <a:tblPr firstRow="1" bandRow="1">
                <a:tableStyleId>{5C22544A-7EE6-4342-B048-85BDC9FD1C3A}</a:tableStyleId>
              </a:tblPr>
              <a:tblGrid>
                <a:gridCol w="990345"/>
                <a:gridCol w="2504817"/>
              </a:tblGrid>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k</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Error (%)</a:t>
                      </a:r>
                    </a:p>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(Val / Evl)</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4</a:t>
                      </a:r>
                    </a:p>
                  </a:txBody>
                  <a:tcPr marL="68580" marR="68580" marT="0" marB="0"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63.23% / 63.28%</a:t>
                      </a: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8</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61.00% / 60.62%</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16</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64.19% / 63.55%</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32</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62.00% / 61.74%</a:t>
                      </a: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64</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59.41% / 59.69%</a:t>
                      </a:r>
                    </a:p>
                  </a:txBody>
                  <a:tcPr marL="68580" marR="68580" marT="0" marB="0" anchor="ctr">
                    <a:lnR w="12700" cap="flat" cmpd="sng" algn="ctr">
                      <a:solidFill>
                        <a:schemeClr val="tx1"/>
                      </a:solidFill>
                      <a:prstDash val="solid"/>
                      <a:round/>
                      <a:headEnd type="none" w="med" len="med"/>
                      <a:tailEnd type="none" w="med" len="med"/>
                    </a:lnR>
                    <a:noFill/>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128</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solidFill>
                      <a:srgbClr val="99FF66"/>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58.36% / 58.41%</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solidFill>
                      <a:srgbClr val="99FF66"/>
                    </a:solidFill>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192</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58.72% / 58.37%</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53" name="Text Box 7"/>
          <p:cNvSpPr txBox="1">
            <a:spLocks noChangeArrowheads="1"/>
          </p:cNvSpPr>
          <p:nvPr/>
        </p:nvSpPr>
        <p:spPr bwMode="auto">
          <a:xfrm>
            <a:off x="18850663" y="17266442"/>
            <a:ext cx="8047246" cy="455136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CALLHOME English</a:t>
            </a:r>
          </a:p>
          <a:p>
            <a:pPr algn="ctr" defTabSz="695325">
              <a:spcAft>
                <a:spcPts val="1200"/>
              </a:spcAft>
              <a:tabLst>
                <a:tab pos="381000" algn="l"/>
              </a:tabLst>
              <a:defRPr/>
            </a:pPr>
            <a:endParaRPr lang="en-US" sz="2800" b="1" dirty="0" smtClean="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2800" b="1" dirty="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2800" b="1" dirty="0" smtClean="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2800" b="1" dirty="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1200" b="1" dirty="0" smtClean="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1200" b="1" dirty="0" smtClean="0">
              <a:effectLst>
                <a:outerShdw blurRad="38100" dist="38100" dir="2700000" algn="tl">
                  <a:srgbClr val="000000">
                    <a:alpha val="43137"/>
                  </a:srgbClr>
                </a:outerShdw>
              </a:effectLst>
              <a:latin typeface="Arial" pitchFamily="34" charset="0"/>
              <a:cs typeface="Arial" pitchFamily="34" charset="0"/>
            </a:endParaRPr>
          </a:p>
          <a:p>
            <a:pPr defTabSz="695325">
              <a:spcAft>
                <a:spcPts val="1200"/>
              </a:spcAft>
              <a:tabLst>
                <a:tab pos="381000" algn="l"/>
              </a:tabLst>
              <a:defRPr/>
            </a:pPr>
            <a:r>
              <a:rPr lang="en-US" sz="1400" b="1" dirty="0" smtClean="0">
                <a:latin typeface="Arial" pitchFamily="34" charset="0"/>
                <a:cs typeface="Arial" pitchFamily="34" charset="0"/>
              </a:rPr>
              <a:t>*This experiment has not been fully completed yet and this number is expected to dramatically decrease</a:t>
            </a:r>
          </a:p>
        </p:txBody>
      </p:sp>
      <p:sp>
        <p:nvSpPr>
          <p:cNvPr id="155" name="Text Box 7"/>
          <p:cNvSpPr txBox="1">
            <a:spLocks noChangeArrowheads="1"/>
          </p:cNvSpPr>
          <p:nvPr/>
        </p:nvSpPr>
        <p:spPr bwMode="auto">
          <a:xfrm>
            <a:off x="18824908" y="22269371"/>
            <a:ext cx="8047246" cy="455136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CALLHOME Mandarin</a:t>
            </a:r>
          </a:p>
          <a:p>
            <a:pPr algn="ctr" defTabSz="695325">
              <a:spcAft>
                <a:spcPts val="1200"/>
              </a:spcAft>
              <a:tabLst>
                <a:tab pos="381000" algn="l"/>
              </a:tabLst>
              <a:defRPr/>
            </a:pPr>
            <a:endParaRPr lang="en-US" sz="2800" b="1" dirty="0" smtClean="0">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154" name="Table 153"/>
          <p:cNvGraphicFramePr>
            <a:graphicFrameLocks noGrp="1"/>
          </p:cNvGraphicFramePr>
          <p:nvPr>
            <p:extLst>
              <p:ext uri="{D42A27DB-BD31-4B8C-83A1-F6EECF244321}">
                <p14:modId xmlns:p14="http://schemas.microsoft.com/office/powerpoint/2010/main" val="844670552"/>
              </p:ext>
            </p:extLst>
          </p:nvPr>
        </p:nvGraphicFramePr>
        <p:xfrm>
          <a:off x="19279038" y="18110197"/>
          <a:ext cx="7138986" cy="2829444"/>
        </p:xfrm>
        <a:graphic>
          <a:graphicData uri="http://schemas.openxmlformats.org/drawingml/2006/table">
            <a:tbl>
              <a:tblPr firstRow="1" bandRow="1">
                <a:tableStyleId>{5C22544A-7EE6-4342-B048-85BDC9FD1C3A}</a:tableStyleId>
              </a:tblPr>
              <a:tblGrid>
                <a:gridCol w="2379662"/>
                <a:gridCol w="2379662"/>
                <a:gridCol w="2379662"/>
              </a:tblGrid>
              <a:tr h="689728">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Algorithm</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Best Error Rate: CH-E</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Avg. k</a:t>
                      </a:r>
                      <a:r>
                        <a:rPr lang="en-US" sz="2400" b="1" baseline="0" dirty="0" smtClean="0">
                          <a:solidFill>
                            <a:schemeClr val="tx1"/>
                          </a:solidFill>
                          <a:latin typeface="Arial" pitchFamily="34" charset="0"/>
                          <a:ea typeface="Calibri"/>
                          <a:cs typeface="Arial" pitchFamily="34" charset="0"/>
                        </a:rPr>
                        <a:t> per Phoneme</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GMM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58.41%</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128</a:t>
                      </a: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AVDPM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56.65%</a:t>
                      </a:r>
                      <a:endParaRPr lang="en-US" sz="24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3.45</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CVSB</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56.54%</a:t>
                      </a:r>
                      <a:endParaRPr lang="en-US" sz="24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11.60</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CDP</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57.14%</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27.93*</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52" name="Table 151"/>
          <p:cNvGraphicFramePr>
            <a:graphicFrameLocks noGrp="1"/>
          </p:cNvGraphicFramePr>
          <p:nvPr>
            <p:extLst>
              <p:ext uri="{D42A27DB-BD31-4B8C-83A1-F6EECF244321}">
                <p14:modId xmlns:p14="http://schemas.microsoft.com/office/powerpoint/2010/main" val="1919690150"/>
              </p:ext>
            </p:extLst>
          </p:nvPr>
        </p:nvGraphicFramePr>
        <p:xfrm>
          <a:off x="19354800" y="23335377"/>
          <a:ext cx="7138986" cy="2829444"/>
        </p:xfrm>
        <a:graphic>
          <a:graphicData uri="http://schemas.openxmlformats.org/drawingml/2006/table">
            <a:tbl>
              <a:tblPr firstRow="1" bandRow="1">
                <a:tableStyleId>{5C22544A-7EE6-4342-B048-85BDC9FD1C3A}</a:tableStyleId>
              </a:tblPr>
              <a:tblGrid>
                <a:gridCol w="2379662"/>
                <a:gridCol w="2379662"/>
                <a:gridCol w="2379662"/>
              </a:tblGrid>
              <a:tr h="689728">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Algorithm</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Best Error</a:t>
                      </a:r>
                      <a:r>
                        <a:rPr lang="en-US" sz="2400" b="1" baseline="0" dirty="0" smtClean="0">
                          <a:solidFill>
                            <a:schemeClr val="tx1"/>
                          </a:solidFill>
                          <a:latin typeface="Arial" pitchFamily="34" charset="0"/>
                          <a:ea typeface="Calibri"/>
                          <a:cs typeface="Arial" pitchFamily="34" charset="0"/>
                        </a:rPr>
                        <a:t> Rate: CH-M</a:t>
                      </a:r>
                      <a:endParaRPr lang="en-US" sz="2400" b="1" dirty="0" smtClean="0">
                        <a:solidFill>
                          <a:schemeClr val="tx1"/>
                        </a:solidFill>
                        <a:latin typeface="Arial" pitchFamily="34" charset="0"/>
                        <a:ea typeface="Calibri"/>
                        <a:cs typeface="Arial"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Avg. k</a:t>
                      </a:r>
                      <a:r>
                        <a:rPr lang="en-US" sz="2400" b="1" baseline="0" dirty="0" smtClean="0">
                          <a:solidFill>
                            <a:schemeClr val="tx1"/>
                          </a:solidFill>
                          <a:latin typeface="Arial" pitchFamily="34" charset="0"/>
                          <a:ea typeface="Calibri"/>
                          <a:cs typeface="Arial" pitchFamily="34" charset="0"/>
                        </a:rPr>
                        <a:t> per Phoneme</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GMM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62.65%</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64</a:t>
                      </a: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AVDPM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62.59%</a:t>
                      </a:r>
                      <a:endParaRPr lang="en-US" sz="24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2.15</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CVSB</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63.08%</a:t>
                      </a:r>
                      <a:endParaRPr lang="en-US" sz="24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3.86</a:t>
                      </a:r>
                      <a:endParaRPr lang="en-US" sz="24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2400" b="1" dirty="0" smtClean="0">
                          <a:solidFill>
                            <a:schemeClr val="tx1"/>
                          </a:solidFill>
                          <a:latin typeface="Arial" pitchFamily="34" charset="0"/>
                          <a:ea typeface="Calibri"/>
                          <a:cs typeface="Arial" pitchFamily="34" charset="0"/>
                        </a:rPr>
                        <a:t>CDP</a:t>
                      </a:r>
                      <a:endParaRPr lang="en-US" sz="24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62.89%</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9.45</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pic>
        <p:nvPicPr>
          <p:cNvPr id="73" name="Picture 72"/>
          <p:cNvPicPr>
            <a:picLocks noChangeAspect="1"/>
          </p:cNvPicPr>
          <p:nvPr/>
        </p:nvPicPr>
        <p:blipFill>
          <a:blip r:embed="rId22"/>
          <a:stretch>
            <a:fillRect/>
          </a:stretch>
        </p:blipFill>
        <p:spPr>
          <a:xfrm>
            <a:off x="28454785" y="109573"/>
            <a:ext cx="7774841" cy="1438053"/>
          </a:xfrm>
          <a:prstGeom prst="rect">
            <a:avLst/>
          </a:prstGeom>
        </p:spPr>
      </p:pic>
      <p:sp>
        <p:nvSpPr>
          <p:cNvPr id="74" name="TextBox 73"/>
          <p:cNvSpPr txBox="1"/>
          <p:nvPr/>
        </p:nvSpPr>
        <p:spPr>
          <a:xfrm>
            <a:off x="29832634" y="1106288"/>
            <a:ext cx="6069354" cy="738664"/>
          </a:xfrm>
          <a:prstGeom prst="rect">
            <a:avLst/>
          </a:prstGeom>
          <a:noFill/>
        </p:spPr>
        <p:txBody>
          <a:bodyPr wrap="square" lIns="0" tIns="0" rIns="0" bIns="0" rtlCol="0" anchor="ctr" anchorCtr="1">
            <a:spAutoFit/>
          </a:bodyPr>
          <a:lstStyle/>
          <a:p>
            <a:pPr algn="ctr"/>
            <a:r>
              <a:rPr lang="en-US" sz="4800" i="1" dirty="0" smtClean="0">
                <a:latin typeface="Monotype Corsiva"/>
                <a:cs typeface="Monotype Corsiva"/>
              </a:rPr>
              <a:t>www.isip.piconepress.com</a:t>
            </a:r>
            <a:endParaRPr lang="en-US" sz="4800" i="1" dirty="0">
              <a:solidFill>
                <a:srgbClr val="000000"/>
              </a:solidFill>
              <a:latin typeface="Monotype Corsiva"/>
              <a:cs typeface="Monotype Corsiva"/>
            </a:endParaRPr>
          </a:p>
        </p:txBody>
      </p:sp>
      <p:cxnSp>
        <p:nvCxnSpPr>
          <p:cNvPr id="76" name="Straight Connector 75"/>
          <p:cNvCxnSpPr/>
          <p:nvPr/>
        </p:nvCxnSpPr>
        <p:spPr>
          <a:xfrm>
            <a:off x="15392400" y="0"/>
            <a:ext cx="0" cy="4470400"/>
          </a:xfrm>
          <a:prstGeom prst="line">
            <a:avLst/>
          </a:prstGeom>
        </p:spPr>
        <p:style>
          <a:lnRef idx="2">
            <a:schemeClr val="accent1"/>
          </a:lnRef>
          <a:fillRef idx="0">
            <a:schemeClr val="accent1"/>
          </a:fillRef>
          <a:effectRef idx="1">
            <a:schemeClr val="accent1"/>
          </a:effectRef>
          <a:fontRef idx="minor">
            <a:schemeClr val="tx1"/>
          </a:fontRef>
        </p:style>
      </p:cxnSp>
      <p:pic>
        <p:nvPicPr>
          <p:cNvPr id="2" name="Picture 1" descr="logo_temple_basic.gif"/>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0" y="76976"/>
            <a:ext cx="1310186" cy="1371600"/>
          </a:xfrm>
          <a:prstGeom prst="rect">
            <a:avLst/>
          </a:prstGeom>
        </p:spPr>
      </p:pic>
      <p:sp>
        <p:nvSpPr>
          <p:cNvPr id="4" name="TextBox 3"/>
          <p:cNvSpPr txBox="1"/>
          <p:nvPr/>
        </p:nvSpPr>
        <p:spPr>
          <a:xfrm>
            <a:off x="32093270" y="7220621"/>
            <a:ext cx="3945684" cy="1323439"/>
          </a:xfrm>
          <a:prstGeom prst="rect">
            <a:avLst/>
          </a:prstGeom>
          <a:noFill/>
        </p:spPr>
        <p:txBody>
          <a:bodyPr wrap="square" rtlCol="0">
            <a:spAutoFit/>
          </a:bodyPr>
          <a:lstStyle/>
          <a:p>
            <a:pPr lvl="0" algn="ctr"/>
            <a:r>
              <a:rPr lang="en-US" sz="2800" b="1" dirty="0">
                <a:solidFill>
                  <a:srgbClr val="000000"/>
                </a:solidFill>
                <a:latin typeface="Arial" pitchFamily="34" charset="0"/>
                <a:cs typeface="Arial" pitchFamily="34" charset="0"/>
              </a:rPr>
              <a:t>How many classes are there? 1? 2? 3?</a:t>
            </a:r>
          </a:p>
          <a:p>
            <a:endParaRPr lang="en-US" dirty="0"/>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9673</TotalTime>
  <Words>774</Words>
  <Application>Microsoft Macintosh PowerPoint</Application>
  <PresentationFormat>Custom</PresentationFormat>
  <Paragraphs>178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Joseph Picone</cp:lastModifiedBy>
  <cp:revision>628</cp:revision>
  <cp:lastPrinted>2009-04-08T18:36:54Z</cp:lastPrinted>
  <dcterms:created xsi:type="dcterms:W3CDTF">2009-07-23T17:37:26Z</dcterms:created>
  <dcterms:modified xsi:type="dcterms:W3CDTF">2013-02-19T19:11:52Z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