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00FF"/>
    <a:srgbClr val="CC0099"/>
    <a:srgbClr val="86E9F6"/>
    <a:srgbClr val="008000"/>
    <a:srgbClr val="FFFFCC"/>
    <a:srgbClr val="FFCC99"/>
    <a:srgbClr val="FFCC66"/>
    <a:srgbClr val="FFF3F3"/>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595" autoAdjust="0"/>
    <p:restoredTop sz="93992" autoAdjust="0"/>
  </p:normalViewPr>
  <p:slideViewPr>
    <p:cSldViewPr snapToGrid="0" showGuides="1">
      <p:cViewPr>
        <p:scale>
          <a:sx n="25" d="100"/>
          <a:sy n="25" d="100"/>
        </p:scale>
        <p:origin x="-1056" y="1392"/>
      </p:cViewPr>
      <p:guideLst>
        <p:guide orient="horz"/>
        <p:guide orient="horz" pos="17124"/>
        <p:guide orient="horz" pos="2760"/>
        <p:guide orient="horz" pos="2899"/>
        <p:guide pos="5852"/>
        <p:guide pos="8801"/>
        <p:guide pos="11528"/>
        <p:guide pos="142"/>
        <p:guide pos="14522"/>
        <p:guide pos="14495"/>
        <p:guide pos="21383"/>
        <p:guide pos="1451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F8F63-FADB-4D2B-8813-1B317C84299F}"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DCC9EA6-5CBB-452C-9F0F-B05A1FAE8A6B}">
      <dgm:prSet phldrT="[Text]" custT="1"/>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sz="3200" dirty="0" smtClean="0">
              <a:latin typeface="Arial" pitchFamily="34" charset="0"/>
              <a:cs typeface="Arial" pitchFamily="34" charset="0"/>
            </a:rPr>
            <a:t>about</a:t>
          </a:r>
          <a:endParaRPr lang="en-US" sz="3200" dirty="0">
            <a:latin typeface="Arial" pitchFamily="34" charset="0"/>
            <a:cs typeface="Arial" pitchFamily="34" charset="0"/>
          </a:endParaRPr>
        </a:p>
      </dgm:t>
    </dgm:pt>
    <dgm:pt modelId="{A9CA9AEB-ED7B-4B80-8DCE-3CF79713AFDC}" type="parTrans" cxnId="{F25AEBAE-D914-4DEF-B329-EC535AFA0A1F}">
      <dgm:prSet/>
      <dgm:spPr/>
      <dgm:t>
        <a:bodyPr/>
        <a:lstStyle/>
        <a:p>
          <a:endParaRPr lang="en-US"/>
        </a:p>
      </dgm:t>
    </dgm:pt>
    <dgm:pt modelId="{443FC2B4-51A8-4FA5-B504-3440D319D140}" type="sibTrans" cxnId="{F25AEBAE-D914-4DEF-B329-EC535AFA0A1F}">
      <dgm:prSet/>
      <dgm:spPr/>
      <dgm:t>
        <a:bodyPr/>
        <a:lstStyle/>
        <a:p>
          <a:endParaRPr lang="en-US"/>
        </a:p>
      </dgm:t>
    </dgm:pt>
    <dgm:pt modelId="{4FE6C760-6AD5-4D0E-B6B7-1F20E2D50674}">
      <dgm:prSet phldrT="[Text]" custT="1"/>
      <dgm:spPr/>
      <dgm:t>
        <a:bodyPr/>
        <a:lstStyle/>
        <a:p>
          <a:r>
            <a:rPr lang="en-US" sz="3200" b="1" dirty="0" smtClean="0">
              <a:latin typeface="Arial" pitchFamily="34" charset="0"/>
              <a:cs typeface="Arial" pitchFamily="34" charset="0"/>
            </a:rPr>
            <a:t>Word</a:t>
          </a:r>
          <a:endParaRPr lang="en-US" sz="3200" b="1" dirty="0">
            <a:latin typeface="Arial" pitchFamily="34" charset="0"/>
            <a:cs typeface="Arial" pitchFamily="34" charset="0"/>
          </a:endParaRPr>
        </a:p>
      </dgm:t>
    </dgm:pt>
    <dgm:pt modelId="{769E2977-E937-4F7A-9927-1F216E4A6DBA}" type="parTrans" cxnId="{3B5B3CCE-19B3-4874-9A5C-526F9D93DD65}">
      <dgm:prSet/>
      <dgm:spPr/>
      <dgm:t>
        <a:bodyPr/>
        <a:lstStyle/>
        <a:p>
          <a:endParaRPr lang="en-US"/>
        </a:p>
      </dgm:t>
    </dgm:pt>
    <dgm:pt modelId="{497EC1D3-A49B-4803-93D8-6654439CADE0}" type="sibTrans" cxnId="{3B5B3CCE-19B3-4874-9A5C-526F9D93DD65}">
      <dgm:prSet/>
      <dgm:spPr/>
      <dgm:t>
        <a:bodyPr/>
        <a:lstStyle/>
        <a:p>
          <a:endParaRPr lang="en-US"/>
        </a:p>
      </dgm:t>
    </dgm:pt>
    <dgm:pt modelId="{C1A3F53C-26BA-4971-8F52-3574F3D2941E}">
      <dgm:prSet phldrT="[Text]" custT="1"/>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sz="3200" dirty="0" smtClean="0">
              <a:latin typeface="Arial" pitchFamily="34" charset="0"/>
              <a:cs typeface="Arial" pitchFamily="34" charset="0"/>
            </a:rPr>
            <a:t>a – bout</a:t>
          </a:r>
          <a:endParaRPr lang="en-US" sz="3200" dirty="0">
            <a:latin typeface="Arial" pitchFamily="34" charset="0"/>
            <a:cs typeface="Arial" pitchFamily="34" charset="0"/>
          </a:endParaRPr>
        </a:p>
      </dgm:t>
    </dgm:pt>
    <dgm:pt modelId="{D2597890-BDC8-4D25-9C3F-B3524D80166A}" type="parTrans" cxnId="{72823C1A-32C1-428F-A954-CC100F2315D3}">
      <dgm:prSet/>
      <dgm:spPr/>
      <dgm:t>
        <a:bodyPr/>
        <a:lstStyle/>
        <a:p>
          <a:endParaRPr lang="en-US"/>
        </a:p>
      </dgm:t>
    </dgm:pt>
    <dgm:pt modelId="{493FB4F4-24C5-4579-8A80-AC3A24845DB1}" type="sibTrans" cxnId="{72823C1A-32C1-428F-A954-CC100F2315D3}">
      <dgm:prSet/>
      <dgm:spPr/>
      <dgm:t>
        <a:bodyPr/>
        <a:lstStyle/>
        <a:p>
          <a:endParaRPr lang="en-US"/>
        </a:p>
      </dgm:t>
    </dgm:pt>
    <dgm:pt modelId="{9C10B314-3C40-4879-BF36-BDF0397D1567}">
      <dgm:prSet phldrT="[Text]" custT="1"/>
      <dgm:spPr/>
      <dgm:t>
        <a:bodyPr/>
        <a:lstStyle/>
        <a:p>
          <a:r>
            <a:rPr lang="en-US" sz="3200" b="1" dirty="0" smtClean="0">
              <a:latin typeface="Arial" pitchFamily="34" charset="0"/>
              <a:cs typeface="Arial" pitchFamily="34" charset="0"/>
            </a:rPr>
            <a:t>Syllable</a:t>
          </a:r>
          <a:endParaRPr lang="en-US" sz="3200" b="1" dirty="0">
            <a:latin typeface="Arial" pitchFamily="34" charset="0"/>
            <a:cs typeface="Arial" pitchFamily="34" charset="0"/>
          </a:endParaRPr>
        </a:p>
      </dgm:t>
    </dgm:pt>
    <dgm:pt modelId="{2A6D030A-1EFF-44D4-921D-C76F32E2D964}" type="parTrans" cxnId="{DD2DE610-C64F-491E-8F89-AB5AAC0B6B3A}">
      <dgm:prSet/>
      <dgm:spPr/>
      <dgm:t>
        <a:bodyPr/>
        <a:lstStyle/>
        <a:p>
          <a:endParaRPr lang="en-US"/>
        </a:p>
      </dgm:t>
    </dgm:pt>
    <dgm:pt modelId="{777F6B74-4416-460C-A036-3CF61A7653DC}" type="sibTrans" cxnId="{DD2DE610-C64F-491E-8F89-AB5AAC0B6B3A}">
      <dgm:prSet/>
      <dgm:spPr/>
      <dgm:t>
        <a:bodyPr/>
        <a:lstStyle/>
        <a:p>
          <a:endParaRPr lang="en-US"/>
        </a:p>
      </dgm:t>
    </dgm:pt>
    <dgm:pt modelId="{22BA728D-95C1-455C-875D-ED0FF71FEE39}">
      <dgm:prSet phldrT="[Text]" custT="1"/>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sz="3200" dirty="0" smtClean="0">
              <a:latin typeface="Arial" pitchFamily="34" charset="0"/>
              <a:cs typeface="Arial" pitchFamily="34" charset="0"/>
            </a:rPr>
            <a:t>ax –b – aw – t  </a:t>
          </a:r>
          <a:endParaRPr lang="en-US" sz="3200" dirty="0">
            <a:latin typeface="Arial" pitchFamily="34" charset="0"/>
            <a:cs typeface="Arial" pitchFamily="34" charset="0"/>
          </a:endParaRPr>
        </a:p>
      </dgm:t>
    </dgm:pt>
    <dgm:pt modelId="{37FF937E-E687-45E9-B6D2-459AB2CCDBCD}" type="parTrans" cxnId="{94DDFF64-BFDD-45AE-AC4B-0CB9B7D9A685}">
      <dgm:prSet/>
      <dgm:spPr/>
      <dgm:t>
        <a:bodyPr/>
        <a:lstStyle/>
        <a:p>
          <a:endParaRPr lang="en-US"/>
        </a:p>
      </dgm:t>
    </dgm:pt>
    <dgm:pt modelId="{D1284CCD-6B69-45C4-AAF7-E4BF01DF4D1F}" type="sibTrans" cxnId="{94DDFF64-BFDD-45AE-AC4B-0CB9B7D9A685}">
      <dgm:prSet/>
      <dgm:spPr/>
      <dgm:t>
        <a:bodyPr/>
        <a:lstStyle/>
        <a:p>
          <a:endParaRPr lang="en-US"/>
        </a:p>
      </dgm:t>
    </dgm:pt>
    <dgm:pt modelId="{6CAC0AAC-5EC8-4D97-A2A8-71F963F5ED17}">
      <dgm:prSet phldrT="[Text]" custT="1"/>
      <dgm:spPr/>
      <dgm:t>
        <a:bodyPr/>
        <a:lstStyle/>
        <a:p>
          <a:r>
            <a:rPr lang="en-US" sz="3200" b="1" dirty="0" smtClean="0">
              <a:latin typeface="Arial" pitchFamily="34" charset="0"/>
              <a:cs typeface="Arial" pitchFamily="34" charset="0"/>
            </a:rPr>
            <a:t>Phoneme</a:t>
          </a:r>
          <a:endParaRPr lang="en-US" sz="3200" b="1" dirty="0">
            <a:latin typeface="Arial" pitchFamily="34" charset="0"/>
            <a:cs typeface="Arial" pitchFamily="34" charset="0"/>
          </a:endParaRPr>
        </a:p>
      </dgm:t>
    </dgm:pt>
    <dgm:pt modelId="{CF8B1859-81EF-4F31-ABFB-98C9F11F4634}" type="parTrans" cxnId="{909507BC-DE7F-4365-8ADC-2A7E97CE383F}">
      <dgm:prSet/>
      <dgm:spPr/>
      <dgm:t>
        <a:bodyPr/>
        <a:lstStyle/>
        <a:p>
          <a:endParaRPr lang="en-US"/>
        </a:p>
      </dgm:t>
    </dgm:pt>
    <dgm:pt modelId="{FAECCD78-0E46-4D3D-BD51-DE0BCA338B9B}" type="sibTrans" cxnId="{909507BC-DE7F-4365-8ADC-2A7E97CE383F}">
      <dgm:prSet/>
      <dgm:spPr/>
      <dgm:t>
        <a:bodyPr/>
        <a:lstStyle/>
        <a:p>
          <a:endParaRPr lang="en-US"/>
        </a:p>
      </dgm:t>
    </dgm:pt>
    <dgm:pt modelId="{E18AFB37-9E7F-4790-B76A-772B060F2B1D}" type="pres">
      <dgm:prSet presAssocID="{0D8F8F63-FADB-4D2B-8813-1B317C84299F}" presName="rootnode" presStyleCnt="0">
        <dgm:presLayoutVars>
          <dgm:chMax/>
          <dgm:chPref/>
          <dgm:dir/>
          <dgm:animLvl val="lvl"/>
        </dgm:presLayoutVars>
      </dgm:prSet>
      <dgm:spPr/>
      <dgm:t>
        <a:bodyPr/>
        <a:lstStyle/>
        <a:p>
          <a:endParaRPr lang="en-US"/>
        </a:p>
      </dgm:t>
    </dgm:pt>
    <dgm:pt modelId="{F6F1EC30-0D3C-4719-9444-3E7C583C7142}" type="pres">
      <dgm:prSet presAssocID="{EDCC9EA6-5CBB-452C-9F0F-B05A1FAE8A6B}" presName="composite" presStyleCnt="0"/>
      <dgm:spPr/>
    </dgm:pt>
    <dgm:pt modelId="{DA1F8E23-CC67-400E-AC1E-B918A50B8734}" type="pres">
      <dgm:prSet presAssocID="{EDCC9EA6-5CBB-452C-9F0F-B05A1FAE8A6B}" presName="bentUpArrow1" presStyleLbl="alignImgPlace1" presStyleIdx="0" presStyleCnt="2" custLinFactX="-66970" custLinFactNeighborX="-100000"/>
      <dgm:spPr>
        <a:solidFill>
          <a:schemeClr val="tx1"/>
        </a:solidFill>
      </dgm:spPr>
      <dgm:t>
        <a:bodyPr/>
        <a:lstStyle/>
        <a:p>
          <a:endParaRPr lang="en-US"/>
        </a:p>
      </dgm:t>
    </dgm:pt>
    <dgm:pt modelId="{14C0F423-E164-47A8-994A-CE8A0B7EEF23}" type="pres">
      <dgm:prSet presAssocID="{EDCC9EA6-5CBB-452C-9F0F-B05A1FAE8A6B}" presName="ParentText" presStyleLbl="node1" presStyleIdx="0" presStyleCnt="3" custScaleX="250878" custLinFactNeighborX="-75560">
        <dgm:presLayoutVars>
          <dgm:chMax val="1"/>
          <dgm:chPref val="1"/>
          <dgm:bulletEnabled val="1"/>
        </dgm:presLayoutVars>
      </dgm:prSet>
      <dgm:spPr/>
      <dgm:t>
        <a:bodyPr/>
        <a:lstStyle/>
        <a:p>
          <a:endParaRPr lang="en-US"/>
        </a:p>
      </dgm:t>
    </dgm:pt>
    <dgm:pt modelId="{646D318B-152A-4382-ABBB-97259210BAB3}" type="pres">
      <dgm:prSet presAssocID="{EDCC9EA6-5CBB-452C-9F0F-B05A1FAE8A6B}" presName="ChildText" presStyleLbl="revTx" presStyleIdx="0" presStyleCnt="3" custScaleX="254051" custScaleY="97050" custLinFactX="79064" custLinFactNeighborX="100000" custLinFactNeighborY="-4211">
        <dgm:presLayoutVars>
          <dgm:chMax val="0"/>
          <dgm:chPref val="0"/>
          <dgm:bulletEnabled val="1"/>
        </dgm:presLayoutVars>
      </dgm:prSet>
      <dgm:spPr/>
      <dgm:t>
        <a:bodyPr/>
        <a:lstStyle/>
        <a:p>
          <a:endParaRPr lang="en-US"/>
        </a:p>
      </dgm:t>
    </dgm:pt>
    <dgm:pt modelId="{F63C95A4-8D7E-497C-B09C-0AB3CA74F664}" type="pres">
      <dgm:prSet presAssocID="{443FC2B4-51A8-4FA5-B504-3440D319D140}" presName="sibTrans" presStyleCnt="0"/>
      <dgm:spPr/>
    </dgm:pt>
    <dgm:pt modelId="{EF7F11C6-797E-44CD-B577-CF720E5194E6}" type="pres">
      <dgm:prSet presAssocID="{C1A3F53C-26BA-4971-8F52-3574F3D2941E}" presName="composite" presStyleCnt="0"/>
      <dgm:spPr/>
    </dgm:pt>
    <dgm:pt modelId="{FA65DD3A-9F5A-4E90-B54E-1232F7E899A6}" type="pres">
      <dgm:prSet presAssocID="{C1A3F53C-26BA-4971-8F52-3574F3D2941E}" presName="bentUpArrow1" presStyleLbl="alignImgPlace1" presStyleIdx="1" presStyleCnt="2" custLinFactX="-100000" custLinFactNeighborX="-156792" custLinFactNeighborY="5988"/>
      <dgm:spPr>
        <a:solidFill>
          <a:schemeClr val="tx1"/>
        </a:solidFill>
      </dgm:spPr>
      <dgm:t>
        <a:bodyPr/>
        <a:lstStyle/>
        <a:p>
          <a:endParaRPr lang="en-US"/>
        </a:p>
      </dgm:t>
    </dgm:pt>
    <dgm:pt modelId="{A6209F86-6716-43BC-A89D-A5635B21B63C}" type="pres">
      <dgm:prSet presAssocID="{C1A3F53C-26BA-4971-8F52-3574F3D2941E}" presName="ParentText" presStyleLbl="node1" presStyleIdx="1" presStyleCnt="3" custScaleX="250878" custLinFactNeighborX="-98674">
        <dgm:presLayoutVars>
          <dgm:chMax val="1"/>
          <dgm:chPref val="1"/>
          <dgm:bulletEnabled val="1"/>
        </dgm:presLayoutVars>
      </dgm:prSet>
      <dgm:spPr/>
      <dgm:t>
        <a:bodyPr/>
        <a:lstStyle/>
        <a:p>
          <a:endParaRPr lang="en-US"/>
        </a:p>
      </dgm:t>
    </dgm:pt>
    <dgm:pt modelId="{1140AB56-40A5-4344-AC15-BAF806AAA3A6}" type="pres">
      <dgm:prSet presAssocID="{C1A3F53C-26BA-4971-8F52-3574F3D2941E}" presName="ChildText" presStyleLbl="revTx" presStyleIdx="1" presStyleCnt="3" custScaleX="281121" custScaleY="92856" custLinFactNeighborX="77318" custLinFactNeighborY="-3081">
        <dgm:presLayoutVars>
          <dgm:chMax val="0"/>
          <dgm:chPref val="0"/>
          <dgm:bulletEnabled val="1"/>
        </dgm:presLayoutVars>
      </dgm:prSet>
      <dgm:spPr/>
      <dgm:t>
        <a:bodyPr/>
        <a:lstStyle/>
        <a:p>
          <a:endParaRPr lang="en-US"/>
        </a:p>
      </dgm:t>
    </dgm:pt>
    <dgm:pt modelId="{6F24EFCD-E7CD-4E4A-94AE-F37FB77FAE82}" type="pres">
      <dgm:prSet presAssocID="{493FB4F4-24C5-4579-8A80-AC3A24845DB1}" presName="sibTrans" presStyleCnt="0"/>
      <dgm:spPr/>
    </dgm:pt>
    <dgm:pt modelId="{79E093D3-EC09-43E8-B7B9-CF3027072823}" type="pres">
      <dgm:prSet presAssocID="{22BA728D-95C1-455C-875D-ED0FF71FEE39}" presName="composite" presStyleCnt="0"/>
      <dgm:spPr/>
    </dgm:pt>
    <dgm:pt modelId="{6F4B68BC-663E-42CC-AAE7-8D7AE863A0EC}" type="pres">
      <dgm:prSet presAssocID="{22BA728D-95C1-455C-875D-ED0FF71FEE39}" presName="ParentText" presStyleLbl="node1" presStyleIdx="2" presStyleCnt="3" custScaleX="250878" custLinFactX="-57638" custLinFactNeighborX="-100000" custLinFactNeighborY="2326">
        <dgm:presLayoutVars>
          <dgm:chMax val="1"/>
          <dgm:chPref val="1"/>
          <dgm:bulletEnabled val="1"/>
        </dgm:presLayoutVars>
      </dgm:prSet>
      <dgm:spPr/>
      <dgm:t>
        <a:bodyPr/>
        <a:lstStyle/>
        <a:p>
          <a:endParaRPr lang="en-US"/>
        </a:p>
      </dgm:t>
    </dgm:pt>
    <dgm:pt modelId="{A8C5151B-E6F8-4FD2-A9AC-113F50CC67A5}" type="pres">
      <dgm:prSet presAssocID="{22BA728D-95C1-455C-875D-ED0FF71FEE39}" presName="FinalChildText" presStyleLbl="revTx" presStyleIdx="2" presStyleCnt="3" custScaleX="306093" custScaleY="134936" custLinFactNeighborX="11248" custLinFactNeighborY="7671">
        <dgm:presLayoutVars>
          <dgm:chMax val="0"/>
          <dgm:chPref val="0"/>
          <dgm:bulletEnabled val="1"/>
        </dgm:presLayoutVars>
      </dgm:prSet>
      <dgm:spPr/>
      <dgm:t>
        <a:bodyPr/>
        <a:lstStyle/>
        <a:p>
          <a:endParaRPr lang="en-US"/>
        </a:p>
      </dgm:t>
    </dgm:pt>
  </dgm:ptLst>
  <dgm:cxnLst>
    <dgm:cxn modelId="{C4D8F44E-0CFC-4CC9-AFD7-7B6B2ADA573D}" type="presOf" srcId="{6CAC0AAC-5EC8-4D97-A2A8-71F963F5ED17}" destId="{A8C5151B-E6F8-4FD2-A9AC-113F50CC67A5}" srcOrd="0" destOrd="0" presId="urn:microsoft.com/office/officeart/2005/8/layout/StepDownProcess"/>
    <dgm:cxn modelId="{909507BC-DE7F-4365-8ADC-2A7E97CE383F}" srcId="{22BA728D-95C1-455C-875D-ED0FF71FEE39}" destId="{6CAC0AAC-5EC8-4D97-A2A8-71F963F5ED17}" srcOrd="0" destOrd="0" parTransId="{CF8B1859-81EF-4F31-ABFB-98C9F11F4634}" sibTransId="{FAECCD78-0E46-4D3D-BD51-DE0BCA338B9B}"/>
    <dgm:cxn modelId="{08668B6F-BEB9-4AA5-8876-679AAA52E78B}" type="presOf" srcId="{C1A3F53C-26BA-4971-8F52-3574F3D2941E}" destId="{A6209F86-6716-43BC-A89D-A5635B21B63C}" srcOrd="0" destOrd="0" presId="urn:microsoft.com/office/officeart/2005/8/layout/StepDownProcess"/>
    <dgm:cxn modelId="{7811A7FA-3B9A-4635-B170-0C1FB9638783}" type="presOf" srcId="{22BA728D-95C1-455C-875D-ED0FF71FEE39}" destId="{6F4B68BC-663E-42CC-AAE7-8D7AE863A0EC}" srcOrd="0" destOrd="0" presId="urn:microsoft.com/office/officeart/2005/8/layout/StepDownProcess"/>
    <dgm:cxn modelId="{F25AEBAE-D914-4DEF-B329-EC535AFA0A1F}" srcId="{0D8F8F63-FADB-4D2B-8813-1B317C84299F}" destId="{EDCC9EA6-5CBB-452C-9F0F-B05A1FAE8A6B}" srcOrd="0" destOrd="0" parTransId="{A9CA9AEB-ED7B-4B80-8DCE-3CF79713AFDC}" sibTransId="{443FC2B4-51A8-4FA5-B504-3440D319D140}"/>
    <dgm:cxn modelId="{94DDFF64-BFDD-45AE-AC4B-0CB9B7D9A685}" srcId="{0D8F8F63-FADB-4D2B-8813-1B317C84299F}" destId="{22BA728D-95C1-455C-875D-ED0FF71FEE39}" srcOrd="2" destOrd="0" parTransId="{37FF937E-E687-45E9-B6D2-459AB2CCDBCD}" sibTransId="{D1284CCD-6B69-45C4-AAF7-E4BF01DF4D1F}"/>
    <dgm:cxn modelId="{3B5B3CCE-19B3-4874-9A5C-526F9D93DD65}" srcId="{EDCC9EA6-5CBB-452C-9F0F-B05A1FAE8A6B}" destId="{4FE6C760-6AD5-4D0E-B6B7-1F20E2D50674}" srcOrd="0" destOrd="0" parTransId="{769E2977-E937-4F7A-9927-1F216E4A6DBA}" sibTransId="{497EC1D3-A49B-4803-93D8-6654439CADE0}"/>
    <dgm:cxn modelId="{2B99E782-6456-49F9-ADA2-364436EC1C07}" type="presOf" srcId="{9C10B314-3C40-4879-BF36-BDF0397D1567}" destId="{1140AB56-40A5-4344-AC15-BAF806AAA3A6}" srcOrd="0" destOrd="0" presId="urn:microsoft.com/office/officeart/2005/8/layout/StepDownProcess"/>
    <dgm:cxn modelId="{72823C1A-32C1-428F-A954-CC100F2315D3}" srcId="{0D8F8F63-FADB-4D2B-8813-1B317C84299F}" destId="{C1A3F53C-26BA-4971-8F52-3574F3D2941E}" srcOrd="1" destOrd="0" parTransId="{D2597890-BDC8-4D25-9C3F-B3524D80166A}" sibTransId="{493FB4F4-24C5-4579-8A80-AC3A24845DB1}"/>
    <dgm:cxn modelId="{DD2DE610-C64F-491E-8F89-AB5AAC0B6B3A}" srcId="{C1A3F53C-26BA-4971-8F52-3574F3D2941E}" destId="{9C10B314-3C40-4879-BF36-BDF0397D1567}" srcOrd="0" destOrd="0" parTransId="{2A6D030A-1EFF-44D4-921D-C76F32E2D964}" sibTransId="{777F6B74-4416-460C-A036-3CF61A7653DC}"/>
    <dgm:cxn modelId="{34B277EB-9011-4C02-A705-1F75CAF1EE90}" type="presOf" srcId="{4FE6C760-6AD5-4D0E-B6B7-1F20E2D50674}" destId="{646D318B-152A-4382-ABBB-97259210BAB3}" srcOrd="0" destOrd="0" presId="urn:microsoft.com/office/officeart/2005/8/layout/StepDownProcess"/>
    <dgm:cxn modelId="{41D14FB6-AFC0-4052-9AB4-F748EBE10042}" type="presOf" srcId="{0D8F8F63-FADB-4D2B-8813-1B317C84299F}" destId="{E18AFB37-9E7F-4790-B76A-772B060F2B1D}" srcOrd="0" destOrd="0" presId="urn:microsoft.com/office/officeart/2005/8/layout/StepDownProcess"/>
    <dgm:cxn modelId="{2005B881-45BD-4A71-AB58-E31662992FA0}" type="presOf" srcId="{EDCC9EA6-5CBB-452C-9F0F-B05A1FAE8A6B}" destId="{14C0F423-E164-47A8-994A-CE8A0B7EEF23}" srcOrd="0" destOrd="0" presId="urn:microsoft.com/office/officeart/2005/8/layout/StepDownProcess"/>
    <dgm:cxn modelId="{4DBE69E6-0CF7-41F4-8C5C-0523572A7EA5}" type="presParOf" srcId="{E18AFB37-9E7F-4790-B76A-772B060F2B1D}" destId="{F6F1EC30-0D3C-4719-9444-3E7C583C7142}" srcOrd="0" destOrd="0" presId="urn:microsoft.com/office/officeart/2005/8/layout/StepDownProcess"/>
    <dgm:cxn modelId="{8041B284-5238-498C-9FE8-372C585C5FA8}" type="presParOf" srcId="{F6F1EC30-0D3C-4719-9444-3E7C583C7142}" destId="{DA1F8E23-CC67-400E-AC1E-B918A50B8734}" srcOrd="0" destOrd="0" presId="urn:microsoft.com/office/officeart/2005/8/layout/StepDownProcess"/>
    <dgm:cxn modelId="{27B15281-CCB3-467B-A20C-1C80A79F550E}" type="presParOf" srcId="{F6F1EC30-0D3C-4719-9444-3E7C583C7142}" destId="{14C0F423-E164-47A8-994A-CE8A0B7EEF23}" srcOrd="1" destOrd="0" presId="urn:microsoft.com/office/officeart/2005/8/layout/StepDownProcess"/>
    <dgm:cxn modelId="{7E328AB8-499A-48D4-A9EC-738A4850E0DF}" type="presParOf" srcId="{F6F1EC30-0D3C-4719-9444-3E7C583C7142}" destId="{646D318B-152A-4382-ABBB-97259210BAB3}" srcOrd="2" destOrd="0" presId="urn:microsoft.com/office/officeart/2005/8/layout/StepDownProcess"/>
    <dgm:cxn modelId="{B96439A4-7E55-40F0-A159-0AD860F9E316}" type="presParOf" srcId="{E18AFB37-9E7F-4790-B76A-772B060F2B1D}" destId="{F63C95A4-8D7E-497C-B09C-0AB3CA74F664}" srcOrd="1" destOrd="0" presId="urn:microsoft.com/office/officeart/2005/8/layout/StepDownProcess"/>
    <dgm:cxn modelId="{5462F1FF-002E-4350-8A62-480BE896ACE9}" type="presParOf" srcId="{E18AFB37-9E7F-4790-B76A-772B060F2B1D}" destId="{EF7F11C6-797E-44CD-B577-CF720E5194E6}" srcOrd="2" destOrd="0" presId="urn:microsoft.com/office/officeart/2005/8/layout/StepDownProcess"/>
    <dgm:cxn modelId="{5DB9AF0E-B783-4EE8-80C9-F90303561A38}" type="presParOf" srcId="{EF7F11C6-797E-44CD-B577-CF720E5194E6}" destId="{FA65DD3A-9F5A-4E90-B54E-1232F7E899A6}" srcOrd="0" destOrd="0" presId="urn:microsoft.com/office/officeart/2005/8/layout/StepDownProcess"/>
    <dgm:cxn modelId="{6F9360CB-B98E-4804-B505-59B2C4ED83E0}" type="presParOf" srcId="{EF7F11C6-797E-44CD-B577-CF720E5194E6}" destId="{A6209F86-6716-43BC-A89D-A5635B21B63C}" srcOrd="1" destOrd="0" presId="urn:microsoft.com/office/officeart/2005/8/layout/StepDownProcess"/>
    <dgm:cxn modelId="{9BC0E8D1-8687-4C93-8246-D3A842626182}" type="presParOf" srcId="{EF7F11C6-797E-44CD-B577-CF720E5194E6}" destId="{1140AB56-40A5-4344-AC15-BAF806AAA3A6}" srcOrd="2" destOrd="0" presId="urn:microsoft.com/office/officeart/2005/8/layout/StepDownProcess"/>
    <dgm:cxn modelId="{AE61B081-1BA3-4B42-B1B2-7CA8B62A63A9}" type="presParOf" srcId="{E18AFB37-9E7F-4790-B76A-772B060F2B1D}" destId="{6F24EFCD-E7CD-4E4A-94AE-F37FB77FAE82}" srcOrd="3" destOrd="0" presId="urn:microsoft.com/office/officeart/2005/8/layout/StepDownProcess"/>
    <dgm:cxn modelId="{E3B4D20D-89B1-4747-96F6-8CB0233054D3}" type="presParOf" srcId="{E18AFB37-9E7F-4790-B76A-772B060F2B1D}" destId="{79E093D3-EC09-43E8-B7B9-CF3027072823}" srcOrd="4" destOrd="0" presId="urn:microsoft.com/office/officeart/2005/8/layout/StepDownProcess"/>
    <dgm:cxn modelId="{03A8C13A-7762-4D4D-9E5F-E141C0421F22}" type="presParOf" srcId="{79E093D3-EC09-43E8-B7B9-CF3027072823}" destId="{6F4B68BC-663E-42CC-AAE7-8D7AE863A0EC}" srcOrd="0" destOrd="0" presId="urn:microsoft.com/office/officeart/2005/8/layout/StepDownProcess"/>
    <dgm:cxn modelId="{E5EA59A7-5D54-4581-B431-76106D1651A3}" type="presParOf" srcId="{79E093D3-EC09-43E8-B7B9-CF3027072823}" destId="{A8C5151B-E6F8-4FD2-A9AC-113F50CC67A5}" srcOrd="1"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F8E23-CC67-400E-AC1E-B918A50B8734}">
      <dsp:nvSpPr>
        <dsp:cNvPr id="0" name=""/>
        <dsp:cNvSpPr/>
      </dsp:nvSpPr>
      <dsp:spPr>
        <a:xfrm rot="5400000">
          <a:off x="48987" y="797955"/>
          <a:ext cx="707576" cy="805551"/>
        </a:xfrm>
        <a:prstGeom prst="bentUpArrow">
          <a:avLst>
            <a:gd name="adj1" fmla="val 32840"/>
            <a:gd name="adj2" fmla="val 25000"/>
            <a:gd name="adj3" fmla="val 3578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0F423-E164-47A8-994A-CE8A0B7EEF23}">
      <dsp:nvSpPr>
        <dsp:cNvPr id="0" name=""/>
        <dsp:cNvSpPr/>
      </dsp:nvSpPr>
      <dsp:spPr>
        <a:xfrm>
          <a:off x="0" y="13592"/>
          <a:ext cx="2988315" cy="8337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Arial" pitchFamily="34" charset="0"/>
              <a:cs typeface="Arial" pitchFamily="34" charset="0"/>
            </a:rPr>
            <a:t>about</a:t>
          </a:r>
          <a:endParaRPr lang="en-US" sz="3200" kern="1200" dirty="0">
            <a:latin typeface="Arial" pitchFamily="34" charset="0"/>
            <a:cs typeface="Arial" pitchFamily="34" charset="0"/>
          </a:endParaRPr>
        </a:p>
      </dsp:txBody>
      <dsp:txXfrm>
        <a:off x="40708" y="54300"/>
        <a:ext cx="2906899" cy="752345"/>
      </dsp:txXfrm>
    </dsp:sp>
    <dsp:sp modelId="{646D318B-152A-4382-ABBB-97259210BAB3}">
      <dsp:nvSpPr>
        <dsp:cNvPr id="0" name=""/>
        <dsp:cNvSpPr/>
      </dsp:nvSpPr>
      <dsp:spPr>
        <a:xfrm>
          <a:off x="3071159" y="74673"/>
          <a:ext cx="2200904" cy="654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smtClean="0">
              <a:latin typeface="Arial" pitchFamily="34" charset="0"/>
              <a:cs typeface="Arial" pitchFamily="34" charset="0"/>
            </a:rPr>
            <a:t>Word</a:t>
          </a:r>
          <a:endParaRPr lang="en-US" sz="3200" b="1" kern="1200" dirty="0">
            <a:latin typeface="Arial" pitchFamily="34" charset="0"/>
            <a:cs typeface="Arial" pitchFamily="34" charset="0"/>
          </a:endParaRPr>
        </a:p>
      </dsp:txBody>
      <dsp:txXfrm>
        <a:off x="3071159" y="74673"/>
        <a:ext cx="2200904" cy="654003"/>
      </dsp:txXfrm>
    </dsp:sp>
    <dsp:sp modelId="{FA65DD3A-9F5A-4E90-B54E-1232F7E899A6}">
      <dsp:nvSpPr>
        <dsp:cNvPr id="0" name=""/>
        <dsp:cNvSpPr/>
      </dsp:nvSpPr>
      <dsp:spPr>
        <a:xfrm rot="5400000">
          <a:off x="854111" y="1776914"/>
          <a:ext cx="707576" cy="805551"/>
        </a:xfrm>
        <a:prstGeom prst="bentUpArrow">
          <a:avLst>
            <a:gd name="adj1" fmla="val 32840"/>
            <a:gd name="adj2" fmla="val 25000"/>
            <a:gd name="adj3" fmla="val 3578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209F86-6716-43BC-A89D-A5635B21B63C}">
      <dsp:nvSpPr>
        <dsp:cNvPr id="0" name=""/>
        <dsp:cNvSpPr/>
      </dsp:nvSpPr>
      <dsp:spPr>
        <a:xfrm>
          <a:off x="661302" y="950181"/>
          <a:ext cx="2988315" cy="8337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Arial" pitchFamily="34" charset="0"/>
              <a:cs typeface="Arial" pitchFamily="34" charset="0"/>
            </a:rPr>
            <a:t>a – bout</a:t>
          </a:r>
          <a:endParaRPr lang="en-US" sz="3200" kern="1200" dirty="0">
            <a:latin typeface="Arial" pitchFamily="34" charset="0"/>
            <a:cs typeface="Arial" pitchFamily="34" charset="0"/>
          </a:endParaRPr>
        </a:p>
      </dsp:txBody>
      <dsp:txXfrm>
        <a:off x="702010" y="990889"/>
        <a:ext cx="2906899" cy="752345"/>
      </dsp:txXfrm>
    </dsp:sp>
    <dsp:sp modelId="{1140AB56-40A5-4344-AC15-BAF806AAA3A6}">
      <dsp:nvSpPr>
        <dsp:cNvPr id="0" name=""/>
        <dsp:cNvSpPr/>
      </dsp:nvSpPr>
      <dsp:spPr>
        <a:xfrm>
          <a:off x="3811657" y="1033008"/>
          <a:ext cx="2435418" cy="625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smtClean="0">
              <a:latin typeface="Arial" pitchFamily="34" charset="0"/>
              <a:cs typeface="Arial" pitchFamily="34" charset="0"/>
            </a:rPr>
            <a:t>Syllable</a:t>
          </a:r>
          <a:endParaRPr lang="en-US" sz="3200" b="1" kern="1200" dirty="0">
            <a:latin typeface="Arial" pitchFamily="34" charset="0"/>
            <a:cs typeface="Arial" pitchFamily="34" charset="0"/>
          </a:endParaRPr>
        </a:p>
      </dsp:txBody>
      <dsp:txXfrm>
        <a:off x="3811657" y="1033008"/>
        <a:ext cx="2435418" cy="625740"/>
      </dsp:txXfrm>
    </dsp:sp>
    <dsp:sp modelId="{6F4B68BC-663E-42CC-AAE7-8D7AE863A0EC}">
      <dsp:nvSpPr>
        <dsp:cNvPr id="0" name=""/>
        <dsp:cNvSpPr/>
      </dsp:nvSpPr>
      <dsp:spPr>
        <a:xfrm>
          <a:off x="1698162" y="1944359"/>
          <a:ext cx="2988315" cy="8337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Arial" pitchFamily="34" charset="0"/>
              <a:cs typeface="Arial" pitchFamily="34" charset="0"/>
            </a:rPr>
            <a:t>ax –b – aw – t  </a:t>
          </a:r>
          <a:endParaRPr lang="en-US" sz="3200" kern="1200" dirty="0">
            <a:latin typeface="Arial" pitchFamily="34" charset="0"/>
            <a:cs typeface="Arial" pitchFamily="34" charset="0"/>
          </a:endParaRPr>
        </a:p>
      </dsp:txBody>
      <dsp:txXfrm>
        <a:off x="1738870" y="1985067"/>
        <a:ext cx="2906899" cy="752345"/>
      </dsp:txXfrm>
    </dsp:sp>
    <dsp:sp modelId="{A8C5151B-E6F8-4FD2-A9AC-113F50CC67A5}">
      <dsp:nvSpPr>
        <dsp:cNvPr id="0" name=""/>
        <dsp:cNvSpPr/>
      </dsp:nvSpPr>
      <dsp:spPr>
        <a:xfrm>
          <a:off x="4870313" y="1900363"/>
          <a:ext cx="2651756" cy="90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smtClean="0">
              <a:latin typeface="Arial" pitchFamily="34" charset="0"/>
              <a:cs typeface="Arial" pitchFamily="34" charset="0"/>
            </a:rPr>
            <a:t>Phoneme</a:t>
          </a:r>
          <a:endParaRPr lang="en-US" sz="3200" b="1" kern="1200" dirty="0">
            <a:latin typeface="Arial" pitchFamily="34" charset="0"/>
            <a:cs typeface="Arial" pitchFamily="34" charset="0"/>
          </a:endParaRPr>
        </a:p>
      </dsp:txBody>
      <dsp:txXfrm>
        <a:off x="4870313" y="1900363"/>
        <a:ext cx="2651756" cy="90931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2/19/2013</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2/19/2013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5.png"/><Relationship Id="rId18" Type="http://schemas.openxmlformats.org/officeDocument/2006/relationships/image" Target="../media/image10.png"/><Relationship Id="rId3" Type="http://schemas.openxmlformats.org/officeDocument/2006/relationships/notesSlide" Target="../notesSlides/notesSlide1.xml"/><Relationship Id="rId21" Type="http://schemas.openxmlformats.org/officeDocument/2006/relationships/image" Target="../media/image13.png"/><Relationship Id="rId7" Type="http://schemas.openxmlformats.org/officeDocument/2006/relationships/image" Target="../media/image4.png"/><Relationship Id="rId12" Type="http://schemas.microsoft.com/office/2007/relationships/diagramDrawing" Target="../diagrams/drawing1.xml"/><Relationship Id="rId17" Type="http://schemas.openxmlformats.org/officeDocument/2006/relationships/image" Target="../media/image9.png"/><Relationship Id="rId2" Type="http://schemas.openxmlformats.org/officeDocument/2006/relationships/slideLayout" Target="../slideLayouts/slideLayout7.xml"/><Relationship Id="rId16" Type="http://schemas.openxmlformats.org/officeDocument/2006/relationships/image" Target="../media/image8.png"/><Relationship Id="rId20" Type="http://schemas.openxmlformats.org/officeDocument/2006/relationships/image" Target="../media/image12.png"/><Relationship Id="rId1" Type="http://schemas.openxmlformats.org/officeDocument/2006/relationships/themeOverride" Target="../theme/themeOverride1.xml"/><Relationship Id="rId6" Type="http://schemas.openxmlformats.org/officeDocument/2006/relationships/image" Target="../media/image3.png"/><Relationship Id="rId11" Type="http://schemas.openxmlformats.org/officeDocument/2006/relationships/diagramColors" Target="../diagrams/colors1.xml"/><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5.gif"/><Relationship Id="rId10" Type="http://schemas.openxmlformats.org/officeDocument/2006/relationships/diagramQuickStyle" Target="../diagrams/quickStyle1.xml"/><Relationship Id="rId19" Type="http://schemas.openxmlformats.org/officeDocument/2006/relationships/image" Target="../media/image11.png"/><Relationship Id="rId4" Type="http://schemas.openxmlformats.org/officeDocument/2006/relationships/image" Target="../media/image1.png"/><Relationship Id="rId9" Type="http://schemas.openxmlformats.org/officeDocument/2006/relationships/diagramLayout" Target="../diagrams/layout1.xml"/><Relationship Id="rId14" Type="http://schemas.openxmlformats.org/officeDocument/2006/relationships/image" Target="../media/image6.png"/><Relationship Id="rId22"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Text Box 7"/>
          <p:cNvSpPr txBox="1">
            <a:spLocks noChangeArrowheads="1"/>
          </p:cNvSpPr>
          <p:nvPr/>
        </p:nvSpPr>
        <p:spPr bwMode="auto">
          <a:xfrm>
            <a:off x="18575129" y="4381499"/>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pPr marL="457200" indent="-457200"/>
            <a:r>
              <a:rPr lang="en-US" dirty="0"/>
              <a:t>English vs. </a:t>
            </a:r>
            <a:r>
              <a:rPr lang="en-US" dirty="0" smtClean="0"/>
              <a:t>Mandarin:</a:t>
            </a:r>
            <a:br>
              <a:rPr lang="en-US" dirty="0" smtClean="0"/>
            </a:br>
            <a:r>
              <a:rPr lang="en-US" dirty="0" smtClean="0"/>
              <a:t>A </a:t>
            </a:r>
            <a:r>
              <a:rPr lang="en-US" dirty="0"/>
              <a:t>Phonetic Comparison</a:t>
            </a:r>
          </a:p>
        </p:txBody>
      </p:sp>
      <p:sp>
        <p:nvSpPr>
          <p:cNvPr id="53" name="Text Box 7"/>
          <p:cNvSpPr txBox="1">
            <a:spLocks noChangeArrowheads="1"/>
          </p:cNvSpPr>
          <p:nvPr/>
        </p:nvSpPr>
        <p:spPr bwMode="auto">
          <a:xfrm>
            <a:off x="209549" y="15981363"/>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325">
              <a:spcAft>
                <a:spcPts val="1200"/>
              </a:spcAft>
              <a:tabLst>
                <a:tab pos="381000" algn="l"/>
              </a:tabLst>
              <a:defRPr/>
            </a:pPr>
            <a:r>
              <a:rPr lang="en-US" sz="4000" b="1" dirty="0" smtClean="0">
                <a:solidFill>
                  <a:srgbClr val="333399"/>
                </a:solidFill>
                <a:latin typeface="Arial" pitchFamily="34" charset="0"/>
                <a:cs typeface="Arial" pitchFamily="34" charset="0"/>
              </a:rPr>
              <a:t>Experimental Setup</a:t>
            </a:r>
            <a:endParaRPr lang="en-US" sz="4000" b="1" dirty="0">
              <a:solidFill>
                <a:srgbClr val="333399"/>
              </a:solidFill>
              <a:latin typeface="Arial" pitchFamily="34" charset="0"/>
              <a:cs typeface="Arial" pitchFamily="34" charset="0"/>
            </a:endParaRPr>
          </a:p>
        </p:txBody>
      </p:sp>
      <p:sp>
        <p:nvSpPr>
          <p:cNvPr id="14339" name="Text Box 7"/>
          <p:cNvSpPr txBox="1">
            <a:spLocks noChangeArrowheads="1"/>
          </p:cNvSpPr>
          <p:nvPr/>
        </p:nvSpPr>
        <p:spPr bwMode="auto">
          <a:xfrm>
            <a:off x="252413" y="4381499"/>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325">
              <a:spcAft>
                <a:spcPts val="1200"/>
              </a:spcAft>
              <a:tabLst>
                <a:tab pos="381000" algn="l"/>
              </a:tabLst>
              <a:defRPr/>
            </a:pPr>
            <a:r>
              <a:rPr lang="en-US" sz="4000" b="1" dirty="0" smtClean="0">
                <a:solidFill>
                  <a:srgbClr val="333399"/>
                </a:solidFill>
                <a:latin typeface="Arial" pitchFamily="34" charset="0"/>
                <a:cs typeface="Arial" pitchFamily="34" charset="0"/>
              </a:rPr>
              <a:t>Abstract</a:t>
            </a:r>
          </a:p>
          <a:p>
            <a:pPr algn="just" defTabSz="695325">
              <a:spcBef>
                <a:spcPts val="0"/>
              </a:spcBef>
              <a:spcAft>
                <a:spcPts val="1800"/>
              </a:spcAft>
              <a:defRPr/>
            </a:pPr>
            <a:r>
              <a:rPr lang="en-US" sz="3200" b="1" dirty="0">
                <a:latin typeface="Arial" pitchFamily="34" charset="0"/>
                <a:cs typeface="Arial" pitchFamily="34" charset="0"/>
              </a:rPr>
              <a:t>The focus of this work is to assess the performance of </a:t>
            </a:r>
            <a:r>
              <a:rPr lang="en-US" sz="3200" b="1" dirty="0" smtClean="0">
                <a:latin typeface="Arial" pitchFamily="34" charset="0"/>
                <a:cs typeface="Arial" pitchFamily="34" charset="0"/>
              </a:rPr>
              <a:t>three new </a:t>
            </a:r>
            <a:r>
              <a:rPr lang="en-US" sz="3200" b="1" dirty="0">
                <a:latin typeface="Arial" pitchFamily="34" charset="0"/>
                <a:cs typeface="Arial" pitchFamily="34" charset="0"/>
              </a:rPr>
              <a:t>variational inference algorithms for </a:t>
            </a:r>
            <a:r>
              <a:rPr lang="en-US" sz="3200" b="1" dirty="0" smtClean="0">
                <a:latin typeface="Arial" pitchFamily="34" charset="0"/>
                <a:cs typeface="Arial" pitchFamily="34" charset="0"/>
              </a:rPr>
              <a:t>the acoustic </a:t>
            </a:r>
            <a:r>
              <a:rPr lang="en-US" sz="3200" b="1" dirty="0">
                <a:latin typeface="Arial" pitchFamily="34" charset="0"/>
                <a:cs typeface="Arial" pitchFamily="34" charset="0"/>
              </a:rPr>
              <a:t>modeling </a:t>
            </a:r>
            <a:r>
              <a:rPr lang="en-US" sz="3200" b="1" dirty="0" smtClean="0">
                <a:latin typeface="Arial" pitchFamily="34" charset="0"/>
                <a:cs typeface="Arial" pitchFamily="34" charset="0"/>
              </a:rPr>
              <a:t>task in </a:t>
            </a:r>
            <a:r>
              <a:rPr lang="en-US" sz="3200" b="1" dirty="0">
                <a:latin typeface="Arial" pitchFamily="34" charset="0"/>
                <a:cs typeface="Arial" pitchFamily="34" charset="0"/>
              </a:rPr>
              <a:t>speech recognition</a:t>
            </a:r>
            <a:r>
              <a:rPr lang="en-US" sz="3200" b="1" dirty="0" smtClean="0">
                <a:latin typeface="Arial" pitchFamily="34" charset="0"/>
                <a:cs typeface="Arial" pitchFamily="34" charset="0"/>
              </a:rPr>
              <a:t>:</a:t>
            </a:r>
          </a:p>
          <a:p>
            <a:pPr marL="914400" indent="-558800" defTabSz="695325">
              <a:spcBef>
                <a:spcPts val="0"/>
              </a:spcBef>
              <a:spcAft>
                <a:spcPts val="1800"/>
              </a:spcAft>
              <a:buFont typeface="Wingdings" charset="2"/>
              <a:buChar char="Ø"/>
              <a:defRPr/>
            </a:pPr>
            <a:r>
              <a:rPr lang="en-US" sz="2800" b="1" dirty="0" smtClean="0">
                <a:latin typeface="Arial" pitchFamily="34" charset="0"/>
                <a:cs typeface="Arial" pitchFamily="34" charset="0"/>
              </a:rPr>
              <a:t>Accelerated </a:t>
            </a:r>
            <a:r>
              <a:rPr lang="en-US" sz="2800" b="1" dirty="0">
                <a:latin typeface="Arial" pitchFamily="34" charset="0"/>
                <a:cs typeface="Arial" pitchFamily="34" charset="0"/>
              </a:rPr>
              <a:t>variational Dirichlet process mixtures (AVDPM</a:t>
            </a:r>
            <a:r>
              <a:rPr lang="en-US" sz="2800" b="1" dirty="0" smtClean="0">
                <a:latin typeface="Arial" pitchFamily="34" charset="0"/>
                <a:cs typeface="Arial" pitchFamily="34" charset="0"/>
              </a:rPr>
              <a:t>)</a:t>
            </a:r>
          </a:p>
          <a:p>
            <a:pPr marL="914400" indent="-558800" defTabSz="695325">
              <a:spcBef>
                <a:spcPts val="0"/>
              </a:spcBef>
              <a:spcAft>
                <a:spcPts val="1200"/>
              </a:spcAft>
              <a:buFont typeface="Wingdings" charset="2"/>
              <a:buChar char="Ø"/>
              <a:defRPr/>
            </a:pPr>
            <a:r>
              <a:rPr lang="en-US" sz="2800" b="1" dirty="0" smtClean="0">
                <a:latin typeface="Arial" pitchFamily="34" charset="0"/>
                <a:cs typeface="Arial" pitchFamily="34" charset="0"/>
              </a:rPr>
              <a:t>Collapsed </a:t>
            </a:r>
            <a:r>
              <a:rPr lang="en-US" sz="2800" b="1" dirty="0">
                <a:latin typeface="Arial" pitchFamily="34" charset="0"/>
                <a:cs typeface="Arial" pitchFamily="34" charset="0"/>
              </a:rPr>
              <a:t>variational stick breaking (CVSB</a:t>
            </a:r>
            <a:r>
              <a:rPr lang="en-US" sz="2800" b="1" dirty="0" smtClean="0">
                <a:latin typeface="Arial" pitchFamily="34" charset="0"/>
                <a:cs typeface="Arial" pitchFamily="34" charset="0"/>
              </a:rPr>
              <a:t>)</a:t>
            </a:r>
          </a:p>
          <a:p>
            <a:pPr marL="914400" indent="-558800" defTabSz="695325">
              <a:spcBef>
                <a:spcPts val="0"/>
              </a:spcBef>
              <a:spcAft>
                <a:spcPts val="1800"/>
              </a:spcAft>
              <a:buFont typeface="Wingdings" charset="2"/>
              <a:buChar char="Ø"/>
              <a:defRPr/>
            </a:pPr>
            <a:r>
              <a:rPr lang="en-US" sz="2800" b="1" dirty="0" smtClean="0">
                <a:latin typeface="Arial" pitchFamily="34" charset="0"/>
                <a:cs typeface="Arial" pitchFamily="34" charset="0"/>
              </a:rPr>
              <a:t>Collapsed </a:t>
            </a:r>
            <a:r>
              <a:rPr lang="en-US" sz="2800" b="1" dirty="0">
                <a:latin typeface="Arial" pitchFamily="34" charset="0"/>
                <a:cs typeface="Arial" pitchFamily="34" charset="0"/>
              </a:rPr>
              <a:t>Dirichlet priors (CDP).</a:t>
            </a:r>
          </a:p>
          <a:p>
            <a:pPr algn="just" defTabSz="695325">
              <a:spcBef>
                <a:spcPts val="0"/>
              </a:spcBef>
              <a:spcAft>
                <a:spcPts val="1800"/>
              </a:spcAft>
              <a:tabLst>
                <a:tab pos="1270000" algn="l"/>
              </a:tabLst>
              <a:defRPr/>
            </a:pPr>
            <a:r>
              <a:rPr lang="en-US" sz="3200" b="1" dirty="0" smtClean="0">
                <a:latin typeface="Arial" pitchFamily="34" charset="0"/>
                <a:cs typeface="Arial" pitchFamily="34" charset="0"/>
              </a:rPr>
              <a:t>Speech recognition (SR) </a:t>
            </a:r>
            <a:r>
              <a:rPr lang="en-US" sz="3200" b="1" dirty="0">
                <a:latin typeface="Arial" pitchFamily="34" charset="0"/>
                <a:cs typeface="Arial" pitchFamily="34" charset="0"/>
              </a:rPr>
              <a:t>performance is highly dependent on the data it was trained </a:t>
            </a:r>
            <a:r>
              <a:rPr lang="en-US" sz="3200" b="1" dirty="0" smtClean="0">
                <a:latin typeface="Arial" pitchFamily="34" charset="0"/>
                <a:cs typeface="Arial" pitchFamily="34" charset="0"/>
              </a:rPr>
              <a:t>on. Our goal is to reduce the complexity and sensitivity of training.</a:t>
            </a:r>
          </a:p>
          <a:p>
            <a:pPr algn="just" defTabSz="695325">
              <a:spcBef>
                <a:spcPts val="0"/>
              </a:spcBef>
              <a:spcAft>
                <a:spcPts val="1200"/>
              </a:spcAft>
              <a:tabLst>
                <a:tab pos="1270000" algn="l"/>
              </a:tabLst>
              <a:defRPr/>
            </a:pPr>
            <a:r>
              <a:rPr lang="en-US" sz="3200" b="1" dirty="0" smtClean="0">
                <a:latin typeface="Arial" pitchFamily="34" charset="0"/>
                <a:cs typeface="Arial" pitchFamily="34" charset="0"/>
              </a:rPr>
              <a:t>Dirichlet Processes Mixtures (DPMs) can learn underlying structure from data and can potentially help improve a system’s ability to generalize to unseen data. Inference algorithms are needed to make calculations tractable for DPMs.</a:t>
            </a: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p:txBody>
      </p:sp>
      <p:sp>
        <p:nvSpPr>
          <p:cNvPr id="1031" name="Text Box 14"/>
          <p:cNvSpPr txBox="1">
            <a:spLocks noChangeArrowheads="1"/>
          </p:cNvSpPr>
          <p:nvPr/>
        </p:nvSpPr>
        <p:spPr bwMode="auto">
          <a:xfrm>
            <a:off x="6415112" y="2281224"/>
            <a:ext cx="23745776" cy="1231106"/>
          </a:xfrm>
          <a:prstGeom prst="rect">
            <a:avLst/>
          </a:prstGeom>
          <a:noFill/>
          <a:ln w="12700">
            <a:noFill/>
            <a:miter lim="800000"/>
            <a:headEnd/>
            <a:tailEnd/>
          </a:ln>
        </p:spPr>
        <p:txBody>
          <a:bodyPr wrap="square" lIns="0" tIns="0" rIns="0" bIns="0">
            <a:spAutoFit/>
          </a:bodyPr>
          <a:lstStyle/>
          <a:p>
            <a:pPr algn="ctr" defTabSz="695325">
              <a:spcAft>
                <a:spcPts val="1200"/>
              </a:spcAft>
            </a:pPr>
            <a:r>
              <a:rPr lang="en-US" sz="4000" b="1" dirty="0" smtClean="0">
                <a:solidFill>
                  <a:srgbClr val="BE0F34"/>
                </a:solidFill>
                <a:latin typeface="Arial" charset="0"/>
                <a:cs typeface="Arial" charset="0"/>
              </a:rPr>
              <a:t>John Steinberg and Dr. Joseph Picone</a:t>
            </a:r>
            <a:r>
              <a:rPr lang="en-US" sz="4000" b="1" dirty="0">
                <a:latin typeface="Arial" charset="0"/>
                <a:cs typeface="Arial" charset="0"/>
              </a:rPr>
              <a:t/>
            </a:r>
            <a:br>
              <a:rPr lang="en-US" sz="4000" b="1" dirty="0">
                <a:latin typeface="Arial" charset="0"/>
                <a:cs typeface="Arial" charset="0"/>
              </a:rPr>
            </a:br>
            <a:r>
              <a:rPr lang="en-US" sz="4000" b="1" dirty="0">
                <a:latin typeface="Arial" charset="0"/>
                <a:cs typeface="Arial" charset="0"/>
              </a:rPr>
              <a:t>Department of Electrical and Computer Engineering, Temple </a:t>
            </a:r>
            <a:r>
              <a:rPr lang="en-US" sz="4000" b="1" dirty="0" smtClean="0">
                <a:latin typeface="Arial" charset="0"/>
                <a:cs typeface="Arial" charset="0"/>
              </a:rPr>
              <a:t>University</a:t>
            </a:r>
            <a:endParaRPr lang="en-US" sz="4000" b="1" dirty="0">
              <a:latin typeface="Arial" charset="0"/>
              <a:cs typeface="Arial" charset="0"/>
            </a:endParaRPr>
          </a:p>
        </p:txBody>
      </p:sp>
      <p:sp>
        <p:nvSpPr>
          <p:cNvPr id="1032" name="Rectangle 180"/>
          <p:cNvSpPr>
            <a:spLocks noChangeArrowheads="1"/>
          </p:cNvSpPr>
          <p:nvPr/>
        </p:nvSpPr>
        <p:spPr bwMode="auto">
          <a:xfrm>
            <a:off x="8136627" y="0"/>
            <a:ext cx="20302747" cy="1846659"/>
          </a:xfrm>
          <a:prstGeom prst="rect">
            <a:avLst/>
          </a:prstGeom>
          <a:noFill/>
          <a:ln w="9525">
            <a:noFill/>
            <a:miter lim="800000"/>
            <a:headEnd/>
            <a:tailEnd/>
          </a:ln>
        </p:spPr>
        <p:txBody>
          <a:bodyPr wrap="square" lIns="0" tIns="0" rIns="0" bIns="0">
            <a:spAutoFit/>
          </a:bodyPr>
          <a:lstStyle/>
          <a:p>
            <a:pPr algn="ctr" defTabSz="695325"/>
            <a:r>
              <a:rPr lang="en-US" sz="6000" b="1" dirty="0" smtClean="0">
                <a:solidFill>
                  <a:srgbClr val="333399"/>
                </a:solidFill>
                <a:latin typeface="Arial" charset="0"/>
                <a:cs typeface="Arial" charset="0"/>
              </a:rPr>
              <a:t>Variational Inference Algorithms for</a:t>
            </a:r>
            <a:br>
              <a:rPr lang="en-US" sz="6000" b="1" dirty="0" smtClean="0">
                <a:solidFill>
                  <a:srgbClr val="333399"/>
                </a:solidFill>
                <a:latin typeface="Arial" charset="0"/>
                <a:cs typeface="Arial" charset="0"/>
              </a:rPr>
            </a:br>
            <a:r>
              <a:rPr lang="en-US" sz="6000" b="1" dirty="0" smtClean="0">
                <a:solidFill>
                  <a:srgbClr val="333399"/>
                </a:solidFill>
                <a:latin typeface="Arial" charset="0"/>
                <a:cs typeface="Arial" charset="0"/>
              </a:rPr>
              <a:t>Acoustic Modeling in Speech Recognition</a:t>
            </a:r>
            <a:endParaRPr lang="en-US" sz="6000" b="1" dirty="0">
              <a:solidFill>
                <a:srgbClr val="333399"/>
              </a:solidFill>
              <a:latin typeface="Arial" charset="0"/>
              <a:cs typeface="Arial" charset="0"/>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r>
              <a:rPr lang="en-US" sz="1600" dirty="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dirty="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endParaRPr lang="en-US" sz="1600" dirty="0">
              <a:latin typeface="Arial" charset="0"/>
              <a:cs typeface="Arial" charset="0"/>
            </a:endParaRPr>
          </a:p>
        </p:txBody>
      </p:sp>
      <p:sp>
        <p:nvSpPr>
          <p:cNvPr id="14512" name="Text Box 176"/>
          <p:cNvSpPr txBox="1">
            <a:spLocks noChangeArrowheads="1"/>
          </p:cNvSpPr>
          <p:nvPr/>
        </p:nvSpPr>
        <p:spPr bwMode="auto">
          <a:xfrm>
            <a:off x="1353281" y="192440"/>
            <a:ext cx="5420232" cy="118494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0" tIns="0" rIns="0" bIns="0">
            <a:spAutoFit/>
          </a:bodyPr>
          <a:lstStyle/>
          <a:p>
            <a:pPr defTabSz="695325">
              <a:spcAft>
                <a:spcPts val="600"/>
              </a:spcAft>
              <a:tabLst>
                <a:tab pos="3657600" algn="ctr"/>
              </a:tabLst>
              <a:defRPr/>
            </a:pPr>
            <a:r>
              <a:rPr lang="en-US" sz="3600" b="1" dirty="0" smtClean="0">
                <a:solidFill>
                  <a:srgbClr val="BE0F34"/>
                </a:solidFill>
                <a:latin typeface="Arial" pitchFamily="34" charset="0"/>
                <a:cs typeface="Arial" pitchFamily="34" charset="0"/>
              </a:rPr>
              <a:t>College </a:t>
            </a:r>
            <a:r>
              <a:rPr lang="en-US" sz="3600" b="1" dirty="0">
                <a:solidFill>
                  <a:srgbClr val="BE0F34"/>
                </a:solidFill>
                <a:latin typeface="Arial" pitchFamily="34" charset="0"/>
                <a:cs typeface="Arial" pitchFamily="34" charset="0"/>
              </a:rPr>
              <a:t>of </a:t>
            </a:r>
            <a:r>
              <a:rPr lang="en-US" sz="3600" b="1" dirty="0" smtClean="0">
                <a:solidFill>
                  <a:srgbClr val="BE0F34"/>
                </a:solidFill>
                <a:latin typeface="Arial" pitchFamily="34" charset="0"/>
                <a:cs typeface="Arial" pitchFamily="34" charset="0"/>
              </a:rPr>
              <a:t>Engineering</a:t>
            </a:r>
          </a:p>
          <a:p>
            <a:pPr defTabSz="695325">
              <a:spcAft>
                <a:spcPts val="600"/>
              </a:spcAft>
              <a:tabLst>
                <a:tab pos="3657600" algn="ctr"/>
              </a:tabLst>
              <a:defRPr/>
            </a:pPr>
            <a:r>
              <a:rPr lang="en-US" sz="3600" b="1" dirty="0" smtClean="0">
                <a:solidFill>
                  <a:srgbClr val="BE0F34"/>
                </a:solidFill>
                <a:latin typeface="Arial" pitchFamily="34" charset="0"/>
                <a:cs typeface="Arial" pitchFamily="34" charset="0"/>
              </a:rPr>
              <a:t>Temple </a:t>
            </a:r>
            <a:r>
              <a:rPr lang="en-US" sz="3600" b="1" dirty="0">
                <a:solidFill>
                  <a:srgbClr val="BE0F34"/>
                </a:solidFill>
                <a:latin typeface="Arial" pitchFamily="34" charset="0"/>
                <a:cs typeface="Arial" pitchFamily="34" charset="0"/>
              </a:rPr>
              <a:t>University</a:t>
            </a:r>
          </a:p>
        </p:txBody>
      </p:sp>
      <p:sp>
        <p:nvSpPr>
          <p:cNvPr id="14527" name="Text Box 114"/>
          <p:cNvSpPr txBox="1">
            <a:spLocks noChangeArrowheads="1"/>
          </p:cNvSpPr>
          <p:nvPr/>
        </p:nvSpPr>
        <p:spPr bwMode="auto">
          <a:xfrm>
            <a:off x="9412882" y="4381499"/>
            <a:ext cx="8578850" cy="547370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Speech Recognition Systems</a:t>
            </a:r>
          </a:p>
          <a:p>
            <a:r>
              <a:rPr lang="en-US" dirty="0"/>
              <a:t> </a:t>
            </a:r>
          </a:p>
          <a:p>
            <a:endParaRPr lang="en-US" dirty="0"/>
          </a:p>
          <a:p>
            <a:r>
              <a:rPr lang="en-US" dirty="0"/>
              <a:t>	</a:t>
            </a:r>
          </a:p>
        </p:txBody>
      </p:sp>
      <p:sp>
        <p:nvSpPr>
          <p:cNvPr id="58" name="Text Box 7"/>
          <p:cNvSpPr txBox="1">
            <a:spLocks noChangeArrowheads="1"/>
          </p:cNvSpPr>
          <p:nvPr/>
        </p:nvSpPr>
        <p:spPr bwMode="auto">
          <a:xfrm>
            <a:off x="9395244" y="15956676"/>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Gaussian Mixture Models</a:t>
            </a:r>
          </a:p>
          <a:p>
            <a:endParaRPr lang="en-US" dirty="0"/>
          </a:p>
          <a:p>
            <a:endParaRPr lang="en-US" dirty="0"/>
          </a:p>
          <a:p>
            <a:endParaRPr lang="en-US" dirty="0"/>
          </a:p>
          <a:p>
            <a:endParaRPr lang="en-US" dirty="0"/>
          </a:p>
        </p:txBody>
      </p:sp>
      <p:sp>
        <p:nvSpPr>
          <p:cNvPr id="39" name="Text Box 7"/>
          <p:cNvSpPr txBox="1">
            <a:spLocks noChangeArrowheads="1"/>
          </p:cNvSpPr>
          <p:nvPr/>
        </p:nvSpPr>
        <p:spPr bwMode="auto">
          <a:xfrm>
            <a:off x="18580939" y="15890796"/>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Variational Inference Results</a:t>
            </a:r>
          </a:p>
          <a:p>
            <a:endParaRPr lang="en-US" dirty="0"/>
          </a:p>
          <a:p>
            <a:endParaRPr lang="en-US" dirty="0"/>
          </a:p>
          <a:p>
            <a:endParaRPr lang="en-US" dirty="0"/>
          </a:p>
          <a:p>
            <a:endParaRPr lang="en-US" dirty="0"/>
          </a:p>
          <a:p>
            <a:endParaRPr lang="en-US" dirty="0"/>
          </a:p>
        </p:txBody>
      </p:sp>
      <p:sp>
        <p:nvSpPr>
          <p:cNvPr id="40" name="Text Box 7"/>
          <p:cNvSpPr txBox="1">
            <a:spLocks noChangeArrowheads="1"/>
          </p:cNvSpPr>
          <p:nvPr/>
        </p:nvSpPr>
        <p:spPr bwMode="auto">
          <a:xfrm>
            <a:off x="27735597" y="4381499"/>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Probabilistic Modeling: DPMs and Variational Inference</a:t>
            </a:r>
          </a:p>
          <a:p>
            <a:endParaRPr lang="en-US" dirty="0"/>
          </a:p>
        </p:txBody>
      </p:sp>
      <p:sp>
        <p:nvSpPr>
          <p:cNvPr id="51" name="Text Box 7"/>
          <p:cNvSpPr txBox="1">
            <a:spLocks noChangeArrowheads="1"/>
          </p:cNvSpPr>
          <p:nvPr/>
        </p:nvSpPr>
        <p:spPr bwMode="auto">
          <a:xfrm>
            <a:off x="27766633" y="15890796"/>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Conclusions</a:t>
            </a:r>
          </a:p>
          <a:p>
            <a:pPr marL="571500" indent="-571500">
              <a:buFont typeface="Wingdings" charset="2"/>
              <a:buChar char="Ø"/>
            </a:pPr>
            <a:r>
              <a:rPr lang="en-US" sz="3200" dirty="0">
                <a:solidFill>
                  <a:schemeClr val="tx1"/>
                </a:solidFill>
              </a:rPr>
              <a:t>DPMs can optimize the </a:t>
            </a:r>
            <a:r>
              <a:rPr lang="en-US" sz="3200" dirty="0" smtClean="0">
                <a:solidFill>
                  <a:schemeClr val="tx1"/>
                </a:solidFill>
              </a:rPr>
              <a:t># of </a:t>
            </a:r>
            <a:r>
              <a:rPr lang="en-US" sz="3200" dirty="0">
                <a:solidFill>
                  <a:schemeClr val="tx1"/>
                </a:solidFill>
              </a:rPr>
              <a:t>mixtures for </a:t>
            </a:r>
            <a:r>
              <a:rPr lang="en-US" sz="3200" dirty="0" smtClean="0">
                <a:solidFill>
                  <a:schemeClr val="tx1"/>
                </a:solidFill>
              </a:rPr>
              <a:t>GMMs</a:t>
            </a:r>
            <a:endParaRPr lang="en-US" sz="3200" dirty="0" smtClean="0">
              <a:solidFill>
                <a:schemeClr val="tx1"/>
              </a:solidFill>
            </a:endParaRPr>
          </a:p>
          <a:p>
            <a:pPr marL="571500" indent="-571500">
              <a:buFont typeface="Wingdings" charset="2"/>
              <a:buChar char="Ø"/>
            </a:pPr>
            <a:r>
              <a:rPr lang="en-US" sz="3200" dirty="0" smtClean="0">
                <a:solidFill>
                  <a:schemeClr val="tx1"/>
                </a:solidFill>
              </a:rPr>
              <a:t>AVDPM</a:t>
            </a:r>
            <a:r>
              <a:rPr lang="en-US" sz="3200" dirty="0">
                <a:solidFill>
                  <a:schemeClr val="tx1"/>
                </a:solidFill>
              </a:rPr>
              <a:t>, CVSB, and CDP </a:t>
            </a:r>
            <a:r>
              <a:rPr lang="en-US" sz="3200" dirty="0" smtClean="0">
                <a:solidFill>
                  <a:schemeClr val="tx1"/>
                </a:solidFill>
              </a:rPr>
              <a:t>yield </a:t>
            </a:r>
            <a:r>
              <a:rPr lang="en-US" sz="3200" dirty="0">
                <a:solidFill>
                  <a:schemeClr val="tx1"/>
                </a:solidFill>
              </a:rPr>
              <a:t>slightly improved error rates over </a:t>
            </a:r>
            <a:r>
              <a:rPr lang="en-US" sz="3200" dirty="0" smtClean="0">
                <a:solidFill>
                  <a:schemeClr val="tx1"/>
                </a:solidFill>
              </a:rPr>
              <a:t>GMMs with fixed #’s of mixtures</a:t>
            </a:r>
            <a:endParaRPr lang="en-US" sz="3200" dirty="0">
              <a:solidFill>
                <a:schemeClr val="tx1"/>
              </a:solidFill>
            </a:endParaRPr>
          </a:p>
          <a:p>
            <a:pPr marL="571500" indent="-571500">
              <a:buFont typeface="Wingdings" charset="2"/>
              <a:buChar char="Ø"/>
            </a:pPr>
            <a:r>
              <a:rPr lang="en-US" sz="3200" dirty="0">
                <a:solidFill>
                  <a:schemeClr val="tx1"/>
                </a:solidFill>
              </a:rPr>
              <a:t>AVDPM, CVSB, and CDP found much fewer # </a:t>
            </a:r>
            <a:r>
              <a:rPr lang="en-US" sz="3200" dirty="0" smtClean="0">
                <a:solidFill>
                  <a:schemeClr val="tx1"/>
                </a:solidFill>
              </a:rPr>
              <a:t>‘</a:t>
            </a:r>
            <a:r>
              <a:rPr lang="en-US" sz="3200" dirty="0" smtClean="0">
                <a:solidFill>
                  <a:schemeClr val="tx1"/>
                </a:solidFill>
              </a:rPr>
              <a:t>s of </a:t>
            </a:r>
            <a:r>
              <a:rPr lang="en-US" sz="3200" dirty="0">
                <a:solidFill>
                  <a:schemeClr val="tx1"/>
                </a:solidFill>
              </a:rPr>
              <a:t>mixtures than </a:t>
            </a:r>
            <a:r>
              <a:rPr lang="en-US" sz="3200" dirty="0" smtClean="0">
                <a:solidFill>
                  <a:schemeClr val="tx1"/>
                </a:solidFill>
              </a:rPr>
              <a:t>GMMs with fixed #’s of mixtures</a:t>
            </a:r>
            <a:endParaRPr lang="en-US" sz="3200" dirty="0">
              <a:solidFill>
                <a:schemeClr val="tx1"/>
              </a:solidFill>
            </a:endParaRPr>
          </a:p>
          <a:p>
            <a:pPr marL="571500" indent="-571500">
              <a:buFont typeface="Wingdings" charset="2"/>
              <a:buChar char="Ø"/>
            </a:pPr>
            <a:r>
              <a:rPr lang="en-US" sz="3200" dirty="0">
                <a:solidFill>
                  <a:schemeClr val="tx1"/>
                </a:solidFill>
              </a:rPr>
              <a:t>CH-E and CH-M performance </a:t>
            </a:r>
            <a:r>
              <a:rPr lang="en-US" sz="3200" dirty="0" smtClean="0">
                <a:solidFill>
                  <a:schemeClr val="tx1"/>
                </a:solidFill>
              </a:rPr>
              <a:t>gap is due </a:t>
            </a:r>
            <a:r>
              <a:rPr lang="en-US" sz="3200" dirty="0">
                <a:solidFill>
                  <a:schemeClr val="tx1"/>
                </a:solidFill>
              </a:rPr>
              <a:t>to the number of class labels</a:t>
            </a:r>
            <a:r>
              <a:rPr lang="en-US" sz="3200" dirty="0" smtClean="0">
                <a:solidFill>
                  <a:schemeClr val="tx1"/>
                </a:solidFill>
              </a:rPr>
              <a:t>.</a:t>
            </a:r>
            <a:endParaRPr lang="en-US" sz="3200" dirty="0">
              <a:solidFill>
                <a:schemeClr val="tx1"/>
              </a:solidFill>
            </a:endParaRPr>
          </a:p>
          <a:p>
            <a:pPr>
              <a:spcBef>
                <a:spcPts val="1200"/>
              </a:spcBef>
            </a:pPr>
            <a:r>
              <a:rPr lang="en-US" dirty="0" smtClean="0"/>
              <a:t>Future Work</a:t>
            </a:r>
            <a:endParaRPr lang="en-US" dirty="0"/>
          </a:p>
          <a:p>
            <a:pPr marL="571500" indent="-571500">
              <a:buFont typeface="Wingdings" charset="2"/>
              <a:buChar char="Ø"/>
            </a:pPr>
            <a:r>
              <a:rPr lang="en-US" sz="3200" dirty="0" smtClean="0">
                <a:solidFill>
                  <a:schemeClr val="tx1"/>
                </a:solidFill>
              </a:rPr>
              <a:t>Assess computational complexity of AVPDM, CVSB, and CDP (CPU time)</a:t>
            </a:r>
          </a:p>
          <a:p>
            <a:pPr marL="571500" indent="-571500">
              <a:buFont typeface="Wingdings" charset="2"/>
              <a:buChar char="Ø"/>
            </a:pPr>
            <a:r>
              <a:rPr lang="en-US" sz="3200" dirty="0" smtClean="0">
                <a:solidFill>
                  <a:schemeClr val="tx1"/>
                </a:solidFill>
              </a:rPr>
              <a:t>Compare error rates on CH-E and CHM to results from </a:t>
            </a:r>
            <a:r>
              <a:rPr lang="en-US" sz="3200" dirty="0" smtClean="0">
                <a:solidFill>
                  <a:schemeClr val="tx1"/>
                </a:solidFill>
              </a:rPr>
              <a:t>TIMIT</a:t>
            </a:r>
            <a:endParaRPr lang="en-US" sz="3200" dirty="0" smtClean="0">
              <a:solidFill>
                <a:schemeClr val="tx1"/>
              </a:solidFill>
            </a:endParaRPr>
          </a:p>
          <a:p>
            <a:pPr marL="571500" indent="-571500">
              <a:buFont typeface="Wingdings" charset="2"/>
              <a:buChar char="Ø"/>
            </a:pPr>
            <a:r>
              <a:rPr lang="en-US" sz="3200" dirty="0" smtClean="0">
                <a:solidFill>
                  <a:schemeClr val="tx1"/>
                </a:solidFill>
              </a:rPr>
              <a:t>Evaluate effects of collapsing the label set in Mandarin to further reduce error rates</a:t>
            </a:r>
            <a:endParaRPr lang="en-US" sz="3200" dirty="0"/>
          </a:p>
        </p:txBody>
      </p:sp>
      <p:sp>
        <p:nvSpPr>
          <p:cNvPr id="75" name="Rectangle 3"/>
          <p:cNvSpPr txBox="1">
            <a:spLocks noChangeArrowheads="1"/>
          </p:cNvSpPr>
          <p:nvPr/>
        </p:nvSpPr>
        <p:spPr>
          <a:xfrm>
            <a:off x="18575129" y="5892799"/>
            <a:ext cx="8485395" cy="2095500"/>
          </a:xfrm>
          <a:prstGeom prst="rect">
            <a:avLst/>
          </a:prstGeom>
        </p:spPr>
        <p:txBody>
          <a:bodyPr/>
          <a:lstStyle/>
          <a:p>
            <a:pPr algn="ctr" defTabSz="695325">
              <a:spcAft>
                <a:spcPts val="1200"/>
              </a:spcAft>
              <a:tabLst>
                <a:tab pos="38100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What is a phoneme?</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marR="0" lvl="0" algn="l" defTabSz="3100388" rtl="0" eaLnBrk="1" fontAlgn="base" latinLnBrk="0" hangingPunct="1">
              <a:lnSpc>
                <a:spcPct val="100000"/>
              </a:lnSpc>
              <a:spcBef>
                <a:spcPct val="20000"/>
              </a:spcBef>
              <a:spcAft>
                <a:spcPct val="0"/>
              </a:spcAft>
              <a:buClrTx/>
              <a:buSzTx/>
              <a:buFontTx/>
              <a:buChar char="•"/>
              <a:tabLst/>
              <a:defRPr/>
            </a:pPr>
            <a:endParaRPr kumimoji="0" lang="en-US" sz="109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endParaRPr>
          </a:p>
        </p:txBody>
      </p:sp>
      <p:sp>
        <p:nvSpPr>
          <p:cNvPr id="77" name="Text Box 7"/>
          <p:cNvSpPr txBox="1">
            <a:spLocks noChangeArrowheads="1"/>
          </p:cNvSpPr>
          <p:nvPr/>
        </p:nvSpPr>
        <p:spPr bwMode="auto">
          <a:xfrm>
            <a:off x="27802272" y="6057897"/>
            <a:ext cx="8387950" cy="499227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algn="ctr" defTabSz="695325">
              <a:spcAft>
                <a:spcPts val="1200"/>
              </a:spcAft>
              <a:tabLst>
                <a:tab pos="38100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An Example</a:t>
            </a:r>
          </a:p>
          <a:p>
            <a:pPr marL="0" lvl="1" defTabSz="3100388">
              <a:lnSpc>
                <a:spcPct val="90000"/>
              </a:lnSpc>
              <a:spcBef>
                <a:spcPct val="20000"/>
              </a:spcBef>
              <a:buFont typeface="Wingdings" pitchFamily="2" charset="2"/>
              <a:buChar char="Ø"/>
              <a:defRPr/>
            </a:pPr>
            <a:r>
              <a:rPr lang="en-US" sz="2800" b="1" kern="0" dirty="0" smtClean="0">
                <a:latin typeface="Arial" pitchFamily="34" charset="0"/>
                <a:ea typeface="ＭＳ Ｐゴシック" pitchFamily="-65" charset="-128"/>
                <a:cs typeface="Arial" pitchFamily="34" charset="0"/>
              </a:rPr>
              <a:t>Training Features:</a:t>
            </a:r>
          </a:p>
          <a:p>
            <a:pPr lvl="2" indent="-457200"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 Study Hours</a:t>
            </a:r>
          </a:p>
          <a:p>
            <a:pPr lvl="2" indent="-457200"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Age</a:t>
            </a:r>
          </a:p>
          <a:p>
            <a:pPr marL="342900" lvl="1" indent="-342900" defTabSz="3100388">
              <a:lnSpc>
                <a:spcPct val="90000"/>
              </a:lnSpc>
              <a:spcBef>
                <a:spcPct val="20000"/>
              </a:spcBef>
              <a:buFont typeface="Wingdings" pitchFamily="2" charset="2"/>
              <a:buChar char="Ø"/>
              <a:defRPr/>
            </a:pPr>
            <a:r>
              <a:rPr lang="en-US" sz="2800" b="1" kern="0" dirty="0" smtClean="0">
                <a:latin typeface="Arial" pitchFamily="34" charset="0"/>
                <a:ea typeface="ＭＳ Ｐゴシック" pitchFamily="-65" charset="-128"/>
                <a:cs typeface="Arial" pitchFamily="34" charset="0"/>
              </a:rPr>
              <a:t>Training Labels</a:t>
            </a:r>
          </a:p>
          <a:p>
            <a:pPr lvl="2" indent="-457200"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Previous grades</a:t>
            </a:r>
          </a:p>
          <a:p>
            <a:pPr defTabSz="695325">
              <a:spcAft>
                <a:spcPts val="1200"/>
              </a:spcAft>
              <a:tabLst>
                <a:tab pos="381000" algn="l"/>
              </a:tabLst>
              <a:defRPr/>
            </a:pPr>
            <a:endParaRPr lang="en-US" b="1" dirty="0" smtClean="0">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lvl="0" algn="ctr"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79" name="Text Box 7"/>
          <p:cNvSpPr txBox="1">
            <a:spLocks noChangeArrowheads="1"/>
          </p:cNvSpPr>
          <p:nvPr/>
        </p:nvSpPr>
        <p:spPr bwMode="auto">
          <a:xfrm>
            <a:off x="32124010" y="11228228"/>
            <a:ext cx="4144578" cy="41148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algn="ctr" defTabSz="695325">
              <a:spcAft>
                <a:spcPts val="1200"/>
              </a:spcAft>
              <a:tabLst>
                <a:tab pos="457200" algn="l"/>
              </a:tabLst>
              <a:defRPr sz="3200" b="1">
                <a:effectLst>
                  <a:outerShdw blurRad="38100" dist="38100" dir="2700000" algn="tl">
                    <a:srgbClr val="000000">
                      <a:alpha val="43137"/>
                    </a:srgbClr>
                  </a:outerShdw>
                </a:effectLst>
                <a:latin typeface="Arial" pitchFamily="34" charset="0"/>
                <a:cs typeface="Arial" pitchFamily="34" charset="0"/>
              </a:defRPr>
            </a:lvl1pPr>
            <a:lvl2pPr marL="508000" lvl="1" indent="-508000">
              <a:buFont typeface="Wingdings" charset="2"/>
              <a:buChar char="Ø"/>
              <a:defRPr sz="2800" b="1"/>
            </a:lvl2pPr>
          </a:lstStyle>
          <a:p>
            <a:r>
              <a:rPr lang="en-US" dirty="0"/>
              <a:t>Dirichlet Processes</a:t>
            </a:r>
          </a:p>
          <a:p>
            <a:pPr lvl="1">
              <a:spcAft>
                <a:spcPts val="1200"/>
              </a:spcAft>
            </a:pPr>
            <a:r>
              <a:rPr lang="en-US" dirty="0"/>
              <a:t> DPMs </a:t>
            </a:r>
            <a:r>
              <a:rPr lang="en-US" dirty="0" smtClean="0"/>
              <a:t>model </a:t>
            </a:r>
            <a:r>
              <a:rPr lang="en-US" dirty="0"/>
              <a:t>distributions of distributions</a:t>
            </a:r>
          </a:p>
          <a:p>
            <a:pPr lvl="1"/>
            <a:r>
              <a:rPr lang="en-US" dirty="0"/>
              <a:t>Can find the best # of classes automatically!</a:t>
            </a:r>
          </a:p>
        </p:txBody>
      </p:sp>
      <p:sp>
        <p:nvSpPr>
          <p:cNvPr id="56" name="Text Box 161"/>
          <p:cNvSpPr txBox="1">
            <a:spLocks noChangeArrowheads="1"/>
          </p:cNvSpPr>
          <p:nvPr/>
        </p:nvSpPr>
        <p:spPr bwMode="auto">
          <a:xfrm>
            <a:off x="14388475" y="9326986"/>
            <a:ext cx="3404224" cy="30777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400" dirty="0" smtClean="0">
                <a:latin typeface="Arial" pitchFamily="34" charset="0"/>
                <a:cs typeface="Arial" pitchFamily="34" charset="0"/>
              </a:rPr>
              <a:t>[1]</a:t>
            </a:r>
            <a:endParaRPr lang="en-US" sz="1400" dirty="0">
              <a:latin typeface="Arial" pitchFamily="34" charset="0"/>
              <a:cs typeface="Arial" pitchFamily="34" charset="0"/>
            </a:endParaRPr>
          </a:p>
        </p:txBody>
      </p:sp>
      <p:sp>
        <p:nvSpPr>
          <p:cNvPr id="96" name="Text Box 114"/>
          <p:cNvSpPr txBox="1">
            <a:spLocks noChangeArrowheads="1"/>
          </p:cNvSpPr>
          <p:nvPr/>
        </p:nvSpPr>
        <p:spPr bwMode="auto">
          <a:xfrm>
            <a:off x="9401175" y="10223500"/>
            <a:ext cx="8590557" cy="53768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smtClean="0"/>
              <a:t>Applications</a:t>
            </a:r>
            <a:endParaRPr lang="en-US" dirty="0"/>
          </a:p>
          <a:p>
            <a:endParaRPr lang="en-US" dirty="0"/>
          </a:p>
          <a:p>
            <a:r>
              <a:rPr lang="en-US" dirty="0"/>
              <a:t> </a:t>
            </a:r>
          </a:p>
          <a:p>
            <a:endParaRPr lang="en-US" dirty="0"/>
          </a:p>
          <a:p>
            <a:r>
              <a:rPr lang="en-US" dirty="0"/>
              <a:t>	</a:t>
            </a:r>
          </a:p>
        </p:txBody>
      </p:sp>
      <p:sp>
        <p:nvSpPr>
          <p:cNvPr id="97" name="TextBox 96"/>
          <p:cNvSpPr txBox="1"/>
          <p:nvPr/>
        </p:nvSpPr>
        <p:spPr>
          <a:xfrm>
            <a:off x="9376343" y="14312418"/>
            <a:ext cx="2176173" cy="954107"/>
          </a:xfrm>
          <a:prstGeom prst="rect">
            <a:avLst/>
          </a:prstGeom>
          <a:noFill/>
        </p:spPr>
        <p:txBody>
          <a:bodyPr wrap="none" rtlCol="0">
            <a:spAutoFit/>
          </a:bodyPr>
          <a:lstStyle/>
          <a:p>
            <a:pPr algn="ctr"/>
            <a:r>
              <a:rPr lang="en-US" sz="2800" b="1" dirty="0" smtClean="0">
                <a:latin typeface="Arial" pitchFamily="34" charset="0"/>
                <a:cs typeface="Arial" pitchFamily="34" charset="0"/>
              </a:rPr>
              <a:t>Mobile</a:t>
            </a:r>
          </a:p>
          <a:p>
            <a:pPr algn="ctr"/>
            <a:r>
              <a:rPr lang="en-US" sz="2800" b="1" dirty="0" smtClean="0">
                <a:latin typeface="Arial" pitchFamily="34" charset="0"/>
                <a:cs typeface="Arial" pitchFamily="34" charset="0"/>
              </a:rPr>
              <a:t>Technology</a:t>
            </a:r>
            <a:endParaRPr lang="en-US" sz="2800" b="1" dirty="0">
              <a:latin typeface="Arial" pitchFamily="34" charset="0"/>
              <a:cs typeface="Arial" pitchFamily="34" charset="0"/>
            </a:endParaRPr>
          </a:p>
        </p:txBody>
      </p:sp>
      <p:sp>
        <p:nvSpPr>
          <p:cNvPr id="98" name="TextBox 97"/>
          <p:cNvSpPr txBox="1"/>
          <p:nvPr/>
        </p:nvSpPr>
        <p:spPr>
          <a:xfrm>
            <a:off x="14045073" y="13394663"/>
            <a:ext cx="1859805" cy="523220"/>
          </a:xfrm>
          <a:prstGeom prst="rect">
            <a:avLst/>
          </a:prstGeom>
          <a:noFill/>
        </p:spPr>
        <p:txBody>
          <a:bodyPr wrap="none" rtlCol="0">
            <a:spAutoFit/>
          </a:bodyPr>
          <a:lstStyle/>
          <a:p>
            <a:pPr algn="ctr"/>
            <a:r>
              <a:rPr lang="en-US" sz="2800" b="1" dirty="0">
                <a:latin typeface="Arial" pitchFamily="34" charset="0"/>
                <a:cs typeface="Arial" pitchFamily="34" charset="0"/>
              </a:rPr>
              <a:t>Auto/GPS</a:t>
            </a:r>
          </a:p>
        </p:txBody>
      </p:sp>
      <p:sp>
        <p:nvSpPr>
          <p:cNvPr id="99" name="TextBox 98"/>
          <p:cNvSpPr txBox="1"/>
          <p:nvPr/>
        </p:nvSpPr>
        <p:spPr>
          <a:xfrm>
            <a:off x="11808815" y="13028348"/>
            <a:ext cx="2162773" cy="954107"/>
          </a:xfrm>
          <a:prstGeom prst="rect">
            <a:avLst/>
          </a:prstGeom>
          <a:noFill/>
        </p:spPr>
        <p:txBody>
          <a:bodyPr wrap="none" rtlCol="0">
            <a:spAutoFit/>
          </a:bodyPr>
          <a:lstStyle/>
          <a:p>
            <a:pPr algn="ctr"/>
            <a:r>
              <a:rPr lang="en-US" sz="2800" b="1" dirty="0">
                <a:latin typeface="Arial" pitchFamily="34" charset="0"/>
                <a:cs typeface="Arial" pitchFamily="34" charset="0"/>
              </a:rPr>
              <a:t>National</a:t>
            </a:r>
          </a:p>
          <a:p>
            <a:pPr algn="ctr"/>
            <a:r>
              <a:rPr lang="en-US" sz="2800" b="1" dirty="0">
                <a:latin typeface="Arial" pitchFamily="34" charset="0"/>
                <a:cs typeface="Arial" pitchFamily="34" charset="0"/>
              </a:rPr>
              <a:t>Intelligence</a:t>
            </a:r>
          </a:p>
        </p:txBody>
      </p:sp>
      <p:pic>
        <p:nvPicPr>
          <p:cNvPr id="1026" name="Picture 2"/>
          <p:cNvPicPr>
            <a:picLocks noChangeAspect="1" noChangeArrowheads="1"/>
          </p:cNvPicPr>
          <p:nvPr/>
        </p:nvPicPr>
        <p:blipFill>
          <a:blip r:embed="rId4"/>
          <a:srcRect/>
          <a:stretch>
            <a:fillRect/>
          </a:stretch>
        </p:blipFill>
        <p:spPr bwMode="auto">
          <a:xfrm>
            <a:off x="12086339" y="11409681"/>
            <a:ext cx="1605915" cy="1636366"/>
          </a:xfrm>
          <a:prstGeom prst="rect">
            <a:avLst/>
          </a:prstGeom>
          <a:noFill/>
          <a:ln w="9525">
            <a:noFill/>
            <a:miter lim="800000"/>
            <a:headEnd/>
            <a:tailEnd/>
          </a:ln>
        </p:spPr>
      </p:pic>
      <p:pic>
        <p:nvPicPr>
          <p:cNvPr id="100" name="Picture 3"/>
          <p:cNvPicPr>
            <a:picLocks noChangeAspect="1" noChangeArrowheads="1"/>
          </p:cNvPicPr>
          <p:nvPr/>
        </p:nvPicPr>
        <p:blipFill>
          <a:blip r:embed="rId5" cstate="print"/>
          <a:srcRect/>
          <a:stretch>
            <a:fillRect/>
          </a:stretch>
        </p:blipFill>
        <p:spPr bwMode="auto">
          <a:xfrm>
            <a:off x="13971588" y="13967372"/>
            <a:ext cx="1981200" cy="1564221"/>
          </a:xfrm>
          <a:prstGeom prst="rect">
            <a:avLst/>
          </a:prstGeom>
          <a:noFill/>
          <a:ln w="9525">
            <a:noFill/>
            <a:miter lim="800000"/>
            <a:headEnd/>
            <a:tailEnd/>
          </a:ln>
        </p:spPr>
      </p:pic>
      <p:pic>
        <p:nvPicPr>
          <p:cNvPr id="101" name="Picture 2"/>
          <p:cNvPicPr>
            <a:picLocks noChangeAspect="1" noChangeArrowheads="1"/>
          </p:cNvPicPr>
          <p:nvPr/>
        </p:nvPicPr>
        <p:blipFill>
          <a:blip r:embed="rId6" cstate="print"/>
          <a:srcRect l="20833"/>
          <a:stretch>
            <a:fillRect/>
          </a:stretch>
        </p:blipFill>
        <p:spPr bwMode="auto">
          <a:xfrm>
            <a:off x="9748152" y="12729030"/>
            <a:ext cx="1447800" cy="1585924"/>
          </a:xfrm>
          <a:prstGeom prst="rect">
            <a:avLst/>
          </a:prstGeom>
          <a:noFill/>
          <a:ln w="9525">
            <a:noFill/>
            <a:miter lim="800000"/>
            <a:headEnd/>
            <a:tailEnd/>
          </a:ln>
        </p:spPr>
      </p:pic>
      <p:sp>
        <p:nvSpPr>
          <p:cNvPr id="102" name="TextBox 101"/>
          <p:cNvSpPr txBox="1"/>
          <p:nvPr/>
        </p:nvSpPr>
        <p:spPr>
          <a:xfrm>
            <a:off x="15073682" y="10435623"/>
            <a:ext cx="2816450" cy="2616101"/>
          </a:xfrm>
          <a:prstGeom prst="rect">
            <a:avLst/>
          </a:prstGeom>
          <a:noFill/>
        </p:spPr>
        <p:txBody>
          <a:bodyPr wrap="square" rtlCol="0">
            <a:spAutoFit/>
          </a:bodyPr>
          <a:lstStyle/>
          <a:p>
            <a:pPr algn="ctr"/>
            <a:r>
              <a:rPr lang="en-US" sz="2800" b="1" dirty="0">
                <a:latin typeface="Arial" pitchFamily="34" charset="0"/>
                <a:cs typeface="Arial" pitchFamily="34" charset="0"/>
              </a:rPr>
              <a:t>Other Applications</a:t>
            </a:r>
          </a:p>
          <a:p>
            <a:pPr algn="ct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marL="465138" lvl="1" indent="-233363">
              <a:buFont typeface="Arial" pitchFamily="34" charset="0"/>
              <a:buChar char="•"/>
            </a:pPr>
            <a:r>
              <a:rPr lang="en-US" b="1" dirty="0" smtClean="0">
                <a:latin typeface="Arial" pitchFamily="34" charset="0"/>
                <a:cs typeface="Arial" pitchFamily="34" charset="0"/>
              </a:rPr>
              <a:t>Translators</a:t>
            </a:r>
          </a:p>
          <a:p>
            <a:pPr marL="465138" lvl="1" indent="-233363">
              <a:buFont typeface="Arial" pitchFamily="34" charset="0"/>
              <a:buChar char="•"/>
            </a:pPr>
            <a:r>
              <a:rPr lang="en-US" b="1" dirty="0" smtClean="0">
                <a:latin typeface="Arial" pitchFamily="34" charset="0"/>
                <a:cs typeface="Arial" pitchFamily="34" charset="0"/>
              </a:rPr>
              <a:t>Prostheses</a:t>
            </a:r>
          </a:p>
          <a:p>
            <a:pPr marL="465138" lvl="1" indent="-233363">
              <a:buFont typeface="Arial" pitchFamily="34" charset="0"/>
              <a:buChar char="•"/>
            </a:pPr>
            <a:r>
              <a:rPr lang="en-US" b="1" dirty="0" smtClean="0">
                <a:latin typeface="Arial" pitchFamily="34" charset="0"/>
                <a:cs typeface="Arial" pitchFamily="34" charset="0"/>
              </a:rPr>
              <a:t>Lang. Educ.</a:t>
            </a:r>
          </a:p>
          <a:p>
            <a:pPr marL="465138" lvl="1" indent="-233363">
              <a:buFont typeface="Arial" pitchFamily="34" charset="0"/>
              <a:buChar char="•"/>
            </a:pPr>
            <a:r>
              <a:rPr lang="en-US" b="1" dirty="0" smtClean="0">
                <a:latin typeface="Arial" pitchFamily="34" charset="0"/>
                <a:cs typeface="Arial" pitchFamily="34" charset="0"/>
              </a:rPr>
              <a:t>Media Search</a:t>
            </a:r>
          </a:p>
        </p:txBody>
      </p:sp>
      <p:sp>
        <p:nvSpPr>
          <p:cNvPr id="105" name="Text Box 7"/>
          <p:cNvSpPr txBox="1">
            <a:spLocks noChangeArrowheads="1"/>
          </p:cNvSpPr>
          <p:nvPr/>
        </p:nvSpPr>
        <p:spPr bwMode="auto">
          <a:xfrm>
            <a:off x="9534524" y="16917708"/>
            <a:ext cx="4010025" cy="561368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CH-E</a:t>
            </a:r>
          </a:p>
        </p:txBody>
      </p:sp>
      <p:grpSp>
        <p:nvGrpSpPr>
          <p:cNvPr id="108" name="Group 107"/>
          <p:cNvGrpSpPr>
            <a:grpSpLocks noChangeAspect="1"/>
          </p:cNvGrpSpPr>
          <p:nvPr/>
        </p:nvGrpSpPr>
        <p:grpSpPr>
          <a:xfrm>
            <a:off x="11464296" y="5372099"/>
            <a:ext cx="4527276" cy="4248149"/>
            <a:chOff x="1639381" y="791308"/>
            <a:chExt cx="5566091" cy="5574323"/>
          </a:xfrm>
        </p:grpSpPr>
        <p:pic>
          <p:nvPicPr>
            <p:cNvPr id="109" name="Picture 108"/>
            <p:cNvPicPr/>
            <p:nvPr/>
          </p:nvPicPr>
          <p:blipFill>
            <a:blip r:embed="rId7"/>
            <a:srcRect/>
            <a:stretch>
              <a:fillRect/>
            </a:stretch>
          </p:blipFill>
          <p:spPr bwMode="auto">
            <a:xfrm>
              <a:off x="1639381" y="791308"/>
              <a:ext cx="5169878" cy="5574323"/>
            </a:xfrm>
            <a:prstGeom prst="rect">
              <a:avLst/>
            </a:prstGeom>
            <a:noFill/>
            <a:ln w="9525">
              <a:noFill/>
              <a:miter lim="800000"/>
              <a:headEnd/>
              <a:tailEnd/>
            </a:ln>
          </p:spPr>
        </p:pic>
        <p:sp>
          <p:nvSpPr>
            <p:cNvPr id="110" name="Oval 109"/>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aphicFrame>
        <p:nvGraphicFramePr>
          <p:cNvPr id="3" name="Diagram 2"/>
          <p:cNvGraphicFramePr/>
          <p:nvPr>
            <p:extLst>
              <p:ext uri="{D42A27DB-BD31-4B8C-83A1-F6EECF244321}">
                <p14:modId xmlns:p14="http://schemas.microsoft.com/office/powerpoint/2010/main" val="660972704"/>
              </p:ext>
            </p:extLst>
          </p:nvPr>
        </p:nvGraphicFramePr>
        <p:xfrm>
          <a:off x="19076267" y="6766126"/>
          <a:ext cx="7522072" cy="28096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2" name="Text Box 7"/>
          <p:cNvSpPr txBox="1">
            <a:spLocks noChangeArrowheads="1"/>
          </p:cNvSpPr>
          <p:nvPr/>
        </p:nvSpPr>
        <p:spPr bwMode="auto">
          <a:xfrm>
            <a:off x="18742358" y="10312685"/>
            <a:ext cx="4069080" cy="50292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defTabSz="695325">
              <a:spcAft>
                <a:spcPts val="1200"/>
              </a:spcAft>
              <a:tabLst>
                <a:tab pos="457200" algn="l"/>
              </a:tabLst>
              <a:defRPr sz="3200" b="1">
                <a:effectLst>
                  <a:outerShdw blurRad="38100" dist="38100" dir="2700000" algn="tl">
                    <a:srgbClr val="000000">
                      <a:alpha val="43137"/>
                    </a:srgbClr>
                  </a:outerShdw>
                </a:effectLst>
                <a:latin typeface="Arial" pitchFamily="34" charset="0"/>
                <a:cs typeface="Arial" pitchFamily="34" charset="0"/>
              </a:defRPr>
            </a:lvl1pPr>
          </a:lstStyle>
          <a:p>
            <a:pPr algn="ctr"/>
            <a:r>
              <a:rPr lang="en-US" dirty="0"/>
              <a:t>English</a:t>
            </a:r>
          </a:p>
          <a:p>
            <a:pPr marL="508000" lvl="1" indent="-508000">
              <a:buFont typeface="Wingdings" charset="2"/>
              <a:buChar char="Ø"/>
            </a:pPr>
            <a:r>
              <a:rPr lang="en-US" sz="2800" b="1" dirty="0" smtClean="0"/>
              <a:t>~</a:t>
            </a:r>
            <a:r>
              <a:rPr lang="en-US" sz="2800" b="1" dirty="0"/>
              <a:t>10,000 syllables</a:t>
            </a:r>
          </a:p>
          <a:p>
            <a:pPr marL="508000" lvl="1" indent="-508000">
              <a:buFont typeface="Wingdings" charset="2"/>
              <a:buChar char="Ø"/>
            </a:pPr>
            <a:r>
              <a:rPr lang="en-US" sz="2800" b="1" dirty="0" smtClean="0"/>
              <a:t>~</a:t>
            </a:r>
            <a:r>
              <a:rPr lang="en-US" sz="2800" b="1" dirty="0"/>
              <a:t>42 phonemes</a:t>
            </a:r>
          </a:p>
          <a:p>
            <a:pPr marL="508000" lvl="1" indent="-508000">
              <a:buFont typeface="Wingdings" charset="2"/>
              <a:buChar char="Ø"/>
            </a:pPr>
            <a:r>
              <a:rPr lang="en-US" sz="2800" b="1" dirty="0" smtClean="0"/>
              <a:t>Non</a:t>
            </a:r>
            <a:r>
              <a:rPr lang="en-US" sz="2800" b="1" dirty="0"/>
              <a:t>-Tonal Language</a:t>
            </a:r>
          </a:p>
          <a:p>
            <a:pPr lvl="1"/>
            <a:endParaRPr lang="en-US" dirty="0"/>
          </a:p>
          <a:p>
            <a:pPr lvl="1"/>
            <a:endParaRPr lang="en-US" dirty="0"/>
          </a:p>
        </p:txBody>
      </p:sp>
      <p:sp>
        <p:nvSpPr>
          <p:cNvPr id="121" name="Text Box 7"/>
          <p:cNvSpPr txBox="1">
            <a:spLocks noChangeArrowheads="1"/>
          </p:cNvSpPr>
          <p:nvPr/>
        </p:nvSpPr>
        <p:spPr bwMode="auto">
          <a:xfrm>
            <a:off x="22904833" y="10312685"/>
            <a:ext cx="4069080" cy="50292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algn="ctr" defTabSz="695325">
              <a:spcAft>
                <a:spcPts val="1200"/>
              </a:spcAft>
              <a:tabLst>
                <a:tab pos="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Mandarin</a:t>
            </a:r>
          </a:p>
          <a:p>
            <a:pPr marL="508000" lvl="1" indent="-508000" defTabSz="3100388">
              <a:lnSpc>
                <a:spcPct val="90000"/>
              </a:lnSpc>
              <a:buFont typeface="Wingdings" charset="2"/>
              <a:buChar char="Ø"/>
              <a:defRPr/>
            </a:pPr>
            <a:r>
              <a:rPr lang="en-US" sz="2800" b="1" dirty="0"/>
              <a:t> ~1300 syllables </a:t>
            </a:r>
          </a:p>
          <a:p>
            <a:pPr marL="508000" lvl="1" indent="-508000" defTabSz="3100388">
              <a:lnSpc>
                <a:spcPct val="90000"/>
              </a:lnSpc>
              <a:buFont typeface="Wingdings" charset="2"/>
              <a:buChar char="Ø"/>
              <a:defRPr/>
            </a:pPr>
            <a:r>
              <a:rPr lang="en-US" sz="2800" b="1" dirty="0"/>
              <a:t> ~92 phonemes</a:t>
            </a:r>
          </a:p>
          <a:p>
            <a:pPr marL="508000" lvl="1" indent="-508000" defTabSz="3100388">
              <a:lnSpc>
                <a:spcPct val="90000"/>
              </a:lnSpc>
              <a:buFont typeface="Wingdings" charset="2"/>
              <a:buChar char="Ø"/>
              <a:defRPr/>
            </a:pPr>
            <a:r>
              <a:rPr lang="en-US" sz="2800" b="1" dirty="0"/>
              <a:t> Tonal Language</a:t>
            </a:r>
          </a:p>
          <a:p>
            <a:pPr marL="617538" lvl="2"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 4 tones</a:t>
            </a:r>
          </a:p>
          <a:p>
            <a:pPr marL="617538" lvl="2"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 1 neutral</a:t>
            </a:r>
          </a:p>
          <a:p>
            <a:pPr marL="0" lvl="2" algn="ctr" defTabSz="3100388">
              <a:lnSpc>
                <a:spcPct val="90000"/>
              </a:lnSpc>
              <a:spcBef>
                <a:spcPct val="20000"/>
              </a:spcBef>
              <a:defRPr/>
            </a:pPr>
            <a:endParaRPr lang="en-US" sz="1200" b="1" i="1" kern="0" dirty="0" smtClean="0">
              <a:latin typeface="Arial" pitchFamily="34" charset="0"/>
              <a:ea typeface="ＭＳ Ｐゴシック" pitchFamily="-65" charset="-128"/>
              <a:cs typeface="Arial" pitchFamily="34" charset="0"/>
            </a:endParaRPr>
          </a:p>
          <a:p>
            <a:pPr marL="0" lvl="2" algn="ctr" defTabSz="3100388">
              <a:lnSpc>
                <a:spcPct val="90000"/>
              </a:lnSpc>
              <a:spcBef>
                <a:spcPct val="20000"/>
              </a:spcBef>
              <a:defRPr/>
            </a:pPr>
            <a:r>
              <a:rPr lang="en-US" b="1" i="1" kern="0" dirty="0" smtClean="0">
                <a:latin typeface="Arial" pitchFamily="34" charset="0"/>
                <a:ea typeface="ＭＳ Ｐゴシック" pitchFamily="-65" charset="-128"/>
                <a:cs typeface="Arial" pitchFamily="34" charset="0"/>
              </a:rPr>
              <a:t>7 </a:t>
            </a:r>
            <a:r>
              <a:rPr lang="en-US" b="1" i="1" kern="0" dirty="0">
                <a:latin typeface="Arial" pitchFamily="34" charset="0"/>
                <a:ea typeface="ＭＳ Ｐゴシック" pitchFamily="-65" charset="-128"/>
                <a:cs typeface="Arial" pitchFamily="34" charset="0"/>
              </a:rPr>
              <a:t>instances of “ma”</a:t>
            </a:r>
          </a:p>
          <a:p>
            <a:pPr marL="0" lvl="2" defTabSz="3100388">
              <a:lnSpc>
                <a:spcPct val="90000"/>
              </a:lnSpc>
              <a:spcBef>
                <a:spcPct val="20000"/>
              </a:spcBef>
              <a:defRPr/>
            </a:pPr>
            <a:endParaRPr lang="en-US" b="1" kern="0" dirty="0">
              <a:latin typeface="Arial" pitchFamily="34" charset="0"/>
              <a:ea typeface="ＭＳ Ｐゴシック" pitchFamily="-65" charset="-128"/>
              <a:cs typeface="Arial" pitchFamily="34" charset="0"/>
            </a:endParaRPr>
          </a:p>
        </p:txBody>
      </p:sp>
      <p:pic>
        <p:nvPicPr>
          <p:cNvPr id="122" name="Picture 6"/>
          <p:cNvPicPr>
            <a:picLocks noChangeArrowheads="1"/>
          </p:cNvPicPr>
          <p:nvPr/>
        </p:nvPicPr>
        <p:blipFill>
          <a:blip r:embed="rId13" cstate="print"/>
          <a:srcRect/>
          <a:stretch>
            <a:fillRect/>
          </a:stretch>
        </p:blipFill>
        <p:spPr bwMode="auto">
          <a:xfrm>
            <a:off x="23354886"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3" name="Picture 7"/>
          <p:cNvPicPr>
            <a:picLocks noChangeArrowheads="1"/>
          </p:cNvPicPr>
          <p:nvPr/>
        </p:nvPicPr>
        <p:blipFill>
          <a:blip r:embed="rId14" cstate="print"/>
          <a:srcRect/>
          <a:stretch>
            <a:fillRect/>
          </a:stretch>
        </p:blipFill>
        <p:spPr bwMode="auto">
          <a:xfrm>
            <a:off x="24103005" y="14133521"/>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4" name="Picture 8"/>
          <p:cNvPicPr>
            <a:picLocks noChangeArrowheads="1"/>
          </p:cNvPicPr>
          <p:nvPr/>
        </p:nvPicPr>
        <p:blipFill>
          <a:blip r:embed="rId15" cstate="print"/>
          <a:srcRect/>
          <a:stretch>
            <a:fillRect/>
          </a:stretch>
        </p:blipFill>
        <p:spPr bwMode="auto">
          <a:xfrm>
            <a:off x="24103005" y="14647875"/>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5" name="Picture 9"/>
          <p:cNvPicPr>
            <a:picLocks noChangeArrowheads="1"/>
          </p:cNvPicPr>
          <p:nvPr/>
        </p:nvPicPr>
        <p:blipFill>
          <a:blip r:embed="rId16" cstate="print"/>
          <a:srcRect/>
          <a:stretch>
            <a:fillRect/>
          </a:stretch>
        </p:blipFill>
        <p:spPr bwMode="auto">
          <a:xfrm>
            <a:off x="24851124"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6" name="Picture 10"/>
          <p:cNvPicPr>
            <a:picLocks noChangeArrowheads="1"/>
          </p:cNvPicPr>
          <p:nvPr/>
        </p:nvPicPr>
        <p:blipFill>
          <a:blip r:embed="rId17" cstate="print"/>
          <a:srcRect/>
          <a:stretch>
            <a:fillRect/>
          </a:stretch>
        </p:blipFill>
        <p:spPr bwMode="auto">
          <a:xfrm>
            <a:off x="24851124" y="14647875"/>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7" name="Picture 12"/>
          <p:cNvPicPr>
            <a:picLocks noChangeArrowheads="1"/>
          </p:cNvPicPr>
          <p:nvPr/>
        </p:nvPicPr>
        <p:blipFill>
          <a:blip r:embed="rId18" cstate="print"/>
          <a:srcRect/>
          <a:stretch>
            <a:fillRect/>
          </a:stretch>
        </p:blipFill>
        <p:spPr bwMode="auto">
          <a:xfrm>
            <a:off x="26272551"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8" name="Picture 13"/>
          <p:cNvPicPr>
            <a:picLocks noChangeArrowheads="1"/>
          </p:cNvPicPr>
          <p:nvPr/>
        </p:nvPicPr>
        <p:blipFill>
          <a:blip r:embed="rId19" cstate="print"/>
          <a:srcRect/>
          <a:stretch>
            <a:fillRect/>
          </a:stretch>
        </p:blipFill>
        <p:spPr bwMode="auto">
          <a:xfrm>
            <a:off x="25524432"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sp>
        <p:nvSpPr>
          <p:cNvPr id="134" name="Text Box 7"/>
          <p:cNvSpPr txBox="1">
            <a:spLocks noChangeArrowheads="1"/>
          </p:cNvSpPr>
          <p:nvPr/>
        </p:nvSpPr>
        <p:spPr bwMode="auto">
          <a:xfrm>
            <a:off x="28213384" y="9394741"/>
            <a:ext cx="3543300" cy="1533525"/>
          </a:xfrm>
          <a:prstGeom prst="rect">
            <a:avLst/>
          </a:prstGeom>
          <a:solidFill>
            <a:schemeClr val="bg1"/>
          </a:solidFill>
          <a:ln w="12700">
            <a:solidFill>
              <a:srgbClr val="0000FF"/>
            </a:solidFill>
            <a:miter lim="800000"/>
            <a:headEnd/>
            <a:tailEnd/>
          </a:ln>
          <a:effectLst>
            <a:outerShdw blurRad="139700" dist="139700" dir="2700000" algn="tl" rotWithShape="0">
              <a:srgbClr val="BE0F34">
                <a:alpha val="40000"/>
              </a:srgbClr>
            </a:outerShdw>
          </a:effectLst>
        </p:spPr>
        <p:txBody>
          <a:bodyPr lIns="274320" tIns="256032" rIns="274320" bIns="118872"/>
          <a:lstStyle/>
          <a:p>
            <a:pPr algn="ctr" defTabSz="695325">
              <a:spcBef>
                <a:spcPts val="1200"/>
              </a:spcBef>
              <a:spcAft>
                <a:spcPts val="1200"/>
              </a:spcAft>
              <a:tabLst>
                <a:tab pos="381000" algn="l"/>
              </a:tabLst>
              <a:defRPr/>
            </a:pPr>
            <a:r>
              <a:rPr lang="en-US" sz="2000" b="1" u="sng" dirty="0" smtClean="0">
                <a:latin typeface="Arial" pitchFamily="34" charset="0"/>
                <a:cs typeface="Arial" pitchFamily="34" charset="0"/>
              </a:rPr>
              <a:t>QUESTION</a:t>
            </a:r>
            <a:r>
              <a:rPr lang="en-US" sz="2000" b="1" dirty="0" smtClean="0">
                <a:latin typeface="Arial" pitchFamily="34" charset="0"/>
                <a:cs typeface="Arial" pitchFamily="34" charset="0"/>
              </a:rPr>
              <a:t>: Given a new set of features, what is the predicted grade?</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grpSp>
        <p:nvGrpSpPr>
          <p:cNvPr id="8" name="Group 7"/>
          <p:cNvGrpSpPr/>
          <p:nvPr/>
        </p:nvGrpSpPr>
        <p:grpSpPr>
          <a:xfrm>
            <a:off x="32055169" y="8433687"/>
            <a:ext cx="4030955" cy="2044989"/>
            <a:chOff x="27889200" y="11898803"/>
            <a:chExt cx="4030955" cy="2044989"/>
          </a:xfrm>
        </p:grpSpPr>
        <p:pic>
          <p:nvPicPr>
            <p:cNvPr id="1027"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889200" y="11898803"/>
              <a:ext cx="4030955" cy="2044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28441650" y="12019360"/>
              <a:ext cx="1453769" cy="845071"/>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p:nvPr/>
          </p:nvSpPr>
          <p:spPr>
            <a:xfrm>
              <a:off x="29317949" y="12649200"/>
              <a:ext cx="952501" cy="660048"/>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6" name="Oval 135"/>
            <p:cNvSpPr/>
            <p:nvPr/>
          </p:nvSpPr>
          <p:spPr>
            <a:xfrm>
              <a:off x="30518100" y="12993021"/>
              <a:ext cx="952501" cy="660048"/>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7" name="Oval 136"/>
            <p:cNvSpPr/>
            <p:nvPr/>
          </p:nvSpPr>
          <p:spPr>
            <a:xfrm rot="1703349">
              <a:off x="28487444" y="12071654"/>
              <a:ext cx="1927711" cy="1108190"/>
            </a:xfrm>
            <a:prstGeom prst="ellipse">
              <a:avLst/>
            </a:prstGeom>
            <a:no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8" name="Oval 137"/>
            <p:cNvSpPr/>
            <p:nvPr/>
          </p:nvSpPr>
          <p:spPr>
            <a:xfrm rot="19390482">
              <a:off x="30392597" y="12926345"/>
              <a:ext cx="1188517" cy="854131"/>
            </a:xfrm>
            <a:prstGeom prst="ellipse">
              <a:avLst/>
            </a:prstGeom>
            <a:no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9" name="Oval 138"/>
            <p:cNvSpPr/>
            <p:nvPr/>
          </p:nvSpPr>
          <p:spPr>
            <a:xfrm rot="1703349">
              <a:off x="28400489" y="12390232"/>
              <a:ext cx="3373816" cy="110819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40" name="Text Box 7"/>
          <p:cNvSpPr txBox="1">
            <a:spLocks noChangeArrowheads="1"/>
          </p:cNvSpPr>
          <p:nvPr/>
        </p:nvSpPr>
        <p:spPr bwMode="auto">
          <a:xfrm>
            <a:off x="27851669" y="11212648"/>
            <a:ext cx="4144578" cy="41148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algn="ctr" defTabSz="695325">
              <a:spcAft>
                <a:spcPts val="1200"/>
              </a:spcAft>
              <a:tabLst>
                <a:tab pos="457200" algn="l"/>
              </a:tabLst>
              <a:defRPr sz="3200" b="1">
                <a:effectLst>
                  <a:outerShdw blurRad="38100" dist="38100" dir="2700000" algn="tl">
                    <a:srgbClr val="000000">
                      <a:alpha val="43137"/>
                    </a:srgbClr>
                  </a:outerShdw>
                </a:effectLst>
                <a:latin typeface="Arial" pitchFamily="34" charset="0"/>
                <a:cs typeface="Arial" pitchFamily="34" charset="0"/>
              </a:defRPr>
            </a:lvl1pPr>
            <a:lvl2pPr marL="508000" lvl="1" indent="-508000">
              <a:buFont typeface="Wingdings" charset="2"/>
              <a:buChar char="Ø"/>
              <a:defRPr sz="2800" b="1"/>
            </a:lvl2pPr>
          </a:lstStyle>
          <a:p>
            <a:r>
              <a:rPr lang="en-US" dirty="0"/>
              <a:t>Variational Inference</a:t>
            </a:r>
          </a:p>
          <a:p>
            <a:pPr lvl="1">
              <a:spcAft>
                <a:spcPts val="1200"/>
              </a:spcAft>
            </a:pPr>
            <a:r>
              <a:rPr lang="en-US" dirty="0" smtClean="0"/>
              <a:t>DPMs </a:t>
            </a:r>
            <a:r>
              <a:rPr lang="en-US" dirty="0"/>
              <a:t>require ∞ parameters</a:t>
            </a:r>
          </a:p>
          <a:p>
            <a:pPr lvl="1"/>
            <a:r>
              <a:rPr lang="en-US" dirty="0"/>
              <a:t>Variational inference </a:t>
            </a:r>
            <a:r>
              <a:rPr lang="en-US" dirty="0" smtClean="0"/>
              <a:t>is used </a:t>
            </a:r>
            <a:r>
              <a:rPr lang="en-US" dirty="0"/>
              <a:t>to estimate DPM models</a:t>
            </a:r>
          </a:p>
        </p:txBody>
      </p:sp>
      <p:sp>
        <p:nvSpPr>
          <p:cNvPr id="141" name="Text Box 7"/>
          <p:cNvSpPr txBox="1">
            <a:spLocks noChangeArrowheads="1"/>
          </p:cNvSpPr>
          <p:nvPr/>
        </p:nvSpPr>
        <p:spPr bwMode="auto">
          <a:xfrm>
            <a:off x="390524" y="16917708"/>
            <a:ext cx="8181975" cy="262124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marL="406400" indent="-406400" defTabSz="695325">
              <a:spcAft>
                <a:spcPts val="1200"/>
              </a:spcAft>
              <a:tabLst>
                <a:tab pos="45720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Why English and Mandarin?</a:t>
            </a:r>
          </a:p>
          <a:p>
            <a:pPr marL="457200" lvl="0" indent="-457200" defTabSz="695325">
              <a:spcAft>
                <a:spcPts val="1200"/>
              </a:spcAft>
              <a:buFont typeface="Wingdings" pitchFamily="2" charset="2"/>
              <a:buChar char="Ø"/>
              <a:tabLst>
                <a:tab pos="457200" algn="l"/>
              </a:tabLst>
              <a:defRPr/>
            </a:pPr>
            <a:r>
              <a:rPr lang="en-US" sz="2800" b="1" dirty="0" smtClean="0">
                <a:solidFill>
                  <a:srgbClr val="000000"/>
                </a:solidFill>
                <a:latin typeface="Arial" pitchFamily="34" charset="0"/>
                <a:cs typeface="Arial" pitchFamily="34" charset="0"/>
              </a:rPr>
              <a:t>Phonetically very different</a:t>
            </a:r>
          </a:p>
          <a:p>
            <a:pPr marL="457200" lvl="0" indent="-457200" defTabSz="695325">
              <a:spcAft>
                <a:spcPts val="1200"/>
              </a:spcAft>
              <a:buFont typeface="Wingdings" pitchFamily="2" charset="2"/>
              <a:buChar char="Ø"/>
              <a:tabLst>
                <a:tab pos="457200" algn="l"/>
              </a:tabLst>
              <a:defRPr/>
            </a:pPr>
            <a:r>
              <a:rPr lang="en-US" sz="2800" b="1" dirty="0" smtClean="0">
                <a:solidFill>
                  <a:srgbClr val="000000"/>
                </a:solidFill>
                <a:latin typeface="Arial" pitchFamily="34" charset="0"/>
                <a:cs typeface="Arial" pitchFamily="34" charset="0"/>
              </a:rPr>
              <a:t>Can help identify language specific artifacts that affect performance</a:t>
            </a:r>
          </a:p>
        </p:txBody>
      </p:sp>
      <p:sp>
        <p:nvSpPr>
          <p:cNvPr id="142" name="Text Box 7"/>
          <p:cNvSpPr txBox="1">
            <a:spLocks noChangeArrowheads="1"/>
          </p:cNvSpPr>
          <p:nvPr/>
        </p:nvSpPr>
        <p:spPr bwMode="auto">
          <a:xfrm>
            <a:off x="392906" y="19737107"/>
            <a:ext cx="8181975" cy="3322918"/>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defTabSz="695325">
              <a:spcAft>
                <a:spcPts val="1200"/>
              </a:spcAft>
              <a:tabLst>
                <a:tab pos="381000" algn="l"/>
              </a:tabLst>
              <a:defRPr sz="3200" b="1">
                <a:effectLst>
                  <a:outerShdw blurRad="38100" dist="38100" dir="2700000" algn="tl">
                    <a:srgbClr val="000000">
                      <a:alpha val="43137"/>
                    </a:srgbClr>
                  </a:outerShdw>
                </a:effectLst>
                <a:latin typeface="Arial" pitchFamily="34" charset="0"/>
                <a:cs typeface="Arial" pitchFamily="34" charset="0"/>
              </a:defRPr>
            </a:lvl1pPr>
          </a:lstStyle>
          <a:p>
            <a:r>
              <a:rPr lang="en-US" dirty="0"/>
              <a:t>Corpora:</a:t>
            </a:r>
          </a:p>
          <a:p>
            <a:pPr marL="457200" indent="-457200">
              <a:buFont typeface="Wingdings" pitchFamily="2" charset="2"/>
              <a:buChar char="Ø"/>
              <a:tabLst>
                <a:tab pos="457200" algn="l"/>
              </a:tabLst>
              <a:defRPr/>
            </a:pPr>
            <a:r>
              <a:rPr lang="en-US" sz="2800" dirty="0">
                <a:effectLst/>
              </a:rPr>
              <a:t>CALLHOME English (CH-E), CALLHOME Mandarin (CH-M)</a:t>
            </a:r>
          </a:p>
          <a:p>
            <a:pPr marL="457200" indent="-457200">
              <a:buFont typeface="Wingdings" pitchFamily="2" charset="2"/>
              <a:buChar char="Ø"/>
              <a:tabLst>
                <a:tab pos="457200" algn="l"/>
              </a:tabLst>
              <a:defRPr/>
            </a:pPr>
            <a:r>
              <a:rPr lang="en-US" sz="2800" dirty="0">
                <a:effectLst/>
              </a:rPr>
              <a:t>Conversational telephone speech</a:t>
            </a:r>
          </a:p>
          <a:p>
            <a:pPr marL="457200" indent="-457200">
              <a:buFont typeface="Wingdings" pitchFamily="2" charset="2"/>
              <a:buChar char="Ø"/>
              <a:tabLst>
                <a:tab pos="457200" algn="l"/>
              </a:tabLst>
              <a:defRPr/>
            </a:pPr>
            <a:r>
              <a:rPr lang="en-US" sz="2800" dirty="0"/>
              <a:t>~</a:t>
            </a:r>
            <a:r>
              <a:rPr lang="en-US" sz="2800" dirty="0">
                <a:effectLst/>
              </a:rPr>
              <a:t>300,000 (CH-E) and ~250,000 (CH-M) training samples respectively</a:t>
            </a:r>
          </a:p>
        </p:txBody>
      </p:sp>
      <p:sp>
        <p:nvSpPr>
          <p:cNvPr id="143" name="Text Box 7"/>
          <p:cNvSpPr txBox="1">
            <a:spLocks noChangeArrowheads="1"/>
          </p:cNvSpPr>
          <p:nvPr/>
        </p:nvSpPr>
        <p:spPr bwMode="auto">
          <a:xfrm>
            <a:off x="373856" y="23289932"/>
            <a:ext cx="8181975" cy="37641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defTabSz="695325">
              <a:spcAft>
                <a:spcPts val="1200"/>
              </a:spcAft>
              <a:tabLst>
                <a:tab pos="381000" algn="l"/>
              </a:tabLst>
              <a:defRPr sz="3200" b="1">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Paradigm:</a:t>
            </a:r>
            <a:endParaRPr lang="en-US" dirty="0"/>
          </a:p>
          <a:p>
            <a:pPr marL="457200" indent="-457200">
              <a:buFont typeface="Wingdings" pitchFamily="2" charset="2"/>
              <a:buChar char="Ø"/>
              <a:tabLst>
                <a:tab pos="457200" algn="l"/>
              </a:tabLst>
              <a:defRPr/>
            </a:pPr>
            <a:r>
              <a:rPr lang="en-US" sz="2800" dirty="0">
                <a:solidFill>
                  <a:srgbClr val="000000"/>
                </a:solidFill>
                <a:effectLst/>
              </a:rPr>
              <a:t>Compare DPMs to </a:t>
            </a:r>
            <a:r>
              <a:rPr lang="en-US" sz="2800" dirty="0" smtClean="0">
                <a:solidFill>
                  <a:srgbClr val="000000"/>
                </a:solidFill>
                <a:effectLst/>
              </a:rPr>
              <a:t>a baseline Gaussian </a:t>
            </a:r>
            <a:r>
              <a:rPr lang="en-US" sz="2800" dirty="0">
                <a:solidFill>
                  <a:srgbClr val="000000"/>
                </a:solidFill>
                <a:effectLst/>
              </a:rPr>
              <a:t>mixture </a:t>
            </a:r>
            <a:r>
              <a:rPr lang="en-US" sz="2800" dirty="0" smtClean="0">
                <a:solidFill>
                  <a:srgbClr val="000000"/>
                </a:solidFill>
                <a:effectLst/>
              </a:rPr>
              <a:t>model (GMM)</a:t>
            </a:r>
            <a:endParaRPr lang="en-US" sz="2800" dirty="0">
              <a:solidFill>
                <a:srgbClr val="000000"/>
              </a:solidFill>
              <a:effectLst/>
            </a:endParaRPr>
          </a:p>
          <a:p>
            <a:pPr marL="457200" indent="-457200">
              <a:buFont typeface="Wingdings" pitchFamily="2" charset="2"/>
              <a:buChar char="Ø"/>
              <a:tabLst>
                <a:tab pos="457200" algn="l"/>
              </a:tabLst>
              <a:defRPr/>
            </a:pPr>
            <a:r>
              <a:rPr lang="en-US" sz="2800" dirty="0" smtClean="0">
                <a:solidFill>
                  <a:srgbClr val="000000"/>
                </a:solidFill>
                <a:effectLst/>
              </a:rPr>
              <a:t>Optimize system parameters such as the number of mixtures and word error rate</a:t>
            </a:r>
            <a:endParaRPr lang="en-US" sz="2800" dirty="0">
              <a:solidFill>
                <a:srgbClr val="000000"/>
              </a:solidFill>
              <a:effectLst/>
            </a:endParaRPr>
          </a:p>
          <a:p>
            <a:pPr marL="457200" indent="-457200">
              <a:buFont typeface="Wingdings" pitchFamily="2" charset="2"/>
              <a:buChar char="Ø"/>
              <a:tabLst>
                <a:tab pos="457200" algn="l"/>
              </a:tabLst>
              <a:defRPr/>
            </a:pPr>
            <a:r>
              <a:rPr lang="en-US" sz="2800" dirty="0">
                <a:solidFill>
                  <a:srgbClr val="000000"/>
                </a:solidFill>
                <a:effectLst/>
              </a:rPr>
              <a:t>Compare model complexity</a:t>
            </a:r>
          </a:p>
        </p:txBody>
      </p:sp>
      <p:sp>
        <p:nvSpPr>
          <p:cNvPr id="144" name="Text Box 7"/>
          <p:cNvSpPr txBox="1">
            <a:spLocks noChangeArrowheads="1"/>
          </p:cNvSpPr>
          <p:nvPr/>
        </p:nvSpPr>
        <p:spPr bwMode="auto">
          <a:xfrm>
            <a:off x="13782674" y="16959262"/>
            <a:ext cx="4010025" cy="561441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CH-M</a:t>
            </a:r>
          </a:p>
        </p:txBody>
      </p:sp>
      <p:pic>
        <p:nvPicPr>
          <p:cNvPr id="1028" name="Picture 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015116" y="22896336"/>
            <a:ext cx="7457012" cy="4003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Table 10"/>
          <p:cNvGraphicFramePr>
            <a:graphicFrameLocks noGrp="1"/>
          </p:cNvGraphicFramePr>
          <p:nvPr>
            <p:extLst>
              <p:ext uri="{D42A27DB-BD31-4B8C-83A1-F6EECF244321}">
                <p14:modId xmlns:p14="http://schemas.microsoft.com/office/powerpoint/2010/main" val="2350703401"/>
              </p:ext>
            </p:extLst>
          </p:nvPr>
        </p:nvGraphicFramePr>
        <p:xfrm>
          <a:off x="14040105" y="17872002"/>
          <a:ext cx="3495162" cy="4536097"/>
        </p:xfrm>
        <a:graphic>
          <a:graphicData uri="http://schemas.openxmlformats.org/drawingml/2006/table">
            <a:tbl>
              <a:tblPr firstRow="1" bandRow="1">
                <a:tableStyleId>{5C22544A-7EE6-4342-B048-85BDC9FD1C3A}</a:tableStyleId>
              </a:tblPr>
              <a:tblGrid>
                <a:gridCol w="990345"/>
                <a:gridCol w="2504817"/>
              </a:tblGrid>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k</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Error (%)</a:t>
                      </a:r>
                    </a:p>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(Val / Evl)</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4</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66.83% / 68.63%</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64.97% / 66.32%</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16</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67.74%</a:t>
                      </a:r>
                      <a:r>
                        <a:rPr lang="en-US" sz="2400" b="1" baseline="0" dirty="0" smtClean="0">
                          <a:solidFill>
                            <a:schemeClr val="tx1"/>
                          </a:solidFill>
                          <a:latin typeface="Arial" pitchFamily="34" charset="0"/>
                          <a:ea typeface="Calibri"/>
                          <a:cs typeface="Arial" pitchFamily="34" charset="0"/>
                        </a:rPr>
                        <a:t> / 68.27%</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63.64%</a:t>
                      </a:r>
                      <a:r>
                        <a:rPr lang="en-US" sz="2400" b="1" baseline="0" dirty="0" smtClean="0">
                          <a:latin typeface="Arial" pitchFamily="34" charset="0"/>
                          <a:cs typeface="Arial" pitchFamily="34" charset="0"/>
                        </a:rPr>
                        <a:t> / 65.30%</a:t>
                      </a:r>
                      <a:endParaRPr lang="en-US" sz="24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solidFill>
                      <a:srgbClr val="99FF6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60.71% / 62.65%</a:t>
                      </a:r>
                    </a:p>
                  </a:txBody>
                  <a:tcPr marL="68580" marR="68580" marT="0" marB="0" anchor="ctr">
                    <a:lnR w="12700" cap="flat" cmpd="sng" algn="ctr">
                      <a:solidFill>
                        <a:schemeClr val="tx1"/>
                      </a:solidFill>
                      <a:prstDash val="solid"/>
                      <a:round/>
                      <a:headEnd type="none" w="med" len="med"/>
                      <a:tailEnd type="none" w="med" len="med"/>
                    </a:lnR>
                    <a:solidFill>
                      <a:srgbClr val="99FF66"/>
                    </a:solid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128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61.95% / 63.53%</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192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62.13% / 63.57%</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49" name="Table 148"/>
          <p:cNvGraphicFramePr>
            <a:graphicFrameLocks noGrp="1"/>
          </p:cNvGraphicFramePr>
          <p:nvPr>
            <p:extLst>
              <p:ext uri="{D42A27DB-BD31-4B8C-83A1-F6EECF244321}">
                <p14:modId xmlns:p14="http://schemas.microsoft.com/office/powerpoint/2010/main" val="1265923224"/>
              </p:ext>
            </p:extLst>
          </p:nvPr>
        </p:nvGraphicFramePr>
        <p:xfrm>
          <a:off x="9791955" y="17848416"/>
          <a:ext cx="3495162" cy="4536097"/>
        </p:xfrm>
        <a:graphic>
          <a:graphicData uri="http://schemas.openxmlformats.org/drawingml/2006/table">
            <a:tbl>
              <a:tblPr firstRow="1" bandRow="1">
                <a:tableStyleId>{5C22544A-7EE6-4342-B048-85BDC9FD1C3A}</a:tableStyleId>
              </a:tblPr>
              <a:tblGrid>
                <a:gridCol w="990345"/>
                <a:gridCol w="2504817"/>
              </a:tblGrid>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k</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Error (%)</a:t>
                      </a:r>
                    </a:p>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(Val / Evl)</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4</a:t>
                      </a: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63.23% / 63.28%</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61.00% / 60.62%</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16</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64.19% / 63.55%</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62.00% / 61.74%</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59.41% / 59.69%</a:t>
                      </a:r>
                    </a:p>
                  </a:txBody>
                  <a:tcPr marL="68580" marR="68580" marT="0" marB="0" anchor="ctr">
                    <a:lnR w="12700" cap="flat" cmpd="sng" algn="ctr">
                      <a:solidFill>
                        <a:schemeClr val="tx1"/>
                      </a:solidFill>
                      <a:prstDash val="solid"/>
                      <a:round/>
                      <a:headEnd type="none" w="med" len="med"/>
                      <a:tailEnd type="none" w="med" len="med"/>
                    </a:lnR>
                    <a:no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128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solidFill>
                      <a:srgbClr val="99FF66"/>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58.36% / 58.41%</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solidFill>
                      <a:srgbClr val="99FF66"/>
                    </a:solid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192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58.72% / 58.37%</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53" name="Text Box 7"/>
          <p:cNvSpPr txBox="1">
            <a:spLocks noChangeArrowheads="1"/>
          </p:cNvSpPr>
          <p:nvPr/>
        </p:nvSpPr>
        <p:spPr bwMode="auto">
          <a:xfrm>
            <a:off x="18850663" y="17266442"/>
            <a:ext cx="8047246" cy="45513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English</a:t>
            </a: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defTabSz="695325">
              <a:spcAft>
                <a:spcPts val="1200"/>
              </a:spcAft>
              <a:tabLst>
                <a:tab pos="381000" algn="l"/>
              </a:tabLst>
              <a:defRPr/>
            </a:pPr>
            <a:r>
              <a:rPr lang="en-US" sz="1400" b="1" dirty="0" smtClean="0">
                <a:latin typeface="Arial" pitchFamily="34" charset="0"/>
                <a:cs typeface="Arial" pitchFamily="34" charset="0"/>
              </a:rPr>
              <a:t>*This experiment has not been fully completed yet and this number is expected to dramatically decrease</a:t>
            </a:r>
          </a:p>
        </p:txBody>
      </p:sp>
      <p:sp>
        <p:nvSpPr>
          <p:cNvPr id="155" name="Text Box 7"/>
          <p:cNvSpPr txBox="1">
            <a:spLocks noChangeArrowheads="1"/>
          </p:cNvSpPr>
          <p:nvPr/>
        </p:nvSpPr>
        <p:spPr bwMode="auto">
          <a:xfrm>
            <a:off x="18824908" y="22269371"/>
            <a:ext cx="8047246" cy="45513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Mandarin</a:t>
            </a: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154" name="Table 153"/>
          <p:cNvGraphicFramePr>
            <a:graphicFrameLocks noGrp="1"/>
          </p:cNvGraphicFramePr>
          <p:nvPr>
            <p:extLst>
              <p:ext uri="{D42A27DB-BD31-4B8C-83A1-F6EECF244321}">
                <p14:modId xmlns:p14="http://schemas.microsoft.com/office/powerpoint/2010/main" val="844670552"/>
              </p:ext>
            </p:extLst>
          </p:nvPr>
        </p:nvGraphicFramePr>
        <p:xfrm>
          <a:off x="19279038" y="18110197"/>
          <a:ext cx="7138986" cy="2829444"/>
        </p:xfrm>
        <a:graphic>
          <a:graphicData uri="http://schemas.openxmlformats.org/drawingml/2006/table">
            <a:tbl>
              <a:tblPr firstRow="1" bandRow="1">
                <a:tableStyleId>{5C22544A-7EE6-4342-B048-85BDC9FD1C3A}</a:tableStyleId>
              </a:tblPr>
              <a:tblGrid>
                <a:gridCol w="2379662"/>
                <a:gridCol w="2379662"/>
                <a:gridCol w="2379662"/>
              </a:tblGrid>
              <a:tr h="689728">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Algorithm</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Avg. k</a:t>
                      </a:r>
                      <a:r>
                        <a:rPr lang="en-US" sz="2400" b="1" baseline="0" dirty="0" smtClean="0">
                          <a:solidFill>
                            <a:schemeClr val="tx1"/>
                          </a:solidFill>
                          <a:latin typeface="Arial" pitchFamily="34" charset="0"/>
                          <a:ea typeface="Calibri"/>
                          <a:cs typeface="Arial" pitchFamily="34" charset="0"/>
                        </a:rPr>
                        <a:t> per Phoneme</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58.41%</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128</a:t>
                      </a: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56.65%</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3.45</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CVSB</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56.54%</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11.60</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CDP</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57.14%</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27.93*</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52" name="Table 151"/>
          <p:cNvGraphicFramePr>
            <a:graphicFrameLocks noGrp="1"/>
          </p:cNvGraphicFramePr>
          <p:nvPr>
            <p:extLst>
              <p:ext uri="{D42A27DB-BD31-4B8C-83A1-F6EECF244321}">
                <p14:modId xmlns:p14="http://schemas.microsoft.com/office/powerpoint/2010/main" val="1919690150"/>
              </p:ext>
            </p:extLst>
          </p:nvPr>
        </p:nvGraphicFramePr>
        <p:xfrm>
          <a:off x="19354800" y="23335377"/>
          <a:ext cx="7138986" cy="2829444"/>
        </p:xfrm>
        <a:graphic>
          <a:graphicData uri="http://schemas.openxmlformats.org/drawingml/2006/table">
            <a:tbl>
              <a:tblPr firstRow="1" bandRow="1">
                <a:tableStyleId>{5C22544A-7EE6-4342-B048-85BDC9FD1C3A}</a:tableStyleId>
              </a:tblPr>
              <a:tblGrid>
                <a:gridCol w="2379662"/>
                <a:gridCol w="2379662"/>
                <a:gridCol w="2379662"/>
              </a:tblGrid>
              <a:tr h="689728">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Algorithm</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Best Error</a:t>
                      </a:r>
                      <a:r>
                        <a:rPr lang="en-US" sz="2400" b="1" baseline="0" dirty="0" smtClean="0">
                          <a:solidFill>
                            <a:schemeClr val="tx1"/>
                          </a:solidFill>
                          <a:latin typeface="Arial" pitchFamily="34" charset="0"/>
                          <a:ea typeface="Calibri"/>
                          <a:cs typeface="Arial" pitchFamily="34" charset="0"/>
                        </a:rPr>
                        <a:t> Rate: CH-M</a:t>
                      </a:r>
                      <a:endParaRPr lang="en-US" sz="2400" b="1" dirty="0" smtClean="0">
                        <a:solidFill>
                          <a:schemeClr val="tx1"/>
                        </a:solidFill>
                        <a:latin typeface="Arial" pitchFamily="34" charset="0"/>
                        <a:ea typeface="Calibri"/>
                        <a:cs typeface="Arial"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Avg. k</a:t>
                      </a:r>
                      <a:r>
                        <a:rPr lang="en-US" sz="2400" b="1" baseline="0" dirty="0" smtClean="0">
                          <a:solidFill>
                            <a:schemeClr val="tx1"/>
                          </a:solidFill>
                          <a:latin typeface="Arial" pitchFamily="34" charset="0"/>
                          <a:ea typeface="Calibri"/>
                          <a:cs typeface="Arial" pitchFamily="34" charset="0"/>
                        </a:rPr>
                        <a:t> per Phoneme</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62.65%</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64</a:t>
                      </a: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62.59%</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2.15</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CVSB</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63.08%</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3.86</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CDP</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62.89%</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9.45</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pic>
        <p:nvPicPr>
          <p:cNvPr id="73" name="Picture 72"/>
          <p:cNvPicPr>
            <a:picLocks noChangeAspect="1"/>
          </p:cNvPicPr>
          <p:nvPr/>
        </p:nvPicPr>
        <p:blipFill>
          <a:blip r:embed="rId22"/>
          <a:stretch>
            <a:fillRect/>
          </a:stretch>
        </p:blipFill>
        <p:spPr>
          <a:xfrm>
            <a:off x="28454785" y="109573"/>
            <a:ext cx="7774841" cy="1438053"/>
          </a:xfrm>
          <a:prstGeom prst="rect">
            <a:avLst/>
          </a:prstGeom>
        </p:spPr>
      </p:pic>
      <p:sp>
        <p:nvSpPr>
          <p:cNvPr id="74" name="TextBox 73"/>
          <p:cNvSpPr txBox="1"/>
          <p:nvPr/>
        </p:nvSpPr>
        <p:spPr>
          <a:xfrm>
            <a:off x="29832634" y="1106288"/>
            <a:ext cx="6069354" cy="738664"/>
          </a:xfrm>
          <a:prstGeom prst="rect">
            <a:avLst/>
          </a:prstGeom>
          <a:noFill/>
        </p:spPr>
        <p:txBody>
          <a:bodyPr wrap="square" lIns="0" tIns="0" rIns="0" bIns="0" rtlCol="0" anchor="ctr" anchorCtr="1">
            <a:spAutoFit/>
          </a:bodyPr>
          <a:lstStyle/>
          <a:p>
            <a:pPr algn="ctr"/>
            <a:r>
              <a:rPr lang="en-US" sz="4800" i="1" dirty="0" smtClean="0">
                <a:latin typeface="Monotype Corsiva"/>
                <a:cs typeface="Monotype Corsiva"/>
              </a:rPr>
              <a:t>www.isip.piconepress.com</a:t>
            </a:r>
            <a:endParaRPr lang="en-US" sz="4800" i="1" dirty="0">
              <a:solidFill>
                <a:srgbClr val="000000"/>
              </a:solidFill>
              <a:latin typeface="Monotype Corsiva"/>
              <a:cs typeface="Monotype Corsiva"/>
            </a:endParaRPr>
          </a:p>
        </p:txBody>
      </p:sp>
      <p:cxnSp>
        <p:nvCxnSpPr>
          <p:cNvPr id="76" name="Straight Connector 75"/>
          <p:cNvCxnSpPr/>
          <p:nvPr/>
        </p:nvCxnSpPr>
        <p:spPr>
          <a:xfrm>
            <a:off x="15392400" y="0"/>
            <a:ext cx="0" cy="4470400"/>
          </a:xfrm>
          <a:prstGeom prst="line">
            <a:avLst/>
          </a:prstGeom>
        </p:spPr>
        <p:style>
          <a:lnRef idx="2">
            <a:schemeClr val="accent1"/>
          </a:lnRef>
          <a:fillRef idx="0">
            <a:schemeClr val="accent1"/>
          </a:fillRef>
          <a:effectRef idx="1">
            <a:schemeClr val="accent1"/>
          </a:effectRef>
          <a:fontRef idx="minor">
            <a:schemeClr val="tx1"/>
          </a:fontRef>
        </p:style>
      </p:cxnSp>
      <p:pic>
        <p:nvPicPr>
          <p:cNvPr id="2" name="Picture 1" descr="logo_temple_basic.gif"/>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0" y="76976"/>
            <a:ext cx="1310186" cy="1371600"/>
          </a:xfrm>
          <a:prstGeom prst="rect">
            <a:avLst/>
          </a:prstGeom>
        </p:spPr>
      </p:pic>
      <p:sp>
        <p:nvSpPr>
          <p:cNvPr id="4" name="TextBox 3"/>
          <p:cNvSpPr txBox="1"/>
          <p:nvPr/>
        </p:nvSpPr>
        <p:spPr>
          <a:xfrm>
            <a:off x="32093270" y="7220621"/>
            <a:ext cx="3945684" cy="1323439"/>
          </a:xfrm>
          <a:prstGeom prst="rect">
            <a:avLst/>
          </a:prstGeom>
          <a:noFill/>
        </p:spPr>
        <p:txBody>
          <a:bodyPr wrap="square" rtlCol="0">
            <a:spAutoFit/>
          </a:bodyPr>
          <a:lstStyle/>
          <a:p>
            <a:pPr lvl="0" algn="ctr"/>
            <a:r>
              <a:rPr lang="en-US" sz="2800" b="1" dirty="0">
                <a:solidFill>
                  <a:srgbClr val="000000"/>
                </a:solidFill>
                <a:latin typeface="Arial" pitchFamily="34" charset="0"/>
                <a:cs typeface="Arial" pitchFamily="34" charset="0"/>
              </a:rPr>
              <a:t>How many classes are there? 1? 2? 3?</a:t>
            </a:r>
          </a:p>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9672</TotalTime>
  <Words>742</Words>
  <Application>Microsoft Office PowerPoint</Application>
  <PresentationFormat>Custom</PresentationFormat>
  <Paragraphs>178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jesteinbe</cp:lastModifiedBy>
  <cp:revision>627</cp:revision>
  <cp:lastPrinted>2009-04-08T18:36:54Z</cp:lastPrinted>
  <dcterms:created xsi:type="dcterms:W3CDTF">2009-07-23T17:37:26Z</dcterms:created>
  <dcterms:modified xsi:type="dcterms:W3CDTF">2013-02-19T19:01:13Z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