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6576000" cy="27432000"/>
  <p:notesSz cx="7010400" cy="9296400"/>
  <p:defaultTextStyle>
    <a:defPPr>
      <a:defRPr lang="en-US"/>
    </a:defPPr>
    <a:lvl1pPr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1pPr>
    <a:lvl2pPr marL="4572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2pPr>
    <a:lvl3pPr marL="9144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3pPr>
    <a:lvl4pPr marL="13716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4pPr>
    <a:lvl5pPr marL="18288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5pPr>
    <a:lvl6pPr marL="2286000" algn="l" defTabSz="914400" rtl="0" eaLnBrk="1" latinLnBrk="0" hangingPunct="1">
      <a:defRPr sz="2400" kern="1200">
        <a:solidFill>
          <a:schemeClr val="tx1"/>
        </a:solidFill>
        <a:latin typeface="Helvetica" pitchFamily="-111" charset="0"/>
        <a:ea typeface="ＭＳ Ｐゴシック" pitchFamily="-111" charset="-128"/>
        <a:cs typeface="+mn-cs"/>
      </a:defRPr>
    </a:lvl6pPr>
    <a:lvl7pPr marL="2743200" algn="l" defTabSz="914400" rtl="0" eaLnBrk="1" latinLnBrk="0" hangingPunct="1">
      <a:defRPr sz="2400" kern="1200">
        <a:solidFill>
          <a:schemeClr val="tx1"/>
        </a:solidFill>
        <a:latin typeface="Helvetica" pitchFamily="-111" charset="0"/>
        <a:ea typeface="ＭＳ Ｐゴシック" pitchFamily="-111" charset="-128"/>
        <a:cs typeface="+mn-cs"/>
      </a:defRPr>
    </a:lvl7pPr>
    <a:lvl8pPr marL="3200400" algn="l" defTabSz="914400" rtl="0" eaLnBrk="1" latinLnBrk="0" hangingPunct="1">
      <a:defRPr sz="2400" kern="1200">
        <a:solidFill>
          <a:schemeClr val="tx1"/>
        </a:solidFill>
        <a:latin typeface="Helvetica" pitchFamily="-111" charset="0"/>
        <a:ea typeface="ＭＳ Ｐゴシック" pitchFamily="-111" charset="-128"/>
        <a:cs typeface="+mn-cs"/>
      </a:defRPr>
    </a:lvl8pPr>
    <a:lvl9pPr marL="3657600" algn="l" defTabSz="914400" rtl="0" eaLnBrk="1" latinLnBrk="0" hangingPunct="1">
      <a:defRPr sz="2400" kern="1200">
        <a:solidFill>
          <a:schemeClr val="tx1"/>
        </a:solidFill>
        <a:latin typeface="Helvetica" pitchFamily="-111" charset="0"/>
        <a:ea typeface="ＭＳ Ｐゴシック" pitchFamily="-11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0000FF"/>
    <a:srgbClr val="CC0099"/>
    <a:srgbClr val="86E9F6"/>
    <a:srgbClr val="008000"/>
    <a:srgbClr val="FFFFCC"/>
    <a:srgbClr val="FFCC99"/>
    <a:srgbClr val="FFCC66"/>
    <a:srgbClr val="FFF3F3"/>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595" autoAdjust="0"/>
    <p:restoredTop sz="93992" autoAdjust="0"/>
  </p:normalViewPr>
  <p:slideViewPr>
    <p:cSldViewPr snapToGrid="0" showGuides="1">
      <p:cViewPr>
        <p:scale>
          <a:sx n="33" d="100"/>
          <a:sy n="33" d="100"/>
        </p:scale>
        <p:origin x="-108" y="2568"/>
      </p:cViewPr>
      <p:guideLst>
        <p:guide orient="horz" pos="166"/>
        <p:guide orient="horz" pos="16708"/>
        <p:guide orient="horz" pos="3454"/>
        <p:guide orient="horz" pos="1234"/>
        <p:guide pos="5852"/>
        <p:guide pos="2932"/>
        <p:guide pos="8527"/>
        <p:guide pos="14501"/>
        <p:guide pos="821"/>
        <p:guide pos="14490"/>
        <p:guide pos="14495"/>
        <p:guide pos="22498"/>
        <p:guide pos="14513"/>
      </p:guideLst>
    </p:cSldViewPr>
  </p:slideViewPr>
  <p:outlineViewPr>
    <p:cViewPr>
      <p:scale>
        <a:sx n="33" d="100"/>
        <a:sy n="33" d="100"/>
      </p:scale>
      <p:origin x="0" y="0"/>
    </p:cViewPr>
  </p:outlineViewPr>
  <p:notesTextViewPr>
    <p:cViewPr>
      <p:scale>
        <a:sx n="100" d="100"/>
        <a:sy n="100" d="100"/>
      </p:scale>
      <p:origin x="0" y="10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8F8F63-FADB-4D2B-8813-1B317C84299F}"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EDCC9EA6-5CBB-452C-9F0F-B05A1FAE8A6B}">
      <dgm:prSet phldrT="[Text]" custT="1"/>
      <dgm:spPr>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effectLst>
          <a:glow rad="127000">
            <a:srgbClr val="FFFF00"/>
          </a:glow>
          <a:outerShdw blurRad="50800" dist="50800" dir="5400000" algn="ctr" rotWithShape="0">
            <a:schemeClr val="accent2"/>
          </a:outerShdw>
        </a:effectLst>
      </dgm:spPr>
      <dgm:t>
        <a:bodyPr/>
        <a:lstStyle/>
        <a:p>
          <a:r>
            <a:rPr lang="en-US" sz="2800" dirty="0" smtClean="0"/>
            <a:t>About</a:t>
          </a:r>
          <a:endParaRPr lang="en-US" sz="2800" dirty="0"/>
        </a:p>
      </dgm:t>
    </dgm:pt>
    <dgm:pt modelId="{A9CA9AEB-ED7B-4B80-8DCE-3CF79713AFDC}" type="parTrans" cxnId="{F25AEBAE-D914-4DEF-B329-EC535AFA0A1F}">
      <dgm:prSet/>
      <dgm:spPr/>
      <dgm:t>
        <a:bodyPr/>
        <a:lstStyle/>
        <a:p>
          <a:endParaRPr lang="en-US"/>
        </a:p>
      </dgm:t>
    </dgm:pt>
    <dgm:pt modelId="{443FC2B4-51A8-4FA5-B504-3440D319D140}" type="sibTrans" cxnId="{F25AEBAE-D914-4DEF-B329-EC535AFA0A1F}">
      <dgm:prSet/>
      <dgm:spPr/>
      <dgm:t>
        <a:bodyPr/>
        <a:lstStyle/>
        <a:p>
          <a:endParaRPr lang="en-US"/>
        </a:p>
      </dgm:t>
    </dgm:pt>
    <dgm:pt modelId="{4FE6C760-6AD5-4D0E-B6B7-1F20E2D50674}">
      <dgm:prSet phldrT="[Text]" custT="1"/>
      <dgm:spPr/>
      <dgm:t>
        <a:bodyPr/>
        <a:lstStyle/>
        <a:p>
          <a:r>
            <a:rPr lang="en-US" sz="2400" b="1" dirty="0" smtClean="0">
              <a:latin typeface="Arial" pitchFamily="34" charset="0"/>
              <a:cs typeface="Arial" pitchFamily="34" charset="0"/>
            </a:rPr>
            <a:t>Word</a:t>
          </a:r>
          <a:endParaRPr lang="en-US" sz="2400" b="1" dirty="0">
            <a:latin typeface="Arial" pitchFamily="34" charset="0"/>
            <a:cs typeface="Arial" pitchFamily="34" charset="0"/>
          </a:endParaRPr>
        </a:p>
      </dgm:t>
    </dgm:pt>
    <dgm:pt modelId="{769E2977-E937-4F7A-9927-1F216E4A6DBA}" type="parTrans" cxnId="{3B5B3CCE-19B3-4874-9A5C-526F9D93DD65}">
      <dgm:prSet/>
      <dgm:spPr/>
      <dgm:t>
        <a:bodyPr/>
        <a:lstStyle/>
        <a:p>
          <a:endParaRPr lang="en-US"/>
        </a:p>
      </dgm:t>
    </dgm:pt>
    <dgm:pt modelId="{497EC1D3-A49B-4803-93D8-6654439CADE0}" type="sibTrans" cxnId="{3B5B3CCE-19B3-4874-9A5C-526F9D93DD65}">
      <dgm:prSet/>
      <dgm:spPr/>
      <dgm:t>
        <a:bodyPr/>
        <a:lstStyle/>
        <a:p>
          <a:endParaRPr lang="en-US"/>
        </a:p>
      </dgm:t>
    </dgm:pt>
    <dgm:pt modelId="{C1A3F53C-26BA-4971-8F52-3574F3D2941E}">
      <dgm:prSet phldrT="[Text]"/>
      <dgm:spPr>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effectLst>
          <a:glow rad="127000">
            <a:srgbClr val="FFFF00"/>
          </a:glow>
          <a:outerShdw blurRad="50800" dist="50800" dir="5400000" algn="ctr" rotWithShape="0">
            <a:schemeClr val="accent2"/>
          </a:outerShdw>
        </a:effectLst>
      </dgm:spPr>
      <dgm:t>
        <a:bodyPr/>
        <a:lstStyle/>
        <a:p>
          <a:r>
            <a:rPr lang="en-US" dirty="0" smtClean="0"/>
            <a:t>a – bout</a:t>
          </a:r>
          <a:endParaRPr lang="en-US" dirty="0"/>
        </a:p>
      </dgm:t>
    </dgm:pt>
    <dgm:pt modelId="{D2597890-BDC8-4D25-9C3F-B3524D80166A}" type="parTrans" cxnId="{72823C1A-32C1-428F-A954-CC100F2315D3}">
      <dgm:prSet/>
      <dgm:spPr/>
      <dgm:t>
        <a:bodyPr/>
        <a:lstStyle/>
        <a:p>
          <a:endParaRPr lang="en-US"/>
        </a:p>
      </dgm:t>
    </dgm:pt>
    <dgm:pt modelId="{493FB4F4-24C5-4579-8A80-AC3A24845DB1}" type="sibTrans" cxnId="{72823C1A-32C1-428F-A954-CC100F2315D3}">
      <dgm:prSet/>
      <dgm:spPr/>
      <dgm:t>
        <a:bodyPr/>
        <a:lstStyle/>
        <a:p>
          <a:endParaRPr lang="en-US"/>
        </a:p>
      </dgm:t>
    </dgm:pt>
    <dgm:pt modelId="{9C10B314-3C40-4879-BF36-BDF0397D1567}">
      <dgm:prSet phldrT="[Text]" custT="1"/>
      <dgm:spPr/>
      <dgm:t>
        <a:bodyPr/>
        <a:lstStyle/>
        <a:p>
          <a:r>
            <a:rPr lang="en-US" sz="2400" b="1" dirty="0" smtClean="0">
              <a:latin typeface="Arial" pitchFamily="34" charset="0"/>
              <a:cs typeface="Arial" pitchFamily="34" charset="0"/>
            </a:rPr>
            <a:t>Syllable</a:t>
          </a:r>
          <a:endParaRPr lang="en-US" sz="2400" b="1" dirty="0">
            <a:latin typeface="Arial" pitchFamily="34" charset="0"/>
            <a:cs typeface="Arial" pitchFamily="34" charset="0"/>
          </a:endParaRPr>
        </a:p>
      </dgm:t>
    </dgm:pt>
    <dgm:pt modelId="{2A6D030A-1EFF-44D4-921D-C76F32E2D964}" type="parTrans" cxnId="{DD2DE610-C64F-491E-8F89-AB5AAC0B6B3A}">
      <dgm:prSet/>
      <dgm:spPr/>
      <dgm:t>
        <a:bodyPr/>
        <a:lstStyle/>
        <a:p>
          <a:endParaRPr lang="en-US"/>
        </a:p>
      </dgm:t>
    </dgm:pt>
    <dgm:pt modelId="{777F6B74-4416-460C-A036-3CF61A7653DC}" type="sibTrans" cxnId="{DD2DE610-C64F-491E-8F89-AB5AAC0B6B3A}">
      <dgm:prSet/>
      <dgm:spPr/>
      <dgm:t>
        <a:bodyPr/>
        <a:lstStyle/>
        <a:p>
          <a:endParaRPr lang="en-US"/>
        </a:p>
      </dgm:t>
    </dgm:pt>
    <dgm:pt modelId="{22BA728D-95C1-455C-875D-ED0FF71FEE39}">
      <dgm:prSet phldrT="[Text]"/>
      <dgm:spPr>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effectLst>
          <a:glow rad="127000">
            <a:srgbClr val="FFFF00"/>
          </a:glow>
          <a:outerShdw blurRad="50800" dist="50800" dir="5400000" algn="ctr" rotWithShape="0">
            <a:schemeClr val="accent2"/>
          </a:outerShdw>
        </a:effectLst>
      </dgm:spPr>
      <dgm:t>
        <a:bodyPr/>
        <a:lstStyle/>
        <a:p>
          <a:r>
            <a:rPr lang="en-US" dirty="0" smtClean="0"/>
            <a:t>ax –b – aw – t  </a:t>
          </a:r>
          <a:endParaRPr lang="en-US" dirty="0"/>
        </a:p>
      </dgm:t>
    </dgm:pt>
    <dgm:pt modelId="{37FF937E-E687-45E9-B6D2-459AB2CCDBCD}" type="parTrans" cxnId="{94DDFF64-BFDD-45AE-AC4B-0CB9B7D9A685}">
      <dgm:prSet/>
      <dgm:spPr/>
      <dgm:t>
        <a:bodyPr/>
        <a:lstStyle/>
        <a:p>
          <a:endParaRPr lang="en-US"/>
        </a:p>
      </dgm:t>
    </dgm:pt>
    <dgm:pt modelId="{D1284CCD-6B69-45C4-AAF7-E4BF01DF4D1F}" type="sibTrans" cxnId="{94DDFF64-BFDD-45AE-AC4B-0CB9B7D9A685}">
      <dgm:prSet/>
      <dgm:spPr/>
      <dgm:t>
        <a:bodyPr/>
        <a:lstStyle/>
        <a:p>
          <a:endParaRPr lang="en-US"/>
        </a:p>
      </dgm:t>
    </dgm:pt>
    <dgm:pt modelId="{6CAC0AAC-5EC8-4D97-A2A8-71F963F5ED17}">
      <dgm:prSet phldrT="[Text]" custT="1"/>
      <dgm:spPr/>
      <dgm:t>
        <a:bodyPr/>
        <a:lstStyle/>
        <a:p>
          <a:r>
            <a:rPr lang="en-US" sz="2400" b="1" dirty="0" smtClean="0">
              <a:latin typeface="Arial" pitchFamily="34" charset="0"/>
              <a:cs typeface="Arial" pitchFamily="34" charset="0"/>
            </a:rPr>
            <a:t>Phoneme</a:t>
          </a:r>
          <a:endParaRPr lang="en-US" sz="2400" b="1" dirty="0">
            <a:latin typeface="Arial" pitchFamily="34" charset="0"/>
            <a:cs typeface="Arial" pitchFamily="34" charset="0"/>
          </a:endParaRPr>
        </a:p>
      </dgm:t>
    </dgm:pt>
    <dgm:pt modelId="{CF8B1859-81EF-4F31-ABFB-98C9F11F4634}" type="parTrans" cxnId="{909507BC-DE7F-4365-8ADC-2A7E97CE383F}">
      <dgm:prSet/>
      <dgm:spPr/>
      <dgm:t>
        <a:bodyPr/>
        <a:lstStyle/>
        <a:p>
          <a:endParaRPr lang="en-US"/>
        </a:p>
      </dgm:t>
    </dgm:pt>
    <dgm:pt modelId="{FAECCD78-0E46-4D3D-BD51-DE0BCA338B9B}" type="sibTrans" cxnId="{909507BC-DE7F-4365-8ADC-2A7E97CE383F}">
      <dgm:prSet/>
      <dgm:spPr/>
      <dgm:t>
        <a:bodyPr/>
        <a:lstStyle/>
        <a:p>
          <a:endParaRPr lang="en-US"/>
        </a:p>
      </dgm:t>
    </dgm:pt>
    <dgm:pt modelId="{E18AFB37-9E7F-4790-B76A-772B060F2B1D}" type="pres">
      <dgm:prSet presAssocID="{0D8F8F63-FADB-4D2B-8813-1B317C84299F}" presName="rootnode" presStyleCnt="0">
        <dgm:presLayoutVars>
          <dgm:chMax/>
          <dgm:chPref/>
          <dgm:dir/>
          <dgm:animLvl val="lvl"/>
        </dgm:presLayoutVars>
      </dgm:prSet>
      <dgm:spPr/>
      <dgm:t>
        <a:bodyPr/>
        <a:lstStyle/>
        <a:p>
          <a:endParaRPr lang="en-US"/>
        </a:p>
      </dgm:t>
    </dgm:pt>
    <dgm:pt modelId="{F6F1EC30-0D3C-4719-9444-3E7C583C7142}" type="pres">
      <dgm:prSet presAssocID="{EDCC9EA6-5CBB-452C-9F0F-B05A1FAE8A6B}" presName="composite" presStyleCnt="0"/>
      <dgm:spPr/>
    </dgm:pt>
    <dgm:pt modelId="{DA1F8E23-CC67-400E-AC1E-B918A50B8734}" type="pres">
      <dgm:prSet presAssocID="{EDCC9EA6-5CBB-452C-9F0F-B05A1FAE8A6B}" presName="bentUpArrow1" presStyleLbl="alignImgPlace1" presStyleIdx="0" presStyleCnt="2" custLinFactNeighborX="-55230"/>
      <dgm:spPr>
        <a:solidFill>
          <a:schemeClr val="tx1"/>
        </a:solidFill>
      </dgm:spPr>
      <dgm:t>
        <a:bodyPr/>
        <a:lstStyle/>
        <a:p>
          <a:endParaRPr lang="en-US"/>
        </a:p>
      </dgm:t>
    </dgm:pt>
    <dgm:pt modelId="{14C0F423-E164-47A8-994A-CE8A0B7EEF23}" type="pres">
      <dgm:prSet presAssocID="{EDCC9EA6-5CBB-452C-9F0F-B05A1FAE8A6B}" presName="ParentText" presStyleLbl="node1" presStyleIdx="0" presStyleCnt="3" custScaleX="173480">
        <dgm:presLayoutVars>
          <dgm:chMax val="1"/>
          <dgm:chPref val="1"/>
          <dgm:bulletEnabled val="1"/>
        </dgm:presLayoutVars>
      </dgm:prSet>
      <dgm:spPr/>
      <dgm:t>
        <a:bodyPr/>
        <a:lstStyle/>
        <a:p>
          <a:endParaRPr lang="en-US"/>
        </a:p>
      </dgm:t>
    </dgm:pt>
    <dgm:pt modelId="{646D318B-152A-4382-ABBB-97259210BAB3}" type="pres">
      <dgm:prSet presAssocID="{EDCC9EA6-5CBB-452C-9F0F-B05A1FAE8A6B}" presName="ChildText" presStyleLbl="revTx" presStyleIdx="0" presStyleCnt="3" custScaleX="254051" custScaleY="97050" custLinFactX="70268" custLinFactNeighborX="100000" custLinFactNeighborY="-4211">
        <dgm:presLayoutVars>
          <dgm:chMax val="0"/>
          <dgm:chPref val="0"/>
          <dgm:bulletEnabled val="1"/>
        </dgm:presLayoutVars>
      </dgm:prSet>
      <dgm:spPr/>
      <dgm:t>
        <a:bodyPr/>
        <a:lstStyle/>
        <a:p>
          <a:endParaRPr lang="en-US"/>
        </a:p>
      </dgm:t>
    </dgm:pt>
    <dgm:pt modelId="{F63C95A4-8D7E-497C-B09C-0AB3CA74F664}" type="pres">
      <dgm:prSet presAssocID="{443FC2B4-51A8-4FA5-B504-3440D319D140}" presName="sibTrans" presStyleCnt="0"/>
      <dgm:spPr/>
    </dgm:pt>
    <dgm:pt modelId="{EF7F11C6-797E-44CD-B577-CF720E5194E6}" type="pres">
      <dgm:prSet presAssocID="{C1A3F53C-26BA-4971-8F52-3574F3D2941E}" presName="composite" presStyleCnt="0"/>
      <dgm:spPr/>
    </dgm:pt>
    <dgm:pt modelId="{FA65DD3A-9F5A-4E90-B54E-1232F7E899A6}" type="pres">
      <dgm:prSet presAssocID="{C1A3F53C-26BA-4971-8F52-3574F3D2941E}" presName="bentUpArrow1" presStyleLbl="alignImgPlace1" presStyleIdx="1" presStyleCnt="2" custLinFactNeighborX="-84160" custLinFactNeighborY="5988"/>
      <dgm:spPr>
        <a:solidFill>
          <a:schemeClr val="tx1"/>
        </a:solidFill>
      </dgm:spPr>
    </dgm:pt>
    <dgm:pt modelId="{A6209F86-6716-43BC-A89D-A5635B21B63C}" type="pres">
      <dgm:prSet presAssocID="{C1A3F53C-26BA-4971-8F52-3574F3D2941E}" presName="ParentText" presStyleLbl="node1" presStyleIdx="1" presStyleCnt="3" custScaleX="173480" custLinFactNeighborX="-23114">
        <dgm:presLayoutVars>
          <dgm:chMax val="1"/>
          <dgm:chPref val="1"/>
          <dgm:bulletEnabled val="1"/>
        </dgm:presLayoutVars>
      </dgm:prSet>
      <dgm:spPr/>
      <dgm:t>
        <a:bodyPr/>
        <a:lstStyle/>
        <a:p>
          <a:endParaRPr lang="en-US"/>
        </a:p>
      </dgm:t>
    </dgm:pt>
    <dgm:pt modelId="{1140AB56-40A5-4344-AC15-BAF806AAA3A6}" type="pres">
      <dgm:prSet presAssocID="{C1A3F53C-26BA-4971-8F52-3574F3D2941E}" presName="ChildText" presStyleLbl="revTx" presStyleIdx="1" presStyleCnt="3" custScaleX="281121" custScaleY="92856" custLinFactX="60364" custLinFactNeighborX="100000" custLinFactNeighborY="-3081">
        <dgm:presLayoutVars>
          <dgm:chMax val="0"/>
          <dgm:chPref val="0"/>
          <dgm:bulletEnabled val="1"/>
        </dgm:presLayoutVars>
      </dgm:prSet>
      <dgm:spPr/>
      <dgm:t>
        <a:bodyPr/>
        <a:lstStyle/>
        <a:p>
          <a:endParaRPr lang="en-US"/>
        </a:p>
      </dgm:t>
    </dgm:pt>
    <dgm:pt modelId="{6F24EFCD-E7CD-4E4A-94AE-F37FB77FAE82}" type="pres">
      <dgm:prSet presAssocID="{493FB4F4-24C5-4579-8A80-AC3A24845DB1}" presName="sibTrans" presStyleCnt="0"/>
      <dgm:spPr/>
    </dgm:pt>
    <dgm:pt modelId="{79E093D3-EC09-43E8-B7B9-CF3027072823}" type="pres">
      <dgm:prSet presAssocID="{22BA728D-95C1-455C-875D-ED0FF71FEE39}" presName="composite" presStyleCnt="0"/>
      <dgm:spPr/>
    </dgm:pt>
    <dgm:pt modelId="{6F4B68BC-663E-42CC-AAE7-8D7AE863A0EC}" type="pres">
      <dgm:prSet presAssocID="{22BA728D-95C1-455C-875D-ED0FF71FEE39}" presName="ParentText" presStyleLbl="node1" presStyleIdx="2" presStyleCnt="3" custScaleX="173480" custLinFactNeighborX="-40894" custLinFactNeighborY="2326">
        <dgm:presLayoutVars>
          <dgm:chMax val="1"/>
          <dgm:chPref val="1"/>
          <dgm:bulletEnabled val="1"/>
        </dgm:presLayoutVars>
      </dgm:prSet>
      <dgm:spPr/>
      <dgm:t>
        <a:bodyPr/>
        <a:lstStyle/>
        <a:p>
          <a:endParaRPr lang="en-US"/>
        </a:p>
      </dgm:t>
    </dgm:pt>
    <dgm:pt modelId="{A8C5151B-E6F8-4FD2-A9AC-113F50CC67A5}" type="pres">
      <dgm:prSet presAssocID="{22BA728D-95C1-455C-875D-ED0FF71FEE39}" presName="FinalChildText" presStyleLbl="revTx" presStyleIdx="2" presStyleCnt="3" custScaleX="249571" custScaleY="130767" custLinFactX="16880" custLinFactNeighborX="100000">
        <dgm:presLayoutVars>
          <dgm:chMax val="0"/>
          <dgm:chPref val="0"/>
          <dgm:bulletEnabled val="1"/>
        </dgm:presLayoutVars>
      </dgm:prSet>
      <dgm:spPr/>
      <dgm:t>
        <a:bodyPr/>
        <a:lstStyle/>
        <a:p>
          <a:endParaRPr lang="en-US"/>
        </a:p>
      </dgm:t>
    </dgm:pt>
  </dgm:ptLst>
  <dgm:cxnLst>
    <dgm:cxn modelId="{C4D8F44E-0CFC-4CC9-AFD7-7B6B2ADA573D}" type="presOf" srcId="{6CAC0AAC-5EC8-4D97-A2A8-71F963F5ED17}" destId="{A8C5151B-E6F8-4FD2-A9AC-113F50CC67A5}" srcOrd="0" destOrd="0" presId="urn:microsoft.com/office/officeart/2005/8/layout/StepDownProcess"/>
    <dgm:cxn modelId="{909507BC-DE7F-4365-8ADC-2A7E97CE383F}" srcId="{22BA728D-95C1-455C-875D-ED0FF71FEE39}" destId="{6CAC0AAC-5EC8-4D97-A2A8-71F963F5ED17}" srcOrd="0" destOrd="0" parTransId="{CF8B1859-81EF-4F31-ABFB-98C9F11F4634}" sibTransId="{FAECCD78-0E46-4D3D-BD51-DE0BCA338B9B}"/>
    <dgm:cxn modelId="{08668B6F-BEB9-4AA5-8876-679AAA52E78B}" type="presOf" srcId="{C1A3F53C-26BA-4971-8F52-3574F3D2941E}" destId="{A6209F86-6716-43BC-A89D-A5635B21B63C}" srcOrd="0" destOrd="0" presId="urn:microsoft.com/office/officeart/2005/8/layout/StepDownProcess"/>
    <dgm:cxn modelId="{7811A7FA-3B9A-4635-B170-0C1FB9638783}" type="presOf" srcId="{22BA728D-95C1-455C-875D-ED0FF71FEE39}" destId="{6F4B68BC-663E-42CC-AAE7-8D7AE863A0EC}" srcOrd="0" destOrd="0" presId="urn:microsoft.com/office/officeart/2005/8/layout/StepDownProcess"/>
    <dgm:cxn modelId="{F25AEBAE-D914-4DEF-B329-EC535AFA0A1F}" srcId="{0D8F8F63-FADB-4D2B-8813-1B317C84299F}" destId="{EDCC9EA6-5CBB-452C-9F0F-B05A1FAE8A6B}" srcOrd="0" destOrd="0" parTransId="{A9CA9AEB-ED7B-4B80-8DCE-3CF79713AFDC}" sibTransId="{443FC2B4-51A8-4FA5-B504-3440D319D140}"/>
    <dgm:cxn modelId="{94DDFF64-BFDD-45AE-AC4B-0CB9B7D9A685}" srcId="{0D8F8F63-FADB-4D2B-8813-1B317C84299F}" destId="{22BA728D-95C1-455C-875D-ED0FF71FEE39}" srcOrd="2" destOrd="0" parTransId="{37FF937E-E687-45E9-B6D2-459AB2CCDBCD}" sibTransId="{D1284CCD-6B69-45C4-AAF7-E4BF01DF4D1F}"/>
    <dgm:cxn modelId="{3B5B3CCE-19B3-4874-9A5C-526F9D93DD65}" srcId="{EDCC9EA6-5CBB-452C-9F0F-B05A1FAE8A6B}" destId="{4FE6C760-6AD5-4D0E-B6B7-1F20E2D50674}" srcOrd="0" destOrd="0" parTransId="{769E2977-E937-4F7A-9927-1F216E4A6DBA}" sibTransId="{497EC1D3-A49B-4803-93D8-6654439CADE0}"/>
    <dgm:cxn modelId="{2B99E782-6456-49F9-ADA2-364436EC1C07}" type="presOf" srcId="{9C10B314-3C40-4879-BF36-BDF0397D1567}" destId="{1140AB56-40A5-4344-AC15-BAF806AAA3A6}" srcOrd="0" destOrd="0" presId="urn:microsoft.com/office/officeart/2005/8/layout/StepDownProcess"/>
    <dgm:cxn modelId="{72823C1A-32C1-428F-A954-CC100F2315D3}" srcId="{0D8F8F63-FADB-4D2B-8813-1B317C84299F}" destId="{C1A3F53C-26BA-4971-8F52-3574F3D2941E}" srcOrd="1" destOrd="0" parTransId="{D2597890-BDC8-4D25-9C3F-B3524D80166A}" sibTransId="{493FB4F4-24C5-4579-8A80-AC3A24845DB1}"/>
    <dgm:cxn modelId="{DD2DE610-C64F-491E-8F89-AB5AAC0B6B3A}" srcId="{C1A3F53C-26BA-4971-8F52-3574F3D2941E}" destId="{9C10B314-3C40-4879-BF36-BDF0397D1567}" srcOrd="0" destOrd="0" parTransId="{2A6D030A-1EFF-44D4-921D-C76F32E2D964}" sibTransId="{777F6B74-4416-460C-A036-3CF61A7653DC}"/>
    <dgm:cxn modelId="{34B277EB-9011-4C02-A705-1F75CAF1EE90}" type="presOf" srcId="{4FE6C760-6AD5-4D0E-B6B7-1F20E2D50674}" destId="{646D318B-152A-4382-ABBB-97259210BAB3}" srcOrd="0" destOrd="0" presId="urn:microsoft.com/office/officeart/2005/8/layout/StepDownProcess"/>
    <dgm:cxn modelId="{41D14FB6-AFC0-4052-9AB4-F748EBE10042}" type="presOf" srcId="{0D8F8F63-FADB-4D2B-8813-1B317C84299F}" destId="{E18AFB37-9E7F-4790-B76A-772B060F2B1D}" srcOrd="0" destOrd="0" presId="urn:microsoft.com/office/officeart/2005/8/layout/StepDownProcess"/>
    <dgm:cxn modelId="{2005B881-45BD-4A71-AB58-E31662992FA0}" type="presOf" srcId="{EDCC9EA6-5CBB-452C-9F0F-B05A1FAE8A6B}" destId="{14C0F423-E164-47A8-994A-CE8A0B7EEF23}" srcOrd="0" destOrd="0" presId="urn:microsoft.com/office/officeart/2005/8/layout/StepDownProcess"/>
    <dgm:cxn modelId="{4DBE69E6-0CF7-41F4-8C5C-0523572A7EA5}" type="presParOf" srcId="{E18AFB37-9E7F-4790-B76A-772B060F2B1D}" destId="{F6F1EC30-0D3C-4719-9444-3E7C583C7142}" srcOrd="0" destOrd="0" presId="urn:microsoft.com/office/officeart/2005/8/layout/StepDownProcess"/>
    <dgm:cxn modelId="{8041B284-5238-498C-9FE8-372C585C5FA8}" type="presParOf" srcId="{F6F1EC30-0D3C-4719-9444-3E7C583C7142}" destId="{DA1F8E23-CC67-400E-AC1E-B918A50B8734}" srcOrd="0" destOrd="0" presId="urn:microsoft.com/office/officeart/2005/8/layout/StepDownProcess"/>
    <dgm:cxn modelId="{27B15281-CCB3-467B-A20C-1C80A79F550E}" type="presParOf" srcId="{F6F1EC30-0D3C-4719-9444-3E7C583C7142}" destId="{14C0F423-E164-47A8-994A-CE8A0B7EEF23}" srcOrd="1" destOrd="0" presId="urn:microsoft.com/office/officeart/2005/8/layout/StepDownProcess"/>
    <dgm:cxn modelId="{7E328AB8-499A-48D4-A9EC-738A4850E0DF}" type="presParOf" srcId="{F6F1EC30-0D3C-4719-9444-3E7C583C7142}" destId="{646D318B-152A-4382-ABBB-97259210BAB3}" srcOrd="2" destOrd="0" presId="urn:microsoft.com/office/officeart/2005/8/layout/StepDownProcess"/>
    <dgm:cxn modelId="{B96439A4-7E55-40F0-A159-0AD860F9E316}" type="presParOf" srcId="{E18AFB37-9E7F-4790-B76A-772B060F2B1D}" destId="{F63C95A4-8D7E-497C-B09C-0AB3CA74F664}" srcOrd="1" destOrd="0" presId="urn:microsoft.com/office/officeart/2005/8/layout/StepDownProcess"/>
    <dgm:cxn modelId="{5462F1FF-002E-4350-8A62-480BE896ACE9}" type="presParOf" srcId="{E18AFB37-9E7F-4790-B76A-772B060F2B1D}" destId="{EF7F11C6-797E-44CD-B577-CF720E5194E6}" srcOrd="2" destOrd="0" presId="urn:microsoft.com/office/officeart/2005/8/layout/StepDownProcess"/>
    <dgm:cxn modelId="{5DB9AF0E-B783-4EE8-80C9-F90303561A38}" type="presParOf" srcId="{EF7F11C6-797E-44CD-B577-CF720E5194E6}" destId="{FA65DD3A-9F5A-4E90-B54E-1232F7E899A6}" srcOrd="0" destOrd="0" presId="urn:microsoft.com/office/officeart/2005/8/layout/StepDownProcess"/>
    <dgm:cxn modelId="{6F9360CB-B98E-4804-B505-59B2C4ED83E0}" type="presParOf" srcId="{EF7F11C6-797E-44CD-B577-CF720E5194E6}" destId="{A6209F86-6716-43BC-A89D-A5635B21B63C}" srcOrd="1" destOrd="0" presId="urn:microsoft.com/office/officeart/2005/8/layout/StepDownProcess"/>
    <dgm:cxn modelId="{9BC0E8D1-8687-4C93-8246-D3A842626182}" type="presParOf" srcId="{EF7F11C6-797E-44CD-B577-CF720E5194E6}" destId="{1140AB56-40A5-4344-AC15-BAF806AAA3A6}" srcOrd="2" destOrd="0" presId="urn:microsoft.com/office/officeart/2005/8/layout/StepDownProcess"/>
    <dgm:cxn modelId="{AE61B081-1BA3-4B42-B1B2-7CA8B62A63A9}" type="presParOf" srcId="{E18AFB37-9E7F-4790-B76A-772B060F2B1D}" destId="{6F24EFCD-E7CD-4E4A-94AE-F37FB77FAE82}" srcOrd="3" destOrd="0" presId="urn:microsoft.com/office/officeart/2005/8/layout/StepDownProcess"/>
    <dgm:cxn modelId="{E3B4D20D-89B1-4747-96F6-8CB0233054D3}" type="presParOf" srcId="{E18AFB37-9E7F-4790-B76A-772B060F2B1D}" destId="{79E093D3-EC09-43E8-B7B9-CF3027072823}" srcOrd="4" destOrd="0" presId="urn:microsoft.com/office/officeart/2005/8/layout/StepDownProcess"/>
    <dgm:cxn modelId="{03A8C13A-7762-4D4D-9E5F-E141C0421F22}" type="presParOf" srcId="{79E093D3-EC09-43E8-B7B9-CF3027072823}" destId="{6F4B68BC-663E-42CC-AAE7-8D7AE863A0EC}" srcOrd="0" destOrd="0" presId="urn:microsoft.com/office/officeart/2005/8/layout/StepDownProcess"/>
    <dgm:cxn modelId="{E5EA59A7-5D54-4581-B431-76106D1651A3}" type="presParOf" srcId="{79E093D3-EC09-43E8-B7B9-CF3027072823}" destId="{A8C5151B-E6F8-4FD2-A9AC-113F50CC67A5}" srcOrd="1" destOrd="0" presId="urn:microsoft.com/office/officeart/2005/8/layout/StepDownProcess"/>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F8E23-CC67-400E-AC1E-B918A50B8734}">
      <dsp:nvSpPr>
        <dsp:cNvPr id="0" name=""/>
        <dsp:cNvSpPr/>
      </dsp:nvSpPr>
      <dsp:spPr>
        <a:xfrm rot="5400000">
          <a:off x="1298068" y="675931"/>
          <a:ext cx="599034" cy="681979"/>
        </a:xfrm>
        <a:prstGeom prst="bentUpArrow">
          <a:avLst>
            <a:gd name="adj1" fmla="val 32840"/>
            <a:gd name="adj2" fmla="val 25000"/>
            <a:gd name="adj3" fmla="val 3578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C0F423-E164-47A8-994A-CE8A0B7EEF23}">
      <dsp:nvSpPr>
        <dsp:cNvPr id="0" name=""/>
        <dsp:cNvSpPr/>
      </dsp:nvSpPr>
      <dsp:spPr>
        <a:xfrm>
          <a:off x="1145524" y="11890"/>
          <a:ext cx="1749408" cy="705861"/>
        </a:xfrm>
        <a:prstGeom prst="roundRect">
          <a:avLst>
            <a:gd name="adj" fmla="val 16670"/>
          </a:avLst>
        </a:prstGeom>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ln w="25400" cap="flat" cmpd="sng" algn="ctr">
          <a:solidFill>
            <a:schemeClr val="lt1">
              <a:hueOff val="0"/>
              <a:satOff val="0"/>
              <a:lumOff val="0"/>
              <a:alphaOff val="0"/>
            </a:schemeClr>
          </a:solidFill>
          <a:prstDash val="solid"/>
        </a:ln>
        <a:effectLst>
          <a:glow rad="127000">
            <a:srgbClr val="FFFF00"/>
          </a:glow>
          <a:outerShdw blurRad="50800" dist="50800" dir="5400000" algn="ctr" rotWithShape="0">
            <a:schemeClr val="accent2"/>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About</a:t>
          </a:r>
          <a:endParaRPr lang="en-US" sz="2800" kern="1200" dirty="0"/>
        </a:p>
      </dsp:txBody>
      <dsp:txXfrm>
        <a:off x="1179987" y="46353"/>
        <a:ext cx="1680482" cy="636935"/>
      </dsp:txXfrm>
    </dsp:sp>
    <dsp:sp modelId="{646D318B-152A-4382-ABBB-97259210BAB3}">
      <dsp:nvSpPr>
        <dsp:cNvPr id="0" name=""/>
        <dsp:cNvSpPr/>
      </dsp:nvSpPr>
      <dsp:spPr>
        <a:xfrm>
          <a:off x="3208306" y="63600"/>
          <a:ext cx="1863284" cy="553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smtClean="0">
              <a:latin typeface="Arial" pitchFamily="34" charset="0"/>
              <a:cs typeface="Arial" pitchFamily="34" charset="0"/>
            </a:rPr>
            <a:t>Word</a:t>
          </a:r>
          <a:endParaRPr lang="en-US" sz="2400" b="1" kern="1200" dirty="0">
            <a:latin typeface="Arial" pitchFamily="34" charset="0"/>
            <a:cs typeface="Arial" pitchFamily="34" charset="0"/>
          </a:endParaRPr>
        </a:p>
      </dsp:txBody>
      <dsp:txXfrm>
        <a:off x="3208306" y="63600"/>
        <a:ext cx="1863284" cy="553678"/>
      </dsp:txXfrm>
    </dsp:sp>
    <dsp:sp modelId="{FA65DD3A-9F5A-4E90-B54E-1232F7E899A6}">
      <dsp:nvSpPr>
        <dsp:cNvPr id="0" name=""/>
        <dsp:cNvSpPr/>
      </dsp:nvSpPr>
      <dsp:spPr>
        <a:xfrm rot="5400000">
          <a:off x="2385862" y="1504717"/>
          <a:ext cx="599034" cy="681979"/>
        </a:xfrm>
        <a:prstGeom prst="bentUpArrow">
          <a:avLst>
            <a:gd name="adj1" fmla="val 32840"/>
            <a:gd name="adj2" fmla="val 25000"/>
            <a:gd name="adj3" fmla="val 3578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209F86-6716-43BC-A89D-A5635B21B63C}">
      <dsp:nvSpPr>
        <dsp:cNvPr id="0" name=""/>
        <dsp:cNvSpPr/>
      </dsp:nvSpPr>
      <dsp:spPr>
        <a:xfrm>
          <a:off x="2197528" y="804805"/>
          <a:ext cx="1749408" cy="705861"/>
        </a:xfrm>
        <a:prstGeom prst="roundRect">
          <a:avLst>
            <a:gd name="adj" fmla="val 16670"/>
          </a:avLst>
        </a:prstGeom>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ln w="25400" cap="flat" cmpd="sng" algn="ctr">
          <a:solidFill>
            <a:schemeClr val="lt1">
              <a:hueOff val="0"/>
              <a:satOff val="0"/>
              <a:lumOff val="0"/>
              <a:alphaOff val="0"/>
            </a:schemeClr>
          </a:solidFill>
          <a:prstDash val="solid"/>
        </a:ln>
        <a:effectLst>
          <a:glow rad="127000">
            <a:srgbClr val="FFFF00"/>
          </a:glow>
          <a:outerShdw blurRad="50800" dist="50800" dir="5400000" algn="ctr" rotWithShape="0">
            <a:schemeClr val="accent2"/>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a – bout</a:t>
          </a:r>
          <a:endParaRPr lang="en-US" sz="2100" kern="1200" dirty="0"/>
        </a:p>
      </dsp:txBody>
      <dsp:txXfrm>
        <a:off x="2231991" y="839268"/>
        <a:ext cx="1680482" cy="636935"/>
      </dsp:txXfrm>
    </dsp:sp>
    <dsp:sp modelId="{1140AB56-40A5-4344-AC15-BAF806AAA3A6}">
      <dsp:nvSpPr>
        <dsp:cNvPr id="0" name=""/>
        <dsp:cNvSpPr/>
      </dsp:nvSpPr>
      <dsp:spPr>
        <a:xfrm>
          <a:off x="4321488" y="874927"/>
          <a:ext cx="2061823" cy="529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smtClean="0">
              <a:latin typeface="Arial" pitchFamily="34" charset="0"/>
              <a:cs typeface="Arial" pitchFamily="34" charset="0"/>
            </a:rPr>
            <a:t>Syllable</a:t>
          </a:r>
          <a:endParaRPr lang="en-US" sz="2400" b="1" kern="1200" dirty="0">
            <a:latin typeface="Arial" pitchFamily="34" charset="0"/>
            <a:cs typeface="Arial" pitchFamily="34" charset="0"/>
          </a:endParaRPr>
        </a:p>
      </dsp:txBody>
      <dsp:txXfrm>
        <a:off x="4321488" y="874927"/>
        <a:ext cx="2061823" cy="529751"/>
      </dsp:txXfrm>
    </dsp:sp>
    <dsp:sp modelId="{6F4B68BC-663E-42CC-AAE7-8D7AE863A0EC}">
      <dsp:nvSpPr>
        <dsp:cNvPr id="0" name=""/>
        <dsp:cNvSpPr/>
      </dsp:nvSpPr>
      <dsp:spPr>
        <a:xfrm>
          <a:off x="3303321" y="1634584"/>
          <a:ext cx="1749408" cy="705861"/>
        </a:xfrm>
        <a:prstGeom prst="roundRect">
          <a:avLst>
            <a:gd name="adj" fmla="val 16670"/>
          </a:avLst>
        </a:prstGeom>
        <a:gradFill rotWithShape="0">
          <a:gsLst>
            <a:gs pos="27000">
              <a:srgbClr val="00B0F0"/>
            </a:gs>
            <a:gs pos="79000">
              <a:schemeClr val="accent1">
                <a:shade val="67500"/>
                <a:satMod val="115000"/>
              </a:schemeClr>
            </a:gs>
            <a:gs pos="100000">
              <a:schemeClr val="accent1">
                <a:shade val="100000"/>
                <a:satMod val="115000"/>
              </a:schemeClr>
            </a:gs>
          </a:gsLst>
          <a:lin ang="3600000" scaled="0"/>
        </a:gradFill>
        <a:ln w="25400" cap="flat" cmpd="sng" algn="ctr">
          <a:solidFill>
            <a:schemeClr val="lt1">
              <a:hueOff val="0"/>
              <a:satOff val="0"/>
              <a:lumOff val="0"/>
              <a:alphaOff val="0"/>
            </a:schemeClr>
          </a:solidFill>
          <a:prstDash val="solid"/>
        </a:ln>
        <a:effectLst>
          <a:glow rad="127000">
            <a:srgbClr val="FFFF00"/>
          </a:glow>
          <a:outerShdw blurRad="50800" dist="50800" dir="5400000" algn="ctr" rotWithShape="0">
            <a:schemeClr val="accent2"/>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ax –b – aw – t  </a:t>
          </a:r>
          <a:endParaRPr lang="en-US" sz="2100" kern="1200" dirty="0"/>
        </a:p>
      </dsp:txBody>
      <dsp:txXfrm>
        <a:off x="3337784" y="1669047"/>
        <a:ext cx="1680482" cy="636935"/>
      </dsp:txXfrm>
    </dsp:sp>
    <dsp:sp modelId="{A8C5151B-E6F8-4FD2-A9AC-113F50CC67A5}">
      <dsp:nvSpPr>
        <dsp:cNvPr id="0" name=""/>
        <dsp:cNvSpPr/>
      </dsp:nvSpPr>
      <dsp:spPr>
        <a:xfrm>
          <a:off x="5403353" y="1597721"/>
          <a:ext cx="1830426" cy="746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smtClean="0">
              <a:latin typeface="Arial" pitchFamily="34" charset="0"/>
              <a:cs typeface="Arial" pitchFamily="34" charset="0"/>
            </a:rPr>
            <a:t>Phoneme</a:t>
          </a:r>
          <a:endParaRPr lang="en-US" sz="2400" b="1" kern="1200" dirty="0">
            <a:latin typeface="Arial" pitchFamily="34" charset="0"/>
            <a:cs typeface="Arial" pitchFamily="34" charset="0"/>
          </a:endParaRPr>
        </a:p>
      </dsp:txBody>
      <dsp:txXfrm>
        <a:off x="5403353" y="1597721"/>
        <a:ext cx="1830426" cy="746037"/>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eaLnBrk="0" hangingPunct="0">
              <a:defRPr sz="200"/>
            </a:lvl1pPr>
          </a:lstStyle>
          <a:p>
            <a:pPr>
              <a:defRPr/>
            </a:pPr>
            <a:endParaRPr lang="en-US" dirty="0"/>
          </a:p>
        </p:txBody>
      </p:sp>
      <p:sp>
        <p:nvSpPr>
          <p:cNvPr id="1638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algn="r" eaLnBrk="0" hangingPunct="0">
              <a:defRPr sz="200"/>
            </a:lvl1pPr>
          </a:lstStyle>
          <a:p>
            <a:pPr>
              <a:defRPr/>
            </a:pPr>
            <a:fld id="{1D941F17-B025-4BAA-9A7A-F5801763A34F}" type="datetime1">
              <a:rPr lang="en-US"/>
              <a:pPr>
                <a:defRPr/>
              </a:pPr>
              <a:t>2/16/2013</a:t>
            </a:fld>
            <a:endParaRPr lang="en-US" dirty="0"/>
          </a:p>
        </p:txBody>
      </p:sp>
      <p:sp>
        <p:nvSpPr>
          <p:cNvPr id="1638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eaLnBrk="0" hangingPunct="0">
              <a:defRPr sz="200"/>
            </a:lvl1pPr>
          </a:lstStyle>
          <a:p>
            <a:pPr>
              <a:defRPr/>
            </a:pPr>
            <a:endParaRPr lang="en-US" dirty="0"/>
          </a:p>
        </p:txBody>
      </p:sp>
      <p:sp>
        <p:nvSpPr>
          <p:cNvPr id="1638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algn="r" eaLnBrk="0" hangingPunct="0">
              <a:defRPr sz="200"/>
            </a:lvl1pPr>
          </a:lstStyle>
          <a:p>
            <a:pPr>
              <a:defRPr/>
            </a:pPr>
            <a:fld id="{7164F600-FCDE-4693-AEFA-BCE463254DD9}" type="slidenum">
              <a:rPr lang="en-US"/>
              <a:pPr>
                <a:defRPr/>
              </a:pPr>
              <a:t>‹#›</a:t>
            </a:fld>
            <a:endParaRPr lang="en-US" dirty="0"/>
          </a:p>
        </p:txBody>
      </p:sp>
    </p:spTree>
    <p:extLst>
      <p:ext uri="{BB962C8B-B14F-4D97-AF65-F5344CB8AC3E}">
        <p14:creationId xmlns:p14="http://schemas.microsoft.com/office/powerpoint/2010/main" val="2291408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17721" tIns="8861" rIns="17721" bIns="8861" rtlCol="0"/>
          <a:lstStyle>
            <a:lvl1pPr algn="l">
              <a:defRPr sz="200">
                <a:ea typeface="+mn-ea"/>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17721" tIns="8861" rIns="17721" bIns="8861" numCol="1" anchor="t" anchorCtr="0" compatLnSpc="1">
            <a:prstTxWarp prst="textNoShape">
              <a:avLst/>
            </a:prstTxWarp>
          </a:bodyPr>
          <a:lstStyle>
            <a:lvl1pPr algn="r">
              <a:defRPr sz="200"/>
            </a:lvl1pPr>
          </a:lstStyle>
          <a:p>
            <a:pPr>
              <a:defRPr/>
            </a:pPr>
            <a:fld id="{718A947C-AE5D-4AA4-B479-7DBBBB3EE248}" type="datetime1">
              <a:rPr lang="en-US"/>
              <a:pPr>
                <a:defRPr/>
              </a:pPr>
              <a:t>2/16/2013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17721" tIns="8861" rIns="17721" bIns="8861"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17721" tIns="8861" rIns="17721" bIns="886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17721" tIns="8861" rIns="17721" bIns="8861" rtlCol="0" anchor="b"/>
          <a:lstStyle>
            <a:lvl1pPr algn="l">
              <a:defRPr sz="200">
                <a:ea typeface="+mn-ea"/>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17721" tIns="8861" rIns="17721" bIns="8861" numCol="1" anchor="b" anchorCtr="0" compatLnSpc="1">
            <a:prstTxWarp prst="textNoShape">
              <a:avLst/>
            </a:prstTxWarp>
          </a:bodyPr>
          <a:lstStyle>
            <a:lvl1pPr algn="r">
              <a:defRPr sz="200"/>
            </a:lvl1pPr>
          </a:lstStyle>
          <a:p>
            <a:pPr>
              <a:defRPr/>
            </a:pPr>
            <a:fld id="{ECB238E2-453A-49B1-BA45-8712F4F11F7A}" type="slidenum">
              <a:rPr lang="en-US"/>
              <a:pPr>
                <a:defRPr/>
              </a:pPr>
              <a:t>‹#›</a:t>
            </a:fld>
            <a:endParaRPr lang="en-US" dirty="0"/>
          </a:p>
        </p:txBody>
      </p:sp>
    </p:spTree>
    <p:extLst>
      <p:ext uri="{BB962C8B-B14F-4D97-AF65-F5344CB8AC3E}">
        <p14:creationId xmlns:p14="http://schemas.microsoft.com/office/powerpoint/2010/main" val="4033761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poster template is from http://www.swarthmore.edu/NatSci/cpurrin1/posteradvice.htm.  It is free, free, free for non-commercial use.  But if you really like it, I’m always thrilled to get postcards from wherever you happen to be presenting your poster.  Or, send me cookies!  My kids made me put that last sentence in.  Have fun.  Sincerely, Colin Purrington, Department of Biology, Swarthmore College, Swarthmore, PA 19081, USA.  Email: cpurrin1@swarthmore.edu</a:t>
            </a:r>
          </a:p>
        </p:txBody>
      </p:sp>
      <p:sp>
        <p:nvSpPr>
          <p:cNvPr id="4100" name="Slide Number Placeholder 3"/>
          <p:cNvSpPr>
            <a:spLocks noGrp="1"/>
          </p:cNvSpPr>
          <p:nvPr>
            <p:ph type="sldNum" sz="quarter" idx="5"/>
          </p:nvPr>
        </p:nvSpPr>
        <p:spPr bwMode="auto">
          <a:noFill/>
          <a:ln>
            <a:miter lim="800000"/>
            <a:headEnd/>
            <a:tailEnd/>
          </a:ln>
        </p:spPr>
        <p:txBody>
          <a:bodyPr/>
          <a:lstStyle/>
          <a:p>
            <a:fld id="{A6B63862-3AF5-4819-AC91-87370E59704A}"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8A5ACE8-194B-4A62-B460-7281DDF9DF0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561953E-9503-4DD1-99A1-32841EFF5FC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925763"/>
            <a:ext cx="1088072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925763"/>
            <a:ext cx="324929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4584F1E-8517-4ADB-85E5-800CF21BA48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EFC1027-0BBD-4C87-8DBE-7F6A416B1ED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C167A8-4CA0-4DC2-8EF9-929AD6F1292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9510713"/>
            <a:ext cx="21686837"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510713"/>
            <a:ext cx="21686838"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CBB099-9A7D-4ECF-9460-FE7EFB36B49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AE75151-BAFE-4106-AD5E-7981054C7E0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FB4E174-DED7-4029-8174-28A990BF0D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B9E7285-BD2F-4FA3-8A94-58E11AFDC35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E6CCDD1-AEC0-4305-B05E-533338B07BD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p:spPr>
        <p:txBody>
          <a:bodyPr lIns="407557" tIns="203779" rIns="407557" bIns="203779"/>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02219F9-DB05-4D39-98A9-85EC91C4B9E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743200" y="2438400"/>
            <a:ext cx="31089600" cy="4572000"/>
          </a:xfrm>
          <a:prstGeom prst="rect">
            <a:avLst/>
          </a:prstGeom>
          <a:noFill/>
          <a:ln w="9525">
            <a:noFill/>
            <a:miter lim="800000"/>
            <a:headEnd/>
            <a:tailEnd/>
          </a:ln>
        </p:spPr>
        <p:txBody>
          <a:bodyPr vert="horz" wrap="square" lIns="310069" tIns="155035" rIns="310069" bIns="155035"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743200" y="7926388"/>
            <a:ext cx="31089600" cy="16457612"/>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7432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defRPr sz="4700" smtClean="0">
                <a:latin typeface="Times New Roman" pitchFamily="18" charset="0"/>
              </a:defRPr>
            </a:lvl1pPr>
          </a:lstStyle>
          <a:p>
            <a:pPr>
              <a:defRPr/>
            </a:pPr>
            <a:endParaRPr lang="en-US" dirty="0"/>
          </a:p>
        </p:txBody>
      </p:sp>
      <p:sp>
        <p:nvSpPr>
          <p:cNvPr id="1029" name="Rectangle 5"/>
          <p:cNvSpPr>
            <a:spLocks noGrp="1" noChangeArrowheads="1"/>
          </p:cNvSpPr>
          <p:nvPr>
            <p:ph type="ftr" sz="quarter" idx="3"/>
          </p:nvPr>
        </p:nvSpPr>
        <p:spPr bwMode="auto">
          <a:xfrm>
            <a:off x="12496800" y="24993600"/>
            <a:ext cx="115824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ctr">
              <a:defRPr sz="4700" smtClean="0">
                <a:latin typeface="Times New Roman" pitchFamily="18" charset="0"/>
              </a:defRPr>
            </a:lvl1pPr>
          </a:lstStyle>
          <a:p>
            <a:pPr>
              <a:defRPr/>
            </a:pPr>
            <a:endParaRPr lang="en-US" dirty="0"/>
          </a:p>
        </p:txBody>
      </p:sp>
      <p:sp>
        <p:nvSpPr>
          <p:cNvPr id="1030" name="Rectangle 6"/>
          <p:cNvSpPr>
            <a:spLocks noGrp="1" noChangeArrowheads="1"/>
          </p:cNvSpPr>
          <p:nvPr>
            <p:ph type="sldNum" sz="quarter" idx="4"/>
          </p:nvPr>
        </p:nvSpPr>
        <p:spPr bwMode="auto">
          <a:xfrm>
            <a:off x="262128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r">
              <a:defRPr sz="4700" smtClean="0">
                <a:latin typeface="Times New Roman" pitchFamily="18" charset="0"/>
              </a:defRPr>
            </a:lvl1pPr>
          </a:lstStyle>
          <a:p>
            <a:pPr>
              <a:defRPr/>
            </a:pPr>
            <a:fld id="{D7C10EFD-250F-4354-805C-9A21ADF9259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00388" rtl="0" eaLnBrk="0" fontAlgn="base" hangingPunct="0">
        <a:spcBef>
          <a:spcPct val="0"/>
        </a:spcBef>
        <a:spcAft>
          <a:spcPct val="0"/>
        </a:spcAft>
        <a:defRPr sz="14900">
          <a:solidFill>
            <a:schemeClr val="tx2"/>
          </a:solidFill>
          <a:latin typeface="+mj-lt"/>
          <a:ea typeface="ＭＳ Ｐゴシック" pitchFamily="-65" charset="-128"/>
          <a:cs typeface="ＭＳ Ｐゴシック" pitchFamily="-65" charset="-128"/>
        </a:defRPr>
      </a:lvl1pPr>
      <a:lvl2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2pPr>
      <a:lvl3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3pPr>
      <a:lvl4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4pPr>
      <a:lvl5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163638" indent="-1163638" algn="l" defTabSz="3100388" rtl="0" eaLnBrk="0" fontAlgn="base" hangingPunct="0">
        <a:spcBef>
          <a:spcPct val="20000"/>
        </a:spcBef>
        <a:spcAft>
          <a:spcPct val="0"/>
        </a:spcAft>
        <a:buChar char="•"/>
        <a:defRPr sz="10900">
          <a:solidFill>
            <a:schemeClr val="tx1"/>
          </a:solidFill>
          <a:latin typeface="+mn-lt"/>
          <a:ea typeface="ＭＳ Ｐゴシック" pitchFamily="-65" charset="-128"/>
          <a:cs typeface="ＭＳ Ｐゴシック" pitchFamily="-65" charset="-128"/>
        </a:defRPr>
      </a:lvl1pPr>
      <a:lvl2pPr marL="2519363" indent="-968375" algn="l" defTabSz="3100388" rtl="0" eaLnBrk="0" fontAlgn="base" hangingPunct="0">
        <a:spcBef>
          <a:spcPct val="20000"/>
        </a:spcBef>
        <a:spcAft>
          <a:spcPct val="0"/>
        </a:spcAft>
        <a:buChar char="–"/>
        <a:defRPr sz="9500">
          <a:solidFill>
            <a:schemeClr val="tx1"/>
          </a:solidFill>
          <a:latin typeface="+mn-lt"/>
          <a:ea typeface="ＭＳ Ｐゴシック" pitchFamily="-65" charset="-128"/>
        </a:defRPr>
      </a:lvl2pPr>
      <a:lvl3pPr marL="3875088" indent="-774700" algn="l" defTabSz="3100388" rtl="0" eaLnBrk="0" fontAlgn="base" hangingPunct="0">
        <a:spcBef>
          <a:spcPct val="20000"/>
        </a:spcBef>
        <a:spcAft>
          <a:spcPct val="0"/>
        </a:spcAft>
        <a:buChar char="•"/>
        <a:defRPr sz="8100">
          <a:solidFill>
            <a:schemeClr val="tx1"/>
          </a:solidFill>
          <a:latin typeface="+mn-lt"/>
          <a:ea typeface="ＭＳ Ｐゴシック" pitchFamily="-65" charset="-128"/>
        </a:defRPr>
      </a:lvl3pPr>
      <a:lvl4pPr marL="5426075" indent="-774700"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4pPr>
      <a:lvl5pPr marL="6975475" indent="-773113"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diagramLayout" Target="../diagrams/layout1.xml"/><Relationship Id="rId18" Type="http://schemas.openxmlformats.org/officeDocument/2006/relationships/image" Target="../media/image8.png"/><Relationship Id="rId3" Type="http://schemas.openxmlformats.org/officeDocument/2006/relationships/notesSlide" Target="../notesSlides/notesSlide1.xml"/><Relationship Id="rId21" Type="http://schemas.openxmlformats.org/officeDocument/2006/relationships/image" Target="../media/image11.png"/><Relationship Id="rId7" Type="http://schemas.openxmlformats.org/officeDocument/2006/relationships/hyperlink" Target="https://www.ee.washington.edu/techsite/papers/refer/UWEETR-2010-0006.html" TargetMode="External"/><Relationship Id="rId12" Type="http://schemas.openxmlformats.org/officeDocument/2006/relationships/diagramData" Target="../diagrams/data1.xml"/><Relationship Id="rId17" Type="http://schemas.openxmlformats.org/officeDocument/2006/relationships/image" Target="../media/image7.png"/><Relationship Id="rId25" Type="http://schemas.openxmlformats.org/officeDocument/2006/relationships/image" Target="../media/image15.png"/><Relationship Id="rId2" Type="http://schemas.openxmlformats.org/officeDocument/2006/relationships/slideLayout" Target="../slideLayouts/slideLayout7.xml"/><Relationship Id="rId16" Type="http://schemas.microsoft.com/office/2007/relationships/diagramDrawing" Target="../diagrams/drawing1.xml"/><Relationship Id="rId20" Type="http://schemas.openxmlformats.org/officeDocument/2006/relationships/image" Target="../media/image10.png"/><Relationship Id="rId1" Type="http://schemas.openxmlformats.org/officeDocument/2006/relationships/themeOverride" Target="../theme/themeOverride1.xml"/><Relationship Id="rId6" Type="http://schemas.openxmlformats.org/officeDocument/2006/relationships/hyperlink" Target="http://www.isip.piconepress.com/projects/htk_tutorials/" TargetMode="External"/><Relationship Id="rId11" Type="http://schemas.openxmlformats.org/officeDocument/2006/relationships/image" Target="../media/image6.png"/><Relationship Id="rId24" Type="http://schemas.openxmlformats.org/officeDocument/2006/relationships/image" Target="../media/image14.png"/><Relationship Id="rId5" Type="http://schemas.openxmlformats.org/officeDocument/2006/relationships/image" Target="../media/image2.png"/><Relationship Id="rId15" Type="http://schemas.openxmlformats.org/officeDocument/2006/relationships/diagramColors" Target="../diagrams/colors1.xml"/><Relationship Id="rId23" Type="http://schemas.openxmlformats.org/officeDocument/2006/relationships/image" Target="../media/image13.png"/><Relationship Id="rId10" Type="http://schemas.openxmlformats.org/officeDocument/2006/relationships/image" Target="../media/image5.png"/><Relationship Id="rId19" Type="http://schemas.openxmlformats.org/officeDocument/2006/relationships/image" Target="../media/image9.png"/><Relationship Id="rId4" Type="http://schemas.openxmlformats.org/officeDocument/2006/relationships/image" Target="../media/image1.png"/><Relationship Id="rId9" Type="http://schemas.openxmlformats.org/officeDocument/2006/relationships/image" Target="../media/image4.png"/><Relationship Id="rId14" Type="http://schemas.openxmlformats.org/officeDocument/2006/relationships/diagramQuickStyle" Target="../diagrams/quickStyle1.xml"/><Relationship Id="rId22"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Text Box 7"/>
          <p:cNvSpPr txBox="1">
            <a:spLocks noChangeArrowheads="1"/>
          </p:cNvSpPr>
          <p:nvPr/>
        </p:nvSpPr>
        <p:spPr bwMode="auto">
          <a:xfrm>
            <a:off x="18575129" y="5507052"/>
            <a:ext cx="8577072" cy="874234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English vs. Mandarin: A Phonetic Comparison</a:t>
            </a:r>
          </a:p>
        </p:txBody>
      </p:sp>
      <p:sp>
        <p:nvSpPr>
          <p:cNvPr id="53" name="Text Box 7"/>
          <p:cNvSpPr txBox="1">
            <a:spLocks noChangeArrowheads="1"/>
          </p:cNvSpPr>
          <p:nvPr/>
        </p:nvSpPr>
        <p:spPr bwMode="auto">
          <a:xfrm>
            <a:off x="209549" y="14741525"/>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The Data &amp; Setup</a:t>
            </a:r>
            <a:endParaRPr lang="en-US" sz="3200" b="1" dirty="0">
              <a:solidFill>
                <a:srgbClr val="333399"/>
              </a:solidFill>
              <a:latin typeface="Arial" pitchFamily="34" charset="0"/>
              <a:cs typeface="Arial" pitchFamily="34" charset="0"/>
            </a:endParaRPr>
          </a:p>
        </p:txBody>
      </p:sp>
      <p:sp>
        <p:nvSpPr>
          <p:cNvPr id="14339" name="Text Box 7"/>
          <p:cNvSpPr txBox="1">
            <a:spLocks noChangeArrowheads="1"/>
          </p:cNvSpPr>
          <p:nvPr/>
        </p:nvSpPr>
        <p:spPr bwMode="auto">
          <a:xfrm>
            <a:off x="252413" y="5483225"/>
            <a:ext cx="8577072" cy="8766175"/>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Abstract</a:t>
            </a:r>
          </a:p>
          <a:p>
            <a:pPr algn="just" defTabSz="695325">
              <a:spcBef>
                <a:spcPts val="0"/>
              </a:spcBef>
              <a:spcAft>
                <a:spcPts val="1200"/>
              </a:spcAft>
              <a:tabLst>
                <a:tab pos="381000" algn="l"/>
              </a:tabLst>
              <a:defRPr/>
            </a:pP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sz="2000" b="1" dirty="0" smtClean="0">
                <a:latin typeface="Arial" pitchFamily="34" charset="0"/>
                <a:cs typeface="Arial" pitchFamily="34" charset="0"/>
              </a:rPr>
              <a:t>The focus of this work is to assess the performance of new variational inference algorithms for acoustic modeling in speech recognition: Accelerated variational Dirichlet process mixtures (AVDPM), collapsed variational stick breaking (CVSB, and collapsed Dirichlet priors (CDP). </a:t>
            </a:r>
          </a:p>
          <a:p>
            <a:pPr algn="just" defTabSz="695325">
              <a:spcBef>
                <a:spcPts val="0"/>
              </a:spcBef>
              <a:spcAft>
                <a:spcPts val="1200"/>
              </a:spcAft>
              <a:tabLst>
                <a:tab pos="381000" algn="l"/>
              </a:tabLst>
              <a:defRPr/>
            </a:pPr>
            <a:r>
              <a:rPr lang="en-US" sz="2000" b="1" dirty="0" smtClean="0">
                <a:latin typeface="Arial" pitchFamily="34" charset="0"/>
                <a:cs typeface="Arial" pitchFamily="34" charset="0"/>
              </a:rPr>
              <a:t>Historically, speech recognition performance is highly dependent on the data it was trained on. Systems trained on clean, studio recorded data do not generalize well when tested on data from audio collected from Youtube, telephone speech, or other noisy sources. These 3 algorithms can learn the underlying structure directly from the data and can </a:t>
            </a:r>
            <a:r>
              <a:rPr lang="en-US" sz="2000" b="1" dirty="0" smtClean="0">
                <a:latin typeface="Arial" pitchFamily="34" charset="0"/>
                <a:cs typeface="Arial" pitchFamily="34" charset="0"/>
              </a:rPr>
              <a:t>potentially be used to improve </a:t>
            </a:r>
            <a:r>
              <a:rPr lang="en-US" sz="2000" b="1" dirty="0" smtClean="0">
                <a:latin typeface="Arial" pitchFamily="34" charset="0"/>
                <a:cs typeface="Arial" pitchFamily="34" charset="0"/>
              </a:rPr>
              <a:t>speech recognition </a:t>
            </a:r>
            <a:r>
              <a:rPr lang="en-US" sz="2000" b="1" dirty="0" smtClean="0">
                <a:latin typeface="Arial" pitchFamily="34" charset="0"/>
                <a:cs typeface="Arial" pitchFamily="34" charset="0"/>
              </a:rPr>
              <a:t>systems’ </a:t>
            </a:r>
            <a:r>
              <a:rPr lang="en-US" sz="2000" b="1" dirty="0" smtClean="0">
                <a:latin typeface="Arial" pitchFamily="34" charset="0"/>
                <a:cs typeface="Arial" pitchFamily="34" charset="0"/>
              </a:rPr>
              <a:t>performance in a wider variety of test conditions.</a:t>
            </a:r>
          </a:p>
          <a:p>
            <a:pPr defTabSz="695325">
              <a:spcBef>
                <a:spcPts val="0"/>
              </a:spcBef>
              <a:spcAft>
                <a:spcPts val="1200"/>
              </a:spcAft>
              <a:tabLst>
                <a:tab pos="381000" algn="l"/>
              </a:tabLst>
              <a:defRPr/>
            </a:pPr>
            <a:endParaRPr lang="en-US" sz="2000" b="1" dirty="0" smtClean="0">
              <a:latin typeface="Arial" pitchFamily="34" charset="0"/>
              <a:cs typeface="Arial" pitchFamily="34" charset="0"/>
            </a:endParaRPr>
          </a:p>
          <a:p>
            <a:pPr defTabSz="695325">
              <a:spcBef>
                <a:spcPts val="0"/>
              </a:spcBef>
              <a:spcAft>
                <a:spcPts val="1200"/>
              </a:spcAft>
              <a:tabLst>
                <a:tab pos="381000" algn="l"/>
              </a:tabLst>
              <a:defRPr/>
            </a:pPr>
            <a:r>
              <a:rPr lang="en-US" sz="2000" b="1" dirty="0" smtClean="0">
                <a:latin typeface="Arial" pitchFamily="34" charset="0"/>
                <a:cs typeface="Arial" pitchFamily="34" charset="0"/>
              </a:rPr>
              <a:t>This poster will discuss</a:t>
            </a:r>
          </a:p>
          <a:p>
            <a:pPr lvl="1" defTabSz="695325">
              <a:spcBef>
                <a:spcPts val="0"/>
              </a:spcBef>
              <a:spcAft>
                <a:spcPts val="1200"/>
              </a:spcAft>
              <a:buFont typeface="Arial" pitchFamily="34" charset="0"/>
              <a:buChar char="•"/>
              <a:tabLst>
                <a:tab pos="381000" algn="l"/>
              </a:tabLst>
              <a:defRPr/>
            </a:pPr>
            <a:r>
              <a:rPr lang="en-US" sz="2000" b="1" dirty="0" smtClean="0">
                <a:latin typeface="Arial" pitchFamily="34" charset="0"/>
                <a:cs typeface="Arial" pitchFamily="34" charset="0"/>
              </a:rPr>
              <a:t>Applications of speech recognition</a:t>
            </a:r>
          </a:p>
          <a:p>
            <a:pPr lvl="1" defTabSz="695325">
              <a:spcBef>
                <a:spcPts val="0"/>
              </a:spcBef>
              <a:spcAft>
                <a:spcPts val="1200"/>
              </a:spcAft>
              <a:buFont typeface="Arial" pitchFamily="34" charset="0"/>
              <a:buChar char="•"/>
              <a:tabLst>
                <a:tab pos="381000" algn="l"/>
              </a:tabLst>
              <a:defRPr/>
            </a:pPr>
            <a:r>
              <a:rPr lang="en-US" sz="2000" b="1" dirty="0" smtClean="0">
                <a:latin typeface="Arial" pitchFamily="34" charset="0"/>
                <a:cs typeface="Arial" pitchFamily="34" charset="0"/>
              </a:rPr>
              <a:t>A phonetic comparison of English vs. Mandarin </a:t>
            </a:r>
          </a:p>
          <a:p>
            <a:pPr lvl="1" defTabSz="695325">
              <a:spcBef>
                <a:spcPts val="0"/>
              </a:spcBef>
              <a:spcAft>
                <a:spcPts val="1200"/>
              </a:spcAft>
              <a:buFont typeface="Arial" pitchFamily="34" charset="0"/>
              <a:buChar char="•"/>
              <a:tabLst>
                <a:tab pos="381000" algn="l"/>
              </a:tabLst>
              <a:defRPr/>
            </a:pPr>
            <a:r>
              <a:rPr lang="en-US" sz="2000" b="1" dirty="0" smtClean="0">
                <a:latin typeface="Arial" pitchFamily="34" charset="0"/>
                <a:cs typeface="Arial" pitchFamily="34" charset="0"/>
              </a:rPr>
              <a:t>Dirichlet Processes and variational inference algorithms</a:t>
            </a:r>
          </a:p>
          <a:p>
            <a:pPr lvl="1" defTabSz="695325">
              <a:spcBef>
                <a:spcPts val="0"/>
              </a:spcBef>
              <a:spcAft>
                <a:spcPts val="1200"/>
              </a:spcAft>
              <a:buFont typeface="Arial" pitchFamily="34" charset="0"/>
              <a:buChar char="•"/>
              <a:tabLst>
                <a:tab pos="381000" algn="l"/>
              </a:tabLst>
              <a:defRPr/>
            </a:pPr>
            <a:r>
              <a:rPr lang="en-US" sz="2000" b="1" dirty="0" smtClean="0">
                <a:latin typeface="Arial" pitchFamily="34" charset="0"/>
                <a:cs typeface="Arial" pitchFamily="34" charset="0"/>
              </a:rPr>
              <a:t>Preliminary comparisons to baseline recognition experiments</a:t>
            </a:r>
          </a:p>
        </p:txBody>
      </p:sp>
      <p:sp>
        <p:nvSpPr>
          <p:cNvPr id="1031" name="Text Box 14"/>
          <p:cNvSpPr txBox="1">
            <a:spLocks noChangeArrowheads="1"/>
          </p:cNvSpPr>
          <p:nvPr/>
        </p:nvSpPr>
        <p:spPr bwMode="auto">
          <a:xfrm>
            <a:off x="1246188" y="3859213"/>
            <a:ext cx="34072512" cy="1108075"/>
          </a:xfrm>
          <a:prstGeom prst="rect">
            <a:avLst/>
          </a:prstGeom>
          <a:noFill/>
          <a:ln w="12700">
            <a:noFill/>
            <a:miter lim="800000"/>
            <a:headEnd/>
            <a:tailEnd/>
          </a:ln>
        </p:spPr>
        <p:txBody>
          <a:bodyPr lIns="0" tIns="0" rIns="0" bIns="0">
            <a:spAutoFit/>
          </a:bodyPr>
          <a:lstStyle/>
          <a:p>
            <a:pPr algn="ctr" defTabSz="695325">
              <a:spcAft>
                <a:spcPts val="1200"/>
              </a:spcAft>
            </a:pPr>
            <a:r>
              <a:rPr lang="en-US" sz="4800" b="1" dirty="0" smtClean="0">
                <a:solidFill>
                  <a:srgbClr val="BE0F34"/>
                </a:solidFill>
                <a:latin typeface="Arial" charset="0"/>
                <a:cs typeface="Arial" charset="0"/>
              </a:rPr>
              <a:t>John Steinberg &amp; Dr. Joseph Picone</a:t>
            </a:r>
            <a:r>
              <a:rPr lang="en-US" sz="4600" b="1" dirty="0">
                <a:latin typeface="Arial" charset="0"/>
                <a:cs typeface="Arial" charset="0"/>
              </a:rPr>
              <a:t/>
            </a:r>
            <a:br>
              <a:rPr lang="en-US" sz="4600" b="1" dirty="0">
                <a:latin typeface="Arial" charset="0"/>
                <a:cs typeface="Arial" charset="0"/>
              </a:rPr>
            </a:br>
            <a:r>
              <a:rPr lang="en-US" b="1" dirty="0">
                <a:latin typeface="Arial" charset="0"/>
                <a:cs typeface="Arial" charset="0"/>
              </a:rPr>
              <a:t>Department of Electrical and Computer Engineering, Temple University, Philadelphia, Pennsylvania</a:t>
            </a:r>
          </a:p>
        </p:txBody>
      </p:sp>
      <p:sp>
        <p:nvSpPr>
          <p:cNvPr id="1032" name="Rectangle 180"/>
          <p:cNvSpPr>
            <a:spLocks noChangeArrowheads="1"/>
          </p:cNvSpPr>
          <p:nvPr/>
        </p:nvSpPr>
        <p:spPr bwMode="auto">
          <a:xfrm>
            <a:off x="6150769" y="2092324"/>
            <a:ext cx="24263350" cy="1916907"/>
          </a:xfrm>
          <a:prstGeom prst="rect">
            <a:avLst/>
          </a:prstGeom>
          <a:noFill/>
          <a:ln w="9525">
            <a:noFill/>
            <a:miter lim="800000"/>
            <a:headEnd/>
            <a:tailEnd/>
          </a:ln>
        </p:spPr>
        <p:txBody>
          <a:bodyPr wrap="square" lIns="69568" tIns="34784" rIns="69568" bIns="34784">
            <a:spAutoFit/>
          </a:bodyPr>
          <a:lstStyle/>
          <a:p>
            <a:pPr algn="ctr" defTabSz="695325"/>
            <a:r>
              <a:rPr lang="en-US" sz="6000" b="1" dirty="0" smtClean="0">
                <a:solidFill>
                  <a:srgbClr val="333399"/>
                </a:solidFill>
                <a:latin typeface="Arial" charset="0"/>
                <a:cs typeface="Arial" charset="0"/>
              </a:rPr>
              <a:t>Variational Inference Algorithms for Acoustic Modeling Using the CALLHOME English and Mandarin Corpora</a:t>
            </a:r>
            <a:endParaRPr lang="en-US" sz="6000" b="1" dirty="0">
              <a:solidFill>
                <a:srgbClr val="333399"/>
              </a:solidFill>
              <a:latin typeface="Arial" charset="0"/>
              <a:cs typeface="Arial" charset="0"/>
            </a:endParaRPr>
          </a:p>
        </p:txBody>
      </p:sp>
      <p:sp>
        <p:nvSpPr>
          <p:cNvPr id="1033" name="Rectangle 67"/>
          <p:cNvSpPr>
            <a:spLocks noChangeArrowheads="1"/>
          </p:cNvSpPr>
          <p:nvPr/>
        </p:nvSpPr>
        <p:spPr bwMode="auto">
          <a:xfrm>
            <a:off x="768350" y="17432338"/>
            <a:ext cx="7467600" cy="8553450"/>
          </a:xfrm>
          <a:prstGeom prst="rect">
            <a:avLst/>
          </a:prstGeom>
          <a:noFill/>
          <a:ln w="9525">
            <a:noFill/>
            <a:miter lim="800000"/>
            <a:headEnd/>
            <a:tailEnd/>
          </a:ln>
        </p:spPr>
        <p:txBody>
          <a:bodyPr lIns="69568" tIns="69568" rIns="69568" bIns="69568"/>
          <a:lstStyle/>
          <a:p>
            <a:pPr defTabSz="695325" eaLnBrk="0" hangingPunct="0"/>
            <a:endParaRPr lang="en-US" sz="1600" dirty="0">
              <a:latin typeface="Arial" charset="0"/>
              <a:cs typeface="Arial" charset="0"/>
            </a:endParaRPr>
          </a:p>
          <a:p>
            <a:pPr defTabSz="695325" eaLnBrk="0" hangingPunct="0"/>
            <a:r>
              <a:rPr lang="en-US" sz="1600" dirty="0">
                <a:latin typeface="Arial" charset="0"/>
                <a:cs typeface="Arial" charset="0"/>
              </a:rPr>
              <a:t> </a:t>
            </a:r>
          </a:p>
        </p:txBody>
      </p:sp>
      <p:sp>
        <p:nvSpPr>
          <p:cNvPr id="14411" name="Rectangle 75"/>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dirty="0">
              <a:latin typeface="Arial" pitchFamily="34" charset="0"/>
              <a:cs typeface="Arial" pitchFamily="34" charset="0"/>
            </a:endParaRPr>
          </a:p>
        </p:txBody>
      </p:sp>
      <p:sp>
        <p:nvSpPr>
          <p:cNvPr id="14413" name="Rectangle 77"/>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dirty="0">
              <a:latin typeface="Arial" pitchFamily="34" charset="0"/>
              <a:cs typeface="Arial" pitchFamily="34" charset="0"/>
            </a:endParaRPr>
          </a:p>
        </p:txBody>
      </p:sp>
      <p:sp>
        <p:nvSpPr>
          <p:cNvPr id="14415" name="Rectangle 79"/>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dirty="0">
              <a:latin typeface="Arial" pitchFamily="34" charset="0"/>
              <a:cs typeface="Arial" pitchFamily="34" charset="0"/>
            </a:endParaRPr>
          </a:p>
        </p:txBody>
      </p:sp>
      <p:sp>
        <p:nvSpPr>
          <p:cNvPr id="1037" name="Rectangle 67"/>
          <p:cNvSpPr>
            <a:spLocks noChangeArrowheads="1"/>
          </p:cNvSpPr>
          <p:nvPr/>
        </p:nvSpPr>
        <p:spPr bwMode="auto">
          <a:xfrm>
            <a:off x="1300163" y="21655088"/>
            <a:ext cx="6443662" cy="1550987"/>
          </a:xfrm>
          <a:prstGeom prst="rect">
            <a:avLst/>
          </a:prstGeom>
          <a:noFill/>
          <a:ln w="9525">
            <a:noFill/>
            <a:miter lim="800000"/>
            <a:headEnd/>
            <a:tailEnd/>
          </a:ln>
        </p:spPr>
        <p:txBody>
          <a:bodyPr lIns="69568" tIns="69568" rIns="69568" bIns="69568"/>
          <a:lstStyle/>
          <a:p>
            <a:pPr defTabSz="695325" eaLnBrk="0" hangingPunct="0"/>
            <a:endParaRPr lang="en-US" sz="1500" dirty="0">
              <a:latin typeface="Arial" charset="0"/>
              <a:cs typeface="Arial" charset="0"/>
            </a:endParaRPr>
          </a:p>
        </p:txBody>
      </p:sp>
      <p:sp>
        <p:nvSpPr>
          <p:cNvPr id="1038" name="Rectangle 67"/>
          <p:cNvSpPr>
            <a:spLocks noChangeArrowheads="1"/>
          </p:cNvSpPr>
          <p:nvPr/>
        </p:nvSpPr>
        <p:spPr bwMode="auto">
          <a:xfrm>
            <a:off x="10848975" y="15054263"/>
            <a:ext cx="6443663" cy="4294187"/>
          </a:xfrm>
          <a:prstGeom prst="rect">
            <a:avLst/>
          </a:prstGeom>
          <a:noFill/>
          <a:ln w="9525">
            <a:noFill/>
            <a:miter lim="800000"/>
            <a:headEnd/>
            <a:tailEnd/>
          </a:ln>
        </p:spPr>
        <p:txBody>
          <a:bodyPr lIns="69568" tIns="69568" rIns="69568" bIns="69568"/>
          <a:lstStyle/>
          <a:p>
            <a:pPr defTabSz="695325" eaLnBrk="0" hangingPunct="0"/>
            <a:endParaRPr lang="en-US" sz="1600" dirty="0">
              <a:latin typeface="Arial" charset="0"/>
              <a:cs typeface="Arial" charset="0"/>
            </a:endParaRPr>
          </a:p>
          <a:p>
            <a:pPr defTabSz="695325" eaLnBrk="0" hangingPunct="0"/>
            <a:endParaRPr lang="en-US" sz="1600" dirty="0">
              <a:latin typeface="Arial" charset="0"/>
              <a:cs typeface="Arial" charset="0"/>
            </a:endParaRPr>
          </a:p>
        </p:txBody>
      </p:sp>
      <p:grpSp>
        <p:nvGrpSpPr>
          <p:cNvPr id="1044" name="Group 179"/>
          <p:cNvGrpSpPr>
            <a:grpSpLocks/>
          </p:cNvGrpSpPr>
          <p:nvPr/>
        </p:nvGrpSpPr>
        <p:grpSpPr bwMode="auto">
          <a:xfrm>
            <a:off x="838201" y="66676"/>
            <a:ext cx="9340850" cy="1638110"/>
            <a:chOff x="168" y="30"/>
            <a:chExt cx="6210" cy="1270"/>
          </a:xfrm>
        </p:grpSpPr>
        <p:sp>
          <p:nvSpPr>
            <p:cNvPr id="14512" name="Text Box 176"/>
            <p:cNvSpPr txBox="1">
              <a:spLocks noChangeArrowheads="1"/>
            </p:cNvSpPr>
            <p:nvPr/>
          </p:nvSpPr>
          <p:spPr bwMode="auto">
            <a:xfrm>
              <a:off x="1338" y="30"/>
              <a:ext cx="5040" cy="1270"/>
            </a:xfrm>
            <a:prstGeom prst="rect">
              <a:avLst/>
            </a:prstGeom>
            <a:noFill/>
            <a:ln w="9525">
              <a:noFill/>
              <a:miter lim="800000"/>
              <a:headEnd/>
              <a:tailEnd/>
            </a:ln>
            <a:effectLst>
              <a:prstShdw prst="shdw17" dist="17961" dir="2700000">
                <a:schemeClr val="accent1">
                  <a:gamma/>
                  <a:shade val="60000"/>
                  <a:invGamma/>
                </a:schemeClr>
              </a:prstShdw>
            </a:effectLst>
          </p:spPr>
          <p:txBody>
            <a:bodyPr lIns="0" tIns="182880" rIns="0">
              <a:spAutoFit/>
            </a:bodyPr>
            <a:lstStyle/>
            <a:p>
              <a:pPr defTabSz="695325">
                <a:spcAft>
                  <a:spcPts val="1800"/>
                </a:spcAft>
                <a:tabLst>
                  <a:tab pos="3657600" algn="ctr"/>
                </a:tabLst>
                <a:defRPr/>
              </a:pPr>
              <a:r>
                <a:rPr lang="en-US" dirty="0">
                  <a:latin typeface="Arial" pitchFamily="34" charset="0"/>
                  <a:cs typeface="Arial" pitchFamily="34" charset="0"/>
                </a:rPr>
                <a:t> 	</a:t>
              </a:r>
              <a:r>
                <a:rPr lang="en-US" sz="4800" b="1" dirty="0">
                  <a:solidFill>
                    <a:srgbClr val="BE0F34"/>
                  </a:solidFill>
                  <a:latin typeface="Arial" pitchFamily="34" charset="0"/>
                  <a:cs typeface="Arial" pitchFamily="34" charset="0"/>
                </a:rPr>
                <a:t>College of Engineering</a:t>
              </a:r>
            </a:p>
            <a:p>
              <a:pPr defTabSz="695325">
                <a:spcAft>
                  <a:spcPts val="1200"/>
                </a:spcAft>
                <a:tabLst>
                  <a:tab pos="3657600" algn="ctr"/>
                </a:tabLst>
                <a:defRPr/>
              </a:pPr>
              <a:r>
                <a:rPr lang="en-US" sz="4800" b="1" dirty="0">
                  <a:solidFill>
                    <a:srgbClr val="BE0F34"/>
                  </a:solidFill>
                  <a:latin typeface="Arial" pitchFamily="34" charset="0"/>
                  <a:cs typeface="Arial" pitchFamily="34" charset="0"/>
                </a:rPr>
                <a:t>	Temple University</a:t>
              </a:r>
            </a:p>
          </p:txBody>
        </p:sp>
        <p:pic>
          <p:nvPicPr>
            <p:cNvPr id="1071" name="Picture 175" descr="temple"/>
            <p:cNvPicPr>
              <a:picLocks noChangeAspect="1" noChangeArrowheads="1"/>
            </p:cNvPicPr>
            <p:nvPr/>
          </p:nvPicPr>
          <p:blipFill>
            <a:blip r:embed="rId4"/>
            <a:srcRect/>
            <a:stretch>
              <a:fillRect/>
            </a:stretch>
          </p:blipFill>
          <p:spPr bwMode="auto">
            <a:xfrm>
              <a:off x="168" y="138"/>
              <a:ext cx="1073" cy="1077"/>
            </a:xfrm>
            <a:prstGeom prst="rect">
              <a:avLst/>
            </a:prstGeom>
            <a:noFill/>
            <a:ln w="9525">
              <a:noFill/>
              <a:miter lim="800000"/>
              <a:headEnd/>
              <a:tailEnd/>
            </a:ln>
          </p:spPr>
        </p:pic>
      </p:grpSp>
      <p:sp>
        <p:nvSpPr>
          <p:cNvPr id="14527" name="Text Box 114"/>
          <p:cNvSpPr txBox="1">
            <a:spLocks noChangeArrowheads="1"/>
          </p:cNvSpPr>
          <p:nvPr/>
        </p:nvSpPr>
        <p:spPr bwMode="auto">
          <a:xfrm>
            <a:off x="9412882" y="5487989"/>
            <a:ext cx="8578850" cy="4570411"/>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Bef>
                <a:spcPct val="50000"/>
              </a:spcBef>
              <a:spcAft>
                <a:spcPts val="1200"/>
              </a:spcAft>
              <a:tabLst>
                <a:tab pos="381000" algn="l"/>
              </a:tabLst>
              <a:defRPr/>
            </a:pPr>
            <a:r>
              <a:rPr lang="en-US" sz="3200" b="1" dirty="0" smtClean="0">
                <a:solidFill>
                  <a:srgbClr val="333399"/>
                </a:solidFill>
                <a:latin typeface="Arial" pitchFamily="34" charset="0"/>
                <a:cs typeface="Arial" pitchFamily="34" charset="0"/>
              </a:rPr>
              <a:t>Speech Recognition Systems</a:t>
            </a:r>
            <a:endParaRPr lang="en-US" sz="3200" b="1" dirty="0">
              <a:solidFill>
                <a:srgbClr val="333399"/>
              </a:solidFill>
              <a:latin typeface="Arial" pitchFamily="34" charset="0"/>
              <a:cs typeface="Arial" pitchFamily="34" charset="0"/>
            </a:endParaRPr>
          </a:p>
          <a:p>
            <a:pPr algn="just" defTabSz="695325">
              <a:spcBef>
                <a:spcPct val="10000"/>
              </a:spcBef>
              <a:spcAft>
                <a:spcPts val="1200"/>
              </a:spcAft>
              <a:tabLst>
                <a:tab pos="228600" algn="l"/>
              </a:tabLst>
              <a:defRPr/>
            </a:pPr>
            <a:r>
              <a:rPr lang="en-US" sz="1800" dirty="0" smtClean="0">
                <a:latin typeface="Arial" pitchFamily="34" charset="0"/>
                <a:cs typeface="Arial" pitchFamily="34" charset="0"/>
              </a:rPr>
              <a:t> </a:t>
            </a:r>
            <a:endParaRPr lang="en-US" sz="2000" b="1" dirty="0">
              <a:latin typeface="Arial" pitchFamily="34" charset="0"/>
              <a:cs typeface="Arial" pitchFamily="34" charset="0"/>
            </a:endParaRPr>
          </a:p>
          <a:p>
            <a:pPr algn="just" defTabSz="695325">
              <a:spcBef>
                <a:spcPct val="10000"/>
              </a:spcBef>
              <a:tabLst>
                <a:tab pos="381000" algn="l"/>
              </a:tabLst>
              <a:defRPr/>
            </a:pPr>
            <a:endParaRPr lang="en-US" sz="1800" dirty="0">
              <a:latin typeface="Arial" pitchFamily="34" charset="0"/>
              <a:cs typeface="Arial" pitchFamily="34" charset="0"/>
            </a:endParaRPr>
          </a:p>
          <a:p>
            <a:pPr algn="just" defTabSz="695325">
              <a:spcBef>
                <a:spcPct val="10000"/>
              </a:spcBef>
              <a:tabLst>
                <a:tab pos="381000" algn="l"/>
              </a:tabLst>
              <a:defRPr/>
            </a:pPr>
            <a:r>
              <a:rPr lang="en-US" sz="2000" dirty="0">
                <a:latin typeface="Arial" pitchFamily="34" charset="0"/>
                <a:cs typeface="Arial" pitchFamily="34" charset="0"/>
              </a:rPr>
              <a:t>	</a:t>
            </a:r>
          </a:p>
        </p:txBody>
      </p:sp>
      <p:pic>
        <p:nvPicPr>
          <p:cNvPr id="1062" name="Picture 210"/>
          <p:cNvPicPr>
            <a:picLocks noChangeAspect="1" noChangeArrowheads="1"/>
          </p:cNvPicPr>
          <p:nvPr/>
        </p:nvPicPr>
        <p:blipFill>
          <a:blip r:embed="rId5"/>
          <a:srcRect/>
          <a:stretch>
            <a:fillRect/>
          </a:stretch>
        </p:blipFill>
        <p:spPr bwMode="auto">
          <a:xfrm>
            <a:off x="33375600" y="263524"/>
            <a:ext cx="2339975" cy="2339975"/>
          </a:xfrm>
          <a:prstGeom prst="rect">
            <a:avLst/>
          </a:prstGeom>
          <a:noFill/>
          <a:ln w="9525">
            <a:noFill/>
            <a:miter lim="800000"/>
            <a:headEnd/>
            <a:tailEnd/>
          </a:ln>
        </p:spPr>
      </p:pic>
      <p:sp>
        <p:nvSpPr>
          <p:cNvPr id="58" name="Text Box 7"/>
          <p:cNvSpPr txBox="1">
            <a:spLocks noChangeArrowheads="1"/>
          </p:cNvSpPr>
          <p:nvPr/>
        </p:nvSpPr>
        <p:spPr bwMode="auto">
          <a:xfrm>
            <a:off x="9395244" y="14788277"/>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Gaussian Mixture Models</a:t>
            </a:r>
          </a:p>
          <a:p>
            <a:pPr marL="228600" lvl="0" indent="-228600" defTabSz="695325">
              <a:spcAft>
                <a:spcPts val="1200"/>
              </a:spcAft>
              <a:buFont typeface="Arial" pitchFamily="34" charset="0"/>
              <a:buChar char="•"/>
              <a:tabLst>
                <a:tab pos="381000" algn="l"/>
              </a:tabLst>
              <a:defRPr/>
            </a:pPr>
            <a:endParaRPr lang="en-US" b="1" dirty="0">
              <a:solidFill>
                <a:srgbClr val="000000"/>
              </a:solidFill>
              <a:latin typeface="Arial" pitchFamily="34" charset="0"/>
              <a:cs typeface="Arial" pitchFamily="34" charset="0"/>
            </a:endParaRPr>
          </a:p>
          <a:p>
            <a:pPr defTabSz="695325">
              <a:spcAft>
                <a:spcPts val="1200"/>
              </a:spcAft>
              <a:tabLst>
                <a:tab pos="381000" algn="l"/>
              </a:tabLst>
              <a:defRPr/>
            </a:pPr>
            <a:endParaRPr lang="en-US" sz="3200" b="1" dirty="0" smtClean="0">
              <a:solidFill>
                <a:srgbClr val="333399"/>
              </a:solidFill>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sp>
        <p:nvSpPr>
          <p:cNvPr id="39" name="Text Box 7"/>
          <p:cNvSpPr txBox="1">
            <a:spLocks noChangeArrowheads="1"/>
          </p:cNvSpPr>
          <p:nvPr/>
        </p:nvSpPr>
        <p:spPr bwMode="auto">
          <a:xfrm>
            <a:off x="18580939" y="14722396"/>
            <a:ext cx="8577072" cy="11883231"/>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Variational Inference Results</a:t>
            </a:r>
          </a:p>
          <a:p>
            <a:pPr marL="228600" lvl="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lvl="0" defTabSz="695325">
              <a:spcAft>
                <a:spcPts val="1200"/>
              </a:spcAft>
              <a:tabLst>
                <a:tab pos="381000" algn="l"/>
              </a:tabLst>
              <a:defRPr/>
            </a:pPr>
            <a:endParaRPr lang="en-US" b="1" dirty="0">
              <a:solidFill>
                <a:srgbClr val="000000"/>
              </a:solidFill>
              <a:latin typeface="Arial" pitchFamily="34" charset="0"/>
              <a:cs typeface="Arial" pitchFamily="34" charset="0"/>
            </a:endParaRPr>
          </a:p>
          <a:p>
            <a:pPr defTabSz="695325">
              <a:spcAft>
                <a:spcPts val="1200"/>
              </a:spcAft>
              <a:tabLst>
                <a:tab pos="381000" algn="l"/>
              </a:tabLst>
              <a:defRPr/>
            </a:pPr>
            <a:endParaRPr lang="en-US" sz="3200" b="1" dirty="0" smtClean="0">
              <a:solidFill>
                <a:srgbClr val="333399"/>
              </a:solidFill>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sp>
        <p:nvSpPr>
          <p:cNvPr id="40" name="Text Box 7"/>
          <p:cNvSpPr txBox="1">
            <a:spLocks noChangeArrowheads="1"/>
          </p:cNvSpPr>
          <p:nvPr/>
        </p:nvSpPr>
        <p:spPr bwMode="auto">
          <a:xfrm>
            <a:off x="27735597" y="5520306"/>
            <a:ext cx="8577072" cy="874234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Probabilistic Modeling: DPMs and Variational Inference</a:t>
            </a:r>
          </a:p>
          <a:p>
            <a:pPr lvl="0"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p:txBody>
      </p:sp>
      <p:sp>
        <p:nvSpPr>
          <p:cNvPr id="51" name="Text Box 7"/>
          <p:cNvSpPr txBox="1">
            <a:spLocks noChangeArrowheads="1"/>
          </p:cNvSpPr>
          <p:nvPr/>
        </p:nvSpPr>
        <p:spPr bwMode="auto">
          <a:xfrm>
            <a:off x="27766633" y="14722396"/>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Conclusions</a:t>
            </a:r>
          </a:p>
          <a:p>
            <a:pPr lvl="0"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These v</a:t>
            </a:r>
            <a:r>
              <a:rPr lang="en-US" b="1" dirty="0" smtClean="0">
                <a:solidFill>
                  <a:srgbClr val="000000"/>
                </a:solidFill>
                <a:latin typeface="Arial" pitchFamily="34" charset="0"/>
                <a:cs typeface="Arial" pitchFamily="34" charset="0"/>
              </a:rPr>
              <a:t>ariational inference algorithms can find the underlying number of mixtures for each individual phoneme rather than applying the same number to all phonemes.</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These variational </a:t>
            </a:r>
            <a:r>
              <a:rPr lang="en-US" b="1" dirty="0">
                <a:solidFill>
                  <a:srgbClr val="000000"/>
                </a:solidFill>
                <a:latin typeface="Arial" pitchFamily="34" charset="0"/>
                <a:cs typeface="Arial" pitchFamily="34" charset="0"/>
              </a:rPr>
              <a:t>i</a:t>
            </a:r>
            <a:r>
              <a:rPr lang="en-US" b="1" dirty="0" smtClean="0">
                <a:solidFill>
                  <a:srgbClr val="000000"/>
                </a:solidFill>
                <a:latin typeface="Arial" pitchFamily="34" charset="0"/>
                <a:cs typeface="Arial" pitchFamily="34" charset="0"/>
              </a:rPr>
              <a:t>nference algorithms yield comparable performance to GMMs but with significantly fewer mixtures</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The discrepancy between Mandarin and English performance is most likely due to the number of </a:t>
            </a:r>
            <a:r>
              <a:rPr lang="en-US" b="1" dirty="0" smtClean="0">
                <a:solidFill>
                  <a:srgbClr val="000000"/>
                </a:solidFill>
                <a:latin typeface="Arial" pitchFamily="34" charset="0"/>
                <a:cs typeface="Arial" pitchFamily="34" charset="0"/>
              </a:rPr>
              <a:t>class labels. </a:t>
            </a:r>
            <a:endParaRPr lang="en-US" b="1" dirty="0" smtClean="0">
              <a:solidFill>
                <a:srgbClr val="000000"/>
              </a:solidFill>
              <a:latin typeface="Arial" pitchFamily="34" charset="0"/>
              <a:cs typeface="Arial" pitchFamily="34" charset="0"/>
            </a:endParaRP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Results can possibly be improved by reducing number of class sizes (i.e. phoneme labels</a:t>
            </a:r>
            <a:r>
              <a:rPr lang="en-US" b="1" dirty="0" smtClean="0">
                <a:solidFill>
                  <a:srgbClr val="000000"/>
                </a:solidFill>
                <a:latin typeface="Arial" pitchFamily="34" charset="0"/>
                <a:cs typeface="Arial" pitchFamily="34" charset="0"/>
              </a:rPr>
              <a:t>).</a:t>
            </a:r>
            <a:endParaRPr lang="en-US" sz="3200" b="1" dirty="0" smtClean="0">
              <a:solidFill>
                <a:srgbClr val="333399"/>
              </a:solidFill>
              <a:latin typeface="Arial" pitchFamily="34" charset="0"/>
              <a:cs typeface="Arial" pitchFamily="34" charset="0"/>
            </a:endParaRPr>
          </a:p>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References </a:t>
            </a:r>
            <a:endParaRPr lang="en-US" sz="3200" b="1" dirty="0" smtClean="0">
              <a:solidFill>
                <a:srgbClr val="333399"/>
              </a:solidFill>
              <a:latin typeface="Arial" pitchFamily="34" charset="0"/>
              <a:cs typeface="Arial" pitchFamily="34" charset="0"/>
            </a:endParaRPr>
          </a:p>
          <a:p>
            <a:pPr>
              <a:spcBef>
                <a:spcPts val="0"/>
              </a:spcBef>
              <a:spcAft>
                <a:spcPts val="1200"/>
              </a:spcAft>
              <a:tabLst>
                <a:tab pos="454025" algn="l"/>
              </a:tabLst>
              <a:defRPr/>
            </a:pPr>
            <a:r>
              <a:rPr lang="en-US" sz="1800" b="1" dirty="0" smtClean="0">
                <a:latin typeface="Arial" pitchFamily="34" charset="0"/>
                <a:cs typeface="Arial" pitchFamily="34" charset="0"/>
              </a:rPr>
              <a:t>[1] Picone</a:t>
            </a:r>
            <a:r>
              <a:rPr lang="en-US" sz="1800" b="1" dirty="0">
                <a:latin typeface="Arial" pitchFamily="34" charset="0"/>
                <a:cs typeface="Arial" pitchFamily="34" charset="0"/>
              </a:rPr>
              <a:t>, J. (2012). HTK Tutorials. Retrieved from </a:t>
            </a:r>
            <a:r>
              <a:rPr lang="en-US" sz="1800" b="1" dirty="0" smtClean="0">
                <a:latin typeface="Arial" pitchFamily="34" charset="0"/>
                <a:cs typeface="Arial" pitchFamily="34" charset="0"/>
                <a:hlinkClick r:id="rId6"/>
              </a:rPr>
              <a:t>http</a:t>
            </a:r>
            <a:r>
              <a:rPr lang="en-US" sz="1800" b="1" dirty="0">
                <a:latin typeface="Arial" pitchFamily="34" charset="0"/>
                <a:cs typeface="Arial" pitchFamily="34" charset="0"/>
                <a:hlinkClick r:id="rId6"/>
              </a:rPr>
              <a:t>://www.isip.piconepress.com/projects/htk_tutorials/</a:t>
            </a:r>
            <a:endParaRPr lang="en-US" sz="1800" b="1" dirty="0">
              <a:latin typeface="Arial" pitchFamily="34" charset="0"/>
              <a:cs typeface="Arial" pitchFamily="34" charset="0"/>
            </a:endParaRPr>
          </a:p>
          <a:p>
            <a:r>
              <a:rPr lang="en-US" sz="1800" b="1" dirty="0" smtClean="0">
                <a:latin typeface="Arial" pitchFamily="34" charset="0"/>
                <a:cs typeface="Arial" pitchFamily="34" charset="0"/>
              </a:rPr>
              <a:t>[2] Kurihara</a:t>
            </a:r>
            <a:r>
              <a:rPr lang="en-US" sz="1800" b="1" dirty="0">
                <a:latin typeface="Arial" pitchFamily="34" charset="0"/>
                <a:cs typeface="Arial" pitchFamily="34" charset="0"/>
              </a:rPr>
              <a:t>, K., Welling, M., &amp; Teh, Y. W. (2007). Collapsed Variational Dirichlet Process Mixture Models. </a:t>
            </a:r>
            <a:r>
              <a:rPr lang="en-US" sz="1800" b="1" i="1" dirty="0">
                <a:latin typeface="Arial" pitchFamily="34" charset="0"/>
                <a:cs typeface="Arial" pitchFamily="34" charset="0"/>
              </a:rPr>
              <a:t>Twentieth International Joint Conference on Artificial Intelligence</a:t>
            </a:r>
            <a:r>
              <a:rPr lang="en-US" sz="1800" b="1" dirty="0">
                <a:latin typeface="Arial" pitchFamily="34" charset="0"/>
                <a:cs typeface="Arial" pitchFamily="34" charset="0"/>
              </a:rPr>
              <a:t>.</a:t>
            </a:r>
          </a:p>
          <a:p>
            <a:endParaRPr lang="en-US" sz="1800" b="1" dirty="0" smtClean="0">
              <a:latin typeface="Arial" pitchFamily="34" charset="0"/>
              <a:cs typeface="Arial" pitchFamily="34" charset="0"/>
            </a:endParaRPr>
          </a:p>
          <a:p>
            <a:r>
              <a:rPr lang="en-US" sz="1800" b="1" dirty="0" smtClean="0">
                <a:latin typeface="Arial" pitchFamily="34" charset="0"/>
                <a:cs typeface="Arial" pitchFamily="34" charset="0"/>
              </a:rPr>
              <a:t>[3] Kurihara</a:t>
            </a:r>
            <a:r>
              <a:rPr lang="en-US" sz="1800" b="1" dirty="0">
                <a:latin typeface="Arial" pitchFamily="34" charset="0"/>
                <a:cs typeface="Arial" pitchFamily="34" charset="0"/>
              </a:rPr>
              <a:t>, K., Welling, M., &amp; Vlassis, N. (2006). Accelerated Variational Dirichlet Process Mixtures. </a:t>
            </a:r>
            <a:r>
              <a:rPr lang="en-US" sz="1800" b="1" i="1" dirty="0">
                <a:latin typeface="Arial" pitchFamily="34" charset="0"/>
                <a:cs typeface="Arial" pitchFamily="34" charset="0"/>
              </a:rPr>
              <a:t>NIPS</a:t>
            </a:r>
            <a:r>
              <a:rPr lang="en-US" sz="1800" b="1" dirty="0" smtClean="0">
                <a:latin typeface="Arial" pitchFamily="34" charset="0"/>
                <a:cs typeface="Arial" pitchFamily="34" charset="0"/>
              </a:rPr>
              <a:t>.</a:t>
            </a:r>
          </a:p>
          <a:p>
            <a:endParaRPr lang="en-US" sz="1800" b="1" dirty="0">
              <a:latin typeface="Arial" pitchFamily="34" charset="0"/>
              <a:cs typeface="Arial" pitchFamily="34" charset="0"/>
            </a:endParaRPr>
          </a:p>
          <a:p>
            <a:pPr defTabSz="695325">
              <a:spcAft>
                <a:spcPts val="1200"/>
              </a:spcAft>
              <a:tabLst>
                <a:tab pos="381000" algn="l"/>
              </a:tabLst>
              <a:defRPr/>
            </a:pPr>
            <a:r>
              <a:rPr lang="en-US" sz="1800" b="1" dirty="0" smtClean="0">
                <a:latin typeface="Arial" pitchFamily="34" charset="0"/>
                <a:cs typeface="Arial" pitchFamily="34" charset="0"/>
              </a:rPr>
              <a:t>4</a:t>
            </a:r>
            <a:r>
              <a:rPr lang="en-US" sz="1800" b="1" dirty="0" smtClean="0">
                <a:latin typeface="Arial" pitchFamily="34" charset="0"/>
                <a:cs typeface="Arial" pitchFamily="34" charset="0"/>
              </a:rPr>
              <a:t>] </a:t>
            </a:r>
            <a:r>
              <a:rPr lang="en-US" sz="1800" b="1" dirty="0">
                <a:latin typeface="Arial" pitchFamily="34" charset="0"/>
                <a:cs typeface="Arial" pitchFamily="34" charset="0"/>
              </a:rPr>
              <a:t>Frigyik, B., Kapila, A., &amp; Gupta, M. (2010). </a:t>
            </a:r>
            <a:r>
              <a:rPr lang="en-US" sz="1800" b="1" i="1" dirty="0">
                <a:latin typeface="Arial" pitchFamily="34" charset="0"/>
                <a:cs typeface="Arial" pitchFamily="34" charset="0"/>
              </a:rPr>
              <a:t>Introduction to the Dirichlet Distribution and Related Processes</a:t>
            </a:r>
            <a:r>
              <a:rPr lang="en-US" sz="1800" b="1" dirty="0">
                <a:latin typeface="Arial" pitchFamily="34" charset="0"/>
                <a:cs typeface="Arial" pitchFamily="34" charset="0"/>
              </a:rPr>
              <a:t>. Seattle, Washington, </a:t>
            </a:r>
            <a:r>
              <a:rPr lang="en-US" sz="1800" b="1" dirty="0" smtClean="0">
                <a:latin typeface="Arial" pitchFamily="34" charset="0"/>
                <a:cs typeface="Arial" pitchFamily="34" charset="0"/>
              </a:rPr>
              <a:t>USA. Retrieved </a:t>
            </a:r>
            <a:r>
              <a:rPr lang="en-US" sz="1800" b="1" dirty="0">
                <a:latin typeface="Arial" pitchFamily="34" charset="0"/>
                <a:cs typeface="Arial" pitchFamily="34" charset="0"/>
              </a:rPr>
              <a:t>from </a:t>
            </a:r>
            <a:r>
              <a:rPr lang="en-US" sz="1800" b="1" dirty="0">
                <a:latin typeface="Arial" pitchFamily="34" charset="0"/>
                <a:cs typeface="Arial" pitchFamily="34" charset="0"/>
                <a:hlinkClick r:id="rId7"/>
              </a:rPr>
              <a:t>https://</a:t>
            </a:r>
            <a:r>
              <a:rPr lang="en-US" sz="1800" b="1" dirty="0" smtClean="0">
                <a:latin typeface="Arial" pitchFamily="34" charset="0"/>
                <a:cs typeface="Arial" pitchFamily="34" charset="0"/>
                <a:hlinkClick r:id="rId7"/>
              </a:rPr>
              <a:t>www.ee.washington.edu/techsite/papers/refer/UWEETR-2010-0006.html</a:t>
            </a:r>
            <a:endParaRPr lang="en-US" sz="1800" b="1" dirty="0" smtClean="0"/>
          </a:p>
          <a:p>
            <a:pPr>
              <a:buNone/>
            </a:pPr>
            <a:endParaRPr lang="en-US" sz="1800" b="1" dirty="0" smtClean="0">
              <a:latin typeface="Arial" pitchFamily="34" charset="0"/>
              <a:cs typeface="Arial" pitchFamily="34" charset="0"/>
            </a:endParaRPr>
          </a:p>
          <a:p>
            <a:pPr defTabSz="695325">
              <a:spcAft>
                <a:spcPts val="1200"/>
              </a:spcAft>
              <a:tabLst>
                <a:tab pos="381000" algn="l"/>
              </a:tabLst>
              <a:defRPr/>
            </a:pPr>
            <a:endParaRPr lang="en-US" b="1" dirty="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sp>
        <p:nvSpPr>
          <p:cNvPr id="75" name="Rectangle 3"/>
          <p:cNvSpPr txBox="1">
            <a:spLocks noChangeArrowheads="1"/>
          </p:cNvSpPr>
          <p:nvPr/>
        </p:nvSpPr>
        <p:spPr>
          <a:xfrm>
            <a:off x="18575129" y="6781799"/>
            <a:ext cx="8485395" cy="2095500"/>
          </a:xfrm>
          <a:prstGeom prst="rect">
            <a:avLst/>
          </a:prstGeom>
        </p:spPr>
        <p:txBody>
          <a:bodyPr/>
          <a:lstStyle/>
          <a:p>
            <a:pPr algn="ctr" defTabSz="695325">
              <a:spcAft>
                <a:spcPts val="1200"/>
              </a:spcAft>
              <a:tabLst>
                <a:tab pos="381000" algn="l"/>
              </a:tabLst>
              <a:defRPr/>
            </a:pPr>
            <a:r>
              <a:rPr lang="en-US" b="1" dirty="0" smtClean="0">
                <a:effectLst>
                  <a:outerShdw blurRad="38100" dist="38100" dir="2700000" algn="tl">
                    <a:srgbClr val="000000">
                      <a:alpha val="43137"/>
                    </a:srgbClr>
                  </a:outerShdw>
                </a:effectLst>
                <a:latin typeface="Arial" pitchFamily="34" charset="0"/>
                <a:cs typeface="Arial" pitchFamily="34" charset="0"/>
              </a:rPr>
              <a:t>What is a phoneme?</a:t>
            </a:r>
            <a:endParaRPr lang="en-US" b="1" dirty="0">
              <a:effectLst>
                <a:outerShdw blurRad="38100" dist="38100" dir="2700000" algn="tl">
                  <a:srgbClr val="000000">
                    <a:alpha val="43137"/>
                  </a:srgbClr>
                </a:outerShdw>
              </a:effectLst>
              <a:latin typeface="Arial" pitchFamily="34" charset="0"/>
              <a:cs typeface="Arial" pitchFamily="34" charset="0"/>
            </a:endParaRPr>
          </a:p>
          <a:p>
            <a:pPr marR="0" lvl="0" algn="l" defTabSz="3100388" rtl="0" eaLnBrk="1" fontAlgn="base" latinLnBrk="0" hangingPunct="1">
              <a:lnSpc>
                <a:spcPct val="100000"/>
              </a:lnSpc>
              <a:spcBef>
                <a:spcPct val="20000"/>
              </a:spcBef>
              <a:spcAft>
                <a:spcPct val="0"/>
              </a:spcAft>
              <a:buClrTx/>
              <a:buSzTx/>
              <a:buFontTx/>
              <a:buChar char="•"/>
              <a:tabLst/>
              <a:defRPr/>
            </a:pPr>
            <a:endParaRPr kumimoji="0" lang="en-US" sz="10900" b="1" i="0" u="none" strike="noStrike" kern="0" cap="none" spc="0" normalizeH="0" baseline="0" noProof="0" dirty="0" smtClean="0">
              <a:ln>
                <a:noFill/>
              </a:ln>
              <a:solidFill>
                <a:schemeClr val="tx1"/>
              </a:solidFill>
              <a:effectLst/>
              <a:uLnTx/>
              <a:uFillTx/>
              <a:latin typeface="Arial" pitchFamily="34" charset="0"/>
              <a:ea typeface="ＭＳ Ｐゴシック" pitchFamily="-65" charset="-128"/>
              <a:cs typeface="Arial" pitchFamily="34" charset="0"/>
            </a:endParaRPr>
          </a:p>
        </p:txBody>
      </p:sp>
      <p:sp>
        <p:nvSpPr>
          <p:cNvPr id="77" name="Text Box 7"/>
          <p:cNvSpPr txBox="1">
            <a:spLocks noChangeArrowheads="1"/>
          </p:cNvSpPr>
          <p:nvPr/>
        </p:nvSpPr>
        <p:spPr bwMode="auto">
          <a:xfrm>
            <a:off x="27802272" y="6781798"/>
            <a:ext cx="4144578" cy="730567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An Example</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Training Features:</a:t>
            </a:r>
          </a:p>
          <a:p>
            <a:pPr marL="800100" lvl="2" indent="-342900" defTabSz="3100388">
              <a:lnSpc>
                <a:spcPct val="90000"/>
              </a:lnSpc>
              <a:spcBef>
                <a:spcPct val="20000"/>
              </a:spcBef>
              <a:buFont typeface="Wingdings" pitchFamily="2" charset="2"/>
              <a:buChar char="v"/>
              <a:defRPr/>
            </a:pPr>
            <a:r>
              <a:rPr lang="en-US" b="1" kern="0" dirty="0" smtClean="0">
                <a:latin typeface="Arial" pitchFamily="34" charset="0"/>
                <a:ea typeface="ＭＳ Ｐゴシック" pitchFamily="-65" charset="-128"/>
                <a:cs typeface="Arial" pitchFamily="34" charset="0"/>
              </a:rPr>
              <a:t># Study Hours</a:t>
            </a:r>
          </a:p>
          <a:p>
            <a:pPr marL="800100" lvl="2" indent="-342900" defTabSz="3100388">
              <a:lnSpc>
                <a:spcPct val="90000"/>
              </a:lnSpc>
              <a:spcBef>
                <a:spcPct val="20000"/>
              </a:spcBef>
              <a:buFont typeface="Wingdings" pitchFamily="2" charset="2"/>
              <a:buChar char="v"/>
              <a:defRPr/>
            </a:pPr>
            <a:r>
              <a:rPr lang="en-US" b="1" kern="0" dirty="0" smtClean="0">
                <a:latin typeface="Arial" pitchFamily="34" charset="0"/>
                <a:ea typeface="ＭＳ Ｐゴシック" pitchFamily="-65" charset="-128"/>
                <a:cs typeface="Arial" pitchFamily="34" charset="0"/>
              </a:rPr>
              <a:t>Age</a:t>
            </a:r>
          </a:p>
          <a:p>
            <a:pPr marL="342900" lvl="1" indent="-342900"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Training Labels</a:t>
            </a:r>
          </a:p>
          <a:p>
            <a:pPr marL="800100" lvl="2" indent="-342900" defTabSz="3100388">
              <a:lnSpc>
                <a:spcPct val="90000"/>
              </a:lnSpc>
              <a:spcBef>
                <a:spcPct val="20000"/>
              </a:spcBef>
              <a:buFont typeface="Wingdings" pitchFamily="2" charset="2"/>
              <a:buChar char="v"/>
              <a:defRPr/>
            </a:pPr>
            <a:r>
              <a:rPr lang="en-US" b="1" kern="0" dirty="0" smtClean="0">
                <a:latin typeface="Arial" pitchFamily="34" charset="0"/>
                <a:ea typeface="ＭＳ Ｐゴシック" pitchFamily="-65" charset="-128"/>
                <a:cs typeface="Arial" pitchFamily="34" charset="0"/>
              </a:rPr>
              <a:t>Previous grades</a:t>
            </a:r>
          </a:p>
          <a:p>
            <a:pPr defTabSz="695325">
              <a:spcAft>
                <a:spcPts val="1200"/>
              </a:spcAft>
              <a:tabLst>
                <a:tab pos="381000" algn="l"/>
              </a:tabLst>
              <a:defRPr/>
            </a:pPr>
            <a:endParaRPr lang="en-US" b="1" dirty="0" smtClean="0">
              <a:latin typeface="Arial" pitchFamily="34" charset="0"/>
              <a:cs typeface="Arial" pitchFamily="34" charset="0"/>
            </a:endParaRPr>
          </a:p>
          <a:p>
            <a:pPr lvl="0"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a:p>
            <a:pPr lvl="0" defTabSz="695325">
              <a:spcAft>
                <a:spcPts val="1200"/>
              </a:spcAft>
              <a:tabLst>
                <a:tab pos="381000" algn="l"/>
              </a:tabLst>
              <a:defRPr/>
            </a:pPr>
            <a:endParaRPr lang="en-US" b="1" dirty="0">
              <a:solidFill>
                <a:srgbClr val="000000"/>
              </a:solidFill>
              <a:latin typeface="Arial" pitchFamily="34" charset="0"/>
              <a:cs typeface="Arial" pitchFamily="34" charset="0"/>
            </a:endParaRPr>
          </a:p>
          <a:p>
            <a:pPr lvl="0" algn="ctr" defTabSz="695325">
              <a:spcAft>
                <a:spcPts val="1200"/>
              </a:spcAft>
              <a:tabLst>
                <a:tab pos="381000" algn="l"/>
              </a:tabLst>
              <a:defRPr/>
            </a:pPr>
            <a:r>
              <a:rPr lang="en-US" b="1" dirty="0" smtClean="0">
                <a:solidFill>
                  <a:srgbClr val="000000"/>
                </a:solidFill>
                <a:latin typeface="Arial" pitchFamily="34" charset="0"/>
                <a:cs typeface="Arial" pitchFamily="34" charset="0"/>
              </a:rPr>
              <a:t>How many classes are there? 1? 2? 3?</a:t>
            </a:r>
          </a:p>
          <a:p>
            <a:pPr lvl="0"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p:txBody>
      </p:sp>
      <p:sp>
        <p:nvSpPr>
          <p:cNvPr id="79" name="Text Box 7"/>
          <p:cNvSpPr txBox="1">
            <a:spLocks noChangeArrowheads="1"/>
          </p:cNvSpPr>
          <p:nvPr/>
        </p:nvSpPr>
        <p:spPr bwMode="auto">
          <a:xfrm>
            <a:off x="32045644" y="6781799"/>
            <a:ext cx="4144578" cy="330517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defRPr/>
            </a:pPr>
            <a:r>
              <a:rPr lang="en-US" sz="3200" b="1" dirty="0" smtClean="0">
                <a:effectLst>
                  <a:outerShdw blurRad="38100" dist="38100" dir="2700000" algn="tl">
                    <a:srgbClr val="000000">
                      <a:alpha val="43137"/>
                    </a:srgbClr>
                  </a:outerShdw>
                </a:effectLst>
                <a:latin typeface="Arial" pitchFamily="34" charset="0"/>
                <a:cs typeface="Arial" pitchFamily="34" charset="0"/>
              </a:rPr>
              <a:t>Dirichlet Processes</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 Model distributions of distributions</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Can find the optimal number of classes automatically!</a:t>
            </a:r>
          </a:p>
        </p:txBody>
      </p:sp>
      <p:sp>
        <p:nvSpPr>
          <p:cNvPr id="56" name="Text Box 161"/>
          <p:cNvSpPr txBox="1">
            <a:spLocks noChangeArrowheads="1"/>
          </p:cNvSpPr>
          <p:nvPr/>
        </p:nvSpPr>
        <p:spPr bwMode="auto">
          <a:xfrm>
            <a:off x="14553940" y="9611209"/>
            <a:ext cx="3404224" cy="307777"/>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400" dirty="0" smtClean="0">
                <a:latin typeface="Arial" pitchFamily="34" charset="0"/>
                <a:cs typeface="Arial" pitchFamily="34" charset="0"/>
              </a:rPr>
              <a:t>[1]</a:t>
            </a:r>
            <a:endParaRPr lang="en-US" sz="1400" dirty="0">
              <a:latin typeface="Arial" pitchFamily="34" charset="0"/>
              <a:cs typeface="Arial" pitchFamily="34" charset="0"/>
            </a:endParaRPr>
          </a:p>
        </p:txBody>
      </p:sp>
      <p:grpSp>
        <p:nvGrpSpPr>
          <p:cNvPr id="13" name="Group 12"/>
          <p:cNvGrpSpPr/>
          <p:nvPr/>
        </p:nvGrpSpPr>
        <p:grpSpPr>
          <a:xfrm>
            <a:off x="9401175" y="10172700"/>
            <a:ext cx="8743949" cy="4095749"/>
            <a:chOff x="9401175" y="10172700"/>
            <a:chExt cx="8743949" cy="4095749"/>
          </a:xfrm>
        </p:grpSpPr>
        <p:sp>
          <p:nvSpPr>
            <p:cNvPr id="96" name="Text Box 114"/>
            <p:cNvSpPr txBox="1">
              <a:spLocks noChangeArrowheads="1"/>
            </p:cNvSpPr>
            <p:nvPr/>
          </p:nvSpPr>
          <p:spPr bwMode="auto">
            <a:xfrm>
              <a:off x="9401175" y="10172700"/>
              <a:ext cx="8590557" cy="409574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Bef>
                  <a:spcPct val="50000"/>
                </a:spcBef>
                <a:spcAft>
                  <a:spcPts val="1200"/>
                </a:spcAft>
                <a:tabLst>
                  <a:tab pos="381000" algn="l"/>
                </a:tabLst>
                <a:defRPr/>
              </a:pPr>
              <a:r>
                <a:rPr lang="en-US" sz="3200" b="1" dirty="0" smtClean="0">
                  <a:solidFill>
                    <a:srgbClr val="333399"/>
                  </a:solidFill>
                  <a:latin typeface="Arial" pitchFamily="34" charset="0"/>
                  <a:cs typeface="Arial" pitchFamily="34" charset="0"/>
                </a:rPr>
                <a:t>Speech Recognition Applications</a:t>
              </a:r>
            </a:p>
            <a:p>
              <a:pPr defTabSz="695325">
                <a:spcBef>
                  <a:spcPct val="50000"/>
                </a:spcBef>
                <a:spcAft>
                  <a:spcPts val="1200"/>
                </a:spcAft>
                <a:tabLst>
                  <a:tab pos="381000" algn="l"/>
                </a:tabLst>
                <a:defRPr/>
              </a:pPr>
              <a:endParaRPr lang="en-US" b="1" dirty="0">
                <a:solidFill>
                  <a:srgbClr val="333399"/>
                </a:solidFill>
                <a:latin typeface="Arial" pitchFamily="34" charset="0"/>
                <a:cs typeface="Arial" pitchFamily="34" charset="0"/>
              </a:endParaRPr>
            </a:p>
            <a:p>
              <a:pPr algn="just" defTabSz="695325">
                <a:spcBef>
                  <a:spcPct val="10000"/>
                </a:spcBef>
                <a:spcAft>
                  <a:spcPts val="1200"/>
                </a:spcAft>
                <a:tabLst>
                  <a:tab pos="228600" algn="l"/>
                </a:tabLst>
                <a:defRPr/>
              </a:pPr>
              <a:r>
                <a:rPr lang="en-US" sz="1800" dirty="0" smtClean="0">
                  <a:latin typeface="Arial" pitchFamily="34" charset="0"/>
                  <a:cs typeface="Arial" pitchFamily="34" charset="0"/>
                </a:rPr>
                <a:t> </a:t>
              </a:r>
              <a:endParaRPr lang="en-US" sz="2000" b="1" dirty="0">
                <a:latin typeface="Arial" pitchFamily="34" charset="0"/>
                <a:cs typeface="Arial" pitchFamily="34" charset="0"/>
              </a:endParaRPr>
            </a:p>
            <a:p>
              <a:pPr algn="just" defTabSz="695325">
                <a:spcBef>
                  <a:spcPct val="10000"/>
                </a:spcBef>
                <a:tabLst>
                  <a:tab pos="381000" algn="l"/>
                </a:tabLst>
                <a:defRPr/>
              </a:pPr>
              <a:endParaRPr lang="en-US" sz="1800" dirty="0">
                <a:latin typeface="Arial" pitchFamily="34" charset="0"/>
                <a:cs typeface="Arial" pitchFamily="34" charset="0"/>
              </a:endParaRPr>
            </a:p>
            <a:p>
              <a:pPr algn="just" defTabSz="695325">
                <a:spcBef>
                  <a:spcPct val="10000"/>
                </a:spcBef>
                <a:tabLst>
                  <a:tab pos="381000" algn="l"/>
                </a:tabLst>
                <a:defRPr/>
              </a:pPr>
              <a:r>
                <a:rPr lang="en-US" sz="2000" dirty="0">
                  <a:latin typeface="Arial" pitchFamily="34" charset="0"/>
                  <a:cs typeface="Arial" pitchFamily="34" charset="0"/>
                </a:rPr>
                <a:t>	</a:t>
              </a:r>
            </a:p>
          </p:txBody>
        </p:sp>
        <p:sp>
          <p:nvSpPr>
            <p:cNvPr id="97" name="TextBox 96"/>
            <p:cNvSpPr txBox="1"/>
            <p:nvPr/>
          </p:nvSpPr>
          <p:spPr>
            <a:xfrm>
              <a:off x="9486900" y="13287375"/>
              <a:ext cx="1606722" cy="707886"/>
            </a:xfrm>
            <a:prstGeom prst="rect">
              <a:avLst/>
            </a:prstGeom>
            <a:noFill/>
          </p:spPr>
          <p:txBody>
            <a:bodyPr wrap="none" rtlCol="0">
              <a:spAutoFit/>
            </a:bodyPr>
            <a:lstStyle/>
            <a:p>
              <a:pPr algn="ctr"/>
              <a:r>
                <a:rPr lang="en-US" sz="2000" b="1" dirty="0" smtClean="0">
                  <a:effectLst>
                    <a:outerShdw blurRad="38100" dist="38100" dir="2700000" algn="tl">
                      <a:srgbClr val="000000">
                        <a:alpha val="43137"/>
                      </a:srgbClr>
                    </a:outerShdw>
                  </a:effectLst>
                  <a:latin typeface="Arial" pitchFamily="34" charset="0"/>
                  <a:cs typeface="Arial" pitchFamily="34" charset="0"/>
                </a:rPr>
                <a:t>Mobile</a:t>
              </a:r>
            </a:p>
            <a:p>
              <a:pPr algn="ctr"/>
              <a:r>
                <a:rPr lang="en-US" sz="2000" b="1" dirty="0" smtClean="0">
                  <a:effectLst>
                    <a:outerShdw blurRad="38100" dist="38100" dir="2700000" algn="tl">
                      <a:srgbClr val="000000">
                        <a:alpha val="43137"/>
                      </a:srgbClr>
                    </a:outerShdw>
                  </a:effectLst>
                  <a:latin typeface="Arial" pitchFamily="34" charset="0"/>
                  <a:cs typeface="Arial" pitchFamily="34" charset="0"/>
                </a:rPr>
                <a:t>Technology</a:t>
              </a:r>
              <a:endParaRPr lang="en-US" sz="2000" b="1" dirty="0">
                <a:effectLst>
                  <a:outerShdw blurRad="38100" dist="38100" dir="2700000" algn="tl">
                    <a:srgbClr val="000000">
                      <a:alpha val="43137"/>
                    </a:srgbClr>
                  </a:outerShdw>
                </a:effectLst>
                <a:latin typeface="Arial" pitchFamily="34" charset="0"/>
                <a:cs typeface="Arial" pitchFamily="34" charset="0"/>
              </a:endParaRPr>
            </a:p>
          </p:txBody>
        </p:sp>
        <p:sp>
          <p:nvSpPr>
            <p:cNvPr id="98" name="TextBox 97"/>
            <p:cNvSpPr txBox="1"/>
            <p:nvPr/>
          </p:nvSpPr>
          <p:spPr>
            <a:xfrm>
              <a:off x="11580408" y="11153775"/>
              <a:ext cx="1382110" cy="400110"/>
            </a:xfrm>
            <a:prstGeom prst="rect">
              <a:avLst/>
            </a:prstGeom>
            <a:noFill/>
          </p:spPr>
          <p:txBody>
            <a:bodyPr wrap="none" rtlCol="0">
              <a:spAutoFit/>
            </a:bodyPr>
            <a:lstStyle/>
            <a:p>
              <a:pPr algn="ctr"/>
              <a:r>
                <a:rPr lang="en-US" sz="2000" b="1" dirty="0" smtClean="0">
                  <a:effectLst>
                    <a:outerShdw blurRad="38100" dist="38100" dir="2700000" algn="tl">
                      <a:srgbClr val="000000">
                        <a:alpha val="43137"/>
                      </a:srgbClr>
                    </a:outerShdw>
                  </a:effectLst>
                  <a:latin typeface="Arial" pitchFamily="34" charset="0"/>
                  <a:cs typeface="Arial" pitchFamily="34" charset="0"/>
                </a:rPr>
                <a:t>Auto/GPS</a:t>
              </a:r>
              <a:endParaRPr lang="en-US" sz="2000" b="1" dirty="0">
                <a:effectLst>
                  <a:outerShdw blurRad="38100" dist="38100" dir="2700000" algn="tl">
                    <a:srgbClr val="000000">
                      <a:alpha val="43137"/>
                    </a:srgbClr>
                  </a:outerShdw>
                </a:effectLst>
                <a:latin typeface="Arial" pitchFamily="34" charset="0"/>
                <a:cs typeface="Arial" pitchFamily="34" charset="0"/>
              </a:endParaRPr>
            </a:p>
          </p:txBody>
        </p:sp>
        <p:sp>
          <p:nvSpPr>
            <p:cNvPr id="99" name="TextBox 98"/>
            <p:cNvSpPr txBox="1"/>
            <p:nvPr/>
          </p:nvSpPr>
          <p:spPr>
            <a:xfrm>
              <a:off x="13703460" y="13354050"/>
              <a:ext cx="1593705" cy="707886"/>
            </a:xfrm>
            <a:prstGeom prst="rect">
              <a:avLst/>
            </a:prstGeom>
            <a:noFill/>
          </p:spPr>
          <p:txBody>
            <a:bodyPr wrap="none" rtlCol="0">
              <a:spAutoFit/>
            </a:bodyPr>
            <a:lstStyle/>
            <a:p>
              <a:pPr algn="ctr"/>
              <a:r>
                <a:rPr lang="en-US" sz="2000" b="1" dirty="0" smtClean="0">
                  <a:effectLst>
                    <a:outerShdw blurRad="38100" dist="38100" dir="2700000" algn="tl">
                      <a:srgbClr val="000000">
                        <a:alpha val="43137"/>
                      </a:srgbClr>
                    </a:outerShdw>
                  </a:effectLst>
                  <a:latin typeface="Arial" pitchFamily="34" charset="0"/>
                  <a:cs typeface="Arial" pitchFamily="34" charset="0"/>
                </a:rPr>
                <a:t>National</a:t>
              </a:r>
            </a:p>
            <a:p>
              <a:pPr algn="ctr"/>
              <a:r>
                <a:rPr lang="en-US" sz="2000" b="1" dirty="0" smtClean="0">
                  <a:effectLst>
                    <a:outerShdw blurRad="38100" dist="38100" dir="2700000" algn="tl">
                      <a:srgbClr val="000000">
                        <a:alpha val="43137"/>
                      </a:srgbClr>
                    </a:outerShdw>
                  </a:effectLst>
                  <a:latin typeface="Arial" pitchFamily="34" charset="0"/>
                  <a:cs typeface="Arial" pitchFamily="34" charset="0"/>
                </a:rPr>
                <a:t>Intelligence</a:t>
              </a:r>
              <a:endParaRPr lang="en-US" sz="2000" b="1" dirty="0">
                <a:effectLst>
                  <a:outerShdw blurRad="38100" dist="38100" dir="2700000" algn="tl">
                    <a:srgbClr val="000000">
                      <a:alpha val="43137"/>
                    </a:srgbClr>
                  </a:outerShdw>
                </a:effectLst>
                <a:latin typeface="Arial" pitchFamily="34" charset="0"/>
                <a:cs typeface="Arial" pitchFamily="34" charset="0"/>
              </a:endParaRPr>
            </a:p>
          </p:txBody>
        </p:sp>
        <p:pic>
          <p:nvPicPr>
            <p:cNvPr id="1026" name="Picture 2"/>
            <p:cNvPicPr>
              <a:picLocks noChangeAspect="1" noChangeArrowheads="1"/>
            </p:cNvPicPr>
            <p:nvPr/>
          </p:nvPicPr>
          <p:blipFill>
            <a:blip r:embed="rId8"/>
            <a:srcRect/>
            <a:stretch>
              <a:fillRect/>
            </a:stretch>
          </p:blipFill>
          <p:spPr bwMode="auto">
            <a:xfrm>
              <a:off x="13667422" y="11681460"/>
              <a:ext cx="1605915" cy="1605915"/>
            </a:xfrm>
            <a:prstGeom prst="rect">
              <a:avLst/>
            </a:prstGeom>
            <a:noFill/>
            <a:ln w="9525">
              <a:noFill/>
              <a:miter lim="800000"/>
              <a:headEnd/>
              <a:tailEnd/>
            </a:ln>
          </p:spPr>
        </p:pic>
        <p:pic>
          <p:nvPicPr>
            <p:cNvPr id="100" name="Picture 3"/>
            <p:cNvPicPr>
              <a:picLocks noChangeAspect="1" noChangeArrowheads="1"/>
            </p:cNvPicPr>
            <p:nvPr/>
          </p:nvPicPr>
          <p:blipFill>
            <a:blip r:embed="rId9" cstate="print"/>
            <a:srcRect/>
            <a:stretch>
              <a:fillRect/>
            </a:stretch>
          </p:blipFill>
          <p:spPr bwMode="auto">
            <a:xfrm>
              <a:off x="11268075" y="11732895"/>
              <a:ext cx="1981200" cy="1535113"/>
            </a:xfrm>
            <a:prstGeom prst="rect">
              <a:avLst/>
            </a:prstGeom>
            <a:noFill/>
            <a:ln w="9525">
              <a:noFill/>
              <a:miter lim="800000"/>
              <a:headEnd/>
              <a:tailEnd/>
            </a:ln>
          </p:spPr>
        </p:pic>
        <p:pic>
          <p:nvPicPr>
            <p:cNvPr id="101" name="Picture 2"/>
            <p:cNvPicPr>
              <a:picLocks noChangeAspect="1" noChangeArrowheads="1"/>
            </p:cNvPicPr>
            <p:nvPr/>
          </p:nvPicPr>
          <p:blipFill>
            <a:blip r:embed="rId10" cstate="print"/>
            <a:srcRect l="20833"/>
            <a:stretch>
              <a:fillRect/>
            </a:stretch>
          </p:blipFill>
          <p:spPr bwMode="auto">
            <a:xfrm>
              <a:off x="9486900" y="11732895"/>
              <a:ext cx="1447800" cy="1556412"/>
            </a:xfrm>
            <a:prstGeom prst="rect">
              <a:avLst/>
            </a:prstGeom>
            <a:noFill/>
            <a:ln w="9525">
              <a:noFill/>
              <a:miter lim="800000"/>
              <a:headEnd/>
              <a:tailEnd/>
            </a:ln>
          </p:spPr>
        </p:pic>
        <p:sp>
          <p:nvSpPr>
            <p:cNvPr id="102" name="TextBox 101"/>
            <p:cNvSpPr txBox="1"/>
            <p:nvPr/>
          </p:nvSpPr>
          <p:spPr>
            <a:xfrm>
              <a:off x="15570359" y="11020425"/>
              <a:ext cx="2403315" cy="707886"/>
            </a:xfrm>
            <a:prstGeom prst="rect">
              <a:avLst/>
            </a:prstGeom>
            <a:noFill/>
          </p:spPr>
          <p:txBody>
            <a:bodyPr wrap="square" rtlCol="0">
              <a:spAutoFit/>
            </a:bodyPr>
            <a:lstStyle/>
            <a:p>
              <a:pPr algn="ctr"/>
              <a:r>
                <a:rPr lang="en-US" sz="2000" b="1" dirty="0" smtClean="0">
                  <a:effectLst>
                    <a:outerShdw blurRad="38100" dist="38100" dir="2700000" algn="tl">
                      <a:srgbClr val="000000">
                        <a:alpha val="43137"/>
                      </a:srgbClr>
                    </a:outerShdw>
                  </a:effectLst>
                  <a:latin typeface="Arial" pitchFamily="34" charset="0"/>
                  <a:cs typeface="Arial" pitchFamily="34" charset="0"/>
                </a:rPr>
                <a:t>Other Applications</a:t>
              </a:r>
            </a:p>
          </p:txBody>
        </p:sp>
        <p:sp>
          <p:nvSpPr>
            <p:cNvPr id="103" name="TextBox 102"/>
            <p:cNvSpPr txBox="1"/>
            <p:nvPr/>
          </p:nvSpPr>
          <p:spPr>
            <a:xfrm>
              <a:off x="15741809" y="11887200"/>
              <a:ext cx="2403315" cy="1200329"/>
            </a:xfrm>
            <a:prstGeom prst="rect">
              <a:avLst/>
            </a:prstGeom>
            <a:noFill/>
          </p:spPr>
          <p:txBody>
            <a:bodyPr wrap="square" rtlCol="0">
              <a:spAutoFit/>
            </a:bodyPr>
            <a:lstStyle/>
            <a:p>
              <a:pPr>
                <a:buFont typeface="Arial" pitchFamily="34" charset="0"/>
                <a:buChar char="•"/>
              </a:pPr>
              <a:r>
                <a:rPr lang="en-US" sz="1800" b="1" dirty="0" smtClean="0">
                  <a:latin typeface="Arial" pitchFamily="34" charset="0"/>
                  <a:cs typeface="Arial" pitchFamily="34" charset="0"/>
                </a:rPr>
                <a:t>Translators</a:t>
              </a:r>
            </a:p>
            <a:p>
              <a:pPr>
                <a:buFont typeface="Arial" pitchFamily="34" charset="0"/>
                <a:buChar char="•"/>
              </a:pPr>
              <a:r>
                <a:rPr lang="en-US" sz="1800" b="1" dirty="0" smtClean="0">
                  <a:latin typeface="Arial" pitchFamily="34" charset="0"/>
                  <a:cs typeface="Arial" pitchFamily="34" charset="0"/>
                </a:rPr>
                <a:t>Prostheses</a:t>
              </a:r>
            </a:p>
            <a:p>
              <a:pPr>
                <a:buFont typeface="Arial" pitchFamily="34" charset="0"/>
                <a:buChar char="•"/>
              </a:pPr>
              <a:r>
                <a:rPr lang="en-US" sz="1800" b="1" dirty="0" smtClean="0">
                  <a:latin typeface="Arial" pitchFamily="34" charset="0"/>
                  <a:cs typeface="Arial" pitchFamily="34" charset="0"/>
                </a:rPr>
                <a:t>Language Educ.</a:t>
              </a:r>
            </a:p>
            <a:p>
              <a:pPr>
                <a:buFont typeface="Arial" pitchFamily="34" charset="0"/>
                <a:buChar char="•"/>
              </a:pPr>
              <a:r>
                <a:rPr lang="en-US" sz="1800" b="1" dirty="0" smtClean="0">
                  <a:latin typeface="Arial" pitchFamily="34" charset="0"/>
                  <a:cs typeface="Arial" pitchFamily="34" charset="0"/>
                </a:rPr>
                <a:t>Multimedia Search</a:t>
              </a:r>
            </a:p>
          </p:txBody>
        </p:sp>
      </p:grpSp>
      <p:sp>
        <p:nvSpPr>
          <p:cNvPr id="105" name="Text Box 7"/>
          <p:cNvSpPr txBox="1">
            <a:spLocks noChangeArrowheads="1"/>
          </p:cNvSpPr>
          <p:nvPr/>
        </p:nvSpPr>
        <p:spPr bwMode="auto">
          <a:xfrm>
            <a:off x="9534524" y="15903880"/>
            <a:ext cx="4010025" cy="602932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CALLHOME English</a:t>
            </a:r>
          </a:p>
          <a:p>
            <a:pPr algn="ctr" defTabSz="695325">
              <a:spcAft>
                <a:spcPts val="1200"/>
              </a:spcAft>
              <a:tabLst>
                <a:tab pos="381000" algn="l"/>
              </a:tabLst>
              <a:defRPr/>
            </a:pPr>
            <a:endParaRPr lang="en-US" sz="2800" b="1" dirty="0" smtClean="0">
              <a:effectLst>
                <a:outerShdw blurRad="38100" dist="38100" dir="2700000" algn="tl">
                  <a:srgbClr val="000000">
                    <a:alpha val="43137"/>
                  </a:srgbClr>
                </a:outerShdw>
              </a:effectLst>
              <a:latin typeface="Arial" pitchFamily="34" charset="0"/>
              <a:cs typeface="Arial" pitchFamily="34" charset="0"/>
            </a:endParaRPr>
          </a:p>
        </p:txBody>
      </p:sp>
      <p:grpSp>
        <p:nvGrpSpPr>
          <p:cNvPr id="108" name="Group 107"/>
          <p:cNvGrpSpPr/>
          <p:nvPr/>
        </p:nvGrpSpPr>
        <p:grpSpPr>
          <a:xfrm>
            <a:off x="11580408" y="6310882"/>
            <a:ext cx="3692929" cy="3580598"/>
            <a:chOff x="1639381" y="791308"/>
            <a:chExt cx="5566091" cy="5574323"/>
          </a:xfrm>
        </p:grpSpPr>
        <p:pic>
          <p:nvPicPr>
            <p:cNvPr id="109" name="Picture 108"/>
            <p:cNvPicPr/>
            <p:nvPr/>
          </p:nvPicPr>
          <p:blipFill>
            <a:blip r:embed="rId11"/>
            <a:srcRect/>
            <a:stretch>
              <a:fillRect/>
            </a:stretch>
          </p:blipFill>
          <p:spPr bwMode="auto">
            <a:xfrm>
              <a:off x="1639381" y="791308"/>
              <a:ext cx="5169877" cy="5574323"/>
            </a:xfrm>
            <a:prstGeom prst="rect">
              <a:avLst/>
            </a:prstGeom>
            <a:noFill/>
            <a:ln w="9525">
              <a:noFill/>
              <a:miter lim="800000"/>
              <a:headEnd/>
              <a:tailEnd/>
            </a:ln>
          </p:spPr>
        </p:pic>
        <p:sp>
          <p:nvSpPr>
            <p:cNvPr id="110" name="Oval 109"/>
            <p:cNvSpPr/>
            <p:nvPr/>
          </p:nvSpPr>
          <p:spPr>
            <a:xfrm>
              <a:off x="3675888" y="2983511"/>
              <a:ext cx="3529584" cy="1167865"/>
            </a:xfrm>
            <a:prstGeom prst="ellipse">
              <a:avLst/>
            </a:prstGeom>
            <a:noFill/>
            <a:ln>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aphicFrame>
        <p:nvGraphicFramePr>
          <p:cNvPr id="3" name="Diagram 2"/>
          <p:cNvGraphicFramePr/>
          <p:nvPr>
            <p:extLst>
              <p:ext uri="{D42A27DB-BD31-4B8C-83A1-F6EECF244321}">
                <p14:modId xmlns:p14="http://schemas.microsoft.com/office/powerpoint/2010/main" val="4139772884"/>
              </p:ext>
            </p:extLst>
          </p:nvPr>
        </p:nvGraphicFramePr>
        <p:xfrm>
          <a:off x="19076267" y="7312226"/>
          <a:ext cx="7522072" cy="235564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12" name="Text Box 7"/>
          <p:cNvSpPr txBox="1">
            <a:spLocks noChangeArrowheads="1"/>
          </p:cNvSpPr>
          <p:nvPr/>
        </p:nvSpPr>
        <p:spPr bwMode="auto">
          <a:xfrm>
            <a:off x="18767758" y="9918986"/>
            <a:ext cx="4106528" cy="420074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English</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 # syllables: ~10,000</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 # </a:t>
            </a:r>
            <a:r>
              <a:rPr lang="en-US" b="1" kern="0" dirty="0">
                <a:latin typeface="Arial" pitchFamily="34" charset="0"/>
                <a:ea typeface="ＭＳ Ｐゴシック" pitchFamily="-65" charset="-128"/>
                <a:cs typeface="Arial" pitchFamily="34" charset="0"/>
              </a:rPr>
              <a:t>phonemes : ~</a:t>
            </a:r>
            <a:r>
              <a:rPr lang="en-US" b="1" kern="0" dirty="0" smtClean="0">
                <a:latin typeface="Arial" pitchFamily="34" charset="0"/>
                <a:ea typeface="ＭＳ Ｐゴシック" pitchFamily="-65" charset="-128"/>
                <a:cs typeface="Arial" pitchFamily="34" charset="0"/>
              </a:rPr>
              <a:t>42</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 Non-Tonal Language</a:t>
            </a:r>
          </a:p>
          <a:p>
            <a:pPr marL="0" lvl="1" defTabSz="3100388">
              <a:lnSpc>
                <a:spcPct val="90000"/>
              </a:lnSpc>
              <a:spcBef>
                <a:spcPct val="20000"/>
              </a:spcBef>
              <a:defRPr/>
            </a:pPr>
            <a:endParaRPr lang="en-US" sz="2000" b="1" kern="0" dirty="0" smtClean="0">
              <a:latin typeface="Arial" pitchFamily="34" charset="0"/>
              <a:ea typeface="ＭＳ Ｐゴシック" pitchFamily="-65" charset="-128"/>
              <a:cs typeface="Arial" pitchFamily="34" charset="0"/>
            </a:endParaRPr>
          </a:p>
          <a:p>
            <a:pPr marL="0" lvl="1" algn="ctr" defTabSz="3100388">
              <a:lnSpc>
                <a:spcPct val="90000"/>
              </a:lnSpc>
              <a:spcBef>
                <a:spcPct val="20000"/>
              </a:spcBef>
              <a:defRPr/>
            </a:pPr>
            <a:endParaRPr lang="en-US" sz="1200" b="1" i="1" kern="0" dirty="0" smtClean="0">
              <a:latin typeface="Arial" pitchFamily="34" charset="0"/>
              <a:ea typeface="ＭＳ Ｐゴシック" pitchFamily="-65" charset="-128"/>
              <a:cs typeface="Arial" pitchFamily="34" charset="0"/>
            </a:endParaRPr>
          </a:p>
        </p:txBody>
      </p:sp>
      <p:grpSp>
        <p:nvGrpSpPr>
          <p:cNvPr id="120" name="Group 119"/>
          <p:cNvGrpSpPr/>
          <p:nvPr/>
        </p:nvGrpSpPr>
        <p:grpSpPr>
          <a:xfrm>
            <a:off x="22834983" y="9918986"/>
            <a:ext cx="4144578" cy="4197063"/>
            <a:chOff x="27811797" y="8406382"/>
            <a:chExt cx="4144578" cy="5681093"/>
          </a:xfrm>
        </p:grpSpPr>
        <p:sp>
          <p:nvSpPr>
            <p:cNvPr id="121" name="Text Box 7"/>
            <p:cNvSpPr txBox="1">
              <a:spLocks noChangeArrowheads="1"/>
            </p:cNvSpPr>
            <p:nvPr/>
          </p:nvSpPr>
          <p:spPr bwMode="auto">
            <a:xfrm>
              <a:off x="27811797" y="8406382"/>
              <a:ext cx="4144578" cy="5681093"/>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Mandarin</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 # </a:t>
              </a:r>
              <a:r>
                <a:rPr lang="en-US" b="1" kern="0" dirty="0">
                  <a:latin typeface="Arial" pitchFamily="34" charset="0"/>
                  <a:ea typeface="ＭＳ Ｐゴシック" pitchFamily="-65" charset="-128"/>
                  <a:cs typeface="Arial" pitchFamily="34" charset="0"/>
                </a:rPr>
                <a:t>syllables: </a:t>
              </a:r>
              <a:r>
                <a:rPr lang="en-US" b="1" kern="0" dirty="0" smtClean="0">
                  <a:latin typeface="Arial" pitchFamily="34" charset="0"/>
                  <a:ea typeface="ＭＳ Ｐゴシック" pitchFamily="-65" charset="-128"/>
                  <a:cs typeface="Arial" pitchFamily="34" charset="0"/>
                </a:rPr>
                <a:t>~1,300 </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 # phonemes: ~92 </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Tonal Language</a:t>
              </a:r>
            </a:p>
            <a:p>
              <a:pPr marL="457200" lvl="2" defTabSz="3100388">
                <a:lnSpc>
                  <a:spcPct val="90000"/>
                </a:lnSpc>
                <a:spcBef>
                  <a:spcPct val="20000"/>
                </a:spcBef>
                <a:buFont typeface="Wingdings" pitchFamily="2" charset="2"/>
                <a:buChar char="v"/>
                <a:defRPr/>
              </a:pPr>
              <a:r>
                <a:rPr lang="en-US" b="1" kern="0" dirty="0" smtClean="0">
                  <a:latin typeface="Arial" pitchFamily="34" charset="0"/>
                  <a:ea typeface="ＭＳ Ｐゴシック" pitchFamily="-65" charset="-128"/>
                  <a:cs typeface="Arial" pitchFamily="34" charset="0"/>
                </a:rPr>
                <a:t> 4 distinct tones, 1 neutral</a:t>
              </a:r>
            </a:p>
            <a:p>
              <a:pPr marL="0" lvl="2" algn="ctr" defTabSz="3100388">
                <a:lnSpc>
                  <a:spcPct val="90000"/>
                </a:lnSpc>
                <a:spcBef>
                  <a:spcPct val="20000"/>
                </a:spcBef>
                <a:defRPr/>
              </a:pPr>
              <a:endParaRPr lang="en-US" sz="1200" b="1" i="1" kern="0" dirty="0" smtClean="0">
                <a:latin typeface="Arial" pitchFamily="34" charset="0"/>
                <a:ea typeface="ＭＳ Ｐゴシック" pitchFamily="-65" charset="-128"/>
                <a:cs typeface="Arial" pitchFamily="34" charset="0"/>
              </a:endParaRPr>
            </a:p>
            <a:p>
              <a:pPr marL="0" lvl="2" algn="ctr" defTabSz="3100388">
                <a:lnSpc>
                  <a:spcPct val="90000"/>
                </a:lnSpc>
                <a:spcBef>
                  <a:spcPct val="20000"/>
                </a:spcBef>
                <a:defRPr/>
              </a:pPr>
              <a:r>
                <a:rPr lang="en-US" sz="2000" b="1" i="1" kern="0" dirty="0" smtClean="0">
                  <a:latin typeface="Arial" pitchFamily="34" charset="0"/>
                  <a:ea typeface="ＭＳ Ｐゴシック" pitchFamily="-65" charset="-128"/>
                  <a:cs typeface="Arial" pitchFamily="34" charset="0"/>
                </a:rPr>
                <a:t>7 </a:t>
              </a:r>
              <a:r>
                <a:rPr lang="en-US" sz="2000" b="1" i="1" kern="0" dirty="0">
                  <a:latin typeface="Arial" pitchFamily="34" charset="0"/>
                  <a:ea typeface="ＭＳ Ｐゴシック" pitchFamily="-65" charset="-128"/>
                  <a:cs typeface="Arial" pitchFamily="34" charset="0"/>
                </a:rPr>
                <a:t>instances of “ma”</a:t>
              </a:r>
            </a:p>
            <a:p>
              <a:pPr marL="0" lvl="2" defTabSz="3100388">
                <a:lnSpc>
                  <a:spcPct val="90000"/>
                </a:lnSpc>
                <a:spcBef>
                  <a:spcPct val="20000"/>
                </a:spcBef>
                <a:defRPr/>
              </a:pPr>
              <a:endParaRPr lang="en-US" b="1" kern="0" dirty="0">
                <a:latin typeface="Arial" pitchFamily="34" charset="0"/>
                <a:ea typeface="ＭＳ Ｐゴシック" pitchFamily="-65" charset="-128"/>
                <a:cs typeface="Arial" pitchFamily="34" charset="0"/>
              </a:endParaRPr>
            </a:p>
          </p:txBody>
        </p:sp>
        <p:pic>
          <p:nvPicPr>
            <p:cNvPr id="122" name="Picture 6"/>
            <p:cNvPicPr>
              <a:picLocks noChangeArrowheads="1"/>
            </p:cNvPicPr>
            <p:nvPr/>
          </p:nvPicPr>
          <p:blipFill>
            <a:blip r:embed="rId17" cstate="print"/>
            <a:srcRect/>
            <a:stretch>
              <a:fillRect/>
            </a:stretch>
          </p:blipFill>
          <p:spPr bwMode="auto">
            <a:xfrm>
              <a:off x="28270200" y="12923443"/>
              <a:ext cx="457200" cy="457199"/>
            </a:xfrm>
            <a:prstGeom prst="rect">
              <a:avLst/>
            </a:prstGeom>
            <a:noFill/>
            <a:ln w="9525">
              <a:noFill/>
              <a:miter lim="800000"/>
              <a:headEnd/>
              <a:tailEnd/>
            </a:ln>
          </p:spPr>
        </p:pic>
        <p:pic>
          <p:nvPicPr>
            <p:cNvPr id="123" name="Picture 7"/>
            <p:cNvPicPr>
              <a:picLocks noChangeArrowheads="1"/>
            </p:cNvPicPr>
            <p:nvPr/>
          </p:nvPicPr>
          <p:blipFill>
            <a:blip r:embed="rId18" cstate="print"/>
            <a:srcRect/>
            <a:stretch>
              <a:fillRect/>
            </a:stretch>
          </p:blipFill>
          <p:spPr bwMode="auto">
            <a:xfrm>
              <a:off x="29032200" y="12952020"/>
              <a:ext cx="457200" cy="457199"/>
            </a:xfrm>
            <a:prstGeom prst="rect">
              <a:avLst/>
            </a:prstGeom>
            <a:noFill/>
            <a:ln w="9525">
              <a:noFill/>
              <a:miter lim="800000"/>
              <a:headEnd/>
              <a:tailEnd/>
            </a:ln>
          </p:spPr>
        </p:pic>
        <p:pic>
          <p:nvPicPr>
            <p:cNvPr id="124" name="Picture 8"/>
            <p:cNvPicPr>
              <a:picLocks noChangeArrowheads="1"/>
            </p:cNvPicPr>
            <p:nvPr/>
          </p:nvPicPr>
          <p:blipFill>
            <a:blip r:embed="rId19" cstate="print"/>
            <a:srcRect/>
            <a:stretch>
              <a:fillRect/>
            </a:stretch>
          </p:blipFill>
          <p:spPr bwMode="auto">
            <a:xfrm>
              <a:off x="29032200" y="13533045"/>
              <a:ext cx="457200" cy="457199"/>
            </a:xfrm>
            <a:prstGeom prst="rect">
              <a:avLst/>
            </a:prstGeom>
            <a:noFill/>
            <a:ln w="9525">
              <a:noFill/>
              <a:miter lim="800000"/>
              <a:headEnd/>
              <a:tailEnd/>
            </a:ln>
          </p:spPr>
        </p:pic>
        <p:pic>
          <p:nvPicPr>
            <p:cNvPr id="125" name="Picture 9"/>
            <p:cNvPicPr>
              <a:picLocks noChangeArrowheads="1"/>
            </p:cNvPicPr>
            <p:nvPr/>
          </p:nvPicPr>
          <p:blipFill>
            <a:blip r:embed="rId20" cstate="print"/>
            <a:srcRect/>
            <a:stretch>
              <a:fillRect/>
            </a:stretch>
          </p:blipFill>
          <p:spPr bwMode="auto">
            <a:xfrm>
              <a:off x="29794200" y="12923443"/>
              <a:ext cx="457200" cy="457199"/>
            </a:xfrm>
            <a:prstGeom prst="rect">
              <a:avLst/>
            </a:prstGeom>
            <a:noFill/>
            <a:ln w="9525">
              <a:noFill/>
              <a:miter lim="800000"/>
              <a:headEnd/>
              <a:tailEnd/>
            </a:ln>
          </p:spPr>
        </p:pic>
        <p:pic>
          <p:nvPicPr>
            <p:cNvPr id="126" name="Picture 10"/>
            <p:cNvPicPr>
              <a:picLocks noChangeArrowheads="1"/>
            </p:cNvPicPr>
            <p:nvPr/>
          </p:nvPicPr>
          <p:blipFill>
            <a:blip r:embed="rId21" cstate="print"/>
            <a:srcRect/>
            <a:stretch>
              <a:fillRect/>
            </a:stretch>
          </p:blipFill>
          <p:spPr bwMode="auto">
            <a:xfrm>
              <a:off x="29794200" y="13533045"/>
              <a:ext cx="457200" cy="457199"/>
            </a:xfrm>
            <a:prstGeom prst="rect">
              <a:avLst/>
            </a:prstGeom>
            <a:noFill/>
            <a:ln w="9525">
              <a:noFill/>
              <a:miter lim="800000"/>
              <a:headEnd/>
              <a:tailEnd/>
            </a:ln>
          </p:spPr>
        </p:pic>
        <p:pic>
          <p:nvPicPr>
            <p:cNvPr id="127" name="Picture 12"/>
            <p:cNvPicPr>
              <a:picLocks noChangeArrowheads="1"/>
            </p:cNvPicPr>
            <p:nvPr/>
          </p:nvPicPr>
          <p:blipFill>
            <a:blip r:embed="rId22" cstate="print"/>
            <a:srcRect/>
            <a:stretch>
              <a:fillRect/>
            </a:stretch>
          </p:blipFill>
          <p:spPr bwMode="auto">
            <a:xfrm>
              <a:off x="31242000" y="12923443"/>
              <a:ext cx="457200" cy="457199"/>
            </a:xfrm>
            <a:prstGeom prst="rect">
              <a:avLst/>
            </a:prstGeom>
            <a:noFill/>
            <a:ln w="9525">
              <a:noFill/>
              <a:miter lim="800000"/>
              <a:headEnd/>
              <a:tailEnd/>
            </a:ln>
          </p:spPr>
        </p:pic>
        <p:pic>
          <p:nvPicPr>
            <p:cNvPr id="128" name="Picture 13"/>
            <p:cNvPicPr>
              <a:picLocks noChangeArrowheads="1"/>
            </p:cNvPicPr>
            <p:nvPr/>
          </p:nvPicPr>
          <p:blipFill>
            <a:blip r:embed="rId23" cstate="print"/>
            <a:srcRect/>
            <a:stretch>
              <a:fillRect/>
            </a:stretch>
          </p:blipFill>
          <p:spPr bwMode="auto">
            <a:xfrm>
              <a:off x="30480000" y="12923443"/>
              <a:ext cx="457200" cy="457199"/>
            </a:xfrm>
            <a:prstGeom prst="rect">
              <a:avLst/>
            </a:prstGeom>
            <a:noFill/>
            <a:ln w="9525">
              <a:noFill/>
              <a:miter lim="800000"/>
              <a:headEnd/>
              <a:tailEnd/>
            </a:ln>
          </p:spPr>
        </p:pic>
      </p:grpSp>
      <p:sp>
        <p:nvSpPr>
          <p:cNvPr id="134" name="Text Box 7"/>
          <p:cNvSpPr txBox="1">
            <a:spLocks noChangeArrowheads="1"/>
          </p:cNvSpPr>
          <p:nvPr/>
        </p:nvSpPr>
        <p:spPr bwMode="auto">
          <a:xfrm>
            <a:off x="28079700" y="9620249"/>
            <a:ext cx="3543300" cy="1533525"/>
          </a:xfrm>
          <a:prstGeom prst="rect">
            <a:avLst/>
          </a:prstGeom>
          <a:solidFill>
            <a:schemeClr val="bg1"/>
          </a:solidFill>
          <a:ln w="12700">
            <a:solidFill>
              <a:srgbClr val="0000FF"/>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000" b="1" u="sng" dirty="0" smtClean="0">
                <a:latin typeface="Arial" pitchFamily="34" charset="0"/>
                <a:cs typeface="Arial" pitchFamily="34" charset="0"/>
              </a:rPr>
              <a:t>QUESTION</a:t>
            </a:r>
            <a:r>
              <a:rPr lang="en-US" sz="2000" b="1" dirty="0" smtClean="0">
                <a:latin typeface="Arial" pitchFamily="34" charset="0"/>
                <a:cs typeface="Arial" pitchFamily="34" charset="0"/>
              </a:rPr>
              <a:t>: Given a new set of features, what is the predicted grade?</a:t>
            </a:r>
          </a:p>
          <a:p>
            <a:pPr lvl="0"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p:txBody>
      </p:sp>
      <p:grpSp>
        <p:nvGrpSpPr>
          <p:cNvPr id="8" name="Group 7"/>
          <p:cNvGrpSpPr/>
          <p:nvPr/>
        </p:nvGrpSpPr>
        <p:grpSpPr>
          <a:xfrm>
            <a:off x="27889200" y="11898803"/>
            <a:ext cx="4030955" cy="2044989"/>
            <a:chOff x="27889200" y="11898803"/>
            <a:chExt cx="4030955" cy="2044989"/>
          </a:xfrm>
        </p:grpSpPr>
        <p:pic>
          <p:nvPicPr>
            <p:cNvPr id="1027" name="Picture 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7889200" y="11898803"/>
              <a:ext cx="4030955" cy="2044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28441650" y="12019360"/>
              <a:ext cx="1453769" cy="845071"/>
            </a:xfrm>
            <a:prstGeom prst="ellipse">
              <a:avLst/>
            </a:prstGeom>
            <a:no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5" name="Oval 134"/>
            <p:cNvSpPr/>
            <p:nvPr/>
          </p:nvSpPr>
          <p:spPr>
            <a:xfrm>
              <a:off x="29317949" y="12649200"/>
              <a:ext cx="952501" cy="660048"/>
            </a:xfrm>
            <a:prstGeom prst="ellipse">
              <a:avLst/>
            </a:prstGeom>
            <a:no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6" name="Oval 135"/>
            <p:cNvSpPr/>
            <p:nvPr/>
          </p:nvSpPr>
          <p:spPr>
            <a:xfrm>
              <a:off x="30518100" y="12993021"/>
              <a:ext cx="952501" cy="660048"/>
            </a:xfrm>
            <a:prstGeom prst="ellipse">
              <a:avLst/>
            </a:prstGeom>
            <a:no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7" name="Oval 136"/>
            <p:cNvSpPr/>
            <p:nvPr/>
          </p:nvSpPr>
          <p:spPr>
            <a:xfrm rot="1703349">
              <a:off x="28487444" y="12071654"/>
              <a:ext cx="1927711" cy="1108190"/>
            </a:xfrm>
            <a:prstGeom prst="ellipse">
              <a:avLst/>
            </a:prstGeom>
            <a:no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8" name="Oval 137"/>
            <p:cNvSpPr/>
            <p:nvPr/>
          </p:nvSpPr>
          <p:spPr>
            <a:xfrm rot="19390482">
              <a:off x="30392597" y="12926345"/>
              <a:ext cx="1188517" cy="854131"/>
            </a:xfrm>
            <a:prstGeom prst="ellipse">
              <a:avLst/>
            </a:prstGeom>
            <a:no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9" name="Oval 138"/>
            <p:cNvSpPr/>
            <p:nvPr/>
          </p:nvSpPr>
          <p:spPr>
            <a:xfrm rot="1703349">
              <a:off x="28400489" y="12390232"/>
              <a:ext cx="3373816" cy="110819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40" name="Text Box 7"/>
          <p:cNvSpPr txBox="1">
            <a:spLocks noChangeArrowheads="1"/>
          </p:cNvSpPr>
          <p:nvPr/>
        </p:nvSpPr>
        <p:spPr bwMode="auto">
          <a:xfrm>
            <a:off x="32045644" y="10385991"/>
            <a:ext cx="4144578" cy="330517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defRPr/>
            </a:pPr>
            <a:r>
              <a:rPr lang="en-US" sz="3200" b="1" dirty="0" smtClean="0">
                <a:effectLst>
                  <a:outerShdw blurRad="38100" dist="38100" dir="2700000" algn="tl">
                    <a:srgbClr val="000000">
                      <a:alpha val="43137"/>
                    </a:srgbClr>
                  </a:outerShdw>
                </a:effectLst>
                <a:latin typeface="Arial" pitchFamily="34" charset="0"/>
                <a:cs typeface="Arial" pitchFamily="34" charset="0"/>
              </a:rPr>
              <a:t>Variational Inference</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 DPMs require too many calculations</a:t>
            </a:r>
          </a:p>
          <a:p>
            <a:pPr marL="0" lvl="1" defTabSz="3100388">
              <a:lnSpc>
                <a:spcPct val="90000"/>
              </a:lnSpc>
              <a:spcBef>
                <a:spcPct val="20000"/>
              </a:spcBef>
              <a:buFont typeface="Wingdings" pitchFamily="2" charset="2"/>
              <a:buChar char="Ø"/>
              <a:defRPr/>
            </a:pPr>
            <a:r>
              <a:rPr lang="en-US" b="1" kern="0" dirty="0" smtClean="0">
                <a:latin typeface="Arial" pitchFamily="34" charset="0"/>
                <a:ea typeface="ＭＳ Ｐゴシック" pitchFamily="-65" charset="-128"/>
                <a:cs typeface="Arial" pitchFamily="34" charset="0"/>
              </a:rPr>
              <a:t>Variational inference is used to estimate DPM models</a:t>
            </a:r>
          </a:p>
        </p:txBody>
      </p:sp>
      <p:sp>
        <p:nvSpPr>
          <p:cNvPr id="141" name="Text Box 7"/>
          <p:cNvSpPr txBox="1">
            <a:spLocks noChangeArrowheads="1"/>
          </p:cNvSpPr>
          <p:nvPr/>
        </p:nvSpPr>
        <p:spPr bwMode="auto">
          <a:xfrm>
            <a:off x="390524" y="15927108"/>
            <a:ext cx="8181975" cy="3218142"/>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Why English and Mandarin?</a:t>
            </a:r>
          </a:p>
          <a:p>
            <a:pPr marL="342900" lvl="0" indent="-342900" defTabSz="695325">
              <a:spcAft>
                <a:spcPts val="1200"/>
              </a:spcAft>
              <a:buFont typeface="Wingdings" pitchFamily="2" charset="2"/>
              <a:buChar char="Ø"/>
              <a:tabLst>
                <a:tab pos="381000" algn="l"/>
              </a:tabLst>
              <a:defRPr/>
            </a:pPr>
            <a:r>
              <a:rPr lang="en-US" b="1" dirty="0" smtClean="0">
                <a:solidFill>
                  <a:srgbClr val="000000"/>
                </a:solidFill>
                <a:latin typeface="Arial" pitchFamily="34" charset="0"/>
                <a:cs typeface="Arial" pitchFamily="34" charset="0"/>
              </a:rPr>
              <a:t>Phonetically very </a:t>
            </a:r>
            <a:r>
              <a:rPr lang="en-US" b="1" dirty="0" smtClean="0">
                <a:solidFill>
                  <a:srgbClr val="000000"/>
                </a:solidFill>
                <a:latin typeface="Arial" pitchFamily="34" charset="0"/>
                <a:cs typeface="Arial" pitchFamily="34" charset="0"/>
              </a:rPr>
              <a:t>different</a:t>
            </a:r>
          </a:p>
          <a:p>
            <a:pPr marL="342900" lvl="0" indent="-342900" defTabSz="695325">
              <a:spcAft>
                <a:spcPts val="1200"/>
              </a:spcAft>
              <a:buFont typeface="Wingdings" pitchFamily="2" charset="2"/>
              <a:buChar char="Ø"/>
              <a:tabLst>
                <a:tab pos="381000" algn="l"/>
              </a:tabLst>
              <a:defRPr/>
            </a:pPr>
            <a:r>
              <a:rPr lang="en-US" b="1" dirty="0" smtClean="0">
                <a:solidFill>
                  <a:srgbClr val="000000"/>
                </a:solidFill>
                <a:latin typeface="Arial" pitchFamily="34" charset="0"/>
                <a:cs typeface="Arial" pitchFamily="34" charset="0"/>
              </a:rPr>
              <a:t>Can help identify language specific artifacts that affect performance</a:t>
            </a:r>
            <a:endParaRPr lang="en-US" b="1" dirty="0" smtClean="0">
              <a:solidFill>
                <a:srgbClr val="000000"/>
              </a:solidFill>
              <a:latin typeface="Arial" pitchFamily="34" charset="0"/>
              <a:cs typeface="Arial" pitchFamily="34" charset="0"/>
            </a:endParaRPr>
          </a:p>
          <a:p>
            <a:pPr marL="342900" lvl="0" indent="-342900" defTabSz="695325">
              <a:spcAft>
                <a:spcPts val="1200"/>
              </a:spcAft>
              <a:buFont typeface="Wingdings" pitchFamily="2" charset="2"/>
              <a:buChar char="Ø"/>
              <a:tabLst>
                <a:tab pos="381000" algn="l"/>
              </a:tabLst>
              <a:defRPr/>
            </a:pPr>
            <a:r>
              <a:rPr lang="en-US" b="1" dirty="0" smtClean="0">
                <a:solidFill>
                  <a:srgbClr val="000000"/>
                </a:solidFill>
                <a:latin typeface="Arial" pitchFamily="34" charset="0"/>
                <a:cs typeface="Arial" pitchFamily="34" charset="0"/>
              </a:rPr>
              <a:t>Goal: 	To create a new acoustic model that 				generalizes well for diverse datasets</a:t>
            </a:r>
            <a:endParaRPr lang="en-US" b="1" dirty="0">
              <a:latin typeface="Arial" pitchFamily="34" charset="0"/>
              <a:cs typeface="Arial" pitchFamily="34" charset="0"/>
            </a:endParaRPr>
          </a:p>
        </p:txBody>
      </p:sp>
      <p:sp>
        <p:nvSpPr>
          <p:cNvPr id="142" name="Text Box 7"/>
          <p:cNvSpPr txBox="1">
            <a:spLocks noChangeArrowheads="1"/>
          </p:cNvSpPr>
          <p:nvPr/>
        </p:nvSpPr>
        <p:spPr bwMode="auto">
          <a:xfrm>
            <a:off x="392906" y="19394207"/>
            <a:ext cx="8181975" cy="3322918"/>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Corpora:</a:t>
            </a:r>
          </a:p>
          <a:p>
            <a:pPr marL="342900" lvl="0" indent="-342900" defTabSz="695325">
              <a:spcAft>
                <a:spcPts val="1200"/>
              </a:spcAft>
              <a:buFont typeface="Wingdings" pitchFamily="2" charset="2"/>
              <a:buChar char="Ø"/>
              <a:tabLst>
                <a:tab pos="381000" algn="l"/>
              </a:tabLst>
              <a:defRPr/>
            </a:pPr>
            <a:r>
              <a:rPr lang="en-US" b="1" dirty="0" smtClean="0">
                <a:solidFill>
                  <a:srgbClr val="000000"/>
                </a:solidFill>
                <a:latin typeface="Arial" pitchFamily="34" charset="0"/>
                <a:cs typeface="Arial" pitchFamily="34" charset="0"/>
              </a:rPr>
              <a:t>CALLHOME English, CALLHOME Mandarin</a:t>
            </a:r>
          </a:p>
          <a:p>
            <a:pPr marL="800100" lvl="1" indent="-342900" defTabSz="695325">
              <a:spcAft>
                <a:spcPts val="1200"/>
              </a:spcAft>
              <a:buFont typeface="Wingdings" pitchFamily="2" charset="2"/>
              <a:buChar char="v"/>
              <a:tabLst>
                <a:tab pos="381000" algn="l"/>
              </a:tabLst>
              <a:defRPr/>
            </a:pPr>
            <a:r>
              <a:rPr lang="en-US" b="1" dirty="0" smtClean="0">
                <a:solidFill>
                  <a:srgbClr val="000000"/>
                </a:solidFill>
                <a:latin typeface="Arial" pitchFamily="34" charset="0"/>
                <a:cs typeface="Arial" pitchFamily="34" charset="0"/>
              </a:rPr>
              <a:t>Conversational telephone </a:t>
            </a:r>
            <a:r>
              <a:rPr lang="en-US" b="1" dirty="0" smtClean="0">
                <a:solidFill>
                  <a:srgbClr val="000000"/>
                </a:solidFill>
                <a:latin typeface="Arial" pitchFamily="34" charset="0"/>
                <a:cs typeface="Arial" pitchFamily="34" charset="0"/>
              </a:rPr>
              <a:t>speech</a:t>
            </a:r>
          </a:p>
          <a:p>
            <a:pPr marL="800100" lvl="1" indent="-342900" defTabSz="695325">
              <a:spcAft>
                <a:spcPts val="1200"/>
              </a:spcAft>
              <a:buFont typeface="Wingdings" pitchFamily="2" charset="2"/>
              <a:buChar char="v"/>
              <a:tabLst>
                <a:tab pos="381000" algn="l"/>
              </a:tabLst>
              <a:defRPr/>
            </a:pPr>
            <a:r>
              <a:rPr lang="en-US" b="1" dirty="0" smtClean="0">
                <a:solidFill>
                  <a:srgbClr val="000000"/>
                </a:solidFill>
                <a:latin typeface="Arial" pitchFamily="34" charset="0"/>
                <a:cs typeface="Arial" pitchFamily="34" charset="0"/>
              </a:rPr>
              <a:t>~300,000 (CH-E) and ~250,000 (CH-M) training samples respectively</a:t>
            </a:r>
          </a:p>
          <a:p>
            <a:pPr marL="800100" lvl="1" indent="-342900" defTabSz="695325">
              <a:spcAft>
                <a:spcPts val="1200"/>
              </a:spcAft>
              <a:buFont typeface="Wingdings" pitchFamily="2" charset="2"/>
              <a:buChar char="v"/>
              <a:tabLst>
                <a:tab pos="381000" algn="l"/>
              </a:tabLst>
              <a:defRPr/>
            </a:pPr>
            <a:r>
              <a:rPr lang="en-US" b="1" dirty="0" smtClean="0">
                <a:solidFill>
                  <a:srgbClr val="000000"/>
                </a:solidFill>
                <a:latin typeface="Arial" pitchFamily="34" charset="0"/>
                <a:cs typeface="Arial" pitchFamily="34" charset="0"/>
              </a:rPr>
              <a:t>42 (CH-E) and 92 (CH-M) labels respectively</a:t>
            </a:r>
            <a:endParaRPr lang="en-US" b="1" dirty="0">
              <a:latin typeface="Arial" pitchFamily="34" charset="0"/>
              <a:cs typeface="Arial" pitchFamily="34" charset="0"/>
            </a:endParaRPr>
          </a:p>
        </p:txBody>
      </p:sp>
      <p:sp>
        <p:nvSpPr>
          <p:cNvPr id="143" name="Text Box 7"/>
          <p:cNvSpPr txBox="1">
            <a:spLocks noChangeArrowheads="1"/>
          </p:cNvSpPr>
          <p:nvPr/>
        </p:nvSpPr>
        <p:spPr bwMode="auto">
          <a:xfrm>
            <a:off x="411956" y="22947033"/>
            <a:ext cx="8181975" cy="3313392"/>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Basic Setup:</a:t>
            </a:r>
          </a:p>
          <a:p>
            <a:pPr marL="342900" lvl="0" indent="-342900" defTabSz="695325">
              <a:spcAft>
                <a:spcPts val="1200"/>
              </a:spcAft>
              <a:buFont typeface="Wingdings" pitchFamily="2" charset="2"/>
              <a:buChar char="Ø"/>
              <a:tabLst>
                <a:tab pos="381000" algn="l"/>
              </a:tabLst>
              <a:defRPr/>
            </a:pPr>
            <a:r>
              <a:rPr lang="en-US" b="1" dirty="0" smtClean="0">
                <a:solidFill>
                  <a:srgbClr val="000000"/>
                </a:solidFill>
                <a:latin typeface="Arial" pitchFamily="34" charset="0"/>
                <a:cs typeface="Arial" pitchFamily="34" charset="0"/>
              </a:rPr>
              <a:t>Compare results of DPMs to the more commonly used Gaussian mixture model</a:t>
            </a:r>
          </a:p>
          <a:p>
            <a:pPr marL="800100" lvl="1" indent="-342900" defTabSz="695325">
              <a:spcAft>
                <a:spcPts val="1200"/>
              </a:spcAft>
              <a:buFont typeface="Wingdings" pitchFamily="2" charset="2"/>
              <a:buChar char="v"/>
              <a:tabLst>
                <a:tab pos="381000" algn="l"/>
              </a:tabLst>
              <a:defRPr/>
            </a:pPr>
            <a:r>
              <a:rPr lang="en-US" b="1" dirty="0" smtClean="0">
                <a:solidFill>
                  <a:srgbClr val="000000"/>
                </a:solidFill>
                <a:latin typeface="Arial" pitchFamily="34" charset="0"/>
                <a:cs typeface="Arial" pitchFamily="34" charset="0"/>
              </a:rPr>
              <a:t>Find the optimal # of mixtures</a:t>
            </a:r>
          </a:p>
          <a:p>
            <a:pPr marL="800100" lvl="1" indent="-342900" defTabSz="695325">
              <a:spcAft>
                <a:spcPts val="1200"/>
              </a:spcAft>
              <a:buFont typeface="Wingdings" pitchFamily="2" charset="2"/>
              <a:buChar char="v"/>
              <a:tabLst>
                <a:tab pos="381000" algn="l"/>
              </a:tabLst>
              <a:defRPr/>
            </a:pPr>
            <a:r>
              <a:rPr lang="en-US" b="1" dirty="0" smtClean="0">
                <a:solidFill>
                  <a:srgbClr val="000000"/>
                </a:solidFill>
                <a:latin typeface="Arial" pitchFamily="34" charset="0"/>
                <a:cs typeface="Arial" pitchFamily="34" charset="0"/>
              </a:rPr>
              <a:t>Find error rates</a:t>
            </a:r>
          </a:p>
          <a:p>
            <a:pPr marL="800100" lvl="1" indent="-342900" defTabSz="695325">
              <a:spcAft>
                <a:spcPts val="1200"/>
              </a:spcAft>
              <a:buFont typeface="Wingdings" pitchFamily="2" charset="2"/>
              <a:buChar char="v"/>
              <a:tabLst>
                <a:tab pos="381000" algn="l"/>
              </a:tabLst>
              <a:defRPr/>
            </a:pPr>
            <a:r>
              <a:rPr lang="en-US" b="1" dirty="0" smtClean="0">
                <a:solidFill>
                  <a:srgbClr val="000000"/>
                </a:solidFill>
                <a:latin typeface="Arial" pitchFamily="34" charset="0"/>
                <a:cs typeface="Arial" pitchFamily="34" charset="0"/>
              </a:rPr>
              <a:t>Compare model complexity</a:t>
            </a:r>
            <a:endParaRPr lang="en-US" b="1" dirty="0">
              <a:latin typeface="Arial" pitchFamily="34" charset="0"/>
              <a:cs typeface="Arial" pitchFamily="34" charset="0"/>
            </a:endParaRPr>
          </a:p>
        </p:txBody>
      </p:sp>
      <p:sp>
        <p:nvSpPr>
          <p:cNvPr id="144" name="Text Box 7"/>
          <p:cNvSpPr txBox="1">
            <a:spLocks noChangeArrowheads="1"/>
          </p:cNvSpPr>
          <p:nvPr/>
        </p:nvSpPr>
        <p:spPr bwMode="auto">
          <a:xfrm>
            <a:off x="13782674" y="15930562"/>
            <a:ext cx="4010025" cy="602932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CALLHOME Mandarin</a:t>
            </a:r>
          </a:p>
        </p:txBody>
      </p:sp>
      <p:pic>
        <p:nvPicPr>
          <p:cNvPr id="1028" name="Picture 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9938916" y="22286736"/>
            <a:ext cx="7457012" cy="4003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1" name="Table 10"/>
          <p:cNvGraphicFramePr>
            <a:graphicFrameLocks noGrp="1"/>
          </p:cNvGraphicFramePr>
          <p:nvPr>
            <p:extLst>
              <p:ext uri="{D42A27DB-BD31-4B8C-83A1-F6EECF244321}">
                <p14:modId xmlns:p14="http://schemas.microsoft.com/office/powerpoint/2010/main" val="3687604426"/>
              </p:ext>
            </p:extLst>
          </p:nvPr>
        </p:nvGraphicFramePr>
        <p:xfrm>
          <a:off x="14040105" y="17162616"/>
          <a:ext cx="3495162" cy="4348088"/>
        </p:xfrm>
        <a:graphic>
          <a:graphicData uri="http://schemas.openxmlformats.org/drawingml/2006/table">
            <a:tbl>
              <a:tblPr firstRow="1" bandRow="1">
                <a:tableStyleId>{5C22544A-7EE6-4342-B048-85BDC9FD1C3A}</a:tableStyleId>
              </a:tblPr>
              <a:tblGrid>
                <a:gridCol w="990345"/>
                <a:gridCol w="2504817"/>
              </a:tblGrid>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 of Mixtures</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a:solidFill>
                            <a:schemeClr val="tx1"/>
                          </a:solidFill>
                          <a:latin typeface="Times New Roman" pitchFamily="18" charset="0"/>
                          <a:ea typeface="Calibri"/>
                          <a:cs typeface="Times New Roman" pitchFamily="18" charset="0"/>
                        </a:rPr>
                        <a:t>Misclassification Error </a:t>
                      </a:r>
                      <a:r>
                        <a:rPr lang="en-US" sz="1600" b="1" dirty="0" smtClean="0">
                          <a:solidFill>
                            <a:schemeClr val="tx1"/>
                          </a:solidFill>
                          <a:latin typeface="Times New Roman" pitchFamily="18" charset="0"/>
                          <a:ea typeface="Calibri"/>
                          <a:cs typeface="Times New Roman" pitchFamily="18" charset="0"/>
                        </a:rPr>
                        <a:t>(%)  (Val / Evl)</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4</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66.83% / 68.63%</a:t>
                      </a: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8</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64.97% / 66.32%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16</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67.74%</a:t>
                      </a:r>
                      <a:r>
                        <a:rPr lang="en-US" sz="1600" b="1" baseline="0" dirty="0" smtClean="0">
                          <a:solidFill>
                            <a:schemeClr val="tx1"/>
                          </a:solidFill>
                          <a:latin typeface="Times New Roman" pitchFamily="18" charset="0"/>
                          <a:ea typeface="Calibri"/>
                          <a:cs typeface="Times New Roman" pitchFamily="18" charset="0"/>
                        </a:rPr>
                        <a:t> / 68.27%</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32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63.64%</a:t>
                      </a:r>
                      <a:r>
                        <a:rPr lang="en-US" sz="1600" b="1" baseline="0" dirty="0" smtClean="0">
                          <a:latin typeface="Times New Roman" pitchFamily="18" charset="0"/>
                          <a:cs typeface="Times New Roman" pitchFamily="18" charset="0"/>
                        </a:rPr>
                        <a:t> / 65.30%</a:t>
                      </a:r>
                      <a:endParaRPr lang="en-US" sz="1600" b="1" dirty="0" smtClean="0">
                        <a:latin typeface="Times New Roman" pitchFamily="18" charset="0"/>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64</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solidFill>
                      <a:srgbClr val="99FF66"/>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60.71% / 62.65%</a:t>
                      </a:r>
                    </a:p>
                  </a:txBody>
                  <a:tcPr marL="68580" marR="68580" marT="0" marB="0" anchor="ctr">
                    <a:lnR w="12700" cap="flat" cmpd="sng" algn="ctr">
                      <a:solidFill>
                        <a:schemeClr val="tx1"/>
                      </a:solidFill>
                      <a:prstDash val="solid"/>
                      <a:round/>
                      <a:headEnd type="none" w="med" len="med"/>
                      <a:tailEnd type="none" w="med" len="med"/>
                    </a:lnR>
                    <a:solidFill>
                      <a:srgbClr val="99FF66"/>
                    </a:solidFill>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128</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61.95% / 63.53%</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192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62.13% / 63.57%</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149" name="Table 148"/>
          <p:cNvGraphicFramePr>
            <a:graphicFrameLocks noGrp="1"/>
          </p:cNvGraphicFramePr>
          <p:nvPr>
            <p:extLst>
              <p:ext uri="{D42A27DB-BD31-4B8C-83A1-F6EECF244321}">
                <p14:modId xmlns:p14="http://schemas.microsoft.com/office/powerpoint/2010/main" val="4063275413"/>
              </p:ext>
            </p:extLst>
          </p:nvPr>
        </p:nvGraphicFramePr>
        <p:xfrm>
          <a:off x="9791955" y="17162616"/>
          <a:ext cx="3495162" cy="4348088"/>
        </p:xfrm>
        <a:graphic>
          <a:graphicData uri="http://schemas.openxmlformats.org/drawingml/2006/table">
            <a:tbl>
              <a:tblPr firstRow="1" bandRow="1">
                <a:tableStyleId>{5C22544A-7EE6-4342-B048-85BDC9FD1C3A}</a:tableStyleId>
              </a:tblPr>
              <a:tblGrid>
                <a:gridCol w="990345"/>
                <a:gridCol w="2504817"/>
              </a:tblGrid>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 of Mixtures</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a:solidFill>
                            <a:schemeClr val="tx1"/>
                          </a:solidFill>
                          <a:latin typeface="Times New Roman" pitchFamily="18" charset="0"/>
                          <a:ea typeface="Calibri"/>
                          <a:cs typeface="Times New Roman" pitchFamily="18" charset="0"/>
                        </a:rPr>
                        <a:t>Misclassification Error </a:t>
                      </a:r>
                      <a:r>
                        <a:rPr lang="en-US" sz="1600" b="1" dirty="0" smtClean="0">
                          <a:solidFill>
                            <a:schemeClr val="tx1"/>
                          </a:solidFill>
                          <a:latin typeface="Times New Roman" pitchFamily="18" charset="0"/>
                          <a:ea typeface="Calibri"/>
                          <a:cs typeface="Times New Roman" pitchFamily="18" charset="0"/>
                        </a:rPr>
                        <a:t>(%)  (Val / Evl)</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4</a:t>
                      </a:r>
                    </a:p>
                  </a:txBody>
                  <a:tcPr marL="68580" marR="68580" marT="0" marB="0" anchor="ctr">
                    <a:lnL w="12700" cap="flat" cmpd="sng" algn="ctr">
                      <a:solidFill>
                        <a:schemeClr val="tx1"/>
                      </a:solidFill>
                      <a:prstDash val="solid"/>
                      <a:round/>
                      <a:headEnd type="none" w="med" len="med"/>
                      <a:tailEnd type="none" w="med" len="med"/>
                    </a:ln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63.23% / 63.28%</a:t>
                      </a: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8</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61.00% / 60.62%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16</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64.19% / 63.55%</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32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62.00% / 61.74%</a:t>
                      </a:r>
                    </a:p>
                  </a:txBody>
                  <a:tcPr marL="68580" marR="68580" marT="0" marB="0" anchor="ctr">
                    <a:lnR w="12700" cap="flat" cmpd="sng" algn="ctr">
                      <a:solidFill>
                        <a:schemeClr val="tx1"/>
                      </a:solidFill>
                      <a:prstDash val="solid"/>
                      <a:round/>
                      <a:headEnd type="none" w="med" len="med"/>
                      <a:tailEnd type="none" w="med" len="med"/>
                    </a:lnR>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64</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59.41% / 59.69%</a:t>
                      </a:r>
                    </a:p>
                  </a:txBody>
                  <a:tcPr marL="68580" marR="68580" marT="0" marB="0" anchor="ctr">
                    <a:lnR w="12700" cap="flat" cmpd="sng" algn="ctr">
                      <a:solidFill>
                        <a:schemeClr val="tx1"/>
                      </a:solidFill>
                      <a:prstDash val="solid"/>
                      <a:round/>
                      <a:headEnd type="none" w="med" len="med"/>
                      <a:tailEnd type="none" w="med" len="med"/>
                    </a:lnR>
                    <a:noFill/>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128</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solidFill>
                      <a:srgbClr val="99FF66"/>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58. 36% / 58.41%</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solidFill>
                      <a:srgbClr val="99FF66"/>
                    </a:solidFill>
                  </a:tcPr>
                </a:tc>
              </a:tr>
              <a:tr h="54351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192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58.72% / 58.37%</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53" name="Text Box 7"/>
          <p:cNvSpPr txBox="1">
            <a:spLocks noChangeArrowheads="1"/>
          </p:cNvSpPr>
          <p:nvPr/>
        </p:nvSpPr>
        <p:spPr bwMode="auto">
          <a:xfrm>
            <a:off x="18850663" y="15932942"/>
            <a:ext cx="8047246" cy="4551363"/>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CALLHOME English</a:t>
            </a:r>
          </a:p>
          <a:p>
            <a:pPr algn="ctr" defTabSz="695325">
              <a:spcAft>
                <a:spcPts val="1200"/>
              </a:spcAft>
              <a:tabLst>
                <a:tab pos="381000" algn="l"/>
              </a:tabLst>
              <a:defRPr/>
            </a:pPr>
            <a:endParaRPr lang="en-US" sz="2800" b="1" dirty="0" smtClean="0">
              <a:effectLst>
                <a:outerShdw blurRad="38100" dist="38100" dir="2700000" algn="tl">
                  <a:srgbClr val="000000">
                    <a:alpha val="43137"/>
                  </a:srgbClr>
                </a:outerShdw>
              </a:effectLst>
              <a:latin typeface="Arial" pitchFamily="34" charset="0"/>
              <a:cs typeface="Arial" pitchFamily="34" charset="0"/>
            </a:endParaRPr>
          </a:p>
          <a:p>
            <a:pPr algn="ctr" defTabSz="695325">
              <a:spcAft>
                <a:spcPts val="1200"/>
              </a:spcAft>
              <a:tabLst>
                <a:tab pos="381000" algn="l"/>
              </a:tabLst>
              <a:defRPr/>
            </a:pPr>
            <a:endParaRPr lang="en-US" sz="2800" b="1" dirty="0">
              <a:effectLst>
                <a:outerShdw blurRad="38100" dist="38100" dir="2700000" algn="tl">
                  <a:srgbClr val="000000">
                    <a:alpha val="43137"/>
                  </a:srgbClr>
                </a:outerShdw>
              </a:effectLst>
              <a:latin typeface="Arial" pitchFamily="34" charset="0"/>
              <a:cs typeface="Arial" pitchFamily="34" charset="0"/>
            </a:endParaRPr>
          </a:p>
          <a:p>
            <a:pPr algn="ctr" defTabSz="695325">
              <a:spcAft>
                <a:spcPts val="1200"/>
              </a:spcAft>
              <a:tabLst>
                <a:tab pos="381000" algn="l"/>
              </a:tabLst>
              <a:defRPr/>
            </a:pPr>
            <a:endParaRPr lang="en-US" sz="2800" b="1" dirty="0" smtClean="0">
              <a:effectLst>
                <a:outerShdw blurRad="38100" dist="38100" dir="2700000" algn="tl">
                  <a:srgbClr val="000000">
                    <a:alpha val="43137"/>
                  </a:srgbClr>
                </a:outerShdw>
              </a:effectLst>
              <a:latin typeface="Arial" pitchFamily="34" charset="0"/>
              <a:cs typeface="Arial" pitchFamily="34" charset="0"/>
            </a:endParaRPr>
          </a:p>
          <a:p>
            <a:pPr algn="ctr" defTabSz="695325">
              <a:spcAft>
                <a:spcPts val="1200"/>
              </a:spcAft>
              <a:tabLst>
                <a:tab pos="381000" algn="l"/>
              </a:tabLst>
              <a:defRPr/>
            </a:pPr>
            <a:endParaRPr lang="en-US" sz="2800" b="1" dirty="0">
              <a:effectLst>
                <a:outerShdw blurRad="38100" dist="38100" dir="2700000" algn="tl">
                  <a:srgbClr val="000000">
                    <a:alpha val="43137"/>
                  </a:srgbClr>
                </a:outerShdw>
              </a:effectLst>
              <a:latin typeface="Arial" pitchFamily="34" charset="0"/>
              <a:cs typeface="Arial" pitchFamily="34" charset="0"/>
            </a:endParaRPr>
          </a:p>
          <a:p>
            <a:pPr algn="ctr" defTabSz="695325">
              <a:spcAft>
                <a:spcPts val="1200"/>
              </a:spcAft>
              <a:tabLst>
                <a:tab pos="381000" algn="l"/>
              </a:tabLst>
              <a:defRPr/>
            </a:pPr>
            <a:endParaRPr lang="en-US" sz="1200" b="1" dirty="0" smtClean="0">
              <a:effectLst>
                <a:outerShdw blurRad="38100" dist="38100" dir="2700000" algn="tl">
                  <a:srgbClr val="000000">
                    <a:alpha val="43137"/>
                  </a:srgbClr>
                </a:outerShdw>
              </a:effectLst>
              <a:latin typeface="Arial" pitchFamily="34" charset="0"/>
              <a:cs typeface="Arial" pitchFamily="34" charset="0"/>
            </a:endParaRPr>
          </a:p>
          <a:p>
            <a:pPr algn="ctr" defTabSz="695325">
              <a:spcAft>
                <a:spcPts val="1200"/>
              </a:spcAft>
              <a:tabLst>
                <a:tab pos="381000" algn="l"/>
              </a:tabLst>
              <a:defRPr/>
            </a:pPr>
            <a:endParaRPr lang="en-US" sz="1200" b="1" dirty="0" smtClean="0">
              <a:effectLst>
                <a:outerShdw blurRad="38100" dist="38100" dir="2700000" algn="tl">
                  <a:srgbClr val="000000">
                    <a:alpha val="43137"/>
                  </a:srgbClr>
                </a:outerShdw>
              </a:effectLst>
              <a:latin typeface="Arial" pitchFamily="34" charset="0"/>
              <a:cs typeface="Arial" pitchFamily="34" charset="0"/>
            </a:endParaRPr>
          </a:p>
          <a:p>
            <a:pPr defTabSz="695325">
              <a:spcAft>
                <a:spcPts val="1200"/>
              </a:spcAft>
              <a:tabLst>
                <a:tab pos="381000" algn="l"/>
              </a:tabLst>
              <a:defRPr/>
            </a:pPr>
            <a:r>
              <a:rPr lang="en-US" sz="1400" b="1" dirty="0" smtClean="0">
                <a:latin typeface="Arial" pitchFamily="34" charset="0"/>
                <a:cs typeface="Arial" pitchFamily="34" charset="0"/>
              </a:rPr>
              <a:t>*This experiment has not been fully completed yet and this number is expected to dramatically decrease</a:t>
            </a:r>
          </a:p>
        </p:txBody>
      </p:sp>
      <p:sp>
        <p:nvSpPr>
          <p:cNvPr id="155" name="Text Box 7"/>
          <p:cNvSpPr txBox="1">
            <a:spLocks noChangeArrowheads="1"/>
          </p:cNvSpPr>
          <p:nvPr/>
        </p:nvSpPr>
        <p:spPr bwMode="auto">
          <a:xfrm>
            <a:off x="18824908" y="20935871"/>
            <a:ext cx="8047246" cy="4551363"/>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algn="ctr" defTabSz="695325">
              <a:spcAft>
                <a:spcPts val="1200"/>
              </a:spcAft>
              <a:tabLst>
                <a:tab pos="381000" algn="l"/>
              </a:tabLst>
              <a:defRPr/>
            </a:pPr>
            <a:r>
              <a:rPr lang="en-US" sz="2800" b="1" dirty="0" smtClean="0">
                <a:effectLst>
                  <a:outerShdw blurRad="38100" dist="38100" dir="2700000" algn="tl">
                    <a:srgbClr val="000000">
                      <a:alpha val="43137"/>
                    </a:srgbClr>
                  </a:outerShdw>
                </a:effectLst>
                <a:latin typeface="Arial" pitchFamily="34" charset="0"/>
                <a:cs typeface="Arial" pitchFamily="34" charset="0"/>
              </a:rPr>
              <a:t>CALLHOME Mandarin</a:t>
            </a:r>
          </a:p>
          <a:p>
            <a:pPr algn="ctr" defTabSz="695325">
              <a:spcAft>
                <a:spcPts val="1200"/>
              </a:spcAft>
              <a:tabLst>
                <a:tab pos="381000" algn="l"/>
              </a:tabLst>
              <a:defRPr/>
            </a:pPr>
            <a:endParaRPr lang="en-US" sz="2800" b="1" dirty="0" smtClean="0">
              <a:effectLst>
                <a:outerShdw blurRad="38100" dist="38100" dir="2700000" algn="tl">
                  <a:srgbClr val="000000">
                    <a:alpha val="43137"/>
                  </a:srgbClr>
                </a:outerShdw>
              </a:effectLst>
              <a:latin typeface="Arial" pitchFamily="34" charset="0"/>
              <a:cs typeface="Arial" pitchFamily="34" charset="0"/>
            </a:endParaRPr>
          </a:p>
        </p:txBody>
      </p:sp>
      <p:graphicFrame>
        <p:nvGraphicFramePr>
          <p:cNvPr id="154" name="Table 153"/>
          <p:cNvGraphicFramePr>
            <a:graphicFrameLocks noGrp="1"/>
          </p:cNvGraphicFramePr>
          <p:nvPr>
            <p:extLst>
              <p:ext uri="{D42A27DB-BD31-4B8C-83A1-F6EECF244321}">
                <p14:modId xmlns:p14="http://schemas.microsoft.com/office/powerpoint/2010/main" val="2201786341"/>
              </p:ext>
            </p:extLst>
          </p:nvPr>
        </p:nvGraphicFramePr>
        <p:xfrm>
          <a:off x="19354800" y="16871947"/>
          <a:ext cx="7138986" cy="2787652"/>
        </p:xfrm>
        <a:graphic>
          <a:graphicData uri="http://schemas.openxmlformats.org/drawingml/2006/table">
            <a:tbl>
              <a:tblPr firstRow="1" bandRow="1">
                <a:tableStyleId>{5C22544A-7EE6-4342-B048-85BDC9FD1C3A}</a:tableStyleId>
              </a:tblPr>
              <a:tblGrid>
                <a:gridCol w="2379662"/>
                <a:gridCol w="2379662"/>
                <a:gridCol w="2379662"/>
              </a:tblGrid>
              <a:tr h="689728">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Algorithm</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Best Error Rate:</a:t>
                      </a:r>
                    </a:p>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CALLHOME English</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Average # of </a:t>
                      </a:r>
                    </a:p>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Mixtures</a:t>
                      </a:r>
                      <a:r>
                        <a:rPr lang="en-US" sz="1600" b="1" baseline="0" dirty="0" smtClean="0">
                          <a:solidFill>
                            <a:schemeClr val="tx1"/>
                          </a:solidFill>
                          <a:latin typeface="Times New Roman" pitchFamily="18" charset="0"/>
                          <a:ea typeface="Calibri"/>
                          <a:cs typeface="Times New Roman" pitchFamily="18" charset="0"/>
                        </a:rPr>
                        <a:t> per Phoneme</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GMM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58.41%</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128</a:t>
                      </a: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AVDPM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56.65%</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3.45</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CVSB</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56.54%</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11.60</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CDP</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57.14%</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27.93*</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152" name="Table 151"/>
          <p:cNvGraphicFramePr>
            <a:graphicFrameLocks noGrp="1"/>
          </p:cNvGraphicFramePr>
          <p:nvPr>
            <p:extLst>
              <p:ext uri="{D42A27DB-BD31-4B8C-83A1-F6EECF244321}">
                <p14:modId xmlns:p14="http://schemas.microsoft.com/office/powerpoint/2010/main" val="3398191077"/>
              </p:ext>
            </p:extLst>
          </p:nvPr>
        </p:nvGraphicFramePr>
        <p:xfrm>
          <a:off x="19304793" y="21817726"/>
          <a:ext cx="7138986" cy="2787652"/>
        </p:xfrm>
        <a:graphic>
          <a:graphicData uri="http://schemas.openxmlformats.org/drawingml/2006/table">
            <a:tbl>
              <a:tblPr firstRow="1" bandRow="1">
                <a:tableStyleId>{5C22544A-7EE6-4342-B048-85BDC9FD1C3A}</a:tableStyleId>
              </a:tblPr>
              <a:tblGrid>
                <a:gridCol w="2379662"/>
                <a:gridCol w="2379662"/>
                <a:gridCol w="2379662"/>
              </a:tblGrid>
              <a:tr h="689728">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Algorithm</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Best Error</a:t>
                      </a:r>
                      <a:r>
                        <a:rPr lang="en-US" sz="1600" b="1" baseline="0" dirty="0" smtClean="0">
                          <a:solidFill>
                            <a:schemeClr val="tx1"/>
                          </a:solidFill>
                          <a:latin typeface="Times New Roman" pitchFamily="18" charset="0"/>
                          <a:ea typeface="Calibri"/>
                          <a:cs typeface="Times New Roman" pitchFamily="18" charset="0"/>
                        </a:rPr>
                        <a:t> Rate:</a:t>
                      </a:r>
                      <a:endParaRPr lang="en-US" sz="1600" b="1" dirty="0" smtClean="0">
                        <a:solidFill>
                          <a:schemeClr val="tx1"/>
                        </a:solidFill>
                        <a:latin typeface="Times New Roman" pitchFamily="18" charset="0"/>
                        <a:ea typeface="Calibri"/>
                        <a:cs typeface="Times New Roman" pitchFamily="18" charset="0"/>
                      </a:endParaRPr>
                    </a:p>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CALLHOME Mandarin</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Average # of </a:t>
                      </a:r>
                    </a:p>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Mixtures</a:t>
                      </a:r>
                      <a:r>
                        <a:rPr lang="en-US" sz="1600" b="1" baseline="0" dirty="0" smtClean="0">
                          <a:solidFill>
                            <a:schemeClr val="tx1"/>
                          </a:solidFill>
                          <a:latin typeface="Times New Roman" pitchFamily="18" charset="0"/>
                          <a:ea typeface="Calibri"/>
                          <a:cs typeface="Times New Roman" pitchFamily="18" charset="0"/>
                        </a:rPr>
                        <a:t> per Phoneme</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GMM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62.65%</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64</a:t>
                      </a: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AVDPM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62.59%</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2.15</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CVSB</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63.08%</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3.86</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524481">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CDP</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62.89%</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9.45</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8529</TotalTime>
  <Words>762</Words>
  <Application>Microsoft Office PowerPoint</Application>
  <PresentationFormat>Custom</PresentationFormat>
  <Paragraphs>187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jesteinbe</cp:lastModifiedBy>
  <cp:revision>606</cp:revision>
  <cp:lastPrinted>2009-04-08T18:36:54Z</cp:lastPrinted>
  <dcterms:created xsi:type="dcterms:W3CDTF">2009-07-23T17:37:26Z</dcterms:created>
  <dcterms:modified xsi:type="dcterms:W3CDTF">2013-02-16T14:32:47Z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