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BE0F34"/>
    <a:srgbClr val="F0F0FA"/>
    <a:srgbClr val="C9C9ED"/>
    <a:srgbClr val="0000FF"/>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595" autoAdjust="0"/>
    <p:restoredTop sz="99122" autoAdjust="0"/>
  </p:normalViewPr>
  <p:slideViewPr>
    <p:cSldViewPr snapToGrid="0" showGuides="1">
      <p:cViewPr>
        <p:scale>
          <a:sx n="40" d="100"/>
          <a:sy n="40" d="100"/>
        </p:scale>
        <p:origin x="1650" y="2946"/>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2/19/2012</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2/19/2012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wmf"/><Relationship Id="rId18" Type="http://schemas.openxmlformats.org/officeDocument/2006/relationships/image" Target="../media/image4.wmf"/><Relationship Id="rId3" Type="http://schemas.openxmlformats.org/officeDocument/2006/relationships/slideLayout" Target="../slideLayouts/slideLayout7.xml"/><Relationship Id="rId21" Type="http://schemas.openxmlformats.org/officeDocument/2006/relationships/image" Target="../media/image13.png"/><Relationship Id="rId7" Type="http://schemas.openxmlformats.org/officeDocument/2006/relationships/image" Target="../media/image7.jpeg"/><Relationship Id="rId12" Type="http://schemas.openxmlformats.org/officeDocument/2006/relationships/oleObject" Target="../embeddings/oleObject2.bin"/><Relationship Id="rId17" Type="http://schemas.openxmlformats.org/officeDocument/2006/relationships/oleObject" Target="../embeddings/oleObject4.bin"/><Relationship Id="rId2" Type="http://schemas.openxmlformats.org/officeDocument/2006/relationships/vmlDrawing" Target="../drawings/vmlDrawing1.vml"/><Relationship Id="rId16" Type="http://schemas.openxmlformats.org/officeDocument/2006/relationships/image" Target="../media/image10.png"/><Relationship Id="rId20" Type="http://schemas.openxmlformats.org/officeDocument/2006/relationships/image" Target="../media/image12.jpeg"/><Relationship Id="rId1" Type="http://schemas.openxmlformats.org/officeDocument/2006/relationships/themeOverride" Target="../theme/themeOverride1.xml"/><Relationship Id="rId6" Type="http://schemas.openxmlformats.org/officeDocument/2006/relationships/image" Target="../media/image6.png"/><Relationship Id="rId11" Type="http://schemas.openxmlformats.org/officeDocument/2006/relationships/image" Target="../media/image1.wmf"/><Relationship Id="rId5" Type="http://schemas.openxmlformats.org/officeDocument/2006/relationships/image" Target="../media/image5.png"/><Relationship Id="rId15" Type="http://schemas.openxmlformats.org/officeDocument/2006/relationships/image" Target="../media/image3.wmf"/><Relationship Id="rId10" Type="http://schemas.openxmlformats.org/officeDocument/2006/relationships/oleObject" Target="../embeddings/oleObject1.bin"/><Relationship Id="rId19" Type="http://schemas.openxmlformats.org/officeDocument/2006/relationships/image" Target="../media/image11.jpeg"/><Relationship Id="rId4" Type="http://schemas.openxmlformats.org/officeDocument/2006/relationships/notesSlide" Target="../notesSlides/notesSlide1.xml"/><Relationship Id="rId9" Type="http://schemas.openxmlformats.org/officeDocument/2006/relationships/image" Target="../media/image9.png"/><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Text Box 7"/>
          <p:cNvSpPr txBox="1">
            <a:spLocks noChangeArrowheads="1"/>
          </p:cNvSpPr>
          <p:nvPr/>
        </p:nvSpPr>
        <p:spPr bwMode="auto">
          <a:xfrm>
            <a:off x="209549"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Adaption</a:t>
            </a:r>
            <a:endParaRPr lang="en-US" sz="3200" b="1" dirty="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Def: To adjust model parameters for new speakers.</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Adjusting all parameters requires an impractical amount of data. </a:t>
            </a:r>
          </a:p>
          <a:p>
            <a:pPr marL="685800" lvl="1"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Solution: Create clusters and adjust all models </a:t>
            </a:r>
            <a:r>
              <a:rPr lang="en-US" b="1" dirty="0" smtClean="0">
                <a:latin typeface="Arial" pitchFamily="34" charset="0"/>
                <a:cs typeface="Arial" pitchFamily="34" charset="0"/>
              </a:rPr>
              <a:t>in a cluster together</a:t>
            </a:r>
            <a:r>
              <a:rPr lang="en-US" b="1" dirty="0" smtClean="0">
                <a:latin typeface="Arial" pitchFamily="34" charset="0"/>
                <a:cs typeface="Arial" pitchFamily="34" charset="0"/>
              </a:rPr>
              <a:t>.</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Clusters are organized hierarchically</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The classical solution is to use a binary regression tree. The tree is constructed using a centroid splitting algorithm.</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transform based adaption a transformation is calculated for each cluster.</a:t>
            </a:r>
          </a:p>
          <a:p>
            <a:pPr marL="228600" indent="-2286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MLLR , transforms are computed using maximum likelihood criterion.   </a:t>
            </a: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14339" name="Text Box 7"/>
          <p:cNvSpPr txBox="1">
            <a:spLocks noChangeArrowheads="1"/>
          </p:cNvSpPr>
          <p:nvPr/>
        </p:nvSpPr>
        <p:spPr bwMode="auto">
          <a:xfrm>
            <a:off x="252413" y="5483225"/>
            <a:ext cx="857707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Introduction</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Performance of speaker independent  acoustic models in speech recognition is significantly lower than speaker dependent models. </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Training speaker dependent models is impractical due to the limited amount of data.</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One of the most popular solutions is speaker adaptation. This transforms the mean and covariance of all Gaussian components. </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Because of the huge number of components; we often need to tie (cluster) components together.</a:t>
            </a:r>
          </a:p>
          <a:p>
            <a:pPr marL="342900" indent="-342900" defTabSz="695325">
              <a:spcBef>
                <a:spcPts val="0"/>
              </a:spcBef>
              <a:spcAft>
                <a:spcPts val="1200"/>
              </a:spcAft>
              <a:buFont typeface="Arial" pitchFamily="34" charset="0"/>
              <a:buChar char="•"/>
              <a:tabLst>
                <a:tab pos="381000" algn="l"/>
              </a:tabLst>
              <a:defRPr/>
            </a:pPr>
            <a:r>
              <a:rPr lang="en-US" b="1" dirty="0" smtClean="0">
                <a:latin typeface="Arial" pitchFamily="34" charset="0"/>
                <a:cs typeface="Arial" pitchFamily="34" charset="0"/>
              </a:rPr>
              <a:t>The complexity of the model should be adapted to available data.</a:t>
            </a: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a:p>
            <a:pPr defTabSz="695325">
              <a:spcBef>
                <a:spcPts val="0"/>
              </a:spcBef>
              <a:spcAft>
                <a:spcPts val="1200"/>
              </a:spcAft>
              <a:tabLst>
                <a:tab pos="381000" algn="l"/>
              </a:tabLst>
              <a:defRPr/>
            </a:pPr>
            <a:endParaRPr lang="en-US" b="1" dirty="0" smtClean="0">
              <a:latin typeface="Arial" pitchFamily="34" charset="0"/>
              <a:cs typeface="Arial" pitchFamily="34" charset="0"/>
            </a:endParaRPr>
          </a:p>
        </p:txBody>
      </p:sp>
      <p:sp>
        <p:nvSpPr>
          <p:cNvPr id="1031" name="Text Box 14"/>
          <p:cNvSpPr txBox="1">
            <a:spLocks noChangeArrowheads="1"/>
          </p:cNvSpPr>
          <p:nvPr/>
        </p:nvSpPr>
        <p:spPr bwMode="auto">
          <a:xfrm>
            <a:off x="1246188" y="37449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a:solidFill>
                  <a:srgbClr val="BE0F34"/>
                </a:solidFill>
                <a:latin typeface="Arial" charset="0"/>
                <a:cs typeface="Arial" charset="0"/>
              </a:rPr>
              <a:t>Amir H Harati Nejad </a:t>
            </a:r>
            <a:r>
              <a:rPr lang="en-US" sz="4800" b="1" dirty="0" smtClean="0">
                <a:solidFill>
                  <a:srgbClr val="BE0F34"/>
                </a:solidFill>
                <a:latin typeface="Arial" charset="0"/>
                <a:cs typeface="Arial" charset="0"/>
              </a:rPr>
              <a:t>Torbati, Joseph Picone and Marc Sobel</a:t>
            </a:r>
            <a:r>
              <a:rPr lang="en-US" sz="4600" b="1" dirty="0">
                <a:latin typeface="Arial" charset="0"/>
                <a:cs typeface="Arial" charset="0"/>
              </a:rPr>
              <a:t/>
            </a:r>
            <a:br>
              <a:rPr lang="en-US" sz="4600" b="1" dirty="0">
                <a:latin typeface="Arial" charset="0"/>
                <a:cs typeface="Arial" charset="0"/>
              </a:rPr>
            </a:br>
            <a:r>
              <a:rPr lang="en-US" b="1" dirty="0">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7504938" y="1704785"/>
            <a:ext cx="24263350" cy="1916907"/>
          </a:xfrm>
          <a:prstGeom prst="rect">
            <a:avLst/>
          </a:prstGeom>
          <a:noFill/>
          <a:ln w="9525">
            <a:noFill/>
            <a:miter lim="800000"/>
            <a:headEnd/>
            <a:tailEnd/>
          </a:ln>
        </p:spPr>
        <p:txBody>
          <a:bodyPr wrap="square" lIns="69568" tIns="34784" rIns="69568" bIns="34784">
            <a:spAutoFit/>
          </a:bodyPr>
          <a:lstStyle/>
          <a:p>
            <a:pPr algn="ctr"/>
            <a:r>
              <a:rPr lang="en-US" sz="6000" b="1" cap="all" dirty="0">
                <a:solidFill>
                  <a:srgbClr val="333399"/>
                </a:solidFill>
              </a:rPr>
              <a:t>Applications of Dirichlet Process Mixtures </a:t>
            </a:r>
            <a:br>
              <a:rPr lang="en-US" sz="6000" b="1" cap="all" dirty="0">
                <a:solidFill>
                  <a:srgbClr val="333399"/>
                </a:solidFill>
              </a:rPr>
            </a:br>
            <a:r>
              <a:rPr lang="en-US" sz="6000" b="1" cap="all" dirty="0">
                <a:solidFill>
                  <a:srgbClr val="333399"/>
                </a:solidFill>
              </a:rPr>
              <a:t>to Speaker Adaptation</a:t>
            </a:r>
            <a:endParaRPr lang="en-US" sz="6000" dirty="0">
              <a:solidFill>
                <a:srgbClr val="333399"/>
              </a:solidFill>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r>
              <a:rPr lang="en-US" sz="1600" dirty="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dirty="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endParaRPr lang="en-US" sz="1600" dirty="0">
              <a:latin typeface="Arial" charset="0"/>
              <a:cs typeface="Arial" charset="0"/>
            </a:endParaRPr>
          </a:p>
        </p:txBody>
      </p:sp>
      <p:grpSp>
        <p:nvGrpSpPr>
          <p:cNvPr id="1044" name="Group 179"/>
          <p:cNvGrpSpPr>
            <a:grpSpLocks/>
          </p:cNvGrpSpPr>
          <p:nvPr/>
        </p:nvGrpSpPr>
        <p:grpSpPr bwMode="auto">
          <a:xfrm>
            <a:off x="838201" y="66676"/>
            <a:ext cx="9340850" cy="1638110"/>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5"/>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395244" y="5482990"/>
            <a:ext cx="8578850" cy="876141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Dirichlet Process Mixture (DPM)</a:t>
            </a:r>
            <a:endParaRPr lang="en-US" sz="3200" b="1" dirty="0">
              <a:solidFill>
                <a:srgbClr val="333399"/>
              </a:solidFill>
              <a:latin typeface="Arial" pitchFamily="34" charset="0"/>
              <a:cs typeface="Arial" pitchFamily="34" charset="0"/>
            </a:endParaRPr>
          </a:p>
          <a:p>
            <a:pPr marL="285750" indent="-285750" algn="just" defTabSz="695325">
              <a:spcBef>
                <a:spcPct val="10000"/>
              </a:spcBef>
              <a:spcAft>
                <a:spcPts val="1200"/>
              </a:spcAft>
              <a:buFont typeface="Arial" pitchFamily="34" charset="0"/>
              <a:buChar char="•"/>
              <a:tabLst>
                <a:tab pos="228600" algn="l"/>
              </a:tabLst>
              <a:defRPr/>
            </a:pPr>
            <a:r>
              <a:rPr lang="en-US" sz="1800" dirty="0" smtClean="0">
                <a:latin typeface="Arial" pitchFamily="34" charset="0"/>
                <a:cs typeface="Arial" pitchFamily="34" charset="0"/>
              </a:rPr>
              <a:t> </a:t>
            </a:r>
            <a:r>
              <a:rPr lang="en-US" b="1" dirty="0" smtClean="0">
                <a:latin typeface="Arial" pitchFamily="34" charset="0"/>
                <a:cs typeface="Arial" pitchFamily="34" charset="0"/>
              </a:rPr>
              <a:t>One of the classical problems in clustering is the determination of the number of clusters and complexity of the model.</a:t>
            </a:r>
          </a:p>
          <a:p>
            <a:pPr marL="342900" indent="-342900" algn="just" defTabSz="695325">
              <a:spcBef>
                <a:spcPct val="10000"/>
              </a:spcBef>
              <a:spcAft>
                <a:spcPts val="1200"/>
              </a:spcAft>
              <a:buFont typeface="Arial" pitchFamily="34" charset="0"/>
              <a:buChar char="•"/>
              <a:tabLst>
                <a:tab pos="228600" algn="l"/>
              </a:tabLst>
              <a:defRPr/>
            </a:pPr>
            <a:r>
              <a:rPr lang="en-US" b="1" dirty="0" smtClean="0">
                <a:latin typeface="Arial" pitchFamily="34" charset="0"/>
                <a:cs typeface="Arial" pitchFamily="34" charset="0"/>
              </a:rPr>
              <a:t>Dirichlet process (DP) mixture models use a non-parametric Bayesian framework to put a prior on the number of clusters. </a:t>
            </a:r>
          </a:p>
          <a:p>
            <a:pPr algn="just" defTabSz="695325">
              <a:spcBef>
                <a:spcPct val="10000"/>
              </a:spcBef>
              <a:spcAft>
                <a:spcPts val="1200"/>
              </a:spcAft>
              <a:tabLst>
                <a:tab pos="228600" algn="l"/>
              </a:tabLst>
              <a:defRPr/>
            </a:pPr>
            <a:endParaRPr lang="en-US" b="1" dirty="0" smtClean="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pic>
        <p:nvPicPr>
          <p:cNvPr id="1062" name="Picture 210"/>
          <p:cNvPicPr>
            <a:picLocks noChangeAspect="1" noChangeArrowheads="1"/>
          </p:cNvPicPr>
          <p:nvPr/>
        </p:nvPicPr>
        <p:blipFill>
          <a:blip r:embed="rId6"/>
          <a:srcRect/>
          <a:stretch>
            <a:fillRect/>
          </a:stretch>
        </p:blipFill>
        <p:spPr bwMode="auto">
          <a:xfrm>
            <a:off x="33886775" y="263525"/>
            <a:ext cx="1828800" cy="1828800"/>
          </a:xfrm>
          <a:prstGeom prst="rect">
            <a:avLst/>
          </a:prstGeom>
          <a:noFill/>
          <a:ln w="9525">
            <a:noFill/>
            <a:miter lim="800000"/>
            <a:headEnd/>
            <a:tailEnd/>
          </a:ln>
        </p:spPr>
      </p:pic>
      <p:sp>
        <p:nvSpPr>
          <p:cNvPr id="58" name="Text Box 7"/>
          <p:cNvSpPr txBox="1">
            <a:spLocks noChangeArrowheads="1"/>
          </p:cNvSpPr>
          <p:nvPr/>
        </p:nvSpPr>
        <p:spPr bwMode="auto">
          <a:xfrm>
            <a:off x="9395244"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Algorithm</a:t>
            </a: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Premise: Replace the binary regression tree  in MLLR with a DPM .</a:t>
            </a: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Procedure:</a:t>
            </a: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Train speaker independent (SI) </a:t>
            </a:r>
            <a:r>
              <a:rPr lang="en-US" b="1" dirty="0" smtClean="0">
                <a:latin typeface="Arial" pitchFamily="34" charset="0"/>
                <a:ea typeface="Calibri"/>
                <a:cs typeface="Arial" pitchFamily="34" charset="0"/>
              </a:rPr>
              <a:t>model. Collect </a:t>
            </a:r>
            <a:r>
              <a:rPr lang="en-US" b="1" dirty="0">
                <a:latin typeface="Arial" pitchFamily="34" charset="0"/>
                <a:ea typeface="Calibri"/>
                <a:cs typeface="Arial" pitchFamily="34" charset="0"/>
              </a:rPr>
              <a:t>all mixture components and their </a:t>
            </a:r>
            <a:r>
              <a:rPr lang="en-US" b="1" dirty="0" smtClean="0">
                <a:latin typeface="Arial" pitchFamily="34" charset="0"/>
                <a:ea typeface="Calibri"/>
                <a:cs typeface="Arial" pitchFamily="34" charset="0"/>
              </a:rPr>
              <a:t>frequencies </a:t>
            </a:r>
            <a:r>
              <a:rPr lang="en-US" b="1" dirty="0">
                <a:latin typeface="Arial" pitchFamily="34" charset="0"/>
                <a:ea typeface="Calibri"/>
                <a:cs typeface="Arial" pitchFamily="34" charset="0"/>
              </a:rPr>
              <a:t>of occurrence. </a:t>
            </a: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Generate samples for each component and cluster them using </a:t>
            </a:r>
            <a:r>
              <a:rPr lang="en-US" b="1" dirty="0" smtClean="0">
                <a:latin typeface="Arial" pitchFamily="34" charset="0"/>
                <a:ea typeface="Calibri"/>
                <a:cs typeface="Arial" pitchFamily="34" charset="0"/>
              </a:rPr>
              <a:t>a DPM model.  </a:t>
            </a:r>
            <a:endParaRPr lang="en-US" b="1" dirty="0">
              <a:latin typeface="Arial" pitchFamily="34" charset="0"/>
              <a:ea typeface="Calibri"/>
              <a:cs typeface="Arial" pitchFamily="34" charset="0"/>
            </a:endParaRPr>
          </a:p>
          <a:p>
            <a:pPr marL="800100" lvl="1" indent="-342900">
              <a:lnSpc>
                <a:spcPct val="115000"/>
              </a:lnSpc>
              <a:spcBef>
                <a:spcPts val="0"/>
              </a:spcBef>
              <a:spcAft>
                <a:spcPts val="300"/>
              </a:spcAft>
              <a:buFont typeface="+mj-lt"/>
              <a:buAutoNum type="arabicPeriod"/>
              <a:tabLst>
                <a:tab pos="0" algn="l"/>
                <a:tab pos="457200" algn="l"/>
              </a:tabLst>
            </a:pPr>
            <a:r>
              <a:rPr lang="en-US" b="1" dirty="0">
                <a:latin typeface="Arial" pitchFamily="34" charset="0"/>
                <a:ea typeface="Calibri"/>
                <a:cs typeface="Arial" pitchFamily="34" charset="0"/>
              </a:rPr>
              <a:t>Construct a tree structure of the final </a:t>
            </a:r>
            <a:r>
              <a:rPr lang="en-US" b="1" dirty="0" smtClean="0">
                <a:latin typeface="Arial" pitchFamily="34" charset="0"/>
                <a:ea typeface="Calibri"/>
                <a:cs typeface="Arial" pitchFamily="34" charset="0"/>
              </a:rPr>
              <a:t>result using a bottom up approach. We start from  terminal nodes and merge them based on Euclidean distance.</a:t>
            </a:r>
            <a:endParaRPr lang="en-US" b="1" dirty="0">
              <a:latin typeface="Arial" pitchFamily="34" charset="0"/>
              <a:ea typeface="Calibri"/>
              <a:cs typeface="Arial" pitchFamily="34" charset="0"/>
            </a:endParaRPr>
          </a:p>
          <a:p>
            <a:pPr marL="800100" lvl="1" indent="-342900">
              <a:lnSpc>
                <a:spcPct val="115000"/>
              </a:lnSpc>
              <a:spcBef>
                <a:spcPts val="0"/>
              </a:spcBef>
              <a:spcAft>
                <a:spcPts val="600"/>
              </a:spcAft>
              <a:buFont typeface="+mj-lt"/>
              <a:buAutoNum type="arabicPeriod"/>
              <a:tabLst>
                <a:tab pos="0" algn="l"/>
                <a:tab pos="457200" algn="l"/>
              </a:tabLst>
            </a:pPr>
            <a:r>
              <a:rPr lang="en-US" b="1" dirty="0">
                <a:latin typeface="Arial" pitchFamily="34" charset="0"/>
                <a:ea typeface="Calibri"/>
                <a:cs typeface="Arial" pitchFamily="34" charset="0"/>
              </a:rPr>
              <a:t>Assign clusters to each </a:t>
            </a:r>
            <a:r>
              <a:rPr lang="en-US" b="1" dirty="0" smtClean="0">
                <a:latin typeface="Arial" pitchFamily="34" charset="0"/>
                <a:ea typeface="Calibri"/>
                <a:cs typeface="Arial" pitchFamily="34" charset="0"/>
              </a:rPr>
              <a:t>component using a majority vote scheme. </a:t>
            </a:r>
          </a:p>
          <a:p>
            <a:pPr marL="800100" lvl="1" indent="-342900">
              <a:lnSpc>
                <a:spcPct val="115000"/>
              </a:lnSpc>
              <a:spcBef>
                <a:spcPts val="0"/>
              </a:spcBef>
              <a:spcAft>
                <a:spcPts val="600"/>
              </a:spcAft>
              <a:buFont typeface="+mj-lt"/>
              <a:buAutoNum type="arabicPeriod"/>
              <a:tabLst>
                <a:tab pos="0" algn="l"/>
                <a:tab pos="457200" algn="l"/>
              </a:tabLst>
            </a:pPr>
            <a:r>
              <a:rPr lang="en-US" b="1" dirty="0" smtClean="0">
                <a:latin typeface="Arial" pitchFamily="34" charset="0"/>
                <a:ea typeface="Calibri"/>
                <a:cs typeface="Arial" pitchFamily="34" charset="0"/>
              </a:rPr>
              <a:t>With the resulting tree, compute the transformation matrix using maximum likelihood approach.</a:t>
            </a:r>
            <a:endParaRPr lang="en-US" b="1" dirty="0">
              <a:latin typeface="Arial" pitchFamily="34" charset="0"/>
              <a:ea typeface="Calibri"/>
              <a:cs typeface="Arial" pitchFamily="34" charset="0"/>
            </a:endParaRPr>
          </a:p>
          <a:p>
            <a:pPr marL="342900" lvl="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Inference is accomplished using three different variational algorithms:</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Accelerated </a:t>
            </a:r>
            <a:r>
              <a:rPr lang="en-US" b="1" dirty="0">
                <a:latin typeface="Arial" pitchFamily="34" charset="0"/>
                <a:cs typeface="Arial" pitchFamily="34" charset="0"/>
              </a:rPr>
              <a:t>variational Dirichlet process mixture (AVDP) </a:t>
            </a:r>
            <a:r>
              <a:rPr lang="en-US" b="1" dirty="0" smtClean="0">
                <a:latin typeface="Arial" pitchFamily="34" charset="0"/>
                <a:cs typeface="Arial" pitchFamily="34" charset="0"/>
              </a:rPr>
              <a:t>.</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Collapsed </a:t>
            </a:r>
            <a:r>
              <a:rPr lang="en-US" b="1" dirty="0">
                <a:latin typeface="Arial" pitchFamily="34" charset="0"/>
                <a:cs typeface="Arial" pitchFamily="34" charset="0"/>
              </a:rPr>
              <a:t>variational stick-breaking (CSB</a:t>
            </a:r>
            <a:r>
              <a:rPr lang="en-US" b="1" dirty="0" smtClean="0">
                <a:latin typeface="Arial" pitchFamily="34" charset="0"/>
                <a:cs typeface="Arial" pitchFamily="34" charset="0"/>
              </a:rPr>
              <a:t>).</a:t>
            </a:r>
          </a:p>
          <a:p>
            <a:pPr marL="914400" lvl="1" indent="-457200" defTabSz="695325">
              <a:spcAft>
                <a:spcPts val="1200"/>
              </a:spcAft>
              <a:buFont typeface="+mj-lt"/>
              <a:buAutoNum type="arabicPeriod"/>
              <a:tabLst>
                <a:tab pos="381000" algn="l"/>
              </a:tabLst>
              <a:defRPr/>
            </a:pPr>
            <a:r>
              <a:rPr lang="en-US" b="1" dirty="0" smtClean="0">
                <a:latin typeface="Arial" pitchFamily="34" charset="0"/>
                <a:cs typeface="Arial" pitchFamily="34" charset="0"/>
              </a:rPr>
              <a:t>Collapsed </a:t>
            </a:r>
            <a:r>
              <a:rPr lang="en-US" b="1" dirty="0">
                <a:latin typeface="Arial" pitchFamily="34" charset="0"/>
                <a:cs typeface="Arial" pitchFamily="34" charset="0"/>
              </a:rPr>
              <a:t>Dirichlet priors (CDP)</a:t>
            </a:r>
            <a:endParaRPr lang="en-US" b="1" dirty="0" smtClean="0">
              <a:latin typeface="Arial" pitchFamily="34" charset="0"/>
              <a:cs typeface="Arial" pitchFamily="34" charset="0"/>
            </a:endParaRPr>
          </a:p>
          <a:p>
            <a:pPr marL="342900" lvl="0" indent="-342900" defTabSz="695325">
              <a:spcAft>
                <a:spcPts val="1200"/>
              </a:spcAft>
              <a:buFont typeface="Arial" pitchFamily="34" charset="0"/>
              <a:buChar char="•"/>
              <a:tabLst>
                <a:tab pos="381000" algn="l"/>
              </a:tabLst>
              <a:defRPr/>
            </a:pP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2" name="Text Box 7"/>
          <p:cNvSpPr txBox="1">
            <a:spLocks noChangeArrowheads="1"/>
          </p:cNvSpPr>
          <p:nvPr/>
        </p:nvSpPr>
        <p:spPr bwMode="auto">
          <a:xfrm>
            <a:off x="18459886" y="5483225"/>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a:solidFill>
                  <a:srgbClr val="333399"/>
                </a:solidFill>
                <a:latin typeface="Arial" pitchFamily="34" charset="0"/>
                <a:cs typeface="Arial" pitchFamily="34" charset="0"/>
              </a:rPr>
              <a:t>Results for Monophone </a:t>
            </a:r>
            <a:r>
              <a:rPr lang="en-US" sz="3200" b="1" dirty="0" smtClean="0">
                <a:solidFill>
                  <a:srgbClr val="333399"/>
                </a:solidFill>
                <a:latin typeface="Arial" pitchFamily="34" charset="0"/>
                <a:cs typeface="Arial" pitchFamily="34" charset="0"/>
              </a:rPr>
              <a:t>Models</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Experiments using </a:t>
            </a:r>
            <a:r>
              <a:rPr lang="en-US" b="1" dirty="0">
                <a:latin typeface="Arial" pitchFamily="34" charset="0"/>
                <a:cs typeface="Arial" pitchFamily="34" charset="0"/>
              </a:rPr>
              <a:t>resource management (RM) dataset</a:t>
            </a:r>
            <a:r>
              <a:rPr lang="en-US" b="1" dirty="0" smtClean="0">
                <a:latin typeface="Arial" pitchFamily="34" charset="0"/>
                <a:cs typeface="Arial" pitchFamily="34" charset="0"/>
              </a:rPr>
              <a:t>.</a:t>
            </a:r>
            <a:endParaRPr lang="en-US" sz="3200" b="1" dirty="0" smtClean="0">
              <a:solidFill>
                <a:srgbClr val="333399"/>
              </a:solidFill>
              <a:latin typeface="Arial" pitchFamily="34" charset="0"/>
              <a:cs typeface="Arial" pitchFamily="34" charset="0"/>
            </a:endParaRP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Monophone models using a single Gaussian </a:t>
            </a:r>
            <a:r>
              <a:rPr lang="en-US" b="1" dirty="0" smtClean="0">
                <a:solidFill>
                  <a:srgbClr val="000000"/>
                </a:solidFill>
                <a:latin typeface="Arial" pitchFamily="34" charset="0"/>
                <a:cs typeface="Arial" pitchFamily="34" charset="0"/>
              </a:rPr>
              <a:t>mixture. </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12 </a:t>
            </a:r>
            <a:r>
              <a:rPr lang="en-US" b="1" dirty="0" smtClean="0">
                <a:solidFill>
                  <a:srgbClr val="000000"/>
                </a:solidFill>
                <a:latin typeface="Arial" pitchFamily="34" charset="0"/>
                <a:cs typeface="Arial" pitchFamily="34" charset="0"/>
              </a:rPr>
              <a:t>different speakers with 600 training utterances.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 The result of clustering resembles broad phonetic classes.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DPM finds 6 clusters in the data while the regression tree finds only 2 clusters.</a:t>
            </a:r>
          </a:p>
          <a:p>
            <a:pPr marL="285750" indent="-28575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Word error rate (WER) can be reduced by more than 10%.</a:t>
            </a:r>
            <a:endParaRPr lang="en-US" b="1" dirty="0" smtClean="0">
              <a:solidFill>
                <a:srgbClr val="333399"/>
              </a:solidFill>
              <a:latin typeface="Arial" pitchFamily="34" charset="0"/>
              <a:cs typeface="Arial" pitchFamily="34" charset="0"/>
            </a:endParaRPr>
          </a:p>
          <a:p>
            <a:pPr defTabSz="695325">
              <a:spcAft>
                <a:spcPts val="1200"/>
              </a:spcAft>
              <a:tabLst>
                <a:tab pos="381000" algn="l"/>
              </a:tabLst>
              <a:defRPr/>
            </a:pPr>
            <a:endParaRPr lang="en-US" sz="3200" b="1" dirty="0">
              <a:solidFill>
                <a:srgbClr val="333399"/>
              </a:solidFill>
              <a:latin typeface="Arial" pitchFamily="34" charset="0"/>
              <a:cs typeface="Arial" pitchFamily="34" charset="0"/>
            </a:endParaRPr>
          </a:p>
        </p:txBody>
      </p:sp>
      <p:sp>
        <p:nvSpPr>
          <p:cNvPr id="39" name="Text Box 7"/>
          <p:cNvSpPr txBox="1">
            <a:spLocks noChangeArrowheads="1"/>
          </p:cNvSpPr>
          <p:nvPr/>
        </p:nvSpPr>
        <p:spPr bwMode="auto">
          <a:xfrm>
            <a:off x="18580939"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Results for Cross word models</a:t>
            </a:r>
          </a:p>
          <a:p>
            <a:pPr marL="342900" indent="-3429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Cross word triphone  </a:t>
            </a:r>
            <a:r>
              <a:rPr lang="en-US" b="1" dirty="0">
                <a:solidFill>
                  <a:srgbClr val="000000"/>
                </a:solidFill>
                <a:latin typeface="Arial" pitchFamily="34" charset="0"/>
                <a:cs typeface="Arial" pitchFamily="34" charset="0"/>
              </a:rPr>
              <a:t>models </a:t>
            </a:r>
            <a:r>
              <a:rPr lang="en-US" b="1" dirty="0" smtClean="0">
                <a:solidFill>
                  <a:srgbClr val="000000"/>
                </a:solidFill>
                <a:latin typeface="Arial" pitchFamily="34" charset="0"/>
                <a:cs typeface="Arial" pitchFamily="34" charset="0"/>
              </a:rPr>
              <a:t>use </a:t>
            </a:r>
            <a:r>
              <a:rPr lang="en-US" b="1" dirty="0">
                <a:solidFill>
                  <a:srgbClr val="000000"/>
                </a:solidFill>
                <a:latin typeface="Arial" pitchFamily="34" charset="0"/>
                <a:cs typeface="Arial" pitchFamily="34" charset="0"/>
              </a:rPr>
              <a:t>a single Gaussian </a:t>
            </a:r>
            <a:r>
              <a:rPr lang="en-US" b="1" dirty="0" smtClean="0">
                <a:solidFill>
                  <a:srgbClr val="000000"/>
                </a:solidFill>
                <a:latin typeface="Arial" pitchFamily="34" charset="0"/>
                <a:cs typeface="Arial" pitchFamily="34" charset="0"/>
              </a:rPr>
              <a:t>mixture.</a:t>
            </a:r>
          </a:p>
          <a:p>
            <a:pPr marL="342900" indent="-342900" defTabSz="695325">
              <a:spcAft>
                <a:spcPts val="1200"/>
              </a:spcAft>
              <a:buFont typeface="Arial" pitchFamily="34" charset="0"/>
              <a:buChar char="•"/>
              <a:tabLst>
                <a:tab pos="381000" algn="l"/>
              </a:tabLst>
              <a:defRPr/>
            </a:pPr>
            <a:r>
              <a:rPr lang="en-US" b="1" dirty="0">
                <a:solidFill>
                  <a:srgbClr val="000000"/>
                </a:solidFill>
                <a:latin typeface="Arial" pitchFamily="34" charset="0"/>
                <a:cs typeface="Arial" pitchFamily="34" charset="0"/>
              </a:rPr>
              <a:t>12 different speakers with 600 training utterances</a:t>
            </a:r>
            <a:r>
              <a:rPr lang="en-US" b="1" dirty="0" smtClean="0">
                <a:solidFill>
                  <a:srgbClr val="000000"/>
                </a:solidFill>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a:solidFill>
                  <a:srgbClr val="000000"/>
                </a:solidFill>
                <a:latin typeface="Arial" pitchFamily="34" charset="0"/>
                <a:cs typeface="Arial" pitchFamily="34" charset="0"/>
              </a:rPr>
              <a:t>The clusters generated using DPM have acoustically and phonetically meaningful </a:t>
            </a:r>
            <a:r>
              <a:rPr lang="en-US" b="1" dirty="0" smtClean="0">
                <a:solidFill>
                  <a:srgbClr val="000000"/>
                </a:solidFill>
                <a:latin typeface="Arial" pitchFamily="34" charset="0"/>
                <a:cs typeface="Arial" pitchFamily="34" charset="0"/>
              </a:rPr>
              <a:t>interpretations.</a:t>
            </a:r>
            <a:endParaRPr lang="en-US" b="1" dirty="0">
              <a:solidFill>
                <a:srgbClr val="000000"/>
              </a:solidFill>
              <a:latin typeface="Arial" pitchFamily="34" charset="0"/>
              <a:cs typeface="Arial" pitchFamily="34" charset="0"/>
            </a:endParaRPr>
          </a:p>
          <a:p>
            <a:pPr marL="342900" indent="-3429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ADVP works better for moderate amounts of data while CDP and CSB work better for larger amounts of data</a:t>
            </a: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0" name="Text Box 7"/>
          <p:cNvSpPr txBox="1">
            <a:spLocks noChangeArrowheads="1"/>
          </p:cNvSpPr>
          <p:nvPr/>
        </p:nvSpPr>
        <p:spPr bwMode="auto">
          <a:xfrm>
            <a:off x="27629960" y="5492521"/>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Conclusion </a:t>
            </a:r>
          </a:p>
          <a:p>
            <a:pPr marL="342900" indent="-342900" defTabSz="695325">
              <a:spcAft>
                <a:spcPts val="1200"/>
              </a:spcAft>
              <a:buFont typeface="Arial" pitchFamily="34" charset="0"/>
              <a:buChar char="•"/>
              <a:tabLst>
                <a:tab pos="381000" algn="l"/>
              </a:tabLst>
              <a:defRPr/>
            </a:pPr>
            <a:r>
              <a:rPr lang="en-US" b="1" dirty="0">
                <a:latin typeface="Arial" pitchFamily="34" charset="0"/>
                <a:cs typeface="Arial" pitchFamily="34" charset="0"/>
              </a:rPr>
              <a:t>It has been </a:t>
            </a:r>
            <a:r>
              <a:rPr lang="en-US" b="1" dirty="0" smtClean="0">
                <a:latin typeface="Arial" pitchFamily="34" charset="0"/>
                <a:cs typeface="Arial" pitchFamily="34" charset="0"/>
              </a:rPr>
              <a:t>shown, that with </a:t>
            </a:r>
            <a:r>
              <a:rPr lang="en-US" b="1" dirty="0">
                <a:latin typeface="Arial" pitchFamily="34" charset="0"/>
                <a:cs typeface="Arial" pitchFamily="34" charset="0"/>
              </a:rPr>
              <a:t>enough data, </a:t>
            </a:r>
            <a:r>
              <a:rPr lang="en-US" b="1" dirty="0" smtClean="0">
                <a:latin typeface="Arial" pitchFamily="34" charset="0"/>
                <a:cs typeface="Arial" pitchFamily="34" charset="0"/>
              </a:rPr>
              <a:t>DPMs surpass regression </a:t>
            </a:r>
            <a:r>
              <a:rPr lang="en-US" b="1" dirty="0">
                <a:latin typeface="Arial" pitchFamily="34" charset="0"/>
                <a:cs typeface="Arial" pitchFamily="34" charset="0"/>
              </a:rPr>
              <a:t>tree </a:t>
            </a:r>
            <a:r>
              <a:rPr lang="en-US" b="1" dirty="0" smtClean="0">
                <a:latin typeface="Arial" pitchFamily="34" charset="0"/>
                <a:cs typeface="Arial" pitchFamily="34" charset="0"/>
              </a:rPr>
              <a:t>results with </a:t>
            </a:r>
            <a:r>
              <a:rPr lang="en-US" b="1" dirty="0">
                <a:latin typeface="Arial" pitchFamily="34" charset="0"/>
                <a:cs typeface="Arial" pitchFamily="34" charset="0"/>
              </a:rPr>
              <a:t>clusters </a:t>
            </a:r>
            <a:r>
              <a:rPr lang="en-US" b="1" dirty="0" smtClean="0">
                <a:latin typeface="Arial" pitchFamily="34" charset="0"/>
                <a:cs typeface="Arial" pitchFamily="34" charset="0"/>
              </a:rPr>
              <a:t>that have </a:t>
            </a:r>
            <a:r>
              <a:rPr lang="en-US" b="1" dirty="0">
                <a:latin typeface="Arial" pitchFamily="34" charset="0"/>
                <a:cs typeface="Arial" pitchFamily="34" charset="0"/>
              </a:rPr>
              <a:t>meaningful acoustical interpretation</a:t>
            </a:r>
            <a:r>
              <a:rPr lang="en-US" b="1" dirty="0" smtClean="0">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Lower </a:t>
            </a:r>
            <a:r>
              <a:rPr lang="en-US" b="1" dirty="0" smtClean="0">
                <a:latin typeface="Arial" pitchFamily="34" charset="0"/>
                <a:cs typeface="Arial" pitchFamily="34" charset="0"/>
              </a:rPr>
              <a:t>performance </a:t>
            </a:r>
            <a:r>
              <a:rPr lang="en-US" b="1" dirty="0">
                <a:latin typeface="Arial" pitchFamily="34" charset="0"/>
                <a:cs typeface="Arial" pitchFamily="34" charset="0"/>
              </a:rPr>
              <a:t> </a:t>
            </a:r>
            <a:r>
              <a:rPr lang="en-US" b="1" dirty="0" smtClean="0">
                <a:latin typeface="Arial" pitchFamily="34" charset="0"/>
                <a:cs typeface="Arial" pitchFamily="34" charset="0"/>
              </a:rPr>
              <a:t>in some cases </a:t>
            </a:r>
            <a:r>
              <a:rPr lang="en-US" b="1" dirty="0" smtClean="0">
                <a:latin typeface="Arial" pitchFamily="34" charset="0"/>
                <a:cs typeface="Arial" pitchFamily="34" charset="0"/>
              </a:rPr>
              <a:t>may </a:t>
            </a:r>
            <a:r>
              <a:rPr lang="en-US" b="1" dirty="0" smtClean="0">
                <a:latin typeface="Arial" pitchFamily="34" charset="0"/>
                <a:cs typeface="Arial" pitchFamily="34" charset="0"/>
              </a:rPr>
              <a:t>be related to our tree construction approach. </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In </a:t>
            </a:r>
            <a:r>
              <a:rPr lang="en-US" b="1" dirty="0">
                <a:latin typeface="Arial" pitchFamily="34" charset="0"/>
                <a:cs typeface="Arial" pitchFamily="34" charset="0"/>
              </a:rPr>
              <a:t>this work we assigned each “distribution” to just one cluster. An obvious extension is to use some form of soft tying</a:t>
            </a:r>
            <a:r>
              <a:rPr lang="en-US" b="1" dirty="0" smtClean="0">
                <a:latin typeface="Arial" pitchFamily="34" charset="0"/>
                <a:cs typeface="Arial" pitchFamily="34" charset="0"/>
              </a:rPr>
              <a:t>.</a:t>
            </a:r>
          </a:p>
          <a:p>
            <a:pPr marL="342900" indent="-342900" defTabSz="695325">
              <a:spcAft>
                <a:spcPts val="1200"/>
              </a:spcAft>
              <a:buFont typeface="Arial" pitchFamily="34" charset="0"/>
              <a:buChar char="•"/>
              <a:tabLst>
                <a:tab pos="381000" algn="l"/>
              </a:tabLst>
              <a:defRPr/>
            </a:pPr>
            <a:r>
              <a:rPr lang="en-US" b="1" dirty="0" smtClean="0">
                <a:latin typeface="Arial" pitchFamily="34" charset="0"/>
                <a:cs typeface="Arial" pitchFamily="34" charset="0"/>
              </a:rPr>
              <a:t>RM dataset </a:t>
            </a:r>
            <a:r>
              <a:rPr lang="en-US" b="1" dirty="0" smtClean="0">
                <a:latin typeface="Arial" pitchFamily="34" charset="0"/>
                <a:cs typeface="Arial" pitchFamily="34" charset="0"/>
              </a:rPr>
              <a:t>and models with one Gaussian per mixtures have been used in this research. In the future we can use more challenging datasets  and with more mixtures per state. We can also use nonparametric Bayesian HMMs (HDP-HMM) in our training to further  examine the applications of nonparametric methods in speech recognition.</a:t>
            </a:r>
          </a:p>
          <a:p>
            <a:pPr defTabSz="695325">
              <a:spcAft>
                <a:spcPts val="1200"/>
              </a:spcAft>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51" name="Text Box 7"/>
          <p:cNvSpPr txBox="1">
            <a:spLocks noChangeArrowheads="1"/>
          </p:cNvSpPr>
          <p:nvPr/>
        </p:nvSpPr>
        <p:spPr bwMode="auto">
          <a:xfrm>
            <a:off x="27766633"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Reference </a:t>
            </a:r>
          </a:p>
          <a:p>
            <a:pPr defTabSz="695325">
              <a:spcAft>
                <a:spcPts val="1200"/>
              </a:spcAft>
              <a:tabLst>
                <a:tab pos="381000" algn="l"/>
              </a:tabLst>
              <a:defRPr/>
            </a:pPr>
            <a:r>
              <a:rPr lang="en-US" b="1" dirty="0" smtClean="0">
                <a:latin typeface="Arial" pitchFamily="34" charset="0"/>
                <a:cs typeface="Arial" pitchFamily="34" charset="0"/>
              </a:rPr>
              <a:t>[1</a:t>
            </a:r>
            <a:r>
              <a:rPr lang="en-US" b="1" dirty="0">
                <a:latin typeface="Arial" pitchFamily="34" charset="0"/>
                <a:cs typeface="Arial" pitchFamily="34" charset="0"/>
              </a:rPr>
              <a:t>]	</a:t>
            </a:r>
            <a:r>
              <a:rPr lang="en-US" b="1" dirty="0" smtClean="0">
                <a:latin typeface="Arial" pitchFamily="34" charset="0"/>
                <a:cs typeface="Arial" pitchFamily="34" charset="0"/>
              </a:rPr>
              <a:t> E</a:t>
            </a:r>
            <a:r>
              <a:rPr lang="en-US" b="1" dirty="0">
                <a:latin typeface="Arial" pitchFamily="34" charset="0"/>
                <a:cs typeface="Arial" pitchFamily="34" charset="0"/>
              </a:rPr>
              <a:t>. Sudderth, “Graphical models for visual object recognition and tracking,” Ph.D. dissertation, Massachusetts Institute of Technology, May 2006. </a:t>
            </a:r>
            <a:endParaRPr lang="en-US" b="1" dirty="0" smtClean="0">
              <a:latin typeface="Arial" pitchFamily="34" charset="0"/>
              <a:cs typeface="Arial" pitchFamily="34" charset="0"/>
            </a:endParaRPr>
          </a:p>
          <a:p>
            <a:pPr defTabSz="695325">
              <a:spcAft>
                <a:spcPts val="1200"/>
              </a:spcAft>
              <a:tabLst>
                <a:tab pos="381000" algn="l"/>
              </a:tabLst>
              <a:defRPr/>
            </a:pPr>
            <a:r>
              <a:rPr lang="en-US" b="1" dirty="0">
                <a:latin typeface="Arial" pitchFamily="34" charset="0"/>
                <a:cs typeface="Arial" pitchFamily="34" charset="0"/>
              </a:rPr>
              <a:t>[2</a:t>
            </a:r>
            <a:r>
              <a:rPr lang="en-US" b="1" dirty="0" smtClean="0">
                <a:latin typeface="Arial" pitchFamily="34" charset="0"/>
                <a:cs typeface="Arial" pitchFamily="34" charset="0"/>
              </a:rPr>
              <a:t>]  J</a:t>
            </a:r>
            <a:r>
              <a:rPr lang="en-US" b="1" dirty="0">
                <a:latin typeface="Arial" pitchFamily="34" charset="0"/>
                <a:cs typeface="Arial" pitchFamily="34" charset="0"/>
              </a:rPr>
              <a:t>. Paisley, “Machine learning with Dirichlet and beta process priors: Theory and Applications”, Ph.D. Dissertation, Duke University, May 2010.</a:t>
            </a:r>
          </a:p>
          <a:p>
            <a:pPr defTabSz="695325">
              <a:spcAft>
                <a:spcPts val="1200"/>
              </a:spcAft>
              <a:tabLst>
                <a:tab pos="381000" algn="l"/>
              </a:tabLst>
              <a:defRPr/>
            </a:pPr>
            <a:r>
              <a:rPr lang="en-US" b="1" dirty="0" smtClean="0">
                <a:latin typeface="Arial" pitchFamily="34" charset="0"/>
                <a:cs typeface="Arial" pitchFamily="34" charset="0"/>
              </a:rPr>
              <a:t>[3]</a:t>
            </a:r>
            <a:r>
              <a:rPr lang="en-US" b="1" dirty="0">
                <a:latin typeface="Arial" pitchFamily="34" charset="0"/>
                <a:cs typeface="Arial" pitchFamily="34" charset="0"/>
              </a:rPr>
              <a:t>	</a:t>
            </a:r>
            <a:r>
              <a:rPr lang="en-US" b="1" dirty="0" smtClean="0">
                <a:latin typeface="Arial" pitchFamily="34" charset="0"/>
                <a:cs typeface="Arial" pitchFamily="34" charset="0"/>
              </a:rPr>
              <a:t> D</a:t>
            </a:r>
            <a:r>
              <a:rPr lang="en-US" b="1" dirty="0">
                <a:latin typeface="Arial" pitchFamily="34" charset="0"/>
                <a:cs typeface="Arial" pitchFamily="34" charset="0"/>
              </a:rPr>
              <a:t>. M. Blei and M. I. Jordan, “Variational inference for Dirichlet process mixtures,” Bayesian Analysis, vol. 1, pp. 121–144, 2005.	</a:t>
            </a:r>
            <a:endParaRPr lang="en-US" b="1" dirty="0" smtClean="0">
              <a:latin typeface="Arial" pitchFamily="34" charset="0"/>
              <a:cs typeface="Arial" pitchFamily="34" charset="0"/>
            </a:endParaRPr>
          </a:p>
          <a:p>
            <a:pPr defTabSz="695325">
              <a:spcAft>
                <a:spcPts val="1200"/>
              </a:spcAft>
              <a:tabLst>
                <a:tab pos="381000" algn="l"/>
              </a:tabLst>
              <a:defRPr/>
            </a:pPr>
            <a:r>
              <a:rPr lang="en-US" b="1" dirty="0" smtClean="0">
                <a:latin typeface="Arial" pitchFamily="34" charset="0"/>
                <a:cs typeface="Arial" pitchFamily="34" charset="0"/>
              </a:rPr>
              <a:t>[4]</a:t>
            </a:r>
            <a:r>
              <a:rPr lang="en-US" b="1" dirty="0">
                <a:latin typeface="Arial" pitchFamily="34" charset="0"/>
                <a:cs typeface="Arial" pitchFamily="34" charset="0"/>
              </a:rPr>
              <a:t>	</a:t>
            </a:r>
            <a:r>
              <a:rPr lang="en-US" b="1" dirty="0" smtClean="0">
                <a:latin typeface="Arial" pitchFamily="34" charset="0"/>
                <a:cs typeface="Arial" pitchFamily="34" charset="0"/>
              </a:rPr>
              <a:t> C</a:t>
            </a:r>
            <a:r>
              <a:rPr lang="en-US" b="1" dirty="0">
                <a:latin typeface="Arial" pitchFamily="34" charset="0"/>
                <a:cs typeface="Arial" pitchFamily="34" charset="0"/>
              </a:rPr>
              <a:t>. J. Leggetter, “Improved acoustic modeling for HMMs using linear    transformations,” Ph.D. Dissertation, University of Cambridge, February 1995</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[5]</a:t>
            </a:r>
            <a:r>
              <a:rPr lang="en-US" b="1" dirty="0">
                <a:latin typeface="Arial" pitchFamily="34" charset="0"/>
                <a:cs typeface="Arial" pitchFamily="34" charset="0"/>
              </a:rPr>
              <a:t>	C. Bishop, Pattern Recognition and Machine Learning, Springer, New York, New York, USA, 2007.</a:t>
            </a:r>
          </a:p>
          <a:p>
            <a:pPr defTabSz="695325">
              <a:spcAft>
                <a:spcPts val="1200"/>
              </a:spcAft>
              <a:tabLst>
                <a:tab pos="381000" algn="l"/>
              </a:tabLst>
              <a:defRPr/>
            </a:pPr>
            <a:r>
              <a:rPr lang="en-US" b="1" dirty="0" smtClean="0">
                <a:latin typeface="Arial" pitchFamily="34" charset="0"/>
                <a:cs typeface="Arial" pitchFamily="34" charset="0"/>
              </a:rPr>
              <a:t>[6]</a:t>
            </a:r>
            <a:r>
              <a:rPr lang="en-US" b="1" dirty="0">
                <a:latin typeface="Arial" pitchFamily="34" charset="0"/>
                <a:cs typeface="Arial" pitchFamily="34" charset="0"/>
              </a:rPr>
              <a:t>	</a:t>
            </a:r>
            <a:r>
              <a:rPr lang="en-US" b="1" dirty="0" smtClean="0">
                <a:latin typeface="Arial" pitchFamily="34" charset="0"/>
                <a:cs typeface="Arial" pitchFamily="34" charset="0"/>
              </a:rPr>
              <a:t> K</a:t>
            </a:r>
            <a:r>
              <a:rPr lang="en-US" b="1" dirty="0">
                <a:latin typeface="Arial" pitchFamily="34" charset="0"/>
                <a:cs typeface="Arial" pitchFamily="34" charset="0"/>
              </a:rPr>
              <a:t>. Kurihara, M. Welling, and N. Vlassis, “Accelerated variational Dirichlet process    mixtures,” Advances in Neural Information Processing Systems, MIT Press, Cambridge, Massachusetts, USA, 2007 (editors: B. Schölkopf and J.C. Hofmann</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[7] K</a:t>
            </a:r>
            <a:r>
              <a:rPr lang="en-US" b="1" dirty="0">
                <a:latin typeface="Arial" pitchFamily="34" charset="0"/>
                <a:cs typeface="Arial" pitchFamily="34" charset="0"/>
              </a:rPr>
              <a:t>. Kurihara, M. Welling, and Y. W. Teh, “Collapsed variational Dirichlet process mixture models,” Proceedings of the 20th International Joint Conference on Artificial Intelligence, Hyderabad, India, Jan. 2007.</a:t>
            </a:r>
          </a:p>
        </p:txBody>
      </p:sp>
      <p:pic>
        <p:nvPicPr>
          <p:cNvPr id="38" name="Picture 37"/>
          <p:cNvPicPr/>
          <p:nvPr/>
        </p:nvPicPr>
        <p:blipFill rotWithShape="1">
          <a:blip r:embed="rId7">
            <a:extLst>
              <a:ext uri="{28A0092B-C50C-407E-A947-70E740481C1C}">
                <a14:useLocalDpi xmlns:a14="http://schemas.microsoft.com/office/drawing/2010/main" val="0"/>
              </a:ext>
            </a:extLst>
          </a:blip>
          <a:srcRect l="7492" r="5008"/>
          <a:stretch/>
        </p:blipFill>
        <p:spPr bwMode="auto">
          <a:xfrm>
            <a:off x="2196168" y="11276335"/>
            <a:ext cx="5089214" cy="2197383"/>
          </a:xfrm>
          <a:prstGeom prst="rect">
            <a:avLst/>
          </a:prstGeom>
          <a:ln>
            <a:noFill/>
          </a:ln>
          <a:extLst>
            <a:ext uri="{53640926-AAD7-44D8-BBD7-CCE9431645EC}">
              <a14:shadowObscured xmlns:a14="http://schemas.microsoft.com/office/drawing/2010/main"/>
            </a:ext>
          </a:extLst>
        </p:spPr>
      </p:pic>
      <p:sp>
        <p:nvSpPr>
          <p:cNvPr id="55" name="Text Box 161"/>
          <p:cNvSpPr txBox="1">
            <a:spLocks noChangeArrowheads="1"/>
          </p:cNvSpPr>
          <p:nvPr/>
        </p:nvSpPr>
        <p:spPr bwMode="auto">
          <a:xfrm>
            <a:off x="2196168" y="13391385"/>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1- Model Complexity as a Function of Available Data. (a) 20 (b) 200 (c) 2000 data points</a:t>
            </a:r>
            <a:endParaRPr lang="en-US" sz="1600" b="1" dirty="0">
              <a:latin typeface="Arial" pitchFamily="34" charset="0"/>
              <a:cs typeface="Arial" pitchFamily="34"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0623" y="21628831"/>
            <a:ext cx="798195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 Box 161"/>
          <p:cNvSpPr txBox="1">
            <a:spLocks noChangeArrowheads="1"/>
          </p:cNvSpPr>
          <p:nvPr/>
        </p:nvSpPr>
        <p:spPr bwMode="auto">
          <a:xfrm>
            <a:off x="2094569" y="24886381"/>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2- Mapping Speaker </a:t>
            </a:r>
            <a:r>
              <a:rPr lang="en-US" sz="1600" b="1" dirty="0">
                <a:latin typeface="Arial" pitchFamily="34" charset="0"/>
                <a:cs typeface="Arial" pitchFamily="34" charset="0"/>
              </a:rPr>
              <a:t>I</a:t>
            </a:r>
            <a:r>
              <a:rPr lang="en-US" sz="1600" b="1" dirty="0" smtClean="0">
                <a:latin typeface="Arial" pitchFamily="34" charset="0"/>
                <a:cs typeface="Arial" pitchFamily="34" charset="0"/>
              </a:rPr>
              <a:t>ndependent Models to Speaker Dependent Models</a:t>
            </a:r>
            <a:endParaRPr lang="en-US" sz="1600" b="1"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0038445"/>
              </p:ext>
            </p:extLst>
          </p:nvPr>
        </p:nvGraphicFramePr>
        <p:xfrm>
          <a:off x="15266616" y="8832919"/>
          <a:ext cx="2374666" cy="4101664"/>
        </p:xfrm>
        <a:graphic>
          <a:graphicData uri="http://schemas.openxmlformats.org/drawingml/2006/table">
            <a:tbl>
              <a:tblPr>
                <a:tableStyleId>{5C22544A-7EE6-4342-B048-85BDC9FD1C3A}</a:tableStyleId>
              </a:tblPr>
              <a:tblGrid>
                <a:gridCol w="2374666"/>
              </a:tblGrid>
              <a:tr h="4101664">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Arial"/>
                      </a:endParaRPr>
                    </a:p>
                  </a:txBody>
                  <a:tcPr marL="114300" marR="114300" marT="0" marB="0">
                    <a:noFill/>
                  </a:tcPr>
                </a:tc>
              </a:tr>
            </a:tbl>
          </a:graphicData>
        </a:graphic>
      </p:graphicFrame>
      <p:pic>
        <p:nvPicPr>
          <p:cNvPr id="5"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09135" y="8843726"/>
            <a:ext cx="1802467" cy="3109912"/>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805225304"/>
              </p:ext>
            </p:extLst>
          </p:nvPr>
        </p:nvGraphicFramePr>
        <p:xfrm>
          <a:off x="4114800" y="2463800"/>
          <a:ext cx="914400" cy="190500"/>
        </p:xfrm>
        <a:graphic>
          <a:graphicData uri="http://schemas.openxmlformats.org/presentationml/2006/ole">
            <mc:AlternateContent xmlns:mc="http://schemas.openxmlformats.org/markup-compatibility/2006">
              <mc:Choice xmlns:v="urn:schemas-microsoft-com:vml" Requires="v">
                <p:oleObj spid="_x0000_s1119" name="Equation" r:id="rId10" imgW="914400" imgH="190080" progId="">
                  <p:embed/>
                </p:oleObj>
              </mc:Choice>
              <mc:Fallback>
                <p:oleObj name="Equation" r:id="rId10" imgW="914400" imgH="190080" progId="">
                  <p:embed/>
                  <p:pic>
                    <p:nvPicPr>
                      <p:cNvPr id="0" name="Picture 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246380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77548093"/>
              </p:ext>
            </p:extLst>
          </p:nvPr>
        </p:nvGraphicFramePr>
        <p:xfrm>
          <a:off x="4514850" y="2495550"/>
          <a:ext cx="114300" cy="127000"/>
        </p:xfrm>
        <a:graphic>
          <a:graphicData uri="http://schemas.openxmlformats.org/presentationml/2006/ole">
            <mc:AlternateContent xmlns:mc="http://schemas.openxmlformats.org/markup-compatibility/2006">
              <mc:Choice xmlns:v="urn:schemas-microsoft-com:vml" Requires="v">
                <p:oleObj spid="_x0000_s1120" name="Equation" r:id="rId12" imgW="114120" imgH="126720" progId="">
                  <p:embed/>
                </p:oleObj>
              </mc:Choice>
              <mc:Fallback>
                <p:oleObj name="Equation" r:id="rId12" imgW="114120" imgH="126720" progId="">
                  <p:embed/>
                  <p:pic>
                    <p:nvPicPr>
                      <p:cNvPr id="0" name="Picture 8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14850" y="2495550"/>
                        <a:ext cx="114300" cy="12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44305617"/>
              </p:ext>
            </p:extLst>
          </p:nvPr>
        </p:nvGraphicFramePr>
        <p:xfrm>
          <a:off x="10293351" y="10854785"/>
          <a:ext cx="4713734" cy="584503"/>
        </p:xfrm>
        <a:graphic>
          <a:graphicData uri="http://schemas.openxmlformats.org/presentationml/2006/ole">
            <mc:AlternateContent xmlns:mc="http://schemas.openxmlformats.org/markup-compatibility/2006">
              <mc:Choice xmlns:v="urn:schemas-microsoft-com:vml" Requires="v">
                <p:oleObj spid="_x0000_s1121" name="Equation" r:id="rId14" imgW="3174840" imgH="393480" progId="">
                  <p:embed/>
                </p:oleObj>
              </mc:Choice>
              <mc:Fallback>
                <p:oleObj name="Equation" r:id="rId14" imgW="3174840" imgH="393480" progId="">
                  <p:embed/>
                  <p:pic>
                    <p:nvPicPr>
                      <p:cNvPr id="0" name="Picture 8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293351" y="10854785"/>
                        <a:ext cx="4713734" cy="5845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560051" y="11338945"/>
            <a:ext cx="4157662" cy="1058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Object 10"/>
          <p:cNvGraphicFramePr>
            <a:graphicFrameLocks noChangeAspect="1"/>
          </p:cNvGraphicFramePr>
          <p:nvPr>
            <p:extLst>
              <p:ext uri="{D42A27DB-BD31-4B8C-83A1-F6EECF244321}">
                <p14:modId xmlns:p14="http://schemas.microsoft.com/office/powerpoint/2010/main" val="2372851072"/>
              </p:ext>
            </p:extLst>
          </p:nvPr>
        </p:nvGraphicFramePr>
        <p:xfrm>
          <a:off x="15992024" y="11814615"/>
          <a:ext cx="1436688" cy="1082721"/>
        </p:xfrm>
        <a:graphic>
          <a:graphicData uri="http://schemas.openxmlformats.org/presentationml/2006/ole">
            <mc:AlternateContent xmlns:mc="http://schemas.openxmlformats.org/markup-compatibility/2006">
              <mc:Choice xmlns:v="urn:schemas-microsoft-com:vml" Requires="v">
                <p:oleObj spid="_x0000_s1122" name="Equation" r:id="rId17" imgW="876240" imgH="660240" progId="">
                  <p:embed/>
                </p:oleObj>
              </mc:Choice>
              <mc:Fallback>
                <p:oleObj name="Equation" r:id="rId17" imgW="876240" imgH="660240" progId="">
                  <p:embed/>
                  <p:pic>
                    <p:nvPicPr>
                      <p:cNvPr id="0" name="Picture 9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992024" y="11814615"/>
                        <a:ext cx="1436688" cy="10827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 Box 161"/>
          <p:cNvSpPr txBox="1">
            <a:spLocks noChangeArrowheads="1"/>
          </p:cNvSpPr>
          <p:nvPr/>
        </p:nvSpPr>
        <p:spPr bwMode="auto">
          <a:xfrm>
            <a:off x="9948877" y="12495530"/>
            <a:ext cx="4950169" cy="33855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4-Chinese Restaurant Process</a:t>
            </a:r>
            <a:endParaRPr lang="en-US" sz="1600" b="1" dirty="0">
              <a:latin typeface="Arial" pitchFamily="34" charset="0"/>
              <a:cs typeface="Arial" pitchFamily="34" charset="0"/>
            </a:endParaRPr>
          </a:p>
        </p:txBody>
      </p:sp>
      <p:sp>
        <p:nvSpPr>
          <p:cNvPr id="43" name="Text Box 161"/>
          <p:cNvSpPr txBox="1">
            <a:spLocks noChangeArrowheads="1"/>
          </p:cNvSpPr>
          <p:nvPr/>
        </p:nvSpPr>
        <p:spPr bwMode="auto">
          <a:xfrm>
            <a:off x="15508272" y="12915533"/>
            <a:ext cx="2099672"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3-Dirichlet Process Mixture</a:t>
            </a:r>
            <a:endParaRPr lang="en-US" sz="1600" b="1" dirty="0">
              <a:latin typeface="Arial" pitchFamily="34" charset="0"/>
              <a:cs typeface="Arial" pitchFamily="34" charset="0"/>
            </a:endParaRPr>
          </a:p>
        </p:txBody>
      </p:sp>
      <p:pic>
        <p:nvPicPr>
          <p:cNvPr id="44" name="Picture 43"/>
          <p:cNvPicPr/>
          <p:nvPr/>
        </p:nvPicPr>
        <p:blipFill rotWithShape="1">
          <a:blip r:embed="rId19">
            <a:extLst>
              <a:ext uri="{28A0092B-C50C-407E-A947-70E740481C1C}">
                <a14:useLocalDpi xmlns:a14="http://schemas.microsoft.com/office/drawing/2010/main" val="0"/>
              </a:ext>
            </a:extLst>
          </a:blip>
          <a:srcRect l="7089" r="26759"/>
          <a:stretch/>
        </p:blipFill>
        <p:spPr bwMode="auto">
          <a:xfrm>
            <a:off x="20593878" y="11020926"/>
            <a:ext cx="4118985" cy="2227100"/>
          </a:xfrm>
          <a:prstGeom prst="rect">
            <a:avLst/>
          </a:prstGeom>
          <a:ln>
            <a:noFill/>
          </a:ln>
          <a:extLst>
            <a:ext uri="{53640926-AAD7-44D8-BBD7-CCE9431645EC}">
              <a14:shadowObscured xmlns:a14="http://schemas.microsoft.com/office/drawing/2010/main"/>
            </a:ext>
          </a:extLst>
        </p:spPr>
      </p:pic>
      <p:sp>
        <p:nvSpPr>
          <p:cNvPr id="45" name="Text Box 161"/>
          <p:cNvSpPr txBox="1">
            <a:spLocks noChangeArrowheads="1"/>
          </p:cNvSpPr>
          <p:nvPr/>
        </p:nvSpPr>
        <p:spPr bwMode="auto">
          <a:xfrm>
            <a:off x="20394390" y="13350607"/>
            <a:ext cx="4950169"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smtClean="0">
                <a:latin typeface="Arial" pitchFamily="34" charset="0"/>
                <a:cs typeface="Arial" pitchFamily="34" charset="0"/>
              </a:rPr>
              <a:t>Figure 5-</a:t>
            </a:r>
            <a:r>
              <a:rPr lang="en-US" sz="1600" b="1" dirty="0">
                <a:latin typeface="Arial" pitchFamily="34" charset="0"/>
                <a:cs typeface="Arial" pitchFamily="34" charset="0"/>
              </a:rPr>
              <a:t>A comparison of regression tree and ADVP approaches for monophone models.</a:t>
            </a:r>
          </a:p>
        </p:txBody>
      </p:sp>
      <p:pic>
        <p:nvPicPr>
          <p:cNvPr id="46" name="Picture 45"/>
          <p:cNvPicPr/>
          <p:nvPr/>
        </p:nvPicPr>
        <p:blipFill rotWithShape="1">
          <a:blip r:embed="rId20">
            <a:extLst>
              <a:ext uri="{28A0092B-C50C-407E-A947-70E740481C1C}">
                <a14:useLocalDpi xmlns:a14="http://schemas.microsoft.com/office/drawing/2010/main" val="0"/>
              </a:ext>
            </a:extLst>
          </a:blip>
          <a:srcRect l="9280" t="4905" r="38991"/>
          <a:stretch/>
        </p:blipFill>
        <p:spPr bwMode="auto">
          <a:xfrm>
            <a:off x="20965479" y="22540747"/>
            <a:ext cx="4206965" cy="2652913"/>
          </a:xfrm>
          <a:prstGeom prst="rect">
            <a:avLst/>
          </a:prstGeom>
          <a:ln>
            <a:noFill/>
          </a:ln>
          <a:extLst>
            <a:ext uri="{53640926-AAD7-44D8-BBD7-CCE9431645EC}">
              <a14:shadowObscured xmlns:a14="http://schemas.microsoft.com/office/drawing/2010/main"/>
            </a:ex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48" name="Text Box 161"/>
          <p:cNvSpPr txBox="1">
            <a:spLocks noChangeArrowheads="1"/>
          </p:cNvSpPr>
          <p:nvPr/>
        </p:nvSpPr>
        <p:spPr bwMode="auto">
          <a:xfrm>
            <a:off x="20596553" y="21826280"/>
            <a:ext cx="4950169" cy="33855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6-The number of discovered </a:t>
            </a:r>
            <a:r>
              <a:rPr lang="en-US" sz="1600" b="1" dirty="0" smtClean="0">
                <a:latin typeface="Arial" pitchFamily="34" charset="0"/>
                <a:cs typeface="Arial" pitchFamily="34" charset="0"/>
              </a:rPr>
              <a:t>clusters</a:t>
            </a:r>
            <a:endParaRPr lang="en-US" sz="1600" b="1" dirty="0">
              <a:latin typeface="Arial" pitchFamily="34" charset="0"/>
              <a:cs typeface="Arial" pitchFamily="34" charset="0"/>
            </a:endParaRPr>
          </a:p>
        </p:txBody>
      </p:sp>
      <p:sp>
        <p:nvSpPr>
          <p:cNvPr id="49" name="Text Box 161"/>
          <p:cNvSpPr txBox="1">
            <a:spLocks noChangeArrowheads="1"/>
          </p:cNvSpPr>
          <p:nvPr/>
        </p:nvSpPr>
        <p:spPr bwMode="auto">
          <a:xfrm>
            <a:off x="20593879" y="25193660"/>
            <a:ext cx="5287618" cy="83099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600" b="1" dirty="0">
                <a:latin typeface="Arial" pitchFamily="34" charset="0"/>
                <a:cs typeface="Arial" pitchFamily="34" charset="0"/>
              </a:rPr>
              <a:t>Figure </a:t>
            </a:r>
            <a:r>
              <a:rPr lang="en-US" sz="1600" b="1" dirty="0" smtClean="0">
                <a:latin typeface="Arial" pitchFamily="34" charset="0"/>
                <a:cs typeface="Arial" pitchFamily="34" charset="0"/>
              </a:rPr>
              <a:t>7- </a:t>
            </a:r>
            <a:r>
              <a:rPr lang="en-US" sz="1600" b="1" dirty="0">
                <a:latin typeface="Arial" pitchFamily="34" charset="0"/>
                <a:cs typeface="Arial" pitchFamily="34" charset="0"/>
              </a:rPr>
              <a:t>comparison of WERs between regression tree-based MLLR and several DPM inference algorithms for cross-word acoustic models. </a:t>
            </a:r>
          </a:p>
        </p:txBody>
      </p:sp>
      <p:pic>
        <p:nvPicPr>
          <p:cNvPr id="1074" name="Picture 5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240309" y="19466176"/>
            <a:ext cx="3662658" cy="2368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TextBox 49"/>
          <p:cNvSpPr txBox="1"/>
          <p:nvPr/>
        </p:nvSpPr>
        <p:spPr>
          <a:xfrm>
            <a:off x="9772650" y="8877300"/>
            <a:ext cx="5943600" cy="1938992"/>
          </a:xfrm>
          <a:prstGeom prst="rect">
            <a:avLst/>
          </a:prstGeom>
          <a:noFill/>
        </p:spPr>
        <p:txBody>
          <a:bodyPr wrap="square" rtlCol="0">
            <a:spAutoFit/>
          </a:bodyPr>
          <a:lstStyle/>
          <a:p>
            <a:pPr marL="342900" indent="-342900" algn="just" defTabSz="695325">
              <a:spcBef>
                <a:spcPct val="10000"/>
              </a:spcBef>
              <a:spcAft>
                <a:spcPts val="1200"/>
              </a:spcAft>
              <a:buFont typeface="Arial" pitchFamily="34" charset="0"/>
              <a:buChar char="•"/>
              <a:tabLst>
                <a:tab pos="228600" algn="l"/>
              </a:tabLst>
              <a:defRPr/>
            </a:pPr>
            <a:r>
              <a:rPr lang="en-US" b="1" dirty="0" smtClean="0">
                <a:latin typeface="Arial" pitchFamily="34" charset="0"/>
                <a:cs typeface="Arial" pitchFamily="34" charset="0"/>
              </a:rPr>
              <a:t>DP induce a prior such that clusters can grow logarithmically with the number of </a:t>
            </a:r>
            <a:r>
              <a:rPr lang="en-US" b="1" dirty="0" smtClean="0">
                <a:latin typeface="Arial" pitchFamily="34" charset="0"/>
                <a:cs typeface="Arial" pitchFamily="34" charset="0"/>
              </a:rPr>
              <a:t>observations. </a:t>
            </a:r>
            <a:r>
              <a:rPr lang="en-US" b="1" dirty="0" smtClean="0">
                <a:latin typeface="Arial" pitchFamily="34" charset="0"/>
                <a:cs typeface="Arial" pitchFamily="34" charset="0"/>
              </a:rPr>
              <a:t>When combining with likelihoods we obtain a complete model. </a:t>
            </a:r>
            <a:endParaRPr lang="en-US" b="1" dirty="0" smtClean="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8078</TotalTime>
  <Words>719</Words>
  <Application>Microsoft Office PowerPoint</Application>
  <PresentationFormat>Custom</PresentationFormat>
  <Paragraphs>85</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Equation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amir</cp:lastModifiedBy>
  <cp:revision>590</cp:revision>
  <cp:lastPrinted>2009-04-08T18:36:54Z</cp:lastPrinted>
  <dcterms:created xsi:type="dcterms:W3CDTF">2009-07-23T17:37:26Z</dcterms:created>
  <dcterms:modified xsi:type="dcterms:W3CDTF">2012-02-20T00:00:42Z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