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BE0F34"/>
    <a:srgbClr val="F0F0FA"/>
    <a:srgbClr val="C9C9ED"/>
    <a:srgbClr val="0000FF"/>
    <a:srgbClr val="FFFFE1"/>
    <a:srgbClr val="FFF3F3"/>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8595" autoAdjust="0"/>
    <p:restoredTop sz="99122" autoAdjust="0"/>
  </p:normalViewPr>
  <p:slideViewPr>
    <p:cSldViewPr snapToGrid="0" showGuides="1">
      <p:cViewPr>
        <p:scale>
          <a:sx n="77" d="100"/>
          <a:sy n="77" d="100"/>
        </p:scale>
        <p:origin x="9972" y="-198"/>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2/18/2012</a:t>
            </a:fld>
            <a:endParaRPr lang="en-US"/>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2/18/2012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wmf"/><Relationship Id="rId18" Type="http://schemas.openxmlformats.org/officeDocument/2006/relationships/image" Target="../media/image4.wmf"/><Relationship Id="rId3" Type="http://schemas.openxmlformats.org/officeDocument/2006/relationships/slideLayout" Target="../slideLayouts/slideLayout7.xml"/><Relationship Id="rId21" Type="http://schemas.openxmlformats.org/officeDocument/2006/relationships/image" Target="../media/image13.png"/><Relationship Id="rId7" Type="http://schemas.openxmlformats.org/officeDocument/2006/relationships/image" Target="../media/image7.jpg"/><Relationship Id="rId12" Type="http://schemas.openxmlformats.org/officeDocument/2006/relationships/oleObject" Target="../embeddings/oleObject2.bin"/><Relationship Id="rId17" Type="http://schemas.openxmlformats.org/officeDocument/2006/relationships/oleObject" Target="../embeddings/oleObject4.bin"/><Relationship Id="rId2" Type="http://schemas.openxmlformats.org/officeDocument/2006/relationships/vmlDrawing" Target="../drawings/vmlDrawing1.vml"/><Relationship Id="rId16" Type="http://schemas.openxmlformats.org/officeDocument/2006/relationships/image" Target="../media/image10.png"/><Relationship Id="rId20" Type="http://schemas.openxmlformats.org/officeDocument/2006/relationships/image" Target="../media/image12.jpg"/><Relationship Id="rId1" Type="http://schemas.openxmlformats.org/officeDocument/2006/relationships/themeOverride" Target="../theme/themeOverride1.xml"/><Relationship Id="rId6" Type="http://schemas.openxmlformats.org/officeDocument/2006/relationships/image" Target="../media/image6.png"/><Relationship Id="rId11" Type="http://schemas.openxmlformats.org/officeDocument/2006/relationships/image" Target="../media/image1.wmf"/><Relationship Id="rId5" Type="http://schemas.openxmlformats.org/officeDocument/2006/relationships/image" Target="../media/image5.png"/><Relationship Id="rId15" Type="http://schemas.openxmlformats.org/officeDocument/2006/relationships/image" Target="../media/image3.wmf"/><Relationship Id="rId10" Type="http://schemas.openxmlformats.org/officeDocument/2006/relationships/oleObject" Target="../embeddings/oleObject1.bin"/><Relationship Id="rId19" Type="http://schemas.openxmlformats.org/officeDocument/2006/relationships/image" Target="../media/image11.jpg"/><Relationship Id="rId4" Type="http://schemas.openxmlformats.org/officeDocument/2006/relationships/notesSlide" Target="../notesSlides/notesSlide1.xml"/><Relationship Id="rId9" Type="http://schemas.openxmlformats.org/officeDocument/2006/relationships/image" Target="../media/image9.png"/><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Text Box 7"/>
          <p:cNvSpPr txBox="1">
            <a:spLocks noChangeArrowheads="1"/>
          </p:cNvSpPr>
          <p:nvPr/>
        </p:nvSpPr>
        <p:spPr bwMode="auto">
          <a:xfrm>
            <a:off x="209549"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Adaption</a:t>
            </a:r>
            <a:endParaRPr lang="en-US" sz="3200" b="1" dirty="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Adjusting Model’s parameters for a new speaker.</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Adjusting all parameters need a huge amount of data (impractical). </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The solution is to cluster Models together and adjust all models in the same cluster together.</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Clusters should be organized in a hierarchical form, so depending on available data proper clusters are selected.</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The classical solution is to use binary regression tree. The tree is constructed using a centroid splitting algorithm.</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 transform based adaption, for each cluster, a transformation is calculated.</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 MLLR , transforms are computed using maximum likelihood criterion.   </a:t>
            </a: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14339" name="Text Box 7"/>
          <p:cNvSpPr txBox="1">
            <a:spLocks noChangeArrowheads="1"/>
          </p:cNvSpPr>
          <p:nvPr/>
        </p:nvSpPr>
        <p:spPr bwMode="auto">
          <a:xfrm>
            <a:off x="252413" y="5483225"/>
            <a:ext cx="857707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Introduction</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Performance of speaker independent  acoustic models in speech recognition is significantly lower than speaker dependent models. </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Training speaker dependent models is  impractical due to the amount of data.</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Solution is the speaker adaptation.  One of the most popular forms is to transform mean and covariance of all  Gaussian components. </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Because of the huge number of components; we often need to tie (cluster) components together.</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The complexity of the model should be adapted to available data.</a:t>
            </a: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p:txBody>
      </p:sp>
      <p:sp>
        <p:nvSpPr>
          <p:cNvPr id="1031" name="Text Box 14"/>
          <p:cNvSpPr txBox="1">
            <a:spLocks noChangeArrowheads="1"/>
          </p:cNvSpPr>
          <p:nvPr/>
        </p:nvSpPr>
        <p:spPr bwMode="auto">
          <a:xfrm>
            <a:off x="1246188" y="3744913"/>
            <a:ext cx="34072512" cy="1108075"/>
          </a:xfrm>
          <a:prstGeom prst="rect">
            <a:avLst/>
          </a:prstGeom>
          <a:noFill/>
          <a:ln w="12700">
            <a:noFill/>
            <a:miter lim="800000"/>
            <a:headEnd/>
            <a:tailEnd/>
          </a:ln>
        </p:spPr>
        <p:txBody>
          <a:bodyPr lIns="0" tIns="0" rIns="0" bIns="0">
            <a:spAutoFit/>
          </a:bodyPr>
          <a:lstStyle/>
          <a:p>
            <a:pPr algn="ctr" defTabSz="695325">
              <a:spcAft>
                <a:spcPts val="1200"/>
              </a:spcAft>
            </a:pPr>
            <a:r>
              <a:rPr lang="en-US" sz="4800" b="1" dirty="0">
                <a:solidFill>
                  <a:srgbClr val="BE0F34"/>
                </a:solidFill>
                <a:latin typeface="Arial" charset="0"/>
                <a:cs typeface="Arial" charset="0"/>
              </a:rPr>
              <a:t>Amir H Harati Nejad </a:t>
            </a:r>
            <a:r>
              <a:rPr lang="en-US" sz="4800" b="1" dirty="0" smtClean="0">
                <a:solidFill>
                  <a:srgbClr val="BE0F34"/>
                </a:solidFill>
                <a:latin typeface="Arial" charset="0"/>
                <a:cs typeface="Arial" charset="0"/>
              </a:rPr>
              <a:t>Torbati, Joseph </a:t>
            </a:r>
            <a:r>
              <a:rPr lang="en-US" sz="4800" b="1" dirty="0" smtClean="0">
                <a:solidFill>
                  <a:srgbClr val="BE0F34"/>
                </a:solidFill>
                <a:latin typeface="Arial" charset="0"/>
                <a:cs typeface="Arial" charset="0"/>
              </a:rPr>
              <a:t>Picone and Marc Sobel</a:t>
            </a:r>
            <a:r>
              <a:rPr lang="en-US" sz="4600" b="1" dirty="0">
                <a:latin typeface="Arial" charset="0"/>
                <a:cs typeface="Arial" charset="0"/>
              </a:rPr>
              <a:t/>
            </a:r>
            <a:br>
              <a:rPr lang="en-US" sz="4600" b="1" dirty="0">
                <a:latin typeface="Arial" charset="0"/>
                <a:cs typeface="Arial" charset="0"/>
              </a:rPr>
            </a:br>
            <a:r>
              <a:rPr lang="en-US" b="1" dirty="0">
                <a:latin typeface="Arial" charset="0"/>
                <a:cs typeface="Arial" charset="0"/>
              </a:rPr>
              <a:t>Department of Electrical and Computer Engineering, Temple University, Philadelphia, Pennsylvania</a:t>
            </a:r>
          </a:p>
        </p:txBody>
      </p:sp>
      <p:sp>
        <p:nvSpPr>
          <p:cNvPr id="1032" name="Rectangle 180"/>
          <p:cNvSpPr>
            <a:spLocks noChangeArrowheads="1"/>
          </p:cNvSpPr>
          <p:nvPr/>
        </p:nvSpPr>
        <p:spPr bwMode="auto">
          <a:xfrm>
            <a:off x="7504938" y="1704785"/>
            <a:ext cx="24263350" cy="1916907"/>
          </a:xfrm>
          <a:prstGeom prst="rect">
            <a:avLst/>
          </a:prstGeom>
          <a:noFill/>
          <a:ln w="9525">
            <a:noFill/>
            <a:miter lim="800000"/>
            <a:headEnd/>
            <a:tailEnd/>
          </a:ln>
        </p:spPr>
        <p:txBody>
          <a:bodyPr wrap="square" lIns="69568" tIns="34784" rIns="69568" bIns="34784">
            <a:spAutoFit/>
          </a:bodyPr>
          <a:lstStyle/>
          <a:p>
            <a:pPr algn="ctr"/>
            <a:r>
              <a:rPr lang="en-US" sz="6000" b="1" cap="all" dirty="0">
                <a:solidFill>
                  <a:srgbClr val="333399"/>
                </a:solidFill>
              </a:rPr>
              <a:t>Applications of Dirichlet Process Mixtures </a:t>
            </a:r>
            <a:br>
              <a:rPr lang="en-US" sz="6000" b="1" cap="all" dirty="0">
                <a:solidFill>
                  <a:srgbClr val="333399"/>
                </a:solidFill>
              </a:rPr>
            </a:br>
            <a:r>
              <a:rPr lang="en-US" sz="6000" b="1" cap="all" dirty="0">
                <a:solidFill>
                  <a:srgbClr val="333399"/>
                </a:solidFill>
              </a:rPr>
              <a:t>to Speaker Adaptation</a:t>
            </a:r>
            <a:endParaRPr lang="en-US" sz="6000" dirty="0">
              <a:solidFill>
                <a:srgbClr val="333399"/>
              </a:solidFill>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r>
              <a:rPr lang="en-US" sz="160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endParaRPr lang="en-US" sz="1600">
              <a:latin typeface="Arial" charset="0"/>
              <a:cs typeface="Arial" charset="0"/>
            </a:endParaRPr>
          </a:p>
        </p:txBody>
      </p:sp>
      <p:grpSp>
        <p:nvGrpSpPr>
          <p:cNvPr id="1044" name="Group 179"/>
          <p:cNvGrpSpPr>
            <a:grpSpLocks/>
          </p:cNvGrpSpPr>
          <p:nvPr/>
        </p:nvGrpSpPr>
        <p:grpSpPr bwMode="auto">
          <a:xfrm>
            <a:off x="838201" y="66676"/>
            <a:ext cx="9340850" cy="1638110"/>
            <a:chOff x="168" y="30"/>
            <a:chExt cx="6210" cy="1270"/>
          </a:xfrm>
        </p:grpSpPr>
        <p:sp>
          <p:nvSpPr>
            <p:cNvPr id="14512" name="Text Box 176"/>
            <p:cNvSpPr txBox="1">
              <a:spLocks noChangeArrowheads="1"/>
            </p:cNvSpPr>
            <p:nvPr/>
          </p:nvSpPr>
          <p:spPr bwMode="auto">
            <a:xfrm>
              <a:off x="1338" y="30"/>
              <a:ext cx="5040" cy="127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182880" rIns="0">
              <a:spAutoFit/>
            </a:bodyPr>
            <a:lstStyle/>
            <a:p>
              <a:pPr defTabSz="695325">
                <a:spcAft>
                  <a:spcPts val="1800"/>
                </a:spcAft>
                <a:tabLst>
                  <a:tab pos="3657600" algn="ctr"/>
                </a:tabLst>
                <a:defRPr/>
              </a:pPr>
              <a:r>
                <a:rPr lang="en-US" dirty="0">
                  <a:latin typeface="Arial" pitchFamily="34" charset="0"/>
                  <a:cs typeface="Arial" pitchFamily="34" charset="0"/>
                </a:rPr>
                <a:t> 	</a:t>
              </a:r>
              <a:r>
                <a:rPr lang="en-US" sz="4800" b="1" dirty="0">
                  <a:solidFill>
                    <a:srgbClr val="BE0F34"/>
                  </a:solidFill>
                  <a:latin typeface="Arial" pitchFamily="34" charset="0"/>
                  <a:cs typeface="Arial" pitchFamily="34" charset="0"/>
                </a:rPr>
                <a:t>College of Engineering</a:t>
              </a:r>
            </a:p>
            <a:p>
              <a:pPr defTabSz="695325">
                <a:spcAft>
                  <a:spcPts val="1200"/>
                </a:spcAft>
                <a:tabLst>
                  <a:tab pos="3657600" algn="ctr"/>
                </a:tabLst>
                <a:defRPr/>
              </a:pPr>
              <a:r>
                <a:rPr lang="en-US" sz="4800" b="1" dirty="0">
                  <a:solidFill>
                    <a:srgbClr val="BE0F34"/>
                  </a:solidFill>
                  <a:latin typeface="Arial" pitchFamily="34" charset="0"/>
                  <a:cs typeface="Arial" pitchFamily="34" charset="0"/>
                </a:rPr>
                <a:t>	Temple University</a:t>
              </a:r>
            </a:p>
          </p:txBody>
        </p:sp>
        <p:pic>
          <p:nvPicPr>
            <p:cNvPr id="1071" name="Picture 175" descr="temple"/>
            <p:cNvPicPr>
              <a:picLocks noChangeAspect="1" noChangeArrowheads="1"/>
            </p:cNvPicPr>
            <p:nvPr/>
          </p:nvPicPr>
          <p:blipFill>
            <a:blip r:embed="rId5"/>
            <a:srcRect/>
            <a:stretch>
              <a:fillRect/>
            </a:stretch>
          </p:blipFill>
          <p:spPr bwMode="auto">
            <a:xfrm>
              <a:off x="168" y="138"/>
              <a:ext cx="1073" cy="1077"/>
            </a:xfrm>
            <a:prstGeom prst="rect">
              <a:avLst/>
            </a:prstGeom>
            <a:noFill/>
            <a:ln w="9525">
              <a:noFill/>
              <a:miter lim="800000"/>
              <a:headEnd/>
              <a:tailEnd/>
            </a:ln>
          </p:spPr>
        </p:pic>
      </p:grpSp>
      <p:sp>
        <p:nvSpPr>
          <p:cNvPr id="14527" name="Text Box 114"/>
          <p:cNvSpPr txBox="1">
            <a:spLocks noChangeArrowheads="1"/>
          </p:cNvSpPr>
          <p:nvPr/>
        </p:nvSpPr>
        <p:spPr bwMode="auto">
          <a:xfrm>
            <a:off x="9395244" y="5482990"/>
            <a:ext cx="8578850" cy="876141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Dirichlet Process Mixture (DPM)</a:t>
            </a:r>
            <a:endParaRPr lang="en-US" sz="3200" b="1" dirty="0">
              <a:solidFill>
                <a:srgbClr val="333399"/>
              </a:solidFill>
              <a:latin typeface="Arial" pitchFamily="34" charset="0"/>
              <a:cs typeface="Arial" pitchFamily="34" charset="0"/>
            </a:endParaRPr>
          </a:p>
          <a:p>
            <a:pPr marL="285750" indent="-285750" algn="just" defTabSz="695325">
              <a:spcBef>
                <a:spcPct val="10000"/>
              </a:spcBef>
              <a:spcAft>
                <a:spcPts val="1200"/>
              </a:spcAft>
              <a:buFont typeface="Arial" pitchFamily="34" charset="0"/>
              <a:buChar char="•"/>
              <a:tabLst>
                <a:tab pos="228600" algn="l"/>
              </a:tabLst>
              <a:defRPr/>
            </a:pPr>
            <a:r>
              <a:rPr lang="en-US" sz="1800" dirty="0" smtClean="0">
                <a:latin typeface="Arial" pitchFamily="34" charset="0"/>
                <a:cs typeface="Arial" pitchFamily="34" charset="0"/>
              </a:rPr>
              <a:t> </a:t>
            </a:r>
            <a:r>
              <a:rPr lang="en-US" b="1" dirty="0" smtClean="0">
                <a:latin typeface="Arial" pitchFamily="34" charset="0"/>
                <a:cs typeface="Arial" pitchFamily="34" charset="0"/>
              </a:rPr>
              <a:t>One of the classical problems in clustering is determination of the number of clusters and complexity of the model.</a:t>
            </a:r>
          </a:p>
          <a:p>
            <a:pPr marL="342900" indent="-342900" algn="just" defTabSz="695325">
              <a:spcBef>
                <a:spcPct val="10000"/>
              </a:spcBef>
              <a:spcAft>
                <a:spcPts val="1200"/>
              </a:spcAft>
              <a:buFont typeface="Arial" pitchFamily="34" charset="0"/>
              <a:buChar char="•"/>
              <a:tabLst>
                <a:tab pos="228600" algn="l"/>
              </a:tabLst>
              <a:defRPr/>
            </a:pPr>
            <a:r>
              <a:rPr lang="en-US" b="1" dirty="0" smtClean="0">
                <a:latin typeface="Arial" pitchFamily="34" charset="0"/>
                <a:cs typeface="Arial" pitchFamily="34" charset="0"/>
              </a:rPr>
              <a:t>A solution based on nonparametric Bayesian framework is the Dirichlet process mixture models in which we use a Dirichlet process to put a prior on the number of clusters. </a:t>
            </a:r>
          </a:p>
          <a:p>
            <a:pPr marL="342900" indent="-342900" algn="just" defTabSz="695325">
              <a:spcBef>
                <a:spcPct val="10000"/>
              </a:spcBef>
              <a:spcAft>
                <a:spcPts val="1200"/>
              </a:spcAft>
              <a:buFont typeface="Arial" pitchFamily="34" charset="0"/>
              <a:buChar char="•"/>
              <a:tabLst>
                <a:tab pos="228600" algn="l"/>
              </a:tabLst>
              <a:defRPr/>
            </a:pPr>
            <a:r>
              <a:rPr lang="en-US" b="1" dirty="0" smtClean="0">
                <a:latin typeface="Arial" pitchFamily="34" charset="0"/>
                <a:cs typeface="Arial" pitchFamily="34" charset="0"/>
              </a:rPr>
              <a:t> DP induce a prior that number of</a:t>
            </a:r>
          </a:p>
          <a:p>
            <a:pPr algn="just" defTabSz="695325">
              <a:spcBef>
                <a:spcPct val="10000"/>
              </a:spcBef>
              <a:spcAft>
                <a:spcPts val="1200"/>
              </a:spcAft>
              <a:tabLst>
                <a:tab pos="228600" algn="l"/>
              </a:tabLst>
              <a:defRPr/>
            </a:pPr>
            <a:r>
              <a:rPr lang="en-US" b="1" dirty="0" smtClean="0">
                <a:latin typeface="Arial" pitchFamily="34" charset="0"/>
                <a:cs typeface="Arial" pitchFamily="34" charset="0"/>
              </a:rPr>
              <a:t>    clusters can grow logarithmically with</a:t>
            </a:r>
          </a:p>
          <a:p>
            <a:pPr algn="just" defTabSz="695325">
              <a:spcBef>
                <a:spcPct val="10000"/>
              </a:spcBef>
              <a:spcAft>
                <a:spcPts val="1200"/>
              </a:spcAft>
              <a:tabLst>
                <a:tab pos="228600" algn="l"/>
              </a:tabLst>
              <a:defRPr/>
            </a:pPr>
            <a:r>
              <a:rPr lang="en-US" b="1" dirty="0" smtClean="0">
                <a:latin typeface="Arial" pitchFamily="34" charset="0"/>
                <a:cs typeface="Arial" pitchFamily="34" charset="0"/>
              </a:rPr>
              <a:t>    The number of observations. </a:t>
            </a:r>
          </a:p>
          <a:p>
            <a:pPr algn="just" defTabSz="695325">
              <a:spcBef>
                <a:spcPct val="10000"/>
              </a:spcBef>
              <a:spcAft>
                <a:spcPts val="1200"/>
              </a:spcAft>
              <a:tabLst>
                <a:tab pos="228600" algn="l"/>
              </a:tabLst>
              <a:defRPr/>
            </a:pPr>
            <a:endParaRPr lang="en-US" b="1" dirty="0" smtClean="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pic>
        <p:nvPicPr>
          <p:cNvPr id="1062" name="Picture 210"/>
          <p:cNvPicPr>
            <a:picLocks noChangeAspect="1" noChangeArrowheads="1"/>
          </p:cNvPicPr>
          <p:nvPr/>
        </p:nvPicPr>
        <p:blipFill>
          <a:blip r:embed="rId6"/>
          <a:srcRect/>
          <a:stretch>
            <a:fillRect/>
          </a:stretch>
        </p:blipFill>
        <p:spPr bwMode="auto">
          <a:xfrm>
            <a:off x="33886775" y="263525"/>
            <a:ext cx="1828800" cy="1828800"/>
          </a:xfrm>
          <a:prstGeom prst="rect">
            <a:avLst/>
          </a:prstGeom>
          <a:noFill/>
          <a:ln w="9525">
            <a:noFill/>
            <a:miter lim="800000"/>
            <a:headEnd/>
            <a:tailEnd/>
          </a:ln>
        </p:spPr>
      </p:pic>
      <p:sp>
        <p:nvSpPr>
          <p:cNvPr id="58" name="Text Box 7"/>
          <p:cNvSpPr txBox="1">
            <a:spLocks noChangeArrowheads="1"/>
          </p:cNvSpPr>
          <p:nvPr/>
        </p:nvSpPr>
        <p:spPr bwMode="auto">
          <a:xfrm>
            <a:off x="9395244"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Algorithm</a:t>
            </a:r>
            <a:endParaRPr lang="en-US" sz="3200" b="1" dirty="0" smtClean="0">
              <a:solidFill>
                <a:srgbClr val="333399"/>
              </a:solidFill>
              <a:latin typeface="Arial" pitchFamily="34" charset="0"/>
              <a:cs typeface="Arial" pitchFamily="34" charset="0"/>
            </a:endParaRPr>
          </a:p>
          <a:p>
            <a:pPr marL="342900" lvl="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The basic idea is to replace the binary regression tree  in MLLR with a DPM .</a:t>
            </a:r>
          </a:p>
          <a:p>
            <a:pPr marL="342900" lvl="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The procedure is as follow:</a:t>
            </a:r>
          </a:p>
          <a:p>
            <a:pPr marL="800100" lvl="1" indent="-342900">
              <a:lnSpc>
                <a:spcPct val="115000"/>
              </a:lnSpc>
              <a:spcBef>
                <a:spcPts val="0"/>
              </a:spcBef>
              <a:spcAft>
                <a:spcPts val="300"/>
              </a:spcAft>
              <a:buFont typeface="+mj-lt"/>
              <a:buAutoNum type="arabicPeriod"/>
              <a:tabLst>
                <a:tab pos="0" algn="l"/>
                <a:tab pos="457200" algn="l"/>
              </a:tabLst>
            </a:pPr>
            <a:r>
              <a:rPr lang="en-US" b="1" dirty="0">
                <a:latin typeface="Arial" pitchFamily="34" charset="0"/>
                <a:ea typeface="Calibri"/>
                <a:cs typeface="Arial" pitchFamily="34" charset="0"/>
              </a:rPr>
              <a:t>Train speaker independent (SI) models, collecting all mixture components and their frequency of occurrence. </a:t>
            </a:r>
          </a:p>
          <a:p>
            <a:pPr marL="800100" lvl="1" indent="-342900">
              <a:lnSpc>
                <a:spcPct val="115000"/>
              </a:lnSpc>
              <a:spcBef>
                <a:spcPts val="0"/>
              </a:spcBef>
              <a:spcAft>
                <a:spcPts val="300"/>
              </a:spcAft>
              <a:buFont typeface="+mj-lt"/>
              <a:buAutoNum type="arabicPeriod"/>
              <a:tabLst>
                <a:tab pos="0" algn="l"/>
                <a:tab pos="457200" algn="l"/>
              </a:tabLst>
            </a:pPr>
            <a:r>
              <a:rPr lang="en-US" b="1" dirty="0">
                <a:latin typeface="Arial" pitchFamily="34" charset="0"/>
                <a:ea typeface="Calibri"/>
                <a:cs typeface="Arial" pitchFamily="34" charset="0"/>
              </a:rPr>
              <a:t>Generate samples for each component and cluster them using </a:t>
            </a:r>
            <a:r>
              <a:rPr lang="en-US" b="1" dirty="0" smtClean="0">
                <a:latin typeface="Arial" pitchFamily="34" charset="0"/>
                <a:ea typeface="Calibri"/>
                <a:cs typeface="Arial" pitchFamily="34" charset="0"/>
              </a:rPr>
              <a:t>a DPM model.  </a:t>
            </a:r>
            <a:endParaRPr lang="en-US" b="1" dirty="0">
              <a:latin typeface="Arial" pitchFamily="34" charset="0"/>
              <a:ea typeface="Calibri"/>
              <a:cs typeface="Arial" pitchFamily="34" charset="0"/>
            </a:endParaRPr>
          </a:p>
          <a:p>
            <a:pPr marL="800100" lvl="1" indent="-342900">
              <a:lnSpc>
                <a:spcPct val="115000"/>
              </a:lnSpc>
              <a:spcBef>
                <a:spcPts val="0"/>
              </a:spcBef>
              <a:spcAft>
                <a:spcPts val="300"/>
              </a:spcAft>
              <a:buFont typeface="+mj-lt"/>
              <a:buAutoNum type="arabicPeriod"/>
              <a:tabLst>
                <a:tab pos="0" algn="l"/>
                <a:tab pos="457200" algn="l"/>
              </a:tabLst>
            </a:pPr>
            <a:r>
              <a:rPr lang="en-US" b="1" dirty="0">
                <a:latin typeface="Arial" pitchFamily="34" charset="0"/>
                <a:ea typeface="Calibri"/>
                <a:cs typeface="Arial" pitchFamily="34" charset="0"/>
              </a:rPr>
              <a:t>Construct a tree structure of the final </a:t>
            </a:r>
            <a:r>
              <a:rPr lang="en-US" b="1" dirty="0" smtClean="0">
                <a:latin typeface="Arial" pitchFamily="34" charset="0"/>
                <a:ea typeface="Calibri"/>
                <a:cs typeface="Arial" pitchFamily="34" charset="0"/>
              </a:rPr>
              <a:t>result using a bottom up approach. In this approach we start from  terminal nodes and merge them based on their Euclidean distance.</a:t>
            </a:r>
            <a:endParaRPr lang="en-US" b="1" dirty="0">
              <a:latin typeface="Arial" pitchFamily="34" charset="0"/>
              <a:ea typeface="Calibri"/>
              <a:cs typeface="Arial" pitchFamily="34" charset="0"/>
            </a:endParaRPr>
          </a:p>
          <a:p>
            <a:pPr marL="800100" lvl="1" indent="-342900">
              <a:lnSpc>
                <a:spcPct val="115000"/>
              </a:lnSpc>
              <a:spcBef>
                <a:spcPts val="0"/>
              </a:spcBef>
              <a:spcAft>
                <a:spcPts val="600"/>
              </a:spcAft>
              <a:buFont typeface="+mj-lt"/>
              <a:buAutoNum type="arabicPeriod"/>
              <a:tabLst>
                <a:tab pos="0" algn="l"/>
                <a:tab pos="457200" algn="l"/>
              </a:tabLst>
            </a:pPr>
            <a:r>
              <a:rPr lang="en-US" b="1" dirty="0">
                <a:latin typeface="Arial" pitchFamily="34" charset="0"/>
                <a:ea typeface="Calibri"/>
                <a:cs typeface="Arial" pitchFamily="34" charset="0"/>
              </a:rPr>
              <a:t>Assign clusters to each </a:t>
            </a:r>
            <a:r>
              <a:rPr lang="en-US" b="1" dirty="0" smtClean="0">
                <a:latin typeface="Arial" pitchFamily="34" charset="0"/>
                <a:ea typeface="Calibri"/>
                <a:cs typeface="Arial" pitchFamily="34" charset="0"/>
              </a:rPr>
              <a:t>component using a majority vote scheme. </a:t>
            </a:r>
          </a:p>
          <a:p>
            <a:pPr marL="800100" lvl="1" indent="-342900">
              <a:lnSpc>
                <a:spcPct val="115000"/>
              </a:lnSpc>
              <a:spcBef>
                <a:spcPts val="0"/>
              </a:spcBef>
              <a:spcAft>
                <a:spcPts val="600"/>
              </a:spcAft>
              <a:buFont typeface="+mj-lt"/>
              <a:buAutoNum type="arabicPeriod"/>
              <a:tabLst>
                <a:tab pos="0" algn="l"/>
                <a:tab pos="457200" algn="l"/>
              </a:tabLst>
            </a:pPr>
            <a:r>
              <a:rPr lang="en-US" b="1" dirty="0" smtClean="0">
                <a:latin typeface="Arial" pitchFamily="34" charset="0"/>
                <a:ea typeface="Calibri"/>
                <a:cs typeface="Arial" pitchFamily="34" charset="0"/>
              </a:rPr>
              <a:t>The resulted tree is used to compute transformation matrix using maximum likelihood approach.</a:t>
            </a:r>
            <a:endParaRPr lang="en-US" b="1" dirty="0">
              <a:latin typeface="Arial" pitchFamily="34" charset="0"/>
              <a:ea typeface="Calibri"/>
              <a:cs typeface="Arial" pitchFamily="34" charset="0"/>
            </a:endParaRPr>
          </a:p>
          <a:p>
            <a:pPr marL="342900" lvl="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Inference is accomplished using three different variational algorithms:</a:t>
            </a:r>
          </a:p>
          <a:p>
            <a:pPr marL="914400" lvl="1" indent="-457200" defTabSz="695325">
              <a:spcAft>
                <a:spcPts val="1200"/>
              </a:spcAft>
              <a:buFont typeface="+mj-lt"/>
              <a:buAutoNum type="arabicPeriod"/>
              <a:tabLst>
                <a:tab pos="381000" algn="l"/>
              </a:tabLst>
              <a:defRPr/>
            </a:pPr>
            <a:r>
              <a:rPr lang="en-US" b="1" dirty="0" smtClean="0">
                <a:latin typeface="Arial" pitchFamily="34" charset="0"/>
                <a:cs typeface="Arial" pitchFamily="34" charset="0"/>
              </a:rPr>
              <a:t>Accelerated </a:t>
            </a:r>
            <a:r>
              <a:rPr lang="en-US" b="1" dirty="0">
                <a:latin typeface="Arial" pitchFamily="34" charset="0"/>
                <a:cs typeface="Arial" pitchFamily="34" charset="0"/>
              </a:rPr>
              <a:t>variational Dirichlet process mixture (AVDP) </a:t>
            </a:r>
            <a:r>
              <a:rPr lang="en-US" b="1" dirty="0" smtClean="0">
                <a:latin typeface="Arial" pitchFamily="34" charset="0"/>
                <a:cs typeface="Arial" pitchFamily="34" charset="0"/>
              </a:rPr>
              <a:t>.</a:t>
            </a:r>
          </a:p>
          <a:p>
            <a:pPr marL="914400" lvl="1" indent="-457200" defTabSz="695325">
              <a:spcAft>
                <a:spcPts val="1200"/>
              </a:spcAft>
              <a:buFont typeface="+mj-lt"/>
              <a:buAutoNum type="arabicPeriod"/>
              <a:tabLst>
                <a:tab pos="381000" algn="l"/>
              </a:tabLst>
              <a:defRPr/>
            </a:pPr>
            <a:r>
              <a:rPr lang="en-US" b="1" dirty="0" smtClean="0">
                <a:latin typeface="Arial" pitchFamily="34" charset="0"/>
                <a:cs typeface="Arial" pitchFamily="34" charset="0"/>
              </a:rPr>
              <a:t>Collapsed </a:t>
            </a:r>
            <a:r>
              <a:rPr lang="en-US" b="1" dirty="0">
                <a:latin typeface="Arial" pitchFamily="34" charset="0"/>
                <a:cs typeface="Arial" pitchFamily="34" charset="0"/>
              </a:rPr>
              <a:t>variational stick-breaking (CSB</a:t>
            </a:r>
            <a:r>
              <a:rPr lang="en-US" b="1" dirty="0" smtClean="0">
                <a:latin typeface="Arial" pitchFamily="34" charset="0"/>
                <a:cs typeface="Arial" pitchFamily="34" charset="0"/>
              </a:rPr>
              <a:t>).</a:t>
            </a:r>
          </a:p>
          <a:p>
            <a:pPr marL="914400" lvl="1" indent="-457200" defTabSz="695325">
              <a:spcAft>
                <a:spcPts val="1200"/>
              </a:spcAft>
              <a:buFont typeface="+mj-lt"/>
              <a:buAutoNum type="arabicPeriod"/>
              <a:tabLst>
                <a:tab pos="381000" algn="l"/>
              </a:tabLst>
              <a:defRPr/>
            </a:pPr>
            <a:r>
              <a:rPr lang="en-US" b="1" dirty="0" smtClean="0">
                <a:latin typeface="Arial" pitchFamily="34" charset="0"/>
                <a:cs typeface="Arial" pitchFamily="34" charset="0"/>
              </a:rPr>
              <a:t>Collapsed </a:t>
            </a:r>
            <a:r>
              <a:rPr lang="en-US" b="1" dirty="0">
                <a:latin typeface="Arial" pitchFamily="34" charset="0"/>
                <a:cs typeface="Arial" pitchFamily="34" charset="0"/>
              </a:rPr>
              <a:t>Dirichlet priors (CDP)</a:t>
            </a:r>
            <a:endParaRPr lang="en-US" b="1" dirty="0" smtClean="0">
              <a:latin typeface="Arial" pitchFamily="34" charset="0"/>
              <a:cs typeface="Arial" pitchFamily="34" charset="0"/>
            </a:endParaRPr>
          </a:p>
          <a:p>
            <a:pPr marL="342900" lvl="0" indent="-342900" defTabSz="695325">
              <a:spcAft>
                <a:spcPts val="1200"/>
              </a:spcAft>
              <a:buFont typeface="Arial" pitchFamily="34" charset="0"/>
              <a:buChar char="•"/>
              <a:tabLst>
                <a:tab pos="381000" algn="l"/>
              </a:tabLst>
              <a:defRPr/>
            </a:pPr>
            <a:endParaRPr lang="en-US" b="1" dirty="0" smtClean="0">
              <a:solidFill>
                <a:srgbClr val="000000"/>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2" name="Text Box 7"/>
          <p:cNvSpPr txBox="1">
            <a:spLocks noChangeArrowheads="1"/>
          </p:cNvSpPr>
          <p:nvPr/>
        </p:nvSpPr>
        <p:spPr bwMode="auto">
          <a:xfrm>
            <a:off x="18459886" y="5483225"/>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pitchFamily="34" charset="0"/>
                <a:cs typeface="Arial" pitchFamily="34" charset="0"/>
              </a:rPr>
              <a:t>Results for Monophone </a:t>
            </a:r>
            <a:r>
              <a:rPr lang="en-US" sz="3200" b="1" dirty="0" smtClean="0">
                <a:solidFill>
                  <a:srgbClr val="333399"/>
                </a:solidFill>
                <a:latin typeface="Arial" pitchFamily="34" charset="0"/>
                <a:cs typeface="Arial" pitchFamily="34" charset="0"/>
              </a:rPr>
              <a:t>Models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Monophone models using a single Gaussian mixture.</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12 different speakers with 600 training utterances.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 The Result of clustering resembles broad phonetic classes.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DPM finds 6 clusters in the data while regression tree can find 2 clusters.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Word error rate (WER) can be reduced by more than 10%.</a:t>
            </a:r>
            <a:endParaRPr lang="en-US" b="1" dirty="0" smtClean="0">
              <a:solidFill>
                <a:srgbClr val="333399"/>
              </a:solidFill>
              <a:latin typeface="Arial" pitchFamily="34" charset="0"/>
              <a:cs typeface="Arial" pitchFamily="34" charset="0"/>
            </a:endParaRPr>
          </a:p>
          <a:p>
            <a:pPr defTabSz="695325">
              <a:spcAft>
                <a:spcPts val="1200"/>
              </a:spcAft>
              <a:tabLst>
                <a:tab pos="381000" algn="l"/>
              </a:tabLst>
              <a:defRPr/>
            </a:pPr>
            <a:endParaRPr lang="en-US" sz="3200" b="1" dirty="0">
              <a:solidFill>
                <a:srgbClr val="333399"/>
              </a:solidFill>
              <a:latin typeface="Arial" pitchFamily="34" charset="0"/>
              <a:cs typeface="Arial" pitchFamily="34" charset="0"/>
            </a:endParaRPr>
          </a:p>
        </p:txBody>
      </p:sp>
      <p:sp>
        <p:nvSpPr>
          <p:cNvPr id="39" name="Text Box 7"/>
          <p:cNvSpPr txBox="1">
            <a:spLocks noChangeArrowheads="1"/>
          </p:cNvSpPr>
          <p:nvPr/>
        </p:nvSpPr>
        <p:spPr bwMode="auto">
          <a:xfrm>
            <a:off x="18580939"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Results for </a:t>
            </a:r>
            <a:r>
              <a:rPr lang="en-US" sz="3200" b="1" dirty="0" smtClean="0">
                <a:solidFill>
                  <a:srgbClr val="333399"/>
                </a:solidFill>
                <a:latin typeface="Arial" pitchFamily="34" charset="0"/>
                <a:cs typeface="Arial" pitchFamily="34" charset="0"/>
              </a:rPr>
              <a:t>Cross word models</a:t>
            </a:r>
          </a:p>
          <a:p>
            <a:pPr marL="342900" indent="-3429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Cross word triphone  </a:t>
            </a:r>
            <a:r>
              <a:rPr lang="en-US" b="1" dirty="0">
                <a:solidFill>
                  <a:srgbClr val="000000"/>
                </a:solidFill>
                <a:latin typeface="Arial" pitchFamily="34" charset="0"/>
                <a:cs typeface="Arial" pitchFamily="34" charset="0"/>
              </a:rPr>
              <a:t>models using a single Gaussian </a:t>
            </a:r>
            <a:r>
              <a:rPr lang="en-US" b="1" dirty="0" smtClean="0">
                <a:solidFill>
                  <a:srgbClr val="000000"/>
                </a:solidFill>
                <a:latin typeface="Arial" pitchFamily="34" charset="0"/>
                <a:cs typeface="Arial" pitchFamily="34" charset="0"/>
              </a:rPr>
              <a:t>mixture.</a:t>
            </a:r>
          </a:p>
          <a:p>
            <a:pPr marL="342900" indent="-342900" defTabSz="695325">
              <a:spcAft>
                <a:spcPts val="1200"/>
              </a:spcAft>
              <a:buFont typeface="Arial" pitchFamily="34" charset="0"/>
              <a:buChar char="•"/>
              <a:tabLst>
                <a:tab pos="381000" algn="l"/>
              </a:tabLst>
              <a:defRPr/>
            </a:pPr>
            <a:r>
              <a:rPr lang="en-US" b="1" dirty="0">
                <a:solidFill>
                  <a:srgbClr val="000000"/>
                </a:solidFill>
                <a:latin typeface="Arial" pitchFamily="34" charset="0"/>
                <a:cs typeface="Arial" pitchFamily="34" charset="0"/>
              </a:rPr>
              <a:t>12 different speakers with 600 training utterances</a:t>
            </a:r>
            <a:r>
              <a:rPr lang="en-US" b="1" dirty="0" smtClean="0">
                <a:solidFill>
                  <a:srgbClr val="000000"/>
                </a:solidFill>
                <a:latin typeface="Arial" pitchFamily="34" charset="0"/>
                <a:cs typeface="Arial" pitchFamily="34" charset="0"/>
              </a:rPr>
              <a:t>.</a:t>
            </a:r>
          </a:p>
          <a:p>
            <a:pPr marL="342900" indent="-342900" defTabSz="695325">
              <a:spcAft>
                <a:spcPts val="1200"/>
              </a:spcAft>
              <a:buFont typeface="Arial" pitchFamily="34" charset="0"/>
              <a:buChar char="•"/>
              <a:tabLst>
                <a:tab pos="381000" algn="l"/>
              </a:tabLst>
              <a:defRPr/>
            </a:pPr>
            <a:r>
              <a:rPr lang="en-US" b="1" dirty="0">
                <a:solidFill>
                  <a:srgbClr val="000000"/>
                </a:solidFill>
                <a:latin typeface="Arial" pitchFamily="34" charset="0"/>
                <a:cs typeface="Arial" pitchFamily="34" charset="0"/>
              </a:rPr>
              <a:t>The clusters generated using DPM have acoustically and phonetically meaningful </a:t>
            </a:r>
            <a:r>
              <a:rPr lang="en-US" b="1" dirty="0" smtClean="0">
                <a:solidFill>
                  <a:srgbClr val="000000"/>
                </a:solidFill>
                <a:latin typeface="Arial" pitchFamily="34" charset="0"/>
                <a:cs typeface="Arial" pitchFamily="34" charset="0"/>
              </a:rPr>
              <a:t>interpretations.</a:t>
            </a:r>
            <a:endParaRPr lang="en-US" b="1" dirty="0">
              <a:solidFill>
                <a:srgbClr val="000000"/>
              </a:solidFill>
              <a:latin typeface="Arial" pitchFamily="34" charset="0"/>
              <a:cs typeface="Arial" pitchFamily="34" charset="0"/>
            </a:endParaRPr>
          </a:p>
          <a:p>
            <a:pPr marL="342900" indent="-3429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ADVP works better for medium amount of data and CDP and CSB work better for more large amount of data</a:t>
            </a: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0" name="Text Box 7"/>
          <p:cNvSpPr txBox="1">
            <a:spLocks noChangeArrowheads="1"/>
          </p:cNvSpPr>
          <p:nvPr/>
        </p:nvSpPr>
        <p:spPr bwMode="auto">
          <a:xfrm>
            <a:off x="27629960" y="5492521"/>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Conclusion </a:t>
            </a:r>
          </a:p>
          <a:p>
            <a:pPr marL="342900" indent="-342900" defTabSz="695325">
              <a:spcAft>
                <a:spcPts val="1200"/>
              </a:spcAft>
              <a:buFont typeface="Arial" pitchFamily="34" charset="0"/>
              <a:buChar char="•"/>
              <a:tabLst>
                <a:tab pos="381000" algn="l"/>
              </a:tabLst>
              <a:defRPr/>
            </a:pPr>
            <a:r>
              <a:rPr lang="en-US" b="1" dirty="0">
                <a:latin typeface="Arial" pitchFamily="34" charset="0"/>
                <a:cs typeface="Arial" pitchFamily="34" charset="0"/>
              </a:rPr>
              <a:t>It has been shown, having enough data, DPM </a:t>
            </a:r>
            <a:r>
              <a:rPr lang="en-US" b="1" dirty="0" smtClean="0">
                <a:latin typeface="Arial" pitchFamily="34" charset="0"/>
                <a:cs typeface="Arial" pitchFamily="34" charset="0"/>
              </a:rPr>
              <a:t>can </a:t>
            </a:r>
            <a:r>
              <a:rPr lang="en-US" b="1" dirty="0">
                <a:latin typeface="Arial" pitchFamily="34" charset="0"/>
                <a:cs typeface="Arial" pitchFamily="34" charset="0"/>
              </a:rPr>
              <a:t>do a better job than regression tree and the resulted clusters have meaningful acoustical interpretation</a:t>
            </a:r>
            <a:r>
              <a:rPr lang="en-US" b="1" dirty="0" smtClean="0">
                <a:latin typeface="Arial" pitchFamily="34" charset="0"/>
                <a:cs typeface="Arial" pitchFamily="34" charset="0"/>
              </a:rPr>
              <a:t>.</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The reason for slightly worse performance in some cases could be related to our tree construction approach. </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 </a:t>
            </a:r>
            <a:r>
              <a:rPr lang="en-US" b="1" dirty="0">
                <a:latin typeface="Arial" pitchFamily="34" charset="0"/>
                <a:cs typeface="Arial" pitchFamily="34" charset="0"/>
              </a:rPr>
              <a:t>this work we assigned each “distribution” to just one cluster. An obvious extension is to use some form of soft tying</a:t>
            </a:r>
            <a:r>
              <a:rPr lang="en-US" b="1" dirty="0" smtClean="0">
                <a:latin typeface="Arial" pitchFamily="34" charset="0"/>
                <a:cs typeface="Arial" pitchFamily="34" charset="0"/>
              </a:rPr>
              <a:t>.</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Resource Management (RM) dataset and models with one Gaussian per mixtures have been used in this research. In the future we can use more challenging datasets  and with more mixtures per state. We can also use nonparametric Bayesian HMMs (HDP-HMM) in our training to further  examine the applications of nonparametric methods in speech recognition.</a:t>
            </a:r>
          </a:p>
          <a:p>
            <a:pPr defTabSz="695325">
              <a:spcAft>
                <a:spcPts val="1200"/>
              </a:spcAft>
              <a:tabLst>
                <a:tab pos="381000" algn="l"/>
              </a:tabLst>
              <a:defRPr/>
            </a:pPr>
            <a:endParaRPr lang="en-US" b="1" dirty="0" smtClean="0">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51" name="Text Box 7"/>
          <p:cNvSpPr txBox="1">
            <a:spLocks noChangeArrowheads="1"/>
          </p:cNvSpPr>
          <p:nvPr/>
        </p:nvSpPr>
        <p:spPr bwMode="auto">
          <a:xfrm>
            <a:off x="27766633"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Reference </a:t>
            </a:r>
            <a:endParaRPr lang="en-US" sz="3200" b="1" dirty="0" smtClean="0">
              <a:solidFill>
                <a:srgbClr val="333399"/>
              </a:solidFill>
              <a:latin typeface="Arial" pitchFamily="34" charset="0"/>
              <a:cs typeface="Arial" pitchFamily="34" charset="0"/>
            </a:endParaRPr>
          </a:p>
          <a:p>
            <a:pPr defTabSz="695325">
              <a:spcAft>
                <a:spcPts val="1200"/>
              </a:spcAft>
              <a:tabLst>
                <a:tab pos="381000" algn="l"/>
              </a:tabLst>
              <a:defRPr/>
            </a:pPr>
            <a:r>
              <a:rPr lang="en-US" b="1" dirty="0" smtClean="0">
                <a:latin typeface="Arial" pitchFamily="34" charset="0"/>
                <a:cs typeface="Arial" pitchFamily="34" charset="0"/>
              </a:rPr>
              <a:t>[1</a:t>
            </a:r>
            <a:r>
              <a:rPr lang="en-US" b="1" dirty="0">
                <a:latin typeface="Arial" pitchFamily="34" charset="0"/>
                <a:cs typeface="Arial" pitchFamily="34" charset="0"/>
              </a:rPr>
              <a:t>]	</a:t>
            </a:r>
            <a:r>
              <a:rPr lang="en-US" b="1" dirty="0" smtClean="0">
                <a:latin typeface="Arial" pitchFamily="34" charset="0"/>
                <a:cs typeface="Arial" pitchFamily="34" charset="0"/>
              </a:rPr>
              <a:t> E</a:t>
            </a:r>
            <a:r>
              <a:rPr lang="en-US" b="1" dirty="0">
                <a:latin typeface="Arial" pitchFamily="34" charset="0"/>
                <a:cs typeface="Arial" pitchFamily="34" charset="0"/>
              </a:rPr>
              <a:t>. Sudderth, “Graphical models for visual object recognition and tracking,” Ph.D. dissertation, Massachusetts Institute of Technology, May 2006. </a:t>
            </a:r>
            <a:endParaRPr lang="en-US" b="1" dirty="0" smtClean="0">
              <a:latin typeface="Arial" pitchFamily="34" charset="0"/>
              <a:cs typeface="Arial" pitchFamily="34" charset="0"/>
            </a:endParaRPr>
          </a:p>
          <a:p>
            <a:pPr defTabSz="695325">
              <a:spcAft>
                <a:spcPts val="1200"/>
              </a:spcAft>
              <a:tabLst>
                <a:tab pos="381000" algn="l"/>
              </a:tabLst>
              <a:defRPr/>
            </a:pPr>
            <a:r>
              <a:rPr lang="en-US" b="1" dirty="0">
                <a:latin typeface="Arial" pitchFamily="34" charset="0"/>
                <a:cs typeface="Arial" pitchFamily="34" charset="0"/>
              </a:rPr>
              <a:t>[2</a:t>
            </a:r>
            <a:r>
              <a:rPr lang="en-US" b="1" dirty="0" smtClean="0">
                <a:latin typeface="Arial" pitchFamily="34" charset="0"/>
                <a:cs typeface="Arial" pitchFamily="34" charset="0"/>
              </a:rPr>
              <a:t>]  J</a:t>
            </a:r>
            <a:r>
              <a:rPr lang="en-US" b="1" dirty="0">
                <a:latin typeface="Arial" pitchFamily="34" charset="0"/>
                <a:cs typeface="Arial" pitchFamily="34" charset="0"/>
              </a:rPr>
              <a:t>. Paisley, “Machine learning with Dirichlet and beta process priors: Theory and Applications”, Ph.D. Dissertation, Duke University, May 2010.</a:t>
            </a:r>
          </a:p>
          <a:p>
            <a:pPr defTabSz="695325">
              <a:spcAft>
                <a:spcPts val="1200"/>
              </a:spcAft>
              <a:tabLst>
                <a:tab pos="381000" algn="l"/>
              </a:tabLst>
              <a:defRPr/>
            </a:pPr>
            <a:r>
              <a:rPr lang="en-US" b="1" dirty="0" smtClean="0">
                <a:latin typeface="Arial" pitchFamily="34" charset="0"/>
                <a:cs typeface="Arial" pitchFamily="34" charset="0"/>
              </a:rPr>
              <a:t>[3]</a:t>
            </a:r>
            <a:r>
              <a:rPr lang="en-US" b="1" dirty="0">
                <a:latin typeface="Arial" pitchFamily="34" charset="0"/>
                <a:cs typeface="Arial" pitchFamily="34" charset="0"/>
              </a:rPr>
              <a:t>	</a:t>
            </a:r>
            <a:r>
              <a:rPr lang="en-US" b="1" dirty="0" smtClean="0">
                <a:latin typeface="Arial" pitchFamily="34" charset="0"/>
                <a:cs typeface="Arial" pitchFamily="34" charset="0"/>
              </a:rPr>
              <a:t> D</a:t>
            </a:r>
            <a:r>
              <a:rPr lang="en-US" b="1" dirty="0">
                <a:latin typeface="Arial" pitchFamily="34" charset="0"/>
                <a:cs typeface="Arial" pitchFamily="34" charset="0"/>
              </a:rPr>
              <a:t>. M. </a:t>
            </a:r>
            <a:r>
              <a:rPr lang="en-US" b="1" dirty="0" err="1">
                <a:latin typeface="Arial" pitchFamily="34" charset="0"/>
                <a:cs typeface="Arial" pitchFamily="34" charset="0"/>
              </a:rPr>
              <a:t>Blei</a:t>
            </a:r>
            <a:r>
              <a:rPr lang="en-US" b="1" dirty="0">
                <a:latin typeface="Arial" pitchFamily="34" charset="0"/>
                <a:cs typeface="Arial" pitchFamily="34" charset="0"/>
              </a:rPr>
              <a:t> and M. I. Jordan, “Variational inference for Dirichlet process mixtures,” Bayesian Analysis, vol. 1, pp. 121–144, 2005.	</a:t>
            </a:r>
            <a:endParaRPr lang="en-US" b="1" dirty="0" smtClean="0">
              <a:latin typeface="Arial" pitchFamily="34" charset="0"/>
              <a:cs typeface="Arial" pitchFamily="34" charset="0"/>
            </a:endParaRPr>
          </a:p>
          <a:p>
            <a:pPr defTabSz="695325">
              <a:spcAft>
                <a:spcPts val="1200"/>
              </a:spcAft>
              <a:tabLst>
                <a:tab pos="381000" algn="l"/>
              </a:tabLst>
              <a:defRPr/>
            </a:pPr>
            <a:r>
              <a:rPr lang="en-US" b="1" dirty="0" smtClean="0">
                <a:latin typeface="Arial" pitchFamily="34" charset="0"/>
                <a:cs typeface="Arial" pitchFamily="34" charset="0"/>
              </a:rPr>
              <a:t>[4]</a:t>
            </a:r>
            <a:r>
              <a:rPr lang="en-US" b="1" dirty="0">
                <a:latin typeface="Arial" pitchFamily="34" charset="0"/>
                <a:cs typeface="Arial" pitchFamily="34" charset="0"/>
              </a:rPr>
              <a:t>	</a:t>
            </a:r>
            <a:r>
              <a:rPr lang="en-US" b="1" dirty="0" smtClean="0">
                <a:latin typeface="Arial" pitchFamily="34" charset="0"/>
                <a:cs typeface="Arial" pitchFamily="34" charset="0"/>
              </a:rPr>
              <a:t> C</a:t>
            </a:r>
            <a:r>
              <a:rPr lang="en-US" b="1" dirty="0">
                <a:latin typeface="Arial" pitchFamily="34" charset="0"/>
                <a:cs typeface="Arial" pitchFamily="34" charset="0"/>
              </a:rPr>
              <a:t>. J. </a:t>
            </a:r>
            <a:r>
              <a:rPr lang="en-US" b="1" dirty="0" err="1">
                <a:latin typeface="Arial" pitchFamily="34" charset="0"/>
                <a:cs typeface="Arial" pitchFamily="34" charset="0"/>
              </a:rPr>
              <a:t>Leggetter</a:t>
            </a:r>
            <a:r>
              <a:rPr lang="en-US" b="1" dirty="0">
                <a:latin typeface="Arial" pitchFamily="34" charset="0"/>
                <a:cs typeface="Arial" pitchFamily="34" charset="0"/>
              </a:rPr>
              <a:t>, “Improved acoustic modeling for HMMs using linear    transformations,” Ph.D. Dissertation, University of Cambridge, February 1995</a:t>
            </a:r>
            <a:r>
              <a:rPr lang="en-US" b="1" dirty="0" smtClean="0">
                <a:latin typeface="Arial" pitchFamily="34" charset="0"/>
                <a:cs typeface="Arial" pitchFamily="34" charset="0"/>
              </a:rPr>
              <a:t>.</a:t>
            </a:r>
          </a:p>
          <a:p>
            <a:pPr defTabSz="695325">
              <a:spcAft>
                <a:spcPts val="1200"/>
              </a:spcAft>
              <a:tabLst>
                <a:tab pos="381000" algn="l"/>
              </a:tabLst>
              <a:defRPr/>
            </a:pPr>
            <a:r>
              <a:rPr lang="en-US" b="1" dirty="0" smtClean="0">
                <a:latin typeface="Arial" pitchFamily="34" charset="0"/>
                <a:cs typeface="Arial" pitchFamily="34" charset="0"/>
              </a:rPr>
              <a:t>[5]</a:t>
            </a:r>
            <a:r>
              <a:rPr lang="en-US" b="1" dirty="0">
                <a:latin typeface="Arial" pitchFamily="34" charset="0"/>
                <a:cs typeface="Arial" pitchFamily="34" charset="0"/>
              </a:rPr>
              <a:t>	C. Bishop, Pattern Recognition and Machine Learning, Springer, New York, New York, USA, 2007.</a:t>
            </a:r>
          </a:p>
          <a:p>
            <a:pPr defTabSz="695325">
              <a:spcAft>
                <a:spcPts val="1200"/>
              </a:spcAft>
              <a:tabLst>
                <a:tab pos="381000" algn="l"/>
              </a:tabLst>
              <a:defRPr/>
            </a:pPr>
            <a:r>
              <a:rPr lang="en-US" b="1" dirty="0" smtClean="0">
                <a:latin typeface="Arial" pitchFamily="34" charset="0"/>
                <a:cs typeface="Arial" pitchFamily="34" charset="0"/>
              </a:rPr>
              <a:t>[6]</a:t>
            </a:r>
            <a:r>
              <a:rPr lang="en-US" b="1" dirty="0">
                <a:latin typeface="Arial" pitchFamily="34" charset="0"/>
                <a:cs typeface="Arial" pitchFamily="34" charset="0"/>
              </a:rPr>
              <a:t>	</a:t>
            </a:r>
            <a:r>
              <a:rPr lang="en-US" b="1" dirty="0" smtClean="0">
                <a:latin typeface="Arial" pitchFamily="34" charset="0"/>
                <a:cs typeface="Arial" pitchFamily="34" charset="0"/>
              </a:rPr>
              <a:t> K</a:t>
            </a:r>
            <a:r>
              <a:rPr lang="en-US" b="1" dirty="0">
                <a:latin typeface="Arial" pitchFamily="34" charset="0"/>
                <a:cs typeface="Arial" pitchFamily="34" charset="0"/>
              </a:rPr>
              <a:t>. </a:t>
            </a:r>
            <a:r>
              <a:rPr lang="en-US" b="1" dirty="0" err="1">
                <a:latin typeface="Arial" pitchFamily="34" charset="0"/>
                <a:cs typeface="Arial" pitchFamily="34" charset="0"/>
              </a:rPr>
              <a:t>Kurihara</a:t>
            </a:r>
            <a:r>
              <a:rPr lang="en-US" b="1" dirty="0">
                <a:latin typeface="Arial" pitchFamily="34" charset="0"/>
                <a:cs typeface="Arial" pitchFamily="34" charset="0"/>
              </a:rPr>
              <a:t>, M. Welling, and N. </a:t>
            </a:r>
            <a:r>
              <a:rPr lang="en-US" b="1" dirty="0" err="1">
                <a:latin typeface="Arial" pitchFamily="34" charset="0"/>
                <a:cs typeface="Arial" pitchFamily="34" charset="0"/>
              </a:rPr>
              <a:t>Vlassis</a:t>
            </a:r>
            <a:r>
              <a:rPr lang="en-US" b="1" dirty="0">
                <a:latin typeface="Arial" pitchFamily="34" charset="0"/>
                <a:cs typeface="Arial" pitchFamily="34" charset="0"/>
              </a:rPr>
              <a:t>, “Accelerated variational Dirichlet process    mixtures,” Advances in Neural Information Processing Systems, MIT Press, Cambridge, Massachusetts, USA, 2007 (editors: B. </a:t>
            </a:r>
            <a:r>
              <a:rPr lang="en-US" b="1" dirty="0" err="1">
                <a:latin typeface="Arial" pitchFamily="34" charset="0"/>
                <a:cs typeface="Arial" pitchFamily="34" charset="0"/>
              </a:rPr>
              <a:t>Schölkopf</a:t>
            </a:r>
            <a:r>
              <a:rPr lang="en-US" b="1" dirty="0">
                <a:latin typeface="Arial" pitchFamily="34" charset="0"/>
                <a:cs typeface="Arial" pitchFamily="34" charset="0"/>
              </a:rPr>
              <a:t> and J.C. Hofmann</a:t>
            </a:r>
            <a:r>
              <a:rPr lang="en-US" b="1" dirty="0" smtClean="0">
                <a:latin typeface="Arial" pitchFamily="34" charset="0"/>
                <a:cs typeface="Arial" pitchFamily="34" charset="0"/>
              </a:rPr>
              <a:t>).</a:t>
            </a:r>
          </a:p>
          <a:p>
            <a:pPr defTabSz="695325">
              <a:spcAft>
                <a:spcPts val="1200"/>
              </a:spcAft>
              <a:tabLst>
                <a:tab pos="381000" algn="l"/>
              </a:tabLst>
              <a:defRPr/>
            </a:pPr>
            <a:r>
              <a:rPr lang="en-US" b="1" dirty="0" smtClean="0">
                <a:latin typeface="Arial" pitchFamily="34" charset="0"/>
                <a:cs typeface="Arial" pitchFamily="34" charset="0"/>
              </a:rPr>
              <a:t>[7] K</a:t>
            </a:r>
            <a:r>
              <a:rPr lang="en-US" b="1" dirty="0">
                <a:latin typeface="Arial" pitchFamily="34" charset="0"/>
                <a:cs typeface="Arial" pitchFamily="34" charset="0"/>
              </a:rPr>
              <a:t>. </a:t>
            </a:r>
            <a:r>
              <a:rPr lang="en-US" b="1" dirty="0" err="1">
                <a:latin typeface="Arial" pitchFamily="34" charset="0"/>
                <a:cs typeface="Arial" pitchFamily="34" charset="0"/>
              </a:rPr>
              <a:t>Kurihara</a:t>
            </a:r>
            <a:r>
              <a:rPr lang="en-US" b="1" dirty="0">
                <a:latin typeface="Arial" pitchFamily="34" charset="0"/>
                <a:cs typeface="Arial" pitchFamily="34" charset="0"/>
              </a:rPr>
              <a:t>, M. Welling, and Y. W. </a:t>
            </a:r>
            <a:r>
              <a:rPr lang="en-US" b="1" dirty="0" err="1">
                <a:latin typeface="Arial" pitchFamily="34" charset="0"/>
                <a:cs typeface="Arial" pitchFamily="34" charset="0"/>
              </a:rPr>
              <a:t>Teh</a:t>
            </a:r>
            <a:r>
              <a:rPr lang="en-US" b="1" dirty="0">
                <a:latin typeface="Arial" pitchFamily="34" charset="0"/>
                <a:cs typeface="Arial" pitchFamily="34" charset="0"/>
              </a:rPr>
              <a:t>, “Collapsed variational Dirichlet process mixture models,” Proceedings of the 20th International Joint Conference on Artificial Intelligence, Hyderabad, India, Jan. 2007.</a:t>
            </a:r>
            <a:endParaRPr lang="en-US" b="1" dirty="0">
              <a:latin typeface="Arial" pitchFamily="34" charset="0"/>
              <a:cs typeface="Arial" pitchFamily="34" charset="0"/>
            </a:endParaRPr>
          </a:p>
        </p:txBody>
      </p:sp>
      <p:pic>
        <p:nvPicPr>
          <p:cNvPr id="38" name="Picture 37"/>
          <p:cNvPicPr/>
          <p:nvPr/>
        </p:nvPicPr>
        <p:blipFill rotWithShape="1">
          <a:blip r:embed="rId7">
            <a:extLst>
              <a:ext uri="{28A0092B-C50C-407E-A947-70E740481C1C}">
                <a14:useLocalDpi xmlns:a14="http://schemas.microsoft.com/office/drawing/2010/main" val="0"/>
              </a:ext>
            </a:extLst>
          </a:blip>
          <a:srcRect l="7492" r="5008"/>
          <a:stretch/>
        </p:blipFill>
        <p:spPr bwMode="auto">
          <a:xfrm>
            <a:off x="2196168" y="11276335"/>
            <a:ext cx="5089214" cy="2197383"/>
          </a:xfrm>
          <a:prstGeom prst="rect">
            <a:avLst/>
          </a:prstGeom>
          <a:ln>
            <a:noFill/>
          </a:ln>
          <a:extLst>
            <a:ext uri="{53640926-AAD7-44D8-BBD7-CCE9431645EC}">
              <a14:shadowObscured xmlns:a14="http://schemas.microsoft.com/office/drawing/2010/main"/>
            </a:ext>
          </a:extLst>
        </p:spPr>
      </p:pic>
      <p:sp>
        <p:nvSpPr>
          <p:cNvPr id="55" name="Text Box 161"/>
          <p:cNvSpPr txBox="1">
            <a:spLocks noChangeArrowheads="1"/>
          </p:cNvSpPr>
          <p:nvPr/>
        </p:nvSpPr>
        <p:spPr bwMode="auto">
          <a:xfrm>
            <a:off x="2196168" y="13391385"/>
            <a:ext cx="4950169"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a:t>
            </a:r>
            <a:r>
              <a:rPr lang="en-US" sz="1600" b="1" dirty="0" smtClean="0">
                <a:latin typeface="Arial" pitchFamily="34" charset="0"/>
                <a:cs typeface="Arial" pitchFamily="34" charset="0"/>
              </a:rPr>
              <a:t>1- Model Complexity as a Function of Available Data. (a) 20 (b) 200 (c) 2000 data points</a:t>
            </a:r>
            <a:endParaRPr lang="en-US" sz="1600" b="1" dirty="0">
              <a:latin typeface="Arial" pitchFamily="34" charset="0"/>
              <a:cs typeface="Arial" pitchFamily="34"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0623" y="22428931"/>
            <a:ext cx="798195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 Box 161"/>
          <p:cNvSpPr txBox="1">
            <a:spLocks noChangeArrowheads="1"/>
          </p:cNvSpPr>
          <p:nvPr/>
        </p:nvSpPr>
        <p:spPr bwMode="auto">
          <a:xfrm>
            <a:off x="2094569" y="25686481"/>
            <a:ext cx="4950169"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a:t>
            </a:r>
            <a:r>
              <a:rPr lang="en-US" sz="1600" b="1" dirty="0" smtClean="0">
                <a:latin typeface="Arial" pitchFamily="34" charset="0"/>
                <a:cs typeface="Arial" pitchFamily="34" charset="0"/>
              </a:rPr>
              <a:t>2- Mapping Speaker </a:t>
            </a:r>
            <a:r>
              <a:rPr lang="en-US" sz="1600" b="1" dirty="0">
                <a:latin typeface="Arial" pitchFamily="34" charset="0"/>
                <a:cs typeface="Arial" pitchFamily="34" charset="0"/>
              </a:rPr>
              <a:t>I</a:t>
            </a:r>
            <a:r>
              <a:rPr lang="en-US" sz="1600" b="1" dirty="0" smtClean="0">
                <a:latin typeface="Arial" pitchFamily="34" charset="0"/>
                <a:cs typeface="Arial" pitchFamily="34" charset="0"/>
              </a:rPr>
              <a:t>ndependent Models to </a:t>
            </a:r>
            <a:r>
              <a:rPr lang="en-US" sz="1600" b="1" smtClean="0">
                <a:latin typeface="Arial" pitchFamily="34" charset="0"/>
                <a:cs typeface="Arial" pitchFamily="34" charset="0"/>
              </a:rPr>
              <a:t>Speaker Dependent </a:t>
            </a:r>
            <a:r>
              <a:rPr lang="en-US" sz="1600" b="1" dirty="0" smtClean="0">
                <a:latin typeface="Arial" pitchFamily="34" charset="0"/>
                <a:cs typeface="Arial" pitchFamily="34" charset="0"/>
              </a:rPr>
              <a:t>Models</a:t>
            </a:r>
            <a:endParaRPr lang="en-US" sz="1600" b="1"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40038445"/>
              </p:ext>
            </p:extLst>
          </p:nvPr>
        </p:nvGraphicFramePr>
        <p:xfrm>
          <a:off x="15266616" y="8832919"/>
          <a:ext cx="2374666" cy="4101664"/>
        </p:xfrm>
        <a:graphic>
          <a:graphicData uri="http://schemas.openxmlformats.org/drawingml/2006/table">
            <a:tbl>
              <a:tblPr>
                <a:tableStyleId>{5C22544A-7EE6-4342-B048-85BDC9FD1C3A}</a:tableStyleId>
              </a:tblPr>
              <a:tblGrid>
                <a:gridCol w="2374666"/>
              </a:tblGrid>
              <a:tr h="4101664">
                <a:tc>
                  <a:txBody>
                    <a:bodyPr/>
                    <a:lstStyle/>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Arial"/>
                      </a:endParaRPr>
                    </a:p>
                  </a:txBody>
                  <a:tcPr marL="114300" marR="114300" marT="0" marB="0">
                    <a:noFill/>
                  </a:tcPr>
                </a:tc>
              </a:tr>
            </a:tbl>
          </a:graphicData>
        </a:graphic>
      </p:graphicFrame>
      <p:pic>
        <p:nvPicPr>
          <p:cNvPr id="5"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713885" y="8862776"/>
            <a:ext cx="1802467" cy="310991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805225304"/>
              </p:ext>
            </p:extLst>
          </p:nvPr>
        </p:nvGraphicFramePr>
        <p:xfrm>
          <a:off x="4114800" y="2463800"/>
          <a:ext cx="914400" cy="190500"/>
        </p:xfrm>
        <a:graphic>
          <a:graphicData uri="http://schemas.openxmlformats.org/presentationml/2006/ole">
            <mc:AlternateContent xmlns:mc="http://schemas.openxmlformats.org/markup-compatibility/2006">
              <mc:Choice xmlns:v="urn:schemas-microsoft-com:vml" Requires="v">
                <p:oleObj spid="_x0000_s1111" name="Equation" r:id="rId10" imgW="914400" imgH="190080" progId="Equation.DSMT4">
                  <p:embed/>
                </p:oleObj>
              </mc:Choice>
              <mc:Fallback>
                <p:oleObj name="Equation" r:id="rId10" imgW="914400" imgH="190080" progId="Equation.DSMT4">
                  <p:embed/>
                  <p:pic>
                    <p:nvPicPr>
                      <p:cNvPr id="0" name=""/>
                      <p:cNvPicPr/>
                      <p:nvPr/>
                    </p:nvPicPr>
                    <p:blipFill>
                      <a:blip r:embed="rId11"/>
                      <a:stretch>
                        <a:fillRect/>
                      </a:stretch>
                    </p:blipFill>
                    <p:spPr>
                      <a:xfrm>
                        <a:off x="4114800" y="2463800"/>
                        <a:ext cx="914400" cy="1905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77548093"/>
              </p:ext>
            </p:extLst>
          </p:nvPr>
        </p:nvGraphicFramePr>
        <p:xfrm>
          <a:off x="4514850" y="2495550"/>
          <a:ext cx="114300" cy="127000"/>
        </p:xfrm>
        <a:graphic>
          <a:graphicData uri="http://schemas.openxmlformats.org/presentationml/2006/ole">
            <mc:AlternateContent xmlns:mc="http://schemas.openxmlformats.org/markup-compatibility/2006">
              <mc:Choice xmlns:v="urn:schemas-microsoft-com:vml" Requires="v">
                <p:oleObj spid="_x0000_s1112" name="Equation" r:id="rId12" imgW="114120" imgH="126720" progId="Equation.DSMT4">
                  <p:embed/>
                </p:oleObj>
              </mc:Choice>
              <mc:Fallback>
                <p:oleObj name="Equation" r:id="rId12" imgW="114120" imgH="126720" progId="Equation.DSMT4">
                  <p:embed/>
                  <p:pic>
                    <p:nvPicPr>
                      <p:cNvPr id="0" name=""/>
                      <p:cNvPicPr/>
                      <p:nvPr/>
                    </p:nvPicPr>
                    <p:blipFill>
                      <a:blip r:embed="rId13"/>
                      <a:stretch>
                        <a:fillRect/>
                      </a:stretch>
                    </p:blipFill>
                    <p:spPr>
                      <a:xfrm>
                        <a:off x="4514850" y="2495550"/>
                        <a:ext cx="114300" cy="1270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44305617"/>
              </p:ext>
            </p:extLst>
          </p:nvPr>
        </p:nvGraphicFramePr>
        <p:xfrm>
          <a:off x="10179051" y="11388185"/>
          <a:ext cx="4713734" cy="584503"/>
        </p:xfrm>
        <a:graphic>
          <a:graphicData uri="http://schemas.openxmlformats.org/presentationml/2006/ole">
            <mc:AlternateContent xmlns:mc="http://schemas.openxmlformats.org/markup-compatibility/2006">
              <mc:Choice xmlns:v="urn:schemas-microsoft-com:vml" Requires="v">
                <p:oleObj spid="_x0000_s1113" name="Equation" r:id="rId14" imgW="3174840" imgH="393480" progId="Equation.DSMT4">
                  <p:embed/>
                </p:oleObj>
              </mc:Choice>
              <mc:Fallback>
                <p:oleObj name="Equation" r:id="rId14" imgW="3174840" imgH="393480" progId="Equation.DSMT4">
                  <p:embed/>
                  <p:pic>
                    <p:nvPicPr>
                      <p:cNvPr id="0" name=""/>
                      <p:cNvPicPr/>
                      <p:nvPr/>
                    </p:nvPicPr>
                    <p:blipFill>
                      <a:blip r:embed="rId15"/>
                      <a:stretch>
                        <a:fillRect/>
                      </a:stretch>
                    </p:blipFill>
                    <p:spPr>
                      <a:xfrm>
                        <a:off x="10179051" y="11388185"/>
                        <a:ext cx="4713734" cy="584503"/>
                      </a:xfrm>
                      <a:prstGeom prst="rect">
                        <a:avLst/>
                      </a:prstGeom>
                    </p:spPr>
                  </p:pic>
                </p:oleObj>
              </mc:Fallback>
            </mc:AlternateContent>
          </a:graphicData>
        </a:graphic>
      </p:graphicFrame>
      <p:pic>
        <p:nvPicPr>
          <p:cNvPr id="1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179051" y="12024745"/>
            <a:ext cx="4157662" cy="1058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Object 10"/>
          <p:cNvGraphicFramePr>
            <a:graphicFrameLocks noChangeAspect="1"/>
          </p:cNvGraphicFramePr>
          <p:nvPr>
            <p:extLst>
              <p:ext uri="{D42A27DB-BD31-4B8C-83A1-F6EECF244321}">
                <p14:modId xmlns:p14="http://schemas.microsoft.com/office/powerpoint/2010/main" val="2372851072"/>
              </p:ext>
            </p:extLst>
          </p:nvPr>
        </p:nvGraphicFramePr>
        <p:xfrm>
          <a:off x="15896774" y="11833665"/>
          <a:ext cx="1436688" cy="1082721"/>
        </p:xfrm>
        <a:graphic>
          <a:graphicData uri="http://schemas.openxmlformats.org/presentationml/2006/ole">
            <mc:AlternateContent xmlns:mc="http://schemas.openxmlformats.org/markup-compatibility/2006">
              <mc:Choice xmlns:v="urn:schemas-microsoft-com:vml" Requires="v">
                <p:oleObj spid="_x0000_s1114" name="Equation" r:id="rId17" imgW="876240" imgH="660240" progId="Equation.DSMT4">
                  <p:embed/>
                </p:oleObj>
              </mc:Choice>
              <mc:Fallback>
                <p:oleObj name="Equation" r:id="rId17" imgW="876240" imgH="660240" progId="Equation.DSMT4">
                  <p:embed/>
                  <p:pic>
                    <p:nvPicPr>
                      <p:cNvPr id="0" name=""/>
                      <p:cNvPicPr/>
                      <p:nvPr/>
                    </p:nvPicPr>
                    <p:blipFill>
                      <a:blip r:embed="rId18"/>
                      <a:stretch>
                        <a:fillRect/>
                      </a:stretch>
                    </p:blipFill>
                    <p:spPr>
                      <a:xfrm>
                        <a:off x="15896774" y="11833665"/>
                        <a:ext cx="1436688" cy="1082721"/>
                      </a:xfrm>
                      <a:prstGeom prst="rect">
                        <a:avLst/>
                      </a:prstGeom>
                    </p:spPr>
                  </p:pic>
                </p:oleObj>
              </mc:Fallback>
            </mc:AlternateContent>
          </a:graphicData>
        </a:graphic>
      </p:graphicFrame>
      <p:sp>
        <p:nvSpPr>
          <p:cNvPr id="41" name="Text Box 161"/>
          <p:cNvSpPr txBox="1">
            <a:spLocks noChangeArrowheads="1"/>
          </p:cNvSpPr>
          <p:nvPr/>
        </p:nvSpPr>
        <p:spPr bwMode="auto">
          <a:xfrm>
            <a:off x="9567877" y="13181330"/>
            <a:ext cx="4950169" cy="33855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smtClean="0">
                <a:latin typeface="Arial" pitchFamily="34" charset="0"/>
                <a:cs typeface="Arial" pitchFamily="34" charset="0"/>
              </a:rPr>
              <a:t>Figure 4-Chinese Restaurant Process</a:t>
            </a:r>
            <a:endParaRPr lang="en-US" sz="1600" b="1" dirty="0">
              <a:latin typeface="Arial" pitchFamily="34" charset="0"/>
              <a:cs typeface="Arial" pitchFamily="34" charset="0"/>
            </a:endParaRPr>
          </a:p>
        </p:txBody>
      </p:sp>
      <p:sp>
        <p:nvSpPr>
          <p:cNvPr id="43" name="Text Box 161"/>
          <p:cNvSpPr txBox="1">
            <a:spLocks noChangeArrowheads="1"/>
          </p:cNvSpPr>
          <p:nvPr/>
        </p:nvSpPr>
        <p:spPr bwMode="auto">
          <a:xfrm>
            <a:off x="15413022" y="12934583"/>
            <a:ext cx="2099672"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smtClean="0">
                <a:latin typeface="Arial" pitchFamily="34" charset="0"/>
                <a:cs typeface="Arial" pitchFamily="34" charset="0"/>
              </a:rPr>
              <a:t>Figure 3-Dirichlet Process Mixture</a:t>
            </a:r>
            <a:endParaRPr lang="en-US" sz="1600" b="1" dirty="0">
              <a:latin typeface="Arial" pitchFamily="34" charset="0"/>
              <a:cs typeface="Arial" pitchFamily="34" charset="0"/>
            </a:endParaRPr>
          </a:p>
        </p:txBody>
      </p:sp>
      <p:pic>
        <p:nvPicPr>
          <p:cNvPr id="44" name="Picture 43"/>
          <p:cNvPicPr/>
          <p:nvPr/>
        </p:nvPicPr>
        <p:blipFill rotWithShape="1">
          <a:blip r:embed="rId19">
            <a:extLst>
              <a:ext uri="{28A0092B-C50C-407E-A947-70E740481C1C}">
                <a14:useLocalDpi xmlns:a14="http://schemas.microsoft.com/office/drawing/2010/main" val="0"/>
              </a:ext>
            </a:extLst>
          </a:blip>
          <a:srcRect l="7089" r="26759"/>
          <a:stretch/>
        </p:blipFill>
        <p:spPr bwMode="auto">
          <a:xfrm>
            <a:off x="20593878" y="10417732"/>
            <a:ext cx="4309089" cy="2830294"/>
          </a:xfrm>
          <a:prstGeom prst="rect">
            <a:avLst/>
          </a:prstGeom>
          <a:ln>
            <a:noFill/>
          </a:ln>
          <a:extLst>
            <a:ext uri="{53640926-AAD7-44D8-BBD7-CCE9431645EC}">
              <a14:shadowObscured xmlns:a14="http://schemas.microsoft.com/office/drawing/2010/main"/>
            </a:ext>
          </a:extLst>
        </p:spPr>
      </p:pic>
      <p:sp>
        <p:nvSpPr>
          <p:cNvPr id="45" name="Text Box 161"/>
          <p:cNvSpPr txBox="1">
            <a:spLocks noChangeArrowheads="1"/>
          </p:cNvSpPr>
          <p:nvPr/>
        </p:nvSpPr>
        <p:spPr bwMode="auto">
          <a:xfrm>
            <a:off x="20394390" y="13350607"/>
            <a:ext cx="4950169"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smtClean="0">
                <a:latin typeface="Arial" pitchFamily="34" charset="0"/>
                <a:cs typeface="Arial" pitchFamily="34" charset="0"/>
              </a:rPr>
              <a:t>Figure 5-</a:t>
            </a:r>
            <a:r>
              <a:rPr lang="en-US" sz="1600" b="1" dirty="0">
                <a:latin typeface="Arial" pitchFamily="34" charset="0"/>
                <a:cs typeface="Arial" pitchFamily="34" charset="0"/>
              </a:rPr>
              <a:t>A comparison of regression tree and ADVP approaches for monophone models.</a:t>
            </a:r>
            <a:endParaRPr lang="en-US" sz="1600" b="1" dirty="0">
              <a:latin typeface="Arial" pitchFamily="34" charset="0"/>
              <a:cs typeface="Arial" pitchFamily="34" charset="0"/>
            </a:endParaRPr>
          </a:p>
        </p:txBody>
      </p:sp>
      <p:pic>
        <p:nvPicPr>
          <p:cNvPr id="46" name="Picture 45"/>
          <p:cNvPicPr/>
          <p:nvPr/>
        </p:nvPicPr>
        <p:blipFill rotWithShape="1">
          <a:blip r:embed="rId20">
            <a:extLst>
              <a:ext uri="{28A0092B-C50C-407E-A947-70E740481C1C}">
                <a14:useLocalDpi xmlns:a14="http://schemas.microsoft.com/office/drawing/2010/main" val="0"/>
              </a:ext>
            </a:extLst>
          </a:blip>
          <a:srcRect l="9280" t="4905" r="38991"/>
          <a:stretch/>
        </p:blipFill>
        <p:spPr bwMode="auto">
          <a:xfrm>
            <a:off x="20965479" y="22540747"/>
            <a:ext cx="4206965" cy="2652913"/>
          </a:xfrm>
          <a:prstGeom prst="rect">
            <a:avLst/>
          </a:prstGeom>
          <a:ln>
            <a:noFill/>
          </a:ln>
          <a:extLst>
            <a:ext uri="{53640926-AAD7-44D8-BBD7-CCE9431645EC}">
              <a14:shadowObscured xmlns:a14="http://schemas.microsoft.com/office/drawing/2010/main"/>
            </a:ex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48" name="Text Box 161"/>
          <p:cNvSpPr txBox="1">
            <a:spLocks noChangeArrowheads="1"/>
          </p:cNvSpPr>
          <p:nvPr/>
        </p:nvSpPr>
        <p:spPr bwMode="auto">
          <a:xfrm>
            <a:off x="20596553" y="21826280"/>
            <a:ext cx="4950169" cy="33855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6-The number of discovered </a:t>
            </a:r>
            <a:r>
              <a:rPr lang="en-US" sz="1600" b="1" dirty="0" smtClean="0">
                <a:latin typeface="Arial" pitchFamily="34" charset="0"/>
                <a:cs typeface="Arial" pitchFamily="34" charset="0"/>
              </a:rPr>
              <a:t>clusters</a:t>
            </a:r>
            <a:endParaRPr lang="en-US" sz="1600" b="1" dirty="0">
              <a:latin typeface="Arial" pitchFamily="34" charset="0"/>
              <a:cs typeface="Arial" pitchFamily="34" charset="0"/>
            </a:endParaRPr>
          </a:p>
        </p:txBody>
      </p:sp>
      <p:sp>
        <p:nvSpPr>
          <p:cNvPr id="49" name="Text Box 161"/>
          <p:cNvSpPr txBox="1">
            <a:spLocks noChangeArrowheads="1"/>
          </p:cNvSpPr>
          <p:nvPr/>
        </p:nvSpPr>
        <p:spPr bwMode="auto">
          <a:xfrm>
            <a:off x="20593879" y="25193660"/>
            <a:ext cx="5287618" cy="83099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a:t>
            </a:r>
            <a:r>
              <a:rPr lang="en-US" sz="1600" b="1" dirty="0" smtClean="0">
                <a:latin typeface="Arial" pitchFamily="34" charset="0"/>
                <a:cs typeface="Arial" pitchFamily="34" charset="0"/>
              </a:rPr>
              <a:t>7- </a:t>
            </a:r>
            <a:r>
              <a:rPr lang="en-US" sz="1600" b="1" dirty="0">
                <a:latin typeface="Arial" pitchFamily="34" charset="0"/>
                <a:cs typeface="Arial" pitchFamily="34" charset="0"/>
              </a:rPr>
              <a:t>comparison of WERs between regression tree-based MLLR and several DPM inference algorithms for cross-word acoustic models. </a:t>
            </a:r>
            <a:endParaRPr lang="en-US" sz="1600" b="1" dirty="0">
              <a:latin typeface="Arial" pitchFamily="34" charset="0"/>
              <a:cs typeface="Arial" pitchFamily="34" charset="0"/>
            </a:endParaRPr>
          </a:p>
        </p:txBody>
      </p:sp>
      <p:pic>
        <p:nvPicPr>
          <p:cNvPr id="1074" name="Picture 5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1240309" y="19466176"/>
            <a:ext cx="3662658" cy="2368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8024</TotalTime>
  <Words>755</Words>
  <Application>Microsoft Office PowerPoint</Application>
  <PresentationFormat>Custom</PresentationFormat>
  <Paragraphs>86</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MathType 6.0 Equation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amir</cp:lastModifiedBy>
  <cp:revision>581</cp:revision>
  <cp:lastPrinted>2009-04-08T18:36:54Z</cp:lastPrinted>
  <dcterms:created xsi:type="dcterms:W3CDTF">2009-07-23T17:37:26Z</dcterms:created>
  <dcterms:modified xsi:type="dcterms:W3CDTF">2012-02-19T02:24:15Z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