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65" r:id="rId5"/>
    <p:sldId id="266" r:id="rId6"/>
    <p:sldId id="26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2E797-6790-4114-A143-E99587BBA85C}" v="49" dt="2026-03-11T05:44:06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68EB-C80C-4D68-853A-D2D1EA6663C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884E0-F06B-468E-BDBF-6FF3F68A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0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EDIT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884E0-F06B-468E-BDBF-6FF3F68AA1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700C-DBEF-E6F9-8BC5-50646633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B01C-8FAC-8AB6-BDE2-175DAA8D2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62D48-BE1F-2EA6-6F25-13E4F46C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7107E-0CA1-AAE8-D40A-D7310C0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E081D-A2DC-CEB1-BFD9-72CBC59F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BF3A-0702-C485-53BF-4A45F5A9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E9D14-6112-502A-582E-EB65BF167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84A87-6B82-7A7A-1633-26FE7939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24C5E-7430-8ADF-C541-6E239235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D401-6B34-A4C0-2604-29D1D4E3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396-87C9-D4AF-804A-D695D4966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615DF-753F-A5C1-8028-60D6A1E63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73372-1823-D9D5-4DDF-32E74CCC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25BCA-7A21-9DF8-C129-D38779B2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E93C-8226-8F6D-51D4-C566E3A8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D34E-74A5-9264-49F1-26D4384F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0DA0-BC43-315C-DB89-F40F04D3F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0D986-A832-DC3F-FF4E-96F18879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9AC9-2995-A2B8-4C77-26850C32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1E559-B7B1-835B-822C-5756F700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4C37-329B-B49F-72B1-6D599C47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23F1C-595F-C2F1-A16F-E5F8FBB21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9A4DB-3D85-CC07-58F7-46C28F7B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E0CA-9BB6-0AAA-62F3-5718D095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C023-906B-A56F-BD93-FB2C6154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7A9CF-3262-75D4-9D67-98DA2FBE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1393-7CE8-817E-B2BA-F29043920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623D7-2FB9-3D9D-E565-9C900587F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C882D-3DFE-0D3E-CF1B-7F31A12B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7E84B-ABC9-0E17-2176-787E9F1E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63BE6-FE30-4879-8F6A-9161737F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4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E2DA-014D-D197-CFCA-6E3D5FFC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9357F-94CF-AC50-E3E5-9A467D4A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1B5A-1768-54E7-0AF4-5308BDB20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78A31-E3C5-A9A7-1A91-64DD3B69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FCF15-E688-E9C8-C2A4-309FBFA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0FC9B-3119-41D4-374B-1372F750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D387F-F144-3F74-B50B-E2DD9B3C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4DBF9-20F1-82B6-24AC-587A5AD4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F9D7-AD77-472E-EAD7-5823B012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20CE4-8975-4DF5-F305-5E4A6172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21C33-8DB3-88DF-F807-C829F99A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38D49-C510-668A-11DA-105B3BC4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3618C-EAA1-9E78-BC64-1CA40DC9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9F30C-AB25-2E9C-B861-92D56E87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BE3DE-D918-2AF9-DB9A-B9337577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6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28A5-CFA1-12FF-BF30-B2138294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C333-C63C-443B-6B89-9C200B59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31A02-C888-669D-C425-8D77931C8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2C623-BA99-6A91-A234-568BBAD2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9FE7F-3842-8C4D-CDE2-C6009BBA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9883A-8EEA-E3EA-FE06-013E7E1E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0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7A3F-A7FE-3CFF-7C9E-B8DD5896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37105-8ACB-01E2-C346-1A5C60E0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14365-820A-B37B-743E-0F3B95CBC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26C51-B304-0F02-C877-D20BE6DF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6C11E-D30C-619F-C0FC-79BABAA4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F95DB-40A0-6393-D043-C1AEAADE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110F3-1DE1-063C-34A6-DD6EF2FC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C67EC-0F07-E53C-7A52-54534A3C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4D2F-EDE2-D55B-9476-7DB1FE56E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4AACD-9F72-4AFB-A2C0-03402F59EA60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C25E-1C29-64BA-ADEE-520D25A37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E3BC0-B767-7110-F8D8-0F72BFAD8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F6CFC-BA1F-4BE8-9DE4-196B1F77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researchgate.net/figure/Up-left-and-down-right-stairs-detected-with-the-electronic-white-cane_fig5_51873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B621-899E-99AB-8091-DA1D1DB54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/>
          <a:lstStyle/>
          <a:p>
            <a:r>
              <a:rPr lang="en-US" err="1"/>
              <a:t>SafeStep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1B605-264F-36E1-D1C6-68F8D1A05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466344"/>
          </a:xfrm>
        </p:spPr>
        <p:txBody>
          <a:bodyPr/>
          <a:lstStyle/>
          <a:p>
            <a:r>
              <a:rPr lang="en-US"/>
              <a:t>An Automatic Hazards Detection White Cane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C9DF3A-708C-B0A8-A4F0-E38B3E4A65C7}"/>
              </a:ext>
            </a:extLst>
          </p:cNvPr>
          <p:cNvSpPr txBox="1">
            <a:spLocks/>
          </p:cNvSpPr>
          <p:nvPr/>
        </p:nvSpPr>
        <p:spPr>
          <a:xfrm>
            <a:off x="1524000" y="4309173"/>
            <a:ext cx="9144000" cy="46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Nathan Pervin, Mohamad Charabi, Kevin Bui, Mikita Piatsevich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7FA8EB3-E28F-81AA-BA4A-BC39186DCB54}"/>
              </a:ext>
            </a:extLst>
          </p:cNvPr>
          <p:cNvSpPr txBox="1">
            <a:spLocks/>
          </p:cNvSpPr>
          <p:nvPr/>
        </p:nvSpPr>
        <p:spPr>
          <a:xfrm>
            <a:off x="1524000" y="5189346"/>
            <a:ext cx="9144000" cy="98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Advisor: Dr. Joseph Picone</a:t>
            </a:r>
          </a:p>
          <a:p>
            <a:r>
              <a:rPr lang="en-US"/>
              <a:t>Instructor: Dr. Brian Thomson</a:t>
            </a:r>
          </a:p>
        </p:txBody>
      </p:sp>
    </p:spTree>
    <p:extLst>
      <p:ext uri="{BB962C8B-B14F-4D97-AF65-F5344CB8AC3E}">
        <p14:creationId xmlns:p14="http://schemas.microsoft.com/office/powerpoint/2010/main" val="227371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E9EC-AC6C-DF5E-F17B-A0BA8353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/>
              <a:t>Blindness and vision impairment are increasing globally, increasing reliance on mobility aids.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A0DA7-A2BB-1D34-7ABF-FF22CAF5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77" y="1895171"/>
            <a:ext cx="5212223" cy="4301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C545F9-7FAB-0B0B-3CCF-046555622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58383"/>
            <a:ext cx="4874509" cy="4338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E9E6F8-4E70-D7B3-7138-89F60E2CDA9D}"/>
              </a:ext>
            </a:extLst>
          </p:cNvPr>
          <p:cNvSpPr txBox="1"/>
          <p:nvPr/>
        </p:nvSpPr>
        <p:spPr>
          <a:xfrm>
            <a:off x="838200" y="6197040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</a:t>
            </a:r>
          </a:p>
          <a:p>
            <a:r>
              <a:rPr lang="en-US" sz="900"/>
              <a:t>https://www.sciencedirect.com/science/article/pii/S2214109X20304253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E8B9A7-9F54-4662-CEFA-B80F16E28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097" y="2424438"/>
            <a:ext cx="743613" cy="308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489C1D-EDA8-DDB8-8C97-943E52B7C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531" y="2513776"/>
            <a:ext cx="743613" cy="3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4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5E04-F1AC-80F7-0D4A-14886B1F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55" y="494792"/>
            <a:ext cx="11238231" cy="1325563"/>
          </a:xfrm>
        </p:spPr>
        <p:txBody>
          <a:bodyPr>
            <a:normAutofit/>
          </a:bodyPr>
          <a:lstStyle/>
          <a:p>
            <a:r>
              <a:rPr lang="en-US" sz="3700"/>
              <a:t>Automatic Hazards Detection Can Prevent User Injuries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56E48-2792-4283-64B2-72F4CC74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55" y="2423759"/>
            <a:ext cx="5412417" cy="2516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87A07-B48C-9C68-F149-95D3CF9A4B4D}"/>
              </a:ext>
            </a:extLst>
          </p:cNvPr>
          <p:cNvSpPr txBox="1"/>
          <p:nvPr/>
        </p:nvSpPr>
        <p:spPr>
          <a:xfrm>
            <a:off x="516893" y="4903075"/>
            <a:ext cx="46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https://www.researchgate.net/figure/Schematics-of-A-an-individual-with-the-white-cane-facing-daily-life-obstacles-the-cane_fig1_350820013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A7468-1F6B-D456-BBE5-7B395C406EE6}"/>
              </a:ext>
            </a:extLst>
          </p:cNvPr>
          <p:cNvSpPr txBox="1"/>
          <p:nvPr/>
        </p:nvSpPr>
        <p:spPr>
          <a:xfrm>
            <a:off x="678391" y="2004137"/>
            <a:ext cx="496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Blind canes can’t detect all hazards.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BD495-A448-3D4A-BFC7-7BBB5B60F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18" y="2507790"/>
            <a:ext cx="5294247" cy="2989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6D2C7-9BE2-1B04-FAC4-61528FF23405}"/>
              </a:ext>
            </a:extLst>
          </p:cNvPr>
          <p:cNvSpPr txBox="1"/>
          <p:nvPr/>
        </p:nvSpPr>
        <p:spPr>
          <a:xfrm>
            <a:off x="6148891" y="5544203"/>
            <a:ext cx="3374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Source: https://youtu.be/S0n9UQ9eNrs?si=bu-2d58Qq2Apc4Jm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471E0-0F34-0A13-8A82-33EA88CB2FC3}"/>
              </a:ext>
            </a:extLst>
          </p:cNvPr>
          <p:cNvSpPr txBox="1"/>
          <p:nvPr/>
        </p:nvSpPr>
        <p:spPr>
          <a:xfrm>
            <a:off x="6055896" y="1998880"/>
            <a:ext cx="563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As a result, collisions and falls can occur.</a:t>
            </a:r>
          </a:p>
        </p:txBody>
      </p:sp>
    </p:spTree>
    <p:extLst>
      <p:ext uri="{BB962C8B-B14F-4D97-AF65-F5344CB8AC3E}">
        <p14:creationId xmlns:p14="http://schemas.microsoft.com/office/powerpoint/2010/main" val="314816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7846-FA45-A039-B3D4-7F223CD7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Fall and Injury Rates Among the Visually Impaired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0D4C6E-8F9E-78C4-0ED4-03F35B7F9ABE}"/>
              </a:ext>
            </a:extLst>
          </p:cNvPr>
          <p:cNvSpPr/>
          <p:nvPr/>
        </p:nvSpPr>
        <p:spPr>
          <a:xfrm>
            <a:off x="738351" y="3880945"/>
            <a:ext cx="3386959" cy="6201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74% reported at least 1 fall or injury event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3E20A-93ED-D93E-AAF6-8798EB8E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5" y="1591368"/>
            <a:ext cx="6371897" cy="897285"/>
          </a:xfrm>
        </p:spPr>
        <p:txBody>
          <a:bodyPr/>
          <a:lstStyle/>
          <a:p>
            <a:r>
              <a:rPr lang="en-US" dirty="0"/>
              <a:t>76 people with visual impairment were studied over a 12-month period</a:t>
            </a: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01C9EA47-08DF-B500-746C-70E707016DE5}"/>
              </a:ext>
            </a:extLst>
          </p:cNvPr>
          <p:cNvSpPr/>
          <p:nvPr/>
        </p:nvSpPr>
        <p:spPr>
          <a:xfrm>
            <a:off x="5055476" y="2598519"/>
            <a:ext cx="1897118" cy="620110"/>
          </a:xfrm>
          <a:prstGeom prst="ben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037D1FD2-1377-B3E2-7949-D102BE2D5F71}"/>
              </a:ext>
            </a:extLst>
          </p:cNvPr>
          <p:cNvSpPr/>
          <p:nvPr/>
        </p:nvSpPr>
        <p:spPr>
          <a:xfrm flipV="1">
            <a:off x="5055476" y="4191000"/>
            <a:ext cx="1870787" cy="620109"/>
          </a:xfrm>
          <a:prstGeom prst="ben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D6BF2AB-F0A8-8798-7108-203A57B04496}"/>
              </a:ext>
            </a:extLst>
          </p:cNvPr>
          <p:cNvSpPr/>
          <p:nvPr/>
        </p:nvSpPr>
        <p:spPr>
          <a:xfrm>
            <a:off x="4125310" y="3982107"/>
            <a:ext cx="951187" cy="41778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2660D4-007F-DB3C-09AA-86E17F9F28F6}"/>
              </a:ext>
            </a:extLst>
          </p:cNvPr>
          <p:cNvSpPr/>
          <p:nvPr/>
        </p:nvSpPr>
        <p:spPr>
          <a:xfrm>
            <a:off x="7083974" y="2454166"/>
            <a:ext cx="3386959" cy="6201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63% of falls resulted in an injury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29983A-4149-7256-9A11-318AD6C7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974" y="3205985"/>
            <a:ext cx="3762704" cy="34083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2D899FD-63A4-F44B-4323-24E2F1791447}"/>
              </a:ext>
            </a:extLst>
          </p:cNvPr>
          <p:cNvSpPr/>
          <p:nvPr/>
        </p:nvSpPr>
        <p:spPr>
          <a:xfrm>
            <a:off x="5055477" y="3218629"/>
            <a:ext cx="154698" cy="97023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12417F-8E2E-8F4C-1185-5C2AAD94BA90}"/>
              </a:ext>
            </a:extLst>
          </p:cNvPr>
          <p:cNvSpPr/>
          <p:nvPr/>
        </p:nvSpPr>
        <p:spPr>
          <a:xfrm>
            <a:off x="1082567" y="5137093"/>
            <a:ext cx="5870027" cy="129277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Our project aims to mitigate the trips and misplaced steps that are causes of falls.</a:t>
            </a:r>
          </a:p>
        </p:txBody>
      </p:sp>
    </p:spTree>
    <p:extLst>
      <p:ext uri="{BB962C8B-B14F-4D97-AF65-F5344CB8AC3E}">
        <p14:creationId xmlns:p14="http://schemas.microsoft.com/office/powerpoint/2010/main" val="25927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13C73-AD0F-F152-E372-318E5915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pic>
        <p:nvPicPr>
          <p:cNvPr id="1026" name="Picture 2" descr="Raspberry Pi AI Camera - The Pi Hut">
            <a:extLst>
              <a:ext uri="{FF2B5EF4-FFF2-40B4-BE49-F238E27FC236}">
                <a16:creationId xmlns:a16="http://schemas.microsoft.com/office/drawing/2014/main" id="{BC06B52F-BB34-33E1-CA0A-3473352A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34" y="2881094"/>
            <a:ext cx="1755227" cy="17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chine learning - Free electronics icons">
            <a:extLst>
              <a:ext uri="{FF2B5EF4-FFF2-40B4-BE49-F238E27FC236}">
                <a16:creationId xmlns:a16="http://schemas.microsoft.com/office/drawing/2014/main" id="{A77D4249-3D21-4D59-C3F2-6ED937548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48" y="2828542"/>
            <a:ext cx="1949173" cy="19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642B59D-80E8-DA2D-6E3A-14316853C071}"/>
              </a:ext>
            </a:extLst>
          </p:cNvPr>
          <p:cNvSpPr/>
          <p:nvPr/>
        </p:nvSpPr>
        <p:spPr>
          <a:xfrm>
            <a:off x="2940268" y="3489376"/>
            <a:ext cx="1216573" cy="5386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D890E-2D3B-6BA5-548A-7B71AB5E50D5}"/>
              </a:ext>
            </a:extLst>
          </p:cNvPr>
          <p:cNvSpPr txBox="1"/>
          <p:nvPr/>
        </p:nvSpPr>
        <p:spPr>
          <a:xfrm>
            <a:off x="933285" y="2282631"/>
            <a:ext cx="214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Camera Captures Walking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7DB85-59EC-8C31-5BD7-841A76A07AB9}"/>
              </a:ext>
            </a:extLst>
          </p:cNvPr>
          <p:cNvSpPr txBox="1"/>
          <p:nvPr/>
        </p:nvSpPr>
        <p:spPr>
          <a:xfrm>
            <a:off x="4062076" y="2182211"/>
            <a:ext cx="288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Machine Learning Model Identifies Hazard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B2CA1B-C3E9-F0CA-234D-BE31BE867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49" y="3224749"/>
            <a:ext cx="2579140" cy="1508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45A2E-7678-247C-8D40-859681C1F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95" y="2397999"/>
            <a:ext cx="3321926" cy="24843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1343B6-1A5D-AA84-B6EA-81726C35602E}"/>
              </a:ext>
            </a:extLst>
          </p:cNvPr>
          <p:cNvSpPr txBox="1"/>
          <p:nvPr/>
        </p:nvSpPr>
        <p:spPr>
          <a:xfrm>
            <a:off x="8297088" y="2240527"/>
            <a:ext cx="267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Vibration Alerts User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67B3E6-137D-DB1B-C862-3B18B9DF18CF}"/>
              </a:ext>
            </a:extLst>
          </p:cNvPr>
          <p:cNvSpPr/>
          <p:nvPr/>
        </p:nvSpPr>
        <p:spPr>
          <a:xfrm>
            <a:off x="6809799" y="3489375"/>
            <a:ext cx="1216573" cy="5386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ED56-559B-6386-2B16-CD7DBA37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80" y="-33789"/>
            <a:ext cx="10515600" cy="1325563"/>
          </a:xfrm>
        </p:spPr>
        <p:txBody>
          <a:bodyPr/>
          <a:lstStyle/>
          <a:p>
            <a:r>
              <a:rPr lang="en-US" dirty="0"/>
              <a:t>Proposed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4A73E-55F5-8A88-5E89-882C6369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8249" y="3459645"/>
            <a:ext cx="1325564" cy="13255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B9EC44-326E-5873-E944-DF08F06B3CE2}"/>
              </a:ext>
            </a:extLst>
          </p:cNvPr>
          <p:cNvSpPr/>
          <p:nvPr/>
        </p:nvSpPr>
        <p:spPr>
          <a:xfrm>
            <a:off x="10000171" y="736941"/>
            <a:ext cx="321985" cy="3573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07300-37ED-AA87-7526-5CCF967EE837}"/>
              </a:ext>
            </a:extLst>
          </p:cNvPr>
          <p:cNvSpPr txBox="1"/>
          <p:nvPr/>
        </p:nvSpPr>
        <p:spPr>
          <a:xfrm>
            <a:off x="10302003" y="664657"/>
            <a:ext cx="99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Power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E4416-8C09-A0D3-CE9A-CABC8F656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46" y="3235287"/>
            <a:ext cx="2466975" cy="1847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E03F4E-125A-CE7D-2F01-DE3BB91867AE}"/>
              </a:ext>
            </a:extLst>
          </p:cNvPr>
          <p:cNvSpPr txBox="1"/>
          <p:nvPr/>
        </p:nvSpPr>
        <p:spPr>
          <a:xfrm>
            <a:off x="3508885" y="3201421"/>
            <a:ext cx="4487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Raspberry Pi Zero 2 W Computer</a:t>
            </a:r>
          </a:p>
        </p:txBody>
      </p:sp>
      <p:pic>
        <p:nvPicPr>
          <p:cNvPr id="12" name="Picture 2" descr="Raspberry Pi AI Camera - The Pi Hut">
            <a:extLst>
              <a:ext uri="{FF2B5EF4-FFF2-40B4-BE49-F238E27FC236}">
                <a16:creationId xmlns:a16="http://schemas.microsoft.com/office/drawing/2014/main" id="{3B0DBFF6-95CB-49A7-2A6C-C9CFCF31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751" y="3327910"/>
            <a:ext cx="1755227" cy="17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B4A239-12B5-C482-3D17-8A0832BA3565}"/>
              </a:ext>
            </a:extLst>
          </p:cNvPr>
          <p:cNvSpPr txBox="1"/>
          <p:nvPr/>
        </p:nvSpPr>
        <p:spPr>
          <a:xfrm>
            <a:off x="7996780" y="2938078"/>
            <a:ext cx="330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Raspberry Pi AI Camera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CA7D7E-07F3-2F2A-FFCB-98CDB99B48C2}"/>
              </a:ext>
            </a:extLst>
          </p:cNvPr>
          <p:cNvCxnSpPr>
            <a:cxnSpLocks/>
          </p:cNvCxnSpPr>
          <p:nvPr/>
        </p:nvCxnSpPr>
        <p:spPr>
          <a:xfrm>
            <a:off x="2683813" y="4122427"/>
            <a:ext cx="18355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6EBCCF-F6A5-A884-0041-41F6D0464C7E}"/>
              </a:ext>
            </a:extLst>
          </p:cNvPr>
          <p:cNvCxnSpPr>
            <a:cxnSpLocks/>
          </p:cNvCxnSpPr>
          <p:nvPr/>
        </p:nvCxnSpPr>
        <p:spPr>
          <a:xfrm>
            <a:off x="6940503" y="4122427"/>
            <a:ext cx="152925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A7D5DE0-DAE6-E0A6-2648-5275775BB8AD}"/>
              </a:ext>
            </a:extLst>
          </p:cNvPr>
          <p:cNvSpPr/>
          <p:nvPr/>
        </p:nvSpPr>
        <p:spPr>
          <a:xfrm>
            <a:off x="10000171" y="1158833"/>
            <a:ext cx="321985" cy="357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4E97E-2C74-2FD8-9B20-9AB5F144B26A}"/>
              </a:ext>
            </a:extLst>
          </p:cNvPr>
          <p:cNvSpPr txBox="1"/>
          <p:nvPr/>
        </p:nvSpPr>
        <p:spPr>
          <a:xfrm>
            <a:off x="10302003" y="1106679"/>
            <a:ext cx="82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159E6F-DE6B-1CD5-1BA3-F320C0C1D049}"/>
              </a:ext>
            </a:extLst>
          </p:cNvPr>
          <p:cNvCxnSpPr>
            <a:cxnSpLocks/>
          </p:cNvCxnSpPr>
          <p:nvPr/>
        </p:nvCxnSpPr>
        <p:spPr>
          <a:xfrm flipH="1">
            <a:off x="6986321" y="3933240"/>
            <a:ext cx="1483437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DCDEBC9-88EB-9C4F-B8A5-8EBA33F20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98" y="1318955"/>
            <a:ext cx="1438286" cy="132398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0646B2-9F98-1DBA-991B-10B01704E528}"/>
              </a:ext>
            </a:extLst>
          </p:cNvPr>
          <p:cNvCxnSpPr>
            <a:cxnSpLocks/>
          </p:cNvCxnSpPr>
          <p:nvPr/>
        </p:nvCxnSpPr>
        <p:spPr>
          <a:xfrm flipV="1">
            <a:off x="5444517" y="2560810"/>
            <a:ext cx="0" cy="674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F98ADE-0EE4-E73C-3333-64C6BEE88B94}"/>
              </a:ext>
            </a:extLst>
          </p:cNvPr>
          <p:cNvCxnSpPr>
            <a:cxnSpLocks/>
          </p:cNvCxnSpPr>
          <p:nvPr/>
        </p:nvCxnSpPr>
        <p:spPr>
          <a:xfrm>
            <a:off x="5619977" y="2560810"/>
            <a:ext cx="0" cy="746236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266B01-7312-47B3-1B4C-6032FE380E44}"/>
              </a:ext>
            </a:extLst>
          </p:cNvPr>
          <p:cNvSpPr txBox="1"/>
          <p:nvPr/>
        </p:nvSpPr>
        <p:spPr>
          <a:xfrm>
            <a:off x="4385072" y="990334"/>
            <a:ext cx="254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Ultrasonic Sensor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BF8F8B-D535-AB9D-139C-CA5841205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47" y="5349223"/>
            <a:ext cx="2579140" cy="150877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6A50F02-87B8-A0E8-DC02-FE85969D3F00}"/>
              </a:ext>
            </a:extLst>
          </p:cNvPr>
          <p:cNvSpPr txBox="1"/>
          <p:nvPr/>
        </p:nvSpPr>
        <p:spPr>
          <a:xfrm>
            <a:off x="5231155" y="6267818"/>
            <a:ext cx="22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Vibration Motor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75224A-E9F2-0472-753C-4731D5CC52AE}"/>
              </a:ext>
            </a:extLst>
          </p:cNvPr>
          <p:cNvCxnSpPr>
            <a:cxnSpLocks/>
          </p:cNvCxnSpPr>
          <p:nvPr/>
        </p:nvCxnSpPr>
        <p:spPr>
          <a:xfrm>
            <a:off x="5705537" y="4785210"/>
            <a:ext cx="0" cy="6444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4C174EE-DD1F-1414-D6BB-FBC08936FC6E}"/>
              </a:ext>
            </a:extLst>
          </p:cNvPr>
          <p:cNvSpPr txBox="1"/>
          <p:nvPr/>
        </p:nvSpPr>
        <p:spPr>
          <a:xfrm>
            <a:off x="1358249" y="3327910"/>
            <a:ext cx="113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Battery</a:t>
            </a:r>
          </a:p>
        </p:txBody>
      </p:sp>
    </p:spTree>
    <p:extLst>
      <p:ext uri="{BB962C8B-B14F-4D97-AF65-F5344CB8AC3E}">
        <p14:creationId xmlns:p14="http://schemas.microsoft.com/office/powerpoint/2010/main" val="4869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2F98-D98F-7C1C-B72B-E4473F7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6C71-9FAD-F966-973C-ED2DB9D69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https://www.researchgate.net/figure/Up-left-and-down-right-stairs-detected-with-the-electronic-white-cane_fig5_51873006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92B31-AEB9-D996-76A2-315C6643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92" y="3022863"/>
            <a:ext cx="6734224" cy="2714645"/>
          </a:xfrm>
          <a:prstGeom prst="rect">
            <a:avLst/>
          </a:prstGeom>
        </p:spPr>
      </p:pic>
      <p:pic>
        <p:nvPicPr>
          <p:cNvPr id="4" name="Picture 4" descr="10. Neural Networks / Nature of Code">
            <a:extLst>
              <a:ext uri="{FF2B5EF4-FFF2-40B4-BE49-F238E27FC236}">
                <a16:creationId xmlns:a16="http://schemas.microsoft.com/office/drawing/2014/main" id="{AC4221AE-DD43-AA07-3D3D-4C9F6486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86" y="467053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2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215</Words>
  <Application>Microsoft Office PowerPoint</Application>
  <PresentationFormat>Widescreen</PresentationFormat>
  <Paragraphs>33</Paragraphs>
  <Slides>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SafeStep</vt:lpstr>
      <vt:lpstr>Blindness and vision impairment are increasing globally, increasing reliance on mobility aids.</vt:lpstr>
      <vt:lpstr>Automatic Hazards Detection Can Prevent User Injuries</vt:lpstr>
      <vt:lpstr>Fall and Injury Rates Among the Visually Impaired</vt:lpstr>
      <vt:lpstr>Proposed Solution</vt:lpstr>
      <vt:lpstr>Proposed Solution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D Pervin</dc:creator>
  <cp:lastModifiedBy>Kevin Bui</cp:lastModifiedBy>
  <cp:revision>2</cp:revision>
  <dcterms:created xsi:type="dcterms:W3CDTF">2026-01-29T17:42:25Z</dcterms:created>
  <dcterms:modified xsi:type="dcterms:W3CDTF">2026-03-18T21:49:20Z</dcterms:modified>
</cp:coreProperties>
</file>