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314715-9899-4B0E-9DF5-EA28BFC04B67}" v="4" dt="2026-02-12T00:17:55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17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3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66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504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35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90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12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7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5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6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7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0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59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8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06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76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1AB6D-3334-4550-B508-310889F5621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6260A-BEBD-45EC-9381-7C6BB3EE1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23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96E1F-9233-1ABE-4250-F08089418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8008" y="881888"/>
            <a:ext cx="9144000" cy="2387600"/>
          </a:xfrm>
        </p:spPr>
        <p:txBody>
          <a:bodyPr/>
          <a:lstStyle/>
          <a:p>
            <a:r>
              <a:rPr lang="en-US" dirty="0"/>
              <a:t>Raspberry Pi AI Camera Integration</a:t>
            </a:r>
          </a:p>
        </p:txBody>
      </p:sp>
      <p:pic>
        <p:nvPicPr>
          <p:cNvPr id="1026" name="Picture 2" descr="Buy a Raspberry Pi AI Camera – Raspberry Pi">
            <a:extLst>
              <a:ext uri="{FF2B5EF4-FFF2-40B4-BE49-F238E27FC236}">
                <a16:creationId xmlns:a16="http://schemas.microsoft.com/office/drawing/2014/main" id="{819618ED-D734-655F-F5FB-83EF9A471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6992" y="3269488"/>
            <a:ext cx="38100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338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17336-161D-7C00-D7CC-BABE62E97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this camera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E3EA1-D66F-79A0-6B96-48B982517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83080"/>
            <a:ext cx="9905999" cy="4700015"/>
          </a:xfrm>
        </p:spPr>
        <p:txBody>
          <a:bodyPr>
            <a:normAutofit/>
          </a:bodyPr>
          <a:lstStyle/>
          <a:p>
            <a:r>
              <a:rPr lang="en-US" sz="2800" dirty="0"/>
              <a:t>The camera has a Sony IMX500 sensor, neural networks can run on the camera module. </a:t>
            </a:r>
          </a:p>
          <a:p>
            <a:r>
              <a:rPr lang="en-US" sz="2800" dirty="0"/>
              <a:t>It has a small Image Signal Processor (ISP) that converts raw data to input tensors.</a:t>
            </a:r>
          </a:p>
          <a:p>
            <a:r>
              <a:rPr lang="en-US" sz="2800" dirty="0"/>
              <a:t>Input tensor -&gt; IMX500 on-board neural network accelerator.</a:t>
            </a:r>
          </a:p>
          <a:p>
            <a:r>
              <a:rPr lang="en-US" sz="2800" dirty="0"/>
              <a:t>Camera outputs normal image frames AND output tensors directly to the Pi.</a:t>
            </a:r>
          </a:p>
          <a:p>
            <a:r>
              <a:rPr lang="en-US" sz="2800" dirty="0"/>
              <a:t>The Pi DOES NOT need to run neural network on the CPU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64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E059F-4803-CB90-96AF-51E486FCA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software/libraries are stated in docs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152ED-0128-DCF6-B200-B537D585D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55648"/>
            <a:ext cx="9905999" cy="4864607"/>
          </a:xfrm>
        </p:spPr>
        <p:txBody>
          <a:bodyPr>
            <a:normAutofit/>
          </a:bodyPr>
          <a:lstStyle/>
          <a:p>
            <a:r>
              <a:rPr lang="en-US" sz="2800" dirty="0" err="1"/>
              <a:t>Libcamera</a:t>
            </a:r>
            <a:r>
              <a:rPr lang="en-US" sz="2800" dirty="0"/>
              <a:t> – dequeues an image and inference data buffer from the IMX500 kernel. Can use specific controls to look at input/output tensors arrays and info about the tensors.</a:t>
            </a:r>
          </a:p>
          <a:p>
            <a:r>
              <a:rPr lang="en-US" sz="2800" dirty="0" err="1"/>
              <a:t>Rbicam</a:t>
            </a:r>
            <a:r>
              <a:rPr lang="en-US" sz="2800" dirty="0"/>
              <a:t>-apps – runs IMX500 post-processing, provides a base class for any neural network model. Docs gives examples of object-detection and pose-detection</a:t>
            </a:r>
          </a:p>
          <a:p>
            <a:r>
              <a:rPr lang="en-US" sz="2800" dirty="0"/>
              <a:t>Picamera2 – Similar to </a:t>
            </a:r>
            <a:r>
              <a:rPr lang="en-US" sz="2800" dirty="0" err="1"/>
              <a:t>rbicam</a:t>
            </a:r>
            <a:r>
              <a:rPr lang="en-US" sz="2800" dirty="0"/>
              <a:t>-apps, gives functions to help read tensors and convert coordinates. </a:t>
            </a:r>
          </a:p>
        </p:txBody>
      </p:sp>
    </p:spTree>
    <p:extLst>
      <p:ext uri="{BB962C8B-B14F-4D97-AF65-F5344CB8AC3E}">
        <p14:creationId xmlns:p14="http://schemas.microsoft.com/office/powerpoint/2010/main" val="1924239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5A0EF-3164-4A90-3EAB-0FC04E461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Neural Networks can be used?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CC920-0954-57F7-489E-E89A7FFF9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46504"/>
            <a:ext cx="10018713" cy="4828032"/>
          </a:xfrm>
        </p:spPr>
        <p:txBody>
          <a:bodyPr>
            <a:normAutofit/>
          </a:bodyPr>
          <a:lstStyle/>
          <a:p>
            <a:r>
              <a:rPr lang="en-US" sz="2800" dirty="0"/>
              <a:t>Out of the box, documentation says that you can run example pre-packaged demos.</a:t>
            </a:r>
          </a:p>
          <a:p>
            <a:pPr lvl="1"/>
            <a:r>
              <a:rPr lang="en-US" sz="2800" dirty="0" err="1"/>
              <a:t>MobileNetSSD</a:t>
            </a:r>
            <a:r>
              <a:rPr lang="en-US" sz="2800" dirty="0"/>
              <a:t> for object detection</a:t>
            </a:r>
          </a:p>
          <a:p>
            <a:pPr lvl="1"/>
            <a:r>
              <a:rPr lang="en-US" sz="2800" dirty="0" err="1"/>
              <a:t>PoseNet</a:t>
            </a:r>
            <a:r>
              <a:rPr lang="en-US" sz="2800" dirty="0"/>
              <a:t> for pose estimation</a:t>
            </a:r>
          </a:p>
          <a:p>
            <a:r>
              <a:rPr lang="en-US" sz="2800" dirty="0"/>
              <a:t>We can choose from an array of small convolution neural networks (CNN)</a:t>
            </a:r>
          </a:p>
          <a:p>
            <a:pPr lvl="1"/>
            <a:r>
              <a:rPr lang="en-US" sz="2800" dirty="0"/>
              <a:t>We can use MobileNetV2 or MobileNetV3-small</a:t>
            </a:r>
          </a:p>
          <a:p>
            <a:pPr lvl="1"/>
            <a:r>
              <a:rPr lang="en-US" sz="2800" dirty="0" err="1"/>
              <a:t>EfficientNet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3125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D626D-AB27-2655-AABB-1910E3614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deploy </a:t>
            </a:r>
            <a:r>
              <a:rPr lang="en-US" dirty="0" err="1"/>
              <a:t>PyTorch</a:t>
            </a:r>
            <a:r>
              <a:rPr lang="en-US" dirty="0"/>
              <a:t> onto the camera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B4F4B-91B0-76EA-19B9-CB5F758CC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91640"/>
            <a:ext cx="10018713" cy="4956048"/>
          </a:xfrm>
        </p:spPr>
        <p:txBody>
          <a:bodyPr>
            <a:noAutofit/>
          </a:bodyPr>
          <a:lstStyle/>
          <a:p>
            <a:r>
              <a:rPr lang="en-US" dirty="0"/>
              <a:t>This is the official flow on how to deploy a new neural network from the official Raspberry Pi Documentation</a:t>
            </a:r>
          </a:p>
          <a:p>
            <a:pPr lvl="1"/>
            <a:r>
              <a:rPr lang="en-US" sz="2400" dirty="0"/>
              <a:t>Provide a floating-point neural network model (</a:t>
            </a:r>
            <a:r>
              <a:rPr lang="en-US" sz="2400" dirty="0" err="1"/>
              <a:t>PyTorch</a:t>
            </a:r>
            <a:r>
              <a:rPr lang="en-US" sz="2400" dirty="0"/>
              <a:t> or TensorFlow)</a:t>
            </a:r>
          </a:p>
          <a:p>
            <a:pPr lvl="1"/>
            <a:r>
              <a:rPr lang="en-US" sz="2400" dirty="0"/>
              <a:t>Run the model through Edge-MDT (Edge AI Model Deployment Toolkit)</a:t>
            </a:r>
          </a:p>
          <a:p>
            <a:pPr lvl="2"/>
            <a:r>
              <a:rPr lang="en-US" sz="2400" dirty="0" err="1"/>
              <a:t>Quantise</a:t>
            </a:r>
            <a:r>
              <a:rPr lang="en-US" sz="2400" dirty="0"/>
              <a:t> and compress the model so that it can run using the resources available on the IMX500 camera module</a:t>
            </a:r>
          </a:p>
          <a:p>
            <a:pPr lvl="2"/>
            <a:r>
              <a:rPr lang="en-US" sz="2400" dirty="0"/>
              <a:t>Convert the compressed model to IMX500 format</a:t>
            </a:r>
          </a:p>
          <a:p>
            <a:pPr lvl="1"/>
            <a:r>
              <a:rPr lang="en-US" sz="2400" dirty="0"/>
              <a:t>Package the model into a firmware file (.</a:t>
            </a:r>
            <a:r>
              <a:rPr lang="en-US" sz="2400" dirty="0" err="1"/>
              <a:t>rpk</a:t>
            </a:r>
            <a:r>
              <a:rPr lang="en-US" sz="2400" dirty="0"/>
              <a:t>) that can be loaded at runtime onto the camera</a:t>
            </a:r>
          </a:p>
          <a:p>
            <a:r>
              <a:rPr lang="en-US" dirty="0" err="1"/>
              <a:t>PyTorch</a:t>
            </a:r>
            <a:r>
              <a:rPr lang="en-US" dirty="0"/>
              <a:t> uses ONNX for conversion to IMX500 format.</a:t>
            </a:r>
          </a:p>
        </p:txBody>
      </p:sp>
    </p:spTree>
    <p:extLst>
      <p:ext uri="{BB962C8B-B14F-4D97-AF65-F5344CB8AC3E}">
        <p14:creationId xmlns:p14="http://schemas.microsoft.com/office/powerpoint/2010/main" val="85103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723C7-AC3B-9209-8A6B-2734DB9D6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+ Deployment Limitations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27F58-FCA3-1534-9F66-8C9A049DB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19072"/>
            <a:ext cx="10018713" cy="4864607"/>
          </a:xfrm>
        </p:spPr>
        <p:txBody>
          <a:bodyPr>
            <a:normAutofit fontScale="40000" lnSpcReduction="20000"/>
          </a:bodyPr>
          <a:lstStyle/>
          <a:p>
            <a:r>
              <a:rPr lang="en-US" sz="7000" dirty="0"/>
              <a:t>The IMX500 has 8 MB of on-sensor memory available.</a:t>
            </a:r>
          </a:p>
          <a:p>
            <a:pPr lvl="1"/>
            <a:r>
              <a:rPr lang="en-US" sz="7000" dirty="0"/>
              <a:t>This could be used for the model, firmware packaging, etc.</a:t>
            </a:r>
          </a:p>
          <a:p>
            <a:r>
              <a:rPr lang="en-US" sz="7000" dirty="0"/>
              <a:t>IMX500 deployment REQUIRES 8-bit uniform quantification</a:t>
            </a:r>
          </a:p>
          <a:p>
            <a:r>
              <a:rPr lang="en-US" sz="7000" dirty="0"/>
              <a:t>No FP32 inference on sensor</a:t>
            </a:r>
          </a:p>
          <a:p>
            <a:pPr lvl="1"/>
            <a:r>
              <a:rPr lang="en-US" sz="7000" dirty="0"/>
              <a:t>FP32 = 32-bit floating point </a:t>
            </a:r>
          </a:p>
          <a:p>
            <a:pPr lvl="1"/>
            <a:r>
              <a:rPr lang="en-US" sz="7000" dirty="0"/>
              <a:t>Train in FP32 -&gt; Export to ONNX FP32 -&gt; Quantize INT8 -&gt; Deploy</a:t>
            </a:r>
          </a:p>
          <a:p>
            <a:r>
              <a:rPr lang="en-US" sz="7000" dirty="0"/>
              <a:t>IMX500 needs a fixed input size and no dynamic tensor shape</a:t>
            </a:r>
          </a:p>
          <a:p>
            <a:r>
              <a:rPr lang="en-US" sz="7000" dirty="0"/>
              <a:t>Power draw should be lower than running it on the CPU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454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D9C07-DB55-7DED-3B38-3700CA1D8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Compatibility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D6F80-DB14-8E9D-6C4A-69CE13A8C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75104"/>
            <a:ext cx="10018713" cy="4599431"/>
          </a:xfrm>
        </p:spPr>
        <p:txBody>
          <a:bodyPr>
            <a:normAutofit/>
          </a:bodyPr>
          <a:lstStyle/>
          <a:p>
            <a:r>
              <a:rPr lang="en-US" sz="2800" dirty="0"/>
              <a:t>Training (on the cluster)</a:t>
            </a:r>
          </a:p>
          <a:p>
            <a:pPr lvl="1"/>
            <a:r>
              <a:rPr lang="en-US" sz="2800" dirty="0"/>
              <a:t>Use *.list -&gt; Dataset custom loader -&gt; transforms -&gt; </a:t>
            </a:r>
            <a:r>
              <a:rPr lang="en-US" sz="2800" dirty="0" err="1"/>
              <a:t>PyTorch</a:t>
            </a:r>
            <a:r>
              <a:rPr lang="en-US" sz="2800" dirty="0"/>
              <a:t> model Train</a:t>
            </a:r>
          </a:p>
          <a:p>
            <a:pPr lvl="1"/>
            <a:endParaRPr lang="en-US" sz="2800" dirty="0"/>
          </a:p>
          <a:p>
            <a:r>
              <a:rPr lang="en-US" sz="2800" dirty="0"/>
              <a:t>Deployment (on cane)</a:t>
            </a:r>
          </a:p>
          <a:p>
            <a:pPr lvl="1"/>
            <a:r>
              <a:rPr lang="en-US" sz="2800" dirty="0"/>
              <a:t>Camera produces image frames + inference tensors</a:t>
            </a:r>
          </a:p>
          <a:p>
            <a:pPr lvl="1"/>
            <a:r>
              <a:rPr lang="en-US" sz="2800" dirty="0"/>
              <a:t>Create an “app” that reads tensors (via Picamera2/</a:t>
            </a:r>
            <a:r>
              <a:rPr lang="en-US" sz="2800" dirty="0" err="1"/>
              <a:t>libcamera</a:t>
            </a:r>
            <a:r>
              <a:rPr lang="en-US" sz="2800" dirty="0"/>
              <a:t>) and interprets them.</a:t>
            </a:r>
          </a:p>
        </p:txBody>
      </p:sp>
    </p:spTree>
    <p:extLst>
      <p:ext uri="{BB962C8B-B14F-4D97-AF65-F5344CB8AC3E}">
        <p14:creationId xmlns:p14="http://schemas.microsoft.com/office/powerpoint/2010/main" val="2603986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AAA57-AC16-899D-9AC0-8FDFB4E9D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Future Workflow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D20C6-1635-F7C9-2CCF-F089AB83D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29968"/>
            <a:ext cx="10018713" cy="448055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1.) Continue data collection and sorting.</a:t>
            </a:r>
          </a:p>
          <a:p>
            <a:pPr marL="0" indent="0">
              <a:buNone/>
            </a:pPr>
            <a:r>
              <a:rPr lang="en-US" sz="2800" dirty="0"/>
              <a:t>2.) I will continue with my own custom data loader. </a:t>
            </a:r>
          </a:p>
          <a:p>
            <a:pPr marL="0" indent="0">
              <a:buNone/>
            </a:pPr>
            <a:r>
              <a:rPr lang="en-US" sz="2800" dirty="0"/>
              <a:t>3.) Choosing lightweight CNN model to train on.</a:t>
            </a:r>
          </a:p>
          <a:p>
            <a:pPr marL="0" indent="0">
              <a:buNone/>
            </a:pPr>
            <a:r>
              <a:rPr lang="en-US" sz="2800" dirty="0"/>
              <a:t>4.) Begin training and hope for an error of less than 100%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486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7189E1FCC004B894CE8FF2BBDB54B" ma:contentTypeVersion="13" ma:contentTypeDescription="Create a new document." ma:contentTypeScope="" ma:versionID="98dd5346512bac9a1bfc6bc799be7779">
  <xsd:schema xmlns:xsd="http://www.w3.org/2001/XMLSchema" xmlns:xs="http://www.w3.org/2001/XMLSchema" xmlns:p="http://schemas.microsoft.com/office/2006/metadata/properties" xmlns:ns3="966f01ec-aa58-495f-a891-7352d92ab86f" xmlns:ns4="11d21b68-553c-42de-a55f-b2f3524a066b" targetNamespace="http://schemas.microsoft.com/office/2006/metadata/properties" ma:root="true" ma:fieldsID="bc39fdd8e170309cc41f4f297dc2ff7e" ns3:_="" ns4:_="">
    <xsd:import namespace="966f01ec-aa58-495f-a891-7352d92ab86f"/>
    <xsd:import namespace="11d21b68-553c-42de-a55f-b2f3524a066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f01ec-aa58-495f-a891-7352d92ab8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21b68-553c-42de-a55f-b2f3524a066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66f01ec-aa58-495f-a891-7352d92ab86f" xsi:nil="true"/>
  </documentManagement>
</p:properties>
</file>

<file path=customXml/itemProps1.xml><?xml version="1.0" encoding="utf-8"?>
<ds:datastoreItem xmlns:ds="http://schemas.openxmlformats.org/officeDocument/2006/customXml" ds:itemID="{3FBED370-6374-4A98-B608-371C709BFC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f01ec-aa58-495f-a891-7352d92ab86f"/>
    <ds:schemaRef ds:uri="11d21b68-553c-42de-a55f-b2f3524a06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2498F8-2940-4E7E-B791-36B20CB913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EBAA78-7C37-4559-9150-CAABB51C6CD1}">
  <ds:schemaRefs>
    <ds:schemaRef ds:uri="http://schemas.openxmlformats.org/package/2006/metadata/core-properties"/>
    <ds:schemaRef ds:uri="http://purl.org/dc/terms/"/>
    <ds:schemaRef ds:uri="11d21b68-553c-42de-a55f-b2f3524a066b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966f01ec-aa58-495f-a891-7352d92ab86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103</TotalTime>
  <Words>489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Tw Cen MT</vt:lpstr>
      <vt:lpstr>Circuit</vt:lpstr>
      <vt:lpstr>Raspberry Pi AI Camera Integration</vt:lpstr>
      <vt:lpstr>What does this camera do?</vt:lpstr>
      <vt:lpstr>What software/libraries are stated in docs</vt:lpstr>
      <vt:lpstr>What Neural Networks can be used?</vt:lpstr>
      <vt:lpstr>How to deploy PyTorch onto the camera</vt:lpstr>
      <vt:lpstr>Hardware + Deployment Limitations </vt:lpstr>
      <vt:lpstr>Compatibility </vt:lpstr>
      <vt:lpstr>Potential Future Workflow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Bui</dc:creator>
  <cp:lastModifiedBy>Kevin Bui</cp:lastModifiedBy>
  <cp:revision>2</cp:revision>
  <dcterms:created xsi:type="dcterms:W3CDTF">2026-02-11T22:11:08Z</dcterms:created>
  <dcterms:modified xsi:type="dcterms:W3CDTF">2026-02-18T22:43:41Z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0x0101000A67189E1FCC004B894CE8FF2BBDB54B</vt:lpwstr>
  </property>
</Properties>
</file>