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2" r:id="rId1"/>
  </p:sldMasterIdLst>
  <p:sldIdLst>
    <p:sldId id="256" r:id="rId2"/>
    <p:sldId id="258" r:id="rId3"/>
    <p:sldId id="259" r:id="rId4"/>
    <p:sldId id="265" r:id="rId5"/>
    <p:sldId id="260" r:id="rId6"/>
    <p:sldId id="261" r:id="rId7"/>
    <p:sldId id="266"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57078E-7985-B868-5C58-AB49713F72EB}" v="642" dt="2026-08-05T18:11:36.355"/>
    <p1510:client id="{20C77129-2D59-7704-9580-4D1F9F84A2FC}" v="602" dt="2026-08-06T14:43:30.286"/>
    <p1510:client id="{56B7070D-FCA1-4E04-1462-A4E3AAB240EF}" v="1213" dt="2026-08-05T18:51:58.502"/>
    <p1510:client id="{BEB1CE97-76F1-98BC-4478-8220A5A560E0}" v="28" dt="2026-08-06T14:22:04.009"/>
    <p1510:client id="{CED23A49-BFF6-1076-0DFD-B7BD7D9FFA03}" v="114" dt="2026-08-06T15:47:22.939"/>
    <p1510:client id="{EF13C0FD-4CD5-4CF6-9498-F5BDD6465CCE}" v="339" dt="2026-08-05T23:23:14.243"/>
    <p1510:client id="{FA1291FD-B91D-4FFE-98E8-6B4FA19DB095}" v="4299" dt="2026-08-06T01:51:04.4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586751605"/>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4030273821"/>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2318425"/>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990825138"/>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958683459"/>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526906183"/>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71427008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385495533"/>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39811853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074701174"/>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316419022"/>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050722686"/>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089366795"/>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89300575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995328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902650514"/>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626243843"/>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8/6/2026</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4017615453"/>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Lst>
  <p:transition spd="slow">
    <p:wipe/>
  </p:transition>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1525" y="1380068"/>
            <a:ext cx="9483159" cy="2616199"/>
          </a:xfrm>
        </p:spPr>
        <p:txBody>
          <a:bodyPr>
            <a:normAutofit/>
          </a:bodyPr>
          <a:lstStyle/>
          <a:p>
            <a:r>
              <a:rPr lang="en-US">
                <a:latin typeface="Baskerville Old Face"/>
                <a:cs typeface="Arial"/>
              </a:rPr>
              <a:t>Automatic Interpretation of </a:t>
            </a:r>
            <a:r>
              <a:rPr lang="en-US">
                <a:latin typeface="Baskerville Old Face"/>
                <a:ea typeface="Calibri"/>
                <a:cs typeface="Calibri"/>
              </a:rPr>
              <a:t>Electrocardiogram </a:t>
            </a:r>
            <a:r>
              <a:rPr lang="en-US">
                <a:latin typeface="Baskerville Old Face"/>
                <a:ea typeface="Calibri"/>
                <a:cs typeface="Arial"/>
              </a:rPr>
              <a:t>Signals</a:t>
            </a:r>
            <a:endParaRPr lang="en-US" err="1">
              <a:latin typeface="Baskerville Old Face"/>
            </a:endParaRPr>
          </a:p>
        </p:txBody>
      </p:sp>
      <p:sp>
        <p:nvSpPr>
          <p:cNvPr id="3" name="Subtitle 2"/>
          <p:cNvSpPr>
            <a:spLocks noGrp="1"/>
          </p:cNvSpPr>
          <p:nvPr>
            <p:ph type="subTitle" idx="1"/>
          </p:nvPr>
        </p:nvSpPr>
        <p:spPr/>
        <p:txBody>
          <a:bodyPr vert="horz" lIns="91440" tIns="45720" rIns="91440" bIns="45720" rtlCol="0" anchor="t">
            <a:normAutofit/>
          </a:bodyPr>
          <a:lstStyle/>
          <a:p>
            <a:r>
              <a:rPr lang="en-US">
                <a:latin typeface="Baskerville Old Face"/>
              </a:rPr>
              <a:t>By </a:t>
            </a:r>
            <a:r>
              <a:rPr lang="en-US" err="1">
                <a:latin typeface="Baskerville Old Face"/>
              </a:rPr>
              <a:t>Chernoh</a:t>
            </a:r>
            <a:r>
              <a:rPr lang="en-US">
                <a:latin typeface="Baskerville Old Face"/>
              </a:rPr>
              <a:t> Barrie, Eric Lin, Giorgi Chubinidze</a:t>
            </a:r>
          </a:p>
        </p:txBody>
      </p:sp>
    </p:spTree>
    <p:extLst>
      <p:ext uri="{BB962C8B-B14F-4D97-AF65-F5344CB8AC3E}">
        <p14:creationId xmlns:p14="http://schemas.microsoft.com/office/powerpoint/2010/main" val="10985722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EC885E-5FD6-D689-2E61-E1643EAA029B}"/>
              </a:ext>
            </a:extLst>
          </p:cNvPr>
          <p:cNvSpPr txBox="1"/>
          <p:nvPr/>
        </p:nvSpPr>
        <p:spPr>
          <a:xfrm>
            <a:off x="1676400" y="0"/>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a:latin typeface="Baskerville Old Face"/>
              </a:rPr>
              <a:t>Reflection</a:t>
            </a:r>
          </a:p>
        </p:txBody>
      </p:sp>
      <p:sp>
        <p:nvSpPr>
          <p:cNvPr id="3" name="TextBox 2">
            <a:extLst>
              <a:ext uri="{FF2B5EF4-FFF2-40B4-BE49-F238E27FC236}">
                <a16:creationId xmlns:a16="http://schemas.microsoft.com/office/drawing/2014/main" id="{3F20CBF7-2EAD-0DDD-6967-D169C0126C16}"/>
              </a:ext>
            </a:extLst>
          </p:cNvPr>
          <p:cNvSpPr txBox="1"/>
          <p:nvPr/>
        </p:nvSpPr>
        <p:spPr>
          <a:xfrm>
            <a:off x="2116666" y="1136952"/>
            <a:ext cx="8610599"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b="1">
                <a:latin typeface="Baskerville Old Face"/>
                <a:ea typeface="+mn-lt"/>
                <a:cs typeface="+mn-lt"/>
              </a:rPr>
              <a:t>Overall, this overall an amazing experience that taught us many important lesson that will stick with us till the future</a:t>
            </a:r>
          </a:p>
          <a:p>
            <a:pPr marL="342900" indent="-342900">
              <a:buFont typeface="Arial"/>
              <a:buChar char="•"/>
            </a:pPr>
            <a:r>
              <a:rPr lang="en-US" sz="2400" b="1">
                <a:latin typeface="Baskerville Old Face"/>
                <a:ea typeface="+mn-lt"/>
                <a:cs typeface="+mn-lt"/>
              </a:rPr>
              <a:t>One of those lessons is the reality's of experiments, which is that for every for experiment that successful, there are a thousand more that either don't succeed or take a lot longer to and this one is an example of the latter</a:t>
            </a:r>
          </a:p>
          <a:p>
            <a:pPr marL="342900" indent="-342900">
              <a:buFont typeface="Arial"/>
              <a:buChar char="•"/>
            </a:pPr>
            <a:r>
              <a:rPr lang="en-US" sz="2400" b="1">
                <a:latin typeface="Baskerville Old Face"/>
                <a:ea typeface="+mn-lt"/>
                <a:cs typeface="+mn-lt"/>
              </a:rPr>
              <a:t>The second lesson is that the road of computer science and coding in general can take many different path then the typical creating website and other things.</a:t>
            </a:r>
          </a:p>
        </p:txBody>
      </p:sp>
    </p:spTree>
    <p:extLst>
      <p:ext uri="{BB962C8B-B14F-4D97-AF65-F5344CB8AC3E}">
        <p14:creationId xmlns:p14="http://schemas.microsoft.com/office/powerpoint/2010/main" val="278604850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9DF01A-F2BA-6FE1-EC84-76DEE1704070}"/>
              </a:ext>
            </a:extLst>
          </p:cNvPr>
          <p:cNvSpPr txBox="1"/>
          <p:nvPr/>
        </p:nvSpPr>
        <p:spPr>
          <a:xfrm>
            <a:off x="1795669" y="-1"/>
            <a:ext cx="824285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Baskerville Old Face"/>
              </a:rPr>
              <a:t>Short Overview for an ECG Machine</a:t>
            </a:r>
          </a:p>
        </p:txBody>
      </p:sp>
      <p:pic>
        <p:nvPicPr>
          <p:cNvPr id="4" name="Picture 3">
            <a:extLst>
              <a:ext uri="{FF2B5EF4-FFF2-40B4-BE49-F238E27FC236}">
                <a16:creationId xmlns:a16="http://schemas.microsoft.com/office/drawing/2014/main" id="{C9B1D7E8-7919-470A-1CB1-E752A377166D}"/>
              </a:ext>
            </a:extLst>
          </p:cNvPr>
          <p:cNvPicPr>
            <a:picLocks noChangeAspect="1"/>
          </p:cNvPicPr>
          <p:nvPr/>
        </p:nvPicPr>
        <p:blipFill>
          <a:blip r:embed="rId2"/>
          <a:stretch>
            <a:fillRect/>
          </a:stretch>
        </p:blipFill>
        <p:spPr>
          <a:xfrm>
            <a:off x="8535239" y="497106"/>
            <a:ext cx="2281580" cy="4760693"/>
          </a:xfrm>
          <a:prstGeom prst="rect">
            <a:avLst/>
          </a:prstGeom>
        </p:spPr>
      </p:pic>
      <p:pic>
        <p:nvPicPr>
          <p:cNvPr id="5" name="Picture 4">
            <a:extLst>
              <a:ext uri="{FF2B5EF4-FFF2-40B4-BE49-F238E27FC236}">
                <a16:creationId xmlns:a16="http://schemas.microsoft.com/office/drawing/2014/main" id="{D6C4450E-21A9-ADDC-22C3-C6385018D261}"/>
              </a:ext>
            </a:extLst>
          </p:cNvPr>
          <p:cNvPicPr>
            <a:picLocks noChangeAspect="1"/>
          </p:cNvPicPr>
          <p:nvPr/>
        </p:nvPicPr>
        <p:blipFill>
          <a:blip r:embed="rId3"/>
          <a:stretch>
            <a:fillRect/>
          </a:stretch>
        </p:blipFill>
        <p:spPr>
          <a:xfrm>
            <a:off x="469226" y="1053244"/>
            <a:ext cx="8223006" cy="4106741"/>
          </a:xfrm>
          <a:prstGeom prst="rect">
            <a:avLst/>
          </a:prstGeom>
        </p:spPr>
      </p:pic>
      <p:sp>
        <p:nvSpPr>
          <p:cNvPr id="3" name="TextBox 2">
            <a:extLst>
              <a:ext uri="{FF2B5EF4-FFF2-40B4-BE49-F238E27FC236}">
                <a16:creationId xmlns:a16="http://schemas.microsoft.com/office/drawing/2014/main" id="{E1A5FF41-FB88-8DD9-C2AA-D2AC70FDC956}"/>
              </a:ext>
            </a:extLst>
          </p:cNvPr>
          <p:cNvSpPr txBox="1"/>
          <p:nvPr/>
        </p:nvSpPr>
        <p:spPr>
          <a:xfrm>
            <a:off x="2208270" y="5026397"/>
            <a:ext cx="9993922"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b="1">
                <a:latin typeface="Baskerville Old Face"/>
                <a:ea typeface="+mn-lt"/>
                <a:cs typeface="+mn-lt"/>
              </a:rPr>
              <a:t>Doctors place 10 electrodes on your arms and legs and rib cages.</a:t>
            </a:r>
            <a:endParaRPr lang="en-US" sz="2000" b="1">
              <a:latin typeface="Baskerville Old Face"/>
            </a:endParaRPr>
          </a:p>
          <a:p>
            <a:pPr marL="285750" indent="-285750">
              <a:buFont typeface="Arial"/>
              <a:buChar char="•"/>
            </a:pPr>
            <a:r>
              <a:rPr lang="en-US" sz="2000" b="1">
                <a:latin typeface="Baskerville Old Face"/>
                <a:ea typeface="+mn-lt"/>
                <a:cs typeface="+mn-lt"/>
              </a:rPr>
              <a:t>Each electrode measure between specific points on the body and provide clinician with spatial view to review the signals at 12 different angles at detect any anomalies.</a:t>
            </a:r>
            <a:endParaRPr lang="en-US" sz="2000" b="1">
              <a:latin typeface="Baskerville Old Face"/>
            </a:endParaRPr>
          </a:p>
          <a:p>
            <a:pPr marL="285750" indent="-285750">
              <a:buFont typeface="Arial"/>
              <a:buChar char="•"/>
            </a:pPr>
            <a:r>
              <a:rPr lang="en-US" sz="2000" b="1">
                <a:latin typeface="Baskerville Old Face"/>
                <a:ea typeface="+mn-lt"/>
                <a:cs typeface="+mn-lt"/>
              </a:rPr>
              <a:t>While 8 leads show the raw signal waveform, the other 4 leads use math to combine 2 other leads.</a:t>
            </a:r>
            <a:endParaRPr lang="en-US" sz="2000" b="1">
              <a:latin typeface="Baskerville Old Face"/>
            </a:endParaRPr>
          </a:p>
          <a:p>
            <a:endParaRPr lang="en-US" b="1"/>
          </a:p>
        </p:txBody>
      </p:sp>
    </p:spTree>
    <p:extLst>
      <p:ext uri="{BB962C8B-B14F-4D97-AF65-F5344CB8AC3E}">
        <p14:creationId xmlns:p14="http://schemas.microsoft.com/office/powerpoint/2010/main" val="2361371949"/>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1"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2"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3"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4"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5"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useBgFill="1">
        <p:nvSpPr>
          <p:cNvPr id="35" name="Rectangle 34">
            <a:extLst>
              <a:ext uri="{FF2B5EF4-FFF2-40B4-BE49-F238E27FC236}">
                <a16:creationId xmlns:a16="http://schemas.microsoft.com/office/drawing/2014/main" id="{5EF08599-3FED-4288-A20D-E7BCAC3B8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92C3DFC-BE65-6D97-19D4-A73F39EBF6CC}"/>
              </a:ext>
            </a:extLst>
          </p:cNvPr>
          <p:cNvPicPr>
            <a:picLocks noChangeAspect="1"/>
          </p:cNvPicPr>
          <p:nvPr/>
        </p:nvPicPr>
        <p:blipFill>
          <a:blip r:embed="rId3"/>
          <a:srcRect t="9091" r="13535" b="-1"/>
          <a:stretch>
            <a:fillRect/>
          </a:stretch>
        </p:blipFill>
        <p:spPr>
          <a:xfrm>
            <a:off x="20" y="10"/>
            <a:ext cx="12191980" cy="6857990"/>
          </a:xfrm>
          <a:prstGeom prst="rect">
            <a:avLst/>
          </a:prstGeom>
        </p:spPr>
      </p:pic>
      <p:sp>
        <p:nvSpPr>
          <p:cNvPr id="36" name="Freeform 13">
            <a:extLst>
              <a:ext uri="{FF2B5EF4-FFF2-40B4-BE49-F238E27FC236}">
                <a16:creationId xmlns:a16="http://schemas.microsoft.com/office/drawing/2014/main" id="{C884A6B2-90E9-4BDB-8503-71AC02D3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7340600"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600" h="6883400">
                <a:moveTo>
                  <a:pt x="5427133" y="8466"/>
                </a:moveTo>
                <a:lnTo>
                  <a:pt x="4783666" y="2573866"/>
                </a:lnTo>
                <a:lnTo>
                  <a:pt x="7340600" y="6874933"/>
                </a:lnTo>
                <a:lnTo>
                  <a:pt x="0" y="6883400"/>
                </a:lnTo>
                <a:lnTo>
                  <a:pt x="8466" y="0"/>
                </a:lnTo>
                <a:lnTo>
                  <a:pt x="5427133"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69E3E99-4A4F-3820-0D38-462E382D8298}"/>
              </a:ext>
            </a:extLst>
          </p:cNvPr>
          <p:cNvSpPr txBox="1"/>
          <p:nvPr/>
        </p:nvSpPr>
        <p:spPr>
          <a:xfrm>
            <a:off x="685800" y="1634067"/>
            <a:ext cx="4080932" cy="331046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defTabSz="457200">
              <a:spcBef>
                <a:spcPct val="0"/>
              </a:spcBef>
              <a:spcAft>
                <a:spcPts val="600"/>
              </a:spcAft>
            </a:pPr>
            <a:r>
              <a:rPr lang="en-US" sz="5400">
                <a:ln w="3175" cmpd="sng">
                  <a:noFill/>
                </a:ln>
                <a:solidFill>
                  <a:schemeClr val="bg1"/>
                </a:solidFill>
                <a:latin typeface="+mj-lt"/>
                <a:ea typeface="+mj-ea"/>
                <a:cs typeface="+mj-cs"/>
              </a:rPr>
              <a:t>The Big Question?</a:t>
            </a:r>
          </a:p>
        </p:txBody>
      </p:sp>
      <p:sp>
        <p:nvSpPr>
          <p:cNvPr id="3" name="TextBox 2">
            <a:extLst>
              <a:ext uri="{FF2B5EF4-FFF2-40B4-BE49-F238E27FC236}">
                <a16:creationId xmlns:a16="http://schemas.microsoft.com/office/drawing/2014/main" id="{4F598968-F215-BEF0-A0B5-6A5F1894570C}"/>
              </a:ext>
            </a:extLst>
          </p:cNvPr>
          <p:cNvSpPr txBox="1"/>
          <p:nvPr/>
        </p:nvSpPr>
        <p:spPr>
          <a:xfrm>
            <a:off x="685800" y="4944534"/>
            <a:ext cx="4080933" cy="93979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defTabSz="457200">
              <a:spcBef>
                <a:spcPct val="20000"/>
              </a:spcBef>
              <a:spcAft>
                <a:spcPts val="600"/>
              </a:spcAft>
              <a:buClr>
                <a:schemeClr val="accent1">
                  <a:lumMod val="75000"/>
                </a:schemeClr>
              </a:buClr>
              <a:buSzPct val="145000"/>
            </a:pPr>
            <a:r>
              <a:rPr lang="en-US" sz="1900" b="1">
                <a:solidFill>
                  <a:schemeClr val="bg1"/>
                </a:solidFill>
              </a:rPr>
              <a:t>Can we use machine learning to localize abnormalities in ECG signals?</a:t>
            </a:r>
          </a:p>
        </p:txBody>
      </p:sp>
      <p:grpSp>
        <p:nvGrpSpPr>
          <p:cNvPr id="37" name="Group 36">
            <a:extLst>
              <a:ext uri="{FF2B5EF4-FFF2-40B4-BE49-F238E27FC236}">
                <a16:creationId xmlns:a16="http://schemas.microsoft.com/office/drawing/2014/main" id="{E9046BC8-D404-4E7D-9202-A07F3FDD38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64100" y="-4763"/>
            <a:ext cx="5014912" cy="6862763"/>
            <a:chOff x="2928938" y="-4763"/>
            <a:chExt cx="5014912" cy="6862763"/>
          </a:xfrm>
        </p:grpSpPr>
        <p:sp>
          <p:nvSpPr>
            <p:cNvPr id="22" name="Freeform 6">
              <a:extLst>
                <a:ext uri="{FF2B5EF4-FFF2-40B4-BE49-F238E27FC236}">
                  <a16:creationId xmlns:a16="http://schemas.microsoft.com/office/drawing/2014/main" id="{4C202215-4C35-450D-9F60-671C8F8DE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a:extLst>
                <a:ext uri="{FF2B5EF4-FFF2-40B4-BE49-F238E27FC236}">
                  <a16:creationId xmlns:a16="http://schemas.microsoft.com/office/drawing/2014/main" id="{F1A5BA8A-AEB4-4BCB-B86C-3F6A8E229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a:extLst>
                <a:ext uri="{FF2B5EF4-FFF2-40B4-BE49-F238E27FC236}">
                  <a16:creationId xmlns:a16="http://schemas.microsoft.com/office/drawing/2014/main" id="{28AC2443-05F0-41CD-8D4A-63DE144F8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a:extLst>
                <a:ext uri="{FF2B5EF4-FFF2-40B4-BE49-F238E27FC236}">
                  <a16:creationId xmlns:a16="http://schemas.microsoft.com/office/drawing/2014/main" id="{33E32F17-ED99-4969-B4D6-10A987D736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a:extLst>
                <a:ext uri="{FF2B5EF4-FFF2-40B4-BE49-F238E27FC236}">
                  <a16:creationId xmlns:a16="http://schemas.microsoft.com/office/drawing/2014/main" id="{5599A813-8424-4E53-95CA-85BF5470D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a:extLst>
                <a:ext uri="{FF2B5EF4-FFF2-40B4-BE49-F238E27FC236}">
                  <a16:creationId xmlns:a16="http://schemas.microsoft.com/office/drawing/2014/main" id="{52431A4F-4662-480B-8AD3-394EACD7E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Tree>
    <p:extLst>
      <p:ext uri="{BB962C8B-B14F-4D97-AF65-F5344CB8AC3E}">
        <p14:creationId xmlns:p14="http://schemas.microsoft.com/office/powerpoint/2010/main" val="408461557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E358E-9D79-025B-C8CA-2C82F380A958}"/>
            </a:ext>
          </a:extLst>
        </p:cNvPr>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F2A629B6-5348-02A2-D42C-6BC5F309E0B7}"/>
              </a:ext>
            </a:extLst>
          </p:cNvPr>
          <p:cNvPicPr>
            <a:picLocks noGrp="1" noChangeAspect="1"/>
          </p:cNvPicPr>
          <p:nvPr>
            <p:ph idx="1"/>
          </p:nvPr>
        </p:nvPicPr>
        <p:blipFill>
          <a:blip r:embed="rId2"/>
          <a:srcRect r="-196" b="12206"/>
          <a:stretch>
            <a:fillRect/>
          </a:stretch>
        </p:blipFill>
        <p:spPr>
          <a:xfrm>
            <a:off x="717" y="0"/>
            <a:ext cx="12185460" cy="6862426"/>
          </a:xfrm>
          <a:prstGeom prst="rect">
            <a:avLst/>
          </a:prstGeom>
        </p:spPr>
      </p:pic>
    </p:spTree>
    <p:extLst>
      <p:ext uri="{BB962C8B-B14F-4D97-AF65-F5344CB8AC3E}">
        <p14:creationId xmlns:p14="http://schemas.microsoft.com/office/powerpoint/2010/main" val="1756231245"/>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4B5154-403D-87A6-C39B-154AA96C8EDE}"/>
              </a:ext>
            </a:extLst>
          </p:cNvPr>
          <p:cNvSpPr txBox="1"/>
          <p:nvPr/>
        </p:nvSpPr>
        <p:spPr>
          <a:xfrm>
            <a:off x="1656522" y="0"/>
            <a:ext cx="527436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Baskerville Old Face"/>
              </a:rPr>
              <a:t>Methods</a:t>
            </a:r>
          </a:p>
        </p:txBody>
      </p:sp>
      <p:sp>
        <p:nvSpPr>
          <p:cNvPr id="4" name="Content Placeholder 4">
            <a:extLst>
              <a:ext uri="{FF2B5EF4-FFF2-40B4-BE49-F238E27FC236}">
                <a16:creationId xmlns:a16="http://schemas.microsoft.com/office/drawing/2014/main" id="{2DF032CE-3401-0AF6-CADE-AFB0BAF8FABC}"/>
              </a:ext>
            </a:extLst>
          </p:cNvPr>
          <p:cNvSpPr txBox="1">
            <a:spLocks/>
          </p:cNvSpPr>
          <p:nvPr/>
        </p:nvSpPr>
        <p:spPr>
          <a:xfrm>
            <a:off x="1484310" y="797718"/>
            <a:ext cx="8611129" cy="508873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endParaRPr lang="en-US"/>
          </a:p>
        </p:txBody>
      </p:sp>
      <p:sp>
        <p:nvSpPr>
          <p:cNvPr id="6" name="Content Placeholder 4">
            <a:extLst>
              <a:ext uri="{FF2B5EF4-FFF2-40B4-BE49-F238E27FC236}">
                <a16:creationId xmlns:a16="http://schemas.microsoft.com/office/drawing/2014/main" id="{F9FA46AA-C57B-18E5-2F2D-D964A0BED248}"/>
              </a:ext>
            </a:extLst>
          </p:cNvPr>
          <p:cNvSpPr txBox="1">
            <a:spLocks/>
          </p:cNvSpPr>
          <p:nvPr/>
        </p:nvSpPr>
        <p:spPr>
          <a:xfrm>
            <a:off x="1484310" y="709795"/>
            <a:ext cx="10705491" cy="3470948"/>
          </a:xfrm>
          <a:prstGeom prst="rect">
            <a:avLst/>
          </a:prstGeom>
        </p:spPr>
        <p:txBody>
          <a:bodyPr vert="horz" lIns="91440" tIns="45720" rIns="91440" bIns="45720" rtlCol="0" anchor="t">
            <a:normAutofit fontScale="85000" lnSpcReduction="1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US" sz="2000" b="1">
                <a:latin typeface="Baskerville Old Face"/>
              </a:rPr>
              <a:t>We spent first couple weeks trying to understand all the source code for the program. There was thousands of lines of code to read and understand. </a:t>
            </a:r>
          </a:p>
          <a:p>
            <a:pPr>
              <a:buClr>
                <a:srgbClr val="1287C3"/>
              </a:buClr>
            </a:pPr>
            <a:r>
              <a:rPr lang="en-US" sz="2000" b="1">
                <a:latin typeface="Baskerville Old Face"/>
              </a:rPr>
              <a:t>We used resnet-18 to train the model which is a tool used for image classification, detection, and segmentation, following this we use a post processing algorithm to localize the abnormalities. </a:t>
            </a:r>
          </a:p>
          <a:p>
            <a:pPr>
              <a:buClr>
                <a:srgbClr val="1287C3"/>
              </a:buClr>
            </a:pPr>
            <a:r>
              <a:rPr lang="en-US" sz="2000" b="1">
                <a:latin typeface="Baskerville Old Face"/>
              </a:rPr>
              <a:t>However, before begin training we preprocess all the data. Through resnet-18 the waveforms are transformed into 1024 x 1024 image by plotting the time series signal as a 2d image allowing the network to analyze the ECG Pattern.</a:t>
            </a:r>
          </a:p>
          <a:p>
            <a:pPr>
              <a:buClr>
                <a:srgbClr val="1287C3"/>
              </a:buClr>
            </a:pPr>
            <a:r>
              <a:rPr lang="en-US" sz="2000" b="1">
                <a:latin typeface="Baskerville Old Face"/>
              </a:rPr>
              <a:t>The program consists of two main parts: training and decoding. Training trains the model by studying patterns in the data. Decoding tests this model using three datasets which are train, dev, and eval. Train sets the parameters for the model; dev is used for fine-tuning and eval is used for evaluating the model. Following the eval we use the NEDC (</a:t>
            </a:r>
            <a:r>
              <a:rPr lang="en-US" sz="2000" b="1">
                <a:latin typeface="Baskerville Old Face"/>
                <a:ea typeface="+mn-lt"/>
                <a:cs typeface="+mn-lt"/>
              </a:rPr>
              <a:t>Neural Engineering Data Consortium) evaluation specifically focusing on the segmentation-quality overlap (OVLP) metric, which measures how well the predicted events align with the true event based on the overlap in time.</a:t>
            </a:r>
          </a:p>
        </p:txBody>
      </p:sp>
      <p:sp>
        <p:nvSpPr>
          <p:cNvPr id="2" name="TextBox 1">
            <a:extLst>
              <a:ext uri="{FF2B5EF4-FFF2-40B4-BE49-F238E27FC236}">
                <a16:creationId xmlns:a16="http://schemas.microsoft.com/office/drawing/2014/main" id="{85CB1178-CE33-AA36-1400-5B62755B7908}"/>
              </a:ext>
            </a:extLst>
          </p:cNvPr>
          <p:cNvSpPr txBox="1"/>
          <p:nvPr/>
        </p:nvSpPr>
        <p:spPr>
          <a:xfrm>
            <a:off x="1656521" y="4155830"/>
            <a:ext cx="527436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Baskerville Old Face"/>
              </a:rPr>
              <a:t>Materials</a:t>
            </a:r>
          </a:p>
        </p:txBody>
      </p:sp>
      <p:sp>
        <p:nvSpPr>
          <p:cNvPr id="7" name="TextBox 6">
            <a:extLst>
              <a:ext uri="{FF2B5EF4-FFF2-40B4-BE49-F238E27FC236}">
                <a16:creationId xmlns:a16="http://schemas.microsoft.com/office/drawing/2014/main" id="{8B86A988-FBEA-7EC5-7CF3-EAF840BA8DC9}"/>
              </a:ext>
            </a:extLst>
          </p:cNvPr>
          <p:cNvSpPr txBox="1"/>
          <p:nvPr/>
        </p:nvSpPr>
        <p:spPr>
          <a:xfrm>
            <a:off x="1653604" y="4867496"/>
            <a:ext cx="7866183" cy="1200329"/>
          </a:xfrm>
          <a:prstGeom prst="rect">
            <a:avLst/>
          </a:prstGeom>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chemeClr val="tx1">
                    <a:lumMod val="95000"/>
                    <a:lumOff val="5000"/>
                  </a:schemeClr>
                </a:solidFill>
              </a:rPr>
              <a:t>We mainly worked through the terminal (</a:t>
            </a:r>
            <a:r>
              <a:rPr lang="en-US" err="1">
                <a:solidFill>
                  <a:schemeClr val="tx1">
                    <a:lumMod val="95000"/>
                    <a:lumOff val="5000"/>
                  </a:schemeClr>
                </a:solidFill>
              </a:rPr>
              <a:t>MobaXterm</a:t>
            </a:r>
            <a:r>
              <a:rPr lang="en-US">
                <a:solidFill>
                  <a:schemeClr val="tx1">
                    <a:lumMod val="95000"/>
                    <a:lumOff val="5000"/>
                  </a:schemeClr>
                </a:solidFill>
              </a:rPr>
              <a:t>) which we then connected to Visual Studio Code </a:t>
            </a:r>
          </a:p>
          <a:p>
            <a:pPr marL="285750" indent="-285750">
              <a:buFont typeface="Arial"/>
              <a:buChar char="•"/>
            </a:pPr>
            <a:r>
              <a:rPr lang="en-US">
                <a:solidFill>
                  <a:schemeClr val="tx1">
                    <a:lumMod val="95000"/>
                    <a:lumOff val="5000"/>
                  </a:schemeClr>
                </a:solidFill>
              </a:rPr>
              <a:t>We used three main AI helpers as well, that being Claude, ChatGPT, and Copilot</a:t>
            </a:r>
          </a:p>
        </p:txBody>
      </p:sp>
    </p:spTree>
    <p:extLst>
      <p:ext uri="{BB962C8B-B14F-4D97-AF65-F5344CB8AC3E}">
        <p14:creationId xmlns:p14="http://schemas.microsoft.com/office/powerpoint/2010/main" val="312308807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19A9E-C060-BCD4-CC3E-956E32D0F9C8}"/>
              </a:ext>
            </a:extLst>
          </p:cNvPr>
          <p:cNvSpPr txBox="1"/>
          <p:nvPr/>
        </p:nvSpPr>
        <p:spPr>
          <a:xfrm>
            <a:off x="1749287" y="0"/>
            <a:ext cx="417443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Baskerville Old Face"/>
                <a:ea typeface="Calibri"/>
                <a:cs typeface="Calibri"/>
              </a:rPr>
              <a:t>Data</a:t>
            </a:r>
          </a:p>
        </p:txBody>
      </p:sp>
      <p:pic>
        <p:nvPicPr>
          <p:cNvPr id="3" name="Picture 2">
            <a:extLst>
              <a:ext uri="{FF2B5EF4-FFF2-40B4-BE49-F238E27FC236}">
                <a16:creationId xmlns:a16="http://schemas.microsoft.com/office/drawing/2014/main" id="{215C99BF-BA60-43CB-4A43-010C3A037D99}"/>
              </a:ext>
            </a:extLst>
          </p:cNvPr>
          <p:cNvPicPr>
            <a:picLocks noChangeAspect="1"/>
          </p:cNvPicPr>
          <p:nvPr/>
        </p:nvPicPr>
        <p:blipFill>
          <a:blip r:embed="rId2"/>
          <a:stretch>
            <a:fillRect/>
          </a:stretch>
        </p:blipFill>
        <p:spPr>
          <a:xfrm>
            <a:off x="8686800" y="207168"/>
            <a:ext cx="2688432" cy="6431757"/>
          </a:xfrm>
          <a:prstGeom prst="rect">
            <a:avLst/>
          </a:prstGeom>
        </p:spPr>
      </p:pic>
      <p:sp>
        <p:nvSpPr>
          <p:cNvPr id="5" name="Content Placeholder 4">
            <a:extLst>
              <a:ext uri="{FF2B5EF4-FFF2-40B4-BE49-F238E27FC236}">
                <a16:creationId xmlns:a16="http://schemas.microsoft.com/office/drawing/2014/main" id="{8E324AD2-7DCE-7769-0BE2-FD0AE65792C7}"/>
              </a:ext>
            </a:extLst>
          </p:cNvPr>
          <p:cNvSpPr>
            <a:spLocks noGrp="1"/>
          </p:cNvSpPr>
          <p:nvPr>
            <p:ph idx="1"/>
          </p:nvPr>
        </p:nvSpPr>
        <p:spPr>
          <a:xfrm>
            <a:off x="1484310" y="797718"/>
            <a:ext cx="6875463" cy="5088732"/>
          </a:xfrm>
          <a:noFill/>
        </p:spPr>
        <p:txBody>
          <a:bodyPr vert="horz" lIns="91440" tIns="45720" rIns="91440" bIns="45720" rtlCol="0" anchor="t">
            <a:normAutofit/>
          </a:bodyPr>
          <a:lstStyle/>
          <a:p>
            <a:r>
              <a:rPr lang="en-US" b="1">
                <a:latin typeface="Baskerville Old Face"/>
              </a:rPr>
              <a:t>The TNMG database contains over 8 million </a:t>
            </a:r>
            <a:r>
              <a:rPr lang="en-US" b="1" err="1">
                <a:latin typeface="Baskerville Old Face"/>
              </a:rPr>
              <a:t>ecg</a:t>
            </a:r>
            <a:r>
              <a:rPr lang="en-US" b="1">
                <a:latin typeface="Baskerville Old Face"/>
              </a:rPr>
              <a:t> scans coming from over 2 million patients.</a:t>
            </a:r>
            <a:endParaRPr lang="en-US"/>
          </a:p>
          <a:p>
            <a:pPr>
              <a:buClr>
                <a:srgbClr val="1287C3"/>
              </a:buClr>
            </a:pPr>
            <a:r>
              <a:rPr lang="en-US" b="1">
                <a:latin typeface="Baskerville Old Face"/>
              </a:rPr>
              <a:t>Most of these scans are healthy, having no abnormalities</a:t>
            </a:r>
          </a:p>
          <a:p>
            <a:pPr>
              <a:buClr>
                <a:srgbClr val="1287C3"/>
              </a:buClr>
            </a:pPr>
            <a:r>
              <a:rPr lang="en-US" b="1">
                <a:latin typeface="Baskerville Old Face"/>
              </a:rPr>
              <a:t>A big part of the scans also only involve 1 abnormality</a:t>
            </a:r>
          </a:p>
          <a:p>
            <a:pPr>
              <a:buClr>
                <a:srgbClr val="1287C3"/>
              </a:buClr>
            </a:pPr>
            <a:r>
              <a:rPr lang="en-US" b="1">
                <a:latin typeface="Baskerville Old Face"/>
              </a:rPr>
              <a:t>And rest is  people with 2 or more abnormalities in their cardiology signals</a:t>
            </a:r>
          </a:p>
          <a:p>
            <a:pPr>
              <a:buClr>
                <a:srgbClr val="1287C3"/>
              </a:buClr>
            </a:pPr>
            <a:r>
              <a:rPr lang="en-US" b="1">
                <a:latin typeface="Baskerville Old Face"/>
              </a:rPr>
              <a:t>The lack of data for people with multiple abnormalities creates a huge problem for machine learning.</a:t>
            </a:r>
          </a:p>
        </p:txBody>
      </p:sp>
    </p:spTree>
    <p:extLst>
      <p:ext uri="{BB962C8B-B14F-4D97-AF65-F5344CB8AC3E}">
        <p14:creationId xmlns:p14="http://schemas.microsoft.com/office/powerpoint/2010/main" val="420992585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8D6F1-9F32-B40B-5550-9B9DAAC92F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8029C6C-8426-52CA-0EFE-D3C3989B9122}"/>
              </a:ext>
            </a:extLst>
          </p:cNvPr>
          <p:cNvSpPr txBox="1"/>
          <p:nvPr/>
        </p:nvSpPr>
        <p:spPr>
          <a:xfrm>
            <a:off x="1749287" y="0"/>
            <a:ext cx="417443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Baskerville Old Face"/>
                <a:ea typeface="Calibri"/>
                <a:cs typeface="Calibri"/>
              </a:rPr>
              <a:t>Results</a:t>
            </a:r>
          </a:p>
        </p:txBody>
      </p:sp>
      <p:pic>
        <p:nvPicPr>
          <p:cNvPr id="7" name="Picture 6">
            <a:extLst>
              <a:ext uri="{FF2B5EF4-FFF2-40B4-BE49-F238E27FC236}">
                <a16:creationId xmlns:a16="http://schemas.microsoft.com/office/drawing/2014/main" id="{659862E4-0DD0-3AC5-F29E-A4C75BB3E5CB}"/>
              </a:ext>
            </a:extLst>
          </p:cNvPr>
          <p:cNvPicPr>
            <a:picLocks noChangeAspect="1"/>
          </p:cNvPicPr>
          <p:nvPr/>
        </p:nvPicPr>
        <p:blipFill>
          <a:blip r:embed="rId2"/>
          <a:stretch>
            <a:fillRect/>
          </a:stretch>
        </p:blipFill>
        <p:spPr>
          <a:xfrm>
            <a:off x="1746738" y="707253"/>
            <a:ext cx="9800493" cy="1791755"/>
          </a:xfrm>
          <a:prstGeom prst="rect">
            <a:avLst/>
          </a:prstGeom>
        </p:spPr>
      </p:pic>
      <p:sp>
        <p:nvSpPr>
          <p:cNvPr id="8" name="TextBox 7">
            <a:extLst>
              <a:ext uri="{FF2B5EF4-FFF2-40B4-BE49-F238E27FC236}">
                <a16:creationId xmlns:a16="http://schemas.microsoft.com/office/drawing/2014/main" id="{229775D8-5377-EA27-F9FB-ABE89AB6EE84}"/>
              </a:ext>
            </a:extLst>
          </p:cNvPr>
          <p:cNvSpPr txBox="1"/>
          <p:nvPr/>
        </p:nvSpPr>
        <p:spPr>
          <a:xfrm>
            <a:off x="1652767" y="2674723"/>
            <a:ext cx="998806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b="1">
                <a:latin typeface="Baskerville Old Face"/>
              </a:rPr>
              <a:t>These aren't intended results as although it looks to have determined everything corrected, the model in fact did the opposite as when looking at the data the model doesn't accurately reflect that and instead seems to have guessed the answer. </a:t>
            </a:r>
          </a:p>
        </p:txBody>
      </p:sp>
      <p:sp>
        <p:nvSpPr>
          <p:cNvPr id="9" name="TextBox 8">
            <a:extLst>
              <a:ext uri="{FF2B5EF4-FFF2-40B4-BE49-F238E27FC236}">
                <a16:creationId xmlns:a16="http://schemas.microsoft.com/office/drawing/2014/main" id="{870980F0-4D86-2298-FE77-F525845207B0}"/>
              </a:ext>
            </a:extLst>
          </p:cNvPr>
          <p:cNvSpPr txBox="1"/>
          <p:nvPr/>
        </p:nvSpPr>
        <p:spPr>
          <a:xfrm>
            <a:off x="1655838" y="4246824"/>
            <a:ext cx="99822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b="1">
                <a:latin typeface="Baskerville Old Face"/>
              </a:rPr>
              <a:t>However, we were able to create the Multi-Label system and get the system running which is significant progress as it's difficult to have a model that can identify more than one abnormality so even if the system has errors, the foundation are there to fix them.</a:t>
            </a:r>
          </a:p>
        </p:txBody>
      </p:sp>
    </p:spTree>
    <p:extLst>
      <p:ext uri="{BB962C8B-B14F-4D97-AF65-F5344CB8AC3E}">
        <p14:creationId xmlns:p14="http://schemas.microsoft.com/office/powerpoint/2010/main" val="252752015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96433F-9122-0289-B9CD-DE3C2E277F16}"/>
              </a:ext>
            </a:extLst>
          </p:cNvPr>
          <p:cNvSpPr txBox="1"/>
          <p:nvPr/>
        </p:nvSpPr>
        <p:spPr>
          <a:xfrm>
            <a:off x="1676400" y="0"/>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a:latin typeface="Baskerville Old Face"/>
                <a:cs typeface="Arial"/>
              </a:rPr>
              <a:t>Conclusion</a:t>
            </a:r>
          </a:p>
        </p:txBody>
      </p:sp>
      <p:sp>
        <p:nvSpPr>
          <p:cNvPr id="3" name="TextBox 2">
            <a:extLst>
              <a:ext uri="{FF2B5EF4-FFF2-40B4-BE49-F238E27FC236}">
                <a16:creationId xmlns:a16="http://schemas.microsoft.com/office/drawing/2014/main" id="{4B13CE66-C15A-626D-19FE-DF4872BE03CD}"/>
              </a:ext>
            </a:extLst>
          </p:cNvPr>
          <p:cNvSpPr txBox="1"/>
          <p:nvPr/>
        </p:nvSpPr>
        <p:spPr>
          <a:xfrm>
            <a:off x="1672120" y="2565678"/>
            <a:ext cx="10374922"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200" b="1">
                <a:latin typeface="Baskerville Old Face"/>
              </a:rPr>
              <a:t>The main issue that can be identified are the lack of data that is required to create such a complex system that needs a multitude of different data to assess different situation; </a:t>
            </a:r>
            <a:r>
              <a:rPr lang="en-US" sz="2200" b="1">
                <a:latin typeface="Baskerville Old Face"/>
                <a:ea typeface="+mn-lt"/>
                <a:cs typeface="+mn-lt"/>
              </a:rPr>
              <a:t>the difficulty </a:t>
            </a:r>
            <a:r>
              <a:rPr lang="en-US" sz="2200" b="1">
                <a:latin typeface="Baskerville Old Face"/>
              </a:rPr>
              <a:t>that comes with creating a model than can identify multiple abnormalities is something that can't be solved in six weeks.</a:t>
            </a:r>
          </a:p>
        </p:txBody>
      </p:sp>
      <p:sp>
        <p:nvSpPr>
          <p:cNvPr id="4" name="TextBox 3">
            <a:extLst>
              <a:ext uri="{FF2B5EF4-FFF2-40B4-BE49-F238E27FC236}">
                <a16:creationId xmlns:a16="http://schemas.microsoft.com/office/drawing/2014/main" id="{541F5E67-5F56-1763-0AE9-3613BD13DB73}"/>
              </a:ext>
            </a:extLst>
          </p:cNvPr>
          <p:cNvSpPr txBox="1"/>
          <p:nvPr/>
        </p:nvSpPr>
        <p:spPr>
          <a:xfrm>
            <a:off x="1679284" y="1311681"/>
            <a:ext cx="10369060"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200" b="1">
                <a:latin typeface="Baskerville Old Face"/>
              </a:rPr>
              <a:t>There is no exact conclusion that can be made yet due to the complexity of the issue, however that doesn't mean it isn't possible in the future.</a:t>
            </a:r>
            <a:endParaRPr lang="en-US" sz="2200">
              <a:latin typeface="Baskerville Old Face"/>
            </a:endParaRPr>
          </a:p>
          <a:p>
            <a:pPr algn="l"/>
            <a:endParaRPr lang="en-US"/>
          </a:p>
        </p:txBody>
      </p:sp>
    </p:spTree>
    <p:extLst>
      <p:ext uri="{BB962C8B-B14F-4D97-AF65-F5344CB8AC3E}">
        <p14:creationId xmlns:p14="http://schemas.microsoft.com/office/powerpoint/2010/main" val="31484834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D9DF38-616C-C047-A531-4E2AC18D1A5E}"/>
              </a:ext>
            </a:extLst>
          </p:cNvPr>
          <p:cNvSpPr txBox="1"/>
          <p:nvPr/>
        </p:nvSpPr>
        <p:spPr>
          <a:xfrm>
            <a:off x="1656521" y="0"/>
            <a:ext cx="430695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a:latin typeface="Baskerville Old Face"/>
              </a:rPr>
              <a:t>Acknowledgement</a:t>
            </a:r>
          </a:p>
        </p:txBody>
      </p:sp>
      <p:sp>
        <p:nvSpPr>
          <p:cNvPr id="5" name="TextBox 4">
            <a:extLst>
              <a:ext uri="{FF2B5EF4-FFF2-40B4-BE49-F238E27FC236}">
                <a16:creationId xmlns:a16="http://schemas.microsoft.com/office/drawing/2014/main" id="{08E4BFD1-3070-9057-AE31-8BFA08441888}"/>
              </a:ext>
            </a:extLst>
          </p:cNvPr>
          <p:cNvSpPr txBox="1"/>
          <p:nvPr/>
        </p:nvSpPr>
        <p:spPr>
          <a:xfrm>
            <a:off x="2544303" y="5880602"/>
            <a:ext cx="920750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Baskerville Old Face"/>
              </a:rPr>
              <a:t>Thank you, Sadia,</a:t>
            </a:r>
          </a:p>
          <a:p>
            <a:r>
              <a:rPr lang="en-US" sz="2000">
                <a:latin typeface="Baskerville Old Face"/>
              </a:rPr>
              <a:t>Thank You, Abdullah,</a:t>
            </a:r>
          </a:p>
          <a:p>
            <a:r>
              <a:rPr lang="en-US" sz="2000">
                <a:latin typeface="Baskerville Old Face"/>
              </a:rPr>
              <a:t>Thank you, Dr. Picone</a:t>
            </a:r>
          </a:p>
          <a:p>
            <a:endParaRPr lang="en-US"/>
          </a:p>
        </p:txBody>
      </p:sp>
      <p:sp>
        <p:nvSpPr>
          <p:cNvPr id="4" name="TextBox 3">
            <a:extLst>
              <a:ext uri="{FF2B5EF4-FFF2-40B4-BE49-F238E27FC236}">
                <a16:creationId xmlns:a16="http://schemas.microsoft.com/office/drawing/2014/main" id="{7FAC3E44-4307-07AA-734B-8D392AB3125E}"/>
              </a:ext>
            </a:extLst>
          </p:cNvPr>
          <p:cNvSpPr txBox="1"/>
          <p:nvPr/>
        </p:nvSpPr>
        <p:spPr>
          <a:xfrm>
            <a:off x="1490869" y="901147"/>
            <a:ext cx="10701129" cy="42934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100" b="1">
                <a:latin typeface="Baskerville Old Face"/>
              </a:rPr>
              <a:t>Sadia was the biggest help when it came to understanding the ECG system and what was happening. When first starting out all of us were completely lost on what was going on and what anything meant. It wasn't until we had meeting about the system at what it did that everything changed. Following this meaning everything had finally clicked, and we were able to make major progress.</a:t>
            </a:r>
          </a:p>
          <a:p>
            <a:pPr marL="285750" indent="-285750">
              <a:buFont typeface="Arial"/>
              <a:buChar char="•"/>
            </a:pPr>
            <a:r>
              <a:rPr lang="en-US" sz="2100" b="1">
                <a:latin typeface="Baskerville Old Face"/>
              </a:rPr>
              <a:t>Abdullah was another major help in making progress in the project, he would come in from time to time and check in on us to assist us with any issue we would have and just talk to us about things such as the World Cup and just wanting to get to know us. He and Sadia had helped us figure out a major bug we were facing and with a combine effort we were able to fix it.</a:t>
            </a:r>
          </a:p>
          <a:p>
            <a:pPr marL="285750" indent="-285750">
              <a:buFont typeface="Arial"/>
              <a:buChar char="•"/>
            </a:pPr>
            <a:r>
              <a:rPr lang="en-US" sz="2100" b="1">
                <a:latin typeface="Baskerville Old Face"/>
              </a:rPr>
              <a:t>Dr. Picone was a great mentor who led us through this project at an amazing pace to where we never felt overwhelmed by the project. He had us do weekly reports to check up on us every week and assist us in issues that we faced throughout the program. His rules and regulation have most definitely prepared us for future experience that require focus.</a:t>
            </a:r>
          </a:p>
        </p:txBody>
      </p:sp>
    </p:spTree>
    <p:extLst>
      <p:ext uri="{BB962C8B-B14F-4D97-AF65-F5344CB8AC3E}">
        <p14:creationId xmlns:p14="http://schemas.microsoft.com/office/powerpoint/2010/main" val="26841638"/>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10</Slides>
  <Notes>0</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Parallax</vt:lpstr>
      <vt:lpstr>Automatic Interpretation of Electrocardiogram Signals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2026-08-04T01:44:01Z</dcterms:created>
  <dcterms:modified xsi:type="dcterms:W3CDTF">2026-08-06T16:25:36Z</dcterms:modified>
</cp:coreProperties>
</file>