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7" r:id="rId1"/>
    <p:sldMasterId id="2147483681" r:id="rId2"/>
    <p:sldMasterId id="2147483687" r:id="rId3"/>
    <p:sldMasterId id="2147483690" r:id="rId4"/>
  </p:sldMasterIdLst>
  <p:notesMasterIdLst>
    <p:notesMasterId r:id="rId41"/>
  </p:notesMasterIdLst>
  <p:handoutMasterIdLst>
    <p:handoutMasterId r:id="rId42"/>
  </p:handoutMasterIdLst>
  <p:sldIdLst>
    <p:sldId id="303" r:id="rId5"/>
    <p:sldId id="343" r:id="rId6"/>
    <p:sldId id="410" r:id="rId7"/>
    <p:sldId id="371" r:id="rId8"/>
    <p:sldId id="372" r:id="rId9"/>
    <p:sldId id="344" r:id="rId10"/>
    <p:sldId id="373" r:id="rId11"/>
    <p:sldId id="374" r:id="rId12"/>
    <p:sldId id="375" r:id="rId13"/>
    <p:sldId id="378" r:id="rId14"/>
    <p:sldId id="376" r:id="rId15"/>
    <p:sldId id="379" r:id="rId16"/>
    <p:sldId id="411" r:id="rId17"/>
    <p:sldId id="380" r:id="rId18"/>
    <p:sldId id="381" r:id="rId19"/>
    <p:sldId id="382" r:id="rId20"/>
    <p:sldId id="383" r:id="rId21"/>
    <p:sldId id="384" r:id="rId22"/>
    <p:sldId id="386" r:id="rId23"/>
    <p:sldId id="390" r:id="rId24"/>
    <p:sldId id="414" r:id="rId25"/>
    <p:sldId id="392" r:id="rId26"/>
    <p:sldId id="412" r:id="rId27"/>
    <p:sldId id="394" r:id="rId28"/>
    <p:sldId id="395" r:id="rId29"/>
    <p:sldId id="398" r:id="rId30"/>
    <p:sldId id="402" r:id="rId31"/>
    <p:sldId id="403" r:id="rId32"/>
    <p:sldId id="404" r:id="rId33"/>
    <p:sldId id="405" r:id="rId34"/>
    <p:sldId id="406" r:id="rId35"/>
    <p:sldId id="407" r:id="rId36"/>
    <p:sldId id="413" r:id="rId37"/>
    <p:sldId id="345" r:id="rId38"/>
    <p:sldId id="356" r:id="rId39"/>
    <p:sldId id="35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userDrawn="1">
          <p15:clr>
            <a:srgbClr val="A4A3A4"/>
          </p15:clr>
        </p15:guide>
        <p15:guide id="3" pos="7584" userDrawn="1">
          <p15:clr>
            <a:srgbClr val="A4A3A4"/>
          </p15:clr>
        </p15:guide>
        <p15:guide id="4" pos="96" userDrawn="1">
          <p15:clr>
            <a:srgbClr val="A4A3A4"/>
          </p15:clr>
        </p15:guide>
        <p15:guide id="6" pos="2088" userDrawn="1">
          <p15:clr>
            <a:srgbClr val="A4A3A4"/>
          </p15:clr>
        </p15:guide>
        <p15:guide id="7" pos="6288" userDrawn="1">
          <p15:clr>
            <a:srgbClr val="A4A3A4"/>
          </p15:clr>
        </p15:guide>
        <p15:guide id="8" orient="horz" pos="432" userDrawn="1">
          <p15:clr>
            <a:srgbClr val="A4A3A4"/>
          </p15:clr>
        </p15:guide>
        <p15:guide id="9" orient="horz" pos="3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85"/>
    <a:srgbClr val="EE4460"/>
    <a:srgbClr val="F4E9E9"/>
    <a:srgbClr val="E8D0D0"/>
    <a:srgbClr val="C0504D"/>
    <a:srgbClr val="6262A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77" autoAdjust="0"/>
    <p:restoredTop sz="87891" autoAdjust="0"/>
  </p:normalViewPr>
  <p:slideViewPr>
    <p:cSldViewPr snapToGrid="0">
      <p:cViewPr varScale="1">
        <p:scale>
          <a:sx n="107" d="100"/>
          <a:sy n="107" d="100"/>
        </p:scale>
        <p:origin x="1112" y="176"/>
      </p:cViewPr>
      <p:guideLst>
        <p:guide pos="3840"/>
        <p:guide orient="horz"/>
        <p:guide pos="7584"/>
        <p:guide pos="96"/>
        <p:guide pos="2088"/>
        <p:guide pos="6288"/>
        <p:guide orient="horz" pos="432"/>
        <p:guide orient="horz" pos="3168"/>
      </p:guideLst>
    </p:cSldViewPr>
  </p:slideViewPr>
  <p:outlineViewPr>
    <p:cViewPr>
      <p:scale>
        <a:sx n="33" d="100"/>
        <a:sy n="33" d="100"/>
      </p:scale>
      <p:origin x="0" y="-1304"/>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1" d="100"/>
          <a:sy n="51" d="100"/>
        </p:scale>
        <p:origin x="3379"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C6C82-962C-4662-A0BE-9AA54ECC18F3}"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8C85E1F1-879F-4FAD-98AF-5DCCFE4C0596}">
      <dgm:prSet phldrT="[Text]" phldr="0" custT="1"/>
      <dgm:spPr/>
      <dgm:t>
        <a:bodyPr/>
        <a:lstStyle/>
        <a:p>
          <a:r>
            <a:rPr lang="en-US" sz="1800" b="1" i="0" noProof="1">
              <a:latin typeface="Arial" panose="020B0604020202020204" pitchFamily="34" charset="0"/>
              <a:cs typeface="Arial" panose="020B0604020202020204" pitchFamily="34" charset="0"/>
            </a:rPr>
            <a:t>dcis</a:t>
          </a:r>
        </a:p>
      </dgm:t>
    </dgm:pt>
    <dgm:pt modelId="{4A0240AA-539A-47DE-AB1B-DE7335457EBC}" type="parTrans" cxnId="{6DF426ED-7743-4002-AC3B-90BB6331C443}">
      <dgm:prSet/>
      <dgm:spPr/>
      <dgm:t>
        <a:bodyPr/>
        <a:lstStyle/>
        <a:p>
          <a:endParaRPr lang="en-US" b="1" i="0">
            <a:latin typeface="Arial" panose="020B0604020202020204" pitchFamily="34" charset="0"/>
            <a:cs typeface="Arial" panose="020B0604020202020204" pitchFamily="34" charset="0"/>
          </a:endParaRPr>
        </a:p>
      </dgm:t>
    </dgm:pt>
    <dgm:pt modelId="{D8A7672F-0F23-424A-A2F3-2B2EA6171C40}" type="sibTrans" cxnId="{6DF426ED-7743-4002-AC3B-90BB6331C443}">
      <dgm:prSet/>
      <dgm:spPr/>
      <dgm:t>
        <a:bodyPr/>
        <a:lstStyle/>
        <a:p>
          <a:endParaRPr lang="en-US" b="1" i="0">
            <a:latin typeface="Arial" panose="020B0604020202020204" pitchFamily="34" charset="0"/>
            <a:cs typeface="Arial" panose="020B0604020202020204" pitchFamily="34" charset="0"/>
          </a:endParaRPr>
        </a:p>
      </dgm:t>
    </dgm:pt>
    <dgm:pt modelId="{310A48E1-0CA6-4AF1-A3DB-672A0896BBB5}">
      <dgm:prSet phldrT="[Text]" phldr="0" custT="1"/>
      <dgm:spPr/>
      <dgm:t>
        <a:bodyPr/>
        <a:lstStyle/>
        <a:p>
          <a:r>
            <a:rPr lang="en-US" sz="1800" b="1" i="0" noProof="1">
              <a:latin typeface="Arial" panose="020B0604020202020204" pitchFamily="34" charset="0"/>
              <a:cs typeface="Arial" panose="020B0604020202020204" pitchFamily="34" charset="0"/>
            </a:rPr>
            <a:t>indc</a:t>
          </a:r>
        </a:p>
      </dgm:t>
    </dgm:pt>
    <dgm:pt modelId="{45D3FF6B-AA3D-4ED4-A60D-3DE61AC1DAA2}" type="parTrans" cxnId="{F22CC6F2-E1F9-4480-8056-2BC38FA5F976}">
      <dgm:prSet/>
      <dgm:spPr/>
      <dgm:t>
        <a:bodyPr/>
        <a:lstStyle/>
        <a:p>
          <a:endParaRPr lang="en-US" b="1" i="0">
            <a:latin typeface="Arial" panose="020B0604020202020204" pitchFamily="34" charset="0"/>
            <a:cs typeface="Arial" panose="020B0604020202020204" pitchFamily="34" charset="0"/>
          </a:endParaRPr>
        </a:p>
      </dgm:t>
    </dgm:pt>
    <dgm:pt modelId="{53316BB4-DD65-43A7-BC39-A733AD984075}" type="sibTrans" cxnId="{F22CC6F2-E1F9-4480-8056-2BC38FA5F976}">
      <dgm:prSet/>
      <dgm:spPr/>
      <dgm:t>
        <a:bodyPr/>
        <a:lstStyle/>
        <a:p>
          <a:endParaRPr lang="en-US" b="1" i="0">
            <a:latin typeface="Arial" panose="020B0604020202020204" pitchFamily="34" charset="0"/>
            <a:cs typeface="Arial" panose="020B0604020202020204" pitchFamily="34" charset="0"/>
          </a:endParaRPr>
        </a:p>
      </dgm:t>
    </dgm:pt>
    <dgm:pt modelId="{F11ECE3F-3BB9-4002-B0FB-FC52761AF647}">
      <dgm:prSet phldrT="[Text]" phldr="0" custT="1"/>
      <dgm:spPr/>
      <dgm:t>
        <a:bodyPr/>
        <a:lstStyle/>
        <a:p>
          <a:r>
            <a:rPr lang="en-US" sz="1800" b="1" i="0" noProof="1">
              <a:latin typeface="Arial" panose="020B0604020202020204" pitchFamily="34" charset="0"/>
              <a:cs typeface="Arial" panose="020B0604020202020204" pitchFamily="34" charset="0"/>
            </a:rPr>
            <a:t>nneo</a:t>
          </a:r>
        </a:p>
      </dgm:t>
    </dgm:pt>
    <dgm:pt modelId="{5240D49D-F8A4-464D-AF98-F40111AF7939}" type="parTrans" cxnId="{ECFEA5A2-4C53-462B-B574-0E449E3A5A96}">
      <dgm:prSet/>
      <dgm:spPr/>
      <dgm:t>
        <a:bodyPr/>
        <a:lstStyle/>
        <a:p>
          <a:endParaRPr lang="en-US" b="1" i="0">
            <a:latin typeface="Arial" panose="020B0604020202020204" pitchFamily="34" charset="0"/>
            <a:cs typeface="Arial" panose="020B0604020202020204" pitchFamily="34" charset="0"/>
          </a:endParaRPr>
        </a:p>
      </dgm:t>
    </dgm:pt>
    <dgm:pt modelId="{AFB7B33D-6530-4B8D-8A26-D109D021DDF8}" type="sibTrans" cxnId="{ECFEA5A2-4C53-462B-B574-0E449E3A5A96}">
      <dgm:prSet/>
      <dgm:spPr/>
      <dgm:t>
        <a:bodyPr/>
        <a:lstStyle/>
        <a:p>
          <a:endParaRPr lang="en-US" b="1" i="0">
            <a:latin typeface="Arial" panose="020B0604020202020204" pitchFamily="34" charset="0"/>
            <a:cs typeface="Arial" panose="020B0604020202020204" pitchFamily="34" charset="0"/>
          </a:endParaRPr>
        </a:p>
      </dgm:t>
    </dgm:pt>
    <dgm:pt modelId="{2894C644-2C48-436C-9156-09B25C373F6B}">
      <dgm:prSet phldrT="[Text]" phldr="0" custT="1"/>
      <dgm:spPr/>
      <dgm:t>
        <a:bodyPr/>
        <a:lstStyle/>
        <a:p>
          <a:r>
            <a:rPr lang="en-US" sz="1800" b="1" i="0" noProof="1">
              <a:latin typeface="Arial" panose="020B0604020202020204" pitchFamily="34" charset="0"/>
              <a:cs typeface="Arial" panose="020B0604020202020204" pitchFamily="34" charset="0"/>
            </a:rPr>
            <a:t>infl</a:t>
          </a:r>
        </a:p>
      </dgm:t>
    </dgm:pt>
    <dgm:pt modelId="{47AFF326-6D00-4B7E-B392-4E74E0E5CE85}" type="parTrans" cxnId="{92DFEB0F-F5C3-4710-95F5-AC24C037CF94}">
      <dgm:prSet/>
      <dgm:spPr/>
      <dgm:t>
        <a:bodyPr/>
        <a:lstStyle/>
        <a:p>
          <a:endParaRPr lang="en-US" b="1" i="0">
            <a:latin typeface="Arial" panose="020B0604020202020204" pitchFamily="34" charset="0"/>
            <a:cs typeface="Arial" panose="020B0604020202020204" pitchFamily="34" charset="0"/>
          </a:endParaRPr>
        </a:p>
      </dgm:t>
    </dgm:pt>
    <dgm:pt modelId="{08B305D4-6DF5-47C8-8EB2-5317758A4523}" type="sibTrans" cxnId="{92DFEB0F-F5C3-4710-95F5-AC24C037CF94}">
      <dgm:prSet/>
      <dgm:spPr/>
      <dgm:t>
        <a:bodyPr/>
        <a:lstStyle/>
        <a:p>
          <a:endParaRPr lang="en-US" b="1" i="0">
            <a:latin typeface="Arial" panose="020B0604020202020204" pitchFamily="34" charset="0"/>
            <a:cs typeface="Arial" panose="020B0604020202020204" pitchFamily="34" charset="0"/>
          </a:endParaRPr>
        </a:p>
      </dgm:t>
    </dgm:pt>
    <dgm:pt modelId="{2BC550BA-72B1-42C2-8496-3F72AD98E56D}">
      <dgm:prSet custT="1"/>
      <dgm:spPr/>
      <dgm:t>
        <a:bodyPr/>
        <a:lstStyle/>
        <a:p>
          <a:r>
            <a:rPr lang="en-US" sz="1800" b="1" i="0" noProof="1">
              <a:latin typeface="Arial" panose="020B0604020202020204" pitchFamily="34" charset="0"/>
              <a:cs typeface="Arial" panose="020B0604020202020204" pitchFamily="34" charset="0"/>
            </a:rPr>
            <a:t>norm</a:t>
          </a:r>
        </a:p>
      </dgm:t>
    </dgm:pt>
    <dgm:pt modelId="{52AB7001-1557-45DB-A83E-C2B5EA919494}" type="parTrans" cxnId="{E8BAE2DC-FF49-41CA-84C7-26671B479930}">
      <dgm:prSet/>
      <dgm:spPr/>
      <dgm:t>
        <a:bodyPr/>
        <a:lstStyle/>
        <a:p>
          <a:endParaRPr lang="en-US" b="1" i="0">
            <a:latin typeface="Arial" panose="020B0604020202020204" pitchFamily="34" charset="0"/>
            <a:cs typeface="Arial" panose="020B0604020202020204" pitchFamily="34" charset="0"/>
          </a:endParaRPr>
        </a:p>
      </dgm:t>
    </dgm:pt>
    <dgm:pt modelId="{44B0E2EC-E1CB-462F-B5B0-9E8E26BDBF4E}" type="sibTrans" cxnId="{E8BAE2DC-FF49-41CA-84C7-26671B479930}">
      <dgm:prSet/>
      <dgm:spPr/>
      <dgm:t>
        <a:bodyPr/>
        <a:lstStyle/>
        <a:p>
          <a:endParaRPr lang="en-US" b="1" i="0">
            <a:latin typeface="Arial" panose="020B0604020202020204" pitchFamily="34" charset="0"/>
            <a:cs typeface="Arial" panose="020B0604020202020204" pitchFamily="34" charset="0"/>
          </a:endParaRPr>
        </a:p>
      </dgm:t>
    </dgm:pt>
    <dgm:pt modelId="{760FA33C-05B4-4DAD-B046-5489CC279A31}">
      <dgm:prSet custT="1"/>
      <dgm:spPr/>
      <dgm:t>
        <a:bodyPr/>
        <a:lstStyle/>
        <a:p>
          <a:r>
            <a:rPr lang="en-US" sz="1800" b="1" i="0" noProof="1">
              <a:latin typeface="Arial" panose="020B0604020202020204" pitchFamily="34" charset="0"/>
              <a:cs typeface="Arial" panose="020B0604020202020204" pitchFamily="34" charset="0"/>
            </a:rPr>
            <a:t>susp</a:t>
          </a:r>
        </a:p>
      </dgm:t>
    </dgm:pt>
    <dgm:pt modelId="{62E431AB-E522-47E1-8A0A-A08753FD7D1C}" type="parTrans" cxnId="{FF21C062-4242-46BB-94B4-FE4B685D5A02}">
      <dgm:prSet/>
      <dgm:spPr/>
      <dgm:t>
        <a:bodyPr/>
        <a:lstStyle/>
        <a:p>
          <a:endParaRPr lang="en-US" b="1" i="0">
            <a:latin typeface="Arial" panose="020B0604020202020204" pitchFamily="34" charset="0"/>
            <a:cs typeface="Arial" panose="020B0604020202020204" pitchFamily="34" charset="0"/>
          </a:endParaRPr>
        </a:p>
      </dgm:t>
    </dgm:pt>
    <dgm:pt modelId="{530AEFA9-10B9-410B-AB3B-AE1E29D77465}" type="sibTrans" cxnId="{FF21C062-4242-46BB-94B4-FE4B685D5A02}">
      <dgm:prSet/>
      <dgm:spPr/>
      <dgm:t>
        <a:bodyPr/>
        <a:lstStyle/>
        <a:p>
          <a:endParaRPr lang="en-US" b="1" i="0">
            <a:latin typeface="Arial" panose="020B0604020202020204" pitchFamily="34" charset="0"/>
            <a:cs typeface="Arial" panose="020B0604020202020204" pitchFamily="34" charset="0"/>
          </a:endParaRPr>
        </a:p>
      </dgm:t>
    </dgm:pt>
    <dgm:pt modelId="{B685477A-1614-4F38-8FFB-9E25E6674078}" type="pres">
      <dgm:prSet presAssocID="{487C6C82-962C-4662-A0BE-9AA54ECC18F3}" presName="Name0" presStyleCnt="0">
        <dgm:presLayoutVars>
          <dgm:dir/>
          <dgm:resizeHandles val="exact"/>
        </dgm:presLayoutVars>
      </dgm:prSet>
      <dgm:spPr/>
    </dgm:pt>
    <dgm:pt modelId="{855228F2-9458-441D-8EEF-D54BD1FE6D89}" type="pres">
      <dgm:prSet presAssocID="{8C85E1F1-879F-4FAD-98AF-5DCCFE4C0596}" presName="compNode" presStyleCnt="0"/>
      <dgm:spPr/>
    </dgm:pt>
    <dgm:pt modelId="{6C517599-3A8D-4753-A4B0-077870141C60}" type="pres">
      <dgm:prSet presAssocID="{8C85E1F1-879F-4FAD-98AF-5DCCFE4C0596}" presName="pictRect" presStyleLbl="node1" presStyleIdx="0" presStyleCnt="6"/>
      <dgm:spPr>
        <a:blipFill>
          <a:blip xmlns:r="http://schemas.openxmlformats.org/officeDocument/2006/relationships" r:embed="rId1"/>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5F676158-7ED2-49CF-9EF3-FC3745FC3BAC}" type="pres">
      <dgm:prSet presAssocID="{8C85E1F1-879F-4FAD-98AF-5DCCFE4C0596}" presName="textRect" presStyleLbl="revTx" presStyleIdx="0" presStyleCnt="6">
        <dgm:presLayoutVars>
          <dgm:bulletEnabled val="1"/>
        </dgm:presLayoutVars>
      </dgm:prSet>
      <dgm:spPr/>
    </dgm:pt>
    <dgm:pt modelId="{6C23C25C-64C6-4DA6-9524-56C036771FA3}" type="pres">
      <dgm:prSet presAssocID="{D8A7672F-0F23-424A-A2F3-2B2EA6171C40}" presName="sibTrans" presStyleLbl="sibTrans2D1" presStyleIdx="0" presStyleCnt="0"/>
      <dgm:spPr/>
    </dgm:pt>
    <dgm:pt modelId="{7BE44D6C-D72B-43C5-A464-9BFA09BE82CB}" type="pres">
      <dgm:prSet presAssocID="{310A48E1-0CA6-4AF1-A3DB-672A0896BBB5}" presName="compNode" presStyleCnt="0"/>
      <dgm:spPr/>
    </dgm:pt>
    <dgm:pt modelId="{DB91EBC6-C044-4CEC-8DA0-1460EC9C169C}" type="pres">
      <dgm:prSet presAssocID="{310A48E1-0CA6-4AF1-A3DB-672A0896BBB5}" presName="pictRect" presStyleLbl="node1" presStyleIdx="1" presStyleCnt="6"/>
      <dgm:spPr>
        <a:blipFill>
          <a:blip xmlns:r="http://schemas.openxmlformats.org/officeDocument/2006/relationships" r:embed="rId2"/>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B05C8D5B-911E-46C9-A34F-3A7C8B367867}" type="pres">
      <dgm:prSet presAssocID="{310A48E1-0CA6-4AF1-A3DB-672A0896BBB5}" presName="textRect" presStyleLbl="revTx" presStyleIdx="1" presStyleCnt="6">
        <dgm:presLayoutVars>
          <dgm:bulletEnabled val="1"/>
        </dgm:presLayoutVars>
      </dgm:prSet>
      <dgm:spPr/>
    </dgm:pt>
    <dgm:pt modelId="{69E20C96-7658-4321-B243-CA521A192BBD}" type="pres">
      <dgm:prSet presAssocID="{53316BB4-DD65-43A7-BC39-A733AD984075}" presName="sibTrans" presStyleLbl="sibTrans2D1" presStyleIdx="0" presStyleCnt="0"/>
      <dgm:spPr/>
    </dgm:pt>
    <dgm:pt modelId="{B59F10FC-6088-43E1-818B-D214433A7050}" type="pres">
      <dgm:prSet presAssocID="{F11ECE3F-3BB9-4002-B0FB-FC52761AF647}" presName="compNode" presStyleCnt="0"/>
      <dgm:spPr/>
    </dgm:pt>
    <dgm:pt modelId="{47FD840E-1FF2-46E3-BBA9-9857C644A369}" type="pres">
      <dgm:prSet presAssocID="{F11ECE3F-3BB9-4002-B0FB-FC52761AF647}" presName="pictRect" presStyleLbl="node1" presStyleIdx="2" presStyleCnt="6"/>
      <dgm:spPr>
        <a:blipFill>
          <a:blip xmlns:r="http://schemas.openxmlformats.org/officeDocument/2006/relationships" r:embed="rId3"/>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E7F340B2-2A59-4AE8-BDAA-5C5D7EF820AC}" type="pres">
      <dgm:prSet presAssocID="{F11ECE3F-3BB9-4002-B0FB-FC52761AF647}" presName="textRect" presStyleLbl="revTx" presStyleIdx="2" presStyleCnt="6">
        <dgm:presLayoutVars>
          <dgm:bulletEnabled val="1"/>
        </dgm:presLayoutVars>
      </dgm:prSet>
      <dgm:spPr/>
    </dgm:pt>
    <dgm:pt modelId="{351DDFDB-2289-4D63-B637-458D2E176FA5}" type="pres">
      <dgm:prSet presAssocID="{AFB7B33D-6530-4B8D-8A26-D109D021DDF8}" presName="sibTrans" presStyleLbl="sibTrans2D1" presStyleIdx="0" presStyleCnt="0"/>
      <dgm:spPr/>
    </dgm:pt>
    <dgm:pt modelId="{2216BDA4-ADD3-496F-A438-82F1E78B9242}" type="pres">
      <dgm:prSet presAssocID="{2894C644-2C48-436C-9156-09B25C373F6B}" presName="compNode" presStyleCnt="0"/>
      <dgm:spPr/>
    </dgm:pt>
    <dgm:pt modelId="{C89AE104-058A-4214-BAA0-A227BD732007}" type="pres">
      <dgm:prSet presAssocID="{2894C644-2C48-436C-9156-09B25C373F6B}" presName="pictRect" presStyleLbl="node1" presStyleIdx="3" presStyleCnt="6"/>
      <dgm:spPr>
        <a:blipFill>
          <a:blip xmlns:r="http://schemas.openxmlformats.org/officeDocument/2006/relationships" r:embed="rId4"/>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733709A4-C46B-441C-A9E2-CDD7D8B09447}" type="pres">
      <dgm:prSet presAssocID="{2894C644-2C48-436C-9156-09B25C373F6B}" presName="textRect" presStyleLbl="revTx" presStyleIdx="3" presStyleCnt="6">
        <dgm:presLayoutVars>
          <dgm:bulletEnabled val="1"/>
        </dgm:presLayoutVars>
      </dgm:prSet>
      <dgm:spPr/>
    </dgm:pt>
    <dgm:pt modelId="{F65C2EBE-09E2-4528-9236-F7F243D2FEDA}" type="pres">
      <dgm:prSet presAssocID="{08B305D4-6DF5-47C8-8EB2-5317758A4523}" presName="sibTrans" presStyleLbl="sibTrans2D1" presStyleIdx="0" presStyleCnt="0"/>
      <dgm:spPr/>
    </dgm:pt>
    <dgm:pt modelId="{7F7DF305-63DB-433B-9638-3A91FE6636A7}" type="pres">
      <dgm:prSet presAssocID="{2BC550BA-72B1-42C2-8496-3F72AD98E56D}" presName="compNode" presStyleCnt="0"/>
      <dgm:spPr/>
    </dgm:pt>
    <dgm:pt modelId="{3955B052-084E-4AD1-9137-1AF58C790B7F}" type="pres">
      <dgm:prSet presAssocID="{2BC550BA-72B1-42C2-8496-3F72AD98E56D}" presName="pictRect" presStyleLbl="node1" presStyleIdx="4" presStyleCnt="6"/>
      <dgm:spPr>
        <a:blipFill>
          <a:blip xmlns:r="http://schemas.openxmlformats.org/officeDocument/2006/relationships" r:embed="rId5"/>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636D398E-53C4-4923-8538-E6A86BDFDC30}" type="pres">
      <dgm:prSet presAssocID="{2BC550BA-72B1-42C2-8496-3F72AD98E56D}" presName="textRect" presStyleLbl="revTx" presStyleIdx="4" presStyleCnt="6">
        <dgm:presLayoutVars>
          <dgm:bulletEnabled val="1"/>
        </dgm:presLayoutVars>
      </dgm:prSet>
      <dgm:spPr/>
    </dgm:pt>
    <dgm:pt modelId="{FE2D851B-7B54-45DC-9D7D-9ED3B216407B}" type="pres">
      <dgm:prSet presAssocID="{44B0E2EC-E1CB-462F-B5B0-9E8E26BDBF4E}" presName="sibTrans" presStyleLbl="sibTrans2D1" presStyleIdx="0" presStyleCnt="0"/>
      <dgm:spPr/>
    </dgm:pt>
    <dgm:pt modelId="{3A55EAA9-15AE-4C51-950F-6E6B3BB6D3E8}" type="pres">
      <dgm:prSet presAssocID="{760FA33C-05B4-4DAD-B046-5489CC279A31}" presName="compNode" presStyleCnt="0"/>
      <dgm:spPr/>
    </dgm:pt>
    <dgm:pt modelId="{B2EC881F-C4BE-4585-A45B-0D969CEAB236}" type="pres">
      <dgm:prSet presAssocID="{760FA33C-05B4-4DAD-B046-5489CC279A31}" presName="pictRect" presStyleLbl="node1" presStyleIdx="5" presStyleCnt="6"/>
      <dgm:spPr>
        <a:blipFill>
          <a:blip xmlns:r="http://schemas.openxmlformats.org/officeDocument/2006/relationships" r:embed="rId6"/>
          <a:srcRect/>
          <a:stretch>
            <a:fillRect t="-23000" b="-23000"/>
          </a:stretch>
        </a:blipFill>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examples of each type of annotation event that was used in our breast tissue corpora."/>
        </a:ext>
      </dgm:extLst>
    </dgm:pt>
    <dgm:pt modelId="{71D9F451-BE02-4DF7-9DCE-A4CC10E844BF}" type="pres">
      <dgm:prSet presAssocID="{760FA33C-05B4-4DAD-B046-5489CC279A31}" presName="textRect" presStyleLbl="revTx" presStyleIdx="5" presStyleCnt="6">
        <dgm:presLayoutVars>
          <dgm:bulletEnabled val="1"/>
        </dgm:presLayoutVars>
      </dgm:prSet>
      <dgm:spPr/>
    </dgm:pt>
  </dgm:ptLst>
  <dgm:cxnLst>
    <dgm:cxn modelId="{92DFEB0F-F5C3-4710-95F5-AC24C037CF94}" srcId="{487C6C82-962C-4662-A0BE-9AA54ECC18F3}" destId="{2894C644-2C48-436C-9156-09B25C373F6B}" srcOrd="3" destOrd="0" parTransId="{47AFF326-6D00-4B7E-B392-4E74E0E5CE85}" sibTransId="{08B305D4-6DF5-47C8-8EB2-5317758A4523}"/>
    <dgm:cxn modelId="{B63A1D1B-60CD-4BDA-BC6B-FA0B291DF36F}" type="presOf" srcId="{487C6C82-962C-4662-A0BE-9AA54ECC18F3}" destId="{B685477A-1614-4F38-8FFB-9E25E6674078}" srcOrd="0" destOrd="0" presId="urn:microsoft.com/office/officeart/2005/8/layout/pList1"/>
    <dgm:cxn modelId="{A2528928-1A08-4DD7-A90A-AD58B095A80B}" type="presOf" srcId="{760FA33C-05B4-4DAD-B046-5489CC279A31}" destId="{71D9F451-BE02-4DF7-9DCE-A4CC10E844BF}" srcOrd="0" destOrd="0" presId="urn:microsoft.com/office/officeart/2005/8/layout/pList1"/>
    <dgm:cxn modelId="{4841AB4B-8A30-4057-B683-287DDE4F609F}" type="presOf" srcId="{2894C644-2C48-436C-9156-09B25C373F6B}" destId="{733709A4-C46B-441C-A9E2-CDD7D8B09447}" srcOrd="0" destOrd="0" presId="urn:microsoft.com/office/officeart/2005/8/layout/pList1"/>
    <dgm:cxn modelId="{998FB652-CADC-4A3F-B498-A2BFF3694CC8}" type="presOf" srcId="{08B305D4-6DF5-47C8-8EB2-5317758A4523}" destId="{F65C2EBE-09E2-4528-9236-F7F243D2FEDA}" srcOrd="0" destOrd="0" presId="urn:microsoft.com/office/officeart/2005/8/layout/pList1"/>
    <dgm:cxn modelId="{314A695B-D429-4FAB-AB2B-D9B1157FC280}" type="presOf" srcId="{2BC550BA-72B1-42C2-8496-3F72AD98E56D}" destId="{636D398E-53C4-4923-8538-E6A86BDFDC30}" srcOrd="0" destOrd="0" presId="urn:microsoft.com/office/officeart/2005/8/layout/pList1"/>
    <dgm:cxn modelId="{CCE5DB61-2E5B-496B-A3FD-E010CB045234}" type="presOf" srcId="{53316BB4-DD65-43A7-BC39-A733AD984075}" destId="{69E20C96-7658-4321-B243-CA521A192BBD}" srcOrd="0" destOrd="0" presId="urn:microsoft.com/office/officeart/2005/8/layout/pList1"/>
    <dgm:cxn modelId="{FF21C062-4242-46BB-94B4-FE4B685D5A02}" srcId="{487C6C82-962C-4662-A0BE-9AA54ECC18F3}" destId="{760FA33C-05B4-4DAD-B046-5489CC279A31}" srcOrd="5" destOrd="0" parTransId="{62E431AB-E522-47E1-8A0A-A08753FD7D1C}" sibTransId="{530AEFA9-10B9-410B-AB3B-AE1E29D77465}"/>
    <dgm:cxn modelId="{9B32F48E-CE93-40D4-9A39-51FB7D5652E8}" type="presOf" srcId="{8C85E1F1-879F-4FAD-98AF-5DCCFE4C0596}" destId="{5F676158-7ED2-49CF-9EF3-FC3745FC3BAC}" srcOrd="0" destOrd="0" presId="urn:microsoft.com/office/officeart/2005/8/layout/pList1"/>
    <dgm:cxn modelId="{ECFEA5A2-4C53-462B-B574-0E449E3A5A96}" srcId="{487C6C82-962C-4662-A0BE-9AA54ECC18F3}" destId="{F11ECE3F-3BB9-4002-B0FB-FC52761AF647}" srcOrd="2" destOrd="0" parTransId="{5240D49D-F8A4-464D-AF98-F40111AF7939}" sibTransId="{AFB7B33D-6530-4B8D-8A26-D109D021DDF8}"/>
    <dgm:cxn modelId="{CE5B73A3-D68E-47E0-ACAF-A5C1194BE067}" type="presOf" srcId="{F11ECE3F-3BB9-4002-B0FB-FC52761AF647}" destId="{E7F340B2-2A59-4AE8-BDAA-5C5D7EF820AC}" srcOrd="0" destOrd="0" presId="urn:microsoft.com/office/officeart/2005/8/layout/pList1"/>
    <dgm:cxn modelId="{41161DBB-AC0B-4402-81E0-76F9FDB6142D}" type="presOf" srcId="{AFB7B33D-6530-4B8D-8A26-D109D021DDF8}" destId="{351DDFDB-2289-4D63-B637-458D2E176FA5}" srcOrd="0" destOrd="0" presId="urn:microsoft.com/office/officeart/2005/8/layout/pList1"/>
    <dgm:cxn modelId="{92892FC2-E56D-42F6-9CCE-B5784561C847}" type="presOf" srcId="{44B0E2EC-E1CB-462F-B5B0-9E8E26BDBF4E}" destId="{FE2D851B-7B54-45DC-9D7D-9ED3B216407B}" srcOrd="0" destOrd="0" presId="urn:microsoft.com/office/officeart/2005/8/layout/pList1"/>
    <dgm:cxn modelId="{3AE99EDB-08DE-4AC3-8A41-7AAF4816974A}" type="presOf" srcId="{D8A7672F-0F23-424A-A2F3-2B2EA6171C40}" destId="{6C23C25C-64C6-4DA6-9524-56C036771FA3}" srcOrd="0" destOrd="0" presId="urn:microsoft.com/office/officeart/2005/8/layout/pList1"/>
    <dgm:cxn modelId="{E8BAE2DC-FF49-41CA-84C7-26671B479930}" srcId="{487C6C82-962C-4662-A0BE-9AA54ECC18F3}" destId="{2BC550BA-72B1-42C2-8496-3F72AD98E56D}" srcOrd="4" destOrd="0" parTransId="{52AB7001-1557-45DB-A83E-C2B5EA919494}" sibTransId="{44B0E2EC-E1CB-462F-B5B0-9E8E26BDBF4E}"/>
    <dgm:cxn modelId="{6DF426ED-7743-4002-AC3B-90BB6331C443}" srcId="{487C6C82-962C-4662-A0BE-9AA54ECC18F3}" destId="{8C85E1F1-879F-4FAD-98AF-5DCCFE4C0596}" srcOrd="0" destOrd="0" parTransId="{4A0240AA-539A-47DE-AB1B-DE7335457EBC}" sibTransId="{D8A7672F-0F23-424A-A2F3-2B2EA6171C40}"/>
    <dgm:cxn modelId="{F22CC6F2-E1F9-4480-8056-2BC38FA5F976}" srcId="{487C6C82-962C-4662-A0BE-9AA54ECC18F3}" destId="{310A48E1-0CA6-4AF1-A3DB-672A0896BBB5}" srcOrd="1" destOrd="0" parTransId="{45D3FF6B-AA3D-4ED4-A60D-3DE61AC1DAA2}" sibTransId="{53316BB4-DD65-43A7-BC39-A733AD984075}"/>
    <dgm:cxn modelId="{BC8664F5-7F91-41E6-8332-6F4CE798AD33}" type="presOf" srcId="{310A48E1-0CA6-4AF1-A3DB-672A0896BBB5}" destId="{B05C8D5B-911E-46C9-A34F-3A7C8B367867}" srcOrd="0" destOrd="0" presId="urn:microsoft.com/office/officeart/2005/8/layout/pList1"/>
    <dgm:cxn modelId="{04802766-F3F8-4178-A558-88446B2BADF8}" type="presParOf" srcId="{B685477A-1614-4F38-8FFB-9E25E6674078}" destId="{855228F2-9458-441D-8EEF-D54BD1FE6D89}" srcOrd="0" destOrd="0" presId="urn:microsoft.com/office/officeart/2005/8/layout/pList1"/>
    <dgm:cxn modelId="{E320D626-FDA1-4773-9ABC-C4D42F0A448B}" type="presParOf" srcId="{855228F2-9458-441D-8EEF-D54BD1FE6D89}" destId="{6C517599-3A8D-4753-A4B0-077870141C60}" srcOrd="0" destOrd="0" presId="urn:microsoft.com/office/officeart/2005/8/layout/pList1"/>
    <dgm:cxn modelId="{C8F5824E-929D-42AB-A330-6E42EA0C25E0}" type="presParOf" srcId="{855228F2-9458-441D-8EEF-D54BD1FE6D89}" destId="{5F676158-7ED2-49CF-9EF3-FC3745FC3BAC}" srcOrd="1" destOrd="0" presId="urn:microsoft.com/office/officeart/2005/8/layout/pList1"/>
    <dgm:cxn modelId="{9C851100-D234-445E-8D3F-AA9F4FE44C5E}" type="presParOf" srcId="{B685477A-1614-4F38-8FFB-9E25E6674078}" destId="{6C23C25C-64C6-4DA6-9524-56C036771FA3}" srcOrd="1" destOrd="0" presId="urn:microsoft.com/office/officeart/2005/8/layout/pList1"/>
    <dgm:cxn modelId="{C5490BB5-7CF7-4789-8EA8-813243AD49A0}" type="presParOf" srcId="{B685477A-1614-4F38-8FFB-9E25E6674078}" destId="{7BE44D6C-D72B-43C5-A464-9BFA09BE82CB}" srcOrd="2" destOrd="0" presId="urn:microsoft.com/office/officeart/2005/8/layout/pList1"/>
    <dgm:cxn modelId="{21393263-08E8-4706-89A5-78F1EE982946}" type="presParOf" srcId="{7BE44D6C-D72B-43C5-A464-9BFA09BE82CB}" destId="{DB91EBC6-C044-4CEC-8DA0-1460EC9C169C}" srcOrd="0" destOrd="0" presId="urn:microsoft.com/office/officeart/2005/8/layout/pList1"/>
    <dgm:cxn modelId="{455A9A81-10BE-43BF-A657-B491A227B29C}" type="presParOf" srcId="{7BE44D6C-D72B-43C5-A464-9BFA09BE82CB}" destId="{B05C8D5B-911E-46C9-A34F-3A7C8B367867}" srcOrd="1" destOrd="0" presId="urn:microsoft.com/office/officeart/2005/8/layout/pList1"/>
    <dgm:cxn modelId="{1E73DFB9-00E6-43C0-B7C8-EB62E546406E}" type="presParOf" srcId="{B685477A-1614-4F38-8FFB-9E25E6674078}" destId="{69E20C96-7658-4321-B243-CA521A192BBD}" srcOrd="3" destOrd="0" presId="urn:microsoft.com/office/officeart/2005/8/layout/pList1"/>
    <dgm:cxn modelId="{A55EB681-9267-40A6-B856-FF7C72914293}" type="presParOf" srcId="{B685477A-1614-4F38-8FFB-9E25E6674078}" destId="{B59F10FC-6088-43E1-818B-D214433A7050}" srcOrd="4" destOrd="0" presId="urn:microsoft.com/office/officeart/2005/8/layout/pList1"/>
    <dgm:cxn modelId="{A78B181C-3AC7-45D8-B0F4-074DBE9D9F27}" type="presParOf" srcId="{B59F10FC-6088-43E1-818B-D214433A7050}" destId="{47FD840E-1FF2-46E3-BBA9-9857C644A369}" srcOrd="0" destOrd="0" presId="urn:microsoft.com/office/officeart/2005/8/layout/pList1"/>
    <dgm:cxn modelId="{8539D01B-A057-4C51-AC03-BE58B86B1BA0}" type="presParOf" srcId="{B59F10FC-6088-43E1-818B-D214433A7050}" destId="{E7F340B2-2A59-4AE8-BDAA-5C5D7EF820AC}" srcOrd="1" destOrd="0" presId="urn:microsoft.com/office/officeart/2005/8/layout/pList1"/>
    <dgm:cxn modelId="{B2B5E885-24D1-416B-B900-38952393806F}" type="presParOf" srcId="{B685477A-1614-4F38-8FFB-9E25E6674078}" destId="{351DDFDB-2289-4D63-B637-458D2E176FA5}" srcOrd="5" destOrd="0" presId="urn:microsoft.com/office/officeart/2005/8/layout/pList1"/>
    <dgm:cxn modelId="{C368F757-1F2E-46E1-8D88-5CE13C22A8A8}" type="presParOf" srcId="{B685477A-1614-4F38-8FFB-9E25E6674078}" destId="{2216BDA4-ADD3-496F-A438-82F1E78B9242}" srcOrd="6" destOrd="0" presId="urn:microsoft.com/office/officeart/2005/8/layout/pList1"/>
    <dgm:cxn modelId="{4B0DE624-4969-475F-89DB-524362A91DF5}" type="presParOf" srcId="{2216BDA4-ADD3-496F-A438-82F1E78B9242}" destId="{C89AE104-058A-4214-BAA0-A227BD732007}" srcOrd="0" destOrd="0" presId="urn:microsoft.com/office/officeart/2005/8/layout/pList1"/>
    <dgm:cxn modelId="{C71D5C94-3405-4006-B755-F69F1A78C8EF}" type="presParOf" srcId="{2216BDA4-ADD3-496F-A438-82F1E78B9242}" destId="{733709A4-C46B-441C-A9E2-CDD7D8B09447}" srcOrd="1" destOrd="0" presId="urn:microsoft.com/office/officeart/2005/8/layout/pList1"/>
    <dgm:cxn modelId="{629E6558-DD0D-42D2-8CBD-881A0F39954A}" type="presParOf" srcId="{B685477A-1614-4F38-8FFB-9E25E6674078}" destId="{F65C2EBE-09E2-4528-9236-F7F243D2FEDA}" srcOrd="7" destOrd="0" presId="urn:microsoft.com/office/officeart/2005/8/layout/pList1"/>
    <dgm:cxn modelId="{B22615F5-AD03-43FD-BA0A-DD31E1AE83F9}" type="presParOf" srcId="{B685477A-1614-4F38-8FFB-9E25E6674078}" destId="{7F7DF305-63DB-433B-9638-3A91FE6636A7}" srcOrd="8" destOrd="0" presId="urn:microsoft.com/office/officeart/2005/8/layout/pList1"/>
    <dgm:cxn modelId="{DBEDC07F-61BF-4984-AA50-653CD85522C4}" type="presParOf" srcId="{7F7DF305-63DB-433B-9638-3A91FE6636A7}" destId="{3955B052-084E-4AD1-9137-1AF58C790B7F}" srcOrd="0" destOrd="0" presId="urn:microsoft.com/office/officeart/2005/8/layout/pList1"/>
    <dgm:cxn modelId="{4C4C9495-C3AC-4EC0-8501-5AF6DE4C30F2}" type="presParOf" srcId="{7F7DF305-63DB-433B-9638-3A91FE6636A7}" destId="{636D398E-53C4-4923-8538-E6A86BDFDC30}" srcOrd="1" destOrd="0" presId="urn:microsoft.com/office/officeart/2005/8/layout/pList1"/>
    <dgm:cxn modelId="{B494C419-6037-4CF0-8BC0-DD42A0D7C9AF}" type="presParOf" srcId="{B685477A-1614-4F38-8FFB-9E25E6674078}" destId="{FE2D851B-7B54-45DC-9D7D-9ED3B216407B}" srcOrd="9" destOrd="0" presId="urn:microsoft.com/office/officeart/2005/8/layout/pList1"/>
    <dgm:cxn modelId="{06071A43-C0A3-4A14-B3C7-F53B566F3D7B}" type="presParOf" srcId="{B685477A-1614-4F38-8FFB-9E25E6674078}" destId="{3A55EAA9-15AE-4C51-950F-6E6B3BB6D3E8}" srcOrd="10" destOrd="0" presId="urn:microsoft.com/office/officeart/2005/8/layout/pList1"/>
    <dgm:cxn modelId="{745519E1-E8C5-407F-A66A-A6DBD77E43E1}" type="presParOf" srcId="{3A55EAA9-15AE-4C51-950F-6E6B3BB6D3E8}" destId="{B2EC881F-C4BE-4585-A45B-0D969CEAB236}" srcOrd="0" destOrd="0" presId="urn:microsoft.com/office/officeart/2005/8/layout/pList1"/>
    <dgm:cxn modelId="{5F13C2B8-99DD-44C4-A92D-F2C60DACFECB}" type="presParOf" srcId="{3A55EAA9-15AE-4C51-950F-6E6B3BB6D3E8}" destId="{71D9F451-BE02-4DF7-9DCE-A4CC10E844BF}"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17599-3A8D-4753-A4B0-077870141C60}">
      <dsp:nvSpPr>
        <dsp:cNvPr id="0" name=""/>
        <dsp:cNvSpPr/>
      </dsp:nvSpPr>
      <dsp:spPr>
        <a:xfrm>
          <a:off x="3094" y="449503"/>
          <a:ext cx="1506107" cy="1037708"/>
        </a:xfrm>
        <a:prstGeom prst="roundRect">
          <a:avLst/>
        </a:prstGeom>
        <a:blipFill>
          <a:blip xmlns:r="http://schemas.openxmlformats.org/officeDocument/2006/relationships" r:embed="rId1"/>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5F676158-7ED2-49CF-9EF3-FC3745FC3BAC}">
      <dsp:nvSpPr>
        <dsp:cNvPr id="0" name=""/>
        <dsp:cNvSpPr/>
      </dsp:nvSpPr>
      <dsp:spPr>
        <a:xfrm>
          <a:off x="3094"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dcis</a:t>
          </a:r>
        </a:p>
      </dsp:txBody>
      <dsp:txXfrm>
        <a:off x="3094" y="1487212"/>
        <a:ext cx="1506107" cy="558766"/>
      </dsp:txXfrm>
    </dsp:sp>
    <dsp:sp modelId="{DB91EBC6-C044-4CEC-8DA0-1460EC9C169C}">
      <dsp:nvSpPr>
        <dsp:cNvPr id="0" name=""/>
        <dsp:cNvSpPr/>
      </dsp:nvSpPr>
      <dsp:spPr>
        <a:xfrm>
          <a:off x="1659876" y="449503"/>
          <a:ext cx="1506107" cy="1037708"/>
        </a:xfrm>
        <a:prstGeom prst="roundRect">
          <a:avLst/>
        </a:prstGeom>
        <a:blipFill>
          <a:blip xmlns:r="http://schemas.openxmlformats.org/officeDocument/2006/relationships" r:embed="rId2"/>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B05C8D5B-911E-46C9-A34F-3A7C8B367867}">
      <dsp:nvSpPr>
        <dsp:cNvPr id="0" name=""/>
        <dsp:cNvSpPr/>
      </dsp:nvSpPr>
      <dsp:spPr>
        <a:xfrm>
          <a:off x="1659876"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indc</a:t>
          </a:r>
        </a:p>
      </dsp:txBody>
      <dsp:txXfrm>
        <a:off x="1659876" y="1487212"/>
        <a:ext cx="1506107" cy="558766"/>
      </dsp:txXfrm>
    </dsp:sp>
    <dsp:sp modelId="{47FD840E-1FF2-46E3-BBA9-9857C644A369}">
      <dsp:nvSpPr>
        <dsp:cNvPr id="0" name=""/>
        <dsp:cNvSpPr/>
      </dsp:nvSpPr>
      <dsp:spPr>
        <a:xfrm>
          <a:off x="3316658" y="449503"/>
          <a:ext cx="1506107" cy="1037708"/>
        </a:xfrm>
        <a:prstGeom prst="roundRect">
          <a:avLst/>
        </a:prstGeom>
        <a:blipFill>
          <a:blip xmlns:r="http://schemas.openxmlformats.org/officeDocument/2006/relationships" r:embed="rId3"/>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E7F340B2-2A59-4AE8-BDAA-5C5D7EF820AC}">
      <dsp:nvSpPr>
        <dsp:cNvPr id="0" name=""/>
        <dsp:cNvSpPr/>
      </dsp:nvSpPr>
      <dsp:spPr>
        <a:xfrm>
          <a:off x="3316658"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nneo</a:t>
          </a:r>
        </a:p>
      </dsp:txBody>
      <dsp:txXfrm>
        <a:off x="3316658" y="1487212"/>
        <a:ext cx="1506107" cy="558766"/>
      </dsp:txXfrm>
    </dsp:sp>
    <dsp:sp modelId="{C89AE104-058A-4214-BAA0-A227BD732007}">
      <dsp:nvSpPr>
        <dsp:cNvPr id="0" name=""/>
        <dsp:cNvSpPr/>
      </dsp:nvSpPr>
      <dsp:spPr>
        <a:xfrm>
          <a:off x="4973440" y="449503"/>
          <a:ext cx="1506107" cy="1037708"/>
        </a:xfrm>
        <a:prstGeom prst="roundRect">
          <a:avLst/>
        </a:prstGeom>
        <a:blipFill>
          <a:blip xmlns:r="http://schemas.openxmlformats.org/officeDocument/2006/relationships" r:embed="rId4"/>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33709A4-C46B-441C-A9E2-CDD7D8B09447}">
      <dsp:nvSpPr>
        <dsp:cNvPr id="0" name=""/>
        <dsp:cNvSpPr/>
      </dsp:nvSpPr>
      <dsp:spPr>
        <a:xfrm>
          <a:off x="4973440"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infl</a:t>
          </a:r>
        </a:p>
      </dsp:txBody>
      <dsp:txXfrm>
        <a:off x="4973440" y="1487212"/>
        <a:ext cx="1506107" cy="558766"/>
      </dsp:txXfrm>
    </dsp:sp>
    <dsp:sp modelId="{3955B052-084E-4AD1-9137-1AF58C790B7F}">
      <dsp:nvSpPr>
        <dsp:cNvPr id="0" name=""/>
        <dsp:cNvSpPr/>
      </dsp:nvSpPr>
      <dsp:spPr>
        <a:xfrm>
          <a:off x="6630222" y="449503"/>
          <a:ext cx="1506107" cy="1037708"/>
        </a:xfrm>
        <a:prstGeom prst="roundRect">
          <a:avLst/>
        </a:prstGeom>
        <a:blipFill>
          <a:blip xmlns:r="http://schemas.openxmlformats.org/officeDocument/2006/relationships" r:embed="rId5"/>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36D398E-53C4-4923-8538-E6A86BDFDC30}">
      <dsp:nvSpPr>
        <dsp:cNvPr id="0" name=""/>
        <dsp:cNvSpPr/>
      </dsp:nvSpPr>
      <dsp:spPr>
        <a:xfrm>
          <a:off x="6630222"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norm</a:t>
          </a:r>
        </a:p>
      </dsp:txBody>
      <dsp:txXfrm>
        <a:off x="6630222" y="1487212"/>
        <a:ext cx="1506107" cy="558766"/>
      </dsp:txXfrm>
    </dsp:sp>
    <dsp:sp modelId="{B2EC881F-C4BE-4585-A45B-0D969CEAB236}">
      <dsp:nvSpPr>
        <dsp:cNvPr id="0" name=""/>
        <dsp:cNvSpPr/>
      </dsp:nvSpPr>
      <dsp:spPr>
        <a:xfrm>
          <a:off x="8287004" y="449503"/>
          <a:ext cx="1506107" cy="1037708"/>
        </a:xfrm>
        <a:prstGeom prst="roundRect">
          <a:avLst/>
        </a:prstGeom>
        <a:blipFill>
          <a:blip xmlns:r="http://schemas.openxmlformats.org/officeDocument/2006/relationships" r:embed="rId6"/>
          <a:srcRect/>
          <a:stretch>
            <a:fillRect t="-23000" b="-23000"/>
          </a:stretch>
        </a:blip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1D9F451-BE02-4DF7-9DCE-A4CC10E844BF}">
      <dsp:nvSpPr>
        <dsp:cNvPr id="0" name=""/>
        <dsp:cNvSpPr/>
      </dsp:nvSpPr>
      <dsp:spPr>
        <a:xfrm>
          <a:off x="8287004" y="1487212"/>
          <a:ext cx="1506107" cy="558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b="1" i="0" kern="1200" noProof="1">
              <a:latin typeface="Arial" panose="020B0604020202020204" pitchFamily="34" charset="0"/>
              <a:cs typeface="Arial" panose="020B0604020202020204" pitchFamily="34" charset="0"/>
            </a:rPr>
            <a:t>susp</a:t>
          </a:r>
        </a:p>
      </dsp:txBody>
      <dsp:txXfrm>
        <a:off x="8287004" y="1487212"/>
        <a:ext cx="1506107" cy="55876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4613F2-7A4B-1DBC-15A9-C99B15FD10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184E14-B4B3-F616-6812-30FDA0FAA9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C63A1C-2626-C246-86F2-B4105D67646F}" type="datetimeFigureOut">
              <a:rPr lang="en-US" smtClean="0"/>
              <a:t>3/18/26</a:t>
            </a:fld>
            <a:endParaRPr lang="en-US"/>
          </a:p>
        </p:txBody>
      </p:sp>
      <p:sp>
        <p:nvSpPr>
          <p:cNvPr id="4" name="Footer Placeholder 3">
            <a:extLst>
              <a:ext uri="{FF2B5EF4-FFF2-40B4-BE49-F238E27FC236}">
                <a16:creationId xmlns:a16="http://schemas.microsoft.com/office/drawing/2014/main" id="{8B06B8E1-A221-486C-265D-B0F772865D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DB091B-A022-D971-990D-DB18C3DEE7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0A272F-E11C-0D49-A1EE-813733CACB17}" type="slidenum">
              <a:rPr lang="en-US" smtClean="0"/>
              <a:t>‹#›</a:t>
            </a:fld>
            <a:endParaRPr lang="en-US"/>
          </a:p>
        </p:txBody>
      </p:sp>
    </p:spTree>
    <p:extLst>
      <p:ext uri="{BB962C8B-B14F-4D97-AF65-F5344CB8AC3E}">
        <p14:creationId xmlns:p14="http://schemas.microsoft.com/office/powerpoint/2010/main" val="237959366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3/18/26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ature.com/articles/s41581-020-00392-1#ref-CR50"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8DD80-91AF-6D63-BBAB-2138C76D7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EF341-31B7-B021-994E-01868A5ABEB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94372A4-B971-480E-D15D-76389A6CD2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197AC8-369E-D0FB-D111-F127C59D5F47}"/>
              </a:ext>
            </a:extLst>
          </p:cNvPr>
          <p:cNvSpPr>
            <a:spLocks noGrp="1"/>
          </p:cNvSpPr>
          <p:nvPr>
            <p:ph type="sldNum" sz="quarter" idx="5"/>
          </p:nvPr>
        </p:nvSpPr>
        <p:spPr/>
        <p:txBody>
          <a:bodyPr/>
          <a:lstStyle/>
          <a:p>
            <a:fld id="{8C2B6984-104E-F74E-AFCE-72849C323162}" type="slidenum">
              <a:rPr lang="en-US" smtClean="0"/>
              <a:t>22</a:t>
            </a:fld>
            <a:endParaRPr lang="en-US"/>
          </a:p>
        </p:txBody>
      </p:sp>
    </p:spTree>
    <p:extLst>
      <p:ext uri="{BB962C8B-B14F-4D97-AF65-F5344CB8AC3E}">
        <p14:creationId xmlns:p14="http://schemas.microsoft.com/office/powerpoint/2010/main" val="344339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B6984-104E-F74E-AFCE-72849C323162}" type="slidenum">
              <a:rPr lang="en-US" smtClean="0"/>
              <a:t>24</a:t>
            </a:fld>
            <a:endParaRPr lang="en-US"/>
          </a:p>
        </p:txBody>
      </p:sp>
    </p:spTree>
    <p:extLst>
      <p:ext uri="{BB962C8B-B14F-4D97-AF65-F5344CB8AC3E}">
        <p14:creationId xmlns:p14="http://schemas.microsoft.com/office/powerpoint/2010/main" val="446231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25</a:t>
            </a:fld>
            <a:endParaRPr lang="en-US"/>
          </a:p>
        </p:txBody>
      </p:sp>
    </p:spTree>
    <p:extLst>
      <p:ext uri="{BB962C8B-B14F-4D97-AF65-F5344CB8AC3E}">
        <p14:creationId xmlns:p14="http://schemas.microsoft.com/office/powerpoint/2010/main" val="3676825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 Light microscopy image of a kidney from a hyperoxaluric </a:t>
            </a:r>
            <a:r>
              <a:rPr lang="en-US" sz="1200" b="0" i="1" kern="1200" dirty="0">
                <a:solidFill>
                  <a:schemeClr val="tx1"/>
                </a:solidFill>
                <a:effectLst/>
                <a:latin typeface="+mn-lt"/>
                <a:ea typeface="+mn-ea"/>
                <a:cs typeface="+mn-cs"/>
              </a:rPr>
              <a:t>Npt2</a:t>
            </a:r>
            <a:r>
              <a:rPr lang="en-US" sz="1200" b="0" i="1"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mouse (×40 magnification)</a:t>
            </a:r>
            <a:r>
              <a:rPr lang="en-US" sz="1200" b="0" i="0" kern="1200" baseline="30000" dirty="0">
                <a:solidFill>
                  <a:schemeClr val="tx1"/>
                </a:solidFill>
                <a:effectLst/>
                <a:latin typeface="+mn-lt"/>
                <a:ea typeface="+mn-ea"/>
                <a:cs typeface="+mn-cs"/>
                <a:hlinkClick r:id="rId3" tooltip="Khan, S. R. &amp; Glenton, P. A. Calcium oxalate crystal deposition in kidneys of hypercalciuric mice with disrupted type IIa sodium-phosphate cotransporter. Am. J. Physiol. Renal Physiol. 294, F1109–F1115 (2008)."/>
              </a:rPr>
              <a:t>50</a:t>
            </a:r>
            <a:r>
              <a:rPr lang="en-US" sz="1200" b="0" i="0" kern="1200" dirty="0">
                <a:solidFill>
                  <a:schemeClr val="tx1"/>
                </a:solidFill>
                <a:effectLst/>
                <a:latin typeface="+mn-lt"/>
                <a:ea typeface="+mn-ea"/>
                <a:cs typeface="+mn-cs"/>
              </a:rPr>
              <a:t>. Intratubular calcium phosphate (</a:t>
            </a:r>
            <a:r>
              <a:rPr lang="en-US" sz="1200" b="0" i="0" kern="1200" dirty="0" err="1">
                <a:solidFill>
                  <a:schemeClr val="tx1"/>
                </a:solidFill>
                <a:effectLst/>
                <a:latin typeface="+mn-lt"/>
                <a:ea typeface="+mn-ea"/>
                <a:cs typeface="+mn-cs"/>
              </a:rPr>
              <a:t>CaP</a:t>
            </a:r>
            <a:r>
              <a:rPr lang="en-US" sz="1200" b="0" i="0" kern="1200" dirty="0">
                <a:solidFill>
                  <a:schemeClr val="tx1"/>
                </a:solidFill>
                <a:effectLst/>
                <a:latin typeface="+mn-lt"/>
                <a:ea typeface="+mn-ea"/>
                <a:cs typeface="+mn-cs"/>
              </a:rPr>
              <a:t>) and calcium oxalate (</a:t>
            </a:r>
            <a:r>
              <a:rPr lang="en-US" sz="1200" b="0" i="0" kern="1200" dirty="0" err="1">
                <a:solidFill>
                  <a:schemeClr val="tx1"/>
                </a:solidFill>
                <a:effectLst/>
                <a:latin typeface="+mn-lt"/>
                <a:ea typeface="+mn-ea"/>
                <a:cs typeface="+mn-cs"/>
              </a:rPr>
              <a:t>CaOx</a:t>
            </a:r>
            <a:r>
              <a:rPr lang="en-US" sz="1200" b="0" i="0" kern="1200" dirty="0">
                <a:solidFill>
                  <a:schemeClr val="tx1"/>
                </a:solidFill>
                <a:effectLst/>
                <a:latin typeface="+mn-lt"/>
                <a:ea typeface="+mn-ea"/>
                <a:cs typeface="+mn-cs"/>
              </a:rPr>
              <a:t>) crystals deposit in different sections of the nephron. </a:t>
            </a:r>
            <a:r>
              <a:rPr lang="en-US" sz="1200" b="0" i="0" kern="1200" dirty="0" err="1">
                <a:solidFill>
                  <a:schemeClr val="tx1"/>
                </a:solidFill>
                <a:effectLst/>
                <a:latin typeface="+mn-lt"/>
                <a:ea typeface="+mn-ea"/>
                <a:cs typeface="+mn-cs"/>
              </a:rPr>
              <a:t>CaOx</a:t>
            </a:r>
            <a:r>
              <a:rPr lang="en-US" sz="1200" b="0" i="0" kern="1200" dirty="0">
                <a:solidFill>
                  <a:schemeClr val="tx1"/>
                </a:solidFill>
                <a:effectLst/>
                <a:latin typeface="+mn-lt"/>
                <a:ea typeface="+mn-ea"/>
                <a:cs typeface="+mn-cs"/>
              </a:rPr>
              <a:t> is present both within the tubular lumen (double arrow) and intracellularly (single arrow). </a:t>
            </a:r>
            <a:r>
              <a:rPr lang="en-US" sz="1200" b="1" i="0"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 Transmission electron microscopic appearance of a </a:t>
            </a:r>
            <a:r>
              <a:rPr lang="en-US" sz="1200" b="0" i="0" kern="1200" dirty="0" err="1">
                <a:solidFill>
                  <a:schemeClr val="tx1"/>
                </a:solidFill>
                <a:effectLst/>
                <a:latin typeface="+mn-lt"/>
                <a:ea typeface="+mn-ea"/>
                <a:cs typeface="+mn-cs"/>
              </a:rPr>
              <a:t>CaP</a:t>
            </a:r>
            <a:r>
              <a:rPr lang="en-US" sz="1200" b="0" i="0" kern="1200" dirty="0">
                <a:solidFill>
                  <a:schemeClr val="tx1"/>
                </a:solidFill>
                <a:effectLst/>
                <a:latin typeface="+mn-lt"/>
                <a:ea typeface="+mn-ea"/>
                <a:cs typeface="+mn-cs"/>
              </a:rPr>
              <a:t> deposit in the kidney tubule of an </a:t>
            </a:r>
            <a:r>
              <a:rPr lang="en-US" sz="1200" b="0" i="1" kern="1200" dirty="0">
                <a:solidFill>
                  <a:schemeClr val="tx1"/>
                </a:solidFill>
                <a:effectLst/>
                <a:latin typeface="+mn-lt"/>
                <a:ea typeface="+mn-ea"/>
                <a:cs typeface="+mn-cs"/>
              </a:rPr>
              <a:t>Npt2</a:t>
            </a:r>
            <a:r>
              <a:rPr lang="en-US" sz="1200" b="0" i="1"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mouse. The large deposit formed by aggregation and growth of spherulitic crystalline deposits has obliterated the kidney tubule. </a:t>
            </a:r>
            <a:r>
              <a:rPr lang="en-US" sz="1200" b="1" i="0"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CaP</a:t>
            </a:r>
            <a:r>
              <a:rPr lang="en-US" sz="1200" b="0" i="0" kern="1200" dirty="0">
                <a:solidFill>
                  <a:schemeClr val="tx1"/>
                </a:solidFill>
                <a:effectLst/>
                <a:latin typeface="+mn-lt"/>
                <a:ea typeface="+mn-ea"/>
                <a:cs typeface="+mn-cs"/>
              </a:rPr>
              <a:t> deposit in the tubular epithelium basement membrane (BM) of a </a:t>
            </a:r>
            <a:r>
              <a:rPr lang="en-US" sz="1200" b="0" i="1" kern="1200" dirty="0" err="1">
                <a:solidFill>
                  <a:schemeClr val="tx1"/>
                </a:solidFill>
                <a:effectLst/>
                <a:latin typeface="+mn-lt"/>
                <a:ea typeface="+mn-ea"/>
                <a:cs typeface="+mn-cs"/>
              </a:rPr>
              <a:t>Umod</a:t>
            </a:r>
            <a:r>
              <a:rPr lang="en-US" sz="1200" b="0" i="1"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mouse.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https://www.nature.com/articles/s41581-020-00392-1</a:t>
            </a:r>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33</a:t>
            </a:fld>
            <a:endParaRPr lang="en-US"/>
          </a:p>
        </p:txBody>
      </p:sp>
    </p:spTree>
    <p:extLst>
      <p:ext uri="{BB962C8B-B14F-4D97-AF65-F5344CB8AC3E}">
        <p14:creationId xmlns:p14="http://schemas.microsoft.com/office/powerpoint/2010/main" val="67536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1ACD00-77F6-4941-B4B0-B7C9C01A2CBF}" type="slidenum">
              <a:rPr lang="en-US" smtClean="0"/>
              <a:pPr/>
              <a:t>1</a:t>
            </a:fld>
            <a:endParaRPr lang="en-US"/>
          </a:p>
        </p:txBody>
      </p:sp>
    </p:spTree>
    <p:extLst>
      <p:ext uri="{BB962C8B-B14F-4D97-AF65-F5344CB8AC3E}">
        <p14:creationId xmlns:p14="http://schemas.microsoft.com/office/powerpoint/2010/main" val="127384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7ED63-19B1-C90F-DB07-556AF2075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F5121-CD8D-5305-3CB3-7273B4D2FA0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7056379-7B97-68D9-73AB-D1F9266574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D93CB7-1C9A-641F-E125-6750A889A15D}"/>
              </a:ext>
            </a:extLst>
          </p:cNvPr>
          <p:cNvSpPr>
            <a:spLocks noGrp="1"/>
          </p:cNvSpPr>
          <p:nvPr>
            <p:ph type="sldNum" sz="quarter" idx="5"/>
          </p:nvPr>
        </p:nvSpPr>
        <p:spPr/>
        <p:txBody>
          <a:bodyPr/>
          <a:lstStyle/>
          <a:p>
            <a:fld id="{8C2B6984-104E-F74E-AFCE-72849C323162}" type="slidenum">
              <a:rPr lang="en-US" smtClean="0"/>
              <a:t>2</a:t>
            </a:fld>
            <a:endParaRPr lang="en-US"/>
          </a:p>
        </p:txBody>
      </p:sp>
    </p:spTree>
    <p:extLst>
      <p:ext uri="{BB962C8B-B14F-4D97-AF65-F5344CB8AC3E}">
        <p14:creationId xmlns:p14="http://schemas.microsoft.com/office/powerpoint/2010/main" val="2367010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3</a:t>
            </a:fld>
            <a:endParaRPr lang="en-US"/>
          </a:p>
        </p:txBody>
      </p:sp>
    </p:spTree>
    <p:extLst>
      <p:ext uri="{BB962C8B-B14F-4D97-AF65-F5344CB8AC3E}">
        <p14:creationId xmlns:p14="http://schemas.microsoft.com/office/powerpoint/2010/main" val="1887207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4</a:t>
            </a:fld>
            <a:endParaRPr lang="en-US"/>
          </a:p>
        </p:txBody>
      </p:sp>
    </p:spTree>
    <p:extLst>
      <p:ext uri="{BB962C8B-B14F-4D97-AF65-F5344CB8AC3E}">
        <p14:creationId xmlns:p14="http://schemas.microsoft.com/office/powerpoint/2010/main" val="843407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6</a:t>
            </a:fld>
            <a:endParaRPr lang="en-US"/>
          </a:p>
        </p:txBody>
      </p:sp>
    </p:spTree>
    <p:extLst>
      <p:ext uri="{BB962C8B-B14F-4D97-AF65-F5344CB8AC3E}">
        <p14:creationId xmlns:p14="http://schemas.microsoft.com/office/powerpoint/2010/main" val="270573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8</a:t>
            </a:fld>
            <a:endParaRPr lang="en-US"/>
          </a:p>
        </p:txBody>
      </p:sp>
    </p:spTree>
    <p:extLst>
      <p:ext uri="{BB962C8B-B14F-4D97-AF65-F5344CB8AC3E}">
        <p14:creationId xmlns:p14="http://schemas.microsoft.com/office/powerpoint/2010/main" val="2956141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2B6984-104E-F74E-AFCE-72849C323162}" type="slidenum">
              <a:rPr lang="en-US" smtClean="0"/>
              <a:t>11</a:t>
            </a:fld>
            <a:endParaRPr lang="en-US"/>
          </a:p>
        </p:txBody>
      </p:sp>
    </p:spTree>
    <p:extLst>
      <p:ext uri="{BB962C8B-B14F-4D97-AF65-F5344CB8AC3E}">
        <p14:creationId xmlns:p14="http://schemas.microsoft.com/office/powerpoint/2010/main" val="71435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FDABD-AF72-3205-7216-F89982077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6FF59-D792-859E-A134-B8C35ED8EE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B0CE52-C4C1-6D2F-0EEB-506E8687CF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75B146-49D5-38AD-4326-FDCD79033489}"/>
              </a:ext>
            </a:extLst>
          </p:cNvPr>
          <p:cNvSpPr>
            <a:spLocks noGrp="1"/>
          </p:cNvSpPr>
          <p:nvPr>
            <p:ph type="sldNum" sz="quarter" idx="5"/>
          </p:nvPr>
        </p:nvSpPr>
        <p:spPr/>
        <p:txBody>
          <a:bodyPr/>
          <a:lstStyle/>
          <a:p>
            <a:fld id="{8C2B6984-104E-F74E-AFCE-72849C323162}" type="slidenum">
              <a:rPr lang="en-US" smtClean="0"/>
              <a:t>12</a:t>
            </a:fld>
            <a:endParaRPr lang="en-US"/>
          </a:p>
        </p:txBody>
      </p:sp>
    </p:spTree>
    <p:extLst>
      <p:ext uri="{BB962C8B-B14F-4D97-AF65-F5344CB8AC3E}">
        <p14:creationId xmlns:p14="http://schemas.microsoft.com/office/powerpoint/2010/main" val="2840978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itle Placeholder 17"/>
          <p:cNvSpPr>
            <a:spLocks noGrp="1"/>
          </p:cNvSpPr>
          <p:nvPr>
            <p:ph type="title"/>
          </p:nvPr>
        </p:nvSpPr>
        <p:spPr>
          <a:xfrm>
            <a:off x="0" y="920"/>
            <a:ext cx="12192000" cy="393234"/>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1307860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62560" y="685800"/>
            <a:ext cx="11826240" cy="5669280"/>
          </a:xfrm>
          <a:prstGeom prst="rect">
            <a:avLst/>
          </a:prstGeom>
        </p:spPr>
        <p:txBody>
          <a:bodyPr/>
          <a:lstStyle>
            <a:lvl1pPr marL="182880" indent="-182880">
              <a:defRPr sz="2400"/>
            </a:lvl1pPr>
            <a:lvl2pPr marL="548640" indent="-182880">
              <a:defRPr sz="2000"/>
            </a:lvl2pPr>
            <a:lvl3pPr marL="1097280" indent="-182880">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121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40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96368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2" name="Title Placeholder 1"/>
          <p:cNvSpPr>
            <a:spLocks noGrp="1"/>
          </p:cNvSpPr>
          <p:nvPr>
            <p:ph type="title"/>
          </p:nvPr>
        </p:nvSpPr>
        <p:spPr>
          <a:xfrm>
            <a:off x="609600" y="1665124"/>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5393" y="4335690"/>
            <a:ext cx="12207393"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1" y="0"/>
            <a:ext cx="12191998"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
        <p:nvSpPr>
          <p:cNvPr id="11" name="Rectangle 10"/>
          <p:cNvSpPr/>
          <p:nvPr userDrawn="1"/>
        </p:nvSpPr>
        <p:spPr bwMode="auto">
          <a:xfrm>
            <a:off x="11588371" y="6624263"/>
            <a:ext cx="6096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userDrawn="1"/>
        </p:nvSpPr>
        <p:spPr bwMode="auto">
          <a:xfrm>
            <a:off x="1" y="6636789"/>
            <a:ext cx="12191998" cy="238527"/>
          </a:xfrm>
          <a:prstGeom prst="rect">
            <a:avLst/>
          </a:prstGeom>
          <a:noFill/>
          <a:ln w="12700" cap="sq" algn="ctr">
            <a:noFill/>
            <a:miter lim="800000"/>
            <a:headEnd/>
            <a:tailEnd/>
          </a:ln>
          <a:effectLst/>
        </p:spPr>
        <p:txBody>
          <a:bodyPr wrap="square" rtlCol="0">
            <a:spAutoFit/>
          </a:bodyPr>
          <a:lstStyle/>
          <a:p>
            <a:pPr marL="466725" indent="0">
              <a:lnSpc>
                <a:spcPct val="95000"/>
              </a:lnSpc>
              <a:spcBef>
                <a:spcPts val="1200"/>
              </a:spcBef>
              <a:tabLst>
                <a:tab pos="11368088" algn="r"/>
              </a:tabLst>
            </a:pPr>
            <a:r>
              <a:rPr lang="en-US" sz="1000" b="1" cap="none" baseline="0" dirty="0">
                <a:solidFill>
                  <a:srgbClr val="1F497D">
                    <a:lumMod val="50000"/>
                  </a:srgbClr>
                </a:solidFill>
                <a:latin typeface="Times New Roman" panose="02020603050405020304" pitchFamily="18" charset="0"/>
                <a:cs typeface="Times New Roman" panose="02020603050405020304" pitchFamily="18" charset="0"/>
              </a:rPr>
              <a:t>J. Picone et al.: </a:t>
            </a:r>
            <a:r>
              <a:rPr lang="en-US" sz="1000" b="1" kern="1200" cap="none" baseline="0" dirty="0">
                <a:solidFill>
                  <a:srgbClr val="1F497D">
                    <a:lumMod val="50000"/>
                  </a:srgbClr>
                </a:solidFill>
                <a:latin typeface="Times New Roman" panose="02020603050405020304" pitchFamily="18" charset="0"/>
                <a:ea typeface="+mn-ea"/>
                <a:cs typeface="Times New Roman" panose="02020603050405020304" pitchFamily="18" charset="0"/>
              </a:rPr>
              <a:t>Rapid and Inexpensive Precision Breast Cancer Screening </a:t>
            </a:r>
            <a:r>
              <a:rPr lang="en-US" sz="1000" b="1" dirty="0">
                <a:solidFill>
                  <a:srgbClr val="1F497D">
                    <a:lumMod val="50000"/>
                  </a:srgbClr>
                </a:solidFill>
                <a:latin typeface="Calibri"/>
              </a:rPr>
              <a:t>	March 17</a:t>
            </a:r>
            <a:r>
              <a:rPr lang="en-US" sz="1000" b="1" i="0" dirty="0">
                <a:solidFill>
                  <a:srgbClr val="1F497D">
                    <a:lumMod val="50000"/>
                  </a:srgbClr>
                </a:solidFill>
                <a:latin typeface="Arial" panose="020B0604020202020204" pitchFamily="34" charset="0"/>
                <a:cs typeface="Arial" panose="020B0604020202020204" pitchFamily="34" charset="0"/>
              </a:rPr>
              <a:t>, 2026</a:t>
            </a:r>
            <a:endParaRPr lang="en-US" sz="1000" b="1" i="0" dirty="0">
              <a:solidFill>
                <a:srgbClr val="000000"/>
              </a:solidFill>
              <a:latin typeface="Arial" panose="020B0604020202020204" pitchFamily="34" charset="0"/>
              <a:cs typeface="Arial" panose="020B0604020202020204" pitchFamily="34" charset="0"/>
            </a:endParaRPr>
          </a:p>
        </p:txBody>
      </p:sp>
      <p:cxnSp>
        <p:nvCxnSpPr>
          <p:cNvPr id="10" name="Straight Connector 9"/>
          <p:cNvCxnSpPr>
            <a:cxnSpLocks/>
          </p:cNvCxnSpPr>
          <p:nvPr userDrawn="1"/>
        </p:nvCxnSpPr>
        <p:spPr bwMode="auto">
          <a:xfrm flipV="1">
            <a:off x="523208" y="6624263"/>
            <a:ext cx="11668791" cy="5137"/>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11655387" y="6657110"/>
            <a:ext cx="486315"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1"/>
            <a:ext cx="12191998" cy="328461"/>
          </a:xfrm>
          <a:prstGeom prst="rect">
            <a:avLst/>
          </a:prstGeom>
        </p:spPr>
        <p:txBody>
          <a:bodyPr vert="horz" wrap="none" lIns="155448" tIns="0" rIns="0" bIns="0" rtlCol="0" anchor="ctr" anchorCtr="0">
            <a:noAutofit/>
          </a:bodyPr>
          <a:lstStyle/>
          <a:p>
            <a:r>
              <a:rPr lang="en-US" dirty="0"/>
              <a:t>AA</a:t>
            </a:r>
          </a:p>
        </p:txBody>
      </p:sp>
      <p:pic>
        <p:nvPicPr>
          <p:cNvPr id="9" name="Picture 8"/>
          <p:cNvPicPr>
            <a:picLocks noChangeAspect="1"/>
          </p:cNvPicPr>
          <p:nvPr userDrawn="1"/>
        </p:nvPicPr>
        <p:blipFill>
          <a:blip r:embed="rId4"/>
          <a:stretch>
            <a:fillRect/>
          </a:stretch>
        </p:blipFill>
        <p:spPr>
          <a:xfrm>
            <a:off x="41964" y="6492245"/>
            <a:ext cx="456488" cy="333278"/>
          </a:xfrm>
          <a:prstGeom prst="rect">
            <a:avLst/>
          </a:prstGeom>
        </p:spPr>
      </p:pic>
    </p:spTree>
    <p:extLst>
      <p:ext uri="{BB962C8B-B14F-4D97-AF65-F5344CB8AC3E}">
        <p14:creationId xmlns:p14="http://schemas.microsoft.com/office/powerpoint/2010/main" val="3703161762"/>
      </p:ext>
    </p:extLst>
  </p:cSld>
  <p:clrMap bg1="lt1" tx1="dk1" bg2="lt2" tx2="dk2" accent1="accent1" accent2="accent2" accent3="accent3" accent4="accent4" accent5="accent5" accent6="accent6" hlink="hlink" folHlink="folHlink"/>
  <p:sldLayoutIdLst>
    <p:sldLayoutId id="2147483682" r:id="rId1"/>
    <p:sldLayoutId id="2147483686" r:id="rId2"/>
  </p:sldLayoutIdLst>
  <p:hf hdr="0" ftr="0" dt="0"/>
  <p:txStyles>
    <p:titleStyle>
      <a:lvl1pPr marL="103188" indent="-11113" algn="l" defTabSz="457200" rtl="0" eaLnBrk="1" latinLnBrk="0" hangingPunct="1">
        <a:spcBef>
          <a:spcPct val="0"/>
        </a:spcBef>
        <a:buNone/>
        <a:tabLst/>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2" name="Title Placeholder 1"/>
          <p:cNvSpPr>
            <a:spLocks noGrp="1"/>
          </p:cNvSpPr>
          <p:nvPr>
            <p:ph type="title"/>
          </p:nvPr>
        </p:nvSpPr>
        <p:spPr>
          <a:xfrm>
            <a:off x="609600" y="1665124"/>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5393" y="4335690"/>
            <a:ext cx="12207393"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595275983"/>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551400"/>
      </p:ext>
    </p:extLst>
  </p:cSld>
  <p:clrMap bg1="lt1" tx1="dk1" bg2="lt2" tx2="dk2" accent1="accent1" accent2="accent2" accent3="accent3" accent4="accent4" accent5="accent5" accent6="accent6" hlink="hlink" folHlink="folHlink"/>
  <p:sldLayoutIdLst>
    <p:sldLayoutId id="2147483691"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isip.piconepress.com/projects/pabcc/resources/videos/demo/video.mp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sip.piconepress.com/projects/nedc/data/tuh_dpath_software/nedc_dpath_demo_v1.0.0.tar.gz"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hyperlink" Target="https://www.nedcdata.org/"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isip.piconepress.com/projects/nedc/html/resources.s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p1">
            <a:extLst>
              <a:ext uri="{FF2B5EF4-FFF2-40B4-BE49-F238E27FC236}">
                <a16:creationId xmlns:a16="http://schemas.microsoft.com/office/drawing/2014/main" id="{0178A366-C0CA-69EC-8B5D-A4B127D833CA}"/>
              </a:ext>
            </a:extLst>
          </p:cNvPr>
          <p:cNvSpPr/>
          <p:nvPr/>
        </p:nvSpPr>
        <p:spPr>
          <a:xfrm>
            <a:off x="152400" y="114300"/>
            <a:ext cx="11887200" cy="738664"/>
          </a:xfrm>
          <a:prstGeom prst="rect">
            <a:avLst/>
          </a:prstGeom>
          <a:noFill/>
          <a:ln>
            <a:noFill/>
          </a:ln>
        </p:spPr>
        <p:txBody>
          <a:bodyPr spcFirstLastPara="1" wrap="square" lIns="0" tIns="0" rIns="0" bIns="0" anchor="t" anchorCtr="0">
            <a:spAutoFit/>
          </a:bodyPr>
          <a:lstStyle/>
          <a:p>
            <a:pPr lvl="0" algn="ctr">
              <a:buClr>
                <a:srgbClr val="000000"/>
              </a:buClr>
              <a:buSzPts val="2400"/>
            </a:pPr>
            <a:r>
              <a:rPr lang="en-US" sz="2400" b="1" noProof="1">
                <a:latin typeface="Arial" panose="020B0604020202020204" pitchFamily="34" charset="0"/>
                <a:cs typeface="Arial" panose="020B0604020202020204" pitchFamily="34" charset="0"/>
              </a:rPr>
              <a:t>Rapid and Inexpensive Precision Breast Cancer Screening</a:t>
            </a:r>
            <a:br>
              <a:rPr lang="en-US" sz="2400" b="1" noProof="1">
                <a:latin typeface="Arial" panose="020B0604020202020204" pitchFamily="34" charset="0"/>
                <a:cs typeface="Arial" panose="020B0604020202020204" pitchFamily="34" charset="0"/>
              </a:rPr>
            </a:br>
            <a:r>
              <a:rPr lang="en-US" sz="2400" b="1" noProof="1">
                <a:latin typeface="Arial" panose="020B0604020202020204" pitchFamily="34" charset="0"/>
                <a:cs typeface="Arial" panose="020B0604020202020204" pitchFamily="34" charset="0"/>
              </a:rPr>
              <a:t>Using Machine Learning</a:t>
            </a:r>
            <a:endParaRPr lang="en-US" sz="2400" b="1" u="none" strike="noStrike" cap="none" noProof="1">
              <a:latin typeface="Arial" panose="020B0604020202020204" pitchFamily="34" charset="0"/>
              <a:ea typeface="Arial"/>
              <a:cs typeface="Arial" panose="020B0604020202020204" pitchFamily="34" charset="0"/>
              <a:sym typeface="Arial"/>
            </a:endParaRPr>
          </a:p>
        </p:txBody>
      </p:sp>
      <p:pic>
        <p:nvPicPr>
          <p:cNvPr id="5" name="Google Shape;126;p1">
            <a:extLst>
              <a:ext uri="{FF2B5EF4-FFF2-40B4-BE49-F238E27FC236}">
                <a16:creationId xmlns:a16="http://schemas.microsoft.com/office/drawing/2014/main" id="{BD09FCE2-34BE-0162-2773-6DB151C2BEA3}"/>
              </a:ext>
            </a:extLst>
          </p:cNvPr>
          <p:cNvPicPr preferRelativeResize="0">
            <a:picLocks noChangeAspect="1"/>
          </p:cNvPicPr>
          <p:nvPr/>
        </p:nvPicPr>
        <p:blipFill rotWithShape="1">
          <a:blip r:embed="rId3">
            <a:alphaModFix/>
          </a:blip>
          <a:stretch/>
        </p:blipFill>
        <p:spPr>
          <a:xfrm>
            <a:off x="9984772" y="5255196"/>
            <a:ext cx="2054828" cy="1371600"/>
          </a:xfrm>
          <a:prstGeom prst="rect">
            <a:avLst/>
          </a:prstGeom>
          <a:noFill/>
          <a:ln>
            <a:noFill/>
          </a:ln>
        </p:spPr>
      </p:pic>
      <p:sp>
        <p:nvSpPr>
          <p:cNvPr id="10" name="Google Shape;125;p1">
            <a:extLst>
              <a:ext uri="{FF2B5EF4-FFF2-40B4-BE49-F238E27FC236}">
                <a16:creationId xmlns:a16="http://schemas.microsoft.com/office/drawing/2014/main" id="{B8FDE63F-8F7D-D813-2E62-FB371CA58ED0}"/>
              </a:ext>
            </a:extLst>
          </p:cNvPr>
          <p:cNvSpPr/>
          <p:nvPr/>
        </p:nvSpPr>
        <p:spPr>
          <a:xfrm>
            <a:off x="152400" y="5390146"/>
            <a:ext cx="11887200" cy="1236595"/>
          </a:xfrm>
          <a:prstGeom prst="rect">
            <a:avLst/>
          </a:prstGeom>
          <a:noFill/>
          <a:ln>
            <a:noFill/>
          </a:ln>
        </p:spPr>
        <p:txBody>
          <a:bodyPr spcFirstLastPara="1" wrap="square" lIns="90000" tIns="45000" rIns="90000" bIns="45000" anchor="t" anchorCtr="0">
            <a:noAutofit/>
          </a:bodyPr>
          <a:lstStyle/>
          <a:p>
            <a:pPr marL="14288" indent="-14288" algn="ctr">
              <a:spcBef>
                <a:spcPts val="0"/>
              </a:spcBef>
              <a:spcAft>
                <a:spcPts val="1200"/>
              </a:spcAft>
              <a:buNone/>
            </a:pPr>
            <a:r>
              <a:rPr lang="en-US" b="1" noProof="1">
                <a:latin typeface="Arial"/>
                <a:cs typeface="Arial"/>
              </a:rPr>
              <a:t>M.A. Al Mamun, S. Purba, I. Obeid and </a:t>
            </a:r>
            <a:r>
              <a:rPr lang="en-US" b="1" noProof="1">
                <a:solidFill>
                  <a:srgbClr val="FF0000"/>
                </a:solidFill>
                <a:latin typeface="Arial"/>
                <a:cs typeface="Arial"/>
              </a:rPr>
              <a:t>J. Picone</a:t>
            </a:r>
            <a:endParaRPr lang="en-US" sz="1800" b="1" noProof="1">
              <a:solidFill>
                <a:srgbClr val="FF0000"/>
              </a:solidFill>
              <a:latin typeface="Arial" panose="020B0604020202020204" pitchFamily="34" charset="0"/>
              <a:cs typeface="Arial" panose="020B0604020202020204" pitchFamily="34" charset="0"/>
            </a:endParaRPr>
          </a:p>
          <a:p>
            <a:pPr marL="115888" indent="-115888" algn="ctr">
              <a:spcBef>
                <a:spcPts val="0"/>
              </a:spcBef>
              <a:buNone/>
            </a:pPr>
            <a:r>
              <a:rPr lang="en-US" sz="1800" b="1" noProof="1">
                <a:latin typeface="Arial"/>
                <a:cs typeface="Arial"/>
              </a:rPr>
              <a:t>The Neural Engineering Data Consortium</a:t>
            </a:r>
          </a:p>
          <a:p>
            <a:pPr marL="115888" indent="-115888" algn="ctr">
              <a:spcBef>
                <a:spcPts val="0"/>
              </a:spcBef>
              <a:buNone/>
            </a:pPr>
            <a:r>
              <a:rPr lang="en-US" sz="1800" b="1" noProof="1">
                <a:latin typeface="Arial"/>
                <a:cs typeface="Arial"/>
              </a:rPr>
              <a:t>Temple University</a:t>
            </a:r>
          </a:p>
          <a:p>
            <a:pPr marL="0" marR="0" lvl="0" indent="0" algn="l" rtl="0">
              <a:lnSpc>
                <a:spcPct val="100000"/>
              </a:lnSpc>
              <a:spcBef>
                <a:spcPts val="0"/>
              </a:spcBef>
              <a:spcAft>
                <a:spcPts val="0"/>
              </a:spcAft>
              <a:buSzPts val="1800"/>
              <a:buFont typeface="Arial"/>
              <a:buNone/>
            </a:pPr>
            <a:endParaRPr lang="en-US" sz="1800" b="0" i="0" u="none" strike="noStrike" cap="none" noProof="1">
              <a:latin typeface="Arial"/>
              <a:ea typeface="Arial"/>
              <a:cs typeface="Arial"/>
              <a:sym typeface="Arial"/>
            </a:endParaRPr>
          </a:p>
        </p:txBody>
      </p:sp>
      <p:pic>
        <p:nvPicPr>
          <p:cNvPr id="4" name="Picture 3" descr="A graphic showing a pathologist manually reviewing pathology images.">
            <a:extLst>
              <a:ext uri="{FF2B5EF4-FFF2-40B4-BE49-F238E27FC236}">
                <a16:creationId xmlns:a16="http://schemas.microsoft.com/office/drawing/2014/main" id="{D8F2ADBE-E6EB-2F53-5322-9BC700B7CD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21199" y="1071688"/>
            <a:ext cx="6149602" cy="4099734"/>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4AF7D-CFEE-20F2-B126-F260C9F0E1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B8F43B-4D21-54CA-F8C8-BB4184A2926D}"/>
              </a:ext>
            </a:extLst>
          </p:cNvPr>
          <p:cNvSpPr>
            <a:spLocks noGrp="1"/>
          </p:cNvSpPr>
          <p:nvPr>
            <p:ph idx="1"/>
          </p:nvPr>
        </p:nvSpPr>
        <p:spPr>
          <a:xfrm>
            <a:off x="162560" y="977900"/>
            <a:ext cx="9126099" cy="1905000"/>
          </a:xfrm>
        </p:spPr>
        <p:txBody>
          <a:bodyPr lIns="0" tIns="0" rIns="0" bIns="0"/>
          <a:lstStyle/>
          <a:p>
            <a:pPr marL="238125" indent="-238125">
              <a:spcBef>
                <a:spcPts val="0"/>
              </a:spcBef>
              <a:spcAft>
                <a:spcPts val="1200"/>
              </a:spcAft>
            </a:pPr>
            <a:r>
              <a:rPr lang="en-US" sz="1800" b="1" noProof="1">
                <a:latin typeface="Arial" panose="020B0604020202020204" pitchFamily="34" charset="0"/>
                <a:cs typeface="Arial" panose="020B0604020202020204" pitchFamily="34" charset="0"/>
              </a:rPr>
              <a:t>Temple University Hospital Digital Pathology Corpus (TUDP): </a:t>
            </a:r>
          </a:p>
          <a:p>
            <a:pPr marL="577850" lvl="1" indent="-339725">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~100K WSIs (45TB) from Temple University Hospital</a:t>
            </a:r>
          </a:p>
          <a:p>
            <a:pPr marL="577850" lvl="1" indent="-339725">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Slides are H&amp;E‑stained (plus some IHC) and scanned at 0.2 μm/pixel</a:t>
            </a:r>
          </a:p>
          <a:p>
            <a:pPr marL="577850" lvl="1" indent="-339725">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Tissue samples span a broad range of organs: 16% kidney, 13% prostate,</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10% lung, and 10% breast.</a:t>
            </a:r>
          </a:p>
        </p:txBody>
      </p:sp>
      <p:pic>
        <p:nvPicPr>
          <p:cNvPr id="6" name="Picture 5" descr="a decorative image showing the TUDP Corpus">
            <a:extLst>
              <a:ext uri="{FF2B5EF4-FFF2-40B4-BE49-F238E27FC236}">
                <a16:creationId xmlns:a16="http://schemas.microsoft.com/office/drawing/2014/main" id="{E4108BDE-B176-9CF7-C7E0-F0FE98082364}"/>
              </a:ext>
            </a:extLst>
          </p:cNvPr>
          <p:cNvPicPr>
            <a:picLocks noChangeAspect="1"/>
          </p:cNvPicPr>
          <p:nvPr/>
        </p:nvPicPr>
        <p:blipFill>
          <a:blip r:embed="rId2">
            <a:extLst>
              <a:ext uri="{28A0092B-C50C-407E-A947-70E740481C1C}">
                <a14:useLocalDpi xmlns:a14="http://schemas.microsoft.com/office/drawing/2010/main" val="0"/>
              </a:ext>
            </a:extLst>
          </a:blip>
          <a:srcRect t="5611" r="48449" b="7591"/>
          <a:stretch>
            <a:fillRect/>
          </a:stretch>
        </p:blipFill>
        <p:spPr>
          <a:xfrm>
            <a:off x="9251575" y="606198"/>
            <a:ext cx="2740781" cy="3076508"/>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
        <p:nvSpPr>
          <p:cNvPr id="5" name="Title 1">
            <a:extLst>
              <a:ext uri="{FF2B5EF4-FFF2-40B4-BE49-F238E27FC236}">
                <a16:creationId xmlns:a16="http://schemas.microsoft.com/office/drawing/2014/main" id="{D83B060A-4715-83FA-7972-6B2D164B39F4}"/>
              </a:ext>
            </a:extLst>
          </p:cNvPr>
          <p:cNvSpPr txBox="1">
            <a:spLocks/>
          </p:cNvSpPr>
          <p:nvPr/>
        </p:nvSpPr>
        <p:spPr>
          <a:xfrm>
            <a:off x="152399" y="1"/>
            <a:ext cx="11887200" cy="457200"/>
          </a:xfrm>
          <a:prstGeom prst="rect">
            <a:avLst/>
          </a:prstGeom>
        </p:spPr>
        <p:txBody>
          <a:bodyPr vert="horz" wrap="none" lIns="0" tIns="0" rIns="0" bIns="0" rtlCol="0" anchor="ctr" anchorCtr="0">
            <a:no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noProof="1"/>
              <a:t>Publicly Available Datasets</a:t>
            </a:r>
          </a:p>
        </p:txBody>
      </p:sp>
      <p:sp>
        <p:nvSpPr>
          <p:cNvPr id="11" name="Content Placeholder 2">
            <a:extLst>
              <a:ext uri="{FF2B5EF4-FFF2-40B4-BE49-F238E27FC236}">
                <a16:creationId xmlns:a16="http://schemas.microsoft.com/office/drawing/2014/main" id="{966BFEEE-B5D8-CDC3-9F52-AA13557A784F}"/>
              </a:ext>
            </a:extLst>
          </p:cNvPr>
          <p:cNvSpPr txBox="1">
            <a:spLocks/>
          </p:cNvSpPr>
          <p:nvPr/>
        </p:nvSpPr>
        <p:spPr>
          <a:xfrm>
            <a:off x="2895600" y="3670301"/>
            <a:ext cx="9126099" cy="2654689"/>
          </a:xfrm>
          <a:prstGeom prst="rect">
            <a:avLst/>
          </a:prstGeom>
        </p:spPr>
        <p:txBody>
          <a:bodyPr/>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en-US" sz="1800" b="1" noProof="1">
                <a:latin typeface="Arial" panose="020B0604020202020204" pitchFamily="34" charset="0"/>
                <a:cs typeface="Arial" panose="020B0604020202020204" pitchFamily="34" charset="0"/>
              </a:rPr>
              <a:t>Fox Chase Digital Pathology Corpus (FCDP): </a:t>
            </a:r>
          </a:p>
          <a:p>
            <a:pPr marL="681038" lvl="1" indent="-315913">
              <a:spcBef>
                <a:spcPts val="0"/>
              </a:spcBef>
              <a:spcAft>
                <a:spcPts val="6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~14,300 WSIs (3.5 TB) from from the Biosample Repository at Fox Chase Cancer Center (FCCC), focused on cancer cases</a:t>
            </a:r>
          </a:p>
          <a:p>
            <a:pPr marL="681038" lvl="1" indent="-315913">
              <a:spcBef>
                <a:spcPts val="0"/>
              </a:spcBef>
              <a:spcAft>
                <a:spcPts val="6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Slides cover ~18 organ sites (39% prostate, 21% breast, 18% gastro and, 8% gyneco, and 14% other</a:t>
            </a:r>
          </a:p>
          <a:p>
            <a:pPr marL="681038" lvl="1" indent="-315913">
              <a:spcBef>
                <a:spcPts val="0"/>
              </a:spcBef>
              <a:spcAft>
                <a:spcPts val="6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scanned identically (0.2 μm/pixel on a Leica Aperio AT2, SVS format). </a:t>
            </a:r>
          </a:p>
          <a:p>
            <a:pPr marL="681038" lvl="1" indent="-315913">
              <a:buFont typeface="Wingdings" panose="05000000000000000000" pitchFamily="2" charset="2"/>
              <a:buChar char="q"/>
            </a:pPr>
            <a:r>
              <a:rPr lang="en-US" sz="1800" b="1" noProof="1">
                <a:latin typeface="Arial" panose="020B0604020202020204" pitchFamily="34" charset="0"/>
                <a:cs typeface="Arial" panose="020B0604020202020204" pitchFamily="34" charset="0"/>
              </a:rPr>
              <a:t>metadata (Excel) includes slide/specimen IDs, anonymized patient ID, ICD-O tissue/tumor codes, stain, grade, etc. for each image</a:t>
            </a:r>
          </a:p>
          <a:p>
            <a:pPr marL="681038" lvl="1" indent="-315913">
              <a:buFont typeface="Wingdings" panose="05000000000000000000" pitchFamily="2" charset="2"/>
              <a:buChar char="q"/>
            </a:pPr>
            <a:endParaRPr lang="en-US" sz="1800" b="1" noProof="1">
              <a:latin typeface="Arial" panose="020B0604020202020204" pitchFamily="34" charset="0"/>
              <a:cs typeface="Arial" panose="020B0604020202020204" pitchFamily="34" charset="0"/>
            </a:endParaRPr>
          </a:p>
        </p:txBody>
      </p:sp>
      <p:pic>
        <p:nvPicPr>
          <p:cNvPr id="8" name="Picture 7" descr="A screenshot of a cell phone&#10;&#10;AI-generated content may be incorrect.">
            <a:extLst>
              <a:ext uri="{FF2B5EF4-FFF2-40B4-BE49-F238E27FC236}">
                <a16:creationId xmlns:a16="http://schemas.microsoft.com/office/drawing/2014/main" id="{217B89EC-14DD-B8D7-D865-FB841232F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01" y="3682706"/>
            <a:ext cx="2551207" cy="2551207"/>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7550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99B402-2C8D-F5E9-FF72-92C1EEBD9D3D}"/>
              </a:ext>
            </a:extLst>
          </p:cNvPr>
          <p:cNvSpPr>
            <a:spLocks noGrp="1"/>
          </p:cNvSpPr>
          <p:nvPr>
            <p:ph idx="1"/>
          </p:nvPr>
        </p:nvSpPr>
        <p:spPr/>
        <p:txBody>
          <a:bodyPr lIns="0" tIns="0" rIns="0" bIns="0"/>
          <a:lstStyle/>
          <a:p>
            <a:pPr marL="238125" indent="-238125">
              <a:spcBef>
                <a:spcPts val="0"/>
              </a:spcBef>
              <a:spcAft>
                <a:spcPts val="1200"/>
              </a:spcAft>
              <a:buFont typeface="Arial" panose="020B0604020202020204" pitchFamily="34" charset="0"/>
              <a:buChar char="•"/>
            </a:pPr>
            <a:r>
              <a:rPr lang="en-US" sz="1800" b="1" noProof="1">
                <a:latin typeface="Arial" panose="020B0604020202020204" pitchFamily="34" charset="0"/>
                <a:cs typeface="Arial" panose="020B0604020202020204" pitchFamily="34" charset="0"/>
              </a:rPr>
              <a:t>Temple University Breast Tissue Subset - TUBR</a:t>
            </a:r>
          </a:p>
          <a:p>
            <a:pPr marL="577850" lvl="1" indent="-339725">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3,505 annotated whole-slide images (WSI) from 296 patients; ~1.2 TB of H&amp;E images.</a:t>
            </a:r>
          </a:p>
          <a:p>
            <a:pPr marL="577850" lvl="1" indent="-339725">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8,035 non-cancerous, 6,222 carcinogenic, and 2,714 cancerous labeled regions → 22,241 total polygonal annotations (avg ~6.3 annotations/slide).</a:t>
            </a:r>
          </a:p>
          <a:p>
            <a:pPr marL="577850" lvl="1" indent="-339725">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Partial, high-precision polygon annotations focused on clinically salient regions (only ~1.96% of slide area annotated).</a:t>
            </a:r>
          </a:p>
          <a:p>
            <a:pPr marL="238125" indent="-238125">
              <a:spcBef>
                <a:spcPts val="0"/>
              </a:spcBef>
              <a:spcAft>
                <a:spcPts val="1200"/>
              </a:spcAft>
              <a:buFont typeface="Arial" panose="020B0604020202020204" pitchFamily="34" charset="0"/>
              <a:buChar char="•"/>
            </a:pPr>
            <a:r>
              <a:rPr lang="en-US" sz="1800" b="1" noProof="1">
                <a:latin typeface="Arial" panose="020B0604020202020204" pitchFamily="34" charset="0"/>
                <a:cs typeface="Arial" panose="020B0604020202020204" pitchFamily="34" charset="0"/>
              </a:rPr>
              <a:t>Fox Chase Breast Tissue Subset - FCBR</a:t>
            </a:r>
          </a:p>
          <a:p>
            <a:pPr marL="690563" lvl="1" indent="-325438">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1,463 oncology-focused WSI from ~1,397 patients; ~336 GB of image data.</a:t>
            </a:r>
          </a:p>
          <a:p>
            <a:pPr marL="690563" lvl="1" indent="-325438">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12,164 non-cancerous, 1,967 carcinogenic, and 5,954 cancerous labeled regions → 20,086 total polygonal annotations (avg ~13.7 annotations/slide). </a:t>
            </a:r>
          </a:p>
          <a:p>
            <a:pPr marL="690563" lvl="1" indent="-325438">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4,968 annotated WSI with the unified nine-label vocabulary used for training and fine-grained classification. </a:t>
            </a:r>
          </a:p>
          <a:p>
            <a:pPr marL="238125" indent="-238125">
              <a:spcBef>
                <a:spcPts val="0"/>
              </a:spcBef>
              <a:spcAft>
                <a:spcPts val="1200"/>
              </a:spcAft>
              <a:buFont typeface="Arial" panose="020B0604020202020204" pitchFamily="34" charset="0"/>
              <a:buChar char="•"/>
            </a:pPr>
            <a:r>
              <a:rPr lang="en-US" sz="1800" b="1" noProof="1">
                <a:latin typeface="Arial" panose="020B0604020202020204" pitchFamily="34" charset="0"/>
                <a:cs typeface="Arial" panose="020B0604020202020204" pitchFamily="34" charset="0"/>
              </a:rPr>
              <a:t>Fox Chase Breast Tissue Crystallization Subset – FCDP</a:t>
            </a:r>
          </a:p>
          <a:p>
            <a:pPr marL="690563" lvl="1" indent="-325438">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Augmented FCBR with 439 detailed annotations of crystal deposits in tissue.</a:t>
            </a:r>
          </a:p>
          <a:p>
            <a:pPr marL="690563" lvl="1" indent="-325438">
              <a:spcBef>
                <a:spcPts val="0"/>
              </a:spcBef>
              <a:spcAft>
                <a:spcPts val="1200"/>
              </a:spcAft>
              <a:buFont typeface="Wingdings" panose="05000000000000000000" pitchFamily="2" charset="2"/>
              <a:buChar char="q"/>
            </a:pPr>
            <a:r>
              <a:rPr lang="en-US" sz="1800" b="1" noProof="1">
                <a:latin typeface="Arial" panose="020B0604020202020204" pitchFamily="34" charset="0"/>
                <a:cs typeface="Arial" panose="020B0604020202020204" pitchFamily="34" charset="0"/>
              </a:rPr>
              <a:t>Described in more detail in the appendix.</a:t>
            </a:r>
          </a:p>
          <a:p>
            <a:pPr marL="238125" indent="-238125">
              <a:spcBef>
                <a:spcPts val="0"/>
              </a:spcBef>
              <a:spcAft>
                <a:spcPts val="1200"/>
              </a:spcAft>
              <a:buFont typeface="Arial" panose="020B0604020202020204" pitchFamily="34" charset="0"/>
              <a:buChar char="•"/>
            </a:pPr>
            <a:endParaRPr lang="en-US" sz="1800" b="1" noProof="1">
              <a:latin typeface="Arial" panose="020B0604020202020204" pitchFamily="34" charset="0"/>
              <a:cs typeface="Arial" panose="020B0604020202020204" pitchFamily="34" charset="0"/>
            </a:endParaRPr>
          </a:p>
          <a:p>
            <a:pPr>
              <a:buFont typeface="Wingdings" panose="05000000000000000000" pitchFamily="2" charset="2"/>
              <a:buChar char="q"/>
            </a:pPr>
            <a:endParaRPr lang="en-US" sz="1800" b="1" noProof="1">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77E8CFA-9829-B1BD-DBE6-46BFB5A6CC89}"/>
              </a:ext>
            </a:extLst>
          </p:cNvPr>
          <p:cNvSpPr txBox="1">
            <a:spLocks/>
          </p:cNvSpPr>
          <p:nvPr/>
        </p:nvSpPr>
        <p:spPr>
          <a:xfrm>
            <a:off x="152399" y="1"/>
            <a:ext cx="11887200" cy="457200"/>
          </a:xfrm>
          <a:prstGeom prst="rect">
            <a:avLst/>
          </a:prstGeom>
        </p:spPr>
        <p:txBody>
          <a:bodyPr vert="horz" wrap="none" lIns="0" tIns="0" rIns="0" bIns="0" rtlCol="0" anchor="ctr" anchorCtr="0">
            <a:no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noProof="1"/>
              <a:t>Publicly Available Breast Tissue Subsets</a:t>
            </a:r>
          </a:p>
        </p:txBody>
      </p:sp>
    </p:spTree>
    <p:extLst>
      <p:ext uri="{BB962C8B-B14F-4D97-AF65-F5344CB8AC3E}">
        <p14:creationId xmlns:p14="http://schemas.microsoft.com/office/powerpoint/2010/main" val="112707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86103-698C-6433-6498-46DA462F74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542FE5-1549-65EA-4D0E-52A275F519B9}"/>
              </a:ext>
            </a:extLst>
          </p:cNvPr>
          <p:cNvSpPr>
            <a:spLocks noGrp="1"/>
          </p:cNvSpPr>
          <p:nvPr>
            <p:ph type="title"/>
          </p:nvPr>
        </p:nvSpPr>
        <p:spPr>
          <a:xfrm>
            <a:off x="152401" y="0"/>
            <a:ext cx="11887200" cy="457200"/>
          </a:xfrm>
        </p:spPr>
        <p:txBody>
          <a:bodyPr lIns="0">
            <a:noAutofit/>
          </a:bodyPr>
          <a:lstStyle/>
          <a:p>
            <a:r>
              <a:rPr lang="en-US" noProof="1"/>
              <a:t>What Can Machine Learning Do For Digital Pathology?</a:t>
            </a:r>
          </a:p>
        </p:txBody>
      </p:sp>
      <p:sp>
        <p:nvSpPr>
          <p:cNvPr id="12" name="TextBox 11">
            <a:extLst>
              <a:ext uri="{FF2B5EF4-FFF2-40B4-BE49-F238E27FC236}">
                <a16:creationId xmlns:a16="http://schemas.microsoft.com/office/drawing/2014/main" id="{99F4CF77-663A-D99B-CD21-4C0BCD1384DC}"/>
              </a:ext>
            </a:extLst>
          </p:cNvPr>
          <p:cNvSpPr txBox="1"/>
          <p:nvPr/>
        </p:nvSpPr>
        <p:spPr>
          <a:xfrm>
            <a:off x="152401" y="657225"/>
            <a:ext cx="6431280" cy="5570756"/>
          </a:xfrm>
          <a:prstGeom prst="rect">
            <a:avLst/>
          </a:prstGeom>
          <a:noFill/>
        </p:spPr>
        <p:txBody>
          <a:bodyPr wrap="square" lIns="0" tIns="0" rIns="0" bIns="0" rtlCol="0">
            <a:spAutoFit/>
          </a:bodyPr>
          <a:lstStyle/>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Evolution of Capabilities: </a:t>
            </a:r>
            <a:r>
              <a:rPr lang="en-US" b="1" noProof="1">
                <a:latin typeface="Arial" panose="020B0604020202020204" pitchFamily="34" charset="0"/>
                <a:cs typeface="Arial" panose="020B0604020202020204" pitchFamily="34" charset="0"/>
              </a:rPr>
              <a:t>Machine learning (ML) based analysis of digital pathology images has progressed from simple binary classification (e.g., cancer vs. non-cancer) to the detection of multiple cancer subtypes, precancerous lesions, and benign tissue patterns.</a:t>
            </a:r>
          </a:p>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Microsegmentation at Full Resolution: </a:t>
            </a:r>
            <a:r>
              <a:rPr lang="en-US" b="1" noProof="1">
                <a:latin typeface="Arial" panose="020B0604020202020204" pitchFamily="34" charset="0"/>
                <a:cs typeface="Arial" panose="020B0604020202020204" pitchFamily="34" charset="0"/>
              </a:rPr>
              <a:t>A key challenge is microsegmentation: accurately identifying fine-grained anatomical and pathological regions (e.g., ducts, lobules, carcinoma) at whole-slide resolution. This task is computationally demanding due to extreme class imbalance, as only a small fraction (~2%) of tissue regions are typically annotated.</a:t>
            </a:r>
          </a:p>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Advanced Diagnostic Insights: </a:t>
            </a:r>
            <a:r>
              <a:rPr lang="en-US" b="1" noProof="1">
                <a:latin typeface="Arial" panose="020B0604020202020204" pitchFamily="34" charset="0"/>
                <a:cs typeface="Arial" panose="020B0604020202020204" pitchFamily="34" charset="0"/>
              </a:rPr>
              <a:t>Beyond classification and segmentation, ML enables the discovery of subtle histopathological features and clinically relevant biomarkers. These approaches support more precise diagnosis and open pathways toward personalized treatment, with potential integration of molecular and genomic information.</a:t>
            </a:r>
          </a:p>
        </p:txBody>
      </p:sp>
      <p:sp>
        <p:nvSpPr>
          <p:cNvPr id="13" name="TextBox 12">
            <a:extLst>
              <a:ext uri="{FF2B5EF4-FFF2-40B4-BE49-F238E27FC236}">
                <a16:creationId xmlns:a16="http://schemas.microsoft.com/office/drawing/2014/main" id="{FB3FC58E-9E39-B473-BD73-CF53023A9F57}"/>
              </a:ext>
            </a:extLst>
          </p:cNvPr>
          <p:cNvSpPr txBox="1"/>
          <p:nvPr/>
        </p:nvSpPr>
        <p:spPr>
          <a:xfrm>
            <a:off x="6766560" y="657225"/>
            <a:ext cx="5273040" cy="5755422"/>
          </a:xfrm>
          <a:prstGeom prst="rect">
            <a:avLst/>
          </a:prstGeom>
          <a:noFill/>
        </p:spPr>
        <p:txBody>
          <a:bodyPr wrap="square" lIns="0" tIns="0" rIns="0" bIns="0" rtlCol="0">
            <a:spAutoFit/>
          </a:bodyPr>
          <a:lstStyle/>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Systems Explored: </a:t>
            </a:r>
            <a:r>
              <a:rPr lang="en-US" b="1" noProof="1">
                <a:latin typeface="Arial" panose="020B0604020202020204" pitchFamily="34" charset="0"/>
                <a:cs typeface="Arial" panose="020B0604020202020204" pitchFamily="34" charset="0"/>
              </a:rPr>
              <a:t>We</a:t>
            </a:r>
            <a:r>
              <a:rPr lang="en-US" b="1" noProof="1">
                <a:solidFill>
                  <a:srgbClr val="353585"/>
                </a:solidFill>
                <a:latin typeface="Arial" panose="020B0604020202020204" pitchFamily="34" charset="0"/>
                <a:cs typeface="Arial" panose="020B0604020202020204" pitchFamily="34" charset="0"/>
              </a:rPr>
              <a:t> </a:t>
            </a:r>
            <a:r>
              <a:rPr lang="en-US" b="1" noProof="1">
                <a:latin typeface="Arial" panose="020B0604020202020204" pitchFamily="34" charset="0"/>
                <a:cs typeface="Arial" panose="020B0604020202020204" pitchFamily="34" charset="0"/>
              </a:rPr>
              <a:t>explored a range of Common-Off-The-Shelf (COTS) algorithms to establish baseline performance benchmarks:</a:t>
            </a:r>
          </a:p>
          <a:p>
            <a:pPr marL="688975" lvl="1" indent="-339725">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ResNet18: </a:t>
            </a:r>
            <a:r>
              <a:rPr lang="en-US" b="1" noProof="1">
                <a:latin typeface="Arial" panose="020B0604020202020204" pitchFamily="34" charset="0"/>
                <a:cs typeface="Arial" panose="020B0604020202020204" pitchFamily="34" charset="0"/>
              </a:rPr>
              <a:t>A deep convolutional neural network (CNN) utilizing residual connections.</a:t>
            </a:r>
          </a:p>
          <a:p>
            <a:pPr marL="688975" lvl="1" indent="-339725">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EfficientNet (EB0/EB7): </a:t>
            </a:r>
            <a:r>
              <a:rPr lang="en-US" b="1" noProof="1">
                <a:latin typeface="Arial" panose="020B0604020202020204" pitchFamily="34" charset="0"/>
                <a:cs typeface="Arial" panose="020B0604020202020204" pitchFamily="34" charset="0"/>
              </a:rPr>
              <a:t>A CNN family optimized for accuracy and efficiency through principled scaling.</a:t>
            </a:r>
          </a:p>
          <a:p>
            <a:pPr marL="688975" lvl="1" indent="-339725">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Vision Transformers (ViT-16/ViT-32): </a:t>
            </a:r>
            <a:r>
              <a:rPr lang="en-US" b="1" noProof="1">
                <a:latin typeface="Arial" panose="020B0604020202020204" pitchFamily="34" charset="0"/>
                <a:cs typeface="Arial" panose="020B0604020202020204" pitchFamily="34" charset="0"/>
              </a:rPr>
              <a:t>Transformer-based architectures using self-attention to model long-range spatial dependencies.</a:t>
            </a:r>
          </a:p>
          <a:p>
            <a:pPr marL="688975" lvl="1" indent="-339725">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Swin V2: </a:t>
            </a:r>
            <a:r>
              <a:rPr lang="en-US" b="1" noProof="1">
                <a:latin typeface="Arial" panose="020B0604020202020204" pitchFamily="34" charset="0"/>
                <a:cs typeface="Arial" panose="020B0604020202020204" pitchFamily="34" charset="0"/>
              </a:rPr>
              <a:t>A hierarchical vision transformer adapted for dense prediction and segmentation tasks.</a:t>
            </a:r>
          </a:p>
          <a:p>
            <a:pPr marL="688975" lvl="1" indent="-339725">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GigaPath:</a:t>
            </a:r>
            <a:r>
              <a:rPr lang="en-US" b="1" noProof="1">
                <a:latin typeface="Arial" panose="020B0604020202020204" pitchFamily="34" charset="0"/>
                <a:cs typeface="Arial" panose="020B0604020202020204" pitchFamily="34" charset="0"/>
              </a:rPr>
              <a:t> a deep learning system based on a vision transformer architecture.</a:t>
            </a:r>
          </a:p>
        </p:txBody>
      </p:sp>
    </p:spTree>
    <p:extLst>
      <p:ext uri="{BB962C8B-B14F-4D97-AF65-F5344CB8AC3E}">
        <p14:creationId xmlns:p14="http://schemas.microsoft.com/office/powerpoint/2010/main" val="113231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83285-6E80-6378-24CB-08236B113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759EB9-FFA2-7120-624F-8F02C71CD469}"/>
              </a:ext>
            </a:extLst>
          </p:cNvPr>
          <p:cNvSpPr>
            <a:spLocks noGrp="1"/>
          </p:cNvSpPr>
          <p:nvPr>
            <p:ph type="title"/>
          </p:nvPr>
        </p:nvSpPr>
        <p:spPr>
          <a:xfrm>
            <a:off x="152400" y="0"/>
            <a:ext cx="11887200" cy="457200"/>
          </a:xfrm>
        </p:spPr>
        <p:txBody>
          <a:bodyPr lIns="0">
            <a:noAutofit/>
          </a:bodyPr>
          <a:lstStyle/>
          <a:p>
            <a:r>
              <a:rPr lang="en-US" noProof="1"/>
              <a:t>A Demonstration Video</a:t>
            </a:r>
          </a:p>
        </p:txBody>
      </p:sp>
      <p:pic>
        <p:nvPicPr>
          <p:cNvPr id="4" name="Picture 3" descr="A screenshot of the PABCC web site that includes a video of our demonstration system.">
            <a:hlinkClick r:id="rId3"/>
            <a:extLst>
              <a:ext uri="{FF2B5EF4-FFF2-40B4-BE49-F238E27FC236}">
                <a16:creationId xmlns:a16="http://schemas.microsoft.com/office/drawing/2014/main" id="{DB0AC768-F2A1-924D-3833-A8E91E4B1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488" y="771144"/>
            <a:ext cx="8662416" cy="56483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5686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A80C3-04DE-5AF4-6B37-6B6494586B1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051982B-B0A2-F4FC-2B5F-1B5C4691F5A9}"/>
              </a:ext>
            </a:extLst>
          </p:cNvPr>
          <p:cNvSpPr txBox="1"/>
          <p:nvPr/>
        </p:nvSpPr>
        <p:spPr>
          <a:xfrm>
            <a:off x="152401" y="685799"/>
            <a:ext cx="11887200" cy="5739385"/>
          </a:xfrm>
          <a:prstGeom prst="rect">
            <a:avLst/>
          </a:prstGeom>
          <a:noFill/>
        </p:spPr>
        <p:txBody>
          <a:bodyPr wrap="square" lIns="0" tIns="0" rIns="0" bIns="0" rtlCol="0">
            <a:noAutofit/>
          </a:bodyPr>
          <a:lstStyle/>
          <a:p>
            <a:pPr marL="228600" indent="-22860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Sequential Decoding</a:t>
            </a:r>
          </a:p>
          <a:p>
            <a:pPr marL="228600">
              <a:spcAft>
                <a:spcPts val="1200"/>
              </a:spcAft>
            </a:pPr>
            <a:r>
              <a:rPr lang="en-US" b="1" noProof="1"/>
              <a:t>Clinical applications require localization of information.</a:t>
            </a:r>
            <a:br>
              <a:rPr lang="en-US" b="1" noProof="1"/>
            </a:br>
            <a:r>
              <a:rPr lang="en-US" b="1" noProof="1"/>
              <a:t>The system scans the whole-slide image frame-by-frame </a:t>
            </a:r>
            <a:br>
              <a:rPr lang="en-US" b="1" noProof="1"/>
            </a:br>
            <a:r>
              <a:rPr lang="en-US" b="1" noProof="1"/>
              <a:t>using a fixed analysis window (e.g., 1024×1024), </a:t>
            </a:r>
            <a:br>
              <a:rPr lang="en-US" b="1" noProof="1"/>
            </a:br>
            <a:r>
              <a:rPr lang="en-US" b="1" noProof="1"/>
              <a:t>independently classifying each frame.</a:t>
            </a:r>
            <a:endParaRPr lang="en-US" sz="400" b="1" noProof="1"/>
          </a:p>
          <a:p>
            <a:pPr marL="228600" indent="-22860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Joint Segmentation and Classification</a:t>
            </a:r>
          </a:p>
          <a:p>
            <a:pPr marL="228600">
              <a:spcAft>
                <a:spcPts val="1200"/>
              </a:spcAft>
            </a:pPr>
            <a:r>
              <a:rPr lang="en-US" b="1" noProof="1"/>
              <a:t>Modern approaches aim to jointly optimize segmentation </a:t>
            </a:r>
            <a:br>
              <a:rPr lang="en-US" b="1" noProof="1"/>
            </a:br>
            <a:r>
              <a:rPr lang="en-US" b="1" noProof="1"/>
              <a:t>and classification within a single framework. However, </a:t>
            </a:r>
            <a:br>
              <a:rPr lang="en-US" b="1" noProof="1"/>
            </a:br>
            <a:r>
              <a:rPr lang="en-US" b="1" noProof="1"/>
              <a:t>extending dense, fully convolutional segmentation </a:t>
            </a:r>
            <a:br>
              <a:rPr lang="en-US" b="1" noProof="1"/>
            </a:br>
            <a:r>
              <a:rPr lang="en-US" b="1" noProof="1"/>
              <a:t>architectures to gigapixel-scale pathology images remains </a:t>
            </a:r>
            <a:br>
              <a:rPr lang="en-US" b="1" noProof="1"/>
            </a:br>
            <a:r>
              <a:rPr lang="en-US" b="1" noProof="1"/>
              <a:t>computationally intensive and memory-limited.</a:t>
            </a:r>
          </a:p>
          <a:p>
            <a:pPr marL="228600" indent="-22860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Aggregation of Frame-Level Predictions</a:t>
            </a:r>
          </a:p>
          <a:p>
            <a:pPr marL="228600">
              <a:spcAft>
                <a:spcPts val="1200"/>
              </a:spcAft>
            </a:pPr>
            <a:r>
              <a:rPr lang="en-US" b="1" noProof="1"/>
              <a:t>Frame-level outputs are aggregated into coherent region-level hypotheses to align with manual annotations. This step typically relies on heuristic post-processing methods, including spatial smoothing, majority voting, and morphological flood-fill operations.</a:t>
            </a:r>
            <a:endParaRPr lang="en-US" sz="500" b="1" noProof="1"/>
          </a:p>
          <a:p>
            <a:pPr marL="228600" indent="-22860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Evaluation Metrics</a:t>
            </a:r>
          </a:p>
          <a:p>
            <a:pPr marL="228600">
              <a:spcAft>
                <a:spcPts val="1200"/>
              </a:spcAft>
            </a:pPr>
            <a:r>
              <a:rPr lang="en-US" b="1" noProof="1"/>
              <a:t>Due to the dominance of ‘background’, standard pixel-wise metrics (e.g., DICE) are misleading. Instead, we use a modified DICE (MDICE) and F1 (MF1) measures that do not penalize predictions in unlabelled regions.</a:t>
            </a:r>
          </a:p>
        </p:txBody>
      </p:sp>
      <p:pic>
        <p:nvPicPr>
          <p:cNvPr id="6" name="Picture 5" descr="An overview of our standard DPATH architecture that uses a sliding window approach to analyzing high resolution slides.">
            <a:extLst>
              <a:ext uri="{FF2B5EF4-FFF2-40B4-BE49-F238E27FC236}">
                <a16:creationId xmlns:a16="http://schemas.microsoft.com/office/drawing/2014/main" id="{72329866-5E1C-0DF7-2609-410A9A995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667" y="685800"/>
            <a:ext cx="5778508" cy="3151913"/>
          </a:xfrm>
          <a:prstGeom prst="rect">
            <a:avLst/>
          </a:prstGeom>
        </p:spPr>
      </p:pic>
      <p:sp>
        <p:nvSpPr>
          <p:cNvPr id="3" name="Title 1">
            <a:extLst>
              <a:ext uri="{FF2B5EF4-FFF2-40B4-BE49-F238E27FC236}">
                <a16:creationId xmlns:a16="http://schemas.microsoft.com/office/drawing/2014/main" id="{3EE43285-EBFC-5417-E974-4CEDD6C5D2C6}"/>
              </a:ext>
            </a:extLst>
          </p:cNvPr>
          <p:cNvSpPr txBox="1">
            <a:spLocks/>
          </p:cNvSpPr>
          <p:nvPr/>
        </p:nvSpPr>
        <p:spPr>
          <a:xfrm>
            <a:off x="152400" y="0"/>
            <a:ext cx="11887200" cy="457200"/>
          </a:xfrm>
          <a:prstGeom prst="rect">
            <a:avLst/>
          </a:prstGeom>
        </p:spPr>
        <p:txBody>
          <a:bodyPr vert="horz" wrap="none" lIns="0" tIns="0" rIns="0" bIns="0" rtlCol="0" anchor="ctr" anchorCtr="0">
            <a:noAutofit/>
          </a:bodyPr>
          <a:lstStyle>
            <a:lvl1pPr indent="-11113" defTabSz="457200">
              <a:spcBef>
                <a:spcPct val="0"/>
              </a:spcBef>
              <a:buNone/>
              <a:tabLst/>
              <a:defRPr sz="2400" b="1" baseline="0">
                <a:latin typeface="Arial"/>
                <a:ea typeface="+mj-ea"/>
                <a:cs typeface="Arial"/>
              </a:defRPr>
            </a:lvl1pPr>
          </a:lstStyle>
          <a:p>
            <a:r>
              <a:rPr lang="en-US" noProof="1"/>
              <a:t>Microsegmentation At Full Resolution</a:t>
            </a:r>
          </a:p>
        </p:txBody>
      </p:sp>
      <p:sp>
        <p:nvSpPr>
          <p:cNvPr id="18" name="Rounded Rectangle 17">
            <a:extLst>
              <a:ext uri="{FF2B5EF4-FFF2-40B4-BE49-F238E27FC236}">
                <a16:creationId xmlns:a16="http://schemas.microsoft.com/office/drawing/2014/main" id="{4F80DFA2-7C46-94F0-D22C-0BB53F5F2B41}"/>
              </a:ext>
            </a:extLst>
          </p:cNvPr>
          <p:cNvSpPr/>
          <p:nvPr/>
        </p:nvSpPr>
        <p:spPr>
          <a:xfrm>
            <a:off x="6132576" y="938784"/>
            <a:ext cx="2893698" cy="1524000"/>
          </a:xfrm>
          <a:prstGeom prst="roundRect">
            <a:avLst/>
          </a:prstGeom>
          <a:solidFill>
            <a:srgbClr val="353585">
              <a:alpha val="5469"/>
            </a:srgbClr>
          </a:solidFill>
          <a:ln w="25400">
            <a:solidFill>
              <a:srgbClr val="3535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1"/>
          </a:p>
        </p:txBody>
      </p:sp>
      <p:sp>
        <p:nvSpPr>
          <p:cNvPr id="19" name="Rounded Rectangle 18">
            <a:extLst>
              <a:ext uri="{FF2B5EF4-FFF2-40B4-BE49-F238E27FC236}">
                <a16:creationId xmlns:a16="http://schemas.microsoft.com/office/drawing/2014/main" id="{455F908E-9D81-741E-A2D1-35E6D679F7BB}"/>
              </a:ext>
            </a:extLst>
          </p:cNvPr>
          <p:cNvSpPr/>
          <p:nvPr/>
        </p:nvSpPr>
        <p:spPr>
          <a:xfrm>
            <a:off x="9034272" y="961503"/>
            <a:ext cx="3054094" cy="1524000"/>
          </a:xfrm>
          <a:prstGeom prst="roundRect">
            <a:avLst/>
          </a:prstGeom>
          <a:solidFill>
            <a:srgbClr val="353585">
              <a:alpha val="5469"/>
            </a:srgbClr>
          </a:solidFill>
          <a:ln w="25400">
            <a:solidFill>
              <a:srgbClr val="3535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1"/>
          </a:p>
        </p:txBody>
      </p:sp>
      <p:sp>
        <p:nvSpPr>
          <p:cNvPr id="20" name="Rounded Rectangle 19">
            <a:extLst>
              <a:ext uri="{FF2B5EF4-FFF2-40B4-BE49-F238E27FC236}">
                <a16:creationId xmlns:a16="http://schemas.microsoft.com/office/drawing/2014/main" id="{299ED3ED-2733-211F-C61B-DBA6B78E1BC3}"/>
              </a:ext>
            </a:extLst>
          </p:cNvPr>
          <p:cNvSpPr/>
          <p:nvPr/>
        </p:nvSpPr>
        <p:spPr>
          <a:xfrm>
            <a:off x="10265664" y="2667000"/>
            <a:ext cx="1194814" cy="893064"/>
          </a:xfrm>
          <a:prstGeom prst="roundRect">
            <a:avLst/>
          </a:prstGeom>
          <a:solidFill>
            <a:srgbClr val="353585">
              <a:alpha val="5469"/>
            </a:srgbClr>
          </a:solidFill>
          <a:ln w="25400">
            <a:solidFill>
              <a:srgbClr val="3535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1"/>
          </a:p>
        </p:txBody>
      </p:sp>
      <p:sp>
        <p:nvSpPr>
          <p:cNvPr id="21" name="Rounded Rectangle 20">
            <a:extLst>
              <a:ext uri="{FF2B5EF4-FFF2-40B4-BE49-F238E27FC236}">
                <a16:creationId xmlns:a16="http://schemas.microsoft.com/office/drawing/2014/main" id="{83745359-F201-CBC6-B627-3EFB3023B445}"/>
              </a:ext>
            </a:extLst>
          </p:cNvPr>
          <p:cNvSpPr/>
          <p:nvPr/>
        </p:nvSpPr>
        <p:spPr>
          <a:xfrm>
            <a:off x="6156960" y="2462783"/>
            <a:ext cx="2206752" cy="1374929"/>
          </a:xfrm>
          <a:prstGeom prst="roundRect">
            <a:avLst/>
          </a:prstGeom>
          <a:solidFill>
            <a:srgbClr val="353585">
              <a:alpha val="5469"/>
            </a:srgbClr>
          </a:solidFill>
          <a:ln w="25400">
            <a:solidFill>
              <a:srgbClr val="35358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37978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DCEC4-A563-41C2-E5D1-39B747D68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19DEF-DBD4-6ED9-71C9-813AB592D776}"/>
              </a:ext>
            </a:extLst>
          </p:cNvPr>
          <p:cNvSpPr>
            <a:spLocks noGrp="1"/>
          </p:cNvSpPr>
          <p:nvPr>
            <p:ph type="title"/>
          </p:nvPr>
        </p:nvSpPr>
        <p:spPr>
          <a:xfrm>
            <a:off x="152399" y="0"/>
            <a:ext cx="11887201" cy="457200"/>
          </a:xfrm>
        </p:spPr>
        <p:txBody>
          <a:bodyPr lIns="0">
            <a:noAutofit/>
          </a:bodyPr>
          <a:lstStyle/>
          <a:p>
            <a:r>
              <a:rPr lang="en-US" noProof="1"/>
              <a:t>Preproccessing</a:t>
            </a:r>
          </a:p>
        </p:txBody>
      </p:sp>
      <p:sp>
        <p:nvSpPr>
          <p:cNvPr id="3" name="TextBox 2">
            <a:extLst>
              <a:ext uri="{FF2B5EF4-FFF2-40B4-BE49-F238E27FC236}">
                <a16:creationId xmlns:a16="http://schemas.microsoft.com/office/drawing/2014/main" id="{7A964466-D992-3AB9-D421-652B13CD0061}"/>
              </a:ext>
            </a:extLst>
          </p:cNvPr>
          <p:cNvSpPr txBox="1"/>
          <p:nvPr/>
        </p:nvSpPr>
        <p:spPr>
          <a:xfrm>
            <a:off x="152400" y="685800"/>
            <a:ext cx="11887200" cy="5727192"/>
          </a:xfrm>
          <a:prstGeom prst="rect">
            <a:avLst/>
          </a:prstGeom>
          <a:noFill/>
        </p:spPr>
        <p:txBody>
          <a:bodyPr wrap="square" lIns="0" tIns="0" rIns="0" bIns="0" rtlCol="0">
            <a:noAutofit/>
          </a:bodyPr>
          <a:lstStyle/>
          <a:p>
            <a:pPr marL="233363" indent="-233363">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Window and Sub-Image Selection</a:t>
            </a:r>
          </a:p>
          <a:p>
            <a:pPr marL="228600">
              <a:spcAft>
                <a:spcPts val="1200"/>
              </a:spcAft>
            </a:pPr>
            <a:r>
              <a:rPr lang="en-US" b="1" noProof="1">
                <a:latin typeface="Arial" panose="020B0604020202020204" pitchFamily="34" charset="0"/>
                <a:cs typeface="Arial" panose="020B0604020202020204" pitchFamily="34" charset="0"/>
              </a:rPr>
              <a:t>Selecting an appropriate analysis window is critical for capturing sufficient spatial context. Two strategies were evaluated:</a:t>
            </a:r>
          </a:p>
          <a:p>
            <a:pPr marL="579438" lvl="1" indent="-346075">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Bounding Box (BBOX), </a:t>
            </a:r>
            <a:r>
              <a:rPr lang="en-US" b="1" noProof="1">
                <a:latin typeface="Arial" panose="020B0604020202020204" pitchFamily="34" charset="0"/>
                <a:cs typeface="Arial" panose="020B0604020202020204" pitchFamily="34" charset="0"/>
              </a:rPr>
              <a:t>which encloses irregular annotations but may include substantial irrelevant tissue, potentially degrading model performance; and</a:t>
            </a:r>
          </a:p>
          <a:p>
            <a:pPr marL="579438" lvl="1" indent="-346075">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Center of Mass (COM), </a:t>
            </a:r>
            <a:r>
              <a:rPr lang="en-US" b="1" noProof="1">
                <a:latin typeface="Arial" panose="020B0604020202020204" pitchFamily="34" charset="0"/>
                <a:cs typeface="Arial" panose="020B0604020202020204" pitchFamily="34" charset="0"/>
              </a:rPr>
              <a:t>which centers a fixed-size window (e.g., 1024×1024) on the annotated region.</a:t>
            </a:r>
          </a:p>
          <a:p>
            <a:pPr marL="228600">
              <a:spcAft>
                <a:spcPts val="1200"/>
              </a:spcAft>
            </a:pPr>
            <a:r>
              <a:rPr lang="en-US" b="1" noProof="1">
                <a:latin typeface="Arial" panose="020B0604020202020204" pitchFamily="34" charset="0"/>
                <a:cs typeface="Arial" panose="020B0604020202020204" pitchFamily="34" charset="0"/>
              </a:rPr>
              <a:t>Empirically, a 1024×1024 COM-centered window without a guard band achieved the best performance.</a:t>
            </a:r>
          </a:p>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Data Augmentation</a:t>
            </a:r>
          </a:p>
          <a:p>
            <a:pPr marL="228600">
              <a:spcAft>
                <a:spcPts val="1200"/>
              </a:spcAft>
            </a:pPr>
            <a:r>
              <a:rPr lang="en-US" b="1" noProof="1">
                <a:latin typeface="Arial" panose="020B0604020202020204" pitchFamily="34" charset="0"/>
                <a:cs typeface="Arial" panose="020B0604020202020204" pitchFamily="34" charset="0"/>
              </a:rPr>
              <a:t>To improve generalization and reduce overfitting, standard augmentation techniques were applied, including resized cropping, horizontal and vertical flipping, color jittering, random erasing, and normalization.</a:t>
            </a:r>
          </a:p>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Handling Class Imbalance</a:t>
            </a:r>
          </a:p>
          <a:p>
            <a:pPr marL="228600">
              <a:spcAft>
                <a:spcPts val="1200"/>
              </a:spcAft>
            </a:pPr>
            <a:r>
              <a:rPr lang="en-US" b="1" noProof="1">
                <a:latin typeface="Arial" panose="020B0604020202020204" pitchFamily="34" charset="0"/>
                <a:cs typeface="Arial" panose="020B0604020202020204" pitchFamily="34" charset="0"/>
              </a:rPr>
              <a:t>Due to the dominance of background regions (e.g., white space and adipose tissue), an explicit background (BCKG) label was included to prevent confusion with tissue classes. For frame-based training, approximately 100,000 windows were sampled to balance data diversity and maintain appropriate class-to-background ratios.</a:t>
            </a:r>
          </a:p>
        </p:txBody>
      </p:sp>
    </p:spTree>
    <p:extLst>
      <p:ext uri="{BB962C8B-B14F-4D97-AF65-F5344CB8AC3E}">
        <p14:creationId xmlns:p14="http://schemas.microsoft.com/office/powerpoint/2010/main" val="337489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4B448-7F67-DC09-79D8-6EAB303E3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2084AD-17F5-F0D0-62E4-61D2367348B0}"/>
              </a:ext>
            </a:extLst>
          </p:cNvPr>
          <p:cNvSpPr>
            <a:spLocks noGrp="1"/>
          </p:cNvSpPr>
          <p:nvPr>
            <p:ph type="title"/>
          </p:nvPr>
        </p:nvSpPr>
        <p:spPr>
          <a:xfrm>
            <a:off x="152401" y="0"/>
            <a:ext cx="11887200" cy="457200"/>
          </a:xfrm>
        </p:spPr>
        <p:txBody>
          <a:bodyPr lIns="0">
            <a:normAutofit/>
          </a:bodyPr>
          <a:lstStyle/>
          <a:p>
            <a:r>
              <a:rPr lang="en-US" noProof="1"/>
              <a:t>Postprocessing</a:t>
            </a:r>
          </a:p>
        </p:txBody>
      </p:sp>
      <p:sp>
        <p:nvSpPr>
          <p:cNvPr id="5" name="TextBox 4">
            <a:extLst>
              <a:ext uri="{FF2B5EF4-FFF2-40B4-BE49-F238E27FC236}">
                <a16:creationId xmlns:a16="http://schemas.microsoft.com/office/drawing/2014/main" id="{97FEB899-BB65-DE50-855E-EA6B8A159CCB}"/>
              </a:ext>
            </a:extLst>
          </p:cNvPr>
          <p:cNvSpPr txBox="1"/>
          <p:nvPr/>
        </p:nvSpPr>
        <p:spPr>
          <a:xfrm>
            <a:off x="209550" y="685799"/>
            <a:ext cx="5886450" cy="4727449"/>
          </a:xfrm>
          <a:prstGeom prst="rect">
            <a:avLst/>
          </a:prstGeom>
          <a:noFill/>
        </p:spPr>
        <p:txBody>
          <a:bodyPr wrap="square" lIns="0" tIns="0" rIns="0" bIns="0" rtlCol="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742950" lvl="1" indent="-285750">
              <a:spcAft>
                <a:spcPts val="1200"/>
              </a:spcAft>
              <a:buFont typeface="Wingdings" panose="05000000000000000000" pitchFamily="2" charset="2"/>
              <a:buChar char="q"/>
              <a:defRPr b="1">
                <a:solidFill>
                  <a:srgbClr val="353585"/>
                </a:solidFill>
                <a:latin typeface="Arial" panose="020B0604020202020204" pitchFamily="34" charset="0"/>
                <a:cs typeface="Arial" panose="020B0604020202020204" pitchFamily="34" charset="0"/>
              </a:defRPr>
            </a:lvl2pPr>
          </a:lstStyle>
          <a:p>
            <a:r>
              <a:rPr lang="en-US" noProof="1"/>
              <a:t>Motivation: </a:t>
            </a:r>
            <a:r>
              <a:rPr lang="en-US" noProof="1">
                <a:solidFill>
                  <a:schemeClr val="tx1"/>
                </a:solidFill>
              </a:rPr>
              <a:t>Frame-level model outputs are often spatially fragmented, appearing as isolated predictions that obscure coherent histological structures such as stroma regions or tumor masses.</a:t>
            </a:r>
          </a:p>
          <a:p>
            <a:r>
              <a:rPr lang="en-US" noProof="1"/>
              <a:t>Objective: </a:t>
            </a:r>
            <a:r>
              <a:rPr lang="en-US" noProof="1">
                <a:solidFill>
                  <a:schemeClr val="tx1"/>
                </a:solidFill>
              </a:rPr>
              <a:t>To convert fragmented frame-level predictions into anatomically meaningful regions, we designed a postprocessing framework that interpolates gaps, resolves boundary conflicts, and produces coherent polygonal representations.</a:t>
            </a:r>
          </a:p>
          <a:p>
            <a:r>
              <a:rPr lang="en-US" noProof="1"/>
              <a:t>Results: </a:t>
            </a:r>
            <a:r>
              <a:rPr lang="en-US" noProof="1">
                <a:solidFill>
                  <a:schemeClr val="tx1"/>
                </a:solidFill>
              </a:rPr>
              <a:t>Smoothing-based methods were most effective. </a:t>
            </a:r>
            <a:r>
              <a:rPr lang="en-US" noProof="1"/>
              <a:t>kNN Smoothing achieved the best performance </a:t>
            </a:r>
            <a:r>
              <a:rPr lang="en-US" noProof="1">
                <a:solidFill>
                  <a:schemeClr val="tx1"/>
                </a:solidFill>
              </a:rPr>
              <a:t>(MDICE = 54.38 on TUBR), significantly outperforming morphological dilation (MDICE = 40.56), indicating that aggressive region expansion is less suitable for this task.</a:t>
            </a:r>
          </a:p>
          <a:p>
            <a:endParaRPr lang="en-US" noProof="1"/>
          </a:p>
        </p:txBody>
      </p:sp>
      <p:sp>
        <p:nvSpPr>
          <p:cNvPr id="6" name="TextBox 5">
            <a:extLst>
              <a:ext uri="{FF2B5EF4-FFF2-40B4-BE49-F238E27FC236}">
                <a16:creationId xmlns:a16="http://schemas.microsoft.com/office/drawing/2014/main" id="{0BF99917-E439-B787-4FDF-571C772F8549}"/>
              </a:ext>
            </a:extLst>
          </p:cNvPr>
          <p:cNvSpPr txBox="1"/>
          <p:nvPr/>
        </p:nvSpPr>
        <p:spPr>
          <a:xfrm>
            <a:off x="6096000" y="685799"/>
            <a:ext cx="5886450" cy="6431817"/>
          </a:xfrm>
          <a:prstGeom prst="rect">
            <a:avLst/>
          </a:prstGeom>
          <a:noFill/>
        </p:spPr>
        <p:txBody>
          <a:bodyPr wrap="square" lIns="0" tIns="0" rIns="0" bIns="0" rtlCol="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742950" lvl="1" indent="-285750">
              <a:spcAft>
                <a:spcPts val="1200"/>
              </a:spcAft>
              <a:buFont typeface="Wingdings" panose="05000000000000000000" pitchFamily="2" charset="2"/>
              <a:buChar char="q"/>
              <a:defRPr b="1">
                <a:solidFill>
                  <a:srgbClr val="353585"/>
                </a:solidFill>
                <a:latin typeface="Arial" panose="020B0604020202020204" pitchFamily="34" charset="0"/>
                <a:cs typeface="Arial" panose="020B0604020202020204" pitchFamily="34" charset="0"/>
              </a:defRPr>
            </a:lvl2pPr>
          </a:lstStyle>
          <a:p>
            <a:r>
              <a:rPr lang="en-US" noProof="1"/>
              <a:t>Algorithms Evaluated:</a:t>
            </a:r>
          </a:p>
          <a:p>
            <a:pPr marL="579438" lvl="1" indent="-350838"/>
            <a:r>
              <a:rPr lang="en-US" noProof="1"/>
              <a:t>Label Priority: </a:t>
            </a:r>
            <a:r>
              <a:rPr lang="en-US" noProof="1">
                <a:solidFill>
                  <a:schemeClr val="tx1"/>
                </a:solidFill>
              </a:rPr>
              <a:t>aggregates predictions using a predefined class hierarchy, ensuring high-priority structures are preserved first.</a:t>
            </a:r>
          </a:p>
          <a:p>
            <a:pPr marL="579438" lvl="1" indent="-350838"/>
            <a:r>
              <a:rPr lang="en-US" noProof="1"/>
              <a:t>Confidence Priority: </a:t>
            </a:r>
            <a:r>
              <a:rPr lang="en-US" noProof="1">
                <a:solidFill>
                  <a:schemeClr val="tx1"/>
                </a:solidFill>
              </a:rPr>
              <a:t>resolves spatial overlaps by assigning regions based on highest average model confidence.</a:t>
            </a:r>
          </a:p>
          <a:p>
            <a:pPr marL="579438" lvl="1" indent="-350838"/>
            <a:r>
              <a:rPr lang="en-US" noProof="1"/>
              <a:t>Dilation: </a:t>
            </a:r>
            <a:r>
              <a:rPr lang="en-US" noProof="1">
                <a:solidFill>
                  <a:schemeClr val="tx1"/>
                </a:solidFill>
              </a:rPr>
              <a:t>applies morphological expansion to grow dominant regions and merge neighboring predictions.</a:t>
            </a:r>
          </a:p>
          <a:p>
            <a:pPr marL="579438" lvl="1" indent="-350838"/>
            <a:r>
              <a:rPr lang="en-US" noProof="1"/>
              <a:t>Mode Smoothing: </a:t>
            </a:r>
            <a:r>
              <a:rPr lang="en-US" noProof="1">
                <a:solidFill>
                  <a:schemeClr val="tx1"/>
                </a:solidFill>
              </a:rPr>
              <a:t>performs local majority voting within 3×3 neighborhoods to suppress isolated noise.</a:t>
            </a:r>
          </a:p>
          <a:p>
            <a:pPr marL="579438" lvl="1" indent="-350838"/>
            <a:r>
              <a:rPr lang="en-US" noProof="1"/>
              <a:t>k-Nearest Neighbors (kNN) Smoothing: </a:t>
            </a:r>
            <a:r>
              <a:rPr lang="en-US" noProof="1">
                <a:solidFill>
                  <a:schemeClr val="tx1"/>
                </a:solidFill>
              </a:rPr>
              <a:t>refines predictions using similarity-weighted consensus among neighboring frames.</a:t>
            </a:r>
          </a:p>
          <a:p>
            <a:pPr lvl="1"/>
            <a:endParaRPr lang="en-US" noProof="1"/>
          </a:p>
        </p:txBody>
      </p:sp>
    </p:spTree>
    <p:extLst>
      <p:ext uri="{BB962C8B-B14F-4D97-AF65-F5344CB8AC3E}">
        <p14:creationId xmlns:p14="http://schemas.microsoft.com/office/powerpoint/2010/main" val="378093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D0918-5BC0-EE0F-FF0D-13D9CCB161D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796590A-1093-3E80-D128-7335FFAED7DC}"/>
              </a:ext>
            </a:extLst>
          </p:cNvPr>
          <p:cNvSpPr txBox="1"/>
          <p:nvPr/>
        </p:nvSpPr>
        <p:spPr>
          <a:xfrm>
            <a:off x="152400" y="685800"/>
            <a:ext cx="11887200" cy="5763768"/>
          </a:xfrm>
          <a:prstGeom prst="rect">
            <a:avLst/>
          </a:prstGeom>
          <a:noFill/>
        </p:spPr>
        <p:txBody>
          <a:bodyPr wrap="square" lIns="0" tIns="0" rIns="0" bIns="0" rtlCol="0">
            <a:noAutofit/>
          </a:bodyPr>
          <a:lstStyle/>
          <a:p>
            <a:pPr>
              <a:spcAft>
                <a:spcPts val="1200"/>
              </a:spcAft>
            </a:pPr>
            <a:r>
              <a:rPr lang="en-US" b="1" noProof="1">
                <a:solidFill>
                  <a:srgbClr val="353585"/>
                </a:solidFill>
                <a:latin typeface="Arial" panose="020B0604020202020204" pitchFamily="34" charset="0"/>
                <a:cs typeface="Arial" panose="020B0604020202020204" pitchFamily="34" charset="0"/>
              </a:rPr>
              <a:t>Model Selection Criteria: e</a:t>
            </a:r>
            <a:r>
              <a:rPr lang="en-US" b="1" noProof="1"/>
              <a:t>valuated</a:t>
            </a:r>
            <a:r>
              <a:rPr lang="en-US" b="1" noProof="1">
                <a:solidFill>
                  <a:srgbClr val="353585"/>
                </a:solidFill>
                <a:latin typeface="Arial" panose="020B0604020202020204" pitchFamily="34" charset="0"/>
                <a:cs typeface="Arial" panose="020B0604020202020204" pitchFamily="34" charset="0"/>
              </a:rPr>
              <a:t> </a:t>
            </a:r>
            <a:r>
              <a:rPr lang="en-US" b="1" noProof="1"/>
              <a:t>a small set of </a:t>
            </a:r>
            <a:br>
              <a:rPr lang="en-US" b="1" noProof="1"/>
            </a:br>
            <a:r>
              <a:rPr lang="en-US" b="1" noProof="1"/>
              <a:t>robust and widely adopted common off-the-shelf (COTS) </a:t>
            </a:r>
            <a:br>
              <a:rPr lang="en-US" b="1" noProof="1"/>
            </a:br>
            <a:r>
              <a:rPr lang="en-US" b="1" noProof="1"/>
              <a:t>models to establish strong baseline performance.</a:t>
            </a:r>
          </a:p>
          <a:p>
            <a:pPr marL="228600" indent="-22860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Convolutional Neural Networks (CNNs)</a:t>
            </a:r>
          </a:p>
          <a:p>
            <a:pPr marL="579438" lvl="1" indent="-3508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ResNet-18:</a:t>
            </a:r>
            <a:r>
              <a:rPr lang="en-US" b="1" noProof="1"/>
              <a:t> a residual network that leverages skip </a:t>
            </a:r>
            <a:br>
              <a:rPr lang="en-US" b="1" noProof="1"/>
            </a:br>
            <a:r>
              <a:rPr lang="en-US" b="1" noProof="1"/>
              <a:t>connections to mitigate vanishing gradients, enabling </a:t>
            </a:r>
            <a:br>
              <a:rPr lang="en-US" b="1" noProof="1"/>
            </a:br>
            <a:r>
              <a:rPr lang="en-US" b="1" noProof="1"/>
              <a:t>stable training of deeper models.</a:t>
            </a:r>
          </a:p>
          <a:p>
            <a:pPr marL="579438" lvl="1" indent="-350838">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EfficientNet (B0 / B7):</a:t>
            </a:r>
            <a:r>
              <a:rPr lang="en-US" b="1" noProof="1"/>
              <a:t> a family of models that </a:t>
            </a:r>
            <a:br>
              <a:rPr lang="en-US" b="1" noProof="1"/>
            </a:br>
            <a:r>
              <a:rPr lang="en-US" b="1" noProof="1"/>
              <a:t>jointly scale network depth, width, and input </a:t>
            </a:r>
            <a:br>
              <a:rPr lang="en-US" b="1" noProof="1"/>
            </a:br>
            <a:r>
              <a:rPr lang="en-US" b="1" noProof="1"/>
              <a:t>resolution to tradeoff accuracy and efficiency.</a:t>
            </a:r>
            <a:endParaRPr lang="en-US" sz="600" b="1" noProof="1"/>
          </a:p>
          <a:p>
            <a:pPr marL="285750" indent="-28575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Transformer-Based Models</a:t>
            </a:r>
          </a:p>
          <a:p>
            <a:pPr marL="579438" lvl="1" indent="-3508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Vision Transformer (ViT-16 / ViT-32): </a:t>
            </a:r>
            <a:r>
              <a:rPr lang="en-US" b="1" noProof="1"/>
              <a:t>processes images as sequences of fixed-size patches and applies self-attention to capture global context and long-range spatial dependencies.</a:t>
            </a:r>
          </a:p>
          <a:p>
            <a:pPr marL="579438" lvl="1" indent="-350838">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Swin Transformer V2 </a:t>
            </a:r>
            <a:r>
              <a:rPr lang="en-US" b="1" noProof="1"/>
              <a:t> a hierarchical, window-based Transformer that introduces shifted windows and improved normalization, enabling efficient modeling of both local and global structure while scaling effectively to high-resolution images.</a:t>
            </a:r>
          </a:p>
          <a:p>
            <a:pPr marL="11112" lvl="1">
              <a:spcAft>
                <a:spcPts val="600"/>
              </a:spcAft>
            </a:pPr>
            <a:r>
              <a:rPr lang="en-US" b="1" noProof="1">
                <a:solidFill>
                  <a:srgbClr val="353585"/>
                </a:solidFill>
                <a:latin typeface="Arial" panose="020B0604020202020204" pitchFamily="34" charset="0"/>
                <a:cs typeface="Arial" panose="020B0604020202020204" pitchFamily="34" charset="0"/>
              </a:rPr>
              <a:t>Implementation Details: </a:t>
            </a:r>
            <a:r>
              <a:rPr lang="en-US" b="1" noProof="1"/>
              <a:t>All models were fine-tuned from pretrained weights using standard PyTorch implementations. To reduce overfitting, we applied common data augmentation techniques.</a:t>
            </a:r>
            <a:endParaRPr lang="en-US" noProof="1"/>
          </a:p>
          <a:p>
            <a:pPr marL="742950" lvl="1" indent="-285750">
              <a:buFont typeface="Wingdings" panose="05000000000000000000" pitchFamily="2" charset="2"/>
              <a:buChar char="q"/>
            </a:pPr>
            <a:endParaRPr lang="en-US" b="1" noProof="1"/>
          </a:p>
          <a:p>
            <a:endParaRPr lang="en-US" noProof="1"/>
          </a:p>
        </p:txBody>
      </p:sp>
      <p:pic>
        <p:nvPicPr>
          <p:cNvPr id="6" name="Picture 5" descr="An overview of an image recognition system based on convolutional neural networks.">
            <a:extLst>
              <a:ext uri="{FF2B5EF4-FFF2-40B4-BE49-F238E27FC236}">
                <a16:creationId xmlns:a16="http://schemas.microsoft.com/office/drawing/2014/main" id="{DB2AF9C1-73DB-A49D-E4F0-750CE72BD045}"/>
              </a:ext>
            </a:extLst>
          </p:cNvPr>
          <p:cNvPicPr>
            <a:picLocks noChangeAspect="1"/>
          </p:cNvPicPr>
          <p:nvPr/>
        </p:nvPicPr>
        <p:blipFill>
          <a:blip r:embed="rId2">
            <a:extLst>
              <a:ext uri="{28A0092B-C50C-407E-A947-70E740481C1C}">
                <a14:useLocalDpi xmlns:a14="http://schemas.microsoft.com/office/drawing/2010/main" val="0"/>
              </a:ext>
            </a:extLst>
          </a:blip>
          <a:srcRect l="11255" t="18060" r="10889" b="23885"/>
          <a:stretch>
            <a:fillRect/>
          </a:stretch>
        </p:blipFill>
        <p:spPr>
          <a:xfrm>
            <a:off x="6135085" y="685800"/>
            <a:ext cx="5904515" cy="2935224"/>
          </a:xfrm>
          <a:prstGeom prst="rect">
            <a:avLst/>
          </a:prstGeom>
        </p:spPr>
      </p:pic>
      <p:sp>
        <p:nvSpPr>
          <p:cNvPr id="4" name="Title 1">
            <a:extLst>
              <a:ext uri="{FF2B5EF4-FFF2-40B4-BE49-F238E27FC236}">
                <a16:creationId xmlns:a16="http://schemas.microsoft.com/office/drawing/2014/main" id="{FEBBE8C6-AB7F-601E-5187-812818397C01}"/>
              </a:ext>
            </a:extLst>
          </p:cNvPr>
          <p:cNvSpPr txBox="1">
            <a:spLocks/>
          </p:cNvSpPr>
          <p:nvPr/>
        </p:nvSpPr>
        <p:spPr>
          <a:xfrm>
            <a:off x="152401" y="28"/>
            <a:ext cx="11887200" cy="457200"/>
          </a:xfrm>
          <a:prstGeom prst="rect">
            <a:avLst/>
          </a:prstGeom>
        </p:spPr>
        <p:txBody>
          <a:bodyPr vert="horz" wrap="none" lIns="0" tIns="0" rIns="0" bIns="0" rtlCol="0" anchor="ctr" anchorCtr="0">
            <a:norm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noProof="1"/>
              <a:t>Deep Learning Models</a:t>
            </a:r>
          </a:p>
        </p:txBody>
      </p:sp>
    </p:spTree>
    <p:extLst>
      <p:ext uri="{BB962C8B-B14F-4D97-AF65-F5344CB8AC3E}">
        <p14:creationId xmlns:p14="http://schemas.microsoft.com/office/powerpoint/2010/main" val="288980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9D186-CBF8-4130-A7BE-2CD267B29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7B762-7CA5-3D15-0E19-2C1251ED420F}"/>
              </a:ext>
            </a:extLst>
          </p:cNvPr>
          <p:cNvSpPr>
            <a:spLocks noGrp="1"/>
          </p:cNvSpPr>
          <p:nvPr>
            <p:ph type="title"/>
          </p:nvPr>
        </p:nvSpPr>
        <p:spPr>
          <a:xfrm>
            <a:off x="152401" y="0"/>
            <a:ext cx="11887200" cy="457200"/>
          </a:xfrm>
        </p:spPr>
        <p:txBody>
          <a:bodyPr lIns="0">
            <a:normAutofit/>
          </a:bodyPr>
          <a:lstStyle/>
          <a:p>
            <a:r>
              <a:rPr lang="en-US" noProof="1"/>
              <a:t>Deep Residual Networks (ResNet-18)</a:t>
            </a:r>
          </a:p>
        </p:txBody>
      </p:sp>
      <p:sp>
        <p:nvSpPr>
          <p:cNvPr id="3" name="TextBox 2">
            <a:extLst>
              <a:ext uri="{FF2B5EF4-FFF2-40B4-BE49-F238E27FC236}">
                <a16:creationId xmlns:a16="http://schemas.microsoft.com/office/drawing/2014/main" id="{2CEDAA51-1402-30CE-9050-D0E01BD6191B}"/>
              </a:ext>
            </a:extLst>
          </p:cNvPr>
          <p:cNvSpPr txBox="1"/>
          <p:nvPr/>
        </p:nvSpPr>
        <p:spPr>
          <a:xfrm>
            <a:off x="152401" y="685799"/>
            <a:ext cx="5833872" cy="2971801"/>
          </a:xfrm>
          <a:prstGeom prst="rect">
            <a:avLst/>
          </a:prstGeom>
          <a:noFill/>
        </p:spPr>
        <p:txBody>
          <a:bodyPr wrap="square" lIns="0" tIns="0" rIns="0" bIns="0" rtlCol="0">
            <a:noAutofit/>
          </a:bodyPr>
          <a:lstStyle/>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Architecture: </a:t>
            </a:r>
            <a:r>
              <a:rPr lang="en-US" b="1" noProof="1">
                <a:latin typeface="Arial" panose="020B0604020202020204" pitchFamily="34" charset="0"/>
                <a:cs typeface="Arial" panose="020B0604020202020204" pitchFamily="34" charset="0"/>
              </a:rPr>
              <a:t>ResNet-18 is a convolutional neural network that introduced residual (skip) connections, allowing gradients to bypass intermediate layers. Mitigates the vanishing gradient problem and enables stable training of deeper networks.</a:t>
            </a:r>
          </a:p>
          <a:p>
            <a:pPr marL="285750" indent="-285750">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Impact: </a:t>
            </a:r>
            <a:r>
              <a:rPr lang="en-US" b="1" noProof="1">
                <a:latin typeface="Arial" panose="020B0604020202020204" pitchFamily="34" charset="0"/>
                <a:cs typeface="Arial" panose="020B0604020202020204" pitchFamily="34" charset="0"/>
              </a:rPr>
              <a:t>ResNet-18 is effective at capturing local texture patterns. However, modeling broader tissue architecture typically requires deeper networks, which can be less efficient.</a:t>
            </a:r>
          </a:p>
        </p:txBody>
      </p:sp>
      <p:pic>
        <p:nvPicPr>
          <p:cNvPr id="1026" name="Picture 2" descr="A block diagram overview of the ResNet-18 architecture that shows each major processing step.">
            <a:extLst>
              <a:ext uri="{FF2B5EF4-FFF2-40B4-BE49-F238E27FC236}">
                <a16:creationId xmlns:a16="http://schemas.microsoft.com/office/drawing/2014/main" id="{1299B9D5-2DF0-D18A-EDB9-E080FC528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96368" y="3796861"/>
            <a:ext cx="10814656" cy="26999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1E9F94-22F6-6EEE-DF8E-F9D9631C6585}"/>
              </a:ext>
            </a:extLst>
          </p:cNvPr>
          <p:cNvSpPr txBox="1"/>
          <p:nvPr/>
        </p:nvSpPr>
        <p:spPr>
          <a:xfrm>
            <a:off x="6205729" y="703706"/>
            <a:ext cx="5849264" cy="2953893"/>
          </a:xfrm>
          <a:prstGeom prst="rect">
            <a:avLst/>
          </a:prstGeom>
          <a:noFill/>
        </p:spPr>
        <p:txBody>
          <a:bodyPr wrap="square" lIns="0" tIns="0" rIns="0" bIns="0" rtlCol="0">
            <a:noAutofit/>
          </a:bodyPr>
          <a:lstStyle/>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Performance Summary: </a:t>
            </a:r>
            <a:r>
              <a:rPr lang="en-US" b="1" noProof="1">
                <a:latin typeface="Arial" panose="020B0604020202020204" pitchFamily="34" charset="0"/>
                <a:cs typeface="Arial" panose="020B0604020202020204" pitchFamily="34" charset="0"/>
              </a:rPr>
              <a:t>In baseline experiments, ResNet-18 provided stable and reproducible results but was generally outperformed by EfficientNet variants.</a:t>
            </a:r>
            <a:endParaRPr lang="en-US" b="1" noProof="1">
              <a:solidFill>
                <a:srgbClr val="353585"/>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Performance (MDICE): </a:t>
            </a:r>
            <a:r>
              <a:rPr lang="en-US" b="1" noProof="1">
                <a:latin typeface="Arial" panose="020B0604020202020204" pitchFamily="34" charset="0"/>
                <a:cs typeface="Arial" panose="020B0604020202020204" pitchFamily="34" charset="0"/>
              </a:rPr>
              <a:t>33.28 (TUBR) / 42.11 (FCBR)</a:t>
            </a:r>
          </a:p>
          <a:p>
            <a:pPr marL="288925"/>
            <a:r>
              <a:rPr lang="en-US" b="1" noProof="1">
                <a:solidFill>
                  <a:srgbClr val="353585"/>
                </a:solidFill>
                <a:latin typeface="Arial" panose="020B0604020202020204" pitchFamily="34" charset="0"/>
                <a:cs typeface="Arial" panose="020B0604020202020204" pitchFamily="34" charset="0"/>
              </a:rPr>
              <a:t>Size: </a:t>
            </a:r>
            <a:r>
              <a:rPr lang="en-US" b="1" noProof="1">
                <a:latin typeface="Arial" panose="020B0604020202020204" pitchFamily="34" charset="0"/>
                <a:cs typeface="Arial" panose="020B0604020202020204" pitchFamily="34" charset="0"/>
              </a:rPr>
              <a:t>11.69M parameters</a:t>
            </a:r>
          </a:p>
          <a:p>
            <a:pPr marL="288925"/>
            <a:r>
              <a:rPr lang="en-US" b="1" noProof="1">
                <a:solidFill>
                  <a:srgbClr val="353585"/>
                </a:solidFill>
                <a:latin typeface="Arial" panose="020B0604020202020204" pitchFamily="34" charset="0"/>
                <a:cs typeface="Arial" panose="020B0604020202020204" pitchFamily="34" charset="0"/>
              </a:rPr>
              <a:t>Training: </a:t>
            </a:r>
            <a:r>
              <a:rPr lang="en-US" b="1" noProof="1">
                <a:latin typeface="Arial" panose="020B0604020202020204" pitchFamily="34" charset="0"/>
                <a:cs typeface="Arial" panose="020B0604020202020204" pitchFamily="34" charset="0"/>
              </a:rPr>
              <a:t>2,356 secs/epoch</a:t>
            </a:r>
          </a:p>
          <a:p>
            <a:pPr marL="288925">
              <a:spcAft>
                <a:spcPts val="600"/>
              </a:spcAft>
            </a:pPr>
            <a:r>
              <a:rPr lang="en-US" b="1" noProof="1">
                <a:solidFill>
                  <a:srgbClr val="353585"/>
                </a:solidFill>
                <a:latin typeface="Arial" panose="020B0604020202020204" pitchFamily="34" charset="0"/>
                <a:cs typeface="Arial" panose="020B0604020202020204" pitchFamily="34" charset="0"/>
              </a:rPr>
              <a:t>Decoding:</a:t>
            </a:r>
            <a:r>
              <a:rPr lang="en-US" b="1" noProof="1">
                <a:latin typeface="Arial" panose="020B0604020202020204" pitchFamily="34" charset="0"/>
                <a:cs typeface="Arial" panose="020B0604020202020204" pitchFamily="34" charset="0"/>
              </a:rPr>
              <a:t> 1,597 secs/image</a:t>
            </a:r>
          </a:p>
        </p:txBody>
      </p:sp>
    </p:spTree>
    <p:extLst>
      <p:ext uri="{BB962C8B-B14F-4D97-AF65-F5344CB8AC3E}">
        <p14:creationId xmlns:p14="http://schemas.microsoft.com/office/powerpoint/2010/main" val="374868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F275-126D-55FE-A49D-453E5E37441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D8DD011-2FFC-CF1F-A923-72A8B1979779}"/>
              </a:ext>
            </a:extLst>
          </p:cNvPr>
          <p:cNvSpPr txBox="1">
            <a:spLocks/>
          </p:cNvSpPr>
          <p:nvPr/>
        </p:nvSpPr>
        <p:spPr>
          <a:xfrm>
            <a:off x="152401" y="0"/>
            <a:ext cx="11887200" cy="457200"/>
          </a:xfrm>
          <a:prstGeom prst="rect">
            <a:avLst/>
          </a:prstGeom>
        </p:spPr>
        <p:txBody>
          <a:bodyPr vert="horz" wrap="none" lIns="0" tIns="0" rIns="0" bIns="0" rtlCol="0" anchor="ctr" anchorCtr="0">
            <a:norm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noProof="1"/>
              <a:t>Rethinking Model Scaling for Convolutional Neural Networks (EfficientNet)</a:t>
            </a:r>
          </a:p>
        </p:txBody>
      </p:sp>
      <p:sp>
        <p:nvSpPr>
          <p:cNvPr id="10" name="TextBox 9">
            <a:extLst>
              <a:ext uri="{FF2B5EF4-FFF2-40B4-BE49-F238E27FC236}">
                <a16:creationId xmlns:a16="http://schemas.microsoft.com/office/drawing/2014/main" id="{540C24F7-87A7-D036-69C7-DB895859679F}"/>
              </a:ext>
            </a:extLst>
          </p:cNvPr>
          <p:cNvSpPr txBox="1"/>
          <p:nvPr/>
        </p:nvSpPr>
        <p:spPr>
          <a:xfrm>
            <a:off x="152401" y="685799"/>
            <a:ext cx="5833872" cy="3325369"/>
          </a:xfrm>
          <a:prstGeom prst="rect">
            <a:avLst/>
          </a:prstGeom>
          <a:noFill/>
        </p:spPr>
        <p:txBody>
          <a:bodyPr wrap="square" lIns="0" tIns="0" rIns="0" bIns="0" rtlCol="0">
            <a:noAutofit/>
          </a:bodyPr>
          <a:lstStyle/>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Architecture: </a:t>
            </a:r>
            <a:r>
              <a:rPr lang="en-US" b="1" noProof="1">
                <a:latin typeface="Arial" panose="020B0604020202020204" pitchFamily="34" charset="0"/>
                <a:cs typeface="Arial" panose="020B0604020202020204" pitchFamily="34" charset="0"/>
              </a:rPr>
              <a:t>EfficientNet is a family of convolutional neural networks designed to maximize accuracy while minimizing computational cost, optimizing the trade-off between performance, speed, memory usage, and power consumption.</a:t>
            </a:r>
          </a:p>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Impact: </a:t>
            </a:r>
            <a:r>
              <a:rPr lang="en-US" b="1" noProof="1">
                <a:latin typeface="Arial" panose="020B0604020202020204" pitchFamily="34" charset="0"/>
                <a:cs typeface="Arial" panose="020B0604020202020204" pitchFamily="34" charset="0"/>
              </a:rPr>
              <a:t>EfficientNet’s scalable design is particularly effective for whole-slide images. Larger variants (e.g., EB7) provide high capacity at significant computational cost, while smaller variants (e.g., EB0) prioritize efficiency. </a:t>
            </a:r>
          </a:p>
        </p:txBody>
      </p:sp>
      <p:sp>
        <p:nvSpPr>
          <p:cNvPr id="11" name="TextBox 10">
            <a:extLst>
              <a:ext uri="{FF2B5EF4-FFF2-40B4-BE49-F238E27FC236}">
                <a16:creationId xmlns:a16="http://schemas.microsoft.com/office/drawing/2014/main" id="{8DC36B7E-CBF6-B824-0DBB-A97F7D9B0E63}"/>
              </a:ext>
            </a:extLst>
          </p:cNvPr>
          <p:cNvSpPr txBox="1"/>
          <p:nvPr/>
        </p:nvSpPr>
        <p:spPr>
          <a:xfrm>
            <a:off x="6205729" y="703706"/>
            <a:ext cx="5849264" cy="3209926"/>
          </a:xfrm>
          <a:prstGeom prst="rect">
            <a:avLst/>
          </a:prstGeom>
          <a:noFill/>
        </p:spPr>
        <p:txBody>
          <a:bodyPr wrap="square" lIns="0" tIns="0" rIns="0" bIns="0" rtlCol="0">
            <a:noAutofit/>
          </a:bodyPr>
          <a:lstStyle/>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Performance Summary: </a:t>
            </a:r>
            <a:r>
              <a:rPr lang="en-US" b="1" noProof="1">
                <a:latin typeface="Arial" panose="020B0604020202020204" pitchFamily="34" charset="0"/>
                <a:cs typeface="Arial" panose="020B0604020202020204" pitchFamily="34" charset="0"/>
              </a:rPr>
              <a:t>Unlike architectures that scale a single dimension (e.g., depth alone), EfficientNet employs compound scaling to jointly and systematically scale network depth, width, and input resolution. In baseline experiments, EB0 provided an excellent tradeoff between performance and computational complexity. </a:t>
            </a:r>
            <a:endParaRPr lang="en-US" b="1" noProof="1">
              <a:solidFill>
                <a:srgbClr val="353585"/>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Performance (MDICE): </a:t>
            </a:r>
            <a:r>
              <a:rPr lang="en-US" b="1" noProof="1">
                <a:latin typeface="Arial" panose="020B0604020202020204" pitchFamily="34" charset="0"/>
                <a:cs typeface="Arial" panose="020B0604020202020204" pitchFamily="34" charset="0"/>
              </a:rPr>
              <a:t>51.10 (TUBR) / 46.02 (FCBR)</a:t>
            </a:r>
          </a:p>
          <a:p>
            <a:pPr marL="288925"/>
            <a:r>
              <a:rPr lang="en-US" b="1" noProof="1">
                <a:solidFill>
                  <a:srgbClr val="353585"/>
                </a:solidFill>
                <a:latin typeface="Arial" panose="020B0604020202020204" pitchFamily="34" charset="0"/>
                <a:cs typeface="Arial" panose="020B0604020202020204" pitchFamily="34" charset="0"/>
              </a:rPr>
              <a:t>Size: </a:t>
            </a:r>
            <a:r>
              <a:rPr lang="en-US" b="1" noProof="1">
                <a:latin typeface="Arial" panose="020B0604020202020204" pitchFamily="34" charset="0"/>
                <a:cs typeface="Arial" panose="020B0604020202020204" pitchFamily="34" charset="0"/>
              </a:rPr>
              <a:t>5.03M parameters</a:t>
            </a:r>
          </a:p>
          <a:p>
            <a:pPr marL="288925"/>
            <a:r>
              <a:rPr lang="en-US" b="1" noProof="1">
                <a:solidFill>
                  <a:srgbClr val="353585"/>
                </a:solidFill>
                <a:latin typeface="Arial" panose="020B0604020202020204" pitchFamily="34" charset="0"/>
                <a:cs typeface="Arial" panose="020B0604020202020204" pitchFamily="34" charset="0"/>
              </a:rPr>
              <a:t>Training: </a:t>
            </a:r>
            <a:r>
              <a:rPr lang="en-US" b="1" noProof="1">
                <a:latin typeface="Arial" panose="020B0604020202020204" pitchFamily="34" charset="0"/>
                <a:cs typeface="Arial" panose="020B0604020202020204" pitchFamily="34" charset="0"/>
              </a:rPr>
              <a:t>3,900 secs/epoch</a:t>
            </a:r>
          </a:p>
          <a:p>
            <a:pPr marL="288925">
              <a:spcAft>
                <a:spcPts val="600"/>
              </a:spcAft>
            </a:pPr>
            <a:r>
              <a:rPr lang="en-US" b="1" noProof="1">
                <a:solidFill>
                  <a:srgbClr val="353585"/>
                </a:solidFill>
                <a:latin typeface="Arial" panose="020B0604020202020204" pitchFamily="34" charset="0"/>
                <a:cs typeface="Arial" panose="020B0604020202020204" pitchFamily="34" charset="0"/>
              </a:rPr>
              <a:t>Decoding:</a:t>
            </a:r>
            <a:r>
              <a:rPr lang="en-US" b="1" noProof="1">
                <a:latin typeface="Arial" panose="020B0604020202020204" pitchFamily="34" charset="0"/>
                <a:cs typeface="Arial" panose="020B0604020202020204" pitchFamily="34" charset="0"/>
              </a:rPr>
              <a:t> 1,520 secs/image</a:t>
            </a:r>
          </a:p>
        </p:txBody>
      </p:sp>
      <p:pic>
        <p:nvPicPr>
          <p:cNvPr id="13" name="Picture 12">
            <a:extLst>
              <a:ext uri="{FF2B5EF4-FFF2-40B4-BE49-F238E27FC236}">
                <a16:creationId xmlns:a16="http://schemas.microsoft.com/office/drawing/2014/main" id="{7EEDF74C-1846-4281-AE1B-56CB03C24A17}"/>
              </a:ext>
            </a:extLst>
          </p:cNvPr>
          <p:cNvPicPr>
            <a:picLocks noChangeAspect="1"/>
          </p:cNvPicPr>
          <p:nvPr/>
        </p:nvPicPr>
        <p:blipFill>
          <a:blip r:embed="rId2">
            <a:extLst>
              <a:ext uri="{28A0092B-C50C-407E-A947-70E740481C1C}">
                <a14:useLocalDpi xmlns:a14="http://schemas.microsoft.com/office/drawing/2010/main" val="0"/>
              </a:ext>
            </a:extLst>
          </a:blip>
          <a:srcRect l="1204" t="31806" r="2684" b="41250"/>
          <a:stretch>
            <a:fillRect/>
          </a:stretch>
        </p:blipFill>
        <p:spPr>
          <a:xfrm>
            <a:off x="152400" y="4203114"/>
            <a:ext cx="11887200" cy="2221693"/>
          </a:xfrm>
          <a:prstGeom prst="rect">
            <a:avLst/>
          </a:prstGeom>
        </p:spPr>
      </p:pic>
    </p:spTree>
    <p:extLst>
      <p:ext uri="{BB962C8B-B14F-4D97-AF65-F5344CB8AC3E}">
        <p14:creationId xmlns:p14="http://schemas.microsoft.com/office/powerpoint/2010/main" val="17573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3ECA25E-C552-9587-251C-98D98E9B9E81}"/>
              </a:ext>
            </a:extLst>
          </p:cNvPr>
          <p:cNvSpPr>
            <a:spLocks noGrp="1"/>
          </p:cNvSpPr>
          <p:nvPr>
            <p:ph idx="1"/>
          </p:nvPr>
        </p:nvSpPr>
        <p:spPr>
          <a:xfrm>
            <a:off x="152400" y="706161"/>
            <a:ext cx="11887200" cy="5816977"/>
          </a:xfrm>
        </p:spPr>
        <p:txBody>
          <a:bodyPr wrap="square" lIns="0" tIns="0" rIns="0" bIns="0">
            <a:spAutoFit/>
          </a:bodyPr>
          <a:lstStyle/>
          <a:p>
            <a:pPr marL="228600" indent="-228600">
              <a:spcBef>
                <a:spcPts val="0"/>
              </a:spcBef>
              <a:spcAft>
                <a:spcPts val="16800"/>
              </a:spcAft>
            </a:pPr>
            <a:r>
              <a:rPr lang="en-US" sz="1800" b="1" noProof="1">
                <a:latin typeface="Arial" panose="020B0604020202020204" pitchFamily="34" charset="0"/>
                <a:cs typeface="Arial" panose="020B0604020202020204" pitchFamily="34" charset="0"/>
              </a:rPr>
              <a:t>In this project, we developed deep learning methods to </a:t>
            </a:r>
            <a:r>
              <a:rPr lang="en-US" sz="1800" b="1" noProof="1">
                <a:solidFill>
                  <a:srgbClr val="353585"/>
                </a:solidFill>
                <a:latin typeface="Arial" panose="020B0604020202020204" pitchFamily="34" charset="0"/>
                <a:cs typeface="Arial" panose="020B0604020202020204" pitchFamily="34" charset="0"/>
              </a:rPr>
              <a:t>automatically</a:t>
            </a:r>
            <a:r>
              <a:rPr lang="en-US" sz="1800" b="1" noProof="1">
                <a:latin typeface="Arial" panose="020B0604020202020204" pitchFamily="34" charset="0"/>
                <a:cs typeface="Arial" panose="020B0604020202020204" pitchFamily="34" charset="0"/>
              </a:rPr>
              <a:t> detect and segment abnormal regions of high resolution digital pathology images. We detect six types of pathology:</a:t>
            </a:r>
          </a:p>
          <a:p>
            <a:pPr marL="228600" indent="-228600">
              <a:spcBef>
                <a:spcPts val="0"/>
              </a:spcBef>
              <a:spcAft>
                <a:spcPts val="1200"/>
              </a:spcAft>
            </a:pPr>
            <a:endParaRPr lang="en-US" sz="1800" b="1" noProof="1">
              <a:latin typeface="Arial" panose="020B0604020202020204" pitchFamily="34" charset="0"/>
              <a:cs typeface="Arial" panose="020B0604020202020204" pitchFamily="34" charset="0"/>
            </a:endParaRP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A central component of the work is the </a:t>
            </a:r>
            <a:r>
              <a:rPr lang="en-US" sz="1800" b="1" noProof="1">
                <a:solidFill>
                  <a:srgbClr val="353585"/>
                </a:solidFill>
                <a:latin typeface="Arial" panose="020B0604020202020204" pitchFamily="34" charset="0"/>
                <a:cs typeface="Arial" panose="020B0604020202020204" pitchFamily="34" charset="0"/>
              </a:rPr>
              <a:t>public</a:t>
            </a:r>
            <a:r>
              <a:rPr lang="en-US" sz="1800" b="1" noProof="1">
                <a:latin typeface="Arial" panose="020B0604020202020204" pitchFamily="34" charset="0"/>
                <a:cs typeface="Arial" panose="020B0604020202020204" pitchFamily="34" charset="0"/>
              </a:rPr>
              <a:t> release of a large, carefully curated corpus of annotated pathology slides from Temple University Hospital (TUH) and Fox Chase Cancer Center (FCCC).</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The framework leverages modern transformer-based architectures, transfer learning, and domain adaptation techniques.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We have released </a:t>
            </a:r>
            <a:r>
              <a:rPr lang="en-US" sz="1800" b="1" noProof="1">
                <a:solidFill>
                  <a:srgbClr val="353585"/>
                </a:solidFill>
                <a:latin typeface="Arial" panose="020B0604020202020204" pitchFamily="34" charset="0"/>
                <a:cs typeface="Arial" panose="020B0604020202020204" pitchFamily="34" charset="0"/>
              </a:rPr>
              <a:t>open source </a:t>
            </a:r>
            <a:r>
              <a:rPr lang="en-US" sz="1800" b="1" noProof="1">
                <a:latin typeface="Arial" panose="020B0604020202020204" pitchFamily="34" charset="0"/>
                <a:cs typeface="Arial" panose="020B0604020202020204" pitchFamily="34" charset="0"/>
              </a:rPr>
              <a:t>algorithms for region-of-interest detection and segmentation, along with an interactive visualization tool that can be used to support both research and clinical investigations.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The expected impact includes a substantial reduction in annotation burden, improved </a:t>
            </a:r>
            <a:r>
              <a:rPr lang="en-US" sz="1800" b="1" noProof="1">
                <a:solidFill>
                  <a:srgbClr val="353585"/>
                </a:solidFill>
                <a:latin typeface="Arial" panose="020B0604020202020204" pitchFamily="34" charset="0"/>
                <a:cs typeface="Arial" panose="020B0604020202020204" pitchFamily="34" charset="0"/>
              </a:rPr>
              <a:t>scalability</a:t>
            </a:r>
            <a:r>
              <a:rPr lang="en-US" sz="1800" b="1" noProof="1">
                <a:latin typeface="Arial" panose="020B0604020202020204" pitchFamily="34" charset="0"/>
                <a:cs typeface="Arial" panose="020B0604020202020204" pitchFamily="34" charset="0"/>
              </a:rPr>
              <a:t> of pathology AI systems and enhanced support for pathologist training.</a:t>
            </a:r>
          </a:p>
        </p:txBody>
      </p:sp>
      <p:sp>
        <p:nvSpPr>
          <p:cNvPr id="4" name="Title 3">
            <a:extLst>
              <a:ext uri="{FF2B5EF4-FFF2-40B4-BE49-F238E27FC236}">
                <a16:creationId xmlns:a16="http://schemas.microsoft.com/office/drawing/2014/main" id="{DFE16F6A-C02F-AC60-E34F-E18E3C1FAC16}"/>
              </a:ext>
            </a:extLst>
          </p:cNvPr>
          <p:cNvSpPr>
            <a:spLocks noGrp="1"/>
          </p:cNvSpPr>
          <p:nvPr>
            <p:ph type="title"/>
          </p:nvPr>
        </p:nvSpPr>
        <p:spPr>
          <a:xfrm>
            <a:off x="155448" y="1"/>
            <a:ext cx="11887200" cy="457200"/>
          </a:xfrm>
        </p:spPr>
        <p:txBody>
          <a:bodyPr lIns="0"/>
          <a:lstStyle/>
          <a:p>
            <a:r>
              <a:rPr lang="en-US" noProof="1"/>
              <a:t>Abstract</a:t>
            </a:r>
          </a:p>
        </p:txBody>
      </p:sp>
      <p:graphicFrame>
        <p:nvGraphicFramePr>
          <p:cNvPr id="3" name="Table 2">
            <a:extLst>
              <a:ext uri="{FF2B5EF4-FFF2-40B4-BE49-F238E27FC236}">
                <a16:creationId xmlns:a16="http://schemas.microsoft.com/office/drawing/2014/main" id="{77418544-D645-6B22-EE6D-EB215EAF65D4}"/>
              </a:ext>
            </a:extLst>
          </p:cNvPr>
          <p:cNvGraphicFramePr>
            <a:graphicFrameLocks noGrp="1"/>
          </p:cNvGraphicFramePr>
          <p:nvPr>
            <p:extLst>
              <p:ext uri="{D42A27DB-BD31-4B8C-83A1-F6EECF244321}">
                <p14:modId xmlns:p14="http://schemas.microsoft.com/office/powerpoint/2010/main" val="1502864832"/>
              </p:ext>
            </p:extLst>
          </p:nvPr>
        </p:nvGraphicFramePr>
        <p:xfrm>
          <a:off x="721569" y="1417043"/>
          <a:ext cx="10764253" cy="2218892"/>
        </p:xfrm>
        <a:graphic>
          <a:graphicData uri="http://schemas.openxmlformats.org/drawingml/2006/table">
            <a:tbl>
              <a:tblPr firstRow="1" bandRow="1">
                <a:tableStyleId>{5C22544A-7EE6-4342-B048-85BDC9FD1C3A}</a:tableStyleId>
              </a:tblPr>
              <a:tblGrid>
                <a:gridCol w="3068053">
                  <a:extLst>
                    <a:ext uri="{9D8B030D-6E8A-4147-A177-3AD203B41FA5}">
                      <a16:colId xmlns:a16="http://schemas.microsoft.com/office/drawing/2014/main" val="1449576004"/>
                    </a:ext>
                  </a:extLst>
                </a:gridCol>
                <a:gridCol w="7696200">
                  <a:extLst>
                    <a:ext uri="{9D8B030D-6E8A-4147-A177-3AD203B41FA5}">
                      <a16:colId xmlns:a16="http://schemas.microsoft.com/office/drawing/2014/main" val="1710447622"/>
                    </a:ext>
                  </a:extLst>
                </a:gridCol>
              </a:tblGrid>
              <a:tr h="217521">
                <a:tc>
                  <a:txBody>
                    <a:bodyPr/>
                    <a:lstStyle/>
                    <a:p>
                      <a:r>
                        <a:rPr lang="en-US" sz="1400" b="1" i="0" noProof="1">
                          <a:latin typeface="Arial" panose="020B0604020202020204" pitchFamily="34" charset="0"/>
                          <a:cs typeface="Arial" panose="020B0604020202020204" pitchFamily="34" charset="0"/>
                        </a:rPr>
                        <a:t>Label</a:t>
                      </a:r>
                    </a:p>
                  </a:txBody>
                  <a:tcPr/>
                </a:tc>
                <a:tc>
                  <a:txBody>
                    <a:bodyPr/>
                    <a:lstStyle/>
                    <a:p>
                      <a:r>
                        <a:rPr lang="en-US" sz="1400" b="1" i="0" noProof="1">
                          <a:latin typeface="Arial" panose="020B0604020202020204" pitchFamily="34" charset="0"/>
                          <a:cs typeface="Arial" panose="020B0604020202020204" pitchFamily="34" charset="0"/>
                        </a:rPr>
                        <a:t>Description</a:t>
                      </a:r>
                    </a:p>
                  </a:txBody>
                  <a:tcPr/>
                </a:tc>
                <a:extLst>
                  <a:ext uri="{0D108BD9-81ED-4DB2-BD59-A6C34878D82A}">
                    <a16:rowId xmlns:a16="http://schemas.microsoft.com/office/drawing/2014/main" val="2084474430"/>
                  </a:ext>
                </a:extLst>
              </a:tr>
              <a:tr h="225452">
                <a:tc>
                  <a:txBody>
                    <a:bodyPr/>
                    <a:lstStyle/>
                    <a:p>
                      <a:pPr marL="0" marR="0" algn="l" defTabSz="457200" rtl="0" eaLnBrk="1" latinLnBrk="0" hangingPunct="1">
                        <a:lnSpc>
                          <a:spcPct val="115000"/>
                        </a:lnSpc>
                        <a:buNone/>
                      </a:pPr>
                      <a:r>
                        <a:rPr lang="en-US" sz="1400" b="1" i="0" kern="1200" noProof="1">
                          <a:solidFill>
                            <a:schemeClr val="dk1"/>
                          </a:solidFill>
                          <a:effectLst/>
                          <a:latin typeface="Arial" panose="020B0604020202020204" pitchFamily="34" charset="0"/>
                          <a:ea typeface="+mn-ea"/>
                          <a:cs typeface="Arial" panose="020B0604020202020204" pitchFamily="34" charset="0"/>
                        </a:rPr>
                        <a:t>Normal (NORM)</a:t>
                      </a:r>
                    </a:p>
                  </a:txBody>
                  <a:tcPr/>
                </a:tc>
                <a:tc>
                  <a:txBody>
                    <a:bodyPr/>
                    <a:lstStyle/>
                    <a:p>
                      <a:pPr marL="0" marR="0" algn="l" defTabSz="457200" rtl="0" eaLnBrk="1" latinLnBrk="0" hangingPunct="1">
                        <a:lnSpc>
                          <a:spcPct val="115000"/>
                        </a:lnSpc>
                        <a:buNone/>
                      </a:pPr>
                      <a:r>
                        <a:rPr lang="en-US" sz="1400" b="1" i="0" kern="1200" noProof="1">
                          <a:solidFill>
                            <a:schemeClr val="dk1"/>
                          </a:solidFill>
                          <a:effectLst/>
                          <a:latin typeface="Arial" panose="020B0604020202020204" pitchFamily="34" charset="0"/>
                          <a:ea typeface="Times New Roman" panose="02020603050405020304" pitchFamily="18" charset="0"/>
                          <a:cs typeface="Arial" panose="020B0604020202020204" pitchFamily="34" charset="0"/>
                        </a:rPr>
                        <a:t>normal ducts and lobules</a:t>
                      </a:r>
                    </a:p>
                  </a:txBody>
                  <a:tcPr marL="36830" marR="36830" marT="36830" marB="36830" anchor="ctr"/>
                </a:tc>
                <a:extLst>
                  <a:ext uri="{0D108BD9-81ED-4DB2-BD59-A6C34878D82A}">
                    <a16:rowId xmlns:a16="http://schemas.microsoft.com/office/drawing/2014/main" val="1242179885"/>
                  </a:ext>
                </a:extLst>
              </a:tr>
              <a:tr h="212763">
                <a:tc>
                  <a:txBody>
                    <a:bodyPr/>
                    <a:lstStyle/>
                    <a:p>
                      <a:pPr marL="0" marR="0" indent="58738" algn="l" defTabSz="457200" rtl="0" eaLnBrk="1" latinLnBrk="0" hangingPunct="1">
                        <a:lnSpc>
                          <a:spcPct val="115000"/>
                        </a:lnSpc>
                        <a:buNone/>
                        <a:tabLst/>
                      </a:pPr>
                      <a:r>
                        <a:rPr lang="en-US" sz="1400" b="1" i="0" kern="1200" noProof="1">
                          <a:solidFill>
                            <a:schemeClr val="dk1"/>
                          </a:solidFill>
                          <a:effectLst/>
                          <a:latin typeface="Arial" panose="020B0604020202020204" pitchFamily="34" charset="0"/>
                          <a:ea typeface="+mn-ea"/>
                          <a:cs typeface="Arial" panose="020B0604020202020204" pitchFamily="34" charset="0"/>
                        </a:rPr>
                        <a:t>Ductal Carcinoma in Situ (DCIS)</a:t>
                      </a:r>
                    </a:p>
                  </a:txBody>
                  <a:tcPr marL="36830" marR="36830" marT="36830" marB="36830" anchor="ctr"/>
                </a:tc>
                <a:tc>
                  <a:txBody>
                    <a:bodyPr/>
                    <a:lstStyle/>
                    <a:p>
                      <a:pPr marL="0" marR="0">
                        <a:lnSpc>
                          <a:spcPct val="115000"/>
                        </a:lnSpc>
                        <a:buNone/>
                      </a:pPr>
                      <a:r>
                        <a:rPr lang="en-US" sz="1400" b="1" i="0" noProof="1">
                          <a:effectLst/>
                          <a:latin typeface="Arial" panose="020B0604020202020204" pitchFamily="34" charset="0"/>
                          <a:ea typeface="Times New Roman" panose="02020603050405020304" pitchFamily="18" charset="0"/>
                          <a:cs typeface="Arial" panose="020B0604020202020204" pitchFamily="34" charset="0"/>
                        </a:rPr>
                        <a:t>ductal carcinoma in situ, and lobular carcinoma in situ</a:t>
                      </a:r>
                    </a:p>
                  </a:txBody>
                  <a:tcPr marL="36830" marR="36830" marT="36830" marB="36830" anchor="ctr"/>
                </a:tc>
                <a:extLst>
                  <a:ext uri="{0D108BD9-81ED-4DB2-BD59-A6C34878D82A}">
                    <a16:rowId xmlns:a16="http://schemas.microsoft.com/office/drawing/2014/main" val="1553325429"/>
                  </a:ext>
                </a:extLst>
              </a:tr>
              <a:tr h="387867">
                <a:tc>
                  <a:txBody>
                    <a:bodyPr/>
                    <a:lstStyle/>
                    <a:p>
                      <a:pPr marL="0" marR="0" indent="58738" algn="l" defTabSz="457200" rtl="0" eaLnBrk="1" latinLnBrk="0" hangingPunct="1">
                        <a:lnSpc>
                          <a:spcPct val="115000"/>
                        </a:lnSpc>
                        <a:buNone/>
                        <a:tabLst/>
                      </a:pPr>
                      <a:r>
                        <a:rPr lang="en-US" sz="1400" b="1" i="0" kern="1200" noProof="1">
                          <a:solidFill>
                            <a:schemeClr val="dk1"/>
                          </a:solidFill>
                          <a:effectLst/>
                          <a:latin typeface="Arial" panose="020B0604020202020204" pitchFamily="34" charset="0"/>
                          <a:ea typeface="+mn-ea"/>
                          <a:cs typeface="Arial" panose="020B0604020202020204" pitchFamily="34" charset="0"/>
                        </a:rPr>
                        <a:t>Invasive Ductal Carcinoma (INDC)</a:t>
                      </a:r>
                    </a:p>
                  </a:txBody>
                  <a:tcPr marL="36830" marR="36830" marT="36830" marB="36830" anchor="ctr"/>
                </a:tc>
                <a:tc>
                  <a:txBody>
                    <a:bodyPr/>
                    <a:lstStyle/>
                    <a:p>
                      <a:pPr marL="0" marR="0">
                        <a:lnSpc>
                          <a:spcPct val="115000"/>
                        </a:lnSpc>
                        <a:buNone/>
                      </a:pPr>
                      <a:r>
                        <a:rPr lang="en-US" sz="1400" b="1" i="0" noProof="1">
                          <a:effectLst/>
                          <a:latin typeface="Arial" panose="020B0604020202020204" pitchFamily="34" charset="0"/>
                          <a:ea typeface="Times New Roman" panose="02020603050405020304" pitchFamily="18" charset="0"/>
                          <a:cs typeface="Arial" panose="020B0604020202020204" pitchFamily="34" charset="0"/>
                        </a:rPr>
                        <a:t>invasive ductal carcinoma, invasive lobular carcinoma, and invasive mammary carcinoma</a:t>
                      </a:r>
                    </a:p>
                  </a:txBody>
                  <a:tcPr marL="36830" marR="36830" marT="36830" marB="36830" anchor="ctr"/>
                </a:tc>
                <a:extLst>
                  <a:ext uri="{0D108BD9-81ED-4DB2-BD59-A6C34878D82A}">
                    <a16:rowId xmlns:a16="http://schemas.microsoft.com/office/drawing/2014/main" val="2118366911"/>
                  </a:ext>
                </a:extLst>
              </a:tr>
              <a:tr h="212763">
                <a:tc>
                  <a:txBody>
                    <a:bodyPr/>
                    <a:lstStyle/>
                    <a:p>
                      <a:pPr marL="0" marR="0" indent="58738" algn="l" defTabSz="457200" rtl="0" eaLnBrk="1" latinLnBrk="0" hangingPunct="1">
                        <a:lnSpc>
                          <a:spcPct val="115000"/>
                        </a:lnSpc>
                        <a:buNone/>
                        <a:tabLst/>
                      </a:pPr>
                      <a:r>
                        <a:rPr lang="en-US" sz="1400" b="1" i="0" kern="1200" noProof="1">
                          <a:solidFill>
                            <a:schemeClr val="dk1"/>
                          </a:solidFill>
                          <a:effectLst/>
                          <a:latin typeface="Arial" panose="020B0604020202020204" pitchFamily="34" charset="0"/>
                          <a:ea typeface="+mn-ea"/>
                          <a:cs typeface="Arial" panose="020B0604020202020204" pitchFamily="34" charset="0"/>
                        </a:rPr>
                        <a:t>Non-Neoplastic (NNEO)</a:t>
                      </a:r>
                    </a:p>
                  </a:txBody>
                  <a:tcPr marL="36830" marR="36830" marT="36830" marB="36830" anchor="ctr"/>
                </a:tc>
                <a:tc>
                  <a:txBody>
                    <a:bodyPr/>
                    <a:lstStyle/>
                    <a:p>
                      <a:pPr marL="0" marR="0">
                        <a:lnSpc>
                          <a:spcPct val="115000"/>
                        </a:lnSpc>
                        <a:buNone/>
                      </a:pPr>
                      <a:r>
                        <a:rPr lang="en-US" sz="1400" b="1" i="0" noProof="1">
                          <a:effectLst/>
                          <a:latin typeface="Arial" panose="020B0604020202020204" pitchFamily="34" charset="0"/>
                          <a:ea typeface="Times New Roman" panose="02020603050405020304" pitchFamily="18" charset="0"/>
                          <a:cs typeface="Arial" panose="020B0604020202020204" pitchFamily="34" charset="0"/>
                        </a:rPr>
                        <a:t>fibrosis, hyperplasia, intraductal papilloma, adenosis, ectasia, etc.</a:t>
                      </a:r>
                    </a:p>
                  </a:txBody>
                  <a:tcPr marL="36830" marR="36830" marT="36830" marB="36830" anchor="ctr"/>
                </a:tc>
                <a:extLst>
                  <a:ext uri="{0D108BD9-81ED-4DB2-BD59-A6C34878D82A}">
                    <a16:rowId xmlns:a16="http://schemas.microsoft.com/office/drawing/2014/main" val="1869264904"/>
                  </a:ext>
                </a:extLst>
              </a:tr>
              <a:tr h="212763">
                <a:tc>
                  <a:txBody>
                    <a:bodyPr/>
                    <a:lstStyle/>
                    <a:p>
                      <a:pPr marL="0" marR="0" indent="58738" algn="l" defTabSz="457200" rtl="0" eaLnBrk="1" latinLnBrk="0" hangingPunct="1">
                        <a:lnSpc>
                          <a:spcPct val="115000"/>
                        </a:lnSpc>
                        <a:buNone/>
                        <a:tabLst/>
                      </a:pPr>
                      <a:r>
                        <a:rPr lang="en-US" sz="1400" b="1" i="0" kern="1200" noProof="1">
                          <a:solidFill>
                            <a:schemeClr val="dk1"/>
                          </a:solidFill>
                          <a:effectLst/>
                          <a:latin typeface="Arial" panose="020B0604020202020204" pitchFamily="34" charset="0"/>
                          <a:ea typeface="+mn-ea"/>
                          <a:cs typeface="Arial" panose="020B0604020202020204" pitchFamily="34" charset="0"/>
                        </a:rPr>
                        <a:t>Inflammation (INFL)</a:t>
                      </a:r>
                    </a:p>
                  </a:txBody>
                  <a:tcPr marL="36830" marR="36830" marT="36830" marB="36830" anchor="ctr"/>
                </a:tc>
                <a:tc>
                  <a:txBody>
                    <a:bodyPr/>
                    <a:lstStyle/>
                    <a:p>
                      <a:pPr marL="0" marR="0">
                        <a:lnSpc>
                          <a:spcPct val="115000"/>
                        </a:lnSpc>
                        <a:buNone/>
                      </a:pPr>
                      <a:r>
                        <a:rPr lang="en-US" sz="1400" b="1" i="0" noProof="1">
                          <a:effectLst/>
                          <a:latin typeface="Arial" panose="020B0604020202020204" pitchFamily="34" charset="0"/>
                          <a:ea typeface="Times New Roman" panose="02020603050405020304" pitchFamily="18" charset="0"/>
                          <a:cs typeface="Arial" panose="020B0604020202020204" pitchFamily="34" charset="0"/>
                        </a:rPr>
                        <a:t>areas of inflammation</a:t>
                      </a:r>
                    </a:p>
                  </a:txBody>
                  <a:tcPr marL="36830" marR="36830" marT="36830" marB="36830" anchor="ctr"/>
                </a:tc>
                <a:extLst>
                  <a:ext uri="{0D108BD9-81ED-4DB2-BD59-A6C34878D82A}">
                    <a16:rowId xmlns:a16="http://schemas.microsoft.com/office/drawing/2014/main" val="2164950677"/>
                  </a:ext>
                </a:extLst>
              </a:tr>
              <a:tr h="217521">
                <a:tc>
                  <a:txBody>
                    <a:bodyPr/>
                    <a:lstStyle/>
                    <a:p>
                      <a:pPr marL="0" marR="0" algn="l" defTabSz="457200" rtl="0" eaLnBrk="1" latinLnBrk="0" hangingPunct="1">
                        <a:lnSpc>
                          <a:spcPct val="115000"/>
                        </a:lnSpc>
                        <a:buNone/>
                      </a:pPr>
                      <a:r>
                        <a:rPr lang="en-US" sz="1400" b="1" i="0" kern="1200" noProof="1">
                          <a:solidFill>
                            <a:schemeClr val="dk1"/>
                          </a:solidFill>
                          <a:effectLst/>
                          <a:latin typeface="Arial" panose="020B0604020202020204" pitchFamily="34" charset="0"/>
                          <a:ea typeface="+mn-ea"/>
                          <a:cs typeface="Arial" panose="020B0604020202020204" pitchFamily="34" charset="0"/>
                        </a:rPr>
                        <a:t>Background (BCKG)</a:t>
                      </a:r>
                    </a:p>
                  </a:txBody>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en-US" sz="1400" b="1" i="0" noProof="1">
                          <a:effectLst/>
                          <a:latin typeface="Arial" panose="020B0604020202020204" pitchFamily="34" charset="0"/>
                          <a:ea typeface="Times New Roman" panose="02020603050405020304" pitchFamily="18" charset="0"/>
                          <a:cs typeface="Arial" panose="020B0604020202020204" pitchFamily="34" charset="0"/>
                        </a:rPr>
                        <a:t>stroma, no ducts or lobules, artifacts, indistinguishable tissue</a:t>
                      </a:r>
                    </a:p>
                  </a:txBody>
                  <a:tcPr marL="36830" marR="36830" marT="36830" marB="36830" anchor="ctr"/>
                </a:tc>
                <a:extLst>
                  <a:ext uri="{0D108BD9-81ED-4DB2-BD59-A6C34878D82A}">
                    <a16:rowId xmlns:a16="http://schemas.microsoft.com/office/drawing/2014/main" val="553817733"/>
                  </a:ext>
                </a:extLst>
              </a:tr>
            </a:tbl>
          </a:graphicData>
        </a:graphic>
      </p:graphicFrame>
    </p:spTree>
    <p:extLst>
      <p:ext uri="{BB962C8B-B14F-4D97-AF65-F5344CB8AC3E}">
        <p14:creationId xmlns:p14="http://schemas.microsoft.com/office/powerpoint/2010/main" val="51371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4517B-7B03-7A31-2B1C-B9C4EEE0872A}"/>
            </a:ext>
          </a:extLst>
        </p:cNvPr>
        <p:cNvGrpSpPr/>
        <p:nvPr/>
      </p:nvGrpSpPr>
      <p:grpSpPr>
        <a:xfrm>
          <a:off x="0" y="0"/>
          <a:ext cx="0" cy="0"/>
          <a:chOff x="0" y="0"/>
          <a:chExt cx="0" cy="0"/>
        </a:xfrm>
      </p:grpSpPr>
      <p:pic>
        <p:nvPicPr>
          <p:cNvPr id="3074" name="Picture 2" descr="A schematic of a Vision Transformer architecture.">
            <a:extLst>
              <a:ext uri="{FF2B5EF4-FFF2-40B4-BE49-F238E27FC236}">
                <a16:creationId xmlns:a16="http://schemas.microsoft.com/office/drawing/2014/main" id="{866DC475-585C-E262-5DEF-8166CAF5D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263" y="3314700"/>
            <a:ext cx="6475476" cy="329940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8456078-C6F2-A4F4-85D2-3401CC102E12}"/>
              </a:ext>
            </a:extLst>
          </p:cNvPr>
          <p:cNvSpPr txBox="1">
            <a:spLocks/>
          </p:cNvSpPr>
          <p:nvPr/>
        </p:nvSpPr>
        <p:spPr>
          <a:xfrm>
            <a:off x="152400" y="-19990"/>
            <a:ext cx="11887200" cy="457200"/>
          </a:xfrm>
          <a:prstGeom prst="rect">
            <a:avLst/>
          </a:prstGeom>
        </p:spPr>
        <p:txBody>
          <a:bodyPr vert="horz" wrap="none" lIns="0" tIns="0" rIns="0" bIns="0" rtlCol="0" anchor="ctr" anchorCtr="0">
            <a:norm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noProof="1"/>
              <a:t>Vision Transformers (ViT)</a:t>
            </a:r>
          </a:p>
        </p:txBody>
      </p:sp>
      <p:sp>
        <p:nvSpPr>
          <p:cNvPr id="9" name="TextBox 8">
            <a:extLst>
              <a:ext uri="{FF2B5EF4-FFF2-40B4-BE49-F238E27FC236}">
                <a16:creationId xmlns:a16="http://schemas.microsoft.com/office/drawing/2014/main" id="{A10F5D24-0ABA-4ABF-0456-110F8B7AF55B}"/>
              </a:ext>
            </a:extLst>
          </p:cNvPr>
          <p:cNvSpPr txBox="1"/>
          <p:nvPr/>
        </p:nvSpPr>
        <p:spPr>
          <a:xfrm>
            <a:off x="152401" y="685799"/>
            <a:ext cx="5833872" cy="2639279"/>
          </a:xfrm>
          <a:prstGeom prst="rect">
            <a:avLst/>
          </a:prstGeom>
          <a:noFill/>
        </p:spPr>
        <p:txBody>
          <a:bodyPr wrap="square" lIns="0" tIns="0" rIns="0" bIns="0" rtlCol="0">
            <a:noAutofit/>
          </a:bodyPr>
          <a:lstStyle/>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Architecture: </a:t>
            </a:r>
            <a:r>
              <a:rPr lang="en-US" b="1" noProof="1">
                <a:latin typeface="Arial" panose="020B0604020202020204" pitchFamily="34" charset="0"/>
                <a:cs typeface="Arial" panose="020B0604020202020204" pitchFamily="34" charset="0"/>
              </a:rPr>
              <a:t>Through self-attention, Transformers can model long-range spatial dependencies and integrate information across the entire image.</a:t>
            </a:r>
          </a:p>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Impact: </a:t>
            </a:r>
            <a:r>
              <a:rPr lang="en-US" b="1" noProof="1">
                <a:latin typeface="Arial" panose="020B0604020202020204" pitchFamily="34" charset="0"/>
                <a:cs typeface="Arial" panose="020B0604020202020204" pitchFamily="34" charset="0"/>
              </a:rPr>
              <a:t>Uses a powerful model, self-attention, that  is the basis for modern generative AI (e.g., chatbots). This property is particularly attractive for histopathology, where clinically meaningful patterns often span large tissue regions beyond local texture.</a:t>
            </a:r>
          </a:p>
          <a:p>
            <a:pPr marL="285750" indent="-285750">
              <a:spcAft>
                <a:spcPts val="1200"/>
              </a:spcAft>
              <a:buFont typeface="Arial" panose="020B0604020202020204" pitchFamily="34" charset="0"/>
              <a:buChar char="•"/>
            </a:pPr>
            <a:endParaRPr lang="en-US" b="1" noProof="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4502026-4905-BAC0-5FDA-488DC68DDF55}"/>
              </a:ext>
            </a:extLst>
          </p:cNvPr>
          <p:cNvSpPr txBox="1"/>
          <p:nvPr/>
        </p:nvSpPr>
        <p:spPr>
          <a:xfrm>
            <a:off x="6205729" y="703706"/>
            <a:ext cx="5849264" cy="2610994"/>
          </a:xfrm>
          <a:prstGeom prst="rect">
            <a:avLst/>
          </a:prstGeom>
          <a:noFill/>
        </p:spPr>
        <p:txBody>
          <a:bodyPr wrap="square" lIns="0" tIns="0" rIns="0" bIns="0" rtlCol="0">
            <a:noAutofit/>
          </a:bodyPr>
          <a:lstStyle/>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Performance Summary: </a:t>
            </a:r>
            <a:r>
              <a:rPr lang="en-US" b="1" noProof="1">
                <a:latin typeface="Arial" panose="020B0604020202020204" pitchFamily="34" charset="0"/>
                <a:cs typeface="Arial" panose="020B0604020202020204" pitchFamily="34" charset="0"/>
              </a:rPr>
              <a:t>Evaluated ViT-16 (16x16 frames) and ViT-32 (32x32 frames). ViT-16 performed better though computational complexity for the two systems was comparable.</a:t>
            </a:r>
          </a:p>
          <a:p>
            <a:pPr marL="285750" indent="-285750">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Performance (MDICE): 44.72</a:t>
            </a:r>
            <a:r>
              <a:rPr lang="en-US" b="1" noProof="1">
                <a:latin typeface="Arial" panose="020B0604020202020204" pitchFamily="34" charset="0"/>
                <a:cs typeface="Arial" panose="020B0604020202020204" pitchFamily="34" charset="0"/>
              </a:rPr>
              <a:t> (TUBR) / 25.07 (FCBR)</a:t>
            </a:r>
          </a:p>
          <a:p>
            <a:pPr marL="288925"/>
            <a:r>
              <a:rPr lang="en-US" b="1" noProof="1">
                <a:solidFill>
                  <a:srgbClr val="353585"/>
                </a:solidFill>
                <a:latin typeface="Arial" panose="020B0604020202020204" pitchFamily="34" charset="0"/>
                <a:cs typeface="Arial" panose="020B0604020202020204" pitchFamily="34" charset="0"/>
              </a:rPr>
              <a:t>Size: </a:t>
            </a:r>
            <a:r>
              <a:rPr lang="en-US" b="1" noProof="1">
                <a:latin typeface="Arial" panose="020B0604020202020204" pitchFamily="34" charset="0"/>
                <a:cs typeface="Arial" panose="020B0604020202020204" pitchFamily="34" charset="0"/>
              </a:rPr>
              <a:t>86.60M parameters</a:t>
            </a:r>
          </a:p>
          <a:p>
            <a:pPr marL="288925"/>
            <a:r>
              <a:rPr lang="en-US" b="1" noProof="1">
                <a:solidFill>
                  <a:srgbClr val="353585"/>
                </a:solidFill>
                <a:latin typeface="Arial" panose="020B0604020202020204" pitchFamily="34" charset="0"/>
                <a:cs typeface="Arial" panose="020B0604020202020204" pitchFamily="34" charset="0"/>
              </a:rPr>
              <a:t>Training: </a:t>
            </a:r>
            <a:r>
              <a:rPr lang="en-US" b="1" noProof="1">
                <a:latin typeface="Arial" panose="020B0604020202020204" pitchFamily="34" charset="0"/>
                <a:cs typeface="Arial" panose="020B0604020202020204" pitchFamily="34" charset="0"/>
              </a:rPr>
              <a:t>3,713 secs/epoch</a:t>
            </a:r>
          </a:p>
          <a:p>
            <a:pPr marL="288925">
              <a:spcAft>
                <a:spcPts val="600"/>
              </a:spcAft>
            </a:pPr>
            <a:r>
              <a:rPr lang="en-US" b="1" noProof="1">
                <a:solidFill>
                  <a:srgbClr val="353585"/>
                </a:solidFill>
                <a:latin typeface="Arial" panose="020B0604020202020204" pitchFamily="34" charset="0"/>
                <a:cs typeface="Arial" panose="020B0604020202020204" pitchFamily="34" charset="0"/>
              </a:rPr>
              <a:t>Decoding:</a:t>
            </a:r>
            <a:r>
              <a:rPr lang="en-US" b="1" noProof="1">
                <a:latin typeface="Arial" panose="020B0604020202020204" pitchFamily="34" charset="0"/>
                <a:cs typeface="Arial" panose="020B0604020202020204" pitchFamily="34" charset="0"/>
              </a:rPr>
              <a:t> 1,726 secs/image</a:t>
            </a:r>
          </a:p>
        </p:txBody>
      </p:sp>
    </p:spTree>
    <p:extLst>
      <p:ext uri="{BB962C8B-B14F-4D97-AF65-F5344CB8AC3E}">
        <p14:creationId xmlns:p14="http://schemas.microsoft.com/office/powerpoint/2010/main" val="23590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063D6-3B95-A82D-0466-357A2B124A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49198-9FDB-9F9D-309D-F3551B5A7FB4}"/>
              </a:ext>
            </a:extLst>
          </p:cNvPr>
          <p:cNvSpPr>
            <a:spLocks noGrp="1"/>
          </p:cNvSpPr>
          <p:nvPr>
            <p:ph type="title"/>
          </p:nvPr>
        </p:nvSpPr>
        <p:spPr>
          <a:xfrm>
            <a:off x="155448" y="0"/>
            <a:ext cx="11887200" cy="457200"/>
          </a:xfrm>
        </p:spPr>
        <p:txBody>
          <a:bodyPr lIns="0">
            <a:normAutofit/>
          </a:bodyPr>
          <a:lstStyle/>
          <a:p>
            <a:r>
              <a:rPr lang="en-US" noProof="1"/>
              <a:t>A Comparison of Performance of Our Leading Deep Learning Systems</a:t>
            </a:r>
          </a:p>
        </p:txBody>
      </p:sp>
      <p:graphicFrame>
        <p:nvGraphicFramePr>
          <p:cNvPr id="7" name="Table 6">
            <a:extLst>
              <a:ext uri="{FF2B5EF4-FFF2-40B4-BE49-F238E27FC236}">
                <a16:creationId xmlns:a16="http://schemas.microsoft.com/office/drawing/2014/main" id="{87E97F5D-CB27-071D-C74B-C15BC43252EA}"/>
              </a:ext>
            </a:extLst>
          </p:cNvPr>
          <p:cNvGraphicFramePr>
            <a:graphicFrameLocks noGrp="1"/>
          </p:cNvGraphicFramePr>
          <p:nvPr>
            <p:extLst>
              <p:ext uri="{D42A27DB-BD31-4B8C-83A1-F6EECF244321}">
                <p14:modId xmlns:p14="http://schemas.microsoft.com/office/powerpoint/2010/main" val="615438359"/>
              </p:ext>
            </p:extLst>
          </p:nvPr>
        </p:nvGraphicFramePr>
        <p:xfrm>
          <a:off x="152400" y="962891"/>
          <a:ext cx="6248398" cy="2226977"/>
        </p:xfrm>
        <a:graphic>
          <a:graphicData uri="http://schemas.openxmlformats.org/drawingml/2006/table">
            <a:tbl>
              <a:tblPr firstRow="1" firstCol="1" bandRow="1">
                <a:tableStyleId>{5C22544A-7EE6-4342-B048-85BDC9FD1C3A}</a:tableStyleId>
              </a:tblPr>
              <a:tblGrid>
                <a:gridCol w="1205344">
                  <a:extLst>
                    <a:ext uri="{9D8B030D-6E8A-4147-A177-3AD203B41FA5}">
                      <a16:colId xmlns:a16="http://schemas.microsoft.com/office/drawing/2014/main" val="138947893"/>
                    </a:ext>
                  </a:extLst>
                </a:gridCol>
                <a:gridCol w="728504">
                  <a:extLst>
                    <a:ext uri="{9D8B030D-6E8A-4147-A177-3AD203B41FA5}">
                      <a16:colId xmlns:a16="http://schemas.microsoft.com/office/drawing/2014/main" val="3603851688"/>
                    </a:ext>
                  </a:extLst>
                </a:gridCol>
                <a:gridCol w="862910">
                  <a:extLst>
                    <a:ext uri="{9D8B030D-6E8A-4147-A177-3AD203B41FA5}">
                      <a16:colId xmlns:a16="http://schemas.microsoft.com/office/drawing/2014/main" val="1927202660"/>
                    </a:ext>
                  </a:extLst>
                </a:gridCol>
                <a:gridCol w="862910">
                  <a:extLst>
                    <a:ext uri="{9D8B030D-6E8A-4147-A177-3AD203B41FA5}">
                      <a16:colId xmlns:a16="http://schemas.microsoft.com/office/drawing/2014/main" val="3958559916"/>
                    </a:ext>
                  </a:extLst>
                </a:gridCol>
                <a:gridCol w="862910">
                  <a:extLst>
                    <a:ext uri="{9D8B030D-6E8A-4147-A177-3AD203B41FA5}">
                      <a16:colId xmlns:a16="http://schemas.microsoft.com/office/drawing/2014/main" val="1283202696"/>
                    </a:ext>
                  </a:extLst>
                </a:gridCol>
                <a:gridCol w="862910">
                  <a:extLst>
                    <a:ext uri="{9D8B030D-6E8A-4147-A177-3AD203B41FA5}">
                      <a16:colId xmlns:a16="http://schemas.microsoft.com/office/drawing/2014/main" val="3292050311"/>
                    </a:ext>
                  </a:extLst>
                </a:gridCol>
                <a:gridCol w="862910">
                  <a:extLst>
                    <a:ext uri="{9D8B030D-6E8A-4147-A177-3AD203B41FA5}">
                      <a16:colId xmlns:a16="http://schemas.microsoft.com/office/drawing/2014/main" val="4088311224"/>
                    </a:ext>
                  </a:extLst>
                </a:gridCol>
              </a:tblGrid>
              <a:tr h="272180">
                <a:tc rowSpan="2">
                  <a:txBody>
                    <a:bodyPr/>
                    <a:lstStyle/>
                    <a:p>
                      <a:pPr marL="0" marR="0" algn="ctr">
                        <a:lnSpc>
                          <a:spcPct val="115000"/>
                        </a:lnSpc>
                        <a:buNone/>
                      </a:pPr>
                      <a:r>
                        <a:rPr lang="en-US" sz="1400" b="1" i="0" dirty="0">
                          <a:solidFill>
                            <a:schemeClr val="bg1"/>
                          </a:solidFill>
                          <a:effectLst/>
                          <a:latin typeface="Arial" panose="020B0604020202020204" pitchFamily="34" charset="0"/>
                          <a:cs typeface="Arial" panose="020B0604020202020204" pitchFamily="34" charset="0"/>
                        </a:rPr>
                        <a:t>Arch</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gridSpan="3">
                  <a:txBody>
                    <a:bodyPr/>
                    <a:lstStyle/>
                    <a:p>
                      <a:pPr marL="0" marR="0" algn="ctr">
                        <a:lnSpc>
                          <a:spcPct val="115000"/>
                        </a:lnSpc>
                        <a:buNone/>
                      </a:pPr>
                      <a:r>
                        <a:rPr lang="en-US" sz="1400" b="1" i="0" dirty="0">
                          <a:solidFill>
                            <a:schemeClr val="bg1"/>
                          </a:solidFill>
                          <a:effectLst/>
                          <a:latin typeface="Arial" panose="020B0604020202020204" pitchFamily="34" charset="0"/>
                          <a:cs typeface="Arial" panose="020B0604020202020204" pitchFamily="34" charset="0"/>
                        </a:rPr>
                        <a:t>TUBR</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US"/>
                    </a:p>
                  </a:txBody>
                  <a:tcPr/>
                </a:tc>
                <a:tc hMerge="1">
                  <a:txBody>
                    <a:bodyPr/>
                    <a:lstStyle/>
                    <a:p>
                      <a:endParaRPr lang="en-US"/>
                    </a:p>
                  </a:txBody>
                  <a:tcPr/>
                </a:tc>
                <a:tc gridSpan="3">
                  <a:txBody>
                    <a:bodyPr/>
                    <a:lstStyle/>
                    <a:p>
                      <a:pPr marL="0" marR="0" algn="ctr">
                        <a:lnSpc>
                          <a:spcPct val="115000"/>
                        </a:lnSpc>
                        <a:buNone/>
                      </a:pPr>
                      <a:r>
                        <a:rPr lang="en-US" sz="1400" b="1" i="0" dirty="0">
                          <a:solidFill>
                            <a:schemeClr val="bg1"/>
                          </a:solidFill>
                          <a:effectLst/>
                          <a:latin typeface="Arial" panose="020B0604020202020204" pitchFamily="34" charset="0"/>
                          <a:cs typeface="Arial" panose="020B0604020202020204" pitchFamily="34" charset="0"/>
                        </a:rPr>
                        <a:t>FCBR</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5533845"/>
                  </a:ext>
                </a:extLst>
              </a:tr>
              <a:tr h="272180">
                <a:tc vMerge="1">
                  <a:txBody>
                    <a:bodyPr/>
                    <a:lstStyle/>
                    <a:p>
                      <a:endParaRPr lang="en-US"/>
                    </a:p>
                  </a:txBody>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Train</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Dev</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Eval</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Train</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Dev</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Eval</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984623504"/>
                  </a:ext>
                </a:extLst>
              </a:tr>
              <a:tr h="272180">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ResNet18</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40.87</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37.42</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33.28</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44.40</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44.34</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42.11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338461320"/>
                  </a:ext>
                </a:extLst>
              </a:tr>
              <a:tr h="272180">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EB0</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62.32</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55.31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51.10</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66.83</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49.49</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46.02</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251894907"/>
                  </a:ext>
                </a:extLst>
              </a:tr>
              <a:tr h="272180">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EB7</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56.03</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47.10</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43.81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31.53</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31.31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32.41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708116587"/>
                  </a:ext>
                </a:extLst>
              </a:tr>
              <a:tr h="272180">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ViT-16</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62.68</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48.32</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44.72</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26.11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24.44</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25.07</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4492620"/>
                  </a:ext>
                </a:extLst>
              </a:tr>
              <a:tr h="438179">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ViT-32</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a:effectLst/>
                          <a:latin typeface="Arial" panose="020B0604020202020204" pitchFamily="34" charset="0"/>
                          <a:cs typeface="Arial" panose="020B0604020202020204" pitchFamily="34" charset="0"/>
                        </a:rPr>
                        <a:t>57.12</a:t>
                      </a:r>
                      <a:endParaRPr lang="en-US" sz="1400" b="1" i="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46.34</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41.39</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29.58</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26.11</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effectLst/>
                          <a:latin typeface="Arial" panose="020B0604020202020204" pitchFamily="34" charset="0"/>
                          <a:cs typeface="Arial" panose="020B0604020202020204" pitchFamily="34" charset="0"/>
                        </a:rPr>
                        <a:t>28.06</a:t>
                      </a:r>
                      <a:endParaRPr lang="en-US" sz="1400" b="1" i="0" dirty="0">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61309684"/>
                  </a:ext>
                </a:extLst>
              </a:tr>
            </a:tbl>
          </a:graphicData>
        </a:graphic>
      </p:graphicFrame>
      <p:graphicFrame>
        <p:nvGraphicFramePr>
          <p:cNvPr id="11" name="Table 10">
            <a:extLst>
              <a:ext uri="{FF2B5EF4-FFF2-40B4-BE49-F238E27FC236}">
                <a16:creationId xmlns:a16="http://schemas.microsoft.com/office/drawing/2014/main" id="{72CF13FB-A0AA-01B9-2BE8-D6893DC748E0}"/>
              </a:ext>
            </a:extLst>
          </p:cNvPr>
          <p:cNvGraphicFramePr>
            <a:graphicFrameLocks noGrp="1"/>
          </p:cNvGraphicFramePr>
          <p:nvPr>
            <p:extLst>
              <p:ext uri="{D42A27DB-BD31-4B8C-83A1-F6EECF244321}">
                <p14:modId xmlns:p14="http://schemas.microsoft.com/office/powerpoint/2010/main" val="670226018"/>
              </p:ext>
            </p:extLst>
          </p:nvPr>
        </p:nvGraphicFramePr>
        <p:xfrm>
          <a:off x="7384474" y="3960152"/>
          <a:ext cx="4655126" cy="2152762"/>
        </p:xfrm>
        <a:graphic>
          <a:graphicData uri="http://schemas.openxmlformats.org/drawingml/2006/table">
            <a:tbl>
              <a:tblPr firstRow="1" firstCol="1" bandRow="1">
                <a:tableStyleId>{5C22544A-7EE6-4342-B048-85BDC9FD1C3A}</a:tableStyleId>
              </a:tblPr>
              <a:tblGrid>
                <a:gridCol w="1108363">
                  <a:extLst>
                    <a:ext uri="{9D8B030D-6E8A-4147-A177-3AD203B41FA5}">
                      <a16:colId xmlns:a16="http://schemas.microsoft.com/office/drawing/2014/main" val="3749226508"/>
                    </a:ext>
                  </a:extLst>
                </a:gridCol>
                <a:gridCol w="1122219">
                  <a:extLst>
                    <a:ext uri="{9D8B030D-6E8A-4147-A177-3AD203B41FA5}">
                      <a16:colId xmlns:a16="http://schemas.microsoft.com/office/drawing/2014/main" val="1608682810"/>
                    </a:ext>
                  </a:extLst>
                </a:gridCol>
                <a:gridCol w="1212272">
                  <a:extLst>
                    <a:ext uri="{9D8B030D-6E8A-4147-A177-3AD203B41FA5}">
                      <a16:colId xmlns:a16="http://schemas.microsoft.com/office/drawing/2014/main" val="32574873"/>
                    </a:ext>
                  </a:extLst>
                </a:gridCol>
                <a:gridCol w="1212272">
                  <a:extLst>
                    <a:ext uri="{9D8B030D-6E8A-4147-A177-3AD203B41FA5}">
                      <a16:colId xmlns:a16="http://schemas.microsoft.com/office/drawing/2014/main" val="114437678"/>
                    </a:ext>
                  </a:extLst>
                </a:gridCol>
              </a:tblGrid>
              <a:tr h="493674">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Arch</a:t>
                      </a:r>
                    </a:p>
                  </a:txBody>
                  <a:tcPr marL="36830" marR="36830" marT="36830" marB="368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No. Parameters</a:t>
                      </a:r>
                    </a:p>
                  </a:txBody>
                  <a:tcPr marL="36830" marR="36830" marT="36830" marB="368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Training</a:t>
                      </a:r>
                      <a:br>
                        <a:rPr lang="en-US" sz="1400" b="1" i="0" kern="1200" dirty="0">
                          <a:solidFill>
                            <a:schemeClr val="bg1"/>
                          </a:solidFill>
                          <a:effectLst/>
                          <a:latin typeface="Arial" panose="020B0604020202020204" pitchFamily="34" charset="0"/>
                          <a:ea typeface="+mn-ea"/>
                          <a:cs typeface="Arial" panose="020B0604020202020204" pitchFamily="34" charset="0"/>
                        </a:rPr>
                      </a:br>
                      <a:r>
                        <a:rPr lang="en-US" sz="1400" b="1" i="0" kern="1200" dirty="0">
                          <a:solidFill>
                            <a:schemeClr val="bg1"/>
                          </a:solidFill>
                          <a:effectLst/>
                          <a:latin typeface="Arial" panose="020B0604020202020204" pitchFamily="34" charset="0"/>
                          <a:ea typeface="+mn-ea"/>
                          <a:cs typeface="Arial" panose="020B0604020202020204" pitchFamily="34" charset="0"/>
                        </a:rPr>
                        <a:t>Time</a:t>
                      </a:r>
                    </a:p>
                  </a:txBody>
                  <a:tcPr marL="36830" marR="36830" marT="36830" marB="368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marR="0" algn="ctr" defTabSz="457200" rtl="0" eaLnBrk="1" latinLnBrk="0" hangingPunct="1">
                        <a:lnSpc>
                          <a:spcPct val="115000"/>
                        </a:lnSpc>
                        <a:buNone/>
                      </a:pPr>
                      <a:r>
                        <a:rPr lang="en-US" sz="1400" b="1" i="0" kern="1200" dirty="0">
                          <a:solidFill>
                            <a:schemeClr val="bg1"/>
                          </a:solidFill>
                          <a:effectLst/>
                          <a:latin typeface="Arial" panose="020B0604020202020204" pitchFamily="34" charset="0"/>
                          <a:ea typeface="+mn-ea"/>
                          <a:cs typeface="Arial" panose="020B0604020202020204" pitchFamily="34" charset="0"/>
                        </a:rPr>
                        <a:t>Decoding</a:t>
                      </a:r>
                      <a:br>
                        <a:rPr lang="en-US" sz="1400" b="1" i="0" kern="1200" dirty="0">
                          <a:solidFill>
                            <a:schemeClr val="bg1"/>
                          </a:solidFill>
                          <a:effectLst/>
                          <a:latin typeface="Arial" panose="020B0604020202020204" pitchFamily="34" charset="0"/>
                          <a:ea typeface="+mn-ea"/>
                          <a:cs typeface="Arial" panose="020B0604020202020204" pitchFamily="34" charset="0"/>
                        </a:rPr>
                      </a:br>
                      <a:r>
                        <a:rPr lang="en-US" sz="1400" b="1" i="0" kern="1200" dirty="0">
                          <a:solidFill>
                            <a:schemeClr val="bg1"/>
                          </a:solidFill>
                          <a:effectLst/>
                          <a:latin typeface="Arial" panose="020B0604020202020204" pitchFamily="34" charset="0"/>
                          <a:ea typeface="+mn-ea"/>
                          <a:cs typeface="Arial" panose="020B0604020202020204" pitchFamily="34" charset="0"/>
                        </a:rPr>
                        <a:t>Time</a:t>
                      </a:r>
                    </a:p>
                  </a:txBody>
                  <a:tcPr marL="36830" marR="36830" marT="36830" marB="3683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94345785"/>
                  </a:ext>
                </a:extLst>
              </a:tr>
              <a:tr h="270803">
                <a:tc>
                  <a:txBody>
                    <a:bodyPr/>
                    <a:lstStyle/>
                    <a:p>
                      <a:pPr marL="0" marR="0" algn="ctr" defTabSz="457200" rtl="0" eaLnBrk="1" latinLnBrk="0" hangingPunct="1">
                        <a:lnSpc>
                          <a:spcPct val="115000"/>
                        </a:lnSpc>
                        <a:buNone/>
                      </a:pPr>
                      <a:r>
                        <a:rPr lang="en-US" sz="1400" b="1" i="0" kern="1200" dirty="0">
                          <a:solidFill>
                            <a:schemeClr val="tx1"/>
                          </a:solidFill>
                          <a:effectLst/>
                          <a:latin typeface="Arial" panose="020B0604020202020204" pitchFamily="34" charset="0"/>
                          <a:ea typeface="+mn-ea"/>
                          <a:cs typeface="Arial" panose="020B0604020202020204" pitchFamily="34" charset="0"/>
                        </a:rPr>
                        <a:t>ResNet-18</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defTabSz="457200" rtl="0" eaLnBrk="1" latinLnBrk="0" hangingPunct="1">
                        <a:lnSpc>
                          <a:spcPct val="115000"/>
                        </a:lnSpc>
                        <a:buNone/>
                      </a:pPr>
                      <a:r>
                        <a:rPr lang="en-US" sz="1400" b="1" i="0" kern="1200" dirty="0">
                          <a:solidFill>
                            <a:schemeClr val="tx1"/>
                          </a:solidFill>
                          <a:effectLst/>
                          <a:latin typeface="Arial" panose="020B0604020202020204" pitchFamily="34" charset="0"/>
                          <a:ea typeface="+mn-ea"/>
                          <a:cs typeface="Arial" panose="020B0604020202020204" pitchFamily="34" charset="0"/>
                        </a:rPr>
                        <a:t>11.69M</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defTabSz="457200" rtl="0" eaLnBrk="1" latinLnBrk="0" hangingPunct="1">
                        <a:lnSpc>
                          <a:spcPct val="115000"/>
                        </a:lnSpc>
                        <a:buNone/>
                      </a:pPr>
                      <a:r>
                        <a:rPr lang="en-US" sz="1400" b="1" i="0" kern="1200" dirty="0">
                          <a:solidFill>
                            <a:schemeClr val="tx1"/>
                          </a:solidFill>
                          <a:effectLst/>
                          <a:latin typeface="Arial" panose="020B0604020202020204" pitchFamily="34" charset="0"/>
                          <a:ea typeface="+mn-ea"/>
                          <a:cs typeface="Arial" panose="020B0604020202020204" pitchFamily="34" charset="0"/>
                        </a:rPr>
                        <a:t>2,356 (1.0x)</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algn="r" defTabSz="457200" rtl="0" eaLnBrk="1" latinLnBrk="0" hangingPunct="1">
                        <a:lnSpc>
                          <a:spcPct val="115000"/>
                        </a:lnSpc>
                        <a:buNone/>
                      </a:pPr>
                      <a:r>
                        <a:rPr lang="en-US" sz="1400" b="1" i="0" kern="1200" dirty="0">
                          <a:solidFill>
                            <a:schemeClr val="tx1"/>
                          </a:solidFill>
                          <a:effectLst/>
                          <a:latin typeface="Arial" panose="020B0604020202020204" pitchFamily="34" charset="0"/>
                          <a:ea typeface="+mn-ea"/>
                          <a:cs typeface="Arial" panose="020B0604020202020204" pitchFamily="34" charset="0"/>
                        </a:rPr>
                        <a:t>1,597 (1.0x)</a:t>
                      </a: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864768657"/>
                  </a:ext>
                </a:extLst>
              </a:tr>
              <a:tr h="270803">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EB0</a:t>
                      </a:r>
                      <a:endParaRPr lang="en-US" sz="1400" b="1" i="0" dirty="0">
                        <a:solidFill>
                          <a:schemeClr val="tx1"/>
                        </a:solidFill>
                        <a:effectLst/>
                        <a:latin typeface="Arial" panose="020B0604020202020204" pitchFamily="34" charset="0"/>
                        <a:ea typeface="+mn-ea"/>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5.30M</a:t>
                      </a:r>
                      <a:endParaRPr lang="en-US" sz="1400" b="1" i="0" dirty="0">
                        <a:solidFill>
                          <a:schemeClr val="tx1"/>
                        </a:solidFill>
                        <a:effectLst/>
                        <a:latin typeface="Arial" panose="020B0604020202020204" pitchFamily="34" charset="0"/>
                        <a:ea typeface="+mn-ea"/>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3,900 (1.7x)</a:t>
                      </a:r>
                      <a:endParaRPr lang="en-US" sz="1400" b="1" i="0" dirty="0">
                        <a:solidFill>
                          <a:schemeClr val="tx1"/>
                        </a:solidFill>
                        <a:effectLst/>
                        <a:latin typeface="Arial" panose="020B0604020202020204" pitchFamily="34" charset="0"/>
                        <a:ea typeface="+mn-ea"/>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1,520 (1.0x)</a:t>
                      </a:r>
                      <a:endParaRPr lang="en-US" sz="1400" b="1" i="0" dirty="0">
                        <a:solidFill>
                          <a:schemeClr val="tx1"/>
                        </a:solidFill>
                        <a:effectLst/>
                        <a:latin typeface="Arial" panose="020B0604020202020204" pitchFamily="34" charset="0"/>
                        <a:ea typeface="+mn-ea"/>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461299148"/>
                  </a:ext>
                </a:extLst>
              </a:tr>
              <a:tr h="286092">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EB7</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66.35M</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4,883 (2.1x)</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1,735 (1.1x)</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05241466"/>
                  </a:ext>
                </a:extLst>
              </a:tr>
              <a:tr h="270803">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ViT-16</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86.60M</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3,713 (1.6x)</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1,726 (1.1x)</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6461651"/>
                  </a:ext>
                </a:extLst>
              </a:tr>
              <a:tr h="416733">
                <a:tc>
                  <a:txBody>
                    <a:bodyPr/>
                    <a:lstStyle/>
                    <a:p>
                      <a:pPr marL="0" marR="0" algn="ct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ViT-32</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a:solidFill>
                            <a:schemeClr val="tx1"/>
                          </a:solidFill>
                          <a:effectLst/>
                          <a:latin typeface="Arial" panose="020B0604020202020204" pitchFamily="34" charset="0"/>
                          <a:cs typeface="Arial" panose="020B0604020202020204" pitchFamily="34" charset="0"/>
                        </a:rPr>
                        <a:t>88.20M</a:t>
                      </a:r>
                      <a:endParaRPr lang="en-US" sz="1400" b="1" i="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a:solidFill>
                            <a:schemeClr val="tx1"/>
                          </a:solidFill>
                          <a:effectLst/>
                          <a:latin typeface="Arial" panose="020B0604020202020204" pitchFamily="34" charset="0"/>
                          <a:cs typeface="Arial" panose="020B0604020202020204" pitchFamily="34" charset="0"/>
                        </a:rPr>
                        <a:t>3,869 (1.6x)</a:t>
                      </a:r>
                      <a:endParaRPr lang="en-US" sz="1400" b="1" i="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r">
                        <a:lnSpc>
                          <a:spcPct val="115000"/>
                        </a:lnSpc>
                        <a:buNone/>
                      </a:pPr>
                      <a:r>
                        <a:rPr lang="en-US" sz="1400" b="1" i="0" dirty="0">
                          <a:solidFill>
                            <a:schemeClr val="tx1"/>
                          </a:solidFill>
                          <a:effectLst/>
                          <a:latin typeface="Arial" panose="020B0604020202020204" pitchFamily="34" charset="0"/>
                          <a:cs typeface="Arial" panose="020B0604020202020204" pitchFamily="34" charset="0"/>
                        </a:rPr>
                        <a:t>1,623 (1.0x)</a:t>
                      </a:r>
                      <a:endParaRPr lang="en-US" sz="14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830" marR="36830"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61654692"/>
                  </a:ext>
                </a:extLst>
              </a:tr>
            </a:tbl>
          </a:graphicData>
        </a:graphic>
      </p:graphicFrame>
      <p:sp>
        <p:nvSpPr>
          <p:cNvPr id="12" name="TextBox 11">
            <a:extLst>
              <a:ext uri="{FF2B5EF4-FFF2-40B4-BE49-F238E27FC236}">
                <a16:creationId xmlns:a16="http://schemas.microsoft.com/office/drawing/2014/main" id="{ED002D95-DE8D-4925-A5C6-672103D9AD86}"/>
              </a:ext>
            </a:extLst>
          </p:cNvPr>
          <p:cNvSpPr txBox="1"/>
          <p:nvPr/>
        </p:nvSpPr>
        <p:spPr>
          <a:xfrm>
            <a:off x="6697683" y="685800"/>
            <a:ext cx="5341917" cy="2743200"/>
          </a:xfrm>
          <a:prstGeom prst="rect">
            <a:avLst/>
          </a:prstGeom>
          <a:noFill/>
        </p:spPr>
        <p:txBody>
          <a:bodyPr wrap="square" lIns="0" tIns="0" rIns="0" bIns="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r>
              <a:rPr lang="en-US" dirty="0">
                <a:solidFill>
                  <a:schemeClr val="tx1"/>
                </a:solidFill>
              </a:rPr>
              <a:t>MDICE measures the percentage of an annotated region that was correctly classified, and ignores background.</a:t>
            </a:r>
          </a:p>
          <a:p>
            <a:r>
              <a:rPr lang="en-US" dirty="0">
                <a:solidFill>
                  <a:schemeClr val="tx1"/>
                </a:solidFill>
              </a:rPr>
              <a:t>MDICE scores are shown for TUBR and FCBR.</a:t>
            </a:r>
          </a:p>
          <a:p>
            <a:r>
              <a:rPr lang="en-US" noProof="1">
                <a:solidFill>
                  <a:schemeClr val="tx1"/>
                </a:solidFill>
              </a:rPr>
              <a:t>EB0, which is a smaller and more computationally efficient, is the highest performing model.</a:t>
            </a:r>
          </a:p>
          <a:p>
            <a:r>
              <a:rPr lang="en-US" noProof="1">
                <a:solidFill>
                  <a:schemeClr val="tx1"/>
                </a:solidFill>
              </a:rPr>
              <a:t>Results are statistically significant.</a:t>
            </a:r>
          </a:p>
        </p:txBody>
      </p:sp>
      <p:sp>
        <p:nvSpPr>
          <p:cNvPr id="13" name="TextBox 12">
            <a:extLst>
              <a:ext uri="{FF2B5EF4-FFF2-40B4-BE49-F238E27FC236}">
                <a16:creationId xmlns:a16="http://schemas.microsoft.com/office/drawing/2014/main" id="{844A4951-F98C-1FC1-4A1B-9365CBB5A726}"/>
              </a:ext>
            </a:extLst>
          </p:cNvPr>
          <p:cNvSpPr txBox="1"/>
          <p:nvPr/>
        </p:nvSpPr>
        <p:spPr>
          <a:xfrm>
            <a:off x="152400" y="3722990"/>
            <a:ext cx="6788727" cy="2599990"/>
          </a:xfrm>
          <a:prstGeom prst="rect">
            <a:avLst/>
          </a:prstGeom>
          <a:noFill/>
        </p:spPr>
        <p:txBody>
          <a:bodyPr wrap="square" lIns="0" tIns="0" rIns="0" bIns="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r>
              <a:rPr lang="en-US" noProof="1">
                <a:solidFill>
                  <a:schemeClr val="tx1"/>
                </a:solidFill>
              </a:rPr>
              <a:t>The complexity of each algorithm in terms of memory (no. of parameters) and compute times (secs) is shown.</a:t>
            </a:r>
          </a:p>
          <a:p>
            <a:r>
              <a:rPr lang="en-US" noProof="1">
                <a:solidFill>
                  <a:schemeClr val="tx1"/>
                </a:solidFill>
              </a:rPr>
              <a:t>EB0 has the smallest memory footprint and yet delivers the best performance. Its decoding time is comparable to ResNet18 while training time is reasonably close.</a:t>
            </a:r>
          </a:p>
          <a:p>
            <a:r>
              <a:rPr lang="en-US" noProof="1">
                <a:solidFill>
                  <a:schemeClr val="tx1"/>
                </a:solidFill>
              </a:rPr>
              <a:t>The ViT models are our most complex models, and expected to deliver best performance. However, on DPATH data they did not exceed the performance of EB0. </a:t>
            </a:r>
          </a:p>
        </p:txBody>
      </p:sp>
    </p:spTree>
    <p:extLst>
      <p:ext uri="{BB962C8B-B14F-4D97-AF65-F5344CB8AC3E}">
        <p14:creationId xmlns:p14="http://schemas.microsoft.com/office/powerpoint/2010/main" val="271578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49480-EA62-7A1E-5298-766D5EBE7707}"/>
            </a:ext>
          </a:extLst>
        </p:cNvPr>
        <p:cNvGrpSpPr/>
        <p:nvPr/>
      </p:nvGrpSpPr>
      <p:grpSpPr>
        <a:xfrm>
          <a:off x="0" y="0"/>
          <a:ext cx="0" cy="0"/>
          <a:chOff x="0" y="0"/>
          <a:chExt cx="0" cy="0"/>
        </a:xfrm>
      </p:grpSpPr>
      <p:pic>
        <p:nvPicPr>
          <p:cNvPr id="7" name="Picture 6" descr="A schematic of a SWIN v2 transformer-based architecture.">
            <a:extLst>
              <a:ext uri="{FF2B5EF4-FFF2-40B4-BE49-F238E27FC236}">
                <a16:creationId xmlns:a16="http://schemas.microsoft.com/office/drawing/2014/main" id="{99105569-54F8-24B6-57B4-BA4EAF43D719}"/>
              </a:ext>
            </a:extLst>
          </p:cNvPr>
          <p:cNvPicPr>
            <a:picLocks noChangeAspect="1"/>
          </p:cNvPicPr>
          <p:nvPr/>
        </p:nvPicPr>
        <p:blipFill>
          <a:blip r:embed="rId2"/>
          <a:stretch>
            <a:fillRect/>
          </a:stretch>
        </p:blipFill>
        <p:spPr>
          <a:xfrm>
            <a:off x="1729987" y="3884309"/>
            <a:ext cx="8732026" cy="2639279"/>
          </a:xfrm>
          <a:prstGeom prst="rect">
            <a:avLst/>
          </a:prstGeom>
        </p:spPr>
      </p:pic>
      <p:sp>
        <p:nvSpPr>
          <p:cNvPr id="3" name="Title 1">
            <a:extLst>
              <a:ext uri="{FF2B5EF4-FFF2-40B4-BE49-F238E27FC236}">
                <a16:creationId xmlns:a16="http://schemas.microsoft.com/office/drawing/2014/main" id="{C7B25F57-0869-7C16-D332-70961C91B940}"/>
              </a:ext>
            </a:extLst>
          </p:cNvPr>
          <p:cNvSpPr txBox="1">
            <a:spLocks/>
          </p:cNvSpPr>
          <p:nvPr/>
        </p:nvSpPr>
        <p:spPr>
          <a:xfrm>
            <a:off x="152400" y="0"/>
            <a:ext cx="11887200" cy="457200"/>
          </a:xfrm>
          <a:prstGeom prst="rect">
            <a:avLst/>
          </a:prstGeom>
        </p:spPr>
        <p:txBody>
          <a:bodyPr vert="horz" wrap="none" lIns="0" tIns="0" rIns="0" bIns="0" rtlCol="0" anchor="ctr" anchorCtr="0">
            <a:norm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noProof="1"/>
              <a:t>Shifted Window Transformer (Swin v2)</a:t>
            </a:r>
          </a:p>
        </p:txBody>
      </p:sp>
      <p:sp>
        <p:nvSpPr>
          <p:cNvPr id="9" name="TextBox 8">
            <a:extLst>
              <a:ext uri="{FF2B5EF4-FFF2-40B4-BE49-F238E27FC236}">
                <a16:creationId xmlns:a16="http://schemas.microsoft.com/office/drawing/2014/main" id="{56669AFA-FDB4-5733-E34C-A39E99BA0321}"/>
              </a:ext>
            </a:extLst>
          </p:cNvPr>
          <p:cNvSpPr txBox="1"/>
          <p:nvPr/>
        </p:nvSpPr>
        <p:spPr>
          <a:xfrm>
            <a:off x="152401" y="685799"/>
            <a:ext cx="5833872" cy="2947417"/>
          </a:xfrm>
          <a:prstGeom prst="rect">
            <a:avLst/>
          </a:prstGeom>
          <a:noFill/>
        </p:spPr>
        <p:txBody>
          <a:bodyPr wrap="square" lIns="0" tIns="0" rIns="0" bIns="0" rtlCol="0">
            <a:noAutofit/>
          </a:bodyPr>
          <a:lstStyle/>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Architecture: I</a:t>
            </a:r>
            <a:r>
              <a:rPr lang="en-US" b="1" noProof="1">
                <a:latin typeface="Arial" panose="020B0604020202020204" pitchFamily="34" charset="0"/>
                <a:cs typeface="Arial" panose="020B0604020202020204" pitchFamily="34" charset="0"/>
              </a:rPr>
              <a:t>ntroduces a hierarchical representation similar to CNNs, constructed entirely from Transformer blocks. Swin progressively merges patches in deeper layers to produce multi-scale feature maps.</a:t>
            </a:r>
          </a:p>
          <a:p>
            <a:pPr marL="285750" indent="-285750">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Impact:</a:t>
            </a:r>
            <a:r>
              <a:rPr lang="en-US" b="1" noProof="1">
                <a:latin typeface="Arial" panose="020B0604020202020204" pitchFamily="34" charset="0"/>
                <a:cs typeface="Arial" panose="020B0604020202020204" pitchFamily="34" charset="0"/>
              </a:rPr>
              <a:t> Enables efficient multi-scale feature learning and implicit contextual attention, supporting joint modeling of local tissue detail and broader histological structure within a fully Transformer-based framework.</a:t>
            </a:r>
          </a:p>
          <a:p>
            <a:pPr marL="285750" indent="-285750">
              <a:spcAft>
                <a:spcPts val="1200"/>
              </a:spcAft>
              <a:buFont typeface="Arial" panose="020B0604020202020204" pitchFamily="34" charset="0"/>
              <a:buChar char="•"/>
            </a:pPr>
            <a:endParaRPr lang="en-US" b="1" noProof="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3C3F286-F35C-B96B-7381-C078687775B6}"/>
              </a:ext>
            </a:extLst>
          </p:cNvPr>
          <p:cNvSpPr txBox="1"/>
          <p:nvPr/>
        </p:nvSpPr>
        <p:spPr>
          <a:xfrm>
            <a:off x="6205729" y="703706"/>
            <a:ext cx="5849264" cy="2947416"/>
          </a:xfrm>
          <a:prstGeom prst="rect">
            <a:avLst/>
          </a:prstGeom>
          <a:noFill/>
        </p:spPr>
        <p:txBody>
          <a:bodyPr wrap="square" lIns="0" tIns="0" rIns="0" bIns="0" rtlCol="0">
            <a:noAutofit/>
          </a:bodyPr>
          <a:lstStyle/>
          <a:p>
            <a:pPr marL="228600" indent="-22860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Performance Summary: </a:t>
            </a:r>
            <a:r>
              <a:rPr lang="en-US" b="1" noProof="1">
                <a:latin typeface="Arial" panose="020B0604020202020204" pitchFamily="34" charset="0"/>
                <a:cs typeface="Arial" panose="020B0604020202020204" pitchFamily="34" charset="0"/>
              </a:rPr>
              <a:t>A core innovation is shifted window self-attention. By shifting the window partition between successive layers, the model enables cross-window information flow, capturing broader context without incurring the high cost of global self-attention.</a:t>
            </a:r>
          </a:p>
          <a:p>
            <a:pPr marL="228600">
              <a:spcAft>
                <a:spcPts val="1200"/>
              </a:spcAft>
            </a:pPr>
            <a:r>
              <a:rPr lang="en-US" b="1" noProof="1">
                <a:latin typeface="Arial" panose="020B0604020202020204" pitchFamily="34" charset="0"/>
                <a:cs typeface="Arial" panose="020B0604020202020204" pitchFamily="34" charset="0"/>
              </a:rPr>
              <a:t>Scales quadratically with image size. Achieves linear computational complexity, making it better suited for high-resolution images.</a:t>
            </a:r>
            <a:endParaRPr lang="en-US" b="1" noProof="1"/>
          </a:p>
          <a:p>
            <a:pPr marL="285750" indent="-285750">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Performance: </a:t>
            </a:r>
            <a:r>
              <a:rPr lang="en-US" b="1" noProof="1">
                <a:latin typeface="Arial" panose="020B0604020202020204" pitchFamily="34" charset="0"/>
                <a:cs typeface="Arial" panose="020B0604020202020204" pitchFamily="34" charset="0"/>
              </a:rPr>
              <a:t>Inconclusive</a:t>
            </a:r>
          </a:p>
        </p:txBody>
      </p:sp>
    </p:spTree>
    <p:extLst>
      <p:ext uri="{BB962C8B-B14F-4D97-AF65-F5344CB8AC3E}">
        <p14:creationId xmlns:p14="http://schemas.microsoft.com/office/powerpoint/2010/main" val="297484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8E7E2-25E9-06E8-4BE1-3ECCC24451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B20E0-5E2F-6747-291C-E8CA245F207B}"/>
              </a:ext>
            </a:extLst>
          </p:cNvPr>
          <p:cNvSpPr>
            <a:spLocks noGrp="1"/>
          </p:cNvSpPr>
          <p:nvPr>
            <p:ph type="title"/>
          </p:nvPr>
        </p:nvSpPr>
        <p:spPr>
          <a:xfrm>
            <a:off x="0" y="0"/>
            <a:ext cx="12207393" cy="429768"/>
          </a:xfrm>
        </p:spPr>
        <p:txBody>
          <a:bodyPr>
            <a:normAutofit/>
          </a:bodyPr>
          <a:lstStyle/>
          <a:p>
            <a:r>
              <a:rPr lang="en-US" noProof="1"/>
              <a:t>The DPATH Demonstration System</a:t>
            </a:r>
          </a:p>
        </p:txBody>
      </p:sp>
      <p:pic>
        <p:nvPicPr>
          <p:cNvPr id="3" name="Picture 2" descr="A screenshot of the visualization tool discussed in this poster.">
            <a:hlinkClick r:id="rId3"/>
            <a:extLst>
              <a:ext uri="{FF2B5EF4-FFF2-40B4-BE49-F238E27FC236}">
                <a16:creationId xmlns:a16="http://schemas.microsoft.com/office/drawing/2014/main" id="{F39D820D-CD10-CE44-0D78-0D1B50C224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9336" y="685800"/>
            <a:ext cx="6033328" cy="571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8376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F9E8F-CAC6-5C7B-117F-EEF83605E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40486-E9FF-319A-0AC4-958BD60139ED}"/>
              </a:ext>
            </a:extLst>
          </p:cNvPr>
          <p:cNvSpPr>
            <a:spLocks noGrp="1"/>
          </p:cNvSpPr>
          <p:nvPr>
            <p:ph type="title"/>
          </p:nvPr>
        </p:nvSpPr>
        <p:spPr>
          <a:xfrm>
            <a:off x="155448" y="0"/>
            <a:ext cx="11887200" cy="457200"/>
          </a:xfrm>
        </p:spPr>
        <p:txBody>
          <a:bodyPr lIns="0">
            <a:normAutofit/>
          </a:bodyPr>
          <a:lstStyle/>
          <a:p>
            <a:r>
              <a:rPr lang="en-US" noProof="1"/>
              <a:t>Software Releases</a:t>
            </a:r>
          </a:p>
        </p:txBody>
      </p:sp>
      <p:sp>
        <p:nvSpPr>
          <p:cNvPr id="5" name="TextBox 4">
            <a:extLst>
              <a:ext uri="{FF2B5EF4-FFF2-40B4-BE49-F238E27FC236}">
                <a16:creationId xmlns:a16="http://schemas.microsoft.com/office/drawing/2014/main" id="{B83A8808-5843-A591-8773-D834DD022B73}"/>
              </a:ext>
            </a:extLst>
          </p:cNvPr>
          <p:cNvSpPr txBox="1"/>
          <p:nvPr/>
        </p:nvSpPr>
        <p:spPr>
          <a:xfrm>
            <a:off x="152400" y="685800"/>
            <a:ext cx="6699504" cy="2923877"/>
          </a:xfrm>
          <a:prstGeom prst="rect">
            <a:avLst/>
          </a:prstGeom>
          <a:noFill/>
        </p:spPr>
        <p:txBody>
          <a:bodyPr wrap="square" lIns="0" tIns="0" rIns="0" bIns="0" rtlCol="0">
            <a:spAutoFit/>
          </a:bodyPr>
          <a:lstStyle/>
          <a:p>
            <a:pPr marL="285750" indent="-285750">
              <a:buFont typeface="Arial" panose="020B0604020202020204" pitchFamily="34" charset="0"/>
              <a:buChar char="•"/>
            </a:pPr>
            <a:endParaRPr lang="en-US" sz="700" b="1" noProof="1"/>
          </a:p>
          <a:p>
            <a:pPr marL="285750" indent="-28575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Technical Stack: I</a:t>
            </a:r>
            <a:r>
              <a:rPr lang="en-US" b="1" noProof="1">
                <a:latin typeface="Arial" panose="020B0604020202020204" pitchFamily="34" charset="0"/>
                <a:cs typeface="Arial" panose="020B0604020202020204" pitchFamily="34" charset="0"/>
              </a:rPr>
              <a:t>mplemented in Python 3.11.x and leverages widely used open-source libraries for whole-slide image handling and deep learning inference:</a:t>
            </a:r>
          </a:p>
          <a:p>
            <a:pPr marL="579438" lvl="1" indent="-3381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Imaging: </a:t>
            </a:r>
            <a:r>
              <a:rPr lang="en-US" b="1" noProof="1">
                <a:latin typeface="Arial" panose="020B0604020202020204" pitchFamily="34" charset="0"/>
                <a:cs typeface="Arial" panose="020B0604020202020204" pitchFamily="34" charset="0"/>
              </a:rPr>
              <a:t>OpenSlide (v4.0.0.8), Pillow (v10.2.0) for SVS file access and tile manipulation</a:t>
            </a:r>
          </a:p>
          <a:p>
            <a:pPr marL="579438" lvl="1" indent="-3381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Inference: </a:t>
            </a:r>
            <a:r>
              <a:rPr lang="en-US" b="1" noProof="1">
                <a:latin typeface="Arial" panose="020B0604020202020204" pitchFamily="34" charset="0"/>
                <a:cs typeface="Arial" panose="020B0604020202020204" pitchFamily="34" charset="0"/>
              </a:rPr>
              <a:t>PyTorch (v2.2.2), Torchvision (v0.17.2) for model execution</a:t>
            </a:r>
          </a:p>
          <a:p>
            <a:pPr marL="579438" lvl="1" indent="-3381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Data Processing: </a:t>
            </a:r>
            <a:r>
              <a:rPr lang="en-US" b="1" noProof="1">
                <a:latin typeface="Arial" panose="020B0604020202020204" pitchFamily="34" charset="0"/>
                <a:cs typeface="Arial" panose="020B0604020202020204" pitchFamily="34" charset="0"/>
              </a:rPr>
              <a:t>NumPy, SciPy, and cuCIM for high-performance numerical and geometric operations</a:t>
            </a:r>
          </a:p>
        </p:txBody>
      </p:sp>
      <p:pic>
        <p:nvPicPr>
          <p:cNvPr id="4" name="Picture 3">
            <a:extLst>
              <a:ext uri="{FF2B5EF4-FFF2-40B4-BE49-F238E27FC236}">
                <a16:creationId xmlns:a16="http://schemas.microsoft.com/office/drawing/2014/main" id="{E30AFD42-7E9E-891A-EDF4-A6C7E3B48FC0}"/>
              </a:ext>
            </a:extLst>
          </p:cNvPr>
          <p:cNvPicPr>
            <a:picLocks noChangeAspect="1"/>
          </p:cNvPicPr>
          <p:nvPr/>
        </p:nvPicPr>
        <p:blipFill>
          <a:blip r:embed="rId2">
            <a:extLst>
              <a:ext uri="{28A0092B-C50C-407E-A947-70E740481C1C}">
                <a14:useLocalDpi xmlns:a14="http://schemas.microsoft.com/office/drawing/2010/main" val="0"/>
              </a:ext>
            </a:extLst>
          </a:blip>
          <a:srcRect t="829" b="829"/>
          <a:stretch/>
        </p:blipFill>
        <p:spPr>
          <a:xfrm>
            <a:off x="7005484" y="685800"/>
            <a:ext cx="5034116" cy="2743200"/>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grpSp>
        <p:nvGrpSpPr>
          <p:cNvPr id="10" name="Group 9">
            <a:extLst>
              <a:ext uri="{FF2B5EF4-FFF2-40B4-BE49-F238E27FC236}">
                <a16:creationId xmlns:a16="http://schemas.microsoft.com/office/drawing/2014/main" id="{B8A068B8-30F9-5DF8-B978-827545FF9AF6}"/>
              </a:ext>
            </a:extLst>
          </p:cNvPr>
          <p:cNvGrpSpPr/>
          <p:nvPr/>
        </p:nvGrpSpPr>
        <p:grpSpPr>
          <a:xfrm>
            <a:off x="152400" y="3838277"/>
            <a:ext cx="11887200" cy="2577340"/>
            <a:chOff x="152400" y="3838277"/>
            <a:chExt cx="11887200" cy="2577340"/>
          </a:xfrm>
        </p:grpSpPr>
        <p:sp>
          <p:nvSpPr>
            <p:cNvPr id="8" name="TextBox 7">
              <a:extLst>
                <a:ext uri="{FF2B5EF4-FFF2-40B4-BE49-F238E27FC236}">
                  <a16:creationId xmlns:a16="http://schemas.microsoft.com/office/drawing/2014/main" id="{68062851-D94C-089F-A9E8-048E40AF2C65}"/>
                </a:ext>
              </a:extLst>
            </p:cNvPr>
            <p:cNvSpPr txBox="1"/>
            <p:nvPr/>
          </p:nvSpPr>
          <p:spPr>
            <a:xfrm>
              <a:off x="4474464" y="3938016"/>
              <a:ext cx="7565136" cy="2477601"/>
            </a:xfrm>
            <a:prstGeom prst="rect">
              <a:avLst/>
            </a:prstGeom>
            <a:noFill/>
          </p:spPr>
          <p:txBody>
            <a:bodyPr wrap="square" lIns="0" tIns="0" rIns="0" bIns="0" rtlCol="0">
              <a:spAutoFit/>
            </a:bodyPr>
            <a:lstStyle/>
            <a:p>
              <a:pPr marL="285750" indent="-285750">
                <a:buFont typeface="Arial" panose="020B0604020202020204" pitchFamily="34" charset="0"/>
                <a:buChar char="•"/>
              </a:pPr>
              <a:endParaRPr lang="en-US" sz="700" b="1" noProof="1"/>
            </a:p>
            <a:p>
              <a:pPr marL="285750" indent="-28575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Release Overview: </a:t>
              </a:r>
              <a:r>
                <a:rPr lang="en-US" b="1" noProof="1">
                  <a:latin typeface="Arial" panose="020B0604020202020204" pitchFamily="34" charset="0"/>
                  <a:cs typeface="Arial" panose="020B0604020202020204" pitchFamily="34" charset="0"/>
                </a:rPr>
                <a:t>Version 1.0.0 of the NEDC DPATH Demo System, a lightweight software tool designed to demonstrate a complete digital pathology workflow.</a:t>
              </a:r>
            </a:p>
            <a:p>
              <a:pPr marL="285750" indent="-28575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Installation and Deployment: </a:t>
              </a:r>
              <a:r>
                <a:rPr lang="en-US" b="1" noProof="1">
                  <a:latin typeface="Arial" panose="020B0604020202020204" pitchFamily="34" charset="0"/>
                  <a:cs typeface="Arial" panose="020B0604020202020204" pitchFamily="34" charset="0"/>
                </a:rPr>
                <a:t>Includes a comprehensive requirements.txt for automated setup via pip. Is compatible with Windows, Linux, and macOS platforms.</a:t>
              </a:r>
            </a:p>
            <a:p>
              <a:pPr marL="285750" indent="-28575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Availability: </a:t>
              </a:r>
              <a:r>
                <a:rPr lang="en-US" b="1" noProof="1">
                  <a:latin typeface="Arial" panose="020B0604020202020204" pitchFamily="34" charset="0"/>
                  <a:cs typeface="Arial" panose="020B0604020202020204" pitchFamily="34" charset="0"/>
                </a:rPr>
                <a:t>The source code, pretrained model weights, and sample data are publicly available at </a:t>
              </a:r>
              <a:r>
                <a:rPr lang="en-US" b="1" i="1" noProof="1">
                  <a:latin typeface="Arial" panose="020B0604020202020204" pitchFamily="34" charset="0"/>
                  <a:cs typeface="Arial" panose="020B0604020202020204" pitchFamily="34" charset="0"/>
                  <a:hlinkClick r:id="rId3"/>
                </a:rPr>
                <a:t>www.nedcdata.org</a:t>
              </a:r>
              <a:r>
                <a:rPr lang="en-US" b="1" noProof="1">
                  <a:latin typeface="Arial" panose="020B0604020202020204" pitchFamily="34" charset="0"/>
                  <a:cs typeface="Arial" panose="020B0604020202020204" pitchFamily="34" charset="0"/>
                </a:rPr>
                <a:t>.</a:t>
              </a:r>
            </a:p>
          </p:txBody>
        </p:sp>
        <p:pic>
          <p:nvPicPr>
            <p:cNvPr id="9" name="Picture 8">
              <a:hlinkClick r:id="rId4"/>
              <a:extLst>
                <a:ext uri="{FF2B5EF4-FFF2-40B4-BE49-F238E27FC236}">
                  <a16:creationId xmlns:a16="http://schemas.microsoft.com/office/drawing/2014/main" id="{08630E30-AB81-179F-8B93-C28C72300909}"/>
                </a:ext>
              </a:extLst>
            </p:cNvPr>
            <p:cNvPicPr>
              <a:picLocks noChangeAspect="1"/>
            </p:cNvPicPr>
            <p:nvPr/>
          </p:nvPicPr>
          <p:blipFill>
            <a:blip r:embed="rId5">
              <a:extLst>
                <a:ext uri="{28A0092B-C50C-407E-A947-70E740481C1C}">
                  <a14:useLocalDpi xmlns:a14="http://schemas.microsoft.com/office/drawing/2010/main" val="0"/>
                </a:ext>
              </a:extLst>
            </a:blip>
            <a:srcRect t="4637" b="4637"/>
            <a:stretch/>
          </p:blipFill>
          <p:spPr>
            <a:xfrm>
              <a:off x="152400" y="3838277"/>
              <a:ext cx="4102608" cy="2481416"/>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grpSp>
    </p:spTree>
    <p:extLst>
      <p:ext uri="{BB962C8B-B14F-4D97-AF65-F5344CB8AC3E}">
        <p14:creationId xmlns:p14="http://schemas.microsoft.com/office/powerpoint/2010/main" val="157730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60197-FCA9-7B1A-7885-CC6260A79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DB897-18FD-2020-B79D-0D5D1E761F02}"/>
              </a:ext>
            </a:extLst>
          </p:cNvPr>
          <p:cNvSpPr>
            <a:spLocks noGrp="1"/>
          </p:cNvSpPr>
          <p:nvPr>
            <p:ph type="title"/>
          </p:nvPr>
        </p:nvSpPr>
        <p:spPr>
          <a:xfrm>
            <a:off x="152400" y="41244"/>
            <a:ext cx="11887200" cy="457200"/>
          </a:xfrm>
        </p:spPr>
        <p:txBody>
          <a:bodyPr lIns="0">
            <a:normAutofit/>
          </a:bodyPr>
          <a:lstStyle/>
          <a:p>
            <a:r>
              <a:rPr lang="en-US" noProof="1"/>
              <a:t>An Extensible Software Architecture</a:t>
            </a:r>
          </a:p>
        </p:txBody>
      </p:sp>
      <p:sp>
        <p:nvSpPr>
          <p:cNvPr id="3" name="TextBox 2">
            <a:extLst>
              <a:ext uri="{FF2B5EF4-FFF2-40B4-BE49-F238E27FC236}">
                <a16:creationId xmlns:a16="http://schemas.microsoft.com/office/drawing/2014/main" id="{6765586D-44C9-4C78-CE99-8C82A575D434}"/>
              </a:ext>
            </a:extLst>
          </p:cNvPr>
          <p:cNvSpPr txBox="1"/>
          <p:nvPr/>
        </p:nvSpPr>
        <p:spPr>
          <a:xfrm>
            <a:off x="152400" y="685800"/>
            <a:ext cx="8004048" cy="5716316"/>
          </a:xfrm>
          <a:prstGeom prst="rect">
            <a:avLst/>
          </a:prstGeom>
          <a:noFill/>
        </p:spPr>
        <p:txBody>
          <a:bodyPr wrap="square" lIns="0" tIns="0" rIns="0" bIns="0" rtlCol="0">
            <a:noAutofit/>
          </a:bodyPr>
          <a:lstStyle/>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Objective: </a:t>
            </a:r>
            <a:r>
              <a:rPr lang="en-US" b="1" noProof="1">
                <a:latin typeface="Arial" panose="020B0604020202020204" pitchFamily="34" charset="0"/>
                <a:cs typeface="Arial" panose="020B0604020202020204" pitchFamily="34" charset="0"/>
              </a:rPr>
              <a:t>The primary goal of the software is to enable scientists and engineers to explore AI model outputs, compare predictions against manual annotations, and analyze complex histological structures in an intuitive and interactive manner.</a:t>
            </a:r>
          </a:p>
          <a:p>
            <a:pPr marL="228600" indent="-22860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Modular Architecture: </a:t>
            </a:r>
            <a:r>
              <a:rPr lang="en-US" b="1" noProof="1">
                <a:latin typeface="Arial" panose="020B0604020202020204" pitchFamily="34" charset="0"/>
                <a:cs typeface="Arial" panose="020B0604020202020204" pitchFamily="34" charset="0"/>
              </a:rPr>
              <a:t>The demo system is organized into distinct functional modules:</a:t>
            </a:r>
          </a:p>
          <a:p>
            <a:pPr marL="579438" lvl="1" indent="-3508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Visualization: </a:t>
            </a:r>
            <a:r>
              <a:rPr lang="en-US" b="1" noProof="1">
                <a:latin typeface="Arial" panose="020B0604020202020204" pitchFamily="34" charset="0"/>
                <a:cs typeface="Arial" panose="020B0604020202020204" pitchFamily="34" charset="0"/>
              </a:rPr>
              <a:t>Efficient rendering of gigapixel WSIs</a:t>
            </a:r>
          </a:p>
          <a:p>
            <a:pPr marL="579438" lvl="1" indent="-3508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Preprocessing: </a:t>
            </a:r>
            <a:r>
              <a:rPr lang="en-US" b="1" noProof="1">
                <a:latin typeface="Arial" panose="020B0604020202020204" pitchFamily="34" charset="0"/>
                <a:cs typeface="Arial" panose="020B0604020202020204" pitchFamily="34" charset="0"/>
              </a:rPr>
              <a:t>Partitioning slides into 1024×1024 patches and normalizing tissue regions by removing background</a:t>
            </a:r>
          </a:p>
          <a:p>
            <a:pPr marL="579438" lvl="1" indent="-3508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Prediction: </a:t>
            </a:r>
            <a:r>
              <a:rPr lang="en-US" b="1" noProof="1">
                <a:latin typeface="Arial" panose="020B0604020202020204" pitchFamily="34" charset="0"/>
                <a:cs typeface="Arial" panose="020B0604020202020204" pitchFamily="34" charset="0"/>
              </a:rPr>
              <a:t>Frame-level classification using EfficientNet models</a:t>
            </a:r>
          </a:p>
          <a:p>
            <a:pPr marL="579438" lvl="1" indent="-350838">
              <a:spcAft>
                <a:spcPts val="6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Post-processing: </a:t>
            </a:r>
            <a:r>
              <a:rPr lang="en-US" b="1" noProof="1">
                <a:latin typeface="Arial" panose="020B0604020202020204" pitchFamily="34" charset="0"/>
                <a:cs typeface="Arial" panose="020B0604020202020204" pitchFamily="34" charset="0"/>
              </a:rPr>
              <a:t>Aggregation of low-resolution predictions (e.g., 1k×1k) back onto higher-resolution frames (e.g., 4k×4k) using configurable algorithms</a:t>
            </a:r>
          </a:p>
          <a:p>
            <a:pPr marL="579438" lvl="1" indent="-350838">
              <a:spcAft>
                <a:spcPts val="1200"/>
              </a:spcAft>
              <a:buFont typeface="Wingdings" panose="05000000000000000000" pitchFamily="2" charset="2"/>
              <a:buChar char="q"/>
            </a:pPr>
            <a:r>
              <a:rPr lang="en-US" b="1" noProof="1">
                <a:solidFill>
                  <a:srgbClr val="353585"/>
                </a:solidFill>
                <a:latin typeface="Arial" panose="020B0604020202020204" pitchFamily="34" charset="0"/>
                <a:cs typeface="Arial" panose="020B0604020202020204" pitchFamily="34" charset="0"/>
              </a:rPr>
              <a:t>Evaluation: </a:t>
            </a:r>
            <a:r>
              <a:rPr lang="en-US" b="1" noProof="1">
                <a:latin typeface="Arial" panose="020B0604020202020204" pitchFamily="34" charset="0"/>
                <a:cs typeface="Arial" panose="020B0604020202020204" pitchFamily="34" charset="0"/>
              </a:rPr>
              <a:t>Visual comparison of AI-generated hypotheses against ground-truth annotations</a:t>
            </a:r>
          </a:p>
          <a:p>
            <a:pPr marL="228600" indent="-228600">
              <a:spcAft>
                <a:spcPts val="6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Interactive Workflow: </a:t>
            </a:r>
            <a:r>
              <a:rPr lang="en-US" b="1" noProof="1">
                <a:latin typeface="Arial" panose="020B0604020202020204" pitchFamily="34" charset="0"/>
                <a:cs typeface="Arial" panose="020B0604020202020204" pitchFamily="34" charset="0"/>
              </a:rPr>
              <a:t>Users can upload .svs files, adjust processing parameters via TOML configuration files, and immediately visualize how different post-processing strategies affect the final results.</a:t>
            </a:r>
          </a:p>
        </p:txBody>
      </p:sp>
      <p:pic>
        <p:nvPicPr>
          <p:cNvPr id="9" name="Picture 8">
            <a:extLst>
              <a:ext uri="{FF2B5EF4-FFF2-40B4-BE49-F238E27FC236}">
                <a16:creationId xmlns:a16="http://schemas.microsoft.com/office/drawing/2014/main" id="{F0460B5B-B58A-FFE6-D6E1-0B937E37A993}"/>
              </a:ext>
            </a:extLst>
          </p:cNvPr>
          <p:cNvPicPr>
            <a:picLocks noChangeAspect="1"/>
          </p:cNvPicPr>
          <p:nvPr/>
        </p:nvPicPr>
        <p:blipFill>
          <a:blip r:embed="rId3">
            <a:extLst>
              <a:ext uri="{28A0092B-C50C-407E-A947-70E740481C1C}">
                <a14:useLocalDpi xmlns:a14="http://schemas.microsoft.com/office/drawing/2010/main" val="0"/>
              </a:ext>
            </a:extLst>
          </a:blip>
          <a:srcRect l="4515" r="4515"/>
          <a:stretch/>
        </p:blipFill>
        <p:spPr>
          <a:xfrm>
            <a:off x="8293251" y="620599"/>
            <a:ext cx="3619097" cy="5967557"/>
          </a:xfrm>
          <a:prstGeom prst="rect">
            <a:avLst/>
          </a:prstGeom>
        </p:spPr>
      </p:pic>
    </p:spTree>
    <p:extLst>
      <p:ext uri="{BB962C8B-B14F-4D97-AF65-F5344CB8AC3E}">
        <p14:creationId xmlns:p14="http://schemas.microsoft.com/office/powerpoint/2010/main" val="198881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68AAB-9122-8353-9334-491A2BAD76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A0459A-C256-ABBA-D71D-8099CAAB8908}"/>
              </a:ext>
            </a:extLst>
          </p:cNvPr>
          <p:cNvSpPr>
            <a:spLocks noGrp="1"/>
          </p:cNvSpPr>
          <p:nvPr>
            <p:ph type="title"/>
          </p:nvPr>
        </p:nvSpPr>
        <p:spPr>
          <a:xfrm>
            <a:off x="155448" y="0"/>
            <a:ext cx="11887200" cy="457200"/>
          </a:xfrm>
        </p:spPr>
        <p:txBody>
          <a:bodyPr lIns="0">
            <a:normAutofit/>
          </a:bodyPr>
          <a:lstStyle/>
          <a:p>
            <a:r>
              <a:rPr lang="en-US" noProof="1"/>
              <a:t>Book Chapter </a:t>
            </a:r>
          </a:p>
        </p:txBody>
      </p:sp>
      <p:sp>
        <p:nvSpPr>
          <p:cNvPr id="5" name="TextBox 4">
            <a:extLst>
              <a:ext uri="{FF2B5EF4-FFF2-40B4-BE49-F238E27FC236}">
                <a16:creationId xmlns:a16="http://schemas.microsoft.com/office/drawing/2014/main" id="{D1E33597-3F6B-D57F-54FB-EE0A18C38E90}"/>
              </a:ext>
            </a:extLst>
          </p:cNvPr>
          <p:cNvSpPr txBox="1"/>
          <p:nvPr/>
        </p:nvSpPr>
        <p:spPr>
          <a:xfrm>
            <a:off x="1" y="773287"/>
            <a:ext cx="7741919" cy="63094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Title:</a:t>
            </a:r>
          </a:p>
          <a:p>
            <a:pPr marL="458788">
              <a:spcAft>
                <a:spcPts val="1200"/>
              </a:spcAft>
            </a:pPr>
            <a:r>
              <a:rPr lang="en-US" b="1" noProof="1"/>
              <a:t>Enabling Microsegmentation: Digital Pathology Corpora for Advanced Model Development</a:t>
            </a:r>
            <a:endParaRPr lang="en-US" sz="1200" b="1" noProof="1"/>
          </a:p>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Publication: </a:t>
            </a:r>
          </a:p>
          <a:p>
            <a:pPr marL="458788">
              <a:spcAft>
                <a:spcPts val="1200"/>
              </a:spcAft>
            </a:pPr>
            <a:r>
              <a:rPr lang="en-US" b="1" noProof="1"/>
              <a:t>Signal Processing in Medicine and Biology: Applications of Artificial Intelligence in Medicine and Biology</a:t>
            </a:r>
            <a:br>
              <a:rPr lang="en-US" b="1" noProof="1"/>
            </a:br>
            <a:r>
              <a:rPr lang="en-US" b="1" noProof="1"/>
              <a:t>Springer (2026)</a:t>
            </a:r>
          </a:p>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Authors:</a:t>
            </a:r>
          </a:p>
          <a:p>
            <a:pPr marL="458788">
              <a:spcAft>
                <a:spcPts val="1200"/>
              </a:spcAft>
            </a:pPr>
            <a:r>
              <a:rPr lang="en-US" b="1" noProof="1"/>
              <a:t>Dmitry Hackel, Maria Bagritsevich, Claudia Dumitrescu, Md. Abdullah Al Mamun, Sadia Purba, Dylan Heathcote, Iyad Obeid, Joseph Picone</a:t>
            </a:r>
          </a:p>
          <a:p>
            <a:pPr marL="285750" indent="-28575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Contribution:</a:t>
            </a:r>
          </a:p>
          <a:p>
            <a:pPr marL="458788">
              <a:spcAft>
                <a:spcPts val="1200"/>
              </a:spcAft>
            </a:pPr>
            <a:r>
              <a:rPr lang="en-US" b="1" noProof="1"/>
              <a:t>This chapter serves as the foundational reference for the project. It details the construction of large-scale digital pathology corpora, the rigorous expert-driven annotation protocols, and baseline machine learning experiments that establish the dataset’s validity and suitability for advanced model development, including microsegmentation and downstream diagnostic tasks.</a:t>
            </a:r>
          </a:p>
          <a:p>
            <a:pPr marL="285750" indent="-285750">
              <a:buFont typeface="Arial" panose="020B0604020202020204" pitchFamily="34" charset="0"/>
              <a:buChar char="•"/>
            </a:pPr>
            <a:endParaRPr lang="en-US" b="1" noProof="1"/>
          </a:p>
        </p:txBody>
      </p:sp>
      <p:pic>
        <p:nvPicPr>
          <p:cNvPr id="3076" name="Picture 4" descr="Lightbox view of the cover for Signal Processing in Medicine and Biology">
            <a:extLst>
              <a:ext uri="{FF2B5EF4-FFF2-40B4-BE49-F238E27FC236}">
                <a16:creationId xmlns:a16="http://schemas.microsoft.com/office/drawing/2014/main" id="{2C076AAE-40E2-33A6-F4F6-ACA7A26CC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1768" y="773287"/>
            <a:ext cx="2340864" cy="3527218"/>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pic>
        <p:nvPicPr>
          <p:cNvPr id="7" name="Picture 6" descr="A screenshot of the title page of our book chapter on digital pathology.">
            <a:extLst>
              <a:ext uri="{FF2B5EF4-FFF2-40B4-BE49-F238E27FC236}">
                <a16:creationId xmlns:a16="http://schemas.microsoft.com/office/drawing/2014/main" id="{4D5A2235-901D-BE09-2424-C98F92754C7D}"/>
              </a:ext>
            </a:extLst>
          </p:cNvPr>
          <p:cNvPicPr>
            <a:picLocks noChangeAspect="1"/>
          </p:cNvPicPr>
          <p:nvPr/>
        </p:nvPicPr>
        <p:blipFill>
          <a:blip r:embed="rId4"/>
          <a:stretch>
            <a:fillRect/>
          </a:stretch>
        </p:blipFill>
        <p:spPr>
          <a:xfrm>
            <a:off x="7972283" y="4616592"/>
            <a:ext cx="4019833" cy="1849524"/>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674371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6FA87-5B68-69B7-873D-B339C42D70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685408-21E7-3795-0AAE-34B7CCF627CF}"/>
              </a:ext>
            </a:extLst>
          </p:cNvPr>
          <p:cNvSpPr>
            <a:spLocks noGrp="1"/>
          </p:cNvSpPr>
          <p:nvPr>
            <p:ph type="title"/>
          </p:nvPr>
        </p:nvSpPr>
        <p:spPr>
          <a:xfrm>
            <a:off x="155448" y="0"/>
            <a:ext cx="11887200" cy="457200"/>
          </a:xfrm>
        </p:spPr>
        <p:txBody>
          <a:bodyPr lIns="0">
            <a:normAutofit/>
          </a:bodyPr>
          <a:lstStyle/>
          <a:p>
            <a:r>
              <a:rPr lang="en-US" noProof="1"/>
              <a:t>Impact</a:t>
            </a:r>
          </a:p>
        </p:txBody>
      </p:sp>
      <p:sp>
        <p:nvSpPr>
          <p:cNvPr id="5" name="TextBox 4">
            <a:extLst>
              <a:ext uri="{FF2B5EF4-FFF2-40B4-BE49-F238E27FC236}">
                <a16:creationId xmlns:a16="http://schemas.microsoft.com/office/drawing/2014/main" id="{F75DAD4B-5EA5-0196-6F2E-A4026291504A}"/>
              </a:ext>
            </a:extLst>
          </p:cNvPr>
          <p:cNvSpPr txBox="1"/>
          <p:nvPr/>
        </p:nvSpPr>
        <p:spPr>
          <a:xfrm>
            <a:off x="142876" y="659696"/>
            <a:ext cx="7611236" cy="5775960"/>
          </a:xfrm>
          <a:prstGeom prst="rect">
            <a:avLst/>
          </a:prstGeom>
          <a:noFill/>
        </p:spPr>
        <p:txBody>
          <a:bodyPr wrap="square" lIns="0" tIns="0" rIns="0" bIns="0">
            <a:noAutofit/>
          </a:bodyPr>
          <a:lstStyle/>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Mitigating Workforce Challenges: </a:t>
            </a:r>
            <a:r>
              <a:rPr lang="en-US" b="1" noProof="1">
                <a:latin typeface="Arial" panose="020B0604020202020204" pitchFamily="34" charset="0"/>
                <a:cs typeface="Arial" panose="020B0604020202020204" pitchFamily="34" charset="0"/>
              </a:rPr>
              <a:t>Cancer caseloads have risen 42%, creating a situation where the population of experts is aging, and the diagnostic workload is growing faster than the workforce.</a:t>
            </a:r>
          </a:p>
          <a:p>
            <a:pPr marL="228600">
              <a:spcAft>
                <a:spcPts val="1200"/>
              </a:spcAft>
            </a:pPr>
            <a:r>
              <a:rPr lang="en-US" b="1" noProof="1">
                <a:latin typeface="Arial" panose="020B0604020202020204" pitchFamily="34" charset="0"/>
                <a:cs typeface="Arial" panose="020B0604020202020204" pitchFamily="34" charset="0"/>
              </a:rPr>
              <a:t>By streamlining slide evaluation and prioritizing regions of interest, AI-based tools can alleviate workload pressures and improve sustainability in clinical practice.</a:t>
            </a:r>
          </a:p>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Enhancing Diagnostic Consistency: </a:t>
            </a:r>
            <a:r>
              <a:rPr lang="en-US" b="1" noProof="1">
                <a:latin typeface="Arial" panose="020B0604020202020204" pitchFamily="34" charset="0"/>
                <a:cs typeface="Arial" panose="020B0604020202020204" pitchFamily="34" charset="0"/>
              </a:rPr>
              <a:t>Inter-observer variability remains a major challenge in pathology, with agreement rates for certain diagnoses (e.g., INDC vs. DCIS) reported as low as 48%. </a:t>
            </a:r>
          </a:p>
          <a:p>
            <a:pPr marL="228600">
              <a:spcAft>
                <a:spcPts val="1200"/>
              </a:spcAft>
            </a:pPr>
            <a:r>
              <a:rPr lang="en-US" b="1" noProof="1">
                <a:latin typeface="Arial" panose="020B0604020202020204" pitchFamily="34" charset="0"/>
                <a:cs typeface="Arial" panose="020B0604020202020204" pitchFamily="34" charset="0"/>
              </a:rPr>
              <a:t>Automated decision-support systems provide a standardized “second opinion,” helping reduce variability and improve diagnostic consistency.</a:t>
            </a:r>
          </a:p>
          <a:p>
            <a:pPr marL="228600" indent="-228600">
              <a:spcAft>
                <a:spcPts val="1200"/>
              </a:spcAft>
              <a:buFont typeface="Arial" panose="020B0604020202020204" pitchFamily="34" charset="0"/>
              <a:buChar char="•"/>
            </a:pPr>
            <a:r>
              <a:rPr lang="en-US" b="1" noProof="1">
                <a:solidFill>
                  <a:srgbClr val="353585"/>
                </a:solidFill>
                <a:latin typeface="Arial" panose="020B0604020202020204" pitchFamily="34" charset="0"/>
                <a:cs typeface="Arial" panose="020B0604020202020204" pitchFamily="34" charset="0"/>
              </a:rPr>
              <a:t>Clinical Workflow Optimization: </a:t>
            </a:r>
            <a:r>
              <a:rPr lang="en-US" b="1" noProof="1">
                <a:latin typeface="Arial" panose="020B0604020202020204" pitchFamily="34" charset="0"/>
                <a:cs typeface="Arial" panose="020B0604020202020204" pitchFamily="34" charset="0"/>
              </a:rPr>
              <a:t>Enable automated slide triage by ordering cases based on predicted severity and generating confidence-weighted heatmaps. This allows pathologists to rapidly focus on clinically critical regions, improving efficiency in time-sensitive workflows.</a:t>
            </a:r>
            <a:endParaRPr lang="en-US" sz="700" b="1" noProof="1"/>
          </a:p>
        </p:txBody>
      </p:sp>
      <p:pic>
        <p:nvPicPr>
          <p:cNvPr id="4" name="Picture 3" descr="A diagram of a course&#10;&#10;AI-generated content may be incorrect.">
            <a:extLst>
              <a:ext uri="{FF2B5EF4-FFF2-40B4-BE49-F238E27FC236}">
                <a16:creationId xmlns:a16="http://schemas.microsoft.com/office/drawing/2014/main" id="{9D7C3A06-6902-3D83-98BE-E9D4BD9C0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856" y="645408"/>
            <a:ext cx="3850640" cy="5775960"/>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80578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8959-6895-F43A-11FA-6000651D3F6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DABC848-C217-979E-656F-49558980A1F9}"/>
              </a:ext>
            </a:extLst>
          </p:cNvPr>
          <p:cNvSpPr txBox="1"/>
          <p:nvPr/>
        </p:nvSpPr>
        <p:spPr>
          <a:xfrm>
            <a:off x="160096" y="610136"/>
            <a:ext cx="11887199" cy="6247864"/>
          </a:xfrm>
          <a:prstGeom prst="rect">
            <a:avLst/>
          </a:prstGeom>
          <a:noFill/>
        </p:spPr>
        <p:txBody>
          <a:bodyPr wrap="square" lIns="0" tIns="0" rIns="0" bIns="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r>
              <a:rPr lang="en-US" noProof="1"/>
              <a:t>Partial Annotation and Class Imbalance: </a:t>
            </a:r>
            <a:r>
              <a:rPr lang="en-US" noProof="1">
                <a:solidFill>
                  <a:schemeClr val="tx1"/>
                </a:solidFill>
              </a:rPr>
              <a:t>A core limitation is the microsegmentation nature of the data: only ~2% of each gigapixel slide is annotated. This extreme class imbalance heavily biases models toward background tissue, necessitating specialized training strategies such as weighted loss functions and careful sampling to preserve sensitivity to rare pathological regions. </a:t>
            </a:r>
          </a:p>
          <a:p>
            <a:r>
              <a:rPr lang="en-US" noProof="1"/>
              <a:t>Domain Shift and Generalization: </a:t>
            </a:r>
            <a:r>
              <a:rPr lang="en-US" noProof="1">
                <a:solidFill>
                  <a:schemeClr val="tx1"/>
                </a:solidFill>
              </a:rPr>
              <a:t>Cross-institutional experiments </a:t>
            </a:r>
            <a:br>
              <a:rPr lang="en-US" noProof="1">
                <a:solidFill>
                  <a:schemeClr val="tx1"/>
                </a:solidFill>
              </a:rPr>
            </a:br>
            <a:r>
              <a:rPr lang="en-US" noProof="1">
                <a:solidFill>
                  <a:schemeClr val="tx1"/>
                </a:solidFill>
              </a:rPr>
              <a:t>demonstrate that models trained on one dataset (e.g., TUBR) often </a:t>
            </a:r>
            <a:br>
              <a:rPr lang="en-US" noProof="1">
                <a:solidFill>
                  <a:schemeClr val="tx1"/>
                </a:solidFill>
              </a:rPr>
            </a:br>
            <a:r>
              <a:rPr lang="en-US" noProof="1">
                <a:solidFill>
                  <a:schemeClr val="tx1"/>
                </a:solidFill>
              </a:rPr>
              <a:t>underperform when evaluated on another (e.g., FCBR). Differences in </a:t>
            </a:r>
            <a:br>
              <a:rPr lang="en-US" noProof="1">
                <a:solidFill>
                  <a:schemeClr val="tx1"/>
                </a:solidFill>
              </a:rPr>
            </a:br>
            <a:r>
              <a:rPr lang="en-US" noProof="1">
                <a:solidFill>
                  <a:schemeClr val="tx1"/>
                </a:solidFill>
              </a:rPr>
              <a:t>staining protocols, scanner hardware, and tissue preparation introduce </a:t>
            </a:r>
            <a:br>
              <a:rPr lang="en-US" noProof="1">
                <a:solidFill>
                  <a:schemeClr val="tx1"/>
                </a:solidFill>
              </a:rPr>
            </a:br>
            <a:r>
              <a:rPr lang="en-US" noProof="1">
                <a:solidFill>
                  <a:schemeClr val="tx1"/>
                </a:solidFill>
              </a:rPr>
              <a:t>domain shift, making robust generalization across clinical sites an </a:t>
            </a:r>
            <a:br>
              <a:rPr lang="en-US" noProof="1">
                <a:solidFill>
                  <a:schemeClr val="tx1"/>
                </a:solidFill>
              </a:rPr>
            </a:br>
            <a:r>
              <a:rPr lang="en-US" noProof="1">
                <a:solidFill>
                  <a:schemeClr val="tx1"/>
                </a:solidFill>
              </a:rPr>
              <a:t>unresolved challenge.</a:t>
            </a:r>
          </a:p>
          <a:p>
            <a:r>
              <a:rPr lang="en-US" noProof="1"/>
              <a:t>Computational Constraints: </a:t>
            </a:r>
            <a:r>
              <a:rPr lang="en-US" noProof="1">
                <a:solidFill>
                  <a:schemeClr val="tx1"/>
                </a:solidFill>
              </a:rPr>
              <a:t>Although Transformer-based models offer </a:t>
            </a:r>
            <a:br>
              <a:rPr lang="en-US" noProof="1">
                <a:solidFill>
                  <a:schemeClr val="tx1"/>
                </a:solidFill>
              </a:rPr>
            </a:br>
            <a:r>
              <a:rPr lang="en-US" noProof="1">
                <a:solidFill>
                  <a:schemeClr val="tx1"/>
                </a:solidFill>
              </a:rPr>
              <a:t>improved global context modeling, their computational and memory </a:t>
            </a:r>
            <a:br>
              <a:rPr lang="en-US" noProof="1">
                <a:solidFill>
                  <a:schemeClr val="tx1"/>
                </a:solidFill>
              </a:rPr>
            </a:br>
            <a:r>
              <a:rPr lang="en-US" noProof="1">
                <a:solidFill>
                  <a:schemeClr val="tx1"/>
                </a:solidFill>
              </a:rPr>
              <a:t>requirements are substantial. Processing gigapixel WSIs often requires </a:t>
            </a:r>
            <a:br>
              <a:rPr lang="en-US" noProof="1">
                <a:solidFill>
                  <a:schemeClr val="tx1"/>
                </a:solidFill>
              </a:rPr>
            </a:br>
            <a:r>
              <a:rPr lang="en-US" noProof="1">
                <a:solidFill>
                  <a:schemeClr val="tx1"/>
                </a:solidFill>
              </a:rPr>
              <a:t>aggressive downsampling or window-based inference, which may </a:t>
            </a:r>
            <a:br>
              <a:rPr lang="en-US" noProof="1">
                <a:solidFill>
                  <a:schemeClr val="tx1"/>
                </a:solidFill>
              </a:rPr>
            </a:br>
            <a:r>
              <a:rPr lang="en-US" noProof="1">
                <a:solidFill>
                  <a:schemeClr val="tx1"/>
                </a:solidFill>
              </a:rPr>
              <a:t>discard diagnostically relevant contextual information.</a:t>
            </a:r>
          </a:p>
          <a:p>
            <a:r>
              <a:rPr lang="en-US" noProof="1"/>
              <a:t>Diagnostic Scope: </a:t>
            </a:r>
            <a:r>
              <a:rPr lang="en-US" noProof="1">
                <a:solidFill>
                  <a:schemeClr val="tx1"/>
                </a:solidFill>
              </a:rPr>
              <a:t>Morphology-based analysis alone is insufficient for diagnosing certain disease subtypes (e.g., Triple-Negative Breast Cancer), which require molecular assays such as IHC or FISH. As a result, the current models are limited to patterns observable in standard H&amp;E-stained images.</a:t>
            </a:r>
          </a:p>
          <a:p>
            <a:endParaRPr lang="en-US" noProof="1"/>
          </a:p>
        </p:txBody>
      </p:sp>
      <p:sp>
        <p:nvSpPr>
          <p:cNvPr id="2" name="Title 1">
            <a:extLst>
              <a:ext uri="{FF2B5EF4-FFF2-40B4-BE49-F238E27FC236}">
                <a16:creationId xmlns:a16="http://schemas.microsoft.com/office/drawing/2014/main" id="{42CCCA29-E558-2296-C630-58718B995849}"/>
              </a:ext>
            </a:extLst>
          </p:cNvPr>
          <p:cNvSpPr>
            <a:spLocks noGrp="1"/>
          </p:cNvSpPr>
          <p:nvPr>
            <p:ph type="title"/>
          </p:nvPr>
        </p:nvSpPr>
        <p:spPr>
          <a:xfrm>
            <a:off x="0" y="0"/>
            <a:ext cx="12207393" cy="429768"/>
          </a:xfrm>
        </p:spPr>
        <p:txBody>
          <a:bodyPr>
            <a:normAutofit/>
          </a:bodyPr>
          <a:lstStyle/>
          <a:p>
            <a:r>
              <a:rPr lang="en-US" noProof="1"/>
              <a:t>Limitations</a:t>
            </a:r>
          </a:p>
        </p:txBody>
      </p:sp>
      <p:pic>
        <p:nvPicPr>
          <p:cNvPr id="4" name="Picture 3" descr="A cartoon with a post-it note titled “Challenges”.">
            <a:extLst>
              <a:ext uri="{FF2B5EF4-FFF2-40B4-BE49-F238E27FC236}">
                <a16:creationId xmlns:a16="http://schemas.microsoft.com/office/drawing/2014/main" id="{51074AA6-423C-D3DD-5251-540286D66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591" y="1914149"/>
            <a:ext cx="3643313" cy="2428875"/>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13597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80462-72BE-F841-79D5-8B88E5FC7E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63041F-4911-2B34-5C0E-E28EDAF3591D}"/>
              </a:ext>
            </a:extLst>
          </p:cNvPr>
          <p:cNvSpPr>
            <a:spLocks noGrp="1"/>
          </p:cNvSpPr>
          <p:nvPr>
            <p:ph type="title"/>
          </p:nvPr>
        </p:nvSpPr>
        <p:spPr>
          <a:xfrm>
            <a:off x="155448" y="0"/>
            <a:ext cx="11887200" cy="457200"/>
          </a:xfrm>
        </p:spPr>
        <p:txBody>
          <a:bodyPr lIns="0">
            <a:normAutofit/>
          </a:bodyPr>
          <a:lstStyle/>
          <a:p>
            <a:r>
              <a:rPr lang="en-US" noProof="1"/>
              <a:t>Future Work</a:t>
            </a:r>
          </a:p>
        </p:txBody>
      </p:sp>
      <p:sp>
        <p:nvSpPr>
          <p:cNvPr id="5" name="TextBox 4">
            <a:extLst>
              <a:ext uri="{FF2B5EF4-FFF2-40B4-BE49-F238E27FC236}">
                <a16:creationId xmlns:a16="http://schemas.microsoft.com/office/drawing/2014/main" id="{0EBE38BB-1D8F-7424-A954-30E8357B8FC6}"/>
              </a:ext>
            </a:extLst>
          </p:cNvPr>
          <p:cNvSpPr txBox="1"/>
          <p:nvPr/>
        </p:nvSpPr>
        <p:spPr>
          <a:xfrm>
            <a:off x="121995" y="1743924"/>
            <a:ext cx="7612305" cy="246221"/>
          </a:xfrm>
          <a:prstGeom prst="rect">
            <a:avLst/>
          </a:prstGeom>
          <a:noFill/>
        </p:spPr>
        <p:txBody>
          <a:bodyPr wrap="square">
            <a:spAutoFit/>
          </a:bodyPr>
          <a:lstStyle/>
          <a:p>
            <a:pPr marL="285750" indent="-285750">
              <a:buFont typeface="Arial" panose="020B0604020202020204" pitchFamily="34" charset="0"/>
              <a:buChar char="•"/>
            </a:pPr>
            <a:endParaRPr lang="en-US" sz="500" b="1" noProof="1"/>
          </a:p>
          <a:p>
            <a:pPr marL="285750" indent="-285750">
              <a:buFont typeface="Arial" panose="020B0604020202020204" pitchFamily="34" charset="0"/>
              <a:buChar char="•"/>
            </a:pPr>
            <a:endParaRPr lang="en-US" sz="500" b="1" noProof="1"/>
          </a:p>
        </p:txBody>
      </p:sp>
      <p:pic>
        <p:nvPicPr>
          <p:cNvPr id="4" name="Picture 3" descr="A cartoon with a post-it stating what’s next.">
            <a:extLst>
              <a:ext uri="{FF2B5EF4-FFF2-40B4-BE49-F238E27FC236}">
                <a16:creationId xmlns:a16="http://schemas.microsoft.com/office/drawing/2014/main" id="{4B8DEE12-0CBB-30FB-EF51-F67347920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4292" y="2326817"/>
            <a:ext cx="3148319" cy="2098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18ED785A-F84B-5773-4B34-AA9A29B2AA98}"/>
              </a:ext>
            </a:extLst>
          </p:cNvPr>
          <p:cNvSpPr txBox="1"/>
          <p:nvPr/>
        </p:nvSpPr>
        <p:spPr>
          <a:xfrm>
            <a:off x="155448" y="685800"/>
            <a:ext cx="11884152" cy="5800344"/>
          </a:xfrm>
          <a:prstGeom prst="rect">
            <a:avLst/>
          </a:prstGeom>
          <a:noFill/>
        </p:spPr>
        <p:txBody>
          <a:bodyPr wrap="square" lIns="0" tIns="0" rIns="0" bIns="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pPr>
              <a:spcAft>
                <a:spcPts val="600"/>
              </a:spcAft>
            </a:pPr>
            <a:r>
              <a:rPr lang="en-US" noProof="1"/>
              <a:t>Long-Term Spatial Context</a:t>
            </a:r>
          </a:p>
          <a:p>
            <a:pPr indent="0">
              <a:buNone/>
            </a:pPr>
            <a:r>
              <a:rPr lang="en-US" noProof="1">
                <a:solidFill>
                  <a:schemeClr val="tx1"/>
                </a:solidFill>
              </a:rPr>
              <a:t>Develop advanced Transformer-based architectures capable of modeling long-range spatial dependencies across entire whole-slide images. This will require rethinking inference and training workflows to support context lengths on the order of ~100,000 tokens.</a:t>
            </a:r>
          </a:p>
          <a:p>
            <a:pPr>
              <a:spcAft>
                <a:spcPts val="600"/>
              </a:spcAft>
            </a:pPr>
            <a:r>
              <a:rPr lang="en-US" noProof="1"/>
              <a:t>Streaming Architectures</a:t>
            </a:r>
          </a:p>
          <a:p>
            <a:pPr indent="0">
              <a:buNone/>
            </a:pPr>
            <a:r>
              <a:rPr lang="en-US" noProof="1">
                <a:solidFill>
                  <a:schemeClr val="tx1"/>
                </a:solidFill>
              </a:rPr>
              <a:t>To overcome memory and scalability constraints, we are exploring</a:t>
            </a:r>
            <a:br>
              <a:rPr lang="en-US" noProof="1">
                <a:solidFill>
                  <a:schemeClr val="tx1"/>
                </a:solidFill>
              </a:rPr>
            </a:br>
            <a:r>
              <a:rPr lang="en-US" noProof="1">
                <a:solidFill>
                  <a:schemeClr val="tx1"/>
                </a:solidFill>
              </a:rPr>
              <a:t>streaming-based system designs that allow data to be incrementally </a:t>
            </a:r>
            <a:br>
              <a:rPr lang="en-US" noProof="1">
                <a:solidFill>
                  <a:schemeClr val="tx1"/>
                </a:solidFill>
              </a:rPr>
            </a:br>
            <a:r>
              <a:rPr lang="en-US" noProof="1">
                <a:solidFill>
                  <a:schemeClr val="tx1"/>
                </a:solidFill>
              </a:rPr>
              <a:t>loaded into the training pipeline. This enables end-to-end learning </a:t>
            </a:r>
            <a:br>
              <a:rPr lang="en-US" noProof="1">
                <a:solidFill>
                  <a:schemeClr val="tx1"/>
                </a:solidFill>
              </a:rPr>
            </a:br>
            <a:r>
              <a:rPr lang="en-US" noProof="1">
                <a:solidFill>
                  <a:schemeClr val="tx1"/>
                </a:solidFill>
              </a:rPr>
              <a:t>over full corpora without requiring all slide data to reside in memory.</a:t>
            </a:r>
          </a:p>
          <a:p>
            <a:pPr>
              <a:spcAft>
                <a:spcPts val="600"/>
              </a:spcAft>
            </a:pPr>
            <a:r>
              <a:rPr lang="en-US" noProof="1"/>
              <a:t>Crystallization Analysis</a:t>
            </a:r>
          </a:p>
          <a:p>
            <a:pPr indent="0">
              <a:buNone/>
            </a:pPr>
            <a:r>
              <a:rPr lang="en-US" noProof="1">
                <a:solidFill>
                  <a:schemeClr val="tx1"/>
                </a:solidFill>
              </a:rPr>
              <a:t>Future work will extend the current framework to analyze </a:t>
            </a:r>
            <a:br>
              <a:rPr lang="en-US" noProof="1">
                <a:solidFill>
                  <a:schemeClr val="tx1"/>
                </a:solidFill>
              </a:rPr>
            </a:br>
            <a:r>
              <a:rPr lang="en-US" noProof="1">
                <a:solidFill>
                  <a:schemeClr val="tx1"/>
                </a:solidFill>
              </a:rPr>
              <a:t>microcalcifications, with a focus on distinguishing Type I and Type II </a:t>
            </a:r>
            <a:br>
              <a:rPr lang="en-US" noProof="1">
                <a:solidFill>
                  <a:schemeClr val="tx1"/>
                </a:solidFill>
              </a:rPr>
            </a:br>
            <a:r>
              <a:rPr lang="en-US" noProof="1">
                <a:solidFill>
                  <a:schemeClr val="tx1"/>
                </a:solidFill>
              </a:rPr>
              <a:t>mineralization. These features may serve as important prognostic </a:t>
            </a:r>
            <a:br>
              <a:rPr lang="en-US" noProof="1">
                <a:solidFill>
                  <a:schemeClr val="tx1"/>
                </a:solidFill>
              </a:rPr>
            </a:br>
            <a:r>
              <a:rPr lang="en-US" noProof="1">
                <a:solidFill>
                  <a:schemeClr val="tx1"/>
                </a:solidFill>
              </a:rPr>
              <a:t>indicators related to lesion grade and disease aggressiveness.</a:t>
            </a:r>
          </a:p>
          <a:p>
            <a:pPr>
              <a:spcAft>
                <a:spcPts val="600"/>
              </a:spcAft>
            </a:pPr>
            <a:r>
              <a:rPr lang="en-US" noProof="1"/>
              <a:t>Multimodal Integration</a:t>
            </a:r>
          </a:p>
          <a:p>
            <a:pPr indent="0">
              <a:buNone/>
            </a:pPr>
            <a:r>
              <a:rPr lang="en-US" noProof="1">
                <a:solidFill>
                  <a:schemeClr val="tx1"/>
                </a:solidFill>
              </a:rPr>
              <a:t>Integrate digital pathology models with molecular and genomic data (e.g., hormone receptor status and other biomarkers), enabling a unified multimodal diagnostic framework that more closely reflects real-world clinical decision-making.</a:t>
            </a:r>
          </a:p>
          <a:p>
            <a:pPr marL="0" indent="0">
              <a:buNone/>
            </a:pPr>
            <a:endParaRPr lang="en-US" noProof="1"/>
          </a:p>
          <a:p>
            <a:endParaRPr lang="en-US" noProof="1"/>
          </a:p>
        </p:txBody>
      </p:sp>
    </p:spTree>
    <p:extLst>
      <p:ext uri="{BB962C8B-B14F-4D97-AF65-F5344CB8AC3E}">
        <p14:creationId xmlns:p14="http://schemas.microsoft.com/office/powerpoint/2010/main" val="310835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DB8EB-F61F-E9CB-DE02-A78C996619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BEE116-E063-443F-0B85-77327AE601EC}"/>
              </a:ext>
            </a:extLst>
          </p:cNvPr>
          <p:cNvSpPr>
            <a:spLocks noGrp="1"/>
          </p:cNvSpPr>
          <p:nvPr>
            <p:ph idx="1"/>
          </p:nvPr>
        </p:nvSpPr>
        <p:spPr>
          <a:xfrm>
            <a:off x="162560" y="685799"/>
            <a:ext cx="5933440" cy="3785652"/>
          </a:xfrm>
        </p:spPr>
        <p:txBody>
          <a:bodyPr wrap="square" lIns="0" tIns="0" rIns="228600" bIns="0" numCol="1" spcCol="457200">
            <a:spAutoFit/>
          </a:bodyPr>
          <a:lstStyle/>
          <a:p>
            <a:pPr marL="0" indent="0">
              <a:spcBef>
                <a:spcPts val="0"/>
              </a:spcBef>
              <a:spcAft>
                <a:spcPts val="1200"/>
              </a:spcAft>
              <a:buNone/>
            </a:pPr>
            <a:r>
              <a:rPr lang="en-US" sz="1800" b="1" noProof="1">
                <a:latin typeface="Arial" panose="020B0604020202020204" pitchFamily="34" charset="0"/>
                <a:cs typeface="Arial" panose="020B0604020202020204" pitchFamily="34" charset="0"/>
              </a:rPr>
              <a:t>Data:</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Create a large-scale, </a:t>
            </a:r>
            <a:r>
              <a:rPr lang="en-US" sz="1800" b="1" noProof="1">
                <a:solidFill>
                  <a:srgbClr val="353585"/>
                </a:solidFill>
                <a:latin typeface="Arial" panose="020B0604020202020204" pitchFamily="34" charset="0"/>
                <a:cs typeface="Arial" panose="020B0604020202020204" pitchFamily="34" charset="0"/>
              </a:rPr>
              <a:t>tissue-diverse</a:t>
            </a:r>
            <a:r>
              <a:rPr lang="en-US" sz="1800" b="1" noProof="1">
                <a:latin typeface="Arial" panose="020B0604020202020204" pitchFamily="34" charset="0"/>
                <a:cs typeface="Arial" panose="020B0604020202020204" pitchFamily="34" charset="0"/>
              </a:rPr>
              <a:t> digital pathology dataset consisting of tens of thousands of whole-slide images spanning multiple organs, stains, and disease types.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Produce </a:t>
            </a:r>
            <a:r>
              <a:rPr lang="en-US" sz="1800" b="1" noProof="1">
                <a:solidFill>
                  <a:srgbClr val="353585"/>
                </a:solidFill>
                <a:latin typeface="Arial" panose="020B0604020202020204" pitchFamily="34" charset="0"/>
                <a:cs typeface="Arial" panose="020B0604020202020204" pitchFamily="34" charset="0"/>
              </a:rPr>
              <a:t>high-quality annotations </a:t>
            </a:r>
            <a:r>
              <a:rPr lang="en-US" sz="1800" b="1" noProof="1">
                <a:latin typeface="Arial" panose="020B0604020202020204" pitchFamily="34" charset="0"/>
                <a:cs typeface="Arial" panose="020B0604020202020204" pitchFamily="34" charset="0"/>
              </a:rPr>
              <a:t>through a workflow that combines expert pathologist guidance with scalable student annotation, ensuring consistency and clinical relevance.	</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Curate and release the dataset as an open, well-documented resource with standardized formats and evaluation protocols.</a:t>
            </a:r>
          </a:p>
        </p:txBody>
      </p:sp>
      <p:pic>
        <p:nvPicPr>
          <p:cNvPr id="25" name="Picture 24" descr="An annotated pathology slide showing a region labeeled as INDC.&#10;">
            <a:extLst>
              <a:ext uri="{FF2B5EF4-FFF2-40B4-BE49-F238E27FC236}">
                <a16:creationId xmlns:a16="http://schemas.microsoft.com/office/drawing/2014/main" id="{08AD0586-811F-541F-42F1-755628B46C7F}"/>
              </a:ext>
            </a:extLst>
          </p:cNvPr>
          <p:cNvPicPr>
            <a:picLocks noChangeAspect="1"/>
          </p:cNvPicPr>
          <p:nvPr/>
        </p:nvPicPr>
        <p:blipFill>
          <a:blip r:embed="rId3"/>
          <a:srcRect l="8158" r="8158"/>
          <a:stretch>
            <a:fillRect/>
          </a:stretch>
        </p:blipFill>
        <p:spPr>
          <a:xfrm>
            <a:off x="162245" y="4643901"/>
            <a:ext cx="2636748" cy="1835630"/>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pic>
        <p:nvPicPr>
          <p:cNvPr id="29" name="Picture 28" descr="A graphic showing two pathologists manually reviewing a pathology image.&#10;">
            <a:extLst>
              <a:ext uri="{FF2B5EF4-FFF2-40B4-BE49-F238E27FC236}">
                <a16:creationId xmlns:a16="http://schemas.microsoft.com/office/drawing/2014/main" id="{40CDDD29-B4F6-6318-6E16-20DC2A02BA24}"/>
              </a:ext>
            </a:extLst>
          </p:cNvPr>
          <p:cNvPicPr>
            <a:picLocks noChangeAspect="1"/>
          </p:cNvPicPr>
          <p:nvPr/>
        </p:nvPicPr>
        <p:blipFill>
          <a:blip r:embed="rId4">
            <a:extLst>
              <a:ext uri="{28A0092B-C50C-407E-A947-70E740481C1C}">
                <a14:useLocalDpi xmlns:a14="http://schemas.microsoft.com/office/drawing/2010/main" val="0"/>
              </a:ext>
            </a:extLst>
          </a:blip>
          <a:srcRect l="2149" r="2149"/>
          <a:stretch>
            <a:fillRect/>
          </a:stretch>
        </p:blipFill>
        <p:spPr>
          <a:xfrm>
            <a:off x="3241347" y="4643901"/>
            <a:ext cx="2636748" cy="1835631"/>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pic>
        <p:nvPicPr>
          <p:cNvPr id="34" name="Picture 33" descr="A graphic showing a demonstration of machine learning analyzing and segmentating an image.">
            <a:extLst>
              <a:ext uri="{FF2B5EF4-FFF2-40B4-BE49-F238E27FC236}">
                <a16:creationId xmlns:a16="http://schemas.microsoft.com/office/drawing/2014/main" id="{E7BDB0D8-5C01-A5DD-9E2A-EF82D1712DD6}"/>
              </a:ext>
            </a:extLst>
          </p:cNvPr>
          <p:cNvPicPr>
            <a:picLocks noChangeAspect="1"/>
          </p:cNvPicPr>
          <p:nvPr/>
        </p:nvPicPr>
        <p:blipFill>
          <a:blip r:embed="rId5"/>
          <a:srcRect l="12547" t="23" r="8743"/>
          <a:stretch>
            <a:fillRect/>
          </a:stretch>
        </p:blipFill>
        <p:spPr>
          <a:xfrm>
            <a:off x="6320449" y="4643901"/>
            <a:ext cx="2636748" cy="1847207"/>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pic>
        <p:nvPicPr>
          <p:cNvPr id="35" name="Picture 34" descr="A pathology image that has been automatically annotated.&#10;">
            <a:extLst>
              <a:ext uri="{FF2B5EF4-FFF2-40B4-BE49-F238E27FC236}">
                <a16:creationId xmlns:a16="http://schemas.microsoft.com/office/drawing/2014/main" id="{E4AF4FA2-C6C4-B1A9-CF48-4B7D6189208A}"/>
              </a:ext>
            </a:extLst>
          </p:cNvPr>
          <p:cNvPicPr>
            <a:picLocks noChangeAspect="1"/>
          </p:cNvPicPr>
          <p:nvPr/>
        </p:nvPicPr>
        <p:blipFill>
          <a:blip r:embed="rId6"/>
          <a:srcRect l="7238" r="10807" b="623"/>
          <a:stretch>
            <a:fillRect/>
          </a:stretch>
        </p:blipFill>
        <p:spPr>
          <a:xfrm>
            <a:off x="9399552" y="4643901"/>
            <a:ext cx="2636748" cy="1847206"/>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
        <p:nvSpPr>
          <p:cNvPr id="4" name="Title 3">
            <a:extLst>
              <a:ext uri="{FF2B5EF4-FFF2-40B4-BE49-F238E27FC236}">
                <a16:creationId xmlns:a16="http://schemas.microsoft.com/office/drawing/2014/main" id="{5CF00FB8-8B1B-951F-D367-3EB586C2AC1F}"/>
              </a:ext>
            </a:extLst>
          </p:cNvPr>
          <p:cNvSpPr txBox="1">
            <a:spLocks/>
          </p:cNvSpPr>
          <p:nvPr/>
        </p:nvSpPr>
        <p:spPr>
          <a:xfrm>
            <a:off x="152401" y="0"/>
            <a:ext cx="11887200" cy="457200"/>
          </a:xfrm>
          <a:prstGeom prst="rect">
            <a:avLst/>
          </a:prstGeom>
        </p:spPr>
        <p:txBody>
          <a:bodyPr vert="horz" wrap="none" lIns="0" tIns="0" rIns="0" bIns="0" rtlCol="0" anchor="ctr" anchorCtr="0">
            <a:noAutofit/>
          </a:bodyPr>
          <a:lstStyle>
            <a:defPPr>
              <a:defRPr lang="en-US"/>
            </a:defPPr>
            <a:lvl1pPr indent="-11113" defTabSz="457200">
              <a:spcBef>
                <a:spcPct val="0"/>
              </a:spcBef>
              <a:buNone/>
              <a:tabLst/>
              <a:defRPr sz="2400" b="1" baseline="0">
                <a:latin typeface="Arial"/>
                <a:ea typeface="+mj-ea"/>
                <a:cs typeface="Arial"/>
              </a:defRPr>
            </a:lvl1pPr>
          </a:lstStyle>
          <a:p>
            <a:r>
              <a:rPr lang="en-US" noProof="1"/>
              <a:t>Project Goals</a:t>
            </a:r>
          </a:p>
        </p:txBody>
      </p:sp>
      <p:sp>
        <p:nvSpPr>
          <p:cNvPr id="2" name="Content Placeholder 2">
            <a:extLst>
              <a:ext uri="{FF2B5EF4-FFF2-40B4-BE49-F238E27FC236}">
                <a16:creationId xmlns:a16="http://schemas.microsoft.com/office/drawing/2014/main" id="{8E95DEFD-AA16-CC0D-2030-35F6A2B65D37}"/>
              </a:ext>
            </a:extLst>
          </p:cNvPr>
          <p:cNvSpPr txBox="1">
            <a:spLocks/>
          </p:cNvSpPr>
          <p:nvPr/>
        </p:nvSpPr>
        <p:spPr>
          <a:xfrm>
            <a:off x="6291046" y="685799"/>
            <a:ext cx="5748554" cy="3662541"/>
          </a:xfrm>
          <a:prstGeom prst="rect">
            <a:avLst/>
          </a:prstGeom>
          <a:noFill/>
          <a:ln>
            <a:noFill/>
          </a:ln>
          <a:effectLst/>
        </p:spPr>
        <p:txBody>
          <a:bodyPr wrap="square" lIns="0" tIns="0" rIns="0" bIns="0" numCol="1" spcCol="457200">
            <a:spAutoFit/>
          </a:bodyPr>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US" sz="1800" b="1" noProof="1">
                <a:latin typeface="Arial" panose="020B0604020202020204" pitchFamily="34" charset="0"/>
                <a:cs typeface="Arial" panose="020B0604020202020204" pitchFamily="34" charset="0"/>
              </a:rPr>
              <a:t>Technology:</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Develop models for abnormal region </a:t>
            </a:r>
            <a:r>
              <a:rPr lang="en-US" sz="1800" b="1" noProof="1">
                <a:solidFill>
                  <a:srgbClr val="353585"/>
                </a:solidFill>
                <a:latin typeface="Arial" panose="020B0604020202020204" pitchFamily="34" charset="0"/>
                <a:cs typeface="Arial" panose="020B0604020202020204" pitchFamily="34" charset="0"/>
              </a:rPr>
              <a:t>detection and segmentation</a:t>
            </a:r>
            <a:r>
              <a:rPr lang="en-US" sz="1800" b="1" noProof="1">
                <a:latin typeface="Arial" panose="020B0604020202020204" pitchFamily="34" charset="0"/>
                <a:cs typeface="Arial" panose="020B0604020202020204" pitchFamily="34" charset="0"/>
              </a:rPr>
              <a:t> that generalize across different tissues, stains, and acquisition settings.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Leverage state of the art </a:t>
            </a:r>
            <a:r>
              <a:rPr lang="en-US" sz="1800" b="1" noProof="1">
                <a:solidFill>
                  <a:srgbClr val="353585"/>
                </a:solidFill>
                <a:latin typeface="Arial" panose="020B0604020202020204" pitchFamily="34" charset="0"/>
                <a:cs typeface="Arial" panose="020B0604020202020204" pitchFamily="34" charset="0"/>
              </a:rPr>
              <a:t>transformer-based</a:t>
            </a:r>
            <a:r>
              <a:rPr lang="en-US" sz="1800" b="1" noProof="1">
                <a:latin typeface="Arial" panose="020B0604020202020204" pitchFamily="34" charset="0"/>
                <a:cs typeface="Arial" panose="020B0604020202020204" pitchFamily="34" charset="0"/>
              </a:rPr>
              <a:t> architectures and transfer learning to improve performance and robustness.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Develop computationally efficient models that are clinically relevant.</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Develop a modular, open source framework that can easily incorporate new technology.</a:t>
            </a:r>
          </a:p>
        </p:txBody>
      </p:sp>
      <p:sp>
        <p:nvSpPr>
          <p:cNvPr id="6" name="Rectangle 5" descr="This is an example.&#10;">
            <a:extLst>
              <a:ext uri="{FF2B5EF4-FFF2-40B4-BE49-F238E27FC236}">
                <a16:creationId xmlns:a16="http://schemas.microsoft.com/office/drawing/2014/main" id="{0254564A-D2A4-FFBD-A0FE-E74FB718F5CE}"/>
              </a:ext>
              <a:ext uri="{C183D7F6-B498-43B3-948B-1728B52AA6E4}">
                <adec:decorative xmlns:adec="http://schemas.microsoft.com/office/drawing/2017/decorative" val="0"/>
              </a:ext>
            </a:extLst>
          </p:cNvPr>
          <p:cNvSpPr/>
          <p:nvPr/>
        </p:nvSpPr>
        <p:spPr>
          <a:xfrm>
            <a:off x="6073141" y="685799"/>
            <a:ext cx="45719" cy="3958102"/>
          </a:xfrm>
          <a:prstGeom prst="rect">
            <a:avLst/>
          </a:prstGeom>
          <a:gradFill flip="none" rotWithShape="1">
            <a:gsLst>
              <a:gs pos="0">
                <a:schemeClr val="accent1">
                  <a:lumMod val="5000"/>
                  <a:lumOff val="95000"/>
                </a:schemeClr>
              </a:gs>
              <a:gs pos="34000">
                <a:schemeClr val="accent1">
                  <a:lumMod val="45000"/>
                  <a:lumOff val="55000"/>
                </a:schemeClr>
              </a:gs>
              <a:gs pos="70000">
                <a:schemeClr val="accent1">
                  <a:lumMod val="45000"/>
                  <a:lumOff val="55000"/>
                </a:schemeClr>
              </a:gs>
              <a:gs pos="100000">
                <a:schemeClr val="accent1">
                  <a:lumMod val="30000"/>
                  <a:lumOff val="70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1"/>
          </a:p>
        </p:txBody>
      </p:sp>
    </p:spTree>
    <p:extLst>
      <p:ext uri="{BB962C8B-B14F-4D97-AF65-F5344CB8AC3E}">
        <p14:creationId xmlns:p14="http://schemas.microsoft.com/office/powerpoint/2010/main" val="132677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6F220-7BE3-899A-BDB0-8E688E532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D4BE48-6355-76FC-6520-E7BCF3D2040D}"/>
              </a:ext>
            </a:extLst>
          </p:cNvPr>
          <p:cNvSpPr>
            <a:spLocks noGrp="1"/>
          </p:cNvSpPr>
          <p:nvPr>
            <p:ph type="title"/>
          </p:nvPr>
        </p:nvSpPr>
        <p:spPr>
          <a:xfrm>
            <a:off x="155448" y="0"/>
            <a:ext cx="11887200" cy="457200"/>
          </a:xfrm>
        </p:spPr>
        <p:txBody>
          <a:bodyPr lIns="0">
            <a:normAutofit/>
          </a:bodyPr>
          <a:lstStyle/>
          <a:p>
            <a:r>
              <a:rPr lang="en-US" noProof="1"/>
              <a:t>Summary and Conclusions</a:t>
            </a:r>
          </a:p>
        </p:txBody>
      </p:sp>
      <p:sp>
        <p:nvSpPr>
          <p:cNvPr id="5" name="TextBox 4">
            <a:extLst>
              <a:ext uri="{FF2B5EF4-FFF2-40B4-BE49-F238E27FC236}">
                <a16:creationId xmlns:a16="http://schemas.microsoft.com/office/drawing/2014/main" id="{CB90CDDF-717E-BCC4-0CCF-CA1B8F5FCC8F}"/>
              </a:ext>
            </a:extLst>
          </p:cNvPr>
          <p:cNvSpPr txBox="1"/>
          <p:nvPr/>
        </p:nvSpPr>
        <p:spPr>
          <a:xfrm>
            <a:off x="171448" y="685800"/>
            <a:ext cx="11868152" cy="7778235"/>
          </a:xfrm>
          <a:prstGeom prst="rect">
            <a:avLst/>
          </a:prstGeom>
          <a:noFill/>
        </p:spPr>
        <p:txBody>
          <a:bodyPr wrap="square" lIns="0" tIns="0" rIns="0" bIns="0">
            <a:noAutofit/>
          </a:bodyPr>
          <a:lstStyle>
            <a:defPPr>
              <a:defRPr lang="en-US"/>
            </a:defPPr>
            <a:lvl1pPr marL="228600" indent="-228600">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pPr>
              <a:spcAft>
                <a:spcPts val="1200"/>
              </a:spcAft>
            </a:pPr>
            <a:r>
              <a:rPr lang="en-US" noProof="1"/>
              <a:t>Research Foundation: </a:t>
            </a:r>
            <a:r>
              <a:rPr lang="en-US" noProof="1">
                <a:solidFill>
                  <a:schemeClr val="tx1"/>
                </a:solidFill>
              </a:rPr>
              <a:t>By releasing open, standardized corpora (TUBR and FCBR) with rigorously defined baselines, this project significantly lowers the barrier to entry for new researchers and accelerates innovation in computational pathology.</a:t>
            </a:r>
          </a:p>
          <a:p>
            <a:pPr>
              <a:spcAft>
                <a:spcPts val="1200"/>
              </a:spcAft>
            </a:pPr>
            <a:r>
              <a:rPr lang="en-US" noProof="1"/>
              <a:t>Dual-Dataset Robustness: </a:t>
            </a:r>
            <a:r>
              <a:rPr lang="en-US" noProof="1">
                <a:solidFill>
                  <a:schemeClr val="tx1"/>
                </a:solidFill>
              </a:rPr>
              <a:t>The integration of newly annotated breast tissue datasets from two independent sources (TUBR and FCBR) significantly improves model robustness by exposing learning algorithms to diverse tissue morphologies, staining variability, and disease presentations</a:t>
            </a:r>
            <a:r>
              <a:rPr lang="en-US" noProof="1"/>
              <a:t>.</a:t>
            </a:r>
          </a:p>
          <a:p>
            <a:pPr>
              <a:spcAft>
                <a:spcPts val="1200"/>
              </a:spcAft>
            </a:pPr>
            <a:r>
              <a:rPr lang="en-US" noProof="1"/>
              <a:t>Scientific Foundation: </a:t>
            </a:r>
            <a:r>
              <a:rPr lang="en-US" noProof="1">
                <a:solidFill>
                  <a:schemeClr val="tx1"/>
                </a:solidFill>
              </a:rPr>
              <a:t>This work emphasizes that meaningful progress in machine learning for pathology requires a deep understanding of the underlying biological and procedural foundations—including slide preparation, staining, and annotation protocols. The accompanying book chapter formalizes this knowledge for the ML community.</a:t>
            </a:r>
          </a:p>
          <a:p>
            <a:pPr>
              <a:spcAft>
                <a:spcPts val="1200"/>
              </a:spcAft>
            </a:pPr>
            <a:r>
              <a:rPr lang="en-US" noProof="1"/>
              <a:t>Baseline Establishment: </a:t>
            </a:r>
            <a:r>
              <a:rPr lang="en-US" noProof="1">
                <a:solidFill>
                  <a:schemeClr val="tx1"/>
                </a:solidFill>
              </a:rPr>
              <a:t>We established rigorous performance baselines using COTS architectures (ResNet, EfficientNet, and ViT). While results demonstrate measurable progress, the models are not yet clinically autonomous. Notably, EfficientNet-B0 emerged as a strong balance between computational efficiency and segmentation performance.</a:t>
            </a:r>
          </a:p>
          <a:p>
            <a:pPr>
              <a:spcAft>
                <a:spcPts val="1200"/>
              </a:spcAft>
            </a:pPr>
            <a:r>
              <a:rPr lang="en-US" noProof="1"/>
              <a:t>The Path Forward: </a:t>
            </a:r>
            <a:r>
              <a:rPr lang="en-US" noProof="1">
                <a:solidFill>
                  <a:schemeClr val="tx1"/>
                </a:solidFill>
              </a:rPr>
              <a:t>The combination of large-scale, high-quality open datasets and standardized benchmarking provides a durable foundation for advancing AI-driven pathology systems toward clinically acceptable performance.</a:t>
            </a:r>
          </a:p>
        </p:txBody>
      </p:sp>
    </p:spTree>
    <p:extLst>
      <p:ext uri="{BB962C8B-B14F-4D97-AF65-F5344CB8AC3E}">
        <p14:creationId xmlns:p14="http://schemas.microsoft.com/office/powerpoint/2010/main" val="81546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6E450-6CAC-C454-D2BA-94630DF71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567E7-D512-8FF2-5031-548A34227C11}"/>
              </a:ext>
            </a:extLst>
          </p:cNvPr>
          <p:cNvSpPr>
            <a:spLocks noGrp="1"/>
          </p:cNvSpPr>
          <p:nvPr>
            <p:ph type="title"/>
          </p:nvPr>
        </p:nvSpPr>
        <p:spPr>
          <a:xfrm>
            <a:off x="155448" y="0"/>
            <a:ext cx="11887200" cy="457200"/>
          </a:xfrm>
        </p:spPr>
        <p:txBody>
          <a:bodyPr lIns="0">
            <a:normAutofit/>
          </a:bodyPr>
          <a:lstStyle/>
          <a:p>
            <a:r>
              <a:rPr lang="en-US" noProof="1"/>
              <a:t>Acknowledgements</a:t>
            </a:r>
          </a:p>
        </p:txBody>
      </p:sp>
      <p:sp>
        <p:nvSpPr>
          <p:cNvPr id="4" name="TextBox 3">
            <a:extLst>
              <a:ext uri="{FF2B5EF4-FFF2-40B4-BE49-F238E27FC236}">
                <a16:creationId xmlns:a16="http://schemas.microsoft.com/office/drawing/2014/main" id="{24410C7F-E1ED-9D38-98C5-ABF937DFB9DE}"/>
              </a:ext>
            </a:extLst>
          </p:cNvPr>
          <p:cNvSpPr txBox="1"/>
          <p:nvPr/>
        </p:nvSpPr>
        <p:spPr>
          <a:xfrm>
            <a:off x="152400" y="685801"/>
            <a:ext cx="11887200" cy="5629656"/>
          </a:xfrm>
          <a:prstGeom prst="rect">
            <a:avLst/>
          </a:prstGeom>
          <a:noFill/>
        </p:spPr>
        <p:txBody>
          <a:bodyPr wrap="square" lIns="0" tIns="0" rIns="0" bIns="0">
            <a:noAutofit/>
          </a:bodyPr>
          <a:lstStyle>
            <a:defPPr>
              <a:defRPr lang="en-US"/>
            </a:defPPr>
            <a:lvl1pPr marL="228600" indent="-228600">
              <a:spcAft>
                <a:spcPts val="12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stStyle>
          <a:p>
            <a:r>
              <a:rPr lang="en-US" dirty="0">
                <a:solidFill>
                  <a:schemeClr val="tx1"/>
                </a:solidFill>
              </a:rPr>
              <a:t>This material is based on work supported by several organizations over the years, including the National Science Foundation (grants nos. CNS-1726188 and 1925494), the Temple University Catalytic Collaborative Funding Initiative and most recently by the Pennsylvania Breast Cancer Coalition Breast and Cervical Cancer Research Initiative. Any opinions, findings, and conclusions or recommendations expressed in this material are those of the author(s) and do not necessarily reflect the views of these organizations.</a:t>
            </a:r>
          </a:p>
          <a:p>
            <a:r>
              <a:rPr lang="en-US" noProof="1">
                <a:solidFill>
                  <a:schemeClr val="tx1"/>
                </a:solidFill>
              </a:rPr>
              <a:t>Many people have contributed to this work including (listed alphabetically):</a:t>
            </a:r>
          </a:p>
          <a:p>
            <a:pPr marL="579438" indent="-350838">
              <a:buFont typeface="Wingdings" pitchFamily="2" charset="2"/>
              <a:buChar char="q"/>
            </a:pPr>
            <a:r>
              <a:rPr lang="en-US" noProof="1">
                <a:solidFill>
                  <a:schemeClr val="tx1"/>
                </a:solidFill>
              </a:rPr>
              <a:t>Undergraduate Students: Maria Bagritsevich, Ben Doshna, Dmitry Hackel, Dylan Heathcote, Zoe Wevodau and several generations of annotators.</a:t>
            </a:r>
          </a:p>
          <a:p>
            <a:pPr marL="579438" indent="-350838">
              <a:buFont typeface="Wingdings" pitchFamily="2" charset="2"/>
              <a:buChar char="q"/>
            </a:pPr>
            <a:r>
              <a:rPr lang="en-US" noProof="1">
                <a:solidFill>
                  <a:schemeClr val="tx1"/>
                </a:solidFill>
              </a:rPr>
              <a:t>Graduate Students: Claudia Dumitrescu. Somayeh Seifi Shalamzari and Nabila Shawki</a:t>
            </a:r>
          </a:p>
          <a:p>
            <a:pPr marL="579438" indent="-350838">
              <a:buFont typeface="Wingdings" pitchFamily="2" charset="2"/>
              <a:buChar char="q"/>
            </a:pPr>
            <a:r>
              <a:rPr lang="en-US" noProof="1">
                <a:solidFill>
                  <a:schemeClr val="tx1"/>
                </a:solidFill>
              </a:rPr>
              <a:t>Medical Professionals: Many members of the Temple University Health System have contributed to this project including Denise Connolly, Tunde Farkas, Nirag Jhala, Yuri Persidsky and Chao Wu.</a:t>
            </a:r>
          </a:p>
        </p:txBody>
      </p:sp>
    </p:spTree>
    <p:extLst>
      <p:ext uri="{BB962C8B-B14F-4D97-AF65-F5344CB8AC3E}">
        <p14:creationId xmlns:p14="http://schemas.microsoft.com/office/powerpoint/2010/main" val="2421040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BF543-A77A-A95E-651B-B0571902B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B57AD-0D2D-10E5-CB6F-F9AAF108D591}"/>
              </a:ext>
            </a:extLst>
          </p:cNvPr>
          <p:cNvSpPr>
            <a:spLocks noGrp="1"/>
          </p:cNvSpPr>
          <p:nvPr>
            <p:ph type="title"/>
          </p:nvPr>
        </p:nvSpPr>
        <p:spPr>
          <a:xfrm>
            <a:off x="155448" y="0"/>
            <a:ext cx="11887200" cy="457200"/>
          </a:xfrm>
        </p:spPr>
        <p:txBody>
          <a:bodyPr lIns="0">
            <a:normAutofit/>
          </a:bodyPr>
          <a:lstStyle/>
          <a:p>
            <a:r>
              <a:rPr lang="en-US" noProof="1"/>
              <a:t>Selected References</a:t>
            </a:r>
          </a:p>
        </p:txBody>
      </p:sp>
      <p:sp>
        <p:nvSpPr>
          <p:cNvPr id="5" name="TextBox 4">
            <a:extLst>
              <a:ext uri="{FF2B5EF4-FFF2-40B4-BE49-F238E27FC236}">
                <a16:creationId xmlns:a16="http://schemas.microsoft.com/office/drawing/2014/main" id="{1C8897F1-4CA9-C5E3-D30D-9CA42282014F}"/>
              </a:ext>
            </a:extLst>
          </p:cNvPr>
          <p:cNvSpPr txBox="1"/>
          <p:nvPr/>
        </p:nvSpPr>
        <p:spPr>
          <a:xfrm>
            <a:off x="155448" y="685800"/>
            <a:ext cx="11884152" cy="5726874"/>
          </a:xfrm>
          <a:prstGeom prst="rect">
            <a:avLst/>
          </a:prstGeom>
          <a:noFill/>
        </p:spPr>
        <p:txBody>
          <a:bodyPr wrap="square" lIns="0" tIns="0" rIns="0" bIns="0">
            <a:noAutofit/>
          </a:bodyPr>
          <a:lstStyle/>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Hackel, D., Bagritsevich, M., Dumitrescu, C., Al Mamun, Md. A., Purba, S. A., Heathcote, D., Obeid, I., &amp; Picone, J. (2026). </a:t>
            </a:r>
            <a:r>
              <a:rPr lang="en-US" sz="1400" b="1" i="1" dirty="0">
                <a:latin typeface="Arial" panose="020B0604020202020204" pitchFamily="34" charset="0"/>
                <a:cs typeface="Arial" panose="020B0604020202020204" pitchFamily="34" charset="0"/>
              </a:rPr>
              <a:t>Enabling Microsegmentation: Digital Pathology Corpora for Advanced Model Development</a:t>
            </a:r>
            <a:r>
              <a:rPr lang="en-US" sz="1400" b="1" dirty="0">
                <a:latin typeface="Arial" panose="020B0604020202020204" pitchFamily="34" charset="0"/>
                <a:cs typeface="Arial" panose="020B0604020202020204" pitchFamily="34" charset="0"/>
              </a:rPr>
              <a:t>. In Signal Processing in Medicine and Biology: Applications of Artificial Intelligence in Medicine and Biology (Vol. 1, p. 50). Springer. </a:t>
            </a:r>
            <a:r>
              <a:rPr lang="en-US" sz="1400" b="1" dirty="0" err="1">
                <a:latin typeface="Arial" panose="020B0604020202020204" pitchFamily="34" charset="0"/>
                <a:cs typeface="Arial" panose="020B0604020202020204" pitchFamily="34" charset="0"/>
              </a:rPr>
              <a:t>url</a:t>
            </a:r>
            <a:r>
              <a:rPr lang="en-US" sz="1400" b="1"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https://isip.piconepress.com/publications/book_sections/2026/springer/</a:t>
            </a:r>
            <a:r>
              <a:rPr lang="en-US" sz="1400" b="1" i="1" dirty="0" err="1">
                <a:latin typeface="Arial" panose="020B0604020202020204" pitchFamily="34" charset="0"/>
                <a:cs typeface="Arial" panose="020B0604020202020204" pitchFamily="34" charset="0"/>
              </a:rPr>
              <a:t>dpath</a:t>
            </a:r>
            <a:r>
              <a:rPr lang="en-US" sz="1400" b="1" i="1" dirty="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Al Mamun, A., Purba, S., Obeid, I., &amp; Picone, J. (2026). Automated Interpretation and Visualization in Digital Pathology. </a:t>
            </a:r>
            <a:r>
              <a:rPr lang="en-US" sz="1400" b="1" i="1" dirty="0">
                <a:latin typeface="Arial" panose="020B0604020202020204" pitchFamily="34" charset="0"/>
                <a:cs typeface="Arial" panose="020B0604020202020204" pitchFamily="34" charset="0"/>
              </a:rPr>
              <a:t>Proc. of the North-east Bioengineering Conf. (NEBEC), 1–3. </a:t>
            </a:r>
            <a:r>
              <a:rPr lang="en-US" sz="1400" b="1" dirty="0" err="1">
                <a:latin typeface="Arial" panose="020B0604020202020204" pitchFamily="34" charset="0"/>
                <a:cs typeface="Arial" panose="020B0604020202020204" pitchFamily="34" charset="0"/>
              </a:rPr>
              <a:t>url</a:t>
            </a:r>
            <a:r>
              <a:rPr lang="en-US" sz="1400" b="1" dirty="0">
                <a:latin typeface="Arial" panose="020B0604020202020204" pitchFamily="34" charset="0"/>
                <a:cs typeface="Arial" panose="020B0604020202020204" pitchFamily="34" charset="0"/>
              </a:rPr>
              <a:t>:</a:t>
            </a:r>
            <a:r>
              <a:rPr lang="en-US" sz="1400" b="1" i="1" dirty="0">
                <a:latin typeface="Arial" panose="020B0604020202020204" pitchFamily="34" charset="0"/>
                <a:cs typeface="Arial" panose="020B0604020202020204" pitchFamily="34" charset="0"/>
              </a:rPr>
              <a:t> https://isip.piconepress.com/publications/conference_presentations/2026/nebec/dpath.</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Dumitrescu, C., Hackel, D., Obeid, I., &amp; Picone, J. (2025). Crystallization Signatures as Predictive Biomarkers in Histopathology. Proceedings of the </a:t>
            </a:r>
            <a:r>
              <a:rPr lang="en-US" sz="1400" b="1" i="1" dirty="0">
                <a:latin typeface="Arial" panose="020B0604020202020204" pitchFamily="34" charset="0"/>
                <a:cs typeface="Arial" panose="020B0604020202020204" pitchFamily="34" charset="0"/>
              </a:rPr>
              <a:t>IEEE Signal Processing in Medicine and Biology Symposium (SPMB)</a:t>
            </a:r>
            <a:r>
              <a:rPr lang="en-US" sz="1400" b="1" dirty="0">
                <a:latin typeface="Arial" panose="020B0604020202020204" pitchFamily="34" charset="0"/>
                <a:cs typeface="Arial" panose="020B0604020202020204" pitchFamily="34" charset="0"/>
              </a:rPr>
              <a:t>, 1, 1–6. doi: </a:t>
            </a:r>
            <a:r>
              <a:rPr lang="en-US" sz="1400" b="1" i="1" dirty="0">
                <a:latin typeface="Arial" panose="020B0604020202020204" pitchFamily="34" charset="0"/>
                <a:cs typeface="Arial" panose="020B0604020202020204" pitchFamily="34" charset="0"/>
              </a:rPr>
              <a:t>10.1109/SPMB67169.2025.11345371</a:t>
            </a:r>
            <a:r>
              <a:rPr lang="en-US" sz="1400" b="1"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Bagritsevich, M., Hackel, D., Obeid, I., &amp; Picone, J. (2024). Annotation of the Fox Chase Cancer Center Digital Pathology Corpus. </a:t>
            </a:r>
            <a:r>
              <a:rPr lang="en-US" sz="1400" b="1" i="1" dirty="0">
                <a:latin typeface="Arial" panose="020B0604020202020204" pitchFamily="34" charset="0"/>
                <a:cs typeface="Arial" panose="020B0604020202020204" pitchFamily="34" charset="0"/>
              </a:rPr>
              <a:t>Proceedings of the IEEE Signal Processing in Medicine and Biology Symposium</a:t>
            </a:r>
            <a:r>
              <a:rPr lang="en-US" sz="1400" b="1" dirty="0">
                <a:latin typeface="Arial" panose="020B0604020202020204" pitchFamily="34" charset="0"/>
                <a:cs typeface="Arial" panose="020B0604020202020204" pitchFamily="34" charset="0"/>
              </a:rPr>
              <a:t>, 1–4. doi: </a:t>
            </a:r>
            <a:r>
              <a:rPr lang="en-US" sz="1400" b="1" i="1" dirty="0">
                <a:latin typeface="Arial" panose="020B0604020202020204" pitchFamily="34" charset="0"/>
                <a:cs typeface="Arial" panose="020B0604020202020204" pitchFamily="34" charset="0"/>
              </a:rPr>
              <a:t>10.1109/SPMB62441.2024.10842255</a:t>
            </a:r>
            <a:r>
              <a:rPr lang="en-US" sz="1400" b="1" dirty="0">
                <a:latin typeface="Arial" panose="020B0604020202020204" pitchFamily="34" charset="0"/>
                <a:cs typeface="Arial" panose="020B0604020202020204" pitchFamily="34" charset="0"/>
              </a:rPr>
              <a:t>.</a:t>
            </a:r>
          </a:p>
          <a:p>
            <a:pPr marL="285750" lvl="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Shalamzari, S. S., Bagritsevich, M., Melles, Anne-Mai, Obeid, I., Picone, J., Connolly, D., Wu, C., Brown, B., James, J., Gong, Y., &amp; Wu, H. (2023). Big Data Resources for Digital Pathology. </a:t>
            </a:r>
            <a:r>
              <a:rPr lang="en-US" sz="1400" b="1" i="1" dirty="0">
                <a:latin typeface="Arial" panose="020B0604020202020204" pitchFamily="34" charset="0"/>
                <a:cs typeface="Arial" panose="020B0604020202020204" pitchFamily="34" charset="0"/>
              </a:rPr>
              <a:t>Proceedings of the IEEE Signal Processing in Medicine and Biology Symposium (SPMB)</a:t>
            </a:r>
            <a:r>
              <a:rPr lang="en-US" sz="1400" b="1" dirty="0">
                <a:latin typeface="Arial" panose="020B0604020202020204" pitchFamily="34" charset="0"/>
                <a:cs typeface="Arial" panose="020B0604020202020204" pitchFamily="34" charset="0"/>
              </a:rPr>
              <a:t>, 1–19. doi: </a:t>
            </a:r>
            <a:r>
              <a:rPr lang="en-US" sz="1400" b="1" i="1" dirty="0">
                <a:latin typeface="Arial" panose="020B0604020202020204" pitchFamily="34" charset="0"/>
                <a:cs typeface="Arial" panose="020B0604020202020204" pitchFamily="34" charset="0"/>
              </a:rPr>
              <a:t>10.1109/SPMB59478.2023.10372721.</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Simons, J., Wevodau, Z., Doshna, B., Obeid, I., &amp; Picone, J. (2021). The Temple University Hospital DPATH Corpus: Annotation Guidelines (p. 18). Temple University. </a:t>
            </a:r>
            <a:r>
              <a:rPr lang="en-US" sz="1400" b="1" dirty="0" err="1">
                <a:latin typeface="Arial" panose="020B0604020202020204" pitchFamily="34" charset="0"/>
                <a:cs typeface="Arial" panose="020B0604020202020204" pitchFamily="34" charset="0"/>
              </a:rPr>
              <a:t>url</a:t>
            </a:r>
            <a:r>
              <a:rPr lang="en-US" sz="1400" b="1" dirty="0">
                <a:latin typeface="Arial" panose="020B0604020202020204" pitchFamily="34" charset="0"/>
                <a:cs typeface="Arial" panose="020B0604020202020204" pitchFamily="34" charset="0"/>
              </a:rPr>
              <a:t>: </a:t>
            </a:r>
            <a:r>
              <a:rPr lang="en-US" sz="1400" b="1" i="1" dirty="0">
                <a:latin typeface="Arial" panose="020B0604020202020204" pitchFamily="34" charset="0"/>
                <a:cs typeface="Arial" panose="020B0604020202020204" pitchFamily="34" charset="0"/>
              </a:rPr>
              <a:t>https://</a:t>
            </a:r>
            <a:r>
              <a:rPr lang="en-US" sz="1400" b="1" i="1" dirty="0" err="1">
                <a:latin typeface="Arial" panose="020B0604020202020204" pitchFamily="34" charset="0"/>
                <a:cs typeface="Arial" panose="020B0604020202020204" pitchFamily="34" charset="0"/>
              </a:rPr>
              <a:t>isip.piconepress.com</a:t>
            </a:r>
            <a:r>
              <a:rPr lang="en-US" sz="1400" b="1" i="1" dirty="0">
                <a:latin typeface="Arial" panose="020B0604020202020204" pitchFamily="34" charset="0"/>
                <a:cs typeface="Arial" panose="020B0604020202020204" pitchFamily="34" charset="0"/>
              </a:rPr>
              <a:t>/publications/reports/2021/</a:t>
            </a:r>
            <a:r>
              <a:rPr lang="en-US" sz="1400" b="1" i="1" dirty="0" err="1">
                <a:latin typeface="Arial" panose="020B0604020202020204" pitchFamily="34" charset="0"/>
                <a:cs typeface="Arial" panose="020B0604020202020204" pitchFamily="34" charset="0"/>
              </a:rPr>
              <a:t>tuh_dpath</a:t>
            </a:r>
            <a:r>
              <a:rPr lang="en-US" sz="1400" b="1" i="1" dirty="0">
                <a:latin typeface="Arial" panose="020B0604020202020204" pitchFamily="34" charset="0"/>
                <a:cs typeface="Arial" panose="020B0604020202020204" pitchFamily="34" charset="0"/>
              </a:rPr>
              <a:t>/annotations/</a:t>
            </a:r>
            <a:r>
              <a:rPr lang="en-US" sz="1400" b="1"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Doshna, B., Wevodau, Z., Jhala, N., Akhtar, I., Obeid, I., &amp; Picone, J. (2021). The Temple University Digital Pathology Corpus: The Breast Tissue Subset. In I. Obeid, I. Selesnick, &amp; J. Picone (Eds.), </a:t>
            </a:r>
            <a:r>
              <a:rPr lang="en-US" sz="1400" b="1" i="1" dirty="0">
                <a:latin typeface="Arial" panose="020B0604020202020204" pitchFamily="34" charset="0"/>
                <a:cs typeface="Arial" panose="020B0604020202020204" pitchFamily="34" charset="0"/>
              </a:rPr>
              <a:t>Proceedings of the IEEE Signal Processing in Medicine and Biology Symposium (SPMB)</a:t>
            </a:r>
            <a:r>
              <a:rPr lang="en-US" sz="1400" b="1" dirty="0">
                <a:latin typeface="Arial" panose="020B0604020202020204" pitchFamily="34" charset="0"/>
                <a:cs typeface="Arial" panose="020B0604020202020204" pitchFamily="34" charset="0"/>
              </a:rPr>
              <a:t> (pp. 1–3). IEEE. doi: https://</a:t>
            </a:r>
            <a:r>
              <a:rPr lang="en-US" sz="1400" b="1" dirty="0" err="1">
                <a:latin typeface="Arial" panose="020B0604020202020204" pitchFamily="34" charset="0"/>
                <a:cs typeface="Arial" panose="020B0604020202020204" pitchFamily="34" charset="0"/>
              </a:rPr>
              <a:t>doi.org</a:t>
            </a:r>
            <a:r>
              <a:rPr lang="en-US" sz="1400" b="1" dirty="0">
                <a:latin typeface="Arial" panose="020B0604020202020204" pitchFamily="34" charset="0"/>
                <a:cs typeface="Arial" panose="020B0604020202020204" pitchFamily="34" charset="0"/>
              </a:rPr>
              <a:t>/10.1109/SPMB52430.2021.9672275.</a:t>
            </a:r>
          </a:p>
          <a:p>
            <a:pPr marL="285750" lvl="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Shawki, N., Shadhin, M. G. M., Elseify, T., Jakielaszek, L., Farkas, T., Persidsky, Y., Jhala, N., Obeid, I., &amp; Picone, J. (2020). The Temple University Digital Pathology Corpus. In I. Obeid, I. Selesnick, &amp; J. Picone (Eds.), </a:t>
            </a:r>
            <a:r>
              <a:rPr lang="en-US" sz="1400" b="1" i="1" dirty="0">
                <a:latin typeface="Arial" panose="020B0604020202020204" pitchFamily="34" charset="0"/>
                <a:cs typeface="Arial" panose="020B0604020202020204" pitchFamily="34" charset="0"/>
              </a:rPr>
              <a:t>Signal Processing in Medicine and Biology: Emerging Trends in Research and Applications </a:t>
            </a:r>
            <a:r>
              <a:rPr lang="en-US" sz="1400" b="1" dirty="0">
                <a:latin typeface="Arial" panose="020B0604020202020204" pitchFamily="34" charset="0"/>
                <a:cs typeface="Arial" panose="020B0604020202020204" pitchFamily="34" charset="0"/>
              </a:rPr>
              <a:t>(1st ed., pp. 67–104). doi: </a:t>
            </a:r>
            <a:r>
              <a:rPr lang="en-US" sz="1400" b="1" i="1" dirty="0">
                <a:latin typeface="Arial" panose="020B0604020202020204" pitchFamily="34" charset="0"/>
                <a:cs typeface="Arial" panose="020B0604020202020204" pitchFamily="34" charset="0"/>
              </a:rPr>
              <a:t>10.1007/978-3-030-36844-9</a:t>
            </a:r>
            <a:r>
              <a:rPr lang="en-US" sz="1400" b="1"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Hunt, I., Husain, S., Simons, J., Obeid, I., &amp; Picone, J. (2019). Recent Advances in the Temple University Digital Pathology Corpus. I. Obeid &amp; J. Picone (Eds.), </a:t>
            </a:r>
            <a:r>
              <a:rPr lang="en-US" sz="1400" b="1" i="1" dirty="0">
                <a:latin typeface="Arial" panose="020B0604020202020204" pitchFamily="34" charset="0"/>
                <a:cs typeface="Arial" panose="020B0604020202020204" pitchFamily="34" charset="0"/>
              </a:rPr>
              <a:t>Proceedings of the IEEE Signal Processing in Medicine and Biology Symposium (SPMB)</a:t>
            </a:r>
            <a:r>
              <a:rPr lang="en-US" sz="1400" b="1" dirty="0">
                <a:latin typeface="Arial" panose="020B0604020202020204" pitchFamily="34" charset="0"/>
                <a:cs typeface="Arial" panose="020B0604020202020204" pitchFamily="34" charset="0"/>
              </a:rPr>
              <a:t> (pp. 1-4). doi: </a:t>
            </a:r>
            <a:r>
              <a:rPr lang="en-US" sz="1400" b="1" i="1" dirty="0">
                <a:latin typeface="Arial" panose="020B0604020202020204" pitchFamily="34" charset="0"/>
                <a:cs typeface="Arial" panose="020B0604020202020204" pitchFamily="34" charset="0"/>
              </a:rPr>
              <a:t>10.1109/SPMB47826.2019.9037859</a:t>
            </a:r>
            <a:r>
              <a:rPr lang="en-US" sz="1400" b="1" dirty="0">
                <a:latin typeface="Arial" panose="020B0604020202020204" pitchFamily="34" charset="0"/>
                <a:cs typeface="Arial" panose="020B0604020202020204" pitchFamily="34" charset="0"/>
              </a:rPr>
              <a:t>.</a:t>
            </a:r>
            <a:endParaRPr lang="en-US" dirty="0">
              <a:effectLst/>
            </a:endParaRPr>
          </a:p>
        </p:txBody>
      </p:sp>
    </p:spTree>
    <p:extLst>
      <p:ext uri="{BB962C8B-B14F-4D97-AF65-F5344CB8AC3E}">
        <p14:creationId xmlns:p14="http://schemas.microsoft.com/office/powerpoint/2010/main" val="1260870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C1F2E"/>
        </a:solidFill>
        <a:effectLst/>
      </p:bgPr>
    </p:bg>
    <p:spTree>
      <p:nvGrpSpPr>
        <p:cNvPr id="1" name=""/>
        <p:cNvGrpSpPr/>
        <p:nvPr/>
      </p:nvGrpSpPr>
      <p:grpSpPr>
        <a:xfrm>
          <a:off x="0" y="0"/>
          <a:ext cx="0" cy="0"/>
          <a:chOff x="0" y="0"/>
          <a:chExt cx="0" cy="0"/>
        </a:xfrm>
      </p:grpSpPr>
      <p:sp>
        <p:nvSpPr>
          <p:cNvPr id="2" name="Shape 0"/>
          <p:cNvSpPr/>
          <p:nvPr/>
        </p:nvSpPr>
        <p:spPr>
          <a:xfrm>
            <a:off x="0" y="0"/>
            <a:ext cx="219456" cy="6858000"/>
          </a:xfrm>
          <a:prstGeom prst="rect">
            <a:avLst/>
          </a:prstGeom>
          <a:solidFill>
            <a:srgbClr val="C8A96E"/>
          </a:solidFill>
          <a:ln w="12700">
            <a:solidFill>
              <a:srgbClr val="C8A96E"/>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0" y="0"/>
            <a:ext cx="12192000" cy="85344"/>
          </a:xfrm>
          <a:prstGeom prst="rect">
            <a:avLst/>
          </a:prstGeom>
          <a:solidFill>
            <a:srgbClr val="C8A96E"/>
          </a:solidFill>
          <a:ln w="12700">
            <a:solidFill>
              <a:srgbClr val="C8A96E"/>
            </a:solidFill>
            <a:prstDash val="solid"/>
          </a:ln>
        </p:spPr>
        <p:txBody>
          <a:bodyPr/>
          <a:lstStyle/>
          <a:p>
            <a:pPr defTabSz="1219170"/>
            <a:endParaRPr lang="en-US" sz="2400">
              <a:solidFill>
                <a:prstClr val="black"/>
              </a:solidFill>
              <a:latin typeface="Calibri" panose="020F0502020204030204"/>
            </a:endParaRPr>
          </a:p>
        </p:txBody>
      </p:sp>
      <p:sp>
        <p:nvSpPr>
          <p:cNvPr id="4" name="Shape 2"/>
          <p:cNvSpPr/>
          <p:nvPr/>
        </p:nvSpPr>
        <p:spPr>
          <a:xfrm>
            <a:off x="0" y="6772656"/>
            <a:ext cx="12192000" cy="85344"/>
          </a:xfrm>
          <a:prstGeom prst="rect">
            <a:avLst/>
          </a:prstGeom>
          <a:solidFill>
            <a:srgbClr val="C8A96E"/>
          </a:solidFill>
          <a:ln w="12700">
            <a:solidFill>
              <a:srgbClr val="C8A96E"/>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5486400" y="365760"/>
            <a:ext cx="6096000" cy="6096000"/>
          </a:xfrm>
          <a:prstGeom prst="rect">
            <a:avLst/>
          </a:prstGeom>
          <a:noFill/>
          <a:ln/>
        </p:spPr>
        <p:txBody>
          <a:bodyPr wrap="square" lIns="0" tIns="0" rIns="0" bIns="0" rtlCol="0" anchor="ctr"/>
          <a:lstStyle/>
          <a:p>
            <a:pPr algn="ctr" defTabSz="1219170"/>
            <a:r>
              <a:rPr lang="en-US" sz="42666" b="1" dirty="0">
                <a:solidFill>
                  <a:srgbClr val="FFFFFF">
                    <a:alpha val="8000"/>
                  </a:srgbClr>
                </a:solidFill>
                <a:latin typeface="Georgia" pitchFamily="34" charset="0"/>
                <a:ea typeface="Georgia" pitchFamily="34" charset="-122"/>
                <a:cs typeface="Georgia" pitchFamily="34" charset="-120"/>
              </a:rPr>
              <a:t>A</a:t>
            </a:r>
            <a:endParaRPr lang="en-US" sz="42666" dirty="0">
              <a:solidFill>
                <a:prstClr val="black"/>
              </a:solidFill>
              <a:latin typeface="Calibri" panose="020F0502020204030204"/>
            </a:endParaRPr>
          </a:p>
        </p:txBody>
      </p:sp>
      <p:sp>
        <p:nvSpPr>
          <p:cNvPr id="6" name="Text 4"/>
          <p:cNvSpPr/>
          <p:nvPr/>
        </p:nvSpPr>
        <p:spPr>
          <a:xfrm>
            <a:off x="548640" y="1706880"/>
            <a:ext cx="7315200" cy="548640"/>
          </a:xfrm>
          <a:prstGeom prst="rect">
            <a:avLst/>
          </a:prstGeom>
          <a:noFill/>
          <a:ln/>
        </p:spPr>
        <p:txBody>
          <a:bodyPr wrap="square" lIns="0" tIns="0" rIns="0" bIns="0" rtlCol="0" anchor="ctr"/>
          <a:lstStyle/>
          <a:p>
            <a:pPr defTabSz="1219170"/>
            <a:r>
              <a:rPr lang="en-US" sz="1467" kern="0" spc="1067" dirty="0">
                <a:solidFill>
                  <a:srgbClr val="C8A96E"/>
                </a:solidFill>
                <a:latin typeface="Calibri" pitchFamily="34" charset="0"/>
                <a:ea typeface="Calibri" pitchFamily="34" charset="-122"/>
                <a:cs typeface="Calibri" pitchFamily="34" charset="-120"/>
              </a:rPr>
              <a:t>APPENDIX</a:t>
            </a:r>
            <a:endParaRPr lang="en-US" sz="1467" dirty="0">
              <a:solidFill>
                <a:prstClr val="black"/>
              </a:solidFill>
              <a:latin typeface="Calibri" panose="020F0502020204030204"/>
            </a:endParaRPr>
          </a:p>
        </p:txBody>
      </p:sp>
      <p:sp>
        <p:nvSpPr>
          <p:cNvPr id="7" name="Text 5"/>
          <p:cNvSpPr/>
          <p:nvPr/>
        </p:nvSpPr>
        <p:spPr>
          <a:xfrm>
            <a:off x="487680" y="2194560"/>
            <a:ext cx="3048000" cy="2438400"/>
          </a:xfrm>
          <a:prstGeom prst="rect">
            <a:avLst/>
          </a:prstGeom>
          <a:noFill/>
          <a:ln/>
        </p:spPr>
        <p:txBody>
          <a:bodyPr wrap="square" lIns="0" tIns="0" rIns="0" bIns="0" rtlCol="0" anchor="ctr"/>
          <a:lstStyle/>
          <a:p>
            <a:pPr defTabSz="1219170"/>
            <a:r>
              <a:rPr lang="en-US" sz="19200" dirty="0">
                <a:solidFill>
                  <a:srgbClr val="FFFFFF"/>
                </a:solidFill>
                <a:latin typeface="Georgia" pitchFamily="34" charset="0"/>
                <a:ea typeface="Georgia" pitchFamily="34" charset="-122"/>
                <a:cs typeface="Georgia" pitchFamily="34" charset="-120"/>
              </a:rPr>
              <a:t>A</a:t>
            </a:r>
            <a:endParaRPr lang="en-US" sz="19200" dirty="0">
              <a:solidFill>
                <a:prstClr val="black"/>
              </a:solidFill>
              <a:latin typeface="Calibri" panose="020F0502020204030204"/>
            </a:endParaRPr>
          </a:p>
        </p:txBody>
      </p:sp>
      <p:sp>
        <p:nvSpPr>
          <p:cNvPr id="8" name="Shape 6"/>
          <p:cNvSpPr/>
          <p:nvPr/>
        </p:nvSpPr>
        <p:spPr>
          <a:xfrm>
            <a:off x="548640" y="4657344"/>
            <a:ext cx="6705600" cy="24384"/>
          </a:xfrm>
          <a:prstGeom prst="rect">
            <a:avLst/>
          </a:prstGeom>
          <a:solidFill>
            <a:srgbClr val="C8A96E">
              <a:alpha val="70000"/>
            </a:srgbClr>
          </a:solidFill>
          <a:ln w="12700">
            <a:solidFill>
              <a:srgbClr val="C8A96E">
                <a:alpha val="70000"/>
              </a:srgbClr>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548640" y="4754880"/>
            <a:ext cx="9144000" cy="792480"/>
          </a:xfrm>
          <a:prstGeom prst="rect">
            <a:avLst/>
          </a:prstGeom>
          <a:noFill/>
          <a:ln/>
        </p:spPr>
        <p:txBody>
          <a:bodyPr wrap="square" lIns="0" tIns="0" rIns="0" bIns="0" rtlCol="0" anchor="ctr"/>
          <a:lstStyle/>
          <a:p>
            <a:pPr defTabSz="1219170"/>
            <a:r>
              <a:rPr lang="en-US" sz="3733" dirty="0">
                <a:solidFill>
                  <a:srgbClr val="FFFFFF"/>
                </a:solidFill>
                <a:latin typeface="Georgia" pitchFamily="34" charset="0"/>
                <a:ea typeface="Georgia" pitchFamily="34" charset="-122"/>
                <a:cs typeface="Georgia" pitchFamily="34" charset="-120"/>
              </a:rPr>
              <a:t>Supplementary Materials</a:t>
            </a:r>
            <a:endParaRPr lang="en-US" sz="3733" dirty="0">
              <a:solidFill>
                <a:prstClr val="black"/>
              </a:solidFill>
              <a:latin typeface="Calibri" panose="020F0502020204030204"/>
            </a:endParaRPr>
          </a:p>
        </p:txBody>
      </p:sp>
      <p:sp>
        <p:nvSpPr>
          <p:cNvPr id="10" name="Text 8"/>
          <p:cNvSpPr/>
          <p:nvPr/>
        </p:nvSpPr>
        <p:spPr>
          <a:xfrm>
            <a:off x="548640" y="5547360"/>
            <a:ext cx="9144000" cy="487680"/>
          </a:xfrm>
          <a:prstGeom prst="rect">
            <a:avLst/>
          </a:prstGeom>
          <a:noFill/>
          <a:ln/>
        </p:spPr>
        <p:txBody>
          <a:bodyPr wrap="square" lIns="0" tIns="0" rIns="0" bIns="0" rtlCol="0" anchor="t"/>
          <a:lstStyle/>
          <a:p>
            <a:pPr defTabSz="1219170"/>
            <a:r>
              <a:rPr lang="en-US" sz="1600" kern="0" spc="133" dirty="0">
                <a:solidFill>
                  <a:srgbClr val="C8A96E"/>
                </a:solidFill>
                <a:latin typeface="Calibri" pitchFamily="34" charset="0"/>
                <a:ea typeface="Calibri" pitchFamily="34" charset="-122"/>
                <a:cs typeface="Calibri" pitchFamily="34" charset="-120"/>
              </a:rPr>
              <a:t>Supporting data, figures, and extended analysis</a:t>
            </a:r>
            <a:endParaRPr lang="en-US" sz="1600" dirty="0">
              <a:solidFill>
                <a:prstClr val="black"/>
              </a:solidFill>
              <a:latin typeface="Calibri" panose="020F0502020204030204"/>
            </a:endParaRPr>
          </a:p>
        </p:txBody>
      </p:sp>
      <p:sp>
        <p:nvSpPr>
          <p:cNvPr id="11" name="Shape 9"/>
          <p:cNvSpPr/>
          <p:nvPr/>
        </p:nvSpPr>
        <p:spPr>
          <a:xfrm>
            <a:off x="548640" y="6278880"/>
            <a:ext cx="73152" cy="73152"/>
          </a:xfrm>
          <a:prstGeom prst="ellipse">
            <a:avLst/>
          </a:prstGeom>
          <a:solidFill>
            <a:srgbClr val="C8A96E">
              <a:alpha val="60000"/>
            </a:srgbClr>
          </a:solidFill>
          <a:ln w="12700">
            <a:solidFill>
              <a:srgbClr val="C8A96E">
                <a:alpha val="60000"/>
              </a:srgbClr>
            </a:solidFill>
            <a:prstDash val="solid"/>
          </a:ln>
        </p:spPr>
        <p:txBody>
          <a:bodyPr/>
          <a:lstStyle/>
          <a:p>
            <a:pPr defTabSz="1219170"/>
            <a:endParaRPr lang="en-US" sz="2400">
              <a:solidFill>
                <a:prstClr val="black"/>
              </a:solidFill>
              <a:latin typeface="Calibri" panose="020F0502020204030204"/>
            </a:endParaRPr>
          </a:p>
        </p:txBody>
      </p:sp>
      <p:sp>
        <p:nvSpPr>
          <p:cNvPr id="12" name="Shape 10"/>
          <p:cNvSpPr/>
          <p:nvPr/>
        </p:nvSpPr>
        <p:spPr>
          <a:xfrm>
            <a:off x="731520" y="6278880"/>
            <a:ext cx="73152" cy="73152"/>
          </a:xfrm>
          <a:prstGeom prst="ellipse">
            <a:avLst/>
          </a:prstGeom>
          <a:solidFill>
            <a:srgbClr val="C8A96E">
              <a:alpha val="40000"/>
            </a:srgbClr>
          </a:solidFill>
          <a:ln w="12700">
            <a:solidFill>
              <a:srgbClr val="C8A96E">
                <a:alpha val="40000"/>
              </a:srgbClr>
            </a:solidFill>
            <a:prstDash val="solid"/>
          </a:ln>
        </p:spPr>
        <p:txBody>
          <a:bodyPr/>
          <a:lstStyle/>
          <a:p>
            <a:pPr defTabSz="1219170"/>
            <a:endParaRPr lang="en-US" sz="2400">
              <a:solidFill>
                <a:prstClr val="black"/>
              </a:solidFill>
              <a:latin typeface="Calibri" panose="020F0502020204030204"/>
            </a:endParaRPr>
          </a:p>
        </p:txBody>
      </p:sp>
      <p:sp>
        <p:nvSpPr>
          <p:cNvPr id="13" name="Shape 11"/>
          <p:cNvSpPr/>
          <p:nvPr/>
        </p:nvSpPr>
        <p:spPr>
          <a:xfrm>
            <a:off x="914400" y="6278880"/>
            <a:ext cx="73152" cy="73152"/>
          </a:xfrm>
          <a:prstGeom prst="ellipse">
            <a:avLst/>
          </a:prstGeom>
          <a:solidFill>
            <a:srgbClr val="C8A96E">
              <a:alpha val="25000"/>
            </a:srgbClr>
          </a:solidFill>
          <a:ln w="12700">
            <a:solidFill>
              <a:srgbClr val="C8A96E">
                <a:alpha val="25000"/>
              </a:srgbClr>
            </a:solidFill>
            <a:prstDash val="solid"/>
          </a:ln>
        </p:spPr>
        <p:txBody>
          <a:bodyPr/>
          <a:lstStyle/>
          <a:p>
            <a:pPr defTabSz="1219170"/>
            <a:endParaRPr lang="en-US" sz="2400">
              <a:solidFill>
                <a:prstClr val="black"/>
              </a:solidFill>
              <a:latin typeface="Calibri" panose="020F050202020403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390D-ECDE-5698-B3E7-7BCE1DCDBB80}"/>
              </a:ext>
            </a:extLst>
          </p:cNvPr>
          <p:cNvSpPr>
            <a:spLocks noGrp="1"/>
          </p:cNvSpPr>
          <p:nvPr>
            <p:ph type="title"/>
          </p:nvPr>
        </p:nvSpPr>
        <p:spPr>
          <a:xfrm>
            <a:off x="155448" y="0"/>
            <a:ext cx="11887200" cy="457200"/>
          </a:xfrm>
        </p:spPr>
        <p:txBody>
          <a:bodyPr lIns="0">
            <a:noAutofit/>
          </a:bodyPr>
          <a:lstStyle/>
          <a:p>
            <a:r>
              <a:rPr lang="en-US" noProof="1"/>
              <a:t>Why is Crystallization Important?</a:t>
            </a:r>
          </a:p>
        </p:txBody>
      </p:sp>
      <p:sp>
        <p:nvSpPr>
          <p:cNvPr id="3" name="Content Placeholder 2">
            <a:extLst>
              <a:ext uri="{FF2B5EF4-FFF2-40B4-BE49-F238E27FC236}">
                <a16:creationId xmlns:a16="http://schemas.microsoft.com/office/drawing/2014/main" id="{E727BC89-92EF-485E-37F8-6D1085682041}"/>
              </a:ext>
            </a:extLst>
          </p:cNvPr>
          <p:cNvSpPr>
            <a:spLocks noGrp="1"/>
          </p:cNvSpPr>
          <p:nvPr>
            <p:ph idx="1"/>
          </p:nvPr>
        </p:nvSpPr>
        <p:spPr>
          <a:xfrm>
            <a:off x="162559" y="685800"/>
            <a:ext cx="7257572" cy="5943600"/>
          </a:xfrm>
        </p:spPr>
        <p:txBody>
          <a:bodyPr lIns="0" tIns="0" rIns="0" bIns="0"/>
          <a:lstStyle/>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Crystallization refers to the formation and deposition of microscopic crystals (usually calcium-based) in tissues.</a:t>
            </a:r>
          </a:p>
          <a:p>
            <a:pPr marL="579438" indent="-350838">
              <a:spcBef>
                <a:spcPts val="0"/>
              </a:spcBef>
              <a:spcAft>
                <a:spcPts val="600"/>
              </a:spcAft>
              <a:buSzPct val="75000"/>
              <a:buFont typeface="Wingdings" pitchFamily="2" charset="2"/>
              <a:buChar char="q"/>
            </a:pPr>
            <a:r>
              <a:rPr lang="en-US" sz="1800" b="1" noProof="1">
                <a:latin typeface="Arial" panose="020B0604020202020204" pitchFamily="34" charset="0"/>
                <a:cs typeface="Arial" panose="020B0604020202020204" pitchFamily="34" charset="0"/>
              </a:rPr>
              <a:t>Healthy tissues, such as bone and teeth, naturally regulate these processes.</a:t>
            </a:r>
          </a:p>
          <a:p>
            <a:pPr marL="579438" indent="-350838">
              <a:spcBef>
                <a:spcPts val="0"/>
              </a:spcBef>
              <a:spcAft>
                <a:spcPts val="600"/>
              </a:spcAft>
              <a:buSzPct val="75000"/>
              <a:buFont typeface="Wingdings" pitchFamily="2" charset="2"/>
              <a:buChar char="q"/>
            </a:pPr>
            <a:r>
              <a:rPr lang="en-US" sz="1800" b="1" noProof="1">
                <a:latin typeface="Arial" panose="020B0604020202020204" pitchFamily="34" charset="0"/>
                <a:cs typeface="Arial" panose="020B0604020202020204" pitchFamily="34" charset="0"/>
              </a:rPr>
              <a:t>Intracellular Ca²⁺ signaling is central to both physiological mineralization and pathological calcification.</a:t>
            </a:r>
          </a:p>
          <a:p>
            <a:pPr marL="579438" indent="-350838">
              <a:spcBef>
                <a:spcPts val="0"/>
              </a:spcBef>
              <a:spcAft>
                <a:spcPts val="1200"/>
              </a:spcAft>
              <a:buSzPct val="75000"/>
              <a:buFont typeface="Wingdings" pitchFamily="2" charset="2"/>
              <a:buChar char="q"/>
            </a:pPr>
            <a:r>
              <a:rPr lang="en-US" sz="1800" b="1" noProof="1">
                <a:latin typeface="Arial" panose="020B0604020202020204" pitchFamily="34" charset="0"/>
                <a:cs typeface="Arial" panose="020B0604020202020204" pitchFamily="34" charset="0"/>
              </a:rPr>
              <a:t>Calcification is a potentially treatable process.</a:t>
            </a:r>
          </a:p>
          <a:p>
            <a:pPr marL="228600" indent="-228600">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Normal vs. Pathological: </a:t>
            </a:r>
            <a:r>
              <a:rPr lang="en-US" sz="1800" b="1" noProof="1">
                <a:latin typeface="Arial" panose="020B0604020202020204" pitchFamily="34" charset="0"/>
                <a:cs typeface="Arial" panose="020B0604020202020204" pitchFamily="34" charset="0"/>
              </a:rPr>
              <a:t>Normally regulated in hard tissues (bone, teeth), but </a:t>
            </a:r>
            <a:r>
              <a:rPr lang="en-US" sz="1800" b="1" i="1" noProof="1">
                <a:latin typeface="Arial" panose="020B0604020202020204" pitchFamily="34" charset="0"/>
                <a:cs typeface="Arial" panose="020B0604020202020204" pitchFamily="34" charset="0"/>
              </a:rPr>
              <a:t>ectopic</a:t>
            </a:r>
            <a:r>
              <a:rPr lang="en-US" sz="1800" b="1" noProof="1">
                <a:latin typeface="Arial" panose="020B0604020202020204" pitchFamily="34" charset="0"/>
                <a:cs typeface="Arial" panose="020B0604020202020204" pitchFamily="34" charset="0"/>
              </a:rPr>
              <a:t> calcification can occur under abnormal conditions.</a:t>
            </a:r>
          </a:p>
          <a:p>
            <a:pPr marL="228600" indent="-228600">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Mechanisms:</a:t>
            </a:r>
            <a:r>
              <a:rPr lang="en-US" sz="1800" b="1" noProof="1">
                <a:latin typeface="Arial" panose="020B0604020202020204" pitchFamily="34" charset="0"/>
                <a:cs typeface="Arial" panose="020B0604020202020204" pitchFamily="34" charset="0"/>
              </a:rPr>
              <a:t> cell-driven mineralization, necrosis/apoptosis niches, osteogenic reprogramming in tumor microenvironment.</a:t>
            </a:r>
          </a:p>
          <a:p>
            <a:pPr marL="228600" indent="-228600">
              <a:spcBef>
                <a:spcPts val="0"/>
              </a:spcBef>
              <a:spcAft>
                <a:spcPts val="600"/>
              </a:spcAft>
            </a:pPr>
            <a:r>
              <a:rPr lang="en-US" sz="1800" b="1" noProof="1">
                <a:solidFill>
                  <a:srgbClr val="353585"/>
                </a:solidFill>
                <a:latin typeface="Arial" panose="020B0604020202020204" pitchFamily="34" charset="0"/>
                <a:cs typeface="Arial" panose="020B0604020202020204" pitchFamily="34" charset="0"/>
              </a:rPr>
              <a:t>Types of Mineralization in Soft Tissues:  </a:t>
            </a:r>
          </a:p>
          <a:p>
            <a:pPr marL="579438" lvl="1" indent="-350838">
              <a:spcBef>
                <a:spcPts val="0"/>
              </a:spcBef>
              <a:spcAft>
                <a:spcPts val="600"/>
              </a:spcAft>
              <a:buSzPct val="75000"/>
              <a:buFont typeface="Wingdings" panose="05000000000000000000" pitchFamily="2" charset="2"/>
              <a:buChar char="q"/>
            </a:pPr>
            <a:r>
              <a:rPr lang="en-US" sz="1800" b="1" noProof="1">
                <a:latin typeface="Arial" panose="020B0604020202020204" pitchFamily="34" charset="0"/>
                <a:cs typeface="Arial" panose="020B0604020202020204" pitchFamily="34" charset="0"/>
              </a:rPr>
              <a:t>Type I (calcium oxalate) </a:t>
            </a:r>
          </a:p>
          <a:p>
            <a:pPr marL="579438" lvl="1" indent="-350838">
              <a:spcBef>
                <a:spcPts val="0"/>
              </a:spcBef>
              <a:spcAft>
                <a:spcPts val="1200"/>
              </a:spcAft>
              <a:buSzPct val="75000"/>
              <a:buFont typeface="Wingdings" panose="05000000000000000000" pitchFamily="2" charset="2"/>
              <a:buChar char="q"/>
            </a:pPr>
            <a:r>
              <a:rPr lang="en-US" sz="1800" b="1" noProof="1">
                <a:latin typeface="Arial" panose="020B0604020202020204" pitchFamily="34" charset="0"/>
                <a:cs typeface="Arial" panose="020B0604020202020204" pitchFamily="34" charset="0"/>
              </a:rPr>
              <a:t>Type II (calcium phosphate/hydroxyapatite)</a:t>
            </a:r>
            <a:endParaRPr lang="en-US" sz="1800" b="1" noProof="1">
              <a:solidFill>
                <a:srgbClr val="353585"/>
              </a:solidFill>
              <a:latin typeface="Arial" panose="020B0604020202020204" pitchFamily="34" charset="0"/>
              <a:cs typeface="Arial" panose="020B0604020202020204" pitchFamily="34" charset="0"/>
            </a:endParaRPr>
          </a:p>
          <a:p>
            <a:pPr marL="228600" indent="-228600">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Clinical relevance: </a:t>
            </a:r>
            <a:r>
              <a:rPr lang="en-US" sz="1800" b="1" noProof="1">
                <a:latin typeface="Arial" panose="020B0604020202020204" pitchFamily="34" charset="0"/>
                <a:cs typeface="Arial" panose="020B0604020202020204" pitchFamily="34" charset="0"/>
              </a:rPr>
              <a:t>composition and pattern correlate with lesion grade and aggressiveness in some studies.</a:t>
            </a:r>
          </a:p>
        </p:txBody>
      </p:sp>
      <p:pic>
        <p:nvPicPr>
          <p:cNvPr id="2055" name="Picture 7" descr="Images depicting calcification in pathology tissue samples.">
            <a:extLst>
              <a:ext uri="{FF2B5EF4-FFF2-40B4-BE49-F238E27FC236}">
                <a16:creationId xmlns:a16="http://schemas.microsoft.com/office/drawing/2014/main" id="{D8F29C27-11B9-1C4B-3544-C5A8E1E20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650" y="685800"/>
            <a:ext cx="4073473" cy="5678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descr="Images depicting calcification in pathology tissue samples.">
            <a:extLst>
              <a:ext uri="{FF2B5EF4-FFF2-40B4-BE49-F238E27FC236}">
                <a16:creationId xmlns:a16="http://schemas.microsoft.com/office/drawing/2014/main" id="{44FB4046-CC0A-72E5-0550-70644B20C204}"/>
              </a:ext>
            </a:extLst>
          </p:cNvPr>
          <p:cNvSpPr txBox="1"/>
          <p:nvPr/>
        </p:nvSpPr>
        <p:spPr>
          <a:xfrm>
            <a:off x="7616650" y="6367790"/>
            <a:ext cx="4250230" cy="261610"/>
          </a:xfrm>
          <a:prstGeom prst="rect">
            <a:avLst/>
          </a:prstGeom>
          <a:noFill/>
        </p:spPr>
        <p:txBody>
          <a:bodyPr wrap="square">
            <a:spAutoFit/>
          </a:bodyPr>
          <a:lstStyle/>
          <a:p>
            <a:r>
              <a:rPr lang="en-US" sz="1100" b="0" i="0" kern="1200" noProof="1">
                <a:solidFill>
                  <a:schemeClr val="tx1"/>
                </a:solidFill>
                <a:effectLst/>
                <a:latin typeface="Arial" panose="020B0604020202020204" pitchFamily="34" charset="0"/>
                <a:cs typeface="Arial" panose="020B0604020202020204" pitchFamily="34" charset="0"/>
              </a:rPr>
              <a:t>(Source: https://www.nature.com/articles/s41581-020-00392-1)</a:t>
            </a:r>
            <a:endParaRPr lang="en-US" sz="1100"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13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95ECD-7872-6BC9-1A68-3566E45A29FE}"/>
              </a:ext>
            </a:extLst>
          </p:cNvPr>
          <p:cNvSpPr>
            <a:spLocks noGrp="1"/>
          </p:cNvSpPr>
          <p:nvPr>
            <p:ph type="title"/>
          </p:nvPr>
        </p:nvSpPr>
        <p:spPr>
          <a:xfrm>
            <a:off x="155448" y="0"/>
            <a:ext cx="11887200" cy="457200"/>
          </a:xfrm>
        </p:spPr>
        <p:txBody>
          <a:bodyPr lIns="0">
            <a:normAutofit/>
          </a:bodyPr>
          <a:lstStyle/>
          <a:p>
            <a:r>
              <a:rPr lang="en-US" noProof="1"/>
              <a:t>Calcification Annotation</a:t>
            </a:r>
          </a:p>
        </p:txBody>
      </p:sp>
      <p:pic>
        <p:nvPicPr>
          <p:cNvPr id="5" name="Picture 4" descr="Examples of calcification in a breast tissue image:&#10;&#10;(a) samples of calcification associated with dcis&#10;&#10;(b) samples of calcification associated with nneo&#10;&#10;(c) samples of calcification associated with indc">
            <a:extLst>
              <a:ext uri="{FF2B5EF4-FFF2-40B4-BE49-F238E27FC236}">
                <a16:creationId xmlns:a16="http://schemas.microsoft.com/office/drawing/2014/main" id="{39F56C6C-A7A4-1614-53C7-70B5C1F6B77A}"/>
              </a:ext>
            </a:extLst>
          </p:cNvPr>
          <p:cNvPicPr>
            <a:picLocks noChangeAspect="1"/>
          </p:cNvPicPr>
          <p:nvPr/>
        </p:nvPicPr>
        <p:blipFill>
          <a:blip r:embed="rId2"/>
          <a:srcRect t="2448" b="2448"/>
          <a:stretch>
            <a:fillRect/>
          </a:stretch>
        </p:blipFill>
        <p:spPr>
          <a:xfrm>
            <a:off x="6401281" y="544622"/>
            <a:ext cx="5371911" cy="5968273"/>
          </a:xfrm>
          <a:prstGeom prst="rect">
            <a:avLst/>
          </a:prstGeom>
        </p:spPr>
      </p:pic>
      <p:pic>
        <p:nvPicPr>
          <p:cNvPr id="8" name="Picture 7" descr="Demonstration of how we annotate calcification in a pathology slide.">
            <a:extLst>
              <a:ext uri="{FF2B5EF4-FFF2-40B4-BE49-F238E27FC236}">
                <a16:creationId xmlns:a16="http://schemas.microsoft.com/office/drawing/2014/main" id="{9D433D48-DD6B-87D6-4343-C5E56AD02D8D}"/>
              </a:ext>
            </a:extLst>
          </p:cNvPr>
          <p:cNvPicPr>
            <a:picLocks noChangeAspect="1"/>
          </p:cNvPicPr>
          <p:nvPr/>
        </p:nvPicPr>
        <p:blipFill>
          <a:blip r:embed="rId3"/>
          <a:stretch>
            <a:fillRect/>
          </a:stretch>
        </p:blipFill>
        <p:spPr>
          <a:xfrm>
            <a:off x="636605" y="3429000"/>
            <a:ext cx="5154116" cy="3002733"/>
          </a:xfrm>
          <a:prstGeom prst="rect">
            <a:avLst/>
          </a:prstGeom>
        </p:spPr>
      </p:pic>
      <p:cxnSp>
        <p:nvCxnSpPr>
          <p:cNvPr id="9" name="Straight Arrow Connector 8">
            <a:extLst>
              <a:ext uri="{FF2B5EF4-FFF2-40B4-BE49-F238E27FC236}">
                <a16:creationId xmlns:a16="http://schemas.microsoft.com/office/drawing/2014/main" id="{E7A2F50B-FF2E-7553-31B3-1E290E1AE404}"/>
              </a:ext>
            </a:extLst>
          </p:cNvPr>
          <p:cNvCxnSpPr/>
          <p:nvPr/>
        </p:nvCxnSpPr>
        <p:spPr>
          <a:xfrm>
            <a:off x="3206187" y="5000263"/>
            <a:ext cx="335666" cy="775504"/>
          </a:xfrm>
          <a:prstGeom prst="straightConnector1">
            <a:avLst/>
          </a:prstGeom>
          <a:ln w="9525">
            <a:solidFill>
              <a:schemeClr val="tx1"/>
            </a:solidFill>
            <a:prstDash val="lg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C7631893-64C8-2ACB-4D56-20B69B985906}"/>
              </a:ext>
            </a:extLst>
          </p:cNvPr>
          <p:cNvSpPr/>
          <p:nvPr/>
        </p:nvSpPr>
        <p:spPr>
          <a:xfrm rot="1160874">
            <a:off x="1400190" y="3606109"/>
            <a:ext cx="763688" cy="1740825"/>
          </a:xfrm>
          <a:custGeom>
            <a:avLst/>
            <a:gdLst>
              <a:gd name="csX0" fmla="*/ 0 w 763688"/>
              <a:gd name="csY0" fmla="*/ 870413 h 1740825"/>
              <a:gd name="csX1" fmla="*/ 381844 w 763688"/>
              <a:gd name="csY1" fmla="*/ 0 h 1740825"/>
              <a:gd name="csX2" fmla="*/ 763688 w 763688"/>
              <a:gd name="csY2" fmla="*/ 870413 h 1740825"/>
              <a:gd name="csX3" fmla="*/ 381844 w 763688"/>
              <a:gd name="csY3" fmla="*/ 1740826 h 1740825"/>
              <a:gd name="csX4" fmla="*/ 0 w 763688"/>
              <a:gd name="csY4" fmla="*/ 870413 h 1740825"/>
            </a:gdLst>
            <a:ahLst/>
            <a:cxnLst>
              <a:cxn ang="0">
                <a:pos x="csX0" y="csY0"/>
              </a:cxn>
              <a:cxn ang="0">
                <a:pos x="csX1" y="csY1"/>
              </a:cxn>
              <a:cxn ang="0">
                <a:pos x="csX2" y="csY2"/>
              </a:cxn>
              <a:cxn ang="0">
                <a:pos x="csX3" y="csY3"/>
              </a:cxn>
              <a:cxn ang="0">
                <a:pos x="csX4" y="csY4"/>
              </a:cxn>
            </a:cxnLst>
            <a:rect l="l" t="t" r="r" b="b"/>
            <a:pathLst>
              <a:path w="763688" h="1740825" extrusionOk="0">
                <a:moveTo>
                  <a:pt x="0" y="870413"/>
                </a:moveTo>
                <a:cubicBezTo>
                  <a:pt x="-32646" y="351307"/>
                  <a:pt x="203958" y="-11982"/>
                  <a:pt x="381844" y="0"/>
                </a:cubicBezTo>
                <a:cubicBezTo>
                  <a:pt x="527225" y="36805"/>
                  <a:pt x="851901" y="363374"/>
                  <a:pt x="763688" y="870413"/>
                </a:cubicBezTo>
                <a:cubicBezTo>
                  <a:pt x="735938" y="1295803"/>
                  <a:pt x="579085" y="1783286"/>
                  <a:pt x="381844" y="1740826"/>
                </a:cubicBezTo>
                <a:cubicBezTo>
                  <a:pt x="238655" y="1647435"/>
                  <a:pt x="115780" y="1341601"/>
                  <a:pt x="0" y="870413"/>
                </a:cubicBezTo>
                <a:close/>
              </a:path>
            </a:pathLst>
          </a:custGeom>
          <a:noFill/>
          <a:ln>
            <a:solidFill>
              <a:schemeClr val="tx1"/>
            </a:solidFill>
            <a:prstDash val="lgDash"/>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1"/>
          </a:p>
        </p:txBody>
      </p:sp>
      <p:sp>
        <p:nvSpPr>
          <p:cNvPr id="11" name="TextBox 10">
            <a:extLst>
              <a:ext uri="{FF2B5EF4-FFF2-40B4-BE49-F238E27FC236}">
                <a16:creationId xmlns:a16="http://schemas.microsoft.com/office/drawing/2014/main" id="{F410F61F-130A-DA4C-E8FD-5C020741AD1D}"/>
              </a:ext>
            </a:extLst>
          </p:cNvPr>
          <p:cNvSpPr txBox="1"/>
          <p:nvPr/>
        </p:nvSpPr>
        <p:spPr>
          <a:xfrm>
            <a:off x="152401" y="746316"/>
            <a:ext cx="5943599" cy="3142778"/>
          </a:xfrm>
          <a:prstGeom prst="rect">
            <a:avLst/>
          </a:prstGeom>
        </p:spPr>
        <p:txBody>
          <a:bodyPr lIns="0" tIns="0" rIns="0" bIns="0"/>
          <a:lstStyle>
            <a:defPPr>
              <a:defRPr lang="en-US"/>
            </a:defPPr>
            <a:lvl1pPr marL="182880" indent="-182880" defTabSz="457200">
              <a:spcBef>
                <a:spcPts val="0"/>
              </a:spcBef>
              <a:spcAft>
                <a:spcPts val="600"/>
              </a:spcAft>
              <a:buFont typeface="Arial"/>
              <a:buChar char="•"/>
              <a:defRPr b="1">
                <a:solidFill>
                  <a:srgbClr val="353585"/>
                </a:solidFill>
                <a:latin typeface="Arial" panose="020B0604020202020204" pitchFamily="34" charset="0"/>
                <a:cs typeface="Arial" panose="020B0604020202020204" pitchFamily="34" charset="0"/>
              </a:defRPr>
            </a:lvl1pPr>
            <a:lvl2pPr marL="460375" lvl="1" indent="-230188" defTabSz="457200">
              <a:spcBef>
                <a:spcPts val="0"/>
              </a:spcBef>
              <a:spcAft>
                <a:spcPts val="1200"/>
              </a:spcAft>
              <a:buSzPct val="75000"/>
              <a:buFont typeface="Wingdings" pitchFamily="2" charset="2"/>
              <a:buChar char="q"/>
              <a:defRPr b="1">
                <a:latin typeface="Arial" panose="020B0604020202020204" pitchFamily="34" charset="0"/>
                <a:cs typeface="Arial" panose="020B0604020202020204" pitchFamily="34" charset="0"/>
              </a:defRPr>
            </a:lvl2pPr>
            <a:lvl3pPr marL="1097280" indent="-182880" defTabSz="457200">
              <a:spcBef>
                <a:spcPct val="20000"/>
              </a:spcBef>
              <a:buFont typeface="Arial"/>
              <a:buChar char="•"/>
            </a:lvl3pPr>
            <a:lvl4pPr marL="1600200" indent="-228600" defTabSz="457200">
              <a:spcBef>
                <a:spcPct val="20000"/>
              </a:spcBef>
              <a:buFont typeface="Arial"/>
              <a:buChar char="–"/>
              <a:defRPr sz="1600"/>
            </a:lvl4pPr>
            <a:lvl5pPr marL="2057400" indent="-228600" defTabSz="457200">
              <a:spcBef>
                <a:spcPct val="200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228600" indent="-228600">
              <a:spcAft>
                <a:spcPts val="1200"/>
              </a:spcAft>
            </a:pPr>
            <a:r>
              <a:rPr lang="en-US" noProof="1"/>
              <a:t>FCBR Crystallization Subset (FCBR): </a:t>
            </a:r>
            <a:r>
              <a:rPr lang="en-US" noProof="1">
                <a:solidFill>
                  <a:schemeClr val="tx1"/>
                </a:solidFill>
              </a:rPr>
              <a:t>Augmented FCBR with 439 detailed annotations of crystal deposits in tissue.</a:t>
            </a:r>
          </a:p>
          <a:p>
            <a:pPr marL="228600" indent="-228600"/>
            <a:r>
              <a:rPr lang="en-US" noProof="1"/>
              <a:t>Annotation Criteria:</a:t>
            </a:r>
          </a:p>
          <a:p>
            <a:pPr marL="579438" indent="-350838">
              <a:buSzPct val="75000"/>
              <a:buFont typeface="Wingdings" pitchFamily="2" charset="2"/>
              <a:buChar char="q"/>
            </a:pPr>
            <a:r>
              <a:rPr lang="en-US" noProof="1">
                <a:solidFill>
                  <a:schemeClr val="tx1"/>
                </a:solidFill>
              </a:rPr>
              <a:t>Classes are based on visual patterns of calcifications in different contexts.</a:t>
            </a:r>
          </a:p>
          <a:p>
            <a:pPr marL="579438" indent="-350838">
              <a:spcAft>
                <a:spcPts val="1200"/>
              </a:spcAft>
              <a:buSzPct val="75000"/>
              <a:buFont typeface="Wingdings" pitchFamily="2" charset="2"/>
              <a:buChar char="q"/>
            </a:pPr>
            <a:r>
              <a:rPr lang="en-US" noProof="1">
                <a:solidFill>
                  <a:schemeClr val="tx1"/>
                </a:solidFill>
              </a:rPr>
              <a:t>The whole slide, as well as the proximity, is taken into consideration.</a:t>
            </a:r>
          </a:p>
        </p:txBody>
      </p:sp>
      <p:sp>
        <p:nvSpPr>
          <p:cNvPr id="3" name="TextBox 2">
            <a:extLst>
              <a:ext uri="{FF2B5EF4-FFF2-40B4-BE49-F238E27FC236}">
                <a16:creationId xmlns:a16="http://schemas.microsoft.com/office/drawing/2014/main" id="{62E86049-DD2E-DAD8-8B06-04D579ACFC17}"/>
              </a:ext>
            </a:extLst>
          </p:cNvPr>
          <p:cNvSpPr txBox="1"/>
          <p:nvPr/>
        </p:nvSpPr>
        <p:spPr>
          <a:xfrm>
            <a:off x="784764" y="5423435"/>
            <a:ext cx="1645920" cy="553998"/>
          </a:xfrm>
          <a:prstGeom prst="rect">
            <a:avLst/>
          </a:prstGeom>
          <a:noFill/>
        </p:spPr>
        <p:txBody>
          <a:bodyPr wrap="square" lIns="0" tIns="0" rIns="0" bIns="0" rtlCol="0">
            <a:spAutoFit/>
          </a:bodyPr>
          <a:lstStyle/>
          <a:p>
            <a:pPr algn="ctr"/>
            <a:r>
              <a:rPr lang="en-US" b="1" dirty="0">
                <a:latin typeface="Arial" panose="020B0604020202020204" pitchFamily="34" charset="0"/>
                <a:cs typeface="Arial" panose="020B0604020202020204" pitchFamily="34" charset="0"/>
              </a:rPr>
              <a:t>Background</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Tissue</a:t>
            </a:r>
          </a:p>
        </p:txBody>
      </p:sp>
    </p:spTree>
    <p:extLst>
      <p:ext uri="{BB962C8B-B14F-4D97-AF65-F5344CB8AC3E}">
        <p14:creationId xmlns:p14="http://schemas.microsoft.com/office/powerpoint/2010/main" val="183614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D6561-9432-BDF0-3241-CAC7AEEA3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124CD6-DF94-E5E7-4589-E221E36A1BA7}"/>
              </a:ext>
            </a:extLst>
          </p:cNvPr>
          <p:cNvSpPr>
            <a:spLocks noGrp="1"/>
          </p:cNvSpPr>
          <p:nvPr>
            <p:ph type="title"/>
          </p:nvPr>
        </p:nvSpPr>
        <p:spPr>
          <a:xfrm>
            <a:off x="155448" y="0"/>
            <a:ext cx="11887200" cy="457200"/>
          </a:xfrm>
        </p:spPr>
        <p:txBody>
          <a:bodyPr lIns="0">
            <a:normAutofit/>
          </a:bodyPr>
          <a:lstStyle/>
          <a:p>
            <a:r>
              <a:rPr lang="en-US" noProof="1"/>
              <a:t>Overview of Our Calcification Subset for FCBR</a:t>
            </a:r>
          </a:p>
        </p:txBody>
      </p:sp>
      <p:graphicFrame>
        <p:nvGraphicFramePr>
          <p:cNvPr id="3" name="Content Placeholder 5">
            <a:extLst>
              <a:ext uri="{FF2B5EF4-FFF2-40B4-BE49-F238E27FC236}">
                <a16:creationId xmlns:a16="http://schemas.microsoft.com/office/drawing/2014/main" id="{AEC9DCA1-2D97-B390-88F6-2A95D7811A72}"/>
              </a:ext>
            </a:extLst>
          </p:cNvPr>
          <p:cNvGraphicFramePr>
            <a:graphicFrameLocks/>
          </p:cNvGraphicFramePr>
          <p:nvPr>
            <p:extLst>
              <p:ext uri="{D42A27DB-BD31-4B8C-83A1-F6EECF244321}">
                <p14:modId xmlns:p14="http://schemas.microsoft.com/office/powerpoint/2010/main" val="1936695769"/>
              </p:ext>
            </p:extLst>
          </p:nvPr>
        </p:nvGraphicFramePr>
        <p:xfrm>
          <a:off x="7050911" y="1053227"/>
          <a:ext cx="4988688" cy="1465805"/>
        </p:xfrm>
        <a:graphic>
          <a:graphicData uri="http://schemas.openxmlformats.org/drawingml/2006/table">
            <a:tbl>
              <a:tblPr firstRow="1" bandRow="1">
                <a:tableStyleId>{21E4AEA4-8DFA-4A89-87EB-49C32662AFE0}</a:tableStyleId>
              </a:tblPr>
              <a:tblGrid>
                <a:gridCol w="914400">
                  <a:extLst>
                    <a:ext uri="{9D8B030D-6E8A-4147-A177-3AD203B41FA5}">
                      <a16:colId xmlns:a16="http://schemas.microsoft.com/office/drawing/2014/main" val="2849007166"/>
                    </a:ext>
                  </a:extLst>
                </a:gridCol>
                <a:gridCol w="1018572">
                  <a:extLst>
                    <a:ext uri="{9D8B030D-6E8A-4147-A177-3AD203B41FA5}">
                      <a16:colId xmlns:a16="http://schemas.microsoft.com/office/drawing/2014/main" val="896889639"/>
                    </a:ext>
                  </a:extLst>
                </a:gridCol>
                <a:gridCol w="1018572">
                  <a:extLst>
                    <a:ext uri="{9D8B030D-6E8A-4147-A177-3AD203B41FA5}">
                      <a16:colId xmlns:a16="http://schemas.microsoft.com/office/drawing/2014/main" val="1797343604"/>
                    </a:ext>
                  </a:extLst>
                </a:gridCol>
                <a:gridCol w="1018572">
                  <a:extLst>
                    <a:ext uri="{9D8B030D-6E8A-4147-A177-3AD203B41FA5}">
                      <a16:colId xmlns:a16="http://schemas.microsoft.com/office/drawing/2014/main" val="906258620"/>
                    </a:ext>
                  </a:extLst>
                </a:gridCol>
                <a:gridCol w="1018572">
                  <a:extLst>
                    <a:ext uri="{9D8B030D-6E8A-4147-A177-3AD203B41FA5}">
                      <a16:colId xmlns:a16="http://schemas.microsoft.com/office/drawing/2014/main" val="549689147"/>
                    </a:ext>
                  </a:extLst>
                </a:gridCol>
              </a:tblGrid>
              <a:tr h="734285">
                <a:tc>
                  <a:txBody>
                    <a:bodyPr/>
                    <a:lstStyle/>
                    <a:p>
                      <a:pPr algn="ctr"/>
                      <a:r>
                        <a:rPr lang="en-US" sz="1800" b="1" i="0" noProof="1">
                          <a:latin typeface="Arial" panose="020B0604020202020204" pitchFamily="34" charset="0"/>
                          <a:cs typeface="Arial" panose="020B0604020202020204" pitchFamily="34" charset="0"/>
                        </a:rPr>
                        <a:t>DB</a:t>
                      </a:r>
                    </a:p>
                  </a:txBody>
                  <a:tcPr anchor="ctr"/>
                </a:tc>
                <a:tc>
                  <a:txBody>
                    <a:bodyPr/>
                    <a:lstStyle/>
                    <a:p>
                      <a:pPr algn="ctr"/>
                      <a:r>
                        <a:rPr lang="en-US" sz="1800" b="1" i="0" noProof="1">
                          <a:latin typeface="Arial" panose="020B0604020202020204" pitchFamily="34" charset="0"/>
                          <a:cs typeface="Arial" panose="020B0604020202020204" pitchFamily="34" charset="0"/>
                        </a:rPr>
                        <a:t>Non-Cancer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i="0" noProof="1">
                          <a:latin typeface="Arial" panose="020B0604020202020204" pitchFamily="34" charset="0"/>
                          <a:cs typeface="Arial" panose="020B0604020202020204" pitchFamily="34" charset="0"/>
                        </a:rPr>
                        <a:t>Carcinogenic</a:t>
                      </a:r>
                    </a:p>
                  </a:txBody>
                  <a:tcPr anchor="ctr"/>
                </a:tc>
                <a:tc>
                  <a:txBody>
                    <a:bodyPr/>
                    <a:lstStyle/>
                    <a:p>
                      <a:pPr algn="ctr"/>
                      <a:r>
                        <a:rPr lang="en-US" sz="1800" b="1" i="0" noProof="1">
                          <a:latin typeface="Arial" panose="020B0604020202020204" pitchFamily="34" charset="0"/>
                          <a:cs typeface="Arial" panose="020B0604020202020204" pitchFamily="34" charset="0"/>
                        </a:rPr>
                        <a:t>Cancerous</a:t>
                      </a:r>
                    </a:p>
                  </a:txBody>
                  <a:tcPr anchor="ctr"/>
                </a:tc>
                <a:tc>
                  <a:txBody>
                    <a:bodyPr/>
                    <a:lstStyle/>
                    <a:p>
                      <a:pPr algn="ctr"/>
                      <a:r>
                        <a:rPr lang="en-US" sz="1800" b="1" i="0" noProof="1">
                          <a:latin typeface="Arial" panose="020B0604020202020204" pitchFamily="34" charset="0"/>
                          <a:cs typeface="Arial" panose="020B0604020202020204" pitchFamily="34" charset="0"/>
                        </a:rPr>
                        <a:t>Anns/</a:t>
                      </a:r>
                      <a:br>
                        <a:rPr lang="en-US" sz="1800" b="1" i="0" noProof="1">
                          <a:latin typeface="Arial" panose="020B0604020202020204" pitchFamily="34" charset="0"/>
                          <a:cs typeface="Arial" panose="020B0604020202020204" pitchFamily="34" charset="0"/>
                        </a:rPr>
                      </a:br>
                      <a:r>
                        <a:rPr lang="en-US" sz="1800" b="1" i="0" noProof="1">
                          <a:latin typeface="Arial" panose="020B0604020202020204" pitchFamily="34" charset="0"/>
                          <a:cs typeface="Arial" panose="020B0604020202020204" pitchFamily="34" charset="0"/>
                        </a:rPr>
                        <a:t>Slide</a:t>
                      </a:r>
                    </a:p>
                  </a:txBody>
                  <a:tcPr anchor="ctr"/>
                </a:tc>
                <a:extLst>
                  <a:ext uri="{0D108BD9-81ED-4DB2-BD59-A6C34878D82A}">
                    <a16:rowId xmlns:a16="http://schemas.microsoft.com/office/drawing/2014/main" val="2210940616"/>
                  </a:ext>
                </a:extLst>
              </a:tr>
              <a:tr h="356310">
                <a:tc>
                  <a:txBody>
                    <a:bodyPr/>
                    <a:lstStyle/>
                    <a:p>
                      <a:pPr algn="ctr"/>
                      <a:r>
                        <a:rPr lang="en-US" sz="1800" b="1" i="0" noProof="1">
                          <a:latin typeface="Arial" panose="020B0604020202020204" pitchFamily="34" charset="0"/>
                          <a:cs typeface="Arial" panose="020B0604020202020204" pitchFamily="34" charset="0"/>
                        </a:rPr>
                        <a:t>FCBR</a:t>
                      </a:r>
                    </a:p>
                  </a:txBody>
                  <a:tcPr anchor="ctr"/>
                </a:tc>
                <a:tc>
                  <a:txBody>
                    <a:bodyPr/>
                    <a:lstStyle/>
                    <a:p>
                      <a:pPr algn="r"/>
                      <a:r>
                        <a:rPr lang="en-US" sz="1800" b="1" i="0" noProof="1">
                          <a:latin typeface="Arial" panose="020B0604020202020204" pitchFamily="34" charset="0"/>
                          <a:cs typeface="Arial" panose="020B0604020202020204" pitchFamily="34" charset="0"/>
                        </a:rPr>
                        <a:t>12,164</a:t>
                      </a:r>
                    </a:p>
                  </a:txBody>
                  <a:tcPr anchor="ctr"/>
                </a:tc>
                <a:tc>
                  <a:txBody>
                    <a:bodyPr/>
                    <a:lstStyle/>
                    <a:p>
                      <a:pPr algn="r"/>
                      <a:r>
                        <a:rPr lang="en-US" sz="1800" b="1" i="0" noProof="1">
                          <a:latin typeface="Arial" panose="020B0604020202020204" pitchFamily="34" charset="0"/>
                          <a:cs typeface="Arial" panose="020B0604020202020204" pitchFamily="34" charset="0"/>
                        </a:rPr>
                        <a:t>1,967</a:t>
                      </a:r>
                    </a:p>
                  </a:txBody>
                  <a:tcPr anchor="ctr"/>
                </a:tc>
                <a:tc>
                  <a:txBody>
                    <a:bodyPr/>
                    <a:lstStyle/>
                    <a:p>
                      <a:pPr algn="r"/>
                      <a:r>
                        <a:rPr lang="en-US" sz="1800" b="1" i="0" noProof="1">
                          <a:latin typeface="Arial" panose="020B0604020202020204" pitchFamily="34" charset="0"/>
                          <a:cs typeface="Arial" panose="020B0604020202020204" pitchFamily="34" charset="0"/>
                        </a:rPr>
                        <a:t>5,954</a:t>
                      </a:r>
                    </a:p>
                  </a:txBody>
                  <a:tcPr anchor="ctr"/>
                </a:tc>
                <a:tc>
                  <a:txBody>
                    <a:bodyPr/>
                    <a:lstStyle/>
                    <a:p>
                      <a:pPr algn="r"/>
                      <a:r>
                        <a:rPr lang="en-US" sz="1800" b="1" i="0" noProof="1">
                          <a:latin typeface="Arial" panose="020B0604020202020204" pitchFamily="34" charset="0"/>
                          <a:cs typeface="Arial" panose="020B0604020202020204" pitchFamily="34" charset="0"/>
                        </a:rPr>
                        <a:t>13.7</a:t>
                      </a:r>
                    </a:p>
                  </a:txBody>
                  <a:tcPr anchor="ctr"/>
                </a:tc>
                <a:extLst>
                  <a:ext uri="{0D108BD9-81ED-4DB2-BD59-A6C34878D82A}">
                    <a16:rowId xmlns:a16="http://schemas.microsoft.com/office/drawing/2014/main" val="1804388846"/>
                  </a:ext>
                </a:extLst>
              </a:tr>
              <a:tr h="356310">
                <a:tc>
                  <a:txBody>
                    <a:bodyPr/>
                    <a:lstStyle/>
                    <a:p>
                      <a:pPr algn="ctr"/>
                      <a:r>
                        <a:rPr lang="en-US" sz="1800" b="1" i="0" noProof="1">
                          <a:latin typeface="Arial" panose="020B0604020202020204" pitchFamily="34" charset="0"/>
                          <a:cs typeface="Arial" panose="020B0604020202020204" pitchFamily="34" charset="0"/>
                        </a:rPr>
                        <a:t>TUBR</a:t>
                      </a:r>
                    </a:p>
                  </a:txBody>
                  <a:tcPr anchor="ctr"/>
                </a:tc>
                <a:tc>
                  <a:txBody>
                    <a:bodyPr/>
                    <a:lstStyle/>
                    <a:p>
                      <a:pPr algn="r"/>
                      <a:r>
                        <a:rPr lang="en-US" sz="1800" b="1" i="0" noProof="1">
                          <a:latin typeface="Arial" panose="020B0604020202020204" pitchFamily="34" charset="0"/>
                          <a:cs typeface="Arial" panose="020B0604020202020204" pitchFamily="34" charset="0"/>
                        </a:rPr>
                        <a:t>8,035</a:t>
                      </a:r>
                    </a:p>
                  </a:txBody>
                  <a:tcPr anchor="ctr"/>
                </a:tc>
                <a:tc>
                  <a:txBody>
                    <a:bodyPr/>
                    <a:lstStyle/>
                    <a:p>
                      <a:pPr algn="r"/>
                      <a:r>
                        <a:rPr lang="en-US" sz="1800" b="1" i="0" noProof="1">
                          <a:latin typeface="Arial" panose="020B0604020202020204" pitchFamily="34" charset="0"/>
                          <a:cs typeface="Arial" panose="020B0604020202020204" pitchFamily="34" charset="0"/>
                        </a:rPr>
                        <a:t>6,222</a:t>
                      </a:r>
                    </a:p>
                  </a:txBody>
                  <a:tcPr anchor="ctr"/>
                </a:tc>
                <a:tc>
                  <a:txBody>
                    <a:bodyPr/>
                    <a:lstStyle/>
                    <a:p>
                      <a:pPr algn="r"/>
                      <a:r>
                        <a:rPr lang="en-US" sz="1800" b="1" i="0" noProof="1">
                          <a:latin typeface="Arial" panose="020B0604020202020204" pitchFamily="34" charset="0"/>
                          <a:cs typeface="Arial" panose="020B0604020202020204" pitchFamily="34" charset="0"/>
                        </a:rPr>
                        <a:t>2,714</a:t>
                      </a:r>
                    </a:p>
                  </a:txBody>
                  <a:tcPr anchor="ctr"/>
                </a:tc>
                <a:tc>
                  <a:txBody>
                    <a:bodyPr/>
                    <a:lstStyle/>
                    <a:p>
                      <a:pPr algn="r"/>
                      <a:r>
                        <a:rPr lang="en-US" sz="1800" b="1" i="0" noProof="1">
                          <a:latin typeface="Arial" panose="020B0604020202020204" pitchFamily="34" charset="0"/>
                          <a:cs typeface="Arial" panose="020B0604020202020204" pitchFamily="34" charset="0"/>
                        </a:rPr>
                        <a:t>6.3</a:t>
                      </a:r>
                    </a:p>
                  </a:txBody>
                  <a:tcPr anchor="ctr"/>
                </a:tc>
                <a:extLst>
                  <a:ext uri="{0D108BD9-81ED-4DB2-BD59-A6C34878D82A}">
                    <a16:rowId xmlns:a16="http://schemas.microsoft.com/office/drawing/2014/main" val="2091980799"/>
                  </a:ext>
                </a:extLst>
              </a:tr>
            </a:tbl>
          </a:graphicData>
        </a:graphic>
      </p:graphicFrame>
      <p:graphicFrame>
        <p:nvGraphicFramePr>
          <p:cNvPr id="4" name="Content Placeholder 5">
            <a:extLst>
              <a:ext uri="{FF2B5EF4-FFF2-40B4-BE49-F238E27FC236}">
                <a16:creationId xmlns:a16="http://schemas.microsoft.com/office/drawing/2014/main" id="{AEEFDBAE-FFAF-3F77-B9A7-CC7A540645B2}"/>
              </a:ext>
            </a:extLst>
          </p:cNvPr>
          <p:cNvGraphicFramePr>
            <a:graphicFrameLocks/>
          </p:cNvGraphicFramePr>
          <p:nvPr>
            <p:extLst>
              <p:ext uri="{D42A27DB-BD31-4B8C-83A1-F6EECF244321}">
                <p14:modId xmlns:p14="http://schemas.microsoft.com/office/powerpoint/2010/main" val="175699556"/>
              </p:ext>
            </p:extLst>
          </p:nvPr>
        </p:nvGraphicFramePr>
        <p:xfrm>
          <a:off x="7066301" y="2977585"/>
          <a:ext cx="4988691" cy="1463040"/>
        </p:xfrm>
        <a:graphic>
          <a:graphicData uri="http://schemas.openxmlformats.org/drawingml/2006/table">
            <a:tbl>
              <a:tblPr firstRow="1" bandRow="1">
                <a:tableStyleId>{21E4AEA4-8DFA-4A89-87EB-49C32662AFE0}</a:tableStyleId>
              </a:tblPr>
              <a:tblGrid>
                <a:gridCol w="897081">
                  <a:extLst>
                    <a:ext uri="{9D8B030D-6E8A-4147-A177-3AD203B41FA5}">
                      <a16:colId xmlns:a16="http://schemas.microsoft.com/office/drawing/2014/main" val="2849007166"/>
                    </a:ext>
                  </a:extLst>
                </a:gridCol>
                <a:gridCol w="1363870">
                  <a:extLst>
                    <a:ext uri="{9D8B030D-6E8A-4147-A177-3AD203B41FA5}">
                      <a16:colId xmlns:a16="http://schemas.microsoft.com/office/drawing/2014/main" val="896889639"/>
                    </a:ext>
                  </a:extLst>
                </a:gridCol>
                <a:gridCol w="1363870">
                  <a:extLst>
                    <a:ext uri="{9D8B030D-6E8A-4147-A177-3AD203B41FA5}">
                      <a16:colId xmlns:a16="http://schemas.microsoft.com/office/drawing/2014/main" val="1797343604"/>
                    </a:ext>
                  </a:extLst>
                </a:gridCol>
                <a:gridCol w="1363870">
                  <a:extLst>
                    <a:ext uri="{9D8B030D-6E8A-4147-A177-3AD203B41FA5}">
                      <a16:colId xmlns:a16="http://schemas.microsoft.com/office/drawing/2014/main" val="906258620"/>
                    </a:ext>
                  </a:extLst>
                </a:gridCol>
              </a:tblGrid>
              <a:tr h="0">
                <a:tc>
                  <a:txBody>
                    <a:bodyPr/>
                    <a:lstStyle/>
                    <a:p>
                      <a:pPr algn="ctr"/>
                      <a:r>
                        <a:rPr lang="en-US" b="1" noProof="1">
                          <a:latin typeface="Arial" panose="020B0604020202020204" pitchFamily="34" charset="0"/>
                          <a:cs typeface="Arial" panose="020B0604020202020204" pitchFamily="34" charset="0"/>
                        </a:rPr>
                        <a:t>DB </a:t>
                      </a:r>
                    </a:p>
                  </a:txBody>
                  <a:tcPr anchor="ctr"/>
                </a:tc>
                <a:tc>
                  <a:txBody>
                    <a:bodyPr/>
                    <a:lstStyle/>
                    <a:p>
                      <a:pPr algn="ctr"/>
                      <a:r>
                        <a:rPr lang="en-US" b="1" noProof="1">
                          <a:latin typeface="Arial" panose="020B0604020202020204" pitchFamily="34" charset="0"/>
                          <a:cs typeface="Arial" panose="020B0604020202020204" pitchFamily="34" charset="0"/>
                        </a:rPr>
                        <a:t>NNEO</a:t>
                      </a:r>
                    </a:p>
                  </a:txBody>
                  <a:tcPr anchor="ctr"/>
                </a:tc>
                <a:tc>
                  <a:txBody>
                    <a:bodyPr/>
                    <a:lstStyle/>
                    <a:p>
                      <a:pPr algn="ctr"/>
                      <a:r>
                        <a:rPr lang="en-US" b="1" noProof="1">
                          <a:latin typeface="Arial" panose="020B0604020202020204" pitchFamily="34" charset="0"/>
                          <a:cs typeface="Arial" panose="020B0604020202020204" pitchFamily="34" charset="0"/>
                        </a:rPr>
                        <a:t>DCIS</a:t>
                      </a:r>
                    </a:p>
                  </a:txBody>
                  <a:tcPr anchor="ctr"/>
                </a:tc>
                <a:tc>
                  <a:txBody>
                    <a:bodyPr/>
                    <a:lstStyle/>
                    <a:p>
                      <a:pPr algn="ctr"/>
                      <a:r>
                        <a:rPr lang="en-US" b="1" noProof="1">
                          <a:latin typeface="Arial" panose="020B0604020202020204" pitchFamily="34" charset="0"/>
                          <a:cs typeface="Arial" panose="020B0604020202020204" pitchFamily="34" charset="0"/>
                        </a:rPr>
                        <a:t>INDC</a:t>
                      </a:r>
                    </a:p>
                  </a:txBody>
                  <a:tcPr anchor="ctr"/>
                </a:tc>
                <a:extLst>
                  <a:ext uri="{0D108BD9-81ED-4DB2-BD59-A6C34878D82A}">
                    <a16:rowId xmlns:a16="http://schemas.microsoft.com/office/drawing/2014/main" val="2210940616"/>
                  </a:ext>
                </a:extLst>
              </a:tr>
              <a:tr h="0">
                <a:tc>
                  <a:txBody>
                    <a:bodyPr/>
                    <a:lstStyle/>
                    <a:p>
                      <a:pPr algn="ctr"/>
                      <a:r>
                        <a:rPr lang="en-US" b="1" noProof="1">
                          <a:latin typeface="Arial" panose="020B0604020202020204" pitchFamily="34" charset="0"/>
                          <a:cs typeface="Arial" panose="020B0604020202020204" pitchFamily="34" charset="0"/>
                        </a:rPr>
                        <a:t>FCBR</a:t>
                      </a:r>
                    </a:p>
                  </a:txBody>
                  <a:tcPr anchor="ctr"/>
                </a:tc>
                <a:tc>
                  <a:txBody>
                    <a:bodyPr/>
                    <a:lstStyle/>
                    <a:p>
                      <a:pPr algn="r"/>
                      <a:r>
                        <a:rPr lang="en-US" b="1" noProof="1">
                          <a:latin typeface="Arial" panose="020B0604020202020204" pitchFamily="34" charset="0"/>
                          <a:cs typeface="Arial" panose="020B0604020202020204" pitchFamily="34" charset="0"/>
                        </a:rPr>
                        <a:t>728</a:t>
                      </a:r>
                    </a:p>
                  </a:txBody>
                  <a:tcPr anchor="ctr"/>
                </a:tc>
                <a:tc>
                  <a:txBody>
                    <a:bodyPr/>
                    <a:lstStyle/>
                    <a:p>
                      <a:pPr algn="r"/>
                      <a:r>
                        <a:rPr lang="en-US" b="1" noProof="1">
                          <a:latin typeface="Arial" panose="020B0604020202020204" pitchFamily="34" charset="0"/>
                          <a:cs typeface="Arial" panose="020B0604020202020204" pitchFamily="34" charset="0"/>
                        </a:rPr>
                        <a:t>1,209</a:t>
                      </a:r>
                    </a:p>
                  </a:txBody>
                  <a:tcPr anchor="ctr"/>
                </a:tc>
                <a:tc>
                  <a:txBody>
                    <a:bodyPr/>
                    <a:lstStyle/>
                    <a:p>
                      <a:pPr algn="r"/>
                      <a:r>
                        <a:rPr lang="en-US" b="1" noProof="1">
                          <a:latin typeface="Arial" panose="020B0604020202020204" pitchFamily="34" charset="0"/>
                          <a:cs typeface="Arial" panose="020B0604020202020204" pitchFamily="34" charset="0"/>
                        </a:rPr>
                        <a:t>10,955</a:t>
                      </a:r>
                    </a:p>
                  </a:txBody>
                  <a:tcPr anchor="ctr"/>
                </a:tc>
                <a:extLst>
                  <a:ext uri="{0D108BD9-81ED-4DB2-BD59-A6C34878D82A}">
                    <a16:rowId xmlns:a16="http://schemas.microsoft.com/office/drawing/2014/main" val="1804388846"/>
                  </a:ext>
                </a:extLst>
              </a:tr>
              <a:tr h="0">
                <a:tc>
                  <a:txBody>
                    <a:bodyPr/>
                    <a:lstStyle/>
                    <a:p>
                      <a:pPr marL="0" algn="ctr" defTabSz="457200" rtl="0" eaLnBrk="1" latinLnBrk="0" hangingPunct="1"/>
                      <a:r>
                        <a:rPr lang="en-US" sz="1800" b="1" kern="1200" noProof="1">
                          <a:solidFill>
                            <a:schemeClr val="lt1"/>
                          </a:solidFill>
                          <a:latin typeface="Arial" panose="020B0604020202020204" pitchFamily="34" charset="0"/>
                          <a:ea typeface="+mn-ea"/>
                          <a:cs typeface="Arial" panose="020B0604020202020204" pitchFamily="34" charset="0"/>
                        </a:rPr>
                        <a:t>DB </a:t>
                      </a:r>
                    </a:p>
                  </a:txBody>
                  <a:tcPr anchor="ctr">
                    <a:solidFill>
                      <a:schemeClr val="accent2"/>
                    </a:solidFill>
                  </a:tcPr>
                </a:tc>
                <a:tc>
                  <a:txBody>
                    <a:bodyPr/>
                    <a:lstStyle/>
                    <a:p>
                      <a:pPr marL="0" algn="ctr" defTabSz="457200" rtl="0" eaLnBrk="1" latinLnBrk="0" hangingPunct="1"/>
                      <a:r>
                        <a:rPr lang="en-US" sz="1800" b="1" kern="1200" noProof="1">
                          <a:solidFill>
                            <a:schemeClr val="lt1"/>
                          </a:solidFill>
                          <a:latin typeface="Arial" panose="020B0604020202020204" pitchFamily="34" charset="0"/>
                          <a:ea typeface="+mn-ea"/>
                          <a:cs typeface="Arial" panose="020B0604020202020204" pitchFamily="34" charset="0"/>
                        </a:rPr>
                        <a:t>CNNO</a:t>
                      </a:r>
                    </a:p>
                  </a:txBody>
                  <a:tcPr anchor="ctr">
                    <a:solidFill>
                      <a:schemeClr val="accent2"/>
                    </a:solidFill>
                  </a:tcPr>
                </a:tc>
                <a:tc>
                  <a:txBody>
                    <a:bodyPr/>
                    <a:lstStyle/>
                    <a:p>
                      <a:pPr marL="0" algn="ctr" defTabSz="457200" rtl="0" eaLnBrk="1" latinLnBrk="0" hangingPunct="1"/>
                      <a:r>
                        <a:rPr lang="en-US" sz="1800" b="1" kern="1200" noProof="1">
                          <a:solidFill>
                            <a:schemeClr val="lt1"/>
                          </a:solidFill>
                          <a:latin typeface="Arial" panose="020B0604020202020204" pitchFamily="34" charset="0"/>
                          <a:ea typeface="+mn-ea"/>
                          <a:cs typeface="Arial" panose="020B0604020202020204" pitchFamily="34" charset="0"/>
                        </a:rPr>
                        <a:t>CDCS</a:t>
                      </a:r>
                    </a:p>
                  </a:txBody>
                  <a:tcPr anchor="ctr">
                    <a:solidFill>
                      <a:schemeClr val="accent2"/>
                    </a:solidFill>
                  </a:tcPr>
                </a:tc>
                <a:tc>
                  <a:txBody>
                    <a:bodyPr/>
                    <a:lstStyle/>
                    <a:p>
                      <a:pPr marL="0" algn="ctr" defTabSz="457200" rtl="0" eaLnBrk="1" latinLnBrk="0" hangingPunct="1"/>
                      <a:r>
                        <a:rPr lang="en-US" sz="1800" b="1" kern="1200" noProof="1">
                          <a:solidFill>
                            <a:schemeClr val="lt1"/>
                          </a:solidFill>
                          <a:latin typeface="Arial" panose="020B0604020202020204" pitchFamily="34" charset="0"/>
                          <a:ea typeface="+mn-ea"/>
                          <a:cs typeface="Arial" panose="020B0604020202020204" pitchFamily="34" charset="0"/>
                        </a:rPr>
                        <a:t>CIDC</a:t>
                      </a:r>
                    </a:p>
                  </a:txBody>
                  <a:tcPr anchor="ctr">
                    <a:solidFill>
                      <a:schemeClr val="accent2"/>
                    </a:solidFill>
                  </a:tcPr>
                </a:tc>
                <a:extLst>
                  <a:ext uri="{0D108BD9-81ED-4DB2-BD59-A6C34878D82A}">
                    <a16:rowId xmlns:a16="http://schemas.microsoft.com/office/drawing/2014/main" val="317758553"/>
                  </a:ext>
                </a:extLst>
              </a:tr>
              <a:tr h="0">
                <a:tc>
                  <a:txBody>
                    <a:bodyPr/>
                    <a:lstStyle/>
                    <a:p>
                      <a:pPr algn="ctr"/>
                      <a:r>
                        <a:rPr lang="en-US" b="1" i="0" noProof="1">
                          <a:latin typeface="Arial" panose="020B0604020202020204" pitchFamily="34" charset="0"/>
                          <a:cs typeface="Arial" panose="020B0604020202020204" pitchFamily="34" charset="0"/>
                        </a:rPr>
                        <a:t>FCBR</a:t>
                      </a:r>
                    </a:p>
                  </a:txBody>
                  <a:tcPr anchor="ctr"/>
                </a:tc>
                <a:tc>
                  <a:txBody>
                    <a:bodyPr/>
                    <a:lstStyle/>
                    <a:p>
                      <a:pPr algn="r"/>
                      <a:r>
                        <a:rPr lang="en-US" b="1" i="0" noProof="1">
                          <a:latin typeface="Arial" panose="020B0604020202020204" pitchFamily="34" charset="0"/>
                          <a:cs typeface="Arial" panose="020B0604020202020204" pitchFamily="34" charset="0"/>
                        </a:rPr>
                        <a:t>51</a:t>
                      </a:r>
                    </a:p>
                  </a:txBody>
                  <a:tcPr anchor="ctr"/>
                </a:tc>
                <a:tc>
                  <a:txBody>
                    <a:bodyPr/>
                    <a:lstStyle/>
                    <a:p>
                      <a:pPr algn="r"/>
                      <a:r>
                        <a:rPr lang="en-US" b="1" i="0" noProof="1">
                          <a:latin typeface="Arial" panose="020B0604020202020204" pitchFamily="34" charset="0"/>
                          <a:cs typeface="Arial" panose="020B0604020202020204" pitchFamily="34" charset="0"/>
                        </a:rPr>
                        <a:t>168</a:t>
                      </a:r>
                    </a:p>
                  </a:txBody>
                  <a:tcPr anchor="ctr"/>
                </a:tc>
                <a:tc>
                  <a:txBody>
                    <a:bodyPr/>
                    <a:lstStyle/>
                    <a:p>
                      <a:pPr algn="r"/>
                      <a:r>
                        <a:rPr lang="en-US" b="1" i="0" noProof="1">
                          <a:latin typeface="Arial" panose="020B0604020202020204" pitchFamily="34" charset="0"/>
                          <a:cs typeface="Arial" panose="020B0604020202020204" pitchFamily="34" charset="0"/>
                        </a:rPr>
                        <a:t>220</a:t>
                      </a:r>
                    </a:p>
                  </a:txBody>
                  <a:tcPr anchor="ctr"/>
                </a:tc>
                <a:extLst>
                  <a:ext uri="{0D108BD9-81ED-4DB2-BD59-A6C34878D82A}">
                    <a16:rowId xmlns:a16="http://schemas.microsoft.com/office/drawing/2014/main" val="4102933904"/>
                  </a:ext>
                </a:extLst>
              </a:tr>
            </a:tbl>
          </a:graphicData>
        </a:graphic>
      </p:graphicFrame>
      <p:sp>
        <p:nvSpPr>
          <p:cNvPr id="6" name="Content Placeholder 2">
            <a:extLst>
              <a:ext uri="{FF2B5EF4-FFF2-40B4-BE49-F238E27FC236}">
                <a16:creationId xmlns:a16="http://schemas.microsoft.com/office/drawing/2014/main" id="{068EF247-5B69-25CA-F5F3-C8DE2ED2EFC9}"/>
              </a:ext>
            </a:extLst>
          </p:cNvPr>
          <p:cNvSpPr txBox="1">
            <a:spLocks/>
          </p:cNvSpPr>
          <p:nvPr/>
        </p:nvSpPr>
        <p:spPr>
          <a:xfrm>
            <a:off x="6737367" y="689988"/>
            <a:ext cx="5306051" cy="312516"/>
          </a:xfrm>
          <a:prstGeom prst="rect">
            <a:avLst/>
          </a:prstGeom>
        </p:spPr>
        <p:txBody>
          <a:bodyPr lIns="0" tIns="0" rIns="0" bIns="0"/>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pPr>
            <a:r>
              <a:rPr lang="en-US" sz="1800" b="1" noProof="1">
                <a:latin typeface="Arial" panose="020B0604020202020204" pitchFamily="34" charset="0"/>
                <a:cs typeface="Arial" panose="020B0604020202020204" pitchFamily="34" charset="0"/>
              </a:rPr>
              <a:t>Original Database</a:t>
            </a:r>
          </a:p>
        </p:txBody>
      </p:sp>
      <p:sp>
        <p:nvSpPr>
          <p:cNvPr id="8" name="Content Placeholder 2">
            <a:extLst>
              <a:ext uri="{FF2B5EF4-FFF2-40B4-BE49-F238E27FC236}">
                <a16:creationId xmlns:a16="http://schemas.microsoft.com/office/drawing/2014/main" id="{3CC973AF-33D0-8816-06C5-A5F9B24307A9}"/>
              </a:ext>
            </a:extLst>
          </p:cNvPr>
          <p:cNvSpPr txBox="1">
            <a:spLocks/>
          </p:cNvSpPr>
          <p:nvPr/>
        </p:nvSpPr>
        <p:spPr>
          <a:xfrm>
            <a:off x="6733548" y="2623630"/>
            <a:ext cx="5306051" cy="312516"/>
          </a:xfrm>
          <a:prstGeom prst="rect">
            <a:avLst/>
          </a:prstGeom>
        </p:spPr>
        <p:txBody>
          <a:bodyPr lIns="0" tIns="0" rIns="0" bIns="0"/>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200"/>
              </a:spcAft>
            </a:pPr>
            <a:r>
              <a:rPr lang="en-US" sz="1800" b="1" noProof="1">
                <a:latin typeface="Arial" panose="020B0604020202020204" pitchFamily="34" charset="0"/>
                <a:cs typeface="Arial" panose="020B0604020202020204" pitchFamily="34" charset="0"/>
              </a:rPr>
              <a:t>Augmented Database</a:t>
            </a:r>
          </a:p>
        </p:txBody>
      </p:sp>
      <p:sp>
        <p:nvSpPr>
          <p:cNvPr id="9" name="Content Placeholder 2">
            <a:extLst>
              <a:ext uri="{FF2B5EF4-FFF2-40B4-BE49-F238E27FC236}">
                <a16:creationId xmlns:a16="http://schemas.microsoft.com/office/drawing/2014/main" id="{B9532E24-1990-ED52-D1B4-0E5F81666674}"/>
              </a:ext>
            </a:extLst>
          </p:cNvPr>
          <p:cNvSpPr txBox="1">
            <a:spLocks/>
          </p:cNvSpPr>
          <p:nvPr/>
        </p:nvSpPr>
        <p:spPr>
          <a:xfrm>
            <a:off x="6748941" y="4586662"/>
            <a:ext cx="5306051" cy="1675242"/>
          </a:xfrm>
          <a:prstGeom prst="rect">
            <a:avLst/>
          </a:prstGeom>
        </p:spPr>
        <p:txBody>
          <a:bodyPr lIns="0" tIns="0" rIns="0" bIns="0"/>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pPr>
            <a:r>
              <a:rPr lang="en-US" sz="1800" b="1" noProof="1">
                <a:latin typeface="Arial" panose="020B0604020202020204" pitchFamily="34" charset="0"/>
                <a:cs typeface="Arial" panose="020B0604020202020204" pitchFamily="34" charset="0"/>
              </a:rPr>
              <a:t>Legend:</a:t>
            </a:r>
          </a:p>
          <a:p>
            <a:pPr marL="173038" indent="0">
              <a:spcBef>
                <a:spcPts val="0"/>
              </a:spcBef>
              <a:buNone/>
            </a:pPr>
            <a:r>
              <a:rPr lang="en-US" sz="1400" b="1" noProof="1">
                <a:solidFill>
                  <a:srgbClr val="353585"/>
                </a:solidFill>
                <a:latin typeface="Arial" panose="020B0604020202020204" pitchFamily="34" charset="0"/>
                <a:cs typeface="Arial" panose="020B0604020202020204" pitchFamily="34" charset="0"/>
              </a:rPr>
              <a:t>NNEO:</a:t>
            </a:r>
            <a:r>
              <a:rPr lang="en-US" sz="1400" b="1" noProof="1">
                <a:latin typeface="Arial" panose="020B0604020202020204" pitchFamily="34" charset="0"/>
                <a:cs typeface="Arial" panose="020B0604020202020204" pitchFamily="34" charset="0"/>
              </a:rPr>
              <a:t> Non-Neoplastic</a:t>
            </a:r>
          </a:p>
          <a:p>
            <a:pPr marL="173038" indent="0">
              <a:spcBef>
                <a:spcPts val="0"/>
              </a:spcBef>
              <a:buNone/>
            </a:pPr>
            <a:r>
              <a:rPr lang="en-US" sz="1400" b="1" noProof="1">
                <a:solidFill>
                  <a:srgbClr val="353585"/>
                </a:solidFill>
                <a:latin typeface="Arial" panose="020B0604020202020204" pitchFamily="34" charset="0"/>
                <a:cs typeface="Arial" panose="020B0604020202020204" pitchFamily="34" charset="0"/>
              </a:rPr>
              <a:t>DCIS: </a:t>
            </a:r>
            <a:r>
              <a:rPr lang="en-US" sz="1400" b="1" noProof="1">
                <a:latin typeface="Arial" panose="020B0604020202020204" pitchFamily="34" charset="0"/>
                <a:cs typeface="Arial" panose="020B0604020202020204" pitchFamily="34" charset="0"/>
              </a:rPr>
              <a:t>Ductal Carcinoma in Situ</a:t>
            </a:r>
          </a:p>
          <a:p>
            <a:pPr marL="173038" indent="0">
              <a:spcBef>
                <a:spcPts val="0"/>
              </a:spcBef>
              <a:buNone/>
            </a:pPr>
            <a:r>
              <a:rPr lang="en-US" sz="1400" b="1" noProof="1">
                <a:solidFill>
                  <a:srgbClr val="353585"/>
                </a:solidFill>
                <a:latin typeface="Arial" panose="020B0604020202020204" pitchFamily="34" charset="0"/>
                <a:cs typeface="Arial" panose="020B0604020202020204" pitchFamily="34" charset="0"/>
              </a:rPr>
              <a:t>INDC: </a:t>
            </a:r>
            <a:r>
              <a:rPr lang="en-US" sz="1400" b="1" noProof="1">
                <a:latin typeface="Arial" panose="020B0604020202020204" pitchFamily="34" charset="0"/>
                <a:cs typeface="Arial" panose="020B0604020202020204" pitchFamily="34" charset="0"/>
              </a:rPr>
              <a:t>Invasive Ductal Carcinoma </a:t>
            </a:r>
          </a:p>
          <a:p>
            <a:pPr marL="173038" indent="0">
              <a:spcBef>
                <a:spcPts val="0"/>
              </a:spcBef>
              <a:buNone/>
            </a:pPr>
            <a:r>
              <a:rPr lang="en-US" sz="1400" b="1" noProof="1">
                <a:solidFill>
                  <a:srgbClr val="353585"/>
                </a:solidFill>
                <a:latin typeface="Arial" panose="020B0604020202020204" pitchFamily="34" charset="0"/>
                <a:cs typeface="Arial" panose="020B0604020202020204" pitchFamily="34" charset="0"/>
              </a:rPr>
              <a:t>CNNO: </a:t>
            </a:r>
            <a:r>
              <a:rPr lang="en-US" sz="1400" b="1" noProof="1">
                <a:latin typeface="Arial" panose="020B0604020202020204" pitchFamily="34" charset="0"/>
                <a:cs typeface="Arial" panose="020B0604020202020204" pitchFamily="34" charset="0"/>
              </a:rPr>
              <a:t>Crystalline Non-Neoplastic</a:t>
            </a:r>
          </a:p>
          <a:p>
            <a:pPr marL="173038" indent="0">
              <a:spcBef>
                <a:spcPts val="0"/>
              </a:spcBef>
              <a:buNone/>
            </a:pPr>
            <a:r>
              <a:rPr lang="en-US" sz="1400" b="1" noProof="1">
                <a:solidFill>
                  <a:srgbClr val="353585"/>
                </a:solidFill>
                <a:latin typeface="Arial" panose="020B0604020202020204" pitchFamily="34" charset="0"/>
                <a:cs typeface="Arial" panose="020B0604020202020204" pitchFamily="34" charset="0"/>
              </a:rPr>
              <a:t>CDCS: </a:t>
            </a:r>
            <a:r>
              <a:rPr kumimoji="0" lang="en-US" sz="14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Crystalline</a:t>
            </a:r>
            <a:r>
              <a:rPr lang="en-US" sz="1400" b="1" noProof="1">
                <a:latin typeface="Arial" panose="020B0604020202020204" pitchFamily="34" charset="0"/>
                <a:cs typeface="Arial" panose="020B0604020202020204" pitchFamily="34" charset="0"/>
              </a:rPr>
              <a:t> Ductal Carcinoma in Situ </a:t>
            </a:r>
          </a:p>
          <a:p>
            <a:pPr marL="173038" indent="0">
              <a:spcBef>
                <a:spcPts val="0"/>
              </a:spcBef>
              <a:buNone/>
            </a:pPr>
            <a:r>
              <a:rPr lang="en-US" sz="1400" b="1" noProof="1">
                <a:solidFill>
                  <a:srgbClr val="353585"/>
                </a:solidFill>
                <a:latin typeface="Arial" panose="020B0604020202020204" pitchFamily="34" charset="0"/>
                <a:cs typeface="Arial" panose="020B0604020202020204" pitchFamily="34" charset="0"/>
              </a:rPr>
              <a:t>CIDC: </a:t>
            </a:r>
            <a:r>
              <a:rPr lang="en-US" sz="1400" b="1" noProof="1">
                <a:latin typeface="Arial" panose="020B0604020202020204" pitchFamily="34" charset="0"/>
                <a:cs typeface="Arial" panose="020B0604020202020204" pitchFamily="34" charset="0"/>
              </a:rPr>
              <a:t>Crystalline Invasive Ductal Carcinoma </a:t>
            </a:r>
          </a:p>
        </p:txBody>
      </p:sp>
      <p:graphicFrame>
        <p:nvGraphicFramePr>
          <p:cNvPr id="5" name="Content Placeholder 4">
            <a:extLst>
              <a:ext uri="{FF2B5EF4-FFF2-40B4-BE49-F238E27FC236}">
                <a16:creationId xmlns:a16="http://schemas.microsoft.com/office/drawing/2014/main" id="{030EDD29-DBD4-A1F1-5813-208DBBF6A7A5}"/>
              </a:ext>
            </a:extLst>
          </p:cNvPr>
          <p:cNvGraphicFramePr>
            <a:graphicFrameLocks/>
          </p:cNvGraphicFramePr>
          <p:nvPr>
            <p:extLst>
              <p:ext uri="{D42A27DB-BD31-4B8C-83A1-F6EECF244321}">
                <p14:modId xmlns:p14="http://schemas.microsoft.com/office/powerpoint/2010/main" val="598610118"/>
              </p:ext>
            </p:extLst>
          </p:nvPr>
        </p:nvGraphicFramePr>
        <p:xfrm>
          <a:off x="387890" y="821635"/>
          <a:ext cx="6132653" cy="5669280"/>
        </p:xfrm>
        <a:graphic>
          <a:graphicData uri="http://schemas.openxmlformats.org/drawingml/2006/table">
            <a:tbl>
              <a:tblPr firstRow="1" bandRow="1">
                <a:tableStyleId>{21E4AEA4-8DFA-4A89-87EB-49C32662AFE0}</a:tableStyleId>
              </a:tblPr>
              <a:tblGrid>
                <a:gridCol w="2055674">
                  <a:extLst>
                    <a:ext uri="{9D8B030D-6E8A-4147-A177-3AD203B41FA5}">
                      <a16:colId xmlns:a16="http://schemas.microsoft.com/office/drawing/2014/main" val="3056496581"/>
                    </a:ext>
                  </a:extLst>
                </a:gridCol>
                <a:gridCol w="4076979">
                  <a:extLst>
                    <a:ext uri="{9D8B030D-6E8A-4147-A177-3AD203B41FA5}">
                      <a16:colId xmlns:a16="http://schemas.microsoft.com/office/drawing/2014/main" val="1162105974"/>
                    </a:ext>
                  </a:extLst>
                </a:gridCol>
              </a:tblGrid>
              <a:tr h="0">
                <a:tc>
                  <a:txBody>
                    <a:bodyPr/>
                    <a:lstStyle/>
                    <a:p>
                      <a:pPr algn="ctr"/>
                      <a:r>
                        <a:rPr lang="en-US" sz="1400" b="1" i="0" noProof="1">
                          <a:latin typeface="Arial" panose="020B0604020202020204" pitchFamily="34" charset="0"/>
                          <a:cs typeface="Arial" panose="020B0604020202020204" pitchFamily="34" charset="0"/>
                        </a:rPr>
                        <a:t>Label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1400" b="1" i="0" noProof="1">
                          <a:latin typeface="Arial" panose="020B0604020202020204" pitchFamily="34" charset="0"/>
                          <a:cs typeface="Arial" panose="020B0604020202020204" pitchFamily="34" charset="0"/>
                        </a:rPr>
                        <a:t>Description / Features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020128620"/>
                  </a:ext>
                </a:extLst>
              </a:tr>
              <a:tr h="0">
                <a:tc>
                  <a:txBody>
                    <a:bodyPr/>
                    <a:lstStyle/>
                    <a:p>
                      <a:pPr algn="ctr"/>
                      <a:r>
                        <a:rPr lang="en-US" sz="1400" b="1" i="0" noProof="1">
                          <a:latin typeface="Arial" panose="020B0604020202020204" pitchFamily="34" charset="0"/>
                          <a:cs typeface="Arial" panose="020B0604020202020204" pitchFamily="34" charset="0"/>
                        </a:rPr>
                        <a:t>Background (BCKG)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US" sz="1400" b="1" i="0" noProof="1">
                          <a:latin typeface="Arial" panose="020B0604020202020204" pitchFamily="34" charset="0"/>
                          <a:cs typeface="Arial" panose="020B0604020202020204" pitchFamily="34" charset="0"/>
                        </a:rPr>
                        <a:t>stroma, no ducts or lobules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628389126"/>
                  </a:ext>
                </a:extLst>
              </a:tr>
              <a:tr h="0">
                <a:tc>
                  <a:txBody>
                    <a:bodyPr/>
                    <a:lstStyle/>
                    <a:p>
                      <a:pPr algn="ctr"/>
                      <a:r>
                        <a:rPr lang="en-US" sz="1400" b="1" i="0" noProof="1">
                          <a:latin typeface="Arial" panose="020B0604020202020204" pitchFamily="34" charset="0"/>
                          <a:cs typeface="Arial" panose="020B0604020202020204" pitchFamily="34" charset="0"/>
                        </a:rPr>
                        <a:t>Normal (NORM)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US" sz="1400" b="1" i="0" noProof="1">
                          <a:latin typeface="Arial" panose="020B0604020202020204" pitchFamily="34" charset="0"/>
                          <a:cs typeface="Arial" panose="020B0604020202020204" pitchFamily="34" charset="0"/>
                        </a:rPr>
                        <a:t>normal ducts and lobules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725503669"/>
                  </a:ext>
                </a:extLst>
              </a:tr>
              <a:tr h="0">
                <a:tc>
                  <a:txBody>
                    <a:bodyPr/>
                    <a:lstStyle/>
                    <a:p>
                      <a:pPr algn="ctr"/>
                      <a:r>
                        <a:rPr lang="en-US" sz="1400" b="1" i="0" noProof="1">
                          <a:latin typeface="Arial" panose="020B0604020202020204" pitchFamily="34" charset="0"/>
                          <a:cs typeface="Arial" panose="020B0604020202020204" pitchFamily="34" charset="0"/>
                        </a:rPr>
                        <a:t>Artifact (ARTF)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US" sz="1400" b="1" i="0" noProof="1">
                          <a:latin typeface="Arial" panose="020B0604020202020204" pitchFamily="34" charset="0"/>
                          <a:cs typeface="Arial" panose="020B0604020202020204" pitchFamily="34" charset="0"/>
                        </a:rPr>
                        <a:t>grease pen marks, foreign bodies,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255845337"/>
                  </a:ext>
                </a:extLst>
              </a:tr>
              <a:tr h="0">
                <a:tc>
                  <a:txBody>
                    <a:bodyPr/>
                    <a:lstStyle/>
                    <a:p>
                      <a:pPr algn="ctr"/>
                      <a:r>
                        <a:rPr lang="en-US" sz="1400" b="1" i="0" noProof="1">
                          <a:latin typeface="Arial" panose="020B0604020202020204" pitchFamily="34" charset="0"/>
                          <a:cs typeface="Arial" panose="020B0604020202020204" pitchFamily="34" charset="0"/>
                        </a:rPr>
                        <a:t>Indistinguishable</a:t>
                      </a:r>
                      <a:br>
                        <a:rPr lang="en-US" sz="1400" b="1" i="0" noProof="1">
                          <a:latin typeface="Arial" panose="020B0604020202020204" pitchFamily="34" charset="0"/>
                          <a:cs typeface="Arial" panose="020B0604020202020204" pitchFamily="34" charset="0"/>
                        </a:rPr>
                      </a:br>
                      <a:r>
                        <a:rPr lang="en-US" sz="1400" b="1" i="0" noProof="1">
                          <a:latin typeface="Arial" panose="020B0604020202020204" pitchFamily="34" charset="0"/>
                          <a:cs typeface="Arial" panose="020B0604020202020204" pitchFamily="34" charset="0"/>
                        </a:rPr>
                        <a:t> (NULL)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US" sz="1400" b="1" i="0" noProof="1">
                          <a:latin typeface="Arial" panose="020B0604020202020204" pitchFamily="34" charset="0"/>
                          <a:cs typeface="Arial" panose="020B0604020202020204" pitchFamily="34" charset="0"/>
                        </a:rPr>
                        <a:t>indistinguishable tissue, normally due to issues with the cut/stain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332232889"/>
                  </a:ext>
                </a:extLst>
              </a:tr>
              <a:tr h="0">
                <a:tc>
                  <a:txBody>
                    <a:bodyPr/>
                    <a:lstStyle/>
                    <a:p>
                      <a:pPr algn="ctr"/>
                      <a:r>
                        <a:rPr lang="en-US" sz="1400" b="1" i="0" noProof="1">
                          <a:latin typeface="Arial" panose="020B0604020202020204" pitchFamily="34" charset="0"/>
                          <a:cs typeface="Arial" panose="020B0604020202020204" pitchFamily="34" charset="0"/>
                        </a:rPr>
                        <a:t>Suspected</a:t>
                      </a:r>
                      <a:br>
                        <a:rPr lang="en-US" sz="1400" b="1" i="0" noProof="1">
                          <a:latin typeface="Arial" panose="020B0604020202020204" pitchFamily="34" charset="0"/>
                          <a:cs typeface="Arial" panose="020B0604020202020204" pitchFamily="34" charset="0"/>
                        </a:rPr>
                      </a:br>
                      <a:r>
                        <a:rPr lang="en-US" sz="1400" b="1" i="0" noProof="1">
                          <a:latin typeface="Arial" panose="020B0604020202020204" pitchFamily="34" charset="0"/>
                          <a:cs typeface="Arial" panose="020B0604020202020204" pitchFamily="34" charset="0"/>
                        </a:rPr>
                        <a:t>(SUSP)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US" sz="1400" b="1" i="0" noProof="1">
                          <a:latin typeface="Arial" panose="020B0604020202020204" pitchFamily="34" charset="0"/>
                          <a:cs typeface="Arial" panose="020B0604020202020204" pitchFamily="34" charset="0"/>
                        </a:rPr>
                        <a:t>regions that are at risk of developing into cancerous regions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26059981"/>
                  </a:ext>
                </a:extLst>
              </a:tr>
              <a:tr h="0">
                <a:tc>
                  <a:txBody>
                    <a:bodyPr/>
                    <a:lstStyle/>
                    <a:p>
                      <a:pPr algn="ctr"/>
                      <a:r>
                        <a:rPr lang="en-US" sz="1400" b="1" i="0" noProof="1">
                          <a:latin typeface="Arial" panose="020B0604020202020204" pitchFamily="34" charset="0"/>
                          <a:cs typeface="Arial" panose="020B0604020202020204" pitchFamily="34" charset="0"/>
                        </a:rPr>
                        <a:t>Inflammation (INFL)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US" sz="1400" b="1" i="0" noProof="1">
                          <a:latin typeface="Arial" panose="020B0604020202020204" pitchFamily="34" charset="0"/>
                          <a:cs typeface="Arial" panose="020B0604020202020204" pitchFamily="34" charset="0"/>
                        </a:rPr>
                        <a:t>areas of inflammation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490606675"/>
                  </a:ext>
                </a:extLst>
              </a:tr>
              <a:tr h="484393">
                <a:tc>
                  <a:txBody>
                    <a:bodyPr/>
                    <a:lstStyle/>
                    <a:p>
                      <a:pPr algn="ctr"/>
                      <a:r>
                        <a:rPr lang="en-US" sz="1400" b="1" i="0" noProof="1">
                          <a:latin typeface="Arial" panose="020B0604020202020204" pitchFamily="34" charset="0"/>
                          <a:cs typeface="Arial" panose="020B0604020202020204" pitchFamily="34" charset="0"/>
                        </a:rPr>
                        <a:t>Ductal Carcinoma in Situ (DCIS)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400" b="1" i="0" noProof="1">
                          <a:latin typeface="Arial" panose="020B0604020202020204" pitchFamily="34" charset="0"/>
                          <a:cs typeface="Arial" panose="020B0604020202020204" pitchFamily="34" charset="0"/>
                        </a:rPr>
                        <a:t>ductal carcinoma in situ, and </a:t>
                      </a:r>
                      <a:br>
                        <a:rPr lang="en-US" sz="1400" b="1" i="0" noProof="1">
                          <a:latin typeface="Arial" panose="020B0604020202020204" pitchFamily="34" charset="0"/>
                          <a:cs typeface="Arial" panose="020B0604020202020204" pitchFamily="34" charset="0"/>
                        </a:rPr>
                      </a:br>
                      <a:r>
                        <a:rPr lang="en-US" sz="1400" b="1" i="0" noProof="1">
                          <a:latin typeface="Arial" panose="020B0604020202020204" pitchFamily="34" charset="0"/>
                          <a:cs typeface="Arial" panose="020B0604020202020204" pitchFamily="34" charset="0"/>
                        </a:rPr>
                        <a:t>lobular carcinoma in situ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670404686"/>
                  </a:ext>
                </a:extLst>
              </a:tr>
              <a:tr h="194299">
                <a:tc>
                  <a:txBody>
                    <a:bodyPr/>
                    <a:lstStyle/>
                    <a:p>
                      <a:pPr algn="ctr"/>
                      <a:r>
                        <a:rPr lang="en-US" sz="1400" b="1" i="0" noProof="1">
                          <a:latin typeface="Arial" panose="020B0604020202020204" pitchFamily="34" charset="0"/>
                          <a:cs typeface="Arial" panose="020B0604020202020204" pitchFamily="34" charset="0"/>
                        </a:rPr>
                        <a:t>Non-Neoplastic</a:t>
                      </a:r>
                      <a:br>
                        <a:rPr lang="en-US" sz="1400" b="1" i="0" noProof="1">
                          <a:latin typeface="Arial" panose="020B0604020202020204" pitchFamily="34" charset="0"/>
                          <a:cs typeface="Arial" panose="020B0604020202020204" pitchFamily="34" charset="0"/>
                        </a:rPr>
                      </a:br>
                      <a:r>
                        <a:rPr lang="en-US" sz="1400" b="1" i="0" noProof="1">
                          <a:latin typeface="Arial" panose="020B0604020202020204" pitchFamily="34" charset="0"/>
                          <a:cs typeface="Arial" panose="020B0604020202020204" pitchFamily="34" charset="0"/>
                        </a:rPr>
                        <a:t>(NNEO)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400" b="1" i="0" noProof="1">
                          <a:latin typeface="Arial" panose="020B0604020202020204" pitchFamily="34" charset="0"/>
                          <a:cs typeface="Arial" panose="020B0604020202020204" pitchFamily="34" charset="0"/>
                        </a:rPr>
                        <a:t>fibrosis, hyperplasia, intraductal papilloma, adenosis, ectasia,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42600177"/>
                  </a:ext>
                </a:extLst>
              </a:tr>
              <a:tr h="194299">
                <a:tc>
                  <a:txBody>
                    <a:bodyPr/>
                    <a:lstStyle/>
                    <a:p>
                      <a:pPr algn="ctr"/>
                      <a:r>
                        <a:rPr lang="en-US" sz="1400" b="1" i="0" noProof="1">
                          <a:latin typeface="Arial" panose="020B0604020202020204" pitchFamily="34" charset="0"/>
                          <a:cs typeface="Arial" panose="020B0604020202020204" pitchFamily="34" charset="0"/>
                        </a:rPr>
                        <a:t>Invasive Ductal Carcinoma (INDC)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400" b="1" i="0" noProof="1">
                          <a:latin typeface="Arial" panose="020B0604020202020204" pitchFamily="34" charset="0"/>
                          <a:cs typeface="Arial" panose="020B0604020202020204" pitchFamily="34" charset="0"/>
                        </a:rPr>
                        <a:t>invasive ductal carcinoma, invasive lobular carcinoma, and invasive mammary carcinoma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321521490"/>
                  </a:ext>
                </a:extLst>
              </a:tr>
              <a:tr h="217637">
                <a:tc>
                  <a:txBody>
                    <a:bodyPr/>
                    <a:lstStyle/>
                    <a:p>
                      <a:pPr algn="ctr"/>
                      <a:r>
                        <a:rPr lang="en-US" sz="1400" b="1" i="0" noProof="1">
                          <a:latin typeface="Arial" panose="020B0604020202020204" pitchFamily="34" charset="0"/>
                          <a:cs typeface="Arial" panose="020B0604020202020204" pitchFamily="34" charset="0"/>
                        </a:rPr>
                        <a:t>Crystalline DCIS (CDCS)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1400" b="1" i="0" noProof="1">
                          <a:latin typeface="Arial" panose="020B0604020202020204" pitchFamily="34" charset="0"/>
                          <a:cs typeface="Arial" panose="020B0604020202020204" pitchFamily="34" charset="0"/>
                        </a:rPr>
                        <a:t>small, loose calcific clusters in stroma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56948853"/>
                  </a:ext>
                </a:extLst>
              </a:tr>
              <a:tr h="217637">
                <a:tc>
                  <a:txBody>
                    <a:bodyPr/>
                    <a:lstStyle/>
                    <a:p>
                      <a:pPr algn="ctr"/>
                      <a:r>
                        <a:rPr lang="en-US" sz="1400" b="1" i="0" noProof="1">
                          <a:latin typeface="Arial" panose="020B0604020202020204" pitchFamily="34" charset="0"/>
                          <a:cs typeface="Arial" panose="020B0604020202020204" pitchFamily="34" charset="0"/>
                        </a:rPr>
                        <a:t>Crystalline NNEO (CNNO)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1400" b="1" i="0" noProof="1">
                          <a:latin typeface="Arial" panose="020B0604020202020204" pitchFamily="34" charset="0"/>
                          <a:cs typeface="Arial" panose="020B0604020202020204" pitchFamily="34" charset="0"/>
                        </a:rPr>
                        <a:t>large, dense deposits of calcium in or close to invasive structures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31778169"/>
                  </a:ext>
                </a:extLst>
              </a:tr>
              <a:tr h="194299">
                <a:tc>
                  <a:txBody>
                    <a:bodyPr/>
                    <a:lstStyle/>
                    <a:p>
                      <a:pPr algn="ctr"/>
                      <a:r>
                        <a:rPr lang="en-US" sz="1400" b="1" i="0" noProof="1">
                          <a:latin typeface="Arial" panose="020B0604020202020204" pitchFamily="34" charset="0"/>
                          <a:cs typeface="Arial" panose="020B0604020202020204" pitchFamily="34" charset="0"/>
                        </a:rPr>
                        <a:t>Crystalline INDC (CIDC)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1400" b="1" i="0" noProof="1">
                          <a:latin typeface="Arial" panose="020B0604020202020204" pitchFamily="34" charset="0"/>
                          <a:cs typeface="Arial" panose="020B0604020202020204" pitchFamily="34" charset="0"/>
                        </a:rPr>
                        <a:t>large, dense deposits of calcification in 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0756785"/>
                  </a:ext>
                </a:extLst>
              </a:tr>
            </a:tbl>
          </a:graphicData>
        </a:graphic>
      </p:graphicFrame>
    </p:spTree>
    <p:extLst>
      <p:ext uri="{BB962C8B-B14F-4D97-AF65-F5344CB8AC3E}">
        <p14:creationId xmlns:p14="http://schemas.microsoft.com/office/powerpoint/2010/main" val="96368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A diagram depicting machine learning as an iterative workflow involving a variety of steps including data collection, preprocessing, training and evaluation and optimization.">
            <a:extLst>
              <a:ext uri="{FF2B5EF4-FFF2-40B4-BE49-F238E27FC236}">
                <a16:creationId xmlns:a16="http://schemas.microsoft.com/office/drawing/2014/main" id="{213D59FC-1C81-7C40-64B3-6AD3459C4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049" y="891112"/>
            <a:ext cx="5386251" cy="53862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BD57FA6-EF8C-FB4E-6AFF-66E02153492D}"/>
              </a:ext>
            </a:extLst>
          </p:cNvPr>
          <p:cNvSpPr>
            <a:spLocks noGrp="1"/>
          </p:cNvSpPr>
          <p:nvPr>
            <p:ph idx="1"/>
          </p:nvPr>
        </p:nvSpPr>
        <p:spPr>
          <a:xfrm>
            <a:off x="162560" y="685800"/>
            <a:ext cx="6682740" cy="5816600"/>
          </a:xfrm>
        </p:spPr>
        <p:txBody>
          <a:bodyPr lIns="0" tIns="0" rIns="0" bIns="0"/>
          <a:lstStyle/>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Machine learning (ML) develops algorithms to infer predictive or descriptive models from data. </a:t>
            </a:r>
          </a:p>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ML formalizes learning as the estimation of functions or distributions under explicit loss functions and inductive biases.</a:t>
            </a:r>
          </a:p>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Learning paradigms relevant to computational pathology:</a:t>
            </a:r>
          </a:p>
          <a:p>
            <a:pPr marL="571500" lvl="1" indent="-342900">
              <a:spcBef>
                <a:spcPts val="0"/>
              </a:spcBef>
              <a:spcAft>
                <a:spcPts val="600"/>
              </a:spcAft>
              <a:buFont typeface="Wingdings" panose="05000000000000000000" pitchFamily="2" charset="2"/>
              <a:buChar char="q"/>
            </a:pPr>
            <a:r>
              <a:rPr lang="en-US" sz="1400" b="1" noProof="1">
                <a:solidFill>
                  <a:srgbClr val="353585"/>
                </a:solidFill>
                <a:latin typeface="Arial" panose="020B0604020202020204" pitchFamily="34" charset="0"/>
                <a:cs typeface="Arial" panose="020B0604020202020204" pitchFamily="34" charset="0"/>
              </a:rPr>
              <a:t>Supervised: </a:t>
            </a:r>
            <a:r>
              <a:rPr lang="en-US" sz="1400" b="1" noProof="1">
                <a:latin typeface="Arial" panose="020B0604020202020204" pitchFamily="34" charset="0"/>
                <a:cs typeface="Arial" panose="020B0604020202020204" pitchFamily="34" charset="0"/>
              </a:rPr>
              <a:t>estimate mappings from image pixels or patches to labels (region masks, classes) using risk minimization from labelled data.</a:t>
            </a:r>
          </a:p>
          <a:p>
            <a:pPr marL="571500" lvl="1" indent="-342900">
              <a:spcBef>
                <a:spcPts val="0"/>
              </a:spcBef>
              <a:spcAft>
                <a:spcPts val="600"/>
              </a:spcAft>
              <a:buFont typeface="Wingdings" panose="05000000000000000000" pitchFamily="2" charset="2"/>
              <a:buChar char="q"/>
            </a:pPr>
            <a:r>
              <a:rPr lang="en-US" sz="1400" b="1" noProof="1">
                <a:solidFill>
                  <a:srgbClr val="353585"/>
                </a:solidFill>
                <a:latin typeface="Arial" panose="020B0604020202020204" pitchFamily="34" charset="0"/>
                <a:cs typeface="Arial" panose="020B0604020202020204" pitchFamily="34" charset="0"/>
              </a:rPr>
              <a:t>Weakly-/semi-supervised: </a:t>
            </a:r>
            <a:r>
              <a:rPr lang="en-US" sz="1400" b="1" noProof="1">
                <a:latin typeface="Arial" panose="020B0604020202020204" pitchFamily="34" charset="0"/>
                <a:cs typeface="Arial" panose="020B0604020202020204" pitchFamily="34" charset="0"/>
              </a:rPr>
              <a:t>learn from coarse, incomplete, or noisy labels (slide-level annotations), often via multiple-instance learning, pseudo-labeling, or consistency regularization.</a:t>
            </a:r>
          </a:p>
          <a:p>
            <a:pPr marL="571500" lvl="1" indent="-342900">
              <a:spcBef>
                <a:spcPts val="0"/>
              </a:spcBef>
              <a:spcAft>
                <a:spcPts val="600"/>
              </a:spcAft>
              <a:buFont typeface="Wingdings" panose="05000000000000000000" pitchFamily="2" charset="2"/>
              <a:buChar char="q"/>
            </a:pPr>
            <a:r>
              <a:rPr lang="en-US" sz="1400" b="1" noProof="1">
                <a:solidFill>
                  <a:srgbClr val="353585"/>
                </a:solidFill>
                <a:latin typeface="Arial" panose="020B0604020202020204" pitchFamily="34" charset="0"/>
                <a:cs typeface="Arial" panose="020B0604020202020204" pitchFamily="34" charset="0"/>
              </a:rPr>
              <a:t>Unsupervised and self-supervised: </a:t>
            </a:r>
            <a:r>
              <a:rPr lang="en-US" sz="1400" b="1" noProof="1">
                <a:latin typeface="Arial" panose="020B0604020202020204" pitchFamily="34" charset="0"/>
                <a:cs typeface="Arial" panose="020B0604020202020204" pitchFamily="34" charset="0"/>
              </a:rPr>
              <a:t>discover structure in unlabeled images by optimizing proxy tasks (contrastive objectives, masked prediction, rotation/patch-prediction), which yield transferable features for downstream segmentation or detection.</a:t>
            </a:r>
          </a:p>
          <a:p>
            <a:pPr marL="571500" lvl="1" indent="-342900">
              <a:spcBef>
                <a:spcPts val="0"/>
              </a:spcBef>
              <a:spcAft>
                <a:spcPts val="600"/>
              </a:spcAft>
              <a:buFont typeface="Wingdings" panose="05000000000000000000" pitchFamily="2" charset="2"/>
              <a:buChar char="q"/>
            </a:pPr>
            <a:r>
              <a:rPr lang="en-US" sz="1400" b="1" noProof="1">
                <a:solidFill>
                  <a:srgbClr val="353585"/>
                </a:solidFill>
                <a:latin typeface="Arial" panose="020B0604020202020204" pitchFamily="34" charset="0"/>
                <a:cs typeface="Arial" panose="020B0604020202020204" pitchFamily="34" charset="0"/>
              </a:rPr>
              <a:t>Domain adaptation and transfer learning: </a:t>
            </a:r>
            <a:r>
              <a:rPr lang="en-US" sz="1400" b="1" noProof="1">
                <a:latin typeface="Arial" panose="020B0604020202020204" pitchFamily="34" charset="0"/>
                <a:cs typeface="Arial" panose="020B0604020202020204" pitchFamily="34" charset="0"/>
              </a:rPr>
              <a:t>adapt models trained on one distribution (scanner, stain, institution) to perform robustly on another by minimizing distributional discrepancy or aligning feature spaces.</a:t>
            </a:r>
          </a:p>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Modern architectures (convolutional networks, vision transformers) combine hierarchical representation learning with attention mechanisms to encode rich spatial context. </a:t>
            </a:r>
            <a:endParaRPr lang="en-US" sz="1400" b="1" noProof="1">
              <a:latin typeface="Arial" panose="020B0604020202020204" pitchFamily="34" charset="0"/>
              <a:cs typeface="Arial" panose="020B0604020202020204" pitchFamily="34" charset="0"/>
            </a:endParaRPr>
          </a:p>
        </p:txBody>
      </p:sp>
      <p:sp>
        <p:nvSpPr>
          <p:cNvPr id="7" name="Title 3">
            <a:extLst>
              <a:ext uri="{FF2B5EF4-FFF2-40B4-BE49-F238E27FC236}">
                <a16:creationId xmlns:a16="http://schemas.microsoft.com/office/drawing/2014/main" id="{EC8B18AD-E01B-4F7B-8120-ACD97818226F}"/>
              </a:ext>
            </a:extLst>
          </p:cNvPr>
          <p:cNvSpPr txBox="1">
            <a:spLocks/>
          </p:cNvSpPr>
          <p:nvPr/>
        </p:nvSpPr>
        <p:spPr>
          <a:xfrm>
            <a:off x="155448" y="0"/>
            <a:ext cx="11887200" cy="460763"/>
          </a:xfrm>
          <a:prstGeom prst="rect">
            <a:avLst/>
          </a:prstGeom>
        </p:spPr>
        <p:txBody>
          <a:bodyPr vert="horz" wrap="none" lIns="0" tIns="0" rIns="0" bIns="0" rtlCol="0" anchor="ctr" anchorCtr="0">
            <a:noAutofit/>
          </a:bodyPr>
          <a:lstStyle>
            <a:defPPr>
              <a:defRPr lang="en-US"/>
            </a:defPPr>
            <a:lvl1pPr indent="-11113" defTabSz="457200">
              <a:spcBef>
                <a:spcPct val="0"/>
              </a:spcBef>
              <a:buNone/>
              <a:tabLst/>
              <a:defRPr sz="2400" b="1" baseline="0">
                <a:latin typeface="Arial"/>
                <a:ea typeface="+mj-ea"/>
                <a:cs typeface="Arial"/>
              </a:defRPr>
            </a:lvl1pPr>
          </a:lstStyle>
          <a:p>
            <a:r>
              <a:rPr lang="en-US" noProof="1"/>
              <a:t>What is Machine Learning?</a:t>
            </a:r>
          </a:p>
        </p:txBody>
      </p:sp>
    </p:spTree>
    <p:extLst>
      <p:ext uri="{BB962C8B-B14F-4D97-AF65-F5344CB8AC3E}">
        <p14:creationId xmlns:p14="http://schemas.microsoft.com/office/powerpoint/2010/main" val="1428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B0F2-E4C9-055D-2D4D-3F96D8E7339B}"/>
              </a:ext>
            </a:extLst>
          </p:cNvPr>
          <p:cNvSpPr>
            <a:spLocks noGrp="1"/>
          </p:cNvSpPr>
          <p:nvPr>
            <p:ph type="title"/>
          </p:nvPr>
        </p:nvSpPr>
        <p:spPr>
          <a:xfrm>
            <a:off x="152399" y="1"/>
            <a:ext cx="11887200" cy="457200"/>
          </a:xfrm>
        </p:spPr>
        <p:txBody>
          <a:bodyPr vert="horz" wrap="none" lIns="0" tIns="0" rIns="0" bIns="0" rtlCol="0" anchor="ctr" anchorCtr="0">
            <a:noAutofit/>
          </a:bodyPr>
          <a:lstStyle/>
          <a:p>
            <a:r>
              <a:rPr lang="en-US" noProof="1"/>
              <a:t>Why is Data Important?</a:t>
            </a:r>
          </a:p>
        </p:txBody>
      </p:sp>
      <p:sp>
        <p:nvSpPr>
          <p:cNvPr id="3" name="Content Placeholder 2">
            <a:extLst>
              <a:ext uri="{FF2B5EF4-FFF2-40B4-BE49-F238E27FC236}">
                <a16:creationId xmlns:a16="http://schemas.microsoft.com/office/drawing/2014/main" id="{389B36D0-5631-0C38-8BCA-C6951DDFA143}"/>
              </a:ext>
            </a:extLst>
          </p:cNvPr>
          <p:cNvSpPr>
            <a:spLocks noGrp="1"/>
          </p:cNvSpPr>
          <p:nvPr>
            <p:ph idx="1"/>
          </p:nvPr>
        </p:nvSpPr>
        <p:spPr/>
        <p:txBody>
          <a:bodyPr lIns="0" tIns="0" rIns="0" bIns="0"/>
          <a:lstStyle/>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High-quality, well-documented annotations are the substrate of rigorous ML research. </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Annotation protocols (label definition, inter-rater training, adjudication, and QA checks) directly affect attainable model performance and interpretability.</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A dataset must capture biologically and technically relevant variability (e.g., multiple tissue types, stains, scanners, slide preparation protocols, and disease presentations) to enable models to generalize. </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Large labeled corpora increase statistical power for supervised tasks, while very large unlabeled collections are indispensable for pretraining representations via self-supervision; both reduce variance and mitigate overfitting to narrow cohorts.</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Hybrid strategies (limited expert annotations, augmented by student annotators under adjudication, plus weak labels) can optimize the label-effort vs. performance frontier.</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Standardized training/validation/test splits, cross-validation across institutions, pre-registered evaluation metrics, and reporting of confidence intervals are critical to reproduce and compare results.</a:t>
            </a:r>
          </a:p>
        </p:txBody>
      </p:sp>
      <p:pic>
        <p:nvPicPr>
          <p:cNvPr id="7" name="Picture 6" descr="A decorative graphic that shows data flowing left to right, suggesting that data is very important to machine learning.">
            <a:extLst>
              <a:ext uri="{FF2B5EF4-FFF2-40B4-BE49-F238E27FC236}">
                <a16:creationId xmlns:a16="http://schemas.microsoft.com/office/drawing/2014/main" id="{E9FF04CD-08E8-114D-4E7D-790834D91428}"/>
              </a:ext>
            </a:extLst>
          </p:cNvPr>
          <p:cNvPicPr>
            <a:picLocks noChangeAspect="1"/>
          </p:cNvPicPr>
          <p:nvPr/>
        </p:nvPicPr>
        <p:blipFill>
          <a:blip r:embed="rId3"/>
          <a:stretch>
            <a:fillRect/>
          </a:stretch>
        </p:blipFill>
        <p:spPr>
          <a:xfrm>
            <a:off x="303475" y="4944139"/>
            <a:ext cx="11585050" cy="1610833"/>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7089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DF731-259C-595C-A885-6372E984845C}"/>
              </a:ext>
            </a:extLst>
          </p:cNvPr>
          <p:cNvSpPr>
            <a:spLocks noGrp="1"/>
          </p:cNvSpPr>
          <p:nvPr>
            <p:ph type="title"/>
          </p:nvPr>
        </p:nvSpPr>
        <p:spPr>
          <a:xfrm>
            <a:off x="155448" y="1"/>
            <a:ext cx="11887200" cy="457200"/>
          </a:xfrm>
        </p:spPr>
        <p:txBody>
          <a:bodyPr vert="horz" wrap="none" lIns="0" tIns="0" rIns="0" bIns="0" rtlCol="0" anchor="ctr" anchorCtr="0">
            <a:noAutofit/>
          </a:bodyPr>
          <a:lstStyle/>
          <a:p>
            <a:r>
              <a:rPr lang="en-US" noProof="1"/>
              <a:t>What is Digital Pathology?</a:t>
            </a:r>
          </a:p>
        </p:txBody>
      </p:sp>
      <p:sp>
        <p:nvSpPr>
          <p:cNvPr id="3" name="Content Placeholder 2">
            <a:extLst>
              <a:ext uri="{FF2B5EF4-FFF2-40B4-BE49-F238E27FC236}">
                <a16:creationId xmlns:a16="http://schemas.microsoft.com/office/drawing/2014/main" id="{8C1482E5-7BF2-19B5-5B08-E643C5FC57A1}"/>
              </a:ext>
            </a:extLst>
          </p:cNvPr>
          <p:cNvSpPr>
            <a:spLocks noGrp="1"/>
          </p:cNvSpPr>
          <p:nvPr>
            <p:ph idx="1"/>
          </p:nvPr>
        </p:nvSpPr>
        <p:spPr>
          <a:xfrm>
            <a:off x="162560" y="685800"/>
            <a:ext cx="11877040" cy="2743200"/>
          </a:xfrm>
        </p:spPr>
        <p:txBody>
          <a:bodyPr lIns="0" tIns="0" rIns="0" bIns="0"/>
          <a:lstStyle/>
          <a:p>
            <a:pPr marL="228600" indent="-228600">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Digital pathology (DP): </a:t>
            </a:r>
            <a:r>
              <a:rPr lang="en-US" sz="1800" b="1" noProof="1">
                <a:latin typeface="Arial" panose="020B0604020202020204" pitchFamily="34" charset="0"/>
                <a:cs typeface="Arial" panose="020B0604020202020204" pitchFamily="34" charset="0"/>
              </a:rPr>
              <a:t>the process of digitizing glass pathology slides into </a:t>
            </a:r>
            <a:r>
              <a:rPr lang="en-US" sz="1800" b="1" noProof="1">
                <a:solidFill>
                  <a:srgbClr val="353585"/>
                </a:solidFill>
                <a:latin typeface="Arial" panose="020B0604020202020204" pitchFamily="34" charset="0"/>
                <a:cs typeface="Arial" panose="020B0604020202020204" pitchFamily="34" charset="0"/>
              </a:rPr>
              <a:t>whole-slide images (WSIs)</a:t>
            </a:r>
            <a:r>
              <a:rPr lang="en-US" sz="1800" b="1" noProof="1">
                <a:latin typeface="Arial" panose="020B0604020202020204" pitchFamily="34" charset="0"/>
                <a:cs typeface="Arial" panose="020B0604020202020204" pitchFamily="34" charset="0"/>
              </a:rPr>
              <a:t> for viewing and analysis.</a:t>
            </a:r>
          </a:p>
          <a:p>
            <a:pPr marL="228600" indent="-228600">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High Resolution Imaging: </a:t>
            </a:r>
            <a:r>
              <a:rPr lang="en-US" sz="1800" b="1" noProof="1">
                <a:latin typeface="Arial" panose="020B0604020202020204" pitchFamily="34" charset="0"/>
                <a:cs typeface="Arial" panose="020B0604020202020204" pitchFamily="34" charset="0"/>
              </a:rPr>
              <a:t>images are scanned at </a:t>
            </a:r>
            <a:r>
              <a:rPr lang="en-US" sz="1800" b="1" noProof="1">
                <a:solidFill>
                  <a:srgbClr val="353585"/>
                </a:solidFill>
                <a:latin typeface="Arial" panose="020B0604020202020204" pitchFamily="34" charset="0"/>
                <a:cs typeface="Arial" panose="020B0604020202020204" pitchFamily="34" charset="0"/>
              </a:rPr>
              <a:t>ultra-high resolution</a:t>
            </a:r>
            <a:r>
              <a:rPr lang="en-US" sz="1800" b="1" noProof="1">
                <a:latin typeface="Arial" panose="020B0604020202020204" pitchFamily="34" charset="0"/>
                <a:cs typeface="Arial" panose="020B0604020202020204" pitchFamily="34" charset="0"/>
              </a:rPr>
              <a:t>, then manually interpreted by clinically-trained pathologists using software to manage, share and visualize the images.</a:t>
            </a:r>
          </a:p>
          <a:p>
            <a:pPr marL="228600" indent="-228600">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Manual Interpretation: </a:t>
            </a:r>
            <a:r>
              <a:rPr lang="en-US" sz="1800" b="1" noProof="1">
                <a:latin typeface="Arial" panose="020B0604020202020204" pitchFamily="34" charset="0"/>
                <a:cs typeface="Arial" panose="020B0604020202020204" pitchFamily="34" charset="0"/>
              </a:rPr>
              <a:t>is quite challenging compared to other medical disciplines.</a:t>
            </a:r>
          </a:p>
          <a:p>
            <a:pPr marL="228600" indent="-228600">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Solution: </a:t>
            </a:r>
            <a:r>
              <a:rPr lang="en-US" sz="1800" b="1" noProof="1">
                <a:latin typeface="Arial" panose="020B0604020202020204" pitchFamily="34" charset="0"/>
                <a:cs typeface="Arial" panose="020B0604020202020204" pitchFamily="34" charset="0"/>
              </a:rPr>
              <a:t>use artificial intelligence (AI) and specifically machine Learning (ML) to automate diagnosis.</a:t>
            </a:r>
          </a:p>
          <a:p>
            <a:pPr marL="228600" indent="-228600">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Challenges</a:t>
            </a:r>
            <a:r>
              <a:rPr lang="en-US" sz="1800" b="1" noProof="1">
                <a:latin typeface="Arial" panose="020B0604020202020204" pitchFamily="34" charset="0"/>
                <a:cs typeface="Arial" panose="020B0604020202020204" pitchFamily="34" charset="0"/>
              </a:rPr>
              <a:t>: localization of information supporting a diagnosis is very challenging. </a:t>
            </a:r>
          </a:p>
          <a:p>
            <a:pPr>
              <a:spcBef>
                <a:spcPts val="0"/>
              </a:spcBef>
              <a:spcAft>
                <a:spcPts val="1200"/>
              </a:spcAft>
            </a:pPr>
            <a:endParaRPr lang="en-US" sz="1800" b="1" noProof="1">
              <a:latin typeface="Arial" panose="020B0604020202020204" pitchFamily="34" charset="0"/>
              <a:cs typeface="Arial" panose="020B0604020202020204" pitchFamily="34" charset="0"/>
            </a:endParaRPr>
          </a:p>
          <a:p>
            <a:pPr>
              <a:spcBef>
                <a:spcPts val="0"/>
              </a:spcBef>
              <a:spcAft>
                <a:spcPts val="1200"/>
              </a:spcAft>
            </a:pPr>
            <a:endParaRPr lang="en-US" sz="1800" b="1" noProof="1">
              <a:latin typeface="Arial" panose="020B0604020202020204" pitchFamily="34" charset="0"/>
              <a:cs typeface="Arial" panose="020B0604020202020204" pitchFamily="34" charset="0"/>
            </a:endParaRPr>
          </a:p>
        </p:txBody>
      </p:sp>
      <p:pic>
        <p:nvPicPr>
          <p:cNvPr id="9" name="Picture 8" descr="A film strip showing the various stages of preparing a slide in pathology. The process including extraction of a sample, staining, manual visual inspection using a microscope, and analysis of the image using a computer system.">
            <a:extLst>
              <a:ext uri="{FF2B5EF4-FFF2-40B4-BE49-F238E27FC236}">
                <a16:creationId xmlns:a16="http://schemas.microsoft.com/office/drawing/2014/main" id="{3BF07B08-9DF4-1F6B-A0C8-36CBC97FF7A4}"/>
              </a:ext>
            </a:extLst>
          </p:cNvPr>
          <p:cNvPicPr>
            <a:picLocks noChangeAspect="1"/>
          </p:cNvPicPr>
          <p:nvPr/>
        </p:nvPicPr>
        <p:blipFill>
          <a:blip r:embed="rId2"/>
          <a:srcRect l="11184" r="11184"/>
          <a:stretch>
            <a:fillRect/>
          </a:stretch>
        </p:blipFill>
        <p:spPr>
          <a:xfrm>
            <a:off x="152400" y="3718368"/>
            <a:ext cx="2766251" cy="2743200"/>
          </a:xfrm>
          <a:custGeom>
            <a:avLst/>
            <a:gdLst>
              <a:gd name="connsiteX0" fmla="*/ 1205782 w 2411604"/>
              <a:gd name="connsiteY0" fmla="*/ 0 h 2391507"/>
              <a:gd name="connsiteX1" fmla="*/ 1205822 w 2411604"/>
              <a:gd name="connsiteY1" fmla="*/ 0 h 2391507"/>
              <a:gd name="connsiteX2" fmla="*/ 1329088 w 2411604"/>
              <a:gd name="connsiteY2" fmla="*/ 6173 h 2391507"/>
              <a:gd name="connsiteX3" fmla="*/ 2411604 w 2411604"/>
              <a:gd name="connsiteY3" fmla="*/ 1195753 h 2391507"/>
              <a:gd name="connsiteX4" fmla="*/ 1205802 w 2411604"/>
              <a:gd name="connsiteY4" fmla="*/ 2391507 h 2391507"/>
              <a:gd name="connsiteX5" fmla="*/ 0 w 2411604"/>
              <a:gd name="connsiteY5" fmla="*/ 1195753 h 2391507"/>
              <a:gd name="connsiteX6" fmla="*/ 1082516 w 2411604"/>
              <a:gd name="connsiteY6" fmla="*/ 6173 h 23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1604" h="2391507">
                <a:moveTo>
                  <a:pt x="1205782" y="0"/>
                </a:moveTo>
                <a:lnTo>
                  <a:pt x="1205822" y="0"/>
                </a:lnTo>
                <a:lnTo>
                  <a:pt x="1329088" y="6173"/>
                </a:lnTo>
                <a:cubicBezTo>
                  <a:pt x="1937121" y="67407"/>
                  <a:pt x="2411604" y="576631"/>
                  <a:pt x="2411604" y="1195753"/>
                </a:cubicBezTo>
                <a:cubicBezTo>
                  <a:pt x="2411604" y="1856150"/>
                  <a:pt x="1871748" y="2391507"/>
                  <a:pt x="1205802" y="2391507"/>
                </a:cubicBezTo>
                <a:cubicBezTo>
                  <a:pt x="539856" y="2391507"/>
                  <a:pt x="0" y="1856150"/>
                  <a:pt x="0" y="1195753"/>
                </a:cubicBezTo>
                <a:cubicBezTo>
                  <a:pt x="0" y="576631"/>
                  <a:pt x="474483" y="67407"/>
                  <a:pt x="1082516" y="6173"/>
                </a:cubicBezTo>
                <a:close/>
              </a:path>
            </a:pathLst>
          </a:custGeom>
        </p:spPr>
      </p:pic>
      <p:pic>
        <p:nvPicPr>
          <p:cNvPr id="17" name="Picture 16" descr="A film strip showing the various stages of preparing a slide in pathology. The process including extraction of a sample, staining, manual visual inspection using a microscope, and analysis of the image using a computer system.">
            <a:extLst>
              <a:ext uri="{FF2B5EF4-FFF2-40B4-BE49-F238E27FC236}">
                <a16:creationId xmlns:a16="http://schemas.microsoft.com/office/drawing/2014/main" id="{EE535D19-98E5-9A35-EA23-87BB6953AE23}"/>
              </a:ext>
            </a:extLst>
          </p:cNvPr>
          <p:cNvPicPr>
            <a:picLocks noChangeAspect="1"/>
          </p:cNvPicPr>
          <p:nvPr/>
        </p:nvPicPr>
        <p:blipFill>
          <a:blip r:embed="rId3"/>
          <a:srcRect l="23540" t="10576" r="23540" b="10575"/>
          <a:stretch>
            <a:fillRect/>
          </a:stretch>
        </p:blipFill>
        <p:spPr>
          <a:xfrm>
            <a:off x="6281100" y="3718368"/>
            <a:ext cx="2766251" cy="2743200"/>
          </a:xfrm>
          <a:custGeom>
            <a:avLst/>
            <a:gdLst>
              <a:gd name="connsiteX0" fmla="*/ 1205802 w 2411604"/>
              <a:gd name="connsiteY0" fmla="*/ 0 h 2391508"/>
              <a:gd name="connsiteX1" fmla="*/ 2411604 w 2411604"/>
              <a:gd name="connsiteY1" fmla="*/ 1195754 h 2391508"/>
              <a:gd name="connsiteX2" fmla="*/ 1205802 w 2411604"/>
              <a:gd name="connsiteY2" fmla="*/ 2391508 h 2391508"/>
              <a:gd name="connsiteX3" fmla="*/ 0 w 2411604"/>
              <a:gd name="connsiteY3" fmla="*/ 1195754 h 2391508"/>
              <a:gd name="connsiteX4" fmla="*/ 1205802 w 2411604"/>
              <a:gd name="connsiteY4" fmla="*/ 0 h 2391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04" h="2391508">
                <a:moveTo>
                  <a:pt x="1205802" y="0"/>
                </a:moveTo>
                <a:cubicBezTo>
                  <a:pt x="1871748" y="0"/>
                  <a:pt x="2411604" y="535357"/>
                  <a:pt x="2411604" y="1195754"/>
                </a:cubicBezTo>
                <a:cubicBezTo>
                  <a:pt x="2411604" y="1856151"/>
                  <a:pt x="1871748" y="2391508"/>
                  <a:pt x="1205802" y="2391508"/>
                </a:cubicBezTo>
                <a:cubicBezTo>
                  <a:pt x="539856" y="2391508"/>
                  <a:pt x="0" y="1856151"/>
                  <a:pt x="0" y="1195754"/>
                </a:cubicBezTo>
                <a:cubicBezTo>
                  <a:pt x="0" y="535357"/>
                  <a:pt x="539856" y="0"/>
                  <a:pt x="1205802" y="0"/>
                </a:cubicBezTo>
                <a:close/>
              </a:path>
            </a:pathLst>
          </a:custGeom>
        </p:spPr>
      </p:pic>
      <p:pic>
        <p:nvPicPr>
          <p:cNvPr id="13" name="Picture 12" descr="A film strip showing the various stages of preparing a slide in pathology. The process including extraction of a sample, staining, manual visual inspection using a microscope, and analysis of the image using a computer system.">
            <a:extLst>
              <a:ext uri="{FF2B5EF4-FFF2-40B4-BE49-F238E27FC236}">
                <a16:creationId xmlns:a16="http://schemas.microsoft.com/office/drawing/2014/main" id="{0E37E921-A953-B1C0-D613-F841DAD4A410}"/>
              </a:ext>
            </a:extLst>
          </p:cNvPr>
          <p:cNvPicPr>
            <a:picLocks noChangeAspect="1"/>
          </p:cNvPicPr>
          <p:nvPr/>
        </p:nvPicPr>
        <p:blipFill>
          <a:blip r:embed="rId4"/>
          <a:srcRect l="38790" t="8508"/>
          <a:stretch>
            <a:fillRect/>
          </a:stretch>
        </p:blipFill>
        <p:spPr>
          <a:xfrm>
            <a:off x="3216750" y="3718368"/>
            <a:ext cx="2766251" cy="2743200"/>
          </a:xfrm>
          <a:custGeom>
            <a:avLst/>
            <a:gdLst>
              <a:gd name="connsiteX0" fmla="*/ 1205802 w 2411604"/>
              <a:gd name="connsiteY0" fmla="*/ 0 h 2391507"/>
              <a:gd name="connsiteX1" fmla="*/ 2411604 w 2411604"/>
              <a:gd name="connsiteY1" fmla="*/ 1195754 h 2391507"/>
              <a:gd name="connsiteX2" fmla="*/ 1329088 w 2411604"/>
              <a:gd name="connsiteY2" fmla="*/ 2385335 h 2391507"/>
              <a:gd name="connsiteX3" fmla="*/ 1205821 w 2411604"/>
              <a:gd name="connsiteY3" fmla="*/ 2391507 h 2391507"/>
              <a:gd name="connsiteX4" fmla="*/ 1205783 w 2411604"/>
              <a:gd name="connsiteY4" fmla="*/ 2391507 h 2391507"/>
              <a:gd name="connsiteX5" fmla="*/ 1082516 w 2411604"/>
              <a:gd name="connsiteY5" fmla="*/ 2385335 h 2391507"/>
              <a:gd name="connsiteX6" fmla="*/ 0 w 2411604"/>
              <a:gd name="connsiteY6" fmla="*/ 1195754 h 2391507"/>
              <a:gd name="connsiteX7" fmla="*/ 1205802 w 2411604"/>
              <a:gd name="connsiteY7" fmla="*/ 0 h 239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1604" h="2391507">
                <a:moveTo>
                  <a:pt x="1205802" y="0"/>
                </a:moveTo>
                <a:cubicBezTo>
                  <a:pt x="1871748" y="0"/>
                  <a:pt x="2411604" y="535357"/>
                  <a:pt x="2411604" y="1195754"/>
                </a:cubicBezTo>
                <a:cubicBezTo>
                  <a:pt x="2411604" y="1814876"/>
                  <a:pt x="1937121" y="2324100"/>
                  <a:pt x="1329088" y="2385335"/>
                </a:cubicBezTo>
                <a:lnTo>
                  <a:pt x="1205821" y="2391507"/>
                </a:lnTo>
                <a:lnTo>
                  <a:pt x="1205783" y="2391507"/>
                </a:lnTo>
                <a:lnTo>
                  <a:pt x="1082516" y="2385335"/>
                </a:lnTo>
                <a:cubicBezTo>
                  <a:pt x="474483" y="2324100"/>
                  <a:pt x="0" y="1814876"/>
                  <a:pt x="0" y="1195754"/>
                </a:cubicBezTo>
                <a:cubicBezTo>
                  <a:pt x="0" y="535357"/>
                  <a:pt x="539856" y="0"/>
                  <a:pt x="1205802" y="0"/>
                </a:cubicBezTo>
                <a:close/>
              </a:path>
            </a:pathLst>
          </a:custGeom>
        </p:spPr>
      </p:pic>
      <p:pic>
        <p:nvPicPr>
          <p:cNvPr id="20" name="Picture 19" descr="A film strip showing the various stages of preparing a slide in pathology. The process including extraction of a sample, staining, manual visual inspection using a microscope, and analysis of the image using a computer system.">
            <a:extLst>
              <a:ext uri="{FF2B5EF4-FFF2-40B4-BE49-F238E27FC236}">
                <a16:creationId xmlns:a16="http://schemas.microsoft.com/office/drawing/2014/main" id="{C19174B2-336A-1A0F-D6CD-2F6006E78A9A}"/>
              </a:ext>
            </a:extLst>
          </p:cNvPr>
          <p:cNvPicPr>
            <a:picLocks noChangeAspect="1"/>
          </p:cNvPicPr>
          <p:nvPr/>
        </p:nvPicPr>
        <p:blipFill>
          <a:blip r:embed="rId5"/>
          <a:srcRect l="14266" r="20325"/>
          <a:stretch>
            <a:fillRect/>
          </a:stretch>
        </p:blipFill>
        <p:spPr>
          <a:xfrm>
            <a:off x="9345451" y="3718368"/>
            <a:ext cx="2694149" cy="2743200"/>
          </a:xfrm>
          <a:custGeom>
            <a:avLst/>
            <a:gdLst>
              <a:gd name="connsiteX0" fmla="*/ 1488443 w 2976886"/>
              <a:gd name="connsiteY0" fmla="*/ 0 h 3031085"/>
              <a:gd name="connsiteX1" fmla="*/ 2976886 w 2976886"/>
              <a:gd name="connsiteY1" fmla="*/ 1515543 h 3031085"/>
              <a:gd name="connsiteX2" fmla="*/ 1640628 w 2976886"/>
              <a:gd name="connsiteY2" fmla="*/ 3023262 h 3031085"/>
              <a:gd name="connsiteX3" fmla="*/ 1488462 w 2976886"/>
              <a:gd name="connsiteY3" fmla="*/ 3031085 h 3031085"/>
              <a:gd name="connsiteX4" fmla="*/ 1488424 w 2976886"/>
              <a:gd name="connsiteY4" fmla="*/ 3031085 h 3031085"/>
              <a:gd name="connsiteX5" fmla="*/ 1336258 w 2976886"/>
              <a:gd name="connsiteY5" fmla="*/ 3023262 h 3031085"/>
              <a:gd name="connsiteX6" fmla="*/ 0 w 2976886"/>
              <a:gd name="connsiteY6" fmla="*/ 1515543 h 3031085"/>
              <a:gd name="connsiteX7" fmla="*/ 1488443 w 2976886"/>
              <a:gd name="connsiteY7" fmla="*/ 0 h 30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886" h="3031085">
                <a:moveTo>
                  <a:pt x="1488443" y="0"/>
                </a:moveTo>
                <a:cubicBezTo>
                  <a:pt x="2310487" y="0"/>
                  <a:pt x="2976886" y="678532"/>
                  <a:pt x="2976886" y="1515543"/>
                </a:cubicBezTo>
                <a:cubicBezTo>
                  <a:pt x="2976886" y="2300241"/>
                  <a:pt x="2391184" y="2945651"/>
                  <a:pt x="1640628" y="3023262"/>
                </a:cubicBezTo>
                <a:lnTo>
                  <a:pt x="1488462" y="3031085"/>
                </a:lnTo>
                <a:lnTo>
                  <a:pt x="1488424" y="3031085"/>
                </a:lnTo>
                <a:lnTo>
                  <a:pt x="1336258" y="3023262"/>
                </a:lnTo>
                <a:cubicBezTo>
                  <a:pt x="585702" y="2945651"/>
                  <a:pt x="0" y="2300241"/>
                  <a:pt x="0" y="1515543"/>
                </a:cubicBezTo>
                <a:cubicBezTo>
                  <a:pt x="0" y="678532"/>
                  <a:pt x="666399" y="0"/>
                  <a:pt x="1488443" y="0"/>
                </a:cubicBezTo>
                <a:close/>
              </a:path>
            </a:pathLst>
          </a:custGeom>
        </p:spPr>
      </p:pic>
    </p:spTree>
    <p:extLst>
      <p:ext uri="{BB962C8B-B14F-4D97-AF65-F5344CB8AC3E}">
        <p14:creationId xmlns:p14="http://schemas.microsoft.com/office/powerpoint/2010/main" val="87124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3A7E82-B78A-6D68-5AAE-98E42D0568E1}"/>
              </a:ext>
            </a:extLst>
          </p:cNvPr>
          <p:cNvSpPr>
            <a:spLocks noGrp="1"/>
          </p:cNvSpPr>
          <p:nvPr>
            <p:ph idx="1"/>
          </p:nvPr>
        </p:nvSpPr>
        <p:spPr>
          <a:xfrm>
            <a:off x="162560" y="685800"/>
            <a:ext cx="5621552" cy="5669280"/>
          </a:xfrm>
        </p:spPr>
        <p:txBody>
          <a:bodyPr lIns="0" tIns="0" rIns="0" bIns="0"/>
          <a:lstStyle/>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Two institutions represented:</a:t>
            </a:r>
          </a:p>
          <a:p>
            <a:pPr marL="571500" lvl="1" indent="-342900">
              <a:spcBef>
                <a:spcPts val="0"/>
              </a:spcBef>
              <a:spcAft>
                <a:spcPts val="600"/>
              </a:spcAft>
              <a:buFont typeface="Wingdings" panose="05000000000000000000" pitchFamily="2" charset="2"/>
              <a:buChar char="q"/>
            </a:pPr>
            <a:r>
              <a:rPr lang="en-US" sz="1400" b="1" noProof="1">
                <a:solidFill>
                  <a:srgbClr val="353585"/>
                </a:solidFill>
                <a:latin typeface="Arial" panose="020B0604020202020204" pitchFamily="34" charset="0"/>
                <a:cs typeface="Arial" panose="020B0604020202020204" pitchFamily="34" charset="0"/>
              </a:rPr>
              <a:t>Temple University (TUH): </a:t>
            </a:r>
            <a:r>
              <a:rPr lang="en-US" sz="1400" b="1" noProof="1">
                <a:latin typeface="Arial" panose="020B0604020202020204" pitchFamily="34" charset="0"/>
                <a:cs typeface="Arial" panose="020B0604020202020204" pitchFamily="34" charset="0"/>
              </a:rPr>
              <a:t>a large urban public hospital serving an ethnically diverse population (~90,000 slides)</a:t>
            </a:r>
          </a:p>
          <a:p>
            <a:pPr marL="571500" lvl="1" indent="-342900">
              <a:spcBef>
                <a:spcPts val="0"/>
              </a:spcBef>
              <a:spcAft>
                <a:spcPts val="1200"/>
              </a:spcAft>
              <a:buFont typeface="Wingdings" panose="05000000000000000000" pitchFamily="2" charset="2"/>
              <a:buChar char="q"/>
            </a:pPr>
            <a:r>
              <a:rPr lang="en-US" sz="1400" b="1" noProof="1">
                <a:solidFill>
                  <a:srgbClr val="353585"/>
                </a:solidFill>
                <a:latin typeface="Arial" panose="020B0604020202020204" pitchFamily="34" charset="0"/>
                <a:cs typeface="Arial" panose="020B0604020202020204" pitchFamily="34" charset="0"/>
              </a:rPr>
              <a:t>Fox Chase Cancer Center (FCCC): </a:t>
            </a:r>
            <a:r>
              <a:rPr lang="en-US" sz="1400" b="1" noProof="1">
                <a:latin typeface="Arial" panose="020B0604020202020204" pitchFamily="34" charset="0"/>
                <a:cs typeface="Arial" panose="020B0604020202020204" pitchFamily="34" charset="0"/>
              </a:rPr>
              <a:t>digitized the entire Biosample Repository (~15,000 slides)</a:t>
            </a:r>
          </a:p>
          <a:p>
            <a:pPr marL="228600" lvl="1" indent="-228600">
              <a:spcBef>
                <a:spcPts val="0"/>
              </a:spcBef>
              <a:spcAft>
                <a:spcPts val="600"/>
              </a:spcAft>
              <a:buFont typeface="Arial"/>
              <a:buChar char="•"/>
            </a:pPr>
            <a:r>
              <a:rPr lang="en-US" sz="1800" b="1" noProof="1">
                <a:latin typeface="Arial" panose="020B0604020202020204" pitchFamily="34" charset="0"/>
                <a:cs typeface="Arial" panose="020B0604020202020204" pitchFamily="34" charset="0"/>
              </a:rPr>
              <a:t>Implemented standardized ingestion pipelines: anonymization, quality-control filters (e.g., focus)</a:t>
            </a:r>
          </a:p>
          <a:p>
            <a:pPr marL="571500" lvl="1" indent="-342900">
              <a:spcBef>
                <a:spcPts val="0"/>
              </a:spcBef>
              <a:spcAft>
                <a:spcPts val="1200"/>
              </a:spcAft>
              <a:buFont typeface="Wingdings" panose="05000000000000000000" pitchFamily="2" charset="2"/>
              <a:buChar char="q"/>
            </a:pPr>
            <a:r>
              <a:rPr lang="en-US" sz="1400" b="1" noProof="1">
                <a:latin typeface="Arial" panose="020B0604020202020204" pitchFamily="34" charset="0"/>
                <a:cs typeface="Arial" panose="020B0604020202020204" pitchFamily="34" charset="0"/>
              </a:rPr>
              <a:t>catalog metadata (scanner model, stain protocol, fixation method, patient demographics) for provenance tracking</a:t>
            </a:r>
          </a:p>
          <a:p>
            <a:pPr marL="228600" lvl="1" indent="-228600">
              <a:spcBef>
                <a:spcPts val="0"/>
              </a:spcBef>
              <a:spcAft>
                <a:spcPts val="600"/>
              </a:spcAft>
              <a:buFont typeface="Arial"/>
              <a:buChar char="•"/>
            </a:pPr>
            <a:r>
              <a:rPr lang="en-US" sz="1800" b="1" noProof="1">
                <a:latin typeface="Arial" panose="020B0604020202020204" pitchFamily="34" charset="0"/>
                <a:cs typeface="Arial" panose="020B0604020202020204" pitchFamily="34" charset="0"/>
              </a:rPr>
              <a:t>Developed dataset tiers to support multiple research needs:</a:t>
            </a:r>
          </a:p>
          <a:p>
            <a:pPr marL="571500" lvl="1" indent="-342900">
              <a:spcBef>
                <a:spcPts val="0"/>
              </a:spcBef>
              <a:spcAft>
                <a:spcPts val="600"/>
              </a:spcAft>
              <a:buFont typeface="Wingdings" panose="05000000000000000000" pitchFamily="2" charset="2"/>
              <a:buChar char="q"/>
            </a:pPr>
            <a:r>
              <a:rPr lang="en-US" sz="1400" b="1" noProof="1">
                <a:latin typeface="Arial" panose="020B0604020202020204" pitchFamily="34" charset="0"/>
                <a:cs typeface="Arial" panose="020B0604020202020204" pitchFamily="34" charset="0"/>
              </a:rPr>
              <a:t>metadata collected from expert pathologists</a:t>
            </a:r>
          </a:p>
          <a:p>
            <a:pPr marL="571500" lvl="1" indent="-342900">
              <a:spcBef>
                <a:spcPts val="0"/>
              </a:spcBef>
              <a:spcAft>
                <a:spcPts val="600"/>
              </a:spcAft>
              <a:buFont typeface="Wingdings" panose="05000000000000000000" pitchFamily="2" charset="2"/>
              <a:buChar char="q"/>
            </a:pPr>
            <a:r>
              <a:rPr lang="en-US" sz="1400" b="1" noProof="1">
                <a:latin typeface="Arial" panose="020B0604020202020204" pitchFamily="34" charset="0"/>
                <a:cs typeface="Arial" panose="020B0604020202020204" pitchFamily="34" charset="0"/>
              </a:rPr>
              <a:t>gold-standard evaluation data</a:t>
            </a:r>
          </a:p>
          <a:p>
            <a:pPr marL="571500" lvl="1" indent="-342900">
              <a:spcBef>
                <a:spcPts val="0"/>
              </a:spcBef>
              <a:spcAft>
                <a:spcPts val="1200"/>
              </a:spcAft>
              <a:buFont typeface="Wingdings" panose="05000000000000000000" pitchFamily="2" charset="2"/>
              <a:buChar char="q"/>
            </a:pPr>
            <a:r>
              <a:rPr lang="en-US" sz="1400" b="1" noProof="1">
                <a:latin typeface="Arial" panose="020B0604020202020204" pitchFamily="34" charset="0"/>
                <a:cs typeface="Arial" panose="020B0604020202020204" pitchFamily="34" charset="0"/>
              </a:rPr>
              <a:t>easily accessible data using csv (and XML) formats</a:t>
            </a:r>
          </a:p>
          <a:p>
            <a:pPr marL="228600" lvl="1" indent="-228600">
              <a:spcBef>
                <a:spcPts val="0"/>
              </a:spcBef>
              <a:spcAft>
                <a:spcPts val="600"/>
              </a:spcAft>
              <a:buFont typeface="Arial"/>
              <a:buChar char="•"/>
            </a:pPr>
            <a:r>
              <a:rPr lang="en-US" sz="1800" b="1" noProof="1">
                <a:latin typeface="Arial" panose="020B0604020202020204" pitchFamily="34" charset="0"/>
                <a:cs typeface="Arial" panose="020B0604020202020204" pitchFamily="34" charset="0"/>
              </a:rPr>
              <a:t>Maintaining a comprehensive set of documentation and software tools to support distribution of the data</a:t>
            </a:r>
          </a:p>
        </p:txBody>
      </p:sp>
      <p:sp>
        <p:nvSpPr>
          <p:cNvPr id="6" name="Title 1">
            <a:extLst>
              <a:ext uri="{FF2B5EF4-FFF2-40B4-BE49-F238E27FC236}">
                <a16:creationId xmlns:a16="http://schemas.microsoft.com/office/drawing/2014/main" id="{0C4E6AB6-404A-36F3-BE79-48F22972D71B}"/>
              </a:ext>
            </a:extLst>
          </p:cNvPr>
          <p:cNvSpPr txBox="1">
            <a:spLocks/>
          </p:cNvSpPr>
          <p:nvPr/>
        </p:nvSpPr>
        <p:spPr>
          <a:xfrm>
            <a:off x="152399" y="1"/>
            <a:ext cx="11887200" cy="457200"/>
          </a:xfrm>
          <a:prstGeom prst="rect">
            <a:avLst/>
          </a:prstGeom>
        </p:spPr>
        <p:txBody>
          <a:bodyPr vert="horz" wrap="none" lIns="0" tIns="0" rIns="0" bIns="0" rtlCol="0" anchor="ctr" anchorCtr="0">
            <a:no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noProof="1"/>
              <a:t>Dataset Creation and Annotation</a:t>
            </a:r>
          </a:p>
        </p:txBody>
      </p:sp>
      <p:pic>
        <p:nvPicPr>
          <p:cNvPr id="4" name="Picture 3">
            <a:extLst>
              <a:ext uri="{FF2B5EF4-FFF2-40B4-BE49-F238E27FC236}">
                <a16:creationId xmlns:a16="http://schemas.microsoft.com/office/drawing/2014/main" id="{84BE2F66-B179-F824-C291-F7655B6320CF}"/>
              </a:ext>
            </a:extLst>
          </p:cNvPr>
          <p:cNvPicPr>
            <a:picLocks noChangeAspect="1"/>
          </p:cNvPicPr>
          <p:nvPr/>
        </p:nvPicPr>
        <p:blipFill>
          <a:blip r:embed="rId3">
            <a:extLst>
              <a:ext uri="{28A0092B-C50C-407E-A947-70E740481C1C}">
                <a14:useLocalDpi xmlns:a14="http://schemas.microsoft.com/office/drawing/2010/main" val="0"/>
              </a:ext>
            </a:extLst>
          </a:blip>
          <a:srcRect r="3820"/>
          <a:stretch>
            <a:fillRect/>
          </a:stretch>
        </p:blipFill>
        <p:spPr>
          <a:xfrm>
            <a:off x="6070627" y="685800"/>
            <a:ext cx="6042204" cy="5002481"/>
          </a:xfrm>
          <a:prstGeom prst="rect">
            <a:avLst/>
          </a:prstGeom>
        </p:spPr>
      </p:pic>
    </p:spTree>
    <p:extLst>
      <p:ext uri="{BB962C8B-B14F-4D97-AF65-F5344CB8AC3E}">
        <p14:creationId xmlns:p14="http://schemas.microsoft.com/office/powerpoint/2010/main" val="186481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055CAA-FCD9-2F1A-F363-1C01B1022B88}"/>
              </a:ext>
            </a:extLst>
          </p:cNvPr>
          <p:cNvSpPr>
            <a:spLocks noGrp="1"/>
          </p:cNvSpPr>
          <p:nvPr>
            <p:ph idx="1"/>
          </p:nvPr>
        </p:nvSpPr>
        <p:spPr>
          <a:xfrm>
            <a:off x="162560" y="685800"/>
            <a:ext cx="8498840" cy="5270500"/>
          </a:xfrm>
        </p:spPr>
        <p:txBody>
          <a:bodyPr lIns="0" tIns="0" rIns="0" bIns="0"/>
          <a:lstStyle/>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Establish explicit label definitions, annotation guidelines, and class ontologies collaboratively with pathologists to ensure clinical relevance and reduce ambiguity in region boundary decisions.</a:t>
            </a:r>
          </a:p>
          <a:p>
            <a:pPr marL="228600" indent="-228600">
              <a:spcBef>
                <a:spcPts val="0"/>
              </a:spcBef>
              <a:spcAft>
                <a:spcPts val="600"/>
              </a:spcAft>
            </a:pPr>
            <a:r>
              <a:rPr lang="en-US" sz="1800" b="1" noProof="1">
                <a:latin typeface="Arial" panose="020B0604020202020204" pitchFamily="34" charset="0"/>
                <a:cs typeface="Arial" panose="020B0604020202020204" pitchFamily="34" charset="0"/>
              </a:rPr>
              <a:t>Define annotation granularity: </a:t>
            </a:r>
          </a:p>
          <a:p>
            <a:pPr marL="571500" indent="-342900">
              <a:spcBef>
                <a:spcPts val="0"/>
              </a:spcBef>
              <a:spcAft>
                <a:spcPts val="600"/>
              </a:spcAft>
              <a:buFont typeface="Wingdings" pitchFamily="2" charset="2"/>
              <a:buChar char="q"/>
            </a:pPr>
            <a:r>
              <a:rPr lang="en-US" sz="1800" b="1" noProof="1">
                <a:latin typeface="Arial" panose="020B0604020202020204" pitchFamily="34" charset="0"/>
                <a:cs typeface="Arial" panose="020B0604020202020204" pitchFamily="34" charset="0"/>
              </a:rPr>
              <a:t>full pixel-level segmentation for core regions of interest</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(e.g., tumors, significant lesions)</a:t>
            </a:r>
          </a:p>
          <a:p>
            <a:pPr marL="571500" indent="-342900">
              <a:spcBef>
                <a:spcPts val="0"/>
              </a:spcBef>
              <a:spcAft>
                <a:spcPts val="1200"/>
              </a:spcAft>
              <a:buFont typeface="Wingdings" pitchFamily="2" charset="2"/>
              <a:buChar char="q"/>
            </a:pPr>
            <a:r>
              <a:rPr lang="en-US" sz="1800" b="1" noProof="1">
                <a:latin typeface="Arial" panose="020B0604020202020204" pitchFamily="34" charset="0"/>
                <a:cs typeface="Arial" panose="020B0604020202020204" pitchFamily="34" charset="0"/>
              </a:rPr>
              <a:t>slide-level tags for global diagnoses to support weak supervision</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(e.g., cancer severity, tissue site, tumor site).</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Use multi-rater annotation in which each case receives annotations from at least two independent annotators, with an adjudication step by a senior annotator in consultation with TUH and FCCC pathologists.</a:t>
            </a:r>
            <a:endParaRPr lang="en-US" sz="1200" b="1" noProof="1">
              <a:latin typeface="Arial" panose="020B0604020202020204" pitchFamily="34" charset="0"/>
              <a:cs typeface="Arial" panose="020B0604020202020204" pitchFamily="34" charset="0"/>
            </a:endParaRP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Train undergraduate (UG) students with backgrounds in relevant disciplines like bioengineering and biochemistry.</a:t>
            </a:r>
          </a:p>
          <a:p>
            <a:pPr marL="228600" indent="-228600">
              <a:spcBef>
                <a:spcPts val="0"/>
              </a:spcBef>
              <a:spcAft>
                <a:spcPts val="1200"/>
              </a:spcAft>
            </a:pPr>
            <a:r>
              <a:rPr lang="en-US" sz="1800" b="1" noProof="1">
                <a:latin typeface="Arial" panose="020B0604020202020204" pitchFamily="34" charset="0"/>
                <a:cs typeface="Arial" panose="020B0604020202020204" pitchFamily="34" charset="0"/>
              </a:rPr>
              <a:t>Provide annotator training materials and calibration tasks (example cases with feedback), plus routine inter-rater reliability assessments. Annotators train for about 6 months before they reach an expert level of accuracy.</a:t>
            </a:r>
          </a:p>
        </p:txBody>
      </p:sp>
      <p:grpSp>
        <p:nvGrpSpPr>
          <p:cNvPr id="14" name="Group 13" descr="Two annotated images demonstating how pathology images are manually annotated. Examples of DCIS (upper) and NNEO (lower) are given.">
            <a:extLst>
              <a:ext uri="{FF2B5EF4-FFF2-40B4-BE49-F238E27FC236}">
                <a16:creationId xmlns:a16="http://schemas.microsoft.com/office/drawing/2014/main" id="{357993BA-833D-1F8D-E8A7-FC107EF68C63}"/>
              </a:ext>
            </a:extLst>
          </p:cNvPr>
          <p:cNvGrpSpPr/>
          <p:nvPr/>
        </p:nvGrpSpPr>
        <p:grpSpPr>
          <a:xfrm>
            <a:off x="9019085" y="844000"/>
            <a:ext cx="3010355" cy="4948737"/>
            <a:chOff x="9029245" y="613336"/>
            <a:chExt cx="3010355" cy="4948737"/>
          </a:xfrm>
        </p:grpSpPr>
        <p:pic>
          <p:nvPicPr>
            <p:cNvPr id="4" name="Picture 3">
              <a:extLst>
                <a:ext uri="{FF2B5EF4-FFF2-40B4-BE49-F238E27FC236}">
                  <a16:creationId xmlns:a16="http://schemas.microsoft.com/office/drawing/2014/main" id="{C3556788-4950-C65B-C489-978DD2284D16}"/>
                </a:ext>
              </a:extLst>
            </p:cNvPr>
            <p:cNvPicPr>
              <a:picLocks noChangeAspect="1"/>
            </p:cNvPicPr>
            <p:nvPr/>
          </p:nvPicPr>
          <p:blipFill>
            <a:blip r:embed="rId2"/>
            <a:srcRect l="6715"/>
            <a:stretch/>
          </p:blipFill>
          <p:spPr>
            <a:xfrm>
              <a:off x="9039404" y="3202004"/>
              <a:ext cx="3000196" cy="2360069"/>
            </a:xfrm>
            <a:prstGeom prst="rect">
              <a:avLst/>
            </a:prstGeom>
            <a:ln>
              <a:noFill/>
            </a:ln>
            <a:effectLst>
              <a:outerShdw blurRad="292100" dist="139700" dir="2700000" algn="tl" rotWithShape="0">
                <a:srgbClr val="333333">
                  <a:alpha val="65000"/>
                </a:srgbClr>
              </a:outerShdw>
            </a:effectLst>
          </p:spPr>
        </p:pic>
        <p:pic>
          <p:nvPicPr>
            <p:cNvPr id="5" name="Picture 4" descr="A close up of a cell&#10;&#10;Description automatically generated">
              <a:extLst>
                <a:ext uri="{FF2B5EF4-FFF2-40B4-BE49-F238E27FC236}">
                  <a16:creationId xmlns:a16="http://schemas.microsoft.com/office/drawing/2014/main" id="{52977AFF-7C93-61AB-6A6F-68D38119BFC6}"/>
                </a:ext>
              </a:extLst>
            </p:cNvPr>
            <p:cNvPicPr>
              <a:picLocks noChangeAspect="1"/>
            </p:cNvPicPr>
            <p:nvPr/>
          </p:nvPicPr>
          <p:blipFill>
            <a:blip r:embed="rId3"/>
            <a:srcRect l="-608" t="5998" r="890" b="6986"/>
            <a:stretch/>
          </p:blipFill>
          <p:spPr>
            <a:xfrm>
              <a:off x="9029245" y="613336"/>
              <a:ext cx="3000196" cy="2432533"/>
            </a:xfrm>
            <a:prstGeom prst="rect">
              <a:avLst/>
            </a:prstGeom>
            <a:ln>
              <a:noFill/>
            </a:ln>
            <a:effectLst>
              <a:outerShdw blurRad="292100" dist="139700" dir="2700000" algn="tl" rotWithShape="0">
                <a:srgbClr val="333333">
                  <a:alpha val="65000"/>
                </a:srgbClr>
              </a:outerShdw>
            </a:effectLst>
          </p:spPr>
        </p:pic>
      </p:grpSp>
      <p:sp>
        <p:nvSpPr>
          <p:cNvPr id="9" name="Title 1">
            <a:extLst>
              <a:ext uri="{FF2B5EF4-FFF2-40B4-BE49-F238E27FC236}">
                <a16:creationId xmlns:a16="http://schemas.microsoft.com/office/drawing/2014/main" id="{037A51AC-572F-24B8-0448-65869473A100}"/>
              </a:ext>
            </a:extLst>
          </p:cNvPr>
          <p:cNvSpPr txBox="1">
            <a:spLocks/>
          </p:cNvSpPr>
          <p:nvPr/>
        </p:nvSpPr>
        <p:spPr>
          <a:xfrm>
            <a:off x="152399" y="1"/>
            <a:ext cx="11887200" cy="457200"/>
          </a:xfrm>
          <a:prstGeom prst="rect">
            <a:avLst/>
          </a:prstGeom>
        </p:spPr>
        <p:txBody>
          <a:bodyPr vert="horz" wrap="none" lIns="0" tIns="0" rIns="0" bIns="0" rtlCol="0" anchor="ctr" anchorCtr="0">
            <a:no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noProof="1"/>
              <a:t>Annotation Protocol</a:t>
            </a:r>
          </a:p>
        </p:txBody>
      </p:sp>
    </p:spTree>
    <p:extLst>
      <p:ext uri="{BB962C8B-B14F-4D97-AF65-F5344CB8AC3E}">
        <p14:creationId xmlns:p14="http://schemas.microsoft.com/office/powerpoint/2010/main" val="164687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5CB604-BA51-224D-6673-3371191BF800}"/>
              </a:ext>
            </a:extLst>
          </p:cNvPr>
          <p:cNvSpPr>
            <a:spLocks noGrp="1"/>
          </p:cNvSpPr>
          <p:nvPr>
            <p:ph idx="1"/>
          </p:nvPr>
        </p:nvSpPr>
        <p:spPr>
          <a:xfrm>
            <a:off x="152400" y="731025"/>
            <a:ext cx="11887200" cy="3701276"/>
          </a:xfrm>
        </p:spPr>
        <p:txBody>
          <a:bodyPr lIns="0" tIns="0" rIns="0" bIns="0"/>
          <a:lstStyle/>
          <a:p>
            <a:pPr>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Data Acquisition: </a:t>
            </a:r>
            <a:r>
              <a:rPr lang="en-US" sz="1800" b="1" noProof="1">
                <a:latin typeface="Arial" panose="020B0604020202020204" pitchFamily="34" charset="0"/>
                <a:cs typeface="Arial" panose="020B0604020202020204" pitchFamily="34" charset="0"/>
              </a:rPr>
              <a:t>Leica Biosystems Aperio AT2 high-volume scanner </a:t>
            </a:r>
            <a:br>
              <a:rPr lang="en-US" sz="1800" b="1" noProof="1">
                <a:latin typeface="Arial" panose="020B0604020202020204" pitchFamily="34" charset="0"/>
                <a:cs typeface="Arial" panose="020B0604020202020204" pitchFamily="34" charset="0"/>
              </a:rPr>
            </a:br>
            <a:r>
              <a:rPr lang="en-US" sz="1800" b="1" noProof="1">
                <a:latin typeface="Arial" panose="020B0604020202020204" pitchFamily="34" charset="0"/>
                <a:cs typeface="Arial" panose="020B0604020202020204" pitchFamily="34" charset="0"/>
              </a:rPr>
              <a:t>(400 slides per tray, 50K x 50K pixel resolution)</a:t>
            </a:r>
          </a:p>
          <a:p>
            <a:pPr>
              <a:spcBef>
                <a:spcPts val="0"/>
              </a:spcBef>
              <a:spcAft>
                <a:spcPts val="1200"/>
              </a:spcAft>
            </a:pPr>
            <a:r>
              <a:rPr lang="en-US" sz="1800" b="1" noProof="1">
                <a:solidFill>
                  <a:srgbClr val="353585"/>
                </a:solidFill>
                <a:latin typeface="Arial" panose="020B0604020202020204" pitchFamily="34" charset="0"/>
                <a:cs typeface="Arial" panose="020B0604020202020204" pitchFamily="34" charset="0"/>
              </a:rPr>
              <a:t>Data Annotation: </a:t>
            </a:r>
            <a:r>
              <a:rPr lang="en-US" sz="1800" b="1" noProof="1">
                <a:latin typeface="Arial" panose="020B0604020202020204" pitchFamily="34" charset="0"/>
                <a:cs typeface="Arial" panose="020B0604020202020204" pitchFamily="34" charset="0"/>
              </a:rPr>
              <a:t>Leica ImageScope (freely available)</a:t>
            </a:r>
          </a:p>
          <a:p>
            <a:pPr>
              <a:spcBef>
                <a:spcPts val="0"/>
              </a:spcBef>
              <a:spcAft>
                <a:spcPts val="600"/>
              </a:spcAft>
            </a:pPr>
            <a:r>
              <a:rPr lang="en-US" sz="1800" b="1" noProof="1">
                <a:solidFill>
                  <a:srgbClr val="353585"/>
                </a:solidFill>
                <a:latin typeface="Arial" panose="020B0604020202020204" pitchFamily="34" charset="0"/>
                <a:cs typeface="Arial" panose="020B0604020202020204" pitchFamily="34" charset="0"/>
              </a:rPr>
              <a:t>Data Formats: </a:t>
            </a:r>
          </a:p>
          <a:p>
            <a:pPr marL="577850" indent="-341313">
              <a:spcBef>
                <a:spcPts val="0"/>
              </a:spcBef>
              <a:spcAft>
                <a:spcPts val="600"/>
              </a:spcAft>
              <a:buFont typeface="Wingdings" pitchFamily="2" charset="2"/>
              <a:buChar char="q"/>
            </a:pPr>
            <a:r>
              <a:rPr lang="en-US" sz="1800" b="1" noProof="1">
                <a:latin typeface="Arial" panose="020B0604020202020204" pitchFamily="34" charset="0"/>
                <a:cs typeface="Arial" panose="020B0604020202020204" pitchFamily="34" charset="0"/>
              </a:rPr>
              <a:t>svs is used for images (a layered tiff format)</a:t>
            </a:r>
          </a:p>
          <a:p>
            <a:pPr marL="577850" indent="-341313">
              <a:spcBef>
                <a:spcPts val="0"/>
              </a:spcBef>
              <a:spcAft>
                <a:spcPts val="1200"/>
              </a:spcAft>
              <a:buFont typeface="Wingdings" pitchFamily="2" charset="2"/>
              <a:buChar char="q"/>
            </a:pPr>
            <a:r>
              <a:rPr lang="en-US" sz="1800" b="1" noProof="1">
                <a:latin typeface="Arial" panose="020B0604020202020204" pitchFamily="34" charset="0"/>
                <a:cs typeface="Arial" panose="020B0604020202020204" pitchFamily="34" charset="0"/>
              </a:rPr>
              <a:t>xml (defined by Leica/Aperio) and csv (an NEDC format) for annotations</a:t>
            </a:r>
          </a:p>
          <a:p>
            <a:pPr algn="just">
              <a:spcBef>
                <a:spcPts val="0"/>
              </a:spcBef>
              <a:spcAft>
                <a:spcPts val="600"/>
              </a:spcAft>
            </a:pPr>
            <a:r>
              <a:rPr lang="en-US" sz="1800" b="1" noProof="1">
                <a:solidFill>
                  <a:srgbClr val="353585"/>
                </a:solidFill>
                <a:latin typeface="Arial" panose="020B0604020202020204" pitchFamily="34" charset="0"/>
                <a:cs typeface="Arial" panose="020B0604020202020204" pitchFamily="34" charset="0"/>
              </a:rPr>
              <a:t>Label Taxonomy:</a:t>
            </a:r>
          </a:p>
          <a:p>
            <a:pPr marL="461963" lvl="1" indent="-284163" algn="just">
              <a:spcBef>
                <a:spcPts val="0"/>
              </a:spcBef>
              <a:spcAft>
                <a:spcPts val="600"/>
              </a:spcAft>
              <a:buSzPct val="75000"/>
              <a:buFont typeface="Wingdings" pitchFamily="2" charset="2"/>
              <a:buChar char="q"/>
            </a:pPr>
            <a:r>
              <a:rPr lang="en-US" sz="1800" b="1" noProof="1">
                <a:latin typeface="Arial" panose="020B0604020202020204" pitchFamily="34" charset="0"/>
                <a:cs typeface="Arial" panose="020B0604020202020204" pitchFamily="34" charset="0"/>
              </a:rPr>
              <a:t>Non-cancerous: normal (</a:t>
            </a:r>
            <a:r>
              <a:rPr lang="en-US" sz="1800" b="1" noProof="1">
                <a:solidFill>
                  <a:srgbClr val="353585"/>
                </a:solidFill>
                <a:latin typeface="Arial" panose="020B0604020202020204" pitchFamily="34" charset="0"/>
                <a:cs typeface="Arial" panose="020B0604020202020204" pitchFamily="34" charset="0"/>
              </a:rPr>
              <a:t>norm</a:t>
            </a:r>
            <a:r>
              <a:rPr lang="en-US" sz="1800" b="1" noProof="1">
                <a:latin typeface="Arial" panose="020B0604020202020204" pitchFamily="34" charset="0"/>
                <a:cs typeface="Arial" panose="020B0604020202020204" pitchFamily="34" charset="0"/>
              </a:rPr>
              <a:t>), background (</a:t>
            </a:r>
            <a:r>
              <a:rPr lang="en-US" sz="1800" b="1" noProof="1">
                <a:solidFill>
                  <a:srgbClr val="353585"/>
                </a:solidFill>
                <a:latin typeface="Arial" panose="020B0604020202020204" pitchFamily="34" charset="0"/>
                <a:cs typeface="Arial" panose="020B0604020202020204" pitchFamily="34" charset="0"/>
              </a:rPr>
              <a:t>bckg</a:t>
            </a:r>
            <a:r>
              <a:rPr lang="en-US" sz="1800" b="1" noProof="1">
                <a:latin typeface="Arial" panose="020B0604020202020204" pitchFamily="34" charset="0"/>
                <a:cs typeface="Arial" panose="020B0604020202020204" pitchFamily="34" charset="0"/>
              </a:rPr>
              <a:t>), null, artifacts (</a:t>
            </a:r>
            <a:r>
              <a:rPr lang="en-US" sz="1800" b="1" noProof="1">
                <a:solidFill>
                  <a:srgbClr val="353585"/>
                </a:solidFill>
                <a:latin typeface="Arial" panose="020B0604020202020204" pitchFamily="34" charset="0"/>
                <a:cs typeface="Arial" panose="020B0604020202020204" pitchFamily="34" charset="0"/>
              </a:rPr>
              <a:t>artf</a:t>
            </a:r>
            <a:r>
              <a:rPr lang="en-US" sz="1800" b="1" noProof="1">
                <a:latin typeface="Arial" panose="020B0604020202020204" pitchFamily="34" charset="0"/>
                <a:cs typeface="Arial" panose="020B0604020202020204" pitchFamily="34" charset="0"/>
              </a:rPr>
              <a:t>)</a:t>
            </a:r>
          </a:p>
          <a:p>
            <a:pPr marL="461963" lvl="1" indent="-284163" algn="just">
              <a:spcBef>
                <a:spcPts val="0"/>
              </a:spcBef>
              <a:spcAft>
                <a:spcPts val="600"/>
              </a:spcAft>
              <a:buSzPct val="75000"/>
              <a:buFont typeface="Wingdings" pitchFamily="2" charset="2"/>
              <a:buChar char="q"/>
            </a:pPr>
            <a:r>
              <a:rPr lang="en-US" sz="1800" b="1" noProof="1">
                <a:latin typeface="Arial" panose="020B0604020202020204" pitchFamily="34" charset="0"/>
                <a:cs typeface="Arial" panose="020B0604020202020204" pitchFamily="34" charset="0"/>
              </a:rPr>
              <a:t>Cancerous: ductal carcinoma in situ (</a:t>
            </a:r>
            <a:r>
              <a:rPr lang="en-US" sz="1800" b="1" noProof="1">
                <a:solidFill>
                  <a:srgbClr val="353585"/>
                </a:solidFill>
                <a:latin typeface="Arial" panose="020B0604020202020204" pitchFamily="34" charset="0"/>
                <a:cs typeface="Arial" panose="020B0604020202020204" pitchFamily="34" charset="0"/>
              </a:rPr>
              <a:t>dcis</a:t>
            </a:r>
            <a:r>
              <a:rPr lang="en-US" sz="1800" b="1" noProof="1">
                <a:latin typeface="Arial" panose="020B0604020202020204" pitchFamily="34" charset="0"/>
                <a:cs typeface="Arial" panose="020B0604020202020204" pitchFamily="34" charset="0"/>
              </a:rPr>
              <a:t>), invasive ductal carcinoma (</a:t>
            </a:r>
            <a:r>
              <a:rPr lang="en-US" sz="1800" b="1" noProof="1">
                <a:solidFill>
                  <a:srgbClr val="353585"/>
                </a:solidFill>
                <a:latin typeface="Arial" panose="020B0604020202020204" pitchFamily="34" charset="0"/>
                <a:cs typeface="Arial" panose="020B0604020202020204" pitchFamily="34" charset="0"/>
              </a:rPr>
              <a:t>indc</a:t>
            </a:r>
            <a:r>
              <a:rPr lang="en-US" sz="1800" b="1" noProof="1">
                <a:latin typeface="Arial" panose="020B0604020202020204" pitchFamily="34" charset="0"/>
                <a:cs typeface="Arial" panose="020B0604020202020204" pitchFamily="34" charset="0"/>
              </a:rPr>
              <a:t>)</a:t>
            </a:r>
          </a:p>
          <a:p>
            <a:pPr marL="461963" lvl="1" indent="-284163" algn="just">
              <a:spcBef>
                <a:spcPts val="0"/>
              </a:spcBef>
              <a:spcAft>
                <a:spcPts val="1200"/>
              </a:spcAft>
              <a:buSzPct val="75000"/>
              <a:buFont typeface="Wingdings" pitchFamily="2" charset="2"/>
              <a:buChar char="q"/>
            </a:pPr>
            <a:r>
              <a:rPr lang="en-US" sz="1800" b="1" noProof="1">
                <a:latin typeface="Arial" panose="020B0604020202020204" pitchFamily="34" charset="0"/>
                <a:cs typeface="Arial" panose="020B0604020202020204" pitchFamily="34" charset="0"/>
              </a:rPr>
              <a:t>Neoplastic-associated/benign: non-neoplastic (</a:t>
            </a:r>
            <a:r>
              <a:rPr lang="en-US" sz="1800" b="1" noProof="1">
                <a:solidFill>
                  <a:srgbClr val="353585"/>
                </a:solidFill>
                <a:latin typeface="Arial" panose="020B0604020202020204" pitchFamily="34" charset="0"/>
                <a:cs typeface="Arial" panose="020B0604020202020204" pitchFamily="34" charset="0"/>
              </a:rPr>
              <a:t>nneo</a:t>
            </a:r>
            <a:r>
              <a:rPr lang="en-US" sz="1800" b="1" noProof="1">
                <a:latin typeface="Arial" panose="020B0604020202020204" pitchFamily="34" charset="0"/>
                <a:cs typeface="Arial" panose="020B0604020202020204" pitchFamily="34" charset="0"/>
              </a:rPr>
              <a:t>), inflammation (</a:t>
            </a:r>
            <a:r>
              <a:rPr lang="en-US" sz="1800" b="1" noProof="1">
                <a:solidFill>
                  <a:srgbClr val="353585"/>
                </a:solidFill>
                <a:latin typeface="Arial" panose="020B0604020202020204" pitchFamily="34" charset="0"/>
                <a:cs typeface="Arial" panose="020B0604020202020204" pitchFamily="34" charset="0"/>
              </a:rPr>
              <a:t>infl</a:t>
            </a:r>
            <a:r>
              <a:rPr lang="en-US" sz="1800" b="1" noProof="1">
                <a:latin typeface="Arial" panose="020B0604020202020204" pitchFamily="34" charset="0"/>
                <a:cs typeface="Arial" panose="020B0604020202020204" pitchFamily="34" charset="0"/>
              </a:rPr>
              <a:t>), suspicious (</a:t>
            </a:r>
            <a:r>
              <a:rPr lang="en-US" sz="1800" b="1" noProof="1">
                <a:solidFill>
                  <a:srgbClr val="353585"/>
                </a:solidFill>
                <a:latin typeface="Arial" panose="020B0604020202020204" pitchFamily="34" charset="0"/>
                <a:cs typeface="Arial" panose="020B0604020202020204" pitchFamily="34" charset="0"/>
              </a:rPr>
              <a:t>susp</a:t>
            </a:r>
            <a:r>
              <a:rPr lang="en-US" sz="1800" b="1" noProof="1">
                <a:latin typeface="Arial" panose="020B0604020202020204" pitchFamily="34" charset="0"/>
                <a:cs typeface="Arial" panose="020B0604020202020204" pitchFamily="34" charset="0"/>
              </a:rPr>
              <a:t>)</a:t>
            </a:r>
          </a:p>
        </p:txBody>
      </p:sp>
      <p:pic>
        <p:nvPicPr>
          <p:cNvPr id="6" name="Picture 5" descr="an image of an Aperio AT2 high volumn scanner&#10;">
            <a:extLst>
              <a:ext uri="{FF2B5EF4-FFF2-40B4-BE49-F238E27FC236}">
                <a16:creationId xmlns:a16="http://schemas.microsoft.com/office/drawing/2014/main" id="{5FEAD913-7AE2-6A84-357F-FDB873E55693}"/>
              </a:ext>
            </a:extLst>
          </p:cNvPr>
          <p:cNvPicPr>
            <a:picLocks noChangeAspect="1"/>
          </p:cNvPicPr>
          <p:nvPr/>
        </p:nvPicPr>
        <p:blipFill>
          <a:blip r:embed="rId3"/>
          <a:stretch>
            <a:fillRect/>
          </a:stretch>
        </p:blipFill>
        <p:spPr>
          <a:xfrm>
            <a:off x="8851899" y="837140"/>
            <a:ext cx="2921001" cy="2245751"/>
          </a:xfrm>
          <a:prstGeom prst="flowChartAlternateProcess">
            <a:avLst/>
          </a:prstGeom>
        </p:spPr>
      </p:pic>
      <p:graphicFrame>
        <p:nvGraphicFramePr>
          <p:cNvPr id="14" name="Diagram 13" descr="examples of each type of annotation event that was used in our breast tissue corpora.">
            <a:extLst>
              <a:ext uri="{FF2B5EF4-FFF2-40B4-BE49-F238E27FC236}">
                <a16:creationId xmlns:a16="http://schemas.microsoft.com/office/drawing/2014/main" id="{EA11DA07-94B1-6B50-E776-CC1939622F1C}"/>
              </a:ext>
            </a:extLst>
          </p:cNvPr>
          <p:cNvGraphicFramePr/>
          <p:nvPr>
            <p:extLst>
              <p:ext uri="{D42A27DB-BD31-4B8C-83A1-F6EECF244321}">
                <p14:modId xmlns:p14="http://schemas.microsoft.com/office/powerpoint/2010/main" val="2228074973"/>
              </p:ext>
            </p:extLst>
          </p:nvPr>
        </p:nvGraphicFramePr>
        <p:xfrm>
          <a:off x="1197896" y="4432301"/>
          <a:ext cx="9796207" cy="24954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Content Placeholder 2">
            <a:extLst>
              <a:ext uri="{FF2B5EF4-FFF2-40B4-BE49-F238E27FC236}">
                <a16:creationId xmlns:a16="http://schemas.microsoft.com/office/drawing/2014/main" id="{49407642-AA65-A1BB-2DF7-050FD5A45CD8}"/>
              </a:ext>
            </a:extLst>
          </p:cNvPr>
          <p:cNvSpPr txBox="1">
            <a:spLocks/>
          </p:cNvSpPr>
          <p:nvPr/>
        </p:nvSpPr>
        <p:spPr>
          <a:xfrm>
            <a:off x="480060" y="3581400"/>
            <a:ext cx="11826240" cy="1485900"/>
          </a:xfrm>
          <a:prstGeom prst="rect">
            <a:avLst/>
          </a:prstGeom>
        </p:spPr>
        <p:txBody>
          <a:bodyPr/>
          <a:lstStyle>
            <a:lvl1pPr marL="182880" indent="-182880" algn="l" defTabSz="457200"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0"/>
              </a:spcBef>
              <a:spcAft>
                <a:spcPts val="600"/>
              </a:spcAft>
            </a:pPr>
            <a:endParaRPr lang="en-US" sz="1800" b="1" noProof="1">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02EAE516-64A6-9E45-ED6C-57D04442B0D5}"/>
              </a:ext>
            </a:extLst>
          </p:cNvPr>
          <p:cNvSpPr txBox="1">
            <a:spLocks/>
          </p:cNvSpPr>
          <p:nvPr/>
        </p:nvSpPr>
        <p:spPr>
          <a:xfrm>
            <a:off x="152399" y="1"/>
            <a:ext cx="11887200" cy="457200"/>
          </a:xfrm>
          <a:prstGeom prst="rect">
            <a:avLst/>
          </a:prstGeom>
        </p:spPr>
        <p:txBody>
          <a:bodyPr vert="horz" wrap="none" lIns="0" tIns="0" rIns="0" bIns="0" rtlCol="0" anchor="ctr" anchorCtr="0">
            <a:noAutofit/>
          </a:bodyPr>
          <a:lstStyle>
            <a:lvl1pPr marL="0" indent="-11113" algn="l" defTabSz="457200" rtl="0" eaLnBrk="1" latinLnBrk="0" hangingPunct="1">
              <a:spcBef>
                <a:spcPct val="0"/>
              </a:spcBef>
              <a:buNone/>
              <a:tabLst/>
              <a:defRPr sz="2400" b="1" kern="1200" baseline="0">
                <a:solidFill>
                  <a:schemeClr val="tx1"/>
                </a:solidFill>
                <a:latin typeface="Arial"/>
                <a:ea typeface="+mj-ea"/>
                <a:cs typeface="Arial"/>
              </a:defRPr>
            </a:lvl1pPr>
          </a:lstStyle>
          <a:p>
            <a:r>
              <a:rPr lang="en-US" noProof="1"/>
              <a:t>Annotation Workflow</a:t>
            </a:r>
          </a:p>
        </p:txBody>
      </p:sp>
    </p:spTree>
    <p:extLst>
      <p:ext uri="{BB962C8B-B14F-4D97-AF65-F5344CB8AC3E}">
        <p14:creationId xmlns:p14="http://schemas.microsoft.com/office/powerpoint/2010/main" val="18312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theme/theme1.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24897</TotalTime>
  <Words>5901</Words>
  <Application>Microsoft Macintosh PowerPoint</Application>
  <PresentationFormat>Widescreen</PresentationFormat>
  <Paragraphs>445</Paragraphs>
  <Slides>36</Slides>
  <Notes>14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Aptos</vt:lpstr>
      <vt:lpstr>Arial</vt:lpstr>
      <vt:lpstr>Calibri</vt:lpstr>
      <vt:lpstr>Georgia</vt:lpstr>
      <vt:lpstr>Times New Roman</vt:lpstr>
      <vt:lpstr>Wingdings</vt:lpstr>
      <vt:lpstr>1_ISIP Title Slide</vt:lpstr>
      <vt:lpstr>2_ISIP Content Slide</vt:lpstr>
      <vt:lpstr>2_ISIP Title Slide</vt:lpstr>
      <vt:lpstr>Office Theme</vt:lpstr>
      <vt:lpstr>PowerPoint Presentation</vt:lpstr>
      <vt:lpstr>Abstract</vt:lpstr>
      <vt:lpstr>PowerPoint Presentation</vt:lpstr>
      <vt:lpstr>PowerPoint Presentation</vt:lpstr>
      <vt:lpstr>Why is Data Important?</vt:lpstr>
      <vt:lpstr>What is Digital Pathology?</vt:lpstr>
      <vt:lpstr>PowerPoint Presentation</vt:lpstr>
      <vt:lpstr>PowerPoint Presentation</vt:lpstr>
      <vt:lpstr>PowerPoint Presentation</vt:lpstr>
      <vt:lpstr>PowerPoint Presentation</vt:lpstr>
      <vt:lpstr>PowerPoint Presentation</vt:lpstr>
      <vt:lpstr>What Can Machine Learning Do For Digital Pathology?</vt:lpstr>
      <vt:lpstr>A Demonstration Video</vt:lpstr>
      <vt:lpstr>PowerPoint Presentation</vt:lpstr>
      <vt:lpstr>Preproccessing</vt:lpstr>
      <vt:lpstr>Postprocessing</vt:lpstr>
      <vt:lpstr>PowerPoint Presentation</vt:lpstr>
      <vt:lpstr>Deep Residual Networks (ResNet-18)</vt:lpstr>
      <vt:lpstr>PowerPoint Presentation</vt:lpstr>
      <vt:lpstr>PowerPoint Presentation</vt:lpstr>
      <vt:lpstr>A Comparison of Performance of Our Leading Deep Learning Systems</vt:lpstr>
      <vt:lpstr>PowerPoint Presentation</vt:lpstr>
      <vt:lpstr>The DPATH Demonstration System</vt:lpstr>
      <vt:lpstr>Software Releases</vt:lpstr>
      <vt:lpstr>An Extensible Software Architecture</vt:lpstr>
      <vt:lpstr>Book Chapter </vt:lpstr>
      <vt:lpstr>Impact</vt:lpstr>
      <vt:lpstr>Limitations</vt:lpstr>
      <vt:lpstr>Future Work</vt:lpstr>
      <vt:lpstr>Summary and Conclusions</vt:lpstr>
      <vt:lpstr>Acknowledgements</vt:lpstr>
      <vt:lpstr>Selected References</vt:lpstr>
      <vt:lpstr>PowerPoint Presentation</vt:lpstr>
      <vt:lpstr>Why is Crystallization Important?</vt:lpstr>
      <vt:lpstr>Calcification Annotation</vt:lpstr>
      <vt:lpstr>Overview of Our Calcification Subset for FCBR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Joseph Picone</cp:lastModifiedBy>
  <cp:revision>852</cp:revision>
  <cp:lastPrinted>2025-12-06T13:24:58Z</cp:lastPrinted>
  <dcterms:created xsi:type="dcterms:W3CDTF">2017-04-23T05:30:39Z</dcterms:created>
  <dcterms:modified xsi:type="dcterms:W3CDTF">2026-03-19T02:29:03Z</dcterms:modified>
</cp:coreProperties>
</file>