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57" r:id="rId5"/>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92" userDrawn="1">
          <p15:clr>
            <a:srgbClr val="A4A3A4"/>
          </p15:clr>
        </p15:guide>
        <p15:guide id="2" pos="288" userDrawn="1">
          <p15:clr>
            <a:srgbClr val="A4A3A4"/>
          </p15:clr>
        </p15:guide>
        <p15:guide id="3" pos="11520" userDrawn="1">
          <p15:clr>
            <a:srgbClr val="A4A3A4"/>
          </p15:clr>
        </p15:guide>
        <p15:guide id="5" pos="22560" userDrawn="1">
          <p15:clr>
            <a:srgbClr val="A4A3A4"/>
          </p15:clr>
        </p15:guide>
        <p15:guide id="6" orient="horz" pos="15232" userDrawn="1">
          <p15:clr>
            <a:srgbClr val="A4A3A4"/>
          </p15:clr>
        </p15:guide>
        <p15:guide id="7" orient="horz" pos="8640" userDrawn="1">
          <p15:clr>
            <a:srgbClr val="A4A3A4"/>
          </p15:clr>
        </p15:guide>
        <p15:guide id="8" pos="5664" userDrawn="1">
          <p15:clr>
            <a:srgbClr val="A4A3A4"/>
          </p15:clr>
        </p15:guide>
        <p15:guide id="9" pos="169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0" autoAdjust="0"/>
    <p:restoredTop sz="94830" autoAdjust="0"/>
  </p:normalViewPr>
  <p:slideViewPr>
    <p:cSldViewPr snapToGrid="0">
      <p:cViewPr varScale="1">
        <p:scale>
          <a:sx n="26" d="100"/>
          <a:sy n="26" d="100"/>
        </p:scale>
        <p:origin x="2496" y="192"/>
      </p:cViewPr>
      <p:guideLst>
        <p:guide orient="horz" pos="16992"/>
        <p:guide pos="288"/>
        <p:guide pos="11520"/>
        <p:guide pos="22560"/>
        <p:guide orient="horz" pos="15232"/>
        <p:guide orient="horz" pos="8640"/>
        <p:guide pos="5664"/>
        <p:guide pos="16944"/>
      </p:guideLst>
    </p:cSldViewPr>
  </p:slideViewPr>
  <p:notesTextViewPr>
    <p:cViewPr>
      <p:scale>
        <a:sx n="3" d="2"/>
        <a:sy n="3" d="2"/>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2/25/2026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2/25/2026</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199" y="457200"/>
            <a:ext cx="35661602" cy="2063075"/>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tabLst/>
            </a:pPr>
            <a:r>
              <a:rPr lang="en-US" sz="4400" noProof="1"/>
              <a:t>Automated Interpretation and Visualization in Digital Pathology</a:t>
            </a:r>
          </a:p>
          <a:p>
            <a:pPr algn="ctr" defTabSz="237744">
              <a:spcAft>
                <a:spcPts val="0"/>
              </a:spcAft>
              <a:tabLst/>
            </a:pPr>
            <a:r>
              <a:rPr lang="en-US" sz="3200" noProof="1">
                <a:solidFill>
                  <a:schemeClr val="tx1"/>
                </a:solidFill>
              </a:rPr>
              <a:t>	 M.A. Al Mamun, S. Purba, I. Obeid, and J. Picone</a:t>
            </a:r>
            <a:br>
              <a:rPr lang="en-US" sz="3200" noProof="1">
                <a:solidFill>
                  <a:schemeClr val="tx1"/>
                </a:solidFill>
              </a:rPr>
            </a:br>
            <a:r>
              <a:rPr lang="en-US" sz="3200" noProof="1">
                <a:solidFill>
                  <a:schemeClr val="tx1"/>
                </a:solidFill>
              </a:rPr>
              <a:t>	The Neural Engineering Data Consortium, Temple University</a:t>
            </a:r>
            <a:endParaRPr lang="en-US" sz="4400" noProof="1"/>
          </a:p>
        </p:txBody>
      </p:sp>
      <p:sp>
        <p:nvSpPr>
          <p:cNvPr id="38" name="Text Box 7"/>
          <p:cNvSpPr txBox="1">
            <a:spLocks noChangeArrowheads="1"/>
          </p:cNvSpPr>
          <p:nvPr/>
        </p:nvSpPr>
        <p:spPr bwMode="auto">
          <a:xfrm>
            <a:off x="457198" y="2520276"/>
            <a:ext cx="8778240" cy="5384859"/>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noProof="1">
                <a:solidFill>
                  <a:srgbClr val="333399"/>
                </a:solidFill>
                <a:latin typeface="Arial" pitchFamily="34" charset="0"/>
                <a:cs typeface="Arial" pitchFamily="34" charset="0"/>
              </a:rPr>
              <a:t>Abstract</a:t>
            </a:r>
          </a:p>
          <a:p>
            <a:pPr algn="just" defTabSz="695291">
              <a:spcAft>
                <a:spcPts val="1200"/>
              </a:spcAft>
              <a:tabLst>
                <a:tab pos="168275" algn="l"/>
              </a:tabLst>
              <a:defRPr/>
            </a:pPr>
            <a:r>
              <a:rPr lang="en-US" sz="2400" b="1" kern="100" noProof="1">
                <a:latin typeface="Arial" panose="020B0604020202020204" pitchFamily="34" charset="0"/>
                <a:cs typeface="Arial" panose="020B0604020202020204" pitchFamily="34" charset="0"/>
              </a:rPr>
              <a:t>There is a critical need for AI tools that support early screening and efficient tissue analysis in pathology. In this demonstration, we introduce a deep learning-based system that automatically interprets and visualizes digital pathology images. The proposed open-source system utilizes a modular architecture that includes four major steps: preprocessing, decoding, post-processing, and visualization. The inference engine is powered by EfficientNet, ResNet, and Vision Transformers trained on TUBR and FCBR corpora. On standard segmentation tasks, weighted errors of 25.5% (TUBR) and 25.0% (FCBR) were achieved using EfficientNet B7.</a:t>
            </a:r>
          </a:p>
          <a:p>
            <a:pPr marL="231775" indent="-231775" algn="just" defTabSz="695291">
              <a:spcAft>
                <a:spcPts val="1200"/>
              </a:spcAft>
              <a:buFont typeface="Arial" panose="020B0604020202020204" pitchFamily="34" charset="0"/>
              <a:buChar char="•"/>
              <a:tabLst>
                <a:tab pos="168275" algn="l"/>
              </a:tabLst>
              <a:defRPr/>
            </a:pPr>
            <a:endParaRPr lang="en-US" sz="2400" b="1" kern="100" noProof="1">
              <a:latin typeface="Arial" panose="020B0604020202020204" pitchFamily="34" charset="0"/>
              <a:cs typeface="Arial" panose="020B0604020202020204" pitchFamily="34" charset="0"/>
            </a:endParaRPr>
          </a:p>
        </p:txBody>
      </p:sp>
      <p:sp>
        <p:nvSpPr>
          <p:cNvPr id="40" name="TextBox 39"/>
          <p:cNvSpPr txBox="1">
            <a:spLocks/>
          </p:cNvSpPr>
          <p:nvPr/>
        </p:nvSpPr>
        <p:spPr>
          <a:xfrm>
            <a:off x="467113" y="8111613"/>
            <a:ext cx="8778240" cy="18863187"/>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noProof="1"/>
              <a:t>Introduction</a:t>
            </a:r>
          </a:p>
          <a:p>
            <a:pPr marL="231775" indent="-231775" algn="just" defTabSz="695291">
              <a:buFont typeface="Arial" panose="020B0604020202020204" pitchFamily="34" charset="0"/>
              <a:buChar char="•"/>
              <a:tabLst>
                <a:tab pos="168275" algn="l"/>
              </a:tabLst>
              <a:defRPr/>
            </a:pPr>
            <a:endParaRPr lang="en-US" sz="2400" kern="100" noProof="1">
              <a:solidFill>
                <a:schemeClr val="tx1"/>
              </a:solidFill>
            </a:endParaRPr>
          </a:p>
          <a:p>
            <a:pPr marL="231775" indent="-231775" algn="just" defTabSz="695291">
              <a:buFont typeface="Arial" panose="020B0604020202020204" pitchFamily="34" charset="0"/>
              <a:buChar char="•"/>
              <a:tabLst>
                <a:tab pos="168275" algn="l"/>
              </a:tabLst>
              <a:defRPr/>
            </a:pPr>
            <a:endParaRPr lang="en-US" sz="2400" kern="100" noProof="1">
              <a:solidFill>
                <a:schemeClr val="tx1"/>
              </a:solidFill>
            </a:endParaRPr>
          </a:p>
          <a:p>
            <a:pPr marL="231775" indent="-231775" algn="just" defTabSz="695291">
              <a:buFont typeface="Arial" panose="020B0604020202020204" pitchFamily="34" charset="0"/>
              <a:buChar char="•"/>
              <a:tabLst>
                <a:tab pos="168275" algn="l"/>
              </a:tabLst>
              <a:defRPr/>
            </a:pPr>
            <a:endParaRPr lang="en-US" sz="2400" kern="100" noProof="1">
              <a:solidFill>
                <a:schemeClr val="tx1"/>
              </a:solidFill>
            </a:endParaRPr>
          </a:p>
          <a:p>
            <a:pPr marL="231775" indent="-231775" algn="just" defTabSz="695291">
              <a:buFont typeface="Arial" panose="020B0604020202020204" pitchFamily="34" charset="0"/>
              <a:buChar char="•"/>
              <a:tabLst>
                <a:tab pos="168275" algn="l"/>
              </a:tabLst>
              <a:defRPr/>
            </a:pPr>
            <a:endParaRPr lang="en-US" sz="2400" kern="100" noProof="1">
              <a:solidFill>
                <a:schemeClr val="tx1"/>
              </a:solidFill>
            </a:endParaRPr>
          </a:p>
          <a:p>
            <a:pPr marL="231775" indent="-231775" algn="just" defTabSz="695291">
              <a:buFont typeface="Arial" panose="020B0604020202020204" pitchFamily="34" charset="0"/>
              <a:buChar char="•"/>
              <a:tabLst>
                <a:tab pos="168275" algn="l"/>
              </a:tabLst>
              <a:defRPr/>
            </a:pPr>
            <a:endParaRPr lang="en-US" sz="2400" kern="100" noProof="1">
              <a:solidFill>
                <a:schemeClr val="tx1"/>
              </a:solidFill>
            </a:endParaRPr>
          </a:p>
          <a:p>
            <a:pPr marL="231775" indent="-231775" algn="just" defTabSz="695291">
              <a:buFont typeface="Arial" panose="020B0604020202020204" pitchFamily="34" charset="0"/>
              <a:buChar char="•"/>
              <a:tabLst>
                <a:tab pos="168275" algn="l"/>
              </a:tabLst>
              <a:defRPr/>
            </a:pPr>
            <a:endParaRPr lang="en-US" sz="2400" kern="100" noProof="1">
              <a:solidFill>
                <a:schemeClr val="tx1"/>
              </a:solidFill>
            </a:endParaRPr>
          </a:p>
        </p:txBody>
      </p:sp>
      <p:pic>
        <p:nvPicPr>
          <p:cNvPr id="4" name="Picture 3" descr="An infographic on breast cancer in women showing it is a deadly disease.">
            <a:extLst>
              <a:ext uri="{FF2B5EF4-FFF2-40B4-BE49-F238E27FC236}">
                <a16:creationId xmlns:a16="http://schemas.microsoft.com/office/drawing/2014/main" id="{3730967B-6E2C-DF90-4B08-95D1823EE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1622" y="8847172"/>
            <a:ext cx="3840482" cy="2154695"/>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
        <p:nvSpPr>
          <p:cNvPr id="26" name="TextBox 25">
            <a:extLst>
              <a:ext uri="{FF2B5EF4-FFF2-40B4-BE49-F238E27FC236}">
                <a16:creationId xmlns:a16="http://schemas.microsoft.com/office/drawing/2014/main" id="{322C5840-5203-6C16-D4FA-75E088C78AD4}"/>
              </a:ext>
            </a:extLst>
          </p:cNvPr>
          <p:cNvSpPr txBox="1"/>
          <p:nvPr/>
        </p:nvSpPr>
        <p:spPr>
          <a:xfrm>
            <a:off x="705586" y="8853471"/>
            <a:ext cx="8286014" cy="3108543"/>
          </a:xfrm>
          <a:prstGeom prst="rect">
            <a:avLst/>
          </a:prstGeom>
          <a:noFill/>
        </p:spPr>
        <p:txBody>
          <a:bodyPr wrap="square" lIns="0" tIns="0" rIns="0" bIns="0" rtlCol="0">
            <a:spAutoFit/>
          </a:bodyPr>
          <a:lstStyle/>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Breast cancer is the most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diagnosed cancer and the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leading cause of cancer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death among women.</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While the demand for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treatment continues to rise,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diagnostic technology and the workforce have lagged, leading to longer diagnosis times.</a:t>
            </a:r>
            <a:endParaRPr lang="en-US" sz="2400" b="1" noProof="1">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DABA3B4-C5B4-5C60-7FE8-28C011FA41C2}"/>
              </a:ext>
            </a:extLst>
          </p:cNvPr>
          <p:cNvSpPr txBox="1"/>
          <p:nvPr/>
        </p:nvSpPr>
        <p:spPr>
          <a:xfrm>
            <a:off x="5273462" y="12334084"/>
            <a:ext cx="3681901" cy="2585323"/>
          </a:xfrm>
          <a:prstGeom prst="rect">
            <a:avLst/>
          </a:prstGeom>
          <a:noFill/>
        </p:spPr>
        <p:txBody>
          <a:bodyPr wrap="square" lIns="0" tIns="0" rIns="0" bIns="0" rtlCol="0">
            <a:spAutoFit/>
          </a:bodyPr>
          <a:lstStyle>
            <a:defPPr>
              <a:defRPr lang="en-US"/>
            </a:defPPr>
            <a:lvl1pPr marL="231775" indent="-231775" defTabSz="695291">
              <a:spcAft>
                <a:spcPts val="1200"/>
              </a:spcAft>
              <a:buFont typeface="Arial" panose="020B0604020202020204" pitchFamily="34" charset="0"/>
              <a:buChar char="•"/>
              <a:tabLst>
                <a:tab pos="168275" algn="l"/>
              </a:tabLst>
              <a:defRPr sz="2400" b="1" kern="100">
                <a:latin typeface="Arial" panose="020B0604020202020204" pitchFamily="34" charset="0"/>
                <a:cs typeface="Arial" panose="020B0604020202020204" pitchFamily="34" charset="0"/>
              </a:defRPr>
            </a:lvl1pPr>
          </a:lstStyle>
          <a:p>
            <a:r>
              <a:rPr lang="en-US" noProof="1"/>
              <a:t>Pathology teams face growing pressure to review increasing caseloads; manually reviewing every slide is highly labor intensive and fatiguing.</a:t>
            </a:r>
          </a:p>
        </p:txBody>
      </p:sp>
      <p:pic>
        <p:nvPicPr>
          <p:cNvPr id="5" name="Picture 4" descr="An overview of a pathologist manually reviewing a slide.">
            <a:extLst>
              <a:ext uri="{FF2B5EF4-FFF2-40B4-BE49-F238E27FC236}">
                <a16:creationId xmlns:a16="http://schemas.microsoft.com/office/drawing/2014/main" id="{429484B5-B79D-B63C-4C96-D2DB7235ED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0037" y="12146046"/>
            <a:ext cx="4183077" cy="2788718"/>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
        <p:nvSpPr>
          <p:cNvPr id="30" name="TextBox 29">
            <a:extLst>
              <a:ext uri="{FF2B5EF4-FFF2-40B4-BE49-F238E27FC236}">
                <a16:creationId xmlns:a16="http://schemas.microsoft.com/office/drawing/2014/main" id="{B924EAF5-1F56-0CD8-7541-3619CED243E2}"/>
              </a:ext>
            </a:extLst>
          </p:cNvPr>
          <p:cNvSpPr txBox="1"/>
          <p:nvPr/>
        </p:nvSpPr>
        <p:spPr>
          <a:xfrm>
            <a:off x="700037" y="15167938"/>
            <a:ext cx="8286014" cy="10433625"/>
          </a:xfrm>
          <a:prstGeom prst="rect">
            <a:avLst/>
          </a:prstGeom>
          <a:noFill/>
        </p:spPr>
        <p:txBody>
          <a:bodyPr wrap="square" lIns="0" tIns="0" rIns="0" bIns="0" rtlCol="0">
            <a:spAutoFit/>
          </a:bodyPr>
          <a:lstStyle>
            <a:defPPr>
              <a:defRPr lang="en-US"/>
            </a:defPPr>
            <a:lvl1pPr marL="231775" indent="-231775" defTabSz="695291">
              <a:spcAft>
                <a:spcPts val="1200"/>
              </a:spcAft>
              <a:buFont typeface="Arial" panose="020B0604020202020204" pitchFamily="34" charset="0"/>
              <a:buChar char="•"/>
              <a:tabLst>
                <a:tab pos="168275" algn="l"/>
              </a:tabLst>
              <a:defRPr sz="2400" b="1" kern="100">
                <a:latin typeface="Arial" panose="020B0604020202020204" pitchFamily="34" charset="0"/>
                <a:cs typeface="Arial" panose="020B0604020202020204" pitchFamily="34" charset="0"/>
              </a:defRPr>
            </a:lvl1pPr>
          </a:lstStyle>
          <a:p>
            <a:pPr>
              <a:defRPr/>
            </a:pPr>
            <a:r>
              <a:rPr lang="en-US" noProof="1"/>
              <a:t>Artificial Intelligence (AI) tools can ease this burden by prioritizing high-risk cases and analyzing tissue more efficiently, provided they are reliable and clinically relevant.</a:t>
            </a:r>
          </a:p>
          <a:p>
            <a:r>
              <a:rPr lang="en-US" noProof="1"/>
              <a:t>Machine learning (ML) is a branch of computational statistics and applied mathematics that develops algorithms to infer </a:t>
            </a:r>
            <a:br>
              <a:rPr lang="en-US" noProof="1"/>
            </a:br>
            <a:r>
              <a:rPr lang="en-US" noProof="1"/>
              <a:t>predictive or descriptive </a:t>
            </a:r>
            <a:br>
              <a:rPr lang="en-US" noProof="1"/>
            </a:br>
            <a:r>
              <a:rPr lang="en-US" noProof="1"/>
              <a:t>models from data. </a:t>
            </a:r>
          </a:p>
          <a:p>
            <a:r>
              <a:rPr lang="en-US" noProof="1"/>
              <a:t>Learning paradigms of </a:t>
            </a:r>
            <a:br>
              <a:rPr lang="en-US" noProof="1"/>
            </a:br>
            <a:r>
              <a:rPr lang="en-US" noProof="1"/>
              <a:t>particular relevance to </a:t>
            </a:r>
            <a:br>
              <a:rPr lang="en-US" noProof="1"/>
            </a:br>
            <a:r>
              <a:rPr lang="en-US" noProof="1"/>
              <a:t>computational pathology </a:t>
            </a:r>
            <a:br>
              <a:rPr lang="en-US" noProof="1"/>
            </a:br>
            <a:r>
              <a:rPr lang="en-US" noProof="1"/>
              <a:t>include:</a:t>
            </a:r>
          </a:p>
          <a:p>
            <a:pPr marL="579438" lvl="1" indent="-325438">
              <a:spcAft>
                <a:spcPts val="600"/>
              </a:spcAft>
              <a:buFont typeface="Wingdings" panose="05000000000000000000" pitchFamily="2" charset="2"/>
              <a:buChar char="q"/>
            </a:pPr>
            <a:r>
              <a:rPr lang="en-US" sz="1800" b="1" noProof="1">
                <a:solidFill>
                  <a:srgbClr val="353585"/>
                </a:solidFill>
                <a:latin typeface="Arial" panose="020B0604020202020204" pitchFamily="34" charset="0"/>
                <a:cs typeface="Arial" panose="020B0604020202020204" pitchFamily="34" charset="0"/>
              </a:rPr>
              <a:t>Supervised: </a:t>
            </a:r>
            <a:r>
              <a:rPr lang="en-US" sz="1800" b="1" noProof="1">
                <a:latin typeface="Arial" panose="020B0604020202020204" pitchFamily="34" charset="0"/>
                <a:cs typeface="Arial" panose="020B0604020202020204" pitchFamily="34" charset="0"/>
              </a:rPr>
              <a:t>estimate mappings</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from image pixels or patches to</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labels (region masks, classes)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using risk minimization from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labelled data.</a:t>
            </a:r>
          </a:p>
          <a:p>
            <a:pPr marL="579438" lvl="1" indent="-325438">
              <a:spcAft>
                <a:spcPts val="600"/>
              </a:spcAft>
              <a:buFont typeface="Wingdings" panose="05000000000000000000" pitchFamily="2" charset="2"/>
              <a:buChar char="q"/>
            </a:pPr>
            <a:r>
              <a:rPr lang="en-US" sz="1800" b="1" noProof="1">
                <a:solidFill>
                  <a:srgbClr val="353585"/>
                </a:solidFill>
                <a:latin typeface="Arial" panose="020B0604020202020204" pitchFamily="34" charset="0"/>
                <a:cs typeface="Arial" panose="020B0604020202020204" pitchFamily="34" charset="0"/>
              </a:rPr>
              <a:t>Semi-supervised: </a:t>
            </a:r>
            <a:r>
              <a:rPr lang="en-US" sz="1800" b="1" noProof="1">
                <a:latin typeface="Arial" panose="020B0604020202020204" pitchFamily="34" charset="0"/>
                <a:cs typeface="Arial" panose="020B0604020202020204" pitchFamily="34" charset="0"/>
              </a:rPr>
              <a:t>learn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from coarse, incomplete, or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noisy labels (slide-level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annotations), often via multiple-instance learning, pseudo-labeling, or consistency regularization.</a:t>
            </a:r>
          </a:p>
          <a:p>
            <a:pPr marL="579438" lvl="1" indent="-325438">
              <a:spcAft>
                <a:spcPts val="600"/>
              </a:spcAft>
              <a:buFont typeface="Wingdings" panose="05000000000000000000" pitchFamily="2" charset="2"/>
              <a:buChar char="q"/>
            </a:pPr>
            <a:r>
              <a:rPr lang="en-US" sz="1800" b="1" noProof="1">
                <a:solidFill>
                  <a:srgbClr val="353585"/>
                </a:solidFill>
                <a:latin typeface="Arial" panose="020B0604020202020204" pitchFamily="34" charset="0"/>
                <a:cs typeface="Arial" panose="020B0604020202020204" pitchFamily="34" charset="0"/>
              </a:rPr>
              <a:t>Unsupervised and self-supervised: </a:t>
            </a:r>
            <a:r>
              <a:rPr lang="en-US" sz="1800" b="1" noProof="1">
                <a:latin typeface="Arial" panose="020B0604020202020204" pitchFamily="34" charset="0"/>
                <a:cs typeface="Arial" panose="020B0604020202020204" pitchFamily="34" charset="0"/>
              </a:rPr>
              <a:t>discover structure in unlabeled images by optimizing proxy tasks (contrastive objectives, masked prediction, rotation/patch-prediction), which yield transferable features for downstream segmentation or detection.</a:t>
            </a:r>
          </a:p>
          <a:p>
            <a:pPr marL="579438" lvl="1" indent="-325438">
              <a:spcAft>
                <a:spcPts val="1200"/>
              </a:spcAft>
              <a:buFont typeface="Wingdings" panose="05000000000000000000" pitchFamily="2" charset="2"/>
              <a:buChar char="q"/>
            </a:pPr>
            <a:r>
              <a:rPr lang="en-US" sz="1800" b="1" noProof="1">
                <a:solidFill>
                  <a:srgbClr val="353585"/>
                </a:solidFill>
                <a:latin typeface="Arial" panose="020B0604020202020204" pitchFamily="34" charset="0"/>
                <a:cs typeface="Arial" panose="020B0604020202020204" pitchFamily="34" charset="0"/>
              </a:rPr>
              <a:t>Transfer learning: </a:t>
            </a:r>
            <a:r>
              <a:rPr lang="en-US" sz="1800" b="1" noProof="1">
                <a:latin typeface="Arial" panose="020B0604020202020204" pitchFamily="34" charset="0"/>
                <a:cs typeface="Arial" panose="020B0604020202020204" pitchFamily="34" charset="0"/>
              </a:rPr>
              <a:t>adapt models trained on one distribution (scanner, stain, institution) to perform robustly on another by minimizing distributional discrepancy or aligning feature spaces.</a:t>
            </a:r>
            <a:endParaRPr lang="en-US" noProof="1"/>
          </a:p>
        </p:txBody>
      </p:sp>
      <p:pic>
        <p:nvPicPr>
          <p:cNvPr id="24" name="Picture 3" descr="An overview of the machine learning problem.">
            <a:extLst>
              <a:ext uri="{FF2B5EF4-FFF2-40B4-BE49-F238E27FC236}">
                <a16:creationId xmlns:a16="http://schemas.microsoft.com/office/drawing/2014/main" id="{6FD6A689-3074-7F7A-68EB-F3663AA7A2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9355" y="17858899"/>
            <a:ext cx="4107345" cy="4107345"/>
          </a:xfrm>
          <a:prstGeom prst="roundRect">
            <a:avLst>
              <a:gd name="adj" fmla="val 8594"/>
            </a:avLst>
          </a:prstGeom>
          <a:solidFill>
            <a:srgbClr val="FFFFFF">
              <a:shade val="85000"/>
            </a:srgbClr>
          </a:solidFill>
          <a:ln w="12700">
            <a:solidFill>
              <a:schemeClr val="tx1"/>
            </a:solidFill>
          </a:ln>
          <a:effectLst>
            <a:outerShdw blurRad="50800" dist="76200" dir="2700000" algn="tl" rotWithShape="0">
              <a:prstClr val="black">
                <a:alpha val="40000"/>
              </a:prstClr>
            </a:outerShdw>
          </a:effectLst>
        </p:spPr>
      </p:pic>
      <p:sp>
        <p:nvSpPr>
          <p:cNvPr id="51" name="Text Box 7"/>
          <p:cNvSpPr txBox="1">
            <a:spLocks noChangeArrowheads="1"/>
          </p:cNvSpPr>
          <p:nvPr/>
        </p:nvSpPr>
        <p:spPr bwMode="auto">
          <a:xfrm>
            <a:off x="9416469" y="2541542"/>
            <a:ext cx="17781680" cy="2445452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marL="533400" indent="-533400" algn="just" defTabSz="695291">
              <a:spcAft>
                <a:spcPts val="1200"/>
              </a:spcAft>
              <a:tabLst>
                <a:tab pos="380981" algn="l"/>
              </a:tabLst>
              <a:defRPr/>
            </a:pPr>
            <a:r>
              <a:rPr lang="en-US" sz="3200" b="1" noProof="1">
                <a:ln w="0"/>
                <a:solidFill>
                  <a:srgbClr val="333399"/>
                </a:solidFill>
                <a:latin typeface="Arial" pitchFamily="34" charset="0"/>
                <a:ea typeface="Verdana" panose="020B0604030504040204" pitchFamily="34" charset="0"/>
                <a:cs typeface="Arial" pitchFamily="34" charset="0"/>
              </a:rPr>
              <a:t>Datasets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The models were trained on two of the world’s largest open-source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digital pathology resources.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TUBR (Temple University Hospital Breast Cancer Corpus): 3,505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high-resolution images from 296 patients, covering normal, benign, and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pre-cancerous lesions.</a:t>
            </a:r>
          </a:p>
          <a:p>
            <a:pPr marL="231775" indent="-231775" defTabSz="695291">
              <a:spcAft>
                <a:spcPts val="575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FCBR (Fox Chase Cancer Center Breast Cancer Corpus): 1,463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oncology-focused slides from 1,397 patients, providing rich examples </a:t>
            </a:r>
            <a:br>
              <a:rPr lang="en-US" sz="2400" b="1" kern="100" noProof="1">
                <a:latin typeface="Arial" panose="020B0604020202020204" pitchFamily="34" charset="0"/>
                <a:cs typeface="Arial" panose="020B0604020202020204" pitchFamily="34" charset="0"/>
              </a:rPr>
            </a:br>
            <a:r>
              <a:rPr lang="en-US" sz="2400" b="1" kern="100" noProof="1">
                <a:latin typeface="Arial" panose="020B0604020202020204" pitchFamily="34" charset="0"/>
                <a:cs typeface="Arial" panose="020B0604020202020204" pitchFamily="34" charset="0"/>
              </a:rPr>
              <a:t>of invasive ductal carcinoma.</a:t>
            </a:r>
          </a:p>
          <a:p>
            <a:pPr algn="just" defTabSz="695291">
              <a:spcAft>
                <a:spcPts val="1200"/>
              </a:spcAft>
              <a:tabLst>
                <a:tab pos="380981" algn="l"/>
              </a:tabLst>
              <a:defRPr/>
            </a:pPr>
            <a:r>
              <a:rPr lang="en-US" sz="3200" b="1" noProof="1">
                <a:ln w="0"/>
                <a:solidFill>
                  <a:srgbClr val="333399"/>
                </a:solidFill>
                <a:latin typeface="Arial" pitchFamily="34" charset="0"/>
                <a:ea typeface="Verdana" panose="020B0604030504040204" pitchFamily="34" charset="0"/>
                <a:cs typeface="Arial" pitchFamily="34" charset="0"/>
              </a:rPr>
              <a:t>System Workflow</a:t>
            </a:r>
          </a:p>
          <a:p>
            <a:pPr marL="231775" indent="-231775" defTabSz="695291">
              <a:spcAft>
                <a:spcPts val="6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Preprocessing: </a:t>
            </a:r>
          </a:p>
          <a:p>
            <a:pPr marL="579438" lvl="1" indent="-325438">
              <a:spcAft>
                <a:spcPts val="600"/>
              </a:spcAft>
              <a:buFont typeface="Wingdings" panose="05000000000000000000" pitchFamily="2" charset="2"/>
              <a:buChar char="q"/>
              <a:tabLst>
                <a:tab pos="168275" algn="l"/>
              </a:tabLst>
              <a:defRPr/>
            </a:pPr>
            <a:r>
              <a:rPr lang="en-US" sz="1800" b="1" noProof="1">
                <a:latin typeface="Arial" panose="020B0604020202020204" pitchFamily="34" charset="0"/>
                <a:cs typeface="Arial" panose="020B0604020202020204" pitchFamily="34" charset="0"/>
              </a:rPr>
              <a:t>Splits gigapixels whole slide images (WSIs) into smaller tiles or frames. </a:t>
            </a:r>
          </a:p>
          <a:p>
            <a:pPr marL="579438" lvl="1" indent="-325438">
              <a:spcAft>
                <a:spcPts val="600"/>
              </a:spcAft>
              <a:buFont typeface="Wingdings" panose="05000000000000000000" pitchFamily="2" charset="2"/>
              <a:buChar char="q"/>
              <a:tabLst>
                <a:tab pos="168275" algn="l"/>
              </a:tabLst>
              <a:defRPr/>
            </a:pPr>
            <a:r>
              <a:rPr lang="en-US" sz="1800" b="1" noProof="1">
                <a:latin typeface="Arial" panose="020B0604020202020204" pitchFamily="34" charset="0"/>
                <a:cs typeface="Arial" panose="020B0604020202020204" pitchFamily="34" charset="0"/>
              </a:rPr>
              <a:t>Uses an empirically chosen window size (1024x1024) to balance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context and localization.</a:t>
            </a:r>
          </a:p>
          <a:p>
            <a:pPr marL="579438" lvl="1" indent="-325438">
              <a:spcAft>
                <a:spcPts val="1200"/>
              </a:spcAft>
              <a:buFont typeface="Wingdings" panose="05000000000000000000" pitchFamily="2" charset="2"/>
              <a:buChar char="q"/>
              <a:tabLst>
                <a:tab pos="168275" algn="l"/>
              </a:tabLst>
              <a:defRPr/>
            </a:pPr>
            <a:r>
              <a:rPr lang="en-US" sz="1800" b="1" noProof="1">
                <a:latin typeface="Arial" panose="020B0604020202020204" pitchFamily="34" charset="0"/>
                <a:cs typeface="Arial" panose="020B0604020202020204" pitchFamily="34" charset="0"/>
              </a:rPr>
              <a:t>Removes the white background to focus on the tissue region only.</a:t>
            </a:r>
            <a:endParaRPr lang="en-US" sz="1800" b="1" noProof="1">
              <a:solidFill>
                <a:srgbClr val="353585"/>
              </a:solidFill>
              <a:latin typeface="Arial" panose="020B0604020202020204" pitchFamily="34" charset="0"/>
              <a:cs typeface="Arial" panose="020B0604020202020204" pitchFamily="34" charset="0"/>
            </a:endParaRPr>
          </a:p>
          <a:p>
            <a:pPr marL="231775" indent="-231775" defTabSz="695291">
              <a:spcAft>
                <a:spcPts val="6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Decoding:</a:t>
            </a:r>
          </a:p>
          <a:p>
            <a:pPr marL="579438" lvl="1" indent="-325438">
              <a:spcAft>
                <a:spcPts val="600"/>
              </a:spcAft>
              <a:buFont typeface="Wingdings" panose="05000000000000000000" pitchFamily="2" charset="2"/>
              <a:buChar char="q"/>
              <a:tabLst>
                <a:tab pos="168275" algn="l"/>
              </a:tabLst>
              <a:defRPr/>
            </a:pPr>
            <a:r>
              <a:rPr lang="en-US" sz="1800" b="1" noProof="1">
                <a:latin typeface="Arial" panose="020B0604020202020204" pitchFamily="34" charset="0"/>
                <a:cs typeface="Arial" panose="020B0604020202020204" pitchFamily="34" charset="0"/>
              </a:rPr>
              <a:t>The core inference engine acts as a decoder, utilizing a sliding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window approach rather than processing the entire slide at once.</a:t>
            </a:r>
          </a:p>
          <a:p>
            <a:pPr marL="579438" lvl="1" indent="-325438">
              <a:spcAft>
                <a:spcPts val="600"/>
              </a:spcAft>
              <a:buFont typeface="Wingdings" panose="05000000000000000000" pitchFamily="2" charset="2"/>
              <a:buChar char="q"/>
              <a:tabLst>
                <a:tab pos="168275" algn="l"/>
              </a:tabLst>
              <a:defRPr/>
            </a:pPr>
            <a:r>
              <a:rPr lang="en-US" sz="1800" b="1" noProof="1">
                <a:latin typeface="Arial" panose="020B0604020202020204" pitchFamily="34" charset="0"/>
                <a:cs typeface="Arial" panose="020B0604020202020204" pitchFamily="34" charset="0"/>
              </a:rPr>
              <a:t>The decoder analyzes the preprocessed frames using a trained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EfficientNet-B0 model.</a:t>
            </a:r>
          </a:p>
          <a:p>
            <a:pPr marL="579438" lvl="1" indent="-325438">
              <a:spcAft>
                <a:spcPts val="1200"/>
              </a:spcAft>
              <a:buFont typeface="Wingdings" panose="05000000000000000000" pitchFamily="2" charset="2"/>
              <a:buChar char="q"/>
              <a:tabLst>
                <a:tab pos="168275" algn="l"/>
              </a:tabLst>
              <a:defRPr/>
            </a:pPr>
            <a:r>
              <a:rPr lang="en-US" sz="1800" b="1" noProof="1">
                <a:latin typeface="Arial" panose="020B0604020202020204" pitchFamily="34" charset="0"/>
                <a:cs typeface="Arial" panose="020B0604020202020204" pitchFamily="34" charset="0"/>
              </a:rPr>
              <a:t>The model is trained to recognize specific histological features,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including normal ducts (NORM), ductal carcinoma in situ (DCIS),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invasive ductal carcinoma (INDC), and non-neoplastic (NNEO).</a:t>
            </a:r>
          </a:p>
          <a:p>
            <a:pPr marL="231775" lvl="2" indent="-231775" defTabSz="695291">
              <a:spcAft>
                <a:spcPts val="1200"/>
              </a:spcAft>
              <a:buFont typeface="Arial" panose="020B0604020202020204" pitchFamily="34" charset="0"/>
              <a:buChar char="•"/>
              <a:tabLst>
                <a:tab pos="168275" algn="l"/>
              </a:tabLst>
              <a:defRPr/>
            </a:pPr>
            <a:r>
              <a:rPr lang="en-GB" sz="2400" b="1" kern="100" dirty="0">
                <a:latin typeface="Arial" panose="020B0604020202020204" pitchFamily="34" charset="0"/>
                <a:cs typeface="Arial" panose="020B0604020202020204" pitchFamily="34" charset="0"/>
              </a:rPr>
              <a:t>Postprocessing: </a:t>
            </a:r>
          </a:p>
          <a:p>
            <a:pPr marL="579438" lvl="1" indent="-325438">
              <a:spcAft>
                <a:spcPts val="600"/>
              </a:spcAft>
              <a:buFont typeface="Wingdings" panose="05000000000000000000" pitchFamily="2" charset="2"/>
              <a:buChar char="q"/>
              <a:tabLst>
                <a:tab pos="168275" algn="l"/>
              </a:tabLst>
              <a:defRPr/>
            </a:pPr>
            <a:r>
              <a:rPr lang="en-GB" sz="1800" b="1" dirty="0">
                <a:latin typeface="Arial" panose="020B0604020202020204" pitchFamily="34" charset="0"/>
                <a:cs typeface="Arial" panose="020B0604020202020204" pitchFamily="34" charset="0"/>
              </a:rPr>
              <a:t>Raw frame-level predictions often appear as scattered, independent points that lack spatial continuity.</a:t>
            </a:r>
          </a:p>
          <a:p>
            <a:pPr marL="579438" lvl="1" indent="-325438">
              <a:spcAft>
                <a:spcPts val="600"/>
              </a:spcAft>
              <a:buFont typeface="Wingdings" panose="05000000000000000000" pitchFamily="2" charset="2"/>
              <a:buChar char="q"/>
              <a:tabLst>
                <a:tab pos="168275" algn="l"/>
              </a:tabLst>
              <a:defRPr/>
            </a:pPr>
            <a:r>
              <a:rPr lang="en-GB" sz="1800" b="1" dirty="0">
                <a:latin typeface="Arial" panose="020B0604020202020204" pitchFamily="34" charset="0"/>
                <a:cs typeface="Arial" panose="020B0604020202020204" pitchFamily="34" charset="0"/>
              </a:rPr>
              <a:t>Several frame aggregation algorithms were evaluated, including Label Priority, Confidence Priority, and k-Nearest Neighbors (kNN) smoothing. </a:t>
            </a:r>
          </a:p>
          <a:p>
            <a:pPr marL="579438" lvl="1" indent="-325438">
              <a:spcAft>
                <a:spcPts val="600"/>
              </a:spcAft>
              <a:buFont typeface="Wingdings" panose="05000000000000000000" pitchFamily="2" charset="2"/>
              <a:buChar char="q"/>
              <a:tabLst>
                <a:tab pos="168275" algn="l"/>
              </a:tabLst>
              <a:defRPr/>
            </a:pPr>
            <a:r>
              <a:rPr lang="en-US" sz="1800" b="1" dirty="0">
                <a:latin typeface="Arial" panose="020B0604020202020204" pitchFamily="34" charset="0"/>
                <a:cs typeface="Arial" panose="020B0604020202020204" pitchFamily="34" charset="0"/>
              </a:rPr>
              <a:t>kNN smoothing gave the best results, producing coherent regions and smoother boundaries via local neighbor consensus.</a:t>
            </a:r>
            <a:endParaRPr lang="en-GB" sz="1800" b="1" dirty="0">
              <a:latin typeface="Arial" panose="020B0604020202020204" pitchFamily="34" charset="0"/>
              <a:cs typeface="Arial" panose="020B0604020202020204" pitchFamily="34" charset="0"/>
            </a:endParaRPr>
          </a:p>
          <a:p>
            <a:pPr marL="533400" indent="-533400" algn="just" defTabSz="695291">
              <a:spcAft>
                <a:spcPts val="1200"/>
              </a:spcAft>
              <a:buFont typeface="Arial" panose="020B0604020202020204" pitchFamily="34" charset="0"/>
              <a:buChar char="•"/>
              <a:tabLst>
                <a:tab pos="380981" algn="l"/>
              </a:tabLst>
              <a:defRPr/>
            </a:pPr>
            <a:endParaRPr lang="en-US" sz="3200" b="1" noProof="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168275" algn="l"/>
              </a:tabLst>
              <a:defRPr/>
            </a:pPr>
            <a:endParaRPr lang="en-US" sz="1800" b="1" kern="100" noProof="1">
              <a:latin typeface="Arial" pitchFamily="34" charset="0"/>
              <a:cs typeface="Arial" pitchFamily="34" charset="0"/>
            </a:endParaRPr>
          </a:p>
          <a:p>
            <a:pPr marL="9448800" lvl="2" defTabSz="695291">
              <a:spcAft>
                <a:spcPts val="1200"/>
              </a:spcAft>
              <a:tabLst>
                <a:tab pos="380981" algn="l"/>
              </a:tabLst>
              <a:defRPr/>
            </a:pPr>
            <a:endParaRPr lang="en-US" sz="3200" b="1" noProof="1">
              <a:ln w="0"/>
              <a:solidFill>
                <a:srgbClr val="333399"/>
              </a:solidFill>
              <a:latin typeface="Arial" pitchFamily="34" charset="0"/>
              <a:ea typeface="Verdana" panose="020B0604030504040204" pitchFamily="34" charset="0"/>
              <a:cs typeface="Arial" pitchFamily="34" charset="0"/>
            </a:endParaRPr>
          </a:p>
        </p:txBody>
      </p:sp>
      <p:pic>
        <p:nvPicPr>
          <p:cNvPr id="23" name="Picture 22" descr="An overview of the two major corpora used in our study.">
            <a:extLst>
              <a:ext uri="{FF2B5EF4-FFF2-40B4-BE49-F238E27FC236}">
                <a16:creationId xmlns:a16="http://schemas.microsoft.com/office/drawing/2014/main" id="{925A8531-5EE9-BBF9-0EDE-3B5341C469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11595" y="2738493"/>
            <a:ext cx="6247924" cy="4165282"/>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41" name="Picture 40" descr="An overview of the workflow used to develop our corpora.">
            <a:extLst>
              <a:ext uri="{FF2B5EF4-FFF2-40B4-BE49-F238E27FC236}">
                <a16:creationId xmlns:a16="http://schemas.microsoft.com/office/drawing/2014/main" id="{D986B7C7-BF5F-71BA-1C00-753F5CA419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4498" y="6903776"/>
            <a:ext cx="8512811" cy="6722970"/>
          </a:xfrm>
          <a:prstGeom prst="rect">
            <a:avLst/>
          </a:prstGeom>
        </p:spPr>
      </p:pic>
      <p:sp>
        <p:nvSpPr>
          <p:cNvPr id="42" name="TextBox 41">
            <a:extLst>
              <a:ext uri="{FF2B5EF4-FFF2-40B4-BE49-F238E27FC236}">
                <a16:creationId xmlns:a16="http://schemas.microsoft.com/office/drawing/2014/main" id="{0D4CBB7E-71CA-56DB-0AF0-2041B68A6E00}"/>
              </a:ext>
            </a:extLst>
          </p:cNvPr>
          <p:cNvSpPr txBox="1"/>
          <p:nvPr/>
        </p:nvSpPr>
        <p:spPr>
          <a:xfrm>
            <a:off x="18439807" y="7207217"/>
            <a:ext cx="8519712" cy="6524863"/>
          </a:xfrm>
          <a:prstGeom prst="rect">
            <a:avLst/>
          </a:prstGeom>
          <a:noFill/>
        </p:spPr>
        <p:txBody>
          <a:bodyPr wrap="square" lIns="0" tIns="0" rIns="0" bIns="0" rtlCol="0">
            <a:spAutoFit/>
          </a:bodyPr>
          <a:lstStyle>
            <a:defPPr>
              <a:defRPr lang="en-US"/>
            </a:defPPr>
            <a:lvl1pPr marL="231775" indent="-231775" defTabSz="695291">
              <a:spcAft>
                <a:spcPts val="1200"/>
              </a:spcAft>
              <a:buFont typeface="Arial" panose="020B0604020202020204" pitchFamily="34" charset="0"/>
              <a:buChar char="•"/>
              <a:tabLst>
                <a:tab pos="168275" algn="l"/>
              </a:tabLst>
              <a:defRPr sz="2400" b="1" kern="100">
                <a:latin typeface="Arial" panose="020B0604020202020204" pitchFamily="34" charset="0"/>
                <a:cs typeface="Arial" panose="020B0604020202020204" pitchFamily="34" charset="0"/>
              </a:defRPr>
            </a:lvl1pPr>
          </a:lstStyle>
          <a:p>
            <a:r>
              <a:rPr lang="en-US" dirty="0"/>
              <a:t>Assemble multi-institutional slide collections by coordinating data-sharing agreements with Temple University (TUH), Fox Chase Cancer Center (FCCC), and public repositories; catalogue metadata (scanner model, stain protocol, fixation method, patient demographics) for provenance tracking.</a:t>
            </a:r>
          </a:p>
          <a:p>
            <a:pPr>
              <a:spcAft>
                <a:spcPts val="600"/>
              </a:spcAft>
            </a:pPr>
            <a:r>
              <a:rPr lang="en-US" dirty="0"/>
              <a:t>Define dataset tiers to support multiple research needs: </a:t>
            </a:r>
          </a:p>
          <a:p>
            <a:pPr marL="592138" lvl="1" indent="-360363">
              <a:spcAft>
                <a:spcPts val="600"/>
              </a:spcAft>
              <a:buFont typeface="Wingdings" panose="05000000000000000000" pitchFamily="2" charset="2"/>
              <a:buChar char="q"/>
            </a:pPr>
            <a:r>
              <a:rPr lang="en-US" sz="2400" b="1" dirty="0">
                <a:latin typeface="Arial" panose="020B0604020202020204" pitchFamily="34" charset="0"/>
                <a:cs typeface="Arial" panose="020B0604020202020204" pitchFamily="34" charset="0"/>
              </a:rPr>
              <a:t>gold-standard cohort with pixelwise expert masks, </a:t>
            </a:r>
          </a:p>
          <a:p>
            <a:pPr marL="592138" lvl="1" indent="-360363">
              <a:spcAft>
                <a:spcPts val="600"/>
              </a:spcAft>
              <a:buFont typeface="Wingdings" panose="05000000000000000000" pitchFamily="2" charset="2"/>
              <a:buChar char="q"/>
            </a:pPr>
            <a:r>
              <a:rPr lang="en-US" sz="2400" b="1" dirty="0">
                <a:latin typeface="Arial" panose="020B0604020202020204" pitchFamily="34" charset="0"/>
                <a:cs typeface="Arial" panose="020B0604020202020204" pitchFamily="34" charset="0"/>
              </a:rPr>
              <a:t>large-scale cohort with sparse/exemplar annotations, </a:t>
            </a:r>
          </a:p>
          <a:p>
            <a:pPr marL="592138" lvl="1" indent="-360363">
              <a:spcAft>
                <a:spcPts val="600"/>
              </a:spcAft>
              <a:buFont typeface="Wingdings" panose="05000000000000000000" pitchFamily="2" charset="2"/>
              <a:buChar char="q"/>
            </a:pPr>
            <a:r>
              <a:rPr lang="en-US" sz="2400" b="1" dirty="0">
                <a:latin typeface="Arial" panose="020B0604020202020204" pitchFamily="34" charset="0"/>
                <a:cs typeface="Arial" panose="020B0604020202020204" pitchFamily="34" charset="0"/>
              </a:rPr>
              <a:t>massive unlabeled corpus for self-supervised pretraining.</a:t>
            </a:r>
          </a:p>
          <a:p>
            <a:r>
              <a:rPr lang="en-US" dirty="0"/>
              <a:t>Implement standardized ingestion pipelines: quality-control filters (focus, blur, artifacts), anonymization steps before annotation, WSI tiling.</a:t>
            </a:r>
          </a:p>
          <a:p>
            <a:r>
              <a:rPr lang="en-US" dirty="0"/>
              <a:t>Maintain a comprehensive schema (file naming, metadata fields, label ontology) to ensure reproducibility.</a:t>
            </a:r>
          </a:p>
        </p:txBody>
      </p:sp>
      <p:pic>
        <p:nvPicPr>
          <p:cNvPr id="44" name="Picture 43" descr="Our sliding window approach to frame-based analysis.">
            <a:extLst>
              <a:ext uri="{FF2B5EF4-FFF2-40B4-BE49-F238E27FC236}">
                <a16:creationId xmlns:a16="http://schemas.microsoft.com/office/drawing/2014/main" id="{2097B9E3-0CC3-B3F7-9C7B-0E384CE476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21160" y="14044137"/>
            <a:ext cx="8738359" cy="4766377"/>
          </a:xfrm>
          <a:prstGeom prst="rect">
            <a:avLst/>
          </a:prstGeom>
        </p:spPr>
      </p:pic>
      <p:grpSp>
        <p:nvGrpSpPr>
          <p:cNvPr id="25" name="Group 24" descr="A cartoon depicting various aspects of the digital pathology problem including images from two actual slides.">
            <a:extLst>
              <a:ext uri="{FF2B5EF4-FFF2-40B4-BE49-F238E27FC236}">
                <a16:creationId xmlns:a16="http://schemas.microsoft.com/office/drawing/2014/main" id="{D80DEACC-BE15-6DBA-5C95-A3893CE0D50C}"/>
              </a:ext>
            </a:extLst>
          </p:cNvPr>
          <p:cNvGrpSpPr/>
          <p:nvPr/>
        </p:nvGrpSpPr>
        <p:grpSpPr>
          <a:xfrm>
            <a:off x="674638" y="25436919"/>
            <a:ext cx="8291562" cy="1322274"/>
            <a:chOff x="790037" y="25436919"/>
            <a:chExt cx="8238471" cy="1322274"/>
          </a:xfrm>
        </p:grpSpPr>
        <p:pic>
          <p:nvPicPr>
            <p:cNvPr id="15" name="Picture 14" descr="Cool images.&#10;">
              <a:extLst>
                <a:ext uri="{FF2B5EF4-FFF2-40B4-BE49-F238E27FC236}">
                  <a16:creationId xmlns:a16="http://schemas.microsoft.com/office/drawing/2014/main" id="{CE281423-A3CA-90DF-AFAC-ADA17B49CB0B}"/>
                </a:ext>
              </a:extLst>
            </p:cNvPr>
            <p:cNvPicPr>
              <a:picLocks noChangeAspect="1"/>
            </p:cNvPicPr>
            <p:nvPr/>
          </p:nvPicPr>
          <p:blipFill>
            <a:blip r:embed="rId9"/>
            <a:srcRect l="8158" r="8158"/>
            <a:stretch>
              <a:fillRect/>
            </a:stretch>
          </p:blipFill>
          <p:spPr>
            <a:xfrm>
              <a:off x="790037" y="25441063"/>
              <a:ext cx="1887446" cy="1313987"/>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17" name="Picture 16" descr="Cool images.&#10;">
              <a:extLst>
                <a:ext uri="{FF2B5EF4-FFF2-40B4-BE49-F238E27FC236}">
                  <a16:creationId xmlns:a16="http://schemas.microsoft.com/office/drawing/2014/main" id="{8C7F9528-FC9E-3F07-45FF-1A104CE5A396}"/>
                </a:ext>
              </a:extLst>
            </p:cNvPr>
            <p:cNvPicPr>
              <a:picLocks noChangeAspect="1"/>
            </p:cNvPicPr>
            <p:nvPr/>
          </p:nvPicPr>
          <p:blipFill>
            <a:blip r:embed="rId10" cstate="print">
              <a:extLst>
                <a:ext uri="{28A0092B-C50C-407E-A947-70E740481C1C}">
                  <a14:useLocalDpi xmlns:a14="http://schemas.microsoft.com/office/drawing/2010/main" val="0"/>
                </a:ext>
              </a:extLst>
            </a:blip>
            <a:srcRect l="2149" r="2149"/>
            <a:stretch>
              <a:fillRect/>
            </a:stretch>
          </p:blipFill>
          <p:spPr>
            <a:xfrm>
              <a:off x="2907045" y="25441062"/>
              <a:ext cx="1887446" cy="1313988"/>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18" name="Picture 17" descr="Cool images.&#10;">
              <a:extLst>
                <a:ext uri="{FF2B5EF4-FFF2-40B4-BE49-F238E27FC236}">
                  <a16:creationId xmlns:a16="http://schemas.microsoft.com/office/drawing/2014/main" id="{77162737-23D5-AB6A-16E6-768D9F43FF0C}"/>
                </a:ext>
              </a:extLst>
            </p:cNvPr>
            <p:cNvPicPr>
              <a:picLocks noChangeAspect="1"/>
            </p:cNvPicPr>
            <p:nvPr/>
          </p:nvPicPr>
          <p:blipFill>
            <a:blip r:embed="rId11"/>
            <a:srcRect l="12547" t="23" r="8743"/>
            <a:stretch>
              <a:fillRect/>
            </a:stretch>
          </p:blipFill>
          <p:spPr>
            <a:xfrm>
              <a:off x="5024053" y="25436919"/>
              <a:ext cx="1887446" cy="1322274"/>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19" name="Picture 18" descr="Cool images.&#10;">
              <a:extLst>
                <a:ext uri="{FF2B5EF4-FFF2-40B4-BE49-F238E27FC236}">
                  <a16:creationId xmlns:a16="http://schemas.microsoft.com/office/drawing/2014/main" id="{74C4E363-2E62-7D75-073B-DCED77C09DC3}"/>
                </a:ext>
              </a:extLst>
            </p:cNvPr>
            <p:cNvPicPr>
              <a:picLocks noChangeAspect="1"/>
            </p:cNvPicPr>
            <p:nvPr/>
          </p:nvPicPr>
          <p:blipFill>
            <a:blip r:embed="rId12"/>
            <a:srcRect l="7238" r="10807" b="623"/>
            <a:stretch>
              <a:fillRect/>
            </a:stretch>
          </p:blipFill>
          <p:spPr>
            <a:xfrm>
              <a:off x="7141062" y="25436920"/>
              <a:ext cx="1887446" cy="1322273"/>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grpSp>
      <p:grpSp>
        <p:nvGrpSpPr>
          <p:cNvPr id="60" name="Group 59" descr="A visual demonstration of how postprocessing works, showing how we combine frames into patches.">
            <a:extLst>
              <a:ext uri="{FF2B5EF4-FFF2-40B4-BE49-F238E27FC236}">
                <a16:creationId xmlns:a16="http://schemas.microsoft.com/office/drawing/2014/main" id="{0504FB2B-6F50-005F-C72A-78426F16BF21}"/>
              </a:ext>
            </a:extLst>
          </p:cNvPr>
          <p:cNvGrpSpPr/>
          <p:nvPr/>
        </p:nvGrpSpPr>
        <p:grpSpPr>
          <a:xfrm>
            <a:off x="9657994" y="20614289"/>
            <a:ext cx="17472827" cy="2926080"/>
            <a:chOff x="9657994" y="21039589"/>
            <a:chExt cx="17472827" cy="2926080"/>
          </a:xfrm>
        </p:grpSpPr>
        <p:pic>
          <p:nvPicPr>
            <p:cNvPr id="48" name="Picture 47" descr="A grid with a pink and green pattern&#10;&#10;Description automatically generated">
              <a:extLst>
                <a:ext uri="{FF2B5EF4-FFF2-40B4-BE49-F238E27FC236}">
                  <a16:creationId xmlns:a16="http://schemas.microsoft.com/office/drawing/2014/main" id="{88965CF6-F239-07D8-23CA-7C5E89EA88DF}"/>
                </a:ext>
              </a:extLst>
            </p:cNvPr>
            <p:cNvPicPr>
              <a:picLocks noChangeAspect="1"/>
            </p:cNvPicPr>
            <p:nvPr/>
          </p:nvPicPr>
          <p:blipFill>
            <a:blip r:embed="rId13"/>
            <a:stretch>
              <a:fillRect/>
            </a:stretch>
          </p:blipFill>
          <p:spPr>
            <a:xfrm>
              <a:off x="9657994" y="21039589"/>
              <a:ext cx="4241617" cy="2926080"/>
            </a:xfrm>
            <a:prstGeom prst="rect">
              <a:avLst/>
            </a:prstGeom>
          </p:spPr>
        </p:pic>
        <p:pic>
          <p:nvPicPr>
            <p:cNvPr id="49" name="Picture 48" descr="A pink and green paint on a grid&#10;&#10;Description automatically generated">
              <a:extLst>
                <a:ext uri="{FF2B5EF4-FFF2-40B4-BE49-F238E27FC236}">
                  <a16:creationId xmlns:a16="http://schemas.microsoft.com/office/drawing/2014/main" id="{23D3C4AE-51AE-B425-5FFC-48339DF9A8A5}"/>
                </a:ext>
              </a:extLst>
            </p:cNvPr>
            <p:cNvPicPr>
              <a:picLocks noChangeAspect="1"/>
            </p:cNvPicPr>
            <p:nvPr/>
          </p:nvPicPr>
          <p:blipFill>
            <a:blip r:embed="rId14"/>
            <a:stretch>
              <a:fillRect/>
            </a:stretch>
          </p:blipFill>
          <p:spPr>
            <a:xfrm>
              <a:off x="18717948" y="21039589"/>
              <a:ext cx="4241755" cy="2926080"/>
            </a:xfrm>
            <a:prstGeom prst="rect">
              <a:avLst/>
            </a:prstGeom>
          </p:spPr>
        </p:pic>
        <p:pic>
          <p:nvPicPr>
            <p:cNvPr id="50" name="Picture 49" descr="A pink and green image with white grid&#10;&#10;Description automatically generated">
              <a:extLst>
                <a:ext uri="{FF2B5EF4-FFF2-40B4-BE49-F238E27FC236}">
                  <a16:creationId xmlns:a16="http://schemas.microsoft.com/office/drawing/2014/main" id="{09A5889E-9092-DE02-5EB8-54416E875C04}"/>
                </a:ext>
              </a:extLst>
            </p:cNvPr>
            <p:cNvPicPr>
              <a:picLocks noChangeAspect="1"/>
            </p:cNvPicPr>
            <p:nvPr/>
          </p:nvPicPr>
          <p:blipFill>
            <a:blip r:embed="rId15"/>
            <a:stretch>
              <a:fillRect/>
            </a:stretch>
          </p:blipFill>
          <p:spPr>
            <a:xfrm>
              <a:off x="14187643" y="21039589"/>
              <a:ext cx="4242273" cy="2926080"/>
            </a:xfrm>
            <a:prstGeom prst="rect">
              <a:avLst/>
            </a:prstGeom>
          </p:spPr>
        </p:pic>
        <p:grpSp>
          <p:nvGrpSpPr>
            <p:cNvPr id="59" name="Group 58">
              <a:extLst>
                <a:ext uri="{FF2B5EF4-FFF2-40B4-BE49-F238E27FC236}">
                  <a16:creationId xmlns:a16="http://schemas.microsoft.com/office/drawing/2014/main" id="{D6D2C19C-7A6A-D9CE-C60E-76CB3F9D6794}"/>
                </a:ext>
              </a:extLst>
            </p:cNvPr>
            <p:cNvGrpSpPr/>
            <p:nvPr/>
          </p:nvGrpSpPr>
          <p:grpSpPr>
            <a:xfrm>
              <a:off x="23247735" y="21116144"/>
              <a:ext cx="3883086" cy="2560320"/>
              <a:chOff x="22716110" y="21034526"/>
              <a:chExt cx="3883086" cy="2560320"/>
            </a:xfrm>
          </p:grpSpPr>
          <p:pic>
            <p:nvPicPr>
              <p:cNvPr id="53" name="Picture 52">
                <a:extLst>
                  <a:ext uri="{FF2B5EF4-FFF2-40B4-BE49-F238E27FC236}">
                    <a16:creationId xmlns:a16="http://schemas.microsoft.com/office/drawing/2014/main" id="{CAA8DA6E-1EE4-518C-E2E9-632F9EEEFFA1}"/>
                  </a:ext>
                </a:extLst>
              </p:cNvPr>
              <p:cNvPicPr>
                <a:picLocks noChangeAspect="1"/>
              </p:cNvPicPr>
              <p:nvPr/>
            </p:nvPicPr>
            <p:blipFill>
              <a:blip r:embed="rId16"/>
              <a:stretch>
                <a:fillRect/>
              </a:stretch>
            </p:blipFill>
            <p:spPr>
              <a:xfrm>
                <a:off x="22876038" y="21034526"/>
                <a:ext cx="3523244" cy="2468880"/>
              </a:xfrm>
              <a:prstGeom prst="rect">
                <a:avLst/>
              </a:prstGeom>
            </p:spPr>
          </p:pic>
          <p:pic>
            <p:nvPicPr>
              <p:cNvPr id="54" name="Picture 53">
                <a:extLst>
                  <a:ext uri="{FF2B5EF4-FFF2-40B4-BE49-F238E27FC236}">
                    <a16:creationId xmlns:a16="http://schemas.microsoft.com/office/drawing/2014/main" id="{6B5DF4A8-6DA7-7496-D85C-425C7AA61605}"/>
                  </a:ext>
                </a:extLst>
              </p:cNvPr>
              <p:cNvPicPr>
                <a:picLocks noChangeAspect="1"/>
              </p:cNvPicPr>
              <p:nvPr/>
            </p:nvPicPr>
            <p:blipFill>
              <a:blip r:embed="rId17"/>
              <a:stretch>
                <a:fillRect/>
              </a:stretch>
            </p:blipFill>
            <p:spPr>
              <a:xfrm>
                <a:off x="22876038" y="21034526"/>
                <a:ext cx="3653734" cy="2560320"/>
              </a:xfrm>
              <a:prstGeom prst="rect">
                <a:avLst/>
              </a:prstGeom>
            </p:spPr>
          </p:pic>
          <p:pic>
            <p:nvPicPr>
              <p:cNvPr id="55" name="Picture 54">
                <a:extLst>
                  <a:ext uri="{FF2B5EF4-FFF2-40B4-BE49-F238E27FC236}">
                    <a16:creationId xmlns:a16="http://schemas.microsoft.com/office/drawing/2014/main" id="{A4AAB1CC-A175-95F5-F229-8981FECFFBD2}"/>
                  </a:ext>
                </a:extLst>
              </p:cNvPr>
              <p:cNvPicPr>
                <a:picLocks noChangeAspect="1"/>
              </p:cNvPicPr>
              <p:nvPr/>
            </p:nvPicPr>
            <p:blipFill>
              <a:blip r:embed="rId18"/>
              <a:stretch>
                <a:fillRect/>
              </a:stretch>
            </p:blipFill>
            <p:spPr>
              <a:xfrm>
                <a:off x="22876038" y="21034526"/>
                <a:ext cx="3653734" cy="2560320"/>
              </a:xfrm>
              <a:prstGeom prst="rect">
                <a:avLst/>
              </a:prstGeom>
            </p:spPr>
          </p:pic>
          <p:pic>
            <p:nvPicPr>
              <p:cNvPr id="57" name="Picture 56">
                <a:extLst>
                  <a:ext uri="{FF2B5EF4-FFF2-40B4-BE49-F238E27FC236}">
                    <a16:creationId xmlns:a16="http://schemas.microsoft.com/office/drawing/2014/main" id="{22A6F081-C5EA-BD08-F25C-9E2D0E296097}"/>
                  </a:ext>
                </a:extLst>
              </p:cNvPr>
              <p:cNvPicPr>
                <a:picLocks noChangeAspect="1"/>
              </p:cNvPicPr>
              <p:nvPr/>
            </p:nvPicPr>
            <p:blipFill>
              <a:blip r:embed="rId19"/>
              <a:stretch>
                <a:fillRect/>
              </a:stretch>
            </p:blipFill>
            <p:spPr>
              <a:xfrm>
                <a:off x="22716110" y="21077056"/>
                <a:ext cx="3883086" cy="2377440"/>
              </a:xfrm>
              <a:prstGeom prst="rect">
                <a:avLst/>
              </a:prstGeom>
            </p:spPr>
          </p:pic>
        </p:grpSp>
      </p:grpSp>
      <p:sp>
        <p:nvSpPr>
          <p:cNvPr id="43" name="TextBox 42">
            <a:extLst>
              <a:ext uri="{FF2B5EF4-FFF2-40B4-BE49-F238E27FC236}">
                <a16:creationId xmlns:a16="http://schemas.microsoft.com/office/drawing/2014/main" id="{0FF50649-AA0E-ECFD-AC19-CA9013A67E26}"/>
              </a:ext>
            </a:extLst>
          </p:cNvPr>
          <p:cNvSpPr txBox="1"/>
          <p:nvPr/>
        </p:nvSpPr>
        <p:spPr>
          <a:xfrm>
            <a:off x="18268885" y="23927992"/>
            <a:ext cx="8642907" cy="2893100"/>
          </a:xfrm>
          <a:prstGeom prst="rect">
            <a:avLst/>
          </a:prstGeom>
          <a:noFill/>
        </p:spPr>
        <p:txBody>
          <a:bodyPr wrap="square" lIns="0" tIns="0" rIns="0" bIns="0" rtlCol="0">
            <a:spAutoFit/>
          </a:bodyPr>
          <a:lstStyle>
            <a:defPPr>
              <a:defRPr lang="en-US"/>
            </a:defPPr>
            <a:lvl1pPr marL="231775" indent="-231775" defTabSz="695291">
              <a:spcAft>
                <a:spcPts val="1200"/>
              </a:spcAft>
              <a:buFont typeface="Arial" panose="020B0604020202020204" pitchFamily="34" charset="0"/>
              <a:buChar char="•"/>
              <a:tabLst>
                <a:tab pos="168275" algn="l"/>
              </a:tabLst>
              <a:defRPr sz="2400" b="1" kern="100">
                <a:latin typeface="Arial" panose="020B0604020202020204" pitchFamily="34" charset="0"/>
                <a:cs typeface="Arial" panose="020B0604020202020204" pitchFamily="34" charset="0"/>
              </a:defRPr>
            </a:lvl1pPr>
          </a:lstStyle>
          <a:p>
            <a:pPr>
              <a:defRPr/>
            </a:pPr>
            <a:r>
              <a:rPr lang="en-US" noProof="1"/>
              <a:t>The system was evaluated using ResNet-18, EfficientNet (B0-B7), and Vision Transformers (ViT-16/32).</a:t>
            </a:r>
          </a:p>
          <a:p>
            <a:pPr>
              <a:defRPr/>
            </a:pPr>
            <a:r>
              <a:rPr lang="en-US" noProof="1"/>
              <a:t>The baseline system utilizes an optimized EB0 to balance computational efficiency with high fidelity mirosegmentation.</a:t>
            </a:r>
          </a:p>
          <a:p>
            <a:pPr>
              <a:defRPr/>
            </a:pPr>
            <a:r>
              <a:rPr lang="en-US" noProof="1"/>
              <a:t>Results with a Shifted Window (SWIN) transformer have been inconclusive.</a:t>
            </a:r>
          </a:p>
        </p:txBody>
      </p:sp>
      <p:sp>
        <p:nvSpPr>
          <p:cNvPr id="39" name="Text Box 7"/>
          <p:cNvSpPr txBox="1">
            <a:spLocks noChangeArrowheads="1"/>
          </p:cNvSpPr>
          <p:nvPr/>
        </p:nvSpPr>
        <p:spPr bwMode="auto">
          <a:xfrm>
            <a:off x="27335012" y="2520275"/>
            <a:ext cx="8778240" cy="999557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algn="just" defTabSz="695291">
              <a:spcAft>
                <a:spcPts val="1200"/>
              </a:spcAft>
              <a:tabLst>
                <a:tab pos="380981" algn="l"/>
              </a:tabLst>
              <a:defRPr/>
            </a:pPr>
            <a:r>
              <a:rPr lang="en-US" sz="3200" b="1" noProof="1">
                <a:ln w="0"/>
                <a:solidFill>
                  <a:srgbClr val="333399"/>
                </a:solidFill>
                <a:latin typeface="Arial" pitchFamily="34" charset="0"/>
                <a:ea typeface="Verdana" panose="020B0604030504040204" pitchFamily="34" charset="0"/>
                <a:cs typeface="Arial" pitchFamily="34" charset="0"/>
              </a:rPr>
              <a:t>Visualization</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An open-source Python analysis and visualization tool that features an extensible architecture and can manipulate extremely high-resolution images:</a:t>
            </a:r>
          </a:p>
          <a:p>
            <a:pPr algn="just" defTabSz="695291">
              <a:spcAft>
                <a:spcPts val="1200"/>
              </a:spcAft>
              <a:tabLst>
                <a:tab pos="380981" algn="l"/>
              </a:tabLst>
              <a:defRPr/>
            </a:pPr>
            <a:endParaRPr lang="en-US" sz="2400" b="1" kern="100" noProof="1">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noProof="1">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kumimoji="0" lang="en-US" sz="2400" b="1" i="0" u="none" strike="noStrike" kern="1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defTabSz="695291">
              <a:spcAft>
                <a:spcPts val="36600"/>
              </a:spcAft>
              <a:tabLst>
                <a:tab pos="168275" algn="l"/>
              </a:tabLst>
              <a:defRPr/>
            </a:pPr>
            <a:endParaRPr lang="en-US" sz="2400" b="1" kern="100" noProof="1">
              <a:solidFill>
                <a:prstClr val="black"/>
              </a:solidFill>
              <a:latin typeface="Arial" panose="020B0604020202020204" pitchFamily="34" charset="0"/>
              <a:cs typeface="Arial" panose="020B0604020202020204" pitchFamily="34" charset="0"/>
            </a:endParaRPr>
          </a:p>
        </p:txBody>
      </p:sp>
      <p:pic>
        <p:nvPicPr>
          <p:cNvPr id="10" name="Picture 9" descr="A screenshot of the visualization tool discussed in this poster.">
            <a:extLst>
              <a:ext uri="{FF2B5EF4-FFF2-40B4-BE49-F238E27FC236}">
                <a16:creationId xmlns:a16="http://schemas.microsoft.com/office/drawing/2014/main" id="{94E96008-76CE-8443-43F0-D73DA74D352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540922" y="4477156"/>
            <a:ext cx="8350757" cy="7910158"/>
          </a:xfrm>
          <a:prstGeom prst="rect">
            <a:avLst/>
          </a:prstGeom>
        </p:spPr>
      </p:pic>
      <p:sp>
        <p:nvSpPr>
          <p:cNvPr id="47" name="Text Box 7"/>
          <p:cNvSpPr txBox="1">
            <a:spLocks noChangeArrowheads="1"/>
          </p:cNvSpPr>
          <p:nvPr/>
        </p:nvSpPr>
        <p:spPr bwMode="auto">
          <a:xfrm>
            <a:off x="27330647" y="12758738"/>
            <a:ext cx="8778240" cy="14216062"/>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noProof="1">
                <a:solidFill>
                  <a:srgbClr val="333399"/>
                </a:solidFill>
                <a:latin typeface="Arial" pitchFamily="34" charset="0"/>
                <a:cs typeface="Arial" pitchFamily="34" charset="0"/>
              </a:rPr>
              <a:t>Summary and Future Work</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The NEDC Digital Pathology (DPATH) Demo combines high-resolution imaging with robust deep learning models trained on large-scale, diverse corpora to deliver high-fidelity microsegmentations.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Localization of information allows clinicians to spend less time searching and more time interpreting images and diagnosing diseases.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Using a modified MDICE score, a weighted error of 25.5% was achieved on TUBR and 25.0% on FCBR using an EB7 model, marking the first published results on these tasks.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We have also developed three substantial corpora that can be used to develop high-performance machine learning (ML) systems.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We are investigated the use of alternative features, such as calcification, to improve performance.</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We are developing more sophisticated classification systems based on long-term contextual models and unsupervised training methodologies.</a:t>
            </a:r>
          </a:p>
          <a:p>
            <a:pPr marL="231775" indent="-231775" defTabSz="695291">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We have also developed first generation approaches based on quantum computing.</a:t>
            </a:r>
          </a:p>
          <a:p>
            <a:pPr algn="just" defTabSz="695291">
              <a:spcAft>
                <a:spcPts val="1200"/>
              </a:spcAft>
              <a:tabLst>
                <a:tab pos="168275" algn="l"/>
              </a:tabLst>
              <a:defRPr/>
            </a:pPr>
            <a:r>
              <a:rPr lang="en-US" sz="3200" b="1" noProof="1">
                <a:solidFill>
                  <a:srgbClr val="333399"/>
                </a:solidFill>
                <a:latin typeface="Arial" pitchFamily="34" charset="0"/>
                <a:cs typeface="Arial" pitchFamily="34" charset="0"/>
              </a:rPr>
              <a:t>Acknowledgments</a:t>
            </a:r>
          </a:p>
          <a:p>
            <a:pPr marL="231775" marR="0" indent="-231775" algn="just" defTabSz="695291">
              <a:spcBef>
                <a:spcPts val="0"/>
              </a:spcBef>
              <a:spcAft>
                <a:spcPts val="1200"/>
              </a:spcAft>
              <a:buFont typeface="Arial" panose="020B0604020202020204" pitchFamily="34" charset="0"/>
              <a:buChar char="•"/>
              <a:tabLst>
                <a:tab pos="168275" algn="l"/>
              </a:tabLst>
              <a:defRPr/>
            </a:pPr>
            <a:r>
              <a:rPr lang="en-US" sz="2400" b="1" kern="100" noProof="1">
                <a:latin typeface="Arial" panose="020B0604020202020204" pitchFamily="34" charset="0"/>
                <a:cs typeface="Arial" panose="020B0604020202020204" pitchFamily="34" charset="0"/>
              </a:rPr>
              <a:t>The authors thank C. Dumitrescu, D. Heathcote, M. Bagritsevich, and D. Hackel for their contributions. Supported by the NSF (grants 2211841, 1726188, 1925494), Temple University (Catalytic Collaborative Funding, VP for Research, REU program), and the Pennsylvania Breast Cancer Coalition (PABCC). Opinions expressed do not necessarily reflect the views of the NSF, Temple University, or the PABCC.</a:t>
            </a:r>
          </a:p>
          <a:p>
            <a:pPr marL="0" marR="0" algn="just">
              <a:spcBef>
                <a:spcPts val="0"/>
              </a:spcBef>
              <a:spcAft>
                <a:spcPts val="1200"/>
              </a:spcAft>
            </a:pPr>
            <a:endParaRPr lang="en-US" sz="1600" b="1" noProof="1">
              <a:effectLst/>
              <a:latin typeface="Times New Roman" panose="02020603050405020304" pitchFamily="18" charset="0"/>
              <a:ea typeface="Times New Roman" panose="02020603050405020304" pitchFamily="18" charset="0"/>
            </a:endParaRPr>
          </a:p>
        </p:txBody>
      </p:sp>
      <p:pic>
        <p:nvPicPr>
          <p:cNvPr id="21" name="Picture 20">
            <a:extLst>
              <a:ext uri="{FF2B5EF4-FFF2-40B4-BE49-F238E27FC236}">
                <a16:creationId xmlns:a16="http://schemas.microsoft.com/office/drawing/2014/main" id="{C4C3B735-1FB7-F184-C4EB-CDEAFF70BAFF}"/>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536735" y="496336"/>
            <a:ext cx="5805867" cy="890157"/>
          </a:xfrm>
          <a:prstGeom prst="rect">
            <a:avLst/>
          </a:prstGeom>
        </p:spPr>
      </p:pic>
      <p:sp>
        <p:nvSpPr>
          <p:cNvPr id="22" name="TextBox 21">
            <a:extLst>
              <a:ext uri="{FF2B5EF4-FFF2-40B4-BE49-F238E27FC236}">
                <a16:creationId xmlns:a16="http://schemas.microsoft.com/office/drawing/2014/main" id="{DA95BE2C-B8B8-B16D-63D8-C3389EE41927}"/>
              </a:ext>
              <a:ext uri="{C183D7F6-B498-43B3-948B-1728B52AA6E4}">
                <adec:decorative xmlns:adec="http://schemas.microsoft.com/office/drawing/2017/decorative" val="1"/>
              </a:ext>
            </a:extLst>
          </p:cNvPr>
          <p:cNvSpPr txBox="1"/>
          <p:nvPr/>
        </p:nvSpPr>
        <p:spPr>
          <a:xfrm>
            <a:off x="1871069" y="1210047"/>
            <a:ext cx="4090820" cy="492443"/>
          </a:xfrm>
          <a:prstGeom prst="rect">
            <a:avLst/>
          </a:prstGeom>
          <a:noFill/>
        </p:spPr>
        <p:txBody>
          <a:bodyPr wrap="square" lIns="0" tIns="0" rIns="0" bIns="0" rtlCol="0" anchor="ctr" anchorCtr="1">
            <a:spAutoFit/>
          </a:bodyPr>
          <a:lstStyle/>
          <a:p>
            <a:pPr algn="ctr"/>
            <a:r>
              <a:rPr lang="en-US" sz="3200" i="1" noProof="1">
                <a:latin typeface="Monotype Corsiva"/>
                <a:cs typeface="Monotype Corsiva"/>
              </a:rPr>
              <a:t>www.nedcdata.org</a:t>
            </a:r>
            <a:endParaRPr lang="en-US" sz="3200" i="1" noProof="1">
              <a:solidFill>
                <a:srgbClr val="000000"/>
              </a:solidFill>
              <a:latin typeface="Monotype Corsiva"/>
              <a:cs typeface="Monotype Corsiva"/>
            </a:endParaRPr>
          </a:p>
        </p:txBody>
      </p:sp>
      <p:pic>
        <p:nvPicPr>
          <p:cNvPr id="6" name="Picture 5">
            <a:extLst>
              <a:ext uri="{FF2B5EF4-FFF2-40B4-BE49-F238E27FC236}">
                <a16:creationId xmlns:a16="http://schemas.microsoft.com/office/drawing/2014/main" id="{04C4D7D3-EF43-6795-B805-EEF53676AC4B}"/>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812513" y="605065"/>
            <a:ext cx="4356847" cy="1371600"/>
          </a:xfrm>
          <a:prstGeom prst="rect">
            <a:avLst/>
          </a:prstGeom>
        </p:spPr>
      </p:pic>
      <p:pic>
        <p:nvPicPr>
          <p:cNvPr id="29" name="Picture 28">
            <a:extLst>
              <a:ext uri="{FF2B5EF4-FFF2-40B4-BE49-F238E27FC236}">
                <a16:creationId xmlns:a16="http://schemas.microsoft.com/office/drawing/2014/main" id="{9A5392BD-393C-90D0-35B2-18186639DFB5}"/>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l="1896" t="7691" r="1896" b="15553"/>
          <a:stretch>
            <a:fillRect/>
          </a:stretch>
        </p:blipFill>
        <p:spPr>
          <a:xfrm>
            <a:off x="9925124" y="23660737"/>
            <a:ext cx="8206898" cy="3214959"/>
          </a:xfrm>
          <a:prstGeom prst="rect">
            <a:avLst/>
          </a:prstGeom>
        </p:spPr>
      </p:pic>
      <p:pic>
        <p:nvPicPr>
          <p:cNvPr id="34" name="Picture 33">
            <a:extLst>
              <a:ext uri="{FF2B5EF4-FFF2-40B4-BE49-F238E27FC236}">
                <a16:creationId xmlns:a16="http://schemas.microsoft.com/office/drawing/2014/main" id="{7098100C-B089-4D1B-BFDB-13A513A0111E}"/>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825711" y="25811306"/>
            <a:ext cx="1138989" cy="1138989"/>
          </a:xfrm>
          <a:prstGeom prst="rect">
            <a:avLst/>
          </a:prstGeom>
        </p:spPr>
      </p:pic>
      <p:sp>
        <p:nvSpPr>
          <p:cNvPr id="116" name="Rectangle 115">
            <a:extLst>
              <a:ext uri="{FF2B5EF4-FFF2-40B4-BE49-F238E27FC236}">
                <a16:creationId xmlns:a16="http://schemas.microsoft.com/office/drawing/2014/main" id="{09C89BAE-78D0-ED41-FAE7-95E957D6AD41}"/>
              </a:ext>
              <a:ext uri="{C183D7F6-B498-43B3-948B-1728B52AA6E4}">
                <adec:decorative xmlns:adec="http://schemas.microsoft.com/office/drawing/2017/decorative" val="1"/>
              </a:ext>
            </a:extLst>
          </p:cNvPr>
          <p:cNvSpPr/>
          <p:nvPr/>
        </p:nvSpPr>
        <p:spPr>
          <a:xfrm>
            <a:off x="27474834" y="25923601"/>
            <a:ext cx="7416745" cy="91440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noProof="1">
                <a:solidFill>
                  <a:schemeClr val="tx1"/>
                </a:solidFill>
                <a:latin typeface="Arial" pitchFamily="34" charset="0"/>
                <a:cs typeface="Arial" pitchFamily="34" charset="0"/>
              </a:rPr>
              <a:t>To learn more about our resources, please use this URL:</a:t>
            </a:r>
          </a:p>
          <a:p>
            <a:pPr algn="ctr"/>
            <a:r>
              <a:rPr lang="en-US" sz="1800" b="1" i="1" noProof="1">
                <a:solidFill>
                  <a:schemeClr val="tx1"/>
                </a:solidFill>
                <a:latin typeface="Arial" panose="020B0604020202020204" pitchFamily="34" charset="0"/>
                <a:cs typeface="Arial" panose="020B0604020202020204" pitchFamily="34" charset="0"/>
              </a:rPr>
              <a:t>https://www.nedcdata.org</a:t>
            </a:r>
          </a:p>
        </p:txBody>
      </p:sp>
    </p:spTree>
    <p:extLst>
      <p:ext uri="{BB962C8B-B14F-4D97-AF65-F5344CB8AC3E}">
        <p14:creationId xmlns:p14="http://schemas.microsoft.com/office/powerpoint/2010/main" val="29310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28ad9f0-5d25-42e1-b47c-8c9cf7b9ff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9502F766A2E14EA0A5284F6D65D98F" ma:contentTypeVersion="13" ma:contentTypeDescription="Create a new document." ma:contentTypeScope="" ma:versionID="68e6a70e97c5ce901f7c49de283c54ac">
  <xsd:schema xmlns:xsd="http://www.w3.org/2001/XMLSchema" xmlns:xs="http://www.w3.org/2001/XMLSchema" xmlns:p="http://schemas.microsoft.com/office/2006/metadata/properties" xmlns:ns3="d99d90f1-e747-43dc-bdba-5ed6ca75ceb9" xmlns:ns4="128ad9f0-5d25-42e1-b47c-8c9cf7b9ff5f" targetNamespace="http://schemas.microsoft.com/office/2006/metadata/properties" ma:root="true" ma:fieldsID="eec9e8455313da409241abf16ce10e06" ns3:_="" ns4:_="">
    <xsd:import namespace="d99d90f1-e747-43dc-bdba-5ed6ca75ceb9"/>
    <xsd:import namespace="128ad9f0-5d25-42e1-b47c-8c9cf7b9ff5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ObjectDetectorVersions"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d90f1-e747-43dc-bdba-5ed6ca75ce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ad9f0-5d25-42e1-b47c-8c9cf7b9ff5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512220-16FC-46F4-968D-15EE2DC2BBA7}">
  <ds:schemaRefs>
    <ds:schemaRef ds:uri="http://schemas.microsoft.com/sharepoint/v3/contenttype/forms"/>
  </ds:schemaRefs>
</ds:datastoreItem>
</file>

<file path=customXml/itemProps2.xml><?xml version="1.0" encoding="utf-8"?>
<ds:datastoreItem xmlns:ds="http://schemas.openxmlformats.org/officeDocument/2006/customXml" ds:itemID="{C4F6B864-6894-462A-BF6E-57AD55415791}">
  <ds:schemaRefs>
    <ds:schemaRef ds:uri="http://purl.org/dc/dcmitype/"/>
    <ds:schemaRef ds:uri="http://schemas.microsoft.com/office/2006/metadata/properties"/>
    <ds:schemaRef ds:uri="128ad9f0-5d25-42e1-b47c-8c9cf7b9ff5f"/>
    <ds:schemaRef ds:uri="http://schemas.microsoft.com/office/2006/documentManagement/types"/>
    <ds:schemaRef ds:uri="d99d90f1-e747-43dc-bdba-5ed6ca75ceb9"/>
    <ds:schemaRef ds:uri="http://schemas.microsoft.com/office/infopath/2007/PartnerControl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25E70FBF-0DF7-4231-A650-0CD541B89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9d90f1-e747-43dc-bdba-5ed6ca75ceb9"/>
    <ds:schemaRef ds:uri="128ad9f0-5d25-42e1-b47c-8c9cf7b9ff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62415</TotalTime>
  <Words>1087</Words>
  <Application>Microsoft Office PowerPoint</Application>
  <PresentationFormat>Custom</PresentationFormat>
  <Paragraphs>65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Monotype Corsiva</vt:lpstr>
      <vt:lpstr>Times New Roman</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Md. Abdullah Al Mamun</cp:lastModifiedBy>
  <cp:revision>372</cp:revision>
  <dcterms:created xsi:type="dcterms:W3CDTF">2015-07-15T21:31:39Z</dcterms:created>
  <dcterms:modified xsi:type="dcterms:W3CDTF">2026-02-25T15:41:13Z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0x010100229502F766A2E14EA0A5284F6D65D98F</vt:lpwstr>
  </property>
</Properties>
</file>