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7" r:id="rId3"/>
  </p:sldMasterIdLst>
  <p:notesMasterIdLst>
    <p:notesMasterId r:id="rId6"/>
  </p:notesMasterIdLst>
  <p:handoutMasterIdLst>
    <p:handoutMasterId r:id="rId7"/>
  </p:handoutMasterIdLst>
  <p:sldIdLst>
    <p:sldId id="303" r:id="rId4"/>
    <p:sldId id="3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7584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6" pos="2088" userDrawn="1">
          <p15:clr>
            <a:srgbClr val="A4A3A4"/>
          </p15:clr>
        </p15:guide>
        <p15:guide id="7" pos="6288" userDrawn="1">
          <p15:clr>
            <a:srgbClr val="A4A3A4"/>
          </p15:clr>
        </p15:guide>
        <p15:guide id="8" orient="horz" pos="432" userDrawn="1">
          <p15:clr>
            <a:srgbClr val="A4A3A4"/>
          </p15:clr>
        </p15:guide>
        <p15:guide id="9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EE4460"/>
    <a:srgbClr val="F4E9E9"/>
    <a:srgbClr val="E8D0D0"/>
    <a:srgbClr val="C0504D"/>
    <a:srgbClr val="6262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6" autoAdjust="0"/>
    <p:restoredTop sz="87891" autoAdjust="0"/>
  </p:normalViewPr>
  <p:slideViewPr>
    <p:cSldViewPr snapToGrid="0">
      <p:cViewPr varScale="1">
        <p:scale>
          <a:sx n="107" d="100"/>
          <a:sy n="107" d="100"/>
        </p:scale>
        <p:origin x="1056" y="176"/>
      </p:cViewPr>
      <p:guideLst>
        <p:guide pos="3840"/>
        <p:guide orient="horz"/>
        <p:guide pos="7584"/>
        <p:guide pos="96"/>
        <p:guide pos="2088"/>
        <p:guide pos="6288"/>
        <p:guide orient="horz" pos="432"/>
        <p:guide orient="horz" pos="3168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337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4613F2-7A4B-1DBC-15A9-C99B15FD1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84E14-B4B3-F616-6812-30FDA0FAA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3A1C-2626-C246-86F2-B4105D67646F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B8E1-A221-486C-265D-B0F772865D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091B-A022-D971-990D-DB18C3DEE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272F-E11C-0D49-A1EE-813733CA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36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12192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685800"/>
            <a:ext cx="1182624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84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1" y="0"/>
            <a:ext cx="12191998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588371" y="6624263"/>
            <a:ext cx="6096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" y="6636789"/>
            <a:ext cx="12191998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66725" indent="0">
              <a:lnSpc>
                <a:spcPct val="95000"/>
              </a:lnSpc>
              <a:spcBef>
                <a:spcPts val="1200"/>
              </a:spcBef>
              <a:tabLst>
                <a:tab pos="11368088" algn="r"/>
              </a:tabLst>
            </a:pPr>
            <a:r>
              <a:rPr lang="en-US" sz="1000" b="1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Picone et al.: </a:t>
            </a:r>
            <a:r>
              <a:rPr lang="en-US" sz="1000" b="1" kern="1200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and Inexpensive Precision Breast Cancer Screening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17</a:t>
            </a:r>
            <a:r>
              <a:rPr lang="en-US" sz="1000" b="1" i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en-US" sz="1000" b="1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auto">
          <a:xfrm flipV="1">
            <a:off x="523208" y="6624263"/>
            <a:ext cx="11668791" cy="5137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1655387" y="6657110"/>
            <a:ext cx="48631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328461"/>
          </a:xfrm>
          <a:prstGeom prst="rect">
            <a:avLst/>
          </a:prstGeom>
        </p:spPr>
        <p:txBody>
          <a:bodyPr vert="horz" wrap="none" lIns="155448" tIns="0" rIns="0" bIns="0" rtlCol="0" anchor="ctr" anchorCtr="0">
            <a:noAutofit/>
          </a:bodyPr>
          <a:lstStyle/>
          <a:p>
            <a:r>
              <a:rPr lang="en-US" dirty="0"/>
              <a:t>AA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64" y="6492245"/>
            <a:ext cx="456488" cy="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</p:sldLayoutIdLst>
  <p:hf hdr="0" ftr="0" dt="0"/>
  <p:txStyles>
    <p:titleStyle>
      <a:lvl1pPr marL="103188" indent="-11113" algn="l" defTabSz="457200" rtl="0" eaLnBrk="1" latinLnBrk="0" hangingPunct="1">
        <a:spcBef>
          <a:spcPct val="0"/>
        </a:spcBef>
        <a:buNone/>
        <a:tabLst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2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sip.piconepress.com/projects/nedc/html/resources.shtml" TargetMode="External"/><Relationship Id="rId3" Type="http://schemas.openxmlformats.org/officeDocument/2006/relationships/hyperlink" Target="https://isip.piconepress.com/publications/presentations_misc/2026/pabcc/dpath/" TargetMode="External"/><Relationship Id="rId7" Type="http://schemas.openxmlformats.org/officeDocument/2006/relationships/hyperlink" Target="https://isip.piconepress.com/projects/nedc/data/tuh_dpath_softwa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ip.piconepress.com/projects/pabcc/" TargetMode="External"/><Relationship Id="rId5" Type="http://schemas.openxmlformats.org/officeDocument/2006/relationships/hyperlink" Target="https://isip.piconepress.com/projects/nedc/data/tuh_dpath_software/nedc_dpath_demo_v1.0.0.tar.gz" TargetMode="External"/><Relationship Id="rId10" Type="http://schemas.openxmlformats.org/officeDocument/2006/relationships/hyperlink" Target="mailto:help@nedcdata.org" TargetMode="External"/><Relationship Id="rId4" Type="http://schemas.openxmlformats.org/officeDocument/2006/relationships/hyperlink" Target="https://isip.piconepress.com/projects/pabcc/resources/videos/demo/video_v00.mp4" TargetMode="External"/><Relationship Id="rId9" Type="http://schemas.openxmlformats.org/officeDocument/2006/relationships/hyperlink" Target="mailto:picone@templ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">
            <a:extLst>
              <a:ext uri="{FF2B5EF4-FFF2-40B4-BE49-F238E27FC236}">
                <a16:creationId xmlns:a16="http://schemas.microsoft.com/office/drawing/2014/main" id="{0178A366-C0CA-69EC-8B5D-A4B127D833CA}"/>
              </a:ext>
            </a:extLst>
          </p:cNvPr>
          <p:cNvSpPr/>
          <p:nvPr/>
        </p:nvSpPr>
        <p:spPr>
          <a:xfrm>
            <a:off x="152400" y="114300"/>
            <a:ext cx="11887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Rapid and Inexpensive Precision Breast Cancer Screening</a:t>
            </a:r>
            <a:br>
              <a:rPr 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Using Machine Learning</a:t>
            </a:r>
            <a:endParaRPr lang="en-US" sz="2400" b="1" u="none" strike="noStrike" cap="none" noProof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Google Shape;126;p1">
            <a:extLst>
              <a:ext uri="{FF2B5EF4-FFF2-40B4-BE49-F238E27FC236}">
                <a16:creationId xmlns:a16="http://schemas.microsoft.com/office/drawing/2014/main" id="{BD09FCE2-34BE-0162-2773-6DB151C2BEA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984772" y="5255196"/>
            <a:ext cx="205482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5;p1">
            <a:extLst>
              <a:ext uri="{FF2B5EF4-FFF2-40B4-BE49-F238E27FC236}">
                <a16:creationId xmlns:a16="http://schemas.microsoft.com/office/drawing/2014/main" id="{B8FDE63F-8F7D-D813-2E62-FB371CA58ED0}"/>
              </a:ext>
            </a:extLst>
          </p:cNvPr>
          <p:cNvSpPr/>
          <p:nvPr/>
        </p:nvSpPr>
        <p:spPr>
          <a:xfrm>
            <a:off x="152400" y="5390146"/>
            <a:ext cx="11887200" cy="123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noProof="1">
                <a:latin typeface="Arial"/>
                <a:cs typeface="Arial"/>
              </a:rPr>
              <a:t>M.A. Al Mamun, S. Purba, I. Obeid and </a:t>
            </a:r>
            <a:r>
              <a:rPr lang="en-US" b="1" noProof="1">
                <a:solidFill>
                  <a:srgbClr val="FF0000"/>
                </a:solidFill>
                <a:latin typeface="Arial"/>
                <a:cs typeface="Arial"/>
              </a:rPr>
              <a:t>J. Picone</a:t>
            </a:r>
            <a:endParaRPr lang="en-US" sz="1800" b="1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noProof="1">
                <a:latin typeface="Arial"/>
                <a:cs typeface="Arial"/>
              </a:rPr>
              <a:t>The 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noProof="1">
                <a:latin typeface="Arial"/>
                <a:cs typeface="Arial"/>
              </a:rPr>
              <a:t>Temple University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lang="en-US" sz="1800" b="0" i="0" u="none" strike="noStrike" cap="none" noProof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graphic showing a pathologist manually reviewing pathology images.">
            <a:extLst>
              <a:ext uri="{FF2B5EF4-FFF2-40B4-BE49-F238E27FC236}">
                <a16:creationId xmlns:a16="http://schemas.microsoft.com/office/drawing/2014/main" id="{D8F2ADBE-E6EB-2F53-5322-9BC700B7C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1199" y="1071688"/>
            <a:ext cx="6149602" cy="4099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CA25E-C552-9587-251C-98D98E9B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06161"/>
            <a:ext cx="11887200" cy="5830563"/>
          </a:xfrm>
        </p:spPr>
        <p:txBody>
          <a:bodyPr wrap="square" lIns="0" tIns="0" rIns="0" bIns="0">
            <a:noAutofit/>
          </a:bodyPr>
          <a:lstStyle/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1800" b="1" noProof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Presentation:</a:t>
            </a:r>
          </a:p>
          <a:p>
            <a:pPr marL="4619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https://isip.piconepress.com/publications/presentations_misc/2026/pabcc/dpath/</a:t>
            </a:r>
            <a:endParaRPr lang="en-U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1800" b="1" noProof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</a:p>
          <a:p>
            <a:pPr marL="4619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https://isip.piconepress.com/projects/pabcc/resources/videos/demo/video_v00.mp4</a:t>
            </a:r>
            <a:endParaRPr lang="en-U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1800" b="1" noProof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System:</a:t>
            </a:r>
          </a:p>
          <a:p>
            <a:pPr marL="4619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https://isip.piconepress.com/projects/nedc/data/tuh_dpath_software/nedc_dpath_demo_v1.0.0.tar.gz</a:t>
            </a:r>
            <a:endParaRPr lang="en-U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1800" b="1" noProof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Web Site:</a:t>
            </a:r>
          </a:p>
          <a:p>
            <a:pPr marL="4619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https://isip.piconepress.com/projects/pabcc/</a:t>
            </a:r>
            <a:endParaRPr lang="en-U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1800" b="1" noProof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Software:</a:t>
            </a:r>
          </a:p>
          <a:p>
            <a:pPr marL="4619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https://isip.piconepress.com/projects/nedc/data/tuh_dpath_software/</a:t>
            </a:r>
            <a:endParaRPr lang="en-U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1800" b="1" noProof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</a:t>
            </a:r>
          </a:p>
          <a:p>
            <a:pPr marL="4619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https://isip.piconepress.com/projects/nedc/html/resources.shtml</a:t>
            </a:r>
            <a:endParaRPr lang="en-U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1800" b="1" noProof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Further Questions To:</a:t>
            </a:r>
          </a:p>
          <a:p>
            <a:pPr marL="4619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</a:rPr>
              <a:t>Joseph Picone (</a:t>
            </a: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picone@temple.edu</a:t>
            </a: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</a:rPr>
              <a:t> –or- </a:t>
            </a: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help@necdata.org</a:t>
            </a:r>
            <a:r>
              <a:rPr lang="en-US" sz="1800" b="1" noProof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E16F6A-C02F-AC60-E34F-E18E3C1F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1"/>
            <a:ext cx="11887200" cy="457200"/>
          </a:xfrm>
        </p:spPr>
        <p:txBody>
          <a:bodyPr lIns="0"/>
          <a:lstStyle/>
          <a:p>
            <a:r>
              <a:rPr lang="en-US" noProof="1"/>
              <a:t>Relevant Resources</a:t>
            </a:r>
          </a:p>
        </p:txBody>
      </p:sp>
    </p:spTree>
    <p:extLst>
      <p:ext uri="{BB962C8B-B14F-4D97-AF65-F5344CB8AC3E}">
        <p14:creationId xmlns:p14="http://schemas.microsoft.com/office/powerpoint/2010/main" val="513713839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24861</TotalTime>
  <Words>200</Words>
  <Application>Microsoft Macintosh PowerPoint</Application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Times New Roman</vt:lpstr>
      <vt:lpstr>1_ISIP Title Slide</vt:lpstr>
      <vt:lpstr>2_ISIP Content Slide</vt:lpstr>
      <vt:lpstr>2_ISIP Title Slide</vt:lpstr>
      <vt:lpstr>PowerPoint Presentation</vt:lpstr>
      <vt:lpstr>Relevant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Joseph Picone</cp:lastModifiedBy>
  <cp:revision>848</cp:revision>
  <cp:lastPrinted>2026-03-17T04:56:49Z</cp:lastPrinted>
  <dcterms:created xsi:type="dcterms:W3CDTF">2017-04-23T05:30:39Z</dcterms:created>
  <dcterms:modified xsi:type="dcterms:W3CDTF">2026-03-17T04:58:43Z</dcterms:modified>
</cp:coreProperties>
</file>