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77" r:id="rId1"/>
    <p:sldMasterId id="2147483681" r:id="rId2"/>
    <p:sldMasterId id="2147483687" r:id="rId3"/>
  </p:sldMasterIdLst>
  <p:notesMasterIdLst>
    <p:notesMasterId r:id="rId10"/>
  </p:notesMasterIdLst>
  <p:handoutMasterIdLst>
    <p:handoutMasterId r:id="rId11"/>
  </p:handoutMasterIdLst>
  <p:sldIdLst>
    <p:sldId id="303" r:id="rId4"/>
    <p:sldId id="379" r:id="rId5"/>
    <p:sldId id="380" r:id="rId6"/>
    <p:sldId id="389" r:id="rId7"/>
    <p:sldId id="391" r:id="rId8"/>
    <p:sldId id="39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4" userDrawn="1">
          <p15:clr>
            <a:srgbClr val="A4A3A4"/>
          </p15:clr>
        </p15:guide>
        <p15:guide id="3" pos="7584" userDrawn="1">
          <p15:clr>
            <a:srgbClr val="A4A3A4"/>
          </p15:clr>
        </p15:guide>
        <p15:guide id="4" pos="96" userDrawn="1">
          <p15:clr>
            <a:srgbClr val="A4A3A4"/>
          </p15:clr>
        </p15:guide>
        <p15:guide id="6" pos="2088" userDrawn="1">
          <p15:clr>
            <a:srgbClr val="A4A3A4"/>
          </p15:clr>
        </p15:guide>
        <p15:guide id="7" pos="5016" userDrawn="1">
          <p15:clr>
            <a:srgbClr val="A4A3A4"/>
          </p15:clr>
        </p15:guide>
        <p15:guide id="8" orient="horz" pos="417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3585"/>
    <a:srgbClr val="EE4460"/>
    <a:srgbClr val="F4E9E9"/>
    <a:srgbClr val="E8D0D0"/>
    <a:srgbClr val="C0504D"/>
    <a:srgbClr val="6262A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70" autoAdjust="0"/>
    <p:restoredTop sz="94992" autoAdjust="0"/>
  </p:normalViewPr>
  <p:slideViewPr>
    <p:cSldViewPr snapToGrid="0">
      <p:cViewPr>
        <p:scale>
          <a:sx n="114" d="100"/>
          <a:sy n="114" d="100"/>
        </p:scale>
        <p:origin x="352" y="-176"/>
      </p:cViewPr>
      <p:guideLst>
        <p:guide pos="3840"/>
        <p:guide orient="horz" pos="24"/>
        <p:guide pos="7584"/>
        <p:guide pos="96"/>
        <p:guide pos="2088"/>
        <p:guide pos="5016"/>
        <p:guide orient="horz" pos="4176"/>
      </p:guideLst>
    </p:cSldViewPr>
  </p:slideViewPr>
  <p:outlineViewPr>
    <p:cViewPr>
      <p:scale>
        <a:sx n="33" d="100"/>
        <a:sy n="33" d="100"/>
      </p:scale>
      <p:origin x="0" y="-1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1" d="100"/>
          <a:sy n="51" d="100"/>
        </p:scale>
        <p:origin x="3379" y="5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14613F2-7A4B-1DBC-15A9-C99B15FD102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184E14-B4B3-F616-6812-30FDA0FAA9D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C63A1C-2626-C246-86F2-B4105D67646F}" type="datetimeFigureOut">
              <a:rPr lang="en-US" smtClean="0"/>
              <a:t>2/16/26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06B8E1-A221-486C-265D-B0F772865D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DB091B-A022-D971-990D-DB18C3DEE71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0A272F-E11C-0D49-A1EE-813733CA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59366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89A63F-A652-A941-943E-42655CBE92DD}" type="datetimeFigureOut">
              <a:rPr lang="en-US" smtClean="0"/>
              <a:t>2/16/26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2B6984-104E-F74E-AFCE-72849C323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836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67CBD4-C074-5945-B4D9-C20F0CA6893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3054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11626192" y="6547621"/>
            <a:ext cx="595003" cy="36512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ctr">
              <a:defRPr sz="1000" b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01273EB3-0C8F-EF4B-B631-4F6FC052770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Title Placeholder 17"/>
          <p:cNvSpPr>
            <a:spLocks noGrp="1"/>
          </p:cNvSpPr>
          <p:nvPr>
            <p:ph type="title"/>
          </p:nvPr>
        </p:nvSpPr>
        <p:spPr>
          <a:xfrm>
            <a:off x="0" y="920"/>
            <a:ext cx="12192000" cy="3932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07860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0840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FFACAF">
                  <a:alpha val="50000"/>
                </a:srgb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665124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ocument 6"/>
          <p:cNvSpPr/>
          <p:nvPr/>
        </p:nvSpPr>
        <p:spPr>
          <a:xfrm flipV="1">
            <a:off x="-15393" y="4335690"/>
            <a:ext cx="12207393" cy="2522310"/>
          </a:xfrm>
          <a:prstGeom prst="flowChartDocument">
            <a:avLst/>
          </a:prstGeom>
          <a:gradFill flip="none" rotWithShape="1">
            <a:gsLst>
              <a:gs pos="0">
                <a:srgbClr val="FF6C76"/>
              </a:gs>
              <a:gs pos="100000">
                <a:srgbClr val="FFFFFF"/>
              </a:gs>
            </a:gsLst>
            <a:lin ang="3300000" scaled="0"/>
            <a:tileRect/>
          </a:gradFill>
          <a:ln>
            <a:noFill/>
          </a:ln>
          <a:effectLst>
            <a:outerShdw blurRad="40000" dist="23000" dir="5400000" rotWithShape="0">
              <a:schemeClr val="bg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333399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4019904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cument 6"/>
          <p:cNvSpPr/>
          <p:nvPr userDrawn="1"/>
        </p:nvSpPr>
        <p:spPr>
          <a:xfrm>
            <a:off x="1" y="0"/>
            <a:ext cx="12207393" cy="533400"/>
          </a:xfrm>
          <a:prstGeom prst="flowChartDocument">
            <a:avLst/>
          </a:prstGeom>
          <a:gradFill flip="none" rotWithShape="1">
            <a:gsLst>
              <a:gs pos="0">
                <a:srgbClr val="FFACAF"/>
              </a:gs>
              <a:gs pos="100000">
                <a:srgbClr val="FFFFFF"/>
              </a:gs>
            </a:gsLst>
            <a:lin ang="3300000" scaled="0"/>
            <a:tileRect/>
          </a:gradFill>
          <a:ln>
            <a:noFill/>
          </a:ln>
          <a:effectLst>
            <a:outerShdw blurRad="40000" dist="23000" dir="5400000" rotWithShape="0">
              <a:schemeClr val="bg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333399"/>
              </a:solidFill>
              <a:latin typeface="Calibri"/>
            </a:endParaRPr>
          </a:p>
        </p:txBody>
      </p:sp>
      <p:sp>
        <p:nvSpPr>
          <p:cNvPr id="11" name="Rectangle 10"/>
          <p:cNvSpPr/>
          <p:nvPr userDrawn="1"/>
        </p:nvSpPr>
        <p:spPr bwMode="auto">
          <a:xfrm>
            <a:off x="11596997" y="6624263"/>
            <a:ext cx="609600" cy="241558"/>
          </a:xfrm>
          <a:prstGeom prst="rect">
            <a:avLst/>
          </a:prstGeom>
          <a:solidFill>
            <a:srgbClr val="FFACA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defTabSz="914400">
              <a:defRPr/>
            </a:pPr>
            <a:endParaRPr lang="en-US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2"/>
          <p:cNvSpPr txBox="1"/>
          <p:nvPr userDrawn="1"/>
        </p:nvSpPr>
        <p:spPr bwMode="auto">
          <a:xfrm>
            <a:off x="0" y="6636789"/>
            <a:ext cx="12206598" cy="238527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 marL="466725" marR="0" lvl="0" indent="0" algn="l" defTabSz="914400" rtl="0" eaLnBrk="1" fontAlgn="auto" latinLnBrk="0" hangingPunct="1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1368088" algn="r"/>
              </a:tabLst>
              <a:defRPr/>
            </a:pPr>
            <a:r>
              <a:rPr lang="en-GB" sz="1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M.A. Al Mamun: </a:t>
            </a:r>
            <a:r>
              <a:rPr lang="en-GB" sz="1000" b="1" dirty="0" err="1"/>
              <a:t>Statevector</a:t>
            </a:r>
            <a:r>
              <a:rPr lang="en-GB" sz="1000" b="1" dirty="0"/>
              <a:t>-Based Acceleration Strategies in Quantum Machine Learning</a:t>
            </a:r>
            <a:r>
              <a:rPr lang="en-US" sz="1000" b="1" dirty="0">
                <a:solidFill>
                  <a:srgbClr val="1F497D">
                    <a:lumMod val="50000"/>
                  </a:srgbClr>
                </a:solidFill>
                <a:latin typeface="Calibri"/>
              </a:rPr>
              <a:t>	</a:t>
            </a:r>
            <a:r>
              <a:rPr lang="en-US" sz="1000" b="1" i="0" dirty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February 16, 2026</a:t>
            </a:r>
            <a:endParaRPr lang="en-US" sz="1000" b="1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Connector 9"/>
          <p:cNvCxnSpPr/>
          <p:nvPr userDrawn="1"/>
        </p:nvCxnSpPr>
        <p:spPr bwMode="auto">
          <a:xfrm>
            <a:off x="523208" y="6629400"/>
            <a:ext cx="11668793" cy="0"/>
          </a:xfrm>
          <a:prstGeom prst="line">
            <a:avLst/>
          </a:prstGeom>
          <a:solidFill>
            <a:schemeClr val="accent2"/>
          </a:solidFill>
          <a:ln w="19050" cap="sq" cmpd="sng" algn="ctr">
            <a:solidFill>
              <a:srgbClr val="FFACA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 userDrawn="1"/>
        </p:nvSpPr>
        <p:spPr>
          <a:xfrm>
            <a:off x="11655387" y="6657110"/>
            <a:ext cx="486315" cy="153888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fld id="{7004E5E3-C477-F742-9645-5285663234E5}" type="slidenum">
              <a:rPr lang="en-US" sz="1000" b="1" smtClean="0">
                <a:solidFill>
                  <a:srgbClr val="000000"/>
                </a:solidFill>
                <a:latin typeface="Arial"/>
                <a:cs typeface="Arial"/>
              </a:rPr>
              <a:pPr/>
              <a:t>‹#›</a:t>
            </a:fld>
            <a:endParaRPr lang="en-US" sz="10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8" name="Title Placeholder 17"/>
          <p:cNvSpPr>
            <a:spLocks noGrp="1"/>
          </p:cNvSpPr>
          <p:nvPr>
            <p:ph type="title"/>
          </p:nvPr>
        </p:nvSpPr>
        <p:spPr>
          <a:xfrm>
            <a:off x="0" y="1"/>
            <a:ext cx="12207393" cy="328461"/>
          </a:xfrm>
          <a:prstGeom prst="rect">
            <a:avLst/>
          </a:prstGeom>
        </p:spPr>
        <p:txBody>
          <a:bodyPr vert="horz" wrap="none" lIns="155448" tIns="0" rIns="0" bIns="0" rtlCol="0" anchor="ctr" anchorCtr="0">
            <a:noAutofit/>
          </a:bodyPr>
          <a:lstStyle/>
          <a:p>
            <a:r>
              <a:rPr lang="en-US" dirty="0"/>
              <a:t>AA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1964" y="6492245"/>
            <a:ext cx="456488" cy="33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161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</p:sldLayoutIdLst>
  <p:hf hdr="0" ftr="0" dt="0"/>
  <p:txStyles>
    <p:titleStyle>
      <a:lvl1pPr marL="103188" indent="-11113" algn="l" defTabSz="457200" rtl="0" eaLnBrk="1" latinLnBrk="0" hangingPunct="1">
        <a:spcBef>
          <a:spcPct val="0"/>
        </a:spcBef>
        <a:buNone/>
        <a:tabLst/>
        <a:defRPr sz="2400" b="1" kern="1200" baseline="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96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FFACAF">
                  <a:alpha val="50000"/>
                </a:srgb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665124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ocument 6"/>
          <p:cNvSpPr/>
          <p:nvPr/>
        </p:nvSpPr>
        <p:spPr>
          <a:xfrm flipV="1">
            <a:off x="-15393" y="4335690"/>
            <a:ext cx="12207393" cy="2522310"/>
          </a:xfrm>
          <a:prstGeom prst="flowChartDocument">
            <a:avLst/>
          </a:prstGeom>
          <a:gradFill flip="none" rotWithShape="1">
            <a:gsLst>
              <a:gs pos="0">
                <a:srgbClr val="FF6C76"/>
              </a:gs>
              <a:gs pos="100000">
                <a:srgbClr val="FFFFFF"/>
              </a:gs>
            </a:gsLst>
            <a:lin ang="3300000" scaled="0"/>
            <a:tileRect/>
          </a:gradFill>
          <a:ln>
            <a:noFill/>
          </a:ln>
          <a:effectLst>
            <a:outerShdw blurRad="40000" dist="23000" dir="5400000" rotWithShape="0">
              <a:schemeClr val="bg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333399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95275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24;p1">
            <a:extLst>
              <a:ext uri="{FF2B5EF4-FFF2-40B4-BE49-F238E27FC236}">
                <a16:creationId xmlns:a16="http://schemas.microsoft.com/office/drawing/2014/main" id="{0178A366-C0CA-69EC-8B5D-A4B127D833CA}"/>
              </a:ext>
            </a:extLst>
          </p:cNvPr>
          <p:cNvSpPr/>
          <p:nvPr/>
        </p:nvSpPr>
        <p:spPr>
          <a:xfrm>
            <a:off x="152399" y="2099982"/>
            <a:ext cx="11887200" cy="1661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>
              <a:buClr>
                <a:srgbClr val="000000"/>
              </a:buClr>
              <a:buSzPts val="2400"/>
            </a:pPr>
            <a:r>
              <a:rPr lang="en-GB" sz="5400" b="1" dirty="0" err="1"/>
              <a:t>Statevector</a:t>
            </a:r>
            <a:r>
              <a:rPr lang="en-GB" sz="5400" b="1" dirty="0"/>
              <a:t>-Based Acceleration Strategies in Quantum Machine Learning</a:t>
            </a:r>
          </a:p>
        </p:txBody>
      </p:sp>
      <p:pic>
        <p:nvPicPr>
          <p:cNvPr id="5" name="Google Shape;126;p1">
            <a:extLst>
              <a:ext uri="{FF2B5EF4-FFF2-40B4-BE49-F238E27FC236}">
                <a16:creationId xmlns:a16="http://schemas.microsoft.com/office/drawing/2014/main" id="{BD09FCE2-34BE-0162-2773-6DB151C2BEA3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tretch/>
        </p:blipFill>
        <p:spPr>
          <a:xfrm>
            <a:off x="9984772" y="5255196"/>
            <a:ext cx="2054828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25;p1">
            <a:extLst>
              <a:ext uri="{FF2B5EF4-FFF2-40B4-BE49-F238E27FC236}">
                <a16:creationId xmlns:a16="http://schemas.microsoft.com/office/drawing/2014/main" id="{B8FDE63F-8F7D-D813-2E62-FB371CA58ED0}"/>
              </a:ext>
            </a:extLst>
          </p:cNvPr>
          <p:cNvSpPr/>
          <p:nvPr/>
        </p:nvSpPr>
        <p:spPr>
          <a:xfrm>
            <a:off x="0" y="5560352"/>
            <a:ext cx="10104699" cy="1069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14288" indent="-14288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Md. Abdullah Al Mamun, PhD Student, ECE</a:t>
            </a:r>
          </a:p>
          <a:p>
            <a:pPr marL="14288" indent="-14288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b="1" dirty="0">
                <a:latin typeface="Arial"/>
                <a:cs typeface="Arial"/>
              </a:rPr>
              <a:t>The Neural Engineering Data Consortium</a:t>
            </a:r>
          </a:p>
          <a:p>
            <a:pPr marL="115888" indent="-115888" algn="ctr">
              <a:spcBef>
                <a:spcPts val="0"/>
              </a:spcBef>
              <a:buNone/>
            </a:pPr>
            <a:r>
              <a:rPr lang="en-US" sz="1800" b="1" dirty="0">
                <a:latin typeface="Arial"/>
                <a:cs typeface="Arial"/>
              </a:rPr>
              <a:t>Temple University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endParaRPr sz="18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539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2A9F1C9-C862-37E6-CC42-DEEC71FAC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1273EB3-0C8F-EF4B-B631-4F6FC052770E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A1FF871-9049-6684-EE64-9216DEB4C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Simulator Bottleneck in QSVM and QNN Research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BE2145A-5FF5-C520-1C25-22D8B3EA16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366211"/>
              </p:ext>
            </p:extLst>
          </p:nvPr>
        </p:nvGraphicFramePr>
        <p:xfrm>
          <a:off x="712940" y="2591665"/>
          <a:ext cx="10515600" cy="1828800"/>
        </p:xfrm>
        <a:graphic>
          <a:graphicData uri="http://schemas.openxmlformats.org/drawingml/2006/table">
            <a:tbl>
              <a:tblPr firstRow="1">
                <a:tableStyleId>{D7AC3CCA-C797-4891-BE02-D94E43425B78}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83040028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8686551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Qubits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buNone/>
                      </a:pP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Statevector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Size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0986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16 KB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46032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16 MB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4227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16 GB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75480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16 TB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6863578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E4CB4890-C263-EE2E-3511-FE133BEE07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939" y="546997"/>
            <a:ext cx="9671137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dirty="0">
                <a:solidFill>
                  <a:srgbClr val="3535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Points: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Quantum simulators run on classical computers using linear algebra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State size grows exponentially: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dirty="0">
                <a:latin typeface="Arial" panose="020B0604020202020204" pitchFamily="34" charset="0"/>
              </a:rPr>
              <a:t>	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 qubits→2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amplitudes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Memory scaling: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45613DB7-DD32-F465-85E1-59826C986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938" y="4715323"/>
            <a:ext cx="967113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Kernel computation cost in QSVM: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		O(N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× circuit execution) 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Shot-based simulation is slow due to repeated sampling</a:t>
            </a:r>
          </a:p>
        </p:txBody>
      </p:sp>
    </p:spTree>
    <p:extLst>
      <p:ext uri="{BB962C8B-B14F-4D97-AF65-F5344CB8AC3E}">
        <p14:creationId xmlns:p14="http://schemas.microsoft.com/office/powerpoint/2010/main" val="1126177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001BDD-520B-09DD-6BEB-EACB532E9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3E8B6F-1B2D-7BCF-B474-75E31FE370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1273EB3-0C8F-EF4B-B631-4F6FC052770E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6440BB1-B606-6F24-01CA-76CA308D0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Statevector</a:t>
            </a:r>
            <a:r>
              <a:rPr lang="en-GB" dirty="0"/>
              <a:t> Simulator Enables Direct Linear Algebra Access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072C051-A0FC-CE16-E0CA-06DCA17F97D1}"/>
                  </a:ext>
                </a:extLst>
              </p:cNvPr>
              <p:cNvSpPr txBox="1"/>
              <p:nvPr/>
            </p:nvSpPr>
            <p:spPr>
              <a:xfrm>
                <a:off x="657922" y="609959"/>
                <a:ext cx="9712711" cy="56380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US" sz="2400" b="1" dirty="0">
                    <a:solidFill>
                      <a:srgbClr val="35358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Key Concept:</a:t>
                </a:r>
              </a:p>
              <a:p>
                <a:pPr>
                  <a:buNone/>
                </a:pPr>
                <a:r>
                  <a:rPr lang="en-US" dirty="0"/>
                  <a:t>Quantum state: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⟩"/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∣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𝜓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∈</m:t>
                      </m:r>
                      <m:sSup>
                        <m:sSup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ℂ</m:t>
                          </m:r>
                        </m:e>
                        <m:sup>
                          <m:sSup>
                            <m:sSup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ar-AE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ar-AE" dirty="0"/>
              </a:p>
              <a:p>
                <a:pPr>
                  <a:buNone/>
                </a:pPr>
                <a:r>
                  <a:rPr lang="en-US" dirty="0"/>
                  <a:t>Simulator gives full access to: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amplitudes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inner products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Probabilities</a:t>
                </a:r>
              </a:p>
              <a:p>
                <a:endParaRPr lang="en-US" dirty="0"/>
              </a:p>
              <a:p>
                <a:r>
                  <a:rPr lang="en-US" sz="2400" b="1" dirty="0">
                    <a:solidFill>
                      <a:srgbClr val="35358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QSVM Kernel Trick:</a:t>
                </a:r>
              </a:p>
              <a:p>
                <a:pPr>
                  <a:buNone/>
                </a:pPr>
                <a:r>
                  <a:rPr lang="en-US" dirty="0"/>
                  <a:t>Instead of circuit execution: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𝐾</m:t>
                      </m:r>
                      <m:d>
                        <m:dPr>
                          <m:sepChr m:val=","/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  <m:e>
                          <m:sSub>
                            <m:sSub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=∣</m:t>
                      </m:r>
                      <m:d>
                        <m:dPr>
                          <m:begChr m:val="⟨"/>
                          <m:endChr m:val="⟩"/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𝜓</m:t>
                              </m:r>
                            </m:e>
                            <m:sub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∣</m:t>
                          </m:r>
                          <m:sSub>
                            <m:sSub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𝜓</m:t>
                              </m:r>
                            </m:e>
                            <m:sub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sSup>
                        <m:sSup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∣</m:t>
                          </m:r>
                        </m:e>
                        <m:sup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ar-AE" dirty="0"/>
              </a:p>
              <a:p>
                <a:pPr>
                  <a:buNone/>
                </a:pPr>
                <a:endParaRPr lang="en-US" dirty="0"/>
              </a:p>
              <a:p>
                <a:pPr>
                  <a:buNone/>
                </a:pPr>
                <a:r>
                  <a:rPr lang="en-US" dirty="0"/>
                  <a:t>Compute directly:</a:t>
                </a:r>
              </a:p>
              <a:p>
                <a:pPr>
                  <a:buNone/>
                </a:pPr>
                <a:r>
                  <a:rPr lang="en-US" i="1" dirty="0">
                    <a:solidFill>
                      <a:schemeClr val="accent5">
                        <a:lumMod val="50000"/>
                      </a:schemeClr>
                    </a:solidFill>
                    <a:latin typeface="Courier New" panose="02070309020205020404" pitchFamily="49" charset="0"/>
                  </a:rPr>
                  <a:t>kernel = abs(</a:t>
                </a:r>
                <a:r>
                  <a:rPr lang="en-US" i="1" dirty="0" err="1">
                    <a:solidFill>
                      <a:schemeClr val="accent5">
                        <a:lumMod val="50000"/>
                      </a:schemeClr>
                    </a:solidFill>
                    <a:latin typeface="Courier New" panose="02070309020205020404" pitchFamily="49" charset="0"/>
                  </a:rPr>
                  <a:t>np.vdot</a:t>
                </a:r>
                <a:r>
                  <a:rPr lang="en-US" i="1" dirty="0">
                    <a:solidFill>
                      <a:schemeClr val="accent5">
                        <a:lumMod val="50000"/>
                      </a:schemeClr>
                    </a:solidFill>
                    <a:latin typeface="Courier New" panose="02070309020205020404" pitchFamily="49" charset="0"/>
                  </a:rPr>
                  <a:t>(</a:t>
                </a:r>
                <a:r>
                  <a:rPr lang="en-US" i="1" dirty="0" err="1">
                    <a:solidFill>
                      <a:schemeClr val="accent5">
                        <a:lumMod val="50000"/>
                      </a:schemeClr>
                    </a:solidFill>
                    <a:latin typeface="Courier New" panose="02070309020205020404" pitchFamily="49" charset="0"/>
                  </a:rPr>
                  <a:t>psi_i</a:t>
                </a:r>
                <a:r>
                  <a:rPr lang="en-US" i="1" dirty="0">
                    <a:solidFill>
                      <a:schemeClr val="accent5">
                        <a:lumMod val="50000"/>
                      </a:schemeClr>
                    </a:solidFill>
                    <a:latin typeface="Courier New" panose="02070309020205020404" pitchFamily="49" charset="0"/>
                  </a:rPr>
                  <a:t>, </a:t>
                </a:r>
                <a:r>
                  <a:rPr lang="en-US" i="1" dirty="0" err="1">
                    <a:solidFill>
                      <a:schemeClr val="accent5">
                        <a:lumMod val="50000"/>
                      </a:schemeClr>
                    </a:solidFill>
                    <a:latin typeface="Courier New" panose="02070309020205020404" pitchFamily="49" charset="0"/>
                  </a:rPr>
                  <a:t>psi_j</a:t>
                </a:r>
                <a:r>
                  <a:rPr lang="en-US" i="1" dirty="0">
                    <a:solidFill>
                      <a:schemeClr val="accent5">
                        <a:lumMod val="50000"/>
                      </a:schemeClr>
                    </a:solidFill>
                    <a:latin typeface="Courier New" panose="02070309020205020404" pitchFamily="49" charset="0"/>
                  </a:rPr>
                  <a:t>))**2</a:t>
                </a:r>
              </a:p>
              <a:p>
                <a:pPr>
                  <a:buNone/>
                </a:pPr>
                <a:endParaRPr lang="en-US" sz="1400" b="1" dirty="0">
                  <a:solidFill>
                    <a:srgbClr val="353585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n-US" sz="2400" b="1" dirty="0">
                    <a:solidFill>
                      <a:srgbClr val="35358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Benefits:</a:t>
                </a:r>
              </a:p>
              <a:p>
                <a:pPr marL="285750" lvl="0" indent="-28575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</a:pPr>
                <a:r>
                  <a:rPr lang="en-US" alt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Exact result</a:t>
                </a:r>
              </a:p>
              <a:p>
                <a:pPr marL="285750" lvl="0" indent="-28575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</a:pPr>
                <a:r>
                  <a:rPr lang="en-US" alt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No sampling</a:t>
                </a:r>
              </a:p>
              <a:p>
                <a:pPr marL="285750" lvl="0" indent="-28575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</a:pPr>
                <a:r>
                  <a:rPr lang="en-US" alt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Much faster computation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072C051-A0FC-CE16-E0CA-06DCA17F97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922" y="609959"/>
                <a:ext cx="9712711" cy="5638082"/>
              </a:xfrm>
              <a:prstGeom prst="rect">
                <a:avLst/>
              </a:prstGeom>
              <a:blipFill>
                <a:blip r:embed="rId2"/>
                <a:stretch>
                  <a:fillRect l="-914" t="-899" b="-6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3047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688B4-0ADF-1D41-B7DB-40395979D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B2BEDC-3132-992E-25D4-3EC363BC52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1273EB3-0C8F-EF4B-B631-4F6FC052770E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3BC72D-0421-30EF-50F5-6071B7D6D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Statevector</a:t>
            </a:r>
            <a:r>
              <a:rPr lang="en-US" dirty="0"/>
              <a:t> vs Shot-Based Simulation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D441344-1765-AD59-D55D-C719DB6A8D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108753"/>
              </p:ext>
            </p:extLst>
          </p:nvPr>
        </p:nvGraphicFramePr>
        <p:xfrm>
          <a:off x="548267" y="774132"/>
          <a:ext cx="10515600" cy="2194560"/>
        </p:xfrm>
        <a:graphic>
          <a:graphicData uri="http://schemas.openxmlformats.org/drawingml/2006/table">
            <a:tbl>
              <a:tblPr firstRow="1" firstCol="1">
                <a:tableStyleId>{D7AC3CCA-C797-4891-BE02-D94E43425B78}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79166421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0551231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3403057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Feature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/>
                        <a:t>Statevector</a:t>
                      </a:r>
                      <a:endParaRPr lang="en-US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Shot-based Simulator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3787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Speed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Very fast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Slow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47988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Accuracy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Exact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Statistical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27375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Noise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28035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Hardware realistic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11258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Best use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Algorithm development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Hardware validation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632857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9A4FD12-2BC9-A112-AF51-8C4C7F94D228}"/>
              </a:ext>
            </a:extLst>
          </p:cNvPr>
          <p:cNvSpPr txBox="1"/>
          <p:nvPr/>
        </p:nvSpPr>
        <p:spPr>
          <a:xfrm>
            <a:off x="465563" y="3429000"/>
            <a:ext cx="6149896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>
                <a:solidFill>
                  <a:srgbClr val="3535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Insight: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Statevector</a:t>
            </a:r>
            <a:r>
              <a:rPr lang="en-US" dirty="0"/>
              <a:t> simulation = fast but ideal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Shot simulation = realistic but slow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Both are necessary.</a:t>
            </a:r>
          </a:p>
        </p:txBody>
      </p:sp>
    </p:spTree>
    <p:extLst>
      <p:ext uri="{BB962C8B-B14F-4D97-AF65-F5344CB8AC3E}">
        <p14:creationId xmlns:p14="http://schemas.microsoft.com/office/powerpoint/2010/main" val="3838283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6D858-158B-F8AC-D231-22DEA47640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A0991F2-C1FF-6632-8F6E-1945E96D18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1273EB3-0C8F-EF4B-B631-4F6FC052770E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8940F7A-8A93-3079-26F6-A3074B361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Performance Comparison: Shot-Based Simulator vs </a:t>
            </a:r>
            <a:r>
              <a:rPr lang="en-US" dirty="0" err="1"/>
              <a:t>Statevector</a:t>
            </a:r>
            <a:r>
              <a:rPr lang="en-US" dirty="0"/>
              <a:t> Approach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98AD4E7-9545-F508-5D58-D757AA587A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788122"/>
              </p:ext>
            </p:extLst>
          </p:nvPr>
        </p:nvGraphicFramePr>
        <p:xfrm>
          <a:off x="838199" y="2665141"/>
          <a:ext cx="8841060" cy="1311384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210265">
                  <a:extLst>
                    <a:ext uri="{9D8B030D-6E8A-4147-A177-3AD203B41FA5}">
                      <a16:colId xmlns:a16="http://schemas.microsoft.com/office/drawing/2014/main" val="1161019478"/>
                    </a:ext>
                  </a:extLst>
                </a:gridCol>
                <a:gridCol w="2210265">
                  <a:extLst>
                    <a:ext uri="{9D8B030D-6E8A-4147-A177-3AD203B41FA5}">
                      <a16:colId xmlns:a16="http://schemas.microsoft.com/office/drawing/2014/main" val="977117129"/>
                    </a:ext>
                  </a:extLst>
                </a:gridCol>
                <a:gridCol w="2210265">
                  <a:extLst>
                    <a:ext uri="{9D8B030D-6E8A-4147-A177-3AD203B41FA5}">
                      <a16:colId xmlns:a16="http://schemas.microsoft.com/office/drawing/2014/main" val="208724227"/>
                    </a:ext>
                  </a:extLst>
                </a:gridCol>
                <a:gridCol w="2210265">
                  <a:extLst>
                    <a:ext uri="{9D8B030D-6E8A-4147-A177-3AD203B41FA5}">
                      <a16:colId xmlns:a16="http://schemas.microsoft.com/office/drawing/2014/main" val="3396526878"/>
                    </a:ext>
                  </a:extLst>
                </a:gridCol>
              </a:tblGrid>
              <a:tr h="5798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Framework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Shot Simulator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/>
                        <a:t>Statevector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Speedup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5330091"/>
                  </a:ext>
                </a:extLst>
              </a:tr>
              <a:tr h="31711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Qiskit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228.11 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0.8 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500× faster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5738925"/>
                  </a:ext>
                </a:extLst>
              </a:tr>
              <a:tr h="31711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PennyLane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316.82 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0.9 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600× faster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8810568"/>
                  </a:ext>
                </a:extLst>
              </a:tr>
            </a:tbl>
          </a:graphicData>
        </a:graphic>
      </p:graphicFrame>
      <p:sp>
        <p:nvSpPr>
          <p:cNvPr id="10" name="Rectangle 3">
            <a:extLst>
              <a:ext uri="{FF2B5EF4-FFF2-40B4-BE49-F238E27FC236}">
                <a16:creationId xmlns:a16="http://schemas.microsoft.com/office/drawing/2014/main" id="{7784D32A-7619-BE28-632E-FFD6FD04CC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906327"/>
            <a:ext cx="8841059" cy="1538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2400" b="1" dirty="0">
                <a:solidFill>
                  <a:srgbClr val="3535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Experimental Setup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Task: QSVM Kernel Computation and Decision Boundary Plotting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Frameworks: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Qiskit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PennyLane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Comparison: Shot-based simulator vs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Statevector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approach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225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E0D5C-F35D-AF09-2FF9-06132BB4F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A35FB2C-E61A-465C-5B3A-12F6049C10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1273EB3-0C8F-EF4B-B631-4F6FC052770E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12B6DB-23EE-8E61-6BA3-50CE49777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Efficient and Realistic QML Research Workflow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1B4AFA-55E6-F186-FE0C-608BBD21A593}"/>
              </a:ext>
            </a:extLst>
          </p:cNvPr>
          <p:cNvSpPr txBox="1"/>
          <p:nvPr/>
        </p:nvSpPr>
        <p:spPr>
          <a:xfrm>
            <a:off x="722041" y="991766"/>
            <a:ext cx="614989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3535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1 — Fast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 </a:t>
            </a:r>
            <a:r>
              <a:rPr lang="en-US" dirty="0" err="1"/>
              <a:t>statevector</a:t>
            </a:r>
            <a:r>
              <a:rPr lang="en-US" dirty="0"/>
              <a:t> simulator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Compute kernels using inner products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Rapid experimentation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None/>
            </a:pPr>
            <a:r>
              <a:rPr lang="en-US" sz="2400" b="1" dirty="0">
                <a:solidFill>
                  <a:srgbClr val="3535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2 — Realistic Validation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 shot-based simulator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 noise model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Evaluate robustness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sz="2400" b="1" dirty="0">
                <a:solidFill>
                  <a:srgbClr val="3535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3 — Hardware Deployment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Run on real quantum hardware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Final performance evaluation</a:t>
            </a:r>
          </a:p>
        </p:txBody>
      </p:sp>
    </p:spTree>
    <p:extLst>
      <p:ext uri="{BB962C8B-B14F-4D97-AF65-F5344CB8AC3E}">
        <p14:creationId xmlns:p14="http://schemas.microsoft.com/office/powerpoint/2010/main" val="722135374"/>
      </p:ext>
    </p:extLst>
  </p:cSld>
  <p:clrMapOvr>
    <a:masterClrMapping/>
  </p:clrMapOvr>
</p:sld>
</file>

<file path=ppt/theme/theme1.xml><?xml version="1.0" encoding="utf-8"?>
<a:theme xmlns:a="http://schemas.openxmlformats.org/drawingml/2006/main" name="1_ISIP 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ISIP Content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ISIP 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22355</TotalTime>
  <Words>317</Words>
  <Application>Microsoft Macintosh PowerPoint</Application>
  <PresentationFormat>Widescreen</PresentationFormat>
  <Paragraphs>104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Aptos</vt:lpstr>
      <vt:lpstr>Arial</vt:lpstr>
      <vt:lpstr>Calibri</vt:lpstr>
      <vt:lpstr>Cambria Math</vt:lpstr>
      <vt:lpstr>Courier New</vt:lpstr>
      <vt:lpstr>1_ISIP Title Slide</vt:lpstr>
      <vt:lpstr>2_ISIP Content Slide</vt:lpstr>
      <vt:lpstr>2_ISIP Title Slide</vt:lpstr>
      <vt:lpstr>PowerPoint Presentation</vt:lpstr>
      <vt:lpstr>Simulator Bottleneck in QSVM and QNN Research</vt:lpstr>
      <vt:lpstr>Statevector Simulator Enables Direct Linear Algebra Access</vt:lpstr>
      <vt:lpstr>Statevector vs Shot-Based Simulation</vt:lpstr>
      <vt:lpstr>Performance Comparison: Shot-Based Simulator vs Statevector Approach</vt:lpstr>
      <vt:lpstr>Efficient and Realistic QML Research Workflow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Deep Learning Approaches to Automate Seizure Detection</dc:title>
  <dc:creator>Vinit Shah</dc:creator>
  <cp:lastModifiedBy>Md Abdullah Al Mamun</cp:lastModifiedBy>
  <cp:revision>749</cp:revision>
  <cp:lastPrinted>2025-12-06T13:24:58Z</cp:lastPrinted>
  <dcterms:created xsi:type="dcterms:W3CDTF">2017-04-23T05:30:39Z</dcterms:created>
  <dcterms:modified xsi:type="dcterms:W3CDTF">2026-02-16T19:04:53Z</dcterms:modified>
</cp:coreProperties>
</file>