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7" r:id="rId1"/>
    <p:sldMasterId id="2147483681" r:id="rId2"/>
    <p:sldMasterId id="2147483687" r:id="rId3"/>
  </p:sldMasterIdLst>
  <p:notesMasterIdLst>
    <p:notesMasterId r:id="rId14"/>
  </p:notesMasterIdLst>
  <p:handoutMasterIdLst>
    <p:handoutMasterId r:id="rId15"/>
  </p:handoutMasterIdLst>
  <p:sldIdLst>
    <p:sldId id="303" r:id="rId4"/>
    <p:sldId id="379" r:id="rId5"/>
    <p:sldId id="380" r:id="rId6"/>
    <p:sldId id="388" r:id="rId7"/>
    <p:sldId id="381" r:id="rId8"/>
    <p:sldId id="382" r:id="rId9"/>
    <p:sldId id="383" r:id="rId10"/>
    <p:sldId id="385" r:id="rId11"/>
    <p:sldId id="386" r:id="rId12"/>
    <p:sldId id="3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4" userDrawn="1">
          <p15:clr>
            <a:srgbClr val="A4A3A4"/>
          </p15:clr>
        </p15:guide>
        <p15:guide id="3" pos="7584" userDrawn="1">
          <p15:clr>
            <a:srgbClr val="A4A3A4"/>
          </p15:clr>
        </p15:guide>
        <p15:guide id="4" pos="96" userDrawn="1">
          <p15:clr>
            <a:srgbClr val="A4A3A4"/>
          </p15:clr>
        </p15:guide>
        <p15:guide id="6" pos="2088" userDrawn="1">
          <p15:clr>
            <a:srgbClr val="A4A3A4"/>
          </p15:clr>
        </p15:guide>
        <p15:guide id="7" pos="5016" userDrawn="1">
          <p15:clr>
            <a:srgbClr val="A4A3A4"/>
          </p15:clr>
        </p15:guide>
        <p15:guide id="8" orient="horz" pos="4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585"/>
    <a:srgbClr val="EE4460"/>
    <a:srgbClr val="F4E9E9"/>
    <a:srgbClr val="E8D0D0"/>
    <a:srgbClr val="C0504D"/>
    <a:srgbClr val="6262A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91354" autoAdjust="0"/>
  </p:normalViewPr>
  <p:slideViewPr>
    <p:cSldViewPr snapToGrid="0">
      <p:cViewPr varScale="1">
        <p:scale>
          <a:sx n="58" d="100"/>
          <a:sy n="58" d="100"/>
        </p:scale>
        <p:origin x="952" y="36"/>
      </p:cViewPr>
      <p:guideLst>
        <p:guide pos="3840"/>
        <p:guide orient="horz" pos="24"/>
        <p:guide pos="7584"/>
        <p:guide pos="96"/>
        <p:guide pos="2088"/>
        <p:guide pos="5016"/>
        <p:guide orient="horz" pos="4176"/>
      </p:guideLst>
    </p:cSldViewPr>
  </p:slideViewPr>
  <p:outlineViewPr>
    <p:cViewPr>
      <p:scale>
        <a:sx n="33" d="100"/>
        <a:sy n="33" d="100"/>
      </p:scale>
      <p:origin x="0" y="-1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3379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4613F2-7A4B-1DBC-15A9-C99B15FD1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84E14-B4B3-F616-6812-30FDA0FAA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63A1C-2626-C246-86F2-B4105D67646F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6B8E1-A221-486C-265D-B0F772865D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B091B-A022-D971-990D-DB18C3DEE7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A272F-E11C-0D49-A1EE-813733CAC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936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7CBD4-C074-5945-B4D9-C20F0CA689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1626192" y="6547621"/>
            <a:ext cx="595003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12192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8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84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6512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5393" y="4335690"/>
            <a:ext cx="12207393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1" y="0"/>
            <a:ext cx="12207393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1596997" y="6624263"/>
            <a:ext cx="6096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0" y="6636789"/>
            <a:ext cx="12206598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466725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68088" algn="r"/>
              </a:tabLst>
              <a:defRPr/>
            </a:pPr>
            <a:r>
              <a:rPr lang="en-GB" sz="1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HilbertBench</a:t>
            </a:r>
            <a:r>
              <a:rPr lang="en-GB" sz="1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 Non-Intrusive Diagnostic Framework for Evaluating Scientific Claims in Quantum Machine Learning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</a:t>
            </a:r>
            <a:r>
              <a:rPr lang="en-US" sz="1000" b="1" i="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26, 2026</a:t>
            </a:r>
            <a:endParaRPr lang="en-US" sz="1000" b="1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523208" y="6629400"/>
            <a:ext cx="11668793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1655387" y="6657110"/>
            <a:ext cx="48631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0" y="1"/>
            <a:ext cx="12207393" cy="328461"/>
          </a:xfrm>
          <a:prstGeom prst="rect">
            <a:avLst/>
          </a:prstGeom>
        </p:spPr>
        <p:txBody>
          <a:bodyPr vert="horz" wrap="none" lIns="155448" tIns="0" rIns="0" bIns="0" rtlCol="0" anchor="ctr" anchorCtr="0">
            <a:noAutofit/>
          </a:bodyPr>
          <a:lstStyle/>
          <a:p>
            <a:r>
              <a:rPr lang="en-US" dirty="0"/>
              <a:t>AA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64" y="6492245"/>
            <a:ext cx="456488" cy="3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marL="103188" indent="-11113" algn="l" defTabSz="457200" rtl="0" eaLnBrk="1" latinLnBrk="0" hangingPunct="1">
        <a:spcBef>
          <a:spcPct val="0"/>
        </a:spcBef>
        <a:buNone/>
        <a:tabLst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66512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5393" y="4335690"/>
            <a:ext cx="12207393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27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1">
            <a:extLst>
              <a:ext uri="{FF2B5EF4-FFF2-40B4-BE49-F238E27FC236}">
                <a16:creationId xmlns:a16="http://schemas.microsoft.com/office/drawing/2014/main" id="{0178A366-C0CA-69EC-8B5D-A4B127D833CA}"/>
              </a:ext>
            </a:extLst>
          </p:cNvPr>
          <p:cNvSpPr/>
          <p:nvPr/>
        </p:nvSpPr>
        <p:spPr>
          <a:xfrm>
            <a:off x="152399" y="2099982"/>
            <a:ext cx="11887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en-GB" sz="5400" b="1" dirty="0"/>
              <a:t>Proof of Concept</a:t>
            </a:r>
            <a:endParaRPr sz="5400" b="1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26;p1">
            <a:extLst>
              <a:ext uri="{FF2B5EF4-FFF2-40B4-BE49-F238E27FC236}">
                <a16:creationId xmlns:a16="http://schemas.microsoft.com/office/drawing/2014/main" id="{BD09FCE2-34BE-0162-2773-6DB151C2BEA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tretch/>
        </p:blipFill>
        <p:spPr>
          <a:xfrm>
            <a:off x="9984772" y="5255196"/>
            <a:ext cx="2054828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5;p1">
            <a:extLst>
              <a:ext uri="{FF2B5EF4-FFF2-40B4-BE49-F238E27FC236}">
                <a16:creationId xmlns:a16="http://schemas.microsoft.com/office/drawing/2014/main" id="{B8FDE63F-8F7D-D813-2E62-FB371CA58ED0}"/>
              </a:ext>
            </a:extLst>
          </p:cNvPr>
          <p:cNvSpPr/>
          <p:nvPr/>
        </p:nvSpPr>
        <p:spPr>
          <a:xfrm>
            <a:off x="0" y="5560352"/>
            <a:ext cx="10104699" cy="106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4288" indent="-14288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u="sng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Md. Abdullah Al Mamun, PhD Student, ECE</a:t>
            </a:r>
          </a:p>
          <a:p>
            <a:pPr marL="14288" indent="-14288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The Neural Engineering Data Consortium</a:t>
            </a:r>
          </a:p>
          <a:p>
            <a:pPr marL="115888" indent="-115888" algn="ctr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4;p1">
            <a:extLst>
              <a:ext uri="{FF2B5EF4-FFF2-40B4-BE49-F238E27FC236}">
                <a16:creationId xmlns:a16="http://schemas.microsoft.com/office/drawing/2014/main" id="{5D987CE9-93AA-25B2-524F-76558733378D}"/>
              </a:ext>
            </a:extLst>
          </p:cNvPr>
          <p:cNvSpPr/>
          <p:nvPr/>
        </p:nvSpPr>
        <p:spPr>
          <a:xfrm>
            <a:off x="1043650" y="3199022"/>
            <a:ext cx="1010469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HilbertBench</a:t>
            </a:r>
            <a:r>
              <a:rPr lang="en-GB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 Non-Intrusive Diagnostic Framework for Evaluating Scientific Claims in Quantum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00D48-B7F9-3272-0B90-AE67024DE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F2C2D6-5FFB-D544-1145-2BDB273FF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DBDEB-C593-1215-8261-EA2D15BE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PoC Demo: Offline Diagnostic Analysis (Effective dimension)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7B08F-F690-F1B2-5ECD-80F6276DDAA0}"/>
              </a:ext>
            </a:extLst>
          </p:cNvPr>
          <p:cNvSpPr txBox="1"/>
          <p:nvPr/>
        </p:nvSpPr>
        <p:spPr>
          <a:xfrm>
            <a:off x="330506" y="754457"/>
            <a:ext cx="1114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Capacity Analysis on data encoding using effective dimension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3A1A67-D194-F02B-A107-CE5198FAD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26" y="1484092"/>
            <a:ext cx="7031615" cy="455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6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A9F1C9-C862-37E6-CC42-DEEC71FAC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1FF871-9049-6684-EE64-9216DEB4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Problem: The "Black Box" of QML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58F553-4514-027C-31D5-81A8343AB3B6}"/>
              </a:ext>
            </a:extLst>
          </p:cNvPr>
          <p:cNvSpPr txBox="1"/>
          <p:nvPr/>
        </p:nvSpPr>
        <p:spPr>
          <a:xfrm>
            <a:off x="422037" y="837282"/>
            <a:ext cx="111490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53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Message</a:t>
            </a:r>
          </a:p>
          <a:p>
            <a:r>
              <a:rPr lang="en-GB" sz="2400" dirty="0"/>
              <a:t>We currently judge QML models by accuracy, but accuracy doesn't explain mechanism.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353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Pain Points</a:t>
            </a:r>
          </a:p>
          <a:p>
            <a:r>
              <a:rPr lang="en-GB" sz="2400" dirty="0"/>
              <a:t>High accuracy could be due to the ansatz, the encoding, or just luck—we don't know.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353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Observer Effect</a:t>
            </a:r>
          </a:p>
          <a:p>
            <a:r>
              <a:rPr lang="en-GB" sz="2400" dirty="0"/>
              <a:t>Traditional debugging (print statements) is impossible or alters timing on real hardware.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353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</a:t>
            </a:r>
          </a:p>
          <a:p>
            <a:r>
              <a:rPr lang="en-GB" sz="2400" dirty="0"/>
              <a:t>We need a "Flight Recorder" that observes the system without touching the model logic.</a:t>
            </a:r>
          </a:p>
        </p:txBody>
      </p:sp>
    </p:spTree>
    <p:extLst>
      <p:ext uri="{BB962C8B-B14F-4D97-AF65-F5344CB8AC3E}">
        <p14:creationId xmlns:p14="http://schemas.microsoft.com/office/powerpoint/2010/main" val="112617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01BDD-520B-09DD-6BEB-EACB532E9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3E8B6F-1B2D-7BCF-B474-75E31FE37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440BB1-B606-6F24-01CA-76CA308D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Solution: 1:1 Execution Parity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B4955-910A-8D69-9F94-9ACB7DA3EBEF}"/>
              </a:ext>
            </a:extLst>
          </p:cNvPr>
          <p:cNvSpPr txBox="1"/>
          <p:nvPr/>
        </p:nvSpPr>
        <p:spPr>
          <a:xfrm>
            <a:off x="385590" y="859936"/>
            <a:ext cx="10366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53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</a:p>
          <a:p>
            <a:r>
              <a:rPr lang="en-GB" sz="2000" dirty="0" err="1"/>
              <a:t>HilbertBench</a:t>
            </a:r>
            <a:r>
              <a:rPr lang="en-GB" sz="2000" dirty="0"/>
              <a:t> operates at the "Execution Boundary" (between compiler and backend).</a:t>
            </a:r>
          </a:p>
          <a:p>
            <a:r>
              <a:rPr lang="en-GB" sz="2800" b="1" dirty="0">
                <a:solidFill>
                  <a:srgbClr val="353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Rule</a:t>
            </a:r>
          </a:p>
          <a:p>
            <a:r>
              <a:rPr lang="en-GB" sz="2000" dirty="0"/>
              <a:t>We do not change the model architecture or the training loop. We only intercept the intent (circuit) and outcome (shots).</a:t>
            </a:r>
          </a:p>
          <a:p>
            <a:r>
              <a:rPr lang="en-GB" sz="2800" b="1" dirty="0">
                <a:solidFill>
                  <a:srgbClr val="353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Visual: A comparison</a:t>
            </a:r>
          </a:p>
          <a:p>
            <a:r>
              <a:rPr lang="en-GB" sz="2000" dirty="0"/>
              <a:t>Standard Benchmarking: "Did the model win?" (Output = Accuracy)</a:t>
            </a:r>
          </a:p>
          <a:p>
            <a:r>
              <a:rPr lang="en-GB" sz="2800" b="1" dirty="0" err="1">
                <a:solidFill>
                  <a:srgbClr val="353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HilbertBench</a:t>
            </a:r>
            <a:r>
              <a:rPr lang="en-GB" sz="2800" b="1" dirty="0">
                <a:solidFill>
                  <a:srgbClr val="3535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GB" sz="2000" dirty="0"/>
              <a:t>"Why did it behave that way?" (Output = Diagnostic Trace) .</a:t>
            </a:r>
          </a:p>
        </p:txBody>
      </p:sp>
    </p:spTree>
    <p:extLst>
      <p:ext uri="{BB962C8B-B14F-4D97-AF65-F5344CB8AC3E}">
        <p14:creationId xmlns:p14="http://schemas.microsoft.com/office/powerpoint/2010/main" val="107304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2226B-7331-569D-E856-D3E849C2E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29F8B1-1E99-2713-86C4-A84D5FCB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CEA06E-1279-A001-1DD3-E5B67003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Solution: 1:1 Execution Parity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5E629-068E-1B8E-145C-6E7E4D89F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29" y="666520"/>
            <a:ext cx="10272311" cy="560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08E2D-1FE5-BD4D-940A-BF77B6DB5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498CA-D91A-4356-E2C2-758E12252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AF393E-DD7E-B876-1DBF-C4061E15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PoC Demo: The "Sidecar" Interception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F482F-73B1-0F74-B985-38C0738C798E}"/>
              </a:ext>
            </a:extLst>
          </p:cNvPr>
          <p:cNvSpPr txBox="1"/>
          <p:nvPr/>
        </p:nvSpPr>
        <p:spPr>
          <a:xfrm>
            <a:off x="374573" y="859316"/>
            <a:ext cx="11149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Goal: Intercepting the execution without breaking the user's workflow.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B01A2A-1B7C-82C2-5773-4E09D5975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38" y="1782646"/>
            <a:ext cx="6782747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7FC6D-867A-E73E-FAD9-187651D5B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CBD565-2E14-E315-76EB-EB016E3B2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2B9225-FBEE-468B-7E33-D3BA9DE4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PoC Demo: The "Flight Recorder" Trace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7D15C-B19C-C809-BA43-BF4954C1BCD8}"/>
              </a:ext>
            </a:extLst>
          </p:cNvPr>
          <p:cNvSpPr txBox="1"/>
          <p:nvPr/>
        </p:nvSpPr>
        <p:spPr>
          <a:xfrm>
            <a:off x="374573" y="859316"/>
            <a:ext cx="1114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Goal: Capturing the right data to solve the "Black Box" problem.</a:t>
            </a:r>
          </a:p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FB755A6-2D57-833C-6031-DF73532E7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67" y="1811955"/>
            <a:ext cx="6268325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2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E9551-DD0A-FEAF-79C2-65881A927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ACA1D6-9BA8-5043-4E2E-EE1275B79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6EA29-F72B-2BC9-AA8E-3E1105C2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PoC Demo: Offline Diagnostic Analysis (Spectrum)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B3C58-046E-52B0-899B-D85CECFBFC2B}"/>
              </a:ext>
            </a:extLst>
          </p:cNvPr>
          <p:cNvSpPr txBox="1"/>
          <p:nvPr/>
        </p:nvSpPr>
        <p:spPr>
          <a:xfrm>
            <a:off x="330506" y="754457"/>
            <a:ext cx="11149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Spectrum Analysis on data encoding, </a:t>
            </a:r>
          </a:p>
          <a:p>
            <a:pPr marL="400050" indent="-400050">
              <a:buAutoNum type="romanLcPeriod"/>
            </a:pPr>
            <a:r>
              <a:rPr lang="en-GB" dirty="0"/>
              <a:t>cosine encoding (left)</a:t>
            </a:r>
          </a:p>
          <a:p>
            <a:pPr marL="400050" indent="-400050">
              <a:buAutoNum type="romanLcPeriod"/>
            </a:pPr>
            <a:r>
              <a:rPr lang="en-GB" dirty="0"/>
              <a:t>Data re-uploading (right)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09C952-F5B0-3675-F034-06B9174D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06" y="2416633"/>
            <a:ext cx="5524040" cy="3314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E70DB8-7BDB-2600-3969-4440A13D0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059" y="2416633"/>
            <a:ext cx="5524040" cy="33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2AB32-A3E1-CB84-8F90-B015BE855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256826-2E12-AD3D-E562-C4F42E962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874B54-F28C-1843-2D2F-803092BE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PoC Demo: Offline Diagnostic Analysis (Spectrum)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5E7696-7536-534E-8A6E-3EC1B65A43E8}"/>
              </a:ext>
            </a:extLst>
          </p:cNvPr>
          <p:cNvSpPr txBox="1"/>
          <p:nvPr/>
        </p:nvSpPr>
        <p:spPr>
          <a:xfrm>
            <a:off x="330506" y="754457"/>
            <a:ext cx="11149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Spectrum Analysis on data encoding, </a:t>
            </a:r>
          </a:p>
          <a:p>
            <a:pPr marL="400050" indent="-400050">
              <a:buAutoNum type="romanLcPeriod"/>
            </a:pPr>
            <a:r>
              <a:rPr lang="en-GB" dirty="0"/>
              <a:t>Angle encoding(left)</a:t>
            </a:r>
          </a:p>
          <a:p>
            <a:pPr marL="400050" indent="-400050">
              <a:buAutoNum type="romanLcPeriod"/>
            </a:pPr>
            <a:r>
              <a:rPr lang="en-GB" dirty="0"/>
              <a:t>IQP encoding(right)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97370E-AA97-DE38-E200-21A003FCD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940" y="2416632"/>
            <a:ext cx="5524039" cy="3314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98FB80-D9FD-7286-EF93-6447B0940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06" y="2416632"/>
            <a:ext cx="5524039" cy="33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7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F7D07-CCF3-3B85-E7CF-1F4974819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077B8F-1DD8-A4A0-1407-4668C6E16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CC4C58-E552-141E-D4F3-AE810836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PoC Demo: Offline Diagnostic Analysis (Geometric)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887F95-AD41-9D8C-DD6F-25465168FAC1}"/>
              </a:ext>
            </a:extLst>
          </p:cNvPr>
          <p:cNvSpPr txBox="1"/>
          <p:nvPr/>
        </p:nvSpPr>
        <p:spPr>
          <a:xfrm>
            <a:off x="330506" y="754457"/>
            <a:ext cx="11149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Geometric Analysis on data encoding using fidelity matrix (Kernel)</a:t>
            </a:r>
          </a:p>
          <a:p>
            <a:pPr marL="342900" indent="-342900">
              <a:buAutoNum type="arabicPeriod"/>
            </a:pPr>
            <a:r>
              <a:rPr lang="en-GB" dirty="0"/>
              <a:t>Using Minmax normalization</a:t>
            </a:r>
          </a:p>
          <a:p>
            <a:pPr marL="342900" indent="-342900">
              <a:buAutoNum type="arabicPeriod"/>
            </a:pPr>
            <a:r>
              <a:rPr lang="en-GB" dirty="0"/>
              <a:t>Using Standard normalization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943916-E847-87F4-9CA4-1076BE15F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920722"/>
            <a:ext cx="89630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63350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21955</TotalTime>
  <Words>355</Words>
  <Application>Microsoft Office PowerPoint</Application>
  <PresentationFormat>Widescreen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1_ISIP Title Slide</vt:lpstr>
      <vt:lpstr>2_ISIP Content Slide</vt:lpstr>
      <vt:lpstr>2_ISIP Title Slide</vt:lpstr>
      <vt:lpstr>PowerPoint Presentation</vt:lpstr>
      <vt:lpstr>The Problem: The "Black Box" of QML</vt:lpstr>
      <vt:lpstr>The Solution: 1:1 Execution Parity</vt:lpstr>
      <vt:lpstr>The Solution: 1:1 Execution Parity</vt:lpstr>
      <vt:lpstr>PoC Demo: The "Sidecar" Interception</vt:lpstr>
      <vt:lpstr>PoC Demo: The "Flight Recorder" Trace</vt:lpstr>
      <vt:lpstr>PoC Demo: Offline Diagnostic Analysis (Spectrum)</vt:lpstr>
      <vt:lpstr>PoC Demo: Offline Diagnostic Analysis (Spectrum)</vt:lpstr>
      <vt:lpstr>PoC Demo: Offline Diagnostic Analysis (Geometric)</vt:lpstr>
      <vt:lpstr>PoC Demo: Offline Diagnostic Analysis (Effective dimension)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Md. Abdullah Al Mamun</cp:lastModifiedBy>
  <cp:revision>744</cp:revision>
  <cp:lastPrinted>2025-12-06T13:24:58Z</cp:lastPrinted>
  <dcterms:created xsi:type="dcterms:W3CDTF">2017-04-23T05:30:39Z</dcterms:created>
  <dcterms:modified xsi:type="dcterms:W3CDTF">2026-01-26T18:59:08Z</dcterms:modified>
</cp:coreProperties>
</file>