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677" r:id="rId1"/>
    <p:sldMasterId id="2147483681" r:id="rId2"/>
    <p:sldMasterId id="2147483687" r:id="rId3"/>
  </p:sldMasterIdLst>
  <p:notesMasterIdLst>
    <p:notesMasterId r:id="rId14"/>
  </p:notesMasterIdLst>
  <p:handoutMasterIdLst>
    <p:handoutMasterId r:id="rId15"/>
  </p:handoutMasterIdLst>
  <p:sldIdLst>
    <p:sldId id="303" r:id="rId4"/>
    <p:sldId id="343" r:id="rId5"/>
    <p:sldId id="415" r:id="rId6"/>
    <p:sldId id="420" r:id="rId7"/>
    <p:sldId id="421" r:id="rId8"/>
    <p:sldId id="422" r:id="rId9"/>
    <p:sldId id="423" r:id="rId10"/>
    <p:sldId id="424" r:id="rId11"/>
    <p:sldId id="425" r:id="rId12"/>
    <p:sldId id="4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6" pos="1752" userDrawn="1">
          <p15:clr>
            <a:srgbClr val="A4A3A4"/>
          </p15:clr>
        </p15:guide>
        <p15:guide id="7" pos="6072" userDrawn="1">
          <p15:clr>
            <a:srgbClr val="A4A3A4"/>
          </p15:clr>
        </p15:guide>
        <p15:guide id="8" orient="horz" pos="384" userDrawn="1">
          <p15:clr>
            <a:srgbClr val="A4A3A4"/>
          </p15:clr>
        </p15:guide>
        <p15:guide id="9" orient="horz" pos="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FFA6AC"/>
    <a:srgbClr val="EE4460"/>
    <a:srgbClr val="F4E9E9"/>
    <a:srgbClr val="E8D0D0"/>
    <a:srgbClr val="C0504D"/>
    <a:srgbClr val="6262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8" autoAdjust="0"/>
    <p:restoredTop sz="87827" autoAdjust="0"/>
  </p:normalViewPr>
  <p:slideViewPr>
    <p:cSldViewPr snapToGrid="0">
      <p:cViewPr varScale="1">
        <p:scale>
          <a:sx n="97" d="100"/>
          <a:sy n="97" d="100"/>
        </p:scale>
        <p:origin x="966" y="66"/>
      </p:cViewPr>
      <p:guideLst>
        <p:guide pos="3840"/>
        <p:guide orient="horz"/>
        <p:guide pos="7584"/>
        <p:guide pos="96"/>
        <p:guide pos="1752"/>
        <p:guide pos="6072"/>
        <p:guide orient="horz" pos="384"/>
        <p:guide orient="horz" pos="552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337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613F2-7A4B-1DBC-15A9-C99B15FD1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84E14-B4B3-F616-6812-30FDA0FAA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3A1C-2626-C246-86F2-B4105D67646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B8E1-A221-486C-265D-B0F772865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091B-A022-D971-990D-DB18C3DE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272F-E11C-0D49-A1EE-813733CA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6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D7BD1-38AD-F795-0D84-1FB39355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B2A9A-ECCF-B3A5-C9FC-AB056ED0E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AB44D-9D3F-BA1B-34BF-96E779D04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9F53-0EED-181E-AF8F-B9DA1E23E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3F95D-B60A-35F1-D862-5D7325165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DC263-CCD5-6267-B8A5-B75A2A5E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CBE57-8D54-C1CF-FF01-A9C5FB6CD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A4F17-DAAF-9AEC-2404-3512B26C3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A50D6-5582-5AA7-4B57-D6D89BBB0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25088-E194-A32C-F5BA-8B5F82EF5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3A0AA-7015-87ED-54D7-58656D004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00974-66C8-1B79-460C-BE156276E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AB44-A78F-7584-1EE4-7D88634C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F2E11-13E4-E141-317E-9B5EBE348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39837-3296-BBFA-273E-FC80ABD98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ECE43-A310-B60C-6A89-D8768EA66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4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6808-77D3-F36D-7161-06325087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59766-BAE5-FE1D-8DCF-FEAF61F34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81AEB-EAD7-0B53-738F-2E16B453F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6E24E-0ADD-1D68-2F0F-610D74A57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3196B-7B9A-5C39-8770-9DCD8885C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54437-C6FF-1FC7-0B1A-BD5F7145D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A7EBF-52D1-FB78-C793-10FC223E1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EE51D-51D1-3E62-9B9F-281D55364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409C9-8588-D832-B370-33B327DFA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95332-BDBE-F8B2-BE87-BA3ACDDC4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16F21-7BFA-8F52-6E24-5322FB1D5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329AF-A55C-A854-44FC-99F204883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12192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685800"/>
            <a:ext cx="1182624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1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840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1" y="-1"/>
            <a:ext cx="12191998" cy="653041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88371" y="6624263"/>
            <a:ext cx="6096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" y="6636789"/>
            <a:ext cx="12191998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66725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68088" algn="r"/>
              </a:tabLst>
              <a:defRPr/>
            </a:pPr>
            <a:r>
              <a:rPr lang="en-US" sz="1000" b="1" cap="none" baseline="0" dirty="0">
                <a:solidFill>
                  <a:srgbClr val="1F497D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M.A. Al Mamun et al.: </a:t>
            </a:r>
            <a:r>
              <a:rPr lang="en-US" sz="1000" b="1" noProof="1">
                <a:latin typeface="Arial" panose="020B0604020202020204" pitchFamily="34" charset="0"/>
                <a:cs typeface="Arial" panose="020B0604020202020204" pitchFamily="34" charset="0"/>
              </a:rPr>
              <a:t>HilbertBench: From Working Instrument to a PRX Quantum Submission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+mj-lt"/>
              </a:rPr>
              <a:t>	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June 12</a:t>
            </a:r>
            <a:r>
              <a:rPr lang="en-US" sz="1000" b="1" i="0" dirty="0">
                <a:solidFill>
                  <a:srgbClr val="1F497D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, 2026</a:t>
            </a:r>
            <a:endParaRPr lang="en-US" sz="1000" b="1" i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auto">
          <a:xfrm flipV="1">
            <a:off x="523208" y="6624263"/>
            <a:ext cx="11668791" cy="5137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1655387" y="6657110"/>
            <a:ext cx="48631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584461"/>
          </a:xfrm>
          <a:prstGeom prst="rect">
            <a:avLst/>
          </a:prstGeom>
        </p:spPr>
        <p:txBody>
          <a:bodyPr vert="horz" wrap="none" lIns="155448" tIns="0" rIns="0" bIns="0" rtlCol="0" anchor="ctr" anchorCtr="0">
            <a:no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64" y="6492245"/>
            <a:ext cx="456488" cy="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</p:sldLayoutIdLst>
  <p:hf hdr="0" ftr="0" dt="0"/>
  <p:txStyles>
    <p:titleStyle>
      <a:lvl1pPr marL="103188" indent="-11113" algn="l" defTabSz="457200" rtl="0" eaLnBrk="1" latinLnBrk="0" hangingPunct="1">
        <a:spcBef>
          <a:spcPct val="0"/>
        </a:spcBef>
        <a:buNone/>
        <a:tabLst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2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">
            <a:extLst>
              <a:ext uri="{FF2B5EF4-FFF2-40B4-BE49-F238E27FC236}">
                <a16:creationId xmlns:a16="http://schemas.microsoft.com/office/drawing/2014/main" id="{0178A366-C0CA-69EC-8B5D-A4B127D833CA}"/>
              </a:ext>
            </a:extLst>
          </p:cNvPr>
          <p:cNvSpPr/>
          <p:nvPr/>
        </p:nvSpPr>
        <p:spPr>
          <a:xfrm>
            <a:off x="522751" y="977900"/>
            <a:ext cx="1112847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US" sz="4000" b="1" noProof="1">
                <a:latin typeface="Arial" panose="020B0604020202020204" pitchFamily="34" charset="0"/>
                <a:cs typeface="Arial" panose="020B0604020202020204" pitchFamily="34" charset="0"/>
              </a:rPr>
              <a:t>HilbertBench: From Working Instrument to a PRX Quantum (APS Journal) Submission</a:t>
            </a:r>
          </a:p>
        </p:txBody>
      </p:sp>
      <p:pic>
        <p:nvPicPr>
          <p:cNvPr id="5" name="Google Shape;126;p1" descr="Neural Engineering Data Consortium (NEDC) logo: a circular illustration of a stylized human brain with signal waveforms, enclosed in a circle, with the text 'NEURAL ENGINEERING DATA CONSORTIUM' displayed below in dark red and black.">
            <a:extLst>
              <a:ext uri="{FF2B5EF4-FFF2-40B4-BE49-F238E27FC236}">
                <a16:creationId xmlns:a16="http://schemas.microsoft.com/office/drawing/2014/main" id="{BD09FCE2-34BE-0162-2773-6DB151C2BEA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396240" y="5194300"/>
            <a:ext cx="205482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5;p1">
            <a:extLst>
              <a:ext uri="{FF2B5EF4-FFF2-40B4-BE49-F238E27FC236}">
                <a16:creationId xmlns:a16="http://schemas.microsoft.com/office/drawing/2014/main" id="{B8FDE63F-8F7D-D813-2E62-FB371CA58ED0}"/>
              </a:ext>
            </a:extLst>
          </p:cNvPr>
          <p:cNvSpPr/>
          <p:nvPr/>
        </p:nvSpPr>
        <p:spPr>
          <a:xfrm>
            <a:off x="522751" y="3031173"/>
            <a:ext cx="5953760" cy="12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4288" indent="-14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noProof="1">
                <a:solidFill>
                  <a:srgbClr val="FF0000"/>
                </a:solidFill>
                <a:latin typeface="Arial"/>
                <a:cs typeface="Arial"/>
              </a:rPr>
              <a:t>M.A. Al Mamun</a:t>
            </a:r>
            <a:endParaRPr lang="en-US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noProof="1">
                <a:latin typeface="Arial"/>
                <a:cs typeface="Arial"/>
              </a:rPr>
              <a:t>The 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noProof="1">
                <a:latin typeface="Arial"/>
                <a:cs typeface="Arial"/>
              </a:rPr>
              <a:t>Temple University, Philadelphia, PA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lang="en-US" sz="1800" b="0" i="0" u="none" strike="noStrike" cap="none" noProof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3ED6536-63DD-91F3-0169-31AF8933A2D9}"/>
              </a:ext>
            </a:extLst>
          </p:cNvPr>
          <p:cNvSpPr/>
          <p:nvPr/>
        </p:nvSpPr>
        <p:spPr>
          <a:xfrm>
            <a:off x="660399" y="292100"/>
            <a:ext cx="3292169" cy="384048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r>
              <a:rPr lang="en-US" dirty="0">
                <a:solidFill>
                  <a:srgbClr val="B8D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NEDC Discussion|  June 12, 2026</a:t>
            </a:r>
            <a:endParaRPr lang="en-US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8325383-E94C-8591-9012-6584C89AECCA}"/>
              </a:ext>
            </a:extLst>
          </p:cNvPr>
          <p:cNvSpPr/>
          <p:nvPr/>
        </p:nvSpPr>
        <p:spPr>
          <a:xfrm>
            <a:off x="522751" y="2553602"/>
            <a:ext cx="2286000" cy="36576"/>
          </a:xfrm>
          <a:prstGeom prst="rect">
            <a:avLst/>
          </a:prstGeom>
          <a:solidFill>
            <a:srgbClr val="002060"/>
          </a:solidFill>
          <a:ln w="12700">
            <a:noFill/>
            <a:prstDash val="solid"/>
          </a:ln>
        </p:spPr>
        <p:txBody>
          <a:bodyPr/>
          <a:lstStyle/>
          <a:p>
            <a:endParaRPr lang="en-US" dirty="0">
              <a:solidFill>
                <a:srgbClr val="B8DFE2"/>
              </a:solidFill>
              <a:latin typeface="Calibri" pitchFamily="34" charset="0"/>
              <a:cs typeface="Calibri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F776B4-F2FE-7B50-F276-3CF4FCFC2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74" y="3220912"/>
            <a:ext cx="4165586" cy="346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A6C144-0512-70D4-2433-9168866834C1}"/>
              </a:ext>
            </a:extLst>
          </p:cNvPr>
          <p:cNvSpPr txBox="1"/>
          <p:nvPr/>
        </p:nvSpPr>
        <p:spPr>
          <a:xfrm>
            <a:off x="4483511" y="2598003"/>
            <a:ext cx="283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739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16F6A-C02F-AC60-E34F-E18E3C1F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US" sz="3200" noProof="1"/>
              <a:t>Why Did I choose PRX Quantum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DF68D6-3B25-CA73-5227-2A51BB175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73948"/>
              </p:ext>
            </p:extLst>
          </p:nvPr>
        </p:nvGraphicFramePr>
        <p:xfrm>
          <a:off x="360784" y="897946"/>
          <a:ext cx="10936479" cy="45105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34120">
                  <a:extLst>
                    <a:ext uri="{9D8B030D-6E8A-4147-A177-3AD203B41FA5}">
                      <a16:colId xmlns:a16="http://schemas.microsoft.com/office/drawing/2014/main" val="821891051"/>
                    </a:ext>
                  </a:extLst>
                </a:gridCol>
                <a:gridCol w="1543208">
                  <a:extLst>
                    <a:ext uri="{9D8B030D-6E8A-4147-A177-3AD203B41FA5}">
                      <a16:colId xmlns:a16="http://schemas.microsoft.com/office/drawing/2014/main" val="998769969"/>
                    </a:ext>
                  </a:extLst>
                </a:gridCol>
                <a:gridCol w="1625213">
                  <a:extLst>
                    <a:ext uri="{9D8B030D-6E8A-4147-A177-3AD203B41FA5}">
                      <a16:colId xmlns:a16="http://schemas.microsoft.com/office/drawing/2014/main" val="255437408"/>
                    </a:ext>
                  </a:extLst>
                </a:gridCol>
                <a:gridCol w="5033938">
                  <a:extLst>
                    <a:ext uri="{9D8B030D-6E8A-4147-A177-3AD203B41FA5}">
                      <a16:colId xmlns:a16="http://schemas.microsoft.com/office/drawing/2014/main" val="2476813228"/>
                    </a:ext>
                  </a:extLst>
                </a:gridCol>
              </a:tblGrid>
              <a:tr h="29500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b="1" dirty="0"/>
                        <a:t>Venue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b="1" dirty="0"/>
                        <a:t>Impact Factor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b="1" dirty="0"/>
                        <a:t>Realistic?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800" b="1" dirty="0"/>
                        <a:t>What’s needed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472755182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Nature (main)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~70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No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Paradigm-shifting discovery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981875082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Nature Communications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~17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Very hard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Real hardware + novel empirical finding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2549755549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 err="1">
                          <a:solidFill>
                            <a:srgbClr val="FF0000"/>
                          </a:solidFill>
                        </a:rPr>
                        <a:t>npj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 Quantum Information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</a:rPr>
                        <a:t>~7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</a:rPr>
                        <a:t>Possible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</a:rPr>
                        <a:t>Strong empirical work + real hardware validation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1474544153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PRX Quantum (APS)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~7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Yes, realistic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Real hardware + solid empirical validation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1120988526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Quantum (community journal)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~6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Yes, strong fit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Empirical study + mature tool/framework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2318382623"/>
                  </a:ext>
                </a:extLst>
              </a:tr>
              <a:tr h="737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ACM Transactions on Quantum Computing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—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Yes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Systems-focused framing (software / infrastructure contribution)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1464283327"/>
                  </a:ext>
                </a:extLst>
              </a:tr>
              <a:tr h="737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SoftwareX / JOSS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Low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Easy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Tool-only paper (software description, reproducibility focus)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634143994"/>
                  </a:ext>
                </a:extLst>
              </a:tr>
            </a:tbl>
          </a:graphicData>
        </a:graphic>
      </p:graphicFrame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0E71894-4CD2-50FB-9698-CCC4BDB69D8A}"/>
              </a:ext>
            </a:extLst>
          </p:cNvPr>
          <p:cNvSpPr/>
          <p:nvPr/>
        </p:nvSpPr>
        <p:spPr>
          <a:xfrm>
            <a:off x="439442" y="5617154"/>
            <a:ext cx="11155680" cy="685800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lnSpc>
                <a:spcPct val="100000"/>
              </a:lnSpc>
            </a:pPr>
            <a:r>
              <a:rPr sz="2000" b="0" dirty="0">
                <a:solidFill>
                  <a:srgbClr val="1B2A4A"/>
                </a:solidFill>
                <a:latin typeface="Calibri"/>
              </a:rPr>
              <a:t>Venue strategy:  PRX Quantum (scope explicitly covers methods &amp; instrumentation)  →  </a:t>
            </a:r>
            <a:r>
              <a:rPr sz="2000" b="0" dirty="0" err="1">
                <a:solidFill>
                  <a:srgbClr val="1B2A4A"/>
                </a:solidFill>
                <a:latin typeface="Calibri"/>
              </a:rPr>
              <a:t>npj</a:t>
            </a:r>
            <a:r>
              <a:rPr sz="2000" b="0" dirty="0">
                <a:solidFill>
                  <a:srgbClr val="1B2A4A"/>
                </a:solidFill>
                <a:latin typeface="Calibri"/>
              </a:rPr>
              <a:t> Quantum Information  →  Quantum.   The same experiments serve all three — only the template changes.</a:t>
            </a:r>
          </a:p>
        </p:txBody>
      </p:sp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47700-7039-E270-14DF-34768C40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2B3B1-E650-5AEA-8AD1-68C57D3A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en-GB" sz="2800" noProof="1">
                <a:latin typeface="Arial" panose="020B0604020202020204" pitchFamily="34" charset="0"/>
                <a:cs typeface="Arial" panose="020B0604020202020204" pitchFamily="34" charset="0"/>
              </a:rPr>
              <a:t>Why this paper gets accepted: three claims' reviewers haven't seen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DC712B94-80E0-959C-F3D8-CC32F7591BAF}"/>
              </a:ext>
            </a:extLst>
          </p:cNvPr>
          <p:cNvSpPr/>
          <p:nvPr/>
        </p:nvSpPr>
        <p:spPr>
          <a:xfrm>
            <a:off x="316107" y="856881"/>
            <a:ext cx="3611880" cy="4846319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9EDD-4B01-2298-8F95-35B40A9C88EE}"/>
              </a:ext>
            </a:extLst>
          </p:cNvPr>
          <p:cNvSpPr/>
          <p:nvPr/>
        </p:nvSpPr>
        <p:spPr>
          <a:xfrm>
            <a:off x="453267" y="1039761"/>
            <a:ext cx="3337560" cy="502920"/>
          </a:xfrm>
          <a:prstGeom prst="rect">
            <a:avLst/>
          </a:prstGeom>
          <a:solidFill>
            <a:srgbClr val="0E8A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>
                <a:solidFill>
                  <a:srgbClr val="FFFFFF"/>
                </a:solidFill>
              </a:rPr>
              <a:t>1  Blinded instrument validation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AB15E-C49C-A4E7-E84C-7E929BD0B851}"/>
              </a:ext>
            </a:extLst>
          </p:cNvPr>
          <p:cNvSpPr txBox="1"/>
          <p:nvPr/>
        </p:nvSpPr>
        <p:spPr>
          <a:xfrm>
            <a:off x="384931" y="1725561"/>
            <a:ext cx="3474720" cy="390998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36 runs conducted with pre-planted failure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Answer key secured via SHA-256 cryptographic 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protocol pre-registered on OSF before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Blinded researcher evaluates data traces alone to prevent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 performance transparency via a published confusion matrix</a:t>
            </a:r>
          </a:p>
          <a:p>
            <a:pPr algn="l">
              <a:lnSpc>
                <a:spcPct val="112000"/>
              </a:lnSpc>
            </a:pPr>
            <a:endParaRPr lang="en-GB" b="0" dirty="0">
              <a:solidFill>
                <a:srgbClr val="1B2A4A"/>
              </a:solidFill>
              <a:latin typeface="Calibri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D8C055DA-9BD9-393C-4C62-1CC9EC4F8A4F}"/>
              </a:ext>
            </a:extLst>
          </p:cNvPr>
          <p:cNvSpPr/>
          <p:nvPr/>
        </p:nvSpPr>
        <p:spPr>
          <a:xfrm>
            <a:off x="4138299" y="856881"/>
            <a:ext cx="3611880" cy="4846319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09FA32-C798-DA68-3023-235BC5E00A08}"/>
              </a:ext>
            </a:extLst>
          </p:cNvPr>
          <p:cNvSpPr/>
          <p:nvPr/>
        </p:nvSpPr>
        <p:spPr>
          <a:xfrm>
            <a:off x="4275459" y="1039761"/>
            <a:ext cx="3337560" cy="502920"/>
          </a:xfrm>
          <a:prstGeom prst="rect">
            <a:avLst/>
          </a:prstGeom>
          <a:solidFill>
            <a:srgbClr val="1B2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>
                <a:solidFill>
                  <a:srgbClr val="FFFFFF"/>
                </a:solidFill>
              </a:rPr>
              <a:t>2  Noise-shifted frontier (physics)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D913C2-6086-959D-32D1-8D3E7E340ECD}"/>
              </a:ext>
            </a:extLst>
          </p:cNvPr>
          <p:cNvSpPr txBox="1"/>
          <p:nvPr/>
        </p:nvSpPr>
        <p:spPr>
          <a:xfrm>
            <a:off x="4226787" y="1725561"/>
            <a:ext cx="3474720" cy="34778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Evaluates expressibility vs. trainability (Holmes et al., PRX Quantum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Benchmarks performance on a real IBM quantum device vs.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Quantifies frontier displacement caused by hardware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Delivers a new empirical, PRX-grade physics result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999851B8-9972-B9C4-E753-F1EBD6E19A17}"/>
              </a:ext>
            </a:extLst>
          </p:cNvPr>
          <p:cNvSpPr/>
          <p:nvPr/>
        </p:nvSpPr>
        <p:spPr>
          <a:xfrm>
            <a:off x="7960491" y="856881"/>
            <a:ext cx="3611880" cy="4846319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954ED5-EC64-6808-5C02-9D19D72A861D}"/>
              </a:ext>
            </a:extLst>
          </p:cNvPr>
          <p:cNvSpPr/>
          <p:nvPr/>
        </p:nvSpPr>
        <p:spPr>
          <a:xfrm>
            <a:off x="8097651" y="1039761"/>
            <a:ext cx="3337560" cy="502920"/>
          </a:xfrm>
          <a:prstGeom prst="rect">
            <a:avLst/>
          </a:prstGeom>
          <a:solidFill>
            <a:srgbClr val="5A60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3  Quantitative recovery of theory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00C7BC-DBEA-41B3-D900-A5B9D1D73C38}"/>
              </a:ext>
            </a:extLst>
          </p:cNvPr>
          <p:cNvSpPr txBox="1"/>
          <p:nvPr/>
        </p:nvSpPr>
        <p:spPr>
          <a:xfrm>
            <a:off x="8058811" y="1725561"/>
            <a:ext cx="3474719" cy="344709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Recovers the McClean 2018 barren-plateau scaling exponent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Predicts circuit fidelity directly from hardware-validated calibration snapshots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Establishes the core calibration curves of the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Formatted precisely to fit the structure of an instrument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1A87D-E8F5-0607-71C2-8F6B518B5391}"/>
              </a:ext>
            </a:extLst>
          </p:cNvPr>
          <p:cNvSpPr txBox="1"/>
          <p:nvPr/>
        </p:nvSpPr>
        <p:spPr>
          <a:xfrm>
            <a:off x="76938" y="5703200"/>
            <a:ext cx="4406572" cy="69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GB" sz="1800" b="0" dirty="0">
                <a:solidFill>
                  <a:srgbClr val="1B2A4A"/>
                </a:solidFill>
                <a:latin typeface="Calibri"/>
              </a:rPr>
              <a:t>Nothing like this exists in QML — it is standard in metrology and clinical research.</a:t>
            </a:r>
          </a:p>
        </p:txBody>
      </p:sp>
    </p:spTree>
    <p:extLst>
      <p:ext uri="{BB962C8B-B14F-4D97-AF65-F5344CB8AC3E}">
        <p14:creationId xmlns:p14="http://schemas.microsoft.com/office/powerpoint/2010/main" val="84896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46CD-8CD0-00B9-5C66-69A728001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215CCE-B8B4-2253-B104-151053B4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pt-BR" sz="2800" noProof="1">
                <a:latin typeface="Arial" panose="020B0604020202020204" pitchFamily="34" charset="0"/>
                <a:cs typeface="Arial" panose="020B0604020202020204" pitchFamily="34" charset="0"/>
              </a:rPr>
              <a:t>The protocol: diagnosis as a falsifiable experiment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AB7C66F-398B-ADCD-F675-8F9B95B988CE}"/>
              </a:ext>
            </a:extLst>
          </p:cNvPr>
          <p:cNvSpPr/>
          <p:nvPr/>
        </p:nvSpPr>
        <p:spPr>
          <a:xfrm>
            <a:off x="345604" y="958154"/>
            <a:ext cx="1993392" cy="1874519"/>
          </a:xfrm>
          <a:prstGeom prst="roundRect">
            <a:avLst/>
          </a:prstGeom>
          <a:solidFill>
            <a:srgbClr val="0E8A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sz="2000" b="1" dirty="0">
                <a:solidFill>
                  <a:srgbClr val="FFFFFF"/>
                </a:solidFill>
              </a:rPr>
              <a:t>1. Generate</a:t>
            </a:r>
          </a:p>
          <a:p>
            <a:r>
              <a:rPr sz="1400" dirty="0">
                <a:solidFill>
                  <a:srgbClr val="FFFFFF"/>
                </a:solidFill>
                <a:latin typeface="Calibri"/>
              </a:rPr>
              <a:t>Researcher A creates 36 runs — 9 each of healthy, barren plateau, shot-starved, noise-dominated. Seeded, neutral tags.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BF3033E-1775-E9B2-88F5-9A9FDD11096B}"/>
              </a:ext>
            </a:extLst>
          </p:cNvPr>
          <p:cNvSpPr/>
          <p:nvPr/>
        </p:nvSpPr>
        <p:spPr>
          <a:xfrm>
            <a:off x="2352712" y="1781114"/>
            <a:ext cx="292608" cy="274320"/>
          </a:xfrm>
          <a:prstGeom prst="rightArrow">
            <a:avLst/>
          </a:prstGeom>
          <a:solidFill>
            <a:srgbClr val="E8A3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EC112ED-B989-C99F-D9AD-CCF1460938F6}"/>
              </a:ext>
            </a:extLst>
          </p:cNvPr>
          <p:cNvSpPr/>
          <p:nvPr/>
        </p:nvSpPr>
        <p:spPr>
          <a:xfrm>
            <a:off x="2659036" y="958154"/>
            <a:ext cx="1993392" cy="1874519"/>
          </a:xfrm>
          <a:prstGeom prst="roundRect">
            <a:avLst/>
          </a:prstGeom>
          <a:solidFill>
            <a:srgbClr val="1B2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sz="2000" b="1" dirty="0">
                <a:solidFill>
                  <a:srgbClr val="FFFFFF"/>
                </a:solidFill>
              </a:rPr>
              <a:t>2. Blind</a:t>
            </a:r>
          </a:p>
          <a:p>
            <a:r>
              <a:rPr sz="1400" dirty="0">
                <a:solidFill>
                  <a:srgbClr val="FFFFFF"/>
                </a:solidFill>
                <a:latin typeface="Calibri"/>
              </a:rPr>
              <a:t>Tool copies each sealed run verbatim under a random ID and audits every tag for label leakage.</a:t>
            </a:r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id="{CD385D3B-5DCF-3ABB-A21B-0377F3CE9A84}"/>
              </a:ext>
            </a:extLst>
          </p:cNvPr>
          <p:cNvSpPr/>
          <p:nvPr/>
        </p:nvSpPr>
        <p:spPr>
          <a:xfrm>
            <a:off x="4666144" y="1781114"/>
            <a:ext cx="292608" cy="274320"/>
          </a:xfrm>
          <a:prstGeom prst="rightArrow">
            <a:avLst/>
          </a:prstGeom>
          <a:solidFill>
            <a:srgbClr val="E8A3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828ED6E2-41AE-791A-EDF2-213C4D717159}"/>
              </a:ext>
            </a:extLst>
          </p:cNvPr>
          <p:cNvSpPr/>
          <p:nvPr/>
        </p:nvSpPr>
        <p:spPr>
          <a:xfrm>
            <a:off x="4972468" y="958154"/>
            <a:ext cx="1993392" cy="1874519"/>
          </a:xfrm>
          <a:prstGeom prst="roundRect">
            <a:avLst/>
          </a:prstGeom>
          <a:solidFill>
            <a:srgbClr val="E8A3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sz="2000" b="1" dirty="0">
                <a:solidFill>
                  <a:srgbClr val="FFFFFF"/>
                </a:solidFill>
              </a:rPr>
              <a:t>3. Commit</a:t>
            </a:r>
          </a:p>
          <a:p>
            <a:r>
              <a:rPr sz="1400" dirty="0">
                <a:solidFill>
                  <a:srgbClr val="FFFFFF"/>
                </a:solidFill>
                <a:latin typeface="Calibri"/>
              </a:rPr>
              <a:t>SHA-256 hash of the answer key is published (git + OSF) BEFORE anyone diagnoses.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675A0659-846C-BC46-2891-E641AAC8F2E8}"/>
              </a:ext>
            </a:extLst>
          </p:cNvPr>
          <p:cNvSpPr/>
          <p:nvPr/>
        </p:nvSpPr>
        <p:spPr>
          <a:xfrm>
            <a:off x="6979576" y="1781114"/>
            <a:ext cx="292608" cy="274320"/>
          </a:xfrm>
          <a:prstGeom prst="rightArrow">
            <a:avLst/>
          </a:prstGeom>
          <a:solidFill>
            <a:srgbClr val="E8A3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A98CF5C6-C71D-8A91-F6AC-67C3F82F0C58}"/>
              </a:ext>
            </a:extLst>
          </p:cNvPr>
          <p:cNvSpPr/>
          <p:nvPr/>
        </p:nvSpPr>
        <p:spPr>
          <a:xfrm>
            <a:off x="7285900" y="958154"/>
            <a:ext cx="1993392" cy="1874519"/>
          </a:xfrm>
          <a:prstGeom prst="roundRect">
            <a:avLst/>
          </a:prstGeom>
          <a:solidFill>
            <a:srgbClr val="1B2A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sz="2000" b="1" dirty="0">
                <a:solidFill>
                  <a:srgbClr val="FFFFFF"/>
                </a:solidFill>
              </a:rPr>
              <a:t>4. Diagnose</a:t>
            </a:r>
          </a:p>
          <a:p>
            <a:r>
              <a:rPr sz="1400" dirty="0">
                <a:solidFill>
                  <a:srgbClr val="FFFFFF"/>
                </a:solidFill>
                <a:latin typeface="Calibri"/>
              </a:rPr>
              <a:t>Researcher B labels every run using analyzer outputs only — no contact with A, class balance undisclosed.</a:t>
            </a:r>
          </a:p>
        </p:txBody>
      </p:sp>
      <p:sp>
        <p:nvSpPr>
          <p:cNvPr id="26" name="Right Arrow 11">
            <a:extLst>
              <a:ext uri="{FF2B5EF4-FFF2-40B4-BE49-F238E27FC236}">
                <a16:creationId xmlns:a16="http://schemas.microsoft.com/office/drawing/2014/main" id="{5D2A1838-E6A3-3FD8-EBE7-3E61E4185FC5}"/>
              </a:ext>
            </a:extLst>
          </p:cNvPr>
          <p:cNvSpPr/>
          <p:nvPr/>
        </p:nvSpPr>
        <p:spPr>
          <a:xfrm>
            <a:off x="9293008" y="1781114"/>
            <a:ext cx="292608" cy="274320"/>
          </a:xfrm>
          <a:prstGeom prst="rightArrow">
            <a:avLst/>
          </a:prstGeom>
          <a:solidFill>
            <a:srgbClr val="E8A3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2A7523A5-5976-A554-0FB5-1B65669887DF}"/>
              </a:ext>
            </a:extLst>
          </p:cNvPr>
          <p:cNvSpPr/>
          <p:nvPr/>
        </p:nvSpPr>
        <p:spPr>
          <a:xfrm>
            <a:off x="9599332" y="958154"/>
            <a:ext cx="1993392" cy="1874519"/>
          </a:xfrm>
          <a:prstGeom prst="roundRect">
            <a:avLst/>
          </a:prstGeom>
          <a:solidFill>
            <a:srgbClr val="0E8A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ctr"/>
            <a:r>
              <a:rPr sz="2000" b="1" dirty="0">
                <a:solidFill>
                  <a:srgbClr val="FFFFFF"/>
                </a:solidFill>
              </a:rPr>
              <a:t>5. Score</a:t>
            </a:r>
          </a:p>
          <a:p>
            <a:r>
              <a:rPr sz="1400" dirty="0">
                <a:solidFill>
                  <a:srgbClr val="FFFFFF"/>
                </a:solidFill>
                <a:latin typeface="Calibri"/>
              </a:rPr>
              <a:t>Key verified against the commitment, then: confusion matrix, per-class precision/recall, 95% Wilson CIs.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D5ED3C-D83B-B792-ED0E-643A134714A0}"/>
              </a:ext>
            </a:extLst>
          </p:cNvPr>
          <p:cNvSpPr txBox="1"/>
          <p:nvPr/>
        </p:nvSpPr>
        <p:spPr>
          <a:xfrm>
            <a:off x="345604" y="3106994"/>
            <a:ext cx="11155680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400" b="1">
                <a:solidFill>
                  <a:srgbClr val="1B2A4A"/>
                </a:solidFill>
                <a:latin typeface="Calibri"/>
              </a:rPr>
              <a:t>Why it cannot be gamed:</a:t>
            </a: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588D753C-455A-0F47-5969-A23D7841D926}"/>
              </a:ext>
            </a:extLst>
          </p:cNvPr>
          <p:cNvSpPr/>
          <p:nvPr/>
        </p:nvSpPr>
        <p:spPr>
          <a:xfrm>
            <a:off x="345604" y="3564194"/>
            <a:ext cx="2697480" cy="1463040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l">
              <a:lnSpc>
                <a:spcPct val="100000"/>
              </a:lnSpc>
            </a:pPr>
            <a:endParaRPr sz="3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E545D8-43A5-DAE1-6F4D-343DACF2628D}"/>
              </a:ext>
            </a:extLst>
          </p:cNvPr>
          <p:cNvSpPr txBox="1"/>
          <p:nvPr/>
        </p:nvSpPr>
        <p:spPr>
          <a:xfrm>
            <a:off x="455332" y="3673922"/>
            <a:ext cx="2468880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b="1" dirty="0">
                <a:solidFill>
                  <a:srgbClr val="0E8A7D"/>
                </a:solidFill>
                <a:latin typeface="Calibri"/>
              </a:rPr>
              <a:t>Evidence is immutable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F1C66-7C82-F349-3B18-4777DC494687}"/>
              </a:ext>
            </a:extLst>
          </p:cNvPr>
          <p:cNvSpPr txBox="1"/>
          <p:nvPr/>
        </p:nvSpPr>
        <p:spPr>
          <a:xfrm>
            <a:off x="455332" y="4021394"/>
            <a:ext cx="2468880" cy="98802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dirty="0">
                <a:solidFill>
                  <a:srgbClr val="1B2A4A"/>
                </a:solidFill>
                <a:latin typeface="Calibri"/>
              </a:rPr>
              <a:t>traces are append-only and hash-sealed at creation — nobody can edit a run after the fact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5C652D60-D744-0473-5D63-D42DA8455FBC}"/>
              </a:ext>
            </a:extLst>
          </p:cNvPr>
          <p:cNvSpPr/>
          <p:nvPr/>
        </p:nvSpPr>
        <p:spPr>
          <a:xfrm>
            <a:off x="3207675" y="3564194"/>
            <a:ext cx="2697480" cy="1463040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l">
              <a:lnSpc>
                <a:spcPct val="100000"/>
              </a:lnSpc>
            </a:pPr>
            <a:endParaRPr sz="32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5B134A-A959-22BF-2F94-1C820AD89C51}"/>
              </a:ext>
            </a:extLst>
          </p:cNvPr>
          <p:cNvSpPr txBox="1"/>
          <p:nvPr/>
        </p:nvSpPr>
        <p:spPr>
          <a:xfrm>
            <a:off x="3317404" y="3673922"/>
            <a:ext cx="2468880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b="1">
                <a:solidFill>
                  <a:srgbClr val="0E8A7D"/>
                </a:solidFill>
                <a:latin typeface="Calibri"/>
              </a:rPr>
              <a:t>Answers are committed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8F453D-4E25-8AF5-7EE2-5755EACC6AD9}"/>
              </a:ext>
            </a:extLst>
          </p:cNvPr>
          <p:cNvSpPr txBox="1"/>
          <p:nvPr/>
        </p:nvSpPr>
        <p:spPr>
          <a:xfrm>
            <a:off x="3317404" y="4021394"/>
            <a:ext cx="2468880" cy="76181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dirty="0">
                <a:solidFill>
                  <a:srgbClr val="1B2A4A"/>
                </a:solidFill>
                <a:latin typeface="Calibri"/>
              </a:rPr>
              <a:t>changing the key after diagnosis breaks the published hash — verifiable by anyone</a:t>
            </a:r>
          </a:p>
        </p:txBody>
      </p:sp>
      <p:sp>
        <p:nvSpPr>
          <p:cNvPr id="46" name="Rounded Rectangle 20">
            <a:extLst>
              <a:ext uri="{FF2B5EF4-FFF2-40B4-BE49-F238E27FC236}">
                <a16:creationId xmlns:a16="http://schemas.microsoft.com/office/drawing/2014/main" id="{094B0DE6-804C-D84C-5BE8-DB21F4FBC65B}"/>
              </a:ext>
            </a:extLst>
          </p:cNvPr>
          <p:cNvSpPr/>
          <p:nvPr/>
        </p:nvSpPr>
        <p:spPr>
          <a:xfrm>
            <a:off x="6069748" y="3564194"/>
            <a:ext cx="2697480" cy="1463040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l">
              <a:lnSpc>
                <a:spcPct val="100000"/>
              </a:lnSpc>
            </a:pPr>
            <a:endParaRPr sz="3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305544-7509-422E-007F-C95C3EFD81AD}"/>
              </a:ext>
            </a:extLst>
          </p:cNvPr>
          <p:cNvSpPr txBox="1"/>
          <p:nvPr/>
        </p:nvSpPr>
        <p:spPr>
          <a:xfrm>
            <a:off x="6179476" y="3673922"/>
            <a:ext cx="2468880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b="1">
                <a:solidFill>
                  <a:srgbClr val="0E8A7D"/>
                </a:solidFill>
                <a:latin typeface="Calibri"/>
              </a:rPr>
              <a:t>Thresholds are frozen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EC6243-8804-1C9F-4EDE-C967D0E2E812}"/>
              </a:ext>
            </a:extLst>
          </p:cNvPr>
          <p:cNvSpPr txBox="1"/>
          <p:nvPr/>
        </p:nvSpPr>
        <p:spPr>
          <a:xfrm>
            <a:off x="6179476" y="4021394"/>
            <a:ext cx="2468880" cy="98802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dirty="0">
                <a:solidFill>
                  <a:srgbClr val="1B2A4A"/>
                </a:solidFill>
                <a:latin typeface="Calibri"/>
              </a:rPr>
              <a:t>fixed on a disjoint 12-run dev corpus and pre-registered — we can't tune the detector to pass its own exam</a:t>
            </a:r>
          </a:p>
        </p:txBody>
      </p:sp>
      <p:sp>
        <p:nvSpPr>
          <p:cNvPr id="52" name="Rounded Rectangle 23">
            <a:extLst>
              <a:ext uri="{FF2B5EF4-FFF2-40B4-BE49-F238E27FC236}">
                <a16:creationId xmlns:a16="http://schemas.microsoft.com/office/drawing/2014/main" id="{BA3AB7FE-C1C8-8CD5-05E1-EBBBB0F5E442}"/>
              </a:ext>
            </a:extLst>
          </p:cNvPr>
          <p:cNvSpPr/>
          <p:nvPr/>
        </p:nvSpPr>
        <p:spPr>
          <a:xfrm>
            <a:off x="8931820" y="3564194"/>
            <a:ext cx="2697480" cy="1463040"/>
          </a:xfrm>
          <a:prstGeom prst="roundRect">
            <a:avLst/>
          </a:prstGeom>
          <a:solidFill>
            <a:srgbClr val="F2F4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l">
              <a:lnSpc>
                <a:spcPct val="100000"/>
              </a:lnSpc>
            </a:pPr>
            <a:endParaRPr sz="3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F1E958-C552-CCA5-D936-A470CD46FD16}"/>
              </a:ext>
            </a:extLst>
          </p:cNvPr>
          <p:cNvSpPr txBox="1"/>
          <p:nvPr/>
        </p:nvSpPr>
        <p:spPr>
          <a:xfrm>
            <a:off x="9041548" y="3673922"/>
            <a:ext cx="2468880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b="1">
                <a:solidFill>
                  <a:srgbClr val="0E8A7D"/>
                </a:solidFill>
                <a:latin typeface="Calibri"/>
              </a:rPr>
              <a:t>Timestamps don't leak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597822-F286-60A5-C97D-7EC546383CC3}"/>
              </a:ext>
            </a:extLst>
          </p:cNvPr>
          <p:cNvSpPr txBox="1"/>
          <p:nvPr/>
        </p:nvSpPr>
        <p:spPr>
          <a:xfrm>
            <a:off x="9041548" y="4021394"/>
            <a:ext cx="2468880" cy="76181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dirty="0">
                <a:solidFill>
                  <a:srgbClr val="1B2A4A"/>
                </a:solidFill>
                <a:latin typeface="Calibri"/>
              </a:rPr>
              <a:t>generation order is shuffled, so trace metadata carries no label signal</a:t>
            </a:r>
          </a:p>
        </p:txBody>
      </p:sp>
      <p:sp>
        <p:nvSpPr>
          <p:cNvPr id="58" name="Rounded Rectangle 26">
            <a:extLst>
              <a:ext uri="{FF2B5EF4-FFF2-40B4-BE49-F238E27FC236}">
                <a16:creationId xmlns:a16="http://schemas.microsoft.com/office/drawing/2014/main" id="{B0BD3A04-0F74-8592-F6BB-9B0676EDA4F7}"/>
              </a:ext>
            </a:extLst>
          </p:cNvPr>
          <p:cNvSpPr/>
          <p:nvPr/>
        </p:nvSpPr>
        <p:spPr>
          <a:xfrm>
            <a:off x="345604" y="5255834"/>
            <a:ext cx="11155680" cy="640080"/>
          </a:xfrm>
          <a:prstGeom prst="roundRect">
            <a:avLst/>
          </a:prstGeom>
          <a:solidFill>
            <a:srgbClr val="FCEF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lnSpc>
                <a:spcPct val="100000"/>
              </a:lnSpc>
            </a:pPr>
            <a:r>
              <a:rPr sz="2000" b="0">
                <a:solidFill>
                  <a:srgbClr val="1B2A4A"/>
                </a:solidFill>
                <a:latin typeface="Calibri"/>
              </a:rPr>
              <a:t>Chance level is 25%. Whatever the accuracy, it publishes with error bars — and the dev corpus already separates 4/4 classes, so the floor is high. This protocol is the paper's Figure 5.</a:t>
            </a:r>
          </a:p>
        </p:txBody>
      </p:sp>
    </p:spTree>
    <p:extLst>
      <p:ext uri="{BB962C8B-B14F-4D97-AF65-F5344CB8AC3E}">
        <p14:creationId xmlns:p14="http://schemas.microsoft.com/office/powerpoint/2010/main" val="206281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91ED9-E9ED-5C44-6FC6-E14DBE7E9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9EF82-0BE6-DB5C-A1F6-8B40D240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en-GB" sz="2800" noProof="1">
                <a:latin typeface="Arial" panose="020B0604020202020204" pitchFamily="34" charset="0"/>
                <a:cs typeface="Arial" panose="020B0604020202020204" pitchFamily="34" charset="0"/>
              </a:rPr>
              <a:t>The physics: measuring how noise displaces the frontier</a:t>
            </a:r>
          </a:p>
        </p:txBody>
      </p:sp>
      <p:pic>
        <p:nvPicPr>
          <p:cNvPr id="3" name="Picture 2" descr="fig_shift.png">
            <a:extLst>
              <a:ext uri="{FF2B5EF4-FFF2-40B4-BE49-F238E27FC236}">
                <a16:creationId xmlns:a16="http://schemas.microsoft.com/office/drawing/2014/main" id="{4F642295-2C3E-3D21-02AB-A45620032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3" y="1030420"/>
            <a:ext cx="5897880" cy="3813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392F5-E0CC-7CFA-F91C-02B6A6D618FD}"/>
              </a:ext>
            </a:extLst>
          </p:cNvPr>
          <p:cNvSpPr txBox="1"/>
          <p:nvPr/>
        </p:nvSpPr>
        <p:spPr>
          <a:xfrm>
            <a:off x="6777867" y="771341"/>
            <a:ext cx="5029200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1B2A4A"/>
                </a:solidFill>
              </a:rPr>
              <a:t>What theory says: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Holmes 2022: more expressive </a:t>
            </a:r>
            <a:r>
              <a:rPr lang="en-GB" sz="1600" dirty="0" err="1">
                <a:solidFill>
                  <a:srgbClr val="1B2A4A"/>
                </a:solidFill>
              </a:rPr>
              <a:t>ansatze</a:t>
            </a:r>
            <a:r>
              <a:rPr lang="en-GB" sz="1600" dirty="0">
                <a:solidFill>
                  <a:srgbClr val="1B2A4A"/>
                </a:solidFill>
              </a:rPr>
              <a:t> have provably flatter landscapes. Wang 2021: noise alone induces barren plateaus (NIBP).</a:t>
            </a: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C0504D"/>
                </a:solidFill>
              </a:rPr>
              <a:t>What nobody had measured: how noise moves the frontier on a real device.</a:t>
            </a:r>
          </a:p>
          <a:p>
            <a:pPr>
              <a:spcAft>
                <a:spcPts val="400"/>
              </a:spcAft>
            </a:pPr>
            <a:endParaRPr lang="en-GB" sz="1600" b="1" dirty="0">
              <a:solidFill>
                <a:srgbClr val="C0504D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0E8A7D"/>
                </a:solidFill>
              </a:rPr>
              <a:t>I measured the onset — on the free tier: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no suppression at depth ≤ 6; significant suppression at depths 8–16 (CIs exclude the simulator at every depth; ratio falls 0.47 → 0.22). The NIBP onset is bracketed between depths 6 and 8.</a:t>
            </a:r>
          </a:p>
          <a:p>
            <a:pPr>
              <a:spcAft>
                <a:spcPts val="400"/>
              </a:spcAft>
            </a:pPr>
            <a:endParaRPr lang="en-GB" sz="1600" dirty="0">
              <a:solidFill>
                <a:srgbClr val="1B2A4A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0E8A7D"/>
                </a:solidFill>
              </a:rPr>
              <a:t>And the expressibility axis moved too: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first hardware KL pilot shows noise biasing the metric TOWARD Haar at depth 1 — 'fake expressibility'. Noise pushes frontier points down-and-left: models look more expressive and less trainable than they are.</a:t>
            </a:r>
          </a:p>
          <a:p>
            <a:pPr>
              <a:spcAft>
                <a:spcPts val="400"/>
              </a:spcAft>
            </a:pPr>
            <a:endParaRPr lang="en-GB" sz="1600" dirty="0">
              <a:solidFill>
                <a:srgbClr val="1B2A4A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The paid runs turn both pilots into publication-grade curves on one device: ≈5.5 QPU-min ≈ $550.</a:t>
            </a:r>
          </a:p>
        </p:txBody>
      </p:sp>
    </p:spTree>
    <p:extLst>
      <p:ext uri="{BB962C8B-B14F-4D97-AF65-F5344CB8AC3E}">
        <p14:creationId xmlns:p14="http://schemas.microsoft.com/office/powerpoint/2010/main" val="199136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69785-DD1A-41EE-3EDB-F65D1106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D6491-7FF9-115E-EB3C-D12EFE2D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en-GB" sz="2800" noProof="1">
                <a:latin typeface="Arial" panose="020B0604020202020204" pitchFamily="34" charset="0"/>
                <a:cs typeface="Arial" panose="020B0604020202020204" pitchFamily="34" charset="0"/>
              </a:rPr>
              <a:t>Calibrating the instrument against known theory</a:t>
            </a:r>
          </a:p>
        </p:txBody>
      </p:sp>
      <p:pic>
        <p:nvPicPr>
          <p:cNvPr id="5" name="Picture 4" descr="fig_scaling.png">
            <a:extLst>
              <a:ext uri="{FF2B5EF4-FFF2-40B4-BE49-F238E27FC236}">
                <a16:creationId xmlns:a16="http://schemas.microsoft.com/office/drawing/2014/main" id="{547D7DF6-2750-28E8-62FC-EB79B7FB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991092"/>
            <a:ext cx="5760720" cy="3886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B7BFE-501B-2DF1-2662-525AD07E4F24}"/>
              </a:ext>
            </a:extLst>
          </p:cNvPr>
          <p:cNvSpPr txBox="1"/>
          <p:nvPr/>
        </p:nvSpPr>
        <p:spPr>
          <a:xfrm>
            <a:off x="6416040" y="1036812"/>
            <a:ext cx="5120640" cy="468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1B2A4A"/>
                </a:solidFill>
              </a:rPr>
              <a:t>Already measured (left):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Five qubit widths, 250-point landscapes, </a:t>
            </a:r>
            <a:r>
              <a:rPr lang="en-GB" sz="1600" dirty="0" err="1">
                <a:solidFill>
                  <a:srgbClr val="1B2A4A"/>
                </a:solidFill>
              </a:rPr>
              <a:t>analyzed</a:t>
            </a:r>
            <a:r>
              <a:rPr lang="en-GB" sz="1600" dirty="0">
                <a:solidFill>
                  <a:srgbClr val="1B2A4A"/>
                </a:solidFill>
              </a:rPr>
              <a:t> blind from sealed traces: variance ∝ 2^(−1.03·n) — clean exponential suppression, exactly the McClean 2018 mechanism for local costs.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The detector flips to 'barren' precisely where planted (n ≥ 8), with bootstrap CIs that don't straddle the threshold.</a:t>
            </a:r>
          </a:p>
          <a:p>
            <a:pPr>
              <a:spcAft>
                <a:spcPts val="400"/>
              </a:spcAft>
            </a:pPr>
            <a:endParaRPr lang="en-GB" sz="1600" dirty="0">
              <a:solidFill>
                <a:srgbClr val="1B2A4A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1B2A4A"/>
                </a:solidFill>
              </a:rPr>
              <a:t>Second calibration curve — real-device check done: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On </a:t>
            </a:r>
            <a:r>
              <a:rPr lang="en-GB" sz="1600" dirty="0" err="1">
                <a:solidFill>
                  <a:srgbClr val="1B2A4A"/>
                </a:solidFill>
              </a:rPr>
              <a:t>ibm_marrakesh</a:t>
            </a:r>
            <a:r>
              <a:rPr lang="en-GB" sz="1600" dirty="0">
                <a:solidFill>
                  <a:srgbClr val="1B2A4A"/>
                </a:solidFill>
              </a:rPr>
              <a:t>, the instrument predicted fidelity 0.518 from the trace's calibration snapshot; the device delivered 0.559 — within 8%, on unmitigated hardware.</a:t>
            </a:r>
          </a:p>
          <a:p>
            <a:pPr>
              <a:spcAft>
                <a:spcPts val="400"/>
              </a:spcAft>
            </a:pPr>
            <a:endParaRPr lang="en-GB" sz="1600" dirty="0">
              <a:solidFill>
                <a:srgbClr val="1B2A4A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0E8A7D"/>
                </a:solidFill>
              </a:rPr>
              <a:t>Why reviewers care: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An instrument paper lives or dies on traceability. Every number is re-derivable from the public traces and seeds (two </a:t>
            </a:r>
            <a:r>
              <a:rPr lang="en-GB" sz="1600" dirty="0" err="1">
                <a:solidFill>
                  <a:srgbClr val="1B2A4A"/>
                </a:solidFill>
              </a:rPr>
              <a:t>Zenodo</a:t>
            </a:r>
            <a:r>
              <a:rPr lang="en-GB" sz="1600" dirty="0">
                <a:solidFill>
                  <a:srgbClr val="1B2A4A"/>
                </a:solidFill>
              </a:rPr>
              <a:t> DOIs).</a:t>
            </a:r>
          </a:p>
        </p:txBody>
      </p:sp>
    </p:spTree>
    <p:extLst>
      <p:ext uri="{BB962C8B-B14F-4D97-AF65-F5344CB8AC3E}">
        <p14:creationId xmlns:p14="http://schemas.microsoft.com/office/powerpoint/2010/main" val="302912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472D6-07E8-8E13-3507-01AD52516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BEF15-49C1-D897-AA2E-7A70E06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en-GB" sz="2800" noProof="1">
                <a:latin typeface="Arial" panose="020B0604020202020204" pitchFamily="34" charset="0"/>
                <a:cs typeface="Arial" panose="020B0604020202020204" pitchFamily="34" charset="0"/>
              </a:rPr>
              <a:t>Measured this week: it works — including on real hardware</a:t>
            </a:r>
          </a:p>
        </p:txBody>
      </p:sp>
      <p:pic>
        <p:nvPicPr>
          <p:cNvPr id="3" name="Picture 2" descr="fig_corpus.png">
            <a:extLst>
              <a:ext uri="{FF2B5EF4-FFF2-40B4-BE49-F238E27FC236}">
                <a16:creationId xmlns:a16="http://schemas.microsoft.com/office/drawing/2014/main" id="{542D35B8-8CD7-CA4D-0C7D-966691FE1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932098"/>
            <a:ext cx="7863840" cy="2886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955887-7E46-1BE6-D7F2-776E0F5B8A2C}"/>
              </a:ext>
            </a:extLst>
          </p:cNvPr>
          <p:cNvSpPr txBox="1"/>
          <p:nvPr/>
        </p:nvSpPr>
        <p:spPr>
          <a:xfrm>
            <a:off x="8337755" y="1072700"/>
            <a:ext cx="324464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1B2A4A"/>
                </a:solidFill>
              </a:rPr>
              <a:t>12-run development corpus, four planted failure modes: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every class separates using default thresholds — zero tuning. Thresholds now frozen and pre-registered.</a:t>
            </a:r>
          </a:p>
          <a:p>
            <a:pPr>
              <a:spcAft>
                <a:spcPts val="400"/>
              </a:spcAft>
            </a:pPr>
            <a:endParaRPr lang="en-GB" sz="1600" dirty="0">
              <a:solidFill>
                <a:srgbClr val="1B2A4A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0E8A7D"/>
                </a:solidFill>
              </a:rPr>
              <a:t>Yesterday, on </a:t>
            </a:r>
            <a:r>
              <a:rPr lang="en-GB" sz="1600" b="1" dirty="0" err="1">
                <a:solidFill>
                  <a:srgbClr val="0E8A7D"/>
                </a:solidFill>
              </a:rPr>
              <a:t>ibm_marrakesh</a:t>
            </a:r>
            <a:r>
              <a:rPr lang="en-GB" sz="1600" b="1" dirty="0">
                <a:solidFill>
                  <a:srgbClr val="0E8A7D"/>
                </a:solidFill>
              </a:rPr>
              <a:t> (156-qubit Heron):</a:t>
            </a:r>
          </a:p>
          <a:p>
            <a:pPr>
              <a:spcAft>
                <a:spcPts val="400"/>
              </a:spcAft>
            </a:pPr>
            <a:r>
              <a:rPr lang="en-GB" sz="1600" dirty="0">
                <a:solidFill>
                  <a:srgbClr val="1B2A4A"/>
                </a:solidFill>
              </a:rPr>
              <a:t>full pipeline passed 5/5 verification checks — on the FREE tier, using 33 QPU-seconds.</a:t>
            </a:r>
          </a:p>
          <a:p>
            <a:pPr>
              <a:spcAft>
                <a:spcPts val="400"/>
              </a:spcAft>
            </a:pPr>
            <a:endParaRPr lang="en-GB" sz="1600" dirty="0">
              <a:solidFill>
                <a:srgbClr val="1B2A4A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solidFill>
                  <a:srgbClr val="1B2A4A"/>
                </a:solidFill>
              </a:rPr>
              <a:t>319 automated tests passing.</a:t>
            </a:r>
          </a:p>
        </p:txBody>
      </p:sp>
    </p:spTree>
    <p:extLst>
      <p:ext uri="{BB962C8B-B14F-4D97-AF65-F5344CB8AC3E}">
        <p14:creationId xmlns:p14="http://schemas.microsoft.com/office/powerpoint/2010/main" val="306838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07167-679C-EB20-C37C-A27679538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62990-7C10-88D7-B02C-55128207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en-GB" sz="2800" noProof="1">
                <a:latin typeface="Arial" panose="020B0604020202020204" pitchFamily="34" charset="0"/>
                <a:cs typeface="Arial" panose="020B0604020202020204" pitchFamily="34" charset="0"/>
              </a:rPr>
              <a:t>The science is already visible — simulator and real hardware</a:t>
            </a:r>
          </a:p>
        </p:txBody>
      </p:sp>
      <p:pic>
        <p:nvPicPr>
          <p:cNvPr id="5" name="Picture 4" descr="fig_frontier.png">
            <a:extLst>
              <a:ext uri="{FF2B5EF4-FFF2-40B4-BE49-F238E27FC236}">
                <a16:creationId xmlns:a16="http://schemas.microsoft.com/office/drawing/2014/main" id="{DAE2AB88-49A5-3DBD-89F3-6A0BAD5DA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1033370"/>
            <a:ext cx="3977639" cy="2895518"/>
          </a:xfrm>
          <a:prstGeom prst="rect">
            <a:avLst/>
          </a:prstGeom>
        </p:spPr>
      </p:pic>
      <p:pic>
        <p:nvPicPr>
          <p:cNvPr id="8" name="Picture 7" descr="fig_fidelity.png">
            <a:extLst>
              <a:ext uri="{FF2B5EF4-FFF2-40B4-BE49-F238E27FC236}">
                <a16:creationId xmlns:a16="http://schemas.microsoft.com/office/drawing/2014/main" id="{39A07917-7DC0-8749-975B-505C700EB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48" y="1033370"/>
            <a:ext cx="3840480" cy="3082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465922-5E08-47DD-C05B-4E254E8CCA05}"/>
              </a:ext>
            </a:extLst>
          </p:cNvPr>
          <p:cNvSpPr txBox="1"/>
          <p:nvPr/>
        </p:nvSpPr>
        <p:spPr>
          <a:xfrm>
            <a:off x="201168" y="4279490"/>
            <a:ext cx="3977639" cy="6204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600" b="0" dirty="0" err="1">
                <a:solidFill>
                  <a:srgbClr val="1B2A4A"/>
                </a:solidFill>
                <a:latin typeface="Calibri"/>
              </a:rPr>
              <a:t>Expressibility</a:t>
            </a:r>
            <a:r>
              <a:rPr sz="1600" b="0" dirty="0">
                <a:solidFill>
                  <a:srgbClr val="1B2A4A"/>
                </a:solidFill>
                <a:latin typeface="Calibri"/>
              </a:rPr>
              <a:t>-trainability frontier emerges exactly as Holmes 2022 predicts (simulator).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30AAB-80A7-5F25-079E-D75F7DF3A03C}"/>
              </a:ext>
            </a:extLst>
          </p:cNvPr>
          <p:cNvSpPr txBox="1"/>
          <p:nvPr/>
        </p:nvSpPr>
        <p:spPr>
          <a:xfrm>
            <a:off x="4270248" y="4279490"/>
            <a:ext cx="3840480" cy="8912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600" b="0" dirty="0">
                <a:solidFill>
                  <a:srgbClr val="1B2A4A"/>
                </a:solidFill>
                <a:latin typeface="Calibri"/>
              </a:rPr>
              <a:t>Fidelity prediction tracks observation — the red star is REAL hardware: predicted 0.518, observed 0.559 on </a:t>
            </a:r>
            <a:r>
              <a:rPr sz="1600" b="0" dirty="0" err="1">
                <a:solidFill>
                  <a:srgbClr val="1B2A4A"/>
                </a:solidFill>
                <a:latin typeface="Calibri"/>
              </a:rPr>
              <a:t>ibm_marrakesh</a:t>
            </a:r>
            <a:r>
              <a:rPr sz="1600" b="0" dirty="0">
                <a:solidFill>
                  <a:srgbClr val="1B2A4A"/>
                </a:solidFill>
                <a:latin typeface="Calibri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3D5F7-2F5A-AD43-3FEF-412B115AA010}"/>
              </a:ext>
            </a:extLst>
          </p:cNvPr>
          <p:cNvSpPr txBox="1"/>
          <p:nvPr/>
        </p:nvSpPr>
        <p:spPr>
          <a:xfrm>
            <a:off x="8351520" y="4183438"/>
            <a:ext cx="3840480" cy="14329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400"/>
              </a:spcAft>
            </a:pPr>
            <a:r>
              <a:rPr sz="1600" b="0" dirty="0">
                <a:solidFill>
                  <a:srgbClr val="1B2A4A"/>
                </a:solidFill>
                <a:latin typeface="Calibri"/>
              </a:rPr>
              <a:t>The NIBP onset, measured: hardware matches the simulator through depth 6, then drops significantly below it from depth 8 — noise-induced suppression, bracketed on the free tier.</a:t>
            </a:r>
          </a:p>
        </p:txBody>
      </p:sp>
      <p:pic>
        <p:nvPicPr>
          <p:cNvPr id="16" name="Picture 15" descr="fig_hw_variance.png">
            <a:extLst>
              <a:ext uri="{FF2B5EF4-FFF2-40B4-BE49-F238E27FC236}">
                <a16:creationId xmlns:a16="http://schemas.microsoft.com/office/drawing/2014/main" id="{583925CC-5B54-E64C-F6CA-6DEDEE04C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168" y="1033370"/>
            <a:ext cx="3840480" cy="29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2317-3957-7519-468B-56411EDA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CE26AF-BD8D-3661-73DC-5FE501F9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1887200" cy="599439"/>
          </a:xfrm>
        </p:spPr>
        <p:txBody>
          <a:bodyPr lIns="0"/>
          <a:lstStyle/>
          <a:p>
            <a:r>
              <a:rPr lang="en-GB" sz="2800" noProof="1">
                <a:latin typeface="Arial" panose="020B0604020202020204" pitchFamily="34" charset="0"/>
                <a:cs typeface="Arial" panose="020B0604020202020204" pitchFamily="34" charset="0"/>
              </a:rPr>
              <a:t>What the $2,000 buys — every dollar maps to a figure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854592-8A72-7428-49AA-83C0BB993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29708"/>
              </p:ext>
            </p:extLst>
          </p:nvPr>
        </p:nvGraphicFramePr>
        <p:xfrm>
          <a:off x="443926" y="1197569"/>
          <a:ext cx="75895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defRPr sz="125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rPr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5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Produces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5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QPU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5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Pipeline smoke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DONE — ran free on open access, 5/5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33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Expressibility probes (depths 1–6)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Fig. 3 hardware frontier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Variance landscapes (deep: 6–12)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Fig. 3 NIBP onset (target now locked)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2.5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Fidelity 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Fig. 4 hardware parity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30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Blind-corpus hardware 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Fig. 5 real-device credibility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Contingency / reruns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Queue failures, recalibration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0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defRPr sz="1150" b="1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Total (cap requested: $2,000)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1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1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t>≈14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150" b="1">
                          <a:solidFill>
                            <a:srgbClr val="1B2A4A"/>
                          </a:solidFill>
                          <a:latin typeface="Calibri"/>
                        </a:defRPr>
                      </a:pPr>
                      <a:r>
                        <a:rPr dirty="0"/>
                        <a:t>$1,400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045882-9DE1-7DD2-DF47-06CFA5E5565D}"/>
              </a:ext>
            </a:extLst>
          </p:cNvPr>
          <p:cNvSpPr txBox="1"/>
          <p:nvPr/>
        </p:nvSpPr>
        <p:spPr>
          <a:xfrm>
            <a:off x="8364794" y="1121860"/>
            <a:ext cx="3383280" cy="488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1600" b="1" dirty="0">
                <a:solidFill>
                  <a:srgbClr val="1B2A4A"/>
                </a:solidFill>
                <a:latin typeface="Calibri"/>
              </a:rPr>
              <a:t>Why hardware is non-negotiable:</a:t>
            </a:r>
          </a:p>
          <a:p>
            <a:pPr>
              <a:spcAft>
                <a:spcPts val="400"/>
              </a:spcAft>
            </a:pPr>
            <a:r>
              <a:rPr sz="1600" b="0" dirty="0">
                <a:solidFill>
                  <a:srgbClr val="1B2A4A"/>
                </a:solidFill>
                <a:latin typeface="Calibri"/>
              </a:rPr>
              <a:t>PRX Quantum / </a:t>
            </a:r>
            <a:r>
              <a:rPr sz="1600" b="0" dirty="0" err="1">
                <a:solidFill>
                  <a:srgbClr val="1B2A4A"/>
                </a:solidFill>
                <a:latin typeface="Calibri"/>
              </a:rPr>
              <a:t>npj</a:t>
            </a:r>
            <a:r>
              <a:rPr sz="1600" b="0" dirty="0">
                <a:solidFill>
                  <a:srgbClr val="1B2A4A"/>
                </a:solidFill>
                <a:latin typeface="Calibri"/>
              </a:rPr>
              <a:t> QI will not accept simulator-only claims about hardware noise. Claims 2 and 3 need real-device points.</a:t>
            </a:r>
          </a:p>
          <a:p>
            <a:pPr>
              <a:spcAft>
                <a:spcPts val="400"/>
              </a:spcAft>
            </a:pPr>
            <a:endParaRPr sz="1600" b="0" dirty="0">
              <a:solidFill>
                <a:srgbClr val="1B2A4A"/>
              </a:solidFill>
              <a:latin typeface="Calibri"/>
            </a:endParaRPr>
          </a:p>
          <a:p>
            <a:pPr>
              <a:spcAft>
                <a:spcPts val="400"/>
              </a:spcAft>
            </a:pPr>
            <a:r>
              <a:rPr sz="1600" b="1" dirty="0">
                <a:solidFill>
                  <a:srgbClr val="1B2A4A"/>
                </a:solidFill>
                <a:latin typeface="Calibri"/>
              </a:rPr>
              <a:t>Why it's this cheap:</a:t>
            </a:r>
          </a:p>
          <a:p>
            <a:pPr>
              <a:spcAft>
                <a:spcPts val="400"/>
              </a:spcAft>
            </a:pPr>
            <a:r>
              <a:rPr sz="1600" b="0" dirty="0">
                <a:solidFill>
                  <a:srgbClr val="1B2A4A"/>
                </a:solidFill>
                <a:latin typeface="Calibri"/>
              </a:rPr>
              <a:t>4–6 qubits, hundreds of parameter sets per job via broadcasting, batch mode, reduced shots where the statistics allow.</a:t>
            </a:r>
          </a:p>
          <a:p>
            <a:pPr>
              <a:spcAft>
                <a:spcPts val="400"/>
              </a:spcAft>
            </a:pPr>
            <a:endParaRPr sz="1600" b="0" dirty="0">
              <a:solidFill>
                <a:srgbClr val="1B2A4A"/>
              </a:solidFill>
              <a:latin typeface="Calibri"/>
            </a:endParaRPr>
          </a:p>
          <a:p>
            <a:pPr>
              <a:spcAft>
                <a:spcPts val="400"/>
              </a:spcAft>
            </a:pPr>
            <a:r>
              <a:rPr sz="1600" b="1" dirty="0">
                <a:solidFill>
                  <a:srgbClr val="0E8A7D"/>
                </a:solidFill>
                <a:latin typeface="Calibri"/>
              </a:rPr>
              <a:t>Spend gate: ALREADY PASSED.</a:t>
            </a:r>
          </a:p>
          <a:p>
            <a:pPr>
              <a:spcAft>
                <a:spcPts val="400"/>
              </a:spcAft>
            </a:pPr>
            <a:r>
              <a:rPr sz="1600" b="0" dirty="0">
                <a:solidFill>
                  <a:srgbClr val="1B2A4A"/>
                </a:solidFill>
                <a:latin typeface="Calibri"/>
              </a:rPr>
              <a:t>The smoke test ran yesterday on </a:t>
            </a:r>
            <a:r>
              <a:rPr sz="1600" b="0" dirty="0" err="1">
                <a:solidFill>
                  <a:srgbClr val="1B2A4A"/>
                </a:solidFill>
                <a:latin typeface="Calibri"/>
              </a:rPr>
              <a:t>ibm_marrakesh</a:t>
            </a:r>
            <a:r>
              <a:rPr sz="1600" b="0" dirty="0">
                <a:solidFill>
                  <a:srgbClr val="1B2A4A"/>
                </a:solidFill>
                <a:latin typeface="Calibri"/>
              </a:rPr>
              <a:t> — free tier, 5/5 checks. The pipeline is proven before the first paid dollar. Hard stop at the $2,000 cap.</a:t>
            </a:r>
          </a:p>
        </p:txBody>
      </p:sp>
    </p:spTree>
    <p:extLst>
      <p:ext uri="{BB962C8B-B14F-4D97-AF65-F5344CB8AC3E}">
        <p14:creationId xmlns:p14="http://schemas.microsoft.com/office/powerpoint/2010/main" val="2444967404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34589</TotalTime>
  <Words>1232</Words>
  <Application>Microsoft Office PowerPoint</Application>
  <PresentationFormat>Widescreen</PresentationFormat>
  <Paragraphs>172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1_ISIP Title Slide</vt:lpstr>
      <vt:lpstr>2_ISIP Content Slide</vt:lpstr>
      <vt:lpstr>2_ISIP Title Slide</vt:lpstr>
      <vt:lpstr>PowerPoint Presentation</vt:lpstr>
      <vt:lpstr>Why Did I choose PRX Quantum</vt:lpstr>
      <vt:lpstr>Why this paper gets accepted: three claims' reviewers haven't seen</vt:lpstr>
      <vt:lpstr>The protocol: diagnosis as a falsifiable experiment</vt:lpstr>
      <vt:lpstr>The physics: measuring how noise displaces the frontier</vt:lpstr>
      <vt:lpstr>Calibrating the instrument against known theory</vt:lpstr>
      <vt:lpstr>Measured this week: it works — including on real hardware</vt:lpstr>
      <vt:lpstr>The science is already visible — simulator and real hardware</vt:lpstr>
      <vt:lpstr>What the $2,000 buys — every dollar maps to a figure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Md. Abdullah Al Mamun</cp:lastModifiedBy>
  <cp:revision>895</cp:revision>
  <cp:lastPrinted>2025-12-06T13:24:58Z</cp:lastPrinted>
  <dcterms:created xsi:type="dcterms:W3CDTF">2017-04-23T05:30:39Z</dcterms:created>
  <dcterms:modified xsi:type="dcterms:W3CDTF">2026-06-12T01:54:49Z</dcterms:modified>
</cp:coreProperties>
</file>