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4">
  <p:sldMasterIdLst>
    <p:sldMasterId id="2147483677" r:id="rId1"/>
    <p:sldMasterId id="2147483681" r:id="rId2"/>
    <p:sldMasterId id="2147483687" r:id="rId3"/>
  </p:sldMasterIdLst>
  <p:notesMasterIdLst>
    <p:notesMasterId r:id="rId15"/>
  </p:notesMasterIdLst>
  <p:handoutMasterIdLst>
    <p:handoutMasterId r:id="rId16"/>
  </p:handoutMasterIdLst>
  <p:sldIdLst>
    <p:sldId id="303" r:id="rId4"/>
    <p:sldId id="343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1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userDrawn="1">
          <p15:clr>
            <a:srgbClr val="A4A3A4"/>
          </p15:clr>
        </p15:guide>
        <p15:guide id="3" pos="7584" userDrawn="1">
          <p15:clr>
            <a:srgbClr val="A4A3A4"/>
          </p15:clr>
        </p15:guide>
        <p15:guide id="4" pos="96" userDrawn="1">
          <p15:clr>
            <a:srgbClr val="A4A3A4"/>
          </p15:clr>
        </p15:guide>
        <p15:guide id="6" pos="1752" userDrawn="1">
          <p15:clr>
            <a:srgbClr val="A4A3A4"/>
          </p15:clr>
        </p15:guide>
        <p15:guide id="7" pos="6072" userDrawn="1">
          <p15:clr>
            <a:srgbClr val="A4A3A4"/>
          </p15:clr>
        </p15:guide>
        <p15:guide id="8" orient="horz" pos="384" userDrawn="1">
          <p15:clr>
            <a:srgbClr val="A4A3A4"/>
          </p15:clr>
        </p15:guide>
        <p15:guide id="9" orient="horz" pos="5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585"/>
    <a:srgbClr val="FFA6AC"/>
    <a:srgbClr val="EE4460"/>
    <a:srgbClr val="F4E9E9"/>
    <a:srgbClr val="E8D0D0"/>
    <a:srgbClr val="C0504D"/>
    <a:srgbClr val="6262A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8" autoAdjust="0"/>
    <p:restoredTop sz="87827" autoAdjust="0"/>
  </p:normalViewPr>
  <p:slideViewPr>
    <p:cSldViewPr snapToGrid="0">
      <p:cViewPr varScale="1">
        <p:scale>
          <a:sx n="97" d="100"/>
          <a:sy n="97" d="100"/>
        </p:scale>
        <p:origin x="966" y="84"/>
      </p:cViewPr>
      <p:guideLst>
        <p:guide pos="3840"/>
        <p:guide orient="horz"/>
        <p:guide pos="7584"/>
        <p:guide pos="96"/>
        <p:guide pos="1752"/>
        <p:guide pos="6072"/>
        <p:guide orient="horz" pos="384"/>
        <p:guide orient="horz" pos="552"/>
      </p:guideLst>
    </p:cSldViewPr>
  </p:slideViewPr>
  <p:outlineViewPr>
    <p:cViewPr>
      <p:scale>
        <a:sx n="33" d="100"/>
        <a:sy n="33" d="100"/>
      </p:scale>
      <p:origin x="0" y="-13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1" d="100"/>
          <a:sy n="51" d="100"/>
        </p:scale>
        <p:origin x="3379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4613F2-7A4B-1DBC-15A9-C99B15FD10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184E14-B4B3-F616-6812-30FDA0FAA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63A1C-2626-C246-86F2-B4105D67646F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6B8E1-A221-486C-265D-B0F772865D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B091B-A022-D971-990D-DB18C3DEE7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A272F-E11C-0D49-A1EE-813733CAC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9366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A63F-A652-A941-943E-42655CBE92DD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6984-104E-F74E-AFCE-72849C323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7CBD4-C074-5945-B4D9-C20F0CA689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054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4F929-CEC9-DFC2-CE44-88020CDCB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0BAB8F-1160-F75A-679E-02EB2D69CF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162E88-89FC-5215-05DE-77B70BAF8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01C64-F56A-8C9C-FFE0-8EBB8D1612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0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4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29D81-F3CC-A6CB-E58C-D54ABF890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1CE9E5-9CC3-7D06-30A3-CCF54B27C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95E1C1-6510-A7C4-83B9-8E9E249EB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7EE1B-3E41-6058-31CF-4C7A0CE3E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96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FBA04-E334-B582-EB3A-B5A1B36C7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4F0149-4FF5-F867-B3BF-8D2898F282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E36DD8-1350-8D8C-5701-3F796CE228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0D95A-8998-179F-F39A-A887BEE845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91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E592C-CE25-E13B-14FC-9553E21EA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336B99-43E9-748A-19A7-F1B0F573DE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5D5903-F9D6-AFBC-0084-5A2129D519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68CF1-67E3-976A-B265-A2AA70FEE2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07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1E3A3-EF03-1776-F532-F026DDEBD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529778-DC34-EA89-FF54-1226134FC1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31C919-A3BC-2FE1-A2D6-20BE99DEE4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5D2E3-89CC-8A48-C642-98A7D6ACA6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49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4FC4A-E6DE-C1E8-1B57-D7D5E7A56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50FFC0-B1E8-11D2-50A2-874491224B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BF58B2-D66B-5463-F2D5-A07D58CD7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DB191-E6E3-337C-7A38-77305A896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48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0600C-3149-26D2-9316-A5E39ACBE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41F361-289E-FB12-D45C-5D4DA0A9A9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372D85-88D7-2797-84CA-79C6DE7312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C2D88-8D3D-4B0B-6CA0-57C7E30FB3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84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92155-51AC-D272-7B88-2E84BDD6C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299ABD-3AC9-0061-E855-25DE869C91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C910A5-C3C5-080B-022C-C13ED9314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5B44D-A903-1D55-CBB3-70A7B2B9F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1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12192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8603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" y="685800"/>
            <a:ext cx="11826240" cy="5669280"/>
          </a:xfrm>
          <a:prstGeom prst="rect">
            <a:avLst/>
          </a:prstGeom>
        </p:spPr>
        <p:txBody>
          <a:bodyPr/>
          <a:lstStyle>
            <a:lvl1pPr marL="182880" indent="-182880">
              <a:defRPr sz="2400"/>
            </a:lvl1pPr>
            <a:lvl2pPr marL="548640" indent="-182880">
              <a:defRPr sz="2000"/>
            </a:lvl2pPr>
            <a:lvl3pPr marL="1097280" indent="-182880"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121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840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66512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5393" y="4335690"/>
            <a:ext cx="12207393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01990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1" y="-1"/>
            <a:ext cx="12191998" cy="653041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1588371" y="6624263"/>
            <a:ext cx="6096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1" y="6636789"/>
            <a:ext cx="12191998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466725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68088" algn="r"/>
              </a:tabLst>
              <a:defRPr/>
            </a:pPr>
            <a:r>
              <a:rPr lang="en-US" sz="1000" b="1" cap="none" baseline="0" dirty="0">
                <a:solidFill>
                  <a:srgbClr val="1F497D">
                    <a:lumMod val="50000"/>
                  </a:srgbClr>
                </a:solidFill>
                <a:latin typeface="+mj-lt"/>
                <a:cs typeface="Times New Roman" panose="02020603050405020304" pitchFamily="18" charset="0"/>
              </a:rPr>
              <a:t>M.A. Al Mamun et al.: </a:t>
            </a:r>
            <a:r>
              <a:rPr lang="en-US" sz="1000" b="1" noProof="1">
                <a:latin typeface="Arial" panose="020B0604020202020204" pitchFamily="34" charset="0"/>
                <a:cs typeface="Arial" panose="020B0604020202020204" pitchFamily="34" charset="0"/>
              </a:rPr>
              <a:t>nedc dpath visualizer v1.0.0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+mj-lt"/>
              </a:rPr>
              <a:t>	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July 03</a:t>
            </a:r>
            <a:r>
              <a:rPr lang="en-US" sz="1000" b="1" i="0" dirty="0">
                <a:solidFill>
                  <a:srgbClr val="1F497D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, 2026</a:t>
            </a:r>
            <a:endParaRPr lang="en-US" sz="1000" b="1" i="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 bwMode="auto">
          <a:xfrm flipV="1">
            <a:off x="523208" y="6624263"/>
            <a:ext cx="11668791" cy="5137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1655387" y="6657110"/>
            <a:ext cx="48631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1" y="0"/>
            <a:ext cx="12191998" cy="584461"/>
          </a:xfrm>
          <a:prstGeom prst="rect">
            <a:avLst/>
          </a:prstGeom>
        </p:spPr>
        <p:txBody>
          <a:bodyPr vert="horz" wrap="none" lIns="155448" tIns="0" rIns="0" bIns="0" rtlCol="0" anchor="ctr" anchorCtr="0">
            <a:no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964" y="6492245"/>
            <a:ext cx="456488" cy="33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6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6" r:id="rId2"/>
  </p:sldLayoutIdLst>
  <p:hf hdr="0" ftr="0" dt="0"/>
  <p:txStyles>
    <p:titleStyle>
      <a:lvl1pPr marL="103188" indent="-11113" algn="l" defTabSz="457200" rtl="0" eaLnBrk="1" latinLnBrk="0" hangingPunct="1">
        <a:spcBef>
          <a:spcPct val="0"/>
        </a:spcBef>
        <a:buNone/>
        <a:tabLst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66512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5393" y="4335690"/>
            <a:ext cx="12207393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527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;p1">
            <a:extLst>
              <a:ext uri="{FF2B5EF4-FFF2-40B4-BE49-F238E27FC236}">
                <a16:creationId xmlns:a16="http://schemas.microsoft.com/office/drawing/2014/main" id="{0178A366-C0CA-69EC-8B5D-A4B127D833CA}"/>
              </a:ext>
            </a:extLst>
          </p:cNvPr>
          <p:cNvSpPr/>
          <p:nvPr/>
        </p:nvSpPr>
        <p:spPr>
          <a:xfrm>
            <a:off x="522750" y="977900"/>
            <a:ext cx="11452939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Clr>
                <a:srgbClr val="000000"/>
              </a:buClr>
              <a:buSzPts val="2400"/>
            </a:pPr>
            <a:r>
              <a:rPr lang="en-US" sz="4000" b="1" noProof="1">
                <a:latin typeface="Arial" panose="020B0604020202020204" pitchFamily="34" charset="0"/>
                <a:cs typeface="Arial" panose="020B0604020202020204" pitchFamily="34" charset="0"/>
              </a:rPr>
              <a:t>The NEDC DPATH Visualizer </a:t>
            </a:r>
          </a:p>
          <a:p>
            <a:pPr lvl="0">
              <a:buClr>
                <a:srgbClr val="000000"/>
              </a:buClr>
              <a:buSzPts val="2400"/>
            </a:pPr>
            <a:r>
              <a:rPr lang="en-GB" sz="3200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Seeing model predictions on the slide — ground truth, prediction, and error briefly</a:t>
            </a:r>
          </a:p>
          <a:p>
            <a:pPr lvl="0">
              <a:buClr>
                <a:srgbClr val="000000"/>
              </a:buClr>
              <a:buSzPts val="2400"/>
            </a:pPr>
            <a:endParaRPr lang="en-US" sz="40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126;p1" descr="Neural Engineering Data Consortium (NEDC) logo: a circular illustration of a stylized human brain with signal waveforms, enclosed in a circle, with the text 'NEURAL ENGINEERING DATA CONSORTIUM' displayed below in dark red and black.">
            <a:extLst>
              <a:ext uri="{FF2B5EF4-FFF2-40B4-BE49-F238E27FC236}">
                <a16:creationId xmlns:a16="http://schemas.microsoft.com/office/drawing/2014/main" id="{BD09FCE2-34BE-0162-2773-6DB151C2BEA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396240" y="5194300"/>
            <a:ext cx="2054828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25;p1">
            <a:extLst>
              <a:ext uri="{FF2B5EF4-FFF2-40B4-BE49-F238E27FC236}">
                <a16:creationId xmlns:a16="http://schemas.microsoft.com/office/drawing/2014/main" id="{B8FDE63F-8F7D-D813-2E62-FB371CA58ED0}"/>
              </a:ext>
            </a:extLst>
          </p:cNvPr>
          <p:cNvSpPr/>
          <p:nvPr/>
        </p:nvSpPr>
        <p:spPr>
          <a:xfrm>
            <a:off x="522751" y="3031173"/>
            <a:ext cx="5953760" cy="12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4288" indent="-1428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noProof="1">
                <a:solidFill>
                  <a:srgbClr val="FF0000"/>
                </a:solidFill>
                <a:latin typeface="Arial"/>
                <a:cs typeface="Arial"/>
              </a:rPr>
              <a:t>Md Abdullah Al Mamun</a:t>
            </a:r>
            <a:endParaRPr lang="en-US" sz="2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-115888">
              <a:spcBef>
                <a:spcPts val="0"/>
              </a:spcBef>
              <a:buNone/>
            </a:pPr>
            <a:r>
              <a:rPr lang="en-US" sz="1800" b="1" noProof="1">
                <a:latin typeface="Arial"/>
                <a:cs typeface="Arial"/>
              </a:rPr>
              <a:t>The Neural Engineering Data Consortium</a:t>
            </a:r>
          </a:p>
          <a:p>
            <a:pPr marL="115888" indent="-115888">
              <a:spcBef>
                <a:spcPts val="0"/>
              </a:spcBef>
              <a:buNone/>
            </a:pPr>
            <a:r>
              <a:rPr lang="en-US" sz="1800" b="1" noProof="1">
                <a:latin typeface="Arial"/>
                <a:cs typeface="Arial"/>
              </a:rPr>
              <a:t>Temple University, Philadelphia, PA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lang="en-US" sz="1800" b="0" i="0" u="none" strike="noStrike" cap="none" noProof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13ED6536-63DD-91F3-0169-31AF8933A2D9}"/>
              </a:ext>
            </a:extLst>
          </p:cNvPr>
          <p:cNvSpPr/>
          <p:nvPr/>
        </p:nvSpPr>
        <p:spPr>
          <a:xfrm>
            <a:off x="660399" y="292100"/>
            <a:ext cx="3292169" cy="384048"/>
          </a:xfrm>
          <a:prstGeom prst="roundRect">
            <a:avLst>
              <a:gd name="adj" fmla="val 11905"/>
            </a:avLst>
          </a:prstGeom>
          <a:solidFill>
            <a:srgbClr val="002060"/>
          </a:solidFill>
          <a:ln w="1270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txBody>
          <a:bodyPr/>
          <a:lstStyle/>
          <a:p>
            <a:r>
              <a:rPr lang="en-US" dirty="0">
                <a:solidFill>
                  <a:srgbClr val="B8DF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NEDC Discussion|  July 03, 2026</a:t>
            </a:r>
            <a:endParaRPr lang="en-US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F8325383-E94C-8591-9012-6584C89AECCA}"/>
              </a:ext>
            </a:extLst>
          </p:cNvPr>
          <p:cNvSpPr/>
          <p:nvPr/>
        </p:nvSpPr>
        <p:spPr>
          <a:xfrm>
            <a:off x="522751" y="2927230"/>
            <a:ext cx="2286000" cy="36576"/>
          </a:xfrm>
          <a:prstGeom prst="rect">
            <a:avLst/>
          </a:prstGeom>
          <a:solidFill>
            <a:srgbClr val="002060"/>
          </a:solidFill>
          <a:ln w="12700">
            <a:noFill/>
            <a:prstDash val="solid"/>
          </a:ln>
        </p:spPr>
        <p:txBody>
          <a:bodyPr/>
          <a:lstStyle/>
          <a:p>
            <a:endParaRPr lang="en-US" dirty="0">
              <a:solidFill>
                <a:srgbClr val="B8DFE2"/>
              </a:solidFill>
              <a:latin typeface="Calibri" pitchFamily="34" charset="0"/>
              <a:cs typeface="Calibri" pitchFamily="34" charset="-12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4F72C6-FDA9-BE56-406A-CF2DF313C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28" y="3216995"/>
            <a:ext cx="4522108" cy="33489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6753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C356E-1FB9-C1B9-CA02-AEA728F17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5F73DA-F161-CF53-64FF-CF6186C0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-1"/>
            <a:ext cx="11887200" cy="593725"/>
          </a:xfrm>
        </p:spPr>
        <p:txBody>
          <a:bodyPr lIns="0"/>
          <a:lstStyle/>
          <a:p>
            <a:r>
              <a:rPr lang="en-GB" sz="3200" noProof="1"/>
              <a:t>Summary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221F1B-59D4-A07A-23B9-86FF12225BCB}"/>
              </a:ext>
            </a:extLst>
          </p:cNvPr>
          <p:cNvSpPr/>
          <p:nvPr/>
        </p:nvSpPr>
        <p:spPr>
          <a:xfrm>
            <a:off x="714805" y="1825654"/>
            <a:ext cx="201168" cy="201168"/>
          </a:xfrm>
          <a:prstGeom prst="rect">
            <a:avLst/>
          </a:prstGeom>
          <a:solidFill>
            <a:srgbClr val="0E7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984C37-391D-2BB7-F3F6-94829C38E69C}"/>
              </a:ext>
            </a:extLst>
          </p:cNvPr>
          <p:cNvSpPr txBox="1"/>
          <p:nvPr/>
        </p:nvSpPr>
        <p:spPr>
          <a:xfrm>
            <a:off x="1080565" y="1770790"/>
            <a:ext cx="10241280" cy="333425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sz="2000" b="0" i="0">
                <a:latin typeface="Arial" panose="020B0604020202020204" pitchFamily="34" charset="0"/>
                <a:cs typeface="Arial" panose="020B0604020202020204" pitchFamily="34" charset="0"/>
              </a:rPr>
              <a:t>Turns any dpath annotation / prediction CSV into a readable figure on the slide.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8B07B6-23A6-2125-F475-0C327405046E}"/>
              </a:ext>
            </a:extLst>
          </p:cNvPr>
          <p:cNvSpPr/>
          <p:nvPr/>
        </p:nvSpPr>
        <p:spPr>
          <a:xfrm>
            <a:off x="714805" y="2575462"/>
            <a:ext cx="201168" cy="201168"/>
          </a:xfrm>
          <a:prstGeom prst="rect">
            <a:avLst/>
          </a:prstGeom>
          <a:solidFill>
            <a:srgbClr val="0E7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AAA791-0768-1B37-0551-5D894F5DB7A7}"/>
              </a:ext>
            </a:extLst>
          </p:cNvPr>
          <p:cNvSpPr txBox="1"/>
          <p:nvPr/>
        </p:nvSpPr>
        <p:spPr>
          <a:xfrm>
            <a:off x="1080565" y="2520598"/>
            <a:ext cx="10241280" cy="333425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sz="2000" b="0" i="0">
                <a:latin typeface="Arial" panose="020B0604020202020204" pitchFamily="34" charset="0"/>
                <a:cs typeface="Arial" panose="020B0604020202020204" pitchFamily="34" charset="0"/>
              </a:rPr>
              <a:t>Two styles (overlay / grid) and modes: single, side-by-side, blend, TP/FN/FP diff.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5086D1-F8DD-F4AF-B70F-F665481A9D4B}"/>
              </a:ext>
            </a:extLst>
          </p:cNvPr>
          <p:cNvSpPr/>
          <p:nvPr/>
        </p:nvSpPr>
        <p:spPr>
          <a:xfrm>
            <a:off x="714805" y="3325270"/>
            <a:ext cx="201168" cy="201168"/>
          </a:xfrm>
          <a:prstGeom prst="rect">
            <a:avLst/>
          </a:prstGeom>
          <a:solidFill>
            <a:srgbClr val="0E7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7CCC87-78D1-D03F-92EA-2EEFF6E42143}"/>
              </a:ext>
            </a:extLst>
          </p:cNvPr>
          <p:cNvSpPr txBox="1"/>
          <p:nvPr/>
        </p:nvSpPr>
        <p:spPr>
          <a:xfrm>
            <a:off x="1080565" y="3270406"/>
            <a:ext cx="10241280" cy="333425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sz="2000" b="0" i="0">
                <a:latin typeface="Arial" panose="020B0604020202020204" pitchFamily="34" charset="0"/>
                <a:cs typeface="Arial" panose="020B0604020202020204" pitchFamily="34" charset="0"/>
              </a:rPr>
              <a:t>Params-driven, batch-ready, and importable as a class for other software.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589384-4846-7840-7A65-F422787CB01D}"/>
              </a:ext>
            </a:extLst>
          </p:cNvPr>
          <p:cNvSpPr/>
          <p:nvPr/>
        </p:nvSpPr>
        <p:spPr>
          <a:xfrm>
            <a:off x="714805" y="4075078"/>
            <a:ext cx="201168" cy="201168"/>
          </a:xfrm>
          <a:prstGeom prst="rect">
            <a:avLst/>
          </a:prstGeom>
          <a:solidFill>
            <a:srgbClr val="0E7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835727-1FFF-EDA5-3F14-AA9729BAE027}"/>
              </a:ext>
            </a:extLst>
          </p:cNvPr>
          <p:cNvSpPr txBox="1"/>
          <p:nvPr/>
        </p:nvSpPr>
        <p:spPr>
          <a:xfrm>
            <a:off x="1080565" y="4020214"/>
            <a:ext cx="10241280" cy="333425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sz="2000" b="0" i="0">
                <a:latin typeface="Arial" panose="020B0604020202020204" pitchFamily="34" charset="0"/>
                <a:cs typeface="Arial" panose="020B0604020202020204" pitchFamily="34" charset="0"/>
              </a:rPr>
              <a:t>Shipped v1.0.0 in the NEDC master tools, alongside post-proc and eval.</a:t>
            </a:r>
          </a:p>
        </p:txBody>
      </p:sp>
    </p:spTree>
    <p:extLst>
      <p:ext uri="{BB962C8B-B14F-4D97-AF65-F5344CB8AC3E}">
        <p14:creationId xmlns:p14="http://schemas.microsoft.com/office/powerpoint/2010/main" val="2428380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A6C144-0512-70D4-2433-9168866834C1}"/>
              </a:ext>
            </a:extLst>
          </p:cNvPr>
          <p:cNvSpPr txBox="1"/>
          <p:nvPr/>
        </p:nvSpPr>
        <p:spPr>
          <a:xfrm>
            <a:off x="4483511" y="2598003"/>
            <a:ext cx="2831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9739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E16F6A-C02F-AC60-E34F-E18E3C1FA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-1"/>
            <a:ext cx="11887200" cy="593725"/>
          </a:xfrm>
        </p:spPr>
        <p:txBody>
          <a:bodyPr lIns="0"/>
          <a:lstStyle/>
          <a:p>
            <a:r>
              <a:rPr lang="en-GB" sz="3200" noProof="1">
                <a:latin typeface="Arial" panose="020B0604020202020204" pitchFamily="34" charset="0"/>
                <a:cs typeface="Arial" panose="020B0604020202020204" pitchFamily="34" charset="0"/>
              </a:rPr>
              <a:t>Scores tell you how much — not where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1CCE01-4618-3B9C-0629-599185096E9F}"/>
              </a:ext>
            </a:extLst>
          </p:cNvPr>
          <p:cNvSpPr/>
          <p:nvPr/>
        </p:nvSpPr>
        <p:spPr>
          <a:xfrm>
            <a:off x="440485" y="1188720"/>
            <a:ext cx="3566160" cy="4480560"/>
          </a:xfrm>
          <a:prstGeom prst="rect">
            <a:avLst/>
          </a:prstGeom>
          <a:solidFill>
            <a:srgbClr val="F6F9FB"/>
          </a:solidFill>
          <a:ln w="12700">
            <a:solidFill>
              <a:srgbClr val="D3DD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CAB137-0A5E-F171-E073-0D81E6551682}"/>
              </a:ext>
            </a:extLst>
          </p:cNvPr>
          <p:cNvSpPr/>
          <p:nvPr/>
        </p:nvSpPr>
        <p:spPr>
          <a:xfrm>
            <a:off x="440485" y="1188720"/>
            <a:ext cx="82296" cy="4480560"/>
          </a:xfrm>
          <a:prstGeom prst="rect">
            <a:avLst/>
          </a:prstGeom>
          <a:solidFill>
            <a:srgbClr val="C03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61130D-3AD2-556F-C919-A18DABF0D272}"/>
              </a:ext>
            </a:extLst>
          </p:cNvPr>
          <p:cNvSpPr txBox="1"/>
          <p:nvPr/>
        </p:nvSpPr>
        <p:spPr>
          <a:xfrm>
            <a:off x="623365" y="1298448"/>
            <a:ext cx="3273552" cy="3636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sz="2400" b="1" dirty="0">
                <a:solidFill>
                  <a:srgbClr val="1B2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problem</a:t>
            </a:r>
          </a:p>
          <a:p>
            <a:pPr marL="342900" indent="-3429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‾"/>
            </a:pPr>
            <a:r>
              <a:rPr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MDICE / F1 collapse a whole slide into one number.</a:t>
            </a:r>
          </a:p>
          <a:p>
            <a:pPr marL="342900" indent="-3429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‾"/>
            </a:pPr>
            <a:r>
              <a:rPr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can't show WHERE a model is right, misses a lesion, or raises a false alarm.</a:t>
            </a:r>
          </a:p>
          <a:p>
            <a:pPr marL="342900" indent="-3429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‾"/>
            </a:pPr>
            <a:r>
              <a:rPr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 is spatial — reviewers and clinicians think in regions on the tissue.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BE6A0C-7B12-3E52-07E1-D141B736F3DB}"/>
              </a:ext>
            </a:extLst>
          </p:cNvPr>
          <p:cNvSpPr/>
          <p:nvPr/>
        </p:nvSpPr>
        <p:spPr>
          <a:xfrm>
            <a:off x="4189525" y="1188720"/>
            <a:ext cx="3566160" cy="4480560"/>
          </a:xfrm>
          <a:prstGeom prst="rect">
            <a:avLst/>
          </a:prstGeom>
          <a:solidFill>
            <a:srgbClr val="F6F9FB"/>
          </a:solidFill>
          <a:ln w="12700">
            <a:solidFill>
              <a:srgbClr val="D3DD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353AF9-7AE3-0B4B-861D-387E61151DE4}"/>
              </a:ext>
            </a:extLst>
          </p:cNvPr>
          <p:cNvSpPr/>
          <p:nvPr/>
        </p:nvSpPr>
        <p:spPr>
          <a:xfrm>
            <a:off x="4189525" y="1188720"/>
            <a:ext cx="82296" cy="4480560"/>
          </a:xfrm>
          <a:prstGeom prst="rect">
            <a:avLst/>
          </a:prstGeom>
          <a:solidFill>
            <a:srgbClr val="0E7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02B25E-4AA1-267A-5883-95A10927B6B3}"/>
              </a:ext>
            </a:extLst>
          </p:cNvPr>
          <p:cNvSpPr txBox="1"/>
          <p:nvPr/>
        </p:nvSpPr>
        <p:spPr>
          <a:xfrm>
            <a:off x="4372405" y="1298448"/>
            <a:ext cx="3273552" cy="3359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sz="2400" b="1" dirty="0">
                <a:solidFill>
                  <a:srgbClr val="1B2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tool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‾"/>
            </a:pPr>
            <a:r>
              <a:rPr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Renders annotation / prediction CSVs directly over the whole-slide thumbnail.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‾"/>
            </a:pPr>
            <a:r>
              <a:rPr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command turns a decode output into a figure you can read.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‾"/>
            </a:pPr>
            <a:r>
              <a:rPr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truth, prediction, or a direct comparison — with per-class colors.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FEAD8E-AA66-1016-E422-1B34836A1F59}"/>
              </a:ext>
            </a:extLst>
          </p:cNvPr>
          <p:cNvSpPr/>
          <p:nvPr/>
        </p:nvSpPr>
        <p:spPr>
          <a:xfrm>
            <a:off x="7938565" y="1188720"/>
            <a:ext cx="3566160" cy="4480560"/>
          </a:xfrm>
          <a:prstGeom prst="rect">
            <a:avLst/>
          </a:prstGeom>
          <a:solidFill>
            <a:srgbClr val="F6F9FB"/>
          </a:solidFill>
          <a:ln w="12700">
            <a:solidFill>
              <a:srgbClr val="D3DD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6E76BD-945C-F952-C46C-A2DF81E9F60F}"/>
              </a:ext>
            </a:extLst>
          </p:cNvPr>
          <p:cNvSpPr/>
          <p:nvPr/>
        </p:nvSpPr>
        <p:spPr>
          <a:xfrm>
            <a:off x="7938565" y="1188720"/>
            <a:ext cx="82296" cy="4480560"/>
          </a:xfrm>
          <a:prstGeom prst="rect">
            <a:avLst/>
          </a:prstGeom>
          <a:solidFill>
            <a:srgbClr val="2E74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CFC3BA-BD18-2122-75DC-9A5993258E55}"/>
              </a:ext>
            </a:extLst>
          </p:cNvPr>
          <p:cNvSpPr txBox="1"/>
          <p:nvPr/>
        </p:nvSpPr>
        <p:spPr>
          <a:xfrm>
            <a:off x="8121445" y="1298448"/>
            <a:ext cx="3273552" cy="3398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sz="2400" b="1" dirty="0">
                <a:solidFill>
                  <a:srgbClr val="1B2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it helps</a:t>
            </a:r>
          </a:p>
          <a:p>
            <a:pPr marL="342900" indent="-3429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‾"/>
            </a:pPr>
            <a:r>
              <a:rPr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 of human annotations before training.</a:t>
            </a:r>
          </a:p>
          <a:p>
            <a:pPr marL="342900" indent="-3429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‾"/>
            </a:pPr>
            <a:r>
              <a:rPr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analysis: see false positives vs missed regions.</a:t>
            </a:r>
          </a:p>
          <a:p>
            <a:pPr marL="342900" indent="-3429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‾"/>
            </a:pPr>
            <a:r>
              <a:rPr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models side by side.</a:t>
            </a:r>
          </a:p>
          <a:p>
            <a:pPr marL="342900" indent="-34290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‾"/>
            </a:pPr>
            <a:r>
              <a:rPr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Publication-ready figures from the same pipeline outputs.</a:t>
            </a:r>
          </a:p>
        </p:txBody>
      </p:sp>
    </p:spTree>
    <p:extLst>
      <p:ext uri="{BB962C8B-B14F-4D97-AF65-F5344CB8AC3E}">
        <p14:creationId xmlns:p14="http://schemas.microsoft.com/office/powerpoint/2010/main" val="51371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FFCDB-1495-CEB4-1C0D-76668F823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E46817-B755-4A9C-964F-D54AE43C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-1"/>
            <a:ext cx="11887200" cy="593725"/>
          </a:xfrm>
        </p:spPr>
        <p:txBody>
          <a:bodyPr lIns="0"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HOW IT WORKS</a:t>
            </a:r>
            <a:r>
              <a:rPr lang="en-GB" sz="3200" noProof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 thin CLI over a reusable rendering engine</a:t>
            </a:r>
            <a:endParaRPr lang="en-GB" sz="32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0F0D34-484A-6959-F5A1-E0C62D367754}"/>
              </a:ext>
            </a:extLst>
          </p:cNvPr>
          <p:cNvSpPr/>
          <p:nvPr/>
        </p:nvSpPr>
        <p:spPr>
          <a:xfrm>
            <a:off x="489647" y="1107112"/>
            <a:ext cx="2103120" cy="1051560"/>
          </a:xfrm>
          <a:prstGeom prst="rect">
            <a:avLst/>
          </a:prstGeom>
          <a:solidFill>
            <a:srgbClr val="1B2A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0800" tIns="38100" rIns="50800" bIns="38100" rtlCol="0" anchor="ctr"/>
          <a:lstStyle/>
          <a:p>
            <a:pPr algn="ctr"/>
            <a:r>
              <a:rPr sz="2400" b="1" dirty="0">
                <a:solidFill>
                  <a:srgbClr val="FFFFFF"/>
                </a:solidFill>
                <a:latin typeface="Calibri"/>
              </a:rPr>
              <a:t>WSI slide</a:t>
            </a:r>
          </a:p>
          <a:p>
            <a:pPr algn="ctr"/>
            <a:r>
              <a:rPr sz="2400" b="1" dirty="0">
                <a:solidFill>
                  <a:srgbClr val="FFFFFF"/>
                </a:solidFill>
                <a:latin typeface="Calibri"/>
              </a:rPr>
              <a:t>.</a:t>
            </a:r>
            <a:r>
              <a:rPr sz="2400" b="1" dirty="0" err="1">
                <a:solidFill>
                  <a:srgbClr val="FFFFFF"/>
                </a:solidFill>
                <a:latin typeface="Calibri"/>
              </a:rPr>
              <a:t>svs</a:t>
            </a:r>
            <a:r>
              <a:rPr sz="2400" b="1" dirty="0">
                <a:solidFill>
                  <a:srgbClr val="FFFFFF"/>
                </a:solidFill>
                <a:latin typeface="Calibri"/>
              </a:rPr>
              <a:t> / .</a:t>
            </a:r>
            <a:r>
              <a:rPr sz="2400" b="1" dirty="0" err="1">
                <a:solidFill>
                  <a:srgbClr val="FFFFFF"/>
                </a:solidFill>
                <a:latin typeface="Calibri"/>
              </a:rPr>
              <a:t>tif</a:t>
            </a:r>
            <a:endParaRPr sz="2400" b="1" dirty="0">
              <a:solidFill>
                <a:srgbClr val="FFFFFF"/>
              </a:solidFill>
              <a:latin typeface="Calibri"/>
            </a:endParaRPr>
          </a:p>
          <a:p>
            <a:pPr algn="ctr"/>
            <a:r>
              <a:rPr sz="1400" dirty="0">
                <a:solidFill>
                  <a:srgbClr val="BBC7CF"/>
                </a:solidFill>
                <a:latin typeface="Calibri"/>
              </a:rPr>
              <a:t>whole-slide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C6110-FD31-9EBD-3B7D-5C239248CE6E}"/>
              </a:ext>
            </a:extLst>
          </p:cNvPr>
          <p:cNvSpPr/>
          <p:nvPr/>
        </p:nvSpPr>
        <p:spPr>
          <a:xfrm>
            <a:off x="489647" y="2478712"/>
            <a:ext cx="2103120" cy="1051560"/>
          </a:xfrm>
          <a:prstGeom prst="rect">
            <a:avLst/>
          </a:prstGeom>
          <a:solidFill>
            <a:srgbClr val="375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0800" tIns="38100" rIns="50800" bIns="38100" rtlCol="0" anchor="ctr"/>
          <a:lstStyle/>
          <a:p>
            <a:pPr algn="ctr"/>
            <a:r>
              <a:rPr sz="2400" b="1" dirty="0">
                <a:solidFill>
                  <a:srgbClr val="FFFFFF"/>
                </a:solidFill>
                <a:latin typeface="Calibri"/>
              </a:rPr>
              <a:t>ref / </a:t>
            </a:r>
            <a:r>
              <a:rPr sz="2400" b="1" dirty="0" err="1">
                <a:solidFill>
                  <a:srgbClr val="FFFFFF"/>
                </a:solidFill>
                <a:latin typeface="Calibri"/>
              </a:rPr>
              <a:t>hyp</a:t>
            </a:r>
            <a:r>
              <a:rPr sz="2400" b="1" dirty="0">
                <a:solidFill>
                  <a:srgbClr val="FFFFFF"/>
                </a:solidFill>
                <a:latin typeface="Calibri"/>
              </a:rPr>
              <a:t> CSV</a:t>
            </a:r>
          </a:p>
          <a:p>
            <a:pPr algn="ctr"/>
            <a:r>
              <a:rPr sz="1400" dirty="0">
                <a:solidFill>
                  <a:srgbClr val="BBC7CF"/>
                </a:solidFill>
                <a:latin typeface="Calibri"/>
              </a:rPr>
              <a:t>regions or per-frame labels</a:t>
            </a:r>
          </a:p>
        </p:txBody>
      </p:sp>
      <p:sp>
        <p:nvSpPr>
          <p:cNvPr id="11" name="Right Arrow 7">
            <a:extLst>
              <a:ext uri="{FF2B5EF4-FFF2-40B4-BE49-F238E27FC236}">
                <a16:creationId xmlns:a16="http://schemas.microsoft.com/office/drawing/2014/main" id="{E44DABA6-D48E-2199-4167-E9A5AE1A494B}"/>
              </a:ext>
            </a:extLst>
          </p:cNvPr>
          <p:cNvSpPr/>
          <p:nvPr/>
        </p:nvSpPr>
        <p:spPr>
          <a:xfrm>
            <a:off x="2684207" y="1884352"/>
            <a:ext cx="640080" cy="274320"/>
          </a:xfrm>
          <a:prstGeom prst="rightArrow">
            <a:avLst/>
          </a:prstGeom>
          <a:solidFill>
            <a:srgbClr val="0E7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9149B65B-6DA2-7A61-FCFB-290A383D3ABD}"/>
              </a:ext>
            </a:extLst>
          </p:cNvPr>
          <p:cNvSpPr/>
          <p:nvPr/>
        </p:nvSpPr>
        <p:spPr>
          <a:xfrm>
            <a:off x="3415727" y="1427152"/>
            <a:ext cx="2743200" cy="1737360"/>
          </a:xfrm>
          <a:prstGeom prst="roundRect">
            <a:avLst/>
          </a:prstGeom>
          <a:solidFill>
            <a:srgbClr val="0E7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0800" tIns="38100" rIns="50800" bIns="38100" rtlCol="0" anchor="ctr"/>
          <a:lstStyle/>
          <a:p>
            <a:pPr algn="ctr"/>
            <a:r>
              <a:rPr sz="2800" b="1">
                <a:solidFill>
                  <a:srgbClr val="FFFFFF"/>
                </a:solidFill>
                <a:latin typeface="Calibri"/>
              </a:rPr>
              <a:t>DPATHVisualizer</a:t>
            </a:r>
          </a:p>
          <a:p>
            <a:pPr algn="ctr"/>
            <a:r>
              <a:rPr sz="2800" b="1">
                <a:solidFill>
                  <a:srgbClr val="FFFFFF"/>
                </a:solidFill>
                <a:latin typeface="Calibri"/>
              </a:rPr>
              <a:t>engine</a:t>
            </a:r>
          </a:p>
          <a:p>
            <a:pPr algn="ctr"/>
            <a:r>
              <a:rPr sz="1400">
                <a:solidFill>
                  <a:srgbClr val="D8F2F4"/>
                </a:solidFill>
                <a:latin typeface="Calibri"/>
              </a:rPr>
              <a:t>thumbnail + overlay · params-driven</a:t>
            </a:r>
          </a:p>
        </p:txBody>
      </p:sp>
      <p:sp>
        <p:nvSpPr>
          <p:cNvPr id="19" name="Right Arrow 9">
            <a:extLst>
              <a:ext uri="{FF2B5EF4-FFF2-40B4-BE49-F238E27FC236}">
                <a16:creationId xmlns:a16="http://schemas.microsoft.com/office/drawing/2014/main" id="{554A48F4-C684-CEA2-72C2-298793186F22}"/>
              </a:ext>
            </a:extLst>
          </p:cNvPr>
          <p:cNvSpPr/>
          <p:nvPr/>
        </p:nvSpPr>
        <p:spPr>
          <a:xfrm>
            <a:off x="6296087" y="1884352"/>
            <a:ext cx="640080" cy="274320"/>
          </a:xfrm>
          <a:prstGeom prst="rightArrow">
            <a:avLst/>
          </a:prstGeom>
          <a:solidFill>
            <a:srgbClr val="0E7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6C840E-9A55-BFE0-C75E-1390053186B1}"/>
              </a:ext>
            </a:extLst>
          </p:cNvPr>
          <p:cNvSpPr/>
          <p:nvPr/>
        </p:nvSpPr>
        <p:spPr>
          <a:xfrm>
            <a:off x="7073327" y="1427152"/>
            <a:ext cx="4480560" cy="1737360"/>
          </a:xfrm>
          <a:prstGeom prst="rect">
            <a:avLst/>
          </a:prstGeom>
          <a:solidFill>
            <a:srgbClr val="F6F9FB"/>
          </a:solidFill>
          <a:ln w="12700">
            <a:solidFill>
              <a:srgbClr val="D3DD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0800" tIns="38100" rIns="50800" bIns="38100" rtlCol="0" anchor="ctr"/>
          <a:lstStyle/>
          <a:p>
            <a:pPr algn="ctr"/>
            <a:r>
              <a:rPr sz="2800" b="1" dirty="0">
                <a:solidFill>
                  <a:srgbClr val="1B2A41"/>
                </a:solidFill>
                <a:latin typeface="Calibri"/>
              </a:rPr>
              <a:t>PNG figure</a:t>
            </a:r>
          </a:p>
          <a:p>
            <a:pPr algn="ctr"/>
            <a:r>
              <a:rPr dirty="0">
                <a:solidFill>
                  <a:srgbClr val="5A6B7B"/>
                </a:solidFill>
                <a:latin typeface="Calibri"/>
              </a:rPr>
              <a:t>style: overlay | grid    </a:t>
            </a:r>
            <a:endParaRPr lang="en-GB" dirty="0">
              <a:solidFill>
                <a:srgbClr val="5A6B7B"/>
              </a:solidFill>
              <a:latin typeface="Calibri"/>
            </a:endParaRPr>
          </a:p>
          <a:p>
            <a:pPr algn="ctr"/>
            <a:r>
              <a:rPr dirty="0">
                <a:solidFill>
                  <a:srgbClr val="5A6B7B"/>
                </a:solidFill>
                <a:latin typeface="Calibri"/>
              </a:rPr>
              <a:t>  mode: single | side-by-side | blend | diff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283BB2-8A31-F0F4-7DD3-B67F43EF0B64}"/>
              </a:ext>
            </a:extLst>
          </p:cNvPr>
          <p:cNvSpPr txBox="1"/>
          <p:nvPr/>
        </p:nvSpPr>
        <p:spPr>
          <a:xfrm>
            <a:off x="489646" y="3667432"/>
            <a:ext cx="11387721" cy="1974900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marL="342900" indent="-342900" algn="l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‾"/>
            </a:pPr>
            <a:r>
              <a:rPr sz="2000" b="1" i="0" dirty="0">
                <a:solidFill>
                  <a:srgbClr val="1B2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Design: </a:t>
            </a:r>
            <a:r>
              <a:rPr sz="2000" b="0" i="0" dirty="0">
                <a:solidFill>
                  <a:srgbClr val="1B2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~200-line</a:t>
            </a:r>
            <a:r>
              <a:rPr lang="en-GB" sz="2000" b="0" i="0" dirty="0">
                <a:solidFill>
                  <a:srgbClr val="1B2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codebase,</a:t>
            </a:r>
            <a:r>
              <a:rPr sz="2000" b="0" i="0" dirty="0">
                <a:solidFill>
                  <a:srgbClr val="1B2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command-line front end that loads the parameter file and calls </a:t>
            </a:r>
            <a:r>
              <a:rPr sz="2000" b="1" i="0" dirty="0" err="1">
                <a:solidFill>
                  <a:srgbClr val="0E7C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nedc_dpath_viz_tools.DPATHVisualizer</a:t>
            </a:r>
            <a:r>
              <a:rPr sz="2000" b="0" i="0" dirty="0">
                <a:solidFill>
                  <a:srgbClr val="1B2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the same class can be imported by any other program.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‾"/>
            </a:pPr>
            <a:r>
              <a:rPr sz="2000" b="0" i="0" dirty="0">
                <a:solidFill>
                  <a:srgbClr val="1B2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 accept a single CSV, a .list, or a directory — ref/</a:t>
            </a:r>
            <a:r>
              <a:rPr sz="2000" b="0" i="0" dirty="0" err="1">
                <a:solidFill>
                  <a:srgbClr val="1B2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</a:t>
            </a:r>
            <a:r>
              <a:rPr sz="2000" b="0" i="0" dirty="0">
                <a:solidFill>
                  <a:srgbClr val="1B2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matched to each slide by </a:t>
            </a:r>
            <a:r>
              <a:rPr sz="2000" b="0" i="0" dirty="0" err="1">
                <a:solidFill>
                  <a:srgbClr val="1B2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basename</a:t>
            </a:r>
            <a:r>
              <a:rPr sz="2000" b="0" i="0" dirty="0">
                <a:solidFill>
                  <a:srgbClr val="1B2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 batch rendering is automatic.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‾"/>
            </a:pPr>
            <a:r>
              <a:rPr sz="2000" b="0" i="0" dirty="0">
                <a:solidFill>
                  <a:srgbClr val="1B2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Follows NEDC house conventions: installed binary, .help / .usage, a versioned parameter file.</a:t>
            </a:r>
          </a:p>
        </p:txBody>
      </p:sp>
    </p:spTree>
    <p:extLst>
      <p:ext uri="{BB962C8B-B14F-4D97-AF65-F5344CB8AC3E}">
        <p14:creationId xmlns:p14="http://schemas.microsoft.com/office/powerpoint/2010/main" val="294893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F8D7D-A992-0FEF-BD9D-D41FA3296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6C43A6-D26E-8B09-AD8A-85A88D96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-1"/>
            <a:ext cx="11887200" cy="593725"/>
          </a:xfrm>
        </p:spPr>
        <p:txBody>
          <a:bodyPr lIns="0"/>
          <a:lstStyle/>
          <a:p>
            <a:r>
              <a:rPr lang="en-GB" sz="3200" noProof="1"/>
              <a:t>Side-by-side: ground truth vs. model prediction</a:t>
            </a:r>
          </a:p>
        </p:txBody>
      </p:sp>
      <p:pic>
        <p:nvPicPr>
          <p:cNvPr id="3" name="Picture 2" descr="00006695_aaaaaadg_s000_0hne_0000_a002_lvl001_t000.png">
            <a:extLst>
              <a:ext uri="{FF2B5EF4-FFF2-40B4-BE49-F238E27FC236}">
                <a16:creationId xmlns:a16="http://schemas.microsoft.com/office/drawing/2014/main" id="{1A99D887-74FA-BF18-9608-8015BBC6C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893653"/>
            <a:ext cx="11189250" cy="4160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74AA6E-9D1B-7105-9E79-AAEBECCDC1E6}"/>
              </a:ext>
            </a:extLst>
          </p:cNvPr>
          <p:cNvSpPr txBox="1"/>
          <p:nvPr/>
        </p:nvSpPr>
        <p:spPr>
          <a:xfrm>
            <a:off x="548640" y="5394960"/>
            <a:ext cx="11064240" cy="569387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sz="1600" b="1" i="0" dirty="0">
                <a:solidFill>
                  <a:srgbClr val="1B2A41"/>
                </a:solidFill>
                <a:latin typeface="Calibri"/>
              </a:rPr>
              <a:t>Left — REFERENCE: </a:t>
            </a:r>
            <a:r>
              <a:rPr sz="1600" b="0" i="0" dirty="0">
                <a:solidFill>
                  <a:srgbClr val="1B2A41"/>
                </a:solidFill>
                <a:latin typeface="Calibri"/>
              </a:rPr>
              <a:t>pathologist regions drawn as smooth polygons.   </a:t>
            </a:r>
            <a:r>
              <a:rPr sz="1600" b="1" i="0" dirty="0">
                <a:solidFill>
                  <a:srgbClr val="1B2A41"/>
                </a:solidFill>
                <a:latin typeface="Calibri"/>
              </a:rPr>
              <a:t>Right — HYPOTHESIS: </a:t>
            </a:r>
            <a:r>
              <a:rPr sz="1600" b="0" i="0" dirty="0">
                <a:solidFill>
                  <a:srgbClr val="1B2A41"/>
                </a:solidFill>
                <a:latin typeface="Calibri"/>
              </a:rPr>
              <a:t>the model's per-frame prediction grid.</a:t>
            </a:r>
          </a:p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sz="1600" b="0" i="0" dirty="0">
                <a:solidFill>
                  <a:srgbClr val="5A6B7B"/>
                </a:solidFill>
                <a:latin typeface="Calibri"/>
              </a:rPr>
              <a:t>Overlays sit on a lightened </a:t>
            </a:r>
            <a:r>
              <a:rPr lang="en-GB" sz="1600" b="0" i="0" dirty="0">
                <a:solidFill>
                  <a:srgbClr val="5A6B7B"/>
                </a:solidFill>
                <a:latin typeface="Calibri"/>
              </a:rPr>
              <a:t>thumbnail,</a:t>
            </a:r>
            <a:r>
              <a:rPr sz="1600" b="0" i="0" dirty="0">
                <a:solidFill>
                  <a:srgbClr val="5A6B7B"/>
                </a:solidFill>
                <a:latin typeface="Calibri"/>
              </a:rPr>
              <a:t> so tissue context stays visible; each class has a fixed clinical color with its own legend.</a:t>
            </a:r>
          </a:p>
        </p:txBody>
      </p:sp>
    </p:spTree>
    <p:extLst>
      <p:ext uri="{BB962C8B-B14F-4D97-AF65-F5344CB8AC3E}">
        <p14:creationId xmlns:p14="http://schemas.microsoft.com/office/powerpoint/2010/main" val="172496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F1C31-D4F9-6D70-1887-14CDC886A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1B77B3-E127-2BEB-DD5C-4FEF618F2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-1"/>
            <a:ext cx="11887200" cy="593725"/>
          </a:xfrm>
        </p:spPr>
        <p:txBody>
          <a:bodyPr lIns="0"/>
          <a:lstStyle/>
          <a:p>
            <a:r>
              <a:rPr lang="en-GB" sz="3200" noProof="1"/>
              <a:t>Diff mode: correct, missed, and false-alarm at a glance</a:t>
            </a:r>
          </a:p>
        </p:txBody>
      </p:sp>
      <p:pic>
        <p:nvPicPr>
          <p:cNvPr id="3" name="Picture 2" descr="00006695_aaaaaadg_s000_0hne_0000_a002_lvl001_t000.png">
            <a:extLst>
              <a:ext uri="{FF2B5EF4-FFF2-40B4-BE49-F238E27FC236}">
                <a16:creationId xmlns:a16="http://schemas.microsoft.com/office/drawing/2014/main" id="{2EF62C9C-FEDD-7F74-FCD4-BA05AC211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856" y="1147178"/>
            <a:ext cx="6124732" cy="45636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C9F385-2490-AF34-37FD-88679646B053}"/>
              </a:ext>
            </a:extLst>
          </p:cNvPr>
          <p:cNvSpPr/>
          <p:nvPr/>
        </p:nvSpPr>
        <p:spPr>
          <a:xfrm>
            <a:off x="951763" y="1293233"/>
            <a:ext cx="3423592" cy="4271534"/>
          </a:xfrm>
          <a:prstGeom prst="rect">
            <a:avLst/>
          </a:prstGeom>
          <a:solidFill>
            <a:srgbClr val="F6F9FB"/>
          </a:solidFill>
          <a:ln w="12700">
            <a:solidFill>
              <a:srgbClr val="D3DD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9D0727-BAE3-5A31-44B4-DEBADE462DF9}"/>
              </a:ext>
            </a:extLst>
          </p:cNvPr>
          <p:cNvSpPr/>
          <p:nvPr/>
        </p:nvSpPr>
        <p:spPr>
          <a:xfrm>
            <a:off x="951763" y="1293233"/>
            <a:ext cx="93060" cy="4271534"/>
          </a:xfrm>
          <a:prstGeom prst="rect">
            <a:avLst/>
          </a:prstGeom>
          <a:solidFill>
            <a:srgbClr val="E18A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F39F61-A287-7BCB-7376-EA8F207608C9}"/>
              </a:ext>
            </a:extLst>
          </p:cNvPr>
          <p:cNvSpPr txBox="1"/>
          <p:nvPr/>
        </p:nvSpPr>
        <p:spPr>
          <a:xfrm>
            <a:off x="1134642" y="1402961"/>
            <a:ext cx="2867087" cy="3313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sz="2000" b="1" dirty="0">
                <a:solidFill>
                  <a:srgbClr val="1B2A41"/>
                </a:solidFill>
              </a:rPr>
              <a:t>Per-cell agreement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Calibri" panose="020F0502020204030204" pitchFamily="34" charset="0"/>
              <a:buChar char="⁻"/>
            </a:pPr>
            <a:r>
              <a:rPr sz="1600" dirty="0">
                <a:solidFill>
                  <a:srgbClr val="394857"/>
                </a:solidFill>
              </a:rPr>
              <a:t>Green — true positive (model = reference)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Calibri" panose="020F0502020204030204" pitchFamily="34" charset="0"/>
              <a:buChar char="⁻"/>
            </a:pPr>
            <a:r>
              <a:rPr sz="1600" dirty="0">
                <a:solidFill>
                  <a:srgbClr val="394857"/>
                </a:solidFill>
              </a:rPr>
              <a:t>Blue — false negative (reference region missed)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Calibri" panose="020F0502020204030204" pitchFamily="34" charset="0"/>
              <a:buChar char="⁻"/>
            </a:pPr>
            <a:r>
              <a:rPr sz="1600" dirty="0">
                <a:solidFill>
                  <a:srgbClr val="394857"/>
                </a:solidFill>
              </a:rPr>
              <a:t>Red — false positive (predicted, not in reference)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sz="1600" dirty="0">
              <a:solidFill>
                <a:srgbClr val="394857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sz="1600" dirty="0">
                <a:solidFill>
                  <a:srgbClr val="394857"/>
                </a:solidFill>
              </a:rPr>
              <a:t>Instantly separates 'misses' from 'false alarms' — the two errors a single score can never distinguish.</a:t>
            </a:r>
          </a:p>
        </p:txBody>
      </p:sp>
    </p:spTree>
    <p:extLst>
      <p:ext uri="{BB962C8B-B14F-4D97-AF65-F5344CB8AC3E}">
        <p14:creationId xmlns:p14="http://schemas.microsoft.com/office/powerpoint/2010/main" val="2079432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FD077-7A16-FAF8-BCA8-BCF11AC74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F61FB0-A315-F499-4842-C99CC26C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-1"/>
            <a:ext cx="11887200" cy="593725"/>
          </a:xfrm>
        </p:spPr>
        <p:txBody>
          <a:bodyPr lIns="0"/>
          <a:lstStyle/>
          <a:p>
            <a:r>
              <a:rPr lang="en-GB" sz="3200" noProof="1">
                <a:latin typeface="Arial" panose="020B0604020202020204" pitchFamily="34" charset="0"/>
                <a:cs typeface="Arial" panose="020B0604020202020204" pitchFamily="34" charset="0"/>
              </a:rPr>
              <a:t>Grid style — the label map without the tissue</a:t>
            </a:r>
          </a:p>
        </p:txBody>
      </p:sp>
      <p:pic>
        <p:nvPicPr>
          <p:cNvPr id="3" name="Picture 2" descr="00006695_aaaaaadg_s000_0hne_0000_a002_lvl001_t000.png">
            <a:extLst>
              <a:ext uri="{FF2B5EF4-FFF2-40B4-BE49-F238E27FC236}">
                <a16:creationId xmlns:a16="http://schemas.microsoft.com/office/drawing/2014/main" id="{AF4A2CFD-1177-788E-4872-9215BDFA1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90" y="716037"/>
            <a:ext cx="10955882" cy="4073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A41717-6E58-A6CF-A5B7-DFE91E3FBF29}"/>
              </a:ext>
            </a:extLst>
          </p:cNvPr>
          <p:cNvSpPr/>
          <p:nvPr/>
        </p:nvSpPr>
        <p:spPr>
          <a:xfrm>
            <a:off x="545592" y="4905900"/>
            <a:ext cx="5468112" cy="1389468"/>
          </a:xfrm>
          <a:prstGeom prst="rect">
            <a:avLst/>
          </a:prstGeom>
          <a:solidFill>
            <a:srgbClr val="F6F9FB"/>
          </a:solidFill>
          <a:ln w="12700">
            <a:solidFill>
              <a:srgbClr val="D3DD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7D0EA9-E424-E9C7-919D-F1431085D239}"/>
              </a:ext>
            </a:extLst>
          </p:cNvPr>
          <p:cNvSpPr/>
          <p:nvPr/>
        </p:nvSpPr>
        <p:spPr>
          <a:xfrm>
            <a:off x="545592" y="4905900"/>
            <a:ext cx="82296" cy="1389468"/>
          </a:xfrm>
          <a:prstGeom prst="rect">
            <a:avLst/>
          </a:prstGeom>
          <a:solidFill>
            <a:srgbClr val="0E7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6A71E-5470-63D1-3CA6-48EF4C29CE28}"/>
              </a:ext>
            </a:extLst>
          </p:cNvPr>
          <p:cNvSpPr txBox="1"/>
          <p:nvPr/>
        </p:nvSpPr>
        <p:spPr>
          <a:xfrm>
            <a:off x="746760" y="4979053"/>
            <a:ext cx="5166360" cy="1092607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b="1" i="0" dirty="0">
                <a:solidFill>
                  <a:srgbClr val="0E7C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OVERLAY</a:t>
            </a:r>
            <a:r>
              <a:rPr sz="1400" b="0" i="0" dirty="0">
                <a:solidFill>
                  <a:srgbClr val="5A6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— previous examples</a:t>
            </a:r>
          </a:p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sz="1600" b="0" i="0"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 on the tissue thumbnail — see WHERE a lesion sits in histological context. Best for pathologist review and figure panels.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FCC4C9-3490-734E-6F77-B42AE14A0DD3}"/>
              </a:ext>
            </a:extLst>
          </p:cNvPr>
          <p:cNvSpPr/>
          <p:nvPr/>
        </p:nvSpPr>
        <p:spPr>
          <a:xfrm>
            <a:off x="6169152" y="4905900"/>
            <a:ext cx="5468112" cy="1389468"/>
          </a:xfrm>
          <a:prstGeom prst="rect">
            <a:avLst/>
          </a:prstGeom>
          <a:solidFill>
            <a:srgbClr val="F6F9FB"/>
          </a:solidFill>
          <a:ln w="12700">
            <a:solidFill>
              <a:srgbClr val="D3DD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E89546-4A0F-0148-33E5-AC13A1BE2E47}"/>
              </a:ext>
            </a:extLst>
          </p:cNvPr>
          <p:cNvSpPr/>
          <p:nvPr/>
        </p:nvSpPr>
        <p:spPr>
          <a:xfrm>
            <a:off x="6169152" y="4905900"/>
            <a:ext cx="82296" cy="1389468"/>
          </a:xfrm>
          <a:prstGeom prst="rect">
            <a:avLst/>
          </a:prstGeom>
          <a:solidFill>
            <a:srgbClr val="2E74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CF0471-DC75-DCDA-C00D-1B7698CC5D15}"/>
              </a:ext>
            </a:extLst>
          </p:cNvPr>
          <p:cNvSpPr txBox="1"/>
          <p:nvPr/>
        </p:nvSpPr>
        <p:spPr>
          <a:xfrm>
            <a:off x="6370320" y="4979053"/>
            <a:ext cx="5166360" cy="1092607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b="1" i="0" dirty="0">
                <a:solidFill>
                  <a:srgbClr val="2E74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</a:t>
            </a:r>
            <a:r>
              <a:rPr sz="1400" b="0" i="0" dirty="0">
                <a:solidFill>
                  <a:srgbClr val="5A6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— this example</a:t>
            </a:r>
          </a:p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sz="1600" b="0" i="0"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 frame-label heatmap, tissue removed — read the raw prediction map and spatial coverage, or when tissue texture clutters the labels.</a:t>
            </a:r>
          </a:p>
        </p:txBody>
      </p:sp>
    </p:spTree>
    <p:extLst>
      <p:ext uri="{BB962C8B-B14F-4D97-AF65-F5344CB8AC3E}">
        <p14:creationId xmlns:p14="http://schemas.microsoft.com/office/powerpoint/2010/main" val="3928281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BA2B0-8D41-F81A-C8AF-48751CF6D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536EE5-BECE-9A65-EA98-8F9E0F09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-1"/>
            <a:ext cx="11887200" cy="593725"/>
          </a:xfrm>
        </p:spPr>
        <p:txBody>
          <a:bodyPr lIns="0"/>
          <a:lstStyle/>
          <a:p>
            <a:r>
              <a:rPr lang="en-GB" sz="3200" noProof="1">
                <a:latin typeface="Arial" panose="020B0604020202020204" pitchFamily="34" charset="0"/>
                <a:cs typeface="Arial" panose="020B0604020202020204" pitchFamily="34" charset="0"/>
              </a:rPr>
              <a:t>Modes, styles, and per-class control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595A46-2387-487F-43AE-BB573AB5DD37}"/>
              </a:ext>
            </a:extLst>
          </p:cNvPr>
          <p:cNvSpPr/>
          <p:nvPr/>
        </p:nvSpPr>
        <p:spPr>
          <a:xfrm>
            <a:off x="351995" y="1040253"/>
            <a:ext cx="4086286" cy="2253196"/>
          </a:xfrm>
          <a:prstGeom prst="rect">
            <a:avLst/>
          </a:prstGeom>
          <a:solidFill>
            <a:srgbClr val="F6F9FB"/>
          </a:solidFill>
          <a:ln w="12700">
            <a:solidFill>
              <a:srgbClr val="D3DD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A36D1B-854B-5BC0-37AF-1724EC2FD125}"/>
              </a:ext>
            </a:extLst>
          </p:cNvPr>
          <p:cNvSpPr/>
          <p:nvPr/>
        </p:nvSpPr>
        <p:spPr>
          <a:xfrm>
            <a:off x="351994" y="1040253"/>
            <a:ext cx="94299" cy="2253196"/>
          </a:xfrm>
          <a:prstGeom prst="rect">
            <a:avLst/>
          </a:prstGeom>
          <a:solidFill>
            <a:srgbClr val="0E7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C51E94-D819-2095-8199-D140C4EBF63F}"/>
              </a:ext>
            </a:extLst>
          </p:cNvPr>
          <p:cNvSpPr txBox="1"/>
          <p:nvPr/>
        </p:nvSpPr>
        <p:spPr>
          <a:xfrm>
            <a:off x="534875" y="1149980"/>
            <a:ext cx="3596634" cy="1536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sz="2400" b="1" dirty="0">
                <a:solidFill>
                  <a:srgbClr val="1B2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styles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sz="1600"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overlay — regions over the slide thumbnail (see WHERE on tissue)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sz="1600"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 — pure frame-label heatmap, no background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A807DD-1069-DF39-E885-EB19899040AD}"/>
              </a:ext>
            </a:extLst>
          </p:cNvPr>
          <p:cNvSpPr/>
          <p:nvPr/>
        </p:nvSpPr>
        <p:spPr>
          <a:xfrm>
            <a:off x="351995" y="3280533"/>
            <a:ext cx="4086286" cy="2608990"/>
          </a:xfrm>
          <a:prstGeom prst="rect">
            <a:avLst/>
          </a:prstGeom>
          <a:solidFill>
            <a:srgbClr val="F6F9FB"/>
          </a:solidFill>
          <a:ln w="12700">
            <a:solidFill>
              <a:srgbClr val="D3DD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89996F-87A9-F74B-9D96-5D61AF7D769A}"/>
              </a:ext>
            </a:extLst>
          </p:cNvPr>
          <p:cNvSpPr/>
          <p:nvPr/>
        </p:nvSpPr>
        <p:spPr>
          <a:xfrm>
            <a:off x="351994" y="3280533"/>
            <a:ext cx="94299" cy="2608990"/>
          </a:xfrm>
          <a:prstGeom prst="rect">
            <a:avLst/>
          </a:prstGeom>
          <a:solidFill>
            <a:srgbClr val="2E74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B64202-E837-47F2-2912-6092BBA16470}"/>
              </a:ext>
            </a:extLst>
          </p:cNvPr>
          <p:cNvSpPr txBox="1"/>
          <p:nvPr/>
        </p:nvSpPr>
        <p:spPr>
          <a:xfrm>
            <a:off x="534875" y="3390261"/>
            <a:ext cx="3596634" cy="1674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sz="2400" b="1" dirty="0">
                <a:solidFill>
                  <a:srgbClr val="1B2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comparison modes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sz="1600"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— one source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sz="1600" dirty="0" err="1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side_by_side</a:t>
            </a:r>
            <a:r>
              <a:rPr sz="1600"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ref | </a:t>
            </a:r>
            <a:r>
              <a:rPr sz="1600" dirty="0" err="1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</a:t>
            </a:r>
            <a:r>
              <a:rPr sz="1600"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panels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sz="1600"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 — </a:t>
            </a:r>
            <a:r>
              <a:rPr sz="1600" dirty="0" err="1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</a:t>
            </a:r>
            <a:r>
              <a:rPr sz="1600"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fills + ref outlines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sz="1600"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 — TP / FN / FP agreement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2405E4-269A-EBDF-7174-2F2F7B1A70BD}"/>
              </a:ext>
            </a:extLst>
          </p:cNvPr>
          <p:cNvSpPr/>
          <p:nvPr/>
        </p:nvSpPr>
        <p:spPr>
          <a:xfrm>
            <a:off x="4101035" y="1040253"/>
            <a:ext cx="4086286" cy="4849270"/>
          </a:xfrm>
          <a:prstGeom prst="rect">
            <a:avLst/>
          </a:prstGeom>
          <a:solidFill>
            <a:srgbClr val="F6F9FB"/>
          </a:solidFill>
          <a:ln w="12700">
            <a:solidFill>
              <a:srgbClr val="D3DD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D9C349-9668-CDFF-974D-7435114AAFE4}"/>
              </a:ext>
            </a:extLst>
          </p:cNvPr>
          <p:cNvSpPr/>
          <p:nvPr/>
        </p:nvSpPr>
        <p:spPr>
          <a:xfrm>
            <a:off x="4101034" y="1040253"/>
            <a:ext cx="94299" cy="4849270"/>
          </a:xfrm>
          <a:prstGeom prst="rect">
            <a:avLst/>
          </a:prstGeom>
          <a:solidFill>
            <a:srgbClr val="8E44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324552-2695-8812-8C04-74A7B78D748A}"/>
              </a:ext>
            </a:extLst>
          </p:cNvPr>
          <p:cNvSpPr txBox="1"/>
          <p:nvPr/>
        </p:nvSpPr>
        <p:spPr>
          <a:xfrm>
            <a:off x="4283915" y="1149981"/>
            <a:ext cx="3596634" cy="3090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sz="2000" b="1" dirty="0">
                <a:solidFill>
                  <a:srgbClr val="1B2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Per-class visibility &amp; color</a:t>
            </a:r>
            <a:br>
              <a:rPr lang="en-GB" sz="2000" b="1" dirty="0">
                <a:solidFill>
                  <a:srgbClr val="1B2A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2000" b="1" dirty="0">
              <a:solidFill>
                <a:srgbClr val="1B2A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sz="1600"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clinical palette (</a:t>
            </a:r>
            <a:r>
              <a:rPr sz="1600" dirty="0" err="1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dcis</a:t>
            </a:r>
            <a:r>
              <a:rPr sz="1600"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indc</a:t>
            </a:r>
            <a:r>
              <a:rPr sz="1600"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nneo</a:t>
            </a:r>
            <a:r>
              <a:rPr sz="1600"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</a:t>
            </a:r>
            <a:r>
              <a:rPr sz="1600"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norm, …).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sz="1600" dirty="0" err="1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show_classes</a:t>
            </a:r>
            <a:r>
              <a:rPr sz="1600"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["</a:t>
            </a:r>
            <a:r>
              <a:rPr sz="1600" dirty="0" err="1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dcis</a:t>
            </a:r>
            <a:r>
              <a:rPr sz="1600"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","</a:t>
            </a:r>
            <a:r>
              <a:rPr sz="1600" dirty="0" err="1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indc</a:t>
            </a:r>
            <a:r>
              <a:rPr sz="1600"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"] to focus on the target lesions only.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sz="1600" dirty="0" err="1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confidence_alpha</a:t>
            </a:r>
            <a:r>
              <a:rPr sz="1600"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fade fills by model confidence for a true heatmap.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sz="1600" dirty="0" err="1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fill_alpha</a:t>
            </a:r>
            <a:r>
              <a:rPr sz="1600"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dim — tune overlay opacity vs. tissue visibility.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9319AD-05B6-99FA-BF42-95429D43A937}"/>
              </a:ext>
            </a:extLst>
          </p:cNvPr>
          <p:cNvSpPr/>
          <p:nvPr/>
        </p:nvSpPr>
        <p:spPr>
          <a:xfrm>
            <a:off x="7850075" y="1040253"/>
            <a:ext cx="4086286" cy="4849270"/>
          </a:xfrm>
          <a:prstGeom prst="rect">
            <a:avLst/>
          </a:prstGeom>
          <a:solidFill>
            <a:srgbClr val="F6F9FB"/>
          </a:solidFill>
          <a:ln w="12700">
            <a:solidFill>
              <a:srgbClr val="D3DD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BAA6D7-F285-B3ED-E3DF-735F5B2CD582}"/>
              </a:ext>
            </a:extLst>
          </p:cNvPr>
          <p:cNvSpPr/>
          <p:nvPr/>
        </p:nvSpPr>
        <p:spPr>
          <a:xfrm>
            <a:off x="7850074" y="1040253"/>
            <a:ext cx="94299" cy="4849270"/>
          </a:xfrm>
          <a:prstGeom prst="rect">
            <a:avLst/>
          </a:prstGeom>
          <a:solidFill>
            <a:srgbClr val="E18A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DA66E2-A206-BCF7-3FA5-8FD9D9C71EAF}"/>
              </a:ext>
            </a:extLst>
          </p:cNvPr>
          <p:cNvSpPr txBox="1"/>
          <p:nvPr/>
        </p:nvSpPr>
        <p:spPr>
          <a:xfrm>
            <a:off x="8032954" y="1149980"/>
            <a:ext cx="3751001" cy="2905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sz="2400" b="1" dirty="0">
                <a:solidFill>
                  <a:srgbClr val="1B2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 for scale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sz="1600" dirty="0" err="1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thumb_max_size</a:t>
            </a:r>
            <a:r>
              <a:rPr sz="1600"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caps render resolution for fast, uniform figures.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sz="1600"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Reads the same CSVs the decoder / post-processor emit — no conversion.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sz="1600"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.list renders a whole eval set to PNGs in a single call.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sz="1600"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set in one versioned .</a:t>
            </a:r>
            <a:r>
              <a:rPr sz="1600" dirty="0" err="1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toml</a:t>
            </a:r>
            <a:r>
              <a:rPr sz="1600"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parameter file.</a:t>
            </a:r>
          </a:p>
        </p:txBody>
      </p:sp>
    </p:spTree>
    <p:extLst>
      <p:ext uri="{BB962C8B-B14F-4D97-AF65-F5344CB8AC3E}">
        <p14:creationId xmlns:p14="http://schemas.microsoft.com/office/powerpoint/2010/main" val="396805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804F4-DD78-5631-A5C8-89834A5BD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27B9BB-7D93-C0CF-8A72-DC5784902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-1"/>
            <a:ext cx="11887200" cy="593725"/>
          </a:xfrm>
        </p:spPr>
        <p:txBody>
          <a:bodyPr lIns="0"/>
          <a:lstStyle/>
          <a:p>
            <a:r>
              <a:rPr lang="en-GB" sz="3200" noProof="1"/>
              <a:t>Three commands cover every workflow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4DC82D-B221-1840-DC72-6FEF655D9607}"/>
              </a:ext>
            </a:extLst>
          </p:cNvPr>
          <p:cNvSpPr/>
          <p:nvPr/>
        </p:nvSpPr>
        <p:spPr>
          <a:xfrm>
            <a:off x="563880" y="944881"/>
            <a:ext cx="11064240" cy="1325880"/>
          </a:xfrm>
          <a:prstGeom prst="rect">
            <a:avLst/>
          </a:prstGeom>
          <a:solidFill>
            <a:srgbClr val="F6F9FB"/>
          </a:solidFill>
          <a:ln w="12700">
            <a:solidFill>
              <a:srgbClr val="D3DD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0F05E5-E437-F509-1FF1-0CFF1B769F01}"/>
              </a:ext>
            </a:extLst>
          </p:cNvPr>
          <p:cNvSpPr/>
          <p:nvPr/>
        </p:nvSpPr>
        <p:spPr>
          <a:xfrm>
            <a:off x="563880" y="944881"/>
            <a:ext cx="82296" cy="1325880"/>
          </a:xfrm>
          <a:prstGeom prst="rect">
            <a:avLst/>
          </a:prstGeom>
          <a:solidFill>
            <a:srgbClr val="0E7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1DF49-8088-0713-C04A-5BB19BAFAC00}"/>
              </a:ext>
            </a:extLst>
          </p:cNvPr>
          <p:cNvSpPr txBox="1"/>
          <p:nvPr/>
        </p:nvSpPr>
        <p:spPr>
          <a:xfrm>
            <a:off x="792480" y="1241612"/>
            <a:ext cx="3657600" cy="723275"/>
          </a:xfrm>
          <a:prstGeom prst="rect">
            <a:avLst/>
          </a:prstGeom>
          <a:noFill/>
        </p:spPr>
        <p:txBody>
          <a:bodyPr wrap="square" lIns="25400" tIns="12700" rIns="25400" bIns="12700" anchor="ctr">
            <a:spAutoFit/>
          </a:bodyPr>
          <a:lstStyle/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sz="2400" b="1" i="0" dirty="0">
                <a:solidFill>
                  <a:srgbClr val="1B2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 ground truth</a:t>
            </a:r>
          </a:p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b="0" i="0" dirty="0">
                <a:solidFill>
                  <a:srgbClr val="5A6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overlay the annotation on the slide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876B0D3E-4875-C2D8-6BF5-C4B75E4DBDCF}"/>
              </a:ext>
            </a:extLst>
          </p:cNvPr>
          <p:cNvSpPr/>
          <p:nvPr/>
        </p:nvSpPr>
        <p:spPr>
          <a:xfrm>
            <a:off x="4541520" y="1246633"/>
            <a:ext cx="6903720" cy="731520"/>
          </a:xfrm>
          <a:prstGeom prst="roundRect">
            <a:avLst/>
          </a:prstGeom>
          <a:solidFill>
            <a:srgbClr val="1B2A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88B919-6738-B4B1-0B34-FE24A19D687F}"/>
              </a:ext>
            </a:extLst>
          </p:cNvPr>
          <p:cNvSpPr txBox="1"/>
          <p:nvPr/>
        </p:nvSpPr>
        <p:spPr>
          <a:xfrm>
            <a:off x="4724400" y="1445681"/>
            <a:ext cx="6583680" cy="333425"/>
          </a:xfrm>
          <a:prstGeom prst="rect">
            <a:avLst/>
          </a:prstGeom>
          <a:noFill/>
        </p:spPr>
        <p:txBody>
          <a:bodyPr wrap="square" lIns="25400" tIns="12700" rIns="25400" bIns="12700" anchor="ctr">
            <a:spAutoFit/>
          </a:bodyPr>
          <a:lstStyle/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sz="2000" b="0" i="0">
                <a:solidFill>
                  <a:srgbClr val="9EE6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nedc_dpath_visualizer -r ref.csv  image.svs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3B2A86-708F-F118-4C3F-452CDCBF7753}"/>
              </a:ext>
            </a:extLst>
          </p:cNvPr>
          <p:cNvSpPr/>
          <p:nvPr/>
        </p:nvSpPr>
        <p:spPr>
          <a:xfrm>
            <a:off x="563880" y="2453641"/>
            <a:ext cx="11064240" cy="1325880"/>
          </a:xfrm>
          <a:prstGeom prst="rect">
            <a:avLst/>
          </a:prstGeom>
          <a:solidFill>
            <a:srgbClr val="F6F9FB"/>
          </a:solidFill>
          <a:ln w="12700">
            <a:solidFill>
              <a:srgbClr val="D3DD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44F07-ED91-E40B-1560-AF0CCE2803A9}"/>
              </a:ext>
            </a:extLst>
          </p:cNvPr>
          <p:cNvSpPr/>
          <p:nvPr/>
        </p:nvSpPr>
        <p:spPr>
          <a:xfrm>
            <a:off x="563880" y="2453641"/>
            <a:ext cx="82296" cy="1325880"/>
          </a:xfrm>
          <a:prstGeom prst="rect">
            <a:avLst/>
          </a:prstGeom>
          <a:solidFill>
            <a:srgbClr val="0E7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FF2C70-61F5-5186-9EFB-A5482FA6F25C}"/>
              </a:ext>
            </a:extLst>
          </p:cNvPr>
          <p:cNvSpPr txBox="1"/>
          <p:nvPr/>
        </p:nvSpPr>
        <p:spPr>
          <a:xfrm>
            <a:off x="792480" y="2611872"/>
            <a:ext cx="3657600" cy="1000274"/>
          </a:xfrm>
          <a:prstGeom prst="rect">
            <a:avLst/>
          </a:prstGeom>
          <a:noFill/>
        </p:spPr>
        <p:txBody>
          <a:bodyPr wrap="square" lIns="25400" tIns="12700" rIns="25400" bIns="12700" anchor="ctr">
            <a:spAutoFit/>
          </a:bodyPr>
          <a:lstStyle/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sz="2400" b="1" i="0">
                <a:solidFill>
                  <a:srgbClr val="1B2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a prediction</a:t>
            </a:r>
          </a:p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b="0" i="0">
                <a:solidFill>
                  <a:srgbClr val="5A6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 (side_by_side / blend / diff) is set in the params file</a:t>
            </a: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098B9567-B342-665D-B0EF-28AF23DDA709}"/>
              </a:ext>
            </a:extLst>
          </p:cNvPr>
          <p:cNvSpPr/>
          <p:nvPr/>
        </p:nvSpPr>
        <p:spPr>
          <a:xfrm>
            <a:off x="4541520" y="2755393"/>
            <a:ext cx="6903720" cy="731520"/>
          </a:xfrm>
          <a:prstGeom prst="roundRect">
            <a:avLst/>
          </a:prstGeom>
          <a:solidFill>
            <a:srgbClr val="1B2A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40826E-682A-1185-5515-D70C91798D4A}"/>
              </a:ext>
            </a:extLst>
          </p:cNvPr>
          <p:cNvSpPr txBox="1"/>
          <p:nvPr/>
        </p:nvSpPr>
        <p:spPr>
          <a:xfrm>
            <a:off x="4724400" y="2954441"/>
            <a:ext cx="6583680" cy="333425"/>
          </a:xfrm>
          <a:prstGeom prst="rect">
            <a:avLst/>
          </a:prstGeom>
          <a:noFill/>
        </p:spPr>
        <p:txBody>
          <a:bodyPr wrap="square" lIns="25400" tIns="12700" rIns="25400" bIns="12700" anchor="ctr">
            <a:spAutoFit/>
          </a:bodyPr>
          <a:lstStyle/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sz="2000" b="0" i="0">
                <a:solidFill>
                  <a:srgbClr val="9EE6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nedc_dpath_visualizer -r ref.csv -y hyp.csv  image.svs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CB2CB2-E118-F772-C0AC-306DC2A61FB1}"/>
              </a:ext>
            </a:extLst>
          </p:cNvPr>
          <p:cNvSpPr/>
          <p:nvPr/>
        </p:nvSpPr>
        <p:spPr>
          <a:xfrm>
            <a:off x="563880" y="3962401"/>
            <a:ext cx="11064240" cy="1325880"/>
          </a:xfrm>
          <a:prstGeom prst="rect">
            <a:avLst/>
          </a:prstGeom>
          <a:solidFill>
            <a:srgbClr val="F6F9FB"/>
          </a:solidFill>
          <a:ln w="12700">
            <a:solidFill>
              <a:srgbClr val="D3DD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9E5FEF-ABC0-618C-D201-71A55F624C25}"/>
              </a:ext>
            </a:extLst>
          </p:cNvPr>
          <p:cNvSpPr/>
          <p:nvPr/>
        </p:nvSpPr>
        <p:spPr>
          <a:xfrm>
            <a:off x="563880" y="3962401"/>
            <a:ext cx="82296" cy="1325880"/>
          </a:xfrm>
          <a:prstGeom prst="rect">
            <a:avLst/>
          </a:prstGeom>
          <a:solidFill>
            <a:srgbClr val="0E7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BB8BEE-57BA-D3D1-6134-ACA3135E7E4A}"/>
              </a:ext>
            </a:extLst>
          </p:cNvPr>
          <p:cNvSpPr txBox="1"/>
          <p:nvPr/>
        </p:nvSpPr>
        <p:spPr>
          <a:xfrm>
            <a:off x="792480" y="4120634"/>
            <a:ext cx="3657600" cy="1000274"/>
          </a:xfrm>
          <a:prstGeom prst="rect">
            <a:avLst/>
          </a:prstGeom>
          <a:noFill/>
        </p:spPr>
        <p:txBody>
          <a:bodyPr wrap="square" lIns="25400" tIns="12700" rIns="25400" bIns="12700" anchor="ctr">
            <a:spAutoFit/>
          </a:bodyPr>
          <a:lstStyle/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sz="2400" b="1" i="0">
                <a:solidFill>
                  <a:srgbClr val="1B2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Batch a whole set</a:t>
            </a:r>
          </a:p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b="0" i="0">
                <a:solidFill>
                  <a:srgbClr val="5A6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auto-matches ref/hyp to each slide by basename → one PNG each</a:t>
            </a:r>
          </a:p>
        </p:txBody>
      </p:sp>
      <p:sp>
        <p:nvSpPr>
          <p:cNvPr id="30" name="Rounded Rectangle 18">
            <a:extLst>
              <a:ext uri="{FF2B5EF4-FFF2-40B4-BE49-F238E27FC236}">
                <a16:creationId xmlns:a16="http://schemas.microsoft.com/office/drawing/2014/main" id="{90131796-5BE9-FB0A-7146-606B9FD6324E}"/>
              </a:ext>
            </a:extLst>
          </p:cNvPr>
          <p:cNvSpPr/>
          <p:nvPr/>
        </p:nvSpPr>
        <p:spPr>
          <a:xfrm>
            <a:off x="4541520" y="4264153"/>
            <a:ext cx="6903720" cy="731520"/>
          </a:xfrm>
          <a:prstGeom prst="roundRect">
            <a:avLst/>
          </a:prstGeom>
          <a:solidFill>
            <a:srgbClr val="1B2A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16D9E8-9070-E579-8F38-9886D83F6C0F}"/>
              </a:ext>
            </a:extLst>
          </p:cNvPr>
          <p:cNvSpPr txBox="1"/>
          <p:nvPr/>
        </p:nvSpPr>
        <p:spPr>
          <a:xfrm>
            <a:off x="4724400" y="4463201"/>
            <a:ext cx="6583680" cy="333425"/>
          </a:xfrm>
          <a:prstGeom prst="rect">
            <a:avLst/>
          </a:prstGeom>
          <a:noFill/>
        </p:spPr>
        <p:txBody>
          <a:bodyPr wrap="square" lIns="25400" tIns="12700" rIns="25400" bIns="12700" anchor="ctr">
            <a:spAutoFit/>
          </a:bodyPr>
          <a:lstStyle/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sz="2000" b="0" i="0">
                <a:solidFill>
                  <a:srgbClr val="9EE6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nedc_dpath_visualizer -r ref_dir -y hyp_dir  eval.list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DE8FA6-7EF9-835C-6667-0E80802E6E15}"/>
              </a:ext>
            </a:extLst>
          </p:cNvPr>
          <p:cNvSpPr txBox="1"/>
          <p:nvPr/>
        </p:nvSpPr>
        <p:spPr>
          <a:xfrm>
            <a:off x="563880" y="5562601"/>
            <a:ext cx="10972800" cy="302647"/>
          </a:xfrm>
          <a:prstGeom prst="rect">
            <a:avLst/>
          </a:prstGeom>
          <a:noFill/>
        </p:spPr>
        <p:txBody>
          <a:bodyPr wrap="square" lIns="25400" tIns="12700" rIns="25400" bIns="12700" anchor="t">
            <a:spAutoFit/>
          </a:bodyPr>
          <a:lstStyle/>
          <a:p>
            <a:pPr algn="l">
              <a:lnSpc>
                <a:spcPct val="100000"/>
              </a:lnSpc>
              <a:spcAft>
                <a:spcPts val="400"/>
              </a:spcAft>
            </a:pPr>
            <a:r>
              <a:rPr b="0" i="0">
                <a:solidFill>
                  <a:srgbClr val="5A6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Options: -p parameters   -o output-dir   -r reference   -y hypothesis.   Output: one &lt;slide&gt;.png per input.</a:t>
            </a:r>
          </a:p>
        </p:txBody>
      </p:sp>
    </p:spTree>
    <p:extLst>
      <p:ext uri="{BB962C8B-B14F-4D97-AF65-F5344CB8AC3E}">
        <p14:creationId xmlns:p14="http://schemas.microsoft.com/office/powerpoint/2010/main" val="396267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55295-3E3B-D2BA-B752-5997F9613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B215D1-86FF-9F10-EDBD-273F0AE0F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-1"/>
            <a:ext cx="11887200" cy="593725"/>
          </a:xfrm>
        </p:spPr>
        <p:txBody>
          <a:bodyPr lIns="0"/>
          <a:lstStyle/>
          <a:p>
            <a:r>
              <a:rPr lang="en-GB" sz="3200" noProof="1"/>
              <a:t>Drop-in for software and pipelines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F958F2-4985-D85C-42F8-6E1C3ED93E37}"/>
              </a:ext>
            </a:extLst>
          </p:cNvPr>
          <p:cNvSpPr/>
          <p:nvPr/>
        </p:nvSpPr>
        <p:spPr>
          <a:xfrm>
            <a:off x="391324" y="991092"/>
            <a:ext cx="5669280" cy="2354906"/>
          </a:xfrm>
          <a:prstGeom prst="rect">
            <a:avLst/>
          </a:prstGeom>
          <a:solidFill>
            <a:srgbClr val="F6F9FB"/>
          </a:solidFill>
          <a:ln w="12700">
            <a:solidFill>
              <a:srgbClr val="D3DD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265B3F-97F1-D985-4E0C-BFBD3C05AF10}"/>
              </a:ext>
            </a:extLst>
          </p:cNvPr>
          <p:cNvSpPr/>
          <p:nvPr/>
        </p:nvSpPr>
        <p:spPr>
          <a:xfrm>
            <a:off x="391323" y="991092"/>
            <a:ext cx="86481" cy="2354906"/>
          </a:xfrm>
          <a:prstGeom prst="rect">
            <a:avLst/>
          </a:prstGeom>
          <a:solidFill>
            <a:srgbClr val="0E7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258B3D-AACC-CD3B-AC7D-D93176433979}"/>
              </a:ext>
            </a:extLst>
          </p:cNvPr>
          <p:cNvSpPr txBox="1"/>
          <p:nvPr/>
        </p:nvSpPr>
        <p:spPr>
          <a:xfrm>
            <a:off x="574204" y="1100820"/>
            <a:ext cx="5361794" cy="1936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sz="2400" b="1" dirty="0">
                <a:solidFill>
                  <a:srgbClr val="1B2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library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</a:t>
            </a:r>
            <a:r>
              <a:rPr dirty="0" err="1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DPATHVisualizer</a:t>
            </a:r>
            <a:r>
              <a:rPr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dirty="0" err="1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nedc_dpath_viz_tools</a:t>
            </a:r>
            <a:r>
              <a:rPr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call render(</a:t>
            </a:r>
            <a:r>
              <a:rPr dirty="0" err="1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wsi</a:t>
            </a:r>
            <a:r>
              <a:rPr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ref, </a:t>
            </a:r>
            <a:r>
              <a:rPr dirty="0" err="1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</a:t>
            </a:r>
            <a:r>
              <a:rPr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mode, style).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Returns a PIL image → embed in a GUI, a web service, or a report generator.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23837C-C19B-C90D-BAEA-CC169B8D92AD}"/>
              </a:ext>
            </a:extLst>
          </p:cNvPr>
          <p:cNvSpPr/>
          <p:nvPr/>
        </p:nvSpPr>
        <p:spPr>
          <a:xfrm>
            <a:off x="391324" y="3277090"/>
            <a:ext cx="5669280" cy="2455115"/>
          </a:xfrm>
          <a:prstGeom prst="rect">
            <a:avLst/>
          </a:prstGeom>
          <a:solidFill>
            <a:srgbClr val="F6F9FB"/>
          </a:solidFill>
          <a:ln w="12700">
            <a:solidFill>
              <a:srgbClr val="D3DD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0E95C1-20A6-12B7-8528-6DC7E215301A}"/>
              </a:ext>
            </a:extLst>
          </p:cNvPr>
          <p:cNvSpPr/>
          <p:nvPr/>
        </p:nvSpPr>
        <p:spPr>
          <a:xfrm>
            <a:off x="391323" y="3277090"/>
            <a:ext cx="86481" cy="2455115"/>
          </a:xfrm>
          <a:prstGeom prst="rect">
            <a:avLst/>
          </a:prstGeom>
          <a:solidFill>
            <a:srgbClr val="2E74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FCF9F0-48F7-D7CB-A6E0-5091EC0F5F97}"/>
              </a:ext>
            </a:extLst>
          </p:cNvPr>
          <p:cNvSpPr txBox="1"/>
          <p:nvPr/>
        </p:nvSpPr>
        <p:spPr>
          <a:xfrm>
            <a:off x="574204" y="3386819"/>
            <a:ext cx="5361794" cy="1659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sz="2400" b="1" dirty="0">
                <a:solidFill>
                  <a:srgbClr val="1B2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CLI stage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Reads decoder / post-processor CSVs directly — bolt on after decode with no glue code.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PNG-per-slide output drops into papers, dashboards, or QA folders.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B56688-9871-2C34-4AF3-9A3A6F3B1E47}"/>
              </a:ext>
            </a:extLst>
          </p:cNvPr>
          <p:cNvSpPr/>
          <p:nvPr/>
        </p:nvSpPr>
        <p:spPr>
          <a:xfrm>
            <a:off x="6060604" y="991092"/>
            <a:ext cx="5669280" cy="2354906"/>
          </a:xfrm>
          <a:prstGeom prst="rect">
            <a:avLst/>
          </a:prstGeom>
          <a:solidFill>
            <a:srgbClr val="F6F9FB"/>
          </a:solidFill>
          <a:ln w="12700">
            <a:solidFill>
              <a:srgbClr val="D3DD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17964C-F38A-813B-B7D6-7B245BB4F285}"/>
              </a:ext>
            </a:extLst>
          </p:cNvPr>
          <p:cNvSpPr/>
          <p:nvPr/>
        </p:nvSpPr>
        <p:spPr>
          <a:xfrm>
            <a:off x="6060603" y="991092"/>
            <a:ext cx="86481" cy="2354906"/>
          </a:xfrm>
          <a:prstGeom prst="rect">
            <a:avLst/>
          </a:prstGeom>
          <a:solidFill>
            <a:srgbClr val="8E44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CBD458-F37F-11BD-4AB6-7F87C1392CEE}"/>
              </a:ext>
            </a:extLst>
          </p:cNvPr>
          <p:cNvSpPr txBox="1"/>
          <p:nvPr/>
        </p:nvSpPr>
        <p:spPr>
          <a:xfrm>
            <a:off x="6243484" y="1100820"/>
            <a:ext cx="5361794" cy="1659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sz="2400" b="1" dirty="0">
                <a:solidFill>
                  <a:srgbClr val="1B2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Configurable, not coded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Colors, modes, styles, opacity, and class filters all live in one .</a:t>
            </a:r>
            <a:r>
              <a:rPr dirty="0" err="1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toml</a:t>
            </a:r>
            <a:r>
              <a:rPr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color schemes or focus classes need no code change.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7233B1-FEFA-7AD3-227E-66738466F946}"/>
              </a:ext>
            </a:extLst>
          </p:cNvPr>
          <p:cNvSpPr/>
          <p:nvPr/>
        </p:nvSpPr>
        <p:spPr>
          <a:xfrm>
            <a:off x="6060604" y="3277090"/>
            <a:ext cx="5669280" cy="2455115"/>
          </a:xfrm>
          <a:prstGeom prst="rect">
            <a:avLst/>
          </a:prstGeom>
          <a:solidFill>
            <a:srgbClr val="F6F9FB"/>
          </a:solidFill>
          <a:ln w="12700">
            <a:solidFill>
              <a:srgbClr val="D3DD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6B8A41-2AF9-3CF1-95F9-E019969BE449}"/>
              </a:ext>
            </a:extLst>
          </p:cNvPr>
          <p:cNvSpPr/>
          <p:nvPr/>
        </p:nvSpPr>
        <p:spPr>
          <a:xfrm>
            <a:off x="6060603" y="3277090"/>
            <a:ext cx="86481" cy="2455115"/>
          </a:xfrm>
          <a:prstGeom prst="rect">
            <a:avLst/>
          </a:prstGeom>
          <a:solidFill>
            <a:srgbClr val="E18A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7D39B0-11C8-6174-8C7E-85CC0DB9CB56}"/>
              </a:ext>
            </a:extLst>
          </p:cNvPr>
          <p:cNvSpPr txBox="1"/>
          <p:nvPr/>
        </p:nvSpPr>
        <p:spPr>
          <a:xfrm>
            <a:off x="6243484" y="3386819"/>
            <a:ext cx="5361794" cy="1936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sz="2400" b="1" dirty="0">
                <a:solidFill>
                  <a:srgbClr val="1B2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NEDC-native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Installed as a standard binary with .help / .usage and a versioned param file.</a:t>
            </a:r>
          </a:p>
          <a:p>
            <a:pPr marL="285750" indent="-28575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the shared NEDC image, file, and annotation libraries — consistent with the rest of the </a:t>
            </a:r>
            <a:r>
              <a:rPr dirty="0" err="1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dpath</a:t>
            </a:r>
            <a:r>
              <a:rPr dirty="0">
                <a:solidFill>
                  <a:srgbClr val="3948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toolset.</a:t>
            </a:r>
          </a:p>
        </p:txBody>
      </p:sp>
    </p:spTree>
    <p:extLst>
      <p:ext uri="{BB962C8B-B14F-4D97-AF65-F5344CB8AC3E}">
        <p14:creationId xmlns:p14="http://schemas.microsoft.com/office/powerpoint/2010/main" val="3783711745"/>
      </p:ext>
    </p:extLst>
  </p:cSld>
  <p:clrMapOvr>
    <a:masterClrMapping/>
  </p:clrMapOvr>
</p:sld>
</file>

<file path=ppt/theme/theme1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34624</TotalTime>
  <Words>1033</Words>
  <Application>Microsoft Office PowerPoint</Application>
  <PresentationFormat>Widescreen</PresentationFormat>
  <Paragraphs>109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Wingdings</vt:lpstr>
      <vt:lpstr>1_ISIP Title Slide</vt:lpstr>
      <vt:lpstr>2_ISIP Content Slide</vt:lpstr>
      <vt:lpstr>2_ISIP Title Slide</vt:lpstr>
      <vt:lpstr>PowerPoint Presentation</vt:lpstr>
      <vt:lpstr>Scores tell you how much — not where</vt:lpstr>
      <vt:lpstr>HOW IT WORKS: A thin CLI over a reusable rendering engine</vt:lpstr>
      <vt:lpstr>Side-by-side: ground truth vs. model prediction</vt:lpstr>
      <vt:lpstr>Diff mode: correct, missed, and false-alarm at a glance</vt:lpstr>
      <vt:lpstr>Grid style — the label map without the tissue</vt:lpstr>
      <vt:lpstr>Modes, styles, and per-class control</vt:lpstr>
      <vt:lpstr>Three commands cover every workflow</vt:lpstr>
      <vt:lpstr>Drop-in for software and pipelines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Approaches to Automate Seizure Detection</dc:title>
  <dc:creator>Vinit Shah</dc:creator>
  <cp:lastModifiedBy>Md. Abdullah Al Mamun</cp:lastModifiedBy>
  <cp:revision>904</cp:revision>
  <cp:lastPrinted>2025-12-06T13:24:58Z</cp:lastPrinted>
  <dcterms:created xsi:type="dcterms:W3CDTF">2017-04-23T05:30:39Z</dcterms:created>
  <dcterms:modified xsi:type="dcterms:W3CDTF">2026-07-03T13:46:42Z</dcterms:modified>
</cp:coreProperties>
</file>