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7" r:id="rId2"/>
  </p:sldIdLst>
  <p:sldSz cx="43891200" cy="32918400"/>
  <p:notesSz cx="32461200" cy="43434000"/>
  <p:defaultTextStyle>
    <a:defPPr>
      <a:defRPr lang="en-US"/>
    </a:defPPr>
    <a:lvl1pPr algn="l" rtl="0" fontAlgn="base">
      <a:spcBef>
        <a:spcPct val="0"/>
      </a:spcBef>
      <a:spcAft>
        <a:spcPct val="0"/>
      </a:spcAft>
      <a:defRPr sz="3000" kern="1200">
        <a:solidFill>
          <a:schemeClr val="tx1"/>
        </a:solidFill>
        <a:latin typeface="Times" pitchFamily="18" charset="0"/>
        <a:ea typeface="ＭＳ Ｐゴシック" pitchFamily="34" charset="-128"/>
        <a:cs typeface="+mn-cs"/>
      </a:defRPr>
    </a:lvl1pPr>
    <a:lvl2pPr marL="457200" algn="l" rtl="0" fontAlgn="base">
      <a:spcBef>
        <a:spcPct val="0"/>
      </a:spcBef>
      <a:spcAft>
        <a:spcPct val="0"/>
      </a:spcAft>
      <a:defRPr sz="30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30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30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30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30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30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30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3000" kern="1200">
        <a:solidFill>
          <a:schemeClr val="tx1"/>
        </a:solidFill>
        <a:latin typeface="Times"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19584" userDrawn="1">
          <p15:clr>
            <a:srgbClr val="A4A3A4"/>
          </p15:clr>
        </p15:guide>
        <p15:guide id="2" pos="24576" userDrawn="1">
          <p15:clr>
            <a:srgbClr val="A4A3A4"/>
          </p15:clr>
        </p15:guide>
      </p15:sldGuideLst>
    </p:ext>
    <p:ext uri="{2D200454-40CA-4A62-9FC3-DE9A4176ACB9}">
      <p15:notesGuideLst xmlns:p15="http://schemas.microsoft.com/office/powerpoint/2012/main">
        <p15:guide id="1" orient="horz" pos="13680">
          <p15:clr>
            <a:srgbClr val="A4A3A4"/>
          </p15:clr>
        </p15:guide>
        <p15:guide id="2" pos="10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lan"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800000"/>
    <a:srgbClr val="009900"/>
    <a:srgbClr val="FFFFFF"/>
    <a:srgbClr val="EAE636"/>
    <a:srgbClr val="0198CD"/>
    <a:srgbClr val="000000"/>
    <a:srgbClr val="FAFAF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3" autoAdjust="0"/>
    <p:restoredTop sz="93324" autoAdjust="0"/>
  </p:normalViewPr>
  <p:slideViewPr>
    <p:cSldViewPr snapToGrid="0">
      <p:cViewPr>
        <p:scale>
          <a:sx n="40" d="100"/>
          <a:sy n="40" d="100"/>
        </p:scale>
        <p:origin x="-1728" y="-330"/>
      </p:cViewPr>
      <p:guideLst>
        <p:guide orient="horz" pos="19584"/>
        <p:guide pos="24576"/>
      </p:guideLst>
    </p:cSldViewPr>
  </p:slideViewPr>
  <p:notesTextViewPr>
    <p:cViewPr>
      <p:scale>
        <a:sx n="1" d="1"/>
        <a:sy n="1" d="1"/>
      </p:scale>
      <p:origin x="0" y="0"/>
    </p:cViewPr>
  </p:notesTextViewPr>
  <p:notesViewPr>
    <p:cSldViewPr snapToGrid="0">
      <p:cViewPr>
        <p:scale>
          <a:sx n="1" d="2"/>
          <a:sy n="1" d="2"/>
        </p:scale>
        <p:origin x="0" y="0"/>
      </p:cViewPr>
      <p:guideLst>
        <p:guide orient="horz" pos="13680"/>
        <p:guide pos="102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14066838" cy="2171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387" name="Rectangle 3"/>
          <p:cNvSpPr>
            <a:spLocks noGrp="1" noChangeArrowheads="1"/>
          </p:cNvSpPr>
          <p:nvPr>
            <p:ph type="dt" sz="quarter" idx="1"/>
          </p:nvPr>
        </p:nvSpPr>
        <p:spPr bwMode="auto">
          <a:xfrm>
            <a:off x="18386425" y="0"/>
            <a:ext cx="14066838" cy="2171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6A9F10E-D259-4C7F-9844-8F2513D11BA6}" type="datetimeFigureOut">
              <a:rPr lang="en-US"/>
              <a:pPr>
                <a:defRPr/>
              </a:pPr>
              <a:t>4/11/2026</a:t>
            </a:fld>
            <a:endParaRPr lang="en-US"/>
          </a:p>
        </p:txBody>
      </p:sp>
      <p:sp>
        <p:nvSpPr>
          <p:cNvPr id="16388" name="Rectangle 4"/>
          <p:cNvSpPr>
            <a:spLocks noGrp="1" noChangeArrowheads="1"/>
          </p:cNvSpPr>
          <p:nvPr>
            <p:ph type="ftr" sz="quarter" idx="2"/>
          </p:nvPr>
        </p:nvSpPr>
        <p:spPr bwMode="auto">
          <a:xfrm>
            <a:off x="0" y="41254363"/>
            <a:ext cx="14066838" cy="21717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389" name="Rectangle 5"/>
          <p:cNvSpPr>
            <a:spLocks noGrp="1" noChangeArrowheads="1"/>
          </p:cNvSpPr>
          <p:nvPr>
            <p:ph type="sldNum" sz="quarter" idx="3"/>
          </p:nvPr>
        </p:nvSpPr>
        <p:spPr bwMode="auto">
          <a:xfrm>
            <a:off x="18386425" y="41254363"/>
            <a:ext cx="14066838" cy="21717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28D6C74-7D98-4BD8-BBB6-6861CD43B9A6}" type="slidenum">
              <a:rPr lang="en-US"/>
              <a:pPr>
                <a:defRPr/>
              </a:pPr>
              <a:t>‹#›</a:t>
            </a:fld>
            <a:endParaRPr lang="en-US"/>
          </a:p>
        </p:txBody>
      </p:sp>
    </p:spTree>
    <p:extLst>
      <p:ext uri="{BB962C8B-B14F-4D97-AF65-F5344CB8AC3E}">
        <p14:creationId xmlns:p14="http://schemas.microsoft.com/office/powerpoint/2010/main" val="3956867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14066838"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eaLnBrk="0" hangingPunct="0">
              <a:defRPr sz="5700">
                <a:latin typeface="Times" pitchFamily="28" charset="0"/>
                <a:ea typeface="ＭＳ Ｐゴシック" pitchFamily="28" charset="-128"/>
              </a:defRPr>
            </a:lvl1pPr>
          </a:lstStyle>
          <a:p>
            <a:pPr>
              <a:defRPr/>
            </a:pPr>
            <a:endParaRPr lang="en-US"/>
          </a:p>
        </p:txBody>
      </p:sp>
      <p:sp>
        <p:nvSpPr>
          <p:cNvPr id="6147" name="Rectangle 3"/>
          <p:cNvSpPr>
            <a:spLocks noGrp="1" noChangeArrowheads="1"/>
          </p:cNvSpPr>
          <p:nvPr>
            <p:ph type="dt" idx="1"/>
          </p:nvPr>
        </p:nvSpPr>
        <p:spPr bwMode="auto">
          <a:xfrm>
            <a:off x="18394363" y="0"/>
            <a:ext cx="14066837"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lgn="r" eaLnBrk="0" hangingPunct="0">
              <a:defRPr sz="5700">
                <a:latin typeface="Times" pitchFamily="28" charset="0"/>
                <a:ea typeface="ＭＳ Ｐゴシック" pitchFamily="28"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5372100" y="3257550"/>
            <a:ext cx="21717000" cy="162877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327525" y="20631150"/>
            <a:ext cx="23806150" cy="195453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41262300"/>
            <a:ext cx="14066838"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eaLnBrk="0" hangingPunct="0">
              <a:defRPr sz="5700">
                <a:latin typeface="Times" pitchFamily="28" charset="0"/>
                <a:ea typeface="ＭＳ Ｐゴシック" pitchFamily="28" charset="-128"/>
              </a:defRPr>
            </a:lvl1pPr>
          </a:lstStyle>
          <a:p>
            <a:pPr>
              <a:defRPr/>
            </a:pPr>
            <a:endParaRPr lang="en-US"/>
          </a:p>
        </p:txBody>
      </p:sp>
      <p:sp>
        <p:nvSpPr>
          <p:cNvPr id="6151" name="Rectangle 7"/>
          <p:cNvSpPr>
            <a:spLocks noGrp="1" noChangeArrowheads="1"/>
          </p:cNvSpPr>
          <p:nvPr>
            <p:ph type="sldNum" sz="quarter" idx="5"/>
          </p:nvPr>
        </p:nvSpPr>
        <p:spPr bwMode="auto">
          <a:xfrm>
            <a:off x="18394363" y="41262300"/>
            <a:ext cx="14066837"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algn="r" eaLnBrk="0" hangingPunct="0">
              <a:defRPr sz="5700">
                <a:latin typeface="Times" pitchFamily="28" charset="0"/>
                <a:ea typeface="ＭＳ Ｐゴシック" pitchFamily="28" charset="-128"/>
              </a:defRPr>
            </a:lvl1pPr>
          </a:lstStyle>
          <a:p>
            <a:pPr>
              <a:defRPr/>
            </a:pPr>
            <a:fld id="{30CD18A4-4A1F-48D4-8C6F-B347D88579C3}" type="slidenum">
              <a:rPr lang="en-US"/>
              <a:pPr>
                <a:defRPr/>
              </a:pPr>
              <a:t>‹#›</a:t>
            </a:fld>
            <a:endParaRPr lang="en-US"/>
          </a:p>
        </p:txBody>
      </p:sp>
    </p:spTree>
    <p:extLst>
      <p:ext uri="{BB962C8B-B14F-4D97-AF65-F5344CB8AC3E}">
        <p14:creationId xmlns:p14="http://schemas.microsoft.com/office/powerpoint/2010/main" val="3167200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26E8B42-5E9F-4070-A41A-F585270A2EB0}" type="slidenum">
              <a:rPr lang="en-US" smtClean="0">
                <a:latin typeface="Times" pitchFamily="18" charset="0"/>
                <a:ea typeface="ＭＳ Ｐゴシック" pitchFamily="34" charset="-128"/>
              </a:rPr>
              <a:pPr/>
              <a:t>1</a:t>
            </a:fld>
            <a:endParaRPr lang="en-US">
              <a:latin typeface="Times" pitchFamily="18" charset="0"/>
              <a:ea typeface="ＭＳ Ｐゴシック" pitchFamily="34" charset="-128"/>
            </a:endParaRPr>
          </a:p>
        </p:txBody>
      </p:sp>
      <p:sp>
        <p:nvSpPr>
          <p:cNvPr id="16386" name="Rectangle 2"/>
          <p:cNvSpPr>
            <a:spLocks noGrp="1" noRot="1" noChangeAspect="1" noChangeArrowheads="1" noTextEdit="1"/>
          </p:cNvSpPr>
          <p:nvPr>
            <p:ph type="sldImg"/>
          </p:nvPr>
        </p:nvSpPr>
        <p:spPr>
          <a:xfrm>
            <a:off x="5378450" y="3378200"/>
            <a:ext cx="21718588" cy="16287750"/>
          </a:xfrm>
          <a:ln/>
        </p:spPr>
      </p:sp>
      <p:sp>
        <p:nvSpPr>
          <p:cNvPr id="16387" name="Rectangle 3"/>
          <p:cNvSpPr>
            <a:spLocks noGrp="1" noChangeArrowheads="1"/>
          </p:cNvSpPr>
          <p:nvPr>
            <p:ph type="body" idx="1"/>
          </p:nvPr>
        </p:nvSpPr>
        <p:spPr>
          <a:noFill/>
          <a:ln/>
        </p:spPr>
        <p:txBody>
          <a:bodyPr/>
          <a:lstStyle/>
          <a:p>
            <a:endParaRPr lang="en-US" dirty="0">
              <a:latin typeface="Times"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21347" y="10226489"/>
            <a:ext cx="31978341" cy="7056344"/>
          </a:xfrm>
        </p:spPr>
        <p:txBody>
          <a:bodyPr/>
          <a:lstStyle/>
          <a:p>
            <a:r>
              <a:rPr lang="en-US"/>
              <a:t>Click to edit Master title style</a:t>
            </a:r>
          </a:p>
        </p:txBody>
      </p:sp>
      <p:sp>
        <p:nvSpPr>
          <p:cNvPr id="3" name="Subtitle 2"/>
          <p:cNvSpPr>
            <a:spLocks noGrp="1"/>
          </p:cNvSpPr>
          <p:nvPr>
            <p:ph type="subTitle" idx="1"/>
          </p:nvPr>
        </p:nvSpPr>
        <p:spPr>
          <a:xfrm>
            <a:off x="5642691" y="18654438"/>
            <a:ext cx="26335653" cy="8411135"/>
          </a:xfrm>
        </p:spPr>
        <p:txBody>
          <a:bodyPr/>
          <a:lstStyle>
            <a:lvl1pPr marL="0" indent="0" algn="ctr">
              <a:buNone/>
              <a:defRPr/>
            </a:lvl1pPr>
            <a:lvl2pPr marL="457190" indent="0" algn="ctr">
              <a:buNone/>
              <a:defRPr/>
            </a:lvl2pPr>
            <a:lvl3pPr marL="914380" indent="0" algn="ctr">
              <a:buNone/>
              <a:defRPr/>
            </a:lvl3pPr>
            <a:lvl4pPr marL="1371570" indent="0" algn="ctr">
              <a:buNone/>
              <a:defRPr/>
            </a:lvl4pPr>
            <a:lvl5pPr marL="1828760" indent="0" algn="ctr">
              <a:buNone/>
              <a:defRPr/>
            </a:lvl5pPr>
            <a:lvl6pPr marL="2285951" indent="0" algn="ctr">
              <a:buNone/>
              <a:defRPr/>
            </a:lvl6pPr>
            <a:lvl7pPr marL="2743142" indent="0" algn="ctr">
              <a:buNone/>
              <a:defRPr/>
            </a:lvl7pPr>
            <a:lvl8pPr marL="3200332" indent="0" algn="ctr">
              <a:buNone/>
              <a:defRPr/>
            </a:lvl8pPr>
            <a:lvl9pPr marL="365752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59ED11-375F-4BB8-B390-352F7994A1E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EA7010-5470-4E42-A0A8-CC1B32AC7B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5683" y="2926422"/>
            <a:ext cx="7994002" cy="263343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21344" y="2926422"/>
            <a:ext cx="23872371" cy="263343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65E393-6BBA-43E4-9FC5-A683A244AE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3D7F13-8AF7-45B5-BA79-B48155FAF2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1803" y="21153910"/>
            <a:ext cx="31978341" cy="6536951"/>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2971803" y="13953005"/>
            <a:ext cx="31978341" cy="7200900"/>
          </a:xfrm>
        </p:spPr>
        <p:txBody>
          <a:bodyPr anchor="b"/>
          <a:lstStyle>
            <a:lvl1pPr marL="0" indent="0">
              <a:buNone/>
              <a:defRPr sz="2000"/>
            </a:lvl1pPr>
            <a:lvl2pPr marL="457190" indent="0">
              <a:buNone/>
              <a:defRPr sz="1800"/>
            </a:lvl2pPr>
            <a:lvl3pPr marL="914380" indent="0">
              <a:buNone/>
              <a:defRPr sz="1600"/>
            </a:lvl3pPr>
            <a:lvl4pPr marL="1371570" indent="0">
              <a:buNone/>
              <a:defRPr sz="1400"/>
            </a:lvl4pPr>
            <a:lvl5pPr marL="1828760" indent="0">
              <a:buNone/>
              <a:defRPr sz="1400"/>
            </a:lvl5pPr>
            <a:lvl6pPr marL="2285951" indent="0">
              <a:buNone/>
              <a:defRPr sz="1400"/>
            </a:lvl6pPr>
            <a:lvl7pPr marL="2743142" indent="0">
              <a:buNone/>
              <a:defRPr sz="1400"/>
            </a:lvl7pPr>
            <a:lvl8pPr marL="3200332" indent="0">
              <a:buNone/>
              <a:defRPr sz="1400"/>
            </a:lvl8pPr>
            <a:lvl9pPr marL="365752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3DE981-5022-43A9-9485-3BC2B44391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345" y="9510433"/>
            <a:ext cx="15933186" cy="197503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866499" y="9510433"/>
            <a:ext cx="15933187" cy="197503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6CA799-0932-402B-A55B-10131B1EBD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1287" y="1317812"/>
            <a:ext cx="33858459"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1285" y="7368994"/>
            <a:ext cx="16622486" cy="3070973"/>
          </a:xfrm>
        </p:spPr>
        <p:txBody>
          <a:bodyPr anchor="b"/>
          <a:lstStyle>
            <a:lvl1pPr marL="0" indent="0">
              <a:buNone/>
              <a:defRPr sz="2400" b="1"/>
            </a:lvl1pPr>
            <a:lvl2pPr marL="457190" indent="0">
              <a:buNone/>
              <a:defRPr sz="2000" b="1"/>
            </a:lvl2pPr>
            <a:lvl3pPr marL="914380" indent="0">
              <a:buNone/>
              <a:defRPr sz="1800" b="1"/>
            </a:lvl3pPr>
            <a:lvl4pPr marL="1371570" indent="0">
              <a:buNone/>
              <a:defRPr sz="1600" b="1"/>
            </a:lvl4pPr>
            <a:lvl5pPr marL="1828760" indent="0">
              <a:buNone/>
              <a:defRPr sz="1600" b="1"/>
            </a:lvl5pPr>
            <a:lvl6pPr marL="2285951" indent="0">
              <a:buNone/>
              <a:defRPr sz="1600" b="1"/>
            </a:lvl6pPr>
            <a:lvl7pPr marL="2743142"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1881285" y="10439966"/>
            <a:ext cx="16622486" cy="189653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111426" y="7368994"/>
            <a:ext cx="16628318" cy="3070973"/>
          </a:xfrm>
        </p:spPr>
        <p:txBody>
          <a:bodyPr anchor="b"/>
          <a:lstStyle>
            <a:lvl1pPr marL="0" indent="0">
              <a:buNone/>
              <a:defRPr sz="2400" b="1"/>
            </a:lvl1pPr>
            <a:lvl2pPr marL="457190" indent="0">
              <a:buNone/>
              <a:defRPr sz="2000" b="1"/>
            </a:lvl2pPr>
            <a:lvl3pPr marL="914380" indent="0">
              <a:buNone/>
              <a:defRPr sz="1800" b="1"/>
            </a:lvl3pPr>
            <a:lvl4pPr marL="1371570" indent="0">
              <a:buNone/>
              <a:defRPr sz="1600" b="1"/>
            </a:lvl4pPr>
            <a:lvl5pPr marL="1828760" indent="0">
              <a:buNone/>
              <a:defRPr sz="1600" b="1"/>
            </a:lvl5pPr>
            <a:lvl6pPr marL="2285951" indent="0">
              <a:buNone/>
              <a:defRPr sz="1600" b="1"/>
            </a:lvl6pPr>
            <a:lvl7pPr marL="2743142"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9111426" y="10439966"/>
            <a:ext cx="16628318" cy="189653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C7098D-1107-45EC-A42C-AF4389AE02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E984CA-D498-4E42-B06A-9D8996D3B7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387D2C-B432-4E60-BAAB-18C1C32E28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286" y="1311089"/>
            <a:ext cx="12377057" cy="557716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4708544" y="1311089"/>
            <a:ext cx="21031200" cy="280942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81286" y="6888256"/>
            <a:ext cx="12377057" cy="22517100"/>
          </a:xfrm>
        </p:spPr>
        <p:txBody>
          <a:bodyPr/>
          <a:lstStyle>
            <a:lvl1pPr marL="0" indent="0">
              <a:buNone/>
              <a:defRPr sz="1400"/>
            </a:lvl1pPr>
            <a:lvl2pPr marL="457190" indent="0">
              <a:buNone/>
              <a:defRPr sz="1201"/>
            </a:lvl2pPr>
            <a:lvl3pPr marL="914380" indent="0">
              <a:buNone/>
              <a:defRPr sz="1000"/>
            </a:lvl3pPr>
            <a:lvl4pPr marL="1371570" indent="0">
              <a:buNone/>
              <a:defRPr sz="900"/>
            </a:lvl4pPr>
            <a:lvl5pPr marL="1828760" indent="0">
              <a:buNone/>
              <a:defRPr sz="900"/>
            </a:lvl5pPr>
            <a:lvl6pPr marL="2285951" indent="0">
              <a:buNone/>
              <a:defRPr sz="900"/>
            </a:lvl6pPr>
            <a:lvl7pPr marL="2743142" indent="0">
              <a:buNone/>
              <a:defRPr sz="900"/>
            </a:lvl7pPr>
            <a:lvl8pPr marL="3200332" indent="0">
              <a:buNone/>
              <a:defRPr sz="900"/>
            </a:lvl8pPr>
            <a:lvl9pPr marL="365752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799C6C-C379-4CCC-BAFB-0736CF8104C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73519" y="23043217"/>
            <a:ext cx="22573083" cy="271966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373519" y="2941544"/>
            <a:ext cx="22573083" cy="19750368"/>
          </a:xfrm>
        </p:spPr>
        <p:txBody>
          <a:bodyPr/>
          <a:lstStyle>
            <a:lvl1pPr marL="0" indent="0">
              <a:buNone/>
              <a:defRPr sz="3200"/>
            </a:lvl1pPr>
            <a:lvl2pPr marL="457190" indent="0">
              <a:buNone/>
              <a:defRPr sz="2800"/>
            </a:lvl2pPr>
            <a:lvl3pPr marL="914380" indent="0">
              <a:buNone/>
              <a:defRPr sz="2400"/>
            </a:lvl3pPr>
            <a:lvl4pPr marL="1371570" indent="0">
              <a:buNone/>
              <a:defRPr sz="2000"/>
            </a:lvl4pPr>
            <a:lvl5pPr marL="1828760" indent="0">
              <a:buNone/>
              <a:defRPr sz="2000"/>
            </a:lvl5pPr>
            <a:lvl6pPr marL="2285951" indent="0">
              <a:buNone/>
              <a:defRPr sz="2000"/>
            </a:lvl6pPr>
            <a:lvl7pPr marL="2743142" indent="0">
              <a:buNone/>
              <a:defRPr sz="2000"/>
            </a:lvl7pPr>
            <a:lvl8pPr marL="3200332" indent="0">
              <a:buNone/>
              <a:defRPr sz="2000"/>
            </a:lvl8pPr>
            <a:lvl9pPr marL="3657522" indent="0">
              <a:buNone/>
              <a:defRPr sz="2000"/>
            </a:lvl9pPr>
          </a:lstStyle>
          <a:p>
            <a:pPr lvl="0"/>
            <a:endParaRPr lang="en-US" noProof="0"/>
          </a:p>
        </p:txBody>
      </p:sp>
      <p:sp>
        <p:nvSpPr>
          <p:cNvPr id="4" name="Text Placeholder 3"/>
          <p:cNvSpPr>
            <a:spLocks noGrp="1"/>
          </p:cNvSpPr>
          <p:nvPr>
            <p:ph type="body" sz="half" idx="2"/>
          </p:nvPr>
        </p:nvSpPr>
        <p:spPr>
          <a:xfrm>
            <a:off x="7373519" y="25762884"/>
            <a:ext cx="22573083" cy="3864348"/>
          </a:xfrm>
        </p:spPr>
        <p:txBody>
          <a:bodyPr/>
          <a:lstStyle>
            <a:lvl1pPr marL="0" indent="0">
              <a:buNone/>
              <a:defRPr sz="1400"/>
            </a:lvl1pPr>
            <a:lvl2pPr marL="457190" indent="0">
              <a:buNone/>
              <a:defRPr sz="1201"/>
            </a:lvl2pPr>
            <a:lvl3pPr marL="914380" indent="0">
              <a:buNone/>
              <a:defRPr sz="1000"/>
            </a:lvl3pPr>
            <a:lvl4pPr marL="1371570" indent="0">
              <a:buNone/>
              <a:defRPr sz="900"/>
            </a:lvl4pPr>
            <a:lvl5pPr marL="1828760" indent="0">
              <a:buNone/>
              <a:defRPr sz="900"/>
            </a:lvl5pPr>
            <a:lvl6pPr marL="2285951" indent="0">
              <a:buNone/>
              <a:defRPr sz="900"/>
            </a:lvl6pPr>
            <a:lvl7pPr marL="2743142" indent="0">
              <a:buNone/>
              <a:defRPr sz="900"/>
            </a:lvl7pPr>
            <a:lvl8pPr marL="3200332" indent="0">
              <a:buNone/>
              <a:defRPr sz="900"/>
            </a:lvl8pPr>
            <a:lvl9pPr marL="365752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15F362-667A-4EFE-BE92-156EC1C340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1571" y="2925763"/>
            <a:ext cx="37308064" cy="5486400"/>
          </a:xfrm>
          <a:prstGeom prst="rect">
            <a:avLst/>
          </a:prstGeom>
          <a:noFill/>
          <a:ln w="9525">
            <a:noFill/>
            <a:miter lim="800000"/>
            <a:headEnd/>
            <a:tailEnd/>
          </a:ln>
        </p:spPr>
        <p:txBody>
          <a:bodyPr vert="horz" wrap="square" lIns="40761" tIns="-194368" rIns="40761" bIns="-19436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1571" y="9510718"/>
            <a:ext cx="37308064" cy="19750087"/>
          </a:xfrm>
          <a:prstGeom prst="rect">
            <a:avLst/>
          </a:prstGeom>
          <a:noFill/>
          <a:ln w="9525">
            <a:noFill/>
            <a:miter lim="800000"/>
            <a:headEnd/>
            <a:tailEnd/>
          </a:ln>
        </p:spPr>
        <p:txBody>
          <a:bodyPr vert="horz" wrap="square" lIns="40761" tIns="-194368" rIns="40761" bIns="-1943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1568" y="29992643"/>
            <a:ext cx="9144000" cy="2193925"/>
          </a:xfrm>
          <a:prstGeom prst="rect">
            <a:avLst/>
          </a:prstGeom>
          <a:noFill/>
          <a:ln w="9525">
            <a:noFill/>
            <a:miter lim="800000"/>
            <a:headEnd/>
            <a:tailEnd/>
          </a:ln>
          <a:effectLst/>
        </p:spPr>
        <p:txBody>
          <a:bodyPr vert="horz" wrap="square" lIns="40761" tIns="-194368" rIns="40761" bIns="-194368" numCol="1" anchor="t" anchorCtr="0" compatLnSpc="1">
            <a:prstTxWarp prst="textNoShape">
              <a:avLst/>
            </a:prstTxWarp>
          </a:bodyPr>
          <a:lstStyle>
            <a:lvl1pPr eaLnBrk="0" hangingPunct="0">
              <a:defRPr sz="7200">
                <a:latin typeface="Times" pitchFamily="28" charset="0"/>
                <a:ea typeface="ＭＳ Ｐゴシック" pitchFamily="28" charset="-128"/>
              </a:defRPr>
            </a:lvl1pPr>
          </a:lstStyle>
          <a:p>
            <a:pPr>
              <a:defRPr/>
            </a:pPr>
            <a:endParaRPr lang="en-US"/>
          </a:p>
        </p:txBody>
      </p:sp>
      <p:sp>
        <p:nvSpPr>
          <p:cNvPr id="1029" name="Rectangle 5"/>
          <p:cNvSpPr>
            <a:spLocks noGrp="1" noChangeArrowheads="1"/>
          </p:cNvSpPr>
          <p:nvPr>
            <p:ph type="ftr" sz="quarter" idx="3"/>
          </p:nvPr>
        </p:nvSpPr>
        <p:spPr bwMode="auto">
          <a:xfrm>
            <a:off x="14997795" y="29992643"/>
            <a:ext cx="13896975" cy="2193925"/>
          </a:xfrm>
          <a:prstGeom prst="rect">
            <a:avLst/>
          </a:prstGeom>
          <a:noFill/>
          <a:ln w="9525">
            <a:noFill/>
            <a:miter lim="800000"/>
            <a:headEnd/>
            <a:tailEnd/>
          </a:ln>
          <a:effectLst/>
        </p:spPr>
        <p:txBody>
          <a:bodyPr vert="horz" wrap="square" lIns="40761" tIns="-194368" rIns="40761" bIns="-194368" numCol="1" anchor="t" anchorCtr="0" compatLnSpc="1">
            <a:prstTxWarp prst="textNoShape">
              <a:avLst/>
            </a:prstTxWarp>
          </a:bodyPr>
          <a:lstStyle>
            <a:lvl1pPr algn="ctr" eaLnBrk="0" hangingPunct="0">
              <a:defRPr sz="7200">
                <a:latin typeface="Times" pitchFamily="28" charset="0"/>
                <a:ea typeface="ＭＳ Ｐゴシック" pitchFamily="28" charset="-128"/>
              </a:defRPr>
            </a:lvl1pPr>
          </a:lstStyle>
          <a:p>
            <a:pPr>
              <a:defRPr/>
            </a:pPr>
            <a:endParaRPr lang="en-US"/>
          </a:p>
        </p:txBody>
      </p:sp>
      <p:sp>
        <p:nvSpPr>
          <p:cNvPr id="1030" name="Rectangle 6"/>
          <p:cNvSpPr>
            <a:spLocks noGrp="1" noChangeArrowheads="1"/>
          </p:cNvSpPr>
          <p:nvPr>
            <p:ph type="sldNum" sz="quarter" idx="4"/>
          </p:nvPr>
        </p:nvSpPr>
        <p:spPr bwMode="auto">
          <a:xfrm>
            <a:off x="31456993" y="29992643"/>
            <a:ext cx="9142640" cy="2193925"/>
          </a:xfrm>
          <a:prstGeom prst="rect">
            <a:avLst/>
          </a:prstGeom>
          <a:noFill/>
          <a:ln w="9525">
            <a:noFill/>
            <a:miter lim="800000"/>
            <a:headEnd/>
            <a:tailEnd/>
          </a:ln>
          <a:effectLst/>
        </p:spPr>
        <p:txBody>
          <a:bodyPr vert="horz" wrap="square" lIns="40761" tIns="-194368" rIns="40761" bIns="-194368" numCol="1" anchor="t" anchorCtr="0" compatLnSpc="1">
            <a:prstTxWarp prst="textNoShape">
              <a:avLst/>
            </a:prstTxWarp>
          </a:bodyPr>
          <a:lstStyle>
            <a:lvl1pPr algn="r" eaLnBrk="0" hangingPunct="0">
              <a:defRPr sz="7200">
                <a:latin typeface="Times" pitchFamily="28" charset="0"/>
                <a:ea typeface="ＭＳ Ｐゴシック" pitchFamily="28" charset="-128"/>
              </a:defRPr>
            </a:lvl1pPr>
          </a:lstStyle>
          <a:p>
            <a:pPr>
              <a:defRPr/>
            </a:pPr>
            <a:fld id="{AE53E984-EF0A-46DD-9594-EA464D113C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702074" rtl="0" eaLnBrk="0" fontAlgn="base" hangingPunct="0">
        <a:spcBef>
          <a:spcPct val="0"/>
        </a:spcBef>
        <a:spcAft>
          <a:spcPct val="0"/>
        </a:spcAft>
        <a:defRPr sz="22599">
          <a:solidFill>
            <a:schemeClr val="tx2"/>
          </a:solidFill>
          <a:latin typeface="+mj-lt"/>
          <a:ea typeface="ＭＳ Ｐゴシック" pitchFamily="-112" charset="-128"/>
          <a:cs typeface="ＭＳ Ｐゴシック" pitchFamily="-112" charset="-128"/>
        </a:defRPr>
      </a:lvl1pPr>
      <a:lvl2pPr algn="ctr" defTabSz="4702074" rtl="0" eaLnBrk="0" fontAlgn="base" hangingPunct="0">
        <a:spcBef>
          <a:spcPct val="0"/>
        </a:spcBef>
        <a:spcAft>
          <a:spcPct val="0"/>
        </a:spcAft>
        <a:defRPr sz="22599">
          <a:solidFill>
            <a:schemeClr val="tx2"/>
          </a:solidFill>
          <a:latin typeface="Times" charset="0"/>
          <a:ea typeface="ＭＳ Ｐゴシック" pitchFamily="-112" charset="-128"/>
          <a:cs typeface="ＭＳ Ｐゴシック" pitchFamily="-112" charset="-128"/>
        </a:defRPr>
      </a:lvl2pPr>
      <a:lvl3pPr algn="ctr" defTabSz="4702074" rtl="0" eaLnBrk="0" fontAlgn="base" hangingPunct="0">
        <a:spcBef>
          <a:spcPct val="0"/>
        </a:spcBef>
        <a:spcAft>
          <a:spcPct val="0"/>
        </a:spcAft>
        <a:defRPr sz="22599">
          <a:solidFill>
            <a:schemeClr val="tx2"/>
          </a:solidFill>
          <a:latin typeface="Times" charset="0"/>
          <a:ea typeface="ＭＳ Ｐゴシック" pitchFamily="-112" charset="-128"/>
          <a:cs typeface="ＭＳ Ｐゴシック" pitchFamily="-112" charset="-128"/>
        </a:defRPr>
      </a:lvl3pPr>
      <a:lvl4pPr algn="ctr" defTabSz="4702074" rtl="0" eaLnBrk="0" fontAlgn="base" hangingPunct="0">
        <a:spcBef>
          <a:spcPct val="0"/>
        </a:spcBef>
        <a:spcAft>
          <a:spcPct val="0"/>
        </a:spcAft>
        <a:defRPr sz="22599">
          <a:solidFill>
            <a:schemeClr val="tx2"/>
          </a:solidFill>
          <a:latin typeface="Times" charset="0"/>
          <a:ea typeface="ＭＳ Ｐゴシック" pitchFamily="-112" charset="-128"/>
          <a:cs typeface="ＭＳ Ｐゴシック" pitchFamily="-112" charset="-128"/>
        </a:defRPr>
      </a:lvl4pPr>
      <a:lvl5pPr algn="ctr" defTabSz="4702074" rtl="0" eaLnBrk="0" fontAlgn="base" hangingPunct="0">
        <a:spcBef>
          <a:spcPct val="0"/>
        </a:spcBef>
        <a:spcAft>
          <a:spcPct val="0"/>
        </a:spcAft>
        <a:defRPr sz="22599">
          <a:solidFill>
            <a:schemeClr val="tx2"/>
          </a:solidFill>
          <a:latin typeface="Times" charset="0"/>
          <a:ea typeface="ＭＳ Ｐゴシック" pitchFamily="-112" charset="-128"/>
          <a:cs typeface="ＭＳ Ｐゴシック" pitchFamily="-112" charset="-128"/>
        </a:defRPr>
      </a:lvl5pPr>
      <a:lvl6pPr marL="457190" algn="ctr" defTabSz="4702074" rtl="0" eaLnBrk="0" fontAlgn="base" hangingPunct="0">
        <a:spcBef>
          <a:spcPct val="0"/>
        </a:spcBef>
        <a:spcAft>
          <a:spcPct val="0"/>
        </a:spcAft>
        <a:defRPr sz="22599">
          <a:solidFill>
            <a:schemeClr val="tx2"/>
          </a:solidFill>
          <a:latin typeface="Times" charset="0"/>
        </a:defRPr>
      </a:lvl6pPr>
      <a:lvl7pPr marL="914380" algn="ctr" defTabSz="4702074" rtl="0" eaLnBrk="0" fontAlgn="base" hangingPunct="0">
        <a:spcBef>
          <a:spcPct val="0"/>
        </a:spcBef>
        <a:spcAft>
          <a:spcPct val="0"/>
        </a:spcAft>
        <a:defRPr sz="22599">
          <a:solidFill>
            <a:schemeClr val="tx2"/>
          </a:solidFill>
          <a:latin typeface="Times" charset="0"/>
        </a:defRPr>
      </a:lvl7pPr>
      <a:lvl8pPr marL="1371570" algn="ctr" defTabSz="4702074" rtl="0" eaLnBrk="0" fontAlgn="base" hangingPunct="0">
        <a:spcBef>
          <a:spcPct val="0"/>
        </a:spcBef>
        <a:spcAft>
          <a:spcPct val="0"/>
        </a:spcAft>
        <a:defRPr sz="22599">
          <a:solidFill>
            <a:schemeClr val="tx2"/>
          </a:solidFill>
          <a:latin typeface="Times" charset="0"/>
        </a:defRPr>
      </a:lvl8pPr>
      <a:lvl9pPr marL="1828760" algn="ctr" defTabSz="4702074" rtl="0" eaLnBrk="0" fontAlgn="base" hangingPunct="0">
        <a:spcBef>
          <a:spcPct val="0"/>
        </a:spcBef>
        <a:spcAft>
          <a:spcPct val="0"/>
        </a:spcAft>
        <a:defRPr sz="22599">
          <a:solidFill>
            <a:schemeClr val="tx2"/>
          </a:solidFill>
          <a:latin typeface="Times" charset="0"/>
        </a:defRPr>
      </a:lvl9pPr>
    </p:titleStyle>
    <p:bodyStyle>
      <a:lvl1pPr marL="1763675" indent="-1763675" algn="l" defTabSz="4702074" rtl="0" eaLnBrk="0" fontAlgn="base" hangingPunct="0">
        <a:spcBef>
          <a:spcPct val="20000"/>
        </a:spcBef>
        <a:spcAft>
          <a:spcPct val="0"/>
        </a:spcAft>
        <a:buChar char="•"/>
        <a:defRPr sz="16499">
          <a:solidFill>
            <a:schemeClr val="tx1"/>
          </a:solidFill>
          <a:latin typeface="+mn-lt"/>
          <a:ea typeface="ＭＳ Ｐゴシック" pitchFamily="-112" charset="-128"/>
          <a:cs typeface="ＭＳ Ｐゴシック" pitchFamily="-112" charset="-128"/>
        </a:defRPr>
      </a:lvl1pPr>
      <a:lvl2pPr marL="3821031" indent="-1469993" algn="l" defTabSz="4702074" rtl="0" eaLnBrk="0" fontAlgn="base" hangingPunct="0">
        <a:spcBef>
          <a:spcPct val="20000"/>
        </a:spcBef>
        <a:spcAft>
          <a:spcPct val="0"/>
        </a:spcAft>
        <a:buChar char="–"/>
        <a:defRPr sz="14399">
          <a:solidFill>
            <a:schemeClr val="tx1"/>
          </a:solidFill>
          <a:latin typeface="+mn-lt"/>
          <a:ea typeface="ＭＳ Ｐゴシック" pitchFamily="-65" charset="-128"/>
        </a:defRPr>
      </a:lvl2pPr>
      <a:lvl3pPr marL="5878386" indent="-1176312" algn="l" defTabSz="4702074" rtl="0" eaLnBrk="0" fontAlgn="base" hangingPunct="0">
        <a:spcBef>
          <a:spcPct val="20000"/>
        </a:spcBef>
        <a:spcAft>
          <a:spcPct val="0"/>
        </a:spcAft>
        <a:buChar char="•"/>
        <a:defRPr sz="12299">
          <a:solidFill>
            <a:schemeClr val="tx1"/>
          </a:solidFill>
          <a:latin typeface="+mn-lt"/>
          <a:ea typeface="ＭＳ Ｐゴシック" pitchFamily="-65" charset="-128"/>
        </a:defRPr>
      </a:lvl3pPr>
      <a:lvl4pPr marL="8229423" indent="-1176312" algn="l" defTabSz="4702074" rtl="0" eaLnBrk="0" fontAlgn="base" hangingPunct="0">
        <a:spcBef>
          <a:spcPct val="20000"/>
        </a:spcBef>
        <a:spcAft>
          <a:spcPct val="0"/>
        </a:spcAft>
        <a:buChar char="–"/>
        <a:defRPr sz="10300">
          <a:solidFill>
            <a:schemeClr val="tx1"/>
          </a:solidFill>
          <a:latin typeface="+mn-lt"/>
          <a:ea typeface="ＭＳ Ｐゴシック" pitchFamily="-65" charset="-128"/>
        </a:defRPr>
      </a:lvl4pPr>
      <a:lvl5pPr marL="10580462" indent="-1174725" algn="l" defTabSz="4702074" rtl="0" eaLnBrk="0" fontAlgn="base" hangingPunct="0">
        <a:spcBef>
          <a:spcPct val="20000"/>
        </a:spcBef>
        <a:spcAft>
          <a:spcPct val="0"/>
        </a:spcAft>
        <a:buChar char="»"/>
        <a:defRPr sz="10300">
          <a:solidFill>
            <a:schemeClr val="tx1"/>
          </a:solidFill>
          <a:latin typeface="+mn-lt"/>
          <a:ea typeface="ＭＳ Ｐゴシック" pitchFamily="-65" charset="-128"/>
        </a:defRPr>
      </a:lvl5pPr>
      <a:lvl6pPr marL="11037652" indent="-1174725" algn="l" defTabSz="4702074" rtl="0" eaLnBrk="0" fontAlgn="base" hangingPunct="0">
        <a:spcBef>
          <a:spcPct val="20000"/>
        </a:spcBef>
        <a:spcAft>
          <a:spcPct val="0"/>
        </a:spcAft>
        <a:buChar char="»"/>
        <a:defRPr sz="10300">
          <a:solidFill>
            <a:schemeClr val="tx1"/>
          </a:solidFill>
          <a:latin typeface="+mn-lt"/>
        </a:defRPr>
      </a:lvl6pPr>
      <a:lvl7pPr marL="11494842" indent="-1174725" algn="l" defTabSz="4702074" rtl="0" eaLnBrk="0" fontAlgn="base" hangingPunct="0">
        <a:spcBef>
          <a:spcPct val="20000"/>
        </a:spcBef>
        <a:spcAft>
          <a:spcPct val="0"/>
        </a:spcAft>
        <a:buChar char="»"/>
        <a:defRPr sz="10300">
          <a:solidFill>
            <a:schemeClr val="tx1"/>
          </a:solidFill>
          <a:latin typeface="+mn-lt"/>
        </a:defRPr>
      </a:lvl7pPr>
      <a:lvl8pPr marL="11952032" indent="-1174725" algn="l" defTabSz="4702074" rtl="0" eaLnBrk="0" fontAlgn="base" hangingPunct="0">
        <a:spcBef>
          <a:spcPct val="20000"/>
        </a:spcBef>
        <a:spcAft>
          <a:spcPct val="0"/>
        </a:spcAft>
        <a:buChar char="»"/>
        <a:defRPr sz="10300">
          <a:solidFill>
            <a:schemeClr val="tx1"/>
          </a:solidFill>
          <a:latin typeface="+mn-lt"/>
        </a:defRPr>
      </a:lvl8pPr>
      <a:lvl9pPr marL="12409222" indent="-1174725" algn="l" defTabSz="4702074" rtl="0" eaLnBrk="0" fontAlgn="base" hangingPunct="0">
        <a:spcBef>
          <a:spcPct val="20000"/>
        </a:spcBef>
        <a:spcAft>
          <a:spcPct val="0"/>
        </a:spcAft>
        <a:buChar char="»"/>
        <a:defRPr sz="10300">
          <a:solidFill>
            <a:schemeClr val="tx1"/>
          </a:solidFill>
          <a:latin typeface="+mn-lt"/>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60" algn="l" defTabSz="914380" rtl="0" eaLnBrk="1" latinLnBrk="0" hangingPunct="1">
        <a:defRPr sz="1800" kern="1200">
          <a:solidFill>
            <a:schemeClr val="tx1"/>
          </a:solidFill>
          <a:latin typeface="+mn-lt"/>
          <a:ea typeface="+mn-ea"/>
          <a:cs typeface="+mn-cs"/>
        </a:defRPr>
      </a:lvl5pPr>
      <a:lvl6pPr marL="2285951" algn="l" defTabSz="914380" rtl="0" eaLnBrk="1" latinLnBrk="0" hangingPunct="1">
        <a:defRPr sz="1800" kern="1200">
          <a:solidFill>
            <a:schemeClr val="tx1"/>
          </a:solidFill>
          <a:latin typeface="+mn-lt"/>
          <a:ea typeface="+mn-ea"/>
          <a:cs typeface="+mn-cs"/>
        </a:defRPr>
      </a:lvl6pPr>
      <a:lvl7pPr marL="2743142" algn="l" defTabSz="914380" rtl="0" eaLnBrk="1" latinLnBrk="0" hangingPunct="1">
        <a:defRPr sz="1800" kern="1200">
          <a:solidFill>
            <a:schemeClr val="tx1"/>
          </a:solidFill>
          <a:latin typeface="+mn-lt"/>
          <a:ea typeface="+mn-ea"/>
          <a:cs typeface="+mn-cs"/>
        </a:defRPr>
      </a:lvl7pPr>
      <a:lvl8pPr marL="3200332" algn="l" defTabSz="914380" rtl="0" eaLnBrk="1" latinLnBrk="0" hangingPunct="1">
        <a:defRPr sz="1800" kern="1200">
          <a:solidFill>
            <a:schemeClr val="tx1"/>
          </a:solidFill>
          <a:latin typeface="+mn-lt"/>
          <a:ea typeface="+mn-ea"/>
          <a:cs typeface="+mn-cs"/>
        </a:defRPr>
      </a:lvl8pPr>
      <a:lvl9pPr marL="3657522" algn="l" defTabSz="9143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5" name="Rectangle 16164">
            <a:extLst>
              <a:ext uri="{FF2B5EF4-FFF2-40B4-BE49-F238E27FC236}">
                <a16:creationId xmlns:a16="http://schemas.microsoft.com/office/drawing/2014/main" id="{2698ADF2-6299-7EA3-9932-94165F1A2BD9}"/>
              </a:ext>
            </a:extLst>
          </p:cNvPr>
          <p:cNvSpPr/>
          <p:nvPr/>
        </p:nvSpPr>
        <p:spPr bwMode="auto">
          <a:xfrm>
            <a:off x="13282904" y="5046911"/>
            <a:ext cx="12674866" cy="336330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algn="ctr" defTabSz="914380" eaLnBrk="0" hangingPunct="0"/>
            <a:endParaRPr lang="en-US" b="1" dirty="0">
              <a:latin typeface="Times" charset="0"/>
            </a:endParaRPr>
          </a:p>
        </p:txBody>
      </p:sp>
      <p:sp>
        <p:nvSpPr>
          <p:cNvPr id="16104" name="Text Box 2"/>
          <p:cNvSpPr txBox="1">
            <a:spLocks noChangeArrowheads="1"/>
          </p:cNvSpPr>
          <p:nvPr/>
        </p:nvSpPr>
        <p:spPr bwMode="auto">
          <a:xfrm>
            <a:off x="-93418" y="806916"/>
            <a:ext cx="43792116" cy="3339378"/>
          </a:xfrm>
          <a:prstGeom prst="rect">
            <a:avLst/>
          </a:prstGeom>
          <a:noFill/>
          <a:ln w="9525">
            <a:noFill/>
            <a:miter lim="800000"/>
            <a:headEnd/>
            <a:tailEnd/>
          </a:ln>
        </p:spPr>
        <p:txBody>
          <a:bodyPr wrap="square" lIns="91440" tIns="45721" rIns="91440" bIns="45721" anchor="t">
            <a:spAutoFit/>
          </a:bodyPr>
          <a:lstStyle/>
          <a:p>
            <a:pPr algn="ctr"/>
            <a:r>
              <a:rPr lang="en-US" sz="7200" b="1" dirty="0">
                <a:latin typeface="Century Gothic" panose="020B0502020202020204" pitchFamily="34" charset="0"/>
              </a:rPr>
              <a:t>Biofilm Imaging Library: Single Cell Segmentation</a:t>
            </a:r>
          </a:p>
          <a:p>
            <a:pPr algn="ctr"/>
            <a:endParaRPr lang="en-US" sz="1100" b="1" dirty="0">
              <a:latin typeface="Century Gothic" panose="020B0502020202020204" pitchFamily="34" charset="0"/>
            </a:endParaRPr>
          </a:p>
          <a:p>
            <a:pPr algn="ctr"/>
            <a:r>
              <a:rPr lang="en-US" sz="6000" b="1" dirty="0">
                <a:latin typeface="Century Gothic" panose="020B0502020202020204" pitchFamily="34" charset="0"/>
              </a:rPr>
              <a:t>Denys Byrchak</a:t>
            </a:r>
            <a:r>
              <a:rPr lang="en-US" sz="6000" b="1" baseline="30000" dirty="0">
                <a:latin typeface="Century Gothic" panose="020B0502020202020204" pitchFamily="34" charset="0"/>
              </a:rPr>
              <a:t>1</a:t>
            </a:r>
            <a:r>
              <a:rPr lang="en-US" sz="6000" b="1" dirty="0">
                <a:latin typeface="Century Gothic" panose="020B0502020202020204" pitchFamily="34" charset="0"/>
              </a:rPr>
              <a:t>, B. Buttaro</a:t>
            </a:r>
            <a:r>
              <a:rPr lang="en-US" sz="6000" b="1" baseline="30000" dirty="0">
                <a:latin typeface="Century Gothic" panose="020B0502020202020204" pitchFamily="34" charset="0"/>
              </a:rPr>
              <a:t>2</a:t>
            </a:r>
            <a:r>
              <a:rPr lang="en-US" sz="6000" b="1" dirty="0">
                <a:latin typeface="Century Gothic" panose="020B0502020202020204" pitchFamily="34" charset="0"/>
              </a:rPr>
              <a:t>, and J. Picone</a:t>
            </a:r>
            <a:r>
              <a:rPr lang="en-US" sz="6000" b="1" baseline="30000" dirty="0">
                <a:latin typeface="Century Gothic" panose="020B0502020202020204" pitchFamily="34" charset="0"/>
              </a:rPr>
              <a:t>1</a:t>
            </a:r>
            <a:endParaRPr lang="en-US" sz="6000" b="1" dirty="0">
              <a:latin typeface="Century Gothic" panose="020B0502020202020204" pitchFamily="34" charset="0"/>
            </a:endParaRPr>
          </a:p>
          <a:p>
            <a:pPr algn="ctr"/>
            <a:endParaRPr lang="en-US" sz="1400" b="1" dirty="0">
              <a:latin typeface="Century Gothic" panose="020B0502020202020204" pitchFamily="34" charset="0"/>
            </a:endParaRPr>
          </a:p>
          <a:p>
            <a:pPr algn="ctr"/>
            <a:r>
              <a:rPr lang="en-US" sz="5400" dirty="0">
                <a:latin typeface="Century Gothic"/>
                <a:ea typeface="ＭＳ Ｐゴシック"/>
                <a:cs typeface="Calibri"/>
              </a:rPr>
              <a:t>  </a:t>
            </a:r>
            <a:r>
              <a:rPr lang="en-US" sz="5400" baseline="30000" dirty="0">
                <a:latin typeface="Century Gothic"/>
                <a:ea typeface="ＭＳ Ｐゴシック"/>
                <a:cs typeface="Calibri"/>
              </a:rPr>
              <a:t>1 </a:t>
            </a:r>
            <a:r>
              <a:rPr lang="en-US" sz="5400" dirty="0">
                <a:latin typeface="Century Gothic"/>
                <a:ea typeface="ＭＳ Ｐゴシック"/>
                <a:cs typeface="Calibri"/>
              </a:rPr>
              <a:t>Department of Mathematics and </a:t>
            </a:r>
            <a:r>
              <a:rPr lang="en-US" sz="5400" baseline="30000" dirty="0">
                <a:latin typeface="Century Gothic"/>
                <a:ea typeface="ＭＳ Ｐゴシック"/>
                <a:cs typeface="Calibri"/>
              </a:rPr>
              <a:t>2</a:t>
            </a:r>
            <a:r>
              <a:rPr lang="en-US" sz="5400" dirty="0">
                <a:latin typeface="Century Gothic"/>
                <a:ea typeface="ＭＳ Ｐゴシック"/>
                <a:cs typeface="Calibri"/>
              </a:rPr>
              <a:t>Lewis Katz School of Medicine</a:t>
            </a:r>
            <a:endParaRPr lang="en-US" sz="5400" dirty="0">
              <a:latin typeface="Century Gothic"/>
            </a:endParaRPr>
          </a:p>
        </p:txBody>
      </p:sp>
      <p:sp>
        <p:nvSpPr>
          <p:cNvPr id="16106" name="Rectangle 174"/>
          <p:cNvSpPr>
            <a:spLocks noChangeArrowheads="1"/>
          </p:cNvSpPr>
          <p:nvPr/>
        </p:nvSpPr>
        <p:spPr bwMode="auto">
          <a:xfrm>
            <a:off x="390778" y="5029201"/>
            <a:ext cx="12886138" cy="26822401"/>
          </a:xfrm>
          <a:prstGeom prst="rect">
            <a:avLst/>
          </a:prstGeom>
          <a:noFill/>
          <a:ln w="57150">
            <a:solidFill>
              <a:srgbClr val="215968"/>
            </a:solidFill>
            <a:miter lim="800000"/>
            <a:headEnd/>
            <a:tailEnd/>
          </a:ln>
        </p:spPr>
        <p:txBody>
          <a:bodyPr wrap="none" anchor="ctr"/>
          <a:lstStyle/>
          <a:p>
            <a:pPr algn="ctr" eaLnBrk="0" hangingPunct="0"/>
            <a:endParaRPr lang="en-US">
              <a:solidFill>
                <a:schemeClr val="accent2"/>
              </a:solidFill>
            </a:endParaRPr>
          </a:p>
        </p:txBody>
      </p:sp>
      <p:sp>
        <p:nvSpPr>
          <p:cNvPr id="16107" name="Rectangle 175"/>
          <p:cNvSpPr>
            <a:spLocks noChangeArrowheads="1"/>
          </p:cNvSpPr>
          <p:nvPr/>
        </p:nvSpPr>
        <p:spPr bwMode="auto">
          <a:xfrm>
            <a:off x="13263383" y="5029203"/>
            <a:ext cx="12674867" cy="26822401"/>
          </a:xfrm>
          <a:prstGeom prst="rect">
            <a:avLst/>
          </a:prstGeom>
          <a:noFill/>
          <a:ln w="57150">
            <a:solidFill>
              <a:srgbClr val="215968"/>
            </a:solidFill>
            <a:miter lim="800000"/>
            <a:headEnd/>
            <a:tailEnd/>
          </a:ln>
        </p:spPr>
        <p:txBody>
          <a:bodyPr wrap="none" anchor="ctr"/>
          <a:lstStyle/>
          <a:p>
            <a:pPr algn="ctr" eaLnBrk="0" hangingPunct="0"/>
            <a:endParaRPr lang="en-US"/>
          </a:p>
        </p:txBody>
      </p:sp>
      <p:sp>
        <p:nvSpPr>
          <p:cNvPr id="16108" name="Rectangle 178"/>
          <p:cNvSpPr>
            <a:spLocks noChangeArrowheads="1"/>
          </p:cNvSpPr>
          <p:nvPr/>
        </p:nvSpPr>
        <p:spPr bwMode="auto">
          <a:xfrm>
            <a:off x="25948150" y="4236251"/>
            <a:ext cx="17244206" cy="27615351"/>
          </a:xfrm>
          <a:prstGeom prst="rect">
            <a:avLst/>
          </a:prstGeom>
          <a:noFill/>
          <a:ln w="57150">
            <a:solidFill>
              <a:srgbClr val="215968"/>
            </a:solidFill>
            <a:miter lim="800000"/>
            <a:headEnd/>
            <a:tailEnd/>
          </a:ln>
        </p:spPr>
        <p:txBody>
          <a:bodyPr wrap="none" anchor="ctr"/>
          <a:lstStyle/>
          <a:p>
            <a:pPr algn="ctr" eaLnBrk="0" hangingPunct="0"/>
            <a:endParaRPr lang="en-US"/>
          </a:p>
        </p:txBody>
      </p:sp>
      <p:sp>
        <p:nvSpPr>
          <p:cNvPr id="16109" name="Rectangle 71"/>
          <p:cNvSpPr>
            <a:spLocks noChangeArrowheads="1"/>
          </p:cNvSpPr>
          <p:nvPr/>
        </p:nvSpPr>
        <p:spPr bwMode="auto">
          <a:xfrm>
            <a:off x="-990600" y="19202400"/>
            <a:ext cx="1778000" cy="553998"/>
          </a:xfrm>
          <a:prstGeom prst="rect">
            <a:avLst/>
          </a:prstGeom>
          <a:noFill/>
          <a:ln w="9525">
            <a:noFill/>
            <a:miter lim="800000"/>
            <a:headEnd/>
            <a:tailEnd/>
          </a:ln>
        </p:spPr>
        <p:txBody>
          <a:bodyPr>
            <a:spAutoFit/>
          </a:bodyPr>
          <a:lstStyle/>
          <a:p>
            <a:endParaRPr lang="en-US"/>
          </a:p>
        </p:txBody>
      </p:sp>
      <p:sp>
        <p:nvSpPr>
          <p:cNvPr id="57" name="Rectangle 1424"/>
          <p:cNvSpPr>
            <a:spLocks noChangeArrowheads="1"/>
          </p:cNvSpPr>
          <p:nvPr/>
        </p:nvSpPr>
        <p:spPr bwMode="auto">
          <a:xfrm>
            <a:off x="368467" y="4211063"/>
            <a:ext cx="12908450" cy="830914"/>
          </a:xfrm>
          <a:prstGeom prst="rect">
            <a:avLst/>
          </a:prstGeom>
          <a:solidFill>
            <a:srgbClr val="800000"/>
          </a:solidFill>
          <a:ln w="9525">
            <a:solidFill>
              <a:schemeClr val="tx1"/>
            </a:solidFill>
            <a:miter lim="800000"/>
            <a:headEnd/>
            <a:tailEnd/>
          </a:ln>
        </p:spPr>
        <p:txBody>
          <a:bodyPr wrap="square" lIns="91357" tIns="45679" rIns="91357" bIns="45679" anchor="b">
            <a:spAutoFit/>
          </a:bodyPr>
          <a:lstStyle/>
          <a:p>
            <a:pPr algn="ctr">
              <a:defRPr/>
            </a:pPr>
            <a:r>
              <a:rPr lang="en-US" sz="4800" b="1" dirty="0">
                <a:solidFill>
                  <a:schemeClr val="accent3"/>
                </a:solidFill>
                <a:latin typeface="Century Gothic" panose="020B0502020202020204" pitchFamily="34" charset="0"/>
                <a:ea typeface="ＭＳ Ｐゴシック" pitchFamily="28" charset="-128"/>
              </a:rPr>
              <a:t>Abstract</a:t>
            </a:r>
          </a:p>
        </p:txBody>
      </p:sp>
      <p:sp>
        <p:nvSpPr>
          <p:cNvPr id="16120" name="Rectangle 560"/>
          <p:cNvSpPr>
            <a:spLocks noChangeArrowheads="1"/>
          </p:cNvSpPr>
          <p:nvPr/>
        </p:nvSpPr>
        <p:spPr bwMode="auto">
          <a:xfrm>
            <a:off x="425334" y="5258538"/>
            <a:ext cx="12674867" cy="10002738"/>
          </a:xfrm>
          <a:prstGeom prst="rect">
            <a:avLst/>
          </a:prstGeom>
          <a:noFill/>
          <a:ln w="9525">
            <a:noFill/>
            <a:miter lim="800000"/>
            <a:headEnd/>
            <a:tailEnd/>
          </a:ln>
        </p:spPr>
        <p:txBody>
          <a:bodyPr wrap="square">
            <a:spAutoFit/>
          </a:bodyPr>
          <a:lstStyle/>
          <a:p>
            <a:pPr algn="just"/>
            <a:r>
              <a:rPr lang="en-US" sz="2800" dirty="0">
                <a:latin typeface="Century Gothic" panose="020B0502020202020204" pitchFamily="34" charset="0"/>
              </a:rPr>
              <a:t>Microbial biofilms can be found in diverse environments, including industrial facilities, natural ecosystems, and the human body, where they contribute to persistent infections, equipment degradation, and agricultural losses. The Biofilm Imaging Library is an ongoing project designed to support researchers in studying microbial biofilms across these varied contexts. As part of this research, I am developing a machine learning-based tool to automatically segment bacteria in microscopy images that can be used to quantitate the bacteria and, eventually, look for higher order organizational patterns. I am using existing 3D machine learning model segmentation architecture called StarDist, which has been adapted to suit our specific dataset. I have trained and evaluated multiple model configurations to optimize performance. In parallel, I have developed a conversion tool capable of extracting object outlines from model predictions and exporting them as structured CSV files for further analysis. In its current state, the model successfully detects approximately 48% of the target objects and demonstrates strong shape resemblance in its predictions. The conversion tool is fully functional, reliably extracting and recording object contours. While the model's performance is promising, there remains meaningful room for improvement. In the coming months, I plan to explore the full potential of the StarDist architecture before transitioning to the development of a custom model architecture tailored to the unique characteristics of our data.</a:t>
            </a:r>
          </a:p>
        </p:txBody>
      </p:sp>
      <p:sp>
        <p:nvSpPr>
          <p:cNvPr id="1026" name="Rectangle 1424">
            <a:extLst>
              <a:ext uri="{FF2B5EF4-FFF2-40B4-BE49-F238E27FC236}">
                <a16:creationId xmlns:a16="http://schemas.microsoft.com/office/drawing/2014/main" id="{BD349AF0-0B79-6A3E-F552-B620C87B902C}"/>
              </a:ext>
            </a:extLst>
          </p:cNvPr>
          <p:cNvSpPr>
            <a:spLocks noChangeArrowheads="1"/>
          </p:cNvSpPr>
          <p:nvPr/>
        </p:nvSpPr>
        <p:spPr bwMode="auto">
          <a:xfrm>
            <a:off x="425334" y="15305160"/>
            <a:ext cx="12825063" cy="830914"/>
          </a:xfrm>
          <a:prstGeom prst="rect">
            <a:avLst/>
          </a:prstGeom>
          <a:solidFill>
            <a:srgbClr val="800000"/>
          </a:solidFill>
          <a:ln w="9525">
            <a:solidFill>
              <a:schemeClr val="tx1"/>
            </a:solidFill>
            <a:miter lim="800000"/>
            <a:headEnd/>
            <a:tailEnd/>
          </a:ln>
        </p:spPr>
        <p:txBody>
          <a:bodyPr wrap="square" lIns="91357" tIns="45679" rIns="91357" bIns="45679" anchor="b">
            <a:spAutoFit/>
          </a:bodyPr>
          <a:lstStyle/>
          <a:p>
            <a:pPr algn="ctr">
              <a:defRPr/>
            </a:pPr>
            <a:r>
              <a:rPr lang="en-US" sz="4800" b="1" dirty="0">
                <a:solidFill>
                  <a:schemeClr val="accent3"/>
                </a:solidFill>
                <a:latin typeface="Century Gothic"/>
                <a:ea typeface="ＭＳ Ｐゴシック"/>
              </a:rPr>
              <a:t>BIL</a:t>
            </a:r>
          </a:p>
        </p:txBody>
      </p:sp>
      <p:sp>
        <p:nvSpPr>
          <p:cNvPr id="16161" name="Rectangle 1424">
            <a:extLst>
              <a:ext uri="{FF2B5EF4-FFF2-40B4-BE49-F238E27FC236}">
                <a16:creationId xmlns:a16="http://schemas.microsoft.com/office/drawing/2014/main" id="{0A3323EB-D1A3-F7BA-2322-54ADAAA27EBA}"/>
              </a:ext>
            </a:extLst>
          </p:cNvPr>
          <p:cNvSpPr>
            <a:spLocks noChangeArrowheads="1"/>
          </p:cNvSpPr>
          <p:nvPr/>
        </p:nvSpPr>
        <p:spPr bwMode="auto">
          <a:xfrm>
            <a:off x="13293656" y="4211063"/>
            <a:ext cx="12644594" cy="830914"/>
          </a:xfrm>
          <a:prstGeom prst="rect">
            <a:avLst/>
          </a:prstGeom>
          <a:solidFill>
            <a:srgbClr val="800000"/>
          </a:solidFill>
          <a:ln w="9525">
            <a:solidFill>
              <a:schemeClr val="tx1"/>
            </a:solidFill>
            <a:miter lim="800000"/>
            <a:headEnd/>
            <a:tailEnd/>
          </a:ln>
        </p:spPr>
        <p:txBody>
          <a:bodyPr wrap="square" lIns="91357" tIns="45679" rIns="91357" bIns="45679" anchor="b">
            <a:spAutoFit/>
          </a:bodyPr>
          <a:lstStyle/>
          <a:p>
            <a:pPr algn="ctr">
              <a:defRPr/>
            </a:pPr>
            <a:r>
              <a:rPr lang="en-US" sz="4800" b="1" dirty="0">
                <a:solidFill>
                  <a:schemeClr val="bg1"/>
                </a:solidFill>
                <a:latin typeface="Century Gothic"/>
                <a:ea typeface="ＭＳ Ｐゴシック"/>
                <a:cs typeface="Calibri"/>
              </a:rPr>
              <a:t>Cyanobacteria are essential to survival</a:t>
            </a:r>
            <a:endParaRPr lang="en-US" sz="4800" dirty="0">
              <a:solidFill>
                <a:schemeClr val="bg1"/>
              </a:solidFill>
              <a:latin typeface="Century Gothic"/>
              <a:cs typeface="Times"/>
            </a:endParaRPr>
          </a:p>
        </p:txBody>
      </p:sp>
      <p:grpSp>
        <p:nvGrpSpPr>
          <p:cNvPr id="16141" name="Group 16140">
            <a:extLst>
              <a:ext uri="{FF2B5EF4-FFF2-40B4-BE49-F238E27FC236}">
                <a16:creationId xmlns:a16="http://schemas.microsoft.com/office/drawing/2014/main" id="{09FC674B-99FC-B63C-F00F-D9DAB51C20E0}"/>
              </a:ext>
            </a:extLst>
          </p:cNvPr>
          <p:cNvGrpSpPr/>
          <p:nvPr/>
        </p:nvGrpSpPr>
        <p:grpSpPr>
          <a:xfrm>
            <a:off x="460653" y="27369206"/>
            <a:ext cx="6780119" cy="4355537"/>
            <a:chOff x="102154" y="23650233"/>
            <a:chExt cx="6780119" cy="4355537"/>
          </a:xfrm>
        </p:grpSpPr>
        <p:pic>
          <p:nvPicPr>
            <p:cNvPr id="16231" name="Picture 16230">
              <a:extLst>
                <a:ext uri="{FF2B5EF4-FFF2-40B4-BE49-F238E27FC236}">
                  <a16:creationId xmlns:a16="http://schemas.microsoft.com/office/drawing/2014/main" id="{48E233CF-E5CF-7B41-EF35-24DDBD981902}"/>
                </a:ext>
              </a:extLst>
            </p:cNvPr>
            <p:cNvPicPr>
              <a:picLocks noChangeAspect="1"/>
            </p:cNvPicPr>
            <p:nvPr/>
          </p:nvPicPr>
          <p:blipFill rotWithShape="1">
            <a:blip r:embed="rId3"/>
            <a:srcRect t="26217"/>
            <a:stretch/>
          </p:blipFill>
          <p:spPr>
            <a:xfrm>
              <a:off x="2470078" y="23712919"/>
              <a:ext cx="4412195" cy="2791891"/>
            </a:xfrm>
            <a:prstGeom prst="rect">
              <a:avLst/>
            </a:prstGeom>
          </p:spPr>
        </p:pic>
        <p:pic>
          <p:nvPicPr>
            <p:cNvPr id="16238" name="Picture 16237">
              <a:extLst>
                <a:ext uri="{FF2B5EF4-FFF2-40B4-BE49-F238E27FC236}">
                  <a16:creationId xmlns:a16="http://schemas.microsoft.com/office/drawing/2014/main" id="{FF4D77CA-5A52-5B45-9934-09A7A1CE2B6F}"/>
                </a:ext>
              </a:extLst>
            </p:cNvPr>
            <p:cNvPicPr>
              <a:picLocks noChangeAspect="1"/>
            </p:cNvPicPr>
            <p:nvPr/>
          </p:nvPicPr>
          <p:blipFill rotWithShape="1">
            <a:blip r:embed="rId4"/>
            <a:srcRect l="48674" t="17733" r="15841" b="43065"/>
            <a:stretch>
              <a:fillRect/>
            </a:stretch>
          </p:blipFill>
          <p:spPr>
            <a:xfrm rot="10800000">
              <a:off x="5563444" y="26574576"/>
              <a:ext cx="1286429" cy="1426504"/>
            </a:xfrm>
            <a:prstGeom prst="rect">
              <a:avLst/>
            </a:prstGeom>
          </p:spPr>
        </p:pic>
        <p:pic>
          <p:nvPicPr>
            <p:cNvPr id="3" name="Picture 2">
              <a:extLst>
                <a:ext uri="{FF2B5EF4-FFF2-40B4-BE49-F238E27FC236}">
                  <a16:creationId xmlns:a16="http://schemas.microsoft.com/office/drawing/2014/main" id="{090B98AC-F627-89D1-A37B-61B863B48A26}"/>
                </a:ext>
              </a:extLst>
            </p:cNvPr>
            <p:cNvPicPr>
              <a:picLocks noChangeAspect="1"/>
            </p:cNvPicPr>
            <p:nvPr/>
          </p:nvPicPr>
          <p:blipFill>
            <a:blip r:embed="rId5"/>
            <a:stretch>
              <a:fillRect/>
            </a:stretch>
          </p:blipFill>
          <p:spPr>
            <a:xfrm>
              <a:off x="102154" y="23650233"/>
              <a:ext cx="2257065" cy="4290369"/>
            </a:xfrm>
            <a:prstGeom prst="rect">
              <a:avLst/>
            </a:prstGeom>
          </p:spPr>
        </p:pic>
        <p:pic>
          <p:nvPicPr>
            <p:cNvPr id="11" name="Immagine 4" descr="Immagine che contiene testo, pietra&#10;&#10;Descrizione generata automaticamente">
              <a:extLst>
                <a:ext uri="{FF2B5EF4-FFF2-40B4-BE49-F238E27FC236}">
                  <a16:creationId xmlns:a16="http://schemas.microsoft.com/office/drawing/2014/main" id="{A83B43EE-0F16-F5CE-52C7-C0C134285FD1}"/>
                </a:ext>
              </a:extLst>
            </p:cNvPr>
            <p:cNvPicPr>
              <a:picLocks noChangeAspect="1"/>
            </p:cNvPicPr>
            <p:nvPr/>
          </p:nvPicPr>
          <p:blipFill>
            <a:blip r:embed="rId6" cstate="print">
              <a:extLst>
                <a:ext uri="{28A0092B-C50C-407E-A947-70E740481C1C}">
                  <a14:useLocalDpi xmlns:a14="http://schemas.microsoft.com/office/drawing/2010/main" val="0"/>
                </a:ext>
              </a:extLst>
            </a:blip>
            <a:srcRect b="17321"/>
            <a:stretch>
              <a:fillRect/>
            </a:stretch>
          </p:blipFill>
          <p:spPr>
            <a:xfrm>
              <a:off x="4012251" y="26592528"/>
              <a:ext cx="1480630" cy="918118"/>
            </a:xfrm>
            <a:prstGeom prst="rect">
              <a:avLst/>
            </a:prstGeom>
          </p:spPr>
        </p:pic>
        <p:pic>
          <p:nvPicPr>
            <p:cNvPr id="12" name="Immagine 21">
              <a:extLst>
                <a:ext uri="{FF2B5EF4-FFF2-40B4-BE49-F238E27FC236}">
                  <a16:creationId xmlns:a16="http://schemas.microsoft.com/office/drawing/2014/main" id="{30704685-6ECA-E28A-B57E-877FE5B5CD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270675" y="26278369"/>
              <a:ext cx="1974173" cy="1480630"/>
            </a:xfrm>
            <a:prstGeom prst="rect">
              <a:avLst/>
            </a:prstGeom>
          </p:spPr>
        </p:pic>
        <p:sp>
          <p:nvSpPr>
            <p:cNvPr id="22" name="Text Box 6">
              <a:extLst>
                <a:ext uri="{FF2B5EF4-FFF2-40B4-BE49-F238E27FC236}">
                  <a16:creationId xmlns:a16="http://schemas.microsoft.com/office/drawing/2014/main" id="{453C0298-9B19-A64C-263B-6EA398630FEC}"/>
                </a:ext>
              </a:extLst>
            </p:cNvPr>
            <p:cNvSpPr txBox="1">
              <a:spLocks noChangeArrowheads="1"/>
            </p:cNvSpPr>
            <p:nvPr/>
          </p:nvSpPr>
          <p:spPr bwMode="auto">
            <a:xfrm>
              <a:off x="4014718" y="27510645"/>
              <a:ext cx="1508343" cy="400110"/>
            </a:xfrm>
            <a:prstGeom prst="rect">
              <a:avLst/>
            </a:prstGeom>
            <a:noFill/>
            <a:ln w="9525">
              <a:noFill/>
              <a:miter lim="800000"/>
              <a:headEnd/>
              <a:tailEnd/>
            </a:ln>
            <a:effectLst/>
          </p:spPr>
          <p:txBody>
            <a:bodyPr wrap="square">
              <a:prstTxWarp prst="textNoShape">
                <a:avLst/>
              </a:prstTxWarp>
              <a:spAutoFit/>
            </a:bodyPr>
            <a:lstStyle/>
            <a:p>
              <a:pPr algn="ctr"/>
              <a:r>
                <a:rPr lang="en-US" sz="2000" dirty="0">
                  <a:latin typeface="Century Gothic" charset="0"/>
                  <a:ea typeface="Century Gothic" charset="0"/>
                  <a:cs typeface="Century Gothic" charset="0"/>
                </a:rPr>
                <a:t>Scrapping</a:t>
              </a:r>
            </a:p>
          </p:txBody>
        </p:sp>
      </p:grpSp>
      <p:sp>
        <p:nvSpPr>
          <p:cNvPr id="16151" name="TextBox 16150">
            <a:extLst>
              <a:ext uri="{FF2B5EF4-FFF2-40B4-BE49-F238E27FC236}">
                <a16:creationId xmlns:a16="http://schemas.microsoft.com/office/drawing/2014/main" id="{3163B76B-AE8D-F5CD-A882-FAA84573CC18}"/>
              </a:ext>
            </a:extLst>
          </p:cNvPr>
          <p:cNvSpPr txBox="1"/>
          <p:nvPr/>
        </p:nvSpPr>
        <p:spPr>
          <a:xfrm>
            <a:off x="13644355" y="8434928"/>
            <a:ext cx="12140615" cy="517064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Cyanobacteria (red cells) fix all the carbon for the system.</a:t>
            </a:r>
          </a:p>
          <a:p>
            <a:pPr marL="342900" indent="-342900">
              <a:buFont typeface="Arial" panose="020B0604020202020204" pitchFamily="34" charset="0"/>
              <a:buChar char="•"/>
            </a:pPr>
            <a:r>
              <a:rPr lang="en-US" sz="2400" dirty="0">
                <a:latin typeface="Century Gothic" panose="020B0502020202020204" pitchFamily="34" charset="0"/>
              </a:rPr>
              <a:t>Heterotrophs (green cells) help the community in two ways: </a:t>
            </a:r>
          </a:p>
          <a:p>
            <a:pPr marL="914400" lvl="1" indent="-457200">
              <a:buFont typeface="+mj-lt"/>
              <a:buAutoNum type="arabicPeriod"/>
            </a:pPr>
            <a:r>
              <a:rPr lang="en-US" sz="2400" dirty="0">
                <a:latin typeface="Century Gothic" panose="020B0502020202020204" pitchFamily="34" charset="0"/>
              </a:rPr>
              <a:t>Heterotrophs can get carbon from small organic acids released from Cyanobacteria when they are growing rapidly. Heterotrophs use of the organic acids for carbon. This buffers the pH allowing continued growth of the Cyanobacterial communities. </a:t>
            </a:r>
          </a:p>
          <a:p>
            <a:pPr marL="914400" lvl="1" indent="-457200">
              <a:buFont typeface="+mj-lt"/>
              <a:buAutoNum type="arabicPeriod"/>
            </a:pPr>
            <a:r>
              <a:rPr lang="en-US" sz="2400" dirty="0">
                <a:latin typeface="Century Gothic" panose="020B0502020202020204" pitchFamily="34" charset="0"/>
              </a:rPr>
              <a:t>Heterotrophs surround the communities and help maintain water activity necessary for growth</a:t>
            </a:r>
          </a:p>
          <a:p>
            <a:pPr marL="342900" indent="-342900">
              <a:buFont typeface="Arial" panose="020B0604020202020204" pitchFamily="34" charset="0"/>
              <a:buChar char="•"/>
            </a:pPr>
            <a:r>
              <a:rPr lang="en-US" sz="2400" dirty="0">
                <a:latin typeface="Century Gothic" panose="020B0502020202020204" pitchFamily="34" charset="0"/>
              </a:rPr>
              <a:t>Both these activities are supported by mathematical models developed by the Klapper group.</a:t>
            </a:r>
          </a:p>
          <a:p>
            <a:pPr marL="342900" indent="-342900">
              <a:buFont typeface="Arial" panose="020B0604020202020204" pitchFamily="34" charset="0"/>
              <a:buChar char="•"/>
            </a:pPr>
            <a:r>
              <a:rPr lang="en-US" sz="2400" dirty="0">
                <a:latin typeface="Century Gothic" panose="020B0502020202020204" pitchFamily="34" charset="0"/>
              </a:rPr>
              <a:t>Accurate cellular quantitation enables more precise modeling including the ability to scale the carbon fixation activity </a:t>
            </a:r>
            <a:r>
              <a:rPr lang="en-US" sz="2400">
                <a:latin typeface="Century Gothic" panose="020B0502020202020204" pitchFamily="34" charset="0"/>
              </a:rPr>
              <a:t>and ultimately estimate </a:t>
            </a:r>
            <a:r>
              <a:rPr lang="en-US" sz="2400" dirty="0">
                <a:latin typeface="Century Gothic" panose="020B0502020202020204" pitchFamily="34" charset="0"/>
              </a:rPr>
              <a:t>how much carbon these massive communities may remove from the atmosphere.</a:t>
            </a:r>
            <a:endParaRPr lang="en-US" sz="1800" dirty="0">
              <a:latin typeface="Century Gothic" panose="020B0502020202020204" pitchFamily="34" charset="0"/>
            </a:endParaRPr>
          </a:p>
          <a:p>
            <a:endParaRPr lang="en-US" sz="1800" dirty="0">
              <a:latin typeface="Century Gothic" panose="020B0502020202020204" pitchFamily="34" charset="0"/>
            </a:endParaRPr>
          </a:p>
        </p:txBody>
      </p:sp>
      <p:pic>
        <p:nvPicPr>
          <p:cNvPr id="16160" name="Picture 16159">
            <a:extLst>
              <a:ext uri="{FF2B5EF4-FFF2-40B4-BE49-F238E27FC236}">
                <a16:creationId xmlns:a16="http://schemas.microsoft.com/office/drawing/2014/main" id="{FAD87528-14E1-0460-525E-548CEB0E75A0}"/>
              </a:ext>
            </a:extLst>
          </p:cNvPr>
          <p:cNvPicPr>
            <a:picLocks noChangeAspect="1"/>
          </p:cNvPicPr>
          <p:nvPr/>
        </p:nvPicPr>
        <p:blipFill>
          <a:blip r:embed="rId8"/>
          <a:stretch>
            <a:fillRect/>
          </a:stretch>
        </p:blipFill>
        <p:spPr>
          <a:xfrm>
            <a:off x="13644356" y="5331594"/>
            <a:ext cx="2814403" cy="2792101"/>
          </a:xfrm>
          <a:prstGeom prst="rect">
            <a:avLst/>
          </a:prstGeom>
        </p:spPr>
      </p:pic>
      <p:pic>
        <p:nvPicPr>
          <p:cNvPr id="16164" name="Picture 16163">
            <a:extLst>
              <a:ext uri="{FF2B5EF4-FFF2-40B4-BE49-F238E27FC236}">
                <a16:creationId xmlns:a16="http://schemas.microsoft.com/office/drawing/2014/main" id="{9DBA07A1-E0AF-86B3-8F27-711BD43CAB0C}"/>
              </a:ext>
            </a:extLst>
          </p:cNvPr>
          <p:cNvPicPr>
            <a:picLocks noChangeAspect="1"/>
          </p:cNvPicPr>
          <p:nvPr/>
        </p:nvPicPr>
        <p:blipFill rotWithShape="1">
          <a:blip r:embed="rId9"/>
          <a:srcRect b="1838"/>
          <a:stretch/>
        </p:blipFill>
        <p:spPr>
          <a:xfrm>
            <a:off x="16744285" y="5277409"/>
            <a:ext cx="2945710" cy="2909862"/>
          </a:xfrm>
          <a:prstGeom prst="rect">
            <a:avLst/>
          </a:prstGeom>
        </p:spPr>
      </p:pic>
      <p:sp>
        <p:nvSpPr>
          <p:cNvPr id="16186" name="TextBox 16185">
            <a:extLst>
              <a:ext uri="{FF2B5EF4-FFF2-40B4-BE49-F238E27FC236}">
                <a16:creationId xmlns:a16="http://schemas.microsoft.com/office/drawing/2014/main" id="{21E708BA-F4DE-33AA-1FC6-9CD5F0550196}"/>
              </a:ext>
            </a:extLst>
          </p:cNvPr>
          <p:cNvSpPr txBox="1"/>
          <p:nvPr/>
        </p:nvSpPr>
        <p:spPr>
          <a:xfrm>
            <a:off x="16020264" y="7378657"/>
            <a:ext cx="1678079" cy="830997"/>
          </a:xfrm>
          <a:prstGeom prst="rect">
            <a:avLst/>
          </a:prstGeom>
          <a:noFill/>
        </p:spPr>
        <p:txBody>
          <a:bodyPr wrap="square" rtlCol="0">
            <a:spAutoFit/>
          </a:bodyPr>
          <a:lstStyle/>
          <a:p>
            <a:pPr algn="ctr"/>
            <a:r>
              <a:rPr lang="en-US" sz="2400" b="1" dirty="0">
                <a:solidFill>
                  <a:schemeClr val="bg1"/>
                </a:solidFill>
                <a:latin typeface="Century Gothic" panose="020B0502020202020204" pitchFamily="34" charset="0"/>
              </a:rPr>
              <a:t>Fed Hall</a:t>
            </a:r>
          </a:p>
          <a:p>
            <a:pPr algn="ctr"/>
            <a:r>
              <a:rPr lang="en-US" sz="2400" b="1" dirty="0">
                <a:solidFill>
                  <a:schemeClr val="bg1"/>
                </a:solidFill>
                <a:latin typeface="Century Gothic" panose="020B0502020202020204" pitchFamily="34" charset="0"/>
              </a:rPr>
              <a:t>n=50</a:t>
            </a:r>
          </a:p>
        </p:txBody>
      </p:sp>
      <p:pic>
        <p:nvPicPr>
          <p:cNvPr id="16190" name="Picture 16189" descr="A green and red dots&#10;&#10;AI-generated content may be incorrect.">
            <a:extLst>
              <a:ext uri="{FF2B5EF4-FFF2-40B4-BE49-F238E27FC236}">
                <a16:creationId xmlns:a16="http://schemas.microsoft.com/office/drawing/2014/main" id="{5E17667F-87E3-82AC-794F-27D92505B377}"/>
              </a:ext>
            </a:extLst>
          </p:cNvPr>
          <p:cNvPicPr>
            <a:picLocks noChangeAspect="1"/>
          </p:cNvPicPr>
          <p:nvPr/>
        </p:nvPicPr>
        <p:blipFill>
          <a:blip r:embed="rId10">
            <a:extLst>
              <a:ext uri="{28A0092B-C50C-407E-A947-70E740481C1C}">
                <a14:useLocalDpi xmlns:a14="http://schemas.microsoft.com/office/drawing/2010/main" val="0"/>
              </a:ext>
            </a:extLst>
          </a:blip>
          <a:srcRect l="12298" t="13169" r="8332" b="5738"/>
          <a:stretch>
            <a:fillRect/>
          </a:stretch>
        </p:blipFill>
        <p:spPr>
          <a:xfrm>
            <a:off x="19699895" y="5408440"/>
            <a:ext cx="2945711" cy="2792101"/>
          </a:xfrm>
          <a:prstGeom prst="rect">
            <a:avLst/>
          </a:prstGeom>
        </p:spPr>
      </p:pic>
      <p:pic>
        <p:nvPicPr>
          <p:cNvPr id="16202" name="Picture 16201">
            <a:extLst>
              <a:ext uri="{FF2B5EF4-FFF2-40B4-BE49-F238E27FC236}">
                <a16:creationId xmlns:a16="http://schemas.microsoft.com/office/drawing/2014/main" id="{3623714B-9B8A-8B98-1ABE-CEA31C369E79}"/>
              </a:ext>
            </a:extLst>
          </p:cNvPr>
          <p:cNvPicPr>
            <a:picLocks noChangeAspect="1"/>
          </p:cNvPicPr>
          <p:nvPr/>
        </p:nvPicPr>
        <p:blipFill>
          <a:blip r:embed="rId11"/>
          <a:srcRect b="8296"/>
          <a:stretch>
            <a:fillRect/>
          </a:stretch>
        </p:blipFill>
        <p:spPr>
          <a:xfrm>
            <a:off x="22694616" y="5089633"/>
            <a:ext cx="3131123" cy="2948723"/>
          </a:xfrm>
          <a:prstGeom prst="rect">
            <a:avLst/>
          </a:prstGeom>
        </p:spPr>
      </p:pic>
      <p:sp>
        <p:nvSpPr>
          <p:cNvPr id="16191" name="TextBox 16190">
            <a:extLst>
              <a:ext uri="{FF2B5EF4-FFF2-40B4-BE49-F238E27FC236}">
                <a16:creationId xmlns:a16="http://schemas.microsoft.com/office/drawing/2014/main" id="{7E602CA0-C01C-E398-A62A-B98FCDC1D365}"/>
              </a:ext>
            </a:extLst>
          </p:cNvPr>
          <p:cNvSpPr txBox="1"/>
          <p:nvPr/>
        </p:nvSpPr>
        <p:spPr>
          <a:xfrm>
            <a:off x="21905775" y="7253145"/>
            <a:ext cx="1678079" cy="830997"/>
          </a:xfrm>
          <a:prstGeom prst="rect">
            <a:avLst/>
          </a:prstGeom>
          <a:noFill/>
        </p:spPr>
        <p:txBody>
          <a:bodyPr wrap="square" rtlCol="0">
            <a:spAutoFit/>
          </a:bodyPr>
          <a:lstStyle/>
          <a:p>
            <a:pPr algn="ctr"/>
            <a:r>
              <a:rPr lang="en-US" sz="2400" b="1" dirty="0">
                <a:solidFill>
                  <a:schemeClr val="bg1"/>
                </a:solidFill>
                <a:latin typeface="Century Gothic" panose="020B0502020202020204" pitchFamily="34" charset="0"/>
              </a:rPr>
              <a:t>MEB</a:t>
            </a:r>
          </a:p>
          <a:p>
            <a:pPr algn="ctr"/>
            <a:r>
              <a:rPr lang="en-US" sz="2400" b="1" dirty="0">
                <a:solidFill>
                  <a:schemeClr val="bg1"/>
                </a:solidFill>
                <a:latin typeface="Century Gothic" panose="020B0502020202020204" pitchFamily="34" charset="0"/>
              </a:rPr>
              <a:t>n=71</a:t>
            </a:r>
          </a:p>
        </p:txBody>
      </p:sp>
      <p:sp>
        <p:nvSpPr>
          <p:cNvPr id="16223" name="TextBox 16222">
            <a:extLst>
              <a:ext uri="{FF2B5EF4-FFF2-40B4-BE49-F238E27FC236}">
                <a16:creationId xmlns:a16="http://schemas.microsoft.com/office/drawing/2014/main" id="{426066C0-6C3B-8FF4-5801-8ADA8F206ACE}"/>
              </a:ext>
            </a:extLst>
          </p:cNvPr>
          <p:cNvSpPr txBox="1"/>
          <p:nvPr/>
        </p:nvSpPr>
        <p:spPr>
          <a:xfrm>
            <a:off x="15675559" y="24569159"/>
            <a:ext cx="2607103" cy="646331"/>
          </a:xfrm>
          <a:prstGeom prst="rect">
            <a:avLst/>
          </a:prstGeom>
          <a:noFill/>
        </p:spPr>
        <p:txBody>
          <a:bodyPr wrap="square" rtlCol="0">
            <a:spAutoFit/>
          </a:bodyPr>
          <a:lstStyle/>
          <a:p>
            <a:pPr algn="ctr"/>
            <a:r>
              <a:rPr lang="en-US" sz="1800" b="1" dirty="0">
                <a:solidFill>
                  <a:schemeClr val="bg1"/>
                </a:solidFill>
                <a:latin typeface="Century Gothic" panose="020B0502020202020204" pitchFamily="34" charset="0"/>
              </a:rPr>
              <a:t>MEB all same image</a:t>
            </a:r>
          </a:p>
          <a:p>
            <a:pPr algn="ctr"/>
            <a:endParaRPr lang="en-US" sz="1800" b="1" dirty="0">
              <a:solidFill>
                <a:schemeClr val="bg1"/>
              </a:solidFill>
              <a:latin typeface="Century Gothic" panose="020B0502020202020204" pitchFamily="34" charset="0"/>
            </a:endParaRPr>
          </a:p>
        </p:txBody>
      </p:sp>
      <p:sp>
        <p:nvSpPr>
          <p:cNvPr id="16130" name="Text Box 8">
            <a:extLst>
              <a:ext uri="{FF2B5EF4-FFF2-40B4-BE49-F238E27FC236}">
                <a16:creationId xmlns:a16="http://schemas.microsoft.com/office/drawing/2014/main" id="{4076AD46-9697-0A88-9457-B7A98B0A1858}"/>
              </a:ext>
            </a:extLst>
          </p:cNvPr>
          <p:cNvSpPr txBox="1">
            <a:spLocks noChangeArrowheads="1"/>
          </p:cNvSpPr>
          <p:nvPr/>
        </p:nvSpPr>
        <p:spPr bwMode="auto">
          <a:xfrm>
            <a:off x="9406516" y="16279691"/>
            <a:ext cx="3904956"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Century Gothic" panose="020B0502020202020204" pitchFamily="34" charset="0"/>
              </a:rPr>
              <a:t>Biofilms</a:t>
            </a:r>
            <a:r>
              <a:rPr lang="en-US" altLang="en-US" dirty="0">
                <a:latin typeface="Century Gothic" panose="020B0502020202020204" pitchFamily="34" charset="0"/>
              </a:rPr>
              <a:t> are communities of bacteria encased in a matrix material. They can be one species of bacteria or multiple species of bacteria and even multidomain with eukaryotic fungal cells mixed with bacteria. </a:t>
            </a:r>
          </a:p>
        </p:txBody>
      </p:sp>
      <p:grpSp>
        <p:nvGrpSpPr>
          <p:cNvPr id="16138" name="Group 16137">
            <a:extLst>
              <a:ext uri="{FF2B5EF4-FFF2-40B4-BE49-F238E27FC236}">
                <a16:creationId xmlns:a16="http://schemas.microsoft.com/office/drawing/2014/main" id="{95A7D867-1CEB-96FC-878D-334B73347A47}"/>
              </a:ext>
            </a:extLst>
          </p:cNvPr>
          <p:cNvGrpSpPr>
            <a:grpSpLocks noChangeAspect="1"/>
          </p:cNvGrpSpPr>
          <p:nvPr/>
        </p:nvGrpSpPr>
        <p:grpSpPr>
          <a:xfrm>
            <a:off x="441399" y="16252626"/>
            <a:ext cx="9034424" cy="6569427"/>
            <a:chOff x="86767" y="16097693"/>
            <a:chExt cx="4313930" cy="3136896"/>
          </a:xfrm>
        </p:grpSpPr>
        <p:sp>
          <p:nvSpPr>
            <p:cNvPr id="51" name="Rectangle 50">
              <a:extLst>
                <a:ext uri="{FF2B5EF4-FFF2-40B4-BE49-F238E27FC236}">
                  <a16:creationId xmlns:a16="http://schemas.microsoft.com/office/drawing/2014/main" id="{BF219190-5D3D-B686-0DD2-ABE4574EA0A7}"/>
                </a:ext>
              </a:extLst>
            </p:cNvPr>
            <p:cNvSpPr/>
            <p:nvPr/>
          </p:nvSpPr>
          <p:spPr>
            <a:xfrm>
              <a:off x="86767" y="17697893"/>
              <a:ext cx="1828800" cy="15366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 name="Picture 6" descr="A close-up of a microscope&#10;&#10;AI-generated content may be incorrect.">
              <a:extLst>
                <a:ext uri="{FF2B5EF4-FFF2-40B4-BE49-F238E27FC236}">
                  <a16:creationId xmlns:a16="http://schemas.microsoft.com/office/drawing/2014/main" id="{2E4E7509-4C45-A5CE-2576-A02CD5A0C8A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29478" r="33333"/>
            <a:stretch>
              <a:fillRect/>
            </a:stretch>
          </p:blipFill>
          <p:spPr bwMode="auto">
            <a:xfrm>
              <a:off x="86767" y="16105631"/>
              <a:ext cx="1697038"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 descr="A close-up of a blue and green plant&#10;&#10;AI-generated content may be incorrect.">
              <a:extLst>
                <a:ext uri="{FF2B5EF4-FFF2-40B4-BE49-F238E27FC236}">
                  <a16:creationId xmlns:a16="http://schemas.microsoft.com/office/drawing/2014/main" id="{690F958F-68E5-C9CF-E3DA-58A01240262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5000" t="23672" r="31805" b="1545"/>
            <a:stretch>
              <a:fillRect/>
            </a:stretch>
          </p:blipFill>
          <p:spPr bwMode="auto">
            <a:xfrm>
              <a:off x="1763167" y="17339118"/>
              <a:ext cx="2590800" cy="189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5">
              <a:extLst>
                <a:ext uri="{FF2B5EF4-FFF2-40B4-BE49-F238E27FC236}">
                  <a16:creationId xmlns:a16="http://schemas.microsoft.com/office/drawing/2014/main" id="{D2CAEF50-E320-C394-144D-D1D340C53115}"/>
                </a:ext>
              </a:extLst>
            </p:cNvPr>
            <p:cNvSpPr txBox="1">
              <a:spLocks noChangeArrowheads="1"/>
            </p:cNvSpPr>
            <p:nvPr/>
          </p:nvSpPr>
          <p:spPr bwMode="auto">
            <a:xfrm>
              <a:off x="543967" y="16783493"/>
              <a:ext cx="2590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200">
                <a:latin typeface="Century Gothic" panose="020B0502020202020204" pitchFamily="34" charset="0"/>
              </a:endParaRPr>
            </a:p>
          </p:txBody>
        </p:sp>
        <p:pic>
          <p:nvPicPr>
            <p:cNvPr id="16133" name="Picture 2">
              <a:extLst>
                <a:ext uri="{FF2B5EF4-FFF2-40B4-BE49-F238E27FC236}">
                  <a16:creationId xmlns:a16="http://schemas.microsoft.com/office/drawing/2014/main" id="{7E732D9D-F7AD-87E8-E08A-8102F57F444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l="4027" r="6046" b="6659"/>
            <a:stretch>
              <a:fillRect/>
            </a:stretch>
          </p:blipFill>
          <p:spPr bwMode="auto">
            <a:xfrm>
              <a:off x="2926805" y="16099281"/>
              <a:ext cx="14287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34" name="Picture 3">
              <a:extLst>
                <a:ext uri="{FF2B5EF4-FFF2-40B4-BE49-F238E27FC236}">
                  <a16:creationId xmlns:a16="http://schemas.microsoft.com/office/drawing/2014/main" id="{3E35CF55-B706-9ED9-D208-225D110216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607" t="10265" r="7919" b="-601"/>
            <a:stretch>
              <a:fillRect/>
            </a:stretch>
          </p:blipFill>
          <p:spPr bwMode="auto">
            <a:xfrm>
              <a:off x="86767" y="17697893"/>
              <a:ext cx="15001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35" name="Picture 5" descr="A picture containing text, green, display&#10;&#10;Description automatically generated">
              <a:extLst>
                <a:ext uri="{FF2B5EF4-FFF2-40B4-BE49-F238E27FC236}">
                  <a16:creationId xmlns:a16="http://schemas.microsoft.com/office/drawing/2014/main" id="{36B8B14A-56D7-496D-7710-61C8B86DA96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0455" y="16097693"/>
              <a:ext cx="12985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37" name="Rectangle 16136">
              <a:extLst>
                <a:ext uri="{FF2B5EF4-FFF2-40B4-BE49-F238E27FC236}">
                  <a16:creationId xmlns:a16="http://schemas.microsoft.com/office/drawing/2014/main" id="{96792F2C-C11C-CF2C-B924-687F6EB5D2B1}"/>
                </a:ext>
              </a:extLst>
            </p:cNvPr>
            <p:cNvSpPr/>
            <p:nvPr/>
          </p:nvSpPr>
          <p:spPr>
            <a:xfrm>
              <a:off x="209697" y="17178443"/>
              <a:ext cx="4191000" cy="352421"/>
            </a:xfrm>
            <a:prstGeom prst="rect">
              <a:avLst/>
            </a:prstGeom>
            <a:noFill/>
            <a:ln>
              <a:noFill/>
            </a:ln>
          </p:spPr>
          <p:txBody>
            <a:bodyPr>
              <a:spAutoFit/>
            </a:bodyPr>
            <a:lstStyle/>
            <a:p>
              <a:pPr algn="ctr">
                <a:defRPr/>
              </a:pPr>
              <a:r>
                <a:rPr lang="en-US" sz="4400" b="1" dirty="0">
                  <a:ln w="9525">
                    <a:solidFill>
                      <a:schemeClr val="bg1"/>
                    </a:solidFill>
                    <a:prstDash val="solid"/>
                  </a:ln>
                  <a:effectLst>
                    <a:outerShdw blurRad="12700" dist="38100" dir="2700000" algn="tl" rotWithShape="0">
                      <a:schemeClr val="bg1">
                        <a:lumMod val="50000"/>
                      </a:schemeClr>
                    </a:outerShdw>
                  </a:effectLst>
                  <a:latin typeface="Amasis MT Pro Black" panose="020F0502020204030204" pitchFamily="18" charset="0"/>
                </a:rPr>
                <a:t>Biofilm Imaging Library</a:t>
              </a:r>
            </a:p>
          </p:txBody>
        </p:sp>
      </p:grpSp>
      <p:sp>
        <p:nvSpPr>
          <p:cNvPr id="16142" name="Rectangle 1424">
            <a:extLst>
              <a:ext uri="{FF2B5EF4-FFF2-40B4-BE49-F238E27FC236}">
                <a16:creationId xmlns:a16="http://schemas.microsoft.com/office/drawing/2014/main" id="{CA8091D8-2565-6427-945F-0511A691953A}"/>
              </a:ext>
            </a:extLst>
          </p:cNvPr>
          <p:cNvSpPr>
            <a:spLocks noChangeArrowheads="1"/>
          </p:cNvSpPr>
          <p:nvPr/>
        </p:nvSpPr>
        <p:spPr bwMode="auto">
          <a:xfrm>
            <a:off x="441399" y="26440915"/>
            <a:ext cx="12808998" cy="830914"/>
          </a:xfrm>
          <a:prstGeom prst="rect">
            <a:avLst/>
          </a:prstGeom>
          <a:solidFill>
            <a:srgbClr val="800000"/>
          </a:solidFill>
          <a:ln w="9525">
            <a:solidFill>
              <a:schemeClr val="tx1"/>
            </a:solidFill>
            <a:miter lim="800000"/>
            <a:headEnd/>
            <a:tailEnd/>
          </a:ln>
        </p:spPr>
        <p:txBody>
          <a:bodyPr wrap="square" lIns="91357" tIns="45679" rIns="91357" bIns="45679" anchor="b">
            <a:spAutoFit/>
          </a:bodyPr>
          <a:lstStyle/>
          <a:p>
            <a:pPr algn="ctr">
              <a:defRPr/>
            </a:pPr>
            <a:r>
              <a:rPr lang="en-US" sz="4800" b="1" dirty="0">
                <a:solidFill>
                  <a:schemeClr val="accent3"/>
                </a:solidFill>
                <a:latin typeface="Century Gothic"/>
                <a:ea typeface="ＭＳ Ｐゴシック"/>
              </a:rPr>
              <a:t>Biological System</a:t>
            </a:r>
          </a:p>
        </p:txBody>
      </p:sp>
      <p:sp>
        <p:nvSpPr>
          <p:cNvPr id="16183" name="TextBox 16182">
            <a:extLst>
              <a:ext uri="{FF2B5EF4-FFF2-40B4-BE49-F238E27FC236}">
                <a16:creationId xmlns:a16="http://schemas.microsoft.com/office/drawing/2014/main" id="{A0EF91E4-A900-3608-AFC1-EBB98058A78C}"/>
              </a:ext>
            </a:extLst>
          </p:cNvPr>
          <p:cNvSpPr txBox="1"/>
          <p:nvPr/>
        </p:nvSpPr>
        <p:spPr>
          <a:xfrm>
            <a:off x="441399" y="22796856"/>
            <a:ext cx="12589153" cy="3539430"/>
          </a:xfrm>
          <a:prstGeom prst="rect">
            <a:avLst/>
          </a:prstGeom>
          <a:noFill/>
        </p:spPr>
        <p:txBody>
          <a:bodyPr wrap="square">
            <a:spAutoFit/>
          </a:bodyPr>
          <a:lstStyle/>
          <a:p>
            <a:r>
              <a:rPr lang="en-US" altLang="en-US" sz="3200" dirty="0">
                <a:latin typeface="Century Gothic" panose="020B0502020202020204" pitchFamily="34" charset="0"/>
              </a:rPr>
              <a:t>The </a:t>
            </a:r>
            <a:r>
              <a:rPr lang="en-US" altLang="en-US" sz="3200" b="1" dirty="0">
                <a:latin typeface="Century Gothic" panose="020B0502020202020204" pitchFamily="34" charset="0"/>
              </a:rPr>
              <a:t>Biofilm Imaging Library (BIL) </a:t>
            </a:r>
            <a:r>
              <a:rPr lang="en-US" altLang="en-US" sz="3200" dirty="0">
                <a:latin typeface="Century Gothic" panose="020B0502020202020204" pitchFamily="34" charset="0"/>
              </a:rPr>
              <a:t>is an ongoing collaborative project between Temple University PIs Picone and Buttaro and the Center for Biofilm Engineering at Montana State University PIs Parker and Smith. The BIL will be an open-access, community-driven repository of standardized, high-quality biofilm images and the development of open-source easy-to-use computationally efficient tools aided by machine learning.</a:t>
            </a:r>
            <a:endParaRPr lang="en-US" sz="3200" dirty="0">
              <a:latin typeface="Century Gothic" panose="020B0502020202020204" pitchFamily="34" charset="0"/>
            </a:endParaRPr>
          </a:p>
        </p:txBody>
      </p:sp>
      <p:sp>
        <p:nvSpPr>
          <p:cNvPr id="16188" name="TextBox 16187">
            <a:extLst>
              <a:ext uri="{FF2B5EF4-FFF2-40B4-BE49-F238E27FC236}">
                <a16:creationId xmlns:a16="http://schemas.microsoft.com/office/drawing/2014/main" id="{DC84CA05-F154-C80B-9C24-FD83C91E119F}"/>
              </a:ext>
            </a:extLst>
          </p:cNvPr>
          <p:cNvSpPr txBox="1"/>
          <p:nvPr/>
        </p:nvSpPr>
        <p:spPr>
          <a:xfrm>
            <a:off x="7240772" y="27284818"/>
            <a:ext cx="6058165" cy="4524315"/>
          </a:xfrm>
          <a:prstGeom prst="rect">
            <a:avLst/>
          </a:prstGeom>
          <a:noFill/>
        </p:spPr>
        <p:txBody>
          <a:bodyPr wrap="square" rtlCol="0">
            <a:spAutoFit/>
          </a:bodyPr>
          <a:lstStyle/>
          <a:p>
            <a:pPr marL="342893" indent="-342893">
              <a:buFont typeface="Arial" panose="020B0604020202020204" pitchFamily="34" charset="0"/>
              <a:buChar char="•"/>
            </a:pPr>
            <a:r>
              <a:rPr lang="en-US" sz="2400" dirty="0">
                <a:latin typeface="Century Gothic" panose="020B0502020202020204" pitchFamily="34" charset="0"/>
              </a:rPr>
              <a:t>The biological model is biofilms growing on marble monuments (Federal Hall in NYC, Merchant’s Exchange Building in Philadelphia and Lincoln Memorial in DC.</a:t>
            </a:r>
          </a:p>
          <a:p>
            <a:pPr marL="342893" indent="-342893">
              <a:buFont typeface="Arial" panose="020B0604020202020204" pitchFamily="34" charset="0"/>
              <a:buChar char="•"/>
            </a:pPr>
            <a:r>
              <a:rPr lang="en-US" sz="2400" dirty="0">
                <a:latin typeface="Century Gothic" panose="020B0502020202020204" pitchFamily="34" charset="0"/>
              </a:rPr>
              <a:t>The blackened areas contain biofilms that produce a black pigment.</a:t>
            </a:r>
          </a:p>
          <a:p>
            <a:pPr marL="342893" indent="-342893">
              <a:buFont typeface="Arial" panose="020B0604020202020204" pitchFamily="34" charset="0"/>
              <a:buChar char="•"/>
            </a:pPr>
            <a:r>
              <a:rPr lang="en-US" sz="2400" dirty="0">
                <a:latin typeface="Century Gothic" panose="020B0502020202020204" pitchFamily="34" charset="0"/>
              </a:rPr>
              <a:t>Samples are taken by scrapping the small stone particles off the monument and imaging the biofilms on the rock particles using Laser Scanning Confocal Microscopy.</a:t>
            </a:r>
          </a:p>
        </p:txBody>
      </p:sp>
      <p:sp>
        <p:nvSpPr>
          <p:cNvPr id="5" name="Rectangle 1424">
            <a:extLst>
              <a:ext uri="{FF2B5EF4-FFF2-40B4-BE49-F238E27FC236}">
                <a16:creationId xmlns:a16="http://schemas.microsoft.com/office/drawing/2014/main" id="{A2FEAFD4-862E-7256-2B41-A9BFC91E656E}"/>
              </a:ext>
            </a:extLst>
          </p:cNvPr>
          <p:cNvSpPr>
            <a:spLocks noChangeArrowheads="1"/>
          </p:cNvSpPr>
          <p:nvPr/>
        </p:nvSpPr>
        <p:spPr bwMode="auto">
          <a:xfrm>
            <a:off x="13276916" y="13357693"/>
            <a:ext cx="12644594" cy="830914"/>
          </a:xfrm>
          <a:prstGeom prst="rect">
            <a:avLst/>
          </a:prstGeom>
          <a:solidFill>
            <a:srgbClr val="800000"/>
          </a:solidFill>
          <a:ln w="9525">
            <a:solidFill>
              <a:schemeClr val="tx1"/>
            </a:solidFill>
            <a:miter lim="800000"/>
            <a:headEnd/>
            <a:tailEnd/>
          </a:ln>
        </p:spPr>
        <p:txBody>
          <a:bodyPr wrap="square" lIns="91357" tIns="45679" rIns="91357" bIns="45679" anchor="b">
            <a:spAutoFit/>
          </a:bodyPr>
          <a:lstStyle/>
          <a:p>
            <a:pPr algn="ctr">
              <a:defRPr/>
            </a:pPr>
            <a:r>
              <a:rPr lang="en-US" sz="4800" b="1" dirty="0">
                <a:solidFill>
                  <a:schemeClr val="bg1"/>
                </a:solidFill>
                <a:latin typeface="Century Gothic"/>
                <a:ea typeface="ＭＳ Ｐゴシック"/>
                <a:cs typeface="Calibri"/>
              </a:rPr>
              <a:t>Single Cell Counting Methods</a:t>
            </a:r>
            <a:endParaRPr lang="en-US" sz="4800" dirty="0">
              <a:solidFill>
                <a:schemeClr val="bg1"/>
              </a:solidFill>
              <a:latin typeface="Century Gothic"/>
              <a:cs typeface="Times"/>
            </a:endParaRPr>
          </a:p>
        </p:txBody>
      </p:sp>
      <p:sp>
        <p:nvSpPr>
          <p:cNvPr id="7" name="Rectangle 560">
            <a:extLst>
              <a:ext uri="{FF2B5EF4-FFF2-40B4-BE49-F238E27FC236}">
                <a16:creationId xmlns:a16="http://schemas.microsoft.com/office/drawing/2014/main" id="{C47F346E-FDD8-4442-5FCA-41204F125315}"/>
              </a:ext>
            </a:extLst>
          </p:cNvPr>
          <p:cNvSpPr>
            <a:spLocks noChangeArrowheads="1"/>
          </p:cNvSpPr>
          <p:nvPr/>
        </p:nvSpPr>
        <p:spPr bwMode="auto">
          <a:xfrm>
            <a:off x="13336703" y="14426670"/>
            <a:ext cx="12561191" cy="2862322"/>
          </a:xfrm>
          <a:prstGeom prst="rect">
            <a:avLst/>
          </a:prstGeom>
          <a:noFill/>
          <a:ln w="9525">
            <a:noFill/>
            <a:miter lim="800000"/>
            <a:headEnd/>
            <a:tailEnd/>
          </a:ln>
        </p:spPr>
        <p:txBody>
          <a:bodyPr wrap="square">
            <a:spAutoFit/>
          </a:bodyPr>
          <a:lstStyle/>
          <a:p>
            <a:pPr marL="457200" indent="-457200" algn="just">
              <a:spcBef>
                <a:spcPts val="1200"/>
              </a:spcBef>
              <a:buFont typeface="Arial" panose="020B0604020202020204" pitchFamily="34" charset="0"/>
              <a:buChar char="•"/>
            </a:pPr>
            <a:r>
              <a:rPr lang="en-US" sz="3200" b="1" dirty="0">
                <a:latin typeface="Century Gothic" panose="020B0502020202020204" pitchFamily="34" charset="0"/>
              </a:rPr>
              <a:t>StarDist3D </a:t>
            </a:r>
            <a:r>
              <a:rPr lang="en-US" sz="3200" dirty="0">
                <a:latin typeface="Century Gothic" panose="020B0502020202020204" pitchFamily="34" charset="0"/>
              </a:rPr>
              <a:t>is a deep-learning-based method for 3D object detection and segmentation.</a:t>
            </a:r>
          </a:p>
          <a:p>
            <a:pPr marL="457200" indent="-457200" algn="just">
              <a:spcBef>
                <a:spcPts val="1200"/>
              </a:spcBef>
              <a:buFont typeface="Arial" panose="020B0604020202020204" pitchFamily="34" charset="0"/>
              <a:buChar char="•"/>
            </a:pPr>
            <a:r>
              <a:rPr lang="en-US" sz="3200" dirty="0">
                <a:latin typeface="Century Gothic" panose="020B0502020202020204" pitchFamily="34" charset="0"/>
              </a:rPr>
              <a:t>Predicts the center probability of each object.</a:t>
            </a:r>
          </a:p>
          <a:p>
            <a:pPr marL="457200" indent="-457200" algn="just">
              <a:spcBef>
                <a:spcPts val="1200"/>
              </a:spcBef>
              <a:buFont typeface="Arial" panose="020B0604020202020204" pitchFamily="34" charset="0"/>
              <a:buChar char="•"/>
            </a:pPr>
            <a:r>
              <a:rPr lang="en-US" sz="3200" dirty="0">
                <a:latin typeface="Century Gothic" panose="020B0502020202020204" pitchFamily="34" charset="0"/>
              </a:rPr>
              <a:t>Estimates distances along multiple 3D rays from the center to the object boundary.</a:t>
            </a:r>
          </a:p>
        </p:txBody>
      </p:sp>
      <p:pic>
        <p:nvPicPr>
          <p:cNvPr id="9" name="Picture 8">
            <a:extLst>
              <a:ext uri="{FF2B5EF4-FFF2-40B4-BE49-F238E27FC236}">
                <a16:creationId xmlns:a16="http://schemas.microsoft.com/office/drawing/2014/main" id="{F16C2789-F8C9-24A4-4303-9E09745E4D8F}"/>
              </a:ext>
            </a:extLst>
          </p:cNvPr>
          <p:cNvPicPr>
            <a:picLocks noChangeAspect="1"/>
          </p:cNvPicPr>
          <p:nvPr/>
        </p:nvPicPr>
        <p:blipFill>
          <a:blip r:embed="rId16"/>
          <a:srcRect l="33781" t="39613" r="30918"/>
          <a:stretch>
            <a:fillRect/>
          </a:stretch>
        </p:blipFill>
        <p:spPr>
          <a:xfrm>
            <a:off x="13298937" y="17362041"/>
            <a:ext cx="6085878" cy="6003144"/>
          </a:xfrm>
          <a:prstGeom prst="rect">
            <a:avLst/>
          </a:prstGeom>
        </p:spPr>
      </p:pic>
      <p:pic>
        <p:nvPicPr>
          <p:cNvPr id="13" name="Picture 12">
            <a:extLst>
              <a:ext uri="{FF2B5EF4-FFF2-40B4-BE49-F238E27FC236}">
                <a16:creationId xmlns:a16="http://schemas.microsoft.com/office/drawing/2014/main" id="{C6E8F838-5469-19A9-E11B-6F78512336EE}"/>
              </a:ext>
            </a:extLst>
          </p:cNvPr>
          <p:cNvPicPr>
            <a:picLocks noChangeAspect="1"/>
          </p:cNvPicPr>
          <p:nvPr/>
        </p:nvPicPr>
        <p:blipFill>
          <a:blip r:embed="rId17"/>
          <a:srcRect l="31673" t="39613" r="30237"/>
          <a:stretch>
            <a:fillRect/>
          </a:stretch>
        </p:blipFill>
        <p:spPr>
          <a:xfrm>
            <a:off x="19384815" y="17361654"/>
            <a:ext cx="6566609" cy="6003145"/>
          </a:xfrm>
          <a:prstGeom prst="rect">
            <a:avLst/>
          </a:prstGeom>
        </p:spPr>
      </p:pic>
      <p:sp>
        <p:nvSpPr>
          <p:cNvPr id="16" name="Rectangle 560">
            <a:extLst>
              <a:ext uri="{FF2B5EF4-FFF2-40B4-BE49-F238E27FC236}">
                <a16:creationId xmlns:a16="http://schemas.microsoft.com/office/drawing/2014/main" id="{EFE378E7-F03A-806B-ED6B-BBEE46C2251B}"/>
              </a:ext>
            </a:extLst>
          </p:cNvPr>
          <p:cNvSpPr>
            <a:spLocks noChangeArrowheads="1"/>
          </p:cNvSpPr>
          <p:nvPr/>
        </p:nvSpPr>
        <p:spPr bwMode="auto">
          <a:xfrm>
            <a:off x="13301018" y="23409778"/>
            <a:ext cx="12674867" cy="3354765"/>
          </a:xfrm>
          <a:prstGeom prst="rect">
            <a:avLst/>
          </a:prstGeom>
          <a:noFill/>
          <a:ln w="9525">
            <a:noFill/>
            <a:miter lim="800000"/>
            <a:headEnd/>
            <a:tailEnd/>
          </a:ln>
        </p:spPr>
        <p:txBody>
          <a:bodyPr wrap="square">
            <a:spAutoFit/>
          </a:bodyPr>
          <a:lstStyle/>
          <a:p>
            <a:pPr marL="514350" indent="-514350">
              <a:spcBef>
                <a:spcPts val="0"/>
              </a:spcBef>
              <a:spcAft>
                <a:spcPts val="1200"/>
              </a:spcAft>
              <a:buAutoNum type="arabicPeriod"/>
            </a:pPr>
            <a:r>
              <a:rPr lang="en-US" sz="3200" dirty="0">
                <a:latin typeface="Century Gothic" panose="020B0502020202020204" pitchFamily="34" charset="0"/>
              </a:rPr>
              <a:t>Manual annotations for individual cells are done on every 5</a:t>
            </a:r>
            <a:r>
              <a:rPr lang="en-US" sz="3200" baseline="30000" dirty="0">
                <a:latin typeface="Century Gothic" panose="020B0502020202020204" pitchFamily="34" charset="0"/>
              </a:rPr>
              <a:t>th</a:t>
            </a:r>
            <a:r>
              <a:rPr lang="en-US" sz="3200" dirty="0">
                <a:latin typeface="Century Gothic" panose="020B0502020202020204" pitchFamily="34" charset="0"/>
              </a:rPr>
              <a:t> layer.</a:t>
            </a:r>
          </a:p>
          <a:p>
            <a:pPr marL="514350" indent="-514350">
              <a:spcBef>
                <a:spcPts val="0"/>
              </a:spcBef>
              <a:spcAft>
                <a:spcPts val="1200"/>
              </a:spcAft>
              <a:buAutoNum type="arabicPeriod"/>
            </a:pPr>
            <a:r>
              <a:rPr lang="en-US" sz="3200" dirty="0">
                <a:latin typeface="Century Gothic" panose="020B0502020202020204" pitchFamily="34" charset="0"/>
              </a:rPr>
              <a:t>Interpolate manual annotations to appear on every slice using nearest z-slice approach.</a:t>
            </a:r>
          </a:p>
          <a:p>
            <a:pPr marL="514350" indent="-514350">
              <a:spcBef>
                <a:spcPts val="0"/>
              </a:spcBef>
              <a:spcAft>
                <a:spcPts val="1200"/>
              </a:spcAft>
              <a:buAutoNum type="arabicPeriod"/>
            </a:pPr>
            <a:r>
              <a:rPr lang="en-US" sz="3200" dirty="0">
                <a:latin typeface="Century Gothic" panose="020B0502020202020204" pitchFamily="34" charset="0"/>
              </a:rPr>
              <a:t>Extract only those area from original image that have been annotated.</a:t>
            </a:r>
          </a:p>
        </p:txBody>
      </p:sp>
      <p:pic>
        <p:nvPicPr>
          <p:cNvPr id="26" name="Picture 25">
            <a:extLst>
              <a:ext uri="{FF2B5EF4-FFF2-40B4-BE49-F238E27FC236}">
                <a16:creationId xmlns:a16="http://schemas.microsoft.com/office/drawing/2014/main" id="{92B74A66-6E6E-8089-C15E-AB991550E0D4}"/>
              </a:ext>
            </a:extLst>
          </p:cNvPr>
          <p:cNvPicPr>
            <a:picLocks noChangeAspect="1"/>
          </p:cNvPicPr>
          <p:nvPr/>
        </p:nvPicPr>
        <p:blipFill>
          <a:blip r:embed="rId18"/>
          <a:stretch>
            <a:fillRect/>
          </a:stretch>
        </p:blipFill>
        <p:spPr>
          <a:xfrm>
            <a:off x="25945123" y="5029201"/>
            <a:ext cx="8638297" cy="4981169"/>
          </a:xfrm>
          <a:prstGeom prst="rect">
            <a:avLst/>
          </a:prstGeom>
        </p:spPr>
      </p:pic>
      <p:pic>
        <p:nvPicPr>
          <p:cNvPr id="30" name="Picture 29">
            <a:extLst>
              <a:ext uri="{FF2B5EF4-FFF2-40B4-BE49-F238E27FC236}">
                <a16:creationId xmlns:a16="http://schemas.microsoft.com/office/drawing/2014/main" id="{6D55B32C-0EEB-7EC0-519E-7F650D194165}"/>
              </a:ext>
            </a:extLst>
          </p:cNvPr>
          <p:cNvPicPr>
            <a:picLocks noChangeAspect="1"/>
          </p:cNvPicPr>
          <p:nvPr/>
        </p:nvPicPr>
        <p:blipFill>
          <a:blip r:embed="rId19"/>
          <a:stretch>
            <a:fillRect/>
          </a:stretch>
        </p:blipFill>
        <p:spPr>
          <a:xfrm>
            <a:off x="25970435" y="11836754"/>
            <a:ext cx="8638298" cy="4981169"/>
          </a:xfrm>
          <a:prstGeom prst="rect">
            <a:avLst/>
          </a:prstGeom>
        </p:spPr>
      </p:pic>
      <p:pic>
        <p:nvPicPr>
          <p:cNvPr id="32" name="Picture 31">
            <a:extLst>
              <a:ext uri="{FF2B5EF4-FFF2-40B4-BE49-F238E27FC236}">
                <a16:creationId xmlns:a16="http://schemas.microsoft.com/office/drawing/2014/main" id="{18991D63-F745-74D9-ADC6-D106DE3628E6}"/>
              </a:ext>
            </a:extLst>
          </p:cNvPr>
          <p:cNvPicPr>
            <a:picLocks noChangeAspect="1"/>
          </p:cNvPicPr>
          <p:nvPr/>
        </p:nvPicPr>
        <p:blipFill>
          <a:blip r:embed="rId20"/>
          <a:stretch>
            <a:fillRect/>
          </a:stretch>
        </p:blipFill>
        <p:spPr>
          <a:xfrm>
            <a:off x="34566157" y="5039703"/>
            <a:ext cx="8620085" cy="4970667"/>
          </a:xfrm>
          <a:prstGeom prst="rect">
            <a:avLst/>
          </a:prstGeom>
        </p:spPr>
      </p:pic>
      <p:sp>
        <p:nvSpPr>
          <p:cNvPr id="33" name="Rectangle 1424">
            <a:extLst>
              <a:ext uri="{FF2B5EF4-FFF2-40B4-BE49-F238E27FC236}">
                <a16:creationId xmlns:a16="http://schemas.microsoft.com/office/drawing/2014/main" id="{0E88E71D-EC3A-2FC1-CDAB-F6CA334F62EC}"/>
              </a:ext>
            </a:extLst>
          </p:cNvPr>
          <p:cNvSpPr>
            <a:spLocks noChangeArrowheads="1"/>
          </p:cNvSpPr>
          <p:nvPr/>
        </p:nvSpPr>
        <p:spPr bwMode="auto">
          <a:xfrm>
            <a:off x="25968523" y="4211063"/>
            <a:ext cx="17192788" cy="830914"/>
          </a:xfrm>
          <a:prstGeom prst="rect">
            <a:avLst/>
          </a:prstGeom>
          <a:solidFill>
            <a:srgbClr val="800000"/>
          </a:solidFill>
          <a:ln w="9525">
            <a:solidFill>
              <a:schemeClr val="tx1"/>
            </a:solidFill>
            <a:miter lim="800000"/>
            <a:headEnd/>
            <a:tailEnd/>
          </a:ln>
        </p:spPr>
        <p:txBody>
          <a:bodyPr wrap="square" lIns="91357" tIns="45679" rIns="91357" bIns="45679" anchor="b">
            <a:spAutoFit/>
          </a:bodyPr>
          <a:lstStyle/>
          <a:p>
            <a:pPr algn="ctr">
              <a:defRPr/>
            </a:pPr>
            <a:r>
              <a:rPr lang="en-US" sz="4800" b="1" dirty="0">
                <a:solidFill>
                  <a:schemeClr val="bg1"/>
                </a:solidFill>
                <a:latin typeface="Century Gothic"/>
                <a:ea typeface="ＭＳ Ｐゴシック"/>
                <a:cs typeface="Calibri"/>
              </a:rPr>
              <a:t>Results</a:t>
            </a:r>
            <a:endParaRPr lang="en-US" sz="4800" dirty="0">
              <a:solidFill>
                <a:schemeClr val="bg1"/>
              </a:solidFill>
              <a:latin typeface="Century Gothic"/>
              <a:cs typeface="Times"/>
            </a:endParaRPr>
          </a:p>
        </p:txBody>
      </p:sp>
      <p:sp>
        <p:nvSpPr>
          <p:cNvPr id="35" name="Rectangle 560">
            <a:extLst>
              <a:ext uri="{FF2B5EF4-FFF2-40B4-BE49-F238E27FC236}">
                <a16:creationId xmlns:a16="http://schemas.microsoft.com/office/drawing/2014/main" id="{01B0D3A8-6CAE-5228-0487-C835C3835ED8}"/>
              </a:ext>
            </a:extLst>
          </p:cNvPr>
          <p:cNvSpPr>
            <a:spLocks noChangeArrowheads="1"/>
          </p:cNvSpPr>
          <p:nvPr/>
        </p:nvSpPr>
        <p:spPr bwMode="auto">
          <a:xfrm>
            <a:off x="26028741" y="10020872"/>
            <a:ext cx="17132570" cy="1877437"/>
          </a:xfrm>
          <a:prstGeom prst="rect">
            <a:avLst/>
          </a:prstGeom>
          <a:noFill/>
          <a:ln w="9525">
            <a:noFill/>
            <a:miter lim="800000"/>
            <a:headEnd/>
            <a:tailEnd/>
          </a:ln>
        </p:spPr>
        <p:txBody>
          <a:bodyPr wrap="square">
            <a:spAutoFit/>
          </a:bodyPr>
          <a:lstStyle/>
          <a:p>
            <a:pPr marL="457200" indent="-457200" algn="just">
              <a:spcAft>
                <a:spcPts val="1200"/>
              </a:spcAft>
              <a:buFont typeface="Arial" panose="020B0604020202020204" pitchFamily="34" charset="0"/>
              <a:buChar char="•"/>
            </a:pPr>
            <a:r>
              <a:rPr lang="en-US" sz="3200" dirty="0">
                <a:latin typeface="Century Gothic" panose="020B0502020202020204" pitchFamily="34" charset="0"/>
              </a:rPr>
              <a:t>The model reached 48% recall rate with only 7 images.</a:t>
            </a:r>
          </a:p>
          <a:p>
            <a:pPr marL="457200" indent="-457200" algn="just">
              <a:spcAft>
                <a:spcPts val="1200"/>
              </a:spcAft>
              <a:buFont typeface="Arial" panose="020B0604020202020204" pitchFamily="34" charset="0"/>
              <a:buChar char="•"/>
            </a:pPr>
            <a:r>
              <a:rPr lang="en-US" sz="3200" dirty="0">
                <a:latin typeface="Century Gothic" panose="020B0502020202020204" pitchFamily="34" charset="0"/>
              </a:rPr>
              <a:t>Demonstrates strong shape resemblance.</a:t>
            </a:r>
          </a:p>
          <a:p>
            <a:pPr marL="457200" indent="-457200" algn="just">
              <a:spcAft>
                <a:spcPts val="1200"/>
              </a:spcAft>
              <a:buFont typeface="Arial" panose="020B0604020202020204" pitchFamily="34" charset="0"/>
              <a:buChar char="•"/>
            </a:pPr>
            <a:r>
              <a:rPr lang="en-US" sz="3200" dirty="0">
                <a:latin typeface="Century Gothic" panose="020B0502020202020204" pitchFamily="34" charset="0"/>
              </a:rPr>
              <a:t>Developed utility tools for extracting outlines and displaying general statistics.</a:t>
            </a:r>
          </a:p>
        </p:txBody>
      </p:sp>
      <p:sp>
        <p:nvSpPr>
          <p:cNvPr id="36" name="Rectangle 560">
            <a:extLst>
              <a:ext uri="{FF2B5EF4-FFF2-40B4-BE49-F238E27FC236}">
                <a16:creationId xmlns:a16="http://schemas.microsoft.com/office/drawing/2014/main" id="{F7D776A6-BBF6-7CF6-1DC8-FF7C9C605FC0}"/>
              </a:ext>
            </a:extLst>
          </p:cNvPr>
          <p:cNvSpPr>
            <a:spLocks noChangeArrowheads="1"/>
          </p:cNvSpPr>
          <p:nvPr/>
        </p:nvSpPr>
        <p:spPr bwMode="auto">
          <a:xfrm>
            <a:off x="26010537" y="17831645"/>
            <a:ext cx="17132570" cy="2554545"/>
          </a:xfrm>
          <a:prstGeom prst="rect">
            <a:avLst/>
          </a:prstGeom>
          <a:noFill/>
          <a:ln w="9525">
            <a:noFill/>
            <a:miter lim="800000"/>
            <a:headEnd/>
            <a:tailEnd/>
          </a:ln>
        </p:spPr>
        <p:txBody>
          <a:bodyPr wrap="square">
            <a:spAutoFit/>
          </a:bodyPr>
          <a:lstStyle/>
          <a:p>
            <a:pPr algn="just"/>
            <a:r>
              <a:rPr lang="en-US" sz="3200" b="1" dirty="0">
                <a:latin typeface="Century Gothic" panose="020B0502020202020204" pitchFamily="34" charset="0"/>
              </a:rPr>
              <a:t>BIL </a:t>
            </a:r>
            <a:r>
              <a:rPr lang="en-US" sz="3200" dirty="0">
                <a:latin typeface="Century Gothic" panose="020B0502020202020204" pitchFamily="34" charset="0"/>
              </a:rPr>
              <a:t>pipeline supports multiple input types, both fully and partially annotated data, enabling robust cell segmentation. The model is adaptable and can be trained and applied to a broad range of biofilm types. Compared to widely used tools such as </a:t>
            </a:r>
            <a:r>
              <a:rPr lang="en-US" sz="3200" dirty="0" err="1">
                <a:latin typeface="Century Gothic" panose="020B0502020202020204" pitchFamily="34" charset="0"/>
              </a:rPr>
              <a:t>BiofilmQ</a:t>
            </a:r>
            <a:r>
              <a:rPr lang="en-US" sz="3200" dirty="0">
                <a:latin typeface="Century Gothic" panose="020B0502020202020204" pitchFamily="34" charset="0"/>
              </a:rPr>
              <a:t>, StarDist3D produces tight bounding polygons rather than cubic approximations, more accurately capturing true cell shape.</a:t>
            </a:r>
            <a:endParaRPr lang="en-US" sz="3200" b="1" dirty="0">
              <a:latin typeface="Century Gothic" panose="020B0502020202020204" pitchFamily="34" charset="0"/>
            </a:endParaRPr>
          </a:p>
        </p:txBody>
      </p:sp>
      <p:pic>
        <p:nvPicPr>
          <p:cNvPr id="40" name="Picture 39">
            <a:extLst>
              <a:ext uri="{FF2B5EF4-FFF2-40B4-BE49-F238E27FC236}">
                <a16:creationId xmlns:a16="http://schemas.microsoft.com/office/drawing/2014/main" id="{633C7FBC-DA62-A90E-EC74-B414B2D1581C}"/>
              </a:ext>
            </a:extLst>
          </p:cNvPr>
          <p:cNvPicPr>
            <a:picLocks noChangeAspect="1"/>
          </p:cNvPicPr>
          <p:nvPr/>
        </p:nvPicPr>
        <p:blipFill>
          <a:blip r:embed="rId21"/>
          <a:srcRect t="-1" b="31937"/>
          <a:stretch>
            <a:fillRect/>
          </a:stretch>
        </p:blipFill>
        <p:spPr>
          <a:xfrm>
            <a:off x="34608731" y="11836754"/>
            <a:ext cx="8552580" cy="4981169"/>
          </a:xfrm>
          <a:prstGeom prst="rect">
            <a:avLst/>
          </a:prstGeom>
        </p:spPr>
      </p:pic>
      <p:sp>
        <p:nvSpPr>
          <p:cNvPr id="225" name="Rectangle 1424"/>
          <p:cNvSpPr>
            <a:spLocks noChangeArrowheads="1"/>
          </p:cNvSpPr>
          <p:nvPr/>
        </p:nvSpPr>
        <p:spPr bwMode="auto">
          <a:xfrm>
            <a:off x="25955093" y="20475959"/>
            <a:ext cx="17236049" cy="830914"/>
          </a:xfrm>
          <a:prstGeom prst="rect">
            <a:avLst/>
          </a:prstGeom>
          <a:solidFill>
            <a:srgbClr val="800000"/>
          </a:solidFill>
          <a:ln w="9525">
            <a:solidFill>
              <a:schemeClr val="tx1"/>
            </a:solidFill>
            <a:miter lim="800000"/>
            <a:headEnd/>
            <a:tailEnd/>
          </a:ln>
        </p:spPr>
        <p:txBody>
          <a:bodyPr wrap="square" lIns="91357" tIns="45679" rIns="91357" bIns="45679" anchor="b">
            <a:spAutoFit/>
          </a:bodyPr>
          <a:lstStyle/>
          <a:p>
            <a:pPr algn="ctr">
              <a:defRPr/>
            </a:pPr>
            <a:r>
              <a:rPr lang="en-US" sz="4800" b="1" dirty="0">
                <a:solidFill>
                  <a:schemeClr val="accent3"/>
                </a:solidFill>
                <a:latin typeface="Calibri" pitchFamily="34" charset="0"/>
                <a:ea typeface="ＭＳ Ｐゴシック" pitchFamily="28" charset="-128"/>
              </a:rPr>
              <a:t>Conclusion</a:t>
            </a:r>
          </a:p>
        </p:txBody>
      </p:sp>
      <p:sp>
        <p:nvSpPr>
          <p:cNvPr id="43" name="Rectangle 560">
            <a:extLst>
              <a:ext uri="{FF2B5EF4-FFF2-40B4-BE49-F238E27FC236}">
                <a16:creationId xmlns:a16="http://schemas.microsoft.com/office/drawing/2014/main" id="{F7F93E55-14BA-43A7-DFC3-626EF5317CD9}"/>
              </a:ext>
            </a:extLst>
          </p:cNvPr>
          <p:cNvSpPr>
            <a:spLocks noChangeArrowheads="1"/>
          </p:cNvSpPr>
          <p:nvPr/>
        </p:nvSpPr>
        <p:spPr bwMode="auto">
          <a:xfrm>
            <a:off x="25974671" y="21368504"/>
            <a:ext cx="17132570" cy="3046988"/>
          </a:xfrm>
          <a:prstGeom prst="rect">
            <a:avLst/>
          </a:prstGeom>
          <a:noFill/>
          <a:ln w="9525">
            <a:noFill/>
            <a:miter lim="800000"/>
            <a:headEnd/>
            <a:tailEnd/>
          </a:ln>
        </p:spPr>
        <p:txBody>
          <a:bodyPr wrap="square">
            <a:spAutoFit/>
          </a:bodyPr>
          <a:lstStyle/>
          <a:p>
            <a:pPr algn="just"/>
            <a:r>
              <a:rPr lang="en-US" sz="3200" dirty="0">
                <a:latin typeface="Century Gothic" panose="020B0502020202020204" pitchFamily="34" charset="0"/>
              </a:rPr>
              <a:t>The </a:t>
            </a:r>
            <a:r>
              <a:rPr lang="en-US" sz="3200" b="1" dirty="0">
                <a:latin typeface="Century Gothic" panose="020B0502020202020204" pitchFamily="34" charset="0"/>
              </a:rPr>
              <a:t>StarDist3D</a:t>
            </a:r>
            <a:r>
              <a:rPr lang="en-US" sz="3200" dirty="0">
                <a:latin typeface="Century Gothic" panose="020B0502020202020204" pitchFamily="34" charset="0"/>
              </a:rPr>
              <a:t> model provides a lightweight and effective solution for Cyanobacteria cell segmentation that could replace existing tools. Its primary advantage over current methods is the use of bounding polygons that more accurately reflect true cell morphology. To date, StarDist3D has demonstrated strong performance in both shape accuracy and overall segmentation quality. Further improvements are anticipated with the availability of additional training data.</a:t>
            </a:r>
          </a:p>
        </p:txBody>
      </p:sp>
      <p:pic>
        <p:nvPicPr>
          <p:cNvPr id="2" name="Picture 1">
            <a:extLst>
              <a:ext uri="{FF2B5EF4-FFF2-40B4-BE49-F238E27FC236}">
                <a16:creationId xmlns:a16="http://schemas.microsoft.com/office/drawing/2014/main" id="{D015DD25-D076-4E0C-AD0A-3BD10E5D011B}"/>
              </a:ext>
            </a:extLst>
          </p:cNvPr>
          <p:cNvPicPr>
            <a:picLocks noChangeAspect="1"/>
          </p:cNvPicPr>
          <p:nvPr/>
        </p:nvPicPr>
        <p:blipFill>
          <a:blip r:embed="rId16"/>
          <a:srcRect l="33781" t="39613" r="30918"/>
          <a:stretch>
            <a:fillRect/>
          </a:stretch>
        </p:blipFill>
        <p:spPr>
          <a:xfrm>
            <a:off x="13305857" y="26809136"/>
            <a:ext cx="5123307" cy="5053659"/>
          </a:xfrm>
          <a:prstGeom prst="rect">
            <a:avLst/>
          </a:prstGeom>
        </p:spPr>
      </p:pic>
      <p:pic>
        <p:nvPicPr>
          <p:cNvPr id="21" name="Picture 20">
            <a:extLst>
              <a:ext uri="{FF2B5EF4-FFF2-40B4-BE49-F238E27FC236}">
                <a16:creationId xmlns:a16="http://schemas.microsoft.com/office/drawing/2014/main" id="{E6B80212-5D93-2652-2AC8-67AA1E40D5E9}"/>
              </a:ext>
            </a:extLst>
          </p:cNvPr>
          <p:cNvPicPr>
            <a:picLocks noChangeAspect="1"/>
          </p:cNvPicPr>
          <p:nvPr/>
        </p:nvPicPr>
        <p:blipFill>
          <a:blip r:embed="rId22"/>
          <a:srcRect l="32719" t="38403" r="30913"/>
          <a:stretch>
            <a:fillRect/>
          </a:stretch>
        </p:blipFill>
        <p:spPr>
          <a:xfrm>
            <a:off x="20750838" y="26809136"/>
            <a:ext cx="5162391" cy="5041819"/>
          </a:xfrm>
          <a:prstGeom prst="rect">
            <a:avLst/>
          </a:prstGeom>
        </p:spPr>
      </p:pic>
      <p:sp>
        <p:nvSpPr>
          <p:cNvPr id="23" name="Arrow: Right 22">
            <a:extLst>
              <a:ext uri="{FF2B5EF4-FFF2-40B4-BE49-F238E27FC236}">
                <a16:creationId xmlns:a16="http://schemas.microsoft.com/office/drawing/2014/main" id="{9390BF3D-B6F0-5453-268A-9C38189226C6}"/>
              </a:ext>
            </a:extLst>
          </p:cNvPr>
          <p:cNvSpPr/>
          <p:nvPr/>
        </p:nvSpPr>
        <p:spPr bwMode="auto">
          <a:xfrm>
            <a:off x="18840992" y="28769341"/>
            <a:ext cx="1492825" cy="830914"/>
          </a:xfrm>
          <a:prstGeom prst="rightArrow">
            <a:avLst/>
          </a:prstGeom>
          <a:solidFill>
            <a:srgbClr val="990000"/>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a:ln>
                <a:noFill/>
              </a:ln>
              <a:solidFill>
                <a:srgbClr val="FF0000"/>
              </a:solidFill>
              <a:effectLst/>
              <a:latin typeface="Times" charset="0"/>
            </a:endParaRPr>
          </a:p>
        </p:txBody>
      </p:sp>
      <p:sp>
        <p:nvSpPr>
          <p:cNvPr id="24" name="Rectangle 1424">
            <a:extLst>
              <a:ext uri="{FF2B5EF4-FFF2-40B4-BE49-F238E27FC236}">
                <a16:creationId xmlns:a16="http://schemas.microsoft.com/office/drawing/2014/main" id="{E951E4B7-5FB3-EBB6-9A04-26DC65D8A741}"/>
              </a:ext>
            </a:extLst>
          </p:cNvPr>
          <p:cNvSpPr>
            <a:spLocks noChangeArrowheads="1"/>
          </p:cNvSpPr>
          <p:nvPr/>
        </p:nvSpPr>
        <p:spPr bwMode="auto">
          <a:xfrm>
            <a:off x="25957681" y="16824513"/>
            <a:ext cx="17192788" cy="830914"/>
          </a:xfrm>
          <a:prstGeom prst="rect">
            <a:avLst/>
          </a:prstGeom>
          <a:solidFill>
            <a:srgbClr val="800000"/>
          </a:solidFill>
          <a:ln w="9525">
            <a:solidFill>
              <a:schemeClr val="tx1"/>
            </a:solidFill>
            <a:miter lim="800000"/>
            <a:headEnd/>
            <a:tailEnd/>
          </a:ln>
        </p:spPr>
        <p:txBody>
          <a:bodyPr wrap="square" lIns="91357" tIns="45679" rIns="91357" bIns="45679" anchor="b">
            <a:spAutoFit/>
          </a:bodyPr>
          <a:lstStyle/>
          <a:p>
            <a:pPr algn="ctr">
              <a:defRPr/>
            </a:pPr>
            <a:r>
              <a:rPr lang="en-US" sz="4800" b="1" dirty="0">
                <a:solidFill>
                  <a:schemeClr val="bg1"/>
                </a:solidFill>
                <a:latin typeface="Century Gothic"/>
                <a:ea typeface="ＭＳ Ｐゴシック"/>
                <a:cs typeface="Calibri"/>
              </a:rPr>
              <a:t>Discussion</a:t>
            </a:r>
            <a:endParaRPr lang="en-US" sz="4800" dirty="0">
              <a:solidFill>
                <a:schemeClr val="bg1"/>
              </a:solidFill>
              <a:latin typeface="Century Gothic"/>
              <a:cs typeface="Times"/>
            </a:endParaRPr>
          </a:p>
        </p:txBody>
      </p:sp>
      <p:sp>
        <p:nvSpPr>
          <p:cNvPr id="28" name="Rectangle 1424">
            <a:extLst>
              <a:ext uri="{FF2B5EF4-FFF2-40B4-BE49-F238E27FC236}">
                <a16:creationId xmlns:a16="http://schemas.microsoft.com/office/drawing/2014/main" id="{25FA78C0-7FF4-F7BD-BE8E-8A1162E7ECAE}"/>
              </a:ext>
            </a:extLst>
          </p:cNvPr>
          <p:cNvSpPr>
            <a:spLocks noChangeArrowheads="1"/>
          </p:cNvSpPr>
          <p:nvPr/>
        </p:nvSpPr>
        <p:spPr bwMode="auto">
          <a:xfrm>
            <a:off x="25921510" y="24565780"/>
            <a:ext cx="17236049" cy="830914"/>
          </a:xfrm>
          <a:prstGeom prst="rect">
            <a:avLst/>
          </a:prstGeom>
          <a:solidFill>
            <a:srgbClr val="800000"/>
          </a:solidFill>
          <a:ln w="9525">
            <a:solidFill>
              <a:schemeClr val="tx1"/>
            </a:solidFill>
            <a:miter lim="800000"/>
            <a:headEnd/>
            <a:tailEnd/>
          </a:ln>
        </p:spPr>
        <p:txBody>
          <a:bodyPr wrap="square" lIns="91357" tIns="45679" rIns="91357" bIns="45679" anchor="b">
            <a:spAutoFit/>
          </a:bodyPr>
          <a:lstStyle/>
          <a:p>
            <a:pPr algn="ctr">
              <a:defRPr/>
            </a:pPr>
            <a:r>
              <a:rPr lang="en-US" sz="4800" b="1" dirty="0">
                <a:solidFill>
                  <a:schemeClr val="accent3"/>
                </a:solidFill>
                <a:latin typeface="Calibri" pitchFamily="34" charset="0"/>
                <a:ea typeface="ＭＳ Ｐゴシック" pitchFamily="28" charset="-128"/>
              </a:rPr>
              <a:t>Acknowledgments</a:t>
            </a:r>
          </a:p>
        </p:txBody>
      </p:sp>
      <p:sp>
        <p:nvSpPr>
          <p:cNvPr id="29" name="Rectangle 560">
            <a:extLst>
              <a:ext uri="{FF2B5EF4-FFF2-40B4-BE49-F238E27FC236}">
                <a16:creationId xmlns:a16="http://schemas.microsoft.com/office/drawing/2014/main" id="{86BD2F68-3E4D-5860-F414-8FA5B4A8E4A9}"/>
              </a:ext>
            </a:extLst>
          </p:cNvPr>
          <p:cNvSpPr>
            <a:spLocks noChangeArrowheads="1"/>
          </p:cNvSpPr>
          <p:nvPr/>
        </p:nvSpPr>
        <p:spPr bwMode="auto">
          <a:xfrm>
            <a:off x="26017627" y="25456303"/>
            <a:ext cx="17132570" cy="1815882"/>
          </a:xfrm>
          <a:prstGeom prst="rect">
            <a:avLst/>
          </a:prstGeom>
          <a:noFill/>
          <a:ln w="9525">
            <a:noFill/>
            <a:miter lim="800000"/>
            <a:headEnd/>
            <a:tailEnd/>
          </a:ln>
        </p:spPr>
        <p:txBody>
          <a:bodyPr wrap="square">
            <a:spAutoFit/>
          </a:bodyPr>
          <a:lstStyle/>
          <a:p>
            <a:pPr algn="just"/>
            <a:r>
              <a:rPr lang="en-US" sz="2800" dirty="0">
                <a:latin typeface="Century Gothic" panose="020B0502020202020204" pitchFamily="34" charset="0"/>
              </a:rPr>
              <a:t>This material is based on work supported by the National Science Foundation (grants no. 2450549) and the Temple University Catalytic Collaborative Funding Initiative. Any opinions, findings, and conclusions or recommendations expressed in this material are those of the author(s) and do not necessarily reflect the views of these organizations.</a:t>
            </a:r>
          </a:p>
        </p:txBody>
      </p:sp>
      <p:sp>
        <p:nvSpPr>
          <p:cNvPr id="31" name="Rectangle 1424">
            <a:extLst>
              <a:ext uri="{FF2B5EF4-FFF2-40B4-BE49-F238E27FC236}">
                <a16:creationId xmlns:a16="http://schemas.microsoft.com/office/drawing/2014/main" id="{11BBC1F1-5636-5B83-F327-B64B9EDCA6EB}"/>
              </a:ext>
            </a:extLst>
          </p:cNvPr>
          <p:cNvSpPr>
            <a:spLocks noChangeArrowheads="1"/>
          </p:cNvSpPr>
          <p:nvPr/>
        </p:nvSpPr>
        <p:spPr bwMode="auto">
          <a:xfrm>
            <a:off x="25978423" y="27396055"/>
            <a:ext cx="17236049" cy="830914"/>
          </a:xfrm>
          <a:prstGeom prst="rect">
            <a:avLst/>
          </a:prstGeom>
          <a:solidFill>
            <a:srgbClr val="800000"/>
          </a:solidFill>
          <a:ln w="9525">
            <a:solidFill>
              <a:schemeClr val="tx1"/>
            </a:solidFill>
            <a:miter lim="800000"/>
            <a:headEnd/>
            <a:tailEnd/>
          </a:ln>
        </p:spPr>
        <p:txBody>
          <a:bodyPr wrap="square" lIns="91357" tIns="45679" rIns="91357" bIns="45679" anchor="b">
            <a:spAutoFit/>
          </a:bodyPr>
          <a:lstStyle/>
          <a:p>
            <a:pPr algn="ctr">
              <a:defRPr/>
            </a:pPr>
            <a:r>
              <a:rPr lang="en-US" sz="4800" b="1" dirty="0">
                <a:solidFill>
                  <a:schemeClr val="accent3"/>
                </a:solidFill>
                <a:latin typeface="Calibri" pitchFamily="34" charset="0"/>
                <a:ea typeface="ＭＳ Ｐゴシック" pitchFamily="28" charset="-128"/>
              </a:rPr>
              <a:t>References</a:t>
            </a:r>
          </a:p>
        </p:txBody>
      </p:sp>
      <p:sp>
        <p:nvSpPr>
          <p:cNvPr id="34" name="Rectangle 560">
            <a:extLst>
              <a:ext uri="{FF2B5EF4-FFF2-40B4-BE49-F238E27FC236}">
                <a16:creationId xmlns:a16="http://schemas.microsoft.com/office/drawing/2014/main" id="{95FCA017-B62E-9E43-DF52-9605EE0868E9}"/>
              </a:ext>
            </a:extLst>
          </p:cNvPr>
          <p:cNvSpPr>
            <a:spLocks noChangeArrowheads="1"/>
          </p:cNvSpPr>
          <p:nvPr/>
        </p:nvSpPr>
        <p:spPr bwMode="auto">
          <a:xfrm>
            <a:off x="25974671" y="28286578"/>
            <a:ext cx="17132570" cy="3539430"/>
          </a:xfrm>
          <a:prstGeom prst="rect">
            <a:avLst/>
          </a:prstGeom>
          <a:noFill/>
          <a:ln w="9525">
            <a:noFill/>
            <a:miter lim="800000"/>
            <a:headEnd/>
            <a:tailEnd/>
          </a:ln>
        </p:spPr>
        <p:txBody>
          <a:bodyPr wrap="square">
            <a:spAutoFit/>
          </a:bodyPr>
          <a:lstStyle/>
          <a:p>
            <a:r>
              <a:rPr lang="en-US" sz="2800" dirty="0">
                <a:latin typeface="Century Gothic" panose="020B0502020202020204" pitchFamily="34" charset="0"/>
              </a:rPr>
              <a:t>Parker, A.E., Smith, H., Buttaro, B., &amp; Picone, J. (2025). Why do we need a Biofilm Imaging Library? Current limitations when analyzing confocal 3D images. Proceedings of the IEEE Signal Processing in Medicine and Biology Symposium (SPMB), 1. </a:t>
            </a:r>
            <a:r>
              <a:rPr lang="en-US" sz="2800" dirty="0" err="1">
                <a:latin typeface="Century Gothic" panose="020B0502020202020204" pitchFamily="34" charset="0"/>
              </a:rPr>
              <a:t>doi</a:t>
            </a:r>
            <a:r>
              <a:rPr lang="en-US" sz="2800" dirty="0">
                <a:latin typeface="Century Gothic" panose="020B0502020202020204" pitchFamily="34" charset="0"/>
              </a:rPr>
              <a:t>: 10.1109/SPMB67169.2025.11345414. </a:t>
            </a:r>
          </a:p>
          <a:p>
            <a:r>
              <a:rPr lang="en-US" sz="2800" dirty="0">
                <a:latin typeface="Century Gothic" panose="020B0502020202020204" pitchFamily="34" charset="0"/>
              </a:rPr>
              <a:t>Buttaro, B., Smith, H., Parker, A., &amp; Picone, J. (2025). Why do we need a Biofilm Imaging Library? (A Community Discussion—What to study?). Montana Biofilm Meeting, 1.</a:t>
            </a:r>
          </a:p>
          <a:p>
            <a:r>
              <a:rPr lang="en-US" sz="2800" dirty="0">
                <a:latin typeface="Century Gothic" panose="020B0502020202020204" pitchFamily="34" charset="0"/>
              </a:rPr>
              <a:t>Buttaro, B. (2022). Playing by the Rules: Structural and Spatial Organization of Biofilm Communities. 2022 IEEE Signal Processing in Medicine and Biology Symposium (SPMB), 1. </a:t>
            </a:r>
            <a:r>
              <a:rPr lang="en-US" sz="2800" dirty="0" err="1">
                <a:latin typeface="Century Gothic" panose="020B0502020202020204" pitchFamily="34" charset="0"/>
              </a:rPr>
              <a:t>doi</a:t>
            </a:r>
            <a:r>
              <a:rPr lang="en-US" sz="2800" dirty="0">
                <a:latin typeface="Century Gothic" panose="020B0502020202020204" pitchFamily="34" charset="0"/>
              </a:rPr>
              <a:t>: 10.1109/SPMB55497.2022.10014799.</a:t>
            </a:r>
          </a:p>
        </p:txBody>
      </p:sp>
      <p:sp>
        <p:nvSpPr>
          <p:cNvPr id="4" name="TextBox 3">
            <a:extLst>
              <a:ext uri="{FF2B5EF4-FFF2-40B4-BE49-F238E27FC236}">
                <a16:creationId xmlns:a16="http://schemas.microsoft.com/office/drawing/2014/main" id="{F0AC6BE7-5C56-A7B3-6F07-88802A4AC9D7}"/>
              </a:ext>
            </a:extLst>
          </p:cNvPr>
          <p:cNvSpPr txBox="1"/>
          <p:nvPr/>
        </p:nvSpPr>
        <p:spPr>
          <a:xfrm>
            <a:off x="15586375" y="5010574"/>
            <a:ext cx="7511913" cy="553998"/>
          </a:xfrm>
          <a:prstGeom prst="rect">
            <a:avLst/>
          </a:prstGeom>
          <a:noFill/>
        </p:spPr>
        <p:txBody>
          <a:bodyPr wrap="square" rtlCol="0">
            <a:spAutoFit/>
          </a:bodyPr>
          <a:lstStyle/>
          <a:p>
            <a:pPr algn="ctr"/>
            <a:r>
              <a:rPr lang="en-US" b="1" dirty="0">
                <a:solidFill>
                  <a:schemeClr val="bg1">
                    <a:lumMod val="95000"/>
                  </a:schemeClr>
                </a:solidFill>
                <a:latin typeface="Century Gothic" panose="020B0502020202020204" pitchFamily="34" charset="0"/>
              </a:rPr>
              <a:t>3D LSCM images visualized with ImageJ</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98:Templates:Blank Presentation</Template>
  <TotalTime>2340</TotalTime>
  <Words>1031</Words>
  <Application>Microsoft Office PowerPoint</Application>
  <PresentationFormat>Custom</PresentationFormat>
  <Paragraphs>51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Shannon Pruden</dc:creator>
  <cp:lastModifiedBy>Bettina Buttaro</cp:lastModifiedBy>
  <cp:revision>13</cp:revision>
  <cp:lastPrinted>2009-02-03T16:57:16Z</cp:lastPrinted>
  <dcterms:created xsi:type="dcterms:W3CDTF">2010-03-07T22:06:13Z</dcterms:created>
  <dcterms:modified xsi:type="dcterms:W3CDTF">2026-04-11T19:37:30Z</dcterms:modified>
</cp:coreProperties>
</file>