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0" r:id="rId3"/>
    <p:sldId id="269" r:id="rId4"/>
    <p:sldId id="257" r:id="rId5"/>
    <p:sldId id="261" r:id="rId6"/>
    <p:sldId id="275" r:id="rId7"/>
    <p:sldId id="280" r:id="rId8"/>
    <p:sldId id="273" r:id="rId9"/>
    <p:sldId id="277" r:id="rId10"/>
    <p:sldId id="260" r:id="rId11"/>
    <p:sldId id="278" r:id="rId12"/>
    <p:sldId id="276" r:id="rId13"/>
    <p:sldId id="26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A4AF4-7C14-DC26-AE80-13E1EE7FFD26}" v="601" dt="2025-10-06T12:37:34.264"/>
    <p1510:client id="{0A126FFF-9EEF-66B1-0E51-D3B49C2CFC0E}" v="22" dt="2025-10-05T17:30:51.658"/>
    <p1510:client id="{720CCC17-C9E1-2D43-0010-F9C4464EEF39}" v="8" dt="2025-10-05T22:16:39.343"/>
    <p1510:client id="{7360FE1C-F7EA-187E-F0AD-9E0EAB56F4BD}" v="124" dt="2025-10-04T20:55:02.288"/>
    <p1510:client id="{B29D32EB-F70F-BED5-AA82-24D1C49CF541}" v="14" dt="2025-10-06T14:47:39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7444C-8437-47FD-977A-CE7D4827E7F5}" type="datetimeFigureOut"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2F823-50B0-4F60-8ADE-8555756F43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Delete?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3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Remove highlighted part for now? + include in our next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Solution 4 – reverse engineering process again, knowing what we know now – optimized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4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Infill % in slicing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FEA - Fatigue testing,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7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Sensors on fingers measured force and thumb forces shown is from test where participants plugged cord into outlet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2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4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7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6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8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1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0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5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master.com/9434K43/" TargetMode="External"/><Relationship Id="rId2" Type="http://schemas.openxmlformats.org/officeDocument/2006/relationships/hyperlink" Target="https://doi.org/10.1152/advan.00045.200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itchengroups.com/products/handheld-egg-cracker-kitchen-helper?srsltid=AfmBOopEn8RqQHdnjIBL-CvXOuRM4LseMXpNTE5s1stg1Uiy-NFjfTUj" TargetMode="External"/><Relationship Id="rId4" Type="http://schemas.openxmlformats.org/officeDocument/2006/relationships/hyperlink" Target="https://www.mcmaster.com/9433K44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765" y="2200493"/>
            <a:ext cx="8825658" cy="2677648"/>
          </a:xfrm>
        </p:spPr>
        <p:txBody>
          <a:bodyPr/>
          <a:lstStyle/>
          <a:p>
            <a:r>
              <a:rPr lang="en-US"/>
              <a:t>Egg Cracker </a:t>
            </a:r>
            <a:br>
              <a:rPr lang="en-US"/>
            </a:br>
            <a:r>
              <a:rPr lang="en-US"/>
              <a:t>Reverse Engineering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765" y="4298768"/>
            <a:ext cx="8825658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Senior Design 2</a:t>
            </a:r>
          </a:p>
          <a:p>
            <a:r>
              <a:rPr lang="en-US" sz="2000"/>
              <a:t>Group 9</a:t>
            </a:r>
          </a:p>
          <a:p>
            <a:r>
              <a:rPr lang="en-US" sz="2000">
                <a:solidFill>
                  <a:srgbClr val="EF53A5"/>
                </a:solidFill>
                <a:latin typeface="Century Gothic"/>
              </a:rPr>
              <a:t>Hollie Wolfenden, Britney </a:t>
            </a:r>
            <a:r>
              <a:rPr lang="en-US" sz="2000" err="1">
                <a:solidFill>
                  <a:srgbClr val="EF53A5"/>
                </a:solidFill>
                <a:latin typeface="Century Gothic"/>
              </a:rPr>
              <a:t>Lourng</a:t>
            </a:r>
            <a:r>
              <a:rPr lang="en-US" sz="2000">
                <a:solidFill>
                  <a:srgbClr val="EF53A5"/>
                </a:solidFill>
                <a:latin typeface="Century Gothic"/>
              </a:rPr>
              <a:t>, Sheryl Korah, Misa Won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10C3-9E57-2487-9B1D-03E41331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Engineering Design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1B8F9B-91E5-8172-6988-E3DE83457CE4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040F82-36B0-5533-E7D7-EE3508FD9B19}"/>
              </a:ext>
            </a:extLst>
          </p:cNvPr>
          <p:cNvSpPr txBox="1"/>
          <p:nvPr/>
        </p:nvSpPr>
        <p:spPr>
          <a:xfrm>
            <a:off x="730924" y="4523020"/>
            <a:ext cx="3883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6: </a:t>
            </a:r>
            <a:r>
              <a:rPr lang="en-US" sz="1400" dirty="0">
                <a:ea typeface="+mn-lt"/>
                <a:cs typeface="+mn-lt"/>
              </a:rPr>
              <a:t>Force Diagram for Bottom Handle</a:t>
            </a:r>
            <a:endParaRPr lang="en-US" sz="1400" dirty="0"/>
          </a:p>
        </p:txBody>
      </p:sp>
      <p:pic>
        <p:nvPicPr>
          <p:cNvPr id="3" name="Picture 2" descr="A drawing of a knife&#10;&#10;AI-generated content may be incorrect.">
            <a:extLst>
              <a:ext uri="{FF2B5EF4-FFF2-40B4-BE49-F238E27FC236}">
                <a16:creationId xmlns:a16="http://schemas.microsoft.com/office/drawing/2014/main" id="{31F053E5-FCAF-2C5E-8FEC-CF4A55262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89" y="2501066"/>
            <a:ext cx="3525246" cy="1856510"/>
          </a:xfrm>
          <a:prstGeom prst="rect">
            <a:avLst/>
          </a:prstGeom>
        </p:spPr>
      </p:pic>
      <p:pic>
        <p:nvPicPr>
          <p:cNvPr id="5" name="Picture 4" descr="A diagram of a mechanical device&#10;&#10;AI-generated content may be incorrect.">
            <a:extLst>
              <a:ext uri="{FF2B5EF4-FFF2-40B4-BE49-F238E27FC236}">
                <a16:creationId xmlns:a16="http://schemas.microsoft.com/office/drawing/2014/main" id="{7E447966-F112-CEB2-1A01-B8EFD00C9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653" y="2493118"/>
            <a:ext cx="1714336" cy="2832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EDA9C-97B1-50B4-E315-AD1669103E3F}"/>
              </a:ext>
            </a:extLst>
          </p:cNvPr>
          <p:cNvSpPr txBox="1"/>
          <p:nvPr/>
        </p:nvSpPr>
        <p:spPr>
          <a:xfrm>
            <a:off x="3332961" y="5491567"/>
            <a:ext cx="388480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Figure 7: Force Diagram for Egg Separator </a:t>
            </a:r>
            <a:endParaRPr lang="en-US" sz="1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0BDF6A-4B09-CCAF-805D-9427FBFA6561}"/>
              </a:ext>
            </a:extLst>
          </p:cNvPr>
          <p:cNvSpPr>
            <a:spLocks noGrp="1"/>
          </p:cNvSpPr>
          <p:nvPr/>
        </p:nvSpPr>
        <p:spPr>
          <a:xfrm>
            <a:off x="6840199" y="2807045"/>
            <a:ext cx="4825158" cy="284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Force Diagrams to calculate the force needed to separate the egg. </a:t>
            </a:r>
          </a:p>
          <a:p>
            <a:pPr lvl="1">
              <a:buFont typeface="Courier New" charset="2"/>
              <a:buChar char="o"/>
            </a:pPr>
            <a:r>
              <a:rPr lang="en-US" dirty="0"/>
              <a:t>Can be used to evaluate the success of the design and make necessary changes.</a:t>
            </a:r>
          </a:p>
          <a:p>
            <a:pPr lvl="1">
              <a:buFont typeface="Courier New" charset="2"/>
              <a:buChar char="o"/>
            </a:pPr>
            <a:r>
              <a:rPr lang="en-US" dirty="0"/>
              <a:t>Will evaluate after completing each design.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7392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0400-758A-8A35-4783-F22060E6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Egg Shell Force to Crack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DFED25-607B-DC10-F899-626E3EC99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19265"/>
              </p:ext>
            </p:extLst>
          </p:nvPr>
        </p:nvGraphicFramePr>
        <p:xfrm>
          <a:off x="3662658" y="2748859"/>
          <a:ext cx="8168640" cy="148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2351884775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1217160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51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Fracture stress, </a:t>
                      </a:r>
                      <a:r>
                        <a:rPr lang="en-US" sz="1500" b="0" i="0" u="none" strike="noStrike" noProof="0" dirty="0">
                          <a:solidFill>
                            <a:srgbClr val="040C28"/>
                          </a:solidFill>
                          <a:latin typeface="Century Gothic"/>
                        </a:rPr>
                        <a:t>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15.2 - 27.3 MPa* (2.2 - 3.9 </a:t>
                      </a:r>
                      <a:r>
                        <a:rPr lang="en-US" dirty="0" err="1"/>
                        <a:t>ksi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03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Stress area,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 mm (~9 x 10^ -4 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9304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Force,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~1.98 </a:t>
                      </a:r>
                      <a:r>
                        <a:rPr lang="en-US" dirty="0" err="1"/>
                        <a:t>lbf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6574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798585-9876-4AD8-392B-35990276014A}"/>
              </a:ext>
            </a:extLst>
          </p:cNvPr>
          <p:cNvSpPr txBox="1"/>
          <p:nvPr/>
        </p:nvSpPr>
        <p:spPr>
          <a:xfrm>
            <a:off x="423883" y="6428438"/>
            <a:ext cx="525378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*(</a:t>
            </a:r>
            <a:r>
              <a:rPr lang="en-US" sz="1400" dirty="0">
                <a:ea typeface="+mn-lt"/>
                <a:cs typeface="+mn-lt"/>
              </a:rPr>
              <a:t>Taylor et al., </a:t>
            </a:r>
            <a:r>
              <a:rPr lang="en-US" sz="1400" i="1" dirty="0">
                <a:ea typeface="+mn-lt"/>
                <a:cs typeface="+mn-lt"/>
              </a:rPr>
              <a:t>The fracture toughness of eggshell</a:t>
            </a:r>
            <a:r>
              <a:rPr lang="en-US" sz="1400" dirty="0">
                <a:ea typeface="+mn-lt"/>
                <a:cs typeface="+mn-lt"/>
              </a:rPr>
              <a:t> 2016)</a:t>
            </a:r>
            <a:endParaRPr lang="en-US" sz="1400" dirty="0"/>
          </a:p>
        </p:txBody>
      </p:sp>
      <p:pic>
        <p:nvPicPr>
          <p:cNvPr id="7" name="Picture 6" descr="A black and white math formula&#10;&#10;AI-generated content may be incorrect.">
            <a:extLst>
              <a:ext uri="{FF2B5EF4-FFF2-40B4-BE49-F238E27FC236}">
                <a16:creationId xmlns:a16="http://schemas.microsoft.com/office/drawing/2014/main" id="{8865EC65-992D-7F72-D81B-3EF70A2DD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97" y="2446147"/>
            <a:ext cx="1506786" cy="1139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2D4243-4A1D-A54F-3C9B-400AB6A989D0}"/>
              </a:ext>
            </a:extLst>
          </p:cNvPr>
          <p:cNvSpPr txBox="1"/>
          <p:nvPr/>
        </p:nvSpPr>
        <p:spPr>
          <a:xfrm>
            <a:off x="531394" y="235618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Equation 1: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54A0451-6B9D-8571-4BF9-2C85FEE17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374675"/>
              </p:ext>
            </p:extLst>
          </p:nvPr>
        </p:nvGraphicFramePr>
        <p:xfrm>
          <a:off x="3662659" y="4235230"/>
          <a:ext cx="81686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1695138029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28164972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For Comparison on Forces 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(Riddle et al., 2020)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61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Healthy (thumb force)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34.8 N = 7.82 </a:t>
                      </a:r>
                      <a:r>
                        <a:rPr lang="en-US" dirty="0" err="1"/>
                        <a:t>lbf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80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Osteoarthritis (thumb force)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30.7 N = 6.9 </a:t>
                      </a:r>
                      <a:r>
                        <a:rPr lang="en-US" dirty="0" err="1"/>
                        <a:t>lbf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753282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EEE80A-6AAC-3BAB-AB71-EDB9A089F2E2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6E676-764B-AC7D-1FF7-7C8E49F02211}"/>
              </a:ext>
            </a:extLst>
          </p:cNvPr>
          <p:cNvSpPr txBox="1"/>
          <p:nvPr/>
        </p:nvSpPr>
        <p:spPr>
          <a:xfrm>
            <a:off x="3659747" y="2446986"/>
            <a:ext cx="33377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Table 3.</a:t>
            </a:r>
          </a:p>
        </p:txBody>
      </p:sp>
    </p:spTree>
    <p:extLst>
      <p:ext uri="{BB962C8B-B14F-4D97-AF65-F5344CB8AC3E}">
        <p14:creationId xmlns:p14="http://schemas.microsoft.com/office/powerpoint/2010/main" val="187631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8C04-70C2-B8DC-99AF-9CAEA930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2950409"/>
          </a:xfrm>
        </p:spPr>
        <p:txBody>
          <a:bodyPr/>
          <a:lstStyle/>
          <a:p>
            <a:r>
              <a:rPr lang="en-US" sz="2800"/>
              <a:t>Timeline to Reach 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</a:rPr>
              <a:t>Intermediate Design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DC1A3-1556-D20D-3A49-9F221B1D720A}"/>
              </a:ext>
            </a:extLst>
          </p:cNvPr>
          <p:cNvSpPr txBox="1"/>
          <p:nvPr/>
        </p:nvSpPr>
        <p:spPr>
          <a:xfrm>
            <a:off x="4848340" y="444411"/>
            <a:ext cx="56307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Table 2: Timeline with Tasks to Reach End Goal ​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18A8E9-E257-32EA-6629-31A6E9F9E6CB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7319994-D861-A2AA-9147-75A01F429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429" y="898465"/>
            <a:ext cx="4878751" cy="55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5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A1D7-715E-39DB-FC2F-8277A3FC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Engineering Design Immediate Goals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EFCD-3752-04D9-B3C3-9521B9EC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83" y="2265676"/>
            <a:ext cx="9009272" cy="436191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8BBBE3-2591-019C-6F44-6AA028BB6D43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Emson EZCracker Handheld Egg Cracker/Separator - Walmart.com">
            <a:extLst>
              <a:ext uri="{FF2B5EF4-FFF2-40B4-BE49-F238E27FC236}">
                <a16:creationId xmlns:a16="http://schemas.microsoft.com/office/drawing/2014/main" id="{1D5F3F08-52EF-60F0-1582-59808F4A86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46" r="28231" b="-252"/>
          <a:stretch>
            <a:fillRect/>
          </a:stretch>
        </p:blipFill>
        <p:spPr>
          <a:xfrm>
            <a:off x="8863376" y="2587954"/>
            <a:ext cx="2973042" cy="372216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C8BC61-328F-B3A8-80D8-1ED0C88503E7}"/>
              </a:ext>
            </a:extLst>
          </p:cNvPr>
          <p:cNvSpPr txBox="1">
            <a:spLocks/>
          </p:cNvSpPr>
          <p:nvPr/>
        </p:nvSpPr>
        <p:spPr>
          <a:xfrm>
            <a:off x="842996" y="2590766"/>
            <a:ext cx="7643377" cy="371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000" dirty="0">
                <a:ea typeface="+mn-lt"/>
                <a:cs typeface="+mn-lt"/>
              </a:rPr>
              <a:t>Finish building our budgeting Excel.</a:t>
            </a: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1800" dirty="0">
                <a:ea typeface="+mn-lt"/>
                <a:cs typeface="+mn-lt"/>
              </a:rPr>
              <a:t>Deciding the filaments for our printed parts, screws, pins, and a blade.</a:t>
            </a:r>
          </a:p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000" dirty="0">
                <a:ea typeface="+mn-lt"/>
                <a:cs typeface="+mn-lt"/>
              </a:rPr>
              <a:t>Assemble the 3D printed parts, test, then make changes.</a:t>
            </a:r>
          </a:p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000" dirty="0">
                <a:ea typeface="+mn-lt"/>
                <a:cs typeface="+mn-lt"/>
              </a:rPr>
              <a:t>Simulations are being run in SolidWorks such as stress analysis and finite element analysis.</a:t>
            </a:r>
            <a:endParaRPr lang="en-US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3607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589B-F2F2-544F-B791-32544E59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65803D-9A25-811F-A015-5F6547E07187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24F3F-BFC9-3E75-3C6E-5B1D0698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64848"/>
            <a:ext cx="8761265" cy="3856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Aptos"/>
              </a:rPr>
              <a:t>Budynas</a:t>
            </a:r>
            <a:r>
              <a:rPr lang="en-US" sz="1400" dirty="0">
                <a:solidFill>
                  <a:srgbClr val="000000"/>
                </a:solidFill>
                <a:latin typeface="Aptos"/>
              </a:rPr>
              <a:t>, R.G. and </a:t>
            </a:r>
            <a:r>
              <a:rPr lang="en-US" sz="1400" dirty="0">
                <a:solidFill>
                  <a:srgbClr val="000000"/>
                </a:solidFill>
                <a:latin typeface="Aptos"/>
                <a:cs typeface="Arial"/>
              </a:rPr>
              <a:t>Nisbett, J.K., 2019. Shigley's Mechanical Engineering Design. 11th ed</a:t>
            </a:r>
            <a:r>
              <a:rPr lang="en-US" sz="1400" dirty="0">
                <a:solidFill>
                  <a:srgbClr val="000000"/>
                </a:solidFill>
                <a:latin typeface="Aptos"/>
              </a:rPr>
              <a:t>.</a:t>
            </a:r>
            <a:r>
              <a:rPr lang="en-US" sz="1400" dirty="0">
                <a:solidFill>
                  <a:srgbClr val="000000"/>
                </a:solidFill>
                <a:latin typeface="Aptos"/>
                <a:cs typeface="Arial"/>
              </a:rPr>
              <a:t> New York: McGraw-Hill</a:t>
            </a:r>
            <a:endParaRPr lang="en-US" sz="1400" dirty="0">
              <a:solidFill>
                <a:srgbClr val="000000"/>
              </a:solidFill>
              <a:latin typeface="Aptos"/>
            </a:endParaRPr>
          </a:p>
          <a:p>
            <a:r>
              <a:rPr lang="en-US" sz="1400" err="1">
                <a:solidFill>
                  <a:srgbClr val="000000"/>
                </a:solidFill>
                <a:latin typeface="Aptos"/>
                <a:cs typeface="Arial"/>
              </a:rPr>
              <a:t>Giuliodori</a:t>
            </a:r>
            <a:r>
              <a:rPr lang="en-US" sz="1400" dirty="0">
                <a:solidFill>
                  <a:srgbClr val="000000"/>
                </a:solidFill>
                <a:latin typeface="Aptos"/>
                <a:cs typeface="Arial"/>
              </a:rPr>
              <a:t>, M.J., Lujan, H.L., Briggs, W.M., Palani, A., DiCarlo, S.E. (2009) ‘Hooke’s law: applications of a recurring principle’, Advances in Physiology Education, 33(1), pp. 8‑14. </a:t>
            </a:r>
            <a:r>
              <a:rPr lang="en-US" sz="1400" u="sng" dirty="0">
                <a:solidFill>
                  <a:srgbClr val="000000"/>
                </a:solidFill>
                <a:latin typeface="Aptos"/>
                <a:cs typeface="Arial"/>
                <a:hlinkClick r:id="rId2"/>
              </a:rPr>
              <a:t>https://doi.org/10.1152/advan.00045.2009</a:t>
            </a:r>
            <a:r>
              <a:rPr lang="en-US" sz="1400" dirty="0">
                <a:solidFill>
                  <a:srgbClr val="000000"/>
                </a:solidFill>
                <a:latin typeface="Aptos"/>
                <a:cs typeface="Arial"/>
              </a:rPr>
              <a:t>  </a:t>
            </a:r>
          </a:p>
          <a:p>
            <a:r>
              <a:rPr lang="en-US" sz="1400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Riddle, M. </a:t>
            </a:r>
            <a:r>
              <a:rPr lang="en-US" sz="1400" i="1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et al.</a:t>
            </a:r>
            <a:r>
              <a:rPr lang="en-US" sz="1400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 (2020) ‘Evaluation of individual finger forces during activities of daily living in healthy individuals and those with hand arthritis’, </a:t>
            </a:r>
            <a:r>
              <a:rPr lang="en-US" sz="1400" i="1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Journal of Hand Therapy</a:t>
            </a:r>
            <a:r>
              <a:rPr lang="en-US" sz="1400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, 33(2), pp. 188–197. doi:10.1016/j.jht.2020.04.002. </a:t>
            </a:r>
            <a:endParaRPr lang="en-US" sz="1400">
              <a:solidFill>
                <a:srgbClr val="000000"/>
              </a:solidFill>
              <a:latin typeface="Aptos"/>
              <a:ea typeface="+mn-lt"/>
              <a:cs typeface="Arial"/>
            </a:endParaRPr>
          </a:p>
          <a:p>
            <a:r>
              <a:rPr lang="en-US" sz="1400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Taylor, D. </a:t>
            </a:r>
            <a:r>
              <a:rPr lang="en-US" sz="1400" i="1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et al.</a:t>
            </a:r>
            <a:r>
              <a:rPr lang="en-US" sz="1400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 (2016) ‘The fracture toughness of eggshell’, </a:t>
            </a:r>
            <a:r>
              <a:rPr lang="en-US" sz="1400" i="1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Acta </a:t>
            </a:r>
            <a:r>
              <a:rPr lang="en-US" sz="1400" i="1" dirty="0" err="1">
                <a:solidFill>
                  <a:srgbClr val="000000"/>
                </a:solidFill>
                <a:latin typeface="Aptos"/>
                <a:ea typeface="+mn-lt"/>
                <a:cs typeface="+mn-lt"/>
              </a:rPr>
              <a:t>Biomaterialia</a:t>
            </a:r>
            <a:r>
              <a:rPr lang="en-US" sz="1400" dirty="0">
                <a:solidFill>
                  <a:srgbClr val="000000"/>
                </a:solidFill>
                <a:latin typeface="Aptos"/>
                <a:ea typeface="+mn-lt"/>
                <a:cs typeface="+mn-lt"/>
              </a:rPr>
              <a:t>, 37, pp. 21–27. doi:10.1016/j.actbio.2016.04.028.</a:t>
            </a:r>
            <a:endParaRPr lang="en-US" sz="1400" dirty="0">
              <a:solidFill>
                <a:srgbClr val="000000"/>
              </a:solidFill>
              <a:latin typeface="Aptos"/>
              <a:ea typeface="+mn-lt"/>
              <a:cs typeface="Arial"/>
            </a:endParaRPr>
          </a:p>
          <a:p>
            <a:r>
              <a:rPr lang="en-US" sz="1400" dirty="0">
                <a:solidFill>
                  <a:srgbClr val="000000"/>
                </a:solidFill>
                <a:ea typeface="+mn-lt"/>
                <a:cs typeface="+mn-lt"/>
                <a:hlinkClick r:id="rId3"/>
              </a:rPr>
              <a:t>Music-Wire Steel Compression Springs, 0.625" Long, 0.24" OD, 0.176" ID | McMaster-Carr</a:t>
            </a:r>
            <a:endParaRPr lang="en-US" sz="1400">
              <a:solidFill>
                <a:srgbClr val="000000"/>
              </a:solidFill>
              <a:latin typeface="Aptos"/>
              <a:ea typeface="+mn-lt"/>
              <a:cs typeface="Arial"/>
            </a:endParaRPr>
          </a:p>
          <a:p>
            <a:r>
              <a:rPr lang="en-US" sz="1400" dirty="0">
                <a:solidFill>
                  <a:srgbClr val="000000"/>
                </a:solidFill>
                <a:ea typeface="+mn-lt"/>
                <a:cs typeface="+mn-lt"/>
                <a:hlinkClick r:id="rId4"/>
              </a:rPr>
              <a:t>302 Stainless Steel Extension Spring with Hook Ends, Corrosion-Resistant, 1" Long, 0.25" OD, 0.040" Wire Diameter | McMaster-Carr</a:t>
            </a:r>
            <a:endParaRPr lang="en-US" sz="1400">
              <a:solidFill>
                <a:srgbClr val="000000"/>
              </a:solidFill>
              <a:latin typeface="Aptos"/>
              <a:cs typeface="Arial"/>
            </a:endParaRPr>
          </a:p>
          <a:p>
            <a:r>
              <a:rPr lang="en-US" sz="1400" dirty="0">
                <a:solidFill>
                  <a:srgbClr val="000000"/>
                </a:solidFill>
                <a:ea typeface="+mn-lt"/>
                <a:cs typeface="+mn-lt"/>
                <a:hlinkClick r:id="rId5"/>
              </a:rPr>
              <a:t>One Handed Egg Cracker Tool, Best Egg Cracker Egg Yolk Separator – Kitchen Groups</a:t>
            </a:r>
            <a:endParaRPr lang="en-US" sz="14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1400" dirty="0">
              <a:solidFill>
                <a:srgbClr val="000000"/>
              </a:solidFill>
              <a:latin typeface="Century Gothic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51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E5AB-20A4-B9D5-B25D-CEB62E69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520" y="575260"/>
            <a:ext cx="4351025" cy="2283824"/>
          </a:xfrm>
        </p:spPr>
        <p:txBody>
          <a:bodyPr/>
          <a:lstStyle/>
          <a:p>
            <a:r>
              <a:rPr lang="en-US" sz="3600"/>
              <a:t>Background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3F9AB7-5FFE-F6B6-F108-8B79100BF275}"/>
              </a:ext>
            </a:extLst>
          </p:cNvPr>
          <p:cNvSpPr txBox="1">
            <a:spLocks/>
          </p:cNvSpPr>
          <p:nvPr/>
        </p:nvSpPr>
        <p:spPr>
          <a:xfrm>
            <a:off x="6462217" y="559662"/>
            <a:ext cx="5493057" cy="6295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/>
              <a:t>Cracking an egg can be </a:t>
            </a:r>
            <a:endParaRPr lang="en-US" sz="1800">
              <a:solidFill>
                <a:srgbClr val="000000"/>
              </a:solidFill>
            </a:endParaRPr>
          </a:p>
          <a:p>
            <a:pPr marL="285750" indent="-285750"/>
            <a:r>
              <a:rPr lang="en-US" sz="1800"/>
              <a:t>difficult for people with </a:t>
            </a:r>
            <a:endParaRPr lang="en-US" sz="1800">
              <a:solidFill>
                <a:srgbClr val="000000"/>
              </a:solidFill>
            </a:endParaRPr>
          </a:p>
          <a:p>
            <a:pPr marL="285750" indent="-285750"/>
            <a:r>
              <a:rPr lang="en-US" sz="1800"/>
              <a:t>certain disabilities </a:t>
            </a:r>
            <a:endParaRPr lang="en-US" sz="1800">
              <a:solidFill>
                <a:srgbClr val="000000"/>
              </a:solidFill>
            </a:endParaRPr>
          </a:p>
          <a:p>
            <a:pPr marL="285750" indent="-285750"/>
            <a:endParaRPr lang="en-US" sz="600">
              <a:solidFill>
                <a:srgbClr val="EF53A5"/>
              </a:solidFill>
            </a:endParaRPr>
          </a:p>
          <a:p>
            <a:pPr marL="800100" lvl="1" indent="-342900">
              <a:lnSpc>
                <a:spcPct val="90000"/>
              </a:lnSpc>
              <a:buFont typeface="Arial" charset="2"/>
              <a:buChar char="•"/>
            </a:pPr>
            <a:r>
              <a:rPr lang="en-US" sz="2000">
                <a:solidFill>
                  <a:schemeClr val="tx1"/>
                </a:solidFill>
              </a:rPr>
              <a:t>Fine motor disability is seen as a symptom for adults suffering in conditions like below and more: (Burr and Choudhury, 2022)</a:t>
            </a:r>
          </a:p>
          <a:p>
            <a:pPr marL="1200150" lvl="2" indent="-285750">
              <a:lnSpc>
                <a:spcPct val="90000"/>
              </a:lnSpc>
              <a:buFont typeface="Arial" charset="2"/>
              <a:buChar char="•"/>
            </a:pPr>
            <a:r>
              <a:rPr lang="en-US" sz="1800">
                <a:solidFill>
                  <a:schemeClr val="tx1"/>
                </a:solidFill>
              </a:rPr>
              <a:t>Stroke – 2.8% of US population – 50% which had hemiparesis (weakness of one side of the body) ~4.6M people</a:t>
            </a:r>
          </a:p>
          <a:p>
            <a:pPr marL="1200150" lvl="2" indent="-285750">
              <a:lnSpc>
                <a:spcPct val="90000"/>
              </a:lnSpc>
              <a:buFont typeface="Arial" charset="2"/>
              <a:buChar char="•"/>
            </a:pPr>
            <a:r>
              <a:rPr lang="en-US" sz="1800">
                <a:solidFill>
                  <a:schemeClr val="tx1"/>
                </a:solidFill>
              </a:rPr>
              <a:t>Rheumatoid arthritis – 2% of North America – 30% require assistance for personal care ~3M people </a:t>
            </a:r>
            <a:endParaRPr lang="en-US">
              <a:solidFill>
                <a:schemeClr val="tx1"/>
              </a:solidFill>
            </a:endParaRPr>
          </a:p>
          <a:p>
            <a:pPr marL="1200150" lvl="2" indent="-285750">
              <a:lnSpc>
                <a:spcPct val="90000"/>
              </a:lnSpc>
              <a:buFont typeface="Arial" charset="2"/>
              <a:buChar char="•"/>
            </a:pPr>
            <a:r>
              <a:rPr lang="en-US" sz="1800">
                <a:solidFill>
                  <a:schemeClr val="tx1"/>
                </a:solidFill>
              </a:rPr>
              <a:t>Traumatic brain injury – 1.1% of the US population – 43% which have a lasting disability ~1.6M people</a:t>
            </a:r>
            <a:endParaRPr lang="en-US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charset="2"/>
              <a:buChar char="•"/>
            </a:pPr>
            <a:r>
              <a:rPr lang="en-US" sz="2000">
                <a:solidFill>
                  <a:schemeClr val="tx1"/>
                </a:solidFill>
              </a:rPr>
              <a:t>For adults living alone with this condition,  assistive products are needed</a:t>
            </a:r>
          </a:p>
        </p:txBody>
      </p:sp>
      <p:pic>
        <p:nvPicPr>
          <p:cNvPr id="6" name="Picture 5" descr="A hand holding a white egg shell and a white egg yolk being squeezed into a bowl&#10;&#10;AI-generated content may be incorrect.">
            <a:extLst>
              <a:ext uri="{FF2B5EF4-FFF2-40B4-BE49-F238E27FC236}">
                <a16:creationId xmlns:a16="http://schemas.microsoft.com/office/drawing/2014/main" id="{FCCC4C4D-D8DF-F58B-6B84-EBD8EF571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887" y="2224163"/>
            <a:ext cx="3183301" cy="3471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5C356D-401B-59D0-F25A-CEE8F26BB9F5}"/>
              </a:ext>
            </a:extLst>
          </p:cNvPr>
          <p:cNvSpPr txBox="1"/>
          <p:nvPr/>
        </p:nvSpPr>
        <p:spPr>
          <a:xfrm>
            <a:off x="1460186" y="5703109"/>
            <a:ext cx="31746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Image of Emerson </a:t>
            </a:r>
            <a:r>
              <a:rPr lang="en-US" sz="900" err="1">
                <a:solidFill>
                  <a:srgbClr val="FFFFFF"/>
                </a:solidFill>
                <a:ea typeface="+mn-lt"/>
                <a:cs typeface="+mn-lt"/>
              </a:rPr>
              <a:t>EZCracker</a:t>
            </a:r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 from kitchengroups.com</a:t>
            </a: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2C40F4-77F6-351C-9A7E-3CF684B357CC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3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CB24-CB5C-4745-751C-41BBE6BE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E7DC75E-8EF3-B8C4-46EF-2D7CF12DF1CC}"/>
              </a:ext>
            </a:extLst>
          </p:cNvPr>
          <p:cNvSpPr>
            <a:spLocks noGrp="1"/>
          </p:cNvSpPr>
          <p:nvPr/>
        </p:nvSpPr>
        <p:spPr>
          <a:xfrm>
            <a:off x="1116303" y="2482022"/>
            <a:ext cx="482515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Problem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BCF1975-CC2A-B47B-D75B-B9747AD14732}"/>
              </a:ext>
            </a:extLst>
          </p:cNvPr>
          <p:cNvSpPr>
            <a:spLocks noGrp="1"/>
          </p:cNvSpPr>
          <p:nvPr/>
        </p:nvSpPr>
        <p:spPr>
          <a:xfrm>
            <a:off x="1033477" y="3124545"/>
            <a:ext cx="4825158" cy="284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Over-engineered current design</a:t>
            </a:r>
            <a:endParaRPr lang="en-US" sz="2000"/>
          </a:p>
          <a:p>
            <a:pPr lvl="1">
              <a:buFont typeface="Courier New" charset="2"/>
              <a:buChar char="o"/>
            </a:pPr>
            <a:r>
              <a:rPr lang="en-US" sz="2000"/>
              <a:t>Reverse engineer and re-design a handheld egg cracker </a:t>
            </a:r>
            <a:endParaRPr lang="en-US" sz="1800"/>
          </a:p>
          <a:p>
            <a:r>
              <a:rPr lang="en-US" sz="2400"/>
              <a:t>A detailed analysis of the device including an understanding of all motion</a:t>
            </a:r>
          </a:p>
          <a:p>
            <a:pPr lvl="1">
              <a:buFont typeface="Courier New" charset="2"/>
              <a:buChar char="o"/>
            </a:pPr>
            <a:r>
              <a:rPr lang="en-US" sz="2000"/>
              <a:t>Design equations with respect to all force and motion must be solved for </a:t>
            </a:r>
          </a:p>
          <a:p>
            <a:endParaRPr lang="en-US" sz="240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67AA040-3570-E375-A821-A1ECCAB8F853}"/>
              </a:ext>
            </a:extLst>
          </p:cNvPr>
          <p:cNvSpPr txBox="1"/>
          <p:nvPr/>
        </p:nvSpPr>
        <p:spPr>
          <a:xfrm>
            <a:off x="7352483" y="2767906"/>
            <a:ext cx="3560417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rgbClr val="B31166"/>
                </a:solidFill>
              </a:rPr>
              <a:t>Needs Statement</a:t>
            </a:r>
            <a:endParaRPr lang="en-US" sz="28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7B141AD-9FB8-BF80-662D-6E1E4882246C}"/>
              </a:ext>
            </a:extLst>
          </p:cNvPr>
          <p:cNvSpPr txBox="1"/>
          <p:nvPr/>
        </p:nvSpPr>
        <p:spPr>
          <a:xfrm>
            <a:off x="6784476" y="3358334"/>
            <a:ext cx="4525657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404040"/>
                </a:solidFill>
                <a:ea typeface="+mn-lt"/>
                <a:cs typeface="+mn-lt"/>
              </a:rPr>
              <a:t>This project is going to take an existing product, a handheld egg cracker, and reverse engineer it while studying the design equations and possible areas of improvement for a final prototype. </a:t>
            </a:r>
            <a:endParaRPr lang="en-US" sz="20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245D94-FEFA-E76E-D4AC-93A3A6F8C274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3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3548-8762-EE3E-5F4A-6784E0DF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622" y="2297289"/>
            <a:ext cx="2793158" cy="1600200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EBEBEB"/>
                </a:solidFill>
              </a:rPr>
              <a:t>Chosen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E78F-5017-8187-E07E-6F083715A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572" y="544689"/>
            <a:ext cx="4908458" cy="6025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2000" dirty="0">
                <a:ea typeface="+mn-lt"/>
                <a:cs typeface="+mn-lt"/>
              </a:rPr>
              <a:t>Will</a:t>
            </a:r>
            <a:r>
              <a:rPr lang="en-US" sz="2000" dirty="0">
                <a:solidFill>
                  <a:srgbClr val="404040"/>
                </a:solidFill>
                <a:ea typeface="+mn-lt"/>
                <a:cs typeface="+mn-lt"/>
              </a:rPr>
              <a:t> base the design off the exact product received but consider changes to improve efficiency.</a:t>
            </a:r>
            <a:endParaRPr lang="en-US" sz="2000" dirty="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1800" dirty="0">
                <a:ea typeface="+mn-lt"/>
                <a:cs typeface="+mn-lt"/>
              </a:rPr>
              <a:t>The original patent doesn’t have enough details or figures.</a:t>
            </a:r>
            <a:endParaRPr lang="en-US" sz="1800" dirty="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1800" dirty="0">
                <a:ea typeface="+mn-lt"/>
                <a:cs typeface="+mn-lt"/>
              </a:rPr>
              <a:t>The current device is very bulky and seems to be overengineered</a:t>
            </a:r>
            <a:endParaRPr lang="en-US" sz="1800" dirty="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 sz="1800" dirty="0">
                <a:ea typeface="+mn-lt"/>
                <a:cs typeface="+mn-lt"/>
              </a:rPr>
              <a:t>New changes are necessary, but a complete redesign is not.</a:t>
            </a:r>
            <a:endParaRPr lang="en-US" sz="1800" dirty="0"/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772EF67-7C23-C8D2-A33F-22592CB81272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A hand holding a white egg&#10;&#10;AI-generated content may be incorrect.">
            <a:extLst>
              <a:ext uri="{FF2B5EF4-FFF2-40B4-BE49-F238E27FC236}">
                <a16:creationId xmlns:a16="http://schemas.microsoft.com/office/drawing/2014/main" id="{1C6B66DC-2692-D55D-84BA-E41B2A9EB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72" y="3893176"/>
            <a:ext cx="3362325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35F064-733D-7B9A-D864-C8720A221E26}"/>
              </a:ext>
            </a:extLst>
          </p:cNvPr>
          <p:cNvSpPr txBox="1"/>
          <p:nvPr/>
        </p:nvSpPr>
        <p:spPr>
          <a:xfrm>
            <a:off x="1073820" y="5874827"/>
            <a:ext cx="31746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Image of Emerson </a:t>
            </a:r>
            <a:r>
              <a:rPr lang="en-US" sz="900" err="1">
                <a:solidFill>
                  <a:srgbClr val="FFFFFF"/>
                </a:solidFill>
                <a:ea typeface="+mn-lt"/>
                <a:cs typeface="+mn-lt"/>
              </a:rPr>
              <a:t>EZCracker</a:t>
            </a:r>
            <a:r>
              <a:rPr lang="en-US" sz="900">
                <a:solidFill>
                  <a:srgbClr val="FFFFFF"/>
                </a:solidFill>
                <a:ea typeface="+mn-lt"/>
                <a:cs typeface="+mn-lt"/>
              </a:rPr>
              <a:t> from kitchengroups.com</a:t>
            </a:r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9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3FD71-C2F9-BC88-F727-2E72E80B92EC}"/>
              </a:ext>
            </a:extLst>
          </p:cNvPr>
          <p:cNvSpPr txBox="1"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Design Criteria Table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Picture 4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2B8AE4AE-7C32-B662-B4CE-29EDA280A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760" y="857561"/>
            <a:ext cx="4996472" cy="5465884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B0B3B35-8D6B-9C40-2207-D8C0E03FFB7F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3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193B-7E85-4057-4F73-C69AEFD5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Design that Will Be Built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2BDC-3B67-2BF1-B48C-D566CA571CD6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 descr="A drawing of an object&#10;&#10;AI-generated content may be incorrect.">
            <a:extLst>
              <a:ext uri="{FF2B5EF4-FFF2-40B4-BE49-F238E27FC236}">
                <a16:creationId xmlns:a16="http://schemas.microsoft.com/office/drawing/2014/main" id="{1AC9385B-8BA5-06E6-9F1D-79CD319DF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5370" y="2947138"/>
            <a:ext cx="5281058" cy="2737883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417EBB0-4895-8E6B-3C89-348B62C8E5AA}"/>
              </a:ext>
            </a:extLst>
          </p:cNvPr>
          <p:cNvSpPr>
            <a:spLocks noGrp="1"/>
          </p:cNvSpPr>
          <p:nvPr/>
        </p:nvSpPr>
        <p:spPr>
          <a:xfrm>
            <a:off x="1033477" y="3124545"/>
            <a:ext cx="4825158" cy="284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iteration is fully designed in SolidWorks.</a:t>
            </a:r>
          </a:p>
          <a:p>
            <a:r>
              <a:rPr lang="en-US" dirty="0"/>
              <a:t>Currently</a:t>
            </a:r>
          </a:p>
          <a:p>
            <a:pPr lvl="1">
              <a:buFont typeface="Courier New" charset="2"/>
              <a:buChar char="o"/>
            </a:pPr>
            <a:r>
              <a:rPr lang="en-US" dirty="0"/>
              <a:t>Working on FEA analysis to get values for the stresses acting on the egg.</a:t>
            </a:r>
          </a:p>
          <a:p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DC20B-A9E3-DF09-A13C-EDC0F984E238}"/>
              </a:ext>
            </a:extLst>
          </p:cNvPr>
          <p:cNvSpPr txBox="1"/>
          <p:nvPr/>
        </p:nvSpPr>
        <p:spPr>
          <a:xfrm>
            <a:off x="6287495" y="5962354"/>
            <a:ext cx="3883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1: Initial SolidWorks Assembly Design</a:t>
            </a:r>
          </a:p>
        </p:txBody>
      </p:sp>
    </p:spTree>
    <p:extLst>
      <p:ext uri="{BB962C8B-B14F-4D97-AF65-F5344CB8AC3E}">
        <p14:creationId xmlns:p14="http://schemas.microsoft.com/office/powerpoint/2010/main" val="218606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840B-8728-9250-F74D-0068A760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07" y="759020"/>
            <a:ext cx="8761413" cy="706964"/>
          </a:xfrm>
        </p:spPr>
        <p:txBody>
          <a:bodyPr/>
          <a:lstStyle/>
          <a:p>
            <a:r>
              <a:rPr lang="en-US" dirty="0"/>
              <a:t>SolidWorks Analysis Progress</a:t>
            </a:r>
          </a:p>
        </p:txBody>
      </p:sp>
      <p:pic>
        <p:nvPicPr>
          <p:cNvPr id="4" name="Picture 3" descr="A wireframe of an object&#10;&#10;AI-generated content may be incorrect.">
            <a:extLst>
              <a:ext uri="{FF2B5EF4-FFF2-40B4-BE49-F238E27FC236}">
                <a16:creationId xmlns:a16="http://schemas.microsoft.com/office/drawing/2014/main" id="{A4F4EA0C-9DF1-921C-6AE9-9C6834887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52" y="1826500"/>
            <a:ext cx="6141258" cy="2840098"/>
          </a:xfrm>
          <a:prstGeom prst="rect">
            <a:avLst/>
          </a:prstGeom>
        </p:spPr>
      </p:pic>
      <p:pic>
        <p:nvPicPr>
          <p:cNvPr id="3" name="Picture 2" descr="A drawing of a robot&#10;&#10;AI-generated content may be incorrect.">
            <a:extLst>
              <a:ext uri="{FF2B5EF4-FFF2-40B4-BE49-F238E27FC236}">
                <a16:creationId xmlns:a16="http://schemas.microsoft.com/office/drawing/2014/main" id="{E6F53CAD-FAE0-B5ED-A6E7-87D60C3BDD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09" t="3096" r="2925" b="1548"/>
          <a:stretch>
            <a:fillRect/>
          </a:stretch>
        </p:blipFill>
        <p:spPr>
          <a:xfrm>
            <a:off x="7317556" y="1334626"/>
            <a:ext cx="4182827" cy="282836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C6E752-60CD-F2F8-F35E-249BD815BB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3056" r="16137" b="217"/>
          <a:stretch>
            <a:fillRect/>
          </a:stretch>
        </p:blipFill>
        <p:spPr>
          <a:xfrm>
            <a:off x="7313389" y="4097427"/>
            <a:ext cx="3682450" cy="2188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80783B-C886-59CC-B718-60A54E990D23}"/>
              </a:ext>
            </a:extLst>
          </p:cNvPr>
          <p:cNvSpPr txBox="1"/>
          <p:nvPr/>
        </p:nvSpPr>
        <p:spPr>
          <a:xfrm>
            <a:off x="311239" y="4775915"/>
            <a:ext cx="63321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2: First attempts at accurate static study in SolidWorks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FDFC1-75A7-3BC7-7798-C4EC732DA267}"/>
              </a:ext>
            </a:extLst>
          </p:cNvPr>
          <p:cNvSpPr txBox="1"/>
          <p:nvPr/>
        </p:nvSpPr>
        <p:spPr>
          <a:xfrm>
            <a:off x="6965324" y="6289183"/>
            <a:ext cx="52266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3: SolidWorks assembly with eggshell with custom material properties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3DC2BA-0526-741A-4E8C-DD7154C476C5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8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AB01-9290-F270-677E-E0B20AE6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Design that Will be Built</a:t>
            </a:r>
          </a:p>
        </p:txBody>
      </p:sp>
      <p:pic>
        <p:nvPicPr>
          <p:cNvPr id="10" name="Content Placeholder 9" descr="A black plastic parts on a wood surface&#10;&#10;AI-generated content may be incorrect.">
            <a:extLst>
              <a:ext uri="{FF2B5EF4-FFF2-40B4-BE49-F238E27FC236}">
                <a16:creationId xmlns:a16="http://schemas.microsoft.com/office/drawing/2014/main" id="{6B8D0004-4084-EBF2-7262-03FA56447F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9618" y="2485005"/>
            <a:ext cx="5018567" cy="300059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8D005-7CF1-36D8-78E0-C3B92D6097F5}"/>
              </a:ext>
            </a:extLst>
          </p:cNvPr>
          <p:cNvSpPr>
            <a:spLocks noGrp="1"/>
          </p:cNvSpPr>
          <p:nvPr/>
        </p:nvSpPr>
        <p:spPr>
          <a:xfrm>
            <a:off x="453928" y="2480602"/>
            <a:ext cx="5640819" cy="36986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Initial SolidWorks design is 3D printed</a:t>
            </a:r>
          </a:p>
          <a:p>
            <a:pPr lvl="1">
              <a:buFont typeface="Courier New" charset="2"/>
              <a:buChar char="o"/>
            </a:pPr>
            <a:r>
              <a:rPr lang="en-US" dirty="0"/>
              <a:t>Printed with PLA filament</a:t>
            </a:r>
          </a:p>
          <a:p>
            <a:pPr lvl="1">
              <a:buFont typeface="Courier New" charset="2"/>
              <a:buChar char="o"/>
            </a:pPr>
            <a:r>
              <a:rPr lang="en-US" dirty="0"/>
              <a:t>15% infill </a:t>
            </a:r>
          </a:p>
          <a:p>
            <a:r>
              <a:rPr lang="en-US" dirty="0"/>
              <a:t>Currently</a:t>
            </a:r>
          </a:p>
          <a:p>
            <a:pPr lvl="1">
              <a:buFont typeface="Courier New" charset="2"/>
              <a:buChar char="o"/>
            </a:pPr>
            <a:r>
              <a:rPr lang="en-US" dirty="0"/>
              <a:t>Making the assembly to test the fit of all the parts and make necessary adjustments.</a:t>
            </a:r>
          </a:p>
          <a:p>
            <a:pPr lvl="1">
              <a:buFont typeface="Courier New" charset="2"/>
              <a:buChar char="o"/>
            </a:pPr>
            <a:r>
              <a:rPr lang="en-US"/>
              <a:t>Testing and researching different filaments</a:t>
            </a:r>
            <a:endParaRPr lang="en-US" dirty="0"/>
          </a:p>
          <a:p>
            <a:pPr lvl="1">
              <a:buFont typeface="Courier New" charset="2"/>
              <a:buChar char="o"/>
            </a:pPr>
            <a:r>
              <a:rPr lang="en-US" dirty="0"/>
              <a:t>Considerations: final epoxy resin or </a:t>
            </a:r>
            <a:r>
              <a:rPr lang="en-US"/>
              <a:t>polyurethane</a:t>
            </a:r>
            <a:r>
              <a:rPr lang="en-US" dirty="0"/>
              <a:t> coating</a:t>
            </a:r>
          </a:p>
          <a:p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0A827-FDDC-48FF-29A3-86DEB0E9ACAF}"/>
              </a:ext>
            </a:extLst>
          </p:cNvPr>
          <p:cNvSpPr txBox="1"/>
          <p:nvPr/>
        </p:nvSpPr>
        <p:spPr>
          <a:xfrm>
            <a:off x="6312636" y="5648729"/>
            <a:ext cx="38830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4: 3D Printed Parts for Initial Design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FD2F21-7DAB-10FE-E409-D784FCFE6BA0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5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8D007-83FF-C91A-E878-025AFAAB6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529A-0E38-2177-3682-4779D255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Engineering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309E2-F587-7EB3-E9B7-3041BEA90B17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04AA1-8CE7-4AD3-E4FD-FDA30A679DF2}"/>
              </a:ext>
            </a:extLst>
          </p:cNvPr>
          <p:cNvSpPr>
            <a:spLocks noGrp="1"/>
          </p:cNvSpPr>
          <p:nvPr/>
        </p:nvSpPr>
        <p:spPr>
          <a:xfrm>
            <a:off x="840294" y="2566461"/>
            <a:ext cx="4825158" cy="284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Calculated Spring Constants based on the spring dimensions of the original design.</a:t>
            </a:r>
          </a:p>
          <a:p>
            <a:pPr lvl="1">
              <a:buFont typeface="Courier New" charset="2"/>
              <a:buChar char="o"/>
            </a:pPr>
            <a:r>
              <a:rPr lang="en-US" dirty="0"/>
              <a:t>Spring Constant can be used to determine the springs needed to order.</a:t>
            </a:r>
          </a:p>
          <a:p>
            <a:r>
              <a:rPr lang="en-US" dirty="0"/>
              <a:t>Compression Spring </a:t>
            </a:r>
          </a:p>
          <a:p>
            <a:pPr lvl="1">
              <a:buFont typeface="Courier New" charset="2"/>
              <a:buChar char="o"/>
            </a:pPr>
            <a:r>
              <a:rPr lang="en-US" dirty="0"/>
              <a:t>K = 27.59 </a:t>
            </a:r>
            <a:r>
              <a:rPr lang="en-US" dirty="0" err="1"/>
              <a:t>lbf</a:t>
            </a:r>
            <a:r>
              <a:rPr lang="en-US" dirty="0"/>
              <a:t>/in</a:t>
            </a:r>
          </a:p>
          <a:p>
            <a:r>
              <a:rPr lang="en-US" dirty="0"/>
              <a:t>Tension Spring </a:t>
            </a:r>
          </a:p>
          <a:p>
            <a:pPr lvl="1">
              <a:buFont typeface="Courier New" charset="2"/>
              <a:buChar char="o"/>
            </a:pPr>
            <a:r>
              <a:rPr lang="en-US" dirty="0"/>
              <a:t>K = 18.78 </a:t>
            </a:r>
            <a:r>
              <a:rPr lang="en-US" dirty="0" err="1"/>
              <a:t>lbf</a:t>
            </a:r>
            <a:r>
              <a:rPr lang="en-US" dirty="0"/>
              <a:t>/in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2400"/>
          </a:p>
        </p:txBody>
      </p:sp>
      <p:pic>
        <p:nvPicPr>
          <p:cNvPr id="7" name="Content Placeholder 6" descr="A mathematical equation with black text&#10;&#10;AI-generated content may be incorrect.">
            <a:extLst>
              <a:ext uri="{FF2B5EF4-FFF2-40B4-BE49-F238E27FC236}">
                <a16:creationId xmlns:a16="http://schemas.microsoft.com/office/drawing/2014/main" id="{EE60588F-2919-0443-F8B0-CA82615664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3866" r="30767" b="27869"/>
          <a:stretch>
            <a:fillRect/>
          </a:stretch>
        </p:blipFill>
        <p:spPr>
          <a:xfrm>
            <a:off x="7979999" y="2287146"/>
            <a:ext cx="1706500" cy="837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6E45B-2310-0B59-CCF9-1F4E8F4A0994}"/>
              </a:ext>
            </a:extLst>
          </p:cNvPr>
          <p:cNvSpPr txBox="1"/>
          <p:nvPr/>
        </p:nvSpPr>
        <p:spPr>
          <a:xfrm>
            <a:off x="7079217" y="3220527"/>
            <a:ext cx="388480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Equation 1: Spring Constant Equation</a:t>
            </a:r>
            <a:endParaRPr lang="en-US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CB93AD-88CA-043D-FACB-BC03CB83894E}"/>
              </a:ext>
            </a:extLst>
          </p:cNvPr>
          <p:cNvGrpSpPr/>
          <p:nvPr/>
        </p:nvGrpSpPr>
        <p:grpSpPr>
          <a:xfrm>
            <a:off x="7080429" y="3535115"/>
            <a:ext cx="3204157" cy="2296868"/>
            <a:chOff x="7005302" y="3835622"/>
            <a:chExt cx="3204157" cy="2296868"/>
          </a:xfrm>
        </p:grpSpPr>
        <p:pic>
          <p:nvPicPr>
            <p:cNvPr id="3" name="Picture 2" descr="A close-up of a metal spring&#10;&#10;AI-generated content may be incorrect.">
              <a:extLst>
                <a:ext uri="{FF2B5EF4-FFF2-40B4-BE49-F238E27FC236}">
                  <a16:creationId xmlns:a16="http://schemas.microsoft.com/office/drawing/2014/main" id="{1392E8D2-B27B-38C5-230C-AFFC052E7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286" r="4712" b="-714"/>
            <a:stretch>
              <a:fillRect/>
            </a:stretch>
          </p:blipFill>
          <p:spPr>
            <a:xfrm>
              <a:off x="7323317" y="3835622"/>
              <a:ext cx="2753122" cy="1279484"/>
            </a:xfrm>
            <a:prstGeom prst="rect">
              <a:avLst/>
            </a:prstGeom>
          </p:spPr>
        </p:pic>
        <p:pic>
          <p:nvPicPr>
            <p:cNvPr id="8" name="Picture 7" descr="A close-up of a metal spring&#10;&#10;AI-generated content may be incorrect.">
              <a:extLst>
                <a:ext uri="{FF2B5EF4-FFF2-40B4-BE49-F238E27FC236}">
                  <a16:creationId xmlns:a16="http://schemas.microsoft.com/office/drawing/2014/main" id="{E8E3416A-1E29-F110-A8DF-450727EBE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5302" y="4975537"/>
              <a:ext cx="3204157" cy="115695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14C6E2-77DA-6CA5-C681-3DBD236CFFD4}"/>
              </a:ext>
            </a:extLst>
          </p:cNvPr>
          <p:cNvSpPr txBox="1"/>
          <p:nvPr/>
        </p:nvSpPr>
        <p:spPr>
          <a:xfrm>
            <a:off x="6847267" y="5827689"/>
            <a:ext cx="4636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Figure 5: 9434K43 Compression and 9433K443 Extension Springs from McMaster-Carr</a:t>
            </a:r>
            <a:endParaRPr lang="en-US" sz="700" dirty="0">
              <a:solidFill>
                <a:srgbClr val="333333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2090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 Boardroom</vt:lpstr>
      <vt:lpstr>Egg Cracker  Reverse Engineering </vt:lpstr>
      <vt:lpstr>Background</vt:lpstr>
      <vt:lpstr>Overview</vt:lpstr>
      <vt:lpstr>Chosen Solution</vt:lpstr>
      <vt:lpstr>PowerPoint Presentation</vt:lpstr>
      <vt:lpstr>Design that Will Be Built</vt:lpstr>
      <vt:lpstr>SolidWorks Analysis Progress</vt:lpstr>
      <vt:lpstr>Design that Will be Built</vt:lpstr>
      <vt:lpstr>Engineering Design</vt:lpstr>
      <vt:lpstr>Engineering Design </vt:lpstr>
      <vt:lpstr>Egg Shell Force to Crack</vt:lpstr>
      <vt:lpstr>Timeline to Reach  Intermediate Design</vt:lpstr>
      <vt:lpstr>Engineering Design Immediate Goals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Cracker  Reverse Engineering </dc:title>
  <dc:creator/>
  <cp:revision>498</cp:revision>
  <dcterms:created xsi:type="dcterms:W3CDTF">2025-09-04T16:48:20Z</dcterms:created>
  <dcterms:modified xsi:type="dcterms:W3CDTF">2025-10-06T15:54:38Z</dcterms:modified>
</cp:coreProperties>
</file>