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0" r:id="rId3"/>
    <p:sldId id="269" r:id="rId4"/>
    <p:sldId id="261" r:id="rId5"/>
    <p:sldId id="271" r:id="rId6"/>
    <p:sldId id="273" r:id="rId7"/>
    <p:sldId id="275" r:id="rId8"/>
    <p:sldId id="257" r:id="rId9"/>
    <p:sldId id="276" r:id="rId10"/>
    <p:sldId id="260" r:id="rId11"/>
    <p:sldId id="268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5FC93-B9EA-720B-47CD-F6949E7F30AD}" v="292" dt="2025-09-22T15:09:34.515"/>
    <p1510:client id="{2905A2C5-708C-2CEC-88CB-A34DC3930F30}" v="1036" dt="2025-09-22T00:09:58.372"/>
    <p1510:client id="{D48A4E3A-7ED2-D80A-6A62-51907F6401E8}" v="151" dt="2025-09-21T22:59:02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444C-8437-47FD-977A-CE7D4827E7F5}" type="datetimeFigureOut"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F823-50B0-4F60-8ADE-8555756F43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Remove highlighted part for now? + include in our next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highlighted part for now? + include in our next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6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pubs.uspto.gov/api/pdf/downloadPdf/7363853?requestToken=eyJzdWIiOiJjNmE0OTIxZi1mMDU2LTQ0MDctYWFiOS02NWM1MjY5OGUwMjciLCJ2ZXIiOiJmOGRlNTNhZS02YzgzLTQ2MzYtOWIwNC00Y2JhMTkzMDRjZmMiLCJleHAiOjB9" TargetMode="External"/><Relationship Id="rId2" Type="http://schemas.openxmlformats.org/officeDocument/2006/relationships/hyperlink" Target="https://kitchengroups.com/products/handheld-egg-cracker-kitchen-helper?currency=USD&amp;variant=35705083363484&amp;utm_source=google&amp;utm_medium=cpc&amp;utm_campaign=Google%20Shopping&amp;stkn=12e74ca5e7cb&amp;utm_campaign=All%20Store%20Standard%20Low%20ROAS&amp;utm_adset_name=Ad%20Group%201&amp;utm_source=google&amp;utm_medium=g&amp;utm_placement=&amp;utm_extensionid=&amp;utm_content=675794001480&amp;utm_feeditemid=&amp;utm_devicemodel=&amp;utm_targetid=pla-296303633664&amp;utm_term=&amp;utm_adposition=&amp;utm_gclid=EAIaIQobChMI0N7z89zqjwMVy2VHAR2MVB0NEAQYAyABEgK_2_D_BwE&amp;utm_device=c&amp;utm_matchtype=&amp;utm_ad_id=675794001480&amp;utm_adset_id=159432753772&amp;utm_campaign_id=20604627027&amp;tw_source=google&amp;tw_adid=675794001480&amp;tw_campaign=20604627027&amp;tw_kwdid=pla-296303633664&amp;gad_source=1&amp;gad_campaignid=20604627027&amp;gclid=EAIaIQobChMI0N7z89zqjwMVy2VHAR2MVB0NEAQYAyABEgK_2_D_Bw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765" y="2200493"/>
            <a:ext cx="8825658" cy="2677648"/>
          </a:xfrm>
        </p:spPr>
        <p:txBody>
          <a:bodyPr/>
          <a:lstStyle/>
          <a:p>
            <a:r>
              <a:rPr lang="en-US"/>
              <a:t>Egg Cracker </a:t>
            </a:r>
            <a:br>
              <a:rPr lang="en-US"/>
            </a:br>
            <a:r>
              <a:rPr lang="en-US"/>
              <a:t>Reverse Engineering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765" y="4298768"/>
            <a:ext cx="882565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Senior Design 2</a:t>
            </a:r>
          </a:p>
          <a:p>
            <a:r>
              <a:rPr lang="en-US" sz="2000"/>
              <a:t>Group 9</a:t>
            </a:r>
          </a:p>
          <a:p>
            <a:r>
              <a:rPr lang="en-US" sz="2000">
                <a:solidFill>
                  <a:srgbClr val="EF53A5"/>
                </a:solidFill>
                <a:latin typeface="Century Gothic"/>
              </a:rPr>
              <a:t>Hollie Wolfenden, Britney </a:t>
            </a:r>
            <a:r>
              <a:rPr lang="en-US" sz="2000" err="1">
                <a:solidFill>
                  <a:srgbClr val="EF53A5"/>
                </a:solidFill>
                <a:latin typeface="Century Gothic"/>
              </a:rPr>
              <a:t>Lourng</a:t>
            </a:r>
            <a:r>
              <a:rPr lang="en-US" sz="2000">
                <a:solidFill>
                  <a:srgbClr val="EF53A5"/>
                </a:solidFill>
                <a:latin typeface="Century Gothic"/>
              </a:rPr>
              <a:t>, Sheryl Korah, Misa Won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10C3-9E57-2487-9B1D-03E41331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Engineering Design Plan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1B8F9B-91E5-8172-6988-E3DE83457CE4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drawing of a green object&#10;&#10;AI-generated content may be incorrect.">
            <a:extLst>
              <a:ext uri="{FF2B5EF4-FFF2-40B4-BE49-F238E27FC236}">
                <a16:creationId xmlns:a16="http://schemas.microsoft.com/office/drawing/2014/main" id="{62DAE42D-93BA-4D96-3B73-C4C790F2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8" y="2826722"/>
            <a:ext cx="5805324" cy="2771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040F82-36B0-5533-E7D7-EE3508FD9B19}"/>
              </a:ext>
            </a:extLst>
          </p:cNvPr>
          <p:cNvSpPr txBox="1"/>
          <p:nvPr/>
        </p:nvSpPr>
        <p:spPr>
          <a:xfrm>
            <a:off x="1077288" y="2457667"/>
            <a:ext cx="52306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2: </a:t>
            </a:r>
            <a:r>
              <a:rPr lang="en-US">
                <a:ea typeface="+mn-lt"/>
                <a:cs typeface="+mn-lt"/>
              </a:rPr>
              <a:t>Force Diagram for Bottom Handle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F295304-F015-8B65-2481-5CABC0AF8BA2}"/>
              </a:ext>
            </a:extLst>
          </p:cNvPr>
          <p:cNvSpPr txBox="1">
            <a:spLocks/>
          </p:cNvSpPr>
          <p:nvPr/>
        </p:nvSpPr>
        <p:spPr>
          <a:xfrm>
            <a:off x="7521274" y="2640439"/>
            <a:ext cx="3673763" cy="3385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400">
                <a:ea typeface="+mn-lt"/>
                <a:cs typeface="+mn-lt"/>
              </a:rPr>
              <a:t>Hooke's Law and the Moment equation will be used to find the force on the egg (</a:t>
            </a:r>
            <a:r>
              <a:rPr lang="en-US" sz="2400" err="1">
                <a:ea typeface="+mn-lt"/>
                <a:cs typeface="+mn-lt"/>
              </a:rPr>
              <a:t>F_out</a:t>
            </a:r>
            <a:r>
              <a:rPr lang="en-US" sz="2400">
                <a:ea typeface="+mn-lt"/>
                <a:cs typeface="+mn-lt"/>
              </a:rPr>
              <a:t>).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2000"/>
              <a:t>Knowns: Spring Constants, Force on the Handle, Distances, Angle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2000"/>
              <a:t>Unknowns: Force on the Egg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7392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3FF8-5B27-353D-EDEC-20273B433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2250-AAC6-434C-F19A-6F76E509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Engineering Design Plan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C82BAA-3EA5-1AA7-BC55-AE96EE3A1CDF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A diagram of a mechanical device&#10;&#10;AI-generated content may be incorrect.">
            <a:extLst>
              <a:ext uri="{FF2B5EF4-FFF2-40B4-BE49-F238E27FC236}">
                <a16:creationId xmlns:a16="http://schemas.microsoft.com/office/drawing/2014/main" id="{84BCDC06-8102-1403-B090-54328D6E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2" y="2277602"/>
            <a:ext cx="2407063" cy="4071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E0ED8-A23F-153C-5654-094BCCEA7ECF}"/>
              </a:ext>
            </a:extLst>
          </p:cNvPr>
          <p:cNvSpPr txBox="1"/>
          <p:nvPr/>
        </p:nvSpPr>
        <p:spPr>
          <a:xfrm>
            <a:off x="331784" y="6352986"/>
            <a:ext cx="49008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Figure 3: Force Diagram for Egg Separator 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D9C06-15CE-90B9-BD03-63E2670AF74C}"/>
              </a:ext>
            </a:extLst>
          </p:cNvPr>
          <p:cNvSpPr txBox="1">
            <a:spLocks/>
          </p:cNvSpPr>
          <p:nvPr/>
        </p:nvSpPr>
        <p:spPr>
          <a:xfrm>
            <a:off x="6096666" y="2623874"/>
            <a:ext cx="4783632" cy="3385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 err="1">
                <a:ea typeface="+mn-lt"/>
                <a:cs typeface="+mn-lt"/>
              </a:rPr>
              <a:t>F_center</a:t>
            </a:r>
            <a:r>
              <a:rPr lang="en-US" sz="2000">
                <a:ea typeface="+mn-lt"/>
                <a:cs typeface="+mn-lt"/>
              </a:rPr>
              <a:t> can be found using the theta in Figure 1. 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ea typeface="+mn-lt"/>
                <a:cs typeface="+mn-lt"/>
              </a:rPr>
              <a:t>The </a:t>
            </a:r>
            <a:r>
              <a:rPr lang="en-US" sz="2000" err="1">
                <a:ea typeface="+mn-lt"/>
                <a:cs typeface="+mn-lt"/>
              </a:rPr>
              <a:t>F_separate</a:t>
            </a:r>
            <a:r>
              <a:rPr lang="en-US" sz="2000">
                <a:ea typeface="+mn-lt"/>
                <a:cs typeface="+mn-lt"/>
              </a:rPr>
              <a:t> the egg can be calculated with the angle that separates the eggs and the distance of the arms.</a:t>
            </a:r>
            <a:endParaRPr lang="en-US" sz="2000"/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/>
              <a:t>The </a:t>
            </a:r>
            <a:r>
              <a:rPr lang="en-US" sz="2000" err="1"/>
              <a:t>F_in</a:t>
            </a:r>
            <a:r>
              <a:rPr lang="en-US" sz="2000"/>
              <a:t> and </a:t>
            </a:r>
            <a:r>
              <a:rPr lang="en-US" sz="2000" err="1"/>
              <a:t>F_sep</a:t>
            </a:r>
            <a:r>
              <a:rPr lang="en-US" sz="2000"/>
              <a:t> can be used to evaluate the success of the final design.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051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A1D7-715E-39DB-FC2F-8277A3FC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Engineering Design Immediate Goals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EFCD-3752-04D9-B3C3-9521B9E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83" y="2265676"/>
            <a:ext cx="9009272" cy="43619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8BBBE3-2591-019C-6F44-6AA028BB6D43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Emson EZCracker Handheld Egg Cracker/Separator - Walmart.com">
            <a:extLst>
              <a:ext uri="{FF2B5EF4-FFF2-40B4-BE49-F238E27FC236}">
                <a16:creationId xmlns:a16="http://schemas.microsoft.com/office/drawing/2014/main" id="{1D5F3F08-52EF-60F0-1582-59808F4A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46" r="28231" b="-252"/>
          <a:stretch>
            <a:fillRect/>
          </a:stretch>
        </p:blipFill>
        <p:spPr>
          <a:xfrm>
            <a:off x="8863376" y="2587954"/>
            <a:ext cx="2973042" cy="37221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CB199E-D219-3BD2-3BA5-5156306C2B46}"/>
              </a:ext>
            </a:extLst>
          </p:cNvPr>
          <p:cNvSpPr txBox="1">
            <a:spLocks/>
          </p:cNvSpPr>
          <p:nvPr/>
        </p:nvSpPr>
        <p:spPr>
          <a:xfrm>
            <a:off x="703768" y="2563971"/>
            <a:ext cx="4143110" cy="376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ea typeface="+mn-lt"/>
                <a:cs typeface="+mn-lt"/>
              </a:rPr>
              <a:t>Develop</a:t>
            </a:r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 a working prototype through the combination </a:t>
            </a:r>
            <a:r>
              <a:rPr lang="en-US" sz="2000">
                <a:ea typeface="+mn-lt"/>
                <a:cs typeface="+mn-lt"/>
              </a:rPr>
              <a:t>of </a:t>
            </a:r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SolidWorks </a:t>
            </a:r>
            <a:r>
              <a:rPr lang="en-US" sz="2000">
                <a:ea typeface="+mn-lt"/>
                <a:cs typeface="+mn-lt"/>
              </a:rPr>
              <a:t>and </a:t>
            </a:r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3D printing.</a:t>
            </a:r>
            <a:endParaRPr lang="en-US" sz="200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Misa and Britney are currently focused on developing individual CAD models.</a:t>
            </a:r>
            <a:endParaRPr lang="en-US" sz="18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Sheryl and Hollie are focused on creating the necessary figures and finding the design equations.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C8BC61-328F-B3A8-80D8-1ED0C88503E7}"/>
              </a:ext>
            </a:extLst>
          </p:cNvPr>
          <p:cNvSpPr txBox="1">
            <a:spLocks/>
          </p:cNvSpPr>
          <p:nvPr/>
        </p:nvSpPr>
        <p:spPr>
          <a:xfrm>
            <a:off x="4849757" y="2464580"/>
            <a:ext cx="3982980" cy="374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ea typeface="+mn-lt"/>
                <a:cs typeface="+mn-lt"/>
              </a:rPr>
              <a:t>Simulations will be run in SolidWorks such as stress analysis and finite element analysis.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ea typeface="+mn-lt"/>
                <a:cs typeface="+mn-lt"/>
              </a:rPr>
              <a:t>Developing the design equations to understand the motion and forces of the device.</a:t>
            </a:r>
            <a:endParaRPr lang="en-US" sz="20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Spring constants and forces need to be found</a:t>
            </a:r>
            <a:endParaRPr lang="en-US" sz="18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607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589B-F2F2-544F-B791-32544E5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65803D-9A25-811F-A015-5F6547E07187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24F3F-BFC9-3E75-3C6E-5B1D0698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64848"/>
            <a:ext cx="8825659" cy="34163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>
                <a:solidFill>
                  <a:srgbClr val="000000"/>
                </a:solidFill>
                <a:hlinkClick r:id="rId2"/>
              </a:rPr>
              <a:t>https://kitchengroups.com/products/handheld-egg-cracker-kitchen-helper?currency=USD&amp;variant=35705083363484&amp;utm_source=google&amp;utm_medium=cpc&amp;utm_campaign=Google%20Shopping&amp;stkn=12e74ca5e7cb&amp;utm_campaign=All%20Store%20Standard%20Low%20ROAS&amp;utm_adset_name=Ad%20Group%201&amp;utm_source=google&amp;utm_medium=g&amp;utm_placement=&amp;utm_extensionid=&amp;utm_content=675794001480&amp;utm_feeditemid=&amp;utm_devicemodel=&amp;utm_targetid=pla-296303633664&amp;utm_term=&amp;utm_adposition=&amp;utm_gclid=EAIaIQobChMI0N7z89zqjwMVy2VHAR2MVB0NEAQYAyABEgK_2_D_BwE&amp;utm_device=c&amp;utm_matchtype=&amp;utm_ad_id=675794001480&amp;utm_adset_id=159432753772&amp;utm_campaign_id=20604627027&amp;tw_source=google&amp;tw_adid=675794001480&amp;tw_campaign=20604627027&amp;tw_kwdid=pla-296303633664&amp;gad_source=1&amp;gad_campaignid=20604627027&amp;gclid=EAIaIQobChMI0N7z89zqjwMVy2VHAR2MVB0NEAQYAyABEgK_2_D_BwE</a:t>
            </a:r>
            <a:endParaRPr lang="en-US" sz="1400">
              <a:solidFill>
                <a:srgbClr val="404040"/>
              </a:solidFill>
            </a:endParaRPr>
          </a:p>
          <a:p>
            <a:r>
              <a:rPr lang="en-US" sz="1400" err="1">
                <a:solidFill>
                  <a:srgbClr val="000000"/>
                </a:solidFill>
                <a:latin typeface="Arial"/>
                <a:cs typeface="Arial"/>
              </a:rPr>
              <a:t>Dolub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, C.A. (2008). </a:t>
            </a:r>
            <a:r>
              <a:rPr lang="en-US" sz="1400" i="1">
                <a:solidFill>
                  <a:srgbClr val="000000"/>
                </a:solidFill>
                <a:latin typeface="Arial"/>
                <a:cs typeface="Arial"/>
              </a:rPr>
              <a:t>DEVICE FOR CRACKING OPEN AND SEPARATING AN EGG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. [online] Available at: </a:t>
            </a:r>
            <a:r>
              <a:rPr lang="en-US" sz="1400" u="sng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https://ppubs.uspto.gov/api/pdf/downloadPdf/7363853?requestToken=eyJzdWIiOiJjNmE0OTIxZi1mMDU2LTQ0MDctYWFiOS02NWM1MjY5OGUwMjciLCJ2ZXIiOiJmOGRlNTNhZS02YzgzLTQ2MzYtOWIwNC00Y2JhMTkzMDRjZmMiLCJleHAiOjB9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 [Accessed 29 Aug. 2025].</a:t>
            </a:r>
          </a:p>
        </p:txBody>
      </p:sp>
    </p:spTree>
    <p:extLst>
      <p:ext uri="{BB962C8B-B14F-4D97-AF65-F5344CB8AC3E}">
        <p14:creationId xmlns:p14="http://schemas.microsoft.com/office/powerpoint/2010/main" val="8655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E5AB-20A4-B9D5-B25D-CEB62E69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20" y="575260"/>
            <a:ext cx="4351025" cy="2283824"/>
          </a:xfrm>
        </p:spPr>
        <p:txBody>
          <a:bodyPr/>
          <a:lstStyle/>
          <a:p>
            <a:r>
              <a:rPr lang="en-US" sz="3600"/>
              <a:t>Background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F9AB7-5FFE-F6B6-F108-8B79100BF275}"/>
              </a:ext>
            </a:extLst>
          </p:cNvPr>
          <p:cNvSpPr txBox="1">
            <a:spLocks/>
          </p:cNvSpPr>
          <p:nvPr/>
        </p:nvSpPr>
        <p:spPr>
          <a:xfrm>
            <a:off x="6462217" y="559662"/>
            <a:ext cx="5493057" cy="629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/>
              <a:t>Cracking an egg can be 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r>
              <a:rPr lang="en-US" sz="1800"/>
              <a:t>difficult for people with 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r>
              <a:rPr lang="en-US" sz="1800"/>
              <a:t>certain disabilities 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endParaRPr lang="en-US" sz="600">
              <a:solidFill>
                <a:srgbClr val="EF53A5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Fine motor disability is seen as a symptom for adults suffering in conditions like below and more: (Burr and Choudhury, 2022)</a:t>
            </a: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Stroke – 2.8% of US population – 50% which had hemiparesis (weakness of one side of the body) ~4.6M people</a:t>
            </a: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Rheumatoid arthritis – 2% of North America – 30% require assistance for personal care ~3M people </a:t>
            </a:r>
            <a:endParaRPr lang="en-US">
              <a:solidFill>
                <a:schemeClr val="tx1"/>
              </a:solidFill>
            </a:endParaRP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Traumatic brain injury – 1.1% of the US population – 43% which have a lasting disability ~1.6M people</a:t>
            </a:r>
            <a:endParaRPr lang="en-US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For adults living alone with this condition,  assistive products are needed</a:t>
            </a:r>
          </a:p>
        </p:txBody>
      </p:sp>
      <p:pic>
        <p:nvPicPr>
          <p:cNvPr id="6" name="Picture 5" descr="A hand holding a white egg shell and a white egg yolk being squeezed into a bowl&#10;&#10;AI-generated content may be incorrect.">
            <a:extLst>
              <a:ext uri="{FF2B5EF4-FFF2-40B4-BE49-F238E27FC236}">
                <a16:creationId xmlns:a16="http://schemas.microsoft.com/office/drawing/2014/main" id="{FCCC4C4D-D8DF-F58B-6B84-EBD8EF57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87" y="2224163"/>
            <a:ext cx="3183301" cy="3471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C356D-401B-59D0-F25A-CEE8F26BB9F5}"/>
              </a:ext>
            </a:extLst>
          </p:cNvPr>
          <p:cNvSpPr txBox="1"/>
          <p:nvPr/>
        </p:nvSpPr>
        <p:spPr>
          <a:xfrm>
            <a:off x="1234806" y="5949954"/>
            <a:ext cx="3174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ea typeface="+mn-lt"/>
                <a:cs typeface="+mn-lt"/>
              </a:rPr>
              <a:t>Image of Emerson </a:t>
            </a:r>
            <a:r>
              <a:rPr lang="en-US" sz="900" err="1">
                <a:ea typeface="+mn-lt"/>
                <a:cs typeface="+mn-lt"/>
              </a:rPr>
              <a:t>EZCracker</a:t>
            </a:r>
            <a:r>
              <a:rPr lang="en-US" sz="900">
                <a:ea typeface="+mn-lt"/>
                <a:cs typeface="+mn-lt"/>
              </a:rPr>
              <a:t> from kitchengroups.com</a:t>
            </a:r>
            <a:endParaRPr lang="en-US" sz="9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2C40F4-77F6-351C-9A7E-3CF684B357CC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CB24-CB5C-4745-751C-41BBE6BE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7DC75E-8EF3-B8C4-46EF-2D7CF12DF1CC}"/>
              </a:ext>
            </a:extLst>
          </p:cNvPr>
          <p:cNvSpPr>
            <a:spLocks noGrp="1"/>
          </p:cNvSpPr>
          <p:nvPr/>
        </p:nvSpPr>
        <p:spPr>
          <a:xfrm>
            <a:off x="1116303" y="2482022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Problem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BCF1975-CC2A-B47B-D75B-B9747AD14732}"/>
              </a:ext>
            </a:extLst>
          </p:cNvPr>
          <p:cNvSpPr>
            <a:spLocks noGrp="1"/>
          </p:cNvSpPr>
          <p:nvPr/>
        </p:nvSpPr>
        <p:spPr>
          <a:xfrm>
            <a:off x="1033477" y="3124545"/>
            <a:ext cx="4825158" cy="284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Over-engineered current design</a:t>
            </a:r>
            <a:endParaRPr lang="en-US" sz="2000"/>
          </a:p>
          <a:p>
            <a:pPr lvl="1">
              <a:buFont typeface="Courier New" charset="2"/>
              <a:buChar char="o"/>
            </a:pPr>
            <a:r>
              <a:rPr lang="en-US" sz="2000"/>
              <a:t>Reverse engineer and re-design a handheld egg cracker </a:t>
            </a:r>
            <a:endParaRPr lang="en-US" sz="1800"/>
          </a:p>
          <a:p>
            <a:r>
              <a:rPr lang="en-US" sz="2400"/>
              <a:t>A detailed analysis of the device including an understanding of all motion</a:t>
            </a:r>
          </a:p>
          <a:p>
            <a:pPr lvl="1">
              <a:buFont typeface="Courier New" charset="2"/>
              <a:buChar char="o"/>
            </a:pPr>
            <a:r>
              <a:rPr lang="en-US" sz="2000"/>
              <a:t>Design equations with respect to all force and motion must be solved for </a:t>
            </a:r>
          </a:p>
          <a:p>
            <a:endParaRPr lang="en-US" sz="240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67AA040-3570-E375-A821-A1ECCAB8F853}"/>
              </a:ext>
            </a:extLst>
          </p:cNvPr>
          <p:cNvSpPr txBox="1"/>
          <p:nvPr/>
        </p:nvSpPr>
        <p:spPr>
          <a:xfrm>
            <a:off x="7352483" y="2767906"/>
            <a:ext cx="356041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B31166"/>
                </a:solidFill>
              </a:rPr>
              <a:t>Needs Statement</a:t>
            </a:r>
            <a:endParaRPr lang="en-US" sz="2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7B141AD-9FB8-BF80-662D-6E1E4882246C}"/>
              </a:ext>
            </a:extLst>
          </p:cNvPr>
          <p:cNvSpPr txBox="1"/>
          <p:nvPr/>
        </p:nvSpPr>
        <p:spPr>
          <a:xfrm>
            <a:off x="6784476" y="3358334"/>
            <a:ext cx="4525657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This project is going to take an existing product, a handheld egg cracker, and reverse engineer it while studying the design equations and possible areas of improvement for a final prototype. </a:t>
            </a:r>
            <a:endParaRPr lang="en-US" sz="20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245D94-FEFA-E76E-D4AC-93A3A6F8C274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3FD71-C2F9-BC88-F727-2E72E80B92EC}"/>
              </a:ext>
            </a:extLst>
          </p:cNvPr>
          <p:cNvSpPr txBox="1"/>
          <p:nvPr/>
        </p:nvSpPr>
        <p:spPr>
          <a:xfrm>
            <a:off x="6744929" y="1241266"/>
            <a:ext cx="4798142" cy="3153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Design Criteria Table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B2A75643-F5F5-94E8-AC48-C810CF62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90" y="660280"/>
            <a:ext cx="5035965" cy="55067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C427-1242-0F00-3EFC-8B9C3B0E5FBD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B0D5-435A-B09E-EA21-B99F457E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Solution</a:t>
            </a:r>
            <a:r>
              <a:rPr lang="en-US"/>
              <a:t>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8D6-2077-CCD3-C47C-F0DD4AEE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191" y="2515152"/>
            <a:ext cx="4825157" cy="576262"/>
          </a:xfrm>
        </p:spPr>
        <p:txBody>
          <a:bodyPr/>
          <a:lstStyle/>
          <a:p>
            <a:r>
              <a:rPr lang="en-US" sz="2800"/>
              <a:t>Original Patent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242DD-5955-2227-9CEB-308FD520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91" y="3091414"/>
            <a:ext cx="4825158" cy="2840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Patent no. US 7,363,853 B2 referenced on product box</a:t>
            </a:r>
          </a:p>
          <a:p>
            <a:r>
              <a:rPr lang="en-US" sz="2000"/>
              <a:t>Main difference is the larger pressure piece</a:t>
            </a:r>
          </a:p>
          <a:p>
            <a:r>
              <a:rPr lang="en-US" sz="2000"/>
              <a:t>Instead of 2 helical springs like current product, this design shows 1 helical and 1 torsion spring</a:t>
            </a:r>
          </a:p>
          <a:p>
            <a:endParaRPr lang="en-US" sz="2000"/>
          </a:p>
        </p:txBody>
      </p:sp>
      <p:pic>
        <p:nvPicPr>
          <p:cNvPr id="7" name="Picture 6" descr="A drawing of a tool&#10;&#10;AI-generated content may be incorrect.">
            <a:extLst>
              <a:ext uri="{FF2B5EF4-FFF2-40B4-BE49-F238E27FC236}">
                <a16:creationId xmlns:a16="http://schemas.microsoft.com/office/drawing/2014/main" id="{37194708-0C6C-12A2-2F12-F4E38416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164" y="2342398"/>
            <a:ext cx="6412330" cy="3757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19C86-E736-5323-9114-8948A8B1AC35}"/>
              </a:ext>
            </a:extLst>
          </p:cNvPr>
          <p:cNvSpPr txBox="1"/>
          <p:nvPr/>
        </p:nvSpPr>
        <p:spPr>
          <a:xfrm>
            <a:off x="5586111" y="6101520"/>
            <a:ext cx="54995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Fig 1. Image from Patent US 7,363,853 B2 (</a:t>
            </a:r>
            <a:r>
              <a:rPr lang="en-US" sz="1600" err="1"/>
              <a:t>Dolub</a:t>
            </a:r>
            <a:r>
              <a:rPr lang="en-US" sz="1600"/>
              <a:t>, 2008)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972440-46D8-2B69-A9B9-61B457B1D0AA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8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AB01-9290-F270-677E-E0B20AE6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58289-3C48-7E39-5FC7-5CB9E9BA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059" y="2202448"/>
            <a:ext cx="10901104" cy="576262"/>
          </a:xfrm>
        </p:spPr>
        <p:txBody>
          <a:bodyPr/>
          <a:lstStyle/>
          <a:p>
            <a:r>
              <a:rPr lang="en-US" sz="2800"/>
              <a:t>Current Consumer Product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BE25C-883D-EF63-FAC5-CA848D61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059" y="2778710"/>
            <a:ext cx="5526999" cy="3652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Century Gothic"/>
              </a:rPr>
              <a:t>Plastic Volume = ~ 7 in^3</a:t>
            </a:r>
          </a:p>
          <a:p>
            <a:r>
              <a:rPr lang="en-US" sz="2000">
                <a:latin typeface="Century Gothic"/>
              </a:rPr>
              <a:t>Weight = ~ 10 oz (of just plastic ~ 4.19 oz based on density of ABS plastic)</a:t>
            </a:r>
          </a:p>
          <a:p>
            <a:endParaRPr lang="en-US" sz="2000"/>
          </a:p>
        </p:txBody>
      </p:sp>
      <p:pic>
        <p:nvPicPr>
          <p:cNvPr id="12" name="Picture 11" descr="A white plastic parts on a table&#10;&#10;AI-generated content may be incorrect.">
            <a:extLst>
              <a:ext uri="{FF2B5EF4-FFF2-40B4-BE49-F238E27FC236}">
                <a16:creationId xmlns:a16="http://schemas.microsoft.com/office/drawing/2014/main" id="{A1B1F6F5-D89D-8142-6A13-74DA931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49" y="2642881"/>
            <a:ext cx="4665179" cy="3630681"/>
          </a:xfrm>
          <a:prstGeom prst="rect">
            <a:avLst/>
          </a:prstGeom>
        </p:spPr>
      </p:pic>
      <p:pic>
        <p:nvPicPr>
          <p:cNvPr id="13" name="Picture 12" descr="A drawing of an object&#10;&#10;AI-generated content may be incorrect.">
            <a:extLst>
              <a:ext uri="{FF2B5EF4-FFF2-40B4-BE49-F238E27FC236}">
                <a16:creationId xmlns:a16="http://schemas.microsoft.com/office/drawing/2014/main" id="{A9B5D284-FA0C-3094-949D-6045BF81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73" y="3946093"/>
            <a:ext cx="4809211" cy="27906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C1B9-333F-7E63-42A8-8509DED4D763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93B-7E85-4057-4F73-C69AEFD5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FB6F-A83F-751E-63A0-B5C42C13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14" y="2458917"/>
            <a:ext cx="4574502" cy="3877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B31166"/>
                </a:solidFill>
              </a:rPr>
              <a:t>Adjusted design</a:t>
            </a:r>
          </a:p>
          <a:p>
            <a:pPr>
              <a:buFont typeface="Wingdings 3"/>
              <a:buChar char=""/>
            </a:pPr>
            <a:r>
              <a:rPr lang="en-US" sz="2000">
                <a:solidFill>
                  <a:srgbClr val="404040"/>
                </a:solidFill>
              </a:rPr>
              <a:t>Based on analyzing the reverse engineered prototype, adjustments will be made</a:t>
            </a:r>
            <a:endParaRPr lang="en-US" sz="2000">
              <a:solidFill>
                <a:srgbClr val="000000"/>
              </a:solidFill>
            </a:endParaRPr>
          </a:p>
          <a:p>
            <a:pPr>
              <a:buFont typeface="Wingdings 3"/>
              <a:buChar char=""/>
            </a:pPr>
            <a:r>
              <a:rPr lang="en-US" sz="2000">
                <a:solidFill>
                  <a:srgbClr val="404040"/>
                </a:solidFill>
              </a:rPr>
              <a:t>Main goals:</a:t>
            </a:r>
            <a:endParaRPr lang="en-US" sz="2000">
              <a:solidFill>
                <a:srgbClr val="000000"/>
              </a:solidFill>
            </a:endParaRPr>
          </a:p>
          <a:p>
            <a:pPr marL="1028700" lvl="1">
              <a:buFont typeface="Courier New,monospace"/>
              <a:buChar char="o"/>
            </a:pPr>
            <a:r>
              <a:rPr lang="en-US" sz="1800">
                <a:solidFill>
                  <a:srgbClr val="404040"/>
                </a:solidFill>
              </a:rPr>
              <a:t>Reduce % of plastic</a:t>
            </a:r>
            <a:endParaRPr lang="en-US" sz="1800">
              <a:solidFill>
                <a:srgbClr val="000000"/>
              </a:solidFill>
            </a:endParaRPr>
          </a:p>
          <a:p>
            <a:pPr marL="1028700" lvl="1">
              <a:buFont typeface="Courier New,monospace"/>
              <a:buChar char="o"/>
            </a:pPr>
            <a:r>
              <a:rPr lang="en-US" sz="1800">
                <a:solidFill>
                  <a:srgbClr val="404040"/>
                </a:solidFill>
              </a:rPr>
              <a:t>Keep parts simple to lower potential manufacturing costs</a:t>
            </a:r>
            <a:endParaRPr lang="en-US" sz="1800"/>
          </a:p>
        </p:txBody>
      </p:sp>
      <p:pic>
        <p:nvPicPr>
          <p:cNvPr id="4" name="Picture 3" descr="A drawing of an object&#10;&#10;AI-generated content may be incorrect.">
            <a:extLst>
              <a:ext uri="{FF2B5EF4-FFF2-40B4-BE49-F238E27FC236}">
                <a16:creationId xmlns:a16="http://schemas.microsoft.com/office/drawing/2014/main" id="{59A069EC-C274-EE89-09F9-11D885C1C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47" y="2548360"/>
            <a:ext cx="6500061" cy="3705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2BDC-3B67-2BF1-B48C-D566CA571CD6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6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3548-8762-EE3E-5F4A-6784E0DF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622" y="2297289"/>
            <a:ext cx="2793158" cy="1600200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EBEBEB"/>
                </a:solidFill>
              </a:rPr>
              <a:t>Chosen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78F-5017-8187-E07E-6F083715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72" y="544689"/>
            <a:ext cx="4908458" cy="6025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ea typeface="+mn-lt"/>
                <a:cs typeface="+mn-lt"/>
              </a:rPr>
              <a:t>The best course of action is to combine solutions two and three.</a:t>
            </a:r>
            <a:r>
              <a:rPr lang="en-US" sz="2000">
                <a:solidFill>
                  <a:srgbClr val="404040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This will base the design off the exact product received but consider changes to improve efficiency.</a:t>
            </a:r>
            <a:endParaRPr lang="en-US" sz="200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The original patent doesn’t have enough details or figures.</a:t>
            </a:r>
            <a:endParaRPr lang="en-US" sz="18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The current device is very bulky and seems to be overengineered</a:t>
            </a:r>
            <a:endParaRPr lang="en-US" sz="18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>
                <a:ea typeface="+mn-lt"/>
                <a:cs typeface="+mn-lt"/>
              </a:rPr>
              <a:t>New changes are necessary, but a complete redesign is not.</a:t>
            </a:r>
            <a:endParaRPr lang="en-US" sz="180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  <p:pic>
        <p:nvPicPr>
          <p:cNvPr id="4" name="Picture 3" descr="Emson EZCracker Handheld Egg Cracker/Separator - Walmart.com">
            <a:extLst>
              <a:ext uri="{FF2B5EF4-FFF2-40B4-BE49-F238E27FC236}">
                <a16:creationId xmlns:a16="http://schemas.microsoft.com/office/drawing/2014/main" id="{EA0449F5-EC89-4D40-A694-8EDA665452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23" r="202" b="20648"/>
          <a:stretch>
            <a:fillRect/>
          </a:stretch>
        </p:blipFill>
        <p:spPr>
          <a:xfrm>
            <a:off x="724129" y="3905249"/>
            <a:ext cx="3775589" cy="19567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72EF67-7C23-C8D2-A33F-22592CB81272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8C04-70C2-B8DC-99AF-9CAEA930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2950409"/>
          </a:xfrm>
        </p:spPr>
        <p:txBody>
          <a:bodyPr/>
          <a:lstStyle/>
          <a:p>
            <a:r>
              <a:rPr lang="en-US" sz="2800"/>
              <a:t>Timeline to Reach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Intermediate Design</a:t>
            </a:r>
            <a:endParaRPr lang="en-US" sz="280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333BE8-0C57-8C8F-3B68-73DF0A86F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40" y="1187173"/>
            <a:ext cx="6121519" cy="549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DC1A3-1556-D20D-3A49-9F221B1D720A}"/>
              </a:ext>
            </a:extLst>
          </p:cNvPr>
          <p:cNvSpPr txBox="1"/>
          <p:nvPr/>
        </p:nvSpPr>
        <p:spPr>
          <a:xfrm>
            <a:off x="5105400" y="820821"/>
            <a:ext cx="5630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2: Timeline with Tasks to Reach End Goal ​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8A8E9-E257-32EA-6629-31A6E9F9E6CB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920</Words>
  <Application>Microsoft Office PowerPoint</Application>
  <PresentationFormat>Widescreen</PresentationFormat>
  <Paragraphs>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Courier New,monospace</vt:lpstr>
      <vt:lpstr>Wingdings 3</vt:lpstr>
      <vt:lpstr>Ion Boardroom</vt:lpstr>
      <vt:lpstr>Egg Cracker  Reverse Engineering </vt:lpstr>
      <vt:lpstr>Background</vt:lpstr>
      <vt:lpstr>Overview</vt:lpstr>
      <vt:lpstr>PowerPoint Presentation</vt:lpstr>
      <vt:lpstr>Solution 1</vt:lpstr>
      <vt:lpstr>Solution 2</vt:lpstr>
      <vt:lpstr>Solution 3</vt:lpstr>
      <vt:lpstr>Chosen Solution</vt:lpstr>
      <vt:lpstr>Timeline to Reach  Intermediate Design</vt:lpstr>
      <vt:lpstr>Engineering Design Plan</vt:lpstr>
      <vt:lpstr>Engineering Design Plan</vt:lpstr>
      <vt:lpstr>Engineering Design Immediate Goals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Cracker  Reverse Engineering</dc:title>
  <dc:creator>Misa Won</dc:creator>
  <cp:lastModifiedBy>Misa Won</cp:lastModifiedBy>
  <cp:revision>3</cp:revision>
  <dcterms:created xsi:type="dcterms:W3CDTF">2025-09-04T16:48:20Z</dcterms:created>
  <dcterms:modified xsi:type="dcterms:W3CDTF">2025-09-22T15:21:33Z</dcterms:modified>
</cp:coreProperties>
</file>