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40" d="100"/>
          <a:sy n="40" d="100"/>
        </p:scale>
        <p:origin x="1684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6180C-7BCB-3B86-5036-BDA9439A68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08E0EF-0636-B2BF-608C-7643A5716B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EB741-333A-F1DA-A325-978022735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A288-7B2C-4984-A619-DB34B7BCD5C2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17D9A-741D-B612-B893-6ECABCE8B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4D33A-4246-4D5B-BB1D-110A37D8E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A58E2-6223-4B67-AA81-AE11A9F2D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5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F7679-6BA8-84BA-CAC4-0DDD3EDA7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5AB8D8-4963-38A6-DD99-D92FD0E10C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F2C86-9040-CF6A-8AFC-046021409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A288-7B2C-4984-A619-DB34B7BCD5C2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43FFB-47FF-0F87-5FBB-3BAD63D9E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2E3AA-97D7-B740-25F3-61F275093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A58E2-6223-4B67-AA81-AE11A9F2D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07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FA1C1C-E6B8-2DD0-9958-0B64E75CAD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8576E4-7F63-BCB1-FA2F-B48D5055F8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2E35A-C672-9895-3149-852EA5697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A288-7B2C-4984-A619-DB34B7BCD5C2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246A0-1DF1-63EF-5886-F562D0A69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5EE62-8131-3C5B-8847-DA1449D18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A58E2-6223-4B67-AA81-AE11A9F2D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20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82FB5-1040-4ED1-633F-22BE66B03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34377-AB5C-5E23-EAC0-75DFC7E09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017CE-1A79-646C-B425-36C8F9C95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A288-7B2C-4984-A619-DB34B7BCD5C2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E3F6E-8DD1-AE13-7CC5-9A46BE94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289FE-4AAB-4DBB-5482-959B687A6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A58E2-6223-4B67-AA81-AE11A9F2D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06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28043-0F57-A1C7-61CF-9E604FEB7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701FAF-A805-8331-F238-5419BCFC6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23F4C-CA38-4FEB-7267-4FF94BA89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A288-7B2C-4984-A619-DB34B7BCD5C2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61025-F326-5536-0DE8-3E3A1ED01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9E5AE-79B3-CAED-D95A-2BCFB9471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A58E2-6223-4B67-AA81-AE11A9F2D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3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7BC2E-E9FD-89EA-1990-4FEA0E544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91E07-08AD-EF9D-91FF-4D73FD8510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06DFA2-96A7-2CA2-86E5-15FF3B0A6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AD206B-35C2-1550-962F-22A3700DF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A288-7B2C-4984-A619-DB34B7BCD5C2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5CAD97-E20F-B26E-4B7B-89BC52210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1A085D-2135-E978-54EC-D85412C17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A58E2-6223-4B67-AA81-AE11A9F2D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99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C9569-F267-7D42-77D0-F389075D0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A95E64-3364-B4E2-A748-6B13C9CB1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CC3624-4856-2826-C900-FED1321E2A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BF938D-86CD-5396-1CD4-70ED9A44AE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6FAEFE-CB26-D72D-C201-02F4416C15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C70C02-502C-0A25-BDCE-93BD72B0D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A288-7B2C-4984-A619-DB34B7BCD5C2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BBE67D-BDDA-BEC2-42C9-12E4C089D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CE1382-93FD-C590-E8A6-0AE0E94FD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A58E2-6223-4B67-AA81-AE11A9F2D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97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BAC38-D824-61EE-7121-1A53D88E3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858932-CF94-F4AD-AB5F-2FB9E279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A288-7B2C-4984-A619-DB34B7BCD5C2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568127-0E96-C975-85A0-998CEFF31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1BAF00-7C43-F294-AF93-79F3DAA99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A58E2-6223-4B67-AA81-AE11A9F2D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170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712C0C-B0BA-4AA8-057F-657B5C5CC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A288-7B2C-4984-A619-DB34B7BCD5C2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9333A2-C273-D335-1024-144DC3E82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AA6E0E-1453-B048-2A67-574E80EA9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A58E2-6223-4B67-AA81-AE11A9F2D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41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D5AD7-FF99-BFD6-C754-39BD680FC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AFF6C-2FC4-5A9B-31B7-E43EB9258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00C32E-F399-A548-36B1-5BF2B0DF5A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5B342C-C97E-B748-1A4F-CE8086ACE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A288-7B2C-4984-A619-DB34B7BCD5C2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0D917A-BB2B-4D68-7A7E-B0687F2AA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A5036-F85C-6B3A-6313-FFDB316E5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A58E2-6223-4B67-AA81-AE11A9F2D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1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F80B4-C466-A38D-FADF-4B5E87651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684A77-A066-4381-72F7-5DAE1B173E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C84E6E-94EC-6ECE-EAAA-F2AB4EF6F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85816A-147D-80D1-40A5-89F8C1CD3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A288-7B2C-4984-A619-DB34B7BCD5C2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303C49-F9D4-28CB-E3F7-F29E4CD9F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3009D0-CCA6-877C-BA34-7AD8A5FA6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A58E2-6223-4B67-AA81-AE11A9F2D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98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1465BC-5C1F-CD9B-B770-9D19AAE90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D40DBB-1FC7-173D-91E5-C027221C3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5767C-25D5-C9E5-EF44-D87403ABE0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14A288-7B2C-4984-A619-DB34B7BCD5C2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B2C93-C696-351F-C4E6-E70952090A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94A74-73D2-F9ED-55A3-E275569DFA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0A58E2-6223-4B67-AA81-AE11A9F2D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8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3C1FC-7868-5BCD-0269-1A3A25287A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Advisor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93FF0B-320E-8BD9-945A-1872BDD71C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2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86185-2ED4-D36C-1BFA-D0F1809A0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thing…..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D87E9-1BCA-BAED-80DD-1C1E431E7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495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28A12-0BBD-317C-8427-2CB35EEFD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has begun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4F3C4-DF16-1B1D-2DA3-EE718A7EF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Parallel dataset with faces </a:t>
            </a:r>
          </a:p>
          <a:p>
            <a:pPr lvl="1"/>
            <a:r>
              <a:rPr lang="en-US" dirty="0"/>
              <a:t>Files ending with *_0.jpg -&gt; real </a:t>
            </a:r>
          </a:p>
          <a:p>
            <a:pPr lvl="1"/>
            <a:r>
              <a:rPr lang="en-US" dirty="0"/>
              <a:t>Files ending with *_1.jpg -&gt; fake</a:t>
            </a:r>
          </a:p>
          <a:p>
            <a:pPr lvl="1"/>
            <a:r>
              <a:rPr lang="en-US" dirty="0"/>
              <a:t>Paths to faces were stored in csv for training  under  </a:t>
            </a:r>
          </a:p>
          <a:p>
            <a:pPr lvl="1"/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CF2E78B-002A-E414-5434-F3170C3893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547724"/>
              </p:ext>
            </p:extLst>
          </p:nvPr>
        </p:nvGraphicFramePr>
        <p:xfrm>
          <a:off x="5047013" y="3824988"/>
          <a:ext cx="6768936" cy="24869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9053">
                  <a:extLst>
                    <a:ext uri="{9D8B030D-6E8A-4147-A177-3AD203B41FA5}">
                      <a16:colId xmlns:a16="http://schemas.microsoft.com/office/drawing/2014/main" val="3304428312"/>
                    </a:ext>
                  </a:extLst>
                </a:gridCol>
                <a:gridCol w="1659053">
                  <a:extLst>
                    <a:ext uri="{9D8B030D-6E8A-4147-A177-3AD203B41FA5}">
                      <a16:colId xmlns:a16="http://schemas.microsoft.com/office/drawing/2014/main" val="1704195098"/>
                    </a:ext>
                  </a:extLst>
                </a:gridCol>
                <a:gridCol w="1791777">
                  <a:extLst>
                    <a:ext uri="{9D8B030D-6E8A-4147-A177-3AD203B41FA5}">
                      <a16:colId xmlns:a16="http://schemas.microsoft.com/office/drawing/2014/main" val="1063631261"/>
                    </a:ext>
                  </a:extLst>
                </a:gridCol>
                <a:gridCol w="1659053">
                  <a:extLst>
                    <a:ext uri="{9D8B030D-6E8A-4147-A177-3AD203B41FA5}">
                      <a16:colId xmlns:a16="http://schemas.microsoft.com/office/drawing/2014/main" val="4269524199"/>
                    </a:ext>
                  </a:extLst>
                </a:gridCol>
              </a:tblGrid>
              <a:tr h="41305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Total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662350072"/>
                  </a:ext>
                </a:extLst>
              </a:tr>
              <a:tr h="41305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Train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85006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65860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150866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394483030"/>
                  </a:ext>
                </a:extLst>
              </a:tr>
              <a:tr h="41305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Dev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21048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28670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49718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94874137"/>
                  </a:ext>
                </a:extLst>
              </a:tr>
              <a:tr h="42165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Val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4782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10563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15345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445191275"/>
                  </a:ext>
                </a:extLst>
              </a:tr>
              <a:tr h="41305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763419884"/>
                  </a:ext>
                </a:extLst>
              </a:tr>
              <a:tr h="41305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Total Faces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215929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423781799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A8897BC-67F7-59C8-A40B-C7120AD85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104" y="3592490"/>
            <a:ext cx="1557484" cy="243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37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38C4F-048E-9A8D-6533-C3E1E629B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CNN model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62659-C76F-06B1-FC6C-E234A41FC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Model architecture started as baseline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350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658CA9-387A-7873-2981-135D637C9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8E9F6-1E18-68FE-767B-CB358F8AC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CNN Model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5491F-F2DB-582C-9998-B5088B787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Equal number of 0 and 1 when training and evaluation</a:t>
            </a:r>
          </a:p>
          <a:p>
            <a:pPr lvl="1"/>
            <a:r>
              <a:rPr lang="en-US" dirty="0"/>
              <a:t>4782 * 2 = 9564 eval samples </a:t>
            </a:r>
          </a:p>
          <a:p>
            <a:pPr lvl="1"/>
            <a:r>
              <a:rPr lang="en-US" dirty="0"/>
              <a:t>65860 * 2 = 131720 train samples</a:t>
            </a:r>
          </a:p>
          <a:p>
            <a:pPr lvl="1"/>
            <a:r>
              <a:rPr lang="en-US" dirty="0"/>
              <a:t>Over 2 epochs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724D30-79BD-C6A6-06CE-90EEC37040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467" b="14609"/>
          <a:stretch>
            <a:fillRect/>
          </a:stretch>
        </p:blipFill>
        <p:spPr>
          <a:xfrm>
            <a:off x="7169524" y="4276984"/>
            <a:ext cx="3772426" cy="15337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D4056A-2AFE-4C13-EBBC-B0993AA14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536" y="3563853"/>
            <a:ext cx="5672652" cy="318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19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0423E-18B9-43BD-3B14-041A2B8DC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Tuning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2B99E-86FC-9FB3-6950-F6DFA643A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Tuned Layers and Kernal size from 2 – 8 </a:t>
            </a:r>
          </a:p>
          <a:p>
            <a:pPr lvl="1"/>
            <a:r>
              <a:rPr lang="en-US" dirty="0"/>
              <a:t>10 epochs</a:t>
            </a:r>
          </a:p>
          <a:p>
            <a:pPr lvl="1"/>
            <a:r>
              <a:rPr lang="en-US" dirty="0"/>
              <a:t>Using same model as before – tuned parameters </a:t>
            </a:r>
          </a:p>
          <a:p>
            <a:pPr lvl="1"/>
            <a:r>
              <a:rPr lang="en-US" dirty="0"/>
              <a:t>Trained on 2000</a:t>
            </a:r>
          </a:p>
          <a:p>
            <a:pPr lvl="1"/>
            <a:r>
              <a:rPr lang="en-US" dirty="0"/>
              <a:t>Evaluated on 1k image at the end of each epoch </a:t>
            </a:r>
          </a:p>
          <a:p>
            <a:pPr lvl="1"/>
            <a:r>
              <a:rPr lang="en-US" dirty="0"/>
              <a:t>Created a new model and repeated </a:t>
            </a:r>
          </a:p>
          <a:p>
            <a:pPr lvl="1"/>
            <a:r>
              <a:rPr lang="en-US" dirty="0"/>
              <a:t>Confusion matrix saved at each round with naming convention </a:t>
            </a:r>
          </a:p>
          <a:p>
            <a:pPr lvl="2"/>
            <a:r>
              <a:rPr lang="fr-FR" dirty="0" err="1"/>
              <a:t>ConfusionMatrix</a:t>
            </a:r>
            <a:r>
              <a:rPr lang="fr-FR" dirty="0"/>
              <a:t>/confusion_layers#_kernel#_epoch#.csv</a:t>
            </a:r>
          </a:p>
          <a:p>
            <a:pPr lvl="2"/>
            <a:r>
              <a:rPr lang="fr-FR" dirty="0" err="1"/>
              <a:t>Calculated</a:t>
            </a:r>
            <a:r>
              <a:rPr lang="fr-FR" dirty="0"/>
              <a:t> </a:t>
            </a:r>
            <a:r>
              <a:rPr lang="fr-FR" dirty="0" err="1"/>
              <a:t>accuracy</a:t>
            </a:r>
            <a:r>
              <a:rPr lang="fr-FR" dirty="0"/>
              <a:t>, F1, </a:t>
            </a:r>
            <a:r>
              <a:rPr lang="fr-FR" dirty="0" err="1"/>
              <a:t>Precision</a:t>
            </a:r>
            <a:r>
              <a:rPr lang="fr-FR" dirty="0"/>
              <a:t>, </a:t>
            </a:r>
            <a:r>
              <a:rPr lang="fr-FR" dirty="0" err="1"/>
              <a:t>Recall</a:t>
            </a:r>
            <a:r>
              <a:rPr lang="fr-FR" dirty="0"/>
              <a:t> 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002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AA7BA38-A8AD-2A33-F665-3C78B57965F1}"/>
              </a:ext>
            </a:extLst>
          </p:cNvPr>
          <p:cNvGrpSpPr/>
          <p:nvPr/>
        </p:nvGrpSpPr>
        <p:grpSpPr>
          <a:xfrm>
            <a:off x="5471160" y="480060"/>
            <a:ext cx="6644640" cy="5491831"/>
            <a:chOff x="42333" y="320045"/>
            <a:chExt cx="10657014" cy="8808080"/>
          </a:xfrm>
        </p:grpSpPr>
        <p:pic>
          <p:nvPicPr>
            <p:cNvPr id="4" name="Picture 3" descr="A graph of a graph with a blue and yellow gradient&#10;&#10;AI-generated content may be incorrect.">
              <a:extLst>
                <a:ext uri="{FF2B5EF4-FFF2-40B4-BE49-F238E27FC236}">
                  <a16:creationId xmlns:a16="http://schemas.microsoft.com/office/drawing/2014/main" id="{37DB66EA-A7E7-5E42-E30C-41C0B70C2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012" y="385631"/>
              <a:ext cx="5834988" cy="4376241"/>
            </a:xfrm>
            <a:prstGeom prst="rect">
              <a:avLst/>
            </a:prstGeom>
          </p:spPr>
        </p:pic>
        <p:pic>
          <p:nvPicPr>
            <p:cNvPr id="5" name="Picture 4" descr="A graph with a graph and numbers&#10;&#10;AI-generated content may be incorrect.">
              <a:extLst>
                <a:ext uri="{FF2B5EF4-FFF2-40B4-BE49-F238E27FC236}">
                  <a16:creationId xmlns:a16="http://schemas.microsoft.com/office/drawing/2014/main" id="{01D3480C-4B4C-5585-2329-E8EBE7118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4359" y="320045"/>
              <a:ext cx="5834988" cy="4376241"/>
            </a:xfrm>
            <a:prstGeom prst="rect">
              <a:avLst/>
            </a:prstGeom>
          </p:spPr>
        </p:pic>
        <p:pic>
          <p:nvPicPr>
            <p:cNvPr id="7" name="Picture 6" descr="A graph of a graph&#10;&#10;AI-generated content may be incorrect.">
              <a:extLst>
                <a:ext uri="{FF2B5EF4-FFF2-40B4-BE49-F238E27FC236}">
                  <a16:creationId xmlns:a16="http://schemas.microsoft.com/office/drawing/2014/main" id="{500EEBA1-6501-0A3F-B6D0-86836DDC3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33" y="4587875"/>
              <a:ext cx="6053667" cy="4540250"/>
            </a:xfrm>
            <a:prstGeom prst="rect">
              <a:avLst/>
            </a:prstGeom>
          </p:spPr>
        </p:pic>
        <p:pic>
          <p:nvPicPr>
            <p:cNvPr id="6" name="Picture 5" descr="A graph of a graph&#10;&#10;AI-generated content may be incorrect.">
              <a:extLst>
                <a:ext uri="{FF2B5EF4-FFF2-40B4-BE49-F238E27FC236}">
                  <a16:creationId xmlns:a16="http://schemas.microsoft.com/office/drawing/2014/main" id="{677B3D72-8E6D-483B-69C7-211631C2C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4359" y="4587875"/>
              <a:ext cx="5834988" cy="4376241"/>
            </a:xfrm>
            <a:prstGeom prst="rect">
              <a:avLst/>
            </a:prstGeom>
          </p:spPr>
        </p:pic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58B0853-49F4-00E9-1D61-6FAAD46B1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9220" cy="4351338"/>
          </a:xfrm>
        </p:spPr>
        <p:txBody>
          <a:bodyPr/>
          <a:lstStyle/>
          <a:p>
            <a:r>
              <a:rPr lang="en-US" dirty="0"/>
              <a:t>500+ Separate experiments</a:t>
            </a:r>
          </a:p>
          <a:p>
            <a:r>
              <a:rPr lang="en-US" dirty="0"/>
              <a:t>Used MATLAB </a:t>
            </a:r>
          </a:p>
          <a:p>
            <a:r>
              <a:rPr lang="en-US" dirty="0"/>
              <a:t>[will fix animations later] </a:t>
            </a:r>
          </a:p>
          <a:p>
            <a:r>
              <a:rPr lang="en-US" dirty="0"/>
              <a:t>Exploring methods of data visualization</a:t>
            </a:r>
          </a:p>
          <a:p>
            <a:pPr lvl="1"/>
            <a:r>
              <a:rPr lang="en-US" dirty="0"/>
              <a:t>Any suggestions?</a:t>
            </a:r>
          </a:p>
        </p:txBody>
      </p:sp>
    </p:spTree>
    <p:extLst>
      <p:ext uri="{BB962C8B-B14F-4D97-AF65-F5344CB8AC3E}">
        <p14:creationId xmlns:p14="http://schemas.microsoft.com/office/powerpoint/2010/main" val="4180722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3A699-8073-A039-EF55-4DE46AC96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5985B-0F65-9263-BA0B-27BEE043F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77343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BEST ACCURACY: 0.898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highlight>
                  <a:srgbClr val="FFFF00"/>
                </a:highlight>
              </a:rPr>
              <a:t>(Layers=5, Kernel=7, Epoch=10)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[[453  47]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 [ 55 445]]</a:t>
            </a:r>
          </a:p>
          <a:p>
            <a:pPr>
              <a:spcBef>
                <a:spcPts val="0"/>
              </a:spcBef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WORST ACCURACY: 0.5 (Layers=6, Kernel=10, Epoch=2)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[[  0 500]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 [  0 500]]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F145F3D-6A9C-0F81-3763-692562FB3F0D}"/>
              </a:ext>
            </a:extLst>
          </p:cNvPr>
          <p:cNvSpPr txBox="1">
            <a:spLocks/>
          </p:cNvSpPr>
          <p:nvPr/>
        </p:nvSpPr>
        <p:spPr>
          <a:xfrm>
            <a:off x="2613710" y="4136231"/>
            <a:ext cx="385898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 BEST RECALL: 1.0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(Layers=6, Kernel=10, Epoch=2)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[[  0 500]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 [  0 500]]</a:t>
            </a:r>
          </a:p>
          <a:p>
            <a:pPr>
              <a:spcBef>
                <a:spcPts val="0"/>
              </a:spcBef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WORST RECALL: 0.0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(Layers=7, Kernel=10, Epoch=1)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[[500   0]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 [500   0]]</a:t>
            </a:r>
          </a:p>
          <a:p>
            <a:pPr>
              <a:spcBef>
                <a:spcPts val="0"/>
              </a:spcBef>
            </a:pPr>
            <a:endParaRPr lang="en-US" sz="16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1D0FE6-432C-2BA0-9270-AC780972747B}"/>
              </a:ext>
            </a:extLst>
          </p:cNvPr>
          <p:cNvSpPr txBox="1">
            <a:spLocks/>
          </p:cNvSpPr>
          <p:nvPr/>
        </p:nvSpPr>
        <p:spPr>
          <a:xfrm>
            <a:off x="5382986" y="1822450"/>
            <a:ext cx="377734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BEST PRECISION: 0.959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(Layers=7, Kernel=4, Epoch=8)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[[485  15]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[150 350]]</a:t>
            </a:r>
          </a:p>
          <a:p>
            <a:pPr>
              <a:spcBef>
                <a:spcPts val="0"/>
              </a:spcBef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WORST PRECISION: 0.0 (Layers=7, Kernel=10, Epoch=1)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[[500   0]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[500   0]]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8DD28B-244E-3CB0-2D5D-D6E7FD543A38}"/>
              </a:ext>
            </a:extLst>
          </p:cNvPr>
          <p:cNvSpPr txBox="1">
            <a:spLocks/>
          </p:cNvSpPr>
          <p:nvPr/>
        </p:nvSpPr>
        <p:spPr>
          <a:xfrm>
            <a:off x="7345452" y="4136231"/>
            <a:ext cx="385898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BEST F1: 0.897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(Layers=5, Kernel=7, Epoch=10)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[[453  47]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[ 55 445]]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 WORST F1: 0.0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 (Layers=7, Kernel=10, Epoch=1)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[[500   0]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 [500   0]]</a:t>
            </a:r>
          </a:p>
          <a:p>
            <a:pPr>
              <a:spcBef>
                <a:spcPts val="0"/>
              </a:spcBef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64347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A40D6-7E3E-B7F2-E7DC-3974A51EB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12418-C359-269A-C7C0-A512FC67C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C8C6C-0344-A367-ECBE-D3AF1A411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77343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BEST ACCURACY: 0.898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highlight>
                  <a:srgbClr val="FFFF00"/>
                </a:highlight>
              </a:rPr>
              <a:t>(Layers=5, Kernel=7, Epoch=10)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[[453  47]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 [ 55 445]]</a:t>
            </a:r>
          </a:p>
          <a:p>
            <a:pPr>
              <a:spcBef>
                <a:spcPts val="0"/>
              </a:spcBef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5F458-7F7F-68A7-D477-24E399414FF9}"/>
              </a:ext>
            </a:extLst>
          </p:cNvPr>
          <p:cNvSpPr txBox="1"/>
          <p:nvPr/>
        </p:nvSpPr>
        <p:spPr>
          <a:xfrm>
            <a:off x="4273441" y="2212879"/>
            <a:ext cx="60953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Confusion Matrix: [[453, 47], [55, 445]]</a:t>
            </a:r>
          </a:p>
          <a:p>
            <a:endParaRPr lang="en-US" dirty="0"/>
          </a:p>
          <a:p>
            <a:r>
              <a:rPr lang="en-US" dirty="0"/>
              <a:t>Accuracy : 0.898</a:t>
            </a:r>
          </a:p>
          <a:p>
            <a:r>
              <a:rPr lang="en-US" dirty="0"/>
              <a:t>Precision: 0.904</a:t>
            </a:r>
          </a:p>
          <a:p>
            <a:r>
              <a:rPr lang="en-US" dirty="0"/>
              <a:t>Recall   : 0.890</a:t>
            </a:r>
          </a:p>
          <a:p>
            <a:r>
              <a:rPr lang="en-US" dirty="0"/>
              <a:t>F1 Score : 0.897</a:t>
            </a:r>
          </a:p>
        </p:txBody>
      </p:sp>
    </p:spTree>
    <p:extLst>
      <p:ext uri="{BB962C8B-B14F-4D97-AF65-F5344CB8AC3E}">
        <p14:creationId xmlns:p14="http://schemas.microsoft.com/office/powerpoint/2010/main" val="271451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7C33C-6BEE-57BF-ED6C-6C5ABDA01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in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74246-3AF9-F58A-015A-9DCFE0047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systematic method to train and tune parameters </a:t>
            </a:r>
          </a:p>
          <a:p>
            <a:pPr lvl="1"/>
            <a:r>
              <a:rPr lang="en-US" dirty="0"/>
              <a:t>Alternate which variables for best outcome?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Improve Visualizations</a:t>
            </a:r>
          </a:p>
        </p:txBody>
      </p:sp>
    </p:spTree>
    <p:extLst>
      <p:ext uri="{BB962C8B-B14F-4D97-AF65-F5344CB8AC3E}">
        <p14:creationId xmlns:p14="http://schemas.microsoft.com/office/powerpoint/2010/main" val="3053226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472</Words>
  <Application>Microsoft Office PowerPoint</Application>
  <PresentationFormat>Widescreen</PresentationFormat>
  <Paragraphs>99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Aptos Narrow</vt:lpstr>
      <vt:lpstr>Arial</vt:lpstr>
      <vt:lpstr>Office Theme</vt:lpstr>
      <vt:lpstr>Advisor Meeting</vt:lpstr>
      <vt:lpstr>Training has begun</vt:lpstr>
      <vt:lpstr>CNN model </vt:lpstr>
      <vt:lpstr>CNN Model Evaluation</vt:lpstr>
      <vt:lpstr>Tuning Parameters</vt:lpstr>
      <vt:lpstr>PowerPoint Presentation</vt:lpstr>
      <vt:lpstr>Summary data</vt:lpstr>
      <vt:lpstr>Summary data</vt:lpstr>
      <vt:lpstr>Next Steps in training</vt:lpstr>
      <vt:lpstr>One more thing…..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Jouri Ghazi</dc:creator>
  <cp:lastModifiedBy>Jouri Ghazi</cp:lastModifiedBy>
  <cp:revision>3</cp:revision>
  <dcterms:created xsi:type="dcterms:W3CDTF">2025-10-19T15:14:44Z</dcterms:created>
  <dcterms:modified xsi:type="dcterms:W3CDTF">2025-10-19T21:55:32Z</dcterms:modified>
</cp:coreProperties>
</file>