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5"/>
  </p:notesMasterIdLst>
  <p:sldIdLst>
    <p:sldId id="256" r:id="rId5"/>
    <p:sldId id="264" r:id="rId6"/>
    <p:sldId id="265" r:id="rId7"/>
    <p:sldId id="266" r:id="rId8"/>
    <p:sldId id="258" r:id="rId9"/>
    <p:sldId id="257" r:id="rId10"/>
    <p:sldId id="262" r:id="rId11"/>
    <p:sldId id="259" r:id="rId12"/>
    <p:sldId id="261" r:id="rId13"/>
    <p:sldId id="263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13" autoAdjust="0"/>
    <p:restoredTop sz="94660"/>
  </p:normalViewPr>
  <p:slideViewPr>
    <p:cSldViewPr snapToGrid="0">
      <p:cViewPr>
        <p:scale>
          <a:sx n="62" d="100"/>
          <a:sy n="62" d="100"/>
        </p:scale>
        <p:origin x="1310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ouri\Desktop\Website\benchmark_scaling.csv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ouri\Desktop\Website\benchmark_scaling.csv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ouri\Desktop\Website\benchmark_scaling.csv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ouri\Desktop\Website\benchmark_scaling.csv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ouri\Desktop\Website\benchmark_scaling.csv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ouri\Desktop\Website\benchmark_scaling.csv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ouri\Desktop\Website\benchmark_scaling.csv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ouri\Desktop\Website\benchmark_scaling.csv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ouri\Desktop\Website\benchmark_scaling.csv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ouri\Desktop\Website\benchmark_scaling.csv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Runtime Scaled</a:t>
            </a:r>
            <a:r>
              <a:rPr lang="en-US" baseline="0"/>
              <a:t> as Image is Scaled up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1"/>
          <c:order val="0"/>
          <c:tx>
            <c:strRef>
              <c:f>benchmark_scaling!$C$1</c:f>
              <c:strCache>
                <c:ptCount val="1"/>
                <c:pt idx="0">
                  <c:v>Face Detection 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benchmark_scaling!$B$2:$B$16</c:f>
              <c:numCache>
                <c:formatCode>General</c:formatCode>
                <c:ptCount val="15"/>
                <c:pt idx="0">
                  <c:v>0.24199999999999999</c:v>
                </c:pt>
                <c:pt idx="1">
                  <c:v>0.28100000000000003</c:v>
                </c:pt>
                <c:pt idx="2">
                  <c:v>0.32300000000000001</c:v>
                </c:pt>
                <c:pt idx="3">
                  <c:v>0.37</c:v>
                </c:pt>
                <c:pt idx="4">
                  <c:v>0.42299999999999999</c:v>
                </c:pt>
                <c:pt idx="5">
                  <c:v>0.48699999999999999</c:v>
                </c:pt>
                <c:pt idx="6">
                  <c:v>0.55900000000000005</c:v>
                </c:pt>
                <c:pt idx="7">
                  <c:v>0.64500000000000002</c:v>
                </c:pt>
                <c:pt idx="8">
                  <c:v>0.73899999999999999</c:v>
                </c:pt>
                <c:pt idx="9">
                  <c:v>0.85699999999999998</c:v>
                </c:pt>
                <c:pt idx="10">
                  <c:v>0.98499999999999999</c:v>
                </c:pt>
                <c:pt idx="11">
                  <c:v>1.1359999999999999</c:v>
                </c:pt>
                <c:pt idx="12">
                  <c:v>1.3169999999999999</c:v>
                </c:pt>
                <c:pt idx="13">
                  <c:v>1.5209999999999999</c:v>
                </c:pt>
                <c:pt idx="14">
                  <c:v>1.768</c:v>
                </c:pt>
              </c:numCache>
            </c:numRef>
          </c:cat>
          <c:val>
            <c:numRef>
              <c:f>benchmark_scaling!$C$2:$C$16</c:f>
              <c:numCache>
                <c:formatCode>General</c:formatCode>
                <c:ptCount val="15"/>
                <c:pt idx="0">
                  <c:v>0.47239999999999999</c:v>
                </c:pt>
                <c:pt idx="1">
                  <c:v>0.54090000000000005</c:v>
                </c:pt>
                <c:pt idx="2">
                  <c:v>0.58989999999999998</c:v>
                </c:pt>
                <c:pt idx="3">
                  <c:v>0.72160000000000002</c:v>
                </c:pt>
                <c:pt idx="4">
                  <c:v>0.81879999999999997</c:v>
                </c:pt>
                <c:pt idx="5">
                  <c:v>0.90239999999999998</c:v>
                </c:pt>
                <c:pt idx="6">
                  <c:v>1.1232</c:v>
                </c:pt>
                <c:pt idx="7">
                  <c:v>1.2000999999999999</c:v>
                </c:pt>
                <c:pt idx="8">
                  <c:v>1.423</c:v>
                </c:pt>
                <c:pt idx="9">
                  <c:v>2.1269999999999998</c:v>
                </c:pt>
                <c:pt idx="10">
                  <c:v>2.0596999999999999</c:v>
                </c:pt>
                <c:pt idx="11">
                  <c:v>2.3433999999999999</c:v>
                </c:pt>
                <c:pt idx="12">
                  <c:v>2.6684999999999999</c:v>
                </c:pt>
                <c:pt idx="13">
                  <c:v>4.2306999999999997</c:v>
                </c:pt>
                <c:pt idx="14">
                  <c:v>16.976500000000001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75B-4527-AEA6-216768DC59AD}"/>
            </c:ext>
          </c:extLst>
        </c:ser>
        <c:ser>
          <c:idx val="2"/>
          <c:order val="1"/>
          <c:tx>
            <c:strRef>
              <c:f>benchmark_scaling!$D$1</c:f>
              <c:strCache>
                <c:ptCount val="1"/>
                <c:pt idx="0">
                  <c:v>DCT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benchmark_scaling!$B$2:$B$16</c:f>
              <c:numCache>
                <c:formatCode>General</c:formatCode>
                <c:ptCount val="15"/>
                <c:pt idx="0">
                  <c:v>0.24199999999999999</c:v>
                </c:pt>
                <c:pt idx="1">
                  <c:v>0.28100000000000003</c:v>
                </c:pt>
                <c:pt idx="2">
                  <c:v>0.32300000000000001</c:v>
                </c:pt>
                <c:pt idx="3">
                  <c:v>0.37</c:v>
                </c:pt>
                <c:pt idx="4">
                  <c:v>0.42299999999999999</c:v>
                </c:pt>
                <c:pt idx="5">
                  <c:v>0.48699999999999999</c:v>
                </c:pt>
                <c:pt idx="6">
                  <c:v>0.55900000000000005</c:v>
                </c:pt>
                <c:pt idx="7">
                  <c:v>0.64500000000000002</c:v>
                </c:pt>
                <c:pt idx="8">
                  <c:v>0.73899999999999999</c:v>
                </c:pt>
                <c:pt idx="9">
                  <c:v>0.85699999999999998</c:v>
                </c:pt>
                <c:pt idx="10">
                  <c:v>0.98499999999999999</c:v>
                </c:pt>
                <c:pt idx="11">
                  <c:v>1.1359999999999999</c:v>
                </c:pt>
                <c:pt idx="12">
                  <c:v>1.3169999999999999</c:v>
                </c:pt>
                <c:pt idx="13">
                  <c:v>1.5209999999999999</c:v>
                </c:pt>
                <c:pt idx="14">
                  <c:v>1.768</c:v>
                </c:pt>
              </c:numCache>
            </c:numRef>
          </c:cat>
          <c:val>
            <c:numRef>
              <c:f>benchmark_scaling!$D$2:$D$16</c:f>
              <c:numCache>
                <c:formatCode>General</c:formatCode>
                <c:ptCount val="15"/>
                <c:pt idx="0">
                  <c:v>6.0600000000000001E-2</c:v>
                </c:pt>
                <c:pt idx="1">
                  <c:v>7.5399999999999995E-2</c:v>
                </c:pt>
                <c:pt idx="2">
                  <c:v>8.2299999999999998E-2</c:v>
                </c:pt>
                <c:pt idx="3">
                  <c:v>9.6600000000000005E-2</c:v>
                </c:pt>
                <c:pt idx="4">
                  <c:v>0.111</c:v>
                </c:pt>
                <c:pt idx="5">
                  <c:v>0.1183</c:v>
                </c:pt>
                <c:pt idx="6">
                  <c:v>0.16309999999999999</c:v>
                </c:pt>
                <c:pt idx="7">
                  <c:v>0.1482</c:v>
                </c:pt>
                <c:pt idx="8">
                  <c:v>0.18859999999999999</c:v>
                </c:pt>
                <c:pt idx="9">
                  <c:v>0.28910000000000002</c:v>
                </c:pt>
                <c:pt idx="10">
                  <c:v>0.2823</c:v>
                </c:pt>
                <c:pt idx="11">
                  <c:v>0.32279999999999998</c:v>
                </c:pt>
                <c:pt idx="12">
                  <c:v>0.36280000000000001</c:v>
                </c:pt>
                <c:pt idx="13">
                  <c:v>0.58840000000000003</c:v>
                </c:pt>
                <c:pt idx="14">
                  <c:v>1.5528999999999999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75B-4527-AEA6-216768DC59AD}"/>
            </c:ext>
          </c:extLst>
        </c:ser>
        <c:ser>
          <c:idx val="4"/>
          <c:order val="2"/>
          <c:tx>
            <c:strRef>
              <c:f>benchmark_scaling!$E$1</c:f>
              <c:strCache>
                <c:ptCount val="1"/>
                <c:pt idx="0">
                  <c:v>RF Classification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numRef>
              <c:f>benchmark_scaling!$B$2:$B$16</c:f>
              <c:numCache>
                <c:formatCode>General</c:formatCode>
                <c:ptCount val="15"/>
                <c:pt idx="0">
                  <c:v>0.24199999999999999</c:v>
                </c:pt>
                <c:pt idx="1">
                  <c:v>0.28100000000000003</c:v>
                </c:pt>
                <c:pt idx="2">
                  <c:v>0.32300000000000001</c:v>
                </c:pt>
                <c:pt idx="3">
                  <c:v>0.37</c:v>
                </c:pt>
                <c:pt idx="4">
                  <c:v>0.42299999999999999</c:v>
                </c:pt>
                <c:pt idx="5">
                  <c:v>0.48699999999999999</c:v>
                </c:pt>
                <c:pt idx="6">
                  <c:v>0.55900000000000005</c:v>
                </c:pt>
                <c:pt idx="7">
                  <c:v>0.64500000000000002</c:v>
                </c:pt>
                <c:pt idx="8">
                  <c:v>0.73899999999999999</c:v>
                </c:pt>
                <c:pt idx="9">
                  <c:v>0.85699999999999998</c:v>
                </c:pt>
                <c:pt idx="10">
                  <c:v>0.98499999999999999</c:v>
                </c:pt>
                <c:pt idx="11">
                  <c:v>1.1359999999999999</c:v>
                </c:pt>
                <c:pt idx="12">
                  <c:v>1.3169999999999999</c:v>
                </c:pt>
                <c:pt idx="13">
                  <c:v>1.5209999999999999</c:v>
                </c:pt>
                <c:pt idx="14">
                  <c:v>1.768</c:v>
                </c:pt>
              </c:numCache>
            </c:numRef>
          </c:cat>
          <c:val>
            <c:numRef>
              <c:f>benchmark_scaling!$E$2:$E$16</c:f>
              <c:numCache>
                <c:formatCode>General</c:formatCode>
                <c:ptCount val="15"/>
                <c:pt idx="0">
                  <c:v>0.1547</c:v>
                </c:pt>
                <c:pt idx="1">
                  <c:v>9.6699999999999994E-2</c:v>
                </c:pt>
                <c:pt idx="2">
                  <c:v>8.9599999999999999E-2</c:v>
                </c:pt>
                <c:pt idx="3">
                  <c:v>9.6000000000000002E-2</c:v>
                </c:pt>
                <c:pt idx="4">
                  <c:v>8.7499999999999994E-2</c:v>
                </c:pt>
                <c:pt idx="5">
                  <c:v>8.1199999999999994E-2</c:v>
                </c:pt>
                <c:pt idx="6">
                  <c:v>8.6900000000000005E-2</c:v>
                </c:pt>
                <c:pt idx="7">
                  <c:v>8.5300000000000001E-2</c:v>
                </c:pt>
                <c:pt idx="8">
                  <c:v>8.9800000000000005E-2</c:v>
                </c:pt>
                <c:pt idx="9">
                  <c:v>0.11070000000000001</c:v>
                </c:pt>
                <c:pt idx="10">
                  <c:v>8.8499999999999995E-2</c:v>
                </c:pt>
                <c:pt idx="11">
                  <c:v>8.9399999999999993E-2</c:v>
                </c:pt>
                <c:pt idx="12">
                  <c:v>8.5500000000000007E-2</c:v>
                </c:pt>
                <c:pt idx="13">
                  <c:v>0.1114</c:v>
                </c:pt>
                <c:pt idx="14">
                  <c:v>0.21690000000000001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75B-4527-AEA6-216768DC59A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985623151"/>
        <c:axId val="1985621231"/>
      </c:barChart>
      <c:catAx>
        <c:axId val="1985623151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File Size</a:t>
                </a:r>
                <a:r>
                  <a:rPr lang="en-US" baseline="0"/>
                  <a:t> (mb)</a:t>
                </a: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85621231"/>
        <c:crosses val="autoZero"/>
        <c:auto val="1"/>
        <c:lblAlgn val="ctr"/>
        <c:lblOffset val="100"/>
        <c:noMultiLvlLbl val="0"/>
      </c:catAx>
      <c:valAx>
        <c:axId val="198562123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Run</a:t>
                </a:r>
                <a:r>
                  <a:rPr lang="en-US" baseline="0" dirty="0"/>
                  <a:t> Time (s)</a:t>
                </a:r>
                <a:endParaRPr lang="en-US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8562315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Runtime Scaled</a:t>
            </a:r>
            <a:r>
              <a:rPr lang="en-US" baseline="0"/>
              <a:t> as Image is Scaled up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4"/>
          <c:order val="0"/>
          <c:tx>
            <c:strRef>
              <c:f>benchmark_scaling!$E$1</c:f>
              <c:strCache>
                <c:ptCount val="1"/>
                <c:pt idx="0">
                  <c:v>Classification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numRef>
              <c:f>benchmark_scaling!$B$2:$B$20</c:f>
              <c:numCache>
                <c:formatCode>General</c:formatCode>
                <c:ptCount val="19"/>
                <c:pt idx="0">
                  <c:v>2.9000000000000001E-2</c:v>
                </c:pt>
                <c:pt idx="1">
                  <c:v>4.9000000000000002E-2</c:v>
                </c:pt>
                <c:pt idx="2">
                  <c:v>6.9000000000000006E-2</c:v>
                </c:pt>
                <c:pt idx="3">
                  <c:v>0.10199999999999999</c:v>
                </c:pt>
                <c:pt idx="4">
                  <c:v>0.129</c:v>
                </c:pt>
                <c:pt idx="5">
                  <c:v>0.17</c:v>
                </c:pt>
                <c:pt idx="6">
                  <c:v>0.20300000000000001</c:v>
                </c:pt>
                <c:pt idx="7">
                  <c:v>0.25</c:v>
                </c:pt>
                <c:pt idx="8">
                  <c:v>0.29299999999999998</c:v>
                </c:pt>
                <c:pt idx="9">
                  <c:v>0.34599999999999997</c:v>
                </c:pt>
                <c:pt idx="10">
                  <c:v>0.39200000000000002</c:v>
                </c:pt>
                <c:pt idx="11">
                  <c:v>0.45200000000000001</c:v>
                </c:pt>
                <c:pt idx="12">
                  <c:v>0.50900000000000001</c:v>
                </c:pt>
                <c:pt idx="13">
                  <c:v>0.57199999999999995</c:v>
                </c:pt>
                <c:pt idx="14">
                  <c:v>0.60799999999999998</c:v>
                </c:pt>
                <c:pt idx="15">
                  <c:v>0.70399999999999996</c:v>
                </c:pt>
                <c:pt idx="16">
                  <c:v>0.77600000000000002</c:v>
                </c:pt>
                <c:pt idx="17">
                  <c:v>0.85299999999999998</c:v>
                </c:pt>
                <c:pt idx="18">
                  <c:v>0.92900000000000005</c:v>
                </c:pt>
              </c:numCache>
            </c:numRef>
          </c:cat>
          <c:val>
            <c:numRef>
              <c:f>benchmark_scaling!$E$2:$E$20</c:f>
              <c:numCache>
                <c:formatCode>General</c:formatCode>
                <c:ptCount val="19"/>
                <c:pt idx="0">
                  <c:v>4.3299999999999998E-2</c:v>
                </c:pt>
                <c:pt idx="1">
                  <c:v>4.41E-2</c:v>
                </c:pt>
                <c:pt idx="2">
                  <c:v>4.7199999999999999E-2</c:v>
                </c:pt>
                <c:pt idx="3">
                  <c:v>4.24E-2</c:v>
                </c:pt>
                <c:pt idx="4">
                  <c:v>4.3499999999999997E-2</c:v>
                </c:pt>
                <c:pt idx="5">
                  <c:v>4.5400000000000003E-2</c:v>
                </c:pt>
                <c:pt idx="6">
                  <c:v>4.3299999999999998E-2</c:v>
                </c:pt>
                <c:pt idx="7">
                  <c:v>4.19E-2</c:v>
                </c:pt>
                <c:pt idx="8">
                  <c:v>4.2599999999999999E-2</c:v>
                </c:pt>
                <c:pt idx="9">
                  <c:v>4.3200000000000002E-2</c:v>
                </c:pt>
                <c:pt idx="10">
                  <c:v>4.4299999999999999E-2</c:v>
                </c:pt>
                <c:pt idx="11">
                  <c:v>4.2700000000000002E-2</c:v>
                </c:pt>
                <c:pt idx="12">
                  <c:v>4.2200000000000001E-2</c:v>
                </c:pt>
                <c:pt idx="13">
                  <c:v>4.0800000000000003E-2</c:v>
                </c:pt>
                <c:pt idx="14">
                  <c:v>4.1500000000000002E-2</c:v>
                </c:pt>
                <c:pt idx="15">
                  <c:v>4.2000000000000003E-2</c:v>
                </c:pt>
                <c:pt idx="16">
                  <c:v>4.2700000000000002E-2</c:v>
                </c:pt>
                <c:pt idx="17">
                  <c:v>4.0800000000000003E-2</c:v>
                </c:pt>
                <c:pt idx="18">
                  <c:v>4.5699999999999998E-2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08A-4D19-A232-C3AE8E5F5BB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985623151"/>
        <c:axId val="1985621231"/>
      </c:barChart>
      <c:catAx>
        <c:axId val="1985623151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File Size</a:t>
                </a:r>
                <a:r>
                  <a:rPr lang="en-US" baseline="0"/>
                  <a:t> (mb)</a:t>
                </a: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85621231"/>
        <c:crosses val="autoZero"/>
        <c:auto val="1"/>
        <c:lblAlgn val="ctr"/>
        <c:lblOffset val="100"/>
        <c:noMultiLvlLbl val="0"/>
      </c:catAx>
      <c:valAx>
        <c:axId val="198562123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Run</a:t>
                </a:r>
                <a:r>
                  <a:rPr lang="en-US" baseline="0" dirty="0"/>
                  <a:t> Time (s)</a:t>
                </a:r>
                <a:endParaRPr lang="en-US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8562315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Faces Detected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1"/>
          <c:order val="0"/>
          <c:tx>
            <c:strRef>
              <c:f>benchmark_scaling!$G$1</c:f>
              <c:strCache>
                <c:ptCount val="1"/>
                <c:pt idx="0">
                  <c:v>Faces Deteced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benchmark_scaling!$B$2:$B$16</c:f>
              <c:numCache>
                <c:formatCode>General</c:formatCode>
                <c:ptCount val="15"/>
                <c:pt idx="0">
                  <c:v>0.24199999999999999</c:v>
                </c:pt>
                <c:pt idx="1">
                  <c:v>0.28100000000000003</c:v>
                </c:pt>
                <c:pt idx="2">
                  <c:v>0.32300000000000001</c:v>
                </c:pt>
                <c:pt idx="3">
                  <c:v>0.37</c:v>
                </c:pt>
                <c:pt idx="4">
                  <c:v>0.42299999999999999</c:v>
                </c:pt>
                <c:pt idx="5">
                  <c:v>0.48699999999999999</c:v>
                </c:pt>
                <c:pt idx="6">
                  <c:v>0.55900000000000005</c:v>
                </c:pt>
                <c:pt idx="7">
                  <c:v>0.64500000000000002</c:v>
                </c:pt>
                <c:pt idx="8">
                  <c:v>0.73899999999999999</c:v>
                </c:pt>
                <c:pt idx="9">
                  <c:v>0.85699999999999998</c:v>
                </c:pt>
                <c:pt idx="10">
                  <c:v>0.98499999999999999</c:v>
                </c:pt>
                <c:pt idx="11">
                  <c:v>1.1359999999999999</c:v>
                </c:pt>
                <c:pt idx="12">
                  <c:v>1.3169999999999999</c:v>
                </c:pt>
                <c:pt idx="13">
                  <c:v>1.5209999999999999</c:v>
                </c:pt>
                <c:pt idx="14">
                  <c:v>1.768</c:v>
                </c:pt>
              </c:numCache>
            </c:numRef>
          </c:cat>
          <c:val>
            <c:numRef>
              <c:f>benchmark_scaling!$G$2:$G$16</c:f>
              <c:numCache>
                <c:formatCode>General</c:formatCode>
                <c:ptCount val="15"/>
                <c:pt idx="0">
                  <c:v>2</c:v>
                </c:pt>
                <c:pt idx="1">
                  <c:v>2</c:v>
                </c:pt>
                <c:pt idx="2">
                  <c:v>2</c:v>
                </c:pt>
                <c:pt idx="3">
                  <c:v>2</c:v>
                </c:pt>
                <c:pt idx="4">
                  <c:v>3</c:v>
                </c:pt>
                <c:pt idx="5">
                  <c:v>2</c:v>
                </c:pt>
                <c:pt idx="6">
                  <c:v>6</c:v>
                </c:pt>
                <c:pt idx="7">
                  <c:v>1</c:v>
                </c:pt>
                <c:pt idx="8">
                  <c:v>4</c:v>
                </c:pt>
                <c:pt idx="9">
                  <c:v>2</c:v>
                </c:pt>
                <c:pt idx="10">
                  <c:v>5</c:v>
                </c:pt>
                <c:pt idx="11">
                  <c:v>4</c:v>
                </c:pt>
                <c:pt idx="12">
                  <c:v>1</c:v>
                </c:pt>
                <c:pt idx="13">
                  <c:v>5</c:v>
                </c:pt>
                <c:pt idx="14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EE0-4D90-A97E-6DC861E1F2A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985623151"/>
        <c:axId val="1985621231"/>
      </c:barChart>
      <c:catAx>
        <c:axId val="1985623151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File Size</a:t>
                </a:r>
                <a:r>
                  <a:rPr lang="en-US" baseline="0"/>
                  <a:t> (mb)</a:t>
                </a: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85621231"/>
        <c:crosses val="autoZero"/>
        <c:auto val="1"/>
        <c:lblAlgn val="ctr"/>
        <c:lblOffset val="100"/>
        <c:noMultiLvlLbl val="0"/>
      </c:catAx>
      <c:valAx>
        <c:axId val="198562123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Run</a:t>
                </a:r>
                <a:r>
                  <a:rPr lang="en-US" baseline="0"/>
                  <a:t> Time (ms)</a:t>
                </a: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8562315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Runtime Scaled</a:t>
            </a:r>
            <a:r>
              <a:rPr lang="en-US" baseline="0"/>
              <a:t> as Image is Scaled up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1"/>
          <c:order val="0"/>
          <c:tx>
            <c:strRef>
              <c:f>benchmark_scaling!$C$1</c:f>
              <c:strCache>
                <c:ptCount val="1"/>
                <c:pt idx="0">
                  <c:v>Face Detection 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benchmark_scaling!$B$2:$B$16</c:f>
              <c:numCache>
                <c:formatCode>General</c:formatCode>
                <c:ptCount val="15"/>
                <c:pt idx="0">
                  <c:v>0.24199999999999999</c:v>
                </c:pt>
                <c:pt idx="1">
                  <c:v>0.28100000000000003</c:v>
                </c:pt>
                <c:pt idx="2">
                  <c:v>0.32300000000000001</c:v>
                </c:pt>
                <c:pt idx="3">
                  <c:v>0.37</c:v>
                </c:pt>
                <c:pt idx="4">
                  <c:v>0.42299999999999999</c:v>
                </c:pt>
                <c:pt idx="5">
                  <c:v>0.48699999999999999</c:v>
                </c:pt>
                <c:pt idx="6">
                  <c:v>0.55900000000000005</c:v>
                </c:pt>
                <c:pt idx="7">
                  <c:v>0.64500000000000002</c:v>
                </c:pt>
                <c:pt idx="8">
                  <c:v>0.73899999999999999</c:v>
                </c:pt>
                <c:pt idx="9">
                  <c:v>0.85699999999999998</c:v>
                </c:pt>
                <c:pt idx="10">
                  <c:v>0.98499999999999999</c:v>
                </c:pt>
                <c:pt idx="11">
                  <c:v>1.1359999999999999</c:v>
                </c:pt>
                <c:pt idx="12">
                  <c:v>1.3169999999999999</c:v>
                </c:pt>
                <c:pt idx="13">
                  <c:v>1.5209999999999999</c:v>
                </c:pt>
                <c:pt idx="14">
                  <c:v>1.768</c:v>
                </c:pt>
              </c:numCache>
            </c:numRef>
          </c:cat>
          <c:val>
            <c:numRef>
              <c:f>benchmark_scaling!$C$2:$C$16</c:f>
              <c:numCache>
                <c:formatCode>General</c:formatCode>
                <c:ptCount val="15"/>
                <c:pt idx="0">
                  <c:v>0.47239999999999999</c:v>
                </c:pt>
                <c:pt idx="1">
                  <c:v>0.54090000000000005</c:v>
                </c:pt>
                <c:pt idx="2">
                  <c:v>0.58989999999999998</c:v>
                </c:pt>
                <c:pt idx="3">
                  <c:v>0.72160000000000002</c:v>
                </c:pt>
                <c:pt idx="4">
                  <c:v>0.81879999999999997</c:v>
                </c:pt>
                <c:pt idx="5">
                  <c:v>0.90239999999999998</c:v>
                </c:pt>
                <c:pt idx="6">
                  <c:v>1.1232</c:v>
                </c:pt>
                <c:pt idx="7">
                  <c:v>1.2000999999999999</c:v>
                </c:pt>
                <c:pt idx="8">
                  <c:v>1.423</c:v>
                </c:pt>
                <c:pt idx="9">
                  <c:v>2.1269999999999998</c:v>
                </c:pt>
                <c:pt idx="10">
                  <c:v>2.0596999999999999</c:v>
                </c:pt>
                <c:pt idx="11">
                  <c:v>2.3433999999999999</c:v>
                </c:pt>
                <c:pt idx="12">
                  <c:v>2.6684999999999999</c:v>
                </c:pt>
                <c:pt idx="13">
                  <c:v>4.2306999999999997</c:v>
                </c:pt>
                <c:pt idx="14">
                  <c:v>16.976500000000001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75B-4527-AEA6-216768DC59A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985623151"/>
        <c:axId val="1985621231"/>
      </c:barChart>
      <c:catAx>
        <c:axId val="1985623151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File Size</a:t>
                </a:r>
                <a:r>
                  <a:rPr lang="en-US" baseline="0"/>
                  <a:t> (mb)</a:t>
                </a: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85621231"/>
        <c:crosses val="autoZero"/>
        <c:auto val="1"/>
        <c:lblAlgn val="ctr"/>
        <c:lblOffset val="100"/>
        <c:noMultiLvlLbl val="0"/>
      </c:catAx>
      <c:valAx>
        <c:axId val="198562123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Run</a:t>
                </a:r>
                <a:r>
                  <a:rPr lang="en-US" baseline="0" dirty="0"/>
                  <a:t> Time (s)</a:t>
                </a:r>
                <a:endParaRPr lang="en-US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8562315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Runtime Scaled</a:t>
            </a:r>
            <a:r>
              <a:rPr lang="en-US" baseline="0"/>
              <a:t> as Image is Scaled up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2"/>
          <c:order val="0"/>
          <c:tx>
            <c:strRef>
              <c:f>benchmark_scaling!$D$1</c:f>
              <c:strCache>
                <c:ptCount val="1"/>
                <c:pt idx="0">
                  <c:v>DCT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benchmark_scaling!$B$2:$B$16</c:f>
              <c:numCache>
                <c:formatCode>General</c:formatCode>
                <c:ptCount val="15"/>
                <c:pt idx="0">
                  <c:v>0.24199999999999999</c:v>
                </c:pt>
                <c:pt idx="1">
                  <c:v>0.28100000000000003</c:v>
                </c:pt>
                <c:pt idx="2">
                  <c:v>0.32300000000000001</c:v>
                </c:pt>
                <c:pt idx="3">
                  <c:v>0.37</c:v>
                </c:pt>
                <c:pt idx="4">
                  <c:v>0.42299999999999999</c:v>
                </c:pt>
                <c:pt idx="5">
                  <c:v>0.48699999999999999</c:v>
                </c:pt>
                <c:pt idx="6">
                  <c:v>0.55900000000000005</c:v>
                </c:pt>
                <c:pt idx="7">
                  <c:v>0.64500000000000002</c:v>
                </c:pt>
                <c:pt idx="8">
                  <c:v>0.73899999999999999</c:v>
                </c:pt>
                <c:pt idx="9">
                  <c:v>0.85699999999999998</c:v>
                </c:pt>
                <c:pt idx="10">
                  <c:v>0.98499999999999999</c:v>
                </c:pt>
                <c:pt idx="11">
                  <c:v>1.1359999999999999</c:v>
                </c:pt>
                <c:pt idx="12">
                  <c:v>1.3169999999999999</c:v>
                </c:pt>
                <c:pt idx="13">
                  <c:v>1.5209999999999999</c:v>
                </c:pt>
                <c:pt idx="14">
                  <c:v>1.768</c:v>
                </c:pt>
              </c:numCache>
            </c:numRef>
          </c:cat>
          <c:val>
            <c:numRef>
              <c:f>benchmark_scaling!$D$2:$D$16</c:f>
              <c:numCache>
                <c:formatCode>General</c:formatCode>
                <c:ptCount val="15"/>
                <c:pt idx="0">
                  <c:v>6.0600000000000001E-2</c:v>
                </c:pt>
                <c:pt idx="1">
                  <c:v>7.5399999999999995E-2</c:v>
                </c:pt>
                <c:pt idx="2">
                  <c:v>8.2299999999999998E-2</c:v>
                </c:pt>
                <c:pt idx="3">
                  <c:v>9.6600000000000005E-2</c:v>
                </c:pt>
                <c:pt idx="4">
                  <c:v>0.111</c:v>
                </c:pt>
                <c:pt idx="5">
                  <c:v>0.1183</c:v>
                </c:pt>
                <c:pt idx="6">
                  <c:v>0.16309999999999999</c:v>
                </c:pt>
                <c:pt idx="7">
                  <c:v>0.1482</c:v>
                </c:pt>
                <c:pt idx="8">
                  <c:v>0.18859999999999999</c:v>
                </c:pt>
                <c:pt idx="9">
                  <c:v>0.28910000000000002</c:v>
                </c:pt>
                <c:pt idx="10">
                  <c:v>0.2823</c:v>
                </c:pt>
                <c:pt idx="11">
                  <c:v>0.32279999999999998</c:v>
                </c:pt>
                <c:pt idx="12">
                  <c:v>0.36280000000000001</c:v>
                </c:pt>
                <c:pt idx="13">
                  <c:v>0.58840000000000003</c:v>
                </c:pt>
                <c:pt idx="14">
                  <c:v>1.5528999999999999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75B-4527-AEA6-216768DC59A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985623151"/>
        <c:axId val="1985621231"/>
      </c:barChart>
      <c:catAx>
        <c:axId val="1985623151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File Size</a:t>
                </a:r>
                <a:r>
                  <a:rPr lang="en-US" baseline="0"/>
                  <a:t> (mb)</a:t>
                </a: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85621231"/>
        <c:crosses val="autoZero"/>
        <c:auto val="1"/>
        <c:lblAlgn val="ctr"/>
        <c:lblOffset val="100"/>
        <c:noMultiLvlLbl val="0"/>
      </c:catAx>
      <c:valAx>
        <c:axId val="198562123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Run</a:t>
                </a:r>
                <a:r>
                  <a:rPr lang="en-US" baseline="0" dirty="0"/>
                  <a:t> Time (s)</a:t>
                </a:r>
                <a:endParaRPr lang="en-US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8562315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Runtime Scaled</a:t>
            </a:r>
            <a:r>
              <a:rPr lang="en-US" baseline="0"/>
              <a:t> as Image is Scaled up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4"/>
          <c:order val="0"/>
          <c:tx>
            <c:strRef>
              <c:f>benchmark_scaling!$E$1</c:f>
              <c:strCache>
                <c:ptCount val="1"/>
                <c:pt idx="0">
                  <c:v>RF Classification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numRef>
              <c:f>benchmark_scaling!$B$2:$B$16</c:f>
              <c:numCache>
                <c:formatCode>General</c:formatCode>
                <c:ptCount val="15"/>
                <c:pt idx="0">
                  <c:v>0.24199999999999999</c:v>
                </c:pt>
                <c:pt idx="1">
                  <c:v>0.28100000000000003</c:v>
                </c:pt>
                <c:pt idx="2">
                  <c:v>0.32300000000000001</c:v>
                </c:pt>
                <c:pt idx="3">
                  <c:v>0.37</c:v>
                </c:pt>
                <c:pt idx="4">
                  <c:v>0.42299999999999999</c:v>
                </c:pt>
                <c:pt idx="5">
                  <c:v>0.48699999999999999</c:v>
                </c:pt>
                <c:pt idx="6">
                  <c:v>0.55900000000000005</c:v>
                </c:pt>
                <c:pt idx="7">
                  <c:v>0.64500000000000002</c:v>
                </c:pt>
                <c:pt idx="8">
                  <c:v>0.73899999999999999</c:v>
                </c:pt>
                <c:pt idx="9">
                  <c:v>0.85699999999999998</c:v>
                </c:pt>
                <c:pt idx="10">
                  <c:v>0.98499999999999999</c:v>
                </c:pt>
                <c:pt idx="11">
                  <c:v>1.1359999999999999</c:v>
                </c:pt>
                <c:pt idx="12">
                  <c:v>1.3169999999999999</c:v>
                </c:pt>
                <c:pt idx="13">
                  <c:v>1.5209999999999999</c:v>
                </c:pt>
                <c:pt idx="14">
                  <c:v>1.768</c:v>
                </c:pt>
              </c:numCache>
            </c:numRef>
          </c:cat>
          <c:val>
            <c:numRef>
              <c:f>benchmark_scaling!$E$2:$E$16</c:f>
              <c:numCache>
                <c:formatCode>General</c:formatCode>
                <c:ptCount val="15"/>
                <c:pt idx="0">
                  <c:v>0.1547</c:v>
                </c:pt>
                <c:pt idx="1">
                  <c:v>9.6699999999999994E-2</c:v>
                </c:pt>
                <c:pt idx="2">
                  <c:v>8.9599999999999999E-2</c:v>
                </c:pt>
                <c:pt idx="3">
                  <c:v>9.6000000000000002E-2</c:v>
                </c:pt>
                <c:pt idx="4">
                  <c:v>8.7499999999999994E-2</c:v>
                </c:pt>
                <c:pt idx="5">
                  <c:v>8.1199999999999994E-2</c:v>
                </c:pt>
                <c:pt idx="6">
                  <c:v>8.6900000000000005E-2</c:v>
                </c:pt>
                <c:pt idx="7">
                  <c:v>8.5300000000000001E-2</c:v>
                </c:pt>
                <c:pt idx="8">
                  <c:v>8.9800000000000005E-2</c:v>
                </c:pt>
                <c:pt idx="9">
                  <c:v>0.11070000000000001</c:v>
                </c:pt>
                <c:pt idx="10">
                  <c:v>8.8499999999999995E-2</c:v>
                </c:pt>
                <c:pt idx="11">
                  <c:v>8.9399999999999993E-2</c:v>
                </c:pt>
                <c:pt idx="12">
                  <c:v>8.5500000000000007E-2</c:v>
                </c:pt>
                <c:pt idx="13">
                  <c:v>0.1114</c:v>
                </c:pt>
                <c:pt idx="14">
                  <c:v>0.21690000000000001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75B-4527-AEA6-216768DC59A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985623151"/>
        <c:axId val="1985621231"/>
      </c:barChart>
      <c:catAx>
        <c:axId val="1985623151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File Size</a:t>
                </a:r>
                <a:r>
                  <a:rPr lang="en-US" baseline="0"/>
                  <a:t> (mb)</a:t>
                </a: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85621231"/>
        <c:crosses val="autoZero"/>
        <c:auto val="1"/>
        <c:lblAlgn val="ctr"/>
        <c:lblOffset val="100"/>
        <c:noMultiLvlLbl val="0"/>
      </c:catAx>
      <c:valAx>
        <c:axId val="198562123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Run</a:t>
                </a:r>
                <a:r>
                  <a:rPr lang="en-US" baseline="0" dirty="0"/>
                  <a:t> Time (s)</a:t>
                </a:r>
                <a:endParaRPr lang="en-US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8562315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Runtime Scaled</a:t>
            </a:r>
            <a:r>
              <a:rPr lang="en-US" baseline="0"/>
              <a:t> as Image is Scaled up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1"/>
          <c:order val="0"/>
          <c:tx>
            <c:strRef>
              <c:f>benchmark_scaling!$C$1</c:f>
              <c:strCache>
                <c:ptCount val="1"/>
                <c:pt idx="0">
                  <c:v>Face Detection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benchmark_scaling!$B$2:$B$20</c:f>
              <c:numCache>
                <c:formatCode>General</c:formatCode>
                <c:ptCount val="19"/>
                <c:pt idx="0">
                  <c:v>2.9000000000000001E-2</c:v>
                </c:pt>
                <c:pt idx="1">
                  <c:v>4.9000000000000002E-2</c:v>
                </c:pt>
                <c:pt idx="2">
                  <c:v>6.9000000000000006E-2</c:v>
                </c:pt>
                <c:pt idx="3">
                  <c:v>0.10199999999999999</c:v>
                </c:pt>
                <c:pt idx="4">
                  <c:v>0.129</c:v>
                </c:pt>
                <c:pt idx="5">
                  <c:v>0.17</c:v>
                </c:pt>
                <c:pt idx="6">
                  <c:v>0.20300000000000001</c:v>
                </c:pt>
                <c:pt idx="7">
                  <c:v>0.25</c:v>
                </c:pt>
                <c:pt idx="8">
                  <c:v>0.29299999999999998</c:v>
                </c:pt>
                <c:pt idx="9">
                  <c:v>0.34599999999999997</c:v>
                </c:pt>
                <c:pt idx="10">
                  <c:v>0.39200000000000002</c:v>
                </c:pt>
                <c:pt idx="11">
                  <c:v>0.45200000000000001</c:v>
                </c:pt>
                <c:pt idx="12">
                  <c:v>0.50900000000000001</c:v>
                </c:pt>
                <c:pt idx="13">
                  <c:v>0.57199999999999995</c:v>
                </c:pt>
                <c:pt idx="14">
                  <c:v>0.60799999999999998</c:v>
                </c:pt>
                <c:pt idx="15">
                  <c:v>0.70399999999999996</c:v>
                </c:pt>
                <c:pt idx="16">
                  <c:v>0.77600000000000002</c:v>
                </c:pt>
                <c:pt idx="17">
                  <c:v>0.85299999999999998</c:v>
                </c:pt>
                <c:pt idx="18">
                  <c:v>0.92900000000000005</c:v>
                </c:pt>
              </c:numCache>
            </c:numRef>
          </c:cat>
          <c:val>
            <c:numRef>
              <c:f>benchmark_scaling!$C$2:$C$20</c:f>
              <c:numCache>
                <c:formatCode>General</c:formatCode>
                <c:ptCount val="19"/>
                <c:pt idx="0">
                  <c:v>0.1298</c:v>
                </c:pt>
                <c:pt idx="1">
                  <c:v>0.1507</c:v>
                </c:pt>
                <c:pt idx="2">
                  <c:v>0.21690000000000001</c:v>
                </c:pt>
                <c:pt idx="3">
                  <c:v>0.29799999999999999</c:v>
                </c:pt>
                <c:pt idx="4">
                  <c:v>0.37009999999999998</c:v>
                </c:pt>
                <c:pt idx="5">
                  <c:v>0.47510000000000002</c:v>
                </c:pt>
                <c:pt idx="6">
                  <c:v>0.5575</c:v>
                </c:pt>
                <c:pt idx="7">
                  <c:v>0.68310000000000004</c:v>
                </c:pt>
                <c:pt idx="8">
                  <c:v>0.76929999999999998</c:v>
                </c:pt>
                <c:pt idx="9">
                  <c:v>0.90400000000000003</c:v>
                </c:pt>
                <c:pt idx="10">
                  <c:v>1.0181</c:v>
                </c:pt>
                <c:pt idx="11">
                  <c:v>1.151</c:v>
                </c:pt>
                <c:pt idx="12">
                  <c:v>1.2785</c:v>
                </c:pt>
                <c:pt idx="13">
                  <c:v>1.3817999999999999</c:v>
                </c:pt>
                <c:pt idx="14">
                  <c:v>1.5157</c:v>
                </c:pt>
                <c:pt idx="15">
                  <c:v>1.6949000000000001</c:v>
                </c:pt>
                <c:pt idx="16">
                  <c:v>1.8562000000000001</c:v>
                </c:pt>
                <c:pt idx="17">
                  <c:v>1.9771000000000001</c:v>
                </c:pt>
                <c:pt idx="18">
                  <c:v>2.2090999999999998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C48-4790-95B3-C0B47C512903}"/>
            </c:ext>
          </c:extLst>
        </c:ser>
        <c:ser>
          <c:idx val="2"/>
          <c:order val="1"/>
          <c:tx>
            <c:strRef>
              <c:f>benchmark_scaling!$D$1</c:f>
              <c:strCache>
                <c:ptCount val="1"/>
                <c:pt idx="0">
                  <c:v>DCT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benchmark_scaling!$B$2:$B$20</c:f>
              <c:numCache>
                <c:formatCode>General</c:formatCode>
                <c:ptCount val="19"/>
                <c:pt idx="0">
                  <c:v>2.9000000000000001E-2</c:v>
                </c:pt>
                <c:pt idx="1">
                  <c:v>4.9000000000000002E-2</c:v>
                </c:pt>
                <c:pt idx="2">
                  <c:v>6.9000000000000006E-2</c:v>
                </c:pt>
                <c:pt idx="3">
                  <c:v>0.10199999999999999</c:v>
                </c:pt>
                <c:pt idx="4">
                  <c:v>0.129</c:v>
                </c:pt>
                <c:pt idx="5">
                  <c:v>0.17</c:v>
                </c:pt>
                <c:pt idx="6">
                  <c:v>0.20300000000000001</c:v>
                </c:pt>
                <c:pt idx="7">
                  <c:v>0.25</c:v>
                </c:pt>
                <c:pt idx="8">
                  <c:v>0.29299999999999998</c:v>
                </c:pt>
                <c:pt idx="9">
                  <c:v>0.34599999999999997</c:v>
                </c:pt>
                <c:pt idx="10">
                  <c:v>0.39200000000000002</c:v>
                </c:pt>
                <c:pt idx="11">
                  <c:v>0.45200000000000001</c:v>
                </c:pt>
                <c:pt idx="12">
                  <c:v>0.50900000000000001</c:v>
                </c:pt>
                <c:pt idx="13">
                  <c:v>0.57199999999999995</c:v>
                </c:pt>
                <c:pt idx="14">
                  <c:v>0.60799999999999998</c:v>
                </c:pt>
                <c:pt idx="15">
                  <c:v>0.70399999999999996</c:v>
                </c:pt>
                <c:pt idx="16">
                  <c:v>0.77600000000000002</c:v>
                </c:pt>
                <c:pt idx="17">
                  <c:v>0.85299999999999998</c:v>
                </c:pt>
                <c:pt idx="18">
                  <c:v>0.92900000000000005</c:v>
                </c:pt>
              </c:numCache>
            </c:numRef>
          </c:cat>
          <c:val>
            <c:numRef>
              <c:f>benchmark_scaling!$D$2:$D$20</c:f>
              <c:numCache>
                <c:formatCode>General</c:formatCode>
                <c:ptCount val="19"/>
                <c:pt idx="0">
                  <c:v>1.21E-2</c:v>
                </c:pt>
                <c:pt idx="1">
                  <c:v>1.7100000000000001E-2</c:v>
                </c:pt>
                <c:pt idx="2">
                  <c:v>2.5499999999999998E-2</c:v>
                </c:pt>
                <c:pt idx="3">
                  <c:v>3.5000000000000003E-2</c:v>
                </c:pt>
                <c:pt idx="4">
                  <c:v>4.82E-2</c:v>
                </c:pt>
                <c:pt idx="5">
                  <c:v>6.1400000000000003E-2</c:v>
                </c:pt>
                <c:pt idx="6">
                  <c:v>7.8899999999999998E-2</c:v>
                </c:pt>
                <c:pt idx="7">
                  <c:v>9.9900000000000003E-2</c:v>
                </c:pt>
                <c:pt idx="8">
                  <c:v>0.11990000000000001</c:v>
                </c:pt>
                <c:pt idx="9">
                  <c:v>0.14799999999999999</c:v>
                </c:pt>
                <c:pt idx="10">
                  <c:v>0.17219999999999999</c:v>
                </c:pt>
                <c:pt idx="11">
                  <c:v>0.20050000000000001</c:v>
                </c:pt>
                <c:pt idx="12">
                  <c:v>0.23300000000000001</c:v>
                </c:pt>
                <c:pt idx="13">
                  <c:v>0.25669999999999998</c:v>
                </c:pt>
                <c:pt idx="14">
                  <c:v>0.29530000000000001</c:v>
                </c:pt>
                <c:pt idx="15">
                  <c:v>0.3301</c:v>
                </c:pt>
                <c:pt idx="16">
                  <c:v>0.36309999999999998</c:v>
                </c:pt>
                <c:pt idx="17">
                  <c:v>0.40410000000000001</c:v>
                </c:pt>
                <c:pt idx="18">
                  <c:v>0.45190000000000002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C48-4790-95B3-C0B47C512903}"/>
            </c:ext>
          </c:extLst>
        </c:ser>
        <c:ser>
          <c:idx val="4"/>
          <c:order val="2"/>
          <c:tx>
            <c:strRef>
              <c:f>benchmark_scaling!$E$1</c:f>
              <c:strCache>
                <c:ptCount val="1"/>
                <c:pt idx="0">
                  <c:v>Classification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numRef>
              <c:f>benchmark_scaling!$B$2:$B$20</c:f>
              <c:numCache>
                <c:formatCode>General</c:formatCode>
                <c:ptCount val="19"/>
                <c:pt idx="0">
                  <c:v>2.9000000000000001E-2</c:v>
                </c:pt>
                <c:pt idx="1">
                  <c:v>4.9000000000000002E-2</c:v>
                </c:pt>
                <c:pt idx="2">
                  <c:v>6.9000000000000006E-2</c:v>
                </c:pt>
                <c:pt idx="3">
                  <c:v>0.10199999999999999</c:v>
                </c:pt>
                <c:pt idx="4">
                  <c:v>0.129</c:v>
                </c:pt>
                <c:pt idx="5">
                  <c:v>0.17</c:v>
                </c:pt>
                <c:pt idx="6">
                  <c:v>0.20300000000000001</c:v>
                </c:pt>
                <c:pt idx="7">
                  <c:v>0.25</c:v>
                </c:pt>
                <c:pt idx="8">
                  <c:v>0.29299999999999998</c:v>
                </c:pt>
                <c:pt idx="9">
                  <c:v>0.34599999999999997</c:v>
                </c:pt>
                <c:pt idx="10">
                  <c:v>0.39200000000000002</c:v>
                </c:pt>
                <c:pt idx="11">
                  <c:v>0.45200000000000001</c:v>
                </c:pt>
                <c:pt idx="12">
                  <c:v>0.50900000000000001</c:v>
                </c:pt>
                <c:pt idx="13">
                  <c:v>0.57199999999999995</c:v>
                </c:pt>
                <c:pt idx="14">
                  <c:v>0.60799999999999998</c:v>
                </c:pt>
                <c:pt idx="15">
                  <c:v>0.70399999999999996</c:v>
                </c:pt>
                <c:pt idx="16">
                  <c:v>0.77600000000000002</c:v>
                </c:pt>
                <c:pt idx="17">
                  <c:v>0.85299999999999998</c:v>
                </c:pt>
                <c:pt idx="18">
                  <c:v>0.92900000000000005</c:v>
                </c:pt>
              </c:numCache>
            </c:numRef>
          </c:cat>
          <c:val>
            <c:numRef>
              <c:f>benchmark_scaling!$E$2:$E$20</c:f>
              <c:numCache>
                <c:formatCode>General</c:formatCode>
                <c:ptCount val="19"/>
                <c:pt idx="0">
                  <c:v>4.3299999999999998E-2</c:v>
                </c:pt>
                <c:pt idx="1">
                  <c:v>4.41E-2</c:v>
                </c:pt>
                <c:pt idx="2">
                  <c:v>4.7199999999999999E-2</c:v>
                </c:pt>
                <c:pt idx="3">
                  <c:v>4.24E-2</c:v>
                </c:pt>
                <c:pt idx="4">
                  <c:v>4.3499999999999997E-2</c:v>
                </c:pt>
                <c:pt idx="5">
                  <c:v>4.5400000000000003E-2</c:v>
                </c:pt>
                <c:pt idx="6">
                  <c:v>4.3299999999999998E-2</c:v>
                </c:pt>
                <c:pt idx="7">
                  <c:v>4.19E-2</c:v>
                </c:pt>
                <c:pt idx="8">
                  <c:v>4.2599999999999999E-2</c:v>
                </c:pt>
                <c:pt idx="9">
                  <c:v>4.3200000000000002E-2</c:v>
                </c:pt>
                <c:pt idx="10">
                  <c:v>4.4299999999999999E-2</c:v>
                </c:pt>
                <c:pt idx="11">
                  <c:v>4.2700000000000002E-2</c:v>
                </c:pt>
                <c:pt idx="12">
                  <c:v>4.2200000000000001E-2</c:v>
                </c:pt>
                <c:pt idx="13">
                  <c:v>4.0800000000000003E-2</c:v>
                </c:pt>
                <c:pt idx="14">
                  <c:v>4.1500000000000002E-2</c:v>
                </c:pt>
                <c:pt idx="15">
                  <c:v>4.2000000000000003E-2</c:v>
                </c:pt>
                <c:pt idx="16">
                  <c:v>4.2700000000000002E-2</c:v>
                </c:pt>
                <c:pt idx="17">
                  <c:v>4.0800000000000003E-2</c:v>
                </c:pt>
                <c:pt idx="18">
                  <c:v>4.5699999999999998E-2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C48-4790-95B3-C0B47C51290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985623151"/>
        <c:axId val="1985621231"/>
      </c:barChart>
      <c:catAx>
        <c:axId val="1985623151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File Size</a:t>
                </a:r>
                <a:r>
                  <a:rPr lang="en-US" baseline="0"/>
                  <a:t> (mb)</a:t>
                </a: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85621231"/>
        <c:crosses val="autoZero"/>
        <c:auto val="1"/>
        <c:lblAlgn val="ctr"/>
        <c:lblOffset val="100"/>
        <c:noMultiLvlLbl val="0"/>
      </c:catAx>
      <c:valAx>
        <c:axId val="198562123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Run</a:t>
                </a:r>
                <a:r>
                  <a:rPr lang="en-US" baseline="0" dirty="0"/>
                  <a:t> Time (s)</a:t>
                </a:r>
                <a:endParaRPr lang="en-US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8562315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Faces Detected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1"/>
          <c:order val="0"/>
          <c:tx>
            <c:strRef>
              <c:f>benchmark_scaling!$G$1</c:f>
              <c:strCache>
                <c:ptCount val="1"/>
                <c:pt idx="0">
                  <c:v>avg_num_faces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benchmark_scaling!$B$2:$B$20</c:f>
              <c:numCache>
                <c:formatCode>General</c:formatCode>
                <c:ptCount val="19"/>
                <c:pt idx="0">
                  <c:v>2.9000000000000001E-2</c:v>
                </c:pt>
                <c:pt idx="1">
                  <c:v>4.9000000000000002E-2</c:v>
                </c:pt>
                <c:pt idx="2">
                  <c:v>6.9000000000000006E-2</c:v>
                </c:pt>
                <c:pt idx="3">
                  <c:v>0.10199999999999999</c:v>
                </c:pt>
                <c:pt idx="4">
                  <c:v>0.129</c:v>
                </c:pt>
                <c:pt idx="5">
                  <c:v>0.17</c:v>
                </c:pt>
                <c:pt idx="6">
                  <c:v>0.20300000000000001</c:v>
                </c:pt>
                <c:pt idx="7">
                  <c:v>0.25</c:v>
                </c:pt>
                <c:pt idx="8">
                  <c:v>0.29299999999999998</c:v>
                </c:pt>
                <c:pt idx="9">
                  <c:v>0.34599999999999997</c:v>
                </c:pt>
                <c:pt idx="10">
                  <c:v>0.39200000000000002</c:v>
                </c:pt>
                <c:pt idx="11">
                  <c:v>0.45200000000000001</c:v>
                </c:pt>
                <c:pt idx="12">
                  <c:v>0.50900000000000001</c:v>
                </c:pt>
                <c:pt idx="13">
                  <c:v>0.57199999999999995</c:v>
                </c:pt>
                <c:pt idx="14">
                  <c:v>0.60799999999999998</c:v>
                </c:pt>
                <c:pt idx="15">
                  <c:v>0.70399999999999996</c:v>
                </c:pt>
                <c:pt idx="16">
                  <c:v>0.77600000000000002</c:v>
                </c:pt>
                <c:pt idx="17">
                  <c:v>0.85299999999999998</c:v>
                </c:pt>
                <c:pt idx="18">
                  <c:v>0.92900000000000005</c:v>
                </c:pt>
              </c:numCache>
            </c:numRef>
          </c:cat>
          <c:val>
            <c:numRef>
              <c:f>benchmark_scaling!$G$2:$G$20</c:f>
              <c:numCache>
                <c:formatCode>General</c:formatCode>
                <c:ptCount val="19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8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E36-4414-AFEC-6822739903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985623151"/>
        <c:axId val="1985621231"/>
      </c:barChart>
      <c:catAx>
        <c:axId val="1985623151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File Size</a:t>
                </a:r>
                <a:r>
                  <a:rPr lang="en-US" baseline="0"/>
                  <a:t> (mb)</a:t>
                </a: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85621231"/>
        <c:crosses val="autoZero"/>
        <c:auto val="1"/>
        <c:lblAlgn val="ctr"/>
        <c:lblOffset val="100"/>
        <c:noMultiLvlLbl val="0"/>
      </c:catAx>
      <c:valAx>
        <c:axId val="198562123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Run</a:t>
                </a:r>
                <a:r>
                  <a:rPr lang="en-US" baseline="0"/>
                  <a:t> Time (ms)</a:t>
                </a: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8562315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Runtime Scaled</a:t>
            </a:r>
            <a:r>
              <a:rPr lang="en-US" baseline="0"/>
              <a:t> as Image is Scaled up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1"/>
          <c:order val="0"/>
          <c:tx>
            <c:strRef>
              <c:f>benchmark_scaling!$C$1</c:f>
              <c:strCache>
                <c:ptCount val="1"/>
                <c:pt idx="0">
                  <c:v>Face Detection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benchmark_scaling!$B$2:$B$20</c:f>
              <c:numCache>
                <c:formatCode>General</c:formatCode>
                <c:ptCount val="19"/>
                <c:pt idx="0">
                  <c:v>2.9000000000000001E-2</c:v>
                </c:pt>
                <c:pt idx="1">
                  <c:v>4.9000000000000002E-2</c:v>
                </c:pt>
                <c:pt idx="2">
                  <c:v>6.9000000000000006E-2</c:v>
                </c:pt>
                <c:pt idx="3">
                  <c:v>0.10199999999999999</c:v>
                </c:pt>
                <c:pt idx="4">
                  <c:v>0.129</c:v>
                </c:pt>
                <c:pt idx="5">
                  <c:v>0.17</c:v>
                </c:pt>
                <c:pt idx="6">
                  <c:v>0.20300000000000001</c:v>
                </c:pt>
                <c:pt idx="7">
                  <c:v>0.25</c:v>
                </c:pt>
                <c:pt idx="8">
                  <c:v>0.29299999999999998</c:v>
                </c:pt>
                <c:pt idx="9">
                  <c:v>0.34599999999999997</c:v>
                </c:pt>
                <c:pt idx="10">
                  <c:v>0.39200000000000002</c:v>
                </c:pt>
                <c:pt idx="11">
                  <c:v>0.45200000000000001</c:v>
                </c:pt>
                <c:pt idx="12">
                  <c:v>0.50900000000000001</c:v>
                </c:pt>
                <c:pt idx="13">
                  <c:v>0.57199999999999995</c:v>
                </c:pt>
                <c:pt idx="14">
                  <c:v>0.60799999999999998</c:v>
                </c:pt>
                <c:pt idx="15">
                  <c:v>0.70399999999999996</c:v>
                </c:pt>
                <c:pt idx="16">
                  <c:v>0.77600000000000002</c:v>
                </c:pt>
                <c:pt idx="17">
                  <c:v>0.85299999999999998</c:v>
                </c:pt>
                <c:pt idx="18">
                  <c:v>0.92900000000000005</c:v>
                </c:pt>
              </c:numCache>
            </c:numRef>
          </c:cat>
          <c:val>
            <c:numRef>
              <c:f>benchmark_scaling!$C$2:$C$20</c:f>
              <c:numCache>
                <c:formatCode>General</c:formatCode>
                <c:ptCount val="19"/>
                <c:pt idx="0">
                  <c:v>0.1298</c:v>
                </c:pt>
                <c:pt idx="1">
                  <c:v>0.1507</c:v>
                </c:pt>
                <c:pt idx="2">
                  <c:v>0.21690000000000001</c:v>
                </c:pt>
                <c:pt idx="3">
                  <c:v>0.29799999999999999</c:v>
                </c:pt>
                <c:pt idx="4">
                  <c:v>0.37009999999999998</c:v>
                </c:pt>
                <c:pt idx="5">
                  <c:v>0.47510000000000002</c:v>
                </c:pt>
                <c:pt idx="6">
                  <c:v>0.5575</c:v>
                </c:pt>
                <c:pt idx="7">
                  <c:v>0.68310000000000004</c:v>
                </c:pt>
                <c:pt idx="8">
                  <c:v>0.76929999999999998</c:v>
                </c:pt>
                <c:pt idx="9">
                  <c:v>0.90400000000000003</c:v>
                </c:pt>
                <c:pt idx="10">
                  <c:v>1.0181</c:v>
                </c:pt>
                <c:pt idx="11">
                  <c:v>1.151</c:v>
                </c:pt>
                <c:pt idx="12">
                  <c:v>1.2785</c:v>
                </c:pt>
                <c:pt idx="13">
                  <c:v>1.3817999999999999</c:v>
                </c:pt>
                <c:pt idx="14">
                  <c:v>1.5157</c:v>
                </c:pt>
                <c:pt idx="15">
                  <c:v>1.6949000000000001</c:v>
                </c:pt>
                <c:pt idx="16">
                  <c:v>1.8562000000000001</c:v>
                </c:pt>
                <c:pt idx="17">
                  <c:v>1.9771000000000001</c:v>
                </c:pt>
                <c:pt idx="18">
                  <c:v>2.2090999999999998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08A-4D19-A232-C3AE8E5F5BB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985623151"/>
        <c:axId val="1985621231"/>
      </c:barChart>
      <c:catAx>
        <c:axId val="1985623151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File Size</a:t>
                </a:r>
                <a:r>
                  <a:rPr lang="en-US" baseline="0"/>
                  <a:t> (mb)</a:t>
                </a: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85621231"/>
        <c:crosses val="autoZero"/>
        <c:auto val="1"/>
        <c:lblAlgn val="ctr"/>
        <c:lblOffset val="100"/>
        <c:noMultiLvlLbl val="0"/>
      </c:catAx>
      <c:valAx>
        <c:axId val="198562123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Run</a:t>
                </a:r>
                <a:r>
                  <a:rPr lang="en-US" baseline="0" dirty="0"/>
                  <a:t> Time (s)</a:t>
                </a:r>
                <a:endParaRPr lang="en-US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8562315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Runtime Scaled</a:t>
            </a:r>
            <a:r>
              <a:rPr lang="en-US" baseline="0"/>
              <a:t> as Image is Scaled up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2"/>
          <c:order val="0"/>
          <c:tx>
            <c:strRef>
              <c:f>benchmark_scaling!$D$1</c:f>
              <c:strCache>
                <c:ptCount val="1"/>
                <c:pt idx="0">
                  <c:v>DCT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benchmark_scaling!$B$2:$B$20</c:f>
              <c:numCache>
                <c:formatCode>General</c:formatCode>
                <c:ptCount val="19"/>
                <c:pt idx="0">
                  <c:v>2.9000000000000001E-2</c:v>
                </c:pt>
                <c:pt idx="1">
                  <c:v>4.9000000000000002E-2</c:v>
                </c:pt>
                <c:pt idx="2">
                  <c:v>6.9000000000000006E-2</c:v>
                </c:pt>
                <c:pt idx="3">
                  <c:v>0.10199999999999999</c:v>
                </c:pt>
                <c:pt idx="4">
                  <c:v>0.129</c:v>
                </c:pt>
                <c:pt idx="5">
                  <c:v>0.17</c:v>
                </c:pt>
                <c:pt idx="6">
                  <c:v>0.20300000000000001</c:v>
                </c:pt>
                <c:pt idx="7">
                  <c:v>0.25</c:v>
                </c:pt>
                <c:pt idx="8">
                  <c:v>0.29299999999999998</c:v>
                </c:pt>
                <c:pt idx="9">
                  <c:v>0.34599999999999997</c:v>
                </c:pt>
                <c:pt idx="10">
                  <c:v>0.39200000000000002</c:v>
                </c:pt>
                <c:pt idx="11">
                  <c:v>0.45200000000000001</c:v>
                </c:pt>
                <c:pt idx="12">
                  <c:v>0.50900000000000001</c:v>
                </c:pt>
                <c:pt idx="13">
                  <c:v>0.57199999999999995</c:v>
                </c:pt>
                <c:pt idx="14">
                  <c:v>0.60799999999999998</c:v>
                </c:pt>
                <c:pt idx="15">
                  <c:v>0.70399999999999996</c:v>
                </c:pt>
                <c:pt idx="16">
                  <c:v>0.77600000000000002</c:v>
                </c:pt>
                <c:pt idx="17">
                  <c:v>0.85299999999999998</c:v>
                </c:pt>
                <c:pt idx="18">
                  <c:v>0.92900000000000005</c:v>
                </c:pt>
              </c:numCache>
            </c:numRef>
          </c:cat>
          <c:val>
            <c:numRef>
              <c:f>benchmark_scaling!$D$2:$D$20</c:f>
              <c:numCache>
                <c:formatCode>General</c:formatCode>
                <c:ptCount val="19"/>
                <c:pt idx="0">
                  <c:v>1.21E-2</c:v>
                </c:pt>
                <c:pt idx="1">
                  <c:v>1.7100000000000001E-2</c:v>
                </c:pt>
                <c:pt idx="2">
                  <c:v>2.5499999999999998E-2</c:v>
                </c:pt>
                <c:pt idx="3">
                  <c:v>3.5000000000000003E-2</c:v>
                </c:pt>
                <c:pt idx="4">
                  <c:v>4.82E-2</c:v>
                </c:pt>
                <c:pt idx="5">
                  <c:v>6.1400000000000003E-2</c:v>
                </c:pt>
                <c:pt idx="6">
                  <c:v>7.8899999999999998E-2</c:v>
                </c:pt>
                <c:pt idx="7">
                  <c:v>9.9900000000000003E-2</c:v>
                </c:pt>
                <c:pt idx="8">
                  <c:v>0.11990000000000001</c:v>
                </c:pt>
                <c:pt idx="9">
                  <c:v>0.14799999999999999</c:v>
                </c:pt>
                <c:pt idx="10">
                  <c:v>0.17219999999999999</c:v>
                </c:pt>
                <c:pt idx="11">
                  <c:v>0.20050000000000001</c:v>
                </c:pt>
                <c:pt idx="12">
                  <c:v>0.23300000000000001</c:v>
                </c:pt>
                <c:pt idx="13">
                  <c:v>0.25669999999999998</c:v>
                </c:pt>
                <c:pt idx="14">
                  <c:v>0.29530000000000001</c:v>
                </c:pt>
                <c:pt idx="15">
                  <c:v>0.3301</c:v>
                </c:pt>
                <c:pt idx="16">
                  <c:v>0.36309999999999998</c:v>
                </c:pt>
                <c:pt idx="17">
                  <c:v>0.40410000000000001</c:v>
                </c:pt>
                <c:pt idx="18">
                  <c:v>0.45190000000000002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08A-4D19-A232-C3AE8E5F5BB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985623151"/>
        <c:axId val="1985621231"/>
      </c:barChart>
      <c:catAx>
        <c:axId val="1985623151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File Size</a:t>
                </a:r>
                <a:r>
                  <a:rPr lang="en-US" baseline="0"/>
                  <a:t> (mb)</a:t>
                </a: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85621231"/>
        <c:crosses val="autoZero"/>
        <c:auto val="1"/>
        <c:lblAlgn val="ctr"/>
        <c:lblOffset val="100"/>
        <c:noMultiLvlLbl val="0"/>
      </c:catAx>
      <c:valAx>
        <c:axId val="198562123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Run</a:t>
                </a:r>
                <a:r>
                  <a:rPr lang="en-US" baseline="0" dirty="0"/>
                  <a:t> Time (s)</a:t>
                </a:r>
                <a:endParaRPr lang="en-US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8562315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9858D3-E885-4EC0-BDEF-F9C03EB1FFC7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6831B3-017F-4BF6-B1F3-82A177A6E4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2602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EF7445-E35C-5A18-FD08-68D9F900B1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6DCB191-AE18-8720-202B-C2AE2884A0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1EE367-34D3-4A5A-337A-762EBA5595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EDCD-2CB7-4403-8A38-F3BB9E28CF72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14DFF5-2766-88B9-3D79-A4FCB34183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F62D8F-9FF3-8E0B-6C2A-92590CD8F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6E0F9-7556-4F40-A53A-C867255CE8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5080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2BD338-62C0-241F-6AE7-6E18E1180E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35B2AB-4401-D490-0B73-31B774A23E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A29742-42B6-A7DA-94E5-84F98FD377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EDCD-2CB7-4403-8A38-F3BB9E28CF72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6BB58A-537A-0C86-7E75-9883EDACC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9C7CB1-05FA-3070-6604-29500EC8DA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6E0F9-7556-4F40-A53A-C867255CE8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950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5E2BFC1-09D1-58C0-DBF8-84577964615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E56173-3251-D6DC-45A2-EBD2BF5DEB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F7CBD7-E0B3-3814-CD29-58B622878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EDCD-2CB7-4403-8A38-F3BB9E28CF72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4A0D99-252D-390B-CB87-36F3767D4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19802B-B4B9-2925-4588-0BC8FA4ADC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6E0F9-7556-4F40-A53A-C867255CE8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894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4E8E95-7DA3-88C9-7404-2522AF6A78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E7B879-62A8-0DF9-0E2B-4A060C389B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2A1399-BDDA-A713-3529-FD89B6F05A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EDCD-2CB7-4403-8A38-F3BB9E28CF72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F83071-2699-46E5-128B-02C4A0F95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091374-46DC-B207-F33C-1BFC0D1EDD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6E0F9-7556-4F40-A53A-C867255CE8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784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16F64C-7946-1AFA-1427-EF5BBEA04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35BFEB-B0FE-6F0B-7F92-85F61EA5BE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D5EF34-883F-5FA8-B245-D21E102F24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EDCD-2CB7-4403-8A38-F3BB9E28CF72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4A105F-B3A2-6284-83EA-F635E85BEF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E2BDF6-ED5F-BD81-80C8-EB751B97A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6E0F9-7556-4F40-A53A-C867255CE8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849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7B2E5E-FA20-A47B-71DD-4D21D2F455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DBF6BC-0B17-01F3-D634-2B02D49519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5D1C80-B5B1-9164-A064-5FF9F73CBB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C5B1D6-703F-97E6-5848-13A1AD3E9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EDCD-2CB7-4403-8A38-F3BB9E28CF72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166073-5814-1B9C-B3E0-6AFC9C8210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337633-E7DF-8D5A-70E8-D216CBB366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6E0F9-7556-4F40-A53A-C867255CE8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043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94645A-2DF3-ABD5-794A-890B8C459A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3436E7-C2D5-E19B-94C6-7E7EEEE427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715009-F4C0-0A66-1411-D3D81D805C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2A8B45C-ECE2-332E-EA31-C9C8CD58BC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304725C-089A-0E2C-1D53-B7B6C4396A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C03C6DD-9968-2988-4752-A5707EC98E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EDCD-2CB7-4403-8A38-F3BB9E28CF72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2FA414C-D910-964F-645A-5B2DF3CC63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5EE7218-0880-2A71-D879-23AAA9CB94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6E0F9-7556-4F40-A53A-C867255CE8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605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6523B8-7FD7-6E59-7281-A536D0AD0D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F064380-7D76-1103-E0D5-5EC14C5C26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EDCD-2CB7-4403-8A38-F3BB9E28CF72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8EC944-B8C8-9445-3C97-668735013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4E8DFC-B545-DE30-52DC-C7DDE1CD93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6E0F9-7556-4F40-A53A-C867255CE8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674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4CAE113-19AE-E0AA-826E-B6E49933BB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EDCD-2CB7-4403-8A38-F3BB9E28CF72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B041020-5E18-6116-0761-0A85E0CAC0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16B6ED-6C6E-0C99-BF69-6C900B37B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6E0F9-7556-4F40-A53A-C867255CE8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892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43227F-65FA-47F0-BD1C-1AEFA1674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5965F3-22FA-C0D5-E071-BEBF7A3BE5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707290-13CB-084C-ADD2-3175DD4769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EA5624-8790-35D2-767A-73A450E682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EDCD-2CB7-4403-8A38-F3BB9E28CF72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37F068-0481-6834-CEEA-4E40B40B9F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A454EC-4050-9C72-D5ED-FC838DB1B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6E0F9-7556-4F40-A53A-C867255CE8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645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4EB52C-40DE-9F47-15E9-FF938A868A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EAD4DDE-94FD-54F0-BF78-9269C7344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325ED3-052B-9859-7ED8-9F7A01E5B2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2FFB05-8253-B7F5-BE02-EF67D7883D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EDCD-2CB7-4403-8A38-F3BB9E28CF72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114BB4-A74A-2393-8581-4F36382ACE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4D761E-6782-09F0-1F73-3A01FBF7C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6E0F9-7556-4F40-A53A-C867255CE8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197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99E7155-60DC-6E47-38AF-96268F133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B2C03E-4EA9-C132-1B74-E38E6FF3BE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85106B-9505-8B17-FB02-E3EB671586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2DAEDCD-2CB7-4403-8A38-F3BB9E28CF72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E7891F-0E37-B1B9-B3A4-5DA7D67E3C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1478F0-C014-417D-6F33-CF7D396BC0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5A6E0F9-7556-4F40-A53A-C867255CE8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86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9721B4FE-A2BA-594C-74BD-3AB8C1D232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/>
          <a:lstStyle/>
          <a:p>
            <a:r>
              <a:rPr lang="en-US" b="1" dirty="0">
                <a:latin typeface="Outfit" pitchFamily="2" charset="0"/>
              </a:rPr>
              <a:t>SD ADVISOR MEETING 4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94518F9A-5D2C-BF06-9932-51500291EF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/>
          <a:p>
            <a:r>
              <a:rPr lang="en-US">
                <a:latin typeface="Outfit" pitchFamily="2" charset="0"/>
              </a:rPr>
              <a:t>Advisor: Dr. Picone </a:t>
            </a:r>
          </a:p>
          <a:p>
            <a:r>
              <a:rPr lang="en-US">
                <a:latin typeface="Outfit" pitchFamily="2" charset="0"/>
              </a:rPr>
              <a:t>Team: Jouri, Jahtega, </a:t>
            </a:r>
            <a:r>
              <a:rPr lang="en-US" err="1">
                <a:latin typeface="Outfit" pitchFamily="2" charset="0"/>
              </a:rPr>
              <a:t>Zacary</a:t>
            </a:r>
            <a:r>
              <a:rPr lang="en-US">
                <a:latin typeface="Outfit" pitchFamily="2" charset="0"/>
              </a:rPr>
              <a:t>, Ashton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2E7ABB86-B0CF-0367-3D18-10987C0C0136}"/>
              </a:ext>
            </a:extLst>
          </p:cNvPr>
          <p:cNvSpPr txBox="1">
            <a:spLocks/>
          </p:cNvSpPr>
          <p:nvPr/>
        </p:nvSpPr>
        <p:spPr>
          <a:xfrm>
            <a:off x="1524000" y="1030288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0642E8B2-A6F8-F867-1232-1FFA7CF37F20}"/>
              </a:ext>
            </a:extLst>
          </p:cNvPr>
          <p:cNvSpPr txBox="1">
            <a:spLocks/>
          </p:cNvSpPr>
          <p:nvPr/>
        </p:nvSpPr>
        <p:spPr>
          <a:xfrm>
            <a:off x="1524000" y="1122363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E2612533-1E5B-BF08-6E61-A95D03F43106}"/>
              </a:ext>
            </a:extLst>
          </p:cNvPr>
          <p:cNvSpPr txBox="1">
            <a:spLocks/>
          </p:cNvSpPr>
          <p:nvPr/>
        </p:nvSpPr>
        <p:spPr>
          <a:xfrm>
            <a:off x="1524000" y="1773238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>
                <a:latin typeface="Outfit" pitchFamily="2" charset="0"/>
              </a:rPr>
              <a:t>DeepTRUTH</a:t>
            </a:r>
          </a:p>
        </p:txBody>
      </p:sp>
    </p:spTree>
    <p:extLst>
      <p:ext uri="{BB962C8B-B14F-4D97-AF65-F5344CB8AC3E}">
        <p14:creationId xmlns:p14="http://schemas.microsoft.com/office/powerpoint/2010/main" val="3125426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1A1394-4C5D-481F-2760-3BBE08E22B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Jahtega 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66C105-10A5-E316-FB8C-6A381389C8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Working on NEDC tools with Dylan</a:t>
            </a:r>
          </a:p>
          <a:p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0E400CF-DF3B-3E1B-56FE-4B93CEDCBB8C}"/>
              </a:ext>
            </a:extLst>
          </p:cNvPr>
          <p:cNvSpPr txBox="1">
            <a:spLocks/>
          </p:cNvSpPr>
          <p:nvPr/>
        </p:nvSpPr>
        <p:spPr>
          <a:xfrm>
            <a:off x="990600" y="2270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Ashton Update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394B4C1-46CD-87D2-C6A8-AC1F5528A610}"/>
              </a:ext>
            </a:extLst>
          </p:cNvPr>
          <p:cNvSpPr txBox="1">
            <a:spLocks/>
          </p:cNvSpPr>
          <p:nvPr/>
        </p:nvSpPr>
        <p:spPr>
          <a:xfrm>
            <a:off x="990600" y="3730625"/>
            <a:ext cx="10515600" cy="7080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Halfway through the dataset generation</a:t>
            </a:r>
          </a:p>
          <a:p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A9EB00D-4436-18F8-52FC-5E2AF785DBD1}"/>
              </a:ext>
            </a:extLst>
          </p:cNvPr>
          <p:cNvSpPr txBox="1">
            <a:spLocks/>
          </p:cNvSpPr>
          <p:nvPr/>
        </p:nvSpPr>
        <p:spPr>
          <a:xfrm>
            <a:off x="990600" y="438467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Zacary Update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A28EC414-5AAE-B7F5-049D-CC801E4FDD0F}"/>
              </a:ext>
            </a:extLst>
          </p:cNvPr>
          <p:cNvSpPr txBox="1">
            <a:spLocks/>
          </p:cNvSpPr>
          <p:nvPr/>
        </p:nvSpPr>
        <p:spPr>
          <a:xfrm>
            <a:off x="990600" y="5845175"/>
            <a:ext cx="10515600" cy="7080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Working with Korey to deploy website </a:t>
            </a:r>
          </a:p>
        </p:txBody>
      </p:sp>
    </p:spTree>
    <p:extLst>
      <p:ext uri="{BB962C8B-B14F-4D97-AF65-F5344CB8AC3E}">
        <p14:creationId xmlns:p14="http://schemas.microsoft.com/office/powerpoint/2010/main" val="19943183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D056F3-3DEC-9575-5802-C9EE35A533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Dataset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41EA25-B2C4-EF32-24CB-EBB26AAABD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105400" cy="1254459"/>
          </a:xfrm>
        </p:spPr>
        <p:txBody>
          <a:bodyPr>
            <a:normAutofit/>
          </a:bodyPr>
          <a:lstStyle/>
          <a:p>
            <a:r>
              <a:rPr lang="en-US" sz="3600" dirty="0"/>
              <a:t>30 / 50 photoshop</a:t>
            </a:r>
          </a:p>
          <a:p>
            <a:r>
              <a:rPr lang="en-US" sz="3600" dirty="0"/>
              <a:t>Documentation Started</a:t>
            </a:r>
          </a:p>
          <a:p>
            <a:pPr marL="0" indent="0">
              <a:buNone/>
            </a:pPr>
            <a:endParaRPr lang="en-US" sz="3600" dirty="0"/>
          </a:p>
          <a:p>
            <a:endParaRPr lang="en-US" sz="3600" dirty="0"/>
          </a:p>
        </p:txBody>
      </p:sp>
      <p:pic>
        <p:nvPicPr>
          <p:cNvPr id="5" name="Picture 4" descr="A person wearing glasses and a tie&#10;&#10;AI-generated content may be incorrect.">
            <a:extLst>
              <a:ext uri="{FF2B5EF4-FFF2-40B4-BE49-F238E27FC236}">
                <a16:creationId xmlns:a16="http://schemas.microsoft.com/office/drawing/2014/main" id="{9D601988-F421-0E37-D6AC-DE66CA8AAD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4001294"/>
            <a:ext cx="1714500" cy="1905000"/>
          </a:xfrm>
          <a:prstGeom prst="rect">
            <a:avLst/>
          </a:prstGeom>
        </p:spPr>
      </p:pic>
      <p:pic>
        <p:nvPicPr>
          <p:cNvPr id="7" name="Picture 6" descr="A person with glasses smiling&#10;&#10;AI-generated content may be incorrect.">
            <a:extLst>
              <a:ext uri="{FF2B5EF4-FFF2-40B4-BE49-F238E27FC236}">
                <a16:creationId xmlns:a16="http://schemas.microsoft.com/office/drawing/2014/main" id="{D3D40F4B-32FA-A615-6622-335EDB712DA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3079" y="4239419"/>
            <a:ext cx="1428750" cy="1666875"/>
          </a:xfrm>
          <a:prstGeom prst="rect">
            <a:avLst/>
          </a:prstGeom>
        </p:spPr>
      </p:pic>
      <p:pic>
        <p:nvPicPr>
          <p:cNvPr id="9" name="Picture 8" descr="A person wearing glasses and a tie&#10;&#10;AI-generated content may be incorrect.">
            <a:extLst>
              <a:ext uri="{FF2B5EF4-FFF2-40B4-BE49-F238E27FC236}">
                <a16:creationId xmlns:a16="http://schemas.microsoft.com/office/drawing/2014/main" id="{E85DBB0D-918A-F2EE-101C-C64422362BD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1108" y="3563688"/>
            <a:ext cx="2285714" cy="2539682"/>
          </a:xfrm>
          <a:prstGeom prst="rect">
            <a:avLst/>
          </a:prstGeom>
        </p:spPr>
      </p:pic>
      <p:sp>
        <p:nvSpPr>
          <p:cNvPr id="10" name="Plus Sign 9">
            <a:extLst>
              <a:ext uri="{FF2B5EF4-FFF2-40B4-BE49-F238E27FC236}">
                <a16:creationId xmlns:a16="http://schemas.microsoft.com/office/drawing/2014/main" id="{B701B443-AC83-135B-96A9-1BB7001C2449}"/>
              </a:ext>
            </a:extLst>
          </p:cNvPr>
          <p:cNvSpPr/>
          <p:nvPr/>
        </p:nvSpPr>
        <p:spPr>
          <a:xfrm>
            <a:off x="3124886" y="4672103"/>
            <a:ext cx="744556" cy="837398"/>
          </a:xfrm>
          <a:prstGeom prst="mathPlu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Equals 10">
            <a:extLst>
              <a:ext uri="{FF2B5EF4-FFF2-40B4-BE49-F238E27FC236}">
                <a16:creationId xmlns:a16="http://schemas.microsoft.com/office/drawing/2014/main" id="{F594F632-4BBC-6C50-8C9F-B357EE86904D}"/>
              </a:ext>
            </a:extLst>
          </p:cNvPr>
          <p:cNvSpPr/>
          <p:nvPr/>
        </p:nvSpPr>
        <p:spPr>
          <a:xfrm>
            <a:off x="6655200" y="4679664"/>
            <a:ext cx="1207008" cy="786384"/>
          </a:xfrm>
          <a:prstGeom prst="mathEqual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24076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9569EA-9D87-A890-1FD9-1371D248AE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Dataset File Structure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4CF07A5-EAD5-AF89-457F-3DC44692CB4A}"/>
              </a:ext>
            </a:extLst>
          </p:cNvPr>
          <p:cNvSpPr txBox="1"/>
          <p:nvPr/>
        </p:nvSpPr>
        <p:spPr>
          <a:xfrm>
            <a:off x="1469136" y="3555932"/>
            <a:ext cx="23347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Root Files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37B6058-A288-EDBC-CABF-DC82FB53CDAB}"/>
              </a:ext>
            </a:extLst>
          </p:cNvPr>
          <p:cNvSpPr txBox="1"/>
          <p:nvPr/>
        </p:nvSpPr>
        <p:spPr>
          <a:xfrm>
            <a:off x="4928616" y="2521059"/>
            <a:ext cx="11247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Fake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6BFAB7B-DF5A-52F5-2A8A-843AFE07FF7B}"/>
              </a:ext>
            </a:extLst>
          </p:cNvPr>
          <p:cNvSpPr txBox="1"/>
          <p:nvPr/>
        </p:nvSpPr>
        <p:spPr>
          <a:xfrm>
            <a:off x="4928616" y="4572518"/>
            <a:ext cx="10881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Real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872290-2832-58A4-91B9-91EF96546CB0}"/>
              </a:ext>
            </a:extLst>
          </p:cNvPr>
          <p:cNvSpPr txBox="1"/>
          <p:nvPr/>
        </p:nvSpPr>
        <p:spPr>
          <a:xfrm>
            <a:off x="7321296" y="1459542"/>
            <a:ext cx="4602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Photoshop (000-049)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7E1C363-54C9-53E9-81B7-E1821BAC170C}"/>
              </a:ext>
            </a:extLst>
          </p:cNvPr>
          <p:cNvSpPr txBox="1"/>
          <p:nvPr/>
        </p:nvSpPr>
        <p:spPr>
          <a:xfrm>
            <a:off x="7321296" y="3429000"/>
            <a:ext cx="49956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Deep Website (050-099)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CAE77B64-137E-391C-954E-04F0A7F1B515}"/>
              </a:ext>
            </a:extLst>
          </p:cNvPr>
          <p:cNvCxnSpPr>
            <a:cxnSpLocks/>
            <a:stCxn id="5" idx="3"/>
            <a:endCxn id="15" idx="1"/>
          </p:cNvCxnSpPr>
          <p:nvPr/>
        </p:nvCxnSpPr>
        <p:spPr>
          <a:xfrm>
            <a:off x="6053328" y="2844225"/>
            <a:ext cx="1267968" cy="90794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65D0EC65-BB83-5C4C-21EE-BD33C7B75E67}"/>
              </a:ext>
            </a:extLst>
          </p:cNvPr>
          <p:cNvCxnSpPr>
            <a:cxnSpLocks/>
            <a:stCxn id="5" idx="3"/>
            <a:endCxn id="14" idx="1"/>
          </p:cNvCxnSpPr>
          <p:nvPr/>
        </p:nvCxnSpPr>
        <p:spPr>
          <a:xfrm flipV="1">
            <a:off x="6053328" y="1782708"/>
            <a:ext cx="1267968" cy="106151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E4DBAA10-1C5B-266A-EE6C-B122D19BD6EB}"/>
              </a:ext>
            </a:extLst>
          </p:cNvPr>
          <p:cNvCxnSpPr>
            <a:stCxn id="4" idx="3"/>
            <a:endCxn id="5" idx="1"/>
          </p:cNvCxnSpPr>
          <p:nvPr/>
        </p:nvCxnSpPr>
        <p:spPr>
          <a:xfrm flipV="1">
            <a:off x="3803904" y="2844225"/>
            <a:ext cx="1124712" cy="103487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FBD00163-D25D-EE3A-28C0-A7E019E21314}"/>
              </a:ext>
            </a:extLst>
          </p:cNvPr>
          <p:cNvCxnSpPr>
            <a:stCxn id="4" idx="3"/>
            <a:endCxn id="6" idx="1"/>
          </p:cNvCxnSpPr>
          <p:nvPr/>
        </p:nvCxnSpPr>
        <p:spPr>
          <a:xfrm>
            <a:off x="3803904" y="3879098"/>
            <a:ext cx="1124712" cy="101658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9C2E6423-4E4C-F19B-5E48-7822B89B9A93}"/>
              </a:ext>
            </a:extLst>
          </p:cNvPr>
          <p:cNvSpPr txBox="1"/>
          <p:nvPr/>
        </p:nvSpPr>
        <p:spPr>
          <a:xfrm>
            <a:off x="7321296" y="4900850"/>
            <a:ext cx="3523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Reals (100-199)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A4D32F99-3A2E-2D8B-0938-120936BC9E44}"/>
              </a:ext>
            </a:extLst>
          </p:cNvPr>
          <p:cNvCxnSpPr>
            <a:cxnSpLocks/>
            <a:stCxn id="6" idx="3"/>
            <a:endCxn id="24" idx="1"/>
          </p:cNvCxnSpPr>
          <p:nvPr/>
        </p:nvCxnSpPr>
        <p:spPr>
          <a:xfrm>
            <a:off x="6016752" y="4895684"/>
            <a:ext cx="1304544" cy="32833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62483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839735-6FF1-5C9A-3808-11A42DF271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Dataset Annotations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4FFD29CE-C0B5-1801-396B-007D6C413688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94130" y="2249103"/>
          <a:ext cx="11603739" cy="235979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57677">
                  <a:extLst>
                    <a:ext uri="{9D8B030D-6E8A-4147-A177-3AD203B41FA5}">
                      <a16:colId xmlns:a16="http://schemas.microsoft.com/office/drawing/2014/main" val="2943815202"/>
                    </a:ext>
                  </a:extLst>
                </a:gridCol>
                <a:gridCol w="1657677">
                  <a:extLst>
                    <a:ext uri="{9D8B030D-6E8A-4147-A177-3AD203B41FA5}">
                      <a16:colId xmlns:a16="http://schemas.microsoft.com/office/drawing/2014/main" val="302503751"/>
                    </a:ext>
                  </a:extLst>
                </a:gridCol>
                <a:gridCol w="1657677">
                  <a:extLst>
                    <a:ext uri="{9D8B030D-6E8A-4147-A177-3AD203B41FA5}">
                      <a16:colId xmlns:a16="http://schemas.microsoft.com/office/drawing/2014/main" val="810030506"/>
                    </a:ext>
                  </a:extLst>
                </a:gridCol>
                <a:gridCol w="1657677">
                  <a:extLst>
                    <a:ext uri="{9D8B030D-6E8A-4147-A177-3AD203B41FA5}">
                      <a16:colId xmlns:a16="http://schemas.microsoft.com/office/drawing/2014/main" val="720697721"/>
                    </a:ext>
                  </a:extLst>
                </a:gridCol>
                <a:gridCol w="1657677">
                  <a:extLst>
                    <a:ext uri="{9D8B030D-6E8A-4147-A177-3AD203B41FA5}">
                      <a16:colId xmlns:a16="http://schemas.microsoft.com/office/drawing/2014/main" val="3113393027"/>
                    </a:ext>
                  </a:extLst>
                </a:gridCol>
                <a:gridCol w="1657677">
                  <a:extLst>
                    <a:ext uri="{9D8B030D-6E8A-4147-A177-3AD203B41FA5}">
                      <a16:colId xmlns:a16="http://schemas.microsoft.com/office/drawing/2014/main" val="1219830065"/>
                    </a:ext>
                  </a:extLst>
                </a:gridCol>
                <a:gridCol w="1657677">
                  <a:extLst>
                    <a:ext uri="{9D8B030D-6E8A-4147-A177-3AD203B41FA5}">
                      <a16:colId xmlns:a16="http://schemas.microsoft.com/office/drawing/2014/main" val="1607931190"/>
                    </a:ext>
                  </a:extLst>
                </a:gridCol>
              </a:tblGrid>
              <a:tr h="2359794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3600" u="none" strike="noStrike" dirty="0">
                          <a:effectLst/>
                        </a:rPr>
                        <a:t>Image</a:t>
                      </a:r>
                      <a:endParaRPr lang="en-US" sz="3600" b="1" i="0" u="none" strike="noStrike" dirty="0">
                        <a:solidFill>
                          <a:srgbClr val="44546A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39" marR="8039" marT="803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3600" u="none" strike="noStrike" dirty="0">
                          <a:effectLst/>
                        </a:rPr>
                        <a:t>Method</a:t>
                      </a:r>
                      <a:endParaRPr lang="en-US" sz="3600" b="1" i="0" u="none" strike="noStrike" dirty="0">
                        <a:solidFill>
                          <a:srgbClr val="44546A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39" marR="8039" marT="803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3600" u="none" strike="noStrike">
                          <a:effectLst/>
                        </a:rPr>
                        <a:t>Original Image</a:t>
                      </a:r>
                      <a:endParaRPr lang="en-US" sz="3600" b="1" i="0" u="none" strike="noStrike">
                        <a:solidFill>
                          <a:srgbClr val="44546A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39" marR="8039" marT="803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3600" u="none" strike="noStrike" dirty="0">
                          <a:effectLst/>
                        </a:rPr>
                        <a:t>Face 0</a:t>
                      </a:r>
                      <a:endParaRPr lang="en-US" sz="3600" b="1" i="0" u="none" strike="noStrike" dirty="0">
                        <a:solidFill>
                          <a:srgbClr val="44546A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39" marR="8039" marT="803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3600" u="none" strike="noStrike">
                          <a:effectLst/>
                        </a:rPr>
                        <a:t>Image 0</a:t>
                      </a:r>
                      <a:endParaRPr lang="en-US" sz="3600" b="1" i="0" u="none" strike="noStrike">
                        <a:solidFill>
                          <a:srgbClr val="44546A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39" marR="8039" marT="803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3600" u="none" strike="noStrike" dirty="0">
                          <a:effectLst/>
                        </a:rPr>
                        <a:t>Face N</a:t>
                      </a:r>
                      <a:endParaRPr lang="en-US" sz="3600" b="1" i="0" u="none" strike="noStrike" dirty="0">
                        <a:solidFill>
                          <a:srgbClr val="44546A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39" marR="8039" marT="803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3600" u="none" strike="noStrike" dirty="0">
                          <a:effectLst/>
                        </a:rPr>
                        <a:t>Image N</a:t>
                      </a:r>
                      <a:endParaRPr lang="en-US" sz="3600" b="1" i="0" u="none" strike="noStrike" dirty="0">
                        <a:solidFill>
                          <a:srgbClr val="44546A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39" marR="8039" marT="8039" marB="0" anchor="ctr"/>
                </a:tc>
                <a:extLst>
                  <a:ext uri="{0D108BD9-81ED-4DB2-BD59-A6C34878D82A}">
                    <a16:rowId xmlns:a16="http://schemas.microsoft.com/office/drawing/2014/main" val="1709540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85710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2E5044-BB84-B9DA-15B1-D8E720E5C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152035-5500-7B68-9FC1-7CED053804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Steps:</a:t>
            </a:r>
          </a:p>
          <a:p>
            <a:pPr lvl="1"/>
            <a:r>
              <a:rPr lang="en-US" dirty="0"/>
              <a:t>Scale up</a:t>
            </a:r>
          </a:p>
          <a:p>
            <a:pPr lvl="1"/>
            <a:r>
              <a:rPr lang="en-US" dirty="0"/>
              <a:t>Detect Face using Haar Cascade</a:t>
            </a:r>
          </a:p>
          <a:p>
            <a:pPr lvl="2"/>
            <a:r>
              <a:rPr lang="en-US" dirty="0"/>
              <a:t>What if we changed the HC</a:t>
            </a:r>
          </a:p>
          <a:p>
            <a:pPr lvl="1"/>
            <a:r>
              <a:rPr lang="en-US" dirty="0"/>
              <a:t>DCT </a:t>
            </a:r>
          </a:p>
          <a:p>
            <a:pPr lvl="1"/>
            <a:r>
              <a:rPr lang="en-US" dirty="0"/>
              <a:t>RNF  </a:t>
            </a:r>
          </a:p>
          <a:p>
            <a:pPr lvl="1"/>
            <a:r>
              <a:rPr lang="en-US" dirty="0"/>
              <a:t>Different File formats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50017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F96F7D0-1683-F9E0-C8A1-2371A4274A62}"/>
              </a:ext>
            </a:extLst>
          </p:cNvPr>
          <p:cNvGraphicFramePr>
            <a:graphicFrameLocks noGrp="1"/>
          </p:cNvGraphicFramePr>
          <p:nvPr/>
        </p:nvGraphicFramePr>
        <p:xfrm>
          <a:off x="444500" y="1008539"/>
          <a:ext cx="5113021" cy="2914650"/>
        </p:xfrm>
        <a:graphic>
          <a:graphicData uri="http://schemas.openxmlformats.org/drawingml/2006/table">
            <a:tbl>
              <a:tblPr/>
              <a:tblGrid>
                <a:gridCol w="331470">
                  <a:extLst>
                    <a:ext uri="{9D8B030D-6E8A-4147-A177-3AD203B41FA5}">
                      <a16:colId xmlns:a16="http://schemas.microsoft.com/office/drawing/2014/main" val="1857276085"/>
                    </a:ext>
                  </a:extLst>
                </a:gridCol>
                <a:gridCol w="720408">
                  <a:extLst>
                    <a:ext uri="{9D8B030D-6E8A-4147-A177-3AD203B41FA5}">
                      <a16:colId xmlns:a16="http://schemas.microsoft.com/office/drawing/2014/main" val="2507348720"/>
                    </a:ext>
                  </a:extLst>
                </a:gridCol>
                <a:gridCol w="899795">
                  <a:extLst>
                    <a:ext uri="{9D8B030D-6E8A-4147-A177-3AD203B41FA5}">
                      <a16:colId xmlns:a16="http://schemas.microsoft.com/office/drawing/2014/main" val="2847320817"/>
                    </a:ext>
                  </a:extLst>
                </a:gridCol>
                <a:gridCol w="426720">
                  <a:extLst>
                    <a:ext uri="{9D8B030D-6E8A-4147-A177-3AD203B41FA5}">
                      <a16:colId xmlns:a16="http://schemas.microsoft.com/office/drawing/2014/main" val="3156350328"/>
                    </a:ext>
                  </a:extLst>
                </a:gridCol>
                <a:gridCol w="968058">
                  <a:extLst>
                    <a:ext uri="{9D8B030D-6E8A-4147-A177-3AD203B41FA5}">
                      <a16:colId xmlns:a16="http://schemas.microsoft.com/office/drawing/2014/main" val="1205142583"/>
                    </a:ext>
                  </a:extLst>
                </a:gridCol>
                <a:gridCol w="863600">
                  <a:extLst>
                    <a:ext uri="{9D8B030D-6E8A-4147-A177-3AD203B41FA5}">
                      <a16:colId xmlns:a16="http://schemas.microsoft.com/office/drawing/2014/main" val="205049987"/>
                    </a:ext>
                  </a:extLst>
                </a:gridCol>
                <a:gridCol w="902970">
                  <a:extLst>
                    <a:ext uri="{9D8B030D-6E8A-4147-A177-3AD203B41FA5}">
                      <a16:colId xmlns:a16="http://schemas.microsoft.com/office/drawing/2014/main" val="57149926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scale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file_size_mb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Face Detection 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DCT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RF Classification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avg_total_time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Faces Detected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966729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0.242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0.4724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0.0606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0.1547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0.6877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6051919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1.1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0.281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0.5409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0.0754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0.0967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0.713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318000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1.21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0.323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0.5899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0.0823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0.0896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0.7618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132585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1.33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0.37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0.7216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0.0966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0.096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0.9143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083591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1.46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0.423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0.8188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0.111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0.0875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1.0173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477589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1.61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0.487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0.9024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0.1183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0.0812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1.1019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609911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1.77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0.559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1.1232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0.1631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0.0869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1.3732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9231565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1.95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0.645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1.2001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0.1482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0.0853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1.4336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278337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2.14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0.739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1.423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0.1886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0.0898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1.7014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217708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2.36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0.857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2.127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0.2891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0.1107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2.5268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0639289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2.59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0.985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2.0597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0.2823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0.0885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2.4305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097721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2.85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1.136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2.3434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0.3228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0.0894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2.7556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958109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3.14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1.317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2.6685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0.3628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0.0855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3.1168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716025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3.45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1.521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4.2307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0.5884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0.1114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4.9305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459867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3.8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1.768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16.9765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1.5529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0.2169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18.7462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35788713"/>
                  </a:ext>
                </a:extLst>
              </a:tr>
            </a:tbl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B352DB0C-82CB-81AA-CD59-EA4EE08C97A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37861848"/>
              </p:ext>
            </p:extLst>
          </p:nvPr>
        </p:nvGraphicFramePr>
        <p:xfrm>
          <a:off x="5625821" y="393667"/>
          <a:ext cx="5254633" cy="3035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0842CFB2-4B03-38F7-0395-A354C036CCC3}"/>
              </a:ext>
            </a:extLst>
          </p:cNvPr>
          <p:cNvGraphicFramePr>
            <a:graphicFrameLocks/>
          </p:cNvGraphicFramePr>
          <p:nvPr/>
        </p:nvGraphicFramePr>
        <p:xfrm>
          <a:off x="5694979" y="3249048"/>
          <a:ext cx="5254633" cy="3034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0" name="Picture 9" descr="A close up of a cat's face&#10;&#10;AI-generated content may be incorrect.">
            <a:extLst>
              <a:ext uri="{FF2B5EF4-FFF2-40B4-BE49-F238E27FC236}">
                <a16:creationId xmlns:a16="http://schemas.microsoft.com/office/drawing/2014/main" id="{4CC31487-F28C-C4BF-70AF-C8153C1622C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9113" y="3943350"/>
            <a:ext cx="1826460" cy="2434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91204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B4E6C6-BE4F-6EE9-114F-179E02A05D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D7DC48E9-1F59-C5F2-DBAA-27807656741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75220016"/>
              </p:ext>
            </p:extLst>
          </p:nvPr>
        </p:nvGraphicFramePr>
        <p:xfrm>
          <a:off x="458038" y="655830"/>
          <a:ext cx="5254633" cy="3035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BA490C54-B0F1-D97D-09BA-3A5AFDA7930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22135810"/>
              </p:ext>
            </p:extLst>
          </p:nvPr>
        </p:nvGraphicFramePr>
        <p:xfrm>
          <a:off x="5248821" y="655830"/>
          <a:ext cx="5254633" cy="3035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C01F63E9-179B-8086-2C90-1B303BB37A85}"/>
              </a:ext>
            </a:extLst>
          </p:cNvPr>
          <p:cNvGraphicFramePr>
            <a:graphicFrameLocks/>
          </p:cNvGraphicFramePr>
          <p:nvPr/>
        </p:nvGraphicFramePr>
        <p:xfrm>
          <a:off x="4716713" y="3896117"/>
          <a:ext cx="5254633" cy="3035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6317991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449DED5-D543-576D-7A71-6A4BA8581B30}"/>
              </a:ext>
            </a:extLst>
          </p:cNvPr>
          <p:cNvGraphicFramePr>
            <a:graphicFrameLocks noGrp="1"/>
          </p:cNvGraphicFramePr>
          <p:nvPr/>
        </p:nvGraphicFramePr>
        <p:xfrm>
          <a:off x="628650" y="494189"/>
          <a:ext cx="5200333" cy="3813810"/>
        </p:xfrm>
        <a:graphic>
          <a:graphicData uri="http://schemas.openxmlformats.org/drawingml/2006/table">
            <a:tbl>
              <a:tblPr/>
              <a:tblGrid>
                <a:gridCol w="635000">
                  <a:extLst>
                    <a:ext uri="{9D8B030D-6E8A-4147-A177-3AD203B41FA5}">
                      <a16:colId xmlns:a16="http://schemas.microsoft.com/office/drawing/2014/main" val="2151238940"/>
                    </a:ext>
                  </a:extLst>
                </a:gridCol>
                <a:gridCol w="736600">
                  <a:extLst>
                    <a:ext uri="{9D8B030D-6E8A-4147-A177-3AD203B41FA5}">
                      <a16:colId xmlns:a16="http://schemas.microsoft.com/office/drawing/2014/main" val="4076255513"/>
                    </a:ext>
                  </a:extLst>
                </a:gridCol>
                <a:gridCol w="901700">
                  <a:extLst>
                    <a:ext uri="{9D8B030D-6E8A-4147-A177-3AD203B41FA5}">
                      <a16:colId xmlns:a16="http://schemas.microsoft.com/office/drawing/2014/main" val="1575218243"/>
                    </a:ext>
                  </a:extLst>
                </a:gridCol>
                <a:gridCol w="635000">
                  <a:extLst>
                    <a:ext uri="{9D8B030D-6E8A-4147-A177-3AD203B41FA5}">
                      <a16:colId xmlns:a16="http://schemas.microsoft.com/office/drawing/2014/main" val="510767071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338899367"/>
                    </a:ext>
                  </a:extLst>
                </a:gridCol>
                <a:gridCol w="844233">
                  <a:extLst>
                    <a:ext uri="{9D8B030D-6E8A-4147-A177-3AD203B41FA5}">
                      <a16:colId xmlns:a16="http://schemas.microsoft.com/office/drawing/2014/main" val="3698211049"/>
                    </a:ext>
                  </a:extLst>
                </a:gridCol>
                <a:gridCol w="635000">
                  <a:extLst>
                    <a:ext uri="{9D8B030D-6E8A-4147-A177-3AD203B41FA5}">
                      <a16:colId xmlns:a16="http://schemas.microsoft.com/office/drawing/2014/main" val="4024572562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scale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file_size_mb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Face Detection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DCT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Classification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avg_total_time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avg_num_faces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9153957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0.029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0.1298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0.0121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0.0433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0.1851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49601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1.5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0.049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0.1507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0.0171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0.0441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0.2119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2992695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0.069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0.2169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0.0255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0.0472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0.2895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017507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2.5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0.102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0.298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0.035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0.0424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0.3754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818798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0.129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0.3701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0.0482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0.0435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0.4617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136086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3.5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0.17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0.4751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0.0614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0.0454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0.582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805910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0.203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0.5575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0.0789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0.0433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0.6797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870370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4.5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0.25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0.6831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0.0999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0.0419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0.8248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197805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0.293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0.7693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0.1199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0.0426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0.9318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3683393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5.5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0.346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0.904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0.148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0.0432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1.0953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938726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0.392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1.0181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0.1722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0.0443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1.2346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3674363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6.5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0.452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1.151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0.2005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0.0427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1.3941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622594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0.509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1.2785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0.233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0.0422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1.5537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156540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7.5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0.572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1.3818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0.2567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0.0408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1.6793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438494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0.608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1.5157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0.2953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0.0415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1.8525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457791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8.5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0.704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1.6949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0.3301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0.042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2.0671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220924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0.776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1.8562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0.3631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0.0427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2.2619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94091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9.5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0.853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1.9771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0.4041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0.0408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2.422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630873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0.929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2.2091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0.4519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0.0457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2.7067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1599736"/>
                  </a:ext>
                </a:extLst>
              </a:tr>
            </a:tbl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B352DB0C-82CB-81AA-CD59-EA4EE08C97AF}"/>
              </a:ext>
            </a:extLst>
          </p:cNvPr>
          <p:cNvGraphicFramePr>
            <a:graphicFrameLocks/>
          </p:cNvGraphicFramePr>
          <p:nvPr/>
        </p:nvGraphicFramePr>
        <p:xfrm>
          <a:off x="5960176" y="314268"/>
          <a:ext cx="5255903" cy="30327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0842CFB2-4B03-38F7-0395-A354C036CCC3}"/>
              </a:ext>
            </a:extLst>
          </p:cNvPr>
          <p:cNvGraphicFramePr>
            <a:graphicFrameLocks/>
          </p:cNvGraphicFramePr>
          <p:nvPr/>
        </p:nvGraphicFramePr>
        <p:xfrm>
          <a:off x="5960175" y="3429000"/>
          <a:ext cx="5255903" cy="30378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8" name="Picture 7" descr="A person with dark hair and a straight face&#10;&#10;AI-generated content may be incorrect.">
            <a:extLst>
              <a:ext uri="{FF2B5EF4-FFF2-40B4-BE49-F238E27FC236}">
                <a16:creationId xmlns:a16="http://schemas.microsoft.com/office/drawing/2014/main" id="{D10E14EC-38B9-EB22-5F9F-8B3F77E2DFD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6500" y="4861560"/>
            <a:ext cx="137160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52488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5D9B16-5250-FD1E-EB00-9B9589D7AC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3D005449-7AA8-D72F-3CC2-8E09BBC23FC4}"/>
              </a:ext>
            </a:extLst>
          </p:cNvPr>
          <p:cNvGraphicFramePr>
            <a:graphicFrameLocks/>
          </p:cNvGraphicFramePr>
          <p:nvPr/>
        </p:nvGraphicFramePr>
        <p:xfrm>
          <a:off x="473298" y="2400267"/>
          <a:ext cx="3701258" cy="30327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3B492488-89C7-143B-F2F3-12BBA93256E5}"/>
              </a:ext>
            </a:extLst>
          </p:cNvPr>
          <p:cNvGraphicFramePr>
            <a:graphicFrameLocks/>
          </p:cNvGraphicFramePr>
          <p:nvPr/>
        </p:nvGraphicFramePr>
        <p:xfrm>
          <a:off x="4174556" y="2400267"/>
          <a:ext cx="3701258" cy="30327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D66291A8-12C1-B9DF-E439-B93461C58EA2}"/>
              </a:ext>
            </a:extLst>
          </p:cNvPr>
          <p:cNvGraphicFramePr>
            <a:graphicFrameLocks/>
          </p:cNvGraphicFramePr>
          <p:nvPr/>
        </p:nvGraphicFramePr>
        <p:xfrm>
          <a:off x="7875814" y="2400266"/>
          <a:ext cx="3701258" cy="30327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0001865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A147A684126114B8C7727E878989F91" ma:contentTypeVersion="11" ma:contentTypeDescription="Create a new document." ma:contentTypeScope="" ma:versionID="524bd09c28a380a0514baafb30bc7fc4">
  <xsd:schema xmlns:xsd="http://www.w3.org/2001/XMLSchema" xmlns:xs="http://www.w3.org/2001/XMLSchema" xmlns:p="http://schemas.microsoft.com/office/2006/metadata/properties" xmlns:ns2="a23bb852-2274-476b-a618-acfd8cf0a80b" xmlns:ns3="65a3e577-f14e-44d3-b89b-8d54e34556bf" targetNamespace="http://schemas.microsoft.com/office/2006/metadata/properties" ma:root="true" ma:fieldsID="25f431ed06b856bb33f5784ed76e130e" ns2:_="" ns3:_="">
    <xsd:import namespace="a23bb852-2274-476b-a618-acfd8cf0a80b"/>
    <xsd:import namespace="65a3e577-f14e-44d3-b89b-8d54e34556b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3bb852-2274-476b-a618-acfd8cf0a80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46aeeafc-10b8-45d8-a1af-5ed376f9e15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5a3e577-f14e-44d3-b89b-8d54e34556bf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b5cb43cd-38f9-4855-8f70-f00fbb3fb28c}" ma:internalName="TaxCatchAll" ma:showField="CatchAllData" ma:web="65a3e577-f14e-44d3-b89b-8d54e34556b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5a3e577-f14e-44d3-b89b-8d54e34556bf" xsi:nil="true"/>
    <lcf76f155ced4ddcb4097134ff3c332f xmlns="a23bb852-2274-476b-a618-acfd8cf0a80b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E8D4F56-D1ED-4FA5-979D-82BBDA4952D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FEDC14D-06A7-4EA3-9694-74317121004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23bb852-2274-476b-a618-acfd8cf0a80b"/>
    <ds:schemaRef ds:uri="65a3e577-f14e-44d3-b89b-8d54e34556b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CF2625C-EBA3-4BD9-A6EE-A155C9F91F43}">
  <ds:schemaRefs>
    <ds:schemaRef ds:uri="http://purl.org/dc/elements/1.1/"/>
    <ds:schemaRef ds:uri="65a3e577-f14e-44d3-b89b-8d54e34556bf"/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a23bb852-2274-476b-a618-acfd8cf0a80b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539</Words>
  <Application>Microsoft Office PowerPoint</Application>
  <PresentationFormat>Widescreen</PresentationFormat>
  <Paragraphs>317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Aptos</vt:lpstr>
      <vt:lpstr>Aptos Display</vt:lpstr>
      <vt:lpstr>Aptos Narrow</vt:lpstr>
      <vt:lpstr>Arial</vt:lpstr>
      <vt:lpstr>Calibri</vt:lpstr>
      <vt:lpstr>Outfit</vt:lpstr>
      <vt:lpstr>Office Theme</vt:lpstr>
      <vt:lpstr>SD ADVISOR MEETING 4</vt:lpstr>
      <vt:lpstr>Dataset</vt:lpstr>
      <vt:lpstr>Dataset File Structure </vt:lpstr>
      <vt:lpstr>Dataset Annotations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Jahtega Update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Jouri Ghazi</dc:creator>
  <cp:lastModifiedBy>Jouri Ghazi</cp:lastModifiedBy>
  <cp:revision>4</cp:revision>
  <dcterms:created xsi:type="dcterms:W3CDTF">2025-09-17T19:02:07Z</dcterms:created>
  <dcterms:modified xsi:type="dcterms:W3CDTF">2025-09-17T20:37:43Z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0x010100DA147A684126114B8C7727E878989F91</vt:lpwstr>
  </property>
  <property fmtid="{D5CDD505-2E9C-101B-9397-08002B2CF9AE}" pid="3" name="MediaServiceImageTags">
    <vt:lpwstr/>
  </property>
</Properties>
</file>