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43"/>
  </p:notesMasterIdLst>
  <p:sldIdLst>
    <p:sldId id="438" r:id="rId4"/>
    <p:sldId id="337" r:id="rId5"/>
    <p:sldId id="301" r:id="rId6"/>
    <p:sldId id="419" r:id="rId7"/>
    <p:sldId id="379" r:id="rId8"/>
    <p:sldId id="405" r:id="rId9"/>
    <p:sldId id="416" r:id="rId10"/>
    <p:sldId id="414" r:id="rId11"/>
    <p:sldId id="435" r:id="rId12"/>
    <p:sldId id="436" r:id="rId13"/>
    <p:sldId id="453" r:id="rId14"/>
    <p:sldId id="346" r:id="rId15"/>
    <p:sldId id="423" r:id="rId16"/>
    <p:sldId id="446" r:id="rId17"/>
    <p:sldId id="454" r:id="rId18"/>
    <p:sldId id="368" r:id="rId19"/>
    <p:sldId id="410" r:id="rId20"/>
    <p:sldId id="411" r:id="rId21"/>
    <p:sldId id="412" r:id="rId22"/>
    <p:sldId id="426" r:id="rId23"/>
    <p:sldId id="452" r:id="rId24"/>
    <p:sldId id="421" r:id="rId25"/>
    <p:sldId id="456" r:id="rId26"/>
    <p:sldId id="440" r:id="rId27"/>
    <p:sldId id="271" r:id="rId28"/>
    <p:sldId id="442" r:id="rId29"/>
    <p:sldId id="447" r:id="rId30"/>
    <p:sldId id="449" r:id="rId31"/>
    <p:sldId id="450" r:id="rId32"/>
    <p:sldId id="378" r:id="rId33"/>
    <p:sldId id="429" r:id="rId34"/>
    <p:sldId id="353" r:id="rId35"/>
    <p:sldId id="401" r:id="rId36"/>
    <p:sldId id="402" r:id="rId37"/>
    <p:sldId id="413" r:id="rId38"/>
    <p:sldId id="375" r:id="rId39"/>
    <p:sldId id="424" r:id="rId40"/>
    <p:sldId id="455" r:id="rId41"/>
    <p:sldId id="425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  <a:srgbClr val="4F81BD"/>
    <a:srgbClr val="FFD966"/>
    <a:srgbClr val="685858"/>
    <a:srgbClr val="4F4343"/>
    <a:srgbClr val="2E2C22"/>
    <a:srgbClr val="A7A28B"/>
    <a:srgbClr val="AB9B9B"/>
    <a:srgbClr val="7E7F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552" autoAdjust="0"/>
    <p:restoredTop sz="94682" autoAdjust="0"/>
  </p:normalViewPr>
  <p:slideViewPr>
    <p:cSldViewPr snapToGrid="0">
      <p:cViewPr>
        <p:scale>
          <a:sx n="42" d="100"/>
          <a:sy n="42" d="100"/>
        </p:scale>
        <p:origin x="974" y="1526"/>
      </p:cViewPr>
      <p:guideLst/>
    </p:cSldViewPr>
  </p:slideViewPr>
  <p:notesTextViewPr>
    <p:cViewPr>
      <p:scale>
        <a:sx n="50" d="100"/>
        <a:sy n="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6CE5BE-6E48-43BB-AAD5-9A00195361CA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6FE18-E822-420D-A020-C8F2522B5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24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sz="1200" dirty="0">
                <a:solidFill>
                  <a:schemeClr val="bg1"/>
                </a:solidFill>
                <a:latin typeface="Outfit" pitchFamily="2" charset="0"/>
              </a:rPr>
              <a:t>Jouri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751909-0480-4BCE-A614-7271EFAE5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048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73358-CB06-78A4-04EE-925DA8378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F422F3-91EC-4E2C-B1C3-81136A169F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FC14EB-0DA4-D61C-5E75-E48093CCB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Jahtega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678D64-59A2-FB89-5E46-4F9B029A5A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3894C-6967-4603-BCCA-6850AB31A0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592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17401-60F1-252E-52D9-B05BF2B08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734EEE-716C-ABBE-D3F9-C10950ACBC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D486C2-E48B-0C38-66D2-9FC27CF4C7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Jouri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5C310E-942B-8073-F8FE-27AD887019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6FE18-E822-420D-A020-C8F2522B5F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409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Ashton- fix animation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83355-7623-48B7-81D3-D7E3027C10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4565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Ashton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3894C-6967-4603-BCCA-6850AB31A0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104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A7322-C6A5-1D6A-3490-8437FFC51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058698-3D90-E164-981D-49B7A217EE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D50092-1F5D-8314-4FA1-DA39BB4F60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Jahtega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052F6-9A05-0062-0277-791357E51C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83355-7623-48B7-81D3-D7E3027C10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4042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9E06E-3EA1-F1E4-3A4C-A13B22C6C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C9ECAA-F15E-AE23-500C-B1B4BC5419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3230D4-B967-F9EB-8EE7-61288BF16A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Jouri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5CDB25-013B-DDEC-53B5-502D32E0EE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6FE18-E822-420D-A020-C8F2522B5F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3758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EFA49-D309-B7D7-45F3-AD1C99106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04BDE8-EC4D-EF9F-0739-458FADEFA6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F97181-A95F-8E89-C884-B06B6731F4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Ashton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436291-78C9-0245-BE78-BC6C811A56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4425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Jouri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56FE18-E822-420D-A020-C8F2522B5F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701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Jouri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56FE18-E822-420D-A020-C8F2522B5F3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006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Jouri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56FE18-E822-420D-A020-C8F2522B5F3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02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4716F-8F1A-6C45-BF1D-E4DB0D3B3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1BD502-033E-DD12-66E4-47BBCC2DA9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FCF640-9BF9-D47D-6D47-D9FABC5D84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Jouri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B8FAD-0F56-0936-1224-8470DDEE04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751909-0480-4BCE-A614-7271EFAE5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6710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11FB3-BE9D-828B-A800-8E6E3EAB2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0D7953-08DD-468A-32B9-14BF5CEE7E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A74FBB-421F-8DBA-4ADB-9E12DB322D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Jouri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E55F82-C244-3449-CCA7-A967A31AE3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3894C-6967-4603-BCCA-6850AB31A0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057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Ashton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56FE18-E822-420D-A020-C8F2522B5F3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3107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7603E-9BAB-C393-AF99-ECDAA97CE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22E5C1-EA73-344B-DC5C-142E6DDD8F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4A4175-BFF3-0968-74FB-3482F1EA55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Ashton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29CAE4-C9D9-448E-D93C-E2542288E1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3894C-6967-4603-BCCA-6850AB31A0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228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180C6-E668-D09D-07CB-87EFC2545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E7A7EB-C07F-365B-9AF6-9CA2B0A4EE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ACF105-6B0B-92B1-0955-A7B292C378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Jouri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36B8B-76E1-EAF5-70DC-7D69F93CD5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9436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Zac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56FE18-E822-420D-A020-C8F2522B5F3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4842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Zac- change animation – sequentially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7281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BE2D1-98CB-8BE7-8D37-133D1661F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324BBB-1677-4594-6070-FB141FB091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6E4F7D-78F1-2378-F30D-C02DE81074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Zac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B85E2A-93BC-A385-2760-78FFD9473A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730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7F37B-3C41-2659-0D41-6FFE9B55E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2C9635-F65E-C91B-151E-4453E2D088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0B529B-6015-6D88-EF7C-42E6A0F085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Jouri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647FDD-28E9-4C06-EE88-3E2CE88383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5445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79F9F-6B62-D7DD-9519-CAABA323F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26549F-C223-3CBE-48AB-70F012A800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C7CB65-6CC6-88C2-99DB-5F547BCB3C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Jahtega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1A6035-6DAE-E1FC-3771-015E1AA080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6558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BB8E9-AA67-1A6F-2EE4-B7628E785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D3A6CD-DEFB-B45E-AB4C-6D2DBF8A71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C963E9-A778-3019-C123-1B75BD7F08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Jouri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6EC7E5-20DF-085D-452A-B7B38AC5BD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508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Jahtega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751909-0480-4BCE-A614-7271EFAE5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5835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56FE18-E822-420D-A020-C8F2522B5F3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792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Jouri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3894C-6967-4603-BCCA-6850AB31A0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8516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6BF95-9480-6BE2-A2F5-0D9D44FA9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0AB5E4-C7BB-B3CC-E9F6-DDA814388A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76EE6B-3191-7C0C-D913-CE4DFF5AF9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Jahtega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C9EBB9-D347-DC05-0926-E33E35134A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1080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Jouri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3894C-6967-4603-BCCA-6850AB31A0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52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5A6DE-2F22-A2E2-C97B-18F780D5B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D476E6-05E1-F0EE-83FB-83F474AEC5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1DA13C-DC72-561F-9BAF-7949314929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Jahtega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5457F-C89C-D395-70EB-80A5F7B3E4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2363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1723C-530F-5D10-887A-6A39C9DFC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AB3BC7-6763-5A49-57EF-45DA8B33CB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19E6F0-499D-5FA2-4DC7-1FBA3092B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Jouri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227E3-4A2D-1F2A-B654-9A383C8DC3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3894C-6967-4603-BCCA-6850AB31A0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0985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BAF45-F788-9BD7-9C4C-0A2FEB7F0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612C22-D88B-7DDD-FFA0-D153658D47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351582-886E-97FB-3848-ED233D0697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Jouri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C1FB82-C388-64ED-7AA2-2463F31AB6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3894C-6967-4603-BCCA-6850AB31A0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1669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5F633-BE81-905A-78FB-94FA57AE6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5826B2-2263-86E3-66DC-25B72F1424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42FB83-149F-42BB-5BAF-AB653EB945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Jouri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16FE0-7E5C-BDF4-5749-E37437139A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3894C-6967-4603-BCCA-6850AB31A0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795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Jahtega – update news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751909-0480-4BCE-A614-7271EFAE5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220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0B6C1-9EF3-145A-3446-D986F0327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353201-5397-DE09-B0DD-E8988DA97D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E2CFA4-C5F4-A537-8953-00B714E8E1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Jahtega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731D98-DF49-FFB7-7516-36A2CE8D38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751909-0480-4BCE-A614-7271EFAE5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637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980AE-2E86-13F7-08DE-EC55C60D8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9F8DB7-008C-62AF-9F2C-78A06AC6C1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FC6EF0-FA12-0A81-D366-FE3850136A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Zacary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112FB-851E-6790-E2F9-945CC0D52A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344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EFBB2-246D-B21C-BA2C-17F8156EE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AF8F87-5500-0721-EA5F-26E9FE23E3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90446F-1E1E-6235-98DC-B72FF0E00A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Ashton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7A39D5-6261-147D-06DC-A97118D171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775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Jouri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3894C-6967-4603-BCCA-6850AB31A0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257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C1074-8EA2-BE8D-E6B3-CD7F88B5C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4F6F75-4A12-1B26-5A4B-24512E801E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2A8EA9-5530-E7C1-33B5-C5485542B0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Zacary + Ashton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E333B1-1DFA-F8B8-8CE0-542EB82A02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53894C-6967-4603-BCCA-6850AB31A0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180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50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46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62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89444-911B-EB6A-EE9F-2433240F2C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79FD02-A9A0-CC7F-AEA0-123779485D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B31A7-7931-400A-ED17-CB66474A3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5A82-9967-4400-9E4E-7302C1D8BFE6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F53BD2-3503-E7C4-02C7-85FCEFAD1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0478B-C656-6695-A317-0290C665A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B67C-716E-486A-81B2-2A2CE0C50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648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78E63-A203-3C73-A3E9-3493BFA4B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7B470-06E2-DD1F-C63B-226682343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E3768-61E1-436E-6FF2-D55B135D8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5A82-9967-4400-9E4E-7302C1D8BFE6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0DF42-E64E-65F8-8085-F6935BB28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773FF-42E6-135E-E369-0C17225B0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B67C-716E-486A-81B2-2A2CE0C50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614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91BB2-8A07-F11E-B4E4-A1F8F8957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5F11D8-C479-C1CF-1F04-B75D2A8D1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BF61D-0870-10A8-BAA5-BEF5B3228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5A82-9967-4400-9E4E-7302C1D8BFE6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15536-B10D-30F6-247D-1A7085BE8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E8D6F-FDD4-0F00-2258-A34E2D318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B67C-716E-486A-81B2-2A2CE0C50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5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26E38-83C9-A1B5-B9FC-067DE32BD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D55FF-FEC2-E0F0-9913-CACD5C3449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EC405B-988D-CBA2-39B2-084855BB2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BA6EA0-3FA1-7F04-D44F-B9312AB89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5A82-9967-4400-9E4E-7302C1D8BFE6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1ABBA3-BF66-F88D-E807-46A9DC81A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F7E372-F712-6E15-75AA-C8620E807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B67C-716E-486A-81B2-2A2CE0C50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32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0254A-B7C0-B639-C852-728D329E1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34E3A-088B-C0C3-3BE1-19D28469C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405D52-C509-46AA-C755-88E01400D4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D77E42-09D6-C7C5-EA54-B542ACB1E3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15A18C-23CC-67C2-5DEC-3C98A646E4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E8C347-41AA-B6E4-D597-4979BAC2D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5A82-9967-4400-9E4E-7302C1D8BFE6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5536D0-6AF3-0BFB-20A7-B20DB59D1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33432C-A703-8A2B-5DFE-7CBBF5AC8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B67C-716E-486A-81B2-2A2CE0C50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21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E6C9-3750-6148-0354-1E56841FF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2ACE04-715C-0662-73E2-4A1BCEFA6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5A82-9967-4400-9E4E-7302C1D8BFE6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206282-A62F-9D5F-10D7-AE38C5902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7718D3-4DA0-3D3B-541B-D4CE63807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B67C-716E-486A-81B2-2A2CE0C50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90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BE502E-D522-DEE9-7756-A594B0B7E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5A82-9967-4400-9E4E-7302C1D8BFE6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5FBC69-4310-AB5D-1FA7-979A37CEF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DD52E-0C37-6F1D-FCA0-1B62D5502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B67C-716E-486A-81B2-2A2CE0C50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51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34BB9-8220-ED66-ED18-590C29AC5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9F281-FF1E-B2D5-75B8-9E8F5E999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05EE9A-036B-58A0-E48F-1BAD05BEF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CCE5C-E0B7-501B-F848-93C1F3042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5A82-9967-4400-9E4E-7302C1D8BFE6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AF9933-5E25-E833-13B5-813AA5DFB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8B2CB9-4C93-8FA3-1176-07721E39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B67C-716E-486A-81B2-2A2CE0C50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5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17A0B-F09C-3671-A134-A3C74E592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939CD8-5DE6-7F03-BD7E-97C371BA3C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71BED2-DEE5-5C5A-FFF9-EBC96086A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816C25-4C58-74BB-2D8A-AFC2F2DA3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5A82-9967-4400-9E4E-7302C1D8BFE6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36C366-30E3-F871-6D2F-66AAC2CCB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7DD8D-5E5C-E356-E202-E265C2E72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B67C-716E-486A-81B2-2A2CE0C50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412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F1EFF-D478-4196-EADA-F4B7B47D7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CBE4F4-42A4-0ACD-CB45-F35DE71D62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F169E-7985-ECDD-54FF-55C53CBB6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5A82-9967-4400-9E4E-7302C1D8BFE6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E9060-6EBF-88CF-EAB0-A3F3BEE6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58C362-1095-EDE9-B9BA-47FF4453C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B67C-716E-486A-81B2-2A2CE0C50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93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53670C-4093-AB27-A143-CCAC207B21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81AA8C-8F5C-8559-D984-DF0D6D2C7D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4BCEA-2AF6-80D3-2292-30F096655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5A82-9967-4400-9E4E-7302C1D8BFE6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79940-7A2F-C6FA-BA58-21FEE8532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3C6B4-FF8B-16BC-018B-A1F0178D4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B67C-716E-486A-81B2-2A2CE0C50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637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BFEA0-F2FC-97F8-B2B5-B04B28B54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CF0726-4C1A-B953-98B1-0FDC628899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28628-1AFE-A3EC-5A64-C02A88915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4A2B0-74DC-4E27-BA14-150158B9C129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66D94B-5C25-5BF0-E879-841AF432B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5E5B6-4941-101E-ACFA-6873057DA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93CA-8A5F-4C6D-85D1-D1476283F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330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0B987-1238-DD2C-7D2D-E17F9D950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94BFD-4BE0-51F1-4792-A6BBB76F9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57073-9473-90E0-58E8-821389B09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4A2B0-74DC-4E27-BA14-150158B9C129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99003-4868-6C9B-FD7A-29519FD36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1A497-7074-7BD5-8DBD-CA7117397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93CA-8A5F-4C6D-85D1-D1476283F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236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F8522-2366-2908-1B95-02C5F5BF5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8E80A-3141-28F3-D130-0059341548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2CE75-7295-C320-FD83-67BCB4B2E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4A2B0-74DC-4E27-BA14-150158B9C129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F2EA9-30D4-E071-C640-A56BB8C3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4797D-E92B-AD57-0767-AD64E1157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93CA-8A5F-4C6D-85D1-D1476283F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636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DECB2-A74E-8FCB-D8F1-9BFDD7CDF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0EA18-4A7C-EEB9-DB97-C9C8D72EC1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FA1EE1-E448-88B5-4521-96DF69B6F5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E687D1-2EC7-F4D8-158A-365F4F98F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4A2B0-74DC-4E27-BA14-150158B9C129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A4A22D-AC95-D36E-AEB7-98AF1DED9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9AEA84-2235-4D64-BBCD-2201E8738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93CA-8A5F-4C6D-85D1-D1476283F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648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E1E4A-3F5E-B44F-55B3-EEA423F20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DC70F8-4E4F-059C-3999-F60126C219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755887-855F-EE2B-7AC2-709FEE83F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B426B5-5DCD-C7D6-178A-EFC75D8A1E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4EAE43-893E-97BA-A316-CD0DA6BB74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1D2FF-ABE0-D061-B874-53001885F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4A2B0-74DC-4E27-BA14-150158B9C129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E28337-D68B-DE8D-119A-462B3C1A0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11869A-671E-E723-C8D5-4ED5832FC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93CA-8A5F-4C6D-85D1-D1476283F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396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40D58-7503-673A-3DC3-DC62EF799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9569C7-CCAC-2F51-1EFF-BB750F653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4A2B0-74DC-4E27-BA14-150158B9C129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6C3348-43AE-641A-27D5-186A341BA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7775AC-6E88-683E-4C73-745E42B8C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93CA-8A5F-4C6D-85D1-D1476283F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421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7B707D-84EB-9BA9-624E-986BCAAC6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4A2B0-74DC-4E27-BA14-150158B9C129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C8CE7A-3A24-9AD3-B657-FD7095730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93130F-D41D-D411-A97C-6504C7A3C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93CA-8A5F-4C6D-85D1-D1476283F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89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3722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BA891-DB72-FE94-3F6A-18B66EF16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56B85-6D2D-3D40-6857-9841F9425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D85B3D-238D-2E8A-2881-F71EA3237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029542-D6A8-42A7-960E-375F1D59F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4A2B0-74DC-4E27-BA14-150158B9C129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7D1115-FEAB-BE3D-9703-70C1B461B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0F5DC3-8148-768A-7B8A-BBD8AEE55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93CA-8A5F-4C6D-85D1-D1476283F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4537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D9432-9D37-30BE-CD63-89D28DC7C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97BBD9-90A9-5DEC-4CFC-3E691BDE5B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754C8-8BFC-4EC2-BC67-6F103E477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0B2D3-F6A7-5C0C-BA64-14D58475A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4A2B0-74DC-4E27-BA14-150158B9C129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555E46-8C82-C6C5-ACD9-0089A9E88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A2EBEE-3BC6-A279-F9C4-EC7C4E77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93CA-8A5F-4C6D-85D1-D1476283F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65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F85D8-D520-7C12-F8C1-175E2F330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214732-26B2-845D-8E14-4B20AA5BE3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7896C-C41D-8351-3D7C-A00EB75EB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4A2B0-74DC-4E27-BA14-150158B9C129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F420D-3F26-58D1-7DCD-D87A26409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566FA-45E2-2EE1-15CB-031B8C2A4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93CA-8A5F-4C6D-85D1-D1476283F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1194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BFC655-33C6-556B-9ABA-4E997F42E9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B1ED74-AE67-D1D4-E082-0A3FDF0A5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878D2-D99F-1E89-2314-8C7B795F8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4A2B0-74DC-4E27-BA14-150158B9C129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E39FB-48A2-54B2-EFC2-65EA396FE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108B2-483D-FD2C-EA87-8DFB9D7AD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F93CA-8A5F-4C6D-85D1-D1476283F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33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34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85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409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05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97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70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6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432393-213A-246F-291B-0AB4D9AD1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6FF89D-9815-2552-B65D-664A8DE66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C1D9B-1D83-30D1-F8C1-55F1096F87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6025A82-9967-4400-9E4E-7302C1D8BFE6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92189-C2A2-BB20-42D0-EF6055E1CE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CA2A8-1142-CB09-9E46-D943B7C9F0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D0B67C-716E-486A-81B2-2A2CE0C50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49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63DFD9-15AA-A901-840F-5CB142B20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4491A8-44A4-9775-F2B0-BC4440EEF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C6635-604A-DDE0-524F-D30CB5B23E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04A2B0-74DC-4E27-BA14-150158B9C129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2E892-2966-89A2-1054-2ACDBABA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D8F8A-E4D5-4A5D-D3F4-33A4F2265A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0F93CA-8A5F-4C6D-85D1-D1476283F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150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jpe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12" Type="http://schemas.microsoft.com/office/2007/relationships/hdphoto" Target="../media/hdphoto16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openxmlformats.org/officeDocument/2006/relationships/image" Target="../media/image35.png"/><Relationship Id="rId5" Type="http://schemas.openxmlformats.org/officeDocument/2006/relationships/image" Target="../media/image24.png"/><Relationship Id="rId10" Type="http://schemas.microsoft.com/office/2007/relationships/hdphoto" Target="../media/hdphoto11.wdp"/><Relationship Id="rId4" Type="http://schemas.microsoft.com/office/2007/relationships/hdphoto" Target="../media/hdphoto9.wdp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2.wdp"/><Relationship Id="rId3" Type="http://schemas.openxmlformats.org/officeDocument/2006/relationships/image" Target="../media/image35.png"/><Relationship Id="rId7" Type="http://schemas.openxmlformats.org/officeDocument/2006/relationships/image" Target="../media/image24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microsoft.com/office/2007/relationships/hdphoto" Target="../media/hdphoto3.wdp"/><Relationship Id="rId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microsoft.com/office/2007/relationships/hdphoto" Target="../media/hdphoto16.wdp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6.png"/><Relationship Id="rId7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microsoft.com/office/2007/relationships/hdphoto" Target="../media/hdphoto1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microsoft.com/office/2007/relationships/hdphoto" Target="../media/hdphoto2.wdp"/><Relationship Id="rId5" Type="http://schemas.openxmlformats.org/officeDocument/2006/relationships/image" Target="../media/image39.png"/><Relationship Id="rId10" Type="http://schemas.openxmlformats.org/officeDocument/2006/relationships/image" Target="../media/image2.png"/><Relationship Id="rId4" Type="http://schemas.openxmlformats.org/officeDocument/2006/relationships/image" Target="../media/image38.jpeg"/><Relationship Id="rId9" Type="http://schemas.microsoft.com/office/2007/relationships/hdphoto" Target="../media/hdphoto3.wdp"/><Relationship Id="rId1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3.wdp"/><Relationship Id="rId3" Type="http://schemas.openxmlformats.org/officeDocument/2006/relationships/image" Target="../media/image41.png"/><Relationship Id="rId7" Type="http://schemas.microsoft.com/office/2007/relationships/hdphoto" Target="../media/hdphoto17.wdp"/><Relationship Id="rId12" Type="http://schemas.openxmlformats.org/officeDocument/2006/relationships/image" Target="../media/image3.png"/><Relationship Id="rId17" Type="http://schemas.microsoft.com/office/2007/relationships/hdphoto" Target="../media/hdphoto16.wdp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microsoft.com/office/2007/relationships/hdphoto" Target="../media/hdphoto19.wdp"/><Relationship Id="rId5" Type="http://schemas.openxmlformats.org/officeDocument/2006/relationships/image" Target="../media/image43.png"/><Relationship Id="rId15" Type="http://schemas.microsoft.com/office/2007/relationships/hdphoto" Target="../media/hdphoto2.wdp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microsoft.com/office/2007/relationships/hdphoto" Target="../media/hdphoto18.wdp"/><Relationship Id="rId1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microsoft.com/office/2007/relationships/hdphoto" Target="../media/hdphoto17.wdp"/><Relationship Id="rId18" Type="http://schemas.openxmlformats.org/officeDocument/2006/relationships/image" Target="../media/image3.png"/><Relationship Id="rId3" Type="http://schemas.openxmlformats.org/officeDocument/2006/relationships/image" Target="../media/image35.png"/><Relationship Id="rId21" Type="http://schemas.microsoft.com/office/2007/relationships/hdphoto" Target="../media/hdphoto2.wdp"/><Relationship Id="rId7" Type="http://schemas.openxmlformats.org/officeDocument/2006/relationships/image" Target="../media/image49.png"/><Relationship Id="rId12" Type="http://schemas.openxmlformats.org/officeDocument/2006/relationships/image" Target="../media/image44.png"/><Relationship Id="rId17" Type="http://schemas.microsoft.com/office/2007/relationships/hdphoto" Target="../media/hdphoto19.wdp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6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43.png"/><Relationship Id="rId5" Type="http://schemas.openxmlformats.org/officeDocument/2006/relationships/image" Target="../media/image47.png"/><Relationship Id="rId15" Type="http://schemas.microsoft.com/office/2007/relationships/hdphoto" Target="../media/hdphoto18.wdp"/><Relationship Id="rId10" Type="http://schemas.openxmlformats.org/officeDocument/2006/relationships/image" Target="../media/image42.png"/><Relationship Id="rId19" Type="http://schemas.microsoft.com/office/2007/relationships/hdphoto" Target="../media/hdphoto3.wdp"/><Relationship Id="rId4" Type="http://schemas.microsoft.com/office/2007/relationships/hdphoto" Target="../media/hdphoto16.wdp"/><Relationship Id="rId9" Type="http://schemas.openxmlformats.org/officeDocument/2006/relationships/image" Target="../media/image41.png"/><Relationship Id="rId1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7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52.png"/><Relationship Id="rId18" Type="http://schemas.microsoft.com/office/2007/relationships/hdphoto" Target="../media/hdphoto24.wdp"/><Relationship Id="rId3" Type="http://schemas.openxmlformats.org/officeDocument/2006/relationships/image" Target="../media/image47.png"/><Relationship Id="rId7" Type="http://schemas.openxmlformats.org/officeDocument/2006/relationships/image" Target="../media/image35.png"/><Relationship Id="rId12" Type="http://schemas.microsoft.com/office/2007/relationships/hdphoto" Target="../media/hdphoto22.wdp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9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11" Type="http://schemas.openxmlformats.org/officeDocument/2006/relationships/image" Target="../media/image51.png"/><Relationship Id="rId5" Type="http://schemas.openxmlformats.org/officeDocument/2006/relationships/image" Target="../media/image49.png"/><Relationship Id="rId15" Type="http://schemas.openxmlformats.org/officeDocument/2006/relationships/image" Target="../media/image540.png"/><Relationship Id="rId10" Type="http://schemas.microsoft.com/office/2007/relationships/hdphoto" Target="../media/hdphoto21.wdp"/><Relationship Id="rId4" Type="http://schemas.openxmlformats.org/officeDocument/2006/relationships/image" Target="../media/image48.png"/><Relationship Id="rId9" Type="http://schemas.openxmlformats.org/officeDocument/2006/relationships/image" Target="../media/image50.png"/><Relationship Id="rId14" Type="http://schemas.microsoft.com/office/2007/relationships/hdphoto" Target="../media/hdphoto23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openxmlformats.org/officeDocument/2006/relationships/image" Target="../media/image54.png"/><Relationship Id="rId18" Type="http://schemas.microsoft.com/office/2007/relationships/hdphoto" Target="../media/hdphoto27.wdp"/><Relationship Id="rId26" Type="http://schemas.microsoft.com/office/2007/relationships/hdphoto" Target="../media/hdphoto31.wdp"/><Relationship Id="rId3" Type="http://schemas.openxmlformats.org/officeDocument/2006/relationships/image" Target="../media/image50.png"/><Relationship Id="rId21" Type="http://schemas.openxmlformats.org/officeDocument/2006/relationships/image" Target="../media/image58.png"/><Relationship Id="rId7" Type="http://schemas.openxmlformats.org/officeDocument/2006/relationships/image" Target="../media/image52.png"/><Relationship Id="rId12" Type="http://schemas.microsoft.com/office/2007/relationships/hdphoto" Target="../media/hdphoto24.wdp"/><Relationship Id="rId17" Type="http://schemas.openxmlformats.org/officeDocument/2006/relationships/image" Target="../media/image56.png"/><Relationship Id="rId25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6" Type="http://schemas.microsoft.com/office/2007/relationships/hdphoto" Target="../media/hdphoto26.wdp"/><Relationship Id="rId20" Type="http://schemas.microsoft.com/office/2007/relationships/hdphoto" Target="../media/hdphoto28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11" Type="http://schemas.openxmlformats.org/officeDocument/2006/relationships/image" Target="../media/image53.png"/><Relationship Id="rId24" Type="http://schemas.microsoft.com/office/2007/relationships/hdphoto" Target="../media/hdphoto30.wdp"/><Relationship Id="rId5" Type="http://schemas.openxmlformats.org/officeDocument/2006/relationships/image" Target="../media/image51.png"/><Relationship Id="rId15" Type="http://schemas.openxmlformats.org/officeDocument/2006/relationships/image" Target="../media/image55.png"/><Relationship Id="rId23" Type="http://schemas.openxmlformats.org/officeDocument/2006/relationships/image" Target="../media/image59.png"/><Relationship Id="rId10" Type="http://schemas.openxmlformats.org/officeDocument/2006/relationships/image" Target="../media/image390.png"/><Relationship Id="rId19" Type="http://schemas.openxmlformats.org/officeDocument/2006/relationships/image" Target="../media/image57.png"/><Relationship Id="rId4" Type="http://schemas.microsoft.com/office/2007/relationships/hdphoto" Target="../media/hdphoto21.wdp"/><Relationship Id="rId9" Type="http://schemas.openxmlformats.org/officeDocument/2006/relationships/image" Target="../media/image540.png"/><Relationship Id="rId14" Type="http://schemas.microsoft.com/office/2007/relationships/hdphoto" Target="../media/hdphoto25.wdp"/><Relationship Id="rId22" Type="http://schemas.microsoft.com/office/2007/relationships/hdphoto" Target="../media/hdphoto29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13" Type="http://schemas.openxmlformats.org/officeDocument/2006/relationships/image" Target="../media/image58.png"/><Relationship Id="rId18" Type="http://schemas.microsoft.com/office/2007/relationships/hdphoto" Target="../media/hdphoto31.wdp"/><Relationship Id="rId26" Type="http://schemas.microsoft.com/office/2007/relationships/hdphoto" Target="../media/hdphoto24.wdp"/><Relationship Id="rId3" Type="http://schemas.openxmlformats.org/officeDocument/2006/relationships/image" Target="../media/image52.png"/><Relationship Id="rId21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microsoft.com/office/2007/relationships/hdphoto" Target="../media/hdphoto28.wdp"/><Relationship Id="rId17" Type="http://schemas.openxmlformats.org/officeDocument/2006/relationships/image" Target="../media/image60.png"/><Relationship Id="rId25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6" Type="http://schemas.microsoft.com/office/2007/relationships/hdphoto" Target="../media/hdphoto30.wdp"/><Relationship Id="rId20" Type="http://schemas.microsoft.com/office/2007/relationships/hdphoto" Target="../media/hdphoto21.wdp"/><Relationship Id="rId29" Type="http://schemas.openxmlformats.org/officeDocument/2006/relationships/image" Target="../media/image63.gif"/><Relationship Id="rId1" Type="http://schemas.openxmlformats.org/officeDocument/2006/relationships/slideLayout" Target="../slideLayouts/slideLayout7.xml"/><Relationship Id="rId6" Type="http://schemas.microsoft.com/office/2007/relationships/hdphoto" Target="../media/hdphoto25.wdp"/><Relationship Id="rId11" Type="http://schemas.openxmlformats.org/officeDocument/2006/relationships/image" Target="../media/image57.png"/><Relationship Id="rId24" Type="http://schemas.openxmlformats.org/officeDocument/2006/relationships/image" Target="../media/image390.png"/><Relationship Id="rId5" Type="http://schemas.openxmlformats.org/officeDocument/2006/relationships/image" Target="../media/image54.png"/><Relationship Id="rId15" Type="http://schemas.openxmlformats.org/officeDocument/2006/relationships/image" Target="../media/image59.png"/><Relationship Id="rId23" Type="http://schemas.openxmlformats.org/officeDocument/2006/relationships/image" Target="../media/image540.png"/><Relationship Id="rId28" Type="http://schemas.openxmlformats.org/officeDocument/2006/relationships/image" Target="../media/image62.gif"/><Relationship Id="rId10" Type="http://schemas.microsoft.com/office/2007/relationships/hdphoto" Target="../media/hdphoto27.wdp"/><Relationship Id="rId19" Type="http://schemas.openxmlformats.org/officeDocument/2006/relationships/image" Target="../media/image50.png"/><Relationship Id="rId4" Type="http://schemas.microsoft.com/office/2007/relationships/hdphoto" Target="../media/hdphoto23.wdp"/><Relationship Id="rId9" Type="http://schemas.openxmlformats.org/officeDocument/2006/relationships/image" Target="../media/image56.png"/><Relationship Id="rId14" Type="http://schemas.microsoft.com/office/2007/relationships/hdphoto" Target="../media/hdphoto29.wdp"/><Relationship Id="rId22" Type="http://schemas.microsoft.com/office/2007/relationships/hdphoto" Target="../media/hdphoto22.wdp"/><Relationship Id="rId27" Type="http://schemas.openxmlformats.org/officeDocument/2006/relationships/image" Target="../media/image61.gif"/><Relationship Id="rId30" Type="http://schemas.openxmlformats.org/officeDocument/2006/relationships/image" Target="../media/image64.gi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.png"/><Relationship Id="rId18" Type="http://schemas.openxmlformats.org/officeDocument/2006/relationships/image" Target="../media/image13.jpeg"/><Relationship Id="rId3" Type="http://schemas.openxmlformats.org/officeDocument/2006/relationships/image" Target="../media/image5.png"/><Relationship Id="rId21" Type="http://schemas.openxmlformats.org/officeDocument/2006/relationships/image" Target="../media/image16.jpeg"/><Relationship Id="rId7" Type="http://schemas.openxmlformats.org/officeDocument/2006/relationships/image" Target="../media/image1.png"/><Relationship Id="rId12" Type="http://schemas.microsoft.com/office/2007/relationships/hdphoto" Target="../media/hdphoto3.wdp"/><Relationship Id="rId1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3.png"/><Relationship Id="rId5" Type="http://schemas.openxmlformats.org/officeDocument/2006/relationships/image" Target="../media/image7.jpeg"/><Relationship Id="rId15" Type="http://schemas.openxmlformats.org/officeDocument/2006/relationships/image" Target="../media/image10.jpeg"/><Relationship Id="rId23" Type="http://schemas.openxmlformats.org/officeDocument/2006/relationships/hyperlink" Target="https://deepfakemaker.io/" TargetMode="External"/><Relationship Id="rId10" Type="http://schemas.microsoft.com/office/2007/relationships/hdphoto" Target="../media/hdphoto2.wdp"/><Relationship Id="rId19" Type="http://schemas.openxmlformats.org/officeDocument/2006/relationships/image" Target="../media/image14.jpeg"/><Relationship Id="rId4" Type="http://schemas.openxmlformats.org/officeDocument/2006/relationships/image" Target="../media/image6.png"/><Relationship Id="rId9" Type="http://schemas.openxmlformats.org/officeDocument/2006/relationships/image" Target="../media/image2.png"/><Relationship Id="rId14" Type="http://schemas.openxmlformats.org/officeDocument/2006/relationships/image" Target="../media/image9.png"/><Relationship Id="rId22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openxmlformats.org/officeDocument/2006/relationships/image" Target="../media/image56.png"/><Relationship Id="rId18" Type="http://schemas.microsoft.com/office/2007/relationships/hdphoto" Target="../media/hdphoto29.wdp"/><Relationship Id="rId26" Type="http://schemas.microsoft.com/office/2007/relationships/hdphoto" Target="../media/hdphoto33.wdp"/><Relationship Id="rId3" Type="http://schemas.openxmlformats.org/officeDocument/2006/relationships/image" Target="../media/image61.gif"/><Relationship Id="rId21" Type="http://schemas.openxmlformats.org/officeDocument/2006/relationships/image" Target="../media/image60.png"/><Relationship Id="rId7" Type="http://schemas.openxmlformats.org/officeDocument/2006/relationships/image" Target="../media/image52.png"/><Relationship Id="rId12" Type="http://schemas.microsoft.com/office/2007/relationships/hdphoto" Target="../media/hdphoto26.wdp"/><Relationship Id="rId17" Type="http://schemas.openxmlformats.org/officeDocument/2006/relationships/image" Target="../media/image58.png"/><Relationship Id="rId25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6" Type="http://schemas.microsoft.com/office/2007/relationships/hdphoto" Target="../media/hdphoto28.wdp"/><Relationship Id="rId20" Type="http://schemas.microsoft.com/office/2007/relationships/hdphoto" Target="../media/hdphoto30.wdp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gif"/><Relationship Id="rId11" Type="http://schemas.openxmlformats.org/officeDocument/2006/relationships/image" Target="../media/image55.png"/><Relationship Id="rId24" Type="http://schemas.microsoft.com/office/2007/relationships/hdphoto" Target="../media/hdphoto32.wdp"/><Relationship Id="rId5" Type="http://schemas.openxmlformats.org/officeDocument/2006/relationships/image" Target="../media/image63.gif"/><Relationship Id="rId15" Type="http://schemas.openxmlformats.org/officeDocument/2006/relationships/image" Target="../media/image57.png"/><Relationship Id="rId23" Type="http://schemas.openxmlformats.org/officeDocument/2006/relationships/image" Target="../media/image65.png"/><Relationship Id="rId28" Type="http://schemas.microsoft.com/office/2007/relationships/hdphoto" Target="../media/hdphoto34.wdp"/><Relationship Id="rId10" Type="http://schemas.microsoft.com/office/2007/relationships/hdphoto" Target="../media/hdphoto25.wdp"/><Relationship Id="rId19" Type="http://schemas.openxmlformats.org/officeDocument/2006/relationships/image" Target="../media/image59.png"/><Relationship Id="rId4" Type="http://schemas.openxmlformats.org/officeDocument/2006/relationships/image" Target="../media/image62.gif"/><Relationship Id="rId9" Type="http://schemas.openxmlformats.org/officeDocument/2006/relationships/image" Target="../media/image54.png"/><Relationship Id="rId14" Type="http://schemas.microsoft.com/office/2007/relationships/hdphoto" Target="../media/hdphoto27.wdp"/><Relationship Id="rId22" Type="http://schemas.microsoft.com/office/2007/relationships/hdphoto" Target="../media/hdphoto31.wdp"/><Relationship Id="rId27" Type="http://schemas.openxmlformats.org/officeDocument/2006/relationships/image" Target="../media/image67.png"/><Relationship Id="rId30" Type="http://schemas.microsoft.com/office/2007/relationships/hdphoto" Target="../media/hdphoto35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13" Type="http://schemas.openxmlformats.org/officeDocument/2006/relationships/image" Target="../media/image66.png"/><Relationship Id="rId18" Type="http://schemas.microsoft.com/office/2007/relationships/hdphoto" Target="../media/hdphoto35.wdp"/><Relationship Id="rId26" Type="http://schemas.microsoft.com/office/2007/relationships/hdphoto" Target="../media/hdphoto19.wdp"/><Relationship Id="rId3" Type="http://schemas.openxmlformats.org/officeDocument/2006/relationships/image" Target="../media/image56.png"/><Relationship Id="rId21" Type="http://schemas.openxmlformats.org/officeDocument/2006/relationships/image" Target="../media/image63.gif"/><Relationship Id="rId7" Type="http://schemas.openxmlformats.org/officeDocument/2006/relationships/image" Target="../media/image58.png"/><Relationship Id="rId12" Type="http://schemas.microsoft.com/office/2007/relationships/hdphoto" Target="../media/hdphoto32.wdp"/><Relationship Id="rId17" Type="http://schemas.openxmlformats.org/officeDocument/2006/relationships/image" Target="../media/image68.png"/><Relationship Id="rId25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6" Type="http://schemas.microsoft.com/office/2007/relationships/hdphoto" Target="../media/hdphoto34.wdp"/><Relationship Id="rId20" Type="http://schemas.openxmlformats.org/officeDocument/2006/relationships/image" Target="../media/image62.gif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8.wdp"/><Relationship Id="rId11" Type="http://schemas.openxmlformats.org/officeDocument/2006/relationships/image" Target="../media/image65.png"/><Relationship Id="rId24" Type="http://schemas.microsoft.com/office/2007/relationships/hdphoto" Target="../media/hdphoto17.wdp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23" Type="http://schemas.openxmlformats.org/officeDocument/2006/relationships/image" Target="../media/image44.png"/><Relationship Id="rId28" Type="http://schemas.microsoft.com/office/2007/relationships/hdphoto" Target="../media/hdphoto18.wdp"/><Relationship Id="rId10" Type="http://schemas.microsoft.com/office/2007/relationships/hdphoto" Target="../media/hdphoto30.wdp"/><Relationship Id="rId19" Type="http://schemas.openxmlformats.org/officeDocument/2006/relationships/image" Target="../media/image61.gif"/><Relationship Id="rId4" Type="http://schemas.microsoft.com/office/2007/relationships/hdphoto" Target="../media/hdphoto27.wdp"/><Relationship Id="rId9" Type="http://schemas.openxmlformats.org/officeDocument/2006/relationships/image" Target="../media/image59.png"/><Relationship Id="rId14" Type="http://schemas.microsoft.com/office/2007/relationships/hdphoto" Target="../media/hdphoto33.wdp"/><Relationship Id="rId22" Type="http://schemas.openxmlformats.org/officeDocument/2006/relationships/image" Target="../media/image64.gif"/><Relationship Id="rId27" Type="http://schemas.openxmlformats.org/officeDocument/2006/relationships/image" Target="../media/image45.png"/><Relationship Id="rId30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26" Type="http://schemas.openxmlformats.org/officeDocument/2006/relationships/image" Target="../media/image84.png"/><Relationship Id="rId3" Type="http://schemas.openxmlformats.org/officeDocument/2006/relationships/image" Target="../media/image44.png"/><Relationship Id="rId21" Type="http://schemas.openxmlformats.org/officeDocument/2006/relationships/image" Target="../media/image79.png"/><Relationship Id="rId7" Type="http://schemas.openxmlformats.org/officeDocument/2006/relationships/image" Target="../media/image45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5" Type="http://schemas.openxmlformats.org/officeDocument/2006/relationships/image" Target="../media/image83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11" Type="http://schemas.openxmlformats.org/officeDocument/2006/relationships/image" Target="../media/image69.png"/><Relationship Id="rId24" Type="http://schemas.openxmlformats.org/officeDocument/2006/relationships/image" Target="../media/image82.png"/><Relationship Id="rId5" Type="http://schemas.openxmlformats.org/officeDocument/2006/relationships/image" Target="../media/image46.png"/><Relationship Id="rId15" Type="http://schemas.openxmlformats.org/officeDocument/2006/relationships/image" Target="../media/image73.png"/><Relationship Id="rId23" Type="http://schemas.openxmlformats.org/officeDocument/2006/relationships/image" Target="../media/image81.png"/><Relationship Id="rId10" Type="http://schemas.openxmlformats.org/officeDocument/2006/relationships/image" Target="../media/image40.jpeg"/><Relationship Id="rId19" Type="http://schemas.openxmlformats.org/officeDocument/2006/relationships/image" Target="../media/image77.png"/><Relationship Id="rId4" Type="http://schemas.microsoft.com/office/2007/relationships/hdphoto" Target="../media/hdphoto17.wdp"/><Relationship Id="rId9" Type="http://schemas.openxmlformats.org/officeDocument/2006/relationships/image" Target="../media/image39.png"/><Relationship Id="rId14" Type="http://schemas.openxmlformats.org/officeDocument/2006/relationships/image" Target="../media/image72.png"/><Relationship Id="rId22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18" Type="http://schemas.openxmlformats.org/officeDocument/2006/relationships/image" Target="../media/image100.png"/><Relationship Id="rId26" Type="http://schemas.openxmlformats.org/officeDocument/2006/relationships/image" Target="../media/image40.jpeg"/><Relationship Id="rId3" Type="http://schemas.openxmlformats.org/officeDocument/2006/relationships/image" Target="../media/image85.png"/><Relationship Id="rId21" Type="http://schemas.openxmlformats.org/officeDocument/2006/relationships/image" Target="../media/image46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17" Type="http://schemas.openxmlformats.org/officeDocument/2006/relationships/image" Target="../media/image99.png"/><Relationship Id="rId25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98.png"/><Relationship Id="rId20" Type="http://schemas.microsoft.com/office/2007/relationships/hdphoto" Target="../media/hdphoto17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24" Type="http://schemas.microsoft.com/office/2007/relationships/hdphoto" Target="../media/hdphoto18.wdp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23" Type="http://schemas.openxmlformats.org/officeDocument/2006/relationships/image" Target="../media/image45.png"/><Relationship Id="rId28" Type="http://schemas.microsoft.com/office/2007/relationships/hdphoto" Target="../media/hdphoto16.wdp"/><Relationship Id="rId10" Type="http://schemas.openxmlformats.org/officeDocument/2006/relationships/image" Target="../media/image92.png"/><Relationship Id="rId19" Type="http://schemas.openxmlformats.org/officeDocument/2006/relationships/image" Target="../media/image44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Relationship Id="rId22" Type="http://schemas.microsoft.com/office/2007/relationships/hdphoto" Target="../media/hdphoto19.wdp"/><Relationship Id="rId27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9.png"/><Relationship Id="rId18" Type="http://schemas.openxmlformats.org/officeDocument/2006/relationships/image" Target="../media/image114.png"/><Relationship Id="rId26" Type="http://schemas.microsoft.com/office/2007/relationships/hdphoto" Target="../media/hdphoto3.wdp"/><Relationship Id="rId3" Type="http://schemas.openxmlformats.org/officeDocument/2006/relationships/image" Target="../media/image35.png"/><Relationship Id="rId21" Type="http://schemas.openxmlformats.org/officeDocument/2006/relationships/image" Target="../media/image1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5" Type="http://schemas.openxmlformats.org/officeDocument/2006/relationships/image" Target="../media/image3.png"/><Relationship Id="rId33" Type="http://schemas.openxmlformats.org/officeDocument/2006/relationships/image" Target="../media/image119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12.png"/><Relationship Id="rId20" Type="http://schemas.openxmlformats.org/officeDocument/2006/relationships/image" Target="../media/image116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24" Type="http://schemas.microsoft.com/office/2007/relationships/hdphoto" Target="../media/hdphoto2.wdp"/><Relationship Id="rId32" Type="http://schemas.microsoft.com/office/2007/relationships/hdphoto" Target="../media/hdphoto37.wdp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23" Type="http://schemas.openxmlformats.org/officeDocument/2006/relationships/image" Target="../media/image2.png"/><Relationship Id="rId28" Type="http://schemas.microsoft.com/office/2007/relationships/hdphoto" Target="../media/hdphoto36.wdp"/><Relationship Id="rId10" Type="http://schemas.openxmlformats.org/officeDocument/2006/relationships/image" Target="../media/image106.png"/><Relationship Id="rId19" Type="http://schemas.openxmlformats.org/officeDocument/2006/relationships/image" Target="../media/image115.png"/><Relationship Id="rId31" Type="http://schemas.openxmlformats.org/officeDocument/2006/relationships/image" Target="../media/image118.png"/><Relationship Id="rId4" Type="http://schemas.microsoft.com/office/2007/relationships/hdphoto" Target="../media/hdphoto16.wdp"/><Relationship Id="rId9" Type="http://schemas.openxmlformats.org/officeDocument/2006/relationships/image" Target="../media/image105.png"/><Relationship Id="rId14" Type="http://schemas.openxmlformats.org/officeDocument/2006/relationships/image" Target="../media/image110.png"/><Relationship Id="rId22" Type="http://schemas.microsoft.com/office/2007/relationships/hdphoto" Target="../media/hdphoto1.wdp"/><Relationship Id="rId27" Type="http://schemas.openxmlformats.org/officeDocument/2006/relationships/image" Target="../media/image117.png"/><Relationship Id="rId30" Type="http://schemas.microsoft.com/office/2007/relationships/hdphoto" Target="../media/hdphoto6.wdp"/><Relationship Id="rId8" Type="http://schemas.openxmlformats.org/officeDocument/2006/relationships/image" Target="../media/image104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8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microsoft.com/office/2007/relationships/hdphoto" Target="../media/hdphoto6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2.png"/><Relationship Id="rId15" Type="http://schemas.openxmlformats.org/officeDocument/2006/relationships/image" Target="../media/image119.png"/><Relationship Id="rId10" Type="http://schemas.microsoft.com/office/2007/relationships/hdphoto" Target="../media/hdphoto36.wdp"/><Relationship Id="rId4" Type="http://schemas.microsoft.com/office/2007/relationships/hdphoto" Target="../media/hdphoto1.wdp"/><Relationship Id="rId9" Type="http://schemas.openxmlformats.org/officeDocument/2006/relationships/image" Target="../media/image117.png"/><Relationship Id="rId14" Type="http://schemas.microsoft.com/office/2007/relationships/hdphoto" Target="../media/hdphoto37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8.png"/><Relationship Id="rId18" Type="http://schemas.openxmlformats.org/officeDocument/2006/relationships/image" Target="../media/image122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microsoft.com/office/2007/relationships/hdphoto" Target="../media/hdphoto6.wdp"/><Relationship Id="rId17" Type="http://schemas.openxmlformats.org/officeDocument/2006/relationships/image" Target="../media/image121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2.png"/><Relationship Id="rId15" Type="http://schemas.openxmlformats.org/officeDocument/2006/relationships/image" Target="../media/image119.png"/><Relationship Id="rId10" Type="http://schemas.microsoft.com/office/2007/relationships/hdphoto" Target="../media/hdphoto36.wdp"/><Relationship Id="rId4" Type="http://schemas.microsoft.com/office/2007/relationships/hdphoto" Target="../media/hdphoto1.wdp"/><Relationship Id="rId9" Type="http://schemas.openxmlformats.org/officeDocument/2006/relationships/image" Target="../media/image117.png"/><Relationship Id="rId14" Type="http://schemas.microsoft.com/office/2007/relationships/hdphoto" Target="../media/hdphoto37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20.png"/><Relationship Id="rId7" Type="http://schemas.microsoft.com/office/2007/relationships/hdphoto" Target="../media/hdphoto38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11" Type="http://schemas.microsoft.com/office/2007/relationships/hdphoto" Target="../media/hdphoto40.wdp"/><Relationship Id="rId5" Type="http://schemas.openxmlformats.org/officeDocument/2006/relationships/image" Target="../media/image122.png"/><Relationship Id="rId10" Type="http://schemas.openxmlformats.org/officeDocument/2006/relationships/image" Target="../media/image125.png"/><Relationship Id="rId4" Type="http://schemas.openxmlformats.org/officeDocument/2006/relationships/image" Target="../media/image121.png"/><Relationship Id="rId9" Type="http://schemas.microsoft.com/office/2007/relationships/hdphoto" Target="../media/hdphoto39.wdp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40.wdp"/><Relationship Id="rId3" Type="http://schemas.openxmlformats.org/officeDocument/2006/relationships/image" Target="../media/image123.png"/><Relationship Id="rId7" Type="http://schemas.openxmlformats.org/officeDocument/2006/relationships/image" Target="../media/image125.png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9.wdp"/><Relationship Id="rId11" Type="http://schemas.openxmlformats.org/officeDocument/2006/relationships/image" Target="../media/image7.jpeg"/><Relationship Id="rId5" Type="http://schemas.openxmlformats.org/officeDocument/2006/relationships/image" Target="../media/image124.png"/><Relationship Id="rId10" Type="http://schemas.openxmlformats.org/officeDocument/2006/relationships/image" Target="../media/image6.png"/><Relationship Id="rId4" Type="http://schemas.microsoft.com/office/2007/relationships/hdphoto" Target="../media/hdphoto38.wdp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6.png"/><Relationship Id="rId18" Type="http://schemas.openxmlformats.org/officeDocument/2006/relationships/image" Target="../media/image2.png"/><Relationship Id="rId3" Type="http://schemas.openxmlformats.org/officeDocument/2006/relationships/image" Target="../media/image10.jpeg"/><Relationship Id="rId21" Type="http://schemas.microsoft.com/office/2007/relationships/hdphoto" Target="../media/hdphoto3.wdp"/><Relationship Id="rId7" Type="http://schemas.openxmlformats.org/officeDocument/2006/relationships/image" Target="../media/image14.jpeg"/><Relationship Id="rId12" Type="http://schemas.openxmlformats.org/officeDocument/2006/relationships/image" Target="../media/image7.jpeg"/><Relationship Id="rId17" Type="http://schemas.microsoft.com/office/2007/relationships/hdphoto" Target="../media/hdphoto1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hyperlink" Target="https://deepfakemaker.io/" TargetMode="External"/><Relationship Id="rId5" Type="http://schemas.openxmlformats.org/officeDocument/2006/relationships/image" Target="../media/image12.jpeg"/><Relationship Id="rId15" Type="http://schemas.openxmlformats.org/officeDocument/2006/relationships/image" Target="../media/image8.jpeg"/><Relationship Id="rId23" Type="http://schemas.openxmlformats.org/officeDocument/2006/relationships/image" Target="../media/image9.png"/><Relationship Id="rId10" Type="http://schemas.openxmlformats.org/officeDocument/2006/relationships/image" Target="../media/image17.png"/><Relationship Id="rId19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16.jpeg"/><Relationship Id="rId14" Type="http://schemas.openxmlformats.org/officeDocument/2006/relationships/image" Target="../media/image5.png"/><Relationship Id="rId2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38.wdp"/><Relationship Id="rId3" Type="http://schemas.openxmlformats.org/officeDocument/2006/relationships/image" Target="../media/image5.png"/><Relationship Id="rId7" Type="http://schemas.openxmlformats.org/officeDocument/2006/relationships/image" Target="../media/image123.png"/><Relationship Id="rId12" Type="http://schemas.microsoft.com/office/2007/relationships/hdphoto" Target="../media/hdphoto40.wd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jpeg"/><Relationship Id="rId11" Type="http://schemas.openxmlformats.org/officeDocument/2006/relationships/image" Target="../media/image125.png"/><Relationship Id="rId5" Type="http://schemas.openxmlformats.org/officeDocument/2006/relationships/image" Target="../media/image7.jpeg"/><Relationship Id="rId10" Type="http://schemas.microsoft.com/office/2007/relationships/hdphoto" Target="../media/hdphoto39.wdp"/><Relationship Id="rId4" Type="http://schemas.openxmlformats.org/officeDocument/2006/relationships/image" Target="../media/image6.png"/><Relationship Id="rId9" Type="http://schemas.openxmlformats.org/officeDocument/2006/relationships/image" Target="../media/image1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43.wdp"/><Relationship Id="rId3" Type="http://schemas.openxmlformats.org/officeDocument/2006/relationships/image" Target="../media/image127.png"/><Relationship Id="rId7" Type="http://schemas.openxmlformats.org/officeDocument/2006/relationships/image" Target="../media/image129.png"/><Relationship Id="rId12" Type="http://schemas.openxmlformats.org/officeDocument/2006/relationships/image" Target="../media/image4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2.wdp"/><Relationship Id="rId11" Type="http://schemas.openxmlformats.org/officeDocument/2006/relationships/image" Target="../media/image480.png"/><Relationship Id="rId5" Type="http://schemas.openxmlformats.org/officeDocument/2006/relationships/image" Target="../media/image128.png"/><Relationship Id="rId10" Type="http://schemas.microsoft.com/office/2007/relationships/hdphoto" Target="../media/hdphoto44.wdp"/><Relationship Id="rId4" Type="http://schemas.microsoft.com/office/2007/relationships/hdphoto" Target="../media/hdphoto41.wdp"/><Relationship Id="rId9" Type="http://schemas.openxmlformats.org/officeDocument/2006/relationships/image" Target="../media/image1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46.wdp"/><Relationship Id="rId13" Type="http://schemas.openxmlformats.org/officeDocument/2006/relationships/image" Target="../media/image135.png"/><Relationship Id="rId3" Type="http://schemas.openxmlformats.org/officeDocument/2006/relationships/image" Target="../media/image57.png"/><Relationship Id="rId7" Type="http://schemas.openxmlformats.org/officeDocument/2006/relationships/image" Target="../media/image133.png"/><Relationship Id="rId12" Type="http://schemas.microsoft.com/office/2007/relationships/hdphoto" Target="../media/hdphoto26.wdp"/><Relationship Id="rId2" Type="http://schemas.openxmlformats.org/officeDocument/2006/relationships/notesSlide" Target="../notesSlides/notesSlide33.xml"/><Relationship Id="rId16" Type="http://schemas.microsoft.com/office/2007/relationships/hdphoto" Target="../media/hdphoto49.wdp"/><Relationship Id="rId1" Type="http://schemas.openxmlformats.org/officeDocument/2006/relationships/slideLayout" Target="../slideLayouts/slideLayout7.xml"/><Relationship Id="rId6" Type="http://schemas.microsoft.com/office/2007/relationships/hdphoto" Target="../media/hdphoto45.wdp"/><Relationship Id="rId11" Type="http://schemas.openxmlformats.org/officeDocument/2006/relationships/image" Target="../media/image55.png"/><Relationship Id="rId5" Type="http://schemas.openxmlformats.org/officeDocument/2006/relationships/image" Target="../media/image132.png"/><Relationship Id="rId15" Type="http://schemas.openxmlformats.org/officeDocument/2006/relationships/image" Target="../media/image136.png"/><Relationship Id="rId10" Type="http://schemas.microsoft.com/office/2007/relationships/hdphoto" Target="../media/hdphoto47.wdp"/><Relationship Id="rId4" Type="http://schemas.microsoft.com/office/2007/relationships/hdphoto" Target="../media/hdphoto28.wdp"/><Relationship Id="rId9" Type="http://schemas.openxmlformats.org/officeDocument/2006/relationships/image" Target="../media/image134.png"/><Relationship Id="rId14" Type="http://schemas.microsoft.com/office/2007/relationships/hdphoto" Target="../media/hdphoto48.wdp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51.wdp"/><Relationship Id="rId13" Type="http://schemas.openxmlformats.org/officeDocument/2006/relationships/image" Target="../media/image141.png"/><Relationship Id="rId3" Type="http://schemas.openxmlformats.org/officeDocument/2006/relationships/image" Target="../media/image50.png"/><Relationship Id="rId7" Type="http://schemas.openxmlformats.org/officeDocument/2006/relationships/image" Target="../media/image138.png"/><Relationship Id="rId12" Type="http://schemas.microsoft.com/office/2007/relationships/hdphoto" Target="../media/hdphoto53.wdp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0.wdp"/><Relationship Id="rId11" Type="http://schemas.openxmlformats.org/officeDocument/2006/relationships/image" Target="../media/image140.png"/><Relationship Id="rId5" Type="http://schemas.openxmlformats.org/officeDocument/2006/relationships/image" Target="../media/image137.png"/><Relationship Id="rId15" Type="http://schemas.openxmlformats.org/officeDocument/2006/relationships/image" Target="../media/image142.png"/><Relationship Id="rId10" Type="http://schemas.microsoft.com/office/2007/relationships/hdphoto" Target="../media/hdphoto52.wdp"/><Relationship Id="rId4" Type="http://schemas.microsoft.com/office/2007/relationships/hdphoto" Target="../media/hdphoto21.wdp"/><Relationship Id="rId9" Type="http://schemas.openxmlformats.org/officeDocument/2006/relationships/image" Target="../media/image139.png"/><Relationship Id="rId14" Type="http://schemas.microsoft.com/office/2007/relationships/hdphoto" Target="../media/hdphoto54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3" Type="http://schemas.openxmlformats.org/officeDocument/2006/relationships/image" Target="../media/image560.png"/><Relationship Id="rId7" Type="http://schemas.openxmlformats.org/officeDocument/2006/relationships/image" Target="../media/image600.png"/><Relationship Id="rId12" Type="http://schemas.openxmlformats.org/officeDocument/2006/relationships/image" Target="../media/image1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0.png"/><Relationship Id="rId11" Type="http://schemas.openxmlformats.org/officeDocument/2006/relationships/image" Target="../media/image144.jpg"/><Relationship Id="rId5" Type="http://schemas.openxmlformats.org/officeDocument/2006/relationships/image" Target="../media/image580.png"/><Relationship Id="rId10" Type="http://schemas.openxmlformats.org/officeDocument/2006/relationships/image" Target="../media/image630.png"/><Relationship Id="rId4" Type="http://schemas.openxmlformats.org/officeDocument/2006/relationships/image" Target="../media/image570.png"/><Relationship Id="rId9" Type="http://schemas.openxmlformats.org/officeDocument/2006/relationships/image" Target="../media/image62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6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hyperlink" Target="https://deepfakemaker.io/" TargetMode="External"/><Relationship Id="rId5" Type="http://schemas.openxmlformats.org/officeDocument/2006/relationships/image" Target="../media/image12.jpeg"/><Relationship Id="rId15" Type="http://schemas.openxmlformats.org/officeDocument/2006/relationships/image" Target="../media/image8.jpe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Relationship Id="rId1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12" Type="http://schemas.microsoft.com/office/2007/relationships/hdphoto" Target="../media/hdphoto2.wdp"/><Relationship Id="rId2" Type="http://schemas.openxmlformats.org/officeDocument/2006/relationships/notesSlide" Target="../notesSlides/notesSlide6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2.png"/><Relationship Id="rId5" Type="http://schemas.openxmlformats.org/officeDocument/2006/relationships/image" Target="../media/image18.png"/><Relationship Id="rId1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.pn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1.png"/><Relationship Id="rId18" Type="http://schemas.microsoft.com/office/2007/relationships/hdphoto" Target="../media/hdphoto5.wdp"/><Relationship Id="rId3" Type="http://schemas.openxmlformats.org/officeDocument/2006/relationships/image" Target="../media/image22.png"/><Relationship Id="rId21" Type="http://schemas.openxmlformats.org/officeDocument/2006/relationships/image" Target="../media/image2.png"/><Relationship Id="rId7" Type="http://schemas.openxmlformats.org/officeDocument/2006/relationships/image" Target="../media/image24.png"/><Relationship Id="rId12" Type="http://schemas.microsoft.com/office/2007/relationships/hdphoto" Target="../media/hdphoto7.wdp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6" Type="http://schemas.microsoft.com/office/2007/relationships/hdphoto" Target="../media/hdphoto4.wdp"/><Relationship Id="rId20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openxmlformats.org/officeDocument/2006/relationships/image" Target="../media/image21.png"/><Relationship Id="rId24" Type="http://schemas.microsoft.com/office/2007/relationships/hdphoto" Target="../media/hdphoto6.wdp"/><Relationship Id="rId5" Type="http://schemas.openxmlformats.org/officeDocument/2006/relationships/image" Target="../media/image23.png"/><Relationship Id="rId15" Type="http://schemas.openxmlformats.org/officeDocument/2006/relationships/image" Target="../media/image18.png"/><Relationship Id="rId23" Type="http://schemas.openxmlformats.org/officeDocument/2006/relationships/image" Target="../media/image20.png"/><Relationship Id="rId10" Type="http://schemas.microsoft.com/office/2007/relationships/hdphoto" Target="../media/hdphoto11.wdp"/><Relationship Id="rId19" Type="http://schemas.openxmlformats.org/officeDocument/2006/relationships/image" Target="../media/image3.png"/><Relationship Id="rId4" Type="http://schemas.microsoft.com/office/2007/relationships/hdphoto" Target="../media/hdphoto8.wdp"/><Relationship Id="rId9" Type="http://schemas.openxmlformats.org/officeDocument/2006/relationships/image" Target="../media/image25.png"/><Relationship Id="rId14" Type="http://schemas.microsoft.com/office/2007/relationships/hdphoto" Target="../media/hdphoto1.wdp"/><Relationship Id="rId22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310.png"/><Relationship Id="rId18" Type="http://schemas.microsoft.com/office/2007/relationships/hdphoto" Target="../media/hdphoto8.wdp"/><Relationship Id="rId3" Type="http://schemas.openxmlformats.org/officeDocument/2006/relationships/image" Target="../media/image21.png"/><Relationship Id="rId21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microsoft.com/office/2007/relationships/hdphoto" Target="../media/hdphoto15.wdp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3.png"/><Relationship Id="rId20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openxmlformats.org/officeDocument/2006/relationships/image" Target="../media/image29.png"/><Relationship Id="rId24" Type="http://schemas.microsoft.com/office/2007/relationships/hdphoto" Target="../media/hdphoto11.wdp"/><Relationship Id="rId5" Type="http://schemas.openxmlformats.org/officeDocument/2006/relationships/image" Target="../media/image26.png"/><Relationship Id="rId15" Type="http://schemas.openxmlformats.org/officeDocument/2006/relationships/image" Target="../media/image330.png"/><Relationship Id="rId23" Type="http://schemas.openxmlformats.org/officeDocument/2006/relationships/image" Target="../media/image25.png"/><Relationship Id="rId10" Type="http://schemas.microsoft.com/office/2007/relationships/hdphoto" Target="../media/hdphoto14.wdp"/><Relationship Id="rId19" Type="http://schemas.openxmlformats.org/officeDocument/2006/relationships/image" Target="../media/image23.png"/><Relationship Id="rId4" Type="http://schemas.microsoft.com/office/2007/relationships/hdphoto" Target="../media/hdphoto7.wdp"/><Relationship Id="rId9" Type="http://schemas.openxmlformats.org/officeDocument/2006/relationships/image" Target="../media/image28.png"/><Relationship Id="rId14" Type="http://schemas.openxmlformats.org/officeDocument/2006/relationships/image" Target="../media/image320.png"/><Relationship Id="rId22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8.png"/><Relationship Id="rId18" Type="http://schemas.openxmlformats.org/officeDocument/2006/relationships/image" Target="../media/image31.png"/><Relationship Id="rId3" Type="http://schemas.openxmlformats.org/officeDocument/2006/relationships/image" Target="../media/image22.png"/><Relationship Id="rId21" Type="http://schemas.openxmlformats.org/officeDocument/2006/relationships/image" Target="../media/image23.png"/><Relationship Id="rId7" Type="http://schemas.openxmlformats.org/officeDocument/2006/relationships/image" Target="../media/image21.png"/><Relationship Id="rId12" Type="http://schemas.microsoft.com/office/2007/relationships/hdphoto" Target="../media/hdphoto13.wdp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6" Type="http://schemas.microsoft.com/office/2007/relationships/hdphoto" Target="../media/hdphoto15.wdp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openxmlformats.org/officeDocument/2006/relationships/image" Target="../media/image27.png"/><Relationship Id="rId24" Type="http://schemas.microsoft.com/office/2007/relationships/hdphoto" Target="../media/hdphoto10.wdp"/><Relationship Id="rId5" Type="http://schemas.openxmlformats.org/officeDocument/2006/relationships/image" Target="../media/image25.png"/><Relationship Id="rId15" Type="http://schemas.openxmlformats.org/officeDocument/2006/relationships/image" Target="../media/image29.png"/><Relationship Id="rId23" Type="http://schemas.openxmlformats.org/officeDocument/2006/relationships/image" Target="../media/image24.png"/><Relationship Id="rId10" Type="http://schemas.microsoft.com/office/2007/relationships/hdphoto" Target="../media/hdphoto12.wdp"/><Relationship Id="rId19" Type="http://schemas.openxmlformats.org/officeDocument/2006/relationships/image" Target="../media/image32.png"/><Relationship Id="rId4" Type="http://schemas.microsoft.com/office/2007/relationships/hdphoto" Target="../media/hdphoto8.wdp"/><Relationship Id="rId9" Type="http://schemas.openxmlformats.org/officeDocument/2006/relationships/image" Target="../media/image26.png"/><Relationship Id="rId14" Type="http://schemas.microsoft.com/office/2007/relationships/hdphoto" Target="../media/hdphoto14.wdp"/><Relationship Id="rId22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053490-C089-76FC-1ACD-A29D6439605F}"/>
              </a:ext>
            </a:extLst>
          </p:cNvPr>
          <p:cNvSpPr/>
          <p:nvPr/>
        </p:nvSpPr>
        <p:spPr>
          <a:xfrm>
            <a:off x="7971609" y="7110368"/>
            <a:ext cx="3938286" cy="3845818"/>
          </a:xfrm>
          <a:prstGeom prst="roundRect">
            <a:avLst>
              <a:gd name="adj" fmla="val 2790"/>
            </a:avLst>
          </a:prstGeom>
          <a:solidFill>
            <a:srgbClr val="01204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D03DC8-BE47-06C6-0FB4-14B2BA51A146}"/>
              </a:ext>
            </a:extLst>
          </p:cNvPr>
          <p:cNvSpPr/>
          <p:nvPr/>
        </p:nvSpPr>
        <p:spPr>
          <a:xfrm>
            <a:off x="8492564" y="10223259"/>
            <a:ext cx="3036047" cy="5153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0B4BB0F-9D33-D962-8C49-BD382BF89C69}"/>
              </a:ext>
            </a:extLst>
          </p:cNvPr>
          <p:cNvSpPr/>
          <p:nvPr/>
        </p:nvSpPr>
        <p:spPr>
          <a:xfrm>
            <a:off x="282104" y="7110368"/>
            <a:ext cx="3319179" cy="3845818"/>
          </a:xfrm>
          <a:prstGeom prst="roundRect">
            <a:avLst>
              <a:gd name="adj" fmla="val 2790"/>
            </a:avLst>
          </a:prstGeom>
          <a:solidFill>
            <a:srgbClr val="01204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0667EBB-9146-277F-51F7-3418EB832D25}"/>
              </a:ext>
            </a:extLst>
          </p:cNvPr>
          <p:cNvGrpSpPr/>
          <p:nvPr/>
        </p:nvGrpSpPr>
        <p:grpSpPr>
          <a:xfrm>
            <a:off x="328647" y="8022827"/>
            <a:ext cx="1464833" cy="2230967"/>
            <a:chOff x="4136" y="2671433"/>
            <a:chExt cx="1727201" cy="26305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C2D997B-8A4E-58A8-0D55-F1AE0F1C167D}"/>
                </a:ext>
              </a:extLst>
            </p:cNvPr>
            <p:cNvGrpSpPr/>
            <p:nvPr/>
          </p:nvGrpSpPr>
          <p:grpSpPr>
            <a:xfrm>
              <a:off x="780226" y="3809939"/>
              <a:ext cx="877514" cy="1492052"/>
              <a:chOff x="1523997" y="4230453"/>
              <a:chExt cx="1018322" cy="1731468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1AA320C9-70C3-C58F-9332-E78EA9D737DA}"/>
                  </a:ext>
                </a:extLst>
              </p:cNvPr>
              <p:cNvSpPr/>
              <p:nvPr/>
            </p:nvSpPr>
            <p:spPr>
              <a:xfrm>
                <a:off x="1719052" y="4230453"/>
                <a:ext cx="628215" cy="6282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1204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Flowchart: Delay 15">
                <a:extLst>
                  <a:ext uri="{FF2B5EF4-FFF2-40B4-BE49-F238E27FC236}">
                    <a16:creationId xmlns:a16="http://schemas.microsoft.com/office/drawing/2014/main" id="{D56E3B10-29FD-9022-4576-AA489AE68D5C}"/>
                  </a:ext>
                </a:extLst>
              </p:cNvPr>
              <p:cNvSpPr/>
              <p:nvPr/>
            </p:nvSpPr>
            <p:spPr>
              <a:xfrm rot="16200000">
                <a:off x="1509645" y="4929248"/>
                <a:ext cx="1047025" cy="1018322"/>
              </a:xfrm>
              <a:prstGeom prst="flowChartDelay">
                <a:avLst/>
              </a:prstGeom>
              <a:solidFill>
                <a:schemeClr val="bg1"/>
              </a:solidFill>
              <a:ln>
                <a:solidFill>
                  <a:srgbClr val="01204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" name="Thought Bubble: Cloud 10">
              <a:extLst>
                <a:ext uri="{FF2B5EF4-FFF2-40B4-BE49-F238E27FC236}">
                  <a16:creationId xmlns:a16="http://schemas.microsoft.com/office/drawing/2014/main" id="{523E7000-ABBD-84AA-B335-42C9026CD773}"/>
                </a:ext>
              </a:extLst>
            </p:cNvPr>
            <p:cNvSpPr/>
            <p:nvPr/>
          </p:nvSpPr>
          <p:spPr>
            <a:xfrm>
              <a:off x="4136" y="2671433"/>
              <a:ext cx="1727201" cy="853447"/>
            </a:xfrm>
            <a:prstGeom prst="cloudCallout">
              <a:avLst>
                <a:gd name="adj1" fmla="val 5660"/>
                <a:gd name="adj2" fmla="val 85965"/>
              </a:avLst>
            </a:prstGeom>
            <a:solidFill>
              <a:srgbClr val="01204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BAF26E09-E6C9-93D6-089B-54792B478096}"/>
                </a:ext>
              </a:extLst>
            </p:cNvPr>
            <p:cNvSpPr txBox="1"/>
            <p:nvPr/>
          </p:nvSpPr>
          <p:spPr>
            <a:xfrm>
              <a:off x="205463" y="2845870"/>
              <a:ext cx="1392264" cy="2051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Is this image real?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E30C846-EFE5-DDCF-0550-2EDD91712746}"/>
              </a:ext>
            </a:extLst>
          </p:cNvPr>
          <p:cNvSpPr/>
          <p:nvPr/>
        </p:nvSpPr>
        <p:spPr>
          <a:xfrm>
            <a:off x="3822798" y="7110368"/>
            <a:ext cx="3938286" cy="3845818"/>
          </a:xfrm>
          <a:prstGeom prst="roundRect">
            <a:avLst>
              <a:gd name="adj" fmla="val 2790"/>
            </a:avLst>
          </a:prstGeom>
          <a:solidFill>
            <a:srgbClr val="01204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" descr="Upload - Free computer icons">
            <a:extLst>
              <a:ext uri="{FF2B5EF4-FFF2-40B4-BE49-F238E27FC236}">
                <a16:creationId xmlns:a16="http://schemas.microsoft.com/office/drawing/2014/main" id="{CB3A3EFF-99A8-F152-736D-37D9B951E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6000"/>
                    </a14:imgEffect>
                    <a14:imgEffect>
                      <a14:saturation sat="246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25" y="8014017"/>
            <a:ext cx="1432597" cy="143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A9343938-4B23-542A-779D-961E443269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397" y="7971886"/>
            <a:ext cx="987106" cy="987106"/>
          </a:xfrm>
          <a:prstGeom prst="rect">
            <a:avLst/>
          </a:prstGeom>
        </p:spPr>
      </p:pic>
      <p:sp>
        <p:nvSpPr>
          <p:cNvPr id="25" name="TextBox 9">
            <a:extLst>
              <a:ext uri="{FF2B5EF4-FFF2-40B4-BE49-F238E27FC236}">
                <a16:creationId xmlns:a16="http://schemas.microsoft.com/office/drawing/2014/main" id="{2FA71B08-4329-5962-0901-2EBD554C88A3}"/>
              </a:ext>
            </a:extLst>
          </p:cNvPr>
          <p:cNvSpPr txBox="1"/>
          <p:nvPr/>
        </p:nvSpPr>
        <p:spPr>
          <a:xfrm>
            <a:off x="7909560" y="11124781"/>
            <a:ext cx="3938286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Present Results</a:t>
            </a:r>
          </a:p>
        </p:txBody>
      </p:sp>
      <p:sp>
        <p:nvSpPr>
          <p:cNvPr id="34" name="TextBox 9">
            <a:extLst>
              <a:ext uri="{FF2B5EF4-FFF2-40B4-BE49-F238E27FC236}">
                <a16:creationId xmlns:a16="http://schemas.microsoft.com/office/drawing/2014/main" id="{F28CDE3D-8130-4FE8-0404-BFBE181843FE}"/>
              </a:ext>
            </a:extLst>
          </p:cNvPr>
          <p:cNvSpPr txBox="1"/>
          <p:nvPr/>
        </p:nvSpPr>
        <p:spPr>
          <a:xfrm>
            <a:off x="3822798" y="11124781"/>
            <a:ext cx="3938286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Process Image</a:t>
            </a:r>
          </a:p>
        </p:txBody>
      </p:sp>
      <p:sp>
        <p:nvSpPr>
          <p:cNvPr id="35" name="TextBox 9">
            <a:extLst>
              <a:ext uri="{FF2B5EF4-FFF2-40B4-BE49-F238E27FC236}">
                <a16:creationId xmlns:a16="http://schemas.microsoft.com/office/drawing/2014/main" id="{C9DAABA2-5C00-426D-D96C-EA4E8EB5FFE6}"/>
              </a:ext>
            </a:extLst>
          </p:cNvPr>
          <p:cNvSpPr txBox="1"/>
          <p:nvPr/>
        </p:nvSpPr>
        <p:spPr>
          <a:xfrm>
            <a:off x="282104" y="11124781"/>
            <a:ext cx="327451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Curious User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Uploads Image</a:t>
            </a:r>
          </a:p>
        </p:txBody>
      </p:sp>
      <p:pic>
        <p:nvPicPr>
          <p:cNvPr id="36" name="Picture 3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187D57C-AC24-B9F6-4BC8-1B276084BEA2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-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26" y="9175816"/>
            <a:ext cx="878848" cy="878848"/>
          </a:xfrm>
          <a:prstGeom prst="rect">
            <a:avLst/>
          </a:prstGeom>
        </p:spPr>
      </p:pic>
      <p:sp>
        <p:nvSpPr>
          <p:cNvPr id="47" name="Arrow: Right 46">
            <a:extLst>
              <a:ext uri="{FF2B5EF4-FFF2-40B4-BE49-F238E27FC236}">
                <a16:creationId xmlns:a16="http://schemas.microsoft.com/office/drawing/2014/main" id="{F6EB3EC9-41F4-1631-B2E1-11C4FB067BAE}"/>
              </a:ext>
            </a:extLst>
          </p:cNvPr>
          <p:cNvSpPr/>
          <p:nvPr/>
        </p:nvSpPr>
        <p:spPr>
          <a:xfrm>
            <a:off x="3601283" y="8746632"/>
            <a:ext cx="188715" cy="598541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796F1438-B8CF-9EEA-CC98-24EAFD5B391B}"/>
              </a:ext>
            </a:extLst>
          </p:cNvPr>
          <p:cNvSpPr/>
          <p:nvPr/>
        </p:nvSpPr>
        <p:spPr>
          <a:xfrm>
            <a:off x="7759036" y="8746632"/>
            <a:ext cx="188715" cy="598541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Picture 5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9414601-8A3B-6B43-59B1-D3AEF273BA8F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26" y="9175816"/>
            <a:ext cx="878848" cy="878848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BE41CCFD-7861-AB37-7148-D96E670B7FB6}"/>
              </a:ext>
            </a:extLst>
          </p:cNvPr>
          <p:cNvSpPr txBox="1"/>
          <p:nvPr/>
        </p:nvSpPr>
        <p:spPr>
          <a:xfrm>
            <a:off x="9270374" y="7427615"/>
            <a:ext cx="2324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These images are: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2C4F46C-F958-85ED-0A48-685732209790}"/>
              </a:ext>
            </a:extLst>
          </p:cNvPr>
          <p:cNvSpPr txBox="1"/>
          <p:nvPr/>
        </p:nvSpPr>
        <p:spPr>
          <a:xfrm>
            <a:off x="9430872" y="9330159"/>
            <a:ext cx="2097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>
                <a:ln>
                  <a:noFill/>
                </a:ln>
                <a:solidFill>
                  <a:srgbClr val="942825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DEEPFAKES!</a:t>
            </a:r>
          </a:p>
        </p:txBody>
      </p:sp>
      <p:pic>
        <p:nvPicPr>
          <p:cNvPr id="56" name="Picture 5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EEAAE57-C8F9-A352-FC2B-80E15B7FE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397" y="7971886"/>
            <a:ext cx="987106" cy="987106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253CB4D0-2D85-A670-2D70-23840A4AD25D}"/>
              </a:ext>
            </a:extLst>
          </p:cNvPr>
          <p:cNvSpPr/>
          <p:nvPr/>
        </p:nvSpPr>
        <p:spPr>
          <a:xfrm>
            <a:off x="8492565" y="10223258"/>
            <a:ext cx="3036047" cy="515341"/>
          </a:xfrm>
          <a:prstGeom prst="rect">
            <a:avLst/>
          </a:prstGeom>
          <a:solidFill>
            <a:srgbClr val="94282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100% Confidence</a:t>
            </a:r>
          </a:p>
        </p:txBody>
      </p:sp>
      <p:pic>
        <p:nvPicPr>
          <p:cNvPr id="12" name="Picture 11" descr="A person holding a trophy&#10;&#10;AI-generated content may be incorrect.">
            <a:extLst>
              <a:ext uri="{FF2B5EF4-FFF2-40B4-BE49-F238E27FC236}">
                <a16:creationId xmlns:a16="http://schemas.microsoft.com/office/drawing/2014/main" id="{63700A85-27B5-59EC-391F-9F5E5D77509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-1" t="251" r="3476" b="15731"/>
          <a:stretch/>
        </p:blipFill>
        <p:spPr>
          <a:xfrm>
            <a:off x="9167638" y="2036342"/>
            <a:ext cx="2396413" cy="2530480"/>
          </a:xfrm>
          <a:prstGeom prst="roundRect">
            <a:avLst>
              <a:gd name="adj" fmla="val 12427"/>
            </a:avLst>
          </a:prstGeom>
          <a:effectLst>
            <a:outerShdw blurRad="444500" sx="108000" sy="108000" algn="ctr" rotWithShape="0">
              <a:srgbClr val="BF8442"/>
            </a:outerShdw>
          </a:effectLst>
        </p:spPr>
      </p:pic>
      <p:sp>
        <p:nvSpPr>
          <p:cNvPr id="31" name="TextBox 29">
            <a:extLst>
              <a:ext uri="{FF2B5EF4-FFF2-40B4-BE49-F238E27FC236}">
                <a16:creationId xmlns:a16="http://schemas.microsoft.com/office/drawing/2014/main" id="{65CB842C-6C96-1B6D-9889-3ECEB760744A}"/>
              </a:ext>
            </a:extLst>
          </p:cNvPr>
          <p:cNvSpPr txBox="1"/>
          <p:nvPr/>
        </p:nvSpPr>
        <p:spPr>
          <a:xfrm>
            <a:off x="6337886" y="4758981"/>
            <a:ext cx="2396412" cy="28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4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Ashton Bryant</a:t>
            </a:r>
          </a:p>
        </p:txBody>
      </p:sp>
      <p:sp>
        <p:nvSpPr>
          <p:cNvPr id="64" name="TextBox 22">
            <a:extLst>
              <a:ext uri="{FF2B5EF4-FFF2-40B4-BE49-F238E27FC236}">
                <a16:creationId xmlns:a16="http://schemas.microsoft.com/office/drawing/2014/main" id="{3C08C84F-0208-34C8-B485-871656AF21D8}"/>
              </a:ext>
            </a:extLst>
          </p:cNvPr>
          <p:cNvSpPr txBox="1"/>
          <p:nvPr/>
        </p:nvSpPr>
        <p:spPr>
          <a:xfrm>
            <a:off x="6551649" y="5200257"/>
            <a:ext cx="1968886" cy="410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"/>
                <a:cs typeface="Montserrat"/>
                <a:sym typeface="Montserrat"/>
              </a:rPr>
              <a:t>The 44th President of the United States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5E9980-546C-E946-C929-5438E92A54D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b="9503"/>
          <a:stretch/>
        </p:blipFill>
        <p:spPr>
          <a:xfrm>
            <a:off x="6310033" y="2062985"/>
            <a:ext cx="2452118" cy="2477194"/>
          </a:xfrm>
          <a:prstGeom prst="roundRect">
            <a:avLst>
              <a:gd name="adj" fmla="val 13560"/>
            </a:avLst>
          </a:prstGeom>
          <a:effectLst>
            <a:outerShdw blurRad="469900" sx="108000" sy="108000" algn="ctr" rotWithShape="0">
              <a:srgbClr val="A75F55"/>
            </a:outerShdw>
          </a:effectLst>
        </p:spPr>
      </p:pic>
      <p:sp>
        <p:nvSpPr>
          <p:cNvPr id="62" name="TextBox 23">
            <a:extLst>
              <a:ext uri="{FF2B5EF4-FFF2-40B4-BE49-F238E27FC236}">
                <a16:creationId xmlns:a16="http://schemas.microsoft.com/office/drawing/2014/main" id="{1D8E02CA-F37B-4941-230A-AA524B8C4BE3}"/>
              </a:ext>
            </a:extLst>
          </p:cNvPr>
          <p:cNvSpPr txBox="1"/>
          <p:nvPr/>
        </p:nvSpPr>
        <p:spPr>
          <a:xfrm>
            <a:off x="3491361" y="4758981"/>
            <a:ext cx="2396412" cy="28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4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Jahtega Djukpen</a:t>
            </a:r>
          </a:p>
        </p:txBody>
      </p:sp>
      <p:sp>
        <p:nvSpPr>
          <p:cNvPr id="63" name="TextBox 22">
            <a:extLst>
              <a:ext uri="{FF2B5EF4-FFF2-40B4-BE49-F238E27FC236}">
                <a16:creationId xmlns:a16="http://schemas.microsoft.com/office/drawing/2014/main" id="{75F669AD-58B1-2EDD-35BC-5A06CC233562}"/>
              </a:ext>
            </a:extLst>
          </p:cNvPr>
          <p:cNvSpPr txBox="1"/>
          <p:nvPr/>
        </p:nvSpPr>
        <p:spPr>
          <a:xfrm>
            <a:off x="3705124" y="5200257"/>
            <a:ext cx="1968886" cy="205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"/>
                <a:cs typeface="Montserrat"/>
                <a:sym typeface="Montserrat"/>
              </a:rPr>
              <a:t>An Oscar Winning Actor</a:t>
            </a:r>
          </a:p>
        </p:txBody>
      </p:sp>
      <p:pic>
        <p:nvPicPr>
          <p:cNvPr id="7" name="Picture 6" descr="A person in a garment&#10;&#10;AI-generated content may be incorrect.">
            <a:extLst>
              <a:ext uri="{FF2B5EF4-FFF2-40B4-BE49-F238E27FC236}">
                <a16:creationId xmlns:a16="http://schemas.microsoft.com/office/drawing/2014/main" id="{D222BE4A-DA3D-8220-DBAF-54057FD1E5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92"/>
          <a:stretch/>
        </p:blipFill>
        <p:spPr>
          <a:xfrm>
            <a:off x="3474588" y="2077598"/>
            <a:ext cx="2429958" cy="2447969"/>
          </a:xfrm>
          <a:prstGeom prst="roundRect">
            <a:avLst>
              <a:gd name="adj" fmla="val 13009"/>
            </a:avLst>
          </a:prstGeom>
          <a:effectLst>
            <a:outerShdw blurRad="457200" sx="103000" sy="103000" algn="ctr" rotWithShape="0">
              <a:srgbClr val="4D6785">
                <a:alpha val="84000"/>
              </a:srgbClr>
            </a:outerShdw>
          </a:effectLst>
        </p:spPr>
      </p:pic>
      <p:sp>
        <p:nvSpPr>
          <p:cNvPr id="38" name="TextBox 29">
            <a:extLst>
              <a:ext uri="{FF2B5EF4-FFF2-40B4-BE49-F238E27FC236}">
                <a16:creationId xmlns:a16="http://schemas.microsoft.com/office/drawing/2014/main" id="{DE12C048-7323-CE9E-E5FE-6AA6B43569C4}"/>
              </a:ext>
            </a:extLst>
          </p:cNvPr>
          <p:cNvSpPr txBox="1"/>
          <p:nvPr/>
        </p:nvSpPr>
        <p:spPr>
          <a:xfrm>
            <a:off x="9167638" y="4758981"/>
            <a:ext cx="2396412" cy="28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4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9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Zacary</a:t>
            </a:r>
            <a:r>
              <a:rPr kumimoji="0" lang="en-US" sz="174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 Louis</a:t>
            </a:r>
          </a:p>
        </p:txBody>
      </p:sp>
      <p:sp>
        <p:nvSpPr>
          <p:cNvPr id="65" name="TextBox 22">
            <a:extLst>
              <a:ext uri="{FF2B5EF4-FFF2-40B4-BE49-F238E27FC236}">
                <a16:creationId xmlns:a16="http://schemas.microsoft.com/office/drawing/2014/main" id="{AD07293F-E2A8-D031-E8D4-250322F877CA}"/>
              </a:ext>
            </a:extLst>
          </p:cNvPr>
          <p:cNvSpPr txBox="1"/>
          <p:nvPr/>
        </p:nvSpPr>
        <p:spPr>
          <a:xfrm>
            <a:off x="9381401" y="5200257"/>
            <a:ext cx="1968886" cy="410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"/>
                <a:cs typeface="Montserrat"/>
                <a:sym typeface="Montserrat"/>
              </a:rPr>
              <a:t>A Multi-Grammy award Artist</a:t>
            </a:r>
          </a:p>
        </p:txBody>
      </p:sp>
      <p:sp>
        <p:nvSpPr>
          <p:cNvPr id="26" name="TextBox 22">
            <a:extLst>
              <a:ext uri="{FF2B5EF4-FFF2-40B4-BE49-F238E27FC236}">
                <a16:creationId xmlns:a16="http://schemas.microsoft.com/office/drawing/2014/main" id="{B8B5CE1B-34AA-C7DB-CED8-B28A6AD1DF6A}"/>
              </a:ext>
            </a:extLst>
          </p:cNvPr>
          <p:cNvSpPr txBox="1"/>
          <p:nvPr/>
        </p:nvSpPr>
        <p:spPr>
          <a:xfrm>
            <a:off x="869679" y="5200257"/>
            <a:ext cx="1968886" cy="410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"/>
                <a:cs typeface="Montserrat"/>
                <a:sym typeface="Montserrat"/>
              </a:rPr>
              <a:t>A Nobel Peace Prize winner</a:t>
            </a:r>
          </a:p>
        </p:txBody>
      </p:sp>
      <p:sp>
        <p:nvSpPr>
          <p:cNvPr id="27" name="TextBox 23">
            <a:extLst>
              <a:ext uri="{FF2B5EF4-FFF2-40B4-BE49-F238E27FC236}">
                <a16:creationId xmlns:a16="http://schemas.microsoft.com/office/drawing/2014/main" id="{DA21444D-10C0-5E44-2B09-7FA501E4941A}"/>
              </a:ext>
            </a:extLst>
          </p:cNvPr>
          <p:cNvSpPr txBox="1"/>
          <p:nvPr/>
        </p:nvSpPr>
        <p:spPr>
          <a:xfrm>
            <a:off x="655916" y="4799102"/>
            <a:ext cx="2396412" cy="28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4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Jouri Ghazi</a:t>
            </a:r>
          </a:p>
        </p:txBody>
      </p:sp>
      <p:pic>
        <p:nvPicPr>
          <p:cNvPr id="13" name="Picture 12" descr="A person wearing a red scarf and holding a medal&#10;&#10;AI-generated content may be incorrect.">
            <a:extLst>
              <a:ext uri="{FF2B5EF4-FFF2-40B4-BE49-F238E27FC236}">
                <a16:creationId xmlns:a16="http://schemas.microsoft.com/office/drawing/2014/main" id="{AFC3B493-F094-59AA-EC25-E999BDC249E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 r="12012"/>
          <a:stretch/>
        </p:blipFill>
        <p:spPr>
          <a:xfrm>
            <a:off x="639143" y="2086603"/>
            <a:ext cx="2429958" cy="2429958"/>
          </a:xfrm>
          <a:prstGeom prst="roundRect">
            <a:avLst>
              <a:gd name="adj" fmla="val 15747"/>
            </a:avLst>
          </a:prstGeom>
          <a:effectLst>
            <a:outerShdw blurRad="457200" sx="104000" sy="104000" algn="ctr" rotWithShape="0">
              <a:srgbClr val="B7201E">
                <a:alpha val="84000"/>
              </a:srgbClr>
            </a:outerShdw>
          </a:effectLst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B30B4D5A-A016-5E86-EA07-CDED5312D23F}"/>
              </a:ext>
            </a:extLst>
          </p:cNvPr>
          <p:cNvSpPr txBox="1"/>
          <p:nvPr/>
        </p:nvSpPr>
        <p:spPr>
          <a:xfrm>
            <a:off x="639143" y="497080"/>
            <a:ext cx="10924907" cy="1094659"/>
          </a:xfrm>
          <a:prstGeom prst="rect">
            <a:avLst/>
          </a:prstGeom>
          <a:effectLst>
            <a:outerShdw blurRad="723900" sx="96000" sy="96000" algn="ctr" rotWithShape="0">
              <a:srgbClr val="01204C">
                <a:alpha val="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8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Meet Team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DeepTruth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4" grpId="0"/>
      <p:bldP spid="62" grpId="0"/>
      <p:bldP spid="63" grpId="0"/>
      <p:bldP spid="38" grpId="0"/>
      <p:bldP spid="65" grpId="0"/>
      <p:bldP spid="2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37D68B-2BA2-6B0B-0312-0D7CB14E1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50127EE4-67D2-031F-964F-B48D15FB1FA5}"/>
              </a:ext>
            </a:extLst>
          </p:cNvPr>
          <p:cNvSpPr txBox="1"/>
          <p:nvPr/>
        </p:nvSpPr>
        <p:spPr>
          <a:xfrm>
            <a:off x="0" y="-110040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Requirement &amp; Constraints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BE59B80-B362-6B09-57C3-1608F5EB35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4350073"/>
              </p:ext>
            </p:extLst>
          </p:nvPr>
        </p:nvGraphicFramePr>
        <p:xfrm>
          <a:off x="3374954" y="1124572"/>
          <a:ext cx="8398628" cy="15232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6369">
                  <a:extLst>
                    <a:ext uri="{9D8B030D-6E8A-4147-A177-3AD203B41FA5}">
                      <a16:colId xmlns:a16="http://schemas.microsoft.com/office/drawing/2014/main" val="2601158603"/>
                    </a:ext>
                  </a:extLst>
                </a:gridCol>
                <a:gridCol w="1633532">
                  <a:extLst>
                    <a:ext uri="{9D8B030D-6E8A-4147-A177-3AD203B41FA5}">
                      <a16:colId xmlns:a16="http://schemas.microsoft.com/office/drawing/2014/main" val="2694850680"/>
                    </a:ext>
                  </a:extLst>
                </a:gridCol>
                <a:gridCol w="1447909">
                  <a:extLst>
                    <a:ext uri="{9D8B030D-6E8A-4147-A177-3AD203B41FA5}">
                      <a16:colId xmlns:a16="http://schemas.microsoft.com/office/drawing/2014/main" val="4219863395"/>
                    </a:ext>
                  </a:extLst>
                </a:gridCol>
                <a:gridCol w="2113037">
                  <a:extLst>
                    <a:ext uri="{9D8B030D-6E8A-4147-A177-3AD203B41FA5}">
                      <a16:colId xmlns:a16="http://schemas.microsoft.com/office/drawing/2014/main" val="3001049488"/>
                    </a:ext>
                  </a:extLst>
                </a:gridCol>
                <a:gridCol w="1287781">
                  <a:extLst>
                    <a:ext uri="{9D8B030D-6E8A-4147-A177-3AD203B41FA5}">
                      <a16:colId xmlns:a16="http://schemas.microsoft.com/office/drawing/2014/main" val="3183897918"/>
                    </a:ext>
                  </a:extLst>
                </a:gridCol>
              </a:tblGrid>
              <a:tr h="66827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Criteria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Requirement</a:t>
                      </a:r>
                    </a:p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Constraint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Goal Value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Negotiable / Non-Negotiable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Standard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448272"/>
                  </a:ext>
                </a:extLst>
              </a:tr>
              <a:tr h="394982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Outfit" pitchFamily="2" charset="0"/>
                          <a:ea typeface="+mn-ea"/>
                          <a:cs typeface="+mn-cs"/>
                        </a:rPr>
                        <a:t>ISIP Guideline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Outfit" pitchFamily="2" charset="0"/>
                          <a:ea typeface="+mn-ea"/>
                          <a:cs typeface="+mn-cs"/>
                        </a:rPr>
                        <a:t>Constraint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Pass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Non-Negotiable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ISIP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1488291"/>
                  </a:ext>
                </a:extLst>
              </a:tr>
              <a:tr h="460005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Documentation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requirement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Pass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Outfit" pitchFamily="2" charset="0"/>
                        </a:rPr>
                        <a:t>Non-Negotiable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ISO 12207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1714168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F17DCCE0-EC50-B582-01C9-0F70503589B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6786" y="895290"/>
            <a:ext cx="864284" cy="8642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3BA48C-C076-3B91-9C83-DACDBC2826C7}"/>
              </a:ext>
            </a:extLst>
          </p:cNvPr>
          <p:cNvSpPr txBox="1"/>
          <p:nvPr/>
        </p:nvSpPr>
        <p:spPr>
          <a:xfrm>
            <a:off x="343477" y="1843884"/>
            <a:ext cx="2870902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Code Maintainability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DCE5A0E1-DAD3-093E-345F-8D74FBA7AF6D}"/>
              </a:ext>
            </a:extLst>
          </p:cNvPr>
          <p:cNvSpPr txBox="1"/>
          <p:nvPr/>
        </p:nvSpPr>
        <p:spPr>
          <a:xfrm>
            <a:off x="418418" y="2200979"/>
            <a:ext cx="2721022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Times New Roman" panose="02020603050405020304" pitchFamily="18" charset="0"/>
              </a:rPr>
              <a:t>Ease with which a codebase can be understood, modified, tested, and extended over time.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3C7EADF-B058-2D2D-FAFE-66BF04BECD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387373"/>
              </p:ext>
            </p:extLst>
          </p:nvPr>
        </p:nvGraphicFramePr>
        <p:xfrm>
          <a:off x="3374956" y="2791882"/>
          <a:ext cx="8409830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1840">
                  <a:extLst>
                    <a:ext uri="{9D8B030D-6E8A-4147-A177-3AD203B41FA5}">
                      <a16:colId xmlns:a16="http://schemas.microsoft.com/office/drawing/2014/main" val="2601158603"/>
                    </a:ext>
                  </a:extLst>
                </a:gridCol>
                <a:gridCol w="1631613">
                  <a:extLst>
                    <a:ext uri="{9D8B030D-6E8A-4147-A177-3AD203B41FA5}">
                      <a16:colId xmlns:a16="http://schemas.microsoft.com/office/drawing/2014/main" val="2694850680"/>
                    </a:ext>
                  </a:extLst>
                </a:gridCol>
                <a:gridCol w="1447909">
                  <a:extLst>
                    <a:ext uri="{9D8B030D-6E8A-4147-A177-3AD203B41FA5}">
                      <a16:colId xmlns:a16="http://schemas.microsoft.com/office/drawing/2014/main" val="4219863395"/>
                    </a:ext>
                  </a:extLst>
                </a:gridCol>
                <a:gridCol w="2134450">
                  <a:extLst>
                    <a:ext uri="{9D8B030D-6E8A-4147-A177-3AD203B41FA5}">
                      <a16:colId xmlns:a16="http://schemas.microsoft.com/office/drawing/2014/main" val="3001049488"/>
                    </a:ext>
                  </a:extLst>
                </a:gridCol>
                <a:gridCol w="1294018">
                  <a:extLst>
                    <a:ext uri="{9D8B030D-6E8A-4147-A177-3AD203B41FA5}">
                      <a16:colId xmlns:a16="http://schemas.microsoft.com/office/drawing/2014/main" val="3183897918"/>
                    </a:ext>
                  </a:extLst>
                </a:gridCol>
              </a:tblGrid>
              <a:tr h="58994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/>
                        </a:rPr>
                        <a:t>Criteria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/>
                        </a:rPr>
                        <a:t>Requirement</a:t>
                      </a:r>
                    </a:p>
                    <a:p>
                      <a:pPr algn="ctr"/>
                      <a:r>
                        <a:rPr lang="en-US" sz="1800" dirty="0">
                          <a:latin typeface="Outfit"/>
                        </a:rPr>
                        <a:t>Constraint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/>
                        </a:rPr>
                        <a:t>Goal Value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/>
                        </a:rPr>
                        <a:t>Negotiable / Non-Negotiable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/>
                        </a:rPr>
                        <a:t>Standard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4482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Outfit"/>
                          <a:ea typeface="+mn-ea"/>
                          <a:cs typeface="+mn-cs"/>
                        </a:rPr>
                        <a:t>Algorithmic Transparency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Outfit"/>
                          <a:ea typeface="+mn-ea"/>
                          <a:cs typeface="+mn-cs"/>
                        </a:rPr>
                        <a:t>Constraint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/>
                        </a:rPr>
                        <a:t>Pass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/>
                        </a:rPr>
                        <a:t>Non-negotiable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/>
                        </a:rPr>
                        <a:t>IEEE7003- 2024 Standard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1488291"/>
                  </a:ext>
                </a:extLst>
              </a:tr>
              <a:tr h="265042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/>
                        </a:rPr>
                        <a:t>Website Security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Outfit"/>
                        </a:rPr>
                        <a:t>Requirement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/>
                        </a:rPr>
                        <a:t>Pass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/>
                        </a:rPr>
                        <a:t>Non-Negotiable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/>
                        </a:rPr>
                        <a:t>ISO 27001</a:t>
                      </a:r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171416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3FBE632-6ECB-D4DA-4B1A-15BA5374D417}"/>
              </a:ext>
            </a:extLst>
          </p:cNvPr>
          <p:cNvSpPr txBox="1"/>
          <p:nvPr/>
        </p:nvSpPr>
        <p:spPr>
          <a:xfrm>
            <a:off x="434453" y="3786467"/>
            <a:ext cx="274966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Ethic &amp; Security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4E82D60E-E267-7155-F7F0-FAE5437B78A2}"/>
              </a:ext>
            </a:extLst>
          </p:cNvPr>
          <p:cNvSpPr txBox="1"/>
          <p:nvPr/>
        </p:nvSpPr>
        <p:spPr>
          <a:xfrm>
            <a:off x="418418" y="4126868"/>
            <a:ext cx="2765702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Times New Roman" panose="02020603050405020304" pitchFamily="18" charset="0"/>
              </a:rPr>
              <a:t>Ensuring user privacy, protecting data, and promoting responsible detection with fairness and transparency.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E0BEAE-215B-E084-2A41-FE3DA05EC3E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3956" y="2969355"/>
            <a:ext cx="817114" cy="81711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922896-A618-AE18-A17E-464B67ABFC8F}"/>
              </a:ext>
            </a:extLst>
          </p:cNvPr>
          <p:cNvGrpSpPr/>
          <p:nvPr/>
        </p:nvGrpSpPr>
        <p:grpSpPr>
          <a:xfrm>
            <a:off x="432953" y="5308268"/>
            <a:ext cx="2501650" cy="959932"/>
            <a:chOff x="476561" y="5419352"/>
            <a:chExt cx="2866609" cy="9599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F9A7AA9-B87A-E44B-6B87-F56087331424}"/>
                </a:ext>
              </a:extLst>
            </p:cNvPr>
            <p:cNvSpPr txBox="1"/>
            <p:nvPr/>
          </p:nvSpPr>
          <p:spPr>
            <a:xfrm>
              <a:off x="476561" y="5419352"/>
              <a:ext cx="2866609" cy="2769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ISIP Guideline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904A852-D7D9-B475-CC15-38623FDD8691}"/>
                </a:ext>
              </a:extLst>
            </p:cNvPr>
            <p:cNvSpPr txBox="1"/>
            <p:nvPr/>
          </p:nvSpPr>
          <p:spPr>
            <a:xfrm>
              <a:off x="559177" y="5732953"/>
              <a:ext cx="2701376" cy="6463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prstClr val="white"/>
                  </a:solidFill>
                  <a:latin typeface="Outfit" pitchFamily="2" charset="0"/>
                  <a:cs typeface="Times New Roman" panose="02020603050405020304" pitchFamily="18" charset="0"/>
                </a:rPr>
                <a:t>W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Times New Roman" panose="02020603050405020304" pitchFamily="18" charset="0"/>
                </a:rPr>
                <a:t>e should follow ISIP’s naming conventions and commenting style.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915EB42-0535-8DB7-BD5F-354BC43AA95A}"/>
              </a:ext>
            </a:extLst>
          </p:cNvPr>
          <p:cNvGrpSpPr/>
          <p:nvPr/>
        </p:nvGrpSpPr>
        <p:grpSpPr>
          <a:xfrm>
            <a:off x="3463675" y="5308268"/>
            <a:ext cx="2401412" cy="959932"/>
            <a:chOff x="3504306" y="5419352"/>
            <a:chExt cx="2751750" cy="95993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DAA8419-3829-E0EB-9DEF-FB1D796F9497}"/>
                </a:ext>
              </a:extLst>
            </p:cNvPr>
            <p:cNvSpPr txBox="1"/>
            <p:nvPr/>
          </p:nvSpPr>
          <p:spPr>
            <a:xfrm>
              <a:off x="3653392" y="5419352"/>
              <a:ext cx="2453578" cy="2769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ISO 12207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5BD99C3-81FB-F21F-3384-B1CA4F6E4228}"/>
                </a:ext>
              </a:extLst>
            </p:cNvPr>
            <p:cNvSpPr txBox="1"/>
            <p:nvPr/>
          </p:nvSpPr>
          <p:spPr>
            <a:xfrm>
              <a:off x="3504306" y="5732953"/>
              <a:ext cx="2751750" cy="6463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prstClr val="white"/>
                  </a:solidFill>
                  <a:latin typeface="Outfit" pitchFamily="2" charset="0"/>
                  <a:cs typeface="Times New Roman" panose="02020603050405020304" pitchFamily="18" charset="0"/>
                </a:rPr>
                <a:t>Create documents such as read me files and user guides, which are accessible. 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DAA21B8-301E-3781-AF2A-1C16A2ABD759}"/>
              </a:ext>
            </a:extLst>
          </p:cNvPr>
          <p:cNvGrpSpPr/>
          <p:nvPr/>
        </p:nvGrpSpPr>
        <p:grpSpPr>
          <a:xfrm>
            <a:off x="9352201" y="5308268"/>
            <a:ext cx="2436018" cy="959932"/>
            <a:chOff x="9400596" y="5419352"/>
            <a:chExt cx="2791404" cy="95993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21E255C-3BB3-6671-A316-8BB556EA3860}"/>
                </a:ext>
              </a:extLst>
            </p:cNvPr>
            <p:cNvSpPr txBox="1"/>
            <p:nvPr/>
          </p:nvSpPr>
          <p:spPr>
            <a:xfrm>
              <a:off x="9812215" y="5419352"/>
              <a:ext cx="1968166" cy="2769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Neue Machina Ultra-Bold"/>
                  <a:cs typeface="Neue Machina Ultra-Bold"/>
                  <a:sym typeface="Neue Machina Ultra-Bold"/>
                </a:rPr>
                <a:t>ISO 27001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1363C96-1F3D-D769-8003-CE006FFAE1B5}"/>
                </a:ext>
              </a:extLst>
            </p:cNvPr>
            <p:cNvSpPr txBox="1"/>
            <p:nvPr/>
          </p:nvSpPr>
          <p:spPr>
            <a:xfrm>
              <a:off x="9400596" y="5732953"/>
              <a:ext cx="2791404" cy="6463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/>
                  <a:ea typeface="Calibri"/>
                  <a:cs typeface="Times New Roman"/>
                </a:rPr>
                <a:t>The application should not store uploaded photos, keeping all user data private.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3EBD2F8-3883-0A63-07D4-3C6DEB5D82BC}"/>
              </a:ext>
            </a:extLst>
          </p:cNvPr>
          <p:cNvGrpSpPr/>
          <p:nvPr/>
        </p:nvGrpSpPr>
        <p:grpSpPr>
          <a:xfrm>
            <a:off x="6389373" y="5308268"/>
            <a:ext cx="2436018" cy="959932"/>
            <a:chOff x="6792325" y="5419352"/>
            <a:chExt cx="2791404" cy="95993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E571036-0F63-E80D-7665-37C038777C2D}"/>
                </a:ext>
              </a:extLst>
            </p:cNvPr>
            <p:cNvSpPr txBox="1"/>
            <p:nvPr/>
          </p:nvSpPr>
          <p:spPr>
            <a:xfrm>
              <a:off x="6961238" y="5419352"/>
              <a:ext cx="2453578" cy="2769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Neue Machina Ultra-Bold"/>
                  <a:cs typeface="Neue Machina Ultra-Bold"/>
                  <a:sym typeface="Neue Machina Ultra-Bold"/>
                </a:rPr>
                <a:t>IEEE 7003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9264742-0900-A1F7-C70A-A07E8098923E}"/>
                </a:ext>
              </a:extLst>
            </p:cNvPr>
            <p:cNvSpPr txBox="1"/>
            <p:nvPr/>
          </p:nvSpPr>
          <p:spPr>
            <a:xfrm>
              <a:off x="6792325" y="5732953"/>
              <a:ext cx="2791404" cy="6463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prstClr val="white"/>
                  </a:solidFill>
                  <a:latin typeface="Outfit"/>
                  <a:ea typeface="Calibri"/>
                  <a:cs typeface="Times New Roman"/>
                </a:rPr>
                <a:t>D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/>
                  <a:ea typeface="Calibri"/>
                  <a:cs typeface="Times New Roman"/>
                </a:rPr>
                <a:t>ocumenting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/>
                  <a:ea typeface="Calibri"/>
                  <a:cs typeface="Times New Roman"/>
                </a:rPr>
                <a:t> race or gender bias in the model to confirm the system works as intended.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TextBox 7">
            <a:extLst>
              <a:ext uri="{FF2B5EF4-FFF2-40B4-BE49-F238E27FC236}">
                <a16:creationId xmlns:a16="http://schemas.microsoft.com/office/drawing/2014/main" id="{2DA5B276-C1EC-2CB2-45B9-226B2DE07148}"/>
              </a:ext>
            </a:extLst>
          </p:cNvPr>
          <p:cNvSpPr txBox="1"/>
          <p:nvPr/>
        </p:nvSpPr>
        <p:spPr>
          <a:xfrm>
            <a:off x="0" y="-7326809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Requirement &amp; Constraints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F19E1B9-833A-2694-DE5B-31BF056CBD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325022"/>
              </p:ext>
            </p:extLst>
          </p:nvPr>
        </p:nvGraphicFramePr>
        <p:xfrm>
          <a:off x="2414977" y="-6150040"/>
          <a:ext cx="927740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4043">
                  <a:extLst>
                    <a:ext uri="{9D8B030D-6E8A-4147-A177-3AD203B41FA5}">
                      <a16:colId xmlns:a16="http://schemas.microsoft.com/office/drawing/2014/main" val="2601158603"/>
                    </a:ext>
                  </a:extLst>
                </a:gridCol>
                <a:gridCol w="3129520">
                  <a:extLst>
                    <a:ext uri="{9D8B030D-6E8A-4147-A177-3AD203B41FA5}">
                      <a16:colId xmlns:a16="http://schemas.microsoft.com/office/drawing/2014/main" val="2694850680"/>
                    </a:ext>
                  </a:extLst>
                </a:gridCol>
                <a:gridCol w="1414466">
                  <a:extLst>
                    <a:ext uri="{9D8B030D-6E8A-4147-A177-3AD203B41FA5}">
                      <a16:colId xmlns:a16="http://schemas.microsoft.com/office/drawing/2014/main" val="4219863395"/>
                    </a:ext>
                  </a:extLst>
                </a:gridCol>
                <a:gridCol w="1657829">
                  <a:extLst>
                    <a:ext uri="{9D8B030D-6E8A-4147-A177-3AD203B41FA5}">
                      <a16:colId xmlns:a16="http://schemas.microsoft.com/office/drawing/2014/main" val="3001049488"/>
                    </a:ext>
                  </a:extLst>
                </a:gridCol>
                <a:gridCol w="1261542">
                  <a:extLst>
                    <a:ext uri="{9D8B030D-6E8A-4147-A177-3AD203B41FA5}">
                      <a16:colId xmlns:a16="http://schemas.microsoft.com/office/drawing/2014/main" val="3183897918"/>
                    </a:ext>
                  </a:extLst>
                </a:gridCol>
              </a:tblGrid>
              <a:tr h="15290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Criteria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Requirement or Constraint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Goal Value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Negotiability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Standard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448272"/>
                  </a:ext>
                </a:extLst>
              </a:tr>
              <a:tr h="152902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Outfit" pitchFamily="2" charset="0"/>
                          <a:ea typeface="+mn-ea"/>
                          <a:cs typeface="+mn-cs"/>
                        </a:rPr>
                        <a:t>Interpretability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Outfit" pitchFamily="2" charset="0"/>
                          <a:ea typeface="+mn-ea"/>
                          <a:cs typeface="+mn-cs"/>
                        </a:rPr>
                        <a:t>Requirement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Pass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WACG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1488291"/>
                  </a:ext>
                </a:extLst>
              </a:tr>
              <a:tr h="15290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Accessibility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Requirement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Pass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Outfit" pitchFamily="2" charset="0"/>
                        </a:rPr>
                        <a:t>WACG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1714168"/>
                  </a:ext>
                </a:extLst>
              </a:tr>
              <a:tr h="15290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User Interface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Requirement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Pass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WACG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7297796"/>
                  </a:ext>
                </a:extLst>
              </a:tr>
            </a:tbl>
          </a:graphicData>
        </a:graphic>
      </p:graphicFrame>
      <p:sp>
        <p:nvSpPr>
          <p:cNvPr id="5" name="TextBox 16">
            <a:extLst>
              <a:ext uri="{FF2B5EF4-FFF2-40B4-BE49-F238E27FC236}">
                <a16:creationId xmlns:a16="http://schemas.microsoft.com/office/drawing/2014/main" id="{B1D59360-D57F-BE00-5812-30F01E92C182}"/>
              </a:ext>
            </a:extLst>
          </p:cNvPr>
          <p:cNvSpPr txBox="1"/>
          <p:nvPr/>
        </p:nvSpPr>
        <p:spPr>
          <a:xfrm>
            <a:off x="295569" y="-5267793"/>
            <a:ext cx="204010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Usability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F33DE9-E4A4-D049-FF63-B2ABF1F94898}"/>
              </a:ext>
            </a:extLst>
          </p:cNvPr>
          <p:cNvSpPr txBox="1"/>
          <p:nvPr/>
        </p:nvSpPr>
        <p:spPr>
          <a:xfrm>
            <a:off x="390992" y="-4231147"/>
            <a:ext cx="342989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Calibri"/>
                <a:cs typeface="Calibri"/>
              </a:rPr>
              <a:t>All content is interpretable,</a:t>
            </a:r>
            <a:r>
              <a:rPr lang="en-US" sz="1600" dirty="0">
                <a:solidFill>
                  <a:prstClr val="white"/>
                </a:solidFill>
                <a:latin typeface="Outfit" pitchFamily="2" charset="0"/>
                <a:ea typeface="Calibri"/>
                <a:cs typeface="Calibri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Calibri"/>
                <a:cs typeface="Calibri"/>
              </a:rPr>
              <a:t>maintains appropriate color contrast, and uses text </a:t>
            </a:r>
            <a:r>
              <a:rPr lang="en-US" sz="1600" dirty="0">
                <a:solidFill>
                  <a:prstClr val="white"/>
                </a:solidFill>
                <a:latin typeface="Outfit" pitchFamily="2" charset="0"/>
                <a:ea typeface="Calibri"/>
                <a:cs typeface="Calibri"/>
              </a:rPr>
              <a:t>for UI feedback.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Calibri"/>
              <a:cs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FFB5F6-5CF9-C4F1-4B89-829C44CA0E8F}"/>
              </a:ext>
            </a:extLst>
          </p:cNvPr>
          <p:cNvSpPr txBox="1"/>
          <p:nvPr/>
        </p:nvSpPr>
        <p:spPr>
          <a:xfrm>
            <a:off x="441477" y="-4575899"/>
            <a:ext cx="3328924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Neue Machina Ultra-Bold"/>
                <a:cs typeface="Neue Machina Ultra-Bold"/>
                <a:sym typeface="Neue Machina Ultra-Bold"/>
              </a:rPr>
              <a:t>Interpretability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D525FF-910C-D86A-3AE7-CBB60C91B8F5}"/>
              </a:ext>
            </a:extLst>
          </p:cNvPr>
          <p:cNvSpPr txBox="1"/>
          <p:nvPr/>
        </p:nvSpPr>
        <p:spPr>
          <a:xfrm>
            <a:off x="4378759" y="-4575899"/>
            <a:ext cx="3328924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Neue Machina Ultra-Bold"/>
                <a:cs typeface="Neue Machina Ultra-Bold"/>
                <a:sym typeface="Neue Machina Ultra-Bold"/>
              </a:rPr>
              <a:t>Accessibility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7983BE-0CBE-903A-CB64-408CC0374ECA}"/>
              </a:ext>
            </a:extLst>
          </p:cNvPr>
          <p:cNvSpPr txBox="1"/>
          <p:nvPr/>
        </p:nvSpPr>
        <p:spPr>
          <a:xfrm>
            <a:off x="8217545" y="-4575899"/>
            <a:ext cx="3328924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Neue Machina Ultra-Bold"/>
                <a:cs typeface="Neue Machina Ultra-Bold"/>
                <a:sym typeface="Neue Machina Ultra-Bold"/>
              </a:rPr>
              <a:t>User Interface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D0A05F9-569F-0A33-35E5-315267566E13}"/>
              </a:ext>
            </a:extLst>
          </p:cNvPr>
          <p:cNvSpPr txBox="1"/>
          <p:nvPr/>
        </p:nvSpPr>
        <p:spPr>
          <a:xfrm>
            <a:off x="4336454" y="-4231147"/>
            <a:ext cx="341353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Calibri"/>
                <a:cs typeface="Calibri"/>
              </a:rPr>
              <a:t>App is usable with mouse or keyboard and is compatible with screen readers and assistive technologies.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Calibri"/>
              <a:cs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F7FFAB3-99F3-440A-A170-22A1396FA283}"/>
              </a:ext>
            </a:extLst>
          </p:cNvPr>
          <p:cNvSpPr txBox="1"/>
          <p:nvPr/>
        </p:nvSpPr>
        <p:spPr>
          <a:xfrm>
            <a:off x="8217545" y="-4268122"/>
            <a:ext cx="332892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Calibri"/>
                <a:cs typeface="Calibri"/>
              </a:rPr>
              <a:t>Interface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Calibri"/>
                <a:cs typeface="Calibri"/>
              </a:rPr>
              <a:t>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Calibri"/>
                <a:cs typeface="Calibri"/>
              </a:rPr>
              <a:t>intuitive, and easy to navigate</a:t>
            </a:r>
            <a:r>
              <a:rPr lang="en-US" sz="1600" dirty="0">
                <a:solidFill>
                  <a:prstClr val="white"/>
                </a:solidFill>
                <a:latin typeface="Outfit" pitchFamily="2" charset="0"/>
                <a:ea typeface="Calibri"/>
                <a:cs typeface="Calibri"/>
              </a:rPr>
              <a:t>, with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Calibri"/>
                <a:cs typeface="Calibri"/>
              </a:rPr>
              <a:t>components clearly labeled.</a:t>
            </a:r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0667DD01-34DF-E2D7-35DF-178C9CFF66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937674"/>
              </p:ext>
            </p:extLst>
          </p:nvPr>
        </p:nvGraphicFramePr>
        <p:xfrm>
          <a:off x="2414978" y="-3446313"/>
          <a:ext cx="9521636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4992">
                  <a:extLst>
                    <a:ext uri="{9D8B030D-6E8A-4147-A177-3AD203B41FA5}">
                      <a16:colId xmlns:a16="http://schemas.microsoft.com/office/drawing/2014/main" val="2601158603"/>
                    </a:ext>
                  </a:extLst>
                </a:gridCol>
                <a:gridCol w="3019743">
                  <a:extLst>
                    <a:ext uri="{9D8B030D-6E8A-4147-A177-3AD203B41FA5}">
                      <a16:colId xmlns:a16="http://schemas.microsoft.com/office/drawing/2014/main" val="2694850680"/>
                    </a:ext>
                  </a:extLst>
                </a:gridCol>
                <a:gridCol w="1611630">
                  <a:extLst>
                    <a:ext uri="{9D8B030D-6E8A-4147-A177-3AD203B41FA5}">
                      <a16:colId xmlns:a16="http://schemas.microsoft.com/office/drawing/2014/main" val="4219863395"/>
                    </a:ext>
                  </a:extLst>
                </a:gridCol>
                <a:gridCol w="1868805">
                  <a:extLst>
                    <a:ext uri="{9D8B030D-6E8A-4147-A177-3AD203B41FA5}">
                      <a16:colId xmlns:a16="http://schemas.microsoft.com/office/drawing/2014/main" val="3001049488"/>
                    </a:ext>
                  </a:extLst>
                </a:gridCol>
                <a:gridCol w="1176466">
                  <a:extLst>
                    <a:ext uri="{9D8B030D-6E8A-4147-A177-3AD203B41FA5}">
                      <a16:colId xmlns:a16="http://schemas.microsoft.com/office/drawing/2014/main" val="3183897918"/>
                    </a:ext>
                  </a:extLst>
                </a:gridCol>
              </a:tblGrid>
              <a:tr h="2300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Outfit" pitchFamily="2" charset="0"/>
                        </a:rPr>
                        <a:t>Criteria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Outfit" pitchFamily="2" charset="0"/>
                        </a:rPr>
                        <a:t>Requirement or Constraint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Outfit" pitchFamily="2" charset="0"/>
                        </a:rPr>
                        <a:t>Goal Value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Outfit" pitchFamily="2" charset="0"/>
                        </a:rPr>
                        <a:t>Negotiability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Outfit" pitchFamily="2" charset="0"/>
                        </a:rPr>
                        <a:t>Standard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448272"/>
                  </a:ext>
                </a:extLst>
              </a:tr>
              <a:tr h="2300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Outfit" pitchFamily="2" charset="0"/>
                        </a:rPr>
                        <a:t>Process 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Outfit" pitchFamily="2" charset="0"/>
                        </a:rPr>
                        <a:t>Requirement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2.50 sec/face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Outfit" pitchFamily="2" charset="0"/>
                        </a:rPr>
                        <a:t>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Outfit" pitchFamily="2" charset="0"/>
                        </a:rPr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1488291"/>
                  </a:ext>
                </a:extLst>
              </a:tr>
              <a:tr h="2300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Outfit" pitchFamily="2" charset="0"/>
                        </a:rPr>
                        <a:t>Site Start 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Requirement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Outfit" pitchFamily="2" charset="0"/>
                        </a:rPr>
                        <a:t>5 Seconds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1714168"/>
                  </a:ext>
                </a:extLst>
              </a:tr>
              <a:tr h="2300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Outfit" pitchFamily="2" charset="0"/>
                        </a:rPr>
                        <a:t>Resource Usage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Outfit" pitchFamily="2" charset="0"/>
                        </a:rPr>
                        <a:t>Constraint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Outfit" pitchFamily="2" charset="0"/>
                        </a:rPr>
                        <a:t>&lt; 128 RAM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Non-Negotiable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ISIP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7297796"/>
                  </a:ext>
                </a:extLst>
              </a:tr>
              <a:tr h="2300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Outfit" pitchFamily="2" charset="0"/>
                        </a:rPr>
                        <a:t>Generalizability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Requirement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0750116"/>
                  </a:ext>
                </a:extLst>
              </a:tr>
            </a:tbl>
          </a:graphicData>
        </a:graphic>
      </p:graphicFrame>
      <p:sp>
        <p:nvSpPr>
          <p:cNvPr id="33" name="TextBox 16">
            <a:extLst>
              <a:ext uri="{FF2B5EF4-FFF2-40B4-BE49-F238E27FC236}">
                <a16:creationId xmlns:a16="http://schemas.microsoft.com/office/drawing/2014/main" id="{594422AE-9BAE-EF56-98BF-A058B2A6073F}"/>
              </a:ext>
            </a:extLst>
          </p:cNvPr>
          <p:cNvSpPr txBox="1"/>
          <p:nvPr/>
        </p:nvSpPr>
        <p:spPr>
          <a:xfrm>
            <a:off x="136660" y="-2156048"/>
            <a:ext cx="2199015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Efficiency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56D0CF8F-6D2E-3FB9-9665-AEF6EAEED6B5}"/>
              </a:ext>
            </a:extLst>
          </p:cNvPr>
          <p:cNvSpPr>
            <a:spLocks noGrp="1"/>
          </p:cNvSpPr>
          <p:nvPr/>
        </p:nvSpPr>
        <p:spPr>
          <a:xfrm>
            <a:off x="289632" y="-1571343"/>
            <a:ext cx="2769476" cy="441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Aptos" panose="0211000402020202020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Aptos" panose="0211000402020202020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Aptos" panose="0211000402020202020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Algorithm Process Time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60109F4A-321E-259D-94E5-68B5A9B00BC5}"/>
              </a:ext>
            </a:extLst>
          </p:cNvPr>
          <p:cNvSpPr>
            <a:spLocks noGrp="1"/>
          </p:cNvSpPr>
          <p:nvPr/>
        </p:nvSpPr>
        <p:spPr>
          <a:xfrm>
            <a:off x="3615672" y="-1571343"/>
            <a:ext cx="2121990" cy="441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Aptos" panose="0211000402020202020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Aptos" panose="0211000402020202020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Aptos" panose="0211000402020202020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Website boot time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0D65BD76-3402-6EA5-2A36-177F3A04B452}"/>
              </a:ext>
            </a:extLst>
          </p:cNvPr>
          <p:cNvSpPr>
            <a:spLocks noGrp="1"/>
          </p:cNvSpPr>
          <p:nvPr/>
        </p:nvSpPr>
        <p:spPr>
          <a:xfrm>
            <a:off x="6458741" y="-1571343"/>
            <a:ext cx="2285858" cy="441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Aptos" panose="0211000402020202020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Aptos" panose="0211000402020202020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Aptos" panose="0211000402020202020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Resource Usage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6FEF7595-D838-D4FF-1388-E90C7F84CCDE}"/>
              </a:ext>
            </a:extLst>
          </p:cNvPr>
          <p:cNvSpPr>
            <a:spLocks noGrp="1"/>
          </p:cNvSpPr>
          <p:nvPr/>
        </p:nvSpPr>
        <p:spPr>
          <a:xfrm>
            <a:off x="9372035" y="-1571343"/>
            <a:ext cx="2253098" cy="441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Aptos" panose="0211000402020202020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Aptos" panose="0211000402020202020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Aptos" panose="0211000402020202020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Generalizability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302AB4E-1FD6-A648-29E9-0AEEC0E08701}"/>
              </a:ext>
            </a:extLst>
          </p:cNvPr>
          <p:cNvSpPr txBox="1"/>
          <p:nvPr/>
        </p:nvSpPr>
        <p:spPr>
          <a:xfrm>
            <a:off x="3369221" y="-1238163"/>
            <a:ext cx="2614890" cy="7848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/>
                <a:ea typeface="Calibri"/>
                <a:cs typeface="Calibri"/>
              </a:rPr>
              <a:t>Our website should be readily </a:t>
            </a:r>
            <a:r>
              <a:rPr lang="en-US" sz="1500" dirty="0">
                <a:solidFill>
                  <a:srgbClr val="FFFFFF"/>
                </a:solidFill>
                <a:latin typeface="Outfit"/>
                <a:ea typeface="Calibri"/>
                <a:cs typeface="Calibri"/>
              </a:rPr>
              <a:t>live and accessible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/>
                <a:ea typeface="Calibri"/>
                <a:cs typeface="Calibri"/>
              </a:rPr>
              <a:t>,</a:t>
            </a:r>
            <a:r>
              <a:rPr kumimoji="0" lang="en-US" sz="1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/>
                <a:ea typeface="Calibri"/>
                <a:cs typeface="Calibri"/>
              </a:rPr>
              <a:t>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/>
                <a:ea typeface="Calibri"/>
                <a:cs typeface="Calibri"/>
              </a:rPr>
              <a:t>hosted on the ISIP server</a:t>
            </a:r>
            <a:r>
              <a:rPr lang="en-US" sz="1500" noProof="0" dirty="0">
                <a:solidFill>
                  <a:srgbClr val="FFFFFF"/>
                </a:solidFill>
                <a:latin typeface="Outfit"/>
                <a:ea typeface="Calibri"/>
                <a:cs typeface="Calibri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46E3B85-1AA6-467C-008B-1D4202048C94}"/>
              </a:ext>
            </a:extLst>
          </p:cNvPr>
          <p:cNvSpPr txBox="1"/>
          <p:nvPr/>
        </p:nvSpPr>
        <p:spPr>
          <a:xfrm>
            <a:off x="6294224" y="-1238164"/>
            <a:ext cx="2614890" cy="7848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algn="just">
              <a:defRPr/>
            </a:pPr>
            <a:r>
              <a:rPr lang="en-US" sz="1500" dirty="0">
                <a:solidFill>
                  <a:srgbClr val="FFFFFF"/>
                </a:solidFill>
                <a:latin typeface="Outfit"/>
                <a:ea typeface="Calibri"/>
                <a:cs typeface="Calibri"/>
              </a:rPr>
              <a:t>Our application should use less than 128 GB of RAM on the Neuronix Cluster.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A30AC5B-B02C-B404-5D26-6EF2EEAF48DC}"/>
              </a:ext>
            </a:extLst>
          </p:cNvPr>
          <p:cNvSpPr txBox="1"/>
          <p:nvPr/>
        </p:nvSpPr>
        <p:spPr>
          <a:xfrm>
            <a:off x="9191138" y="-1238165"/>
            <a:ext cx="2614890" cy="7848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algn="just">
              <a:defRPr/>
            </a:pPr>
            <a:r>
              <a:rPr lang="en-US" sz="1500" dirty="0">
                <a:solidFill>
                  <a:srgbClr val="FFFFFF"/>
                </a:solidFill>
                <a:latin typeface="Outfit"/>
                <a:ea typeface="Calibri"/>
                <a:cs typeface="Calibri"/>
              </a:rPr>
              <a:t>The models should classify images from different DeepFake methods.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7BCA9EC-D8EB-B9A5-3EDD-B92C834142E2}"/>
              </a:ext>
            </a:extLst>
          </p:cNvPr>
          <p:cNvSpPr txBox="1"/>
          <p:nvPr/>
        </p:nvSpPr>
        <p:spPr>
          <a:xfrm>
            <a:off x="366925" y="-1238166"/>
            <a:ext cx="2614890" cy="7848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/>
                <a:ea typeface="Calibri"/>
                <a:cs typeface="Calibri"/>
              </a:rPr>
              <a:t>Our final algorithm classification time should below 2500 ms per face.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C238E3B-F264-072D-05E8-AB19A8ACF7E6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9900" r="10291"/>
          <a:stretch>
            <a:fillRect/>
          </a:stretch>
        </p:blipFill>
        <p:spPr>
          <a:xfrm>
            <a:off x="1090184" y="-6092037"/>
            <a:ext cx="584186" cy="73198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24CE195-54BE-AECC-2008-0B2272649258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304" y="-3038594"/>
            <a:ext cx="802002" cy="802002"/>
          </a:xfrm>
          <a:prstGeom prst="rect">
            <a:avLst/>
          </a:prstGeom>
        </p:spPr>
      </p:pic>
      <p:sp>
        <p:nvSpPr>
          <p:cNvPr id="44" name="TextBox 7">
            <a:extLst>
              <a:ext uri="{FF2B5EF4-FFF2-40B4-BE49-F238E27FC236}">
                <a16:creationId xmlns:a16="http://schemas.microsoft.com/office/drawing/2014/main" id="{B0EB42E7-2CDC-7BAA-D083-5F6AEE4A59FB}"/>
              </a:ext>
            </a:extLst>
          </p:cNvPr>
          <p:cNvSpPr txBox="1"/>
          <p:nvPr/>
        </p:nvSpPr>
        <p:spPr>
          <a:xfrm>
            <a:off x="779747" y="6665851"/>
            <a:ext cx="10397155" cy="1024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Engineering Design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44A9B80-E689-BAAE-BDFC-AE5ED5299B0F}"/>
              </a:ext>
            </a:extLst>
          </p:cNvPr>
          <p:cNvGrpSpPr/>
          <p:nvPr/>
        </p:nvGrpSpPr>
        <p:grpSpPr>
          <a:xfrm>
            <a:off x="323553" y="8699401"/>
            <a:ext cx="11544894" cy="3648920"/>
            <a:chOff x="216619" y="2140087"/>
            <a:chExt cx="11544894" cy="364892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1DF991BC-2106-5AEF-7581-C28F3CE01B16}"/>
                </a:ext>
              </a:extLst>
            </p:cNvPr>
            <p:cNvSpPr/>
            <p:nvPr/>
          </p:nvSpPr>
          <p:spPr>
            <a:xfrm>
              <a:off x="216619" y="2140087"/>
              <a:ext cx="3794402" cy="3648920"/>
            </a:xfrm>
            <a:prstGeom prst="roundRect">
              <a:avLst>
                <a:gd name="adj" fmla="val 5933"/>
              </a:avLst>
            </a:prstGeom>
            <a:solidFill>
              <a:srgbClr val="7E7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C666B13-8E68-FD4D-D202-E016ABB42E03}"/>
                </a:ext>
              </a:extLst>
            </p:cNvPr>
            <p:cNvSpPr txBox="1"/>
            <p:nvPr/>
          </p:nvSpPr>
          <p:spPr>
            <a:xfrm>
              <a:off x="301387" y="3390372"/>
              <a:ext cx="3624866" cy="9541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Dataset Management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A398872-2B56-AE3C-164E-FBF82A2387C2}"/>
                </a:ext>
              </a:extLst>
            </p:cNvPr>
            <p:cNvGrpSpPr/>
            <p:nvPr/>
          </p:nvGrpSpPr>
          <p:grpSpPr>
            <a:xfrm>
              <a:off x="1536722" y="2248086"/>
              <a:ext cx="1154196" cy="1151162"/>
              <a:chOff x="1627948" y="2238721"/>
              <a:chExt cx="971744" cy="969190"/>
            </a:xfrm>
          </p:grpSpPr>
          <p:sp>
            <p:nvSpPr>
              <p:cNvPr id="66" name="Google Shape;12465;p89">
                <a:extLst>
                  <a:ext uri="{FF2B5EF4-FFF2-40B4-BE49-F238E27FC236}">
                    <a16:creationId xmlns:a16="http://schemas.microsoft.com/office/drawing/2014/main" id="{1341CA2D-B13C-58D6-D58D-A7B3E5959238}"/>
                  </a:ext>
                </a:extLst>
              </p:cNvPr>
              <p:cNvSpPr/>
              <p:nvPr/>
            </p:nvSpPr>
            <p:spPr>
              <a:xfrm>
                <a:off x="1627948" y="2238721"/>
                <a:ext cx="971744" cy="969190"/>
              </a:xfrm>
              <a:custGeom>
                <a:avLst/>
                <a:gdLst/>
                <a:ahLst/>
                <a:cxnLst/>
                <a:rect l="l" t="t" r="r" b="b"/>
                <a:pathLst>
                  <a:path w="11784" h="11753" extrusionOk="0">
                    <a:moveTo>
                      <a:pt x="5734" y="694"/>
                    </a:moveTo>
                    <a:cubicBezTo>
                      <a:pt x="7624" y="694"/>
                      <a:pt x="9168" y="2238"/>
                      <a:pt x="9168" y="4128"/>
                    </a:cubicBezTo>
                    <a:cubicBezTo>
                      <a:pt x="9168" y="6050"/>
                      <a:pt x="7624" y="7594"/>
                      <a:pt x="5734" y="7594"/>
                    </a:cubicBezTo>
                    <a:cubicBezTo>
                      <a:pt x="3844" y="7594"/>
                      <a:pt x="2332" y="6018"/>
                      <a:pt x="2332" y="4128"/>
                    </a:cubicBezTo>
                    <a:cubicBezTo>
                      <a:pt x="2332" y="2238"/>
                      <a:pt x="3844" y="694"/>
                      <a:pt x="5734" y="694"/>
                    </a:cubicBezTo>
                    <a:close/>
                    <a:moveTo>
                      <a:pt x="977" y="7531"/>
                    </a:moveTo>
                    <a:cubicBezTo>
                      <a:pt x="1166" y="7531"/>
                      <a:pt x="1323" y="7688"/>
                      <a:pt x="1323" y="7909"/>
                    </a:cubicBezTo>
                    <a:cubicBezTo>
                      <a:pt x="1292" y="8129"/>
                      <a:pt x="1134" y="8255"/>
                      <a:pt x="977" y="8255"/>
                    </a:cubicBezTo>
                    <a:cubicBezTo>
                      <a:pt x="788" y="8255"/>
                      <a:pt x="630" y="8098"/>
                      <a:pt x="630" y="7909"/>
                    </a:cubicBezTo>
                    <a:cubicBezTo>
                      <a:pt x="630" y="7688"/>
                      <a:pt x="788" y="7531"/>
                      <a:pt x="977" y="7531"/>
                    </a:cubicBezTo>
                    <a:close/>
                    <a:moveTo>
                      <a:pt x="10586" y="7531"/>
                    </a:moveTo>
                    <a:cubicBezTo>
                      <a:pt x="10775" y="7531"/>
                      <a:pt x="10932" y="7688"/>
                      <a:pt x="10932" y="7909"/>
                    </a:cubicBezTo>
                    <a:cubicBezTo>
                      <a:pt x="10932" y="8129"/>
                      <a:pt x="10775" y="8255"/>
                      <a:pt x="10586" y="8255"/>
                    </a:cubicBezTo>
                    <a:cubicBezTo>
                      <a:pt x="10397" y="8255"/>
                      <a:pt x="10239" y="8098"/>
                      <a:pt x="10239" y="7909"/>
                    </a:cubicBezTo>
                    <a:cubicBezTo>
                      <a:pt x="10239" y="7688"/>
                      <a:pt x="10397" y="7531"/>
                      <a:pt x="10586" y="7531"/>
                    </a:cubicBezTo>
                    <a:close/>
                    <a:moveTo>
                      <a:pt x="3025" y="9641"/>
                    </a:moveTo>
                    <a:cubicBezTo>
                      <a:pt x="3214" y="9641"/>
                      <a:pt x="3371" y="9799"/>
                      <a:pt x="3371" y="9988"/>
                    </a:cubicBezTo>
                    <a:cubicBezTo>
                      <a:pt x="3340" y="10177"/>
                      <a:pt x="3214" y="10335"/>
                      <a:pt x="3025" y="10335"/>
                    </a:cubicBezTo>
                    <a:cubicBezTo>
                      <a:pt x="2836" y="10335"/>
                      <a:pt x="2678" y="10177"/>
                      <a:pt x="2678" y="9988"/>
                    </a:cubicBezTo>
                    <a:cubicBezTo>
                      <a:pt x="2678" y="9799"/>
                      <a:pt x="2836" y="9641"/>
                      <a:pt x="3025" y="9641"/>
                    </a:cubicBezTo>
                    <a:close/>
                    <a:moveTo>
                      <a:pt x="8475" y="9641"/>
                    </a:moveTo>
                    <a:cubicBezTo>
                      <a:pt x="8696" y="9641"/>
                      <a:pt x="8822" y="9799"/>
                      <a:pt x="8822" y="9988"/>
                    </a:cubicBezTo>
                    <a:cubicBezTo>
                      <a:pt x="8822" y="10177"/>
                      <a:pt x="8664" y="10335"/>
                      <a:pt x="8475" y="10335"/>
                    </a:cubicBezTo>
                    <a:cubicBezTo>
                      <a:pt x="8255" y="10335"/>
                      <a:pt x="8128" y="10177"/>
                      <a:pt x="8128" y="9988"/>
                    </a:cubicBezTo>
                    <a:cubicBezTo>
                      <a:pt x="8128" y="9799"/>
                      <a:pt x="8255" y="9641"/>
                      <a:pt x="8475" y="9641"/>
                    </a:cubicBezTo>
                    <a:close/>
                    <a:moveTo>
                      <a:pt x="5734" y="10303"/>
                    </a:moveTo>
                    <a:cubicBezTo>
                      <a:pt x="5955" y="10303"/>
                      <a:pt x="6112" y="10461"/>
                      <a:pt x="6112" y="10650"/>
                    </a:cubicBezTo>
                    <a:cubicBezTo>
                      <a:pt x="6112" y="10839"/>
                      <a:pt x="5955" y="10996"/>
                      <a:pt x="5734" y="10996"/>
                    </a:cubicBezTo>
                    <a:cubicBezTo>
                      <a:pt x="5545" y="10996"/>
                      <a:pt x="5388" y="10839"/>
                      <a:pt x="5388" y="10650"/>
                    </a:cubicBezTo>
                    <a:cubicBezTo>
                      <a:pt x="5388" y="10461"/>
                      <a:pt x="5545" y="10303"/>
                      <a:pt x="5734" y="10303"/>
                    </a:cubicBezTo>
                    <a:close/>
                    <a:moveTo>
                      <a:pt x="5797" y="1"/>
                    </a:moveTo>
                    <a:cubicBezTo>
                      <a:pt x="3497" y="1"/>
                      <a:pt x="1701" y="1860"/>
                      <a:pt x="1701" y="4097"/>
                    </a:cubicBezTo>
                    <a:cubicBezTo>
                      <a:pt x="1701" y="5010"/>
                      <a:pt x="2017" y="5924"/>
                      <a:pt x="2552" y="6617"/>
                    </a:cubicBezTo>
                    <a:lnTo>
                      <a:pt x="1701" y="7153"/>
                    </a:lnTo>
                    <a:cubicBezTo>
                      <a:pt x="1481" y="6995"/>
                      <a:pt x="1260" y="6901"/>
                      <a:pt x="1040" y="6901"/>
                    </a:cubicBezTo>
                    <a:cubicBezTo>
                      <a:pt x="473" y="6901"/>
                      <a:pt x="0" y="7373"/>
                      <a:pt x="0" y="7940"/>
                    </a:cubicBezTo>
                    <a:cubicBezTo>
                      <a:pt x="0" y="8476"/>
                      <a:pt x="473" y="8948"/>
                      <a:pt x="1040" y="8948"/>
                    </a:cubicBezTo>
                    <a:cubicBezTo>
                      <a:pt x="1575" y="8948"/>
                      <a:pt x="2048" y="8476"/>
                      <a:pt x="2048" y="7940"/>
                    </a:cubicBezTo>
                    <a:lnTo>
                      <a:pt x="2048" y="7751"/>
                    </a:lnTo>
                    <a:lnTo>
                      <a:pt x="3088" y="7153"/>
                    </a:lnTo>
                    <a:cubicBezTo>
                      <a:pt x="3340" y="7373"/>
                      <a:pt x="3623" y="7625"/>
                      <a:pt x="3970" y="7783"/>
                    </a:cubicBezTo>
                    <a:lnTo>
                      <a:pt x="3308" y="8948"/>
                    </a:lnTo>
                    <a:lnTo>
                      <a:pt x="3119" y="8948"/>
                    </a:lnTo>
                    <a:cubicBezTo>
                      <a:pt x="2552" y="8948"/>
                      <a:pt x="2080" y="9421"/>
                      <a:pt x="2080" y="9988"/>
                    </a:cubicBezTo>
                    <a:cubicBezTo>
                      <a:pt x="2080" y="10524"/>
                      <a:pt x="2552" y="10996"/>
                      <a:pt x="3119" y="10996"/>
                    </a:cubicBezTo>
                    <a:cubicBezTo>
                      <a:pt x="3655" y="10996"/>
                      <a:pt x="4127" y="10524"/>
                      <a:pt x="4127" y="9988"/>
                    </a:cubicBezTo>
                    <a:cubicBezTo>
                      <a:pt x="4127" y="9736"/>
                      <a:pt x="4064" y="9515"/>
                      <a:pt x="3907" y="9326"/>
                    </a:cubicBezTo>
                    <a:lnTo>
                      <a:pt x="4600" y="8098"/>
                    </a:lnTo>
                    <a:cubicBezTo>
                      <a:pt x="4883" y="8161"/>
                      <a:pt x="5199" y="8255"/>
                      <a:pt x="5514" y="8287"/>
                    </a:cubicBezTo>
                    <a:lnTo>
                      <a:pt x="5514" y="9736"/>
                    </a:lnTo>
                    <a:cubicBezTo>
                      <a:pt x="5136" y="9894"/>
                      <a:pt x="4852" y="10272"/>
                      <a:pt x="4852" y="10713"/>
                    </a:cubicBezTo>
                    <a:cubicBezTo>
                      <a:pt x="4852" y="11280"/>
                      <a:pt x="5325" y="11752"/>
                      <a:pt x="5860" y="11752"/>
                    </a:cubicBezTo>
                    <a:cubicBezTo>
                      <a:pt x="6427" y="11752"/>
                      <a:pt x="6900" y="11280"/>
                      <a:pt x="6900" y="10713"/>
                    </a:cubicBezTo>
                    <a:cubicBezTo>
                      <a:pt x="6900" y="10303"/>
                      <a:pt x="6616" y="9894"/>
                      <a:pt x="6238" y="9736"/>
                    </a:cubicBezTo>
                    <a:lnTo>
                      <a:pt x="6238" y="8287"/>
                    </a:lnTo>
                    <a:cubicBezTo>
                      <a:pt x="6553" y="8255"/>
                      <a:pt x="6868" y="8224"/>
                      <a:pt x="7120" y="8098"/>
                    </a:cubicBezTo>
                    <a:lnTo>
                      <a:pt x="7845" y="9326"/>
                    </a:lnTo>
                    <a:cubicBezTo>
                      <a:pt x="7687" y="9515"/>
                      <a:pt x="7593" y="9736"/>
                      <a:pt x="7593" y="9988"/>
                    </a:cubicBezTo>
                    <a:cubicBezTo>
                      <a:pt x="7593" y="10524"/>
                      <a:pt x="8065" y="10996"/>
                      <a:pt x="8633" y="10996"/>
                    </a:cubicBezTo>
                    <a:cubicBezTo>
                      <a:pt x="9168" y="10996"/>
                      <a:pt x="9641" y="10524"/>
                      <a:pt x="9641" y="9988"/>
                    </a:cubicBezTo>
                    <a:cubicBezTo>
                      <a:pt x="9641" y="9421"/>
                      <a:pt x="9168" y="8948"/>
                      <a:pt x="8633" y="8948"/>
                    </a:cubicBezTo>
                    <a:lnTo>
                      <a:pt x="8444" y="8948"/>
                    </a:lnTo>
                    <a:lnTo>
                      <a:pt x="7750" y="7783"/>
                    </a:lnTo>
                    <a:cubicBezTo>
                      <a:pt x="8065" y="7625"/>
                      <a:pt x="8381" y="7373"/>
                      <a:pt x="8664" y="7153"/>
                    </a:cubicBezTo>
                    <a:lnTo>
                      <a:pt x="9735" y="7751"/>
                    </a:lnTo>
                    <a:lnTo>
                      <a:pt x="9735" y="7940"/>
                    </a:lnTo>
                    <a:cubicBezTo>
                      <a:pt x="9735" y="8476"/>
                      <a:pt x="10208" y="8948"/>
                      <a:pt x="10743" y="8948"/>
                    </a:cubicBezTo>
                    <a:cubicBezTo>
                      <a:pt x="11310" y="8948"/>
                      <a:pt x="11783" y="8476"/>
                      <a:pt x="11783" y="7940"/>
                    </a:cubicBezTo>
                    <a:cubicBezTo>
                      <a:pt x="11626" y="7342"/>
                      <a:pt x="11153" y="6901"/>
                      <a:pt x="10586" y="6901"/>
                    </a:cubicBezTo>
                    <a:cubicBezTo>
                      <a:pt x="10302" y="6901"/>
                      <a:pt x="10082" y="6995"/>
                      <a:pt x="9924" y="7153"/>
                    </a:cubicBezTo>
                    <a:lnTo>
                      <a:pt x="9011" y="6617"/>
                    </a:lnTo>
                    <a:cubicBezTo>
                      <a:pt x="9578" y="5924"/>
                      <a:pt x="9893" y="5010"/>
                      <a:pt x="9893" y="4097"/>
                    </a:cubicBezTo>
                    <a:cubicBezTo>
                      <a:pt x="9893" y="1828"/>
                      <a:pt x="8034" y="1"/>
                      <a:pt x="579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67" name="Google Shape;12466;p89">
                <a:extLst>
                  <a:ext uri="{FF2B5EF4-FFF2-40B4-BE49-F238E27FC236}">
                    <a16:creationId xmlns:a16="http://schemas.microsoft.com/office/drawing/2014/main" id="{CA44A361-CD2A-B468-8642-93FFF080CBA2}"/>
                  </a:ext>
                </a:extLst>
              </p:cNvPr>
              <p:cNvSpPr/>
              <p:nvPr/>
            </p:nvSpPr>
            <p:spPr>
              <a:xfrm>
                <a:off x="1931907" y="2350458"/>
                <a:ext cx="342964" cy="397556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4821" extrusionOk="0">
                    <a:moveTo>
                      <a:pt x="2048" y="725"/>
                    </a:moveTo>
                    <a:cubicBezTo>
                      <a:pt x="2458" y="725"/>
                      <a:pt x="2741" y="1040"/>
                      <a:pt x="2741" y="1387"/>
                    </a:cubicBezTo>
                    <a:cubicBezTo>
                      <a:pt x="2741" y="1765"/>
                      <a:pt x="2426" y="2049"/>
                      <a:pt x="2048" y="2049"/>
                    </a:cubicBezTo>
                    <a:cubicBezTo>
                      <a:pt x="1702" y="2049"/>
                      <a:pt x="1387" y="1733"/>
                      <a:pt x="1387" y="1387"/>
                    </a:cubicBezTo>
                    <a:cubicBezTo>
                      <a:pt x="1387" y="1040"/>
                      <a:pt x="1702" y="725"/>
                      <a:pt x="2048" y="725"/>
                    </a:cubicBezTo>
                    <a:close/>
                    <a:moveTo>
                      <a:pt x="2363" y="2773"/>
                    </a:moveTo>
                    <a:cubicBezTo>
                      <a:pt x="2930" y="2773"/>
                      <a:pt x="3403" y="3246"/>
                      <a:pt x="3403" y="3781"/>
                    </a:cubicBezTo>
                    <a:lnTo>
                      <a:pt x="3403" y="4128"/>
                    </a:lnTo>
                    <a:lnTo>
                      <a:pt x="630" y="4128"/>
                    </a:lnTo>
                    <a:lnTo>
                      <a:pt x="630" y="3781"/>
                    </a:lnTo>
                    <a:lnTo>
                      <a:pt x="693" y="3781"/>
                    </a:lnTo>
                    <a:cubicBezTo>
                      <a:pt x="693" y="3246"/>
                      <a:pt x="1166" y="2773"/>
                      <a:pt x="1702" y="2773"/>
                    </a:cubicBezTo>
                    <a:close/>
                    <a:moveTo>
                      <a:pt x="2111" y="1"/>
                    </a:moveTo>
                    <a:cubicBezTo>
                      <a:pt x="1355" y="1"/>
                      <a:pt x="725" y="631"/>
                      <a:pt x="725" y="1387"/>
                    </a:cubicBezTo>
                    <a:cubicBezTo>
                      <a:pt x="725" y="1702"/>
                      <a:pt x="851" y="2017"/>
                      <a:pt x="1040" y="2238"/>
                    </a:cubicBezTo>
                    <a:cubicBezTo>
                      <a:pt x="441" y="2521"/>
                      <a:pt x="63" y="3120"/>
                      <a:pt x="63" y="3781"/>
                    </a:cubicBezTo>
                    <a:lnTo>
                      <a:pt x="63" y="4443"/>
                    </a:lnTo>
                    <a:cubicBezTo>
                      <a:pt x="0" y="4663"/>
                      <a:pt x="158" y="4821"/>
                      <a:pt x="378" y="4821"/>
                    </a:cubicBezTo>
                    <a:lnTo>
                      <a:pt x="3781" y="4821"/>
                    </a:lnTo>
                    <a:cubicBezTo>
                      <a:pt x="4001" y="4821"/>
                      <a:pt x="4159" y="4663"/>
                      <a:pt x="4159" y="4443"/>
                    </a:cubicBezTo>
                    <a:lnTo>
                      <a:pt x="4159" y="3781"/>
                    </a:lnTo>
                    <a:cubicBezTo>
                      <a:pt x="4159" y="3120"/>
                      <a:pt x="3749" y="2521"/>
                      <a:pt x="3151" y="2238"/>
                    </a:cubicBezTo>
                    <a:cubicBezTo>
                      <a:pt x="3371" y="2017"/>
                      <a:pt x="3466" y="1733"/>
                      <a:pt x="3466" y="1387"/>
                    </a:cubicBezTo>
                    <a:cubicBezTo>
                      <a:pt x="3466" y="631"/>
                      <a:pt x="2836" y="1"/>
                      <a:pt x="211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08FFBC5-CA45-B7E6-6541-B61B9BE88745}"/>
                </a:ext>
              </a:extLst>
            </p:cNvPr>
            <p:cNvSpPr txBox="1"/>
            <p:nvPr/>
          </p:nvSpPr>
          <p:spPr>
            <a:xfrm>
              <a:off x="429015" y="4412718"/>
              <a:ext cx="33696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The process of labeling data to train AI models.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8D3F3ABD-D109-F9C0-7B54-A36C1A9E3469}"/>
                </a:ext>
              </a:extLst>
            </p:cNvPr>
            <p:cNvSpPr/>
            <p:nvPr/>
          </p:nvSpPr>
          <p:spPr>
            <a:xfrm>
              <a:off x="4073745" y="2140087"/>
              <a:ext cx="3794402" cy="3648920"/>
            </a:xfrm>
            <a:prstGeom prst="roundRect">
              <a:avLst>
                <a:gd name="adj" fmla="val 5933"/>
              </a:avLst>
            </a:prstGeom>
            <a:solidFill>
              <a:srgbClr val="AB9B9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31D0526-34F2-C974-86EA-1A2C9CD029E8}"/>
                </a:ext>
              </a:extLst>
            </p:cNvPr>
            <p:cNvSpPr txBox="1"/>
            <p:nvPr/>
          </p:nvSpPr>
          <p:spPr>
            <a:xfrm>
              <a:off x="4318938" y="3390372"/>
              <a:ext cx="3304016" cy="9541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Model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Training</a:t>
              </a:r>
            </a:p>
          </p:txBody>
        </p:sp>
        <p:pic>
          <p:nvPicPr>
            <p:cNvPr id="52" name="Picture 51" descr="A black background with a smiling face&#10;&#10;AI-generated content may be incorrect.">
              <a:extLst>
                <a:ext uri="{FF2B5EF4-FFF2-40B4-BE49-F238E27FC236}">
                  <a16:creationId xmlns:a16="http://schemas.microsoft.com/office/drawing/2014/main" id="{63DC44E3-E591-8530-A33D-B6A4644AA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093" y="2176814"/>
              <a:ext cx="1293706" cy="1293706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23CF829-DB3C-E509-9FEE-EE43307A71AE}"/>
                </a:ext>
              </a:extLst>
            </p:cNvPr>
            <p:cNvSpPr txBox="1"/>
            <p:nvPr/>
          </p:nvSpPr>
          <p:spPr>
            <a:xfrm>
              <a:off x="4188921" y="4228052"/>
              <a:ext cx="3564052" cy="12003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Training a detector to classify by feeding it processed data.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1969DCD9-ACE8-3BF5-B0F9-FF96BFBAFBF8}"/>
                </a:ext>
              </a:extLst>
            </p:cNvPr>
            <p:cNvSpPr/>
            <p:nvPr/>
          </p:nvSpPr>
          <p:spPr>
            <a:xfrm>
              <a:off x="7967111" y="2140087"/>
              <a:ext cx="3794402" cy="3648920"/>
            </a:xfrm>
            <a:prstGeom prst="roundRect">
              <a:avLst>
                <a:gd name="adj" fmla="val 5933"/>
              </a:avLst>
            </a:prstGeom>
            <a:solidFill>
              <a:srgbClr val="A7A28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B8B0BAE-AF72-64CD-A1AF-904F39943E1E}"/>
                </a:ext>
              </a:extLst>
            </p:cNvPr>
            <p:cNvSpPr txBox="1"/>
            <p:nvPr/>
          </p:nvSpPr>
          <p:spPr>
            <a:xfrm>
              <a:off x="7967111" y="3390372"/>
              <a:ext cx="3794402" cy="9541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Website tool development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D7FFE49-5CC0-066B-97D5-4D6E69AD409D}"/>
                </a:ext>
              </a:extLst>
            </p:cNvPr>
            <p:cNvSpPr txBox="1"/>
            <p:nvPr/>
          </p:nvSpPr>
          <p:spPr>
            <a:xfrm>
              <a:off x="8091594" y="4228052"/>
              <a:ext cx="3545436" cy="12003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A platform for users to upload images and detect DeepFakes.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E809828E-59F2-7BE0-BAF5-8E7A4CC75523}"/>
                </a:ext>
              </a:extLst>
            </p:cNvPr>
            <p:cNvGrpSpPr/>
            <p:nvPr/>
          </p:nvGrpSpPr>
          <p:grpSpPr>
            <a:xfrm>
              <a:off x="9349938" y="2369078"/>
              <a:ext cx="1028748" cy="909178"/>
              <a:chOff x="6924158" y="3860084"/>
              <a:chExt cx="641288" cy="566751"/>
            </a:xfrm>
          </p:grpSpPr>
          <p:sp>
            <p:nvSpPr>
              <p:cNvPr id="58" name="Google Shape;12445;p89">
                <a:extLst>
                  <a:ext uri="{FF2B5EF4-FFF2-40B4-BE49-F238E27FC236}">
                    <a16:creationId xmlns:a16="http://schemas.microsoft.com/office/drawing/2014/main" id="{9A90296E-BB34-4942-093C-76E1BD089DF6}"/>
                  </a:ext>
                </a:extLst>
              </p:cNvPr>
              <p:cNvSpPr/>
              <p:nvPr/>
            </p:nvSpPr>
            <p:spPr>
              <a:xfrm>
                <a:off x="6924158" y="3860084"/>
                <a:ext cx="641288" cy="566751"/>
              </a:xfrm>
              <a:custGeom>
                <a:avLst/>
                <a:gdLst/>
                <a:ahLst/>
                <a:cxnLst/>
                <a:rect l="l" t="t" r="r" b="b"/>
                <a:pathLst>
                  <a:path w="11658" h="10303" extrusionOk="0">
                    <a:moveTo>
                      <a:pt x="10618" y="693"/>
                    </a:moveTo>
                    <a:cubicBezTo>
                      <a:pt x="10807" y="693"/>
                      <a:pt x="10964" y="851"/>
                      <a:pt x="10964" y="1040"/>
                    </a:cubicBezTo>
                    <a:lnTo>
                      <a:pt x="10964" y="2741"/>
                    </a:lnTo>
                    <a:lnTo>
                      <a:pt x="662" y="2741"/>
                    </a:lnTo>
                    <a:lnTo>
                      <a:pt x="662" y="1040"/>
                    </a:lnTo>
                    <a:cubicBezTo>
                      <a:pt x="662" y="851"/>
                      <a:pt x="820" y="693"/>
                      <a:pt x="1009" y="693"/>
                    </a:cubicBezTo>
                    <a:close/>
                    <a:moveTo>
                      <a:pt x="10996" y="3403"/>
                    </a:moveTo>
                    <a:lnTo>
                      <a:pt x="10996" y="9231"/>
                    </a:lnTo>
                    <a:cubicBezTo>
                      <a:pt x="10964" y="9420"/>
                      <a:pt x="10838" y="9578"/>
                      <a:pt x="10618" y="9578"/>
                    </a:cubicBezTo>
                    <a:lnTo>
                      <a:pt x="1009" y="9578"/>
                    </a:lnTo>
                    <a:cubicBezTo>
                      <a:pt x="820" y="9578"/>
                      <a:pt x="662" y="9420"/>
                      <a:pt x="662" y="9231"/>
                    </a:cubicBezTo>
                    <a:lnTo>
                      <a:pt x="662" y="3403"/>
                    </a:lnTo>
                    <a:close/>
                    <a:moveTo>
                      <a:pt x="1009" y="0"/>
                    </a:moveTo>
                    <a:cubicBezTo>
                      <a:pt x="473" y="0"/>
                      <a:pt x="1" y="473"/>
                      <a:pt x="1" y="1040"/>
                    </a:cubicBezTo>
                    <a:lnTo>
                      <a:pt x="1" y="9263"/>
                    </a:lnTo>
                    <a:cubicBezTo>
                      <a:pt x="1" y="9830"/>
                      <a:pt x="473" y="10302"/>
                      <a:pt x="1009" y="10302"/>
                    </a:cubicBezTo>
                    <a:lnTo>
                      <a:pt x="10618" y="10302"/>
                    </a:lnTo>
                    <a:cubicBezTo>
                      <a:pt x="11185" y="10302"/>
                      <a:pt x="11658" y="9830"/>
                      <a:pt x="11658" y="9263"/>
                    </a:cubicBezTo>
                    <a:lnTo>
                      <a:pt x="11658" y="1040"/>
                    </a:lnTo>
                    <a:cubicBezTo>
                      <a:pt x="11658" y="441"/>
                      <a:pt x="11217" y="0"/>
                      <a:pt x="1061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59" name="Google Shape;12446;p89">
                <a:extLst>
                  <a:ext uri="{FF2B5EF4-FFF2-40B4-BE49-F238E27FC236}">
                    <a16:creationId xmlns:a16="http://schemas.microsoft.com/office/drawing/2014/main" id="{31DB4BF8-6F25-AFFA-64C4-C64A590241A0}"/>
                  </a:ext>
                </a:extLst>
              </p:cNvPr>
              <p:cNvSpPr/>
              <p:nvPr/>
            </p:nvSpPr>
            <p:spPr>
              <a:xfrm>
                <a:off x="6996934" y="3934620"/>
                <a:ext cx="3993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694" extrusionOk="0">
                    <a:moveTo>
                      <a:pt x="348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1" y="536"/>
                      <a:pt x="158" y="693"/>
                      <a:pt x="348" y="693"/>
                    </a:cubicBezTo>
                    <a:cubicBezTo>
                      <a:pt x="568" y="693"/>
                      <a:pt x="726" y="536"/>
                      <a:pt x="726" y="347"/>
                    </a:cubicBezTo>
                    <a:cubicBezTo>
                      <a:pt x="726" y="158"/>
                      <a:pt x="568" y="0"/>
                      <a:pt x="34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60" name="Google Shape;12447;p89">
                <a:extLst>
                  <a:ext uri="{FF2B5EF4-FFF2-40B4-BE49-F238E27FC236}">
                    <a16:creationId xmlns:a16="http://schemas.microsoft.com/office/drawing/2014/main" id="{8D6301F4-E978-2491-0F47-8B7D94BDEB29}"/>
                  </a:ext>
                </a:extLst>
              </p:cNvPr>
              <p:cNvSpPr/>
              <p:nvPr/>
            </p:nvSpPr>
            <p:spPr>
              <a:xfrm>
                <a:off x="7073231" y="3934620"/>
                <a:ext cx="3817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3"/>
                      <a:pt x="347" y="693"/>
                    </a:cubicBezTo>
                    <a:cubicBezTo>
                      <a:pt x="536" y="693"/>
                      <a:pt x="693" y="536"/>
                      <a:pt x="693" y="347"/>
                    </a:cubicBez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61" name="Google Shape;12448;p89">
                <a:extLst>
                  <a:ext uri="{FF2B5EF4-FFF2-40B4-BE49-F238E27FC236}">
                    <a16:creationId xmlns:a16="http://schemas.microsoft.com/office/drawing/2014/main" id="{8493C7FE-131E-1B75-6FD5-138CBF76E313}"/>
                  </a:ext>
                </a:extLst>
              </p:cNvPr>
              <p:cNvSpPr/>
              <p:nvPr/>
            </p:nvSpPr>
            <p:spPr>
              <a:xfrm>
                <a:off x="7149472" y="3934620"/>
                <a:ext cx="3817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3"/>
                      <a:pt x="347" y="693"/>
                    </a:cubicBezTo>
                    <a:cubicBezTo>
                      <a:pt x="536" y="693"/>
                      <a:pt x="693" y="536"/>
                      <a:pt x="693" y="347"/>
                    </a:cubicBez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62" name="Google Shape;12449;p89">
                <a:extLst>
                  <a:ext uri="{FF2B5EF4-FFF2-40B4-BE49-F238E27FC236}">
                    <a16:creationId xmlns:a16="http://schemas.microsoft.com/office/drawing/2014/main" id="{A0C0B1B2-413B-694E-69A1-3440818D6053}"/>
                  </a:ext>
                </a:extLst>
              </p:cNvPr>
              <p:cNvSpPr/>
              <p:nvPr/>
            </p:nvSpPr>
            <p:spPr>
              <a:xfrm>
                <a:off x="7222249" y="3934620"/>
                <a:ext cx="26695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4853" h="694" extrusionOk="0">
                    <a:moveTo>
                      <a:pt x="347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32" y="536"/>
                      <a:pt x="190" y="693"/>
                      <a:pt x="347" y="693"/>
                    </a:cubicBezTo>
                    <a:lnTo>
                      <a:pt x="4506" y="693"/>
                    </a:lnTo>
                    <a:cubicBezTo>
                      <a:pt x="4695" y="693"/>
                      <a:pt x="4852" y="536"/>
                      <a:pt x="4852" y="347"/>
                    </a:cubicBezTo>
                    <a:cubicBezTo>
                      <a:pt x="4852" y="158"/>
                      <a:pt x="4695" y="0"/>
                      <a:pt x="450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63" name="Google Shape;12450;p89">
                <a:extLst>
                  <a:ext uri="{FF2B5EF4-FFF2-40B4-BE49-F238E27FC236}">
                    <a16:creationId xmlns:a16="http://schemas.microsoft.com/office/drawing/2014/main" id="{1B921646-EA70-B0FB-79F1-9B584F17534E}"/>
                  </a:ext>
                </a:extLst>
              </p:cNvPr>
              <p:cNvSpPr/>
              <p:nvPr/>
            </p:nvSpPr>
            <p:spPr>
              <a:xfrm>
                <a:off x="7340077" y="4124784"/>
                <a:ext cx="114472" cy="18768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3412" extrusionOk="0">
                    <a:moveTo>
                      <a:pt x="347" y="1"/>
                    </a:moveTo>
                    <a:cubicBezTo>
                      <a:pt x="261" y="1"/>
                      <a:pt x="174" y="24"/>
                      <a:pt x="127" y="72"/>
                    </a:cubicBezTo>
                    <a:cubicBezTo>
                      <a:pt x="1" y="198"/>
                      <a:pt x="1" y="450"/>
                      <a:pt x="127" y="544"/>
                    </a:cubicBezTo>
                    <a:lnTo>
                      <a:pt x="1261" y="1710"/>
                    </a:lnTo>
                    <a:lnTo>
                      <a:pt x="127" y="2844"/>
                    </a:lnTo>
                    <a:cubicBezTo>
                      <a:pt x="1" y="2970"/>
                      <a:pt x="1" y="3191"/>
                      <a:pt x="127" y="3317"/>
                    </a:cubicBezTo>
                    <a:cubicBezTo>
                      <a:pt x="174" y="3380"/>
                      <a:pt x="261" y="3411"/>
                      <a:pt x="347" y="3411"/>
                    </a:cubicBezTo>
                    <a:cubicBezTo>
                      <a:pt x="434" y="3411"/>
                      <a:pt x="521" y="3380"/>
                      <a:pt x="568" y="3317"/>
                    </a:cubicBezTo>
                    <a:lnTo>
                      <a:pt x="1954" y="1930"/>
                    </a:lnTo>
                    <a:cubicBezTo>
                      <a:pt x="2080" y="1804"/>
                      <a:pt x="2080" y="1584"/>
                      <a:pt x="1954" y="1458"/>
                    </a:cubicBezTo>
                    <a:lnTo>
                      <a:pt x="568" y="72"/>
                    </a:lnTo>
                    <a:cubicBezTo>
                      <a:pt x="521" y="24"/>
                      <a:pt x="434" y="1"/>
                      <a:pt x="34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64" name="Google Shape;12451;p89">
                <a:extLst>
                  <a:ext uri="{FF2B5EF4-FFF2-40B4-BE49-F238E27FC236}">
                    <a16:creationId xmlns:a16="http://schemas.microsoft.com/office/drawing/2014/main" id="{B0F95AF8-46E2-D9A7-4A57-1ABC3833818E}"/>
                  </a:ext>
                </a:extLst>
              </p:cNvPr>
              <p:cNvSpPr/>
              <p:nvPr/>
            </p:nvSpPr>
            <p:spPr>
              <a:xfrm>
                <a:off x="7033350" y="4124784"/>
                <a:ext cx="117883" cy="187688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3412" extrusionOk="0">
                    <a:moveTo>
                      <a:pt x="1749" y="1"/>
                    </a:moveTo>
                    <a:cubicBezTo>
                      <a:pt x="1662" y="1"/>
                      <a:pt x="1576" y="24"/>
                      <a:pt x="1513" y="72"/>
                    </a:cubicBezTo>
                    <a:lnTo>
                      <a:pt x="127" y="1458"/>
                    </a:lnTo>
                    <a:cubicBezTo>
                      <a:pt x="1" y="1584"/>
                      <a:pt x="1" y="1804"/>
                      <a:pt x="127" y="1930"/>
                    </a:cubicBezTo>
                    <a:lnTo>
                      <a:pt x="1513" y="3317"/>
                    </a:lnTo>
                    <a:cubicBezTo>
                      <a:pt x="1576" y="3380"/>
                      <a:pt x="1662" y="3411"/>
                      <a:pt x="1749" y="3411"/>
                    </a:cubicBezTo>
                    <a:cubicBezTo>
                      <a:pt x="1836" y="3411"/>
                      <a:pt x="1922" y="3380"/>
                      <a:pt x="1985" y="3317"/>
                    </a:cubicBezTo>
                    <a:cubicBezTo>
                      <a:pt x="2111" y="3191"/>
                      <a:pt x="2111" y="2970"/>
                      <a:pt x="1985" y="2844"/>
                    </a:cubicBezTo>
                    <a:lnTo>
                      <a:pt x="851" y="1710"/>
                    </a:lnTo>
                    <a:lnTo>
                      <a:pt x="1985" y="544"/>
                    </a:lnTo>
                    <a:cubicBezTo>
                      <a:pt x="2143" y="450"/>
                      <a:pt x="2143" y="198"/>
                      <a:pt x="1985" y="72"/>
                    </a:cubicBezTo>
                    <a:cubicBezTo>
                      <a:pt x="1922" y="24"/>
                      <a:pt x="1836" y="1"/>
                      <a:pt x="1749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65" name="Google Shape;12452;p89">
                <a:extLst>
                  <a:ext uri="{FF2B5EF4-FFF2-40B4-BE49-F238E27FC236}">
                    <a16:creationId xmlns:a16="http://schemas.microsoft.com/office/drawing/2014/main" id="{3ACFE9AA-A658-2F9C-F51E-765E0042C39C}"/>
                  </a:ext>
                </a:extLst>
              </p:cNvPr>
              <p:cNvSpPr/>
              <p:nvPr/>
            </p:nvSpPr>
            <p:spPr>
              <a:xfrm>
                <a:off x="7184128" y="4084463"/>
                <a:ext cx="119643" cy="26272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4776" extrusionOk="0">
                    <a:moveTo>
                      <a:pt x="1778" y="0"/>
                    </a:moveTo>
                    <a:cubicBezTo>
                      <a:pt x="1617" y="0"/>
                      <a:pt x="1501" y="108"/>
                      <a:pt x="1450" y="237"/>
                    </a:cubicBezTo>
                    <a:lnTo>
                      <a:pt x="63" y="4333"/>
                    </a:lnTo>
                    <a:cubicBezTo>
                      <a:pt x="0" y="4522"/>
                      <a:pt x="95" y="4680"/>
                      <a:pt x="253" y="4743"/>
                    </a:cubicBezTo>
                    <a:cubicBezTo>
                      <a:pt x="305" y="4765"/>
                      <a:pt x="354" y="4775"/>
                      <a:pt x="399" y="4775"/>
                    </a:cubicBezTo>
                    <a:cubicBezTo>
                      <a:pt x="543" y="4775"/>
                      <a:pt x="646" y="4674"/>
                      <a:pt x="694" y="4554"/>
                    </a:cubicBezTo>
                    <a:lnTo>
                      <a:pt x="2080" y="458"/>
                    </a:lnTo>
                    <a:cubicBezTo>
                      <a:pt x="2174" y="300"/>
                      <a:pt x="2048" y="111"/>
                      <a:pt x="1891" y="17"/>
                    </a:cubicBezTo>
                    <a:cubicBezTo>
                      <a:pt x="1851" y="6"/>
                      <a:pt x="1813" y="0"/>
                      <a:pt x="177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1B94F531-F8E0-BF49-4316-47884CA2C439}"/>
              </a:ext>
            </a:extLst>
          </p:cNvPr>
          <p:cNvSpPr txBox="1"/>
          <p:nvPr/>
        </p:nvSpPr>
        <p:spPr>
          <a:xfrm>
            <a:off x="779747" y="7746495"/>
            <a:ext cx="10397155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0963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Our project </a:t>
            </a:r>
            <a:r>
              <a:rPr lang="en-US" sz="3600" b="1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was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 developed in 3 </a:t>
            </a:r>
            <a:r>
              <a:rPr lang="en-US" sz="3600" b="1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portions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069081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526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86CAD9-615A-3439-BF8D-3EF566BA4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Box 7">
            <a:extLst>
              <a:ext uri="{FF2B5EF4-FFF2-40B4-BE49-F238E27FC236}">
                <a16:creationId xmlns:a16="http://schemas.microsoft.com/office/drawing/2014/main" id="{88A1D8C9-46FC-C094-6144-0D8D282650B2}"/>
              </a:ext>
            </a:extLst>
          </p:cNvPr>
          <p:cNvSpPr txBox="1"/>
          <p:nvPr/>
        </p:nvSpPr>
        <p:spPr>
          <a:xfrm>
            <a:off x="779747" y="57793"/>
            <a:ext cx="10397155" cy="1024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Engineering Design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3FE4204-C988-B24B-7A10-16504CA66C5A}"/>
              </a:ext>
            </a:extLst>
          </p:cNvPr>
          <p:cNvGrpSpPr/>
          <p:nvPr/>
        </p:nvGrpSpPr>
        <p:grpSpPr>
          <a:xfrm>
            <a:off x="323553" y="2091343"/>
            <a:ext cx="11544894" cy="3648920"/>
            <a:chOff x="216619" y="2140087"/>
            <a:chExt cx="11544894" cy="364892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F9D11F7-A2A0-8D18-D8AF-7696BA5D8A06}"/>
                </a:ext>
              </a:extLst>
            </p:cNvPr>
            <p:cNvSpPr/>
            <p:nvPr/>
          </p:nvSpPr>
          <p:spPr>
            <a:xfrm>
              <a:off x="216619" y="2140087"/>
              <a:ext cx="3794402" cy="3648920"/>
            </a:xfrm>
            <a:prstGeom prst="roundRect">
              <a:avLst>
                <a:gd name="adj" fmla="val 5933"/>
              </a:avLst>
            </a:prstGeom>
            <a:solidFill>
              <a:srgbClr val="7E7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1FEC07C6-1967-174E-2E63-011A5D16ED9F}"/>
                </a:ext>
              </a:extLst>
            </p:cNvPr>
            <p:cNvSpPr txBox="1"/>
            <p:nvPr/>
          </p:nvSpPr>
          <p:spPr>
            <a:xfrm>
              <a:off x="301387" y="3390372"/>
              <a:ext cx="3624866" cy="9541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Dataset Management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197C478-AE18-7391-5D22-C1B03453F5AF}"/>
                </a:ext>
              </a:extLst>
            </p:cNvPr>
            <p:cNvGrpSpPr/>
            <p:nvPr/>
          </p:nvGrpSpPr>
          <p:grpSpPr>
            <a:xfrm>
              <a:off x="1536722" y="2248086"/>
              <a:ext cx="1154196" cy="1151162"/>
              <a:chOff x="1627948" y="2238721"/>
              <a:chExt cx="971744" cy="969190"/>
            </a:xfrm>
          </p:grpSpPr>
          <p:sp>
            <p:nvSpPr>
              <p:cNvPr id="105" name="Google Shape;12465;p89">
                <a:extLst>
                  <a:ext uri="{FF2B5EF4-FFF2-40B4-BE49-F238E27FC236}">
                    <a16:creationId xmlns:a16="http://schemas.microsoft.com/office/drawing/2014/main" id="{6F7CB059-8E1E-F724-B186-130793195920}"/>
                  </a:ext>
                </a:extLst>
              </p:cNvPr>
              <p:cNvSpPr/>
              <p:nvPr/>
            </p:nvSpPr>
            <p:spPr>
              <a:xfrm>
                <a:off x="1627948" y="2238721"/>
                <a:ext cx="971744" cy="969190"/>
              </a:xfrm>
              <a:custGeom>
                <a:avLst/>
                <a:gdLst/>
                <a:ahLst/>
                <a:cxnLst/>
                <a:rect l="l" t="t" r="r" b="b"/>
                <a:pathLst>
                  <a:path w="11784" h="11753" extrusionOk="0">
                    <a:moveTo>
                      <a:pt x="5734" y="694"/>
                    </a:moveTo>
                    <a:cubicBezTo>
                      <a:pt x="7624" y="694"/>
                      <a:pt x="9168" y="2238"/>
                      <a:pt x="9168" y="4128"/>
                    </a:cubicBezTo>
                    <a:cubicBezTo>
                      <a:pt x="9168" y="6050"/>
                      <a:pt x="7624" y="7594"/>
                      <a:pt x="5734" y="7594"/>
                    </a:cubicBezTo>
                    <a:cubicBezTo>
                      <a:pt x="3844" y="7594"/>
                      <a:pt x="2332" y="6018"/>
                      <a:pt x="2332" y="4128"/>
                    </a:cubicBezTo>
                    <a:cubicBezTo>
                      <a:pt x="2332" y="2238"/>
                      <a:pt x="3844" y="694"/>
                      <a:pt x="5734" y="694"/>
                    </a:cubicBezTo>
                    <a:close/>
                    <a:moveTo>
                      <a:pt x="977" y="7531"/>
                    </a:moveTo>
                    <a:cubicBezTo>
                      <a:pt x="1166" y="7531"/>
                      <a:pt x="1323" y="7688"/>
                      <a:pt x="1323" y="7909"/>
                    </a:cubicBezTo>
                    <a:cubicBezTo>
                      <a:pt x="1292" y="8129"/>
                      <a:pt x="1134" y="8255"/>
                      <a:pt x="977" y="8255"/>
                    </a:cubicBezTo>
                    <a:cubicBezTo>
                      <a:pt x="788" y="8255"/>
                      <a:pt x="630" y="8098"/>
                      <a:pt x="630" y="7909"/>
                    </a:cubicBezTo>
                    <a:cubicBezTo>
                      <a:pt x="630" y="7688"/>
                      <a:pt x="788" y="7531"/>
                      <a:pt x="977" y="7531"/>
                    </a:cubicBezTo>
                    <a:close/>
                    <a:moveTo>
                      <a:pt x="10586" y="7531"/>
                    </a:moveTo>
                    <a:cubicBezTo>
                      <a:pt x="10775" y="7531"/>
                      <a:pt x="10932" y="7688"/>
                      <a:pt x="10932" y="7909"/>
                    </a:cubicBezTo>
                    <a:cubicBezTo>
                      <a:pt x="10932" y="8129"/>
                      <a:pt x="10775" y="8255"/>
                      <a:pt x="10586" y="8255"/>
                    </a:cubicBezTo>
                    <a:cubicBezTo>
                      <a:pt x="10397" y="8255"/>
                      <a:pt x="10239" y="8098"/>
                      <a:pt x="10239" y="7909"/>
                    </a:cubicBezTo>
                    <a:cubicBezTo>
                      <a:pt x="10239" y="7688"/>
                      <a:pt x="10397" y="7531"/>
                      <a:pt x="10586" y="7531"/>
                    </a:cubicBezTo>
                    <a:close/>
                    <a:moveTo>
                      <a:pt x="3025" y="9641"/>
                    </a:moveTo>
                    <a:cubicBezTo>
                      <a:pt x="3214" y="9641"/>
                      <a:pt x="3371" y="9799"/>
                      <a:pt x="3371" y="9988"/>
                    </a:cubicBezTo>
                    <a:cubicBezTo>
                      <a:pt x="3340" y="10177"/>
                      <a:pt x="3214" y="10335"/>
                      <a:pt x="3025" y="10335"/>
                    </a:cubicBezTo>
                    <a:cubicBezTo>
                      <a:pt x="2836" y="10335"/>
                      <a:pt x="2678" y="10177"/>
                      <a:pt x="2678" y="9988"/>
                    </a:cubicBezTo>
                    <a:cubicBezTo>
                      <a:pt x="2678" y="9799"/>
                      <a:pt x="2836" y="9641"/>
                      <a:pt x="3025" y="9641"/>
                    </a:cubicBezTo>
                    <a:close/>
                    <a:moveTo>
                      <a:pt x="8475" y="9641"/>
                    </a:moveTo>
                    <a:cubicBezTo>
                      <a:pt x="8696" y="9641"/>
                      <a:pt x="8822" y="9799"/>
                      <a:pt x="8822" y="9988"/>
                    </a:cubicBezTo>
                    <a:cubicBezTo>
                      <a:pt x="8822" y="10177"/>
                      <a:pt x="8664" y="10335"/>
                      <a:pt x="8475" y="10335"/>
                    </a:cubicBezTo>
                    <a:cubicBezTo>
                      <a:pt x="8255" y="10335"/>
                      <a:pt x="8128" y="10177"/>
                      <a:pt x="8128" y="9988"/>
                    </a:cubicBezTo>
                    <a:cubicBezTo>
                      <a:pt x="8128" y="9799"/>
                      <a:pt x="8255" y="9641"/>
                      <a:pt x="8475" y="9641"/>
                    </a:cubicBezTo>
                    <a:close/>
                    <a:moveTo>
                      <a:pt x="5734" y="10303"/>
                    </a:moveTo>
                    <a:cubicBezTo>
                      <a:pt x="5955" y="10303"/>
                      <a:pt x="6112" y="10461"/>
                      <a:pt x="6112" y="10650"/>
                    </a:cubicBezTo>
                    <a:cubicBezTo>
                      <a:pt x="6112" y="10839"/>
                      <a:pt x="5955" y="10996"/>
                      <a:pt x="5734" y="10996"/>
                    </a:cubicBezTo>
                    <a:cubicBezTo>
                      <a:pt x="5545" y="10996"/>
                      <a:pt x="5388" y="10839"/>
                      <a:pt x="5388" y="10650"/>
                    </a:cubicBezTo>
                    <a:cubicBezTo>
                      <a:pt x="5388" y="10461"/>
                      <a:pt x="5545" y="10303"/>
                      <a:pt x="5734" y="10303"/>
                    </a:cubicBezTo>
                    <a:close/>
                    <a:moveTo>
                      <a:pt x="5797" y="1"/>
                    </a:moveTo>
                    <a:cubicBezTo>
                      <a:pt x="3497" y="1"/>
                      <a:pt x="1701" y="1860"/>
                      <a:pt x="1701" y="4097"/>
                    </a:cubicBezTo>
                    <a:cubicBezTo>
                      <a:pt x="1701" y="5010"/>
                      <a:pt x="2017" y="5924"/>
                      <a:pt x="2552" y="6617"/>
                    </a:cubicBezTo>
                    <a:lnTo>
                      <a:pt x="1701" y="7153"/>
                    </a:lnTo>
                    <a:cubicBezTo>
                      <a:pt x="1481" y="6995"/>
                      <a:pt x="1260" y="6901"/>
                      <a:pt x="1040" y="6901"/>
                    </a:cubicBezTo>
                    <a:cubicBezTo>
                      <a:pt x="473" y="6901"/>
                      <a:pt x="0" y="7373"/>
                      <a:pt x="0" y="7940"/>
                    </a:cubicBezTo>
                    <a:cubicBezTo>
                      <a:pt x="0" y="8476"/>
                      <a:pt x="473" y="8948"/>
                      <a:pt x="1040" y="8948"/>
                    </a:cubicBezTo>
                    <a:cubicBezTo>
                      <a:pt x="1575" y="8948"/>
                      <a:pt x="2048" y="8476"/>
                      <a:pt x="2048" y="7940"/>
                    </a:cubicBezTo>
                    <a:lnTo>
                      <a:pt x="2048" y="7751"/>
                    </a:lnTo>
                    <a:lnTo>
                      <a:pt x="3088" y="7153"/>
                    </a:lnTo>
                    <a:cubicBezTo>
                      <a:pt x="3340" y="7373"/>
                      <a:pt x="3623" y="7625"/>
                      <a:pt x="3970" y="7783"/>
                    </a:cubicBezTo>
                    <a:lnTo>
                      <a:pt x="3308" y="8948"/>
                    </a:lnTo>
                    <a:lnTo>
                      <a:pt x="3119" y="8948"/>
                    </a:lnTo>
                    <a:cubicBezTo>
                      <a:pt x="2552" y="8948"/>
                      <a:pt x="2080" y="9421"/>
                      <a:pt x="2080" y="9988"/>
                    </a:cubicBezTo>
                    <a:cubicBezTo>
                      <a:pt x="2080" y="10524"/>
                      <a:pt x="2552" y="10996"/>
                      <a:pt x="3119" y="10996"/>
                    </a:cubicBezTo>
                    <a:cubicBezTo>
                      <a:pt x="3655" y="10996"/>
                      <a:pt x="4127" y="10524"/>
                      <a:pt x="4127" y="9988"/>
                    </a:cubicBezTo>
                    <a:cubicBezTo>
                      <a:pt x="4127" y="9736"/>
                      <a:pt x="4064" y="9515"/>
                      <a:pt x="3907" y="9326"/>
                    </a:cubicBezTo>
                    <a:lnTo>
                      <a:pt x="4600" y="8098"/>
                    </a:lnTo>
                    <a:cubicBezTo>
                      <a:pt x="4883" y="8161"/>
                      <a:pt x="5199" y="8255"/>
                      <a:pt x="5514" y="8287"/>
                    </a:cubicBezTo>
                    <a:lnTo>
                      <a:pt x="5514" y="9736"/>
                    </a:lnTo>
                    <a:cubicBezTo>
                      <a:pt x="5136" y="9894"/>
                      <a:pt x="4852" y="10272"/>
                      <a:pt x="4852" y="10713"/>
                    </a:cubicBezTo>
                    <a:cubicBezTo>
                      <a:pt x="4852" y="11280"/>
                      <a:pt x="5325" y="11752"/>
                      <a:pt x="5860" y="11752"/>
                    </a:cubicBezTo>
                    <a:cubicBezTo>
                      <a:pt x="6427" y="11752"/>
                      <a:pt x="6900" y="11280"/>
                      <a:pt x="6900" y="10713"/>
                    </a:cubicBezTo>
                    <a:cubicBezTo>
                      <a:pt x="6900" y="10303"/>
                      <a:pt x="6616" y="9894"/>
                      <a:pt x="6238" y="9736"/>
                    </a:cubicBezTo>
                    <a:lnTo>
                      <a:pt x="6238" y="8287"/>
                    </a:lnTo>
                    <a:cubicBezTo>
                      <a:pt x="6553" y="8255"/>
                      <a:pt x="6868" y="8224"/>
                      <a:pt x="7120" y="8098"/>
                    </a:cubicBezTo>
                    <a:lnTo>
                      <a:pt x="7845" y="9326"/>
                    </a:lnTo>
                    <a:cubicBezTo>
                      <a:pt x="7687" y="9515"/>
                      <a:pt x="7593" y="9736"/>
                      <a:pt x="7593" y="9988"/>
                    </a:cubicBezTo>
                    <a:cubicBezTo>
                      <a:pt x="7593" y="10524"/>
                      <a:pt x="8065" y="10996"/>
                      <a:pt x="8633" y="10996"/>
                    </a:cubicBezTo>
                    <a:cubicBezTo>
                      <a:pt x="9168" y="10996"/>
                      <a:pt x="9641" y="10524"/>
                      <a:pt x="9641" y="9988"/>
                    </a:cubicBezTo>
                    <a:cubicBezTo>
                      <a:pt x="9641" y="9421"/>
                      <a:pt x="9168" y="8948"/>
                      <a:pt x="8633" y="8948"/>
                    </a:cubicBezTo>
                    <a:lnTo>
                      <a:pt x="8444" y="8948"/>
                    </a:lnTo>
                    <a:lnTo>
                      <a:pt x="7750" y="7783"/>
                    </a:lnTo>
                    <a:cubicBezTo>
                      <a:pt x="8065" y="7625"/>
                      <a:pt x="8381" y="7373"/>
                      <a:pt x="8664" y="7153"/>
                    </a:cubicBezTo>
                    <a:lnTo>
                      <a:pt x="9735" y="7751"/>
                    </a:lnTo>
                    <a:lnTo>
                      <a:pt x="9735" y="7940"/>
                    </a:lnTo>
                    <a:cubicBezTo>
                      <a:pt x="9735" y="8476"/>
                      <a:pt x="10208" y="8948"/>
                      <a:pt x="10743" y="8948"/>
                    </a:cubicBezTo>
                    <a:cubicBezTo>
                      <a:pt x="11310" y="8948"/>
                      <a:pt x="11783" y="8476"/>
                      <a:pt x="11783" y="7940"/>
                    </a:cubicBezTo>
                    <a:cubicBezTo>
                      <a:pt x="11626" y="7342"/>
                      <a:pt x="11153" y="6901"/>
                      <a:pt x="10586" y="6901"/>
                    </a:cubicBezTo>
                    <a:cubicBezTo>
                      <a:pt x="10302" y="6901"/>
                      <a:pt x="10082" y="6995"/>
                      <a:pt x="9924" y="7153"/>
                    </a:cubicBezTo>
                    <a:lnTo>
                      <a:pt x="9011" y="6617"/>
                    </a:lnTo>
                    <a:cubicBezTo>
                      <a:pt x="9578" y="5924"/>
                      <a:pt x="9893" y="5010"/>
                      <a:pt x="9893" y="4097"/>
                    </a:cubicBezTo>
                    <a:cubicBezTo>
                      <a:pt x="9893" y="1828"/>
                      <a:pt x="8034" y="1"/>
                      <a:pt x="579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6" name="Google Shape;12466;p89">
                <a:extLst>
                  <a:ext uri="{FF2B5EF4-FFF2-40B4-BE49-F238E27FC236}">
                    <a16:creationId xmlns:a16="http://schemas.microsoft.com/office/drawing/2014/main" id="{1F9A5B0F-FD76-CF0E-1989-8CD5ABA2C013}"/>
                  </a:ext>
                </a:extLst>
              </p:cNvPr>
              <p:cNvSpPr/>
              <p:nvPr/>
            </p:nvSpPr>
            <p:spPr>
              <a:xfrm>
                <a:off x="1931907" y="2350458"/>
                <a:ext cx="342964" cy="397556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4821" extrusionOk="0">
                    <a:moveTo>
                      <a:pt x="2048" y="725"/>
                    </a:moveTo>
                    <a:cubicBezTo>
                      <a:pt x="2458" y="725"/>
                      <a:pt x="2741" y="1040"/>
                      <a:pt x="2741" y="1387"/>
                    </a:cubicBezTo>
                    <a:cubicBezTo>
                      <a:pt x="2741" y="1765"/>
                      <a:pt x="2426" y="2049"/>
                      <a:pt x="2048" y="2049"/>
                    </a:cubicBezTo>
                    <a:cubicBezTo>
                      <a:pt x="1702" y="2049"/>
                      <a:pt x="1387" y="1733"/>
                      <a:pt x="1387" y="1387"/>
                    </a:cubicBezTo>
                    <a:cubicBezTo>
                      <a:pt x="1387" y="1040"/>
                      <a:pt x="1702" y="725"/>
                      <a:pt x="2048" y="725"/>
                    </a:cubicBezTo>
                    <a:close/>
                    <a:moveTo>
                      <a:pt x="2363" y="2773"/>
                    </a:moveTo>
                    <a:cubicBezTo>
                      <a:pt x="2930" y="2773"/>
                      <a:pt x="3403" y="3246"/>
                      <a:pt x="3403" y="3781"/>
                    </a:cubicBezTo>
                    <a:lnTo>
                      <a:pt x="3403" y="4128"/>
                    </a:lnTo>
                    <a:lnTo>
                      <a:pt x="630" y="4128"/>
                    </a:lnTo>
                    <a:lnTo>
                      <a:pt x="630" y="3781"/>
                    </a:lnTo>
                    <a:lnTo>
                      <a:pt x="693" y="3781"/>
                    </a:lnTo>
                    <a:cubicBezTo>
                      <a:pt x="693" y="3246"/>
                      <a:pt x="1166" y="2773"/>
                      <a:pt x="1702" y="2773"/>
                    </a:cubicBezTo>
                    <a:close/>
                    <a:moveTo>
                      <a:pt x="2111" y="1"/>
                    </a:moveTo>
                    <a:cubicBezTo>
                      <a:pt x="1355" y="1"/>
                      <a:pt x="725" y="631"/>
                      <a:pt x="725" y="1387"/>
                    </a:cubicBezTo>
                    <a:cubicBezTo>
                      <a:pt x="725" y="1702"/>
                      <a:pt x="851" y="2017"/>
                      <a:pt x="1040" y="2238"/>
                    </a:cubicBezTo>
                    <a:cubicBezTo>
                      <a:pt x="441" y="2521"/>
                      <a:pt x="63" y="3120"/>
                      <a:pt x="63" y="3781"/>
                    </a:cubicBezTo>
                    <a:lnTo>
                      <a:pt x="63" y="4443"/>
                    </a:lnTo>
                    <a:cubicBezTo>
                      <a:pt x="0" y="4663"/>
                      <a:pt x="158" y="4821"/>
                      <a:pt x="378" y="4821"/>
                    </a:cubicBezTo>
                    <a:lnTo>
                      <a:pt x="3781" y="4821"/>
                    </a:lnTo>
                    <a:cubicBezTo>
                      <a:pt x="4001" y="4821"/>
                      <a:pt x="4159" y="4663"/>
                      <a:pt x="4159" y="4443"/>
                    </a:cubicBezTo>
                    <a:lnTo>
                      <a:pt x="4159" y="3781"/>
                    </a:lnTo>
                    <a:cubicBezTo>
                      <a:pt x="4159" y="3120"/>
                      <a:pt x="3749" y="2521"/>
                      <a:pt x="3151" y="2238"/>
                    </a:cubicBezTo>
                    <a:cubicBezTo>
                      <a:pt x="3371" y="2017"/>
                      <a:pt x="3466" y="1733"/>
                      <a:pt x="3466" y="1387"/>
                    </a:cubicBezTo>
                    <a:cubicBezTo>
                      <a:pt x="3466" y="631"/>
                      <a:pt x="2836" y="1"/>
                      <a:pt x="211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B878C3-CF4B-ED7E-869B-C9287AFE6A33}"/>
                </a:ext>
              </a:extLst>
            </p:cNvPr>
            <p:cNvSpPr txBox="1"/>
            <p:nvPr/>
          </p:nvSpPr>
          <p:spPr>
            <a:xfrm>
              <a:off x="429015" y="4412718"/>
              <a:ext cx="33696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The process of labeling data to train AI models.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6ABED37-21F9-73BB-A076-1FB7C2F1AD23}"/>
                </a:ext>
              </a:extLst>
            </p:cNvPr>
            <p:cNvSpPr/>
            <p:nvPr/>
          </p:nvSpPr>
          <p:spPr>
            <a:xfrm>
              <a:off x="4073745" y="2140087"/>
              <a:ext cx="3794402" cy="3648920"/>
            </a:xfrm>
            <a:prstGeom prst="roundRect">
              <a:avLst>
                <a:gd name="adj" fmla="val 5933"/>
              </a:avLst>
            </a:prstGeom>
            <a:solidFill>
              <a:srgbClr val="AB9B9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A4C6E698-73F3-E732-7FED-EDFBE95FF062}"/>
                </a:ext>
              </a:extLst>
            </p:cNvPr>
            <p:cNvSpPr txBox="1"/>
            <p:nvPr/>
          </p:nvSpPr>
          <p:spPr>
            <a:xfrm>
              <a:off x="4318938" y="3390372"/>
              <a:ext cx="3304016" cy="9541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Model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Training</a:t>
              </a:r>
            </a:p>
          </p:txBody>
        </p:sp>
        <p:pic>
          <p:nvPicPr>
            <p:cNvPr id="110" name="Picture 109" descr="A black background with a smiling face&#10;&#10;AI-generated content may be incorrect.">
              <a:extLst>
                <a:ext uri="{FF2B5EF4-FFF2-40B4-BE49-F238E27FC236}">
                  <a16:creationId xmlns:a16="http://schemas.microsoft.com/office/drawing/2014/main" id="{9A2FD50A-ECA0-781C-4259-02A550C28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093" y="2176814"/>
              <a:ext cx="1293706" cy="129370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8A9855C-5045-DFE3-03AB-44C747D1060A}"/>
                </a:ext>
              </a:extLst>
            </p:cNvPr>
            <p:cNvSpPr txBox="1"/>
            <p:nvPr/>
          </p:nvSpPr>
          <p:spPr>
            <a:xfrm>
              <a:off x="4188921" y="4228052"/>
              <a:ext cx="3564052" cy="12003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Training a detector to classify by feeding it processed data.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674CDB5-1C5F-24C6-62C5-75D218EDE9EF}"/>
                </a:ext>
              </a:extLst>
            </p:cNvPr>
            <p:cNvSpPr/>
            <p:nvPr/>
          </p:nvSpPr>
          <p:spPr>
            <a:xfrm>
              <a:off x="7967111" y="2140087"/>
              <a:ext cx="3794402" cy="3648920"/>
            </a:xfrm>
            <a:prstGeom prst="roundRect">
              <a:avLst>
                <a:gd name="adj" fmla="val 5933"/>
              </a:avLst>
            </a:prstGeom>
            <a:solidFill>
              <a:srgbClr val="A7A28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1DB1DC9-497A-E17F-7729-8F038B4A963E}"/>
                </a:ext>
              </a:extLst>
            </p:cNvPr>
            <p:cNvSpPr txBox="1"/>
            <p:nvPr/>
          </p:nvSpPr>
          <p:spPr>
            <a:xfrm>
              <a:off x="7967111" y="3390372"/>
              <a:ext cx="3794402" cy="9541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Website tool development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A8AC030-8EB7-B929-44FE-0863550CB6DA}"/>
                </a:ext>
              </a:extLst>
            </p:cNvPr>
            <p:cNvSpPr txBox="1"/>
            <p:nvPr/>
          </p:nvSpPr>
          <p:spPr>
            <a:xfrm>
              <a:off x="8091594" y="4228052"/>
              <a:ext cx="3545436" cy="12003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A platform for users to upload images and detect DeepFakes.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CB6A612-2659-CB13-1E04-0141DF045645}"/>
                </a:ext>
              </a:extLst>
            </p:cNvPr>
            <p:cNvGrpSpPr/>
            <p:nvPr/>
          </p:nvGrpSpPr>
          <p:grpSpPr>
            <a:xfrm>
              <a:off x="9349938" y="2369078"/>
              <a:ext cx="1028748" cy="909178"/>
              <a:chOff x="6924158" y="3860084"/>
              <a:chExt cx="641288" cy="566751"/>
            </a:xfrm>
          </p:grpSpPr>
          <p:sp>
            <p:nvSpPr>
              <p:cNvPr id="97" name="Google Shape;12445;p89">
                <a:extLst>
                  <a:ext uri="{FF2B5EF4-FFF2-40B4-BE49-F238E27FC236}">
                    <a16:creationId xmlns:a16="http://schemas.microsoft.com/office/drawing/2014/main" id="{03C272EC-EF74-3D3A-E37A-7D01FAEBC0F7}"/>
                  </a:ext>
                </a:extLst>
              </p:cNvPr>
              <p:cNvSpPr/>
              <p:nvPr/>
            </p:nvSpPr>
            <p:spPr>
              <a:xfrm>
                <a:off x="6924158" y="3860084"/>
                <a:ext cx="641288" cy="566751"/>
              </a:xfrm>
              <a:custGeom>
                <a:avLst/>
                <a:gdLst/>
                <a:ahLst/>
                <a:cxnLst/>
                <a:rect l="l" t="t" r="r" b="b"/>
                <a:pathLst>
                  <a:path w="11658" h="10303" extrusionOk="0">
                    <a:moveTo>
                      <a:pt x="10618" y="693"/>
                    </a:moveTo>
                    <a:cubicBezTo>
                      <a:pt x="10807" y="693"/>
                      <a:pt x="10964" y="851"/>
                      <a:pt x="10964" y="1040"/>
                    </a:cubicBezTo>
                    <a:lnTo>
                      <a:pt x="10964" y="2741"/>
                    </a:lnTo>
                    <a:lnTo>
                      <a:pt x="662" y="2741"/>
                    </a:lnTo>
                    <a:lnTo>
                      <a:pt x="662" y="1040"/>
                    </a:lnTo>
                    <a:cubicBezTo>
                      <a:pt x="662" y="851"/>
                      <a:pt x="820" y="693"/>
                      <a:pt x="1009" y="693"/>
                    </a:cubicBezTo>
                    <a:close/>
                    <a:moveTo>
                      <a:pt x="10996" y="3403"/>
                    </a:moveTo>
                    <a:lnTo>
                      <a:pt x="10996" y="9231"/>
                    </a:lnTo>
                    <a:cubicBezTo>
                      <a:pt x="10964" y="9420"/>
                      <a:pt x="10838" y="9578"/>
                      <a:pt x="10618" y="9578"/>
                    </a:cubicBezTo>
                    <a:lnTo>
                      <a:pt x="1009" y="9578"/>
                    </a:lnTo>
                    <a:cubicBezTo>
                      <a:pt x="820" y="9578"/>
                      <a:pt x="662" y="9420"/>
                      <a:pt x="662" y="9231"/>
                    </a:cubicBezTo>
                    <a:lnTo>
                      <a:pt x="662" y="3403"/>
                    </a:lnTo>
                    <a:close/>
                    <a:moveTo>
                      <a:pt x="1009" y="0"/>
                    </a:moveTo>
                    <a:cubicBezTo>
                      <a:pt x="473" y="0"/>
                      <a:pt x="1" y="473"/>
                      <a:pt x="1" y="1040"/>
                    </a:cubicBezTo>
                    <a:lnTo>
                      <a:pt x="1" y="9263"/>
                    </a:lnTo>
                    <a:cubicBezTo>
                      <a:pt x="1" y="9830"/>
                      <a:pt x="473" y="10302"/>
                      <a:pt x="1009" y="10302"/>
                    </a:cubicBezTo>
                    <a:lnTo>
                      <a:pt x="10618" y="10302"/>
                    </a:lnTo>
                    <a:cubicBezTo>
                      <a:pt x="11185" y="10302"/>
                      <a:pt x="11658" y="9830"/>
                      <a:pt x="11658" y="9263"/>
                    </a:cubicBezTo>
                    <a:lnTo>
                      <a:pt x="11658" y="1040"/>
                    </a:lnTo>
                    <a:cubicBezTo>
                      <a:pt x="11658" y="441"/>
                      <a:pt x="11217" y="0"/>
                      <a:pt x="1061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98" name="Google Shape;12446;p89">
                <a:extLst>
                  <a:ext uri="{FF2B5EF4-FFF2-40B4-BE49-F238E27FC236}">
                    <a16:creationId xmlns:a16="http://schemas.microsoft.com/office/drawing/2014/main" id="{E5D0B676-451D-9F8F-80A6-B98862D5CE44}"/>
                  </a:ext>
                </a:extLst>
              </p:cNvPr>
              <p:cNvSpPr/>
              <p:nvPr/>
            </p:nvSpPr>
            <p:spPr>
              <a:xfrm>
                <a:off x="6996934" y="3934620"/>
                <a:ext cx="3993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694" extrusionOk="0">
                    <a:moveTo>
                      <a:pt x="348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1" y="536"/>
                      <a:pt x="158" y="693"/>
                      <a:pt x="348" y="693"/>
                    </a:cubicBezTo>
                    <a:cubicBezTo>
                      <a:pt x="568" y="693"/>
                      <a:pt x="726" y="536"/>
                      <a:pt x="726" y="347"/>
                    </a:cubicBezTo>
                    <a:cubicBezTo>
                      <a:pt x="726" y="158"/>
                      <a:pt x="568" y="0"/>
                      <a:pt x="34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99" name="Google Shape;12447;p89">
                <a:extLst>
                  <a:ext uri="{FF2B5EF4-FFF2-40B4-BE49-F238E27FC236}">
                    <a16:creationId xmlns:a16="http://schemas.microsoft.com/office/drawing/2014/main" id="{9546C441-4F03-9928-8569-2B9A41A289A5}"/>
                  </a:ext>
                </a:extLst>
              </p:cNvPr>
              <p:cNvSpPr/>
              <p:nvPr/>
            </p:nvSpPr>
            <p:spPr>
              <a:xfrm>
                <a:off x="7073231" y="3934620"/>
                <a:ext cx="3817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3"/>
                      <a:pt x="347" y="693"/>
                    </a:cubicBezTo>
                    <a:cubicBezTo>
                      <a:pt x="536" y="693"/>
                      <a:pt x="693" y="536"/>
                      <a:pt x="693" y="347"/>
                    </a:cubicBez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0" name="Google Shape;12448;p89">
                <a:extLst>
                  <a:ext uri="{FF2B5EF4-FFF2-40B4-BE49-F238E27FC236}">
                    <a16:creationId xmlns:a16="http://schemas.microsoft.com/office/drawing/2014/main" id="{CCAC450C-C9DB-4959-7C1E-069D5C1C9AC1}"/>
                  </a:ext>
                </a:extLst>
              </p:cNvPr>
              <p:cNvSpPr/>
              <p:nvPr/>
            </p:nvSpPr>
            <p:spPr>
              <a:xfrm>
                <a:off x="7149472" y="3934620"/>
                <a:ext cx="3817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3"/>
                      <a:pt x="347" y="693"/>
                    </a:cubicBezTo>
                    <a:cubicBezTo>
                      <a:pt x="536" y="693"/>
                      <a:pt x="693" y="536"/>
                      <a:pt x="693" y="347"/>
                    </a:cubicBez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1" name="Google Shape;12449;p89">
                <a:extLst>
                  <a:ext uri="{FF2B5EF4-FFF2-40B4-BE49-F238E27FC236}">
                    <a16:creationId xmlns:a16="http://schemas.microsoft.com/office/drawing/2014/main" id="{A25686D1-6801-78EC-3230-7C584942F3BA}"/>
                  </a:ext>
                </a:extLst>
              </p:cNvPr>
              <p:cNvSpPr/>
              <p:nvPr/>
            </p:nvSpPr>
            <p:spPr>
              <a:xfrm>
                <a:off x="7222249" y="3934620"/>
                <a:ext cx="26695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4853" h="694" extrusionOk="0">
                    <a:moveTo>
                      <a:pt x="347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32" y="536"/>
                      <a:pt x="190" y="693"/>
                      <a:pt x="347" y="693"/>
                    </a:cubicBezTo>
                    <a:lnTo>
                      <a:pt x="4506" y="693"/>
                    </a:lnTo>
                    <a:cubicBezTo>
                      <a:pt x="4695" y="693"/>
                      <a:pt x="4852" y="536"/>
                      <a:pt x="4852" y="347"/>
                    </a:cubicBezTo>
                    <a:cubicBezTo>
                      <a:pt x="4852" y="158"/>
                      <a:pt x="4695" y="0"/>
                      <a:pt x="450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2" name="Google Shape;12450;p89">
                <a:extLst>
                  <a:ext uri="{FF2B5EF4-FFF2-40B4-BE49-F238E27FC236}">
                    <a16:creationId xmlns:a16="http://schemas.microsoft.com/office/drawing/2014/main" id="{1E5C9FBC-FA6B-018B-0CF6-11630022CCD1}"/>
                  </a:ext>
                </a:extLst>
              </p:cNvPr>
              <p:cNvSpPr/>
              <p:nvPr/>
            </p:nvSpPr>
            <p:spPr>
              <a:xfrm>
                <a:off x="7340077" y="4124784"/>
                <a:ext cx="114472" cy="18768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3412" extrusionOk="0">
                    <a:moveTo>
                      <a:pt x="347" y="1"/>
                    </a:moveTo>
                    <a:cubicBezTo>
                      <a:pt x="261" y="1"/>
                      <a:pt x="174" y="24"/>
                      <a:pt x="127" y="72"/>
                    </a:cubicBezTo>
                    <a:cubicBezTo>
                      <a:pt x="1" y="198"/>
                      <a:pt x="1" y="450"/>
                      <a:pt x="127" y="544"/>
                    </a:cubicBezTo>
                    <a:lnTo>
                      <a:pt x="1261" y="1710"/>
                    </a:lnTo>
                    <a:lnTo>
                      <a:pt x="127" y="2844"/>
                    </a:lnTo>
                    <a:cubicBezTo>
                      <a:pt x="1" y="2970"/>
                      <a:pt x="1" y="3191"/>
                      <a:pt x="127" y="3317"/>
                    </a:cubicBezTo>
                    <a:cubicBezTo>
                      <a:pt x="174" y="3380"/>
                      <a:pt x="261" y="3411"/>
                      <a:pt x="347" y="3411"/>
                    </a:cubicBezTo>
                    <a:cubicBezTo>
                      <a:pt x="434" y="3411"/>
                      <a:pt x="521" y="3380"/>
                      <a:pt x="568" y="3317"/>
                    </a:cubicBezTo>
                    <a:lnTo>
                      <a:pt x="1954" y="1930"/>
                    </a:lnTo>
                    <a:cubicBezTo>
                      <a:pt x="2080" y="1804"/>
                      <a:pt x="2080" y="1584"/>
                      <a:pt x="1954" y="1458"/>
                    </a:cubicBezTo>
                    <a:lnTo>
                      <a:pt x="568" y="72"/>
                    </a:lnTo>
                    <a:cubicBezTo>
                      <a:pt x="521" y="24"/>
                      <a:pt x="434" y="1"/>
                      <a:pt x="34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3" name="Google Shape;12451;p89">
                <a:extLst>
                  <a:ext uri="{FF2B5EF4-FFF2-40B4-BE49-F238E27FC236}">
                    <a16:creationId xmlns:a16="http://schemas.microsoft.com/office/drawing/2014/main" id="{D790B68D-EDA4-3E24-179B-BE5B93EAB361}"/>
                  </a:ext>
                </a:extLst>
              </p:cNvPr>
              <p:cNvSpPr/>
              <p:nvPr/>
            </p:nvSpPr>
            <p:spPr>
              <a:xfrm>
                <a:off x="7033350" y="4124784"/>
                <a:ext cx="117883" cy="187688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3412" extrusionOk="0">
                    <a:moveTo>
                      <a:pt x="1749" y="1"/>
                    </a:moveTo>
                    <a:cubicBezTo>
                      <a:pt x="1662" y="1"/>
                      <a:pt x="1576" y="24"/>
                      <a:pt x="1513" y="72"/>
                    </a:cubicBezTo>
                    <a:lnTo>
                      <a:pt x="127" y="1458"/>
                    </a:lnTo>
                    <a:cubicBezTo>
                      <a:pt x="1" y="1584"/>
                      <a:pt x="1" y="1804"/>
                      <a:pt x="127" y="1930"/>
                    </a:cubicBezTo>
                    <a:lnTo>
                      <a:pt x="1513" y="3317"/>
                    </a:lnTo>
                    <a:cubicBezTo>
                      <a:pt x="1576" y="3380"/>
                      <a:pt x="1662" y="3411"/>
                      <a:pt x="1749" y="3411"/>
                    </a:cubicBezTo>
                    <a:cubicBezTo>
                      <a:pt x="1836" y="3411"/>
                      <a:pt x="1922" y="3380"/>
                      <a:pt x="1985" y="3317"/>
                    </a:cubicBezTo>
                    <a:cubicBezTo>
                      <a:pt x="2111" y="3191"/>
                      <a:pt x="2111" y="2970"/>
                      <a:pt x="1985" y="2844"/>
                    </a:cubicBezTo>
                    <a:lnTo>
                      <a:pt x="851" y="1710"/>
                    </a:lnTo>
                    <a:lnTo>
                      <a:pt x="1985" y="544"/>
                    </a:lnTo>
                    <a:cubicBezTo>
                      <a:pt x="2143" y="450"/>
                      <a:pt x="2143" y="198"/>
                      <a:pt x="1985" y="72"/>
                    </a:cubicBezTo>
                    <a:cubicBezTo>
                      <a:pt x="1922" y="24"/>
                      <a:pt x="1836" y="1"/>
                      <a:pt x="1749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4" name="Google Shape;12452;p89">
                <a:extLst>
                  <a:ext uri="{FF2B5EF4-FFF2-40B4-BE49-F238E27FC236}">
                    <a16:creationId xmlns:a16="http://schemas.microsoft.com/office/drawing/2014/main" id="{9E2BBE56-A4F0-2C6D-5A94-26F53BD524FC}"/>
                  </a:ext>
                </a:extLst>
              </p:cNvPr>
              <p:cNvSpPr/>
              <p:nvPr/>
            </p:nvSpPr>
            <p:spPr>
              <a:xfrm>
                <a:off x="7184128" y="4084463"/>
                <a:ext cx="119643" cy="26272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4776" extrusionOk="0">
                    <a:moveTo>
                      <a:pt x="1778" y="0"/>
                    </a:moveTo>
                    <a:cubicBezTo>
                      <a:pt x="1617" y="0"/>
                      <a:pt x="1501" y="108"/>
                      <a:pt x="1450" y="237"/>
                    </a:cubicBezTo>
                    <a:lnTo>
                      <a:pt x="63" y="4333"/>
                    </a:lnTo>
                    <a:cubicBezTo>
                      <a:pt x="0" y="4522"/>
                      <a:pt x="95" y="4680"/>
                      <a:pt x="253" y="4743"/>
                    </a:cubicBezTo>
                    <a:cubicBezTo>
                      <a:pt x="305" y="4765"/>
                      <a:pt x="354" y="4775"/>
                      <a:pt x="399" y="4775"/>
                    </a:cubicBezTo>
                    <a:cubicBezTo>
                      <a:pt x="543" y="4775"/>
                      <a:pt x="646" y="4674"/>
                      <a:pt x="694" y="4554"/>
                    </a:cubicBezTo>
                    <a:lnTo>
                      <a:pt x="2080" y="458"/>
                    </a:lnTo>
                    <a:cubicBezTo>
                      <a:pt x="2174" y="300"/>
                      <a:pt x="2048" y="111"/>
                      <a:pt x="1891" y="17"/>
                    </a:cubicBezTo>
                    <a:cubicBezTo>
                      <a:pt x="1851" y="6"/>
                      <a:pt x="1813" y="0"/>
                      <a:pt x="177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82F658F-1A6B-0B41-B874-1C16DF9DC8F5}"/>
              </a:ext>
            </a:extLst>
          </p:cNvPr>
          <p:cNvSpPr txBox="1"/>
          <p:nvPr/>
        </p:nvSpPr>
        <p:spPr>
          <a:xfrm>
            <a:off x="779747" y="1138437"/>
            <a:ext cx="10397155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0963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Our project </a:t>
            </a:r>
            <a:r>
              <a:rPr lang="en-US" sz="3600" b="1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was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 developed in 3 </a:t>
            </a:r>
            <a:r>
              <a:rPr lang="en-US" sz="3600" b="1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portions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: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917C0048-ACE7-582E-33D5-31BD3FDEC40C}"/>
              </a:ext>
            </a:extLst>
          </p:cNvPr>
          <p:cNvSpPr txBox="1"/>
          <p:nvPr/>
        </p:nvSpPr>
        <p:spPr>
          <a:xfrm>
            <a:off x="0" y="-6944305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Requirement &amp; Constraints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D5E5D44-6B3A-FC0B-EC8C-B8ADCFEBB3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105150"/>
              </p:ext>
            </p:extLst>
          </p:nvPr>
        </p:nvGraphicFramePr>
        <p:xfrm>
          <a:off x="3374954" y="-5709693"/>
          <a:ext cx="8398628" cy="15232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6369">
                  <a:extLst>
                    <a:ext uri="{9D8B030D-6E8A-4147-A177-3AD203B41FA5}">
                      <a16:colId xmlns:a16="http://schemas.microsoft.com/office/drawing/2014/main" val="2601158603"/>
                    </a:ext>
                  </a:extLst>
                </a:gridCol>
                <a:gridCol w="1633532">
                  <a:extLst>
                    <a:ext uri="{9D8B030D-6E8A-4147-A177-3AD203B41FA5}">
                      <a16:colId xmlns:a16="http://schemas.microsoft.com/office/drawing/2014/main" val="2694850680"/>
                    </a:ext>
                  </a:extLst>
                </a:gridCol>
                <a:gridCol w="1447909">
                  <a:extLst>
                    <a:ext uri="{9D8B030D-6E8A-4147-A177-3AD203B41FA5}">
                      <a16:colId xmlns:a16="http://schemas.microsoft.com/office/drawing/2014/main" val="4219863395"/>
                    </a:ext>
                  </a:extLst>
                </a:gridCol>
                <a:gridCol w="2113037">
                  <a:extLst>
                    <a:ext uri="{9D8B030D-6E8A-4147-A177-3AD203B41FA5}">
                      <a16:colId xmlns:a16="http://schemas.microsoft.com/office/drawing/2014/main" val="3001049488"/>
                    </a:ext>
                  </a:extLst>
                </a:gridCol>
                <a:gridCol w="1287781">
                  <a:extLst>
                    <a:ext uri="{9D8B030D-6E8A-4147-A177-3AD203B41FA5}">
                      <a16:colId xmlns:a16="http://schemas.microsoft.com/office/drawing/2014/main" val="3183897918"/>
                    </a:ext>
                  </a:extLst>
                </a:gridCol>
              </a:tblGrid>
              <a:tr h="66827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Criteria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Requirement</a:t>
                      </a:r>
                    </a:p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Constraint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Goal Value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Negotiable / Non-Negotiable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Standard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448272"/>
                  </a:ext>
                </a:extLst>
              </a:tr>
              <a:tr h="394982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Outfit" pitchFamily="2" charset="0"/>
                          <a:ea typeface="+mn-ea"/>
                          <a:cs typeface="+mn-cs"/>
                        </a:rPr>
                        <a:t>ISIP Guideline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Outfit" pitchFamily="2" charset="0"/>
                          <a:ea typeface="+mn-ea"/>
                          <a:cs typeface="+mn-cs"/>
                        </a:rPr>
                        <a:t>Constraint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Pass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Non-Negotiable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ISIP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1488291"/>
                  </a:ext>
                </a:extLst>
              </a:tr>
              <a:tr h="460005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Documentation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requirement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Pass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Outfit" pitchFamily="2" charset="0"/>
                        </a:rPr>
                        <a:t>Non-Negotiable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ISO 12207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1714168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BB08208D-7963-DAAF-0334-694719DF3B3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6786" y="-5938975"/>
            <a:ext cx="864284" cy="8642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162AA3-97F5-CED2-31C6-DEE420C03BE3}"/>
              </a:ext>
            </a:extLst>
          </p:cNvPr>
          <p:cNvSpPr txBox="1"/>
          <p:nvPr/>
        </p:nvSpPr>
        <p:spPr>
          <a:xfrm>
            <a:off x="343477" y="-4990381"/>
            <a:ext cx="2870902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Code Maintainability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3B913D8D-0D28-66AD-A835-153EB9C9D721}"/>
              </a:ext>
            </a:extLst>
          </p:cNvPr>
          <p:cNvSpPr txBox="1"/>
          <p:nvPr/>
        </p:nvSpPr>
        <p:spPr>
          <a:xfrm>
            <a:off x="418418" y="-4633286"/>
            <a:ext cx="2721022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Times New Roman" panose="02020603050405020304" pitchFamily="18" charset="0"/>
              </a:rPr>
              <a:t>Ease with which a codebase can be understood, modified, tested, and extended over time.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D7CAF7E5-0FA8-5584-4738-07D1BB47F3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345526"/>
              </p:ext>
            </p:extLst>
          </p:nvPr>
        </p:nvGraphicFramePr>
        <p:xfrm>
          <a:off x="3374956" y="-4042383"/>
          <a:ext cx="8409830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1840">
                  <a:extLst>
                    <a:ext uri="{9D8B030D-6E8A-4147-A177-3AD203B41FA5}">
                      <a16:colId xmlns:a16="http://schemas.microsoft.com/office/drawing/2014/main" val="2601158603"/>
                    </a:ext>
                  </a:extLst>
                </a:gridCol>
                <a:gridCol w="1631613">
                  <a:extLst>
                    <a:ext uri="{9D8B030D-6E8A-4147-A177-3AD203B41FA5}">
                      <a16:colId xmlns:a16="http://schemas.microsoft.com/office/drawing/2014/main" val="2694850680"/>
                    </a:ext>
                  </a:extLst>
                </a:gridCol>
                <a:gridCol w="1447909">
                  <a:extLst>
                    <a:ext uri="{9D8B030D-6E8A-4147-A177-3AD203B41FA5}">
                      <a16:colId xmlns:a16="http://schemas.microsoft.com/office/drawing/2014/main" val="4219863395"/>
                    </a:ext>
                  </a:extLst>
                </a:gridCol>
                <a:gridCol w="2134450">
                  <a:extLst>
                    <a:ext uri="{9D8B030D-6E8A-4147-A177-3AD203B41FA5}">
                      <a16:colId xmlns:a16="http://schemas.microsoft.com/office/drawing/2014/main" val="3001049488"/>
                    </a:ext>
                  </a:extLst>
                </a:gridCol>
                <a:gridCol w="1294018">
                  <a:extLst>
                    <a:ext uri="{9D8B030D-6E8A-4147-A177-3AD203B41FA5}">
                      <a16:colId xmlns:a16="http://schemas.microsoft.com/office/drawing/2014/main" val="3183897918"/>
                    </a:ext>
                  </a:extLst>
                </a:gridCol>
              </a:tblGrid>
              <a:tr h="58994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/>
                        </a:rPr>
                        <a:t>Criteria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/>
                        </a:rPr>
                        <a:t>Requirement</a:t>
                      </a:r>
                    </a:p>
                    <a:p>
                      <a:pPr algn="ctr"/>
                      <a:r>
                        <a:rPr lang="en-US" sz="1800" dirty="0">
                          <a:latin typeface="Outfit"/>
                        </a:rPr>
                        <a:t>Constraint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/>
                        </a:rPr>
                        <a:t>Goal Value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/>
                        </a:rPr>
                        <a:t>Negotiable / Non-Negotiable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/>
                        </a:rPr>
                        <a:t>Standard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4482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Outfit"/>
                          <a:ea typeface="+mn-ea"/>
                          <a:cs typeface="+mn-cs"/>
                        </a:rPr>
                        <a:t>Algorithmic Transparency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Outfit"/>
                          <a:ea typeface="+mn-ea"/>
                          <a:cs typeface="+mn-cs"/>
                        </a:rPr>
                        <a:t>Constraint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/>
                        </a:rPr>
                        <a:t>Pass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/>
                        </a:rPr>
                        <a:t>Non-negotiable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/>
                        </a:rPr>
                        <a:t>IEEE7003- 2024 Standard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1488291"/>
                  </a:ext>
                </a:extLst>
              </a:tr>
              <a:tr h="265042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/>
                        </a:rPr>
                        <a:t>Website Security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Outfit"/>
                        </a:rPr>
                        <a:t>Requirement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/>
                        </a:rPr>
                        <a:t>Pass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/>
                        </a:rPr>
                        <a:t>Non-Negotiable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/>
                        </a:rPr>
                        <a:t>ISO 27001</a:t>
                      </a:r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1714168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D4616F4A-3A04-58D8-704E-814A5030E4AF}"/>
              </a:ext>
            </a:extLst>
          </p:cNvPr>
          <p:cNvSpPr txBox="1"/>
          <p:nvPr/>
        </p:nvSpPr>
        <p:spPr>
          <a:xfrm>
            <a:off x="434453" y="-3047798"/>
            <a:ext cx="274966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Ethic &amp; Security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AF3676DF-50ED-27B6-429D-1970DF5F6C95}"/>
              </a:ext>
            </a:extLst>
          </p:cNvPr>
          <p:cNvSpPr txBox="1"/>
          <p:nvPr/>
        </p:nvSpPr>
        <p:spPr>
          <a:xfrm>
            <a:off x="418418" y="-2707397"/>
            <a:ext cx="2765702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Times New Roman" panose="02020603050405020304" pitchFamily="18" charset="0"/>
              </a:rPr>
              <a:t>Ensuring user privacy, protecting data, and promoting responsible detection with fairness and transparency.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D4CBA4E-C800-9FE9-FE4A-6530F72EB10F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3956" y="-3864910"/>
            <a:ext cx="817114" cy="81711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F98C7FD-E3AD-7C5A-C21A-8CF1EE907B58}"/>
              </a:ext>
            </a:extLst>
          </p:cNvPr>
          <p:cNvGrpSpPr/>
          <p:nvPr/>
        </p:nvGrpSpPr>
        <p:grpSpPr>
          <a:xfrm>
            <a:off x="432953" y="-1525997"/>
            <a:ext cx="2501650" cy="959932"/>
            <a:chOff x="476561" y="5419352"/>
            <a:chExt cx="2866609" cy="95993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79844F3-8BBC-4FDB-324D-2F0DC0CAAFE0}"/>
                </a:ext>
              </a:extLst>
            </p:cNvPr>
            <p:cNvSpPr txBox="1"/>
            <p:nvPr/>
          </p:nvSpPr>
          <p:spPr>
            <a:xfrm>
              <a:off x="476561" y="5419352"/>
              <a:ext cx="2866609" cy="2769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ISIP Guideline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D61B12C-E31A-B7E9-0C9A-A9E5943FFAB8}"/>
                </a:ext>
              </a:extLst>
            </p:cNvPr>
            <p:cNvSpPr txBox="1"/>
            <p:nvPr/>
          </p:nvSpPr>
          <p:spPr>
            <a:xfrm>
              <a:off x="559177" y="5732953"/>
              <a:ext cx="2701376" cy="6463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prstClr val="white"/>
                  </a:solidFill>
                  <a:latin typeface="Outfit" pitchFamily="2" charset="0"/>
                  <a:cs typeface="Times New Roman" panose="02020603050405020304" pitchFamily="18" charset="0"/>
                </a:rPr>
                <a:t>W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Times New Roman" panose="02020603050405020304" pitchFamily="18" charset="0"/>
                </a:rPr>
                <a:t>e should follow ISIP’s naming conventions and commenting style.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589D5C5-F652-FCC0-3F7D-71E0A50076D2}"/>
              </a:ext>
            </a:extLst>
          </p:cNvPr>
          <p:cNvGrpSpPr/>
          <p:nvPr/>
        </p:nvGrpSpPr>
        <p:grpSpPr>
          <a:xfrm>
            <a:off x="3463675" y="-1525997"/>
            <a:ext cx="2401412" cy="959932"/>
            <a:chOff x="3504306" y="5419352"/>
            <a:chExt cx="2751750" cy="95993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B01DB1-D892-B983-E31B-32FDFA3F40DF}"/>
                </a:ext>
              </a:extLst>
            </p:cNvPr>
            <p:cNvSpPr txBox="1"/>
            <p:nvPr/>
          </p:nvSpPr>
          <p:spPr>
            <a:xfrm>
              <a:off x="3653392" y="5419352"/>
              <a:ext cx="2453578" cy="2769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ISO 12207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BA6F0D2-60E8-6192-70EE-13E16495D60C}"/>
                </a:ext>
              </a:extLst>
            </p:cNvPr>
            <p:cNvSpPr txBox="1"/>
            <p:nvPr/>
          </p:nvSpPr>
          <p:spPr>
            <a:xfrm>
              <a:off x="3504306" y="5732953"/>
              <a:ext cx="2751750" cy="6463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prstClr val="white"/>
                  </a:solidFill>
                  <a:latin typeface="Outfit" pitchFamily="2" charset="0"/>
                  <a:cs typeface="Times New Roman" panose="02020603050405020304" pitchFamily="18" charset="0"/>
                </a:rPr>
                <a:t>Create documents such as read me files and user guides, which are accessible. 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E0909E-96F4-5B90-B035-40E0BA56D402}"/>
              </a:ext>
            </a:extLst>
          </p:cNvPr>
          <p:cNvGrpSpPr/>
          <p:nvPr/>
        </p:nvGrpSpPr>
        <p:grpSpPr>
          <a:xfrm>
            <a:off x="9352201" y="-1525997"/>
            <a:ext cx="2436018" cy="959932"/>
            <a:chOff x="9400596" y="5419352"/>
            <a:chExt cx="2791404" cy="95993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F833714-8929-D783-DE8A-85D676D31D82}"/>
                </a:ext>
              </a:extLst>
            </p:cNvPr>
            <p:cNvSpPr txBox="1"/>
            <p:nvPr/>
          </p:nvSpPr>
          <p:spPr>
            <a:xfrm>
              <a:off x="9812215" y="5419352"/>
              <a:ext cx="1968166" cy="2769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Neue Machina Ultra-Bold"/>
                  <a:cs typeface="Neue Machina Ultra-Bold"/>
                  <a:sym typeface="Neue Machina Ultra-Bold"/>
                </a:rPr>
                <a:t>ISO 27001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B55E8E6-8E07-33C5-047C-6D65ED00A4D2}"/>
                </a:ext>
              </a:extLst>
            </p:cNvPr>
            <p:cNvSpPr txBox="1"/>
            <p:nvPr/>
          </p:nvSpPr>
          <p:spPr>
            <a:xfrm>
              <a:off x="9400596" y="5732953"/>
              <a:ext cx="2791404" cy="6463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/>
                  <a:ea typeface="Calibri"/>
                  <a:cs typeface="Times New Roman"/>
                </a:rPr>
                <a:t>The application should not store uploaded photos, keeping all user data private.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1281E84-F247-ECB9-29F7-05F47A5F3832}"/>
              </a:ext>
            </a:extLst>
          </p:cNvPr>
          <p:cNvGrpSpPr/>
          <p:nvPr/>
        </p:nvGrpSpPr>
        <p:grpSpPr>
          <a:xfrm>
            <a:off x="6389373" y="-1525997"/>
            <a:ext cx="2436018" cy="959932"/>
            <a:chOff x="6792325" y="5419352"/>
            <a:chExt cx="2791404" cy="959932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324DFED-9051-BB9E-A1D6-29E941757A85}"/>
                </a:ext>
              </a:extLst>
            </p:cNvPr>
            <p:cNvSpPr txBox="1"/>
            <p:nvPr/>
          </p:nvSpPr>
          <p:spPr>
            <a:xfrm>
              <a:off x="6961238" y="5419352"/>
              <a:ext cx="2453578" cy="2769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Neue Machina Ultra-Bold"/>
                  <a:cs typeface="Neue Machina Ultra-Bold"/>
                  <a:sym typeface="Neue Machina Ultra-Bold"/>
                </a:rPr>
                <a:t>IEEE 7003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82ACB26-33FA-4989-39AA-24B542CCBDAA}"/>
                </a:ext>
              </a:extLst>
            </p:cNvPr>
            <p:cNvSpPr txBox="1"/>
            <p:nvPr/>
          </p:nvSpPr>
          <p:spPr>
            <a:xfrm>
              <a:off x="6792325" y="5732953"/>
              <a:ext cx="2791404" cy="6463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prstClr val="white"/>
                  </a:solidFill>
                  <a:latin typeface="Outfit"/>
                  <a:ea typeface="Calibri"/>
                  <a:cs typeface="Times New Roman"/>
                </a:rPr>
                <a:t>D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/>
                  <a:ea typeface="Calibri"/>
                  <a:cs typeface="Times New Roman"/>
                </a:rPr>
                <a:t>ocumenting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/>
                  <a:ea typeface="Calibri"/>
                  <a:cs typeface="Times New Roman"/>
                </a:rPr>
                <a:t> race or gender bias in the model to confirm the system works as intended.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TextBox 7">
            <a:extLst>
              <a:ext uri="{FF2B5EF4-FFF2-40B4-BE49-F238E27FC236}">
                <a16:creationId xmlns:a16="http://schemas.microsoft.com/office/drawing/2014/main" id="{80913D3F-3EEC-DE48-3819-44FB03587FC6}"/>
              </a:ext>
            </a:extLst>
          </p:cNvPr>
          <p:cNvSpPr txBox="1"/>
          <p:nvPr/>
        </p:nvSpPr>
        <p:spPr>
          <a:xfrm>
            <a:off x="0" y="7160282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Dataset Breakdown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1237BA9-FA91-288A-3991-3CE3B062AD3E}"/>
              </a:ext>
            </a:extLst>
          </p:cNvPr>
          <p:cNvGrpSpPr/>
          <p:nvPr/>
        </p:nvGrpSpPr>
        <p:grpSpPr>
          <a:xfrm>
            <a:off x="555372" y="8530045"/>
            <a:ext cx="2017546" cy="925898"/>
            <a:chOff x="555372" y="1390986"/>
            <a:chExt cx="2017546" cy="925898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57D1106-E83F-6B23-A4C5-73D449FC8CFD}"/>
                </a:ext>
              </a:extLst>
            </p:cNvPr>
            <p:cNvSpPr txBox="1"/>
            <p:nvPr/>
          </p:nvSpPr>
          <p:spPr>
            <a:xfrm>
              <a:off x="555372" y="1390986"/>
              <a:ext cx="201754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Dataset Name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F4AA35A-7F9F-FE95-745D-7DD1BF2C9406}"/>
                </a:ext>
              </a:extLst>
            </p:cNvPr>
            <p:cNvSpPr txBox="1"/>
            <p:nvPr/>
          </p:nvSpPr>
          <p:spPr>
            <a:xfrm>
              <a:off x="665197" y="1947552"/>
              <a:ext cx="179789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OpenForensics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673C3FD-4057-06B0-757F-749D9B1C38E5}"/>
              </a:ext>
            </a:extLst>
          </p:cNvPr>
          <p:cNvGrpSpPr/>
          <p:nvPr/>
        </p:nvGrpSpPr>
        <p:grpSpPr>
          <a:xfrm>
            <a:off x="2768257" y="8413087"/>
            <a:ext cx="2119070" cy="1042856"/>
            <a:chOff x="2768257" y="1274028"/>
            <a:chExt cx="2119070" cy="1042856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A98A6F8-DCFD-CD67-98BF-153C69E7C33F}"/>
                </a:ext>
              </a:extLst>
            </p:cNvPr>
            <p:cNvSpPr txBox="1"/>
            <p:nvPr/>
          </p:nvSpPr>
          <p:spPr>
            <a:xfrm>
              <a:off x="2768257" y="1274028"/>
              <a:ext cx="211907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Number of Real Images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05AED69-321C-179D-48A6-FF267FC3F2A3}"/>
                </a:ext>
              </a:extLst>
            </p:cNvPr>
            <p:cNvSpPr txBox="1"/>
            <p:nvPr/>
          </p:nvSpPr>
          <p:spPr>
            <a:xfrm>
              <a:off x="2796428" y="1947552"/>
              <a:ext cx="20627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45,473</a:t>
              </a: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D1AE9A0-4E07-CA5B-BDB6-9412DAC042DA}"/>
              </a:ext>
            </a:extLst>
          </p:cNvPr>
          <p:cNvCxnSpPr>
            <a:cxnSpLocks/>
          </p:cNvCxnSpPr>
          <p:nvPr/>
        </p:nvCxnSpPr>
        <p:spPr>
          <a:xfrm>
            <a:off x="2715207" y="8376157"/>
            <a:ext cx="0" cy="114903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3AC9599-D798-7E44-8B7C-E1C1967D1B0A}"/>
              </a:ext>
            </a:extLst>
          </p:cNvPr>
          <p:cNvGrpSpPr/>
          <p:nvPr/>
        </p:nvGrpSpPr>
        <p:grpSpPr>
          <a:xfrm>
            <a:off x="7114610" y="8398966"/>
            <a:ext cx="1927672" cy="1149036"/>
            <a:chOff x="4920281" y="1237098"/>
            <a:chExt cx="1927672" cy="114903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CF9EA16-0FC3-C984-6676-FE7369DBBCB0}"/>
                </a:ext>
              </a:extLst>
            </p:cNvPr>
            <p:cNvGrpSpPr/>
            <p:nvPr/>
          </p:nvGrpSpPr>
          <p:grpSpPr>
            <a:xfrm>
              <a:off x="4920281" y="1237098"/>
              <a:ext cx="1927672" cy="1079786"/>
              <a:chOff x="4920281" y="1237098"/>
              <a:chExt cx="1927672" cy="1079786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EB989C0-310A-91E1-1E50-903A5A3CA96E}"/>
                  </a:ext>
                </a:extLst>
              </p:cNvPr>
              <p:cNvSpPr txBox="1"/>
              <p:nvPr/>
            </p:nvSpPr>
            <p:spPr>
              <a:xfrm>
                <a:off x="5049992" y="1237098"/>
                <a:ext cx="166825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Source of Real Images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2B11B03-2E69-E087-95C1-C64F6D02F132}"/>
                  </a:ext>
                </a:extLst>
              </p:cNvPr>
              <p:cNvSpPr txBox="1"/>
              <p:nvPr/>
            </p:nvSpPr>
            <p:spPr>
              <a:xfrm>
                <a:off x="4920281" y="1947552"/>
                <a:ext cx="192767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Google Images</a:t>
                </a:r>
              </a:p>
            </p:txBody>
          </p:sp>
        </p:grp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D580CB9-2DB3-6F79-0302-2F78912EC4C9}"/>
                </a:ext>
              </a:extLst>
            </p:cNvPr>
            <p:cNvCxnSpPr>
              <a:cxnSpLocks/>
            </p:cNvCxnSpPr>
            <p:nvPr/>
          </p:nvCxnSpPr>
          <p:spPr>
            <a:xfrm>
              <a:off x="4937707" y="1237098"/>
              <a:ext cx="0" cy="114903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0680865-4FF6-7E5B-401F-F7FB8F25055D}"/>
              </a:ext>
            </a:extLst>
          </p:cNvPr>
          <p:cNvGrpSpPr/>
          <p:nvPr/>
        </p:nvGrpSpPr>
        <p:grpSpPr>
          <a:xfrm>
            <a:off x="4887327" y="8362764"/>
            <a:ext cx="2284721" cy="1149036"/>
            <a:chOff x="6786827" y="1237098"/>
            <a:chExt cx="2284721" cy="1149036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F9AC092-D8DF-B4DE-80B6-E573BA8986FF}"/>
                </a:ext>
              </a:extLst>
            </p:cNvPr>
            <p:cNvGrpSpPr/>
            <p:nvPr/>
          </p:nvGrpSpPr>
          <p:grpSpPr>
            <a:xfrm>
              <a:off x="6841696" y="1274028"/>
              <a:ext cx="2229852" cy="1042856"/>
              <a:chOff x="6841696" y="1274028"/>
              <a:chExt cx="2229852" cy="1042856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4699000-A249-B84B-771F-93C001328FAA}"/>
                  </a:ext>
                </a:extLst>
              </p:cNvPr>
              <p:cNvSpPr txBox="1"/>
              <p:nvPr/>
            </p:nvSpPr>
            <p:spPr>
              <a:xfrm>
                <a:off x="6888542" y="1274028"/>
                <a:ext cx="2074415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Number of Fake Images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9363E1C-83F9-64BC-2D48-065ACB5FBCB9}"/>
                  </a:ext>
                </a:extLst>
              </p:cNvPr>
              <p:cNvSpPr txBox="1"/>
              <p:nvPr/>
            </p:nvSpPr>
            <p:spPr>
              <a:xfrm>
                <a:off x="6841696" y="1947552"/>
                <a:ext cx="222985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70,325</a:t>
                </a:r>
              </a:p>
            </p:txBody>
          </p:sp>
        </p:grp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F1E1FAE-FDA3-4BC8-6110-0DD472B7481D}"/>
                </a:ext>
              </a:extLst>
            </p:cNvPr>
            <p:cNvCxnSpPr>
              <a:cxnSpLocks/>
            </p:cNvCxnSpPr>
            <p:nvPr/>
          </p:nvCxnSpPr>
          <p:spPr>
            <a:xfrm>
              <a:off x="6786827" y="1237098"/>
              <a:ext cx="0" cy="114903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A7DA9FA-6207-E497-F610-B5EA3CFBBCAD}"/>
              </a:ext>
            </a:extLst>
          </p:cNvPr>
          <p:cNvGrpSpPr/>
          <p:nvPr/>
        </p:nvGrpSpPr>
        <p:grpSpPr>
          <a:xfrm>
            <a:off x="9071548" y="8376157"/>
            <a:ext cx="2587051" cy="1149036"/>
            <a:chOff x="9071548" y="1237098"/>
            <a:chExt cx="2587051" cy="1149036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6C65CC2-31A8-C756-A8AA-9BE7D7CD7976}"/>
                </a:ext>
              </a:extLst>
            </p:cNvPr>
            <p:cNvGrpSpPr/>
            <p:nvPr/>
          </p:nvGrpSpPr>
          <p:grpSpPr>
            <a:xfrm>
              <a:off x="9220088" y="1237098"/>
              <a:ext cx="2438511" cy="1079786"/>
              <a:chOff x="9220088" y="1237098"/>
              <a:chExt cx="2438511" cy="1079786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97C8F57-8EC3-36EA-DAD8-5E4BADDEFA03}"/>
                  </a:ext>
                </a:extLst>
              </p:cNvPr>
              <p:cNvSpPr txBox="1"/>
              <p:nvPr/>
            </p:nvSpPr>
            <p:spPr>
              <a:xfrm>
                <a:off x="9321802" y="1237098"/>
                <a:ext cx="215899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Source of Fake Images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B924565-1056-271B-A2EB-F48E4100099B}"/>
                  </a:ext>
                </a:extLst>
              </p:cNvPr>
              <p:cNvSpPr txBox="1"/>
              <p:nvPr/>
            </p:nvSpPr>
            <p:spPr>
              <a:xfrm>
                <a:off x="9220088" y="1947552"/>
                <a:ext cx="24385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GAN (AI-Generated)</a:t>
                </a:r>
              </a:p>
            </p:txBody>
          </p:sp>
        </p:grp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656BD28-7DF1-55F9-C77A-7337292266D1}"/>
                </a:ext>
              </a:extLst>
            </p:cNvPr>
            <p:cNvCxnSpPr>
              <a:cxnSpLocks/>
            </p:cNvCxnSpPr>
            <p:nvPr/>
          </p:nvCxnSpPr>
          <p:spPr>
            <a:xfrm>
              <a:off x="9071548" y="1237098"/>
              <a:ext cx="0" cy="114903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3CB96FA6-6BDC-CE29-94F7-BE373295C6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348540"/>
              </p:ext>
            </p:extLst>
          </p:nvPr>
        </p:nvGraphicFramePr>
        <p:xfrm>
          <a:off x="665197" y="10041395"/>
          <a:ext cx="1001557" cy="130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1557">
                  <a:extLst>
                    <a:ext uri="{9D8B030D-6E8A-4147-A177-3AD203B41FA5}">
                      <a16:colId xmlns:a16="http://schemas.microsoft.com/office/drawing/2014/main" val="378140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Outfit" pitchFamily="2" charset="0"/>
                        </a:rPr>
                        <a:t>Images</a:t>
                      </a:r>
                      <a:endParaRPr lang="en-US" sz="1200" dirty="0">
                        <a:latin typeface="Outfit" pitchFamily="2" charset="0"/>
                      </a:endParaRPr>
                    </a:p>
                  </a:txBody>
                  <a:tcPr marL="71488" marR="71488" marT="35744" marB="3574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7F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9502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Outfit" pitchFamily="2" charset="0"/>
                        </a:rPr>
                        <a:t>Image ID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1436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Outfit" pitchFamily="2" charset="0"/>
                        </a:rPr>
                        <a:t>File Name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993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Outfit" pitchFamily="2" charset="0"/>
                        </a:rPr>
                        <a:t>Width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1169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Outfit" pitchFamily="2" charset="0"/>
                        </a:rPr>
                        <a:t>Height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131010"/>
                  </a:ext>
                </a:extLst>
              </a:tr>
            </a:tbl>
          </a:graphicData>
        </a:graphic>
      </p:graphicFrame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BE967746-5008-0B86-0CDF-16F69632E6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822493"/>
              </p:ext>
            </p:extLst>
          </p:nvPr>
        </p:nvGraphicFramePr>
        <p:xfrm>
          <a:off x="1720880" y="10016654"/>
          <a:ext cx="1340624" cy="2065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0624">
                  <a:extLst>
                    <a:ext uri="{9D8B030D-6E8A-4147-A177-3AD203B41FA5}">
                      <a16:colId xmlns:a16="http://schemas.microsoft.com/office/drawing/2014/main" val="126108244"/>
                    </a:ext>
                  </a:extLst>
                </a:gridCol>
              </a:tblGrid>
              <a:tr h="206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Outfit" pitchFamily="2" charset="0"/>
                        </a:rPr>
                        <a:t>Annotations</a:t>
                      </a:r>
                      <a:endParaRPr lang="en-US" sz="1200" dirty="0">
                        <a:latin typeface="Outfit" pitchFamily="2" charset="0"/>
                      </a:endParaRPr>
                    </a:p>
                  </a:txBody>
                  <a:tcPr marL="71488" marR="71488" marT="35744" marB="3574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7F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588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Outfit" pitchFamily="2" charset="0"/>
                        </a:rPr>
                        <a:t>Image ID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3454121"/>
                  </a:ext>
                </a:extLst>
              </a:tr>
              <a:tr h="18816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Outfit" pitchFamily="2" charset="0"/>
                        </a:rPr>
                        <a:t>Face ID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6452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Outfit" pitchFamily="2" charset="0"/>
                        </a:rPr>
                        <a:t>Iscrowd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9217911"/>
                  </a:ext>
                </a:extLst>
              </a:tr>
              <a:tr h="18816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Outfit" pitchFamily="2" charset="0"/>
                        </a:rPr>
                        <a:t>Area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665672"/>
                  </a:ext>
                </a:extLst>
              </a:tr>
              <a:tr h="18816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Outfit" pitchFamily="2" charset="0"/>
                        </a:rPr>
                        <a:t>Category ID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106531"/>
                  </a:ext>
                </a:extLst>
              </a:tr>
              <a:tr h="18816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latin typeface="Outfit" pitchFamily="2" charset="0"/>
                        </a:rPr>
                        <a:t>BBox</a:t>
                      </a:r>
                      <a:endParaRPr lang="en-US" sz="1200" dirty="0">
                        <a:latin typeface="Outfit" pitchFamily="2" charset="0"/>
                      </a:endParaRP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556382"/>
                  </a:ext>
                </a:extLst>
              </a:tr>
              <a:tr h="18816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Outfit" pitchFamily="2" charset="0"/>
                        </a:rPr>
                        <a:t>Segmentation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93106"/>
                  </a:ext>
                </a:extLst>
              </a:tr>
            </a:tbl>
          </a:graphicData>
        </a:graphic>
      </p:graphicFrame>
      <p:sp>
        <p:nvSpPr>
          <p:cNvPr id="59" name="Content Placeholder 8">
            <a:extLst>
              <a:ext uri="{FF2B5EF4-FFF2-40B4-BE49-F238E27FC236}">
                <a16:creationId xmlns:a16="http://schemas.microsoft.com/office/drawing/2014/main" id="{F217033B-C65F-877B-97E5-5CC651AE8541}"/>
              </a:ext>
            </a:extLst>
          </p:cNvPr>
          <p:cNvSpPr>
            <a:spLocks noGrp="1"/>
          </p:cNvSpPr>
          <p:nvPr/>
        </p:nvSpPr>
        <p:spPr>
          <a:xfrm>
            <a:off x="329530" y="9561824"/>
            <a:ext cx="3067640" cy="401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Two Lists of Information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487AE37-78F7-CE4B-1804-61044E8A532C}"/>
              </a:ext>
            </a:extLst>
          </p:cNvPr>
          <p:cNvGrpSpPr/>
          <p:nvPr/>
        </p:nvGrpSpPr>
        <p:grpSpPr>
          <a:xfrm>
            <a:off x="2944200" y="9530818"/>
            <a:ext cx="5194060" cy="3950686"/>
            <a:chOff x="6427083" y="1612785"/>
            <a:chExt cx="5194060" cy="4448397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7A429D9-11AE-B9DE-34CD-9049FAD61B1B}"/>
                </a:ext>
              </a:extLst>
            </p:cNvPr>
            <p:cNvGrpSpPr/>
            <p:nvPr/>
          </p:nvGrpSpPr>
          <p:grpSpPr>
            <a:xfrm>
              <a:off x="10083371" y="1612785"/>
              <a:ext cx="1537772" cy="4448397"/>
              <a:chOff x="9251594" y="1168285"/>
              <a:chExt cx="1537772" cy="4448397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9855AFA-4082-1EDA-B9C7-DE32C287A7F7}"/>
                  </a:ext>
                </a:extLst>
              </p:cNvPr>
              <p:cNvSpPr txBox="1"/>
              <p:nvPr/>
            </p:nvSpPr>
            <p:spPr>
              <a:xfrm>
                <a:off x="9733012" y="2301878"/>
                <a:ext cx="1053548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Image_id</a:t>
                </a:r>
                <a:endParaRPr kumimoji="0" lang="en-US" sz="9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Iscrowd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Area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Category_ID</a:t>
                </a:r>
                <a:endParaRPr kumimoji="0" lang="en-US" sz="9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Bbox</a:t>
                </a:r>
                <a:endParaRPr kumimoji="0" lang="en-US" sz="9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segmentation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67ED5B1A-2BE8-BAE9-B9F2-DBC0D6FA5839}"/>
                  </a:ext>
                </a:extLst>
              </p:cNvPr>
              <p:cNvSpPr txBox="1"/>
              <p:nvPr/>
            </p:nvSpPr>
            <p:spPr>
              <a:xfrm>
                <a:off x="9735818" y="1168285"/>
                <a:ext cx="1053548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Image_id</a:t>
                </a:r>
                <a:endParaRPr kumimoji="0" lang="en-US" sz="9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Iscrowd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Area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Category_ID</a:t>
                </a:r>
                <a:endParaRPr kumimoji="0" lang="en-US" sz="9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Bbox</a:t>
                </a:r>
                <a:endParaRPr kumimoji="0" lang="en-US" sz="9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segmentation</a:t>
                </a:r>
              </a:p>
            </p:txBody>
          </p:sp>
          <p:cxnSp>
            <p:nvCxnSpPr>
              <p:cNvPr id="79" name="Connector: Elbow 78">
                <a:extLst>
                  <a:ext uri="{FF2B5EF4-FFF2-40B4-BE49-F238E27FC236}">
                    <a16:creationId xmlns:a16="http://schemas.microsoft.com/office/drawing/2014/main" id="{F64104EB-414E-101A-907C-7425756BE8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51594" y="1699200"/>
                <a:ext cx="473723" cy="225578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ctor: Elbow 79">
                <a:extLst>
                  <a:ext uri="{FF2B5EF4-FFF2-40B4-BE49-F238E27FC236}">
                    <a16:creationId xmlns:a16="http://schemas.microsoft.com/office/drawing/2014/main" id="{86467CAF-097D-2B78-AA85-D878BC21509A}"/>
                  </a:ext>
                </a:extLst>
              </p:cNvPr>
              <p:cNvCxnSpPr>
                <a:cxnSpLocks/>
                <a:endCxn id="77" idx="1"/>
              </p:cNvCxnSpPr>
              <p:nvPr/>
            </p:nvCxnSpPr>
            <p:spPr>
              <a:xfrm>
                <a:off x="9262095" y="2513246"/>
                <a:ext cx="470917" cy="319547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6066EB7B-E429-0CDE-DAF1-E640D535CE68}"/>
                  </a:ext>
                </a:extLst>
              </p:cNvPr>
              <p:cNvSpPr txBox="1"/>
              <p:nvPr/>
            </p:nvSpPr>
            <p:spPr>
              <a:xfrm>
                <a:off x="9733012" y="4554853"/>
                <a:ext cx="1053548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Image_id</a:t>
                </a:r>
                <a:endParaRPr kumimoji="0" lang="en-US" sz="9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Iscrowd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Area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Category_ID</a:t>
                </a:r>
                <a:endParaRPr kumimoji="0" lang="en-US" sz="9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Bbox</a:t>
                </a:r>
                <a:endParaRPr kumimoji="0" lang="en-US" sz="9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segmentation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1EA7505C-F23D-80CC-4597-54455539EB58}"/>
                  </a:ext>
                </a:extLst>
              </p:cNvPr>
              <p:cNvSpPr txBox="1"/>
              <p:nvPr/>
            </p:nvSpPr>
            <p:spPr>
              <a:xfrm>
                <a:off x="9735818" y="3421260"/>
                <a:ext cx="1053548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Image_id</a:t>
                </a:r>
                <a:endParaRPr kumimoji="0" lang="en-US" sz="9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Iscrowd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Area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Category_ID</a:t>
                </a:r>
                <a:endParaRPr kumimoji="0" lang="en-US" sz="9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Bbox</a:t>
                </a:r>
                <a:endParaRPr kumimoji="0" lang="en-US" sz="9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segmentation</a:t>
                </a:r>
              </a:p>
            </p:txBody>
          </p:sp>
          <p:cxnSp>
            <p:nvCxnSpPr>
              <p:cNvPr id="84" name="Connector: Elbow 83">
                <a:extLst>
                  <a:ext uri="{FF2B5EF4-FFF2-40B4-BE49-F238E27FC236}">
                    <a16:creationId xmlns:a16="http://schemas.microsoft.com/office/drawing/2014/main" id="{E414CFA9-8720-732C-FF67-B1D3E7EFD8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51594" y="3952175"/>
                <a:ext cx="473723" cy="225578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nector: Elbow 84">
                <a:extLst>
                  <a:ext uri="{FF2B5EF4-FFF2-40B4-BE49-F238E27FC236}">
                    <a16:creationId xmlns:a16="http://schemas.microsoft.com/office/drawing/2014/main" id="{D759F1FD-187A-1AF8-640A-518CCEDE0D00}"/>
                  </a:ext>
                </a:extLst>
              </p:cNvPr>
              <p:cNvCxnSpPr>
                <a:cxnSpLocks/>
                <a:endCxn id="81" idx="1"/>
              </p:cNvCxnSpPr>
              <p:nvPr/>
            </p:nvCxnSpPr>
            <p:spPr>
              <a:xfrm>
                <a:off x="9262095" y="4766221"/>
                <a:ext cx="470917" cy="319547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C90B4955-A402-EFD5-CBE1-8AD795FE6FF6}"/>
                </a:ext>
              </a:extLst>
            </p:cNvPr>
            <p:cNvGrpSpPr/>
            <p:nvPr/>
          </p:nvGrpSpPr>
          <p:grpSpPr>
            <a:xfrm>
              <a:off x="6427083" y="2434525"/>
              <a:ext cx="1560406" cy="2870990"/>
              <a:chOff x="5595306" y="1990025"/>
              <a:chExt cx="1560406" cy="2870990"/>
            </a:xfrm>
          </p:grpSpPr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78C5C416-C6A0-A0BA-4AD1-2C5E89CCD38C}"/>
                  </a:ext>
                </a:extLst>
              </p:cNvPr>
              <p:cNvSpPr txBox="1"/>
              <p:nvPr/>
            </p:nvSpPr>
            <p:spPr>
              <a:xfrm>
                <a:off x="5702325" y="1990025"/>
                <a:ext cx="1453387" cy="566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IMAGE[1]</a:t>
                </a:r>
                <a:endParaRPr kumimoji="0" lang="en-US" sz="1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6276EAB-4839-4C17-C2F7-C2A03376E63B}"/>
                  </a:ext>
                </a:extLst>
              </p:cNvPr>
              <p:cNvSpPr txBox="1"/>
              <p:nvPr/>
            </p:nvSpPr>
            <p:spPr>
              <a:xfrm>
                <a:off x="5595306" y="4243000"/>
                <a:ext cx="1560406" cy="618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IMAGE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[N]</a:t>
                </a:r>
                <a:endParaRPr kumimoji="0" lang="en-US" sz="2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1ACF8589-86F9-F4DB-74F4-ECEB751857E8}"/>
                  </a:ext>
                </a:extLst>
              </p:cNvPr>
              <p:cNvSpPr txBox="1"/>
              <p:nvPr/>
            </p:nvSpPr>
            <p:spPr>
              <a:xfrm rot="16200000">
                <a:off x="6062603" y="2723319"/>
                <a:ext cx="625812" cy="995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…</a:t>
                </a:r>
                <a:endParaRPr kumimoji="0" lang="en-US" sz="8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35581E57-97B9-B903-CBED-9D863E7E3636}"/>
                </a:ext>
              </a:extLst>
            </p:cNvPr>
            <p:cNvGrpSpPr/>
            <p:nvPr/>
          </p:nvGrpSpPr>
          <p:grpSpPr>
            <a:xfrm>
              <a:off x="7928886" y="2167786"/>
              <a:ext cx="2381044" cy="3353120"/>
              <a:chOff x="7097109" y="1723286"/>
              <a:chExt cx="2381044" cy="3353120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2DC6D46C-EE6F-6B37-7DEE-497CDC1243A7}"/>
                  </a:ext>
                </a:extLst>
              </p:cNvPr>
              <p:cNvSpPr txBox="1"/>
              <p:nvPr/>
            </p:nvSpPr>
            <p:spPr>
              <a:xfrm>
                <a:off x="7354355" y="1723286"/>
                <a:ext cx="1907740" cy="533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IMG_1_FACE[1]</a:t>
                </a:r>
                <a:endParaRPr kumimoji="0" lang="en-US" sz="2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DC4301FF-3FF0-4503-10D2-0F02CBC15F8D}"/>
                  </a:ext>
                </a:extLst>
              </p:cNvPr>
              <p:cNvSpPr txBox="1"/>
              <p:nvPr/>
            </p:nvSpPr>
            <p:spPr>
              <a:xfrm>
                <a:off x="7354356" y="2289952"/>
                <a:ext cx="2015190" cy="533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IMG_1_FACE[N]</a:t>
                </a:r>
                <a:endParaRPr kumimoji="0" lang="en-US" sz="2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084424C1-65BF-2FD1-1237-B0DF6E08B815}"/>
                  </a:ext>
                </a:extLst>
              </p:cNvPr>
              <p:cNvSpPr txBox="1"/>
              <p:nvPr/>
            </p:nvSpPr>
            <p:spPr>
              <a:xfrm rot="16200000">
                <a:off x="8053330" y="1862847"/>
                <a:ext cx="457708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…</a:t>
                </a:r>
                <a:endParaRPr kumimoji="0" lang="en-US" sz="3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7" name="Connector: Elbow 66">
                <a:extLst>
                  <a:ext uri="{FF2B5EF4-FFF2-40B4-BE49-F238E27FC236}">
                    <a16:creationId xmlns:a16="http://schemas.microsoft.com/office/drawing/2014/main" id="{34477673-2B82-9C77-108B-F49B34B1C4E6}"/>
                  </a:ext>
                </a:extLst>
              </p:cNvPr>
              <p:cNvCxnSpPr>
                <a:cxnSpLocks/>
                <a:endCxn id="64" idx="1"/>
              </p:cNvCxnSpPr>
              <p:nvPr/>
            </p:nvCxnSpPr>
            <p:spPr>
              <a:xfrm flipV="1">
                <a:off x="7097109" y="1990026"/>
                <a:ext cx="257246" cy="185727"/>
              </a:xfrm>
              <a:prstGeom prst="bentConnector3">
                <a:avLst>
                  <a:gd name="adj1" fmla="val 23711"/>
                </a:avLst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nector: Elbow 67">
                <a:extLst>
                  <a:ext uri="{FF2B5EF4-FFF2-40B4-BE49-F238E27FC236}">
                    <a16:creationId xmlns:a16="http://schemas.microsoft.com/office/drawing/2014/main" id="{33B8D408-A205-1F1C-4C42-3C256CE72C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97109" y="2301878"/>
                <a:ext cx="257246" cy="185727"/>
              </a:xfrm>
              <a:prstGeom prst="bentConnector3">
                <a:avLst>
                  <a:gd name="adj1" fmla="val 23711"/>
                </a:avLst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B60C9E1-1586-52F2-133B-8B28CB896480}"/>
                  </a:ext>
                </a:extLst>
              </p:cNvPr>
              <p:cNvSpPr txBox="1"/>
              <p:nvPr/>
            </p:nvSpPr>
            <p:spPr>
              <a:xfrm>
                <a:off x="7251539" y="3976261"/>
                <a:ext cx="2113372" cy="533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IMG_N_FACE[1]</a:t>
                </a:r>
                <a:endParaRPr kumimoji="0" lang="en-US" sz="2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C434837-4443-D57C-0BA5-9141FEF81612}"/>
                  </a:ext>
                </a:extLst>
              </p:cNvPr>
              <p:cNvSpPr txBox="1"/>
              <p:nvPr/>
            </p:nvSpPr>
            <p:spPr>
              <a:xfrm>
                <a:off x="7245749" y="4542927"/>
                <a:ext cx="2232404" cy="533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IMG_N_FACE[N]</a:t>
                </a:r>
                <a:endParaRPr kumimoji="0" lang="en-US" sz="2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71" name="Connector: Elbow 70">
                <a:extLst>
                  <a:ext uri="{FF2B5EF4-FFF2-40B4-BE49-F238E27FC236}">
                    <a16:creationId xmlns:a16="http://schemas.microsoft.com/office/drawing/2014/main" id="{578D1B0B-6CB9-A9FC-C01E-7078BFA872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97109" y="4554853"/>
                <a:ext cx="257246" cy="185727"/>
              </a:xfrm>
              <a:prstGeom prst="bentConnector3">
                <a:avLst>
                  <a:gd name="adj1" fmla="val 23711"/>
                </a:avLst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432FBD2F-5CCB-F130-DD4A-78DE10FED31C}"/>
                  </a:ext>
                </a:extLst>
              </p:cNvPr>
              <p:cNvSpPr txBox="1"/>
              <p:nvPr/>
            </p:nvSpPr>
            <p:spPr>
              <a:xfrm rot="16200000">
                <a:off x="8053330" y="4111989"/>
                <a:ext cx="457708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…</a:t>
                </a:r>
                <a:endParaRPr kumimoji="0" lang="en-US" sz="3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73" name="Connector: Elbow 72">
                <a:extLst>
                  <a:ext uri="{FF2B5EF4-FFF2-40B4-BE49-F238E27FC236}">
                    <a16:creationId xmlns:a16="http://schemas.microsoft.com/office/drawing/2014/main" id="{AE49B8E1-127C-B7CC-B9D5-E301629F80D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97109" y="4207101"/>
                <a:ext cx="257246" cy="185727"/>
              </a:xfrm>
              <a:prstGeom prst="bentConnector3">
                <a:avLst>
                  <a:gd name="adj1" fmla="val 23711"/>
                </a:avLst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6" name="Content Placeholder 3">
            <a:extLst>
              <a:ext uri="{FF2B5EF4-FFF2-40B4-BE49-F238E27FC236}">
                <a16:creationId xmlns:a16="http://schemas.microsoft.com/office/drawing/2014/main" id="{9E0AC843-C499-A00F-5335-8D68A3480479}"/>
              </a:ext>
            </a:extLst>
          </p:cNvPr>
          <p:cNvPicPr>
            <a:picLocks noGrp="1"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2" t="12197" r="13882" b="12197"/>
          <a:stretch>
            <a:fillRect/>
          </a:stretch>
        </p:blipFill>
        <p:spPr>
          <a:xfrm>
            <a:off x="8554006" y="11656409"/>
            <a:ext cx="3082670" cy="1636669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A1DD3817-856B-4488-5ADB-D87A04A6688E}"/>
              </a:ext>
            </a:extLst>
          </p:cNvPr>
          <p:cNvSpPr txBox="1"/>
          <p:nvPr/>
        </p:nvSpPr>
        <p:spPr>
          <a:xfrm>
            <a:off x="8100753" y="13365351"/>
            <a:ext cx="4091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Outfit" pitchFamily="2" charset="0"/>
              </a:rPr>
              <a:t>Bounding Box [x, y, width, height]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DEDF810-1928-3F9F-2473-B72F2D2408FC}"/>
              </a:ext>
            </a:extLst>
          </p:cNvPr>
          <p:cNvGrpSpPr/>
          <p:nvPr/>
        </p:nvGrpSpPr>
        <p:grpSpPr>
          <a:xfrm>
            <a:off x="8554006" y="9643290"/>
            <a:ext cx="3492086" cy="1846727"/>
            <a:chOff x="8554006" y="2504231"/>
            <a:chExt cx="3492086" cy="1846727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F4C59D04-3F7A-93B8-44D5-B07ACAA2B9C0}"/>
                </a:ext>
              </a:extLst>
            </p:cNvPr>
            <p:cNvGrpSpPr/>
            <p:nvPr/>
          </p:nvGrpSpPr>
          <p:grpSpPr>
            <a:xfrm>
              <a:off x="10858476" y="2504231"/>
              <a:ext cx="1187616" cy="904156"/>
              <a:chOff x="3466714" y="4954240"/>
              <a:chExt cx="1187616" cy="904156"/>
            </a:xfrm>
          </p:grpSpPr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8D5D05E9-5409-999A-B9E4-D2B52487CE46}"/>
                  </a:ext>
                </a:extLst>
              </p:cNvPr>
              <p:cNvSpPr txBox="1"/>
              <p:nvPr/>
            </p:nvSpPr>
            <p:spPr>
              <a:xfrm>
                <a:off x="3466714" y="5212065"/>
                <a:ext cx="118761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Real or Fake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Bounding box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Segmentation</a:t>
                </a: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CDA6F21D-538C-A43B-C945-02624084D920}"/>
                  </a:ext>
                </a:extLst>
              </p:cNvPr>
              <p:cNvSpPr txBox="1"/>
              <p:nvPr/>
            </p:nvSpPr>
            <p:spPr>
              <a:xfrm>
                <a:off x="3466714" y="4954240"/>
                <a:ext cx="1132345" cy="487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FACE[1]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FDBB4B37-E09E-C8FF-1ED9-FEC0763C2C56}"/>
                </a:ext>
              </a:extLst>
            </p:cNvPr>
            <p:cNvGrpSpPr/>
            <p:nvPr/>
          </p:nvGrpSpPr>
          <p:grpSpPr>
            <a:xfrm>
              <a:off x="10834863" y="3408387"/>
              <a:ext cx="1197190" cy="904156"/>
              <a:chOff x="4593859" y="4954240"/>
              <a:chExt cx="1197190" cy="904156"/>
            </a:xfrm>
          </p:grpSpPr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030BEBE4-A839-F783-0C6D-29513B7A1798}"/>
                  </a:ext>
                </a:extLst>
              </p:cNvPr>
              <p:cNvSpPr txBox="1"/>
              <p:nvPr/>
            </p:nvSpPr>
            <p:spPr>
              <a:xfrm>
                <a:off x="4598646" y="5212065"/>
                <a:ext cx="118761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Real or Fake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Bounding box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Segmentation</a:t>
                </a:r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AB37ECF5-80C7-13C8-B547-F81D9121D357}"/>
                  </a:ext>
                </a:extLst>
              </p:cNvPr>
              <p:cNvSpPr txBox="1"/>
              <p:nvPr/>
            </p:nvSpPr>
            <p:spPr>
              <a:xfrm>
                <a:off x="4593859" y="4954240"/>
                <a:ext cx="1197190" cy="487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FACE[2]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4A4AFF80-844C-EB25-2E96-CA72B4B16F81}"/>
                </a:ext>
              </a:extLst>
            </p:cNvPr>
            <p:cNvGrpSpPr/>
            <p:nvPr/>
          </p:nvGrpSpPr>
          <p:grpSpPr>
            <a:xfrm>
              <a:off x="8554006" y="2756034"/>
              <a:ext cx="2225586" cy="1594924"/>
              <a:chOff x="599992" y="5152263"/>
              <a:chExt cx="2225586" cy="1594924"/>
            </a:xfrm>
          </p:grpSpPr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69E127AB-6D3D-6595-4784-771A4068444E}"/>
                  </a:ext>
                </a:extLst>
              </p:cNvPr>
              <p:cNvSpPr/>
              <p:nvPr/>
            </p:nvSpPr>
            <p:spPr>
              <a:xfrm>
                <a:off x="599992" y="5152263"/>
                <a:ext cx="2225586" cy="1190704"/>
              </a:xfrm>
              <a:prstGeom prst="roundRect">
                <a:avLst>
                  <a:gd name="adj" fmla="val 2252"/>
                </a:avLst>
              </a:prstGeom>
              <a:solidFill>
                <a:srgbClr val="01204C"/>
              </a:solidFill>
              <a:ln w="38100">
                <a:solidFill>
                  <a:schemeClr val="bg1"/>
                </a:solidFill>
              </a:ln>
              <a:effec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A149AEAD-FEA4-6243-D907-425A81875C63}"/>
                  </a:ext>
                </a:extLst>
              </p:cNvPr>
              <p:cNvSpPr txBox="1"/>
              <p:nvPr/>
            </p:nvSpPr>
            <p:spPr>
              <a:xfrm>
                <a:off x="1104566" y="6377855"/>
                <a:ext cx="1180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IMAGE[1]</a:t>
                </a:r>
                <a:endParaRPr kumimoji="0" lang="en-US" sz="100" b="1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95" name="Picture 94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5C8C47BA-2390-A39B-F15B-8058775587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biLevel thresh="25000"/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harpenSoften amount="2000"/>
                        </a14:imgEffect>
                        <a14:imgEffect>
                          <a14:colorTemperature colorTemp="1500"/>
                        </a14:imgEffect>
                        <a14:imgEffect>
                          <a14:saturation sat="0"/>
                        </a14:imgEffect>
                        <a14:imgEffect>
                          <a14:brightnessContrast bright="100000" contrast="-9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6932" y="5337853"/>
                <a:ext cx="509789" cy="509790"/>
              </a:xfrm>
              <a:prstGeom prst="rect">
                <a:avLst/>
              </a:prstGeom>
            </p:spPr>
          </p:pic>
          <p:sp>
            <p:nvSpPr>
              <p:cNvPr id="96" name="Flowchart: Delay 95">
                <a:extLst>
                  <a:ext uri="{FF2B5EF4-FFF2-40B4-BE49-F238E27FC236}">
                    <a16:creationId xmlns:a16="http://schemas.microsoft.com/office/drawing/2014/main" id="{9206C7E0-F2E3-401F-A861-B69AA6595230}"/>
                  </a:ext>
                </a:extLst>
              </p:cNvPr>
              <p:cNvSpPr/>
              <p:nvPr/>
            </p:nvSpPr>
            <p:spPr>
              <a:xfrm rot="16200000">
                <a:off x="2065617" y="5681559"/>
                <a:ext cx="312419" cy="737579"/>
              </a:xfrm>
              <a:prstGeom prst="flowChartDelay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07" name="Picture 106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41449EA6-ABA4-7960-FAAF-3D7489B467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artisticPhotocopy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0496" y="5274007"/>
                <a:ext cx="573635" cy="573635"/>
              </a:xfrm>
              <a:prstGeom prst="rect">
                <a:avLst/>
              </a:prstGeom>
            </p:spPr>
          </p:pic>
          <p:sp>
            <p:nvSpPr>
              <p:cNvPr id="108" name="Flowchart: Delay 107">
                <a:extLst>
                  <a:ext uri="{FF2B5EF4-FFF2-40B4-BE49-F238E27FC236}">
                    <a16:creationId xmlns:a16="http://schemas.microsoft.com/office/drawing/2014/main" id="{59B15CB6-E355-45FA-D3A1-7F91FEE2A65B}"/>
                  </a:ext>
                </a:extLst>
              </p:cNvPr>
              <p:cNvSpPr/>
              <p:nvPr/>
            </p:nvSpPr>
            <p:spPr>
              <a:xfrm rot="16200000">
                <a:off x="1011103" y="5681557"/>
                <a:ext cx="312421" cy="737579"/>
              </a:xfrm>
              <a:prstGeom prst="flowChartDelay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9280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5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6A2E75E9-1939-C358-EBA7-762762AE7684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Dataset Breakdown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5CDD33C-3C9E-7B65-810F-9AD3FABE7B6D}"/>
              </a:ext>
            </a:extLst>
          </p:cNvPr>
          <p:cNvGrpSpPr/>
          <p:nvPr/>
        </p:nvGrpSpPr>
        <p:grpSpPr>
          <a:xfrm>
            <a:off x="555372" y="1390986"/>
            <a:ext cx="2017546" cy="925898"/>
            <a:chOff x="555372" y="1390986"/>
            <a:chExt cx="2017546" cy="92589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385BAD9-96C0-16BD-8280-151DBEC3F78E}"/>
                </a:ext>
              </a:extLst>
            </p:cNvPr>
            <p:cNvSpPr txBox="1"/>
            <p:nvPr/>
          </p:nvSpPr>
          <p:spPr>
            <a:xfrm>
              <a:off x="555372" y="1390986"/>
              <a:ext cx="201754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Dataset Name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D692468-98A8-511F-E11D-904DDE3C41BD}"/>
                </a:ext>
              </a:extLst>
            </p:cNvPr>
            <p:cNvSpPr txBox="1"/>
            <p:nvPr/>
          </p:nvSpPr>
          <p:spPr>
            <a:xfrm>
              <a:off x="665197" y="1947552"/>
              <a:ext cx="179789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OpenForensics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FE1C4EF-125A-0C5A-9A5A-251C59EBD6A7}"/>
              </a:ext>
            </a:extLst>
          </p:cNvPr>
          <p:cNvGrpSpPr/>
          <p:nvPr/>
        </p:nvGrpSpPr>
        <p:grpSpPr>
          <a:xfrm>
            <a:off x="2768257" y="1274028"/>
            <a:ext cx="2119070" cy="1042856"/>
            <a:chOff x="2768257" y="1274028"/>
            <a:chExt cx="2119070" cy="104285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DDCC83-AB93-DAE5-220A-34723D1398C9}"/>
                </a:ext>
              </a:extLst>
            </p:cNvPr>
            <p:cNvSpPr txBox="1"/>
            <p:nvPr/>
          </p:nvSpPr>
          <p:spPr>
            <a:xfrm>
              <a:off x="2768257" y="1274028"/>
              <a:ext cx="211907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Number of Real Images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4EC1FE2-441C-99FE-22EE-4EC1F383C3DD}"/>
                </a:ext>
              </a:extLst>
            </p:cNvPr>
            <p:cNvSpPr txBox="1"/>
            <p:nvPr/>
          </p:nvSpPr>
          <p:spPr>
            <a:xfrm>
              <a:off x="2796428" y="1947552"/>
              <a:ext cx="20627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45,473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660ED2E-83C6-8205-B45D-6A1CD60B7BDA}"/>
              </a:ext>
            </a:extLst>
          </p:cNvPr>
          <p:cNvCxnSpPr>
            <a:cxnSpLocks/>
          </p:cNvCxnSpPr>
          <p:nvPr/>
        </p:nvCxnSpPr>
        <p:spPr>
          <a:xfrm>
            <a:off x="2715207" y="1237098"/>
            <a:ext cx="0" cy="114903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CA998392-98EF-3FC1-A2C6-5BABEE32439B}"/>
              </a:ext>
            </a:extLst>
          </p:cNvPr>
          <p:cNvGrpSpPr/>
          <p:nvPr/>
        </p:nvGrpSpPr>
        <p:grpSpPr>
          <a:xfrm>
            <a:off x="7114610" y="1259907"/>
            <a:ext cx="1927672" cy="1149036"/>
            <a:chOff x="4920281" y="1237098"/>
            <a:chExt cx="1927672" cy="114903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05E9368-6980-8623-475D-6E72DE7D8F7E}"/>
                </a:ext>
              </a:extLst>
            </p:cNvPr>
            <p:cNvGrpSpPr/>
            <p:nvPr/>
          </p:nvGrpSpPr>
          <p:grpSpPr>
            <a:xfrm>
              <a:off x="4920281" y="1237098"/>
              <a:ext cx="1927672" cy="1079786"/>
              <a:chOff x="4920281" y="1237098"/>
              <a:chExt cx="1927672" cy="1079786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923431-47E7-6492-2C46-51B43A1F4F15}"/>
                  </a:ext>
                </a:extLst>
              </p:cNvPr>
              <p:cNvSpPr txBox="1"/>
              <p:nvPr/>
            </p:nvSpPr>
            <p:spPr>
              <a:xfrm>
                <a:off x="5049992" y="1237098"/>
                <a:ext cx="166825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Source of Real Images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79AF655-3EBF-D1F9-2D76-747B31CEE5A4}"/>
                  </a:ext>
                </a:extLst>
              </p:cNvPr>
              <p:cNvSpPr txBox="1"/>
              <p:nvPr/>
            </p:nvSpPr>
            <p:spPr>
              <a:xfrm>
                <a:off x="4920281" y="1947552"/>
                <a:ext cx="192767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Google Images</a:t>
                </a:r>
              </a:p>
            </p:txBody>
          </p:sp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61D0075-B8D2-EFF0-F78C-3A0837B72AFC}"/>
                </a:ext>
              </a:extLst>
            </p:cNvPr>
            <p:cNvCxnSpPr>
              <a:cxnSpLocks/>
            </p:cNvCxnSpPr>
            <p:nvPr/>
          </p:nvCxnSpPr>
          <p:spPr>
            <a:xfrm>
              <a:off x="4937707" y="1237098"/>
              <a:ext cx="0" cy="114903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5DA406D-8059-EF4E-3E44-7B0EAA8DF2AA}"/>
              </a:ext>
            </a:extLst>
          </p:cNvPr>
          <p:cNvGrpSpPr/>
          <p:nvPr/>
        </p:nvGrpSpPr>
        <p:grpSpPr>
          <a:xfrm>
            <a:off x="4887327" y="1223705"/>
            <a:ext cx="2284721" cy="1149036"/>
            <a:chOff x="6786827" y="1237098"/>
            <a:chExt cx="2284721" cy="114903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8956E91-9487-0555-6301-DC7D444569A2}"/>
                </a:ext>
              </a:extLst>
            </p:cNvPr>
            <p:cNvGrpSpPr/>
            <p:nvPr/>
          </p:nvGrpSpPr>
          <p:grpSpPr>
            <a:xfrm>
              <a:off x="6841696" y="1274028"/>
              <a:ext cx="2229852" cy="1042856"/>
              <a:chOff x="6841696" y="1274028"/>
              <a:chExt cx="2229852" cy="1042856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286855D-59CC-576E-D02D-1E1C50B58D2E}"/>
                  </a:ext>
                </a:extLst>
              </p:cNvPr>
              <p:cNvSpPr txBox="1"/>
              <p:nvPr/>
            </p:nvSpPr>
            <p:spPr>
              <a:xfrm>
                <a:off x="6888542" y="1274028"/>
                <a:ext cx="2074415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Number of Fake Images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9DF52EC-9B53-1E48-C958-B424CA073943}"/>
                  </a:ext>
                </a:extLst>
              </p:cNvPr>
              <p:cNvSpPr txBox="1"/>
              <p:nvPr/>
            </p:nvSpPr>
            <p:spPr>
              <a:xfrm>
                <a:off x="6841696" y="1947552"/>
                <a:ext cx="222985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70,325</a:t>
                </a:r>
              </a:p>
            </p:txBody>
          </p:sp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6EF91BA-B519-EFC1-7F4D-D453B68ADFAF}"/>
                </a:ext>
              </a:extLst>
            </p:cNvPr>
            <p:cNvCxnSpPr>
              <a:cxnSpLocks/>
            </p:cNvCxnSpPr>
            <p:nvPr/>
          </p:nvCxnSpPr>
          <p:spPr>
            <a:xfrm>
              <a:off x="6786827" y="1237098"/>
              <a:ext cx="0" cy="114903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CC5656-3A53-AF67-69C9-56F754E76FFB}"/>
              </a:ext>
            </a:extLst>
          </p:cNvPr>
          <p:cNvGrpSpPr/>
          <p:nvPr/>
        </p:nvGrpSpPr>
        <p:grpSpPr>
          <a:xfrm>
            <a:off x="9071548" y="1237098"/>
            <a:ext cx="2587051" cy="1149036"/>
            <a:chOff x="9071548" y="1237098"/>
            <a:chExt cx="2587051" cy="114903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8B51180-542C-817A-5E02-6157B8ADDA93}"/>
                </a:ext>
              </a:extLst>
            </p:cNvPr>
            <p:cNvGrpSpPr/>
            <p:nvPr/>
          </p:nvGrpSpPr>
          <p:grpSpPr>
            <a:xfrm>
              <a:off x="9220088" y="1237098"/>
              <a:ext cx="2438511" cy="1079786"/>
              <a:chOff x="9220088" y="1237098"/>
              <a:chExt cx="2438511" cy="1079786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83BAE3C-9545-3D6D-0A22-92F260522AB4}"/>
                  </a:ext>
                </a:extLst>
              </p:cNvPr>
              <p:cNvSpPr txBox="1"/>
              <p:nvPr/>
            </p:nvSpPr>
            <p:spPr>
              <a:xfrm>
                <a:off x="9321802" y="1237098"/>
                <a:ext cx="215899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Source of Fake Images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25D0359-AD1F-2FB6-9FE0-15830784547D}"/>
                  </a:ext>
                </a:extLst>
              </p:cNvPr>
              <p:cNvSpPr txBox="1"/>
              <p:nvPr/>
            </p:nvSpPr>
            <p:spPr>
              <a:xfrm>
                <a:off x="9220088" y="1947552"/>
                <a:ext cx="24385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GAN (AI-Generated)</a:t>
                </a:r>
              </a:p>
            </p:txBody>
          </p: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4A3C17A-0D68-2578-D1D8-DB4BF1D11CB1}"/>
                </a:ext>
              </a:extLst>
            </p:cNvPr>
            <p:cNvCxnSpPr>
              <a:cxnSpLocks/>
            </p:cNvCxnSpPr>
            <p:nvPr/>
          </p:nvCxnSpPr>
          <p:spPr>
            <a:xfrm>
              <a:off x="9071548" y="1237098"/>
              <a:ext cx="0" cy="114903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81FB113-AC85-A509-7A85-01C9DE547F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2137251"/>
              </p:ext>
            </p:extLst>
          </p:nvPr>
        </p:nvGraphicFramePr>
        <p:xfrm>
          <a:off x="665197" y="2902336"/>
          <a:ext cx="1001557" cy="130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1557">
                  <a:extLst>
                    <a:ext uri="{9D8B030D-6E8A-4147-A177-3AD203B41FA5}">
                      <a16:colId xmlns:a16="http://schemas.microsoft.com/office/drawing/2014/main" val="378140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Outfit" pitchFamily="2" charset="0"/>
                        </a:rPr>
                        <a:t>Images</a:t>
                      </a:r>
                      <a:endParaRPr lang="en-US" sz="1200" dirty="0">
                        <a:latin typeface="Outfit" pitchFamily="2" charset="0"/>
                      </a:endParaRPr>
                    </a:p>
                  </a:txBody>
                  <a:tcPr marL="71488" marR="71488" marT="35744" marB="3574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7F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9502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Outfit" pitchFamily="2" charset="0"/>
                        </a:rPr>
                        <a:t>Image ID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1436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Outfit" pitchFamily="2" charset="0"/>
                        </a:rPr>
                        <a:t>File Name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993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Outfit" pitchFamily="2" charset="0"/>
                        </a:rPr>
                        <a:t>Width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1169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Outfit" pitchFamily="2" charset="0"/>
                        </a:rPr>
                        <a:t>Height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131010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45FA7386-C5F3-9121-E4E4-7FF6A71BBD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654960"/>
              </p:ext>
            </p:extLst>
          </p:nvPr>
        </p:nvGraphicFramePr>
        <p:xfrm>
          <a:off x="1720880" y="2877595"/>
          <a:ext cx="1340624" cy="2065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0624">
                  <a:extLst>
                    <a:ext uri="{9D8B030D-6E8A-4147-A177-3AD203B41FA5}">
                      <a16:colId xmlns:a16="http://schemas.microsoft.com/office/drawing/2014/main" val="126108244"/>
                    </a:ext>
                  </a:extLst>
                </a:gridCol>
              </a:tblGrid>
              <a:tr h="206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Outfit" pitchFamily="2" charset="0"/>
                        </a:rPr>
                        <a:t>Annotations</a:t>
                      </a:r>
                      <a:endParaRPr lang="en-US" sz="1200" dirty="0">
                        <a:latin typeface="Outfit" pitchFamily="2" charset="0"/>
                      </a:endParaRPr>
                    </a:p>
                  </a:txBody>
                  <a:tcPr marL="71488" marR="71488" marT="35744" marB="3574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7F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588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Outfit" pitchFamily="2" charset="0"/>
                        </a:rPr>
                        <a:t>Image ID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3454121"/>
                  </a:ext>
                </a:extLst>
              </a:tr>
              <a:tr h="18816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Outfit" pitchFamily="2" charset="0"/>
                        </a:rPr>
                        <a:t>Face ID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6452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Outfit" pitchFamily="2" charset="0"/>
                        </a:rPr>
                        <a:t>Iscrowd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9217911"/>
                  </a:ext>
                </a:extLst>
              </a:tr>
              <a:tr h="18816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Outfit" pitchFamily="2" charset="0"/>
                        </a:rPr>
                        <a:t>Area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665672"/>
                  </a:ext>
                </a:extLst>
              </a:tr>
              <a:tr h="18816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Outfit" pitchFamily="2" charset="0"/>
                        </a:rPr>
                        <a:t>Category ID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106531"/>
                  </a:ext>
                </a:extLst>
              </a:tr>
              <a:tr h="18816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latin typeface="Outfit" pitchFamily="2" charset="0"/>
                        </a:rPr>
                        <a:t>BBox</a:t>
                      </a:r>
                      <a:endParaRPr lang="en-US" sz="1200" dirty="0">
                        <a:latin typeface="Outfit" pitchFamily="2" charset="0"/>
                      </a:endParaRP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556382"/>
                  </a:ext>
                </a:extLst>
              </a:tr>
              <a:tr h="18816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Outfit" pitchFamily="2" charset="0"/>
                        </a:rPr>
                        <a:t>Segmentation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93106"/>
                  </a:ext>
                </a:extLst>
              </a:tr>
            </a:tbl>
          </a:graphicData>
        </a:graphic>
      </p:graphicFrame>
      <p:sp>
        <p:nvSpPr>
          <p:cNvPr id="24" name="Content Placeholder 8">
            <a:extLst>
              <a:ext uri="{FF2B5EF4-FFF2-40B4-BE49-F238E27FC236}">
                <a16:creationId xmlns:a16="http://schemas.microsoft.com/office/drawing/2014/main" id="{017417FB-96B7-F0A9-AECC-67B26A616B15}"/>
              </a:ext>
            </a:extLst>
          </p:cNvPr>
          <p:cNvSpPr>
            <a:spLocks noGrp="1"/>
          </p:cNvSpPr>
          <p:nvPr/>
        </p:nvSpPr>
        <p:spPr>
          <a:xfrm>
            <a:off x="329530" y="2422765"/>
            <a:ext cx="3067640" cy="401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Two Lists of Information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0E4DBC-43D5-27A0-9275-853CD3C600BF}"/>
              </a:ext>
            </a:extLst>
          </p:cNvPr>
          <p:cNvGrpSpPr/>
          <p:nvPr/>
        </p:nvGrpSpPr>
        <p:grpSpPr>
          <a:xfrm>
            <a:off x="2944200" y="2391759"/>
            <a:ext cx="5194060" cy="3950686"/>
            <a:chOff x="6427083" y="1612785"/>
            <a:chExt cx="5194060" cy="4448397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2E9A736-0620-8F02-63D1-2784A780BC4E}"/>
                </a:ext>
              </a:extLst>
            </p:cNvPr>
            <p:cNvGrpSpPr/>
            <p:nvPr/>
          </p:nvGrpSpPr>
          <p:grpSpPr>
            <a:xfrm>
              <a:off x="10083371" y="1612785"/>
              <a:ext cx="1537772" cy="4448397"/>
              <a:chOff x="9251594" y="1168285"/>
              <a:chExt cx="1537772" cy="4448397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1BF8894C-8125-432E-4FDB-6D2308D4B6AD}"/>
                  </a:ext>
                </a:extLst>
              </p:cNvPr>
              <p:cNvSpPr txBox="1"/>
              <p:nvPr/>
            </p:nvSpPr>
            <p:spPr>
              <a:xfrm>
                <a:off x="9733012" y="2301878"/>
                <a:ext cx="1053548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Image_id</a:t>
                </a:r>
                <a:endParaRPr kumimoji="0" lang="en-US" sz="9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Iscrowd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Area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Category_ID</a:t>
                </a:r>
                <a:endParaRPr kumimoji="0" lang="en-US" sz="9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Bbox</a:t>
                </a:r>
                <a:endParaRPr kumimoji="0" lang="en-US" sz="9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segmentation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4BC7C227-6C28-F2C7-0565-93DC12E737CC}"/>
                  </a:ext>
                </a:extLst>
              </p:cNvPr>
              <p:cNvSpPr txBox="1"/>
              <p:nvPr/>
            </p:nvSpPr>
            <p:spPr>
              <a:xfrm>
                <a:off x="9735818" y="1168285"/>
                <a:ext cx="1053548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Image_id</a:t>
                </a:r>
                <a:endParaRPr kumimoji="0" lang="en-US" sz="9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Iscrowd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Area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Category_ID</a:t>
                </a:r>
                <a:endParaRPr kumimoji="0" lang="en-US" sz="9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Bbox</a:t>
                </a:r>
                <a:endParaRPr kumimoji="0" lang="en-US" sz="9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segmentation</a:t>
                </a:r>
              </a:p>
            </p:txBody>
          </p:sp>
          <p:cxnSp>
            <p:nvCxnSpPr>
              <p:cNvPr id="135" name="Connector: Elbow 134">
                <a:extLst>
                  <a:ext uri="{FF2B5EF4-FFF2-40B4-BE49-F238E27FC236}">
                    <a16:creationId xmlns:a16="http://schemas.microsoft.com/office/drawing/2014/main" id="{45544DB1-6B4D-1AB0-A6AE-7F935AF6B1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51594" y="1699200"/>
                <a:ext cx="473723" cy="225578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onnector: Elbow 135">
                <a:extLst>
                  <a:ext uri="{FF2B5EF4-FFF2-40B4-BE49-F238E27FC236}">
                    <a16:creationId xmlns:a16="http://schemas.microsoft.com/office/drawing/2014/main" id="{CD5D2C9F-6D02-E033-CCB9-5A8A6F871813}"/>
                  </a:ext>
                </a:extLst>
              </p:cNvPr>
              <p:cNvCxnSpPr>
                <a:cxnSpLocks/>
                <a:endCxn id="133" idx="1"/>
              </p:cNvCxnSpPr>
              <p:nvPr/>
            </p:nvCxnSpPr>
            <p:spPr>
              <a:xfrm>
                <a:off x="9262095" y="2513246"/>
                <a:ext cx="470917" cy="319547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0AD0E953-FFDE-28D4-0575-DA4D7375580A}"/>
                  </a:ext>
                </a:extLst>
              </p:cNvPr>
              <p:cNvSpPr txBox="1"/>
              <p:nvPr/>
            </p:nvSpPr>
            <p:spPr>
              <a:xfrm>
                <a:off x="9733012" y="4554853"/>
                <a:ext cx="1053548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Image_id</a:t>
                </a:r>
                <a:endParaRPr kumimoji="0" lang="en-US" sz="9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Iscrowd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Area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Category_ID</a:t>
                </a:r>
                <a:endParaRPr kumimoji="0" lang="en-US" sz="9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Bbox</a:t>
                </a:r>
                <a:endParaRPr kumimoji="0" lang="en-US" sz="9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segmentation</a:t>
                </a: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37FA4411-56A0-49C0-5BFB-1925177B9B9C}"/>
                  </a:ext>
                </a:extLst>
              </p:cNvPr>
              <p:cNvSpPr txBox="1"/>
              <p:nvPr/>
            </p:nvSpPr>
            <p:spPr>
              <a:xfrm>
                <a:off x="9735818" y="3421260"/>
                <a:ext cx="1053548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Image_id</a:t>
                </a:r>
                <a:endParaRPr kumimoji="0" lang="en-US" sz="9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Iscrowd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Area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Category_ID</a:t>
                </a:r>
                <a:endParaRPr kumimoji="0" lang="en-US" sz="9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Bbox</a:t>
                </a:r>
                <a:endParaRPr kumimoji="0" lang="en-US" sz="9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segmentation</a:t>
                </a:r>
              </a:p>
            </p:txBody>
          </p:sp>
          <p:cxnSp>
            <p:nvCxnSpPr>
              <p:cNvPr id="139" name="Connector: Elbow 138">
                <a:extLst>
                  <a:ext uri="{FF2B5EF4-FFF2-40B4-BE49-F238E27FC236}">
                    <a16:creationId xmlns:a16="http://schemas.microsoft.com/office/drawing/2014/main" id="{133FEE46-7180-C148-D918-600606B36F9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51594" y="3952175"/>
                <a:ext cx="473723" cy="225578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nector: Elbow 139">
                <a:extLst>
                  <a:ext uri="{FF2B5EF4-FFF2-40B4-BE49-F238E27FC236}">
                    <a16:creationId xmlns:a16="http://schemas.microsoft.com/office/drawing/2014/main" id="{100AAA12-647C-1860-A9D9-2F09C4D8E350}"/>
                  </a:ext>
                </a:extLst>
              </p:cNvPr>
              <p:cNvCxnSpPr>
                <a:cxnSpLocks/>
                <a:endCxn id="137" idx="1"/>
              </p:cNvCxnSpPr>
              <p:nvPr/>
            </p:nvCxnSpPr>
            <p:spPr>
              <a:xfrm>
                <a:off x="9262095" y="4766221"/>
                <a:ext cx="470917" cy="319547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2D6C688-8BB7-EE34-86D5-846CBCE0835A}"/>
                </a:ext>
              </a:extLst>
            </p:cNvPr>
            <p:cNvGrpSpPr/>
            <p:nvPr/>
          </p:nvGrpSpPr>
          <p:grpSpPr>
            <a:xfrm>
              <a:off x="6427083" y="2434525"/>
              <a:ext cx="1560406" cy="2870990"/>
              <a:chOff x="5595306" y="1990025"/>
              <a:chExt cx="1560406" cy="2870990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55728F8-3E14-C713-D8D1-A42E279690D7}"/>
                  </a:ext>
                </a:extLst>
              </p:cNvPr>
              <p:cNvSpPr txBox="1"/>
              <p:nvPr/>
            </p:nvSpPr>
            <p:spPr>
              <a:xfrm>
                <a:off x="5702325" y="1990025"/>
                <a:ext cx="1453387" cy="566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IMAGE[1]</a:t>
                </a:r>
                <a:endParaRPr kumimoji="0" lang="en-US" sz="1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78811A1-E291-E8CB-F410-D97B3D8A02E0}"/>
                  </a:ext>
                </a:extLst>
              </p:cNvPr>
              <p:cNvSpPr txBox="1"/>
              <p:nvPr/>
            </p:nvSpPr>
            <p:spPr>
              <a:xfrm>
                <a:off x="5595306" y="4243000"/>
                <a:ext cx="1560406" cy="618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IMAGE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[N]</a:t>
                </a:r>
                <a:endParaRPr kumimoji="0" lang="en-US" sz="2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4EE07199-38AB-5401-8129-820ED4DB83E5}"/>
                  </a:ext>
                </a:extLst>
              </p:cNvPr>
              <p:cNvSpPr txBox="1"/>
              <p:nvPr/>
            </p:nvSpPr>
            <p:spPr>
              <a:xfrm rot="16200000">
                <a:off x="6062603" y="2723319"/>
                <a:ext cx="625812" cy="995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…</a:t>
                </a:r>
                <a:endParaRPr kumimoji="0" lang="en-US" sz="8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8370F3D-36D4-79A1-6503-E9C40469A107}"/>
                </a:ext>
              </a:extLst>
            </p:cNvPr>
            <p:cNvGrpSpPr/>
            <p:nvPr/>
          </p:nvGrpSpPr>
          <p:grpSpPr>
            <a:xfrm>
              <a:off x="7928886" y="2167786"/>
              <a:ext cx="2381044" cy="3353120"/>
              <a:chOff x="7097109" y="1723286"/>
              <a:chExt cx="2381044" cy="3353120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213727F-0123-EB4F-B34E-8C21BC81B1DD}"/>
                  </a:ext>
                </a:extLst>
              </p:cNvPr>
              <p:cNvSpPr txBox="1"/>
              <p:nvPr/>
            </p:nvSpPr>
            <p:spPr>
              <a:xfrm>
                <a:off x="7354355" y="1723286"/>
                <a:ext cx="1907740" cy="533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IMG_1_FACE[1]</a:t>
                </a:r>
                <a:endParaRPr kumimoji="0" lang="en-US" sz="2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30B42DD-6CAE-79B5-6D61-3DFFF0403D8B}"/>
                  </a:ext>
                </a:extLst>
              </p:cNvPr>
              <p:cNvSpPr txBox="1"/>
              <p:nvPr/>
            </p:nvSpPr>
            <p:spPr>
              <a:xfrm>
                <a:off x="7354356" y="2289952"/>
                <a:ext cx="2015190" cy="533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IMG_1_FACE[N]</a:t>
                </a:r>
                <a:endParaRPr kumimoji="0" lang="en-US" sz="2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640D726-8DB9-B5D9-8DF2-23C7D4E50BD0}"/>
                  </a:ext>
                </a:extLst>
              </p:cNvPr>
              <p:cNvSpPr txBox="1"/>
              <p:nvPr/>
            </p:nvSpPr>
            <p:spPr>
              <a:xfrm rot="16200000">
                <a:off x="8053330" y="1862847"/>
                <a:ext cx="457708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…</a:t>
                </a:r>
                <a:endParaRPr kumimoji="0" lang="en-US" sz="3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0" name="Connector: Elbow 39">
                <a:extLst>
                  <a:ext uri="{FF2B5EF4-FFF2-40B4-BE49-F238E27FC236}">
                    <a16:creationId xmlns:a16="http://schemas.microsoft.com/office/drawing/2014/main" id="{C25FF6BA-260B-A0F4-A8A7-2AB99394E9B2}"/>
                  </a:ext>
                </a:extLst>
              </p:cNvPr>
              <p:cNvCxnSpPr>
                <a:cxnSpLocks/>
                <a:endCxn id="36" idx="1"/>
              </p:cNvCxnSpPr>
              <p:nvPr/>
            </p:nvCxnSpPr>
            <p:spPr>
              <a:xfrm flipV="1">
                <a:off x="7097109" y="1990026"/>
                <a:ext cx="257246" cy="185727"/>
              </a:xfrm>
              <a:prstGeom prst="bentConnector3">
                <a:avLst>
                  <a:gd name="adj1" fmla="val 23711"/>
                </a:avLst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or: Elbow 42">
                <a:extLst>
                  <a:ext uri="{FF2B5EF4-FFF2-40B4-BE49-F238E27FC236}">
                    <a16:creationId xmlns:a16="http://schemas.microsoft.com/office/drawing/2014/main" id="{E22C11D5-DFF7-F2E4-6DE2-A1863B01C6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97109" y="2301878"/>
                <a:ext cx="257246" cy="185727"/>
              </a:xfrm>
              <a:prstGeom prst="bentConnector3">
                <a:avLst>
                  <a:gd name="adj1" fmla="val 23711"/>
                </a:avLst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BC0EEDB-708C-F0B4-E7B5-BDCFE526B601}"/>
                  </a:ext>
                </a:extLst>
              </p:cNvPr>
              <p:cNvSpPr txBox="1"/>
              <p:nvPr/>
            </p:nvSpPr>
            <p:spPr>
              <a:xfrm>
                <a:off x="7251539" y="3976261"/>
                <a:ext cx="2113372" cy="533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IMG_N_FACE[1]</a:t>
                </a:r>
                <a:endParaRPr kumimoji="0" lang="en-US" sz="2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6EA7D91-979A-1303-8E2D-CBFFC9130FB0}"/>
                  </a:ext>
                </a:extLst>
              </p:cNvPr>
              <p:cNvSpPr txBox="1"/>
              <p:nvPr/>
            </p:nvSpPr>
            <p:spPr>
              <a:xfrm>
                <a:off x="7245749" y="4542927"/>
                <a:ext cx="2232404" cy="533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IMG_N_FACE[N]</a:t>
                </a:r>
                <a:endParaRPr kumimoji="0" lang="en-US" sz="2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6" name="Connector: Elbow 45">
                <a:extLst>
                  <a:ext uri="{FF2B5EF4-FFF2-40B4-BE49-F238E27FC236}">
                    <a16:creationId xmlns:a16="http://schemas.microsoft.com/office/drawing/2014/main" id="{43121C50-1411-F68B-0E11-916994918A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97109" y="4554853"/>
                <a:ext cx="257246" cy="185727"/>
              </a:xfrm>
              <a:prstGeom prst="bentConnector3">
                <a:avLst>
                  <a:gd name="adj1" fmla="val 23711"/>
                </a:avLst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7B6E3B2-ED25-E42D-C899-68782BBC7DA1}"/>
                  </a:ext>
                </a:extLst>
              </p:cNvPr>
              <p:cNvSpPr txBox="1"/>
              <p:nvPr/>
            </p:nvSpPr>
            <p:spPr>
              <a:xfrm rot="16200000">
                <a:off x="8053330" y="4111989"/>
                <a:ext cx="457708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…</a:t>
                </a:r>
                <a:endParaRPr kumimoji="0" lang="en-US" sz="3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1" name="Connector: Elbow 50">
                <a:extLst>
                  <a:ext uri="{FF2B5EF4-FFF2-40B4-BE49-F238E27FC236}">
                    <a16:creationId xmlns:a16="http://schemas.microsoft.com/office/drawing/2014/main" id="{34C6D492-FA5C-10B4-7348-FF3E80234B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97109" y="4207101"/>
                <a:ext cx="257246" cy="185727"/>
              </a:xfrm>
              <a:prstGeom prst="bentConnector3">
                <a:avLst>
                  <a:gd name="adj1" fmla="val 23711"/>
                </a:avLst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86" name="Content Placeholder 3">
            <a:extLst>
              <a:ext uri="{FF2B5EF4-FFF2-40B4-BE49-F238E27FC236}">
                <a16:creationId xmlns:a16="http://schemas.microsoft.com/office/drawing/2014/main" id="{2E07B681-622D-8D3A-3596-1FEEE47C412B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2" t="12197" r="13882" b="12197"/>
          <a:stretch>
            <a:fillRect/>
          </a:stretch>
        </p:blipFill>
        <p:spPr>
          <a:xfrm>
            <a:off x="8554006" y="4517350"/>
            <a:ext cx="3082670" cy="1636669"/>
          </a:xfrm>
          <a:prstGeom prst="rect">
            <a:avLst/>
          </a:prstGeom>
        </p:spPr>
      </p:pic>
      <p:sp>
        <p:nvSpPr>
          <p:cNvPr id="188" name="TextBox 187">
            <a:extLst>
              <a:ext uri="{FF2B5EF4-FFF2-40B4-BE49-F238E27FC236}">
                <a16:creationId xmlns:a16="http://schemas.microsoft.com/office/drawing/2014/main" id="{C92E48D0-71F8-98F9-3484-D0112A6FB1C0}"/>
              </a:ext>
            </a:extLst>
          </p:cNvPr>
          <p:cNvSpPr txBox="1"/>
          <p:nvPr/>
        </p:nvSpPr>
        <p:spPr>
          <a:xfrm>
            <a:off x="8100753" y="6226292"/>
            <a:ext cx="4091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Outfit" pitchFamily="2" charset="0"/>
              </a:rPr>
              <a:t>Bounding Box [x, y, width, height]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0C33F43-313C-DFAB-0E65-53620FFD625E}"/>
              </a:ext>
            </a:extLst>
          </p:cNvPr>
          <p:cNvGrpSpPr/>
          <p:nvPr/>
        </p:nvGrpSpPr>
        <p:grpSpPr>
          <a:xfrm>
            <a:off x="8554006" y="2504231"/>
            <a:ext cx="3492086" cy="1846727"/>
            <a:chOff x="8554006" y="2504231"/>
            <a:chExt cx="3492086" cy="1846727"/>
          </a:xfrm>
        </p:grpSpPr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D76E4818-8FC1-778B-1FC6-B8FFF5133ED2}"/>
                </a:ext>
              </a:extLst>
            </p:cNvPr>
            <p:cNvGrpSpPr/>
            <p:nvPr/>
          </p:nvGrpSpPr>
          <p:grpSpPr>
            <a:xfrm>
              <a:off x="10858476" y="2504231"/>
              <a:ext cx="1187616" cy="904156"/>
              <a:chOff x="3466714" y="4954240"/>
              <a:chExt cx="1187616" cy="904156"/>
            </a:xfrm>
          </p:grpSpPr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B70958BE-A5A1-F6D7-B01E-50D27642C122}"/>
                  </a:ext>
                </a:extLst>
              </p:cNvPr>
              <p:cNvSpPr txBox="1"/>
              <p:nvPr/>
            </p:nvSpPr>
            <p:spPr>
              <a:xfrm>
                <a:off x="3466714" y="5212065"/>
                <a:ext cx="118761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Real or Fake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Bounding box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Segmentation</a:t>
                </a:r>
              </a:p>
            </p:txBody>
          </p:sp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66C6FA25-B9AD-EE15-D1F5-F8739354DADE}"/>
                  </a:ext>
                </a:extLst>
              </p:cNvPr>
              <p:cNvSpPr txBox="1"/>
              <p:nvPr/>
            </p:nvSpPr>
            <p:spPr>
              <a:xfrm>
                <a:off x="3466714" y="4954240"/>
                <a:ext cx="1132345" cy="487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FACE[1]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6AF59801-4667-0106-D7F4-B98E84AE96CC}"/>
                </a:ext>
              </a:extLst>
            </p:cNvPr>
            <p:cNvGrpSpPr/>
            <p:nvPr/>
          </p:nvGrpSpPr>
          <p:grpSpPr>
            <a:xfrm>
              <a:off x="10834863" y="3408387"/>
              <a:ext cx="1197190" cy="904156"/>
              <a:chOff x="4593859" y="4954240"/>
              <a:chExt cx="1197190" cy="904156"/>
            </a:xfrm>
          </p:grpSpPr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1017B733-0895-D27E-4883-45D901A4C349}"/>
                  </a:ext>
                </a:extLst>
              </p:cNvPr>
              <p:cNvSpPr txBox="1"/>
              <p:nvPr/>
            </p:nvSpPr>
            <p:spPr>
              <a:xfrm>
                <a:off x="4598646" y="5212065"/>
                <a:ext cx="118761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Real or Fake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Bounding box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Segmentation</a:t>
                </a:r>
              </a:p>
            </p:txBody>
          </p:sp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7F2DFD63-8AED-00FC-D64A-61E596FB0CAD}"/>
                  </a:ext>
                </a:extLst>
              </p:cNvPr>
              <p:cNvSpPr txBox="1"/>
              <p:nvPr/>
            </p:nvSpPr>
            <p:spPr>
              <a:xfrm>
                <a:off x="4593859" y="4954240"/>
                <a:ext cx="1197190" cy="487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FACE[2]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A96E76BC-7659-A84A-3963-EEB9B0238CA9}"/>
                </a:ext>
              </a:extLst>
            </p:cNvPr>
            <p:cNvGrpSpPr/>
            <p:nvPr/>
          </p:nvGrpSpPr>
          <p:grpSpPr>
            <a:xfrm>
              <a:off x="8554006" y="2756034"/>
              <a:ext cx="2225586" cy="1594924"/>
              <a:chOff x="599992" y="5152263"/>
              <a:chExt cx="2225586" cy="1594924"/>
            </a:xfrm>
          </p:grpSpPr>
          <p:sp>
            <p:nvSpPr>
              <p:cNvPr id="189" name="Rectangle: Rounded Corners 188">
                <a:extLst>
                  <a:ext uri="{FF2B5EF4-FFF2-40B4-BE49-F238E27FC236}">
                    <a16:creationId xmlns:a16="http://schemas.microsoft.com/office/drawing/2014/main" id="{C1035C30-BC8A-047E-5DD7-3B675CDB830D}"/>
                  </a:ext>
                </a:extLst>
              </p:cNvPr>
              <p:cNvSpPr/>
              <p:nvPr/>
            </p:nvSpPr>
            <p:spPr>
              <a:xfrm>
                <a:off x="599992" y="5152263"/>
                <a:ext cx="2225586" cy="1190704"/>
              </a:xfrm>
              <a:prstGeom prst="roundRect">
                <a:avLst>
                  <a:gd name="adj" fmla="val 2252"/>
                </a:avLst>
              </a:prstGeom>
              <a:solidFill>
                <a:srgbClr val="01204C"/>
              </a:solidFill>
              <a:ln w="38100">
                <a:solidFill>
                  <a:schemeClr val="bg1"/>
                </a:solidFill>
              </a:ln>
              <a:effec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0" name="TextBox 189">
                <a:extLst>
                  <a:ext uri="{FF2B5EF4-FFF2-40B4-BE49-F238E27FC236}">
                    <a16:creationId xmlns:a16="http://schemas.microsoft.com/office/drawing/2014/main" id="{AC51D896-F14B-62CD-C21E-8F7248FE9358}"/>
                  </a:ext>
                </a:extLst>
              </p:cNvPr>
              <p:cNvSpPr txBox="1"/>
              <p:nvPr/>
            </p:nvSpPr>
            <p:spPr>
              <a:xfrm>
                <a:off x="1104566" y="6377855"/>
                <a:ext cx="1180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IMAGE[1]</a:t>
                </a:r>
                <a:endParaRPr kumimoji="0" lang="en-US" sz="100" b="1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91" name="Picture 190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8621B3FC-6222-FE1A-AF57-8FBAC7E65C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biLevel thresh="25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000"/>
                        </a14:imgEffect>
                        <a14:imgEffect>
                          <a14:colorTemperature colorTemp="1500"/>
                        </a14:imgEffect>
                        <a14:imgEffect>
                          <a14:saturation sat="0"/>
                        </a14:imgEffect>
                        <a14:imgEffect>
                          <a14:brightnessContrast bright="100000" contrast="-9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6932" y="5337853"/>
                <a:ext cx="509789" cy="509790"/>
              </a:xfrm>
              <a:prstGeom prst="rect">
                <a:avLst/>
              </a:prstGeom>
            </p:spPr>
          </p:pic>
          <p:sp>
            <p:nvSpPr>
              <p:cNvPr id="192" name="Flowchart: Delay 191">
                <a:extLst>
                  <a:ext uri="{FF2B5EF4-FFF2-40B4-BE49-F238E27FC236}">
                    <a16:creationId xmlns:a16="http://schemas.microsoft.com/office/drawing/2014/main" id="{786F6A07-AC6F-DAE3-BA38-536254D8C3B1}"/>
                  </a:ext>
                </a:extLst>
              </p:cNvPr>
              <p:cNvSpPr/>
              <p:nvPr/>
            </p:nvSpPr>
            <p:spPr>
              <a:xfrm rot="16200000">
                <a:off x="2065617" y="5681559"/>
                <a:ext cx="312419" cy="737579"/>
              </a:xfrm>
              <a:prstGeom prst="flowChartDelay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93" name="Picture 192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A3C361B8-78C6-63B2-7F5E-9A9277867E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artisticPhotocopy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0496" y="5274007"/>
                <a:ext cx="573635" cy="573635"/>
              </a:xfrm>
              <a:prstGeom prst="rect">
                <a:avLst/>
              </a:prstGeom>
            </p:spPr>
          </p:pic>
          <p:sp>
            <p:nvSpPr>
              <p:cNvPr id="194" name="Flowchart: Delay 193">
                <a:extLst>
                  <a:ext uri="{FF2B5EF4-FFF2-40B4-BE49-F238E27FC236}">
                    <a16:creationId xmlns:a16="http://schemas.microsoft.com/office/drawing/2014/main" id="{C289BF30-D093-ACB3-E60C-77BE14266990}"/>
                  </a:ext>
                </a:extLst>
              </p:cNvPr>
              <p:cNvSpPr/>
              <p:nvPr/>
            </p:nvSpPr>
            <p:spPr>
              <a:xfrm rot="16200000">
                <a:off x="1011103" y="5681557"/>
                <a:ext cx="312421" cy="737579"/>
              </a:xfrm>
              <a:prstGeom prst="flowChartDelay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0" name="TextBox 7">
            <a:extLst>
              <a:ext uri="{FF2B5EF4-FFF2-40B4-BE49-F238E27FC236}">
                <a16:creationId xmlns:a16="http://schemas.microsoft.com/office/drawing/2014/main" id="{F94E5DC0-AE26-0673-30E7-CBD83A814938}"/>
              </a:ext>
            </a:extLst>
          </p:cNvPr>
          <p:cNvSpPr txBox="1"/>
          <p:nvPr/>
        </p:nvSpPr>
        <p:spPr>
          <a:xfrm>
            <a:off x="779747" y="-6414706"/>
            <a:ext cx="10397155" cy="1024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Engineering Design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7BE8064-31B7-E63C-C28D-EA7049854CC8}"/>
              </a:ext>
            </a:extLst>
          </p:cNvPr>
          <p:cNvGrpSpPr/>
          <p:nvPr/>
        </p:nvGrpSpPr>
        <p:grpSpPr>
          <a:xfrm>
            <a:off x="323553" y="-4381156"/>
            <a:ext cx="11544894" cy="3648920"/>
            <a:chOff x="216619" y="2140087"/>
            <a:chExt cx="11544894" cy="3648920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0BDC751D-2440-98CF-7A8D-71A3BCF4B494}"/>
                </a:ext>
              </a:extLst>
            </p:cNvPr>
            <p:cNvSpPr/>
            <p:nvPr/>
          </p:nvSpPr>
          <p:spPr>
            <a:xfrm>
              <a:off x="216619" y="2140087"/>
              <a:ext cx="3794402" cy="3648920"/>
            </a:xfrm>
            <a:prstGeom prst="roundRect">
              <a:avLst>
                <a:gd name="adj" fmla="val 5933"/>
              </a:avLst>
            </a:prstGeom>
            <a:solidFill>
              <a:srgbClr val="7E7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61AC427-CB77-1FB8-8282-881E86A42942}"/>
                </a:ext>
              </a:extLst>
            </p:cNvPr>
            <p:cNvSpPr txBox="1"/>
            <p:nvPr/>
          </p:nvSpPr>
          <p:spPr>
            <a:xfrm>
              <a:off x="301387" y="3390372"/>
              <a:ext cx="3624866" cy="9541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Dataset Management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8E56F80-0BDA-8BCD-2FBC-D37F2D64EAA2}"/>
                </a:ext>
              </a:extLst>
            </p:cNvPr>
            <p:cNvGrpSpPr/>
            <p:nvPr/>
          </p:nvGrpSpPr>
          <p:grpSpPr>
            <a:xfrm>
              <a:off x="1536722" y="2248086"/>
              <a:ext cx="1154196" cy="1151162"/>
              <a:chOff x="1627948" y="2238721"/>
              <a:chExt cx="971744" cy="969190"/>
            </a:xfrm>
          </p:grpSpPr>
          <p:sp>
            <p:nvSpPr>
              <p:cNvPr id="131" name="Google Shape;12465;p89">
                <a:extLst>
                  <a:ext uri="{FF2B5EF4-FFF2-40B4-BE49-F238E27FC236}">
                    <a16:creationId xmlns:a16="http://schemas.microsoft.com/office/drawing/2014/main" id="{A174C96C-A5D4-BFBE-BBA5-3211F57FCCBB}"/>
                  </a:ext>
                </a:extLst>
              </p:cNvPr>
              <p:cNvSpPr/>
              <p:nvPr/>
            </p:nvSpPr>
            <p:spPr>
              <a:xfrm>
                <a:off x="1627948" y="2238721"/>
                <a:ext cx="971744" cy="969190"/>
              </a:xfrm>
              <a:custGeom>
                <a:avLst/>
                <a:gdLst/>
                <a:ahLst/>
                <a:cxnLst/>
                <a:rect l="l" t="t" r="r" b="b"/>
                <a:pathLst>
                  <a:path w="11784" h="11753" extrusionOk="0">
                    <a:moveTo>
                      <a:pt x="5734" y="694"/>
                    </a:moveTo>
                    <a:cubicBezTo>
                      <a:pt x="7624" y="694"/>
                      <a:pt x="9168" y="2238"/>
                      <a:pt x="9168" y="4128"/>
                    </a:cubicBezTo>
                    <a:cubicBezTo>
                      <a:pt x="9168" y="6050"/>
                      <a:pt x="7624" y="7594"/>
                      <a:pt x="5734" y="7594"/>
                    </a:cubicBezTo>
                    <a:cubicBezTo>
                      <a:pt x="3844" y="7594"/>
                      <a:pt x="2332" y="6018"/>
                      <a:pt x="2332" y="4128"/>
                    </a:cubicBezTo>
                    <a:cubicBezTo>
                      <a:pt x="2332" y="2238"/>
                      <a:pt x="3844" y="694"/>
                      <a:pt x="5734" y="694"/>
                    </a:cubicBezTo>
                    <a:close/>
                    <a:moveTo>
                      <a:pt x="977" y="7531"/>
                    </a:moveTo>
                    <a:cubicBezTo>
                      <a:pt x="1166" y="7531"/>
                      <a:pt x="1323" y="7688"/>
                      <a:pt x="1323" y="7909"/>
                    </a:cubicBezTo>
                    <a:cubicBezTo>
                      <a:pt x="1292" y="8129"/>
                      <a:pt x="1134" y="8255"/>
                      <a:pt x="977" y="8255"/>
                    </a:cubicBezTo>
                    <a:cubicBezTo>
                      <a:pt x="788" y="8255"/>
                      <a:pt x="630" y="8098"/>
                      <a:pt x="630" y="7909"/>
                    </a:cubicBezTo>
                    <a:cubicBezTo>
                      <a:pt x="630" y="7688"/>
                      <a:pt x="788" y="7531"/>
                      <a:pt x="977" y="7531"/>
                    </a:cubicBezTo>
                    <a:close/>
                    <a:moveTo>
                      <a:pt x="10586" y="7531"/>
                    </a:moveTo>
                    <a:cubicBezTo>
                      <a:pt x="10775" y="7531"/>
                      <a:pt x="10932" y="7688"/>
                      <a:pt x="10932" y="7909"/>
                    </a:cubicBezTo>
                    <a:cubicBezTo>
                      <a:pt x="10932" y="8129"/>
                      <a:pt x="10775" y="8255"/>
                      <a:pt x="10586" y="8255"/>
                    </a:cubicBezTo>
                    <a:cubicBezTo>
                      <a:pt x="10397" y="8255"/>
                      <a:pt x="10239" y="8098"/>
                      <a:pt x="10239" y="7909"/>
                    </a:cubicBezTo>
                    <a:cubicBezTo>
                      <a:pt x="10239" y="7688"/>
                      <a:pt x="10397" y="7531"/>
                      <a:pt x="10586" y="7531"/>
                    </a:cubicBezTo>
                    <a:close/>
                    <a:moveTo>
                      <a:pt x="3025" y="9641"/>
                    </a:moveTo>
                    <a:cubicBezTo>
                      <a:pt x="3214" y="9641"/>
                      <a:pt x="3371" y="9799"/>
                      <a:pt x="3371" y="9988"/>
                    </a:cubicBezTo>
                    <a:cubicBezTo>
                      <a:pt x="3340" y="10177"/>
                      <a:pt x="3214" y="10335"/>
                      <a:pt x="3025" y="10335"/>
                    </a:cubicBezTo>
                    <a:cubicBezTo>
                      <a:pt x="2836" y="10335"/>
                      <a:pt x="2678" y="10177"/>
                      <a:pt x="2678" y="9988"/>
                    </a:cubicBezTo>
                    <a:cubicBezTo>
                      <a:pt x="2678" y="9799"/>
                      <a:pt x="2836" y="9641"/>
                      <a:pt x="3025" y="9641"/>
                    </a:cubicBezTo>
                    <a:close/>
                    <a:moveTo>
                      <a:pt x="8475" y="9641"/>
                    </a:moveTo>
                    <a:cubicBezTo>
                      <a:pt x="8696" y="9641"/>
                      <a:pt x="8822" y="9799"/>
                      <a:pt x="8822" y="9988"/>
                    </a:cubicBezTo>
                    <a:cubicBezTo>
                      <a:pt x="8822" y="10177"/>
                      <a:pt x="8664" y="10335"/>
                      <a:pt x="8475" y="10335"/>
                    </a:cubicBezTo>
                    <a:cubicBezTo>
                      <a:pt x="8255" y="10335"/>
                      <a:pt x="8128" y="10177"/>
                      <a:pt x="8128" y="9988"/>
                    </a:cubicBezTo>
                    <a:cubicBezTo>
                      <a:pt x="8128" y="9799"/>
                      <a:pt x="8255" y="9641"/>
                      <a:pt x="8475" y="9641"/>
                    </a:cubicBezTo>
                    <a:close/>
                    <a:moveTo>
                      <a:pt x="5734" y="10303"/>
                    </a:moveTo>
                    <a:cubicBezTo>
                      <a:pt x="5955" y="10303"/>
                      <a:pt x="6112" y="10461"/>
                      <a:pt x="6112" y="10650"/>
                    </a:cubicBezTo>
                    <a:cubicBezTo>
                      <a:pt x="6112" y="10839"/>
                      <a:pt x="5955" y="10996"/>
                      <a:pt x="5734" y="10996"/>
                    </a:cubicBezTo>
                    <a:cubicBezTo>
                      <a:pt x="5545" y="10996"/>
                      <a:pt x="5388" y="10839"/>
                      <a:pt x="5388" y="10650"/>
                    </a:cubicBezTo>
                    <a:cubicBezTo>
                      <a:pt x="5388" y="10461"/>
                      <a:pt x="5545" y="10303"/>
                      <a:pt x="5734" y="10303"/>
                    </a:cubicBezTo>
                    <a:close/>
                    <a:moveTo>
                      <a:pt x="5797" y="1"/>
                    </a:moveTo>
                    <a:cubicBezTo>
                      <a:pt x="3497" y="1"/>
                      <a:pt x="1701" y="1860"/>
                      <a:pt x="1701" y="4097"/>
                    </a:cubicBezTo>
                    <a:cubicBezTo>
                      <a:pt x="1701" y="5010"/>
                      <a:pt x="2017" y="5924"/>
                      <a:pt x="2552" y="6617"/>
                    </a:cubicBezTo>
                    <a:lnTo>
                      <a:pt x="1701" y="7153"/>
                    </a:lnTo>
                    <a:cubicBezTo>
                      <a:pt x="1481" y="6995"/>
                      <a:pt x="1260" y="6901"/>
                      <a:pt x="1040" y="6901"/>
                    </a:cubicBezTo>
                    <a:cubicBezTo>
                      <a:pt x="473" y="6901"/>
                      <a:pt x="0" y="7373"/>
                      <a:pt x="0" y="7940"/>
                    </a:cubicBezTo>
                    <a:cubicBezTo>
                      <a:pt x="0" y="8476"/>
                      <a:pt x="473" y="8948"/>
                      <a:pt x="1040" y="8948"/>
                    </a:cubicBezTo>
                    <a:cubicBezTo>
                      <a:pt x="1575" y="8948"/>
                      <a:pt x="2048" y="8476"/>
                      <a:pt x="2048" y="7940"/>
                    </a:cubicBezTo>
                    <a:lnTo>
                      <a:pt x="2048" y="7751"/>
                    </a:lnTo>
                    <a:lnTo>
                      <a:pt x="3088" y="7153"/>
                    </a:lnTo>
                    <a:cubicBezTo>
                      <a:pt x="3340" y="7373"/>
                      <a:pt x="3623" y="7625"/>
                      <a:pt x="3970" y="7783"/>
                    </a:cubicBezTo>
                    <a:lnTo>
                      <a:pt x="3308" y="8948"/>
                    </a:lnTo>
                    <a:lnTo>
                      <a:pt x="3119" y="8948"/>
                    </a:lnTo>
                    <a:cubicBezTo>
                      <a:pt x="2552" y="8948"/>
                      <a:pt x="2080" y="9421"/>
                      <a:pt x="2080" y="9988"/>
                    </a:cubicBezTo>
                    <a:cubicBezTo>
                      <a:pt x="2080" y="10524"/>
                      <a:pt x="2552" y="10996"/>
                      <a:pt x="3119" y="10996"/>
                    </a:cubicBezTo>
                    <a:cubicBezTo>
                      <a:pt x="3655" y="10996"/>
                      <a:pt x="4127" y="10524"/>
                      <a:pt x="4127" y="9988"/>
                    </a:cubicBezTo>
                    <a:cubicBezTo>
                      <a:pt x="4127" y="9736"/>
                      <a:pt x="4064" y="9515"/>
                      <a:pt x="3907" y="9326"/>
                    </a:cubicBezTo>
                    <a:lnTo>
                      <a:pt x="4600" y="8098"/>
                    </a:lnTo>
                    <a:cubicBezTo>
                      <a:pt x="4883" y="8161"/>
                      <a:pt x="5199" y="8255"/>
                      <a:pt x="5514" y="8287"/>
                    </a:cubicBezTo>
                    <a:lnTo>
                      <a:pt x="5514" y="9736"/>
                    </a:lnTo>
                    <a:cubicBezTo>
                      <a:pt x="5136" y="9894"/>
                      <a:pt x="4852" y="10272"/>
                      <a:pt x="4852" y="10713"/>
                    </a:cubicBezTo>
                    <a:cubicBezTo>
                      <a:pt x="4852" y="11280"/>
                      <a:pt x="5325" y="11752"/>
                      <a:pt x="5860" y="11752"/>
                    </a:cubicBezTo>
                    <a:cubicBezTo>
                      <a:pt x="6427" y="11752"/>
                      <a:pt x="6900" y="11280"/>
                      <a:pt x="6900" y="10713"/>
                    </a:cubicBezTo>
                    <a:cubicBezTo>
                      <a:pt x="6900" y="10303"/>
                      <a:pt x="6616" y="9894"/>
                      <a:pt x="6238" y="9736"/>
                    </a:cubicBezTo>
                    <a:lnTo>
                      <a:pt x="6238" y="8287"/>
                    </a:lnTo>
                    <a:cubicBezTo>
                      <a:pt x="6553" y="8255"/>
                      <a:pt x="6868" y="8224"/>
                      <a:pt x="7120" y="8098"/>
                    </a:cubicBezTo>
                    <a:lnTo>
                      <a:pt x="7845" y="9326"/>
                    </a:lnTo>
                    <a:cubicBezTo>
                      <a:pt x="7687" y="9515"/>
                      <a:pt x="7593" y="9736"/>
                      <a:pt x="7593" y="9988"/>
                    </a:cubicBezTo>
                    <a:cubicBezTo>
                      <a:pt x="7593" y="10524"/>
                      <a:pt x="8065" y="10996"/>
                      <a:pt x="8633" y="10996"/>
                    </a:cubicBezTo>
                    <a:cubicBezTo>
                      <a:pt x="9168" y="10996"/>
                      <a:pt x="9641" y="10524"/>
                      <a:pt x="9641" y="9988"/>
                    </a:cubicBezTo>
                    <a:cubicBezTo>
                      <a:pt x="9641" y="9421"/>
                      <a:pt x="9168" y="8948"/>
                      <a:pt x="8633" y="8948"/>
                    </a:cubicBezTo>
                    <a:lnTo>
                      <a:pt x="8444" y="8948"/>
                    </a:lnTo>
                    <a:lnTo>
                      <a:pt x="7750" y="7783"/>
                    </a:lnTo>
                    <a:cubicBezTo>
                      <a:pt x="8065" y="7625"/>
                      <a:pt x="8381" y="7373"/>
                      <a:pt x="8664" y="7153"/>
                    </a:cubicBezTo>
                    <a:lnTo>
                      <a:pt x="9735" y="7751"/>
                    </a:lnTo>
                    <a:lnTo>
                      <a:pt x="9735" y="7940"/>
                    </a:lnTo>
                    <a:cubicBezTo>
                      <a:pt x="9735" y="8476"/>
                      <a:pt x="10208" y="8948"/>
                      <a:pt x="10743" y="8948"/>
                    </a:cubicBezTo>
                    <a:cubicBezTo>
                      <a:pt x="11310" y="8948"/>
                      <a:pt x="11783" y="8476"/>
                      <a:pt x="11783" y="7940"/>
                    </a:cubicBezTo>
                    <a:cubicBezTo>
                      <a:pt x="11626" y="7342"/>
                      <a:pt x="11153" y="6901"/>
                      <a:pt x="10586" y="6901"/>
                    </a:cubicBezTo>
                    <a:cubicBezTo>
                      <a:pt x="10302" y="6901"/>
                      <a:pt x="10082" y="6995"/>
                      <a:pt x="9924" y="7153"/>
                    </a:cubicBezTo>
                    <a:lnTo>
                      <a:pt x="9011" y="6617"/>
                    </a:lnTo>
                    <a:cubicBezTo>
                      <a:pt x="9578" y="5924"/>
                      <a:pt x="9893" y="5010"/>
                      <a:pt x="9893" y="4097"/>
                    </a:cubicBezTo>
                    <a:cubicBezTo>
                      <a:pt x="9893" y="1828"/>
                      <a:pt x="8034" y="1"/>
                      <a:pt x="579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41" name="Google Shape;12466;p89">
                <a:extLst>
                  <a:ext uri="{FF2B5EF4-FFF2-40B4-BE49-F238E27FC236}">
                    <a16:creationId xmlns:a16="http://schemas.microsoft.com/office/drawing/2014/main" id="{1F03398F-BF26-1447-1253-70A8A4F26E57}"/>
                  </a:ext>
                </a:extLst>
              </p:cNvPr>
              <p:cNvSpPr/>
              <p:nvPr/>
            </p:nvSpPr>
            <p:spPr>
              <a:xfrm>
                <a:off x="1931907" y="2350458"/>
                <a:ext cx="342964" cy="397556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4821" extrusionOk="0">
                    <a:moveTo>
                      <a:pt x="2048" y="725"/>
                    </a:moveTo>
                    <a:cubicBezTo>
                      <a:pt x="2458" y="725"/>
                      <a:pt x="2741" y="1040"/>
                      <a:pt x="2741" y="1387"/>
                    </a:cubicBezTo>
                    <a:cubicBezTo>
                      <a:pt x="2741" y="1765"/>
                      <a:pt x="2426" y="2049"/>
                      <a:pt x="2048" y="2049"/>
                    </a:cubicBezTo>
                    <a:cubicBezTo>
                      <a:pt x="1702" y="2049"/>
                      <a:pt x="1387" y="1733"/>
                      <a:pt x="1387" y="1387"/>
                    </a:cubicBezTo>
                    <a:cubicBezTo>
                      <a:pt x="1387" y="1040"/>
                      <a:pt x="1702" y="725"/>
                      <a:pt x="2048" y="725"/>
                    </a:cubicBezTo>
                    <a:close/>
                    <a:moveTo>
                      <a:pt x="2363" y="2773"/>
                    </a:moveTo>
                    <a:cubicBezTo>
                      <a:pt x="2930" y="2773"/>
                      <a:pt x="3403" y="3246"/>
                      <a:pt x="3403" y="3781"/>
                    </a:cubicBezTo>
                    <a:lnTo>
                      <a:pt x="3403" y="4128"/>
                    </a:lnTo>
                    <a:lnTo>
                      <a:pt x="630" y="4128"/>
                    </a:lnTo>
                    <a:lnTo>
                      <a:pt x="630" y="3781"/>
                    </a:lnTo>
                    <a:lnTo>
                      <a:pt x="693" y="3781"/>
                    </a:lnTo>
                    <a:cubicBezTo>
                      <a:pt x="693" y="3246"/>
                      <a:pt x="1166" y="2773"/>
                      <a:pt x="1702" y="2773"/>
                    </a:cubicBezTo>
                    <a:close/>
                    <a:moveTo>
                      <a:pt x="2111" y="1"/>
                    </a:moveTo>
                    <a:cubicBezTo>
                      <a:pt x="1355" y="1"/>
                      <a:pt x="725" y="631"/>
                      <a:pt x="725" y="1387"/>
                    </a:cubicBezTo>
                    <a:cubicBezTo>
                      <a:pt x="725" y="1702"/>
                      <a:pt x="851" y="2017"/>
                      <a:pt x="1040" y="2238"/>
                    </a:cubicBezTo>
                    <a:cubicBezTo>
                      <a:pt x="441" y="2521"/>
                      <a:pt x="63" y="3120"/>
                      <a:pt x="63" y="3781"/>
                    </a:cubicBezTo>
                    <a:lnTo>
                      <a:pt x="63" y="4443"/>
                    </a:lnTo>
                    <a:cubicBezTo>
                      <a:pt x="0" y="4663"/>
                      <a:pt x="158" y="4821"/>
                      <a:pt x="378" y="4821"/>
                    </a:cubicBezTo>
                    <a:lnTo>
                      <a:pt x="3781" y="4821"/>
                    </a:lnTo>
                    <a:cubicBezTo>
                      <a:pt x="4001" y="4821"/>
                      <a:pt x="4159" y="4663"/>
                      <a:pt x="4159" y="4443"/>
                    </a:cubicBezTo>
                    <a:lnTo>
                      <a:pt x="4159" y="3781"/>
                    </a:lnTo>
                    <a:cubicBezTo>
                      <a:pt x="4159" y="3120"/>
                      <a:pt x="3749" y="2521"/>
                      <a:pt x="3151" y="2238"/>
                    </a:cubicBezTo>
                    <a:cubicBezTo>
                      <a:pt x="3371" y="2017"/>
                      <a:pt x="3466" y="1733"/>
                      <a:pt x="3466" y="1387"/>
                    </a:cubicBezTo>
                    <a:cubicBezTo>
                      <a:pt x="3466" y="631"/>
                      <a:pt x="2836" y="1"/>
                      <a:pt x="211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166D68C-EE00-A8C6-E27F-1E1674BE921B}"/>
                </a:ext>
              </a:extLst>
            </p:cNvPr>
            <p:cNvSpPr txBox="1"/>
            <p:nvPr/>
          </p:nvSpPr>
          <p:spPr>
            <a:xfrm>
              <a:off x="429015" y="4412718"/>
              <a:ext cx="33696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The process of labeling data to train AI models.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89B5551-503D-11A3-7F3D-4E82F5AFBE91}"/>
                </a:ext>
              </a:extLst>
            </p:cNvPr>
            <p:cNvSpPr/>
            <p:nvPr/>
          </p:nvSpPr>
          <p:spPr>
            <a:xfrm>
              <a:off x="4073745" y="2140087"/>
              <a:ext cx="3794402" cy="3648920"/>
            </a:xfrm>
            <a:prstGeom prst="roundRect">
              <a:avLst>
                <a:gd name="adj" fmla="val 5933"/>
              </a:avLst>
            </a:prstGeom>
            <a:solidFill>
              <a:srgbClr val="AB9B9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50A8539-3338-171F-22AA-D80FA389F917}"/>
                </a:ext>
              </a:extLst>
            </p:cNvPr>
            <p:cNvSpPr txBox="1"/>
            <p:nvPr/>
          </p:nvSpPr>
          <p:spPr>
            <a:xfrm>
              <a:off x="4318938" y="3390372"/>
              <a:ext cx="3304016" cy="9541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Model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Training</a:t>
              </a:r>
            </a:p>
          </p:txBody>
        </p:sp>
        <p:pic>
          <p:nvPicPr>
            <p:cNvPr id="50" name="Picture 49" descr="A black background with a smiling face&#10;&#10;AI-generated content may be incorrect.">
              <a:extLst>
                <a:ext uri="{FF2B5EF4-FFF2-40B4-BE49-F238E27FC236}">
                  <a16:creationId xmlns:a16="http://schemas.microsoft.com/office/drawing/2014/main" id="{6827A507-52D7-9652-FBF0-B4C341A54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093" y="2176814"/>
              <a:ext cx="1293706" cy="1293706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0A465D4-50AF-AAE8-E88F-C58431018F96}"/>
                </a:ext>
              </a:extLst>
            </p:cNvPr>
            <p:cNvSpPr txBox="1"/>
            <p:nvPr/>
          </p:nvSpPr>
          <p:spPr>
            <a:xfrm>
              <a:off x="4188921" y="4228052"/>
              <a:ext cx="3564052" cy="12003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Training a detector to classify by feeding it processed data.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3CBA1F8-4C5B-7311-21A9-1AA586BAE2B0}"/>
                </a:ext>
              </a:extLst>
            </p:cNvPr>
            <p:cNvSpPr/>
            <p:nvPr/>
          </p:nvSpPr>
          <p:spPr>
            <a:xfrm>
              <a:off x="7967111" y="2140087"/>
              <a:ext cx="3794402" cy="3648920"/>
            </a:xfrm>
            <a:prstGeom prst="roundRect">
              <a:avLst>
                <a:gd name="adj" fmla="val 5933"/>
              </a:avLst>
            </a:prstGeom>
            <a:solidFill>
              <a:srgbClr val="A7A28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E238A1D-8CBB-57F5-D3BF-E0C1912928FE}"/>
                </a:ext>
              </a:extLst>
            </p:cNvPr>
            <p:cNvSpPr txBox="1"/>
            <p:nvPr/>
          </p:nvSpPr>
          <p:spPr>
            <a:xfrm>
              <a:off x="7967111" y="3390372"/>
              <a:ext cx="3794402" cy="9541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Website tool development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0CCF0B4-A3BC-3256-2F9B-D283382E7BB6}"/>
                </a:ext>
              </a:extLst>
            </p:cNvPr>
            <p:cNvSpPr txBox="1"/>
            <p:nvPr/>
          </p:nvSpPr>
          <p:spPr>
            <a:xfrm>
              <a:off x="8091594" y="4228052"/>
              <a:ext cx="3545436" cy="12003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A platform for users to upload images and detect DeepFakes.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68CA41FB-1A18-1840-C29D-DE3D3D47CDC9}"/>
                </a:ext>
              </a:extLst>
            </p:cNvPr>
            <p:cNvGrpSpPr/>
            <p:nvPr/>
          </p:nvGrpSpPr>
          <p:grpSpPr>
            <a:xfrm>
              <a:off x="9349938" y="2369078"/>
              <a:ext cx="1028748" cy="909178"/>
              <a:chOff x="6924158" y="3860084"/>
              <a:chExt cx="641288" cy="566751"/>
            </a:xfrm>
          </p:grpSpPr>
          <p:sp>
            <p:nvSpPr>
              <p:cNvPr id="59" name="Google Shape;12445;p89">
                <a:extLst>
                  <a:ext uri="{FF2B5EF4-FFF2-40B4-BE49-F238E27FC236}">
                    <a16:creationId xmlns:a16="http://schemas.microsoft.com/office/drawing/2014/main" id="{C700F12A-8EE4-DCA6-E74F-90AAD0742B55}"/>
                  </a:ext>
                </a:extLst>
              </p:cNvPr>
              <p:cNvSpPr/>
              <p:nvPr/>
            </p:nvSpPr>
            <p:spPr>
              <a:xfrm>
                <a:off x="6924158" y="3860084"/>
                <a:ext cx="641288" cy="566751"/>
              </a:xfrm>
              <a:custGeom>
                <a:avLst/>
                <a:gdLst/>
                <a:ahLst/>
                <a:cxnLst/>
                <a:rect l="l" t="t" r="r" b="b"/>
                <a:pathLst>
                  <a:path w="11658" h="10303" extrusionOk="0">
                    <a:moveTo>
                      <a:pt x="10618" y="693"/>
                    </a:moveTo>
                    <a:cubicBezTo>
                      <a:pt x="10807" y="693"/>
                      <a:pt x="10964" y="851"/>
                      <a:pt x="10964" y="1040"/>
                    </a:cubicBezTo>
                    <a:lnTo>
                      <a:pt x="10964" y="2741"/>
                    </a:lnTo>
                    <a:lnTo>
                      <a:pt x="662" y="2741"/>
                    </a:lnTo>
                    <a:lnTo>
                      <a:pt x="662" y="1040"/>
                    </a:lnTo>
                    <a:cubicBezTo>
                      <a:pt x="662" y="851"/>
                      <a:pt x="820" y="693"/>
                      <a:pt x="1009" y="693"/>
                    </a:cubicBezTo>
                    <a:close/>
                    <a:moveTo>
                      <a:pt x="10996" y="3403"/>
                    </a:moveTo>
                    <a:lnTo>
                      <a:pt x="10996" y="9231"/>
                    </a:lnTo>
                    <a:cubicBezTo>
                      <a:pt x="10964" y="9420"/>
                      <a:pt x="10838" y="9578"/>
                      <a:pt x="10618" y="9578"/>
                    </a:cubicBezTo>
                    <a:lnTo>
                      <a:pt x="1009" y="9578"/>
                    </a:lnTo>
                    <a:cubicBezTo>
                      <a:pt x="820" y="9578"/>
                      <a:pt x="662" y="9420"/>
                      <a:pt x="662" y="9231"/>
                    </a:cubicBezTo>
                    <a:lnTo>
                      <a:pt x="662" y="3403"/>
                    </a:lnTo>
                    <a:close/>
                    <a:moveTo>
                      <a:pt x="1009" y="0"/>
                    </a:moveTo>
                    <a:cubicBezTo>
                      <a:pt x="473" y="0"/>
                      <a:pt x="1" y="473"/>
                      <a:pt x="1" y="1040"/>
                    </a:cubicBezTo>
                    <a:lnTo>
                      <a:pt x="1" y="9263"/>
                    </a:lnTo>
                    <a:cubicBezTo>
                      <a:pt x="1" y="9830"/>
                      <a:pt x="473" y="10302"/>
                      <a:pt x="1009" y="10302"/>
                    </a:cubicBezTo>
                    <a:lnTo>
                      <a:pt x="10618" y="10302"/>
                    </a:lnTo>
                    <a:cubicBezTo>
                      <a:pt x="11185" y="10302"/>
                      <a:pt x="11658" y="9830"/>
                      <a:pt x="11658" y="9263"/>
                    </a:cubicBezTo>
                    <a:lnTo>
                      <a:pt x="11658" y="1040"/>
                    </a:lnTo>
                    <a:cubicBezTo>
                      <a:pt x="11658" y="441"/>
                      <a:pt x="11217" y="0"/>
                      <a:pt x="1061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60" name="Google Shape;12446;p89">
                <a:extLst>
                  <a:ext uri="{FF2B5EF4-FFF2-40B4-BE49-F238E27FC236}">
                    <a16:creationId xmlns:a16="http://schemas.microsoft.com/office/drawing/2014/main" id="{2653B5FD-5926-C2B6-057C-00D5CD3275A0}"/>
                  </a:ext>
                </a:extLst>
              </p:cNvPr>
              <p:cNvSpPr/>
              <p:nvPr/>
            </p:nvSpPr>
            <p:spPr>
              <a:xfrm>
                <a:off x="6996934" y="3934620"/>
                <a:ext cx="3993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694" extrusionOk="0">
                    <a:moveTo>
                      <a:pt x="348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1" y="536"/>
                      <a:pt x="158" y="693"/>
                      <a:pt x="348" y="693"/>
                    </a:cubicBezTo>
                    <a:cubicBezTo>
                      <a:pt x="568" y="693"/>
                      <a:pt x="726" y="536"/>
                      <a:pt x="726" y="347"/>
                    </a:cubicBezTo>
                    <a:cubicBezTo>
                      <a:pt x="726" y="158"/>
                      <a:pt x="568" y="0"/>
                      <a:pt x="34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61" name="Google Shape;12447;p89">
                <a:extLst>
                  <a:ext uri="{FF2B5EF4-FFF2-40B4-BE49-F238E27FC236}">
                    <a16:creationId xmlns:a16="http://schemas.microsoft.com/office/drawing/2014/main" id="{64E0F79F-B5C5-BBE0-A7A1-3061421DBF1E}"/>
                  </a:ext>
                </a:extLst>
              </p:cNvPr>
              <p:cNvSpPr/>
              <p:nvPr/>
            </p:nvSpPr>
            <p:spPr>
              <a:xfrm>
                <a:off x="7073231" y="3934620"/>
                <a:ext cx="3817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3"/>
                      <a:pt x="347" y="693"/>
                    </a:cubicBezTo>
                    <a:cubicBezTo>
                      <a:pt x="536" y="693"/>
                      <a:pt x="693" y="536"/>
                      <a:pt x="693" y="347"/>
                    </a:cubicBez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62" name="Google Shape;12448;p89">
                <a:extLst>
                  <a:ext uri="{FF2B5EF4-FFF2-40B4-BE49-F238E27FC236}">
                    <a16:creationId xmlns:a16="http://schemas.microsoft.com/office/drawing/2014/main" id="{243946C0-6271-5FB1-381D-F1A9218AD62B}"/>
                  </a:ext>
                </a:extLst>
              </p:cNvPr>
              <p:cNvSpPr/>
              <p:nvPr/>
            </p:nvSpPr>
            <p:spPr>
              <a:xfrm>
                <a:off x="7149472" y="3934620"/>
                <a:ext cx="3817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3"/>
                      <a:pt x="347" y="693"/>
                    </a:cubicBezTo>
                    <a:cubicBezTo>
                      <a:pt x="536" y="693"/>
                      <a:pt x="693" y="536"/>
                      <a:pt x="693" y="347"/>
                    </a:cubicBez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63" name="Google Shape;12449;p89">
                <a:extLst>
                  <a:ext uri="{FF2B5EF4-FFF2-40B4-BE49-F238E27FC236}">
                    <a16:creationId xmlns:a16="http://schemas.microsoft.com/office/drawing/2014/main" id="{BB802E7B-C327-2CAE-51A7-0361B5C5EAB1}"/>
                  </a:ext>
                </a:extLst>
              </p:cNvPr>
              <p:cNvSpPr/>
              <p:nvPr/>
            </p:nvSpPr>
            <p:spPr>
              <a:xfrm>
                <a:off x="7222249" y="3934620"/>
                <a:ext cx="26695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4853" h="694" extrusionOk="0">
                    <a:moveTo>
                      <a:pt x="347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32" y="536"/>
                      <a:pt x="190" y="693"/>
                      <a:pt x="347" y="693"/>
                    </a:cubicBezTo>
                    <a:lnTo>
                      <a:pt x="4506" y="693"/>
                    </a:lnTo>
                    <a:cubicBezTo>
                      <a:pt x="4695" y="693"/>
                      <a:pt x="4852" y="536"/>
                      <a:pt x="4852" y="347"/>
                    </a:cubicBezTo>
                    <a:cubicBezTo>
                      <a:pt x="4852" y="158"/>
                      <a:pt x="4695" y="0"/>
                      <a:pt x="450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28" name="Google Shape;12450;p89">
                <a:extLst>
                  <a:ext uri="{FF2B5EF4-FFF2-40B4-BE49-F238E27FC236}">
                    <a16:creationId xmlns:a16="http://schemas.microsoft.com/office/drawing/2014/main" id="{2A9C720D-204A-CD76-BDE4-6853FC078A6F}"/>
                  </a:ext>
                </a:extLst>
              </p:cNvPr>
              <p:cNvSpPr/>
              <p:nvPr/>
            </p:nvSpPr>
            <p:spPr>
              <a:xfrm>
                <a:off x="7340077" y="4124784"/>
                <a:ext cx="114472" cy="18768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3412" extrusionOk="0">
                    <a:moveTo>
                      <a:pt x="347" y="1"/>
                    </a:moveTo>
                    <a:cubicBezTo>
                      <a:pt x="261" y="1"/>
                      <a:pt x="174" y="24"/>
                      <a:pt x="127" y="72"/>
                    </a:cubicBezTo>
                    <a:cubicBezTo>
                      <a:pt x="1" y="198"/>
                      <a:pt x="1" y="450"/>
                      <a:pt x="127" y="544"/>
                    </a:cubicBezTo>
                    <a:lnTo>
                      <a:pt x="1261" y="1710"/>
                    </a:lnTo>
                    <a:lnTo>
                      <a:pt x="127" y="2844"/>
                    </a:lnTo>
                    <a:cubicBezTo>
                      <a:pt x="1" y="2970"/>
                      <a:pt x="1" y="3191"/>
                      <a:pt x="127" y="3317"/>
                    </a:cubicBezTo>
                    <a:cubicBezTo>
                      <a:pt x="174" y="3380"/>
                      <a:pt x="261" y="3411"/>
                      <a:pt x="347" y="3411"/>
                    </a:cubicBezTo>
                    <a:cubicBezTo>
                      <a:pt x="434" y="3411"/>
                      <a:pt x="521" y="3380"/>
                      <a:pt x="568" y="3317"/>
                    </a:cubicBezTo>
                    <a:lnTo>
                      <a:pt x="1954" y="1930"/>
                    </a:lnTo>
                    <a:cubicBezTo>
                      <a:pt x="2080" y="1804"/>
                      <a:pt x="2080" y="1584"/>
                      <a:pt x="1954" y="1458"/>
                    </a:cubicBezTo>
                    <a:lnTo>
                      <a:pt x="568" y="72"/>
                    </a:lnTo>
                    <a:cubicBezTo>
                      <a:pt x="521" y="24"/>
                      <a:pt x="434" y="1"/>
                      <a:pt x="34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29" name="Google Shape;12451;p89">
                <a:extLst>
                  <a:ext uri="{FF2B5EF4-FFF2-40B4-BE49-F238E27FC236}">
                    <a16:creationId xmlns:a16="http://schemas.microsoft.com/office/drawing/2014/main" id="{4AE79920-FABC-92CB-211F-0CD151ADA954}"/>
                  </a:ext>
                </a:extLst>
              </p:cNvPr>
              <p:cNvSpPr/>
              <p:nvPr/>
            </p:nvSpPr>
            <p:spPr>
              <a:xfrm>
                <a:off x="7033350" y="4124784"/>
                <a:ext cx="117883" cy="187688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3412" extrusionOk="0">
                    <a:moveTo>
                      <a:pt x="1749" y="1"/>
                    </a:moveTo>
                    <a:cubicBezTo>
                      <a:pt x="1662" y="1"/>
                      <a:pt x="1576" y="24"/>
                      <a:pt x="1513" y="72"/>
                    </a:cubicBezTo>
                    <a:lnTo>
                      <a:pt x="127" y="1458"/>
                    </a:lnTo>
                    <a:cubicBezTo>
                      <a:pt x="1" y="1584"/>
                      <a:pt x="1" y="1804"/>
                      <a:pt x="127" y="1930"/>
                    </a:cubicBezTo>
                    <a:lnTo>
                      <a:pt x="1513" y="3317"/>
                    </a:lnTo>
                    <a:cubicBezTo>
                      <a:pt x="1576" y="3380"/>
                      <a:pt x="1662" y="3411"/>
                      <a:pt x="1749" y="3411"/>
                    </a:cubicBezTo>
                    <a:cubicBezTo>
                      <a:pt x="1836" y="3411"/>
                      <a:pt x="1922" y="3380"/>
                      <a:pt x="1985" y="3317"/>
                    </a:cubicBezTo>
                    <a:cubicBezTo>
                      <a:pt x="2111" y="3191"/>
                      <a:pt x="2111" y="2970"/>
                      <a:pt x="1985" y="2844"/>
                    </a:cubicBezTo>
                    <a:lnTo>
                      <a:pt x="851" y="1710"/>
                    </a:lnTo>
                    <a:lnTo>
                      <a:pt x="1985" y="544"/>
                    </a:lnTo>
                    <a:cubicBezTo>
                      <a:pt x="2143" y="450"/>
                      <a:pt x="2143" y="198"/>
                      <a:pt x="1985" y="72"/>
                    </a:cubicBezTo>
                    <a:cubicBezTo>
                      <a:pt x="1922" y="24"/>
                      <a:pt x="1836" y="1"/>
                      <a:pt x="1749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30" name="Google Shape;12452;p89">
                <a:extLst>
                  <a:ext uri="{FF2B5EF4-FFF2-40B4-BE49-F238E27FC236}">
                    <a16:creationId xmlns:a16="http://schemas.microsoft.com/office/drawing/2014/main" id="{45C278F3-116D-D17F-6577-A02A341C5B0F}"/>
                  </a:ext>
                </a:extLst>
              </p:cNvPr>
              <p:cNvSpPr/>
              <p:nvPr/>
            </p:nvSpPr>
            <p:spPr>
              <a:xfrm>
                <a:off x="7184128" y="4084463"/>
                <a:ext cx="119643" cy="26272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4776" extrusionOk="0">
                    <a:moveTo>
                      <a:pt x="1778" y="0"/>
                    </a:moveTo>
                    <a:cubicBezTo>
                      <a:pt x="1617" y="0"/>
                      <a:pt x="1501" y="108"/>
                      <a:pt x="1450" y="237"/>
                    </a:cubicBezTo>
                    <a:lnTo>
                      <a:pt x="63" y="4333"/>
                    </a:lnTo>
                    <a:cubicBezTo>
                      <a:pt x="0" y="4522"/>
                      <a:pt x="95" y="4680"/>
                      <a:pt x="253" y="4743"/>
                    </a:cubicBezTo>
                    <a:cubicBezTo>
                      <a:pt x="305" y="4765"/>
                      <a:pt x="354" y="4775"/>
                      <a:pt x="399" y="4775"/>
                    </a:cubicBezTo>
                    <a:cubicBezTo>
                      <a:pt x="543" y="4775"/>
                      <a:pt x="646" y="4674"/>
                      <a:pt x="694" y="4554"/>
                    </a:cubicBezTo>
                    <a:lnTo>
                      <a:pt x="2080" y="458"/>
                    </a:lnTo>
                    <a:cubicBezTo>
                      <a:pt x="2174" y="300"/>
                      <a:pt x="2048" y="111"/>
                      <a:pt x="1891" y="17"/>
                    </a:cubicBezTo>
                    <a:cubicBezTo>
                      <a:pt x="1851" y="6"/>
                      <a:pt x="1813" y="0"/>
                      <a:pt x="177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</p:grpSp>
      <p:sp>
        <p:nvSpPr>
          <p:cNvPr id="142" name="TextBox 141">
            <a:extLst>
              <a:ext uri="{FF2B5EF4-FFF2-40B4-BE49-F238E27FC236}">
                <a16:creationId xmlns:a16="http://schemas.microsoft.com/office/drawing/2014/main" id="{8ACD5372-7775-626E-3FBC-949DD346901F}"/>
              </a:ext>
            </a:extLst>
          </p:cNvPr>
          <p:cNvSpPr txBox="1"/>
          <p:nvPr/>
        </p:nvSpPr>
        <p:spPr>
          <a:xfrm>
            <a:off x="779747" y="-5334062"/>
            <a:ext cx="10397155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0963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Our project </a:t>
            </a:r>
            <a:r>
              <a:rPr lang="en-US" sz="3600" b="1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was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 developed in 3 </a:t>
            </a:r>
            <a:r>
              <a:rPr lang="en-US" sz="3600" b="1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portions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:</a:t>
            </a:r>
          </a:p>
        </p:txBody>
      </p:sp>
      <p:sp>
        <p:nvSpPr>
          <p:cNvPr id="150" name="Equals 149">
            <a:extLst>
              <a:ext uri="{FF2B5EF4-FFF2-40B4-BE49-F238E27FC236}">
                <a16:creationId xmlns:a16="http://schemas.microsoft.com/office/drawing/2014/main" id="{AC805BF0-431B-0FD3-1A48-D17E14E7F6F7}"/>
              </a:ext>
            </a:extLst>
          </p:cNvPr>
          <p:cNvSpPr/>
          <p:nvPr/>
        </p:nvSpPr>
        <p:spPr>
          <a:xfrm>
            <a:off x="5471035" y="12088727"/>
            <a:ext cx="1141512" cy="429768"/>
          </a:xfrm>
          <a:prstGeom prst="mathEqual">
            <a:avLst>
              <a:gd name="adj1" fmla="val 36745"/>
              <a:gd name="adj2" fmla="val 287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AF62A1FE-EEE5-9A5F-9B5C-9A7533E155B6}"/>
              </a:ext>
            </a:extLst>
          </p:cNvPr>
          <p:cNvSpPr txBox="1"/>
          <p:nvPr/>
        </p:nvSpPr>
        <p:spPr>
          <a:xfrm>
            <a:off x="753691" y="10514468"/>
            <a:ext cx="4247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Original Images</a:t>
            </a:r>
          </a:p>
        </p:txBody>
      </p:sp>
      <p:sp>
        <p:nvSpPr>
          <p:cNvPr id="153" name="TextBox 7">
            <a:extLst>
              <a:ext uri="{FF2B5EF4-FFF2-40B4-BE49-F238E27FC236}">
                <a16:creationId xmlns:a16="http://schemas.microsoft.com/office/drawing/2014/main" id="{B38F9031-BEF1-86DE-4224-37DEF5853916}"/>
              </a:ext>
            </a:extLst>
          </p:cNvPr>
          <p:cNvSpPr txBox="1"/>
          <p:nvPr/>
        </p:nvSpPr>
        <p:spPr>
          <a:xfrm>
            <a:off x="0" y="7131557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CalTECH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 Dataset</a:t>
            </a:r>
          </a:p>
        </p:txBody>
      </p:sp>
      <p:sp>
        <p:nvSpPr>
          <p:cNvPr id="154" name="Content Placeholder 2">
            <a:extLst>
              <a:ext uri="{FF2B5EF4-FFF2-40B4-BE49-F238E27FC236}">
                <a16:creationId xmlns:a16="http://schemas.microsoft.com/office/drawing/2014/main" id="{6F7284D2-E295-BD52-4D1B-A3589F666FD8}"/>
              </a:ext>
            </a:extLst>
          </p:cNvPr>
          <p:cNvSpPr txBox="1">
            <a:spLocks/>
          </p:cNvSpPr>
          <p:nvPr/>
        </p:nvSpPr>
        <p:spPr>
          <a:xfrm>
            <a:off x="1007192" y="8226230"/>
            <a:ext cx="10096238" cy="7165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A secondary evaluation dataset is created to assess generalization, testing the model's performance on new and unseen data</a:t>
            </a:r>
          </a:p>
        </p:txBody>
      </p:sp>
      <p:sp>
        <p:nvSpPr>
          <p:cNvPr id="155" name="Content Placeholder 2">
            <a:extLst>
              <a:ext uri="{FF2B5EF4-FFF2-40B4-BE49-F238E27FC236}">
                <a16:creationId xmlns:a16="http://schemas.microsoft.com/office/drawing/2014/main" id="{508F908C-9418-AE99-0CC7-4B9C4569015F}"/>
              </a:ext>
            </a:extLst>
          </p:cNvPr>
          <p:cNvSpPr txBox="1">
            <a:spLocks/>
          </p:cNvSpPr>
          <p:nvPr/>
        </p:nvSpPr>
        <p:spPr>
          <a:xfrm>
            <a:off x="1948461" y="9139905"/>
            <a:ext cx="8335570" cy="11774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This dataset will be 100 Fake images and 100 Real images </a:t>
            </a:r>
          </a:p>
          <a:p>
            <a:pPr marL="228611" marR="0" lvl="0" indent="-228611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Images Sourced form Caltech </a:t>
            </a:r>
          </a:p>
          <a:p>
            <a:pPr marL="228611" marR="0" lvl="0" indent="-228611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Images made from Photoshop and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DeepfakeMaker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45664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8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5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erson in a red and white striped shirt&#10;&#10;AI-generated content may be incorrect.">
            <a:extLst>
              <a:ext uri="{FF2B5EF4-FFF2-40B4-BE49-F238E27FC236}">
                <a16:creationId xmlns:a16="http://schemas.microsoft.com/office/drawing/2014/main" id="{2ACBB4AB-BC31-135A-34AD-32674CA55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0" b="5800"/>
          <a:stretch>
            <a:fillRect/>
          </a:stretch>
        </p:blipFill>
        <p:spPr>
          <a:xfrm>
            <a:off x="3221286" y="3865798"/>
            <a:ext cx="1776185" cy="2458472"/>
          </a:xfrm>
          <a:prstGeom prst="rect">
            <a:avLst/>
          </a:prstGeom>
        </p:spPr>
      </p:pic>
      <p:pic>
        <p:nvPicPr>
          <p:cNvPr id="30" name="Picture 29" descr="A person wearing glasses and a blue shirt&#10;&#10;AI-generated content may be incorrect.">
            <a:extLst>
              <a:ext uri="{FF2B5EF4-FFF2-40B4-BE49-F238E27FC236}">
                <a16:creationId xmlns:a16="http://schemas.microsoft.com/office/drawing/2014/main" id="{D59E57BC-A451-21EA-5B34-D8A838F636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76" b="7452"/>
          <a:stretch>
            <a:fillRect/>
          </a:stretch>
        </p:blipFill>
        <p:spPr>
          <a:xfrm>
            <a:off x="741664" y="3892585"/>
            <a:ext cx="1776185" cy="2458473"/>
          </a:xfrm>
          <a:prstGeom prst="rect">
            <a:avLst/>
          </a:prstGeom>
        </p:spPr>
      </p:pic>
      <p:pic>
        <p:nvPicPr>
          <p:cNvPr id="27" name="Picture 26" descr="A person in a red and white striped shirt&#10;&#10;AI-generated content may be incorrect.">
            <a:extLst>
              <a:ext uri="{FF2B5EF4-FFF2-40B4-BE49-F238E27FC236}">
                <a16:creationId xmlns:a16="http://schemas.microsoft.com/office/drawing/2014/main" id="{80554F6B-804D-E8DC-4460-A1131F5D8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5" t="8552" r="25368" b="35353"/>
          <a:stretch>
            <a:fillRect/>
          </a:stretch>
        </p:blipFill>
        <p:spPr>
          <a:xfrm rot="21011328">
            <a:off x="3637478" y="4094921"/>
            <a:ext cx="1097899" cy="1724850"/>
          </a:xfrm>
          <a:prstGeom prst="rect">
            <a:avLst/>
          </a:prstGeom>
        </p:spPr>
      </p:pic>
      <p:pic>
        <p:nvPicPr>
          <p:cNvPr id="19" name="Picture 18" descr="A person wearing glasses and a blue shirt&#10;&#10;AI-generated content may be incorrect.">
            <a:extLst>
              <a:ext uri="{FF2B5EF4-FFF2-40B4-BE49-F238E27FC236}">
                <a16:creationId xmlns:a16="http://schemas.microsoft.com/office/drawing/2014/main" id="{3D94B8C8-625D-E186-041B-9E9EB34C3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t="11927" r="23038" b="32837"/>
          <a:stretch>
            <a:fillRect/>
          </a:stretch>
        </p:blipFill>
        <p:spPr>
          <a:xfrm rot="654915">
            <a:off x="1076358" y="4138466"/>
            <a:ext cx="1130854" cy="1219200"/>
          </a:xfrm>
          <a:prstGeom prst="rect">
            <a:avLst/>
          </a:prstGeom>
        </p:spPr>
      </p:pic>
      <p:pic>
        <p:nvPicPr>
          <p:cNvPr id="6" name="Picture 5" descr="A person wearing glasses and a blue shirt&#10;&#10;AI-generated content may be incorrect.">
            <a:extLst>
              <a:ext uri="{FF2B5EF4-FFF2-40B4-BE49-F238E27FC236}">
                <a16:creationId xmlns:a16="http://schemas.microsoft.com/office/drawing/2014/main" id="{244AF913-AF38-201D-102B-C7227FD808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76" b="7452"/>
          <a:stretch>
            <a:fillRect/>
          </a:stretch>
        </p:blipFill>
        <p:spPr>
          <a:xfrm>
            <a:off x="753692" y="3883024"/>
            <a:ext cx="1776185" cy="2458473"/>
          </a:xfrm>
          <a:prstGeom prst="rect">
            <a:avLst/>
          </a:prstGeom>
        </p:spPr>
      </p:pic>
      <p:pic>
        <p:nvPicPr>
          <p:cNvPr id="8" name="Picture 7" descr="A person in a red and white striped shirt&#10;&#10;AI-generated content may be incorrect.">
            <a:extLst>
              <a:ext uri="{FF2B5EF4-FFF2-40B4-BE49-F238E27FC236}">
                <a16:creationId xmlns:a16="http://schemas.microsoft.com/office/drawing/2014/main" id="{244E41CD-8E0B-0FC4-AB55-0EF859896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0" b="5800"/>
          <a:stretch>
            <a:fillRect/>
          </a:stretch>
        </p:blipFill>
        <p:spPr>
          <a:xfrm>
            <a:off x="3225006" y="3883025"/>
            <a:ext cx="1776185" cy="2458472"/>
          </a:xfrm>
          <a:prstGeom prst="rect">
            <a:avLst/>
          </a:prstGeom>
        </p:spPr>
      </p:pic>
      <p:sp>
        <p:nvSpPr>
          <p:cNvPr id="17" name="Plus Sign 16">
            <a:extLst>
              <a:ext uri="{FF2B5EF4-FFF2-40B4-BE49-F238E27FC236}">
                <a16:creationId xmlns:a16="http://schemas.microsoft.com/office/drawing/2014/main" id="{5E25B691-6B37-E308-7A80-6401E0949308}"/>
              </a:ext>
            </a:extLst>
          </p:cNvPr>
          <p:cNvSpPr/>
          <p:nvPr/>
        </p:nvSpPr>
        <p:spPr>
          <a:xfrm>
            <a:off x="2548612" y="4876222"/>
            <a:ext cx="657658" cy="634111"/>
          </a:xfrm>
          <a:prstGeom prst="mathPlus">
            <a:avLst>
              <a:gd name="adj1" fmla="val 1681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Equals 17">
            <a:extLst>
              <a:ext uri="{FF2B5EF4-FFF2-40B4-BE49-F238E27FC236}">
                <a16:creationId xmlns:a16="http://schemas.microsoft.com/office/drawing/2014/main" id="{3A5E9F31-8137-3AD8-91F3-6E8C550E1A8A}"/>
              </a:ext>
            </a:extLst>
          </p:cNvPr>
          <p:cNvSpPr/>
          <p:nvPr/>
        </p:nvSpPr>
        <p:spPr>
          <a:xfrm>
            <a:off x="5471035" y="4978393"/>
            <a:ext cx="1141512" cy="429768"/>
          </a:xfrm>
          <a:prstGeom prst="mathEqual">
            <a:avLst>
              <a:gd name="adj1" fmla="val 36745"/>
              <a:gd name="adj2" fmla="val 287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119B18-B9C8-B240-5227-C5A7149202E5}"/>
              </a:ext>
            </a:extLst>
          </p:cNvPr>
          <p:cNvSpPr txBox="1"/>
          <p:nvPr/>
        </p:nvSpPr>
        <p:spPr>
          <a:xfrm>
            <a:off x="9705886" y="3404133"/>
            <a:ext cx="194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Photoshop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6B27EA-6163-C4B7-C2FE-FEAEE548C7D2}"/>
              </a:ext>
            </a:extLst>
          </p:cNvPr>
          <p:cNvSpPr txBox="1"/>
          <p:nvPr/>
        </p:nvSpPr>
        <p:spPr>
          <a:xfrm>
            <a:off x="753691" y="3404134"/>
            <a:ext cx="4247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Original Images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4BD9015D-0014-0119-3006-D9A275101A95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CalTECH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 Dataset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9689ED9-10F0-E991-04A3-94865FEAAD5E}"/>
              </a:ext>
            </a:extLst>
          </p:cNvPr>
          <p:cNvSpPr txBox="1">
            <a:spLocks/>
          </p:cNvSpPr>
          <p:nvPr/>
        </p:nvSpPr>
        <p:spPr>
          <a:xfrm>
            <a:off x="1007192" y="1115896"/>
            <a:ext cx="10096238" cy="7165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A secondary evaluation dataset is created to assess generalization, testing the model's performance on new and unseen data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8E46296-65E9-F6DE-CACD-CDAD696EEB04}"/>
              </a:ext>
            </a:extLst>
          </p:cNvPr>
          <p:cNvSpPr txBox="1">
            <a:spLocks/>
          </p:cNvSpPr>
          <p:nvPr/>
        </p:nvSpPr>
        <p:spPr>
          <a:xfrm>
            <a:off x="1948461" y="2029571"/>
            <a:ext cx="8335570" cy="11774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This dataset will be 100 Fake images and 100 Real images </a:t>
            </a:r>
          </a:p>
          <a:p>
            <a:pPr marL="228611" marR="0" lvl="0" indent="-228611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Images Sourced form Caltech </a:t>
            </a:r>
          </a:p>
          <a:p>
            <a:pPr marL="228611" marR="0" lvl="0" indent="-228611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Images made from Photoshop and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DeepfakeMaker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C9FDE4-A2BE-7CEF-EEF9-35FD7DB2E9B7}"/>
              </a:ext>
            </a:extLst>
          </p:cNvPr>
          <p:cNvSpPr txBox="1"/>
          <p:nvPr/>
        </p:nvSpPr>
        <p:spPr>
          <a:xfrm>
            <a:off x="6792391" y="3404133"/>
            <a:ext cx="2628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DeepFake Maker</a:t>
            </a:r>
          </a:p>
        </p:txBody>
      </p:sp>
      <p:pic>
        <p:nvPicPr>
          <p:cNvPr id="14" name="Picture 13" descr="A person with a beard&#10;&#10;AI-generated content may be incorrect.">
            <a:extLst>
              <a:ext uri="{FF2B5EF4-FFF2-40B4-BE49-F238E27FC236}">
                <a16:creationId xmlns:a16="http://schemas.microsoft.com/office/drawing/2014/main" id="{84902DF2-10A9-9A80-F48E-A6712255CB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98" b="8418"/>
          <a:stretch>
            <a:fillRect/>
          </a:stretch>
        </p:blipFill>
        <p:spPr>
          <a:xfrm>
            <a:off x="9780875" y="3865798"/>
            <a:ext cx="1856083" cy="2390184"/>
          </a:xfrm>
          <a:prstGeom prst="rect">
            <a:avLst/>
          </a:prstGeom>
        </p:spPr>
      </p:pic>
      <p:pic>
        <p:nvPicPr>
          <p:cNvPr id="10" name="Picture 9" descr="A person in a red and white striped shirt&#10;&#10;AI-generated content may be incorrect.">
            <a:extLst>
              <a:ext uri="{FF2B5EF4-FFF2-40B4-BE49-F238E27FC236}">
                <a16:creationId xmlns:a16="http://schemas.microsoft.com/office/drawing/2014/main" id="{FAC54894-B5CD-7809-9D4B-E469E2E382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0" b="5800"/>
          <a:stretch>
            <a:fillRect/>
          </a:stretch>
        </p:blipFill>
        <p:spPr>
          <a:xfrm>
            <a:off x="7218741" y="3883025"/>
            <a:ext cx="1776185" cy="2458472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283C457D-B784-FB30-34B1-98B4041415FC}"/>
              </a:ext>
            </a:extLst>
          </p:cNvPr>
          <p:cNvSpPr txBox="1"/>
          <p:nvPr/>
        </p:nvSpPr>
        <p:spPr>
          <a:xfrm>
            <a:off x="0" y="-6802924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Dataset Breakdown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E9DBB81-8919-C47B-3B60-8429887382AF}"/>
              </a:ext>
            </a:extLst>
          </p:cNvPr>
          <p:cNvGrpSpPr/>
          <p:nvPr/>
        </p:nvGrpSpPr>
        <p:grpSpPr>
          <a:xfrm>
            <a:off x="555372" y="-5433161"/>
            <a:ext cx="2017546" cy="925898"/>
            <a:chOff x="555372" y="1390986"/>
            <a:chExt cx="2017546" cy="92589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469645C-62AD-420A-DCDF-7FCE7D3D6083}"/>
                </a:ext>
              </a:extLst>
            </p:cNvPr>
            <p:cNvSpPr txBox="1"/>
            <p:nvPr/>
          </p:nvSpPr>
          <p:spPr>
            <a:xfrm>
              <a:off x="555372" y="1390986"/>
              <a:ext cx="201754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Dataset Name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EE9D2D5-2A68-70EF-6099-D9FA9E471C05}"/>
                </a:ext>
              </a:extLst>
            </p:cNvPr>
            <p:cNvSpPr txBox="1"/>
            <p:nvPr/>
          </p:nvSpPr>
          <p:spPr>
            <a:xfrm>
              <a:off x="665197" y="1947552"/>
              <a:ext cx="179789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OpenForensics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A276956-0BAA-AD73-46C1-295C434EA9DB}"/>
              </a:ext>
            </a:extLst>
          </p:cNvPr>
          <p:cNvGrpSpPr/>
          <p:nvPr/>
        </p:nvGrpSpPr>
        <p:grpSpPr>
          <a:xfrm>
            <a:off x="2768257" y="-5550119"/>
            <a:ext cx="2119070" cy="1042856"/>
            <a:chOff x="2768257" y="1274028"/>
            <a:chExt cx="2119070" cy="104285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6B0D0D3-6FAE-FD24-EC7E-05706D2AE8E1}"/>
                </a:ext>
              </a:extLst>
            </p:cNvPr>
            <p:cNvSpPr txBox="1"/>
            <p:nvPr/>
          </p:nvSpPr>
          <p:spPr>
            <a:xfrm>
              <a:off x="2768257" y="1274028"/>
              <a:ext cx="211907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Number of Real Images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698F0B9-3206-8A33-103E-F7DAED7DA779}"/>
                </a:ext>
              </a:extLst>
            </p:cNvPr>
            <p:cNvSpPr txBox="1"/>
            <p:nvPr/>
          </p:nvSpPr>
          <p:spPr>
            <a:xfrm>
              <a:off x="2796428" y="1947552"/>
              <a:ext cx="20627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45,473</a:t>
              </a: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F931F32-0631-D469-086D-C98639A297D9}"/>
              </a:ext>
            </a:extLst>
          </p:cNvPr>
          <p:cNvCxnSpPr>
            <a:cxnSpLocks/>
          </p:cNvCxnSpPr>
          <p:nvPr/>
        </p:nvCxnSpPr>
        <p:spPr>
          <a:xfrm>
            <a:off x="2715207" y="-5587049"/>
            <a:ext cx="0" cy="114903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859ED2B-1DED-37C1-4BB1-6DD9376FDD5D}"/>
              </a:ext>
            </a:extLst>
          </p:cNvPr>
          <p:cNvGrpSpPr/>
          <p:nvPr/>
        </p:nvGrpSpPr>
        <p:grpSpPr>
          <a:xfrm>
            <a:off x="7114610" y="-5564240"/>
            <a:ext cx="1927672" cy="1149036"/>
            <a:chOff x="4920281" y="1237098"/>
            <a:chExt cx="1927672" cy="114903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7EEA521-BD13-9324-960F-DF7E2E6BB013}"/>
                </a:ext>
              </a:extLst>
            </p:cNvPr>
            <p:cNvGrpSpPr/>
            <p:nvPr/>
          </p:nvGrpSpPr>
          <p:grpSpPr>
            <a:xfrm>
              <a:off x="4920281" y="1237098"/>
              <a:ext cx="1927672" cy="1079786"/>
              <a:chOff x="4920281" y="1237098"/>
              <a:chExt cx="1927672" cy="1079786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949E7AA-C91F-D558-613F-0A4895A1B0CD}"/>
                  </a:ext>
                </a:extLst>
              </p:cNvPr>
              <p:cNvSpPr txBox="1"/>
              <p:nvPr/>
            </p:nvSpPr>
            <p:spPr>
              <a:xfrm>
                <a:off x="5049992" y="1237098"/>
                <a:ext cx="166825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Source of Real Images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3C7C44C-22C7-BFE3-70F0-580E675D06BC}"/>
                  </a:ext>
                </a:extLst>
              </p:cNvPr>
              <p:cNvSpPr txBox="1"/>
              <p:nvPr/>
            </p:nvSpPr>
            <p:spPr>
              <a:xfrm>
                <a:off x="4920281" y="1947552"/>
                <a:ext cx="192767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Google Images</a:t>
                </a:r>
              </a:p>
            </p:txBody>
          </p:sp>
        </p:grp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E34841E-A503-2F3A-9EBB-0CD8FAEBB37D}"/>
                </a:ext>
              </a:extLst>
            </p:cNvPr>
            <p:cNvCxnSpPr>
              <a:cxnSpLocks/>
            </p:cNvCxnSpPr>
            <p:nvPr/>
          </p:nvCxnSpPr>
          <p:spPr>
            <a:xfrm>
              <a:off x="4937707" y="1237098"/>
              <a:ext cx="0" cy="114903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617A40A-1A28-7B33-2605-96AF9165149C}"/>
              </a:ext>
            </a:extLst>
          </p:cNvPr>
          <p:cNvGrpSpPr/>
          <p:nvPr/>
        </p:nvGrpSpPr>
        <p:grpSpPr>
          <a:xfrm>
            <a:off x="4887327" y="-5600442"/>
            <a:ext cx="2284721" cy="1149036"/>
            <a:chOff x="6786827" y="1237098"/>
            <a:chExt cx="2284721" cy="114903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5BEB63C-FB6E-557F-618D-2B4D710A1846}"/>
                </a:ext>
              </a:extLst>
            </p:cNvPr>
            <p:cNvGrpSpPr/>
            <p:nvPr/>
          </p:nvGrpSpPr>
          <p:grpSpPr>
            <a:xfrm>
              <a:off x="6841696" y="1274028"/>
              <a:ext cx="2229852" cy="1042856"/>
              <a:chOff x="6841696" y="1274028"/>
              <a:chExt cx="2229852" cy="1042856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BF8F37C-D298-232F-25D3-A8B4E4D7954F}"/>
                  </a:ext>
                </a:extLst>
              </p:cNvPr>
              <p:cNvSpPr txBox="1"/>
              <p:nvPr/>
            </p:nvSpPr>
            <p:spPr>
              <a:xfrm>
                <a:off x="6888542" y="1274028"/>
                <a:ext cx="2074415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Number of Fake Images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7EB59B1-9E6A-2FCD-8B44-3BEBEAAD80B4}"/>
                  </a:ext>
                </a:extLst>
              </p:cNvPr>
              <p:cNvSpPr txBox="1"/>
              <p:nvPr/>
            </p:nvSpPr>
            <p:spPr>
              <a:xfrm>
                <a:off x="6841696" y="1947552"/>
                <a:ext cx="222985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70,325</a:t>
                </a:r>
              </a:p>
            </p:txBody>
          </p: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8B71967-0F2A-10A2-D656-1BE60CA305C3}"/>
                </a:ext>
              </a:extLst>
            </p:cNvPr>
            <p:cNvCxnSpPr>
              <a:cxnSpLocks/>
            </p:cNvCxnSpPr>
            <p:nvPr/>
          </p:nvCxnSpPr>
          <p:spPr>
            <a:xfrm>
              <a:off x="6786827" y="1237098"/>
              <a:ext cx="0" cy="114903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C96647-8039-7E01-8FD2-98F67B9C7827}"/>
              </a:ext>
            </a:extLst>
          </p:cNvPr>
          <p:cNvGrpSpPr/>
          <p:nvPr/>
        </p:nvGrpSpPr>
        <p:grpSpPr>
          <a:xfrm>
            <a:off x="9071548" y="-5587049"/>
            <a:ext cx="2587051" cy="1149036"/>
            <a:chOff x="9071548" y="1237098"/>
            <a:chExt cx="2587051" cy="114903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43AB40A-5191-85F0-0B35-8391C44BD1F1}"/>
                </a:ext>
              </a:extLst>
            </p:cNvPr>
            <p:cNvGrpSpPr/>
            <p:nvPr/>
          </p:nvGrpSpPr>
          <p:grpSpPr>
            <a:xfrm>
              <a:off x="9220088" y="1237098"/>
              <a:ext cx="2438511" cy="1079786"/>
              <a:chOff x="9220088" y="1237098"/>
              <a:chExt cx="2438511" cy="1079786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E16C839-5397-FC26-CA13-683CA9CB87B7}"/>
                  </a:ext>
                </a:extLst>
              </p:cNvPr>
              <p:cNvSpPr txBox="1"/>
              <p:nvPr/>
            </p:nvSpPr>
            <p:spPr>
              <a:xfrm>
                <a:off x="9321802" y="1237098"/>
                <a:ext cx="215899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Source of Fake Images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922256F-4663-2531-F38D-256DEC40CB1B}"/>
                  </a:ext>
                </a:extLst>
              </p:cNvPr>
              <p:cNvSpPr txBox="1"/>
              <p:nvPr/>
            </p:nvSpPr>
            <p:spPr>
              <a:xfrm>
                <a:off x="9220088" y="1947552"/>
                <a:ext cx="24385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GAN (AI-Generated)</a:t>
                </a:r>
              </a:p>
            </p:txBody>
          </p:sp>
        </p:grp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11B3351-03A6-5737-A928-F2F489D881AC}"/>
                </a:ext>
              </a:extLst>
            </p:cNvPr>
            <p:cNvCxnSpPr>
              <a:cxnSpLocks/>
            </p:cNvCxnSpPr>
            <p:nvPr/>
          </p:nvCxnSpPr>
          <p:spPr>
            <a:xfrm>
              <a:off x="9071548" y="1237098"/>
              <a:ext cx="0" cy="114903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9F1B00E7-9D72-9041-031A-B8B9AD3869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486686"/>
              </p:ext>
            </p:extLst>
          </p:nvPr>
        </p:nvGraphicFramePr>
        <p:xfrm>
          <a:off x="665197" y="-3921811"/>
          <a:ext cx="1001557" cy="130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1557">
                  <a:extLst>
                    <a:ext uri="{9D8B030D-6E8A-4147-A177-3AD203B41FA5}">
                      <a16:colId xmlns:a16="http://schemas.microsoft.com/office/drawing/2014/main" val="378140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Outfit" pitchFamily="2" charset="0"/>
                        </a:rPr>
                        <a:t>Images</a:t>
                      </a:r>
                      <a:endParaRPr lang="en-US" sz="1200" dirty="0">
                        <a:latin typeface="Outfit" pitchFamily="2" charset="0"/>
                      </a:endParaRPr>
                    </a:p>
                  </a:txBody>
                  <a:tcPr marL="71488" marR="71488" marT="35744" marB="3574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7F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9502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Outfit" pitchFamily="2" charset="0"/>
                        </a:rPr>
                        <a:t>Image ID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1436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Outfit" pitchFamily="2" charset="0"/>
                        </a:rPr>
                        <a:t>File Name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993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Outfit" pitchFamily="2" charset="0"/>
                        </a:rPr>
                        <a:t>Width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1169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Outfit" pitchFamily="2" charset="0"/>
                        </a:rPr>
                        <a:t>Height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131010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891D1993-F501-9F76-4055-14A802420A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954844"/>
              </p:ext>
            </p:extLst>
          </p:nvPr>
        </p:nvGraphicFramePr>
        <p:xfrm>
          <a:off x="1720880" y="-3946552"/>
          <a:ext cx="1340624" cy="2065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0624">
                  <a:extLst>
                    <a:ext uri="{9D8B030D-6E8A-4147-A177-3AD203B41FA5}">
                      <a16:colId xmlns:a16="http://schemas.microsoft.com/office/drawing/2014/main" val="126108244"/>
                    </a:ext>
                  </a:extLst>
                </a:gridCol>
              </a:tblGrid>
              <a:tr h="206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Outfit" pitchFamily="2" charset="0"/>
                        </a:rPr>
                        <a:t>Annotations</a:t>
                      </a:r>
                      <a:endParaRPr lang="en-US" sz="1200" dirty="0">
                        <a:latin typeface="Outfit" pitchFamily="2" charset="0"/>
                      </a:endParaRPr>
                    </a:p>
                  </a:txBody>
                  <a:tcPr marL="71488" marR="71488" marT="35744" marB="3574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7F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588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Outfit" pitchFamily="2" charset="0"/>
                        </a:rPr>
                        <a:t>Image ID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3454121"/>
                  </a:ext>
                </a:extLst>
              </a:tr>
              <a:tr h="18816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Outfit" pitchFamily="2" charset="0"/>
                        </a:rPr>
                        <a:t>Face ID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6452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Outfit" pitchFamily="2" charset="0"/>
                        </a:rPr>
                        <a:t>Iscrowd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9217911"/>
                  </a:ext>
                </a:extLst>
              </a:tr>
              <a:tr h="18816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Outfit" pitchFamily="2" charset="0"/>
                        </a:rPr>
                        <a:t>Area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665672"/>
                  </a:ext>
                </a:extLst>
              </a:tr>
              <a:tr h="18816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Outfit" pitchFamily="2" charset="0"/>
                        </a:rPr>
                        <a:t>Category ID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106531"/>
                  </a:ext>
                </a:extLst>
              </a:tr>
              <a:tr h="18816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latin typeface="Outfit" pitchFamily="2" charset="0"/>
                        </a:rPr>
                        <a:t>BBox</a:t>
                      </a:r>
                      <a:endParaRPr lang="en-US" sz="1200" dirty="0">
                        <a:latin typeface="Outfit" pitchFamily="2" charset="0"/>
                      </a:endParaRP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556382"/>
                  </a:ext>
                </a:extLst>
              </a:tr>
              <a:tr h="18816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Outfit" pitchFamily="2" charset="0"/>
                        </a:rPr>
                        <a:t>Segmentation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93106"/>
                  </a:ext>
                </a:extLst>
              </a:tr>
            </a:tbl>
          </a:graphicData>
        </a:graphic>
      </p:graphicFrame>
      <p:sp>
        <p:nvSpPr>
          <p:cNvPr id="43" name="Content Placeholder 8">
            <a:extLst>
              <a:ext uri="{FF2B5EF4-FFF2-40B4-BE49-F238E27FC236}">
                <a16:creationId xmlns:a16="http://schemas.microsoft.com/office/drawing/2014/main" id="{52548A68-3BDC-6C42-A4C3-0DE97CDC5005}"/>
              </a:ext>
            </a:extLst>
          </p:cNvPr>
          <p:cNvSpPr>
            <a:spLocks noGrp="1"/>
          </p:cNvSpPr>
          <p:nvPr/>
        </p:nvSpPr>
        <p:spPr>
          <a:xfrm>
            <a:off x="329530" y="-4401382"/>
            <a:ext cx="3067640" cy="401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Two Lists of Information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F650884-95D5-991B-26F3-82081B9A7441}"/>
              </a:ext>
            </a:extLst>
          </p:cNvPr>
          <p:cNvGrpSpPr/>
          <p:nvPr/>
        </p:nvGrpSpPr>
        <p:grpSpPr>
          <a:xfrm>
            <a:off x="2944200" y="-4432388"/>
            <a:ext cx="5194060" cy="3950686"/>
            <a:chOff x="6427083" y="1612785"/>
            <a:chExt cx="5194060" cy="444839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9026C57-D7C0-E619-6D1A-0DA403B8378C}"/>
                </a:ext>
              </a:extLst>
            </p:cNvPr>
            <p:cNvGrpSpPr/>
            <p:nvPr/>
          </p:nvGrpSpPr>
          <p:grpSpPr>
            <a:xfrm>
              <a:off x="10083371" y="1612785"/>
              <a:ext cx="1537772" cy="4448397"/>
              <a:chOff x="9251594" y="1168285"/>
              <a:chExt cx="1537772" cy="4448397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CCFD6F50-83CA-B0AC-EDEE-F419F5DA4CA7}"/>
                  </a:ext>
                </a:extLst>
              </p:cNvPr>
              <p:cNvSpPr txBox="1"/>
              <p:nvPr/>
            </p:nvSpPr>
            <p:spPr>
              <a:xfrm>
                <a:off x="9733012" y="2301878"/>
                <a:ext cx="1053548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Image_id</a:t>
                </a:r>
                <a:endParaRPr kumimoji="0" lang="en-US" sz="9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Iscrowd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Area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Category_ID</a:t>
                </a:r>
                <a:endParaRPr kumimoji="0" lang="en-US" sz="9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Bbox</a:t>
                </a:r>
                <a:endParaRPr kumimoji="0" lang="en-US" sz="9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segmentation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9B27AB9B-8A21-D8E5-2F28-B469D51D3C78}"/>
                  </a:ext>
                </a:extLst>
              </p:cNvPr>
              <p:cNvSpPr txBox="1"/>
              <p:nvPr/>
            </p:nvSpPr>
            <p:spPr>
              <a:xfrm>
                <a:off x="9735818" y="1168285"/>
                <a:ext cx="1053548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Image_id</a:t>
                </a:r>
                <a:endParaRPr kumimoji="0" lang="en-US" sz="9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Iscrowd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Area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Category_ID</a:t>
                </a:r>
                <a:endParaRPr kumimoji="0" lang="en-US" sz="9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Bbox</a:t>
                </a:r>
                <a:endParaRPr kumimoji="0" lang="en-US" sz="9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segmentation</a:t>
                </a:r>
              </a:p>
            </p:txBody>
          </p:sp>
          <p:cxnSp>
            <p:nvCxnSpPr>
              <p:cNvPr id="63" name="Connector: Elbow 62">
                <a:extLst>
                  <a:ext uri="{FF2B5EF4-FFF2-40B4-BE49-F238E27FC236}">
                    <a16:creationId xmlns:a16="http://schemas.microsoft.com/office/drawing/2014/main" id="{E5B14C7A-885D-AE19-3B0A-F93B2ADB66B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51594" y="1699200"/>
                <a:ext cx="473723" cy="225578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ctor: Elbow 63">
                <a:extLst>
                  <a:ext uri="{FF2B5EF4-FFF2-40B4-BE49-F238E27FC236}">
                    <a16:creationId xmlns:a16="http://schemas.microsoft.com/office/drawing/2014/main" id="{ECF3F2A5-2B50-794A-19B7-95DD0D9DFF7A}"/>
                  </a:ext>
                </a:extLst>
              </p:cNvPr>
              <p:cNvCxnSpPr>
                <a:cxnSpLocks/>
                <a:endCxn id="61" idx="1"/>
              </p:cNvCxnSpPr>
              <p:nvPr/>
            </p:nvCxnSpPr>
            <p:spPr>
              <a:xfrm>
                <a:off x="9262095" y="2513246"/>
                <a:ext cx="470917" cy="319547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0101D8F-8017-C423-1A20-58D39AEF6CC7}"/>
                  </a:ext>
                </a:extLst>
              </p:cNvPr>
              <p:cNvSpPr txBox="1"/>
              <p:nvPr/>
            </p:nvSpPr>
            <p:spPr>
              <a:xfrm>
                <a:off x="9733012" y="4554853"/>
                <a:ext cx="1053548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Image_id</a:t>
                </a:r>
                <a:endParaRPr kumimoji="0" lang="en-US" sz="9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Iscrowd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Area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Category_ID</a:t>
                </a:r>
                <a:endParaRPr kumimoji="0" lang="en-US" sz="9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Bbox</a:t>
                </a:r>
                <a:endParaRPr kumimoji="0" lang="en-US" sz="9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segmentation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47CFBE06-1712-A7D9-3915-3DD9E12F4B19}"/>
                  </a:ext>
                </a:extLst>
              </p:cNvPr>
              <p:cNvSpPr txBox="1"/>
              <p:nvPr/>
            </p:nvSpPr>
            <p:spPr>
              <a:xfrm>
                <a:off x="9735818" y="3421260"/>
                <a:ext cx="1053548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Image_id</a:t>
                </a:r>
                <a:endParaRPr kumimoji="0" lang="en-US" sz="9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Iscrowd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Area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Category_ID</a:t>
                </a:r>
                <a:endParaRPr kumimoji="0" lang="en-US" sz="9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Bbox</a:t>
                </a:r>
                <a:endParaRPr kumimoji="0" lang="en-US" sz="9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segmentation</a:t>
                </a:r>
              </a:p>
            </p:txBody>
          </p:sp>
          <p:cxnSp>
            <p:nvCxnSpPr>
              <p:cNvPr id="67" name="Connector: Elbow 66">
                <a:extLst>
                  <a:ext uri="{FF2B5EF4-FFF2-40B4-BE49-F238E27FC236}">
                    <a16:creationId xmlns:a16="http://schemas.microsoft.com/office/drawing/2014/main" id="{775F1A40-750C-908B-2FF1-4194F2AB1E9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51594" y="3952175"/>
                <a:ext cx="473723" cy="225578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nector: Elbow 67">
                <a:extLst>
                  <a:ext uri="{FF2B5EF4-FFF2-40B4-BE49-F238E27FC236}">
                    <a16:creationId xmlns:a16="http://schemas.microsoft.com/office/drawing/2014/main" id="{DAE4C11C-E777-D4D4-28F8-B8062F77DE88}"/>
                  </a:ext>
                </a:extLst>
              </p:cNvPr>
              <p:cNvCxnSpPr>
                <a:cxnSpLocks/>
                <a:endCxn id="65" idx="1"/>
              </p:cNvCxnSpPr>
              <p:nvPr/>
            </p:nvCxnSpPr>
            <p:spPr>
              <a:xfrm>
                <a:off x="9262095" y="4766221"/>
                <a:ext cx="470917" cy="319547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CECA5DA-87F8-4409-E087-50C684A16694}"/>
                </a:ext>
              </a:extLst>
            </p:cNvPr>
            <p:cNvGrpSpPr/>
            <p:nvPr/>
          </p:nvGrpSpPr>
          <p:grpSpPr>
            <a:xfrm>
              <a:off x="6427083" y="2434525"/>
              <a:ext cx="1560406" cy="2870990"/>
              <a:chOff x="5595306" y="1990025"/>
              <a:chExt cx="1560406" cy="2870990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9E57BAC-4F2F-7D18-7318-F2889A5CF518}"/>
                  </a:ext>
                </a:extLst>
              </p:cNvPr>
              <p:cNvSpPr txBox="1"/>
              <p:nvPr/>
            </p:nvSpPr>
            <p:spPr>
              <a:xfrm>
                <a:off x="5702325" y="1990025"/>
                <a:ext cx="1453387" cy="566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IMAGE[1]</a:t>
                </a:r>
                <a:endParaRPr kumimoji="0" lang="en-US" sz="1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3CAEBE8-BAAA-C6F5-0D64-7B3F574419FB}"/>
                  </a:ext>
                </a:extLst>
              </p:cNvPr>
              <p:cNvSpPr txBox="1"/>
              <p:nvPr/>
            </p:nvSpPr>
            <p:spPr>
              <a:xfrm>
                <a:off x="5595306" y="4243000"/>
                <a:ext cx="1560406" cy="618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IMAGE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[N]</a:t>
                </a:r>
                <a:endParaRPr kumimoji="0" lang="en-US" sz="2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3458BCF-1EAA-4535-F302-55C9F98D9DCD}"/>
                  </a:ext>
                </a:extLst>
              </p:cNvPr>
              <p:cNvSpPr txBox="1"/>
              <p:nvPr/>
            </p:nvSpPr>
            <p:spPr>
              <a:xfrm rot="16200000">
                <a:off x="6062603" y="2723319"/>
                <a:ext cx="625812" cy="995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…</a:t>
                </a:r>
                <a:endParaRPr kumimoji="0" lang="en-US" sz="8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21F015A-4DE6-2623-3894-5AB799CA7E6A}"/>
                </a:ext>
              </a:extLst>
            </p:cNvPr>
            <p:cNvGrpSpPr/>
            <p:nvPr/>
          </p:nvGrpSpPr>
          <p:grpSpPr>
            <a:xfrm>
              <a:off x="7928886" y="2167786"/>
              <a:ext cx="2381044" cy="3353120"/>
              <a:chOff x="7097109" y="1723286"/>
              <a:chExt cx="2381044" cy="3353120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3914A24-D23D-9467-EE95-6E8E0D48FF2B}"/>
                  </a:ext>
                </a:extLst>
              </p:cNvPr>
              <p:cNvSpPr txBox="1"/>
              <p:nvPr/>
            </p:nvSpPr>
            <p:spPr>
              <a:xfrm>
                <a:off x="7354355" y="1723286"/>
                <a:ext cx="1907740" cy="533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IMG_1_FACE[1]</a:t>
                </a:r>
                <a:endParaRPr kumimoji="0" lang="en-US" sz="2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1CF6F79-4A6C-8D39-14B8-1BDB0639A6FA}"/>
                  </a:ext>
                </a:extLst>
              </p:cNvPr>
              <p:cNvSpPr txBox="1"/>
              <p:nvPr/>
            </p:nvSpPr>
            <p:spPr>
              <a:xfrm>
                <a:off x="7354356" y="2289952"/>
                <a:ext cx="2015190" cy="533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IMG_1_FACE[N]</a:t>
                </a:r>
                <a:endParaRPr kumimoji="0" lang="en-US" sz="2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3A2BCE8-12EC-93B7-35BC-9ABFD4664479}"/>
                  </a:ext>
                </a:extLst>
              </p:cNvPr>
              <p:cNvSpPr txBox="1"/>
              <p:nvPr/>
            </p:nvSpPr>
            <p:spPr>
              <a:xfrm rot="16200000">
                <a:off x="8053330" y="1862847"/>
                <a:ext cx="457708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…</a:t>
                </a:r>
                <a:endParaRPr kumimoji="0" lang="en-US" sz="3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1" name="Connector: Elbow 50">
                <a:extLst>
                  <a:ext uri="{FF2B5EF4-FFF2-40B4-BE49-F238E27FC236}">
                    <a16:creationId xmlns:a16="http://schemas.microsoft.com/office/drawing/2014/main" id="{315B766B-CF1E-965D-484C-7904A49A46B8}"/>
                  </a:ext>
                </a:extLst>
              </p:cNvPr>
              <p:cNvCxnSpPr>
                <a:cxnSpLocks/>
                <a:endCxn id="48" idx="1"/>
              </p:cNvCxnSpPr>
              <p:nvPr/>
            </p:nvCxnSpPr>
            <p:spPr>
              <a:xfrm flipV="1">
                <a:off x="7097109" y="1990026"/>
                <a:ext cx="257246" cy="185727"/>
              </a:xfrm>
              <a:prstGeom prst="bentConnector3">
                <a:avLst>
                  <a:gd name="adj1" fmla="val 23711"/>
                </a:avLst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ctor: Elbow 51">
                <a:extLst>
                  <a:ext uri="{FF2B5EF4-FFF2-40B4-BE49-F238E27FC236}">
                    <a16:creationId xmlns:a16="http://schemas.microsoft.com/office/drawing/2014/main" id="{FB53A5B6-2F93-C6D5-E10B-7EC65276EC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97109" y="2301878"/>
                <a:ext cx="257246" cy="185727"/>
              </a:xfrm>
              <a:prstGeom prst="bentConnector3">
                <a:avLst>
                  <a:gd name="adj1" fmla="val 23711"/>
                </a:avLst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4D04787-5837-B96C-DA58-BF0D250204CC}"/>
                  </a:ext>
                </a:extLst>
              </p:cNvPr>
              <p:cNvSpPr txBox="1"/>
              <p:nvPr/>
            </p:nvSpPr>
            <p:spPr>
              <a:xfrm>
                <a:off x="7251539" y="3976261"/>
                <a:ext cx="2113372" cy="533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IMG_N_FACE[1]</a:t>
                </a:r>
                <a:endParaRPr kumimoji="0" lang="en-US" sz="2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6B96E80-4682-1A29-597A-8AFB979245EF}"/>
                  </a:ext>
                </a:extLst>
              </p:cNvPr>
              <p:cNvSpPr txBox="1"/>
              <p:nvPr/>
            </p:nvSpPr>
            <p:spPr>
              <a:xfrm>
                <a:off x="7245749" y="4542927"/>
                <a:ext cx="2232404" cy="533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IMG_N_FACE[N]</a:t>
                </a:r>
                <a:endParaRPr kumimoji="0" lang="en-US" sz="2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5" name="Connector: Elbow 54">
                <a:extLst>
                  <a:ext uri="{FF2B5EF4-FFF2-40B4-BE49-F238E27FC236}">
                    <a16:creationId xmlns:a16="http://schemas.microsoft.com/office/drawing/2014/main" id="{4FA1011C-4B5C-2A62-429A-6187B5FB76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97109" y="4554853"/>
                <a:ext cx="257246" cy="185727"/>
              </a:xfrm>
              <a:prstGeom prst="bentConnector3">
                <a:avLst>
                  <a:gd name="adj1" fmla="val 23711"/>
                </a:avLst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05E0FFB-6E55-190B-842D-E2A9F77A01B1}"/>
                  </a:ext>
                </a:extLst>
              </p:cNvPr>
              <p:cNvSpPr txBox="1"/>
              <p:nvPr/>
            </p:nvSpPr>
            <p:spPr>
              <a:xfrm rot="16200000">
                <a:off x="8053330" y="4111989"/>
                <a:ext cx="457708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…</a:t>
                </a:r>
                <a:endParaRPr kumimoji="0" lang="en-US" sz="3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7" name="Connector: Elbow 56">
                <a:extLst>
                  <a:ext uri="{FF2B5EF4-FFF2-40B4-BE49-F238E27FC236}">
                    <a16:creationId xmlns:a16="http://schemas.microsoft.com/office/drawing/2014/main" id="{B604166D-23FF-5FF0-5791-5CD192A7DA1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97109" y="4207101"/>
                <a:ext cx="257246" cy="185727"/>
              </a:xfrm>
              <a:prstGeom prst="bentConnector3">
                <a:avLst>
                  <a:gd name="adj1" fmla="val 23711"/>
                </a:avLst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9" name="Content Placeholder 3">
            <a:extLst>
              <a:ext uri="{FF2B5EF4-FFF2-40B4-BE49-F238E27FC236}">
                <a16:creationId xmlns:a16="http://schemas.microsoft.com/office/drawing/2014/main" id="{D4746F70-49BF-ADAC-B409-9ABE0F74EBC7}"/>
              </a:ext>
            </a:extLst>
          </p:cNvPr>
          <p:cNvPicPr>
            <a:picLocks noGrp="1"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2" t="12197" r="13882" b="12197"/>
          <a:stretch>
            <a:fillRect/>
          </a:stretch>
        </p:blipFill>
        <p:spPr>
          <a:xfrm>
            <a:off x="8554006" y="-2306797"/>
            <a:ext cx="3082670" cy="1636669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9DEEEA3D-1918-BD27-F721-2321A2300625}"/>
              </a:ext>
            </a:extLst>
          </p:cNvPr>
          <p:cNvSpPr txBox="1"/>
          <p:nvPr/>
        </p:nvSpPr>
        <p:spPr>
          <a:xfrm>
            <a:off x="8100753" y="-597855"/>
            <a:ext cx="4091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Outfit" pitchFamily="2" charset="0"/>
              </a:rPr>
              <a:t>Bounding Box [x, y, width, height]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994B969-D7D2-05E7-E947-99C3F59A8407}"/>
              </a:ext>
            </a:extLst>
          </p:cNvPr>
          <p:cNvGrpSpPr/>
          <p:nvPr/>
        </p:nvGrpSpPr>
        <p:grpSpPr>
          <a:xfrm>
            <a:off x="8554006" y="-4319916"/>
            <a:ext cx="3492086" cy="1846727"/>
            <a:chOff x="8554006" y="2504231"/>
            <a:chExt cx="3492086" cy="1846727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BABC73D8-6F50-CA67-0179-643ED63A9445}"/>
                </a:ext>
              </a:extLst>
            </p:cNvPr>
            <p:cNvGrpSpPr/>
            <p:nvPr/>
          </p:nvGrpSpPr>
          <p:grpSpPr>
            <a:xfrm>
              <a:off x="10858476" y="2504231"/>
              <a:ext cx="1187616" cy="904156"/>
              <a:chOff x="3466714" y="4954240"/>
              <a:chExt cx="1187616" cy="904156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39BD6672-DE25-112D-D170-808CF4CC1415}"/>
                  </a:ext>
                </a:extLst>
              </p:cNvPr>
              <p:cNvSpPr txBox="1"/>
              <p:nvPr/>
            </p:nvSpPr>
            <p:spPr>
              <a:xfrm>
                <a:off x="3466714" y="5212065"/>
                <a:ext cx="118761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Real or Fake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Bounding box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Segmentation</a:t>
                </a: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6701C6D1-3391-820C-5491-9432CB8224B5}"/>
                  </a:ext>
                </a:extLst>
              </p:cNvPr>
              <p:cNvSpPr txBox="1"/>
              <p:nvPr/>
            </p:nvSpPr>
            <p:spPr>
              <a:xfrm>
                <a:off x="3466714" y="4954240"/>
                <a:ext cx="1132345" cy="487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FACE[1]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C4A4FB2A-4320-E77A-F09D-D5786FD48CB3}"/>
                </a:ext>
              </a:extLst>
            </p:cNvPr>
            <p:cNvGrpSpPr/>
            <p:nvPr/>
          </p:nvGrpSpPr>
          <p:grpSpPr>
            <a:xfrm>
              <a:off x="10834863" y="3408387"/>
              <a:ext cx="1197190" cy="904156"/>
              <a:chOff x="4593859" y="4954240"/>
              <a:chExt cx="1197190" cy="904156"/>
            </a:xfrm>
          </p:grpSpPr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0F16CB45-20A4-2872-93B6-FF8E54C8BA55}"/>
                  </a:ext>
                </a:extLst>
              </p:cNvPr>
              <p:cNvSpPr txBox="1"/>
              <p:nvPr/>
            </p:nvSpPr>
            <p:spPr>
              <a:xfrm>
                <a:off x="4598646" y="5212065"/>
                <a:ext cx="118761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Real or Fake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Bounding box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Segmentation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9604D36E-3161-2E24-2052-6AF222EECD61}"/>
                  </a:ext>
                </a:extLst>
              </p:cNvPr>
              <p:cNvSpPr txBox="1"/>
              <p:nvPr/>
            </p:nvSpPr>
            <p:spPr>
              <a:xfrm>
                <a:off x="4593859" y="4954240"/>
                <a:ext cx="1197190" cy="487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FACE[2]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40DA182D-E352-64C9-F23E-21D9C1F2F8ED}"/>
                </a:ext>
              </a:extLst>
            </p:cNvPr>
            <p:cNvGrpSpPr/>
            <p:nvPr/>
          </p:nvGrpSpPr>
          <p:grpSpPr>
            <a:xfrm>
              <a:off x="8554006" y="2756034"/>
              <a:ext cx="2225586" cy="1594924"/>
              <a:chOff x="599992" y="5152263"/>
              <a:chExt cx="2225586" cy="1594924"/>
            </a:xfrm>
          </p:grpSpPr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D01815EB-3404-B731-153D-F26AE1F22AB1}"/>
                  </a:ext>
                </a:extLst>
              </p:cNvPr>
              <p:cNvSpPr/>
              <p:nvPr/>
            </p:nvSpPr>
            <p:spPr>
              <a:xfrm>
                <a:off x="599992" y="5152263"/>
                <a:ext cx="2225586" cy="1190704"/>
              </a:xfrm>
              <a:prstGeom prst="roundRect">
                <a:avLst>
                  <a:gd name="adj" fmla="val 2252"/>
                </a:avLst>
              </a:prstGeom>
              <a:solidFill>
                <a:srgbClr val="01204C"/>
              </a:solidFill>
              <a:ln w="38100">
                <a:solidFill>
                  <a:schemeClr val="bg1"/>
                </a:solidFill>
              </a:ln>
              <a:effec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31FC113C-0DA9-230E-1472-A5078FCDB2C7}"/>
                  </a:ext>
                </a:extLst>
              </p:cNvPr>
              <p:cNvSpPr txBox="1"/>
              <p:nvPr/>
            </p:nvSpPr>
            <p:spPr>
              <a:xfrm>
                <a:off x="1104566" y="6377855"/>
                <a:ext cx="1180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Aptos" panose="020B0004020202020204" pitchFamily="34" charset="0"/>
                    <a:cs typeface="Arial" panose="020B0604020202020204" pitchFamily="34" charset="0"/>
                  </a:rPr>
                  <a:t>IMAGE[1]</a:t>
                </a:r>
                <a:endParaRPr kumimoji="0" lang="en-US" sz="100" b="1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77" name="Picture 76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718AE155-65D3-DB9F-38D4-34889C8D3C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biLevel thresh="25000"/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2000"/>
                        </a14:imgEffect>
                        <a14:imgEffect>
                          <a14:colorTemperature colorTemp="1500"/>
                        </a14:imgEffect>
                        <a14:imgEffect>
                          <a14:saturation sat="0"/>
                        </a14:imgEffect>
                        <a14:imgEffect>
                          <a14:brightnessContrast bright="100000" contrast="-9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6932" y="5337853"/>
                <a:ext cx="509789" cy="509790"/>
              </a:xfrm>
              <a:prstGeom prst="rect">
                <a:avLst/>
              </a:prstGeom>
            </p:spPr>
          </p:pic>
          <p:sp>
            <p:nvSpPr>
              <p:cNvPr id="78" name="Flowchart: Delay 77">
                <a:extLst>
                  <a:ext uri="{FF2B5EF4-FFF2-40B4-BE49-F238E27FC236}">
                    <a16:creationId xmlns:a16="http://schemas.microsoft.com/office/drawing/2014/main" id="{4B237022-DECC-2831-4645-16CB84EC9E8B}"/>
                  </a:ext>
                </a:extLst>
              </p:cNvPr>
              <p:cNvSpPr/>
              <p:nvPr/>
            </p:nvSpPr>
            <p:spPr>
              <a:xfrm rot="16200000">
                <a:off x="2065617" y="5681559"/>
                <a:ext cx="312419" cy="737579"/>
              </a:xfrm>
              <a:prstGeom prst="flowChartDelay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79" name="Picture 78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3701815E-D460-9798-2B2B-172CA1FF13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artisticPhotocopy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0496" y="5274007"/>
                <a:ext cx="573635" cy="573635"/>
              </a:xfrm>
              <a:prstGeom prst="rect">
                <a:avLst/>
              </a:prstGeom>
            </p:spPr>
          </p:pic>
          <p:sp>
            <p:nvSpPr>
              <p:cNvPr id="80" name="Flowchart: Delay 79">
                <a:extLst>
                  <a:ext uri="{FF2B5EF4-FFF2-40B4-BE49-F238E27FC236}">
                    <a16:creationId xmlns:a16="http://schemas.microsoft.com/office/drawing/2014/main" id="{8915F27F-5E42-D3F6-B541-E60679A525D4}"/>
                  </a:ext>
                </a:extLst>
              </p:cNvPr>
              <p:cNvSpPr/>
              <p:nvPr/>
            </p:nvSpPr>
            <p:spPr>
              <a:xfrm rot="16200000">
                <a:off x="1011103" y="5681557"/>
                <a:ext cx="312421" cy="737579"/>
              </a:xfrm>
              <a:prstGeom prst="flowChartDelay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85" name="TextBox 7">
            <a:extLst>
              <a:ext uri="{FF2B5EF4-FFF2-40B4-BE49-F238E27FC236}">
                <a16:creationId xmlns:a16="http://schemas.microsoft.com/office/drawing/2014/main" id="{ED88D395-B816-660B-16CA-CD5B405391FA}"/>
              </a:ext>
            </a:extLst>
          </p:cNvPr>
          <p:cNvSpPr txBox="1"/>
          <p:nvPr/>
        </p:nvSpPr>
        <p:spPr>
          <a:xfrm>
            <a:off x="0" y="6737929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Dataset Reformatting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EA8897EF-E7B2-9195-5F1F-801A0ABFAE0F}"/>
              </a:ext>
            </a:extLst>
          </p:cNvPr>
          <p:cNvGrpSpPr/>
          <p:nvPr/>
        </p:nvGrpSpPr>
        <p:grpSpPr>
          <a:xfrm>
            <a:off x="6967629" y="8722649"/>
            <a:ext cx="2119070" cy="1042856"/>
            <a:chOff x="2768257" y="1274028"/>
            <a:chExt cx="2119070" cy="1042856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0FA957D7-6B75-D859-5AAE-2EB8B2633D69}"/>
                </a:ext>
              </a:extLst>
            </p:cNvPr>
            <p:cNvSpPr txBox="1"/>
            <p:nvPr/>
          </p:nvSpPr>
          <p:spPr>
            <a:xfrm>
              <a:off x="2768257" y="1274028"/>
              <a:ext cx="211907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Number of Real Faces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D3FB3FCE-0F32-D7F7-BB6A-B1F65AB94D37}"/>
                </a:ext>
              </a:extLst>
            </p:cNvPr>
            <p:cNvSpPr txBox="1"/>
            <p:nvPr/>
          </p:nvSpPr>
          <p:spPr>
            <a:xfrm>
              <a:off x="2796428" y="1947552"/>
              <a:ext cx="20627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110,836 faces</a:t>
              </a:r>
            </a:p>
          </p:txBody>
        </p:sp>
      </p:grp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ECD8CD79-09F7-AE1E-5C35-9D09356AF494}"/>
              </a:ext>
            </a:extLst>
          </p:cNvPr>
          <p:cNvCxnSpPr>
            <a:cxnSpLocks/>
          </p:cNvCxnSpPr>
          <p:nvPr/>
        </p:nvCxnSpPr>
        <p:spPr>
          <a:xfrm>
            <a:off x="9137079" y="8685719"/>
            <a:ext cx="0" cy="114903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91053F4-D185-5642-46F4-EF6D0AD993FD}"/>
              </a:ext>
            </a:extLst>
          </p:cNvPr>
          <p:cNvGrpSpPr/>
          <p:nvPr/>
        </p:nvGrpSpPr>
        <p:grpSpPr>
          <a:xfrm>
            <a:off x="9191948" y="8722649"/>
            <a:ext cx="2229852" cy="1042856"/>
            <a:chOff x="6841696" y="1274028"/>
            <a:chExt cx="2229852" cy="1042856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574AB794-9B04-40CF-4AE1-CCB29A8E433A}"/>
                </a:ext>
              </a:extLst>
            </p:cNvPr>
            <p:cNvSpPr txBox="1"/>
            <p:nvPr/>
          </p:nvSpPr>
          <p:spPr>
            <a:xfrm>
              <a:off x="6888542" y="1274028"/>
              <a:ext cx="207441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Number of Fake Faces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E6C55EF6-35DE-94B2-2721-B058AF837808}"/>
                </a:ext>
              </a:extLst>
            </p:cNvPr>
            <p:cNvSpPr txBox="1"/>
            <p:nvPr/>
          </p:nvSpPr>
          <p:spPr>
            <a:xfrm>
              <a:off x="6841696" y="1947552"/>
              <a:ext cx="222985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105,093 </a:t>
              </a:r>
              <a:r>
                <a:rPr lang="en-US" dirty="0">
                  <a:solidFill>
                    <a:prstClr val="white"/>
                  </a:solidFill>
                  <a:latin typeface="Outfit" pitchFamily="2" charset="0"/>
                </a:rPr>
                <a:t>faces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</p:grpSp>
      <p:sp>
        <p:nvSpPr>
          <p:cNvPr id="93" name="Content Placeholder 2">
            <a:extLst>
              <a:ext uri="{FF2B5EF4-FFF2-40B4-BE49-F238E27FC236}">
                <a16:creationId xmlns:a16="http://schemas.microsoft.com/office/drawing/2014/main" id="{46115581-519E-1EA2-ED35-4BB5906FB3A7}"/>
              </a:ext>
            </a:extLst>
          </p:cNvPr>
          <p:cNvSpPr txBox="1">
            <a:spLocks/>
          </p:cNvSpPr>
          <p:nvPr/>
        </p:nvSpPr>
        <p:spPr>
          <a:xfrm>
            <a:off x="581131" y="7914492"/>
            <a:ext cx="11029736" cy="3968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A parallel dataset of faces is created to better train and develop the model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This dataset will be made up of images that contain one face each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75CE6342-5F4F-03B9-8BFE-FD14A7CCC78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7939" r="11597" b="8499"/>
          <a:stretch>
            <a:fillRect/>
          </a:stretch>
        </p:blipFill>
        <p:spPr>
          <a:xfrm>
            <a:off x="663148" y="8542529"/>
            <a:ext cx="2218714" cy="1398834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6B4E9C37-333C-DE07-C05C-6BA8092BCF1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88862" y="8547210"/>
            <a:ext cx="1398836" cy="1398834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0DE0D936-27A0-7ABC-D80F-3B5C266F12C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19406" y="8542529"/>
            <a:ext cx="1398836" cy="139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76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0.01875 L 0.54375 0.018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3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32734 0.0053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67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7 -0.00325 L 0.53333 -0.0048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84" y="-9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0.74493 0.00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526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85A839-4ADB-7FD1-DC62-55AED899A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86EBB2B6-94E9-E5C1-F54F-E79742F7EB3F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Dataset Reformatting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1C0F8A0-CC8B-9904-E32A-269E8D4D7399}"/>
              </a:ext>
            </a:extLst>
          </p:cNvPr>
          <p:cNvGrpSpPr/>
          <p:nvPr/>
        </p:nvGrpSpPr>
        <p:grpSpPr>
          <a:xfrm>
            <a:off x="6967629" y="2005943"/>
            <a:ext cx="2119070" cy="1042856"/>
            <a:chOff x="2768257" y="1274028"/>
            <a:chExt cx="2119070" cy="104285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BC90CA7-0E3C-BC10-AAD7-D19816122D96}"/>
                </a:ext>
              </a:extLst>
            </p:cNvPr>
            <p:cNvSpPr txBox="1"/>
            <p:nvPr/>
          </p:nvSpPr>
          <p:spPr>
            <a:xfrm>
              <a:off x="2768257" y="1274028"/>
              <a:ext cx="211907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Number of Real Faces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9E3D642-836F-3AA1-B1E2-A8956EFA2EB5}"/>
                </a:ext>
              </a:extLst>
            </p:cNvPr>
            <p:cNvSpPr txBox="1"/>
            <p:nvPr/>
          </p:nvSpPr>
          <p:spPr>
            <a:xfrm>
              <a:off x="2796428" y="1947552"/>
              <a:ext cx="20627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110,836 faces</a:t>
              </a:r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A2D4FF3-26D6-A670-9998-1DE1E9E65B67}"/>
              </a:ext>
            </a:extLst>
          </p:cNvPr>
          <p:cNvCxnSpPr>
            <a:cxnSpLocks/>
          </p:cNvCxnSpPr>
          <p:nvPr/>
        </p:nvCxnSpPr>
        <p:spPr>
          <a:xfrm>
            <a:off x="9137079" y="1969013"/>
            <a:ext cx="0" cy="114903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951142F-333E-F705-2460-B4BC41513880}"/>
              </a:ext>
            </a:extLst>
          </p:cNvPr>
          <p:cNvGrpSpPr/>
          <p:nvPr/>
        </p:nvGrpSpPr>
        <p:grpSpPr>
          <a:xfrm>
            <a:off x="9191948" y="2005943"/>
            <a:ext cx="2229852" cy="1042856"/>
            <a:chOff x="6841696" y="1274028"/>
            <a:chExt cx="2229852" cy="1042856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030F0AC-3B6A-DFC3-CD97-8494224BF962}"/>
                </a:ext>
              </a:extLst>
            </p:cNvPr>
            <p:cNvSpPr txBox="1"/>
            <p:nvPr/>
          </p:nvSpPr>
          <p:spPr>
            <a:xfrm>
              <a:off x="6888542" y="1274028"/>
              <a:ext cx="207441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Number of Fake Faces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8D6194A-EE91-282B-5DC5-AB607B7775CB}"/>
                </a:ext>
              </a:extLst>
            </p:cNvPr>
            <p:cNvSpPr txBox="1"/>
            <p:nvPr/>
          </p:nvSpPr>
          <p:spPr>
            <a:xfrm>
              <a:off x="6841696" y="1947552"/>
              <a:ext cx="222985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105,093 </a:t>
              </a:r>
              <a:r>
                <a:rPr lang="en-US" dirty="0">
                  <a:solidFill>
                    <a:prstClr val="white"/>
                  </a:solidFill>
                  <a:latin typeface="Outfit" pitchFamily="2" charset="0"/>
                </a:rPr>
                <a:t>faces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</p:grp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8F3CB08D-8F84-696C-0E6A-96A27D7471DA}"/>
              </a:ext>
            </a:extLst>
          </p:cNvPr>
          <p:cNvSpPr txBox="1">
            <a:spLocks/>
          </p:cNvSpPr>
          <p:nvPr/>
        </p:nvSpPr>
        <p:spPr>
          <a:xfrm>
            <a:off x="581131" y="1197786"/>
            <a:ext cx="11029736" cy="3968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A parallel dataset of faces is created to better train and develop the model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This dataset will be made up of images that contain one face each</a:t>
            </a:r>
          </a:p>
        </p:txBody>
      </p:sp>
      <p:sp>
        <p:nvSpPr>
          <p:cNvPr id="48" name="Equals 47">
            <a:extLst>
              <a:ext uri="{FF2B5EF4-FFF2-40B4-BE49-F238E27FC236}">
                <a16:creationId xmlns:a16="http://schemas.microsoft.com/office/drawing/2014/main" id="{1EA76085-3C99-FA6B-5FBD-4A86A61A48D6}"/>
              </a:ext>
            </a:extLst>
          </p:cNvPr>
          <p:cNvSpPr/>
          <p:nvPr/>
        </p:nvSpPr>
        <p:spPr>
          <a:xfrm>
            <a:off x="2975633" y="2400394"/>
            <a:ext cx="719458" cy="270868"/>
          </a:xfrm>
          <a:prstGeom prst="mathEqual">
            <a:avLst>
              <a:gd name="adj1" fmla="val 36745"/>
              <a:gd name="adj2" fmla="val 265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7151AB2-403B-05B7-CF1F-E74A95C437B9}"/>
              </a:ext>
            </a:extLst>
          </p:cNvPr>
          <p:cNvSpPr txBox="1"/>
          <p:nvPr/>
        </p:nvSpPr>
        <p:spPr>
          <a:xfrm>
            <a:off x="5244843" y="3316974"/>
            <a:ext cx="147339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Face 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C76DE93-3455-286D-4D1B-A444668F90CB}"/>
              </a:ext>
            </a:extLst>
          </p:cNvPr>
          <p:cNvSpPr txBox="1"/>
          <p:nvPr/>
        </p:nvSpPr>
        <p:spPr>
          <a:xfrm>
            <a:off x="619929" y="3316974"/>
            <a:ext cx="226194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Original Image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9EEA019-45CD-8B63-93FD-71FA8FA2DC1C}"/>
              </a:ext>
            </a:extLst>
          </p:cNvPr>
          <p:cNvSpPr txBox="1"/>
          <p:nvPr/>
        </p:nvSpPr>
        <p:spPr>
          <a:xfrm>
            <a:off x="3788871" y="3316974"/>
            <a:ext cx="139883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Face 1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9B379B32-FA48-FB0F-BA66-F3E47F26A0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939" r="11597" b="8499"/>
          <a:stretch>
            <a:fillRect/>
          </a:stretch>
        </p:blipFill>
        <p:spPr>
          <a:xfrm>
            <a:off x="663148" y="1825823"/>
            <a:ext cx="2218714" cy="139883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7D69025-A2F2-F9F6-D470-9C88C17EB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8862" y="1830504"/>
            <a:ext cx="1398836" cy="139883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8D30160-03A4-BF3B-0D03-B7E13AEE5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9406" y="1825823"/>
            <a:ext cx="1398836" cy="139883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B530502-F509-49D9-3CC5-60304E980F06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406" y="5819819"/>
            <a:ext cx="740538" cy="740538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0EF43E26-88F3-6D00-451C-51FC9F05FC3C}"/>
              </a:ext>
            </a:extLst>
          </p:cNvPr>
          <p:cNvSpPr txBox="1"/>
          <p:nvPr/>
        </p:nvSpPr>
        <p:spPr>
          <a:xfrm>
            <a:off x="1558893" y="5556254"/>
            <a:ext cx="19564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Train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FAC5268-C7B7-F381-6C4F-7B7848AC96BC}"/>
              </a:ext>
            </a:extLst>
          </p:cNvPr>
          <p:cNvSpPr txBox="1"/>
          <p:nvPr/>
        </p:nvSpPr>
        <p:spPr>
          <a:xfrm>
            <a:off x="1558894" y="5853903"/>
            <a:ext cx="2553127" cy="83099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Used to teach a machine learning model to learn patterns 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FD5EC0F0-D929-CC2A-711A-F1165988847D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55734" y="5650998"/>
            <a:ext cx="889854" cy="889854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4FE847C7-7FCA-EE81-3495-3506FA9DBFC6}"/>
              </a:ext>
            </a:extLst>
          </p:cNvPr>
          <p:cNvSpPr txBox="1"/>
          <p:nvPr/>
        </p:nvSpPr>
        <p:spPr>
          <a:xfrm>
            <a:off x="9406598" y="5556191"/>
            <a:ext cx="19564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Validate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BD13AFAF-0B34-11D1-21FB-73D2E327BF59}"/>
              </a:ext>
            </a:extLst>
          </p:cNvPr>
          <p:cNvSpPr txBox="1"/>
          <p:nvPr/>
        </p:nvSpPr>
        <p:spPr>
          <a:xfrm>
            <a:off x="9394189" y="5803537"/>
            <a:ext cx="2414100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Used to assess a model's performance metrics</a:t>
            </a:r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3AAAD424-2D64-95D7-EFE6-AE82CA44ECD1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8126" y="5696227"/>
            <a:ext cx="849850" cy="849850"/>
          </a:xfrm>
          <a:prstGeom prst="rect">
            <a:avLst/>
          </a:prstGeom>
        </p:spPr>
      </p:pic>
      <p:sp>
        <p:nvSpPr>
          <p:cNvPr id="130" name="TextBox 129">
            <a:extLst>
              <a:ext uri="{FF2B5EF4-FFF2-40B4-BE49-F238E27FC236}">
                <a16:creationId xmlns:a16="http://schemas.microsoft.com/office/drawing/2014/main" id="{02410DD8-63E3-F2C0-D19F-0E662C6C39D8}"/>
              </a:ext>
            </a:extLst>
          </p:cNvPr>
          <p:cNvSpPr txBox="1"/>
          <p:nvPr/>
        </p:nvSpPr>
        <p:spPr>
          <a:xfrm>
            <a:off x="5620062" y="5556191"/>
            <a:ext cx="2515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Develop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320D90CC-7FA3-859A-C65D-96A00E0687C7}"/>
              </a:ext>
            </a:extLst>
          </p:cNvPr>
          <p:cNvSpPr txBox="1"/>
          <p:nvPr/>
        </p:nvSpPr>
        <p:spPr>
          <a:xfrm>
            <a:off x="5613064" y="5827630"/>
            <a:ext cx="2414100" cy="83099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Used during training to fine tune model to prevent overfitting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E73095-C194-71BD-9CC3-FD8013B95C01}"/>
              </a:ext>
            </a:extLst>
          </p:cNvPr>
          <p:cNvSpPr/>
          <p:nvPr/>
        </p:nvSpPr>
        <p:spPr>
          <a:xfrm>
            <a:off x="656276" y="3870960"/>
            <a:ext cx="2225586" cy="1190704"/>
          </a:xfrm>
          <a:prstGeom prst="roundRect">
            <a:avLst>
              <a:gd name="adj" fmla="val 2252"/>
            </a:avLst>
          </a:prstGeom>
          <a:solidFill>
            <a:srgbClr val="01204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D748B6-13C8-B787-30FB-D1370E94EB45}"/>
              </a:ext>
            </a:extLst>
          </p:cNvPr>
          <p:cNvSpPr txBox="1"/>
          <p:nvPr/>
        </p:nvSpPr>
        <p:spPr>
          <a:xfrm>
            <a:off x="1160850" y="5096552"/>
            <a:ext cx="118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IMAGE[1]</a:t>
            </a:r>
            <a:endParaRPr kumimoji="0" lang="en-US" sz="100" b="1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CA7B0AB-48D5-5C0E-FADE-05355E2DF103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-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16" y="4056550"/>
            <a:ext cx="509789" cy="509790"/>
          </a:xfrm>
          <a:prstGeom prst="rect">
            <a:avLst/>
          </a:prstGeom>
        </p:spPr>
      </p:pic>
      <p:sp>
        <p:nvSpPr>
          <p:cNvPr id="11" name="Flowchart: Delay 10">
            <a:extLst>
              <a:ext uri="{FF2B5EF4-FFF2-40B4-BE49-F238E27FC236}">
                <a16:creationId xmlns:a16="http://schemas.microsoft.com/office/drawing/2014/main" id="{C94CEAEC-07AB-560D-9AF3-FF75095CE032}"/>
              </a:ext>
            </a:extLst>
          </p:cNvPr>
          <p:cNvSpPr/>
          <p:nvPr/>
        </p:nvSpPr>
        <p:spPr>
          <a:xfrm rot="16200000">
            <a:off x="2121901" y="4400256"/>
            <a:ext cx="312419" cy="737579"/>
          </a:xfrm>
          <a:prstGeom prst="flowChartDelay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6C8FC1F-6A6E-1BF7-201C-EE56D36195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hotocopy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80" y="3992704"/>
            <a:ext cx="573635" cy="573635"/>
          </a:xfrm>
          <a:prstGeom prst="rect">
            <a:avLst/>
          </a:prstGeom>
        </p:spPr>
      </p:pic>
      <p:sp>
        <p:nvSpPr>
          <p:cNvPr id="9" name="Flowchart: Delay 8">
            <a:extLst>
              <a:ext uri="{FF2B5EF4-FFF2-40B4-BE49-F238E27FC236}">
                <a16:creationId xmlns:a16="http://schemas.microsoft.com/office/drawing/2014/main" id="{B2CC5B92-5E26-E01C-C9D8-F143A8DDBD1E}"/>
              </a:ext>
            </a:extLst>
          </p:cNvPr>
          <p:cNvSpPr/>
          <p:nvPr/>
        </p:nvSpPr>
        <p:spPr>
          <a:xfrm rot="16200000">
            <a:off x="1067387" y="4400254"/>
            <a:ext cx="312421" cy="737579"/>
          </a:xfrm>
          <a:prstGeom prst="flowChartDelay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CE08CD1-AB86-6E9E-00AE-096FBBCA3AD5}"/>
              </a:ext>
            </a:extLst>
          </p:cNvPr>
          <p:cNvGrpSpPr/>
          <p:nvPr/>
        </p:nvGrpSpPr>
        <p:grpSpPr>
          <a:xfrm>
            <a:off x="5582505" y="3879988"/>
            <a:ext cx="1026989" cy="1026989"/>
            <a:chOff x="5505329" y="3879988"/>
            <a:chExt cx="1026989" cy="102698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0954D0F-AB26-7AD3-74D9-23865B2EE603}"/>
                </a:ext>
              </a:extLst>
            </p:cNvPr>
            <p:cNvSpPr/>
            <p:nvPr/>
          </p:nvSpPr>
          <p:spPr>
            <a:xfrm>
              <a:off x="5505329" y="3879988"/>
              <a:ext cx="1026989" cy="1026989"/>
            </a:xfrm>
            <a:prstGeom prst="rect">
              <a:avLst/>
            </a:prstGeom>
            <a:solidFill>
              <a:srgbClr val="01204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586A48C7-6DCF-F1C4-49DE-15F83FD60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2000"/>
                      </a14:imgEffect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100000" contrast="-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878" y="4017171"/>
              <a:ext cx="753412" cy="75341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C51316A-71CB-C69C-91DB-8EAFF13ADBF3}"/>
              </a:ext>
            </a:extLst>
          </p:cNvPr>
          <p:cNvGrpSpPr/>
          <p:nvPr/>
        </p:nvGrpSpPr>
        <p:grpSpPr>
          <a:xfrm>
            <a:off x="3877375" y="3881810"/>
            <a:ext cx="1026989" cy="1026989"/>
            <a:chOff x="3886026" y="3881810"/>
            <a:chExt cx="1026989" cy="102698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D40E9B6-57B5-93FC-44CC-17725F84895C}"/>
                </a:ext>
              </a:extLst>
            </p:cNvPr>
            <p:cNvSpPr/>
            <p:nvPr/>
          </p:nvSpPr>
          <p:spPr>
            <a:xfrm>
              <a:off x="3886026" y="3881810"/>
              <a:ext cx="1026989" cy="1026989"/>
            </a:xfrm>
            <a:prstGeom prst="rect">
              <a:avLst/>
            </a:prstGeom>
            <a:solidFill>
              <a:srgbClr val="01204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7DF113C6-89B8-F727-D1EB-1AD9C7334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artisticPhotocopy/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6985" y="3971420"/>
              <a:ext cx="847768" cy="847768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B3E49DD-5610-4C0F-D76A-481257120C22}"/>
              </a:ext>
            </a:extLst>
          </p:cNvPr>
          <p:cNvSpPr txBox="1"/>
          <p:nvPr/>
        </p:nvSpPr>
        <p:spPr>
          <a:xfrm>
            <a:off x="3559742" y="5061664"/>
            <a:ext cx="1662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kern="100" dirty="0">
                <a:solidFill>
                  <a:prstClr val="white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/* _0.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jpg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3D51FE-7756-6030-3B10-5BFE49BDFEE3}"/>
              </a:ext>
            </a:extLst>
          </p:cNvPr>
          <p:cNvSpPr txBox="1"/>
          <p:nvPr/>
        </p:nvSpPr>
        <p:spPr>
          <a:xfrm>
            <a:off x="5264872" y="5061664"/>
            <a:ext cx="1662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kern="100" dirty="0">
                <a:solidFill>
                  <a:prstClr val="white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/* _1.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jpg</a:t>
            </a:r>
          </a:p>
        </p:txBody>
      </p:sp>
      <p:sp>
        <p:nvSpPr>
          <p:cNvPr id="40" name="Equals 39">
            <a:extLst>
              <a:ext uri="{FF2B5EF4-FFF2-40B4-BE49-F238E27FC236}">
                <a16:creationId xmlns:a16="http://schemas.microsoft.com/office/drawing/2014/main" id="{1BDC6619-0E85-8766-C534-7F9F8C3919A5}"/>
              </a:ext>
            </a:extLst>
          </p:cNvPr>
          <p:cNvSpPr/>
          <p:nvPr/>
        </p:nvSpPr>
        <p:spPr>
          <a:xfrm>
            <a:off x="2975633" y="4302141"/>
            <a:ext cx="719458" cy="270868"/>
          </a:xfrm>
          <a:prstGeom prst="mathEqual">
            <a:avLst>
              <a:gd name="adj1" fmla="val 36745"/>
              <a:gd name="adj2" fmla="val 265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5A65453-F5BB-22B3-7C89-CF15D1DBCA9E}"/>
              </a:ext>
            </a:extLst>
          </p:cNvPr>
          <p:cNvSpPr txBox="1"/>
          <p:nvPr/>
        </p:nvSpPr>
        <p:spPr>
          <a:xfrm>
            <a:off x="7241297" y="4030580"/>
            <a:ext cx="40958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prstClr val="white"/>
                </a:solidFill>
                <a:latin typeface="Outfit" pitchFamily="2" charset="0"/>
              </a:rPr>
              <a:t>Filenames ending in *_0. jpg are real, and *_1.jpg are fake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71F9717-231C-19F6-DEEC-CEDF07C45AB0}"/>
              </a:ext>
            </a:extLst>
          </p:cNvPr>
          <p:cNvSpPr txBox="1"/>
          <p:nvPr/>
        </p:nvSpPr>
        <p:spPr>
          <a:xfrm>
            <a:off x="2165273" y="5586969"/>
            <a:ext cx="19564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600" b="1" dirty="0">
                <a:solidFill>
                  <a:schemeClr val="bg1"/>
                </a:solidFill>
                <a:latin typeface="Outfit" pitchFamily="2" charset="0"/>
              </a:rPr>
              <a:t>150,866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 Faces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CBBC077-C9F2-DA34-6224-90025E6AA89E}"/>
              </a:ext>
            </a:extLst>
          </p:cNvPr>
          <p:cNvSpPr txBox="1"/>
          <p:nvPr/>
        </p:nvSpPr>
        <p:spPr>
          <a:xfrm>
            <a:off x="6172691" y="5556254"/>
            <a:ext cx="18544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prstClr val="white"/>
                </a:solidFill>
                <a:latin typeface="Outfit" pitchFamily="2" charset="0"/>
              </a:rPr>
              <a:t>49,718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 Faces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6D93AD4-9535-AD03-E171-2DF76D1CAE78}"/>
              </a:ext>
            </a:extLst>
          </p:cNvPr>
          <p:cNvSpPr txBox="1"/>
          <p:nvPr/>
        </p:nvSpPr>
        <p:spPr>
          <a:xfrm>
            <a:off x="9864580" y="5556254"/>
            <a:ext cx="19564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15,345 Faces</a:t>
            </a: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457582EF-8A16-AF7E-696A-65399A694A03}"/>
              </a:ext>
            </a:extLst>
          </p:cNvPr>
          <p:cNvSpPr txBox="1"/>
          <p:nvPr/>
        </p:nvSpPr>
        <p:spPr>
          <a:xfrm>
            <a:off x="0" y="-6837659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CalTECH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 Dataset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C751F972-E52F-9A97-D395-188D5B33D597}"/>
              </a:ext>
            </a:extLst>
          </p:cNvPr>
          <p:cNvSpPr txBox="1">
            <a:spLocks/>
          </p:cNvSpPr>
          <p:nvPr/>
        </p:nvSpPr>
        <p:spPr>
          <a:xfrm>
            <a:off x="1007192" y="-5742986"/>
            <a:ext cx="10096238" cy="7165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A secondary evaluation dataset is created to assess generalization, testing the model's performance on new and unseen data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24B1E674-2BCF-8DBF-02AF-E96795DABFC1}"/>
              </a:ext>
            </a:extLst>
          </p:cNvPr>
          <p:cNvSpPr txBox="1">
            <a:spLocks/>
          </p:cNvSpPr>
          <p:nvPr/>
        </p:nvSpPr>
        <p:spPr>
          <a:xfrm>
            <a:off x="1948461" y="-4829311"/>
            <a:ext cx="8335570" cy="11774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This dataset will be 100 Fake images and 100 Real images </a:t>
            </a:r>
          </a:p>
          <a:p>
            <a:pPr marL="228611" marR="0" lvl="0" indent="-228611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Images Sourced form Caltech </a:t>
            </a:r>
          </a:p>
          <a:p>
            <a:pPr marL="228611" marR="0" lvl="0" indent="-228611" algn="l" defTabSz="60963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Images made from Photoshop and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DeepfakeMaker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34" name="TextBox 7">
            <a:extLst>
              <a:ext uri="{FF2B5EF4-FFF2-40B4-BE49-F238E27FC236}">
                <a16:creationId xmlns:a16="http://schemas.microsoft.com/office/drawing/2014/main" id="{E1AE7BC6-F9C5-A791-FB15-650CD072E5F2}"/>
              </a:ext>
            </a:extLst>
          </p:cNvPr>
          <p:cNvSpPr txBox="1"/>
          <p:nvPr/>
        </p:nvSpPr>
        <p:spPr>
          <a:xfrm>
            <a:off x="779747" y="6665851"/>
            <a:ext cx="10397155" cy="1024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Engineering Design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C7A6D8C-FBF2-EC62-7CA3-C5CED27D4BB2}"/>
              </a:ext>
            </a:extLst>
          </p:cNvPr>
          <p:cNvGrpSpPr/>
          <p:nvPr/>
        </p:nvGrpSpPr>
        <p:grpSpPr>
          <a:xfrm>
            <a:off x="323553" y="8699401"/>
            <a:ext cx="11544894" cy="3648920"/>
            <a:chOff x="216619" y="2140087"/>
            <a:chExt cx="11544894" cy="364892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7CE17A8F-8064-1483-D3FA-7E05B044CDC5}"/>
                </a:ext>
              </a:extLst>
            </p:cNvPr>
            <p:cNvSpPr/>
            <p:nvPr/>
          </p:nvSpPr>
          <p:spPr>
            <a:xfrm>
              <a:off x="216619" y="2140087"/>
              <a:ext cx="3794402" cy="3648920"/>
            </a:xfrm>
            <a:prstGeom prst="roundRect">
              <a:avLst>
                <a:gd name="adj" fmla="val 5933"/>
              </a:avLst>
            </a:prstGeom>
            <a:solidFill>
              <a:srgbClr val="7E7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10BA87B-9C68-7E5E-9D20-50DB442B77CD}"/>
                </a:ext>
              </a:extLst>
            </p:cNvPr>
            <p:cNvSpPr txBox="1"/>
            <p:nvPr/>
          </p:nvSpPr>
          <p:spPr>
            <a:xfrm>
              <a:off x="301387" y="3390372"/>
              <a:ext cx="3624866" cy="9541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Dataset Management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7F16F3BA-ABCA-8A81-6646-D38DA01F26E1}"/>
                </a:ext>
              </a:extLst>
            </p:cNvPr>
            <p:cNvGrpSpPr/>
            <p:nvPr/>
          </p:nvGrpSpPr>
          <p:grpSpPr>
            <a:xfrm>
              <a:off x="1536722" y="2248086"/>
              <a:ext cx="1154196" cy="1151162"/>
              <a:chOff x="1627948" y="2238721"/>
              <a:chExt cx="971744" cy="969190"/>
            </a:xfrm>
          </p:grpSpPr>
          <p:sp>
            <p:nvSpPr>
              <p:cNvPr id="148" name="Google Shape;12465;p89">
                <a:extLst>
                  <a:ext uri="{FF2B5EF4-FFF2-40B4-BE49-F238E27FC236}">
                    <a16:creationId xmlns:a16="http://schemas.microsoft.com/office/drawing/2014/main" id="{D257CDA6-FA4C-C09D-631D-2DF13A7D4236}"/>
                  </a:ext>
                </a:extLst>
              </p:cNvPr>
              <p:cNvSpPr/>
              <p:nvPr/>
            </p:nvSpPr>
            <p:spPr>
              <a:xfrm>
                <a:off x="1627948" y="2238721"/>
                <a:ext cx="971744" cy="969190"/>
              </a:xfrm>
              <a:custGeom>
                <a:avLst/>
                <a:gdLst/>
                <a:ahLst/>
                <a:cxnLst/>
                <a:rect l="l" t="t" r="r" b="b"/>
                <a:pathLst>
                  <a:path w="11784" h="11753" extrusionOk="0">
                    <a:moveTo>
                      <a:pt x="5734" y="694"/>
                    </a:moveTo>
                    <a:cubicBezTo>
                      <a:pt x="7624" y="694"/>
                      <a:pt x="9168" y="2238"/>
                      <a:pt x="9168" y="4128"/>
                    </a:cubicBezTo>
                    <a:cubicBezTo>
                      <a:pt x="9168" y="6050"/>
                      <a:pt x="7624" y="7594"/>
                      <a:pt x="5734" y="7594"/>
                    </a:cubicBezTo>
                    <a:cubicBezTo>
                      <a:pt x="3844" y="7594"/>
                      <a:pt x="2332" y="6018"/>
                      <a:pt x="2332" y="4128"/>
                    </a:cubicBezTo>
                    <a:cubicBezTo>
                      <a:pt x="2332" y="2238"/>
                      <a:pt x="3844" y="694"/>
                      <a:pt x="5734" y="694"/>
                    </a:cubicBezTo>
                    <a:close/>
                    <a:moveTo>
                      <a:pt x="977" y="7531"/>
                    </a:moveTo>
                    <a:cubicBezTo>
                      <a:pt x="1166" y="7531"/>
                      <a:pt x="1323" y="7688"/>
                      <a:pt x="1323" y="7909"/>
                    </a:cubicBezTo>
                    <a:cubicBezTo>
                      <a:pt x="1292" y="8129"/>
                      <a:pt x="1134" y="8255"/>
                      <a:pt x="977" y="8255"/>
                    </a:cubicBezTo>
                    <a:cubicBezTo>
                      <a:pt x="788" y="8255"/>
                      <a:pt x="630" y="8098"/>
                      <a:pt x="630" y="7909"/>
                    </a:cubicBezTo>
                    <a:cubicBezTo>
                      <a:pt x="630" y="7688"/>
                      <a:pt x="788" y="7531"/>
                      <a:pt x="977" y="7531"/>
                    </a:cubicBezTo>
                    <a:close/>
                    <a:moveTo>
                      <a:pt x="10586" y="7531"/>
                    </a:moveTo>
                    <a:cubicBezTo>
                      <a:pt x="10775" y="7531"/>
                      <a:pt x="10932" y="7688"/>
                      <a:pt x="10932" y="7909"/>
                    </a:cubicBezTo>
                    <a:cubicBezTo>
                      <a:pt x="10932" y="8129"/>
                      <a:pt x="10775" y="8255"/>
                      <a:pt x="10586" y="8255"/>
                    </a:cubicBezTo>
                    <a:cubicBezTo>
                      <a:pt x="10397" y="8255"/>
                      <a:pt x="10239" y="8098"/>
                      <a:pt x="10239" y="7909"/>
                    </a:cubicBezTo>
                    <a:cubicBezTo>
                      <a:pt x="10239" y="7688"/>
                      <a:pt x="10397" y="7531"/>
                      <a:pt x="10586" y="7531"/>
                    </a:cubicBezTo>
                    <a:close/>
                    <a:moveTo>
                      <a:pt x="3025" y="9641"/>
                    </a:moveTo>
                    <a:cubicBezTo>
                      <a:pt x="3214" y="9641"/>
                      <a:pt x="3371" y="9799"/>
                      <a:pt x="3371" y="9988"/>
                    </a:cubicBezTo>
                    <a:cubicBezTo>
                      <a:pt x="3340" y="10177"/>
                      <a:pt x="3214" y="10335"/>
                      <a:pt x="3025" y="10335"/>
                    </a:cubicBezTo>
                    <a:cubicBezTo>
                      <a:pt x="2836" y="10335"/>
                      <a:pt x="2678" y="10177"/>
                      <a:pt x="2678" y="9988"/>
                    </a:cubicBezTo>
                    <a:cubicBezTo>
                      <a:pt x="2678" y="9799"/>
                      <a:pt x="2836" y="9641"/>
                      <a:pt x="3025" y="9641"/>
                    </a:cubicBezTo>
                    <a:close/>
                    <a:moveTo>
                      <a:pt x="8475" y="9641"/>
                    </a:moveTo>
                    <a:cubicBezTo>
                      <a:pt x="8696" y="9641"/>
                      <a:pt x="8822" y="9799"/>
                      <a:pt x="8822" y="9988"/>
                    </a:cubicBezTo>
                    <a:cubicBezTo>
                      <a:pt x="8822" y="10177"/>
                      <a:pt x="8664" y="10335"/>
                      <a:pt x="8475" y="10335"/>
                    </a:cubicBezTo>
                    <a:cubicBezTo>
                      <a:pt x="8255" y="10335"/>
                      <a:pt x="8128" y="10177"/>
                      <a:pt x="8128" y="9988"/>
                    </a:cubicBezTo>
                    <a:cubicBezTo>
                      <a:pt x="8128" y="9799"/>
                      <a:pt x="8255" y="9641"/>
                      <a:pt x="8475" y="9641"/>
                    </a:cubicBezTo>
                    <a:close/>
                    <a:moveTo>
                      <a:pt x="5734" y="10303"/>
                    </a:moveTo>
                    <a:cubicBezTo>
                      <a:pt x="5955" y="10303"/>
                      <a:pt x="6112" y="10461"/>
                      <a:pt x="6112" y="10650"/>
                    </a:cubicBezTo>
                    <a:cubicBezTo>
                      <a:pt x="6112" y="10839"/>
                      <a:pt x="5955" y="10996"/>
                      <a:pt x="5734" y="10996"/>
                    </a:cubicBezTo>
                    <a:cubicBezTo>
                      <a:pt x="5545" y="10996"/>
                      <a:pt x="5388" y="10839"/>
                      <a:pt x="5388" y="10650"/>
                    </a:cubicBezTo>
                    <a:cubicBezTo>
                      <a:pt x="5388" y="10461"/>
                      <a:pt x="5545" y="10303"/>
                      <a:pt x="5734" y="10303"/>
                    </a:cubicBezTo>
                    <a:close/>
                    <a:moveTo>
                      <a:pt x="5797" y="1"/>
                    </a:moveTo>
                    <a:cubicBezTo>
                      <a:pt x="3497" y="1"/>
                      <a:pt x="1701" y="1860"/>
                      <a:pt x="1701" y="4097"/>
                    </a:cubicBezTo>
                    <a:cubicBezTo>
                      <a:pt x="1701" y="5010"/>
                      <a:pt x="2017" y="5924"/>
                      <a:pt x="2552" y="6617"/>
                    </a:cubicBezTo>
                    <a:lnTo>
                      <a:pt x="1701" y="7153"/>
                    </a:lnTo>
                    <a:cubicBezTo>
                      <a:pt x="1481" y="6995"/>
                      <a:pt x="1260" y="6901"/>
                      <a:pt x="1040" y="6901"/>
                    </a:cubicBezTo>
                    <a:cubicBezTo>
                      <a:pt x="473" y="6901"/>
                      <a:pt x="0" y="7373"/>
                      <a:pt x="0" y="7940"/>
                    </a:cubicBezTo>
                    <a:cubicBezTo>
                      <a:pt x="0" y="8476"/>
                      <a:pt x="473" y="8948"/>
                      <a:pt x="1040" y="8948"/>
                    </a:cubicBezTo>
                    <a:cubicBezTo>
                      <a:pt x="1575" y="8948"/>
                      <a:pt x="2048" y="8476"/>
                      <a:pt x="2048" y="7940"/>
                    </a:cubicBezTo>
                    <a:lnTo>
                      <a:pt x="2048" y="7751"/>
                    </a:lnTo>
                    <a:lnTo>
                      <a:pt x="3088" y="7153"/>
                    </a:lnTo>
                    <a:cubicBezTo>
                      <a:pt x="3340" y="7373"/>
                      <a:pt x="3623" y="7625"/>
                      <a:pt x="3970" y="7783"/>
                    </a:cubicBezTo>
                    <a:lnTo>
                      <a:pt x="3308" y="8948"/>
                    </a:lnTo>
                    <a:lnTo>
                      <a:pt x="3119" y="8948"/>
                    </a:lnTo>
                    <a:cubicBezTo>
                      <a:pt x="2552" y="8948"/>
                      <a:pt x="2080" y="9421"/>
                      <a:pt x="2080" y="9988"/>
                    </a:cubicBezTo>
                    <a:cubicBezTo>
                      <a:pt x="2080" y="10524"/>
                      <a:pt x="2552" y="10996"/>
                      <a:pt x="3119" y="10996"/>
                    </a:cubicBezTo>
                    <a:cubicBezTo>
                      <a:pt x="3655" y="10996"/>
                      <a:pt x="4127" y="10524"/>
                      <a:pt x="4127" y="9988"/>
                    </a:cubicBezTo>
                    <a:cubicBezTo>
                      <a:pt x="4127" y="9736"/>
                      <a:pt x="4064" y="9515"/>
                      <a:pt x="3907" y="9326"/>
                    </a:cubicBezTo>
                    <a:lnTo>
                      <a:pt x="4600" y="8098"/>
                    </a:lnTo>
                    <a:cubicBezTo>
                      <a:pt x="4883" y="8161"/>
                      <a:pt x="5199" y="8255"/>
                      <a:pt x="5514" y="8287"/>
                    </a:cubicBezTo>
                    <a:lnTo>
                      <a:pt x="5514" y="9736"/>
                    </a:lnTo>
                    <a:cubicBezTo>
                      <a:pt x="5136" y="9894"/>
                      <a:pt x="4852" y="10272"/>
                      <a:pt x="4852" y="10713"/>
                    </a:cubicBezTo>
                    <a:cubicBezTo>
                      <a:pt x="4852" y="11280"/>
                      <a:pt x="5325" y="11752"/>
                      <a:pt x="5860" y="11752"/>
                    </a:cubicBezTo>
                    <a:cubicBezTo>
                      <a:pt x="6427" y="11752"/>
                      <a:pt x="6900" y="11280"/>
                      <a:pt x="6900" y="10713"/>
                    </a:cubicBezTo>
                    <a:cubicBezTo>
                      <a:pt x="6900" y="10303"/>
                      <a:pt x="6616" y="9894"/>
                      <a:pt x="6238" y="9736"/>
                    </a:cubicBezTo>
                    <a:lnTo>
                      <a:pt x="6238" y="8287"/>
                    </a:lnTo>
                    <a:cubicBezTo>
                      <a:pt x="6553" y="8255"/>
                      <a:pt x="6868" y="8224"/>
                      <a:pt x="7120" y="8098"/>
                    </a:cubicBezTo>
                    <a:lnTo>
                      <a:pt x="7845" y="9326"/>
                    </a:lnTo>
                    <a:cubicBezTo>
                      <a:pt x="7687" y="9515"/>
                      <a:pt x="7593" y="9736"/>
                      <a:pt x="7593" y="9988"/>
                    </a:cubicBezTo>
                    <a:cubicBezTo>
                      <a:pt x="7593" y="10524"/>
                      <a:pt x="8065" y="10996"/>
                      <a:pt x="8633" y="10996"/>
                    </a:cubicBezTo>
                    <a:cubicBezTo>
                      <a:pt x="9168" y="10996"/>
                      <a:pt x="9641" y="10524"/>
                      <a:pt x="9641" y="9988"/>
                    </a:cubicBezTo>
                    <a:cubicBezTo>
                      <a:pt x="9641" y="9421"/>
                      <a:pt x="9168" y="8948"/>
                      <a:pt x="8633" y="8948"/>
                    </a:cubicBezTo>
                    <a:lnTo>
                      <a:pt x="8444" y="8948"/>
                    </a:lnTo>
                    <a:lnTo>
                      <a:pt x="7750" y="7783"/>
                    </a:lnTo>
                    <a:cubicBezTo>
                      <a:pt x="8065" y="7625"/>
                      <a:pt x="8381" y="7373"/>
                      <a:pt x="8664" y="7153"/>
                    </a:cubicBezTo>
                    <a:lnTo>
                      <a:pt x="9735" y="7751"/>
                    </a:lnTo>
                    <a:lnTo>
                      <a:pt x="9735" y="7940"/>
                    </a:lnTo>
                    <a:cubicBezTo>
                      <a:pt x="9735" y="8476"/>
                      <a:pt x="10208" y="8948"/>
                      <a:pt x="10743" y="8948"/>
                    </a:cubicBezTo>
                    <a:cubicBezTo>
                      <a:pt x="11310" y="8948"/>
                      <a:pt x="11783" y="8476"/>
                      <a:pt x="11783" y="7940"/>
                    </a:cubicBezTo>
                    <a:cubicBezTo>
                      <a:pt x="11626" y="7342"/>
                      <a:pt x="11153" y="6901"/>
                      <a:pt x="10586" y="6901"/>
                    </a:cubicBezTo>
                    <a:cubicBezTo>
                      <a:pt x="10302" y="6901"/>
                      <a:pt x="10082" y="6995"/>
                      <a:pt x="9924" y="7153"/>
                    </a:cubicBezTo>
                    <a:lnTo>
                      <a:pt x="9011" y="6617"/>
                    </a:lnTo>
                    <a:cubicBezTo>
                      <a:pt x="9578" y="5924"/>
                      <a:pt x="9893" y="5010"/>
                      <a:pt x="9893" y="4097"/>
                    </a:cubicBezTo>
                    <a:cubicBezTo>
                      <a:pt x="9893" y="1828"/>
                      <a:pt x="8034" y="1"/>
                      <a:pt x="579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49" name="Google Shape;12466;p89">
                <a:extLst>
                  <a:ext uri="{FF2B5EF4-FFF2-40B4-BE49-F238E27FC236}">
                    <a16:creationId xmlns:a16="http://schemas.microsoft.com/office/drawing/2014/main" id="{2F8655BE-18CA-8249-C4C0-9FBA3B0FD13F}"/>
                  </a:ext>
                </a:extLst>
              </p:cNvPr>
              <p:cNvSpPr/>
              <p:nvPr/>
            </p:nvSpPr>
            <p:spPr>
              <a:xfrm>
                <a:off x="1931907" y="2350458"/>
                <a:ext cx="342964" cy="397556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4821" extrusionOk="0">
                    <a:moveTo>
                      <a:pt x="2048" y="725"/>
                    </a:moveTo>
                    <a:cubicBezTo>
                      <a:pt x="2458" y="725"/>
                      <a:pt x="2741" y="1040"/>
                      <a:pt x="2741" y="1387"/>
                    </a:cubicBezTo>
                    <a:cubicBezTo>
                      <a:pt x="2741" y="1765"/>
                      <a:pt x="2426" y="2049"/>
                      <a:pt x="2048" y="2049"/>
                    </a:cubicBezTo>
                    <a:cubicBezTo>
                      <a:pt x="1702" y="2049"/>
                      <a:pt x="1387" y="1733"/>
                      <a:pt x="1387" y="1387"/>
                    </a:cubicBezTo>
                    <a:cubicBezTo>
                      <a:pt x="1387" y="1040"/>
                      <a:pt x="1702" y="725"/>
                      <a:pt x="2048" y="725"/>
                    </a:cubicBezTo>
                    <a:close/>
                    <a:moveTo>
                      <a:pt x="2363" y="2773"/>
                    </a:moveTo>
                    <a:cubicBezTo>
                      <a:pt x="2930" y="2773"/>
                      <a:pt x="3403" y="3246"/>
                      <a:pt x="3403" y="3781"/>
                    </a:cubicBezTo>
                    <a:lnTo>
                      <a:pt x="3403" y="4128"/>
                    </a:lnTo>
                    <a:lnTo>
                      <a:pt x="630" y="4128"/>
                    </a:lnTo>
                    <a:lnTo>
                      <a:pt x="630" y="3781"/>
                    </a:lnTo>
                    <a:lnTo>
                      <a:pt x="693" y="3781"/>
                    </a:lnTo>
                    <a:cubicBezTo>
                      <a:pt x="693" y="3246"/>
                      <a:pt x="1166" y="2773"/>
                      <a:pt x="1702" y="2773"/>
                    </a:cubicBezTo>
                    <a:close/>
                    <a:moveTo>
                      <a:pt x="2111" y="1"/>
                    </a:moveTo>
                    <a:cubicBezTo>
                      <a:pt x="1355" y="1"/>
                      <a:pt x="725" y="631"/>
                      <a:pt x="725" y="1387"/>
                    </a:cubicBezTo>
                    <a:cubicBezTo>
                      <a:pt x="725" y="1702"/>
                      <a:pt x="851" y="2017"/>
                      <a:pt x="1040" y="2238"/>
                    </a:cubicBezTo>
                    <a:cubicBezTo>
                      <a:pt x="441" y="2521"/>
                      <a:pt x="63" y="3120"/>
                      <a:pt x="63" y="3781"/>
                    </a:cubicBezTo>
                    <a:lnTo>
                      <a:pt x="63" y="4443"/>
                    </a:lnTo>
                    <a:cubicBezTo>
                      <a:pt x="0" y="4663"/>
                      <a:pt x="158" y="4821"/>
                      <a:pt x="378" y="4821"/>
                    </a:cubicBezTo>
                    <a:lnTo>
                      <a:pt x="3781" y="4821"/>
                    </a:lnTo>
                    <a:cubicBezTo>
                      <a:pt x="4001" y="4821"/>
                      <a:pt x="4159" y="4663"/>
                      <a:pt x="4159" y="4443"/>
                    </a:cubicBezTo>
                    <a:lnTo>
                      <a:pt x="4159" y="3781"/>
                    </a:lnTo>
                    <a:cubicBezTo>
                      <a:pt x="4159" y="3120"/>
                      <a:pt x="3749" y="2521"/>
                      <a:pt x="3151" y="2238"/>
                    </a:cubicBezTo>
                    <a:cubicBezTo>
                      <a:pt x="3371" y="2017"/>
                      <a:pt x="3466" y="1733"/>
                      <a:pt x="3466" y="1387"/>
                    </a:cubicBezTo>
                    <a:cubicBezTo>
                      <a:pt x="3466" y="631"/>
                      <a:pt x="2836" y="1"/>
                      <a:pt x="211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E943345-500F-B2A0-837A-57B7F381904E}"/>
                </a:ext>
              </a:extLst>
            </p:cNvPr>
            <p:cNvSpPr txBox="1"/>
            <p:nvPr/>
          </p:nvSpPr>
          <p:spPr>
            <a:xfrm>
              <a:off x="429015" y="4412718"/>
              <a:ext cx="33696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The process of labeling data to train AI models.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8F9577F4-AF90-268A-257B-61B99CC62EC0}"/>
                </a:ext>
              </a:extLst>
            </p:cNvPr>
            <p:cNvSpPr/>
            <p:nvPr/>
          </p:nvSpPr>
          <p:spPr>
            <a:xfrm>
              <a:off x="4073745" y="2140087"/>
              <a:ext cx="3794402" cy="3648920"/>
            </a:xfrm>
            <a:prstGeom prst="roundRect">
              <a:avLst>
                <a:gd name="adj" fmla="val 5933"/>
              </a:avLst>
            </a:prstGeom>
            <a:solidFill>
              <a:srgbClr val="AB9B9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6FDC4AC9-729C-1E6A-7C39-31DFF46F1FD0}"/>
                </a:ext>
              </a:extLst>
            </p:cNvPr>
            <p:cNvSpPr txBox="1"/>
            <p:nvPr/>
          </p:nvSpPr>
          <p:spPr>
            <a:xfrm>
              <a:off x="4318938" y="3390372"/>
              <a:ext cx="3304016" cy="9541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Model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Training</a:t>
              </a:r>
            </a:p>
          </p:txBody>
        </p:sp>
        <p:pic>
          <p:nvPicPr>
            <p:cNvPr id="134" name="Picture 133" descr="A black background with a smiling face&#10;&#10;AI-generated content may be incorrect.">
              <a:extLst>
                <a:ext uri="{FF2B5EF4-FFF2-40B4-BE49-F238E27FC236}">
                  <a16:creationId xmlns:a16="http://schemas.microsoft.com/office/drawing/2014/main" id="{6F8E2266-2461-ACEF-D0F5-A3DECF00F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093" y="2176814"/>
              <a:ext cx="1293706" cy="1293706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C1339735-3714-C671-24A6-4B963665B5E1}"/>
                </a:ext>
              </a:extLst>
            </p:cNvPr>
            <p:cNvSpPr txBox="1"/>
            <p:nvPr/>
          </p:nvSpPr>
          <p:spPr>
            <a:xfrm>
              <a:off x="4188921" y="4228052"/>
              <a:ext cx="3564052" cy="12003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Training a detector to classify by feeding it processed data.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DB34489-36C5-EA25-6237-3E6A8C03D1B0}"/>
                </a:ext>
              </a:extLst>
            </p:cNvPr>
            <p:cNvSpPr/>
            <p:nvPr/>
          </p:nvSpPr>
          <p:spPr>
            <a:xfrm>
              <a:off x="7967111" y="2140087"/>
              <a:ext cx="3794402" cy="3648920"/>
            </a:xfrm>
            <a:prstGeom prst="roundRect">
              <a:avLst>
                <a:gd name="adj" fmla="val 5933"/>
              </a:avLst>
            </a:prstGeom>
            <a:solidFill>
              <a:srgbClr val="A7A28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C4E6DD3E-B0F8-5881-B167-4E2EC664D95F}"/>
                </a:ext>
              </a:extLst>
            </p:cNvPr>
            <p:cNvSpPr txBox="1"/>
            <p:nvPr/>
          </p:nvSpPr>
          <p:spPr>
            <a:xfrm>
              <a:off x="7967111" y="3390372"/>
              <a:ext cx="3794402" cy="9541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Website tool development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44C00FF-6B76-1715-CFD7-8E3B5CD7171E}"/>
                </a:ext>
              </a:extLst>
            </p:cNvPr>
            <p:cNvSpPr txBox="1"/>
            <p:nvPr/>
          </p:nvSpPr>
          <p:spPr>
            <a:xfrm>
              <a:off x="8091594" y="4228052"/>
              <a:ext cx="3545436" cy="12003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A platform for users to upload images and detect DeepFakes.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0CAF1698-CD97-893E-A4AD-5D3BC933FE17}"/>
                </a:ext>
              </a:extLst>
            </p:cNvPr>
            <p:cNvGrpSpPr/>
            <p:nvPr/>
          </p:nvGrpSpPr>
          <p:grpSpPr>
            <a:xfrm>
              <a:off x="9349938" y="2369078"/>
              <a:ext cx="1028748" cy="909178"/>
              <a:chOff x="6924158" y="3860084"/>
              <a:chExt cx="641288" cy="566751"/>
            </a:xfrm>
          </p:grpSpPr>
          <p:sp>
            <p:nvSpPr>
              <p:cNvPr id="140" name="Google Shape;12445;p89">
                <a:extLst>
                  <a:ext uri="{FF2B5EF4-FFF2-40B4-BE49-F238E27FC236}">
                    <a16:creationId xmlns:a16="http://schemas.microsoft.com/office/drawing/2014/main" id="{BF6D70A4-C180-B8C1-9A5B-F9536A266482}"/>
                  </a:ext>
                </a:extLst>
              </p:cNvPr>
              <p:cNvSpPr/>
              <p:nvPr/>
            </p:nvSpPr>
            <p:spPr>
              <a:xfrm>
                <a:off x="6924158" y="3860084"/>
                <a:ext cx="641288" cy="566751"/>
              </a:xfrm>
              <a:custGeom>
                <a:avLst/>
                <a:gdLst/>
                <a:ahLst/>
                <a:cxnLst/>
                <a:rect l="l" t="t" r="r" b="b"/>
                <a:pathLst>
                  <a:path w="11658" h="10303" extrusionOk="0">
                    <a:moveTo>
                      <a:pt x="10618" y="693"/>
                    </a:moveTo>
                    <a:cubicBezTo>
                      <a:pt x="10807" y="693"/>
                      <a:pt x="10964" y="851"/>
                      <a:pt x="10964" y="1040"/>
                    </a:cubicBezTo>
                    <a:lnTo>
                      <a:pt x="10964" y="2741"/>
                    </a:lnTo>
                    <a:lnTo>
                      <a:pt x="662" y="2741"/>
                    </a:lnTo>
                    <a:lnTo>
                      <a:pt x="662" y="1040"/>
                    </a:lnTo>
                    <a:cubicBezTo>
                      <a:pt x="662" y="851"/>
                      <a:pt x="820" y="693"/>
                      <a:pt x="1009" y="693"/>
                    </a:cubicBezTo>
                    <a:close/>
                    <a:moveTo>
                      <a:pt x="10996" y="3403"/>
                    </a:moveTo>
                    <a:lnTo>
                      <a:pt x="10996" y="9231"/>
                    </a:lnTo>
                    <a:cubicBezTo>
                      <a:pt x="10964" y="9420"/>
                      <a:pt x="10838" y="9578"/>
                      <a:pt x="10618" y="9578"/>
                    </a:cubicBezTo>
                    <a:lnTo>
                      <a:pt x="1009" y="9578"/>
                    </a:lnTo>
                    <a:cubicBezTo>
                      <a:pt x="820" y="9578"/>
                      <a:pt x="662" y="9420"/>
                      <a:pt x="662" y="9231"/>
                    </a:cubicBezTo>
                    <a:lnTo>
                      <a:pt x="662" y="3403"/>
                    </a:lnTo>
                    <a:close/>
                    <a:moveTo>
                      <a:pt x="1009" y="0"/>
                    </a:moveTo>
                    <a:cubicBezTo>
                      <a:pt x="473" y="0"/>
                      <a:pt x="1" y="473"/>
                      <a:pt x="1" y="1040"/>
                    </a:cubicBezTo>
                    <a:lnTo>
                      <a:pt x="1" y="9263"/>
                    </a:lnTo>
                    <a:cubicBezTo>
                      <a:pt x="1" y="9830"/>
                      <a:pt x="473" y="10302"/>
                      <a:pt x="1009" y="10302"/>
                    </a:cubicBezTo>
                    <a:lnTo>
                      <a:pt x="10618" y="10302"/>
                    </a:lnTo>
                    <a:cubicBezTo>
                      <a:pt x="11185" y="10302"/>
                      <a:pt x="11658" y="9830"/>
                      <a:pt x="11658" y="9263"/>
                    </a:cubicBezTo>
                    <a:lnTo>
                      <a:pt x="11658" y="1040"/>
                    </a:lnTo>
                    <a:cubicBezTo>
                      <a:pt x="11658" y="441"/>
                      <a:pt x="11217" y="0"/>
                      <a:pt x="1061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41" name="Google Shape;12446;p89">
                <a:extLst>
                  <a:ext uri="{FF2B5EF4-FFF2-40B4-BE49-F238E27FC236}">
                    <a16:creationId xmlns:a16="http://schemas.microsoft.com/office/drawing/2014/main" id="{55E7CD2A-13E5-14E8-08A3-6AEBECD38E65}"/>
                  </a:ext>
                </a:extLst>
              </p:cNvPr>
              <p:cNvSpPr/>
              <p:nvPr/>
            </p:nvSpPr>
            <p:spPr>
              <a:xfrm>
                <a:off x="6996934" y="3934620"/>
                <a:ext cx="3993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694" extrusionOk="0">
                    <a:moveTo>
                      <a:pt x="348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1" y="536"/>
                      <a:pt x="158" y="693"/>
                      <a:pt x="348" y="693"/>
                    </a:cubicBezTo>
                    <a:cubicBezTo>
                      <a:pt x="568" y="693"/>
                      <a:pt x="726" y="536"/>
                      <a:pt x="726" y="347"/>
                    </a:cubicBezTo>
                    <a:cubicBezTo>
                      <a:pt x="726" y="158"/>
                      <a:pt x="568" y="0"/>
                      <a:pt x="34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42" name="Google Shape;12447;p89">
                <a:extLst>
                  <a:ext uri="{FF2B5EF4-FFF2-40B4-BE49-F238E27FC236}">
                    <a16:creationId xmlns:a16="http://schemas.microsoft.com/office/drawing/2014/main" id="{8A640A7C-3A97-690F-8F1B-3E0024015A03}"/>
                  </a:ext>
                </a:extLst>
              </p:cNvPr>
              <p:cNvSpPr/>
              <p:nvPr/>
            </p:nvSpPr>
            <p:spPr>
              <a:xfrm>
                <a:off x="7073231" y="3934620"/>
                <a:ext cx="3817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3"/>
                      <a:pt x="347" y="693"/>
                    </a:cubicBezTo>
                    <a:cubicBezTo>
                      <a:pt x="536" y="693"/>
                      <a:pt x="693" y="536"/>
                      <a:pt x="693" y="347"/>
                    </a:cubicBez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43" name="Google Shape;12448;p89">
                <a:extLst>
                  <a:ext uri="{FF2B5EF4-FFF2-40B4-BE49-F238E27FC236}">
                    <a16:creationId xmlns:a16="http://schemas.microsoft.com/office/drawing/2014/main" id="{AFB6BD68-CB4A-1AE9-D696-39A8934A0811}"/>
                  </a:ext>
                </a:extLst>
              </p:cNvPr>
              <p:cNvSpPr/>
              <p:nvPr/>
            </p:nvSpPr>
            <p:spPr>
              <a:xfrm>
                <a:off x="7149472" y="3934620"/>
                <a:ext cx="3817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3"/>
                      <a:pt x="347" y="693"/>
                    </a:cubicBezTo>
                    <a:cubicBezTo>
                      <a:pt x="536" y="693"/>
                      <a:pt x="693" y="536"/>
                      <a:pt x="693" y="347"/>
                    </a:cubicBez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44" name="Google Shape;12449;p89">
                <a:extLst>
                  <a:ext uri="{FF2B5EF4-FFF2-40B4-BE49-F238E27FC236}">
                    <a16:creationId xmlns:a16="http://schemas.microsoft.com/office/drawing/2014/main" id="{1A82A909-5A55-94C8-E3F6-88A584BA6302}"/>
                  </a:ext>
                </a:extLst>
              </p:cNvPr>
              <p:cNvSpPr/>
              <p:nvPr/>
            </p:nvSpPr>
            <p:spPr>
              <a:xfrm>
                <a:off x="7222249" y="3934620"/>
                <a:ext cx="26695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4853" h="694" extrusionOk="0">
                    <a:moveTo>
                      <a:pt x="347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32" y="536"/>
                      <a:pt x="190" y="693"/>
                      <a:pt x="347" y="693"/>
                    </a:cubicBezTo>
                    <a:lnTo>
                      <a:pt x="4506" y="693"/>
                    </a:lnTo>
                    <a:cubicBezTo>
                      <a:pt x="4695" y="693"/>
                      <a:pt x="4852" y="536"/>
                      <a:pt x="4852" y="347"/>
                    </a:cubicBezTo>
                    <a:cubicBezTo>
                      <a:pt x="4852" y="158"/>
                      <a:pt x="4695" y="0"/>
                      <a:pt x="450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45" name="Google Shape;12450;p89">
                <a:extLst>
                  <a:ext uri="{FF2B5EF4-FFF2-40B4-BE49-F238E27FC236}">
                    <a16:creationId xmlns:a16="http://schemas.microsoft.com/office/drawing/2014/main" id="{D084A765-1AA9-ED3C-2403-CF871ABEC706}"/>
                  </a:ext>
                </a:extLst>
              </p:cNvPr>
              <p:cNvSpPr/>
              <p:nvPr/>
            </p:nvSpPr>
            <p:spPr>
              <a:xfrm>
                <a:off x="7340077" y="4124784"/>
                <a:ext cx="114472" cy="18768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3412" extrusionOk="0">
                    <a:moveTo>
                      <a:pt x="347" y="1"/>
                    </a:moveTo>
                    <a:cubicBezTo>
                      <a:pt x="261" y="1"/>
                      <a:pt x="174" y="24"/>
                      <a:pt x="127" y="72"/>
                    </a:cubicBezTo>
                    <a:cubicBezTo>
                      <a:pt x="1" y="198"/>
                      <a:pt x="1" y="450"/>
                      <a:pt x="127" y="544"/>
                    </a:cubicBezTo>
                    <a:lnTo>
                      <a:pt x="1261" y="1710"/>
                    </a:lnTo>
                    <a:lnTo>
                      <a:pt x="127" y="2844"/>
                    </a:lnTo>
                    <a:cubicBezTo>
                      <a:pt x="1" y="2970"/>
                      <a:pt x="1" y="3191"/>
                      <a:pt x="127" y="3317"/>
                    </a:cubicBezTo>
                    <a:cubicBezTo>
                      <a:pt x="174" y="3380"/>
                      <a:pt x="261" y="3411"/>
                      <a:pt x="347" y="3411"/>
                    </a:cubicBezTo>
                    <a:cubicBezTo>
                      <a:pt x="434" y="3411"/>
                      <a:pt x="521" y="3380"/>
                      <a:pt x="568" y="3317"/>
                    </a:cubicBezTo>
                    <a:lnTo>
                      <a:pt x="1954" y="1930"/>
                    </a:lnTo>
                    <a:cubicBezTo>
                      <a:pt x="2080" y="1804"/>
                      <a:pt x="2080" y="1584"/>
                      <a:pt x="1954" y="1458"/>
                    </a:cubicBezTo>
                    <a:lnTo>
                      <a:pt x="568" y="72"/>
                    </a:lnTo>
                    <a:cubicBezTo>
                      <a:pt x="521" y="24"/>
                      <a:pt x="434" y="1"/>
                      <a:pt x="34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46" name="Google Shape;12451;p89">
                <a:extLst>
                  <a:ext uri="{FF2B5EF4-FFF2-40B4-BE49-F238E27FC236}">
                    <a16:creationId xmlns:a16="http://schemas.microsoft.com/office/drawing/2014/main" id="{DAACF260-2B71-E339-28A6-24D695C4BE14}"/>
                  </a:ext>
                </a:extLst>
              </p:cNvPr>
              <p:cNvSpPr/>
              <p:nvPr/>
            </p:nvSpPr>
            <p:spPr>
              <a:xfrm>
                <a:off x="7033350" y="4124784"/>
                <a:ext cx="117883" cy="187688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3412" extrusionOk="0">
                    <a:moveTo>
                      <a:pt x="1749" y="1"/>
                    </a:moveTo>
                    <a:cubicBezTo>
                      <a:pt x="1662" y="1"/>
                      <a:pt x="1576" y="24"/>
                      <a:pt x="1513" y="72"/>
                    </a:cubicBezTo>
                    <a:lnTo>
                      <a:pt x="127" y="1458"/>
                    </a:lnTo>
                    <a:cubicBezTo>
                      <a:pt x="1" y="1584"/>
                      <a:pt x="1" y="1804"/>
                      <a:pt x="127" y="1930"/>
                    </a:cubicBezTo>
                    <a:lnTo>
                      <a:pt x="1513" y="3317"/>
                    </a:lnTo>
                    <a:cubicBezTo>
                      <a:pt x="1576" y="3380"/>
                      <a:pt x="1662" y="3411"/>
                      <a:pt x="1749" y="3411"/>
                    </a:cubicBezTo>
                    <a:cubicBezTo>
                      <a:pt x="1836" y="3411"/>
                      <a:pt x="1922" y="3380"/>
                      <a:pt x="1985" y="3317"/>
                    </a:cubicBezTo>
                    <a:cubicBezTo>
                      <a:pt x="2111" y="3191"/>
                      <a:pt x="2111" y="2970"/>
                      <a:pt x="1985" y="2844"/>
                    </a:cubicBezTo>
                    <a:lnTo>
                      <a:pt x="851" y="1710"/>
                    </a:lnTo>
                    <a:lnTo>
                      <a:pt x="1985" y="544"/>
                    </a:lnTo>
                    <a:cubicBezTo>
                      <a:pt x="2143" y="450"/>
                      <a:pt x="2143" y="198"/>
                      <a:pt x="1985" y="72"/>
                    </a:cubicBezTo>
                    <a:cubicBezTo>
                      <a:pt x="1922" y="24"/>
                      <a:pt x="1836" y="1"/>
                      <a:pt x="1749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47" name="Google Shape;12452;p89">
                <a:extLst>
                  <a:ext uri="{FF2B5EF4-FFF2-40B4-BE49-F238E27FC236}">
                    <a16:creationId xmlns:a16="http://schemas.microsoft.com/office/drawing/2014/main" id="{1BD27228-A4C6-CBFD-B5EC-AEC9E4125AF7}"/>
                  </a:ext>
                </a:extLst>
              </p:cNvPr>
              <p:cNvSpPr/>
              <p:nvPr/>
            </p:nvSpPr>
            <p:spPr>
              <a:xfrm>
                <a:off x="7184128" y="4084463"/>
                <a:ext cx="119643" cy="26272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4776" extrusionOk="0">
                    <a:moveTo>
                      <a:pt x="1778" y="0"/>
                    </a:moveTo>
                    <a:cubicBezTo>
                      <a:pt x="1617" y="0"/>
                      <a:pt x="1501" y="108"/>
                      <a:pt x="1450" y="237"/>
                    </a:cubicBezTo>
                    <a:lnTo>
                      <a:pt x="63" y="4333"/>
                    </a:lnTo>
                    <a:cubicBezTo>
                      <a:pt x="0" y="4522"/>
                      <a:pt x="95" y="4680"/>
                      <a:pt x="253" y="4743"/>
                    </a:cubicBezTo>
                    <a:cubicBezTo>
                      <a:pt x="305" y="4765"/>
                      <a:pt x="354" y="4775"/>
                      <a:pt x="399" y="4775"/>
                    </a:cubicBezTo>
                    <a:cubicBezTo>
                      <a:pt x="543" y="4775"/>
                      <a:pt x="646" y="4674"/>
                      <a:pt x="694" y="4554"/>
                    </a:cubicBezTo>
                    <a:lnTo>
                      <a:pt x="2080" y="458"/>
                    </a:lnTo>
                    <a:cubicBezTo>
                      <a:pt x="2174" y="300"/>
                      <a:pt x="2048" y="111"/>
                      <a:pt x="1891" y="17"/>
                    </a:cubicBezTo>
                    <a:cubicBezTo>
                      <a:pt x="1851" y="6"/>
                      <a:pt x="1813" y="0"/>
                      <a:pt x="177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</p:grpSp>
      <p:sp>
        <p:nvSpPr>
          <p:cNvPr id="150" name="TextBox 149">
            <a:extLst>
              <a:ext uri="{FF2B5EF4-FFF2-40B4-BE49-F238E27FC236}">
                <a16:creationId xmlns:a16="http://schemas.microsoft.com/office/drawing/2014/main" id="{400EF774-7C6B-522C-C1D5-DAD383EF455D}"/>
              </a:ext>
            </a:extLst>
          </p:cNvPr>
          <p:cNvSpPr txBox="1"/>
          <p:nvPr/>
        </p:nvSpPr>
        <p:spPr>
          <a:xfrm>
            <a:off x="779747" y="7746495"/>
            <a:ext cx="10397155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0963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Our project </a:t>
            </a:r>
            <a:r>
              <a:rPr lang="en-US" sz="3600" b="1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was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 developed in 3 </a:t>
            </a:r>
            <a:r>
              <a:rPr lang="en-US" sz="3600" b="1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portions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8916519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3" grpId="0"/>
      <p:bldP spid="128" grpId="0"/>
      <p:bldP spid="130" grpId="0"/>
      <p:bldP spid="131" grpId="0"/>
      <p:bldP spid="3" grpId="0" animBg="1"/>
      <p:bldP spid="5" grpId="0"/>
      <p:bldP spid="11" grpId="0" animBg="1"/>
      <p:bldP spid="9" grpId="0" animBg="1"/>
      <p:bldP spid="25" grpId="0"/>
      <p:bldP spid="26" grpId="0"/>
      <p:bldP spid="40" grpId="0" animBg="1"/>
      <p:bldP spid="44" grpId="0"/>
      <p:bldP spid="46" grpId="0"/>
      <p:bldP spid="47" grpId="0"/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43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7FA307-EB28-61E0-1433-0B2BFC72F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Box 7">
            <a:extLst>
              <a:ext uri="{FF2B5EF4-FFF2-40B4-BE49-F238E27FC236}">
                <a16:creationId xmlns:a16="http://schemas.microsoft.com/office/drawing/2014/main" id="{C3693E91-FB1A-8FF6-FA39-BD81CBBEA938}"/>
              </a:ext>
            </a:extLst>
          </p:cNvPr>
          <p:cNvSpPr txBox="1"/>
          <p:nvPr/>
        </p:nvSpPr>
        <p:spPr>
          <a:xfrm>
            <a:off x="779747" y="57793"/>
            <a:ext cx="10397155" cy="1024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Engineering Design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E1C8AD-4E79-D68C-4194-EFF6D3AD31F2}"/>
              </a:ext>
            </a:extLst>
          </p:cNvPr>
          <p:cNvGrpSpPr/>
          <p:nvPr/>
        </p:nvGrpSpPr>
        <p:grpSpPr>
          <a:xfrm>
            <a:off x="323553" y="2091343"/>
            <a:ext cx="11544894" cy="3648920"/>
            <a:chOff x="216619" y="2140087"/>
            <a:chExt cx="11544894" cy="364892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C8F5B8C-D4D6-6E23-1855-60DB4E89C097}"/>
                </a:ext>
              </a:extLst>
            </p:cNvPr>
            <p:cNvSpPr/>
            <p:nvPr/>
          </p:nvSpPr>
          <p:spPr>
            <a:xfrm>
              <a:off x="216619" y="2140087"/>
              <a:ext cx="3794402" cy="3648920"/>
            </a:xfrm>
            <a:prstGeom prst="roundRect">
              <a:avLst>
                <a:gd name="adj" fmla="val 5933"/>
              </a:avLst>
            </a:prstGeom>
            <a:solidFill>
              <a:srgbClr val="7E7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E0967DC-931C-0168-31BD-3069311665B7}"/>
                </a:ext>
              </a:extLst>
            </p:cNvPr>
            <p:cNvSpPr txBox="1"/>
            <p:nvPr/>
          </p:nvSpPr>
          <p:spPr>
            <a:xfrm>
              <a:off x="301387" y="3390372"/>
              <a:ext cx="3624866" cy="9541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Dataset Management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1F7DFBD-479E-5C2E-3A13-C95AE723C66F}"/>
                </a:ext>
              </a:extLst>
            </p:cNvPr>
            <p:cNvGrpSpPr/>
            <p:nvPr/>
          </p:nvGrpSpPr>
          <p:grpSpPr>
            <a:xfrm>
              <a:off x="1536722" y="2248086"/>
              <a:ext cx="1154196" cy="1151162"/>
              <a:chOff x="1627948" y="2238721"/>
              <a:chExt cx="971744" cy="969190"/>
            </a:xfrm>
          </p:grpSpPr>
          <p:sp>
            <p:nvSpPr>
              <p:cNvPr id="105" name="Google Shape;12465;p89">
                <a:extLst>
                  <a:ext uri="{FF2B5EF4-FFF2-40B4-BE49-F238E27FC236}">
                    <a16:creationId xmlns:a16="http://schemas.microsoft.com/office/drawing/2014/main" id="{B7A71400-7CA4-EA16-3193-6D5AE7CFDD6F}"/>
                  </a:ext>
                </a:extLst>
              </p:cNvPr>
              <p:cNvSpPr/>
              <p:nvPr/>
            </p:nvSpPr>
            <p:spPr>
              <a:xfrm>
                <a:off x="1627948" y="2238721"/>
                <a:ext cx="971744" cy="969190"/>
              </a:xfrm>
              <a:custGeom>
                <a:avLst/>
                <a:gdLst/>
                <a:ahLst/>
                <a:cxnLst/>
                <a:rect l="l" t="t" r="r" b="b"/>
                <a:pathLst>
                  <a:path w="11784" h="11753" extrusionOk="0">
                    <a:moveTo>
                      <a:pt x="5734" y="694"/>
                    </a:moveTo>
                    <a:cubicBezTo>
                      <a:pt x="7624" y="694"/>
                      <a:pt x="9168" y="2238"/>
                      <a:pt x="9168" y="4128"/>
                    </a:cubicBezTo>
                    <a:cubicBezTo>
                      <a:pt x="9168" y="6050"/>
                      <a:pt x="7624" y="7594"/>
                      <a:pt x="5734" y="7594"/>
                    </a:cubicBezTo>
                    <a:cubicBezTo>
                      <a:pt x="3844" y="7594"/>
                      <a:pt x="2332" y="6018"/>
                      <a:pt x="2332" y="4128"/>
                    </a:cubicBezTo>
                    <a:cubicBezTo>
                      <a:pt x="2332" y="2238"/>
                      <a:pt x="3844" y="694"/>
                      <a:pt x="5734" y="694"/>
                    </a:cubicBezTo>
                    <a:close/>
                    <a:moveTo>
                      <a:pt x="977" y="7531"/>
                    </a:moveTo>
                    <a:cubicBezTo>
                      <a:pt x="1166" y="7531"/>
                      <a:pt x="1323" y="7688"/>
                      <a:pt x="1323" y="7909"/>
                    </a:cubicBezTo>
                    <a:cubicBezTo>
                      <a:pt x="1292" y="8129"/>
                      <a:pt x="1134" y="8255"/>
                      <a:pt x="977" y="8255"/>
                    </a:cubicBezTo>
                    <a:cubicBezTo>
                      <a:pt x="788" y="8255"/>
                      <a:pt x="630" y="8098"/>
                      <a:pt x="630" y="7909"/>
                    </a:cubicBezTo>
                    <a:cubicBezTo>
                      <a:pt x="630" y="7688"/>
                      <a:pt x="788" y="7531"/>
                      <a:pt x="977" y="7531"/>
                    </a:cubicBezTo>
                    <a:close/>
                    <a:moveTo>
                      <a:pt x="10586" y="7531"/>
                    </a:moveTo>
                    <a:cubicBezTo>
                      <a:pt x="10775" y="7531"/>
                      <a:pt x="10932" y="7688"/>
                      <a:pt x="10932" y="7909"/>
                    </a:cubicBezTo>
                    <a:cubicBezTo>
                      <a:pt x="10932" y="8129"/>
                      <a:pt x="10775" y="8255"/>
                      <a:pt x="10586" y="8255"/>
                    </a:cubicBezTo>
                    <a:cubicBezTo>
                      <a:pt x="10397" y="8255"/>
                      <a:pt x="10239" y="8098"/>
                      <a:pt x="10239" y="7909"/>
                    </a:cubicBezTo>
                    <a:cubicBezTo>
                      <a:pt x="10239" y="7688"/>
                      <a:pt x="10397" y="7531"/>
                      <a:pt x="10586" y="7531"/>
                    </a:cubicBezTo>
                    <a:close/>
                    <a:moveTo>
                      <a:pt x="3025" y="9641"/>
                    </a:moveTo>
                    <a:cubicBezTo>
                      <a:pt x="3214" y="9641"/>
                      <a:pt x="3371" y="9799"/>
                      <a:pt x="3371" y="9988"/>
                    </a:cubicBezTo>
                    <a:cubicBezTo>
                      <a:pt x="3340" y="10177"/>
                      <a:pt x="3214" y="10335"/>
                      <a:pt x="3025" y="10335"/>
                    </a:cubicBezTo>
                    <a:cubicBezTo>
                      <a:pt x="2836" y="10335"/>
                      <a:pt x="2678" y="10177"/>
                      <a:pt x="2678" y="9988"/>
                    </a:cubicBezTo>
                    <a:cubicBezTo>
                      <a:pt x="2678" y="9799"/>
                      <a:pt x="2836" y="9641"/>
                      <a:pt x="3025" y="9641"/>
                    </a:cubicBezTo>
                    <a:close/>
                    <a:moveTo>
                      <a:pt x="8475" y="9641"/>
                    </a:moveTo>
                    <a:cubicBezTo>
                      <a:pt x="8696" y="9641"/>
                      <a:pt x="8822" y="9799"/>
                      <a:pt x="8822" y="9988"/>
                    </a:cubicBezTo>
                    <a:cubicBezTo>
                      <a:pt x="8822" y="10177"/>
                      <a:pt x="8664" y="10335"/>
                      <a:pt x="8475" y="10335"/>
                    </a:cubicBezTo>
                    <a:cubicBezTo>
                      <a:pt x="8255" y="10335"/>
                      <a:pt x="8128" y="10177"/>
                      <a:pt x="8128" y="9988"/>
                    </a:cubicBezTo>
                    <a:cubicBezTo>
                      <a:pt x="8128" y="9799"/>
                      <a:pt x="8255" y="9641"/>
                      <a:pt x="8475" y="9641"/>
                    </a:cubicBezTo>
                    <a:close/>
                    <a:moveTo>
                      <a:pt x="5734" y="10303"/>
                    </a:moveTo>
                    <a:cubicBezTo>
                      <a:pt x="5955" y="10303"/>
                      <a:pt x="6112" y="10461"/>
                      <a:pt x="6112" y="10650"/>
                    </a:cubicBezTo>
                    <a:cubicBezTo>
                      <a:pt x="6112" y="10839"/>
                      <a:pt x="5955" y="10996"/>
                      <a:pt x="5734" y="10996"/>
                    </a:cubicBezTo>
                    <a:cubicBezTo>
                      <a:pt x="5545" y="10996"/>
                      <a:pt x="5388" y="10839"/>
                      <a:pt x="5388" y="10650"/>
                    </a:cubicBezTo>
                    <a:cubicBezTo>
                      <a:pt x="5388" y="10461"/>
                      <a:pt x="5545" y="10303"/>
                      <a:pt x="5734" y="10303"/>
                    </a:cubicBezTo>
                    <a:close/>
                    <a:moveTo>
                      <a:pt x="5797" y="1"/>
                    </a:moveTo>
                    <a:cubicBezTo>
                      <a:pt x="3497" y="1"/>
                      <a:pt x="1701" y="1860"/>
                      <a:pt x="1701" y="4097"/>
                    </a:cubicBezTo>
                    <a:cubicBezTo>
                      <a:pt x="1701" y="5010"/>
                      <a:pt x="2017" y="5924"/>
                      <a:pt x="2552" y="6617"/>
                    </a:cubicBezTo>
                    <a:lnTo>
                      <a:pt x="1701" y="7153"/>
                    </a:lnTo>
                    <a:cubicBezTo>
                      <a:pt x="1481" y="6995"/>
                      <a:pt x="1260" y="6901"/>
                      <a:pt x="1040" y="6901"/>
                    </a:cubicBezTo>
                    <a:cubicBezTo>
                      <a:pt x="473" y="6901"/>
                      <a:pt x="0" y="7373"/>
                      <a:pt x="0" y="7940"/>
                    </a:cubicBezTo>
                    <a:cubicBezTo>
                      <a:pt x="0" y="8476"/>
                      <a:pt x="473" y="8948"/>
                      <a:pt x="1040" y="8948"/>
                    </a:cubicBezTo>
                    <a:cubicBezTo>
                      <a:pt x="1575" y="8948"/>
                      <a:pt x="2048" y="8476"/>
                      <a:pt x="2048" y="7940"/>
                    </a:cubicBezTo>
                    <a:lnTo>
                      <a:pt x="2048" y="7751"/>
                    </a:lnTo>
                    <a:lnTo>
                      <a:pt x="3088" y="7153"/>
                    </a:lnTo>
                    <a:cubicBezTo>
                      <a:pt x="3340" y="7373"/>
                      <a:pt x="3623" y="7625"/>
                      <a:pt x="3970" y="7783"/>
                    </a:cubicBezTo>
                    <a:lnTo>
                      <a:pt x="3308" y="8948"/>
                    </a:lnTo>
                    <a:lnTo>
                      <a:pt x="3119" y="8948"/>
                    </a:lnTo>
                    <a:cubicBezTo>
                      <a:pt x="2552" y="8948"/>
                      <a:pt x="2080" y="9421"/>
                      <a:pt x="2080" y="9988"/>
                    </a:cubicBezTo>
                    <a:cubicBezTo>
                      <a:pt x="2080" y="10524"/>
                      <a:pt x="2552" y="10996"/>
                      <a:pt x="3119" y="10996"/>
                    </a:cubicBezTo>
                    <a:cubicBezTo>
                      <a:pt x="3655" y="10996"/>
                      <a:pt x="4127" y="10524"/>
                      <a:pt x="4127" y="9988"/>
                    </a:cubicBezTo>
                    <a:cubicBezTo>
                      <a:pt x="4127" y="9736"/>
                      <a:pt x="4064" y="9515"/>
                      <a:pt x="3907" y="9326"/>
                    </a:cubicBezTo>
                    <a:lnTo>
                      <a:pt x="4600" y="8098"/>
                    </a:lnTo>
                    <a:cubicBezTo>
                      <a:pt x="4883" y="8161"/>
                      <a:pt x="5199" y="8255"/>
                      <a:pt x="5514" y="8287"/>
                    </a:cubicBezTo>
                    <a:lnTo>
                      <a:pt x="5514" y="9736"/>
                    </a:lnTo>
                    <a:cubicBezTo>
                      <a:pt x="5136" y="9894"/>
                      <a:pt x="4852" y="10272"/>
                      <a:pt x="4852" y="10713"/>
                    </a:cubicBezTo>
                    <a:cubicBezTo>
                      <a:pt x="4852" y="11280"/>
                      <a:pt x="5325" y="11752"/>
                      <a:pt x="5860" y="11752"/>
                    </a:cubicBezTo>
                    <a:cubicBezTo>
                      <a:pt x="6427" y="11752"/>
                      <a:pt x="6900" y="11280"/>
                      <a:pt x="6900" y="10713"/>
                    </a:cubicBezTo>
                    <a:cubicBezTo>
                      <a:pt x="6900" y="10303"/>
                      <a:pt x="6616" y="9894"/>
                      <a:pt x="6238" y="9736"/>
                    </a:cubicBezTo>
                    <a:lnTo>
                      <a:pt x="6238" y="8287"/>
                    </a:lnTo>
                    <a:cubicBezTo>
                      <a:pt x="6553" y="8255"/>
                      <a:pt x="6868" y="8224"/>
                      <a:pt x="7120" y="8098"/>
                    </a:cubicBezTo>
                    <a:lnTo>
                      <a:pt x="7845" y="9326"/>
                    </a:lnTo>
                    <a:cubicBezTo>
                      <a:pt x="7687" y="9515"/>
                      <a:pt x="7593" y="9736"/>
                      <a:pt x="7593" y="9988"/>
                    </a:cubicBezTo>
                    <a:cubicBezTo>
                      <a:pt x="7593" y="10524"/>
                      <a:pt x="8065" y="10996"/>
                      <a:pt x="8633" y="10996"/>
                    </a:cubicBezTo>
                    <a:cubicBezTo>
                      <a:pt x="9168" y="10996"/>
                      <a:pt x="9641" y="10524"/>
                      <a:pt x="9641" y="9988"/>
                    </a:cubicBezTo>
                    <a:cubicBezTo>
                      <a:pt x="9641" y="9421"/>
                      <a:pt x="9168" y="8948"/>
                      <a:pt x="8633" y="8948"/>
                    </a:cubicBezTo>
                    <a:lnTo>
                      <a:pt x="8444" y="8948"/>
                    </a:lnTo>
                    <a:lnTo>
                      <a:pt x="7750" y="7783"/>
                    </a:lnTo>
                    <a:cubicBezTo>
                      <a:pt x="8065" y="7625"/>
                      <a:pt x="8381" y="7373"/>
                      <a:pt x="8664" y="7153"/>
                    </a:cubicBezTo>
                    <a:lnTo>
                      <a:pt x="9735" y="7751"/>
                    </a:lnTo>
                    <a:lnTo>
                      <a:pt x="9735" y="7940"/>
                    </a:lnTo>
                    <a:cubicBezTo>
                      <a:pt x="9735" y="8476"/>
                      <a:pt x="10208" y="8948"/>
                      <a:pt x="10743" y="8948"/>
                    </a:cubicBezTo>
                    <a:cubicBezTo>
                      <a:pt x="11310" y="8948"/>
                      <a:pt x="11783" y="8476"/>
                      <a:pt x="11783" y="7940"/>
                    </a:cubicBezTo>
                    <a:cubicBezTo>
                      <a:pt x="11626" y="7342"/>
                      <a:pt x="11153" y="6901"/>
                      <a:pt x="10586" y="6901"/>
                    </a:cubicBezTo>
                    <a:cubicBezTo>
                      <a:pt x="10302" y="6901"/>
                      <a:pt x="10082" y="6995"/>
                      <a:pt x="9924" y="7153"/>
                    </a:cubicBezTo>
                    <a:lnTo>
                      <a:pt x="9011" y="6617"/>
                    </a:lnTo>
                    <a:cubicBezTo>
                      <a:pt x="9578" y="5924"/>
                      <a:pt x="9893" y="5010"/>
                      <a:pt x="9893" y="4097"/>
                    </a:cubicBezTo>
                    <a:cubicBezTo>
                      <a:pt x="9893" y="1828"/>
                      <a:pt x="8034" y="1"/>
                      <a:pt x="579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6" name="Google Shape;12466;p89">
                <a:extLst>
                  <a:ext uri="{FF2B5EF4-FFF2-40B4-BE49-F238E27FC236}">
                    <a16:creationId xmlns:a16="http://schemas.microsoft.com/office/drawing/2014/main" id="{0E9BCBCF-7A12-FC2A-83B6-87CE8B81F986}"/>
                  </a:ext>
                </a:extLst>
              </p:cNvPr>
              <p:cNvSpPr/>
              <p:nvPr/>
            </p:nvSpPr>
            <p:spPr>
              <a:xfrm>
                <a:off x="1931907" y="2350458"/>
                <a:ext cx="342964" cy="397556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4821" extrusionOk="0">
                    <a:moveTo>
                      <a:pt x="2048" y="725"/>
                    </a:moveTo>
                    <a:cubicBezTo>
                      <a:pt x="2458" y="725"/>
                      <a:pt x="2741" y="1040"/>
                      <a:pt x="2741" y="1387"/>
                    </a:cubicBezTo>
                    <a:cubicBezTo>
                      <a:pt x="2741" y="1765"/>
                      <a:pt x="2426" y="2049"/>
                      <a:pt x="2048" y="2049"/>
                    </a:cubicBezTo>
                    <a:cubicBezTo>
                      <a:pt x="1702" y="2049"/>
                      <a:pt x="1387" y="1733"/>
                      <a:pt x="1387" y="1387"/>
                    </a:cubicBezTo>
                    <a:cubicBezTo>
                      <a:pt x="1387" y="1040"/>
                      <a:pt x="1702" y="725"/>
                      <a:pt x="2048" y="725"/>
                    </a:cubicBezTo>
                    <a:close/>
                    <a:moveTo>
                      <a:pt x="2363" y="2773"/>
                    </a:moveTo>
                    <a:cubicBezTo>
                      <a:pt x="2930" y="2773"/>
                      <a:pt x="3403" y="3246"/>
                      <a:pt x="3403" y="3781"/>
                    </a:cubicBezTo>
                    <a:lnTo>
                      <a:pt x="3403" y="4128"/>
                    </a:lnTo>
                    <a:lnTo>
                      <a:pt x="630" y="4128"/>
                    </a:lnTo>
                    <a:lnTo>
                      <a:pt x="630" y="3781"/>
                    </a:lnTo>
                    <a:lnTo>
                      <a:pt x="693" y="3781"/>
                    </a:lnTo>
                    <a:cubicBezTo>
                      <a:pt x="693" y="3246"/>
                      <a:pt x="1166" y="2773"/>
                      <a:pt x="1702" y="2773"/>
                    </a:cubicBezTo>
                    <a:close/>
                    <a:moveTo>
                      <a:pt x="2111" y="1"/>
                    </a:moveTo>
                    <a:cubicBezTo>
                      <a:pt x="1355" y="1"/>
                      <a:pt x="725" y="631"/>
                      <a:pt x="725" y="1387"/>
                    </a:cubicBezTo>
                    <a:cubicBezTo>
                      <a:pt x="725" y="1702"/>
                      <a:pt x="851" y="2017"/>
                      <a:pt x="1040" y="2238"/>
                    </a:cubicBezTo>
                    <a:cubicBezTo>
                      <a:pt x="441" y="2521"/>
                      <a:pt x="63" y="3120"/>
                      <a:pt x="63" y="3781"/>
                    </a:cubicBezTo>
                    <a:lnTo>
                      <a:pt x="63" y="4443"/>
                    </a:lnTo>
                    <a:cubicBezTo>
                      <a:pt x="0" y="4663"/>
                      <a:pt x="158" y="4821"/>
                      <a:pt x="378" y="4821"/>
                    </a:cubicBezTo>
                    <a:lnTo>
                      <a:pt x="3781" y="4821"/>
                    </a:lnTo>
                    <a:cubicBezTo>
                      <a:pt x="4001" y="4821"/>
                      <a:pt x="4159" y="4663"/>
                      <a:pt x="4159" y="4443"/>
                    </a:cubicBezTo>
                    <a:lnTo>
                      <a:pt x="4159" y="3781"/>
                    </a:lnTo>
                    <a:cubicBezTo>
                      <a:pt x="4159" y="3120"/>
                      <a:pt x="3749" y="2521"/>
                      <a:pt x="3151" y="2238"/>
                    </a:cubicBezTo>
                    <a:cubicBezTo>
                      <a:pt x="3371" y="2017"/>
                      <a:pt x="3466" y="1733"/>
                      <a:pt x="3466" y="1387"/>
                    </a:cubicBezTo>
                    <a:cubicBezTo>
                      <a:pt x="3466" y="631"/>
                      <a:pt x="2836" y="1"/>
                      <a:pt x="211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B98D6CC-42A0-C700-F7D4-0FBC474C49CE}"/>
                </a:ext>
              </a:extLst>
            </p:cNvPr>
            <p:cNvSpPr txBox="1"/>
            <p:nvPr/>
          </p:nvSpPr>
          <p:spPr>
            <a:xfrm>
              <a:off x="429015" y="4412718"/>
              <a:ext cx="33696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The process of labeling data to train AI models.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B013EAB-1771-4710-690A-DED6ABFE59D4}"/>
                </a:ext>
              </a:extLst>
            </p:cNvPr>
            <p:cNvSpPr/>
            <p:nvPr/>
          </p:nvSpPr>
          <p:spPr>
            <a:xfrm>
              <a:off x="4073745" y="2140087"/>
              <a:ext cx="3794402" cy="3648920"/>
            </a:xfrm>
            <a:prstGeom prst="roundRect">
              <a:avLst>
                <a:gd name="adj" fmla="val 5933"/>
              </a:avLst>
            </a:prstGeom>
            <a:solidFill>
              <a:srgbClr val="AB9B9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FD5BE39-8E98-E7E7-C4ED-FCBBC6022215}"/>
                </a:ext>
              </a:extLst>
            </p:cNvPr>
            <p:cNvSpPr txBox="1"/>
            <p:nvPr/>
          </p:nvSpPr>
          <p:spPr>
            <a:xfrm>
              <a:off x="4318938" y="3390372"/>
              <a:ext cx="3304016" cy="9541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Model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Training</a:t>
              </a:r>
            </a:p>
          </p:txBody>
        </p:sp>
        <p:pic>
          <p:nvPicPr>
            <p:cNvPr id="110" name="Picture 109" descr="A black background with a smiling face&#10;&#10;AI-generated content may be incorrect.">
              <a:extLst>
                <a:ext uri="{FF2B5EF4-FFF2-40B4-BE49-F238E27FC236}">
                  <a16:creationId xmlns:a16="http://schemas.microsoft.com/office/drawing/2014/main" id="{B598B07A-2E9B-B370-F536-C4B09DA6F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093" y="2176814"/>
              <a:ext cx="1293706" cy="129370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E5A71D0-F0C6-7C0D-34C6-015279BBDEB2}"/>
                </a:ext>
              </a:extLst>
            </p:cNvPr>
            <p:cNvSpPr txBox="1"/>
            <p:nvPr/>
          </p:nvSpPr>
          <p:spPr>
            <a:xfrm>
              <a:off x="4188921" y="4228052"/>
              <a:ext cx="3564052" cy="12003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Training a detector to classify by feeding it processed data.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6C4C705-2C51-887F-C374-6FB31CCE0FA3}"/>
                </a:ext>
              </a:extLst>
            </p:cNvPr>
            <p:cNvSpPr/>
            <p:nvPr/>
          </p:nvSpPr>
          <p:spPr>
            <a:xfrm>
              <a:off x="7967111" y="2140087"/>
              <a:ext cx="3794402" cy="3648920"/>
            </a:xfrm>
            <a:prstGeom prst="roundRect">
              <a:avLst>
                <a:gd name="adj" fmla="val 5933"/>
              </a:avLst>
            </a:prstGeom>
            <a:solidFill>
              <a:srgbClr val="A7A28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4C4757-E325-EFCE-EC3A-D8744987D4C5}"/>
                </a:ext>
              </a:extLst>
            </p:cNvPr>
            <p:cNvSpPr txBox="1"/>
            <p:nvPr/>
          </p:nvSpPr>
          <p:spPr>
            <a:xfrm>
              <a:off x="7967111" y="3390372"/>
              <a:ext cx="3794402" cy="9541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Website tool development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1B725A5-8F6F-6E2E-4943-0358F079F355}"/>
                </a:ext>
              </a:extLst>
            </p:cNvPr>
            <p:cNvSpPr txBox="1"/>
            <p:nvPr/>
          </p:nvSpPr>
          <p:spPr>
            <a:xfrm>
              <a:off x="8091594" y="4228052"/>
              <a:ext cx="3545436" cy="12003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A platform for users to upload images and detect DeepFakes.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4D70FF7-E870-0B68-5E3B-5B8657409647}"/>
                </a:ext>
              </a:extLst>
            </p:cNvPr>
            <p:cNvGrpSpPr/>
            <p:nvPr/>
          </p:nvGrpSpPr>
          <p:grpSpPr>
            <a:xfrm>
              <a:off x="9349938" y="2369078"/>
              <a:ext cx="1028748" cy="909178"/>
              <a:chOff x="6924158" y="3860084"/>
              <a:chExt cx="641288" cy="566751"/>
            </a:xfrm>
          </p:grpSpPr>
          <p:sp>
            <p:nvSpPr>
              <p:cNvPr id="97" name="Google Shape;12445;p89">
                <a:extLst>
                  <a:ext uri="{FF2B5EF4-FFF2-40B4-BE49-F238E27FC236}">
                    <a16:creationId xmlns:a16="http://schemas.microsoft.com/office/drawing/2014/main" id="{9A01BB97-8F06-EC16-79E0-AE58A70C763B}"/>
                  </a:ext>
                </a:extLst>
              </p:cNvPr>
              <p:cNvSpPr/>
              <p:nvPr/>
            </p:nvSpPr>
            <p:spPr>
              <a:xfrm>
                <a:off x="6924158" y="3860084"/>
                <a:ext cx="641288" cy="566751"/>
              </a:xfrm>
              <a:custGeom>
                <a:avLst/>
                <a:gdLst/>
                <a:ahLst/>
                <a:cxnLst/>
                <a:rect l="l" t="t" r="r" b="b"/>
                <a:pathLst>
                  <a:path w="11658" h="10303" extrusionOk="0">
                    <a:moveTo>
                      <a:pt x="10618" y="693"/>
                    </a:moveTo>
                    <a:cubicBezTo>
                      <a:pt x="10807" y="693"/>
                      <a:pt x="10964" y="851"/>
                      <a:pt x="10964" y="1040"/>
                    </a:cubicBezTo>
                    <a:lnTo>
                      <a:pt x="10964" y="2741"/>
                    </a:lnTo>
                    <a:lnTo>
                      <a:pt x="662" y="2741"/>
                    </a:lnTo>
                    <a:lnTo>
                      <a:pt x="662" y="1040"/>
                    </a:lnTo>
                    <a:cubicBezTo>
                      <a:pt x="662" y="851"/>
                      <a:pt x="820" y="693"/>
                      <a:pt x="1009" y="693"/>
                    </a:cubicBezTo>
                    <a:close/>
                    <a:moveTo>
                      <a:pt x="10996" y="3403"/>
                    </a:moveTo>
                    <a:lnTo>
                      <a:pt x="10996" y="9231"/>
                    </a:lnTo>
                    <a:cubicBezTo>
                      <a:pt x="10964" y="9420"/>
                      <a:pt x="10838" y="9578"/>
                      <a:pt x="10618" y="9578"/>
                    </a:cubicBezTo>
                    <a:lnTo>
                      <a:pt x="1009" y="9578"/>
                    </a:lnTo>
                    <a:cubicBezTo>
                      <a:pt x="820" y="9578"/>
                      <a:pt x="662" y="9420"/>
                      <a:pt x="662" y="9231"/>
                    </a:cubicBezTo>
                    <a:lnTo>
                      <a:pt x="662" y="3403"/>
                    </a:lnTo>
                    <a:close/>
                    <a:moveTo>
                      <a:pt x="1009" y="0"/>
                    </a:moveTo>
                    <a:cubicBezTo>
                      <a:pt x="473" y="0"/>
                      <a:pt x="1" y="473"/>
                      <a:pt x="1" y="1040"/>
                    </a:cubicBezTo>
                    <a:lnTo>
                      <a:pt x="1" y="9263"/>
                    </a:lnTo>
                    <a:cubicBezTo>
                      <a:pt x="1" y="9830"/>
                      <a:pt x="473" y="10302"/>
                      <a:pt x="1009" y="10302"/>
                    </a:cubicBezTo>
                    <a:lnTo>
                      <a:pt x="10618" y="10302"/>
                    </a:lnTo>
                    <a:cubicBezTo>
                      <a:pt x="11185" y="10302"/>
                      <a:pt x="11658" y="9830"/>
                      <a:pt x="11658" y="9263"/>
                    </a:cubicBezTo>
                    <a:lnTo>
                      <a:pt x="11658" y="1040"/>
                    </a:lnTo>
                    <a:cubicBezTo>
                      <a:pt x="11658" y="441"/>
                      <a:pt x="11217" y="0"/>
                      <a:pt x="1061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98" name="Google Shape;12446;p89">
                <a:extLst>
                  <a:ext uri="{FF2B5EF4-FFF2-40B4-BE49-F238E27FC236}">
                    <a16:creationId xmlns:a16="http://schemas.microsoft.com/office/drawing/2014/main" id="{21AF586D-5D1B-5F09-C88E-773157B68BED}"/>
                  </a:ext>
                </a:extLst>
              </p:cNvPr>
              <p:cNvSpPr/>
              <p:nvPr/>
            </p:nvSpPr>
            <p:spPr>
              <a:xfrm>
                <a:off x="6996934" y="3934620"/>
                <a:ext cx="3993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694" extrusionOk="0">
                    <a:moveTo>
                      <a:pt x="348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1" y="536"/>
                      <a:pt x="158" y="693"/>
                      <a:pt x="348" y="693"/>
                    </a:cubicBezTo>
                    <a:cubicBezTo>
                      <a:pt x="568" y="693"/>
                      <a:pt x="726" y="536"/>
                      <a:pt x="726" y="347"/>
                    </a:cubicBezTo>
                    <a:cubicBezTo>
                      <a:pt x="726" y="158"/>
                      <a:pt x="568" y="0"/>
                      <a:pt x="34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99" name="Google Shape;12447;p89">
                <a:extLst>
                  <a:ext uri="{FF2B5EF4-FFF2-40B4-BE49-F238E27FC236}">
                    <a16:creationId xmlns:a16="http://schemas.microsoft.com/office/drawing/2014/main" id="{1026FD7D-2B79-ED35-567B-254EDF4E33AC}"/>
                  </a:ext>
                </a:extLst>
              </p:cNvPr>
              <p:cNvSpPr/>
              <p:nvPr/>
            </p:nvSpPr>
            <p:spPr>
              <a:xfrm>
                <a:off x="7073231" y="3934620"/>
                <a:ext cx="3817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3"/>
                      <a:pt x="347" y="693"/>
                    </a:cubicBezTo>
                    <a:cubicBezTo>
                      <a:pt x="536" y="693"/>
                      <a:pt x="693" y="536"/>
                      <a:pt x="693" y="347"/>
                    </a:cubicBez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0" name="Google Shape;12448;p89">
                <a:extLst>
                  <a:ext uri="{FF2B5EF4-FFF2-40B4-BE49-F238E27FC236}">
                    <a16:creationId xmlns:a16="http://schemas.microsoft.com/office/drawing/2014/main" id="{58AE549A-2EDF-E3F0-EBF2-6855EBD4AFC7}"/>
                  </a:ext>
                </a:extLst>
              </p:cNvPr>
              <p:cNvSpPr/>
              <p:nvPr/>
            </p:nvSpPr>
            <p:spPr>
              <a:xfrm>
                <a:off x="7149472" y="3934620"/>
                <a:ext cx="3817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3"/>
                      <a:pt x="347" y="693"/>
                    </a:cubicBezTo>
                    <a:cubicBezTo>
                      <a:pt x="536" y="693"/>
                      <a:pt x="693" y="536"/>
                      <a:pt x="693" y="347"/>
                    </a:cubicBez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1" name="Google Shape;12449;p89">
                <a:extLst>
                  <a:ext uri="{FF2B5EF4-FFF2-40B4-BE49-F238E27FC236}">
                    <a16:creationId xmlns:a16="http://schemas.microsoft.com/office/drawing/2014/main" id="{FFAEA395-6C07-5A91-60F4-EF7A9A0E76DD}"/>
                  </a:ext>
                </a:extLst>
              </p:cNvPr>
              <p:cNvSpPr/>
              <p:nvPr/>
            </p:nvSpPr>
            <p:spPr>
              <a:xfrm>
                <a:off x="7222249" y="3934620"/>
                <a:ext cx="26695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4853" h="694" extrusionOk="0">
                    <a:moveTo>
                      <a:pt x="347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32" y="536"/>
                      <a:pt x="190" y="693"/>
                      <a:pt x="347" y="693"/>
                    </a:cubicBezTo>
                    <a:lnTo>
                      <a:pt x="4506" y="693"/>
                    </a:lnTo>
                    <a:cubicBezTo>
                      <a:pt x="4695" y="693"/>
                      <a:pt x="4852" y="536"/>
                      <a:pt x="4852" y="347"/>
                    </a:cubicBezTo>
                    <a:cubicBezTo>
                      <a:pt x="4852" y="158"/>
                      <a:pt x="4695" y="0"/>
                      <a:pt x="450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2" name="Google Shape;12450;p89">
                <a:extLst>
                  <a:ext uri="{FF2B5EF4-FFF2-40B4-BE49-F238E27FC236}">
                    <a16:creationId xmlns:a16="http://schemas.microsoft.com/office/drawing/2014/main" id="{0DC50FB3-7917-0BC6-46E1-7C9C37A64A1D}"/>
                  </a:ext>
                </a:extLst>
              </p:cNvPr>
              <p:cNvSpPr/>
              <p:nvPr/>
            </p:nvSpPr>
            <p:spPr>
              <a:xfrm>
                <a:off x="7340077" y="4124784"/>
                <a:ext cx="114472" cy="18768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3412" extrusionOk="0">
                    <a:moveTo>
                      <a:pt x="347" y="1"/>
                    </a:moveTo>
                    <a:cubicBezTo>
                      <a:pt x="261" y="1"/>
                      <a:pt x="174" y="24"/>
                      <a:pt x="127" y="72"/>
                    </a:cubicBezTo>
                    <a:cubicBezTo>
                      <a:pt x="1" y="198"/>
                      <a:pt x="1" y="450"/>
                      <a:pt x="127" y="544"/>
                    </a:cubicBezTo>
                    <a:lnTo>
                      <a:pt x="1261" y="1710"/>
                    </a:lnTo>
                    <a:lnTo>
                      <a:pt x="127" y="2844"/>
                    </a:lnTo>
                    <a:cubicBezTo>
                      <a:pt x="1" y="2970"/>
                      <a:pt x="1" y="3191"/>
                      <a:pt x="127" y="3317"/>
                    </a:cubicBezTo>
                    <a:cubicBezTo>
                      <a:pt x="174" y="3380"/>
                      <a:pt x="261" y="3411"/>
                      <a:pt x="347" y="3411"/>
                    </a:cubicBezTo>
                    <a:cubicBezTo>
                      <a:pt x="434" y="3411"/>
                      <a:pt x="521" y="3380"/>
                      <a:pt x="568" y="3317"/>
                    </a:cubicBezTo>
                    <a:lnTo>
                      <a:pt x="1954" y="1930"/>
                    </a:lnTo>
                    <a:cubicBezTo>
                      <a:pt x="2080" y="1804"/>
                      <a:pt x="2080" y="1584"/>
                      <a:pt x="1954" y="1458"/>
                    </a:cubicBezTo>
                    <a:lnTo>
                      <a:pt x="568" y="72"/>
                    </a:lnTo>
                    <a:cubicBezTo>
                      <a:pt x="521" y="24"/>
                      <a:pt x="434" y="1"/>
                      <a:pt x="34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3" name="Google Shape;12451;p89">
                <a:extLst>
                  <a:ext uri="{FF2B5EF4-FFF2-40B4-BE49-F238E27FC236}">
                    <a16:creationId xmlns:a16="http://schemas.microsoft.com/office/drawing/2014/main" id="{AED5A703-B6A8-3427-A8AD-73B964D6A5BB}"/>
                  </a:ext>
                </a:extLst>
              </p:cNvPr>
              <p:cNvSpPr/>
              <p:nvPr/>
            </p:nvSpPr>
            <p:spPr>
              <a:xfrm>
                <a:off x="7033350" y="4124784"/>
                <a:ext cx="117883" cy="187688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3412" extrusionOk="0">
                    <a:moveTo>
                      <a:pt x="1749" y="1"/>
                    </a:moveTo>
                    <a:cubicBezTo>
                      <a:pt x="1662" y="1"/>
                      <a:pt x="1576" y="24"/>
                      <a:pt x="1513" y="72"/>
                    </a:cubicBezTo>
                    <a:lnTo>
                      <a:pt x="127" y="1458"/>
                    </a:lnTo>
                    <a:cubicBezTo>
                      <a:pt x="1" y="1584"/>
                      <a:pt x="1" y="1804"/>
                      <a:pt x="127" y="1930"/>
                    </a:cubicBezTo>
                    <a:lnTo>
                      <a:pt x="1513" y="3317"/>
                    </a:lnTo>
                    <a:cubicBezTo>
                      <a:pt x="1576" y="3380"/>
                      <a:pt x="1662" y="3411"/>
                      <a:pt x="1749" y="3411"/>
                    </a:cubicBezTo>
                    <a:cubicBezTo>
                      <a:pt x="1836" y="3411"/>
                      <a:pt x="1922" y="3380"/>
                      <a:pt x="1985" y="3317"/>
                    </a:cubicBezTo>
                    <a:cubicBezTo>
                      <a:pt x="2111" y="3191"/>
                      <a:pt x="2111" y="2970"/>
                      <a:pt x="1985" y="2844"/>
                    </a:cubicBezTo>
                    <a:lnTo>
                      <a:pt x="851" y="1710"/>
                    </a:lnTo>
                    <a:lnTo>
                      <a:pt x="1985" y="544"/>
                    </a:lnTo>
                    <a:cubicBezTo>
                      <a:pt x="2143" y="450"/>
                      <a:pt x="2143" y="198"/>
                      <a:pt x="1985" y="72"/>
                    </a:cubicBezTo>
                    <a:cubicBezTo>
                      <a:pt x="1922" y="24"/>
                      <a:pt x="1836" y="1"/>
                      <a:pt x="1749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4" name="Google Shape;12452;p89">
                <a:extLst>
                  <a:ext uri="{FF2B5EF4-FFF2-40B4-BE49-F238E27FC236}">
                    <a16:creationId xmlns:a16="http://schemas.microsoft.com/office/drawing/2014/main" id="{C6AAB3B4-18C2-3A84-8B13-A553B0670EF3}"/>
                  </a:ext>
                </a:extLst>
              </p:cNvPr>
              <p:cNvSpPr/>
              <p:nvPr/>
            </p:nvSpPr>
            <p:spPr>
              <a:xfrm>
                <a:off x="7184128" y="4084463"/>
                <a:ext cx="119643" cy="26272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4776" extrusionOk="0">
                    <a:moveTo>
                      <a:pt x="1778" y="0"/>
                    </a:moveTo>
                    <a:cubicBezTo>
                      <a:pt x="1617" y="0"/>
                      <a:pt x="1501" y="108"/>
                      <a:pt x="1450" y="237"/>
                    </a:cubicBezTo>
                    <a:lnTo>
                      <a:pt x="63" y="4333"/>
                    </a:lnTo>
                    <a:cubicBezTo>
                      <a:pt x="0" y="4522"/>
                      <a:pt x="95" y="4680"/>
                      <a:pt x="253" y="4743"/>
                    </a:cubicBezTo>
                    <a:cubicBezTo>
                      <a:pt x="305" y="4765"/>
                      <a:pt x="354" y="4775"/>
                      <a:pt x="399" y="4775"/>
                    </a:cubicBezTo>
                    <a:cubicBezTo>
                      <a:pt x="543" y="4775"/>
                      <a:pt x="646" y="4674"/>
                      <a:pt x="694" y="4554"/>
                    </a:cubicBezTo>
                    <a:lnTo>
                      <a:pt x="2080" y="458"/>
                    </a:lnTo>
                    <a:cubicBezTo>
                      <a:pt x="2174" y="300"/>
                      <a:pt x="2048" y="111"/>
                      <a:pt x="1891" y="17"/>
                    </a:cubicBezTo>
                    <a:cubicBezTo>
                      <a:pt x="1851" y="6"/>
                      <a:pt x="1813" y="0"/>
                      <a:pt x="177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B0693F5-EAC6-5CCC-0422-2DAB8A12DFF8}"/>
              </a:ext>
            </a:extLst>
          </p:cNvPr>
          <p:cNvSpPr txBox="1"/>
          <p:nvPr/>
        </p:nvSpPr>
        <p:spPr>
          <a:xfrm>
            <a:off x="779747" y="1138437"/>
            <a:ext cx="10397155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Our project was developed in 3 portions: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38C9158-4317-1950-56E4-51A7D22E7672}"/>
              </a:ext>
            </a:extLst>
          </p:cNvPr>
          <p:cNvSpPr/>
          <p:nvPr/>
        </p:nvSpPr>
        <p:spPr>
          <a:xfrm>
            <a:off x="1700340" y="8556873"/>
            <a:ext cx="2416924" cy="430156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Training set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F911101-8E54-08EF-0602-83AA418B4FE9}"/>
              </a:ext>
            </a:extLst>
          </p:cNvPr>
          <p:cNvSpPr/>
          <p:nvPr/>
        </p:nvSpPr>
        <p:spPr>
          <a:xfrm>
            <a:off x="4280973" y="8556873"/>
            <a:ext cx="2416924" cy="430156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Development</a:t>
            </a:r>
            <a:r>
              <a:rPr lang="en-US" b="1" dirty="0">
                <a:solidFill>
                  <a:prstClr val="white"/>
                </a:solidFill>
                <a:latin typeface="Outfit" pitchFamily="2" charset="0"/>
              </a:rPr>
              <a:t> set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1B9C9B1-9ADE-502C-7494-54D323FA72D0}"/>
              </a:ext>
            </a:extLst>
          </p:cNvPr>
          <p:cNvSpPr/>
          <p:nvPr/>
        </p:nvSpPr>
        <p:spPr>
          <a:xfrm>
            <a:off x="6900017" y="11283887"/>
            <a:ext cx="2416924" cy="1194146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Update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Confusion Matrix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510D4D4-76BE-1A03-7870-857444134545}"/>
              </a:ext>
            </a:extLst>
          </p:cNvPr>
          <p:cNvSpPr/>
          <p:nvPr/>
        </p:nvSpPr>
        <p:spPr>
          <a:xfrm>
            <a:off x="6901397" y="8556873"/>
            <a:ext cx="2414164" cy="430156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>
              <a:defRPr/>
            </a:pPr>
            <a:r>
              <a:rPr lang="en-US" b="1" dirty="0">
                <a:solidFill>
                  <a:prstClr val="white"/>
                </a:solidFill>
                <a:latin typeface="Outfit" pitchFamily="2" charset="0"/>
              </a:rPr>
              <a:t>Validation set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F883D57-15D5-D654-25D5-9CA12CBB9C04}"/>
              </a:ext>
            </a:extLst>
          </p:cNvPr>
          <p:cNvSpPr/>
          <p:nvPr/>
        </p:nvSpPr>
        <p:spPr>
          <a:xfrm>
            <a:off x="4442965" y="9326004"/>
            <a:ext cx="2092940" cy="1623830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Develop Model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4D2DA45-E1FE-9157-1CD2-23D48D62D42E}"/>
              </a:ext>
            </a:extLst>
          </p:cNvPr>
          <p:cNvSpPr/>
          <p:nvPr/>
        </p:nvSpPr>
        <p:spPr>
          <a:xfrm>
            <a:off x="7062009" y="9326004"/>
            <a:ext cx="2092940" cy="1645187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Evaluate Model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0280A44-834F-02EB-94EA-15A165AB29A3}"/>
              </a:ext>
            </a:extLst>
          </p:cNvPr>
          <p:cNvSpPr/>
          <p:nvPr/>
        </p:nvSpPr>
        <p:spPr>
          <a:xfrm>
            <a:off x="1860304" y="9316676"/>
            <a:ext cx="2096996" cy="1623830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Train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Model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F6B3F2A-58D1-77C7-43C5-477AED34D2D6}"/>
              </a:ext>
            </a:extLst>
          </p:cNvPr>
          <p:cNvSpPr/>
          <p:nvPr/>
        </p:nvSpPr>
        <p:spPr>
          <a:xfrm>
            <a:off x="6891500" y="8015167"/>
            <a:ext cx="2433958" cy="430156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Development</a:t>
            </a:r>
            <a:r>
              <a:rPr lang="en-US" b="1" dirty="0">
                <a:solidFill>
                  <a:prstClr val="white"/>
                </a:solidFill>
                <a:latin typeface="Outfit" pitchFamily="2" charset="0"/>
              </a:rPr>
              <a:t> set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7C2E23B-6F75-7C6C-4E23-7E2A9CB21F2C}"/>
              </a:ext>
            </a:extLst>
          </p:cNvPr>
          <p:cNvSpPr/>
          <p:nvPr/>
        </p:nvSpPr>
        <p:spPr>
          <a:xfrm>
            <a:off x="6891500" y="7467602"/>
            <a:ext cx="2433958" cy="430156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Training</a:t>
            </a:r>
            <a:r>
              <a:rPr lang="en-US" b="1" dirty="0">
                <a:solidFill>
                  <a:prstClr val="white"/>
                </a:solidFill>
                <a:latin typeface="Outfit" pitchFamily="2" charset="0"/>
              </a:rPr>
              <a:t> set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9FD34BC-4D85-B1C4-B02B-199840F34F7B}"/>
              </a:ext>
            </a:extLst>
          </p:cNvPr>
          <p:cNvSpPr/>
          <p:nvPr/>
        </p:nvSpPr>
        <p:spPr>
          <a:xfrm>
            <a:off x="4280973" y="11283887"/>
            <a:ext cx="2416924" cy="1194146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Loss Outputted Per Batch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4A02F19-963E-0C87-E6BC-78E40A6B8666}"/>
              </a:ext>
            </a:extLst>
          </p:cNvPr>
          <p:cNvSpPr/>
          <p:nvPr/>
        </p:nvSpPr>
        <p:spPr>
          <a:xfrm>
            <a:off x="1700340" y="11283887"/>
            <a:ext cx="2416924" cy="1194146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Loss Outputted Per Batch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pic>
        <p:nvPicPr>
          <p:cNvPr id="24" name="Picture 23" descr="A white circle with arrows and a percent sign&#10;&#10;AI-generated content may be incorrect.">
            <a:extLst>
              <a:ext uri="{FF2B5EF4-FFF2-40B4-BE49-F238E27FC236}">
                <a16:creationId xmlns:a16="http://schemas.microsoft.com/office/drawing/2014/main" id="{B95F27E9-FE57-DD41-2410-E2CDE3A644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403" y="11354109"/>
            <a:ext cx="543914" cy="543912"/>
          </a:xfrm>
          <a:prstGeom prst="rect">
            <a:avLst/>
          </a:prstGeom>
          <a:noFill/>
          <a:effectLst/>
        </p:spPr>
      </p:pic>
      <p:pic>
        <p:nvPicPr>
          <p:cNvPr id="25" name="Picture 24" descr="A diagram of two people&#10;&#10;AI-generated content may be incorrect.">
            <a:extLst>
              <a:ext uri="{FF2B5EF4-FFF2-40B4-BE49-F238E27FC236}">
                <a16:creationId xmlns:a16="http://schemas.microsoft.com/office/drawing/2014/main" id="{7675A758-B65E-43B3-09E5-EE1F083EE8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705" y="9528504"/>
            <a:ext cx="549311" cy="549311"/>
          </a:xfrm>
          <a:prstGeom prst="rect">
            <a:avLst/>
          </a:prstGeom>
          <a:noFill/>
        </p:spPr>
      </p:pic>
      <p:pic>
        <p:nvPicPr>
          <p:cNvPr id="26" name="Picture 2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1DD995E0-5874-35BC-3982-22B8BCD002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641" y="9464443"/>
            <a:ext cx="614548" cy="614548"/>
          </a:xfrm>
          <a:prstGeom prst="rect">
            <a:avLst/>
          </a:prstGeom>
          <a:noFill/>
        </p:spPr>
      </p:pic>
      <p:pic>
        <p:nvPicPr>
          <p:cNvPr id="27" name="Picture 26" descr="A black background with a smiling face&#10;&#10;AI-generated content may be incorrect.">
            <a:extLst>
              <a:ext uri="{FF2B5EF4-FFF2-40B4-BE49-F238E27FC236}">
                <a16:creationId xmlns:a16="http://schemas.microsoft.com/office/drawing/2014/main" id="{0DC2C00C-8D0D-65C7-EE17-8ECBAAD9E3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081" y="9376854"/>
            <a:ext cx="768698" cy="768698"/>
          </a:xfrm>
          <a:prstGeom prst="rect">
            <a:avLst/>
          </a:prstGeom>
          <a:noFill/>
        </p:spPr>
      </p:pic>
      <p:pic>
        <p:nvPicPr>
          <p:cNvPr id="28" name="Picture 27" descr="A white circle with arrows and a percent sign&#10;&#10;AI-generated content may be incorrect.">
            <a:extLst>
              <a:ext uri="{FF2B5EF4-FFF2-40B4-BE49-F238E27FC236}">
                <a16:creationId xmlns:a16="http://schemas.microsoft.com/office/drawing/2014/main" id="{A55EA949-BCA0-3369-0064-96C6194BF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958" y="11354109"/>
            <a:ext cx="543914" cy="543912"/>
          </a:xfrm>
          <a:prstGeom prst="rect">
            <a:avLst/>
          </a:prstGeom>
          <a:noFill/>
          <a:effectLst/>
        </p:spPr>
      </p:pic>
      <p:pic>
        <p:nvPicPr>
          <p:cNvPr id="29" name="Picture 28" descr="A white circle with arrows and a percent sign&#10;&#10;AI-generated content may be incorrect.">
            <a:extLst>
              <a:ext uri="{FF2B5EF4-FFF2-40B4-BE49-F238E27FC236}">
                <a16:creationId xmlns:a16="http://schemas.microsoft.com/office/drawing/2014/main" id="{44215DD3-FBDF-788E-A4DE-206A658841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286" y="11354109"/>
            <a:ext cx="543914" cy="543912"/>
          </a:xfrm>
          <a:prstGeom prst="rect">
            <a:avLst/>
          </a:prstGeom>
          <a:noFill/>
          <a:effectLst/>
        </p:spPr>
      </p:pic>
      <p:sp>
        <p:nvSpPr>
          <p:cNvPr id="30" name="Arrow: Right 29">
            <a:extLst>
              <a:ext uri="{FF2B5EF4-FFF2-40B4-BE49-F238E27FC236}">
                <a16:creationId xmlns:a16="http://schemas.microsoft.com/office/drawing/2014/main" id="{1858C700-07D6-9A61-5399-389ADAD4BE2E}"/>
              </a:ext>
            </a:extLst>
          </p:cNvPr>
          <p:cNvSpPr/>
          <p:nvPr/>
        </p:nvSpPr>
        <p:spPr>
          <a:xfrm rot="5400000">
            <a:off x="2750221" y="10915932"/>
            <a:ext cx="317162" cy="412536"/>
          </a:xfrm>
          <a:prstGeom prst="rightArrow">
            <a:avLst>
              <a:gd name="adj1" fmla="val 50000"/>
              <a:gd name="adj2" fmla="val 14448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BA7F3A11-3EBB-4016-1BEE-C378673C9857}"/>
              </a:ext>
            </a:extLst>
          </p:cNvPr>
          <p:cNvSpPr/>
          <p:nvPr/>
        </p:nvSpPr>
        <p:spPr>
          <a:xfrm rot="5400000">
            <a:off x="5345175" y="10915932"/>
            <a:ext cx="288521" cy="412536"/>
          </a:xfrm>
          <a:prstGeom prst="rightArrow">
            <a:avLst>
              <a:gd name="adj1" fmla="val 50000"/>
              <a:gd name="adj2" fmla="val 14448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D5C5EBDB-DDA9-B8F2-DB62-B05E9191F8EF}"/>
              </a:ext>
            </a:extLst>
          </p:cNvPr>
          <p:cNvSpPr/>
          <p:nvPr/>
        </p:nvSpPr>
        <p:spPr>
          <a:xfrm rot="5400000">
            <a:off x="7964219" y="10915932"/>
            <a:ext cx="288521" cy="412536"/>
          </a:xfrm>
          <a:prstGeom prst="rightArrow">
            <a:avLst>
              <a:gd name="adj1" fmla="val 50000"/>
              <a:gd name="adj2" fmla="val 14448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9FA34DCC-EE87-F9F3-7850-B6AF5E0359D4}"/>
              </a:ext>
            </a:extLst>
          </p:cNvPr>
          <p:cNvSpPr/>
          <p:nvPr/>
        </p:nvSpPr>
        <p:spPr>
          <a:xfrm rot="5400000">
            <a:off x="2750221" y="8944265"/>
            <a:ext cx="317162" cy="412536"/>
          </a:xfrm>
          <a:prstGeom prst="rightArrow">
            <a:avLst>
              <a:gd name="adj1" fmla="val 50000"/>
              <a:gd name="adj2" fmla="val 144482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70C9927D-A5B0-71E2-3873-16F245C9202B}"/>
              </a:ext>
            </a:extLst>
          </p:cNvPr>
          <p:cNvSpPr/>
          <p:nvPr/>
        </p:nvSpPr>
        <p:spPr>
          <a:xfrm rot="5400000">
            <a:off x="5345175" y="8944265"/>
            <a:ext cx="288521" cy="412536"/>
          </a:xfrm>
          <a:prstGeom prst="rightArrow">
            <a:avLst>
              <a:gd name="adj1" fmla="val 50000"/>
              <a:gd name="adj2" fmla="val 144482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FCCE0F99-5D91-27E5-6145-C80754713112}"/>
              </a:ext>
            </a:extLst>
          </p:cNvPr>
          <p:cNvSpPr/>
          <p:nvPr/>
        </p:nvSpPr>
        <p:spPr>
          <a:xfrm rot="5400000">
            <a:off x="7964219" y="8944265"/>
            <a:ext cx="288521" cy="412536"/>
          </a:xfrm>
          <a:prstGeom prst="rightArrow">
            <a:avLst>
              <a:gd name="adj1" fmla="val 50000"/>
              <a:gd name="adj2" fmla="val 144482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BD820C5-3796-4B71-5A36-BE49BC0183BD}"/>
              </a:ext>
            </a:extLst>
          </p:cNvPr>
          <p:cNvSpPr/>
          <p:nvPr/>
        </p:nvSpPr>
        <p:spPr>
          <a:xfrm>
            <a:off x="9749306" y="10692858"/>
            <a:ext cx="2442694" cy="998298"/>
          </a:xfrm>
          <a:prstGeom prst="roundRect">
            <a:avLst>
              <a:gd name="adj" fmla="val 50000"/>
            </a:avLst>
          </a:prstGeom>
          <a:noFill/>
          <a:ln w="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D966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Continuously Update Model</a:t>
            </a: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681DACC8-A60A-2AE0-220E-095305B77C8A}"/>
              </a:ext>
            </a:extLst>
          </p:cNvPr>
          <p:cNvSpPr/>
          <p:nvPr/>
        </p:nvSpPr>
        <p:spPr>
          <a:xfrm>
            <a:off x="6555885" y="9922323"/>
            <a:ext cx="536081" cy="412536"/>
          </a:xfrm>
          <a:prstGeom prst="rightArrow">
            <a:avLst>
              <a:gd name="adj1" fmla="val 50000"/>
              <a:gd name="adj2" fmla="val 144482"/>
            </a:avLst>
          </a:prstGeom>
          <a:solidFill>
            <a:srgbClr val="C960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5F077F4D-1655-7080-6A45-B2206C40FE47}"/>
              </a:ext>
            </a:extLst>
          </p:cNvPr>
          <p:cNvSpPr/>
          <p:nvPr/>
        </p:nvSpPr>
        <p:spPr>
          <a:xfrm>
            <a:off x="3977281" y="9922323"/>
            <a:ext cx="506123" cy="412536"/>
          </a:xfrm>
          <a:prstGeom prst="rightArrow">
            <a:avLst>
              <a:gd name="adj1" fmla="val 50000"/>
              <a:gd name="adj2" fmla="val 144482"/>
            </a:avLst>
          </a:prstGeom>
          <a:solidFill>
            <a:srgbClr val="C960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2CA298AC-DE97-3EB6-FF23-42C224D170E6}"/>
              </a:ext>
            </a:extLst>
          </p:cNvPr>
          <p:cNvCxnSpPr>
            <a:cxnSpLocks/>
            <a:stCxn id="16" idx="3"/>
            <a:endCxn id="17" idx="1"/>
          </p:cNvCxnSpPr>
          <p:nvPr/>
        </p:nvCxnSpPr>
        <p:spPr>
          <a:xfrm flipH="1" flipV="1">
            <a:off x="1860304" y="10128591"/>
            <a:ext cx="7294645" cy="20007"/>
          </a:xfrm>
          <a:prstGeom prst="bentConnector5">
            <a:avLst>
              <a:gd name="adj1" fmla="val -9033"/>
              <a:gd name="adj2" fmla="val -12972835"/>
              <a:gd name="adj3" fmla="val 110672"/>
            </a:avLst>
          </a:prstGeom>
          <a:ln w="111125">
            <a:solidFill>
              <a:srgbClr val="FFD96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7">
            <a:extLst>
              <a:ext uri="{FF2B5EF4-FFF2-40B4-BE49-F238E27FC236}">
                <a16:creationId xmlns:a16="http://schemas.microsoft.com/office/drawing/2014/main" id="{C6C9330D-B436-B0A7-55C7-EF051A5597CD}"/>
              </a:ext>
            </a:extLst>
          </p:cNvPr>
          <p:cNvSpPr txBox="1"/>
          <p:nvPr/>
        </p:nvSpPr>
        <p:spPr>
          <a:xfrm>
            <a:off x="0" y="-7073937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Dataset Reformatting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AF4AAF5-5BE2-A9E3-066A-052ACB1EFA80}"/>
              </a:ext>
            </a:extLst>
          </p:cNvPr>
          <p:cNvGrpSpPr/>
          <p:nvPr/>
        </p:nvGrpSpPr>
        <p:grpSpPr>
          <a:xfrm>
            <a:off x="6967629" y="-5089217"/>
            <a:ext cx="2119070" cy="1042856"/>
            <a:chOff x="2768257" y="1274028"/>
            <a:chExt cx="2119070" cy="1042856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DB0D3A7-6903-71D0-65D8-D08364C38FB7}"/>
                </a:ext>
              </a:extLst>
            </p:cNvPr>
            <p:cNvSpPr txBox="1"/>
            <p:nvPr/>
          </p:nvSpPr>
          <p:spPr>
            <a:xfrm>
              <a:off x="2768257" y="1274028"/>
              <a:ext cx="211907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Number of Real Faces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5D09E14-B462-2FEB-12F2-29A7B4F9B7CA}"/>
                </a:ext>
              </a:extLst>
            </p:cNvPr>
            <p:cNvSpPr txBox="1"/>
            <p:nvPr/>
          </p:nvSpPr>
          <p:spPr>
            <a:xfrm>
              <a:off x="2796428" y="1947552"/>
              <a:ext cx="20627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110,836 faces</a:t>
              </a:r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EEB74BD-435A-D55E-8D7C-23DAABBDB6CF}"/>
              </a:ext>
            </a:extLst>
          </p:cNvPr>
          <p:cNvCxnSpPr>
            <a:cxnSpLocks/>
          </p:cNvCxnSpPr>
          <p:nvPr/>
        </p:nvCxnSpPr>
        <p:spPr>
          <a:xfrm>
            <a:off x="9137079" y="-5126147"/>
            <a:ext cx="0" cy="114903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A826E17-4ACA-23D6-7AC8-A9C8FC7E8E49}"/>
              </a:ext>
            </a:extLst>
          </p:cNvPr>
          <p:cNvGrpSpPr/>
          <p:nvPr/>
        </p:nvGrpSpPr>
        <p:grpSpPr>
          <a:xfrm>
            <a:off x="9191948" y="-5089217"/>
            <a:ext cx="2229852" cy="1042856"/>
            <a:chOff x="6841696" y="1274028"/>
            <a:chExt cx="2229852" cy="1042856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FFCBF03-CCA4-695C-8B31-84576E3041C1}"/>
                </a:ext>
              </a:extLst>
            </p:cNvPr>
            <p:cNvSpPr txBox="1"/>
            <p:nvPr/>
          </p:nvSpPr>
          <p:spPr>
            <a:xfrm>
              <a:off x="6888542" y="1274028"/>
              <a:ext cx="207441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Number of Fake Faces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250C850-7236-EC34-0087-C1D81A149C80}"/>
                </a:ext>
              </a:extLst>
            </p:cNvPr>
            <p:cNvSpPr txBox="1"/>
            <p:nvPr/>
          </p:nvSpPr>
          <p:spPr>
            <a:xfrm>
              <a:off x="6841696" y="1947552"/>
              <a:ext cx="222985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105,093 </a:t>
              </a:r>
              <a:r>
                <a:rPr lang="en-US" dirty="0">
                  <a:solidFill>
                    <a:prstClr val="white"/>
                  </a:solidFill>
                  <a:latin typeface="Outfit" pitchFamily="2" charset="0"/>
                </a:rPr>
                <a:t>faces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</p:grp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D2F58332-7D83-827A-D57A-A126805D6A61}"/>
              </a:ext>
            </a:extLst>
          </p:cNvPr>
          <p:cNvSpPr txBox="1">
            <a:spLocks/>
          </p:cNvSpPr>
          <p:nvPr/>
        </p:nvSpPr>
        <p:spPr>
          <a:xfrm>
            <a:off x="581131" y="-5897374"/>
            <a:ext cx="11029736" cy="3968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A parallel dataset of faces is created to better train and develop the model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This dataset will be made up of images that contain one face each</a:t>
            </a:r>
          </a:p>
        </p:txBody>
      </p:sp>
      <p:sp>
        <p:nvSpPr>
          <p:cNvPr id="49" name="Equals 48">
            <a:extLst>
              <a:ext uri="{FF2B5EF4-FFF2-40B4-BE49-F238E27FC236}">
                <a16:creationId xmlns:a16="http://schemas.microsoft.com/office/drawing/2014/main" id="{EC2DCB80-4E48-EB9F-11F3-EDAD15ACD2A9}"/>
              </a:ext>
            </a:extLst>
          </p:cNvPr>
          <p:cNvSpPr/>
          <p:nvPr/>
        </p:nvSpPr>
        <p:spPr>
          <a:xfrm>
            <a:off x="2975633" y="-4694766"/>
            <a:ext cx="719458" cy="270868"/>
          </a:xfrm>
          <a:prstGeom prst="mathEqual">
            <a:avLst>
              <a:gd name="adj1" fmla="val 36745"/>
              <a:gd name="adj2" fmla="val 265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F29DA78-E555-EE14-6E17-0F449FBDDC0F}"/>
              </a:ext>
            </a:extLst>
          </p:cNvPr>
          <p:cNvSpPr txBox="1"/>
          <p:nvPr/>
        </p:nvSpPr>
        <p:spPr>
          <a:xfrm>
            <a:off x="5244843" y="-3778186"/>
            <a:ext cx="147339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Face 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57707BD-ADA0-7780-ECB8-1B4E7AE9B197}"/>
              </a:ext>
            </a:extLst>
          </p:cNvPr>
          <p:cNvSpPr txBox="1"/>
          <p:nvPr/>
        </p:nvSpPr>
        <p:spPr>
          <a:xfrm>
            <a:off x="619929" y="-3778186"/>
            <a:ext cx="226194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Original Image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019A266-A05D-827F-3A85-6A71190B1BC7}"/>
              </a:ext>
            </a:extLst>
          </p:cNvPr>
          <p:cNvSpPr txBox="1"/>
          <p:nvPr/>
        </p:nvSpPr>
        <p:spPr>
          <a:xfrm>
            <a:off x="3788871" y="-3778186"/>
            <a:ext cx="139883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Face 1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C367723B-4CE3-DB42-A184-4D396EE7E98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7939" r="11597" b="8499"/>
          <a:stretch>
            <a:fillRect/>
          </a:stretch>
        </p:blipFill>
        <p:spPr>
          <a:xfrm>
            <a:off x="663148" y="-5269337"/>
            <a:ext cx="2218714" cy="139883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CABFE99-F6FE-42B4-3EC6-E2E1D9038E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8862" y="-5264656"/>
            <a:ext cx="1398836" cy="139883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9E70175-44D4-43A3-5F16-783981048A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19406" y="-5269337"/>
            <a:ext cx="1398836" cy="139883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B00C947-2342-4680-8A90-612243647FF2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406" y="-1275341"/>
            <a:ext cx="740538" cy="740538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8C58A535-EFCC-E027-28F9-708CB5E2392C}"/>
              </a:ext>
            </a:extLst>
          </p:cNvPr>
          <p:cNvSpPr txBox="1"/>
          <p:nvPr/>
        </p:nvSpPr>
        <p:spPr>
          <a:xfrm>
            <a:off x="1558893" y="-1538906"/>
            <a:ext cx="19564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Train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D01A8D0-C6B4-D3C8-2B8B-91A5BBA97A7D}"/>
              </a:ext>
            </a:extLst>
          </p:cNvPr>
          <p:cNvSpPr txBox="1"/>
          <p:nvPr/>
        </p:nvSpPr>
        <p:spPr>
          <a:xfrm>
            <a:off x="1558894" y="-1241257"/>
            <a:ext cx="2553127" cy="83099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Used to teach a machine learning model to learn patterns 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FF9D6F21-F117-F13E-623C-F09BF4682D91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55734" y="-1444162"/>
            <a:ext cx="889854" cy="889854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A692E9B7-FED3-5F74-73FF-1D6F98D75B9C}"/>
              </a:ext>
            </a:extLst>
          </p:cNvPr>
          <p:cNvSpPr txBox="1"/>
          <p:nvPr/>
        </p:nvSpPr>
        <p:spPr>
          <a:xfrm>
            <a:off x="9406598" y="-1538969"/>
            <a:ext cx="19564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Validate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2BD6239-2BDF-0A87-EEC2-1572608192FC}"/>
              </a:ext>
            </a:extLst>
          </p:cNvPr>
          <p:cNvSpPr txBox="1"/>
          <p:nvPr/>
        </p:nvSpPr>
        <p:spPr>
          <a:xfrm>
            <a:off x="9394189" y="-1291623"/>
            <a:ext cx="2414100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Used to assess a model's performance metrics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D0C36133-904C-8AA3-955D-CBE58FF46BA2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8126" y="-1398933"/>
            <a:ext cx="849850" cy="84985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82C83DE6-F1C1-4244-8F29-DB5D7EB28739}"/>
              </a:ext>
            </a:extLst>
          </p:cNvPr>
          <p:cNvSpPr txBox="1"/>
          <p:nvPr/>
        </p:nvSpPr>
        <p:spPr>
          <a:xfrm>
            <a:off x="5620062" y="-1538969"/>
            <a:ext cx="2515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Develop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706EFC9-A209-C777-5160-318807420F29}"/>
              </a:ext>
            </a:extLst>
          </p:cNvPr>
          <p:cNvSpPr txBox="1"/>
          <p:nvPr/>
        </p:nvSpPr>
        <p:spPr>
          <a:xfrm>
            <a:off x="5613064" y="-1267530"/>
            <a:ext cx="2414100" cy="83099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Used during training to fine tune model to prevent overfitting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ACE4E23C-D4F7-A6DF-0B1D-0A9C200CE009}"/>
              </a:ext>
            </a:extLst>
          </p:cNvPr>
          <p:cNvSpPr/>
          <p:nvPr/>
        </p:nvSpPr>
        <p:spPr>
          <a:xfrm>
            <a:off x="656276" y="-3224200"/>
            <a:ext cx="2225586" cy="1190704"/>
          </a:xfrm>
          <a:prstGeom prst="roundRect">
            <a:avLst>
              <a:gd name="adj" fmla="val 2252"/>
            </a:avLst>
          </a:prstGeom>
          <a:solidFill>
            <a:srgbClr val="01204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E635596-8020-4C3A-1FCB-EAA49A75EF40}"/>
              </a:ext>
            </a:extLst>
          </p:cNvPr>
          <p:cNvSpPr txBox="1"/>
          <p:nvPr/>
        </p:nvSpPr>
        <p:spPr>
          <a:xfrm>
            <a:off x="1160850" y="-1998608"/>
            <a:ext cx="118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IMAGE[1]</a:t>
            </a:r>
            <a:endParaRPr kumimoji="0" lang="en-US" sz="100" b="1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7" name="Picture 6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06847F4-6C70-719A-6013-1BCEC95EEA3C}"/>
              </a:ext>
            </a:extLst>
          </p:cNvPr>
          <p:cNvPicPr>
            <a:picLocks noChangeAspect="1"/>
          </p:cNvPicPr>
          <p:nvPr/>
        </p:nvPicPr>
        <p:blipFill>
          <a:blip r:embed="rId18">
            <a:biLevel thresh="2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-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16" y="-3038610"/>
            <a:ext cx="509789" cy="509790"/>
          </a:xfrm>
          <a:prstGeom prst="rect">
            <a:avLst/>
          </a:prstGeom>
        </p:spPr>
      </p:pic>
      <p:sp>
        <p:nvSpPr>
          <p:cNvPr id="68" name="Flowchart: Delay 67">
            <a:extLst>
              <a:ext uri="{FF2B5EF4-FFF2-40B4-BE49-F238E27FC236}">
                <a16:creationId xmlns:a16="http://schemas.microsoft.com/office/drawing/2014/main" id="{D3388132-2E68-7CAA-0B38-2CD69789B267}"/>
              </a:ext>
            </a:extLst>
          </p:cNvPr>
          <p:cNvSpPr/>
          <p:nvPr/>
        </p:nvSpPr>
        <p:spPr>
          <a:xfrm rot="16200000">
            <a:off x="2121901" y="-2694904"/>
            <a:ext cx="312419" cy="737579"/>
          </a:xfrm>
          <a:prstGeom prst="flowChartDelay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9" name="Picture 6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7F8ED08-0E8E-A58D-3297-2C18F7D243A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Photocopy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80" y="-3102456"/>
            <a:ext cx="573635" cy="573635"/>
          </a:xfrm>
          <a:prstGeom prst="rect">
            <a:avLst/>
          </a:prstGeom>
        </p:spPr>
      </p:pic>
      <p:sp>
        <p:nvSpPr>
          <p:cNvPr id="70" name="Flowchart: Delay 69">
            <a:extLst>
              <a:ext uri="{FF2B5EF4-FFF2-40B4-BE49-F238E27FC236}">
                <a16:creationId xmlns:a16="http://schemas.microsoft.com/office/drawing/2014/main" id="{02EEAD7F-D2B1-EFF9-AD96-13539880B90F}"/>
              </a:ext>
            </a:extLst>
          </p:cNvPr>
          <p:cNvSpPr/>
          <p:nvPr/>
        </p:nvSpPr>
        <p:spPr>
          <a:xfrm rot="16200000">
            <a:off x="1067387" y="-2694906"/>
            <a:ext cx="312421" cy="737579"/>
          </a:xfrm>
          <a:prstGeom prst="flowChartDelay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BEF7BF2-A3AE-B022-7CCD-7AA50524F67E}"/>
              </a:ext>
            </a:extLst>
          </p:cNvPr>
          <p:cNvGrpSpPr/>
          <p:nvPr/>
        </p:nvGrpSpPr>
        <p:grpSpPr>
          <a:xfrm>
            <a:off x="5582505" y="-3215172"/>
            <a:ext cx="1026989" cy="1026989"/>
            <a:chOff x="5505329" y="3879988"/>
            <a:chExt cx="1026989" cy="1026989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194692B-E61C-BC12-0238-F91D65DF46B6}"/>
                </a:ext>
              </a:extLst>
            </p:cNvPr>
            <p:cNvSpPr/>
            <p:nvPr/>
          </p:nvSpPr>
          <p:spPr>
            <a:xfrm>
              <a:off x="5505329" y="3879988"/>
              <a:ext cx="1026989" cy="1026989"/>
            </a:xfrm>
            <a:prstGeom prst="rect">
              <a:avLst/>
            </a:prstGeom>
            <a:solidFill>
              <a:srgbClr val="01204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3" name="Picture 72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AE773EF4-780F-1CB0-4195-3C9A27E61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harpenSoften amount="2000"/>
                      </a14:imgEffect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100000" contrast="-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878" y="4017171"/>
              <a:ext cx="753412" cy="753412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71C227A-CB85-E10F-C801-93678C12CAA2}"/>
              </a:ext>
            </a:extLst>
          </p:cNvPr>
          <p:cNvGrpSpPr/>
          <p:nvPr/>
        </p:nvGrpSpPr>
        <p:grpSpPr>
          <a:xfrm>
            <a:off x="3877375" y="-3213350"/>
            <a:ext cx="1026989" cy="1026989"/>
            <a:chOff x="3886026" y="3881810"/>
            <a:chExt cx="1026989" cy="1026989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3C86831-FB0E-AA06-580C-10A597F07A8C}"/>
                </a:ext>
              </a:extLst>
            </p:cNvPr>
            <p:cNvSpPr/>
            <p:nvPr/>
          </p:nvSpPr>
          <p:spPr>
            <a:xfrm>
              <a:off x="3886026" y="3881810"/>
              <a:ext cx="1026989" cy="1026989"/>
            </a:xfrm>
            <a:prstGeom prst="rect">
              <a:avLst/>
            </a:prstGeom>
            <a:solidFill>
              <a:srgbClr val="01204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6" name="Picture 75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5E28420A-EF72-3286-BA80-2892461AC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Photocopy/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6985" y="3971420"/>
              <a:ext cx="847768" cy="847768"/>
            </a:xfrm>
            <a:prstGeom prst="rect">
              <a:avLst/>
            </a:prstGeom>
          </p:spPr>
        </p:pic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6011A85B-F4C5-7883-9E6D-473AE528543A}"/>
              </a:ext>
            </a:extLst>
          </p:cNvPr>
          <p:cNvSpPr txBox="1"/>
          <p:nvPr/>
        </p:nvSpPr>
        <p:spPr>
          <a:xfrm>
            <a:off x="3559742" y="-2033496"/>
            <a:ext cx="1662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kern="100" dirty="0">
                <a:solidFill>
                  <a:prstClr val="white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/* _0.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jpg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5D313B8-2718-8D3A-D8AE-96921DA65D49}"/>
              </a:ext>
            </a:extLst>
          </p:cNvPr>
          <p:cNvSpPr txBox="1"/>
          <p:nvPr/>
        </p:nvSpPr>
        <p:spPr>
          <a:xfrm>
            <a:off x="5264872" y="-2033496"/>
            <a:ext cx="1662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kern="100" dirty="0">
                <a:solidFill>
                  <a:prstClr val="white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/* _1.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jpg</a:t>
            </a:r>
          </a:p>
        </p:txBody>
      </p:sp>
      <p:sp>
        <p:nvSpPr>
          <p:cNvPr id="79" name="Equals 78">
            <a:extLst>
              <a:ext uri="{FF2B5EF4-FFF2-40B4-BE49-F238E27FC236}">
                <a16:creationId xmlns:a16="http://schemas.microsoft.com/office/drawing/2014/main" id="{F95A8A19-B8E1-7B8B-3C7F-339B9B98305A}"/>
              </a:ext>
            </a:extLst>
          </p:cNvPr>
          <p:cNvSpPr/>
          <p:nvPr/>
        </p:nvSpPr>
        <p:spPr>
          <a:xfrm>
            <a:off x="2975633" y="-2793019"/>
            <a:ext cx="719458" cy="270868"/>
          </a:xfrm>
          <a:prstGeom prst="mathEqual">
            <a:avLst>
              <a:gd name="adj1" fmla="val 36745"/>
              <a:gd name="adj2" fmla="val 265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5209A2C-0B4C-8DC0-F420-78B0FFA6407A}"/>
              </a:ext>
            </a:extLst>
          </p:cNvPr>
          <p:cNvSpPr txBox="1"/>
          <p:nvPr/>
        </p:nvSpPr>
        <p:spPr>
          <a:xfrm>
            <a:off x="7241297" y="-3064580"/>
            <a:ext cx="40958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prstClr val="white"/>
                </a:solidFill>
                <a:latin typeface="Outfit" pitchFamily="2" charset="0"/>
              </a:rPr>
              <a:t>Filenames ending in *_0. jpg are real, and *_1.jpg are fake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5E5CE99-7A39-76C9-A01C-0829E8DFE231}"/>
              </a:ext>
            </a:extLst>
          </p:cNvPr>
          <p:cNvSpPr txBox="1"/>
          <p:nvPr/>
        </p:nvSpPr>
        <p:spPr>
          <a:xfrm>
            <a:off x="2165273" y="-1508191"/>
            <a:ext cx="19564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600" b="1" dirty="0">
                <a:solidFill>
                  <a:schemeClr val="bg1"/>
                </a:solidFill>
                <a:latin typeface="Outfit" pitchFamily="2" charset="0"/>
              </a:rPr>
              <a:t>150,866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 Faces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71894BF-162D-536A-5825-352BFD5CE94B}"/>
              </a:ext>
            </a:extLst>
          </p:cNvPr>
          <p:cNvSpPr txBox="1"/>
          <p:nvPr/>
        </p:nvSpPr>
        <p:spPr>
          <a:xfrm>
            <a:off x="6172691" y="-1538906"/>
            <a:ext cx="18544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prstClr val="white"/>
                </a:solidFill>
                <a:latin typeface="Outfit" pitchFamily="2" charset="0"/>
              </a:rPr>
              <a:t>49,718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 Faces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E1C90C8-16C8-1B3F-DD37-58E5CDB49969}"/>
              </a:ext>
            </a:extLst>
          </p:cNvPr>
          <p:cNvSpPr txBox="1"/>
          <p:nvPr/>
        </p:nvSpPr>
        <p:spPr>
          <a:xfrm>
            <a:off x="9864580" y="-1538906"/>
            <a:ext cx="19564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15,345 Faces</a:t>
            </a:r>
          </a:p>
        </p:txBody>
      </p:sp>
    </p:spTree>
    <p:extLst>
      <p:ext uri="{BB962C8B-B14F-4D97-AF65-F5344CB8AC3E}">
        <p14:creationId xmlns:p14="http://schemas.microsoft.com/office/powerpoint/2010/main" val="285759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43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0990C6-6571-931A-2467-4A8B9EAD6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E7F68AAC-BCEF-85B7-4CF7-4BAA32BB0E8E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Test Plan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11B7ECB-5709-3372-981C-D1469FFE6419}"/>
              </a:ext>
            </a:extLst>
          </p:cNvPr>
          <p:cNvSpPr/>
          <p:nvPr/>
        </p:nvSpPr>
        <p:spPr>
          <a:xfrm>
            <a:off x="1700340" y="2116385"/>
            <a:ext cx="2416924" cy="430156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Training set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F493887-753C-C4F5-FCE8-11FF61FFFA99}"/>
              </a:ext>
            </a:extLst>
          </p:cNvPr>
          <p:cNvSpPr/>
          <p:nvPr/>
        </p:nvSpPr>
        <p:spPr>
          <a:xfrm>
            <a:off x="4280973" y="2116385"/>
            <a:ext cx="2416924" cy="430156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Development</a:t>
            </a:r>
            <a:r>
              <a:rPr lang="en-US" b="1" dirty="0">
                <a:solidFill>
                  <a:prstClr val="white"/>
                </a:solidFill>
                <a:latin typeface="Outfit" pitchFamily="2" charset="0"/>
              </a:rPr>
              <a:t> set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540891D-F229-C30F-A9AC-7E30A041B3A6}"/>
              </a:ext>
            </a:extLst>
          </p:cNvPr>
          <p:cNvSpPr/>
          <p:nvPr/>
        </p:nvSpPr>
        <p:spPr>
          <a:xfrm>
            <a:off x="6900017" y="4843399"/>
            <a:ext cx="2416924" cy="1194146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Update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Confusion Matrix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C28EBF1-AF58-3064-B9E2-575A297CE589}"/>
              </a:ext>
            </a:extLst>
          </p:cNvPr>
          <p:cNvSpPr/>
          <p:nvPr/>
        </p:nvSpPr>
        <p:spPr>
          <a:xfrm>
            <a:off x="6901397" y="2116385"/>
            <a:ext cx="2414164" cy="430156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>
              <a:defRPr/>
            </a:pPr>
            <a:r>
              <a:rPr lang="en-US" b="1" dirty="0">
                <a:solidFill>
                  <a:prstClr val="white"/>
                </a:solidFill>
                <a:latin typeface="Outfit" pitchFamily="2" charset="0"/>
              </a:rPr>
              <a:t>Validation set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B1D8414-C60F-AA6F-7ED1-B5FEF395E430}"/>
              </a:ext>
            </a:extLst>
          </p:cNvPr>
          <p:cNvSpPr/>
          <p:nvPr/>
        </p:nvSpPr>
        <p:spPr>
          <a:xfrm>
            <a:off x="4442965" y="2885516"/>
            <a:ext cx="2092940" cy="1623830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Develop Model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D50952B-9E2A-D69B-AF04-635EA89035A7}"/>
              </a:ext>
            </a:extLst>
          </p:cNvPr>
          <p:cNvSpPr/>
          <p:nvPr/>
        </p:nvSpPr>
        <p:spPr>
          <a:xfrm>
            <a:off x="7062009" y="2885516"/>
            <a:ext cx="2092940" cy="1645187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Evaluate Model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FD9EF65-2AC5-2028-B7C1-A1B1FFDF23A9}"/>
              </a:ext>
            </a:extLst>
          </p:cNvPr>
          <p:cNvSpPr/>
          <p:nvPr/>
        </p:nvSpPr>
        <p:spPr>
          <a:xfrm>
            <a:off x="1860304" y="2876188"/>
            <a:ext cx="2096996" cy="1623830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Train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Model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B6263FCB-3040-7C23-E8D2-985DDA2A6EEA}"/>
              </a:ext>
            </a:extLst>
          </p:cNvPr>
          <p:cNvSpPr/>
          <p:nvPr/>
        </p:nvSpPr>
        <p:spPr>
          <a:xfrm>
            <a:off x="6891500" y="1574679"/>
            <a:ext cx="2433958" cy="430156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Development</a:t>
            </a:r>
            <a:r>
              <a:rPr lang="en-US" b="1" dirty="0">
                <a:solidFill>
                  <a:prstClr val="white"/>
                </a:solidFill>
                <a:latin typeface="Outfit" pitchFamily="2" charset="0"/>
              </a:rPr>
              <a:t> set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94E1EFBA-BD92-1352-02BA-69BF1938625A}"/>
              </a:ext>
            </a:extLst>
          </p:cNvPr>
          <p:cNvSpPr/>
          <p:nvPr/>
        </p:nvSpPr>
        <p:spPr>
          <a:xfrm>
            <a:off x="6891500" y="1027114"/>
            <a:ext cx="2433958" cy="430156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Training</a:t>
            </a:r>
            <a:r>
              <a:rPr lang="en-US" b="1" dirty="0">
                <a:solidFill>
                  <a:prstClr val="white"/>
                </a:solidFill>
                <a:latin typeface="Outfit" pitchFamily="2" charset="0"/>
              </a:rPr>
              <a:t> set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0D9E050F-30E9-2203-7BEE-5061D4FBE2D0}"/>
              </a:ext>
            </a:extLst>
          </p:cNvPr>
          <p:cNvSpPr/>
          <p:nvPr/>
        </p:nvSpPr>
        <p:spPr>
          <a:xfrm>
            <a:off x="4280973" y="4843399"/>
            <a:ext cx="2416924" cy="1194146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Loss Outputted Per Batch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7479CA91-E2A4-6CEE-1923-F04A78E8E6E7}"/>
              </a:ext>
            </a:extLst>
          </p:cNvPr>
          <p:cNvSpPr/>
          <p:nvPr/>
        </p:nvSpPr>
        <p:spPr>
          <a:xfrm>
            <a:off x="1700340" y="4843399"/>
            <a:ext cx="2416924" cy="1194146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Loss Outputted Per Batch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pic>
        <p:nvPicPr>
          <p:cNvPr id="16" name="Picture 15" descr="A white circle with arrows and a percent sign&#10;&#10;AI-generated content may be incorrect.">
            <a:extLst>
              <a:ext uri="{FF2B5EF4-FFF2-40B4-BE49-F238E27FC236}">
                <a16:creationId xmlns:a16="http://schemas.microsoft.com/office/drawing/2014/main" id="{6FB3A3EF-AE1C-15C8-12AC-F989167883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403" y="4913621"/>
            <a:ext cx="543914" cy="543912"/>
          </a:xfrm>
          <a:prstGeom prst="rect">
            <a:avLst/>
          </a:prstGeom>
          <a:noFill/>
          <a:effectLst/>
        </p:spPr>
      </p:pic>
      <p:pic>
        <p:nvPicPr>
          <p:cNvPr id="26" name="Picture 25" descr="A diagram of two people&#10;&#10;AI-generated content may be incorrect.">
            <a:extLst>
              <a:ext uri="{FF2B5EF4-FFF2-40B4-BE49-F238E27FC236}">
                <a16:creationId xmlns:a16="http://schemas.microsoft.com/office/drawing/2014/main" id="{6DDDB689-4BD0-E5DE-9CE5-3F9691EF94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705" y="3088016"/>
            <a:ext cx="549311" cy="549311"/>
          </a:xfrm>
          <a:prstGeom prst="rect">
            <a:avLst/>
          </a:prstGeom>
          <a:noFill/>
        </p:spPr>
      </p:pic>
      <p:pic>
        <p:nvPicPr>
          <p:cNvPr id="19" name="Picture 1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1C6D2FE-E27F-C2BD-70C5-BF2FAA5C8A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641" y="3023955"/>
            <a:ext cx="614548" cy="614548"/>
          </a:xfrm>
          <a:prstGeom prst="rect">
            <a:avLst/>
          </a:prstGeom>
          <a:noFill/>
        </p:spPr>
      </p:pic>
      <p:pic>
        <p:nvPicPr>
          <p:cNvPr id="22" name="Picture 21" descr="A black background with a smiling face&#10;&#10;AI-generated content may be incorrect.">
            <a:extLst>
              <a:ext uri="{FF2B5EF4-FFF2-40B4-BE49-F238E27FC236}">
                <a16:creationId xmlns:a16="http://schemas.microsoft.com/office/drawing/2014/main" id="{C5C544B9-74DD-D466-F792-6369C71DF9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081" y="2936366"/>
            <a:ext cx="768698" cy="768698"/>
          </a:xfrm>
          <a:prstGeom prst="rect">
            <a:avLst/>
          </a:prstGeom>
          <a:noFill/>
        </p:spPr>
      </p:pic>
      <p:pic>
        <p:nvPicPr>
          <p:cNvPr id="88" name="Picture 87" descr="A white circle with arrows and a percent sign&#10;&#10;AI-generated content may be incorrect.">
            <a:extLst>
              <a:ext uri="{FF2B5EF4-FFF2-40B4-BE49-F238E27FC236}">
                <a16:creationId xmlns:a16="http://schemas.microsoft.com/office/drawing/2014/main" id="{AC498AFB-07F0-F0AE-FEB1-88BE416AB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958" y="4913621"/>
            <a:ext cx="543914" cy="543912"/>
          </a:xfrm>
          <a:prstGeom prst="rect">
            <a:avLst/>
          </a:prstGeom>
          <a:noFill/>
          <a:effectLst/>
        </p:spPr>
      </p:pic>
      <p:pic>
        <p:nvPicPr>
          <p:cNvPr id="3" name="Picture 2" descr="A white circle with arrows and a percent sign&#10;&#10;AI-generated content may be incorrect.">
            <a:extLst>
              <a:ext uri="{FF2B5EF4-FFF2-40B4-BE49-F238E27FC236}">
                <a16:creationId xmlns:a16="http://schemas.microsoft.com/office/drawing/2014/main" id="{84B474F3-BAAF-D156-8A50-3901D8CC5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286" y="4913621"/>
            <a:ext cx="543914" cy="543912"/>
          </a:xfrm>
          <a:prstGeom prst="rect">
            <a:avLst/>
          </a:prstGeom>
          <a:noFill/>
          <a:effectLst/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B6F501F5-58C8-5DB7-A166-37A2FD59B08F}"/>
              </a:ext>
            </a:extLst>
          </p:cNvPr>
          <p:cNvSpPr/>
          <p:nvPr/>
        </p:nvSpPr>
        <p:spPr>
          <a:xfrm rot="5400000">
            <a:off x="2750221" y="4475444"/>
            <a:ext cx="317162" cy="412536"/>
          </a:xfrm>
          <a:prstGeom prst="rightArrow">
            <a:avLst>
              <a:gd name="adj1" fmla="val 50000"/>
              <a:gd name="adj2" fmla="val 14448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7594EE54-2335-1882-4760-4DF7381F4FE6}"/>
              </a:ext>
            </a:extLst>
          </p:cNvPr>
          <p:cNvSpPr/>
          <p:nvPr/>
        </p:nvSpPr>
        <p:spPr>
          <a:xfrm rot="5400000">
            <a:off x="5345175" y="4475444"/>
            <a:ext cx="288521" cy="412536"/>
          </a:xfrm>
          <a:prstGeom prst="rightArrow">
            <a:avLst>
              <a:gd name="adj1" fmla="val 50000"/>
              <a:gd name="adj2" fmla="val 14448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7BFBA9A0-AE96-5C63-1957-CAF2EC78184E}"/>
              </a:ext>
            </a:extLst>
          </p:cNvPr>
          <p:cNvSpPr/>
          <p:nvPr/>
        </p:nvSpPr>
        <p:spPr>
          <a:xfrm rot="5400000">
            <a:off x="7964219" y="4475444"/>
            <a:ext cx="288521" cy="412536"/>
          </a:xfrm>
          <a:prstGeom prst="rightArrow">
            <a:avLst>
              <a:gd name="adj1" fmla="val 50000"/>
              <a:gd name="adj2" fmla="val 14448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C7D65019-C77F-C83A-E0DF-6B8C88C7A07B}"/>
              </a:ext>
            </a:extLst>
          </p:cNvPr>
          <p:cNvSpPr/>
          <p:nvPr/>
        </p:nvSpPr>
        <p:spPr>
          <a:xfrm rot="5400000">
            <a:off x="2750221" y="2503777"/>
            <a:ext cx="317162" cy="412536"/>
          </a:xfrm>
          <a:prstGeom prst="rightArrow">
            <a:avLst>
              <a:gd name="adj1" fmla="val 50000"/>
              <a:gd name="adj2" fmla="val 144482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3D78805C-EEDF-F4FA-84EC-89D634C9FA67}"/>
              </a:ext>
            </a:extLst>
          </p:cNvPr>
          <p:cNvSpPr/>
          <p:nvPr/>
        </p:nvSpPr>
        <p:spPr>
          <a:xfrm rot="5400000">
            <a:off x="5345175" y="2503777"/>
            <a:ext cx="288521" cy="412536"/>
          </a:xfrm>
          <a:prstGeom prst="rightArrow">
            <a:avLst>
              <a:gd name="adj1" fmla="val 50000"/>
              <a:gd name="adj2" fmla="val 144482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468E5C4E-C1B6-EBBA-F47A-FBD01F73FC78}"/>
              </a:ext>
            </a:extLst>
          </p:cNvPr>
          <p:cNvSpPr/>
          <p:nvPr/>
        </p:nvSpPr>
        <p:spPr>
          <a:xfrm rot="5400000">
            <a:off x="7964219" y="2503777"/>
            <a:ext cx="288521" cy="412536"/>
          </a:xfrm>
          <a:prstGeom prst="rightArrow">
            <a:avLst>
              <a:gd name="adj1" fmla="val 50000"/>
              <a:gd name="adj2" fmla="val 144482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4273029-3F3C-B05A-C366-14C13FFF84F9}"/>
              </a:ext>
            </a:extLst>
          </p:cNvPr>
          <p:cNvSpPr/>
          <p:nvPr/>
        </p:nvSpPr>
        <p:spPr>
          <a:xfrm>
            <a:off x="9749306" y="4252370"/>
            <a:ext cx="2442694" cy="998298"/>
          </a:xfrm>
          <a:prstGeom prst="roundRect">
            <a:avLst>
              <a:gd name="adj" fmla="val 50000"/>
            </a:avLst>
          </a:prstGeom>
          <a:noFill/>
          <a:ln w="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D966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Continuously Update Model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0E847A1B-C28D-1247-CAF0-4E311B24C08A}"/>
              </a:ext>
            </a:extLst>
          </p:cNvPr>
          <p:cNvSpPr/>
          <p:nvPr/>
        </p:nvSpPr>
        <p:spPr>
          <a:xfrm>
            <a:off x="6555885" y="3481835"/>
            <a:ext cx="536081" cy="412536"/>
          </a:xfrm>
          <a:prstGeom prst="rightArrow">
            <a:avLst>
              <a:gd name="adj1" fmla="val 50000"/>
              <a:gd name="adj2" fmla="val 144482"/>
            </a:avLst>
          </a:prstGeom>
          <a:solidFill>
            <a:srgbClr val="C960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C73DB5D-12ED-99AF-7E73-6171A1DDAEE8}"/>
              </a:ext>
            </a:extLst>
          </p:cNvPr>
          <p:cNvSpPr/>
          <p:nvPr/>
        </p:nvSpPr>
        <p:spPr>
          <a:xfrm>
            <a:off x="3977281" y="3481835"/>
            <a:ext cx="506123" cy="412536"/>
          </a:xfrm>
          <a:prstGeom prst="rightArrow">
            <a:avLst>
              <a:gd name="adj1" fmla="val 50000"/>
              <a:gd name="adj2" fmla="val 144482"/>
            </a:avLst>
          </a:prstGeom>
          <a:solidFill>
            <a:srgbClr val="C960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3AA8FC8A-B2A6-C64B-E42B-2F892F830185}"/>
              </a:ext>
            </a:extLst>
          </p:cNvPr>
          <p:cNvCxnSpPr>
            <a:cxnSpLocks/>
            <a:stCxn id="18" idx="3"/>
            <a:endCxn id="21" idx="1"/>
          </p:cNvCxnSpPr>
          <p:nvPr/>
        </p:nvCxnSpPr>
        <p:spPr>
          <a:xfrm flipH="1" flipV="1">
            <a:off x="1860304" y="3688103"/>
            <a:ext cx="7294645" cy="20007"/>
          </a:xfrm>
          <a:prstGeom prst="bentConnector5">
            <a:avLst>
              <a:gd name="adj1" fmla="val -9033"/>
              <a:gd name="adj2" fmla="val -12972835"/>
              <a:gd name="adj3" fmla="val 110672"/>
            </a:avLst>
          </a:prstGeom>
          <a:ln w="111125">
            <a:solidFill>
              <a:srgbClr val="FFD96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7">
            <a:extLst>
              <a:ext uri="{FF2B5EF4-FFF2-40B4-BE49-F238E27FC236}">
                <a16:creationId xmlns:a16="http://schemas.microsoft.com/office/drawing/2014/main" id="{8E0EA4CD-02D2-8B77-AEC5-B7991F75EC60}"/>
              </a:ext>
            </a:extLst>
          </p:cNvPr>
          <p:cNvSpPr txBox="1"/>
          <p:nvPr/>
        </p:nvSpPr>
        <p:spPr>
          <a:xfrm>
            <a:off x="779747" y="-6696421"/>
            <a:ext cx="10397155" cy="1024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Engineering Design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B82881B-D17C-06B2-013D-7443D8E226B0}"/>
              </a:ext>
            </a:extLst>
          </p:cNvPr>
          <p:cNvGrpSpPr/>
          <p:nvPr/>
        </p:nvGrpSpPr>
        <p:grpSpPr>
          <a:xfrm>
            <a:off x="323553" y="-4662871"/>
            <a:ext cx="11544894" cy="3648920"/>
            <a:chOff x="216619" y="2140087"/>
            <a:chExt cx="11544894" cy="3648920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F519077B-9EFB-BBEA-D961-E599161270EA}"/>
                </a:ext>
              </a:extLst>
            </p:cNvPr>
            <p:cNvSpPr/>
            <p:nvPr/>
          </p:nvSpPr>
          <p:spPr>
            <a:xfrm>
              <a:off x="216619" y="2140087"/>
              <a:ext cx="3794402" cy="3648920"/>
            </a:xfrm>
            <a:prstGeom prst="roundRect">
              <a:avLst>
                <a:gd name="adj" fmla="val 5933"/>
              </a:avLst>
            </a:prstGeom>
            <a:solidFill>
              <a:srgbClr val="7E7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FB156EA-DFAF-F0B0-8FBB-D57028825F4F}"/>
                </a:ext>
              </a:extLst>
            </p:cNvPr>
            <p:cNvSpPr txBox="1"/>
            <p:nvPr/>
          </p:nvSpPr>
          <p:spPr>
            <a:xfrm>
              <a:off x="301387" y="3390372"/>
              <a:ext cx="3624866" cy="9541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Dataset Management</a:t>
              </a: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34165FF5-0716-3660-1020-19F3D1DC827F}"/>
                </a:ext>
              </a:extLst>
            </p:cNvPr>
            <p:cNvGrpSpPr/>
            <p:nvPr/>
          </p:nvGrpSpPr>
          <p:grpSpPr>
            <a:xfrm>
              <a:off x="1536722" y="2248086"/>
              <a:ext cx="1154196" cy="1151162"/>
              <a:chOff x="1627948" y="2238721"/>
              <a:chExt cx="971744" cy="969190"/>
            </a:xfrm>
          </p:grpSpPr>
          <p:sp>
            <p:nvSpPr>
              <p:cNvPr id="74" name="Google Shape;12465;p89">
                <a:extLst>
                  <a:ext uri="{FF2B5EF4-FFF2-40B4-BE49-F238E27FC236}">
                    <a16:creationId xmlns:a16="http://schemas.microsoft.com/office/drawing/2014/main" id="{12AA9A2E-D6A5-1389-431E-EF4F17EC20F0}"/>
                  </a:ext>
                </a:extLst>
              </p:cNvPr>
              <p:cNvSpPr/>
              <p:nvPr/>
            </p:nvSpPr>
            <p:spPr>
              <a:xfrm>
                <a:off x="1627948" y="2238721"/>
                <a:ext cx="971744" cy="969190"/>
              </a:xfrm>
              <a:custGeom>
                <a:avLst/>
                <a:gdLst/>
                <a:ahLst/>
                <a:cxnLst/>
                <a:rect l="l" t="t" r="r" b="b"/>
                <a:pathLst>
                  <a:path w="11784" h="11753" extrusionOk="0">
                    <a:moveTo>
                      <a:pt x="5734" y="694"/>
                    </a:moveTo>
                    <a:cubicBezTo>
                      <a:pt x="7624" y="694"/>
                      <a:pt x="9168" y="2238"/>
                      <a:pt x="9168" y="4128"/>
                    </a:cubicBezTo>
                    <a:cubicBezTo>
                      <a:pt x="9168" y="6050"/>
                      <a:pt x="7624" y="7594"/>
                      <a:pt x="5734" y="7594"/>
                    </a:cubicBezTo>
                    <a:cubicBezTo>
                      <a:pt x="3844" y="7594"/>
                      <a:pt x="2332" y="6018"/>
                      <a:pt x="2332" y="4128"/>
                    </a:cubicBezTo>
                    <a:cubicBezTo>
                      <a:pt x="2332" y="2238"/>
                      <a:pt x="3844" y="694"/>
                      <a:pt x="5734" y="694"/>
                    </a:cubicBezTo>
                    <a:close/>
                    <a:moveTo>
                      <a:pt x="977" y="7531"/>
                    </a:moveTo>
                    <a:cubicBezTo>
                      <a:pt x="1166" y="7531"/>
                      <a:pt x="1323" y="7688"/>
                      <a:pt x="1323" y="7909"/>
                    </a:cubicBezTo>
                    <a:cubicBezTo>
                      <a:pt x="1292" y="8129"/>
                      <a:pt x="1134" y="8255"/>
                      <a:pt x="977" y="8255"/>
                    </a:cubicBezTo>
                    <a:cubicBezTo>
                      <a:pt x="788" y="8255"/>
                      <a:pt x="630" y="8098"/>
                      <a:pt x="630" y="7909"/>
                    </a:cubicBezTo>
                    <a:cubicBezTo>
                      <a:pt x="630" y="7688"/>
                      <a:pt x="788" y="7531"/>
                      <a:pt x="977" y="7531"/>
                    </a:cubicBezTo>
                    <a:close/>
                    <a:moveTo>
                      <a:pt x="10586" y="7531"/>
                    </a:moveTo>
                    <a:cubicBezTo>
                      <a:pt x="10775" y="7531"/>
                      <a:pt x="10932" y="7688"/>
                      <a:pt x="10932" y="7909"/>
                    </a:cubicBezTo>
                    <a:cubicBezTo>
                      <a:pt x="10932" y="8129"/>
                      <a:pt x="10775" y="8255"/>
                      <a:pt x="10586" y="8255"/>
                    </a:cubicBezTo>
                    <a:cubicBezTo>
                      <a:pt x="10397" y="8255"/>
                      <a:pt x="10239" y="8098"/>
                      <a:pt x="10239" y="7909"/>
                    </a:cubicBezTo>
                    <a:cubicBezTo>
                      <a:pt x="10239" y="7688"/>
                      <a:pt x="10397" y="7531"/>
                      <a:pt x="10586" y="7531"/>
                    </a:cubicBezTo>
                    <a:close/>
                    <a:moveTo>
                      <a:pt x="3025" y="9641"/>
                    </a:moveTo>
                    <a:cubicBezTo>
                      <a:pt x="3214" y="9641"/>
                      <a:pt x="3371" y="9799"/>
                      <a:pt x="3371" y="9988"/>
                    </a:cubicBezTo>
                    <a:cubicBezTo>
                      <a:pt x="3340" y="10177"/>
                      <a:pt x="3214" y="10335"/>
                      <a:pt x="3025" y="10335"/>
                    </a:cubicBezTo>
                    <a:cubicBezTo>
                      <a:pt x="2836" y="10335"/>
                      <a:pt x="2678" y="10177"/>
                      <a:pt x="2678" y="9988"/>
                    </a:cubicBezTo>
                    <a:cubicBezTo>
                      <a:pt x="2678" y="9799"/>
                      <a:pt x="2836" y="9641"/>
                      <a:pt x="3025" y="9641"/>
                    </a:cubicBezTo>
                    <a:close/>
                    <a:moveTo>
                      <a:pt x="8475" y="9641"/>
                    </a:moveTo>
                    <a:cubicBezTo>
                      <a:pt x="8696" y="9641"/>
                      <a:pt x="8822" y="9799"/>
                      <a:pt x="8822" y="9988"/>
                    </a:cubicBezTo>
                    <a:cubicBezTo>
                      <a:pt x="8822" y="10177"/>
                      <a:pt x="8664" y="10335"/>
                      <a:pt x="8475" y="10335"/>
                    </a:cubicBezTo>
                    <a:cubicBezTo>
                      <a:pt x="8255" y="10335"/>
                      <a:pt x="8128" y="10177"/>
                      <a:pt x="8128" y="9988"/>
                    </a:cubicBezTo>
                    <a:cubicBezTo>
                      <a:pt x="8128" y="9799"/>
                      <a:pt x="8255" y="9641"/>
                      <a:pt x="8475" y="9641"/>
                    </a:cubicBezTo>
                    <a:close/>
                    <a:moveTo>
                      <a:pt x="5734" y="10303"/>
                    </a:moveTo>
                    <a:cubicBezTo>
                      <a:pt x="5955" y="10303"/>
                      <a:pt x="6112" y="10461"/>
                      <a:pt x="6112" y="10650"/>
                    </a:cubicBezTo>
                    <a:cubicBezTo>
                      <a:pt x="6112" y="10839"/>
                      <a:pt x="5955" y="10996"/>
                      <a:pt x="5734" y="10996"/>
                    </a:cubicBezTo>
                    <a:cubicBezTo>
                      <a:pt x="5545" y="10996"/>
                      <a:pt x="5388" y="10839"/>
                      <a:pt x="5388" y="10650"/>
                    </a:cubicBezTo>
                    <a:cubicBezTo>
                      <a:pt x="5388" y="10461"/>
                      <a:pt x="5545" y="10303"/>
                      <a:pt x="5734" y="10303"/>
                    </a:cubicBezTo>
                    <a:close/>
                    <a:moveTo>
                      <a:pt x="5797" y="1"/>
                    </a:moveTo>
                    <a:cubicBezTo>
                      <a:pt x="3497" y="1"/>
                      <a:pt x="1701" y="1860"/>
                      <a:pt x="1701" y="4097"/>
                    </a:cubicBezTo>
                    <a:cubicBezTo>
                      <a:pt x="1701" y="5010"/>
                      <a:pt x="2017" y="5924"/>
                      <a:pt x="2552" y="6617"/>
                    </a:cubicBezTo>
                    <a:lnTo>
                      <a:pt x="1701" y="7153"/>
                    </a:lnTo>
                    <a:cubicBezTo>
                      <a:pt x="1481" y="6995"/>
                      <a:pt x="1260" y="6901"/>
                      <a:pt x="1040" y="6901"/>
                    </a:cubicBezTo>
                    <a:cubicBezTo>
                      <a:pt x="473" y="6901"/>
                      <a:pt x="0" y="7373"/>
                      <a:pt x="0" y="7940"/>
                    </a:cubicBezTo>
                    <a:cubicBezTo>
                      <a:pt x="0" y="8476"/>
                      <a:pt x="473" y="8948"/>
                      <a:pt x="1040" y="8948"/>
                    </a:cubicBezTo>
                    <a:cubicBezTo>
                      <a:pt x="1575" y="8948"/>
                      <a:pt x="2048" y="8476"/>
                      <a:pt x="2048" y="7940"/>
                    </a:cubicBezTo>
                    <a:lnTo>
                      <a:pt x="2048" y="7751"/>
                    </a:lnTo>
                    <a:lnTo>
                      <a:pt x="3088" y="7153"/>
                    </a:lnTo>
                    <a:cubicBezTo>
                      <a:pt x="3340" y="7373"/>
                      <a:pt x="3623" y="7625"/>
                      <a:pt x="3970" y="7783"/>
                    </a:cubicBezTo>
                    <a:lnTo>
                      <a:pt x="3308" y="8948"/>
                    </a:lnTo>
                    <a:lnTo>
                      <a:pt x="3119" y="8948"/>
                    </a:lnTo>
                    <a:cubicBezTo>
                      <a:pt x="2552" y="8948"/>
                      <a:pt x="2080" y="9421"/>
                      <a:pt x="2080" y="9988"/>
                    </a:cubicBezTo>
                    <a:cubicBezTo>
                      <a:pt x="2080" y="10524"/>
                      <a:pt x="2552" y="10996"/>
                      <a:pt x="3119" y="10996"/>
                    </a:cubicBezTo>
                    <a:cubicBezTo>
                      <a:pt x="3655" y="10996"/>
                      <a:pt x="4127" y="10524"/>
                      <a:pt x="4127" y="9988"/>
                    </a:cubicBezTo>
                    <a:cubicBezTo>
                      <a:pt x="4127" y="9736"/>
                      <a:pt x="4064" y="9515"/>
                      <a:pt x="3907" y="9326"/>
                    </a:cubicBezTo>
                    <a:lnTo>
                      <a:pt x="4600" y="8098"/>
                    </a:lnTo>
                    <a:cubicBezTo>
                      <a:pt x="4883" y="8161"/>
                      <a:pt x="5199" y="8255"/>
                      <a:pt x="5514" y="8287"/>
                    </a:cubicBezTo>
                    <a:lnTo>
                      <a:pt x="5514" y="9736"/>
                    </a:lnTo>
                    <a:cubicBezTo>
                      <a:pt x="5136" y="9894"/>
                      <a:pt x="4852" y="10272"/>
                      <a:pt x="4852" y="10713"/>
                    </a:cubicBezTo>
                    <a:cubicBezTo>
                      <a:pt x="4852" y="11280"/>
                      <a:pt x="5325" y="11752"/>
                      <a:pt x="5860" y="11752"/>
                    </a:cubicBezTo>
                    <a:cubicBezTo>
                      <a:pt x="6427" y="11752"/>
                      <a:pt x="6900" y="11280"/>
                      <a:pt x="6900" y="10713"/>
                    </a:cubicBezTo>
                    <a:cubicBezTo>
                      <a:pt x="6900" y="10303"/>
                      <a:pt x="6616" y="9894"/>
                      <a:pt x="6238" y="9736"/>
                    </a:cubicBezTo>
                    <a:lnTo>
                      <a:pt x="6238" y="8287"/>
                    </a:lnTo>
                    <a:cubicBezTo>
                      <a:pt x="6553" y="8255"/>
                      <a:pt x="6868" y="8224"/>
                      <a:pt x="7120" y="8098"/>
                    </a:cubicBezTo>
                    <a:lnTo>
                      <a:pt x="7845" y="9326"/>
                    </a:lnTo>
                    <a:cubicBezTo>
                      <a:pt x="7687" y="9515"/>
                      <a:pt x="7593" y="9736"/>
                      <a:pt x="7593" y="9988"/>
                    </a:cubicBezTo>
                    <a:cubicBezTo>
                      <a:pt x="7593" y="10524"/>
                      <a:pt x="8065" y="10996"/>
                      <a:pt x="8633" y="10996"/>
                    </a:cubicBezTo>
                    <a:cubicBezTo>
                      <a:pt x="9168" y="10996"/>
                      <a:pt x="9641" y="10524"/>
                      <a:pt x="9641" y="9988"/>
                    </a:cubicBezTo>
                    <a:cubicBezTo>
                      <a:pt x="9641" y="9421"/>
                      <a:pt x="9168" y="8948"/>
                      <a:pt x="8633" y="8948"/>
                    </a:cubicBezTo>
                    <a:lnTo>
                      <a:pt x="8444" y="8948"/>
                    </a:lnTo>
                    <a:lnTo>
                      <a:pt x="7750" y="7783"/>
                    </a:lnTo>
                    <a:cubicBezTo>
                      <a:pt x="8065" y="7625"/>
                      <a:pt x="8381" y="7373"/>
                      <a:pt x="8664" y="7153"/>
                    </a:cubicBezTo>
                    <a:lnTo>
                      <a:pt x="9735" y="7751"/>
                    </a:lnTo>
                    <a:lnTo>
                      <a:pt x="9735" y="7940"/>
                    </a:lnTo>
                    <a:cubicBezTo>
                      <a:pt x="9735" y="8476"/>
                      <a:pt x="10208" y="8948"/>
                      <a:pt x="10743" y="8948"/>
                    </a:cubicBezTo>
                    <a:cubicBezTo>
                      <a:pt x="11310" y="8948"/>
                      <a:pt x="11783" y="8476"/>
                      <a:pt x="11783" y="7940"/>
                    </a:cubicBezTo>
                    <a:cubicBezTo>
                      <a:pt x="11626" y="7342"/>
                      <a:pt x="11153" y="6901"/>
                      <a:pt x="10586" y="6901"/>
                    </a:cubicBezTo>
                    <a:cubicBezTo>
                      <a:pt x="10302" y="6901"/>
                      <a:pt x="10082" y="6995"/>
                      <a:pt x="9924" y="7153"/>
                    </a:cubicBezTo>
                    <a:lnTo>
                      <a:pt x="9011" y="6617"/>
                    </a:lnTo>
                    <a:cubicBezTo>
                      <a:pt x="9578" y="5924"/>
                      <a:pt x="9893" y="5010"/>
                      <a:pt x="9893" y="4097"/>
                    </a:cubicBezTo>
                    <a:cubicBezTo>
                      <a:pt x="9893" y="1828"/>
                      <a:pt x="8034" y="1"/>
                      <a:pt x="579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75" name="Google Shape;12466;p89">
                <a:extLst>
                  <a:ext uri="{FF2B5EF4-FFF2-40B4-BE49-F238E27FC236}">
                    <a16:creationId xmlns:a16="http://schemas.microsoft.com/office/drawing/2014/main" id="{4CD0F24B-C6A4-3F98-39D4-260941B1EEB1}"/>
                  </a:ext>
                </a:extLst>
              </p:cNvPr>
              <p:cNvSpPr/>
              <p:nvPr/>
            </p:nvSpPr>
            <p:spPr>
              <a:xfrm>
                <a:off x="1931907" y="2350458"/>
                <a:ext cx="342964" cy="397556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4821" extrusionOk="0">
                    <a:moveTo>
                      <a:pt x="2048" y="725"/>
                    </a:moveTo>
                    <a:cubicBezTo>
                      <a:pt x="2458" y="725"/>
                      <a:pt x="2741" y="1040"/>
                      <a:pt x="2741" y="1387"/>
                    </a:cubicBezTo>
                    <a:cubicBezTo>
                      <a:pt x="2741" y="1765"/>
                      <a:pt x="2426" y="2049"/>
                      <a:pt x="2048" y="2049"/>
                    </a:cubicBezTo>
                    <a:cubicBezTo>
                      <a:pt x="1702" y="2049"/>
                      <a:pt x="1387" y="1733"/>
                      <a:pt x="1387" y="1387"/>
                    </a:cubicBezTo>
                    <a:cubicBezTo>
                      <a:pt x="1387" y="1040"/>
                      <a:pt x="1702" y="725"/>
                      <a:pt x="2048" y="725"/>
                    </a:cubicBezTo>
                    <a:close/>
                    <a:moveTo>
                      <a:pt x="2363" y="2773"/>
                    </a:moveTo>
                    <a:cubicBezTo>
                      <a:pt x="2930" y="2773"/>
                      <a:pt x="3403" y="3246"/>
                      <a:pt x="3403" y="3781"/>
                    </a:cubicBezTo>
                    <a:lnTo>
                      <a:pt x="3403" y="4128"/>
                    </a:lnTo>
                    <a:lnTo>
                      <a:pt x="630" y="4128"/>
                    </a:lnTo>
                    <a:lnTo>
                      <a:pt x="630" y="3781"/>
                    </a:lnTo>
                    <a:lnTo>
                      <a:pt x="693" y="3781"/>
                    </a:lnTo>
                    <a:cubicBezTo>
                      <a:pt x="693" y="3246"/>
                      <a:pt x="1166" y="2773"/>
                      <a:pt x="1702" y="2773"/>
                    </a:cubicBezTo>
                    <a:close/>
                    <a:moveTo>
                      <a:pt x="2111" y="1"/>
                    </a:moveTo>
                    <a:cubicBezTo>
                      <a:pt x="1355" y="1"/>
                      <a:pt x="725" y="631"/>
                      <a:pt x="725" y="1387"/>
                    </a:cubicBezTo>
                    <a:cubicBezTo>
                      <a:pt x="725" y="1702"/>
                      <a:pt x="851" y="2017"/>
                      <a:pt x="1040" y="2238"/>
                    </a:cubicBezTo>
                    <a:cubicBezTo>
                      <a:pt x="441" y="2521"/>
                      <a:pt x="63" y="3120"/>
                      <a:pt x="63" y="3781"/>
                    </a:cubicBezTo>
                    <a:lnTo>
                      <a:pt x="63" y="4443"/>
                    </a:lnTo>
                    <a:cubicBezTo>
                      <a:pt x="0" y="4663"/>
                      <a:pt x="158" y="4821"/>
                      <a:pt x="378" y="4821"/>
                    </a:cubicBezTo>
                    <a:lnTo>
                      <a:pt x="3781" y="4821"/>
                    </a:lnTo>
                    <a:cubicBezTo>
                      <a:pt x="4001" y="4821"/>
                      <a:pt x="4159" y="4663"/>
                      <a:pt x="4159" y="4443"/>
                    </a:cubicBezTo>
                    <a:lnTo>
                      <a:pt x="4159" y="3781"/>
                    </a:lnTo>
                    <a:cubicBezTo>
                      <a:pt x="4159" y="3120"/>
                      <a:pt x="3749" y="2521"/>
                      <a:pt x="3151" y="2238"/>
                    </a:cubicBezTo>
                    <a:cubicBezTo>
                      <a:pt x="3371" y="2017"/>
                      <a:pt x="3466" y="1733"/>
                      <a:pt x="3466" y="1387"/>
                    </a:cubicBezTo>
                    <a:cubicBezTo>
                      <a:pt x="3466" y="631"/>
                      <a:pt x="2836" y="1"/>
                      <a:pt x="211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EC3943E-4418-25E4-A9FD-489FBF7461E5}"/>
                </a:ext>
              </a:extLst>
            </p:cNvPr>
            <p:cNvSpPr txBox="1"/>
            <p:nvPr/>
          </p:nvSpPr>
          <p:spPr>
            <a:xfrm>
              <a:off x="429015" y="4412718"/>
              <a:ext cx="33696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The process of labeling data to train AI models.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71452FCF-79F8-BBA1-AB4A-EDBC85AFFFB0}"/>
                </a:ext>
              </a:extLst>
            </p:cNvPr>
            <p:cNvSpPr/>
            <p:nvPr/>
          </p:nvSpPr>
          <p:spPr>
            <a:xfrm>
              <a:off x="4073745" y="2140087"/>
              <a:ext cx="3794402" cy="3648920"/>
            </a:xfrm>
            <a:prstGeom prst="roundRect">
              <a:avLst>
                <a:gd name="adj" fmla="val 5933"/>
              </a:avLst>
            </a:prstGeom>
            <a:solidFill>
              <a:srgbClr val="AB9B9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3762753-4626-8CFB-64D6-505BC4134028}"/>
                </a:ext>
              </a:extLst>
            </p:cNvPr>
            <p:cNvSpPr txBox="1"/>
            <p:nvPr/>
          </p:nvSpPr>
          <p:spPr>
            <a:xfrm>
              <a:off x="4318938" y="3390372"/>
              <a:ext cx="3304016" cy="9541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Model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Training</a:t>
              </a:r>
            </a:p>
          </p:txBody>
        </p:sp>
        <p:pic>
          <p:nvPicPr>
            <p:cNvPr id="60" name="Picture 59" descr="A black background with a smiling face&#10;&#10;AI-generated content may be incorrect.">
              <a:extLst>
                <a:ext uri="{FF2B5EF4-FFF2-40B4-BE49-F238E27FC236}">
                  <a16:creationId xmlns:a16="http://schemas.microsoft.com/office/drawing/2014/main" id="{3C7DE9AF-AD2A-27C2-4D42-D6B5DDB4C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093" y="2176814"/>
              <a:ext cx="1293706" cy="1293706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A576E18-F9BD-795E-6B75-EA670CE8E6EE}"/>
                </a:ext>
              </a:extLst>
            </p:cNvPr>
            <p:cNvSpPr txBox="1"/>
            <p:nvPr/>
          </p:nvSpPr>
          <p:spPr>
            <a:xfrm>
              <a:off x="4188921" y="4228052"/>
              <a:ext cx="3564052" cy="12003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Training a detector to classify by feeding it processed data.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66B36111-12F8-3D01-2F1B-EA00B5CAECFD}"/>
                </a:ext>
              </a:extLst>
            </p:cNvPr>
            <p:cNvSpPr/>
            <p:nvPr/>
          </p:nvSpPr>
          <p:spPr>
            <a:xfrm>
              <a:off x="7967111" y="2140087"/>
              <a:ext cx="3794402" cy="3648920"/>
            </a:xfrm>
            <a:prstGeom prst="roundRect">
              <a:avLst>
                <a:gd name="adj" fmla="val 5933"/>
              </a:avLst>
            </a:prstGeom>
            <a:solidFill>
              <a:srgbClr val="A7A28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6F14452-214F-E517-8DD4-36424729BD9B}"/>
                </a:ext>
              </a:extLst>
            </p:cNvPr>
            <p:cNvSpPr txBox="1"/>
            <p:nvPr/>
          </p:nvSpPr>
          <p:spPr>
            <a:xfrm>
              <a:off x="7967111" y="3390372"/>
              <a:ext cx="3794402" cy="9541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Website tool development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11F8823-9809-5FB5-D5F6-09820AF2B600}"/>
                </a:ext>
              </a:extLst>
            </p:cNvPr>
            <p:cNvSpPr txBox="1"/>
            <p:nvPr/>
          </p:nvSpPr>
          <p:spPr>
            <a:xfrm>
              <a:off x="8091594" y="4228052"/>
              <a:ext cx="3545436" cy="12003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A platform for users to upload images and detect DeepFakes.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EB86CBA3-500E-3C0C-6F15-315649B17581}"/>
                </a:ext>
              </a:extLst>
            </p:cNvPr>
            <p:cNvGrpSpPr/>
            <p:nvPr/>
          </p:nvGrpSpPr>
          <p:grpSpPr>
            <a:xfrm>
              <a:off x="9349938" y="2369078"/>
              <a:ext cx="1028748" cy="909178"/>
              <a:chOff x="6924158" y="3860084"/>
              <a:chExt cx="641288" cy="566751"/>
            </a:xfrm>
          </p:grpSpPr>
          <p:sp>
            <p:nvSpPr>
              <p:cNvPr id="66" name="Google Shape;12445;p89">
                <a:extLst>
                  <a:ext uri="{FF2B5EF4-FFF2-40B4-BE49-F238E27FC236}">
                    <a16:creationId xmlns:a16="http://schemas.microsoft.com/office/drawing/2014/main" id="{B0134164-E83D-BC8E-42F3-DF65A523C721}"/>
                  </a:ext>
                </a:extLst>
              </p:cNvPr>
              <p:cNvSpPr/>
              <p:nvPr/>
            </p:nvSpPr>
            <p:spPr>
              <a:xfrm>
                <a:off x="6924158" y="3860084"/>
                <a:ext cx="641288" cy="566751"/>
              </a:xfrm>
              <a:custGeom>
                <a:avLst/>
                <a:gdLst/>
                <a:ahLst/>
                <a:cxnLst/>
                <a:rect l="l" t="t" r="r" b="b"/>
                <a:pathLst>
                  <a:path w="11658" h="10303" extrusionOk="0">
                    <a:moveTo>
                      <a:pt x="10618" y="693"/>
                    </a:moveTo>
                    <a:cubicBezTo>
                      <a:pt x="10807" y="693"/>
                      <a:pt x="10964" y="851"/>
                      <a:pt x="10964" y="1040"/>
                    </a:cubicBezTo>
                    <a:lnTo>
                      <a:pt x="10964" y="2741"/>
                    </a:lnTo>
                    <a:lnTo>
                      <a:pt x="662" y="2741"/>
                    </a:lnTo>
                    <a:lnTo>
                      <a:pt x="662" y="1040"/>
                    </a:lnTo>
                    <a:cubicBezTo>
                      <a:pt x="662" y="851"/>
                      <a:pt x="820" y="693"/>
                      <a:pt x="1009" y="693"/>
                    </a:cubicBezTo>
                    <a:close/>
                    <a:moveTo>
                      <a:pt x="10996" y="3403"/>
                    </a:moveTo>
                    <a:lnTo>
                      <a:pt x="10996" y="9231"/>
                    </a:lnTo>
                    <a:cubicBezTo>
                      <a:pt x="10964" y="9420"/>
                      <a:pt x="10838" y="9578"/>
                      <a:pt x="10618" y="9578"/>
                    </a:cubicBezTo>
                    <a:lnTo>
                      <a:pt x="1009" y="9578"/>
                    </a:lnTo>
                    <a:cubicBezTo>
                      <a:pt x="820" y="9578"/>
                      <a:pt x="662" y="9420"/>
                      <a:pt x="662" y="9231"/>
                    </a:cubicBezTo>
                    <a:lnTo>
                      <a:pt x="662" y="3403"/>
                    </a:lnTo>
                    <a:close/>
                    <a:moveTo>
                      <a:pt x="1009" y="0"/>
                    </a:moveTo>
                    <a:cubicBezTo>
                      <a:pt x="473" y="0"/>
                      <a:pt x="1" y="473"/>
                      <a:pt x="1" y="1040"/>
                    </a:cubicBezTo>
                    <a:lnTo>
                      <a:pt x="1" y="9263"/>
                    </a:lnTo>
                    <a:cubicBezTo>
                      <a:pt x="1" y="9830"/>
                      <a:pt x="473" y="10302"/>
                      <a:pt x="1009" y="10302"/>
                    </a:cubicBezTo>
                    <a:lnTo>
                      <a:pt x="10618" y="10302"/>
                    </a:lnTo>
                    <a:cubicBezTo>
                      <a:pt x="11185" y="10302"/>
                      <a:pt x="11658" y="9830"/>
                      <a:pt x="11658" y="9263"/>
                    </a:cubicBezTo>
                    <a:lnTo>
                      <a:pt x="11658" y="1040"/>
                    </a:lnTo>
                    <a:cubicBezTo>
                      <a:pt x="11658" y="441"/>
                      <a:pt x="11217" y="0"/>
                      <a:pt x="1061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67" name="Google Shape;12446;p89">
                <a:extLst>
                  <a:ext uri="{FF2B5EF4-FFF2-40B4-BE49-F238E27FC236}">
                    <a16:creationId xmlns:a16="http://schemas.microsoft.com/office/drawing/2014/main" id="{22A007A5-AF8A-15DF-DC90-C19CD86F66BC}"/>
                  </a:ext>
                </a:extLst>
              </p:cNvPr>
              <p:cNvSpPr/>
              <p:nvPr/>
            </p:nvSpPr>
            <p:spPr>
              <a:xfrm>
                <a:off x="6996934" y="3934620"/>
                <a:ext cx="3993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694" extrusionOk="0">
                    <a:moveTo>
                      <a:pt x="348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1" y="536"/>
                      <a:pt x="158" y="693"/>
                      <a:pt x="348" y="693"/>
                    </a:cubicBezTo>
                    <a:cubicBezTo>
                      <a:pt x="568" y="693"/>
                      <a:pt x="726" y="536"/>
                      <a:pt x="726" y="347"/>
                    </a:cubicBezTo>
                    <a:cubicBezTo>
                      <a:pt x="726" y="158"/>
                      <a:pt x="568" y="0"/>
                      <a:pt x="34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68" name="Google Shape;12447;p89">
                <a:extLst>
                  <a:ext uri="{FF2B5EF4-FFF2-40B4-BE49-F238E27FC236}">
                    <a16:creationId xmlns:a16="http://schemas.microsoft.com/office/drawing/2014/main" id="{0BBF0898-C003-0D2D-3B88-AD752B545097}"/>
                  </a:ext>
                </a:extLst>
              </p:cNvPr>
              <p:cNvSpPr/>
              <p:nvPr/>
            </p:nvSpPr>
            <p:spPr>
              <a:xfrm>
                <a:off x="7073231" y="3934620"/>
                <a:ext cx="3817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3"/>
                      <a:pt x="347" y="693"/>
                    </a:cubicBezTo>
                    <a:cubicBezTo>
                      <a:pt x="536" y="693"/>
                      <a:pt x="693" y="536"/>
                      <a:pt x="693" y="347"/>
                    </a:cubicBez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69" name="Google Shape;12448;p89">
                <a:extLst>
                  <a:ext uri="{FF2B5EF4-FFF2-40B4-BE49-F238E27FC236}">
                    <a16:creationId xmlns:a16="http://schemas.microsoft.com/office/drawing/2014/main" id="{A98FEEC4-59CF-8077-2501-66428712DDE2}"/>
                  </a:ext>
                </a:extLst>
              </p:cNvPr>
              <p:cNvSpPr/>
              <p:nvPr/>
            </p:nvSpPr>
            <p:spPr>
              <a:xfrm>
                <a:off x="7149472" y="3934620"/>
                <a:ext cx="3817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3"/>
                      <a:pt x="347" y="693"/>
                    </a:cubicBezTo>
                    <a:cubicBezTo>
                      <a:pt x="536" y="693"/>
                      <a:pt x="693" y="536"/>
                      <a:pt x="693" y="347"/>
                    </a:cubicBez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70" name="Google Shape;12449;p89">
                <a:extLst>
                  <a:ext uri="{FF2B5EF4-FFF2-40B4-BE49-F238E27FC236}">
                    <a16:creationId xmlns:a16="http://schemas.microsoft.com/office/drawing/2014/main" id="{6C29A011-4D8F-8A98-7340-B72EE60D49E1}"/>
                  </a:ext>
                </a:extLst>
              </p:cNvPr>
              <p:cNvSpPr/>
              <p:nvPr/>
            </p:nvSpPr>
            <p:spPr>
              <a:xfrm>
                <a:off x="7222249" y="3934620"/>
                <a:ext cx="26695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4853" h="694" extrusionOk="0">
                    <a:moveTo>
                      <a:pt x="347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32" y="536"/>
                      <a:pt x="190" y="693"/>
                      <a:pt x="347" y="693"/>
                    </a:cubicBezTo>
                    <a:lnTo>
                      <a:pt x="4506" y="693"/>
                    </a:lnTo>
                    <a:cubicBezTo>
                      <a:pt x="4695" y="693"/>
                      <a:pt x="4852" y="536"/>
                      <a:pt x="4852" y="347"/>
                    </a:cubicBezTo>
                    <a:cubicBezTo>
                      <a:pt x="4852" y="158"/>
                      <a:pt x="4695" y="0"/>
                      <a:pt x="450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71" name="Google Shape;12450;p89">
                <a:extLst>
                  <a:ext uri="{FF2B5EF4-FFF2-40B4-BE49-F238E27FC236}">
                    <a16:creationId xmlns:a16="http://schemas.microsoft.com/office/drawing/2014/main" id="{84564E01-01A7-BF0D-706E-D98C8E2CD142}"/>
                  </a:ext>
                </a:extLst>
              </p:cNvPr>
              <p:cNvSpPr/>
              <p:nvPr/>
            </p:nvSpPr>
            <p:spPr>
              <a:xfrm>
                <a:off x="7340077" y="4124784"/>
                <a:ext cx="114472" cy="18768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3412" extrusionOk="0">
                    <a:moveTo>
                      <a:pt x="347" y="1"/>
                    </a:moveTo>
                    <a:cubicBezTo>
                      <a:pt x="261" y="1"/>
                      <a:pt x="174" y="24"/>
                      <a:pt x="127" y="72"/>
                    </a:cubicBezTo>
                    <a:cubicBezTo>
                      <a:pt x="1" y="198"/>
                      <a:pt x="1" y="450"/>
                      <a:pt x="127" y="544"/>
                    </a:cubicBezTo>
                    <a:lnTo>
                      <a:pt x="1261" y="1710"/>
                    </a:lnTo>
                    <a:lnTo>
                      <a:pt x="127" y="2844"/>
                    </a:lnTo>
                    <a:cubicBezTo>
                      <a:pt x="1" y="2970"/>
                      <a:pt x="1" y="3191"/>
                      <a:pt x="127" y="3317"/>
                    </a:cubicBezTo>
                    <a:cubicBezTo>
                      <a:pt x="174" y="3380"/>
                      <a:pt x="261" y="3411"/>
                      <a:pt x="347" y="3411"/>
                    </a:cubicBezTo>
                    <a:cubicBezTo>
                      <a:pt x="434" y="3411"/>
                      <a:pt x="521" y="3380"/>
                      <a:pt x="568" y="3317"/>
                    </a:cubicBezTo>
                    <a:lnTo>
                      <a:pt x="1954" y="1930"/>
                    </a:lnTo>
                    <a:cubicBezTo>
                      <a:pt x="2080" y="1804"/>
                      <a:pt x="2080" y="1584"/>
                      <a:pt x="1954" y="1458"/>
                    </a:cubicBezTo>
                    <a:lnTo>
                      <a:pt x="568" y="72"/>
                    </a:lnTo>
                    <a:cubicBezTo>
                      <a:pt x="521" y="24"/>
                      <a:pt x="434" y="1"/>
                      <a:pt x="34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72" name="Google Shape;12451;p89">
                <a:extLst>
                  <a:ext uri="{FF2B5EF4-FFF2-40B4-BE49-F238E27FC236}">
                    <a16:creationId xmlns:a16="http://schemas.microsoft.com/office/drawing/2014/main" id="{95403779-B40F-24C6-59E1-7CB6BD2B678E}"/>
                  </a:ext>
                </a:extLst>
              </p:cNvPr>
              <p:cNvSpPr/>
              <p:nvPr/>
            </p:nvSpPr>
            <p:spPr>
              <a:xfrm>
                <a:off x="7033350" y="4124784"/>
                <a:ext cx="117883" cy="187688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3412" extrusionOk="0">
                    <a:moveTo>
                      <a:pt x="1749" y="1"/>
                    </a:moveTo>
                    <a:cubicBezTo>
                      <a:pt x="1662" y="1"/>
                      <a:pt x="1576" y="24"/>
                      <a:pt x="1513" y="72"/>
                    </a:cubicBezTo>
                    <a:lnTo>
                      <a:pt x="127" y="1458"/>
                    </a:lnTo>
                    <a:cubicBezTo>
                      <a:pt x="1" y="1584"/>
                      <a:pt x="1" y="1804"/>
                      <a:pt x="127" y="1930"/>
                    </a:cubicBezTo>
                    <a:lnTo>
                      <a:pt x="1513" y="3317"/>
                    </a:lnTo>
                    <a:cubicBezTo>
                      <a:pt x="1576" y="3380"/>
                      <a:pt x="1662" y="3411"/>
                      <a:pt x="1749" y="3411"/>
                    </a:cubicBezTo>
                    <a:cubicBezTo>
                      <a:pt x="1836" y="3411"/>
                      <a:pt x="1922" y="3380"/>
                      <a:pt x="1985" y="3317"/>
                    </a:cubicBezTo>
                    <a:cubicBezTo>
                      <a:pt x="2111" y="3191"/>
                      <a:pt x="2111" y="2970"/>
                      <a:pt x="1985" y="2844"/>
                    </a:cubicBezTo>
                    <a:lnTo>
                      <a:pt x="851" y="1710"/>
                    </a:lnTo>
                    <a:lnTo>
                      <a:pt x="1985" y="544"/>
                    </a:lnTo>
                    <a:cubicBezTo>
                      <a:pt x="2143" y="450"/>
                      <a:pt x="2143" y="198"/>
                      <a:pt x="1985" y="72"/>
                    </a:cubicBezTo>
                    <a:cubicBezTo>
                      <a:pt x="1922" y="24"/>
                      <a:pt x="1836" y="1"/>
                      <a:pt x="1749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73" name="Google Shape;12452;p89">
                <a:extLst>
                  <a:ext uri="{FF2B5EF4-FFF2-40B4-BE49-F238E27FC236}">
                    <a16:creationId xmlns:a16="http://schemas.microsoft.com/office/drawing/2014/main" id="{26BD51DB-714B-BE5D-A34F-172C1855C5C5}"/>
                  </a:ext>
                </a:extLst>
              </p:cNvPr>
              <p:cNvSpPr/>
              <p:nvPr/>
            </p:nvSpPr>
            <p:spPr>
              <a:xfrm>
                <a:off x="7184128" y="4084463"/>
                <a:ext cx="119643" cy="26272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4776" extrusionOk="0">
                    <a:moveTo>
                      <a:pt x="1778" y="0"/>
                    </a:moveTo>
                    <a:cubicBezTo>
                      <a:pt x="1617" y="0"/>
                      <a:pt x="1501" y="108"/>
                      <a:pt x="1450" y="237"/>
                    </a:cubicBezTo>
                    <a:lnTo>
                      <a:pt x="63" y="4333"/>
                    </a:lnTo>
                    <a:cubicBezTo>
                      <a:pt x="0" y="4522"/>
                      <a:pt x="95" y="4680"/>
                      <a:pt x="253" y="4743"/>
                    </a:cubicBezTo>
                    <a:cubicBezTo>
                      <a:pt x="305" y="4765"/>
                      <a:pt x="354" y="4775"/>
                      <a:pt x="399" y="4775"/>
                    </a:cubicBezTo>
                    <a:cubicBezTo>
                      <a:pt x="543" y="4775"/>
                      <a:pt x="646" y="4674"/>
                      <a:pt x="694" y="4554"/>
                    </a:cubicBezTo>
                    <a:lnTo>
                      <a:pt x="2080" y="458"/>
                    </a:lnTo>
                    <a:cubicBezTo>
                      <a:pt x="2174" y="300"/>
                      <a:pt x="2048" y="111"/>
                      <a:pt x="1891" y="17"/>
                    </a:cubicBezTo>
                    <a:cubicBezTo>
                      <a:pt x="1851" y="6"/>
                      <a:pt x="1813" y="0"/>
                      <a:pt x="177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95A5B4C4-F5BF-BBC5-A770-A630AA8D5F49}"/>
              </a:ext>
            </a:extLst>
          </p:cNvPr>
          <p:cNvSpPr txBox="1"/>
          <p:nvPr/>
        </p:nvSpPr>
        <p:spPr>
          <a:xfrm>
            <a:off x="779747" y="-5615777"/>
            <a:ext cx="10397155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0963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Our project </a:t>
            </a:r>
            <a:r>
              <a:rPr lang="en-US" sz="3600" b="1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was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 developed in 3 </a:t>
            </a:r>
            <a:r>
              <a:rPr lang="en-US" sz="3600" b="1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portions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: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763739E-0FD5-25CE-47A7-D5A507482F8A}"/>
              </a:ext>
            </a:extLst>
          </p:cNvPr>
          <p:cNvGrpSpPr/>
          <p:nvPr/>
        </p:nvGrpSpPr>
        <p:grpSpPr>
          <a:xfrm>
            <a:off x="306994" y="7200143"/>
            <a:ext cx="3802325" cy="5553203"/>
            <a:chOff x="306994" y="1062414"/>
            <a:chExt cx="3802325" cy="5553203"/>
          </a:xfrm>
        </p:grpSpPr>
        <p:sp>
          <p:nvSpPr>
            <p:cNvPr id="80" name="TextBox 7">
              <a:extLst>
                <a:ext uri="{FF2B5EF4-FFF2-40B4-BE49-F238E27FC236}">
                  <a16:creationId xmlns:a16="http://schemas.microsoft.com/office/drawing/2014/main" id="{F2326608-BBF0-B959-4B77-5126995A164D}"/>
                </a:ext>
              </a:extLst>
            </p:cNvPr>
            <p:cNvSpPr txBox="1"/>
            <p:nvPr/>
          </p:nvSpPr>
          <p:spPr>
            <a:xfrm>
              <a:off x="355235" y="5600916"/>
              <a:ext cx="3754084" cy="1014701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911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Random Forest</a:t>
              </a:r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A5BE908D-0FDA-E3F6-105B-054751180C95}"/>
                </a:ext>
              </a:extLst>
            </p:cNvPr>
            <p:cNvSpPr/>
            <p:nvPr/>
          </p:nvSpPr>
          <p:spPr>
            <a:xfrm>
              <a:off x="306994" y="1062414"/>
              <a:ext cx="3802325" cy="4811568"/>
            </a:xfrm>
            <a:prstGeom prst="roundRect">
              <a:avLst>
                <a:gd name="adj" fmla="val 2134"/>
              </a:avLst>
            </a:prstGeom>
            <a:noFill/>
            <a:ln w="76200">
              <a:solidFill>
                <a:srgbClr val="AB9B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Content Placeholder 6">
              <a:extLst>
                <a:ext uri="{FF2B5EF4-FFF2-40B4-BE49-F238E27FC236}">
                  <a16:creationId xmlns:a16="http://schemas.microsoft.com/office/drawing/2014/main" id="{B7968D20-5A19-2928-FBA3-548C78EC9D28}"/>
                </a:ext>
              </a:extLst>
            </p:cNvPr>
            <p:cNvSpPr txBox="1">
              <a:spLocks/>
            </p:cNvSpPr>
            <p:nvPr/>
          </p:nvSpPr>
          <p:spPr>
            <a:xfrm>
              <a:off x="1480871" y="4538686"/>
              <a:ext cx="1454570" cy="47023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2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Averaging</a:t>
              </a:r>
            </a:p>
          </p:txBody>
        </p:sp>
        <p:sp>
          <p:nvSpPr>
            <p:cNvPr id="83" name="Content Placeholder 6">
              <a:extLst>
                <a:ext uri="{FF2B5EF4-FFF2-40B4-BE49-F238E27FC236}">
                  <a16:creationId xmlns:a16="http://schemas.microsoft.com/office/drawing/2014/main" id="{F876AA56-4058-86E6-C7BD-31B760FE2F27}"/>
                </a:ext>
              </a:extLst>
            </p:cNvPr>
            <p:cNvSpPr txBox="1">
              <a:spLocks/>
            </p:cNvSpPr>
            <p:nvPr/>
          </p:nvSpPr>
          <p:spPr>
            <a:xfrm>
              <a:off x="1529374" y="1225819"/>
              <a:ext cx="1357564" cy="57582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3900"/>
                </a:lnSpc>
                <a:spcBef>
                  <a:spcPts val="1000"/>
                </a:spcBef>
                <a:spcAft>
                  <a:spcPts val="2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Dataset</a:t>
              </a: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8FB4A7FA-2F15-C446-8DD2-D1C80B23C86F}"/>
                </a:ext>
              </a:extLst>
            </p:cNvPr>
            <p:cNvGrpSpPr/>
            <p:nvPr/>
          </p:nvGrpSpPr>
          <p:grpSpPr>
            <a:xfrm>
              <a:off x="2702092" y="2846777"/>
              <a:ext cx="283077" cy="57515"/>
              <a:chOff x="8256522" y="2966771"/>
              <a:chExt cx="437306" cy="88851"/>
            </a:xfrm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B315DE44-1AC4-B309-111B-B61EFA934772}"/>
                  </a:ext>
                </a:extLst>
              </p:cNvPr>
              <p:cNvSpPr/>
              <p:nvPr/>
            </p:nvSpPr>
            <p:spPr>
              <a:xfrm>
                <a:off x="8256522" y="2966773"/>
                <a:ext cx="83995" cy="888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43C22C41-BBFC-5EF9-3077-C7218C4E23F1}"/>
                  </a:ext>
                </a:extLst>
              </p:cNvPr>
              <p:cNvSpPr/>
              <p:nvPr/>
            </p:nvSpPr>
            <p:spPr>
              <a:xfrm>
                <a:off x="8431481" y="2966773"/>
                <a:ext cx="83995" cy="888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8DAA27E3-CB40-BAE3-CAA5-282624BD1037}"/>
                  </a:ext>
                </a:extLst>
              </p:cNvPr>
              <p:cNvSpPr/>
              <p:nvPr/>
            </p:nvSpPr>
            <p:spPr>
              <a:xfrm>
                <a:off x="8609833" y="2966771"/>
                <a:ext cx="83995" cy="888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89111545-A6EE-0B38-2FAA-E4D37F7A29CE}"/>
                </a:ext>
              </a:extLst>
            </p:cNvPr>
            <p:cNvSpPr/>
            <p:nvPr/>
          </p:nvSpPr>
          <p:spPr>
            <a:xfrm rot="16200000" flipH="1">
              <a:off x="789036" y="3072454"/>
              <a:ext cx="126897" cy="13125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F4022898-E34A-CFC4-79AD-3C569F94FEB1}"/>
                </a:ext>
              </a:extLst>
            </p:cNvPr>
            <p:cNvSpPr/>
            <p:nvPr/>
          </p:nvSpPr>
          <p:spPr>
            <a:xfrm rot="16200000" flipH="1">
              <a:off x="1146287" y="2834116"/>
              <a:ext cx="126897" cy="131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D6C8F63D-C65F-8D67-2615-CBDD13F6B37C}"/>
                </a:ext>
              </a:extLst>
            </p:cNvPr>
            <p:cNvSpPr/>
            <p:nvPr/>
          </p:nvSpPr>
          <p:spPr>
            <a:xfrm rot="16200000" flipH="1">
              <a:off x="1302248" y="3072455"/>
              <a:ext cx="126897" cy="13125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16C21731-96E7-6FDE-6D1B-63BE3B1D4CB1}"/>
                </a:ext>
              </a:extLst>
            </p:cNvPr>
            <p:cNvSpPr/>
            <p:nvPr/>
          </p:nvSpPr>
          <p:spPr>
            <a:xfrm rot="16200000" flipH="1">
              <a:off x="990324" y="3073640"/>
              <a:ext cx="126897" cy="131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3BD3C49A-3E54-E06A-B77F-064B2706231D}"/>
                </a:ext>
              </a:extLst>
            </p:cNvPr>
            <p:cNvCxnSpPr>
              <a:cxnSpLocks/>
              <a:stCxn id="136" idx="3"/>
              <a:endCxn id="139" idx="7"/>
            </p:cNvCxnSpPr>
            <p:nvPr/>
          </p:nvCxnSpPr>
          <p:spPr>
            <a:xfrm flipH="1">
              <a:off x="494156" y="2854879"/>
              <a:ext cx="248771" cy="32925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F4A1E41-CCE8-FDBD-5274-C8597261E9E9}"/>
                </a:ext>
              </a:extLst>
            </p:cNvPr>
            <p:cNvCxnSpPr>
              <a:cxnSpLocks/>
              <a:stCxn id="136" idx="1"/>
              <a:endCxn id="85" idx="5"/>
            </p:cNvCxnSpPr>
            <p:nvPr/>
          </p:nvCxnSpPr>
          <p:spPr>
            <a:xfrm>
              <a:off x="650118" y="2854879"/>
              <a:ext cx="248771" cy="32806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441CB624-C2D5-0F64-BFCD-F39406FEAE1D}"/>
                </a:ext>
              </a:extLst>
            </p:cNvPr>
            <p:cNvCxnSpPr>
              <a:cxnSpLocks/>
              <a:stCxn id="86" idx="3"/>
              <a:endCxn id="91" idx="7"/>
            </p:cNvCxnSpPr>
            <p:nvPr/>
          </p:nvCxnSpPr>
          <p:spPr>
            <a:xfrm flipH="1">
              <a:off x="1007368" y="2854879"/>
              <a:ext cx="248772" cy="32925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CAC9367-912D-F6C9-797A-CB6D2B00D7D3}"/>
                </a:ext>
              </a:extLst>
            </p:cNvPr>
            <p:cNvCxnSpPr>
              <a:cxnSpLocks/>
              <a:stCxn id="86" idx="1"/>
              <a:endCxn id="90" idx="5"/>
            </p:cNvCxnSpPr>
            <p:nvPr/>
          </p:nvCxnSpPr>
          <p:spPr>
            <a:xfrm>
              <a:off x="1163331" y="2854879"/>
              <a:ext cx="248771" cy="32806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21EB0EC6-FEC4-B9FA-AB16-A0931ECEA2B0}"/>
                </a:ext>
              </a:extLst>
            </p:cNvPr>
            <p:cNvCxnSpPr>
              <a:cxnSpLocks/>
              <a:stCxn id="86" idx="5"/>
              <a:endCxn id="133" idx="1"/>
            </p:cNvCxnSpPr>
            <p:nvPr/>
          </p:nvCxnSpPr>
          <p:spPr>
            <a:xfrm flipH="1" flipV="1">
              <a:off x="906725" y="2629000"/>
              <a:ext cx="349415" cy="31560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BA223C42-BB43-31FE-4427-1E37EA551C16}"/>
                </a:ext>
              </a:extLst>
            </p:cNvPr>
            <p:cNvCxnSpPr>
              <a:cxnSpLocks/>
              <a:stCxn id="133" idx="3"/>
              <a:endCxn id="136" idx="7"/>
            </p:cNvCxnSpPr>
            <p:nvPr/>
          </p:nvCxnSpPr>
          <p:spPr>
            <a:xfrm flipH="1">
              <a:off x="650118" y="2629000"/>
              <a:ext cx="349416" cy="31560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0664C408-C071-340B-A6DF-D0BEB8AC375A}"/>
                </a:ext>
              </a:extLst>
            </p:cNvPr>
            <p:cNvSpPr/>
            <p:nvPr/>
          </p:nvSpPr>
          <p:spPr>
            <a:xfrm rot="16200000" flipH="1">
              <a:off x="3270458" y="3072455"/>
              <a:ext cx="126897" cy="13125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643B9865-DAAC-F90D-54AB-2FDB18DFCD22}"/>
                </a:ext>
              </a:extLst>
            </p:cNvPr>
            <p:cNvSpPr/>
            <p:nvPr/>
          </p:nvSpPr>
          <p:spPr>
            <a:xfrm rot="16200000" flipH="1">
              <a:off x="3627708" y="2834118"/>
              <a:ext cx="126897" cy="131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6B2051CA-E6F9-2F72-8684-32EF5BE766F9}"/>
                </a:ext>
              </a:extLst>
            </p:cNvPr>
            <p:cNvSpPr/>
            <p:nvPr/>
          </p:nvSpPr>
          <p:spPr>
            <a:xfrm rot="16200000" flipH="1">
              <a:off x="3783670" y="3072456"/>
              <a:ext cx="126897" cy="13125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D74AE3F-8A76-4483-2447-DDB3391C9F63}"/>
                </a:ext>
              </a:extLst>
            </p:cNvPr>
            <p:cNvSpPr/>
            <p:nvPr/>
          </p:nvSpPr>
          <p:spPr>
            <a:xfrm rot="16200000" flipH="1">
              <a:off x="3471746" y="3073641"/>
              <a:ext cx="126897" cy="131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8FB846EE-8357-1520-FD7F-A0DC4091C3C9}"/>
                </a:ext>
              </a:extLst>
            </p:cNvPr>
            <p:cNvCxnSpPr>
              <a:cxnSpLocks/>
              <a:stCxn id="143" idx="1"/>
              <a:endCxn id="98" idx="5"/>
            </p:cNvCxnSpPr>
            <p:nvPr/>
          </p:nvCxnSpPr>
          <p:spPr>
            <a:xfrm>
              <a:off x="3131540" y="2854880"/>
              <a:ext cx="248771" cy="32806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8C556915-5FA7-F21C-FD1E-474F9F208D42}"/>
                </a:ext>
              </a:extLst>
            </p:cNvPr>
            <p:cNvCxnSpPr>
              <a:cxnSpLocks/>
              <a:stCxn id="99" idx="3"/>
              <a:endCxn id="101" idx="7"/>
            </p:cNvCxnSpPr>
            <p:nvPr/>
          </p:nvCxnSpPr>
          <p:spPr>
            <a:xfrm flipH="1">
              <a:off x="3488790" y="2854880"/>
              <a:ext cx="248772" cy="32925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6C39BD2A-AD65-DF0A-E7CF-BD28006EDCC9}"/>
                </a:ext>
              </a:extLst>
            </p:cNvPr>
            <p:cNvCxnSpPr>
              <a:cxnSpLocks/>
              <a:stCxn id="99" idx="1"/>
              <a:endCxn id="100" idx="5"/>
            </p:cNvCxnSpPr>
            <p:nvPr/>
          </p:nvCxnSpPr>
          <p:spPr>
            <a:xfrm>
              <a:off x="3644752" y="2854880"/>
              <a:ext cx="248771" cy="32806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6151027-5BBA-83E3-27BC-534AAC27894F}"/>
                </a:ext>
              </a:extLst>
            </p:cNvPr>
            <p:cNvCxnSpPr>
              <a:cxnSpLocks/>
              <a:stCxn id="99" idx="5"/>
              <a:endCxn id="134" idx="1"/>
            </p:cNvCxnSpPr>
            <p:nvPr/>
          </p:nvCxnSpPr>
          <p:spPr>
            <a:xfrm flipH="1" flipV="1">
              <a:off x="3388146" y="2629001"/>
              <a:ext cx="349415" cy="31560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B3004717-85BC-B69A-B5EA-BDFF96D1F892}"/>
                </a:ext>
              </a:extLst>
            </p:cNvPr>
            <p:cNvCxnSpPr>
              <a:cxnSpLocks/>
              <a:stCxn id="134" idx="3"/>
              <a:endCxn id="143" idx="7"/>
            </p:cNvCxnSpPr>
            <p:nvPr/>
          </p:nvCxnSpPr>
          <p:spPr>
            <a:xfrm flipH="1">
              <a:off x="3131540" y="2629001"/>
              <a:ext cx="349416" cy="31560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EF513CEF-2904-31AB-A468-A95D4B99BA0A}"/>
                </a:ext>
              </a:extLst>
            </p:cNvPr>
            <p:cNvSpPr/>
            <p:nvPr/>
          </p:nvSpPr>
          <p:spPr>
            <a:xfrm rot="16200000" flipH="1">
              <a:off x="1873785" y="2834116"/>
              <a:ext cx="126897" cy="131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06F4F0A1-615C-5AF9-F919-237CE990555D}"/>
                </a:ext>
              </a:extLst>
            </p:cNvPr>
            <p:cNvSpPr/>
            <p:nvPr/>
          </p:nvSpPr>
          <p:spPr>
            <a:xfrm rot="16200000" flipH="1">
              <a:off x="2029747" y="3072454"/>
              <a:ext cx="126897" cy="13125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50D05BB0-83F5-5590-73A2-8341991D0366}"/>
                </a:ext>
              </a:extLst>
            </p:cNvPr>
            <p:cNvSpPr/>
            <p:nvPr/>
          </p:nvSpPr>
          <p:spPr>
            <a:xfrm rot="16200000" flipH="1">
              <a:off x="1717823" y="3073639"/>
              <a:ext cx="126897" cy="131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F4DE6F6D-6C0F-1E56-017A-8ADD6D6AC0AB}"/>
                </a:ext>
              </a:extLst>
            </p:cNvPr>
            <p:cNvSpPr/>
            <p:nvPr/>
          </p:nvSpPr>
          <p:spPr>
            <a:xfrm rot="16200000" flipH="1">
              <a:off x="2542959" y="3072455"/>
              <a:ext cx="126897" cy="13125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936BBFB-14CA-646C-06DE-B27BC9D7F0F2}"/>
                </a:ext>
              </a:extLst>
            </p:cNvPr>
            <p:cNvCxnSpPr>
              <a:cxnSpLocks/>
              <a:stCxn id="107" idx="3"/>
              <a:endCxn id="109" idx="7"/>
            </p:cNvCxnSpPr>
            <p:nvPr/>
          </p:nvCxnSpPr>
          <p:spPr>
            <a:xfrm flipH="1">
              <a:off x="1734867" y="2854879"/>
              <a:ext cx="248771" cy="32925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32342FC-4094-D34E-E3C6-3AAC3CEF7F6D}"/>
                </a:ext>
              </a:extLst>
            </p:cNvPr>
            <p:cNvCxnSpPr>
              <a:cxnSpLocks/>
              <a:stCxn id="107" idx="1"/>
              <a:endCxn id="108" idx="5"/>
            </p:cNvCxnSpPr>
            <p:nvPr/>
          </p:nvCxnSpPr>
          <p:spPr>
            <a:xfrm>
              <a:off x="1890829" y="2854879"/>
              <a:ext cx="248771" cy="32806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C511C4A-3443-8870-AE4F-13242D129362}"/>
                </a:ext>
              </a:extLst>
            </p:cNvPr>
            <p:cNvCxnSpPr>
              <a:cxnSpLocks/>
              <a:stCxn id="137" idx="3"/>
              <a:endCxn id="141" idx="7"/>
            </p:cNvCxnSpPr>
            <p:nvPr/>
          </p:nvCxnSpPr>
          <p:spPr>
            <a:xfrm flipH="1">
              <a:off x="2248079" y="2854879"/>
              <a:ext cx="248772" cy="32925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823FBF01-0203-3072-A3C2-771B2C167FC9}"/>
                </a:ext>
              </a:extLst>
            </p:cNvPr>
            <p:cNvCxnSpPr>
              <a:cxnSpLocks/>
              <a:stCxn id="137" idx="1"/>
              <a:endCxn id="110" idx="5"/>
            </p:cNvCxnSpPr>
            <p:nvPr/>
          </p:nvCxnSpPr>
          <p:spPr>
            <a:xfrm>
              <a:off x="2404042" y="2854879"/>
              <a:ext cx="248771" cy="32806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F8C235E8-B0B2-92B0-69DB-C9A9D84C57EC}"/>
                </a:ext>
              </a:extLst>
            </p:cNvPr>
            <p:cNvCxnSpPr>
              <a:cxnSpLocks/>
              <a:stCxn id="137" idx="5"/>
              <a:endCxn id="135" idx="1"/>
            </p:cNvCxnSpPr>
            <p:nvPr/>
          </p:nvCxnSpPr>
          <p:spPr>
            <a:xfrm flipH="1" flipV="1">
              <a:off x="2147436" y="2629000"/>
              <a:ext cx="349415" cy="31560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536C18C-A37C-AFA3-9854-9128A4A5EB71}"/>
                </a:ext>
              </a:extLst>
            </p:cNvPr>
            <p:cNvCxnSpPr>
              <a:cxnSpLocks/>
              <a:stCxn id="135" idx="3"/>
              <a:endCxn id="107" idx="7"/>
            </p:cNvCxnSpPr>
            <p:nvPr/>
          </p:nvCxnSpPr>
          <p:spPr>
            <a:xfrm flipH="1">
              <a:off x="1890829" y="2629000"/>
              <a:ext cx="349416" cy="31560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A513B6CD-AC9D-4A9A-2305-692E48180D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6371" y="1774279"/>
              <a:ext cx="253495" cy="375130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1A3BA6AF-5025-5E08-3191-8017817B9D14}"/>
                </a:ext>
              </a:extLst>
            </p:cNvPr>
            <p:cNvCxnSpPr>
              <a:cxnSpLocks/>
            </p:cNvCxnSpPr>
            <p:nvPr/>
          </p:nvCxnSpPr>
          <p:spPr>
            <a:xfrm>
              <a:off x="3194298" y="1783769"/>
              <a:ext cx="253495" cy="375130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195FBDBD-473E-525B-356D-7FADB1D0BFB4}"/>
                </a:ext>
              </a:extLst>
            </p:cNvPr>
            <p:cNvCxnSpPr>
              <a:cxnSpLocks/>
            </p:cNvCxnSpPr>
            <p:nvPr/>
          </p:nvCxnSpPr>
          <p:spPr>
            <a:xfrm>
              <a:off x="2208156" y="1783769"/>
              <a:ext cx="0" cy="375130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Content Placeholder 6">
              <a:extLst>
                <a:ext uri="{FF2B5EF4-FFF2-40B4-BE49-F238E27FC236}">
                  <a16:creationId xmlns:a16="http://schemas.microsoft.com/office/drawing/2014/main" id="{C1D3280C-C02E-04A7-0A67-4BBC0FCED90C}"/>
                </a:ext>
              </a:extLst>
            </p:cNvPr>
            <p:cNvSpPr txBox="1">
              <a:spLocks/>
            </p:cNvSpPr>
            <p:nvPr/>
          </p:nvSpPr>
          <p:spPr>
            <a:xfrm>
              <a:off x="368454" y="2213718"/>
              <a:ext cx="1197982" cy="3232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2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Tree 1</a:t>
              </a:r>
            </a:p>
          </p:txBody>
        </p:sp>
        <p:sp>
          <p:nvSpPr>
            <p:cNvPr id="121" name="Content Placeholder 6">
              <a:extLst>
                <a:ext uri="{FF2B5EF4-FFF2-40B4-BE49-F238E27FC236}">
                  <a16:creationId xmlns:a16="http://schemas.microsoft.com/office/drawing/2014/main" id="{57EAC83D-6AFC-90FB-D217-A234BA0D7320}"/>
                </a:ext>
              </a:extLst>
            </p:cNvPr>
            <p:cNvSpPr txBox="1">
              <a:spLocks/>
            </p:cNvSpPr>
            <p:nvPr/>
          </p:nvSpPr>
          <p:spPr>
            <a:xfrm>
              <a:off x="2849876" y="2213718"/>
              <a:ext cx="1197982" cy="3232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2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Tree N</a:t>
              </a:r>
            </a:p>
          </p:txBody>
        </p:sp>
        <p:sp>
          <p:nvSpPr>
            <p:cNvPr id="122" name="Content Placeholder 6">
              <a:extLst>
                <a:ext uri="{FF2B5EF4-FFF2-40B4-BE49-F238E27FC236}">
                  <a16:creationId xmlns:a16="http://schemas.microsoft.com/office/drawing/2014/main" id="{DFB60F59-50C6-6FD4-3E3F-730D49D9A7FB}"/>
                </a:ext>
              </a:extLst>
            </p:cNvPr>
            <p:cNvSpPr txBox="1">
              <a:spLocks/>
            </p:cNvSpPr>
            <p:nvPr/>
          </p:nvSpPr>
          <p:spPr>
            <a:xfrm>
              <a:off x="1609165" y="2213718"/>
              <a:ext cx="1197982" cy="3232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2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Tree 2</a:t>
              </a:r>
            </a:p>
          </p:txBody>
        </p:sp>
        <p:sp>
          <p:nvSpPr>
            <p:cNvPr id="123" name="Content Placeholder 6">
              <a:extLst>
                <a:ext uri="{FF2B5EF4-FFF2-40B4-BE49-F238E27FC236}">
                  <a16:creationId xmlns:a16="http://schemas.microsoft.com/office/drawing/2014/main" id="{3143F42E-6333-CD80-6312-688D87092862}"/>
                </a:ext>
              </a:extLst>
            </p:cNvPr>
            <p:cNvSpPr txBox="1">
              <a:spLocks/>
            </p:cNvSpPr>
            <p:nvPr/>
          </p:nvSpPr>
          <p:spPr>
            <a:xfrm>
              <a:off x="406784" y="3691825"/>
              <a:ext cx="1121322" cy="39556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2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Result 1</a:t>
              </a:r>
            </a:p>
          </p:txBody>
        </p:sp>
        <p:sp>
          <p:nvSpPr>
            <p:cNvPr id="124" name="Content Placeholder 6">
              <a:extLst>
                <a:ext uri="{FF2B5EF4-FFF2-40B4-BE49-F238E27FC236}">
                  <a16:creationId xmlns:a16="http://schemas.microsoft.com/office/drawing/2014/main" id="{ECB40B65-D6B7-0331-030B-CBD88BE92F51}"/>
                </a:ext>
              </a:extLst>
            </p:cNvPr>
            <p:cNvSpPr txBox="1">
              <a:spLocks/>
            </p:cNvSpPr>
            <p:nvPr/>
          </p:nvSpPr>
          <p:spPr>
            <a:xfrm>
              <a:off x="2826845" y="3691825"/>
              <a:ext cx="1182683" cy="39556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2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Result N</a:t>
              </a:r>
            </a:p>
          </p:txBody>
        </p:sp>
        <p:sp>
          <p:nvSpPr>
            <p:cNvPr id="125" name="Content Placeholder 6">
              <a:extLst>
                <a:ext uri="{FF2B5EF4-FFF2-40B4-BE49-F238E27FC236}">
                  <a16:creationId xmlns:a16="http://schemas.microsoft.com/office/drawing/2014/main" id="{1E478D1A-D38C-D15F-5A6E-12B9442E91F7}"/>
                </a:ext>
              </a:extLst>
            </p:cNvPr>
            <p:cNvSpPr txBox="1">
              <a:spLocks/>
            </p:cNvSpPr>
            <p:nvPr/>
          </p:nvSpPr>
          <p:spPr>
            <a:xfrm>
              <a:off x="1647495" y="3706414"/>
              <a:ext cx="1121322" cy="39556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2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Result 2</a:t>
              </a:r>
            </a:p>
          </p:txBody>
        </p: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8F4A8A74-ED57-CD7B-DF42-79EDF3B76C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6371" y="3372317"/>
              <a:ext cx="2148" cy="222091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D3703DA6-347D-ADBF-3281-C7305BBDD6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47793" y="3372317"/>
              <a:ext cx="2148" cy="222091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99935AEE-5E90-5378-49BA-20F6B20864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07082" y="3372317"/>
              <a:ext cx="2148" cy="222091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84DE07AB-E5D8-9CE6-648E-919E1143FEB5}"/>
                </a:ext>
              </a:extLst>
            </p:cNvPr>
            <p:cNvCxnSpPr>
              <a:cxnSpLocks/>
            </p:cNvCxnSpPr>
            <p:nvPr/>
          </p:nvCxnSpPr>
          <p:spPr>
            <a:xfrm>
              <a:off x="985140" y="4329265"/>
              <a:ext cx="462563" cy="210414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2C59A86D-077E-93C8-DCA3-59682E4915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82329" y="4336014"/>
              <a:ext cx="462563" cy="210414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7F5DE71B-F17C-7427-C732-D88CEDF9B4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07082" y="4253858"/>
              <a:ext cx="2148" cy="222091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A26D29AC-97B4-D87D-4156-A1801C03DF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07082" y="4962180"/>
              <a:ext cx="2148" cy="222091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85F51501-3956-818C-6903-3E345166A8DF}"/>
                </a:ext>
              </a:extLst>
            </p:cNvPr>
            <p:cNvSpPr/>
            <p:nvPr/>
          </p:nvSpPr>
          <p:spPr>
            <a:xfrm rot="16200000" flipH="1">
              <a:off x="889681" y="2608238"/>
              <a:ext cx="126897" cy="131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642271F8-215E-566E-5BA2-1E03267B3F23}"/>
                </a:ext>
              </a:extLst>
            </p:cNvPr>
            <p:cNvSpPr/>
            <p:nvPr/>
          </p:nvSpPr>
          <p:spPr>
            <a:xfrm rot="16200000" flipH="1">
              <a:off x="3371103" y="2608239"/>
              <a:ext cx="126897" cy="131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EA597E22-DFD6-CC78-55ED-A5DDBBA73DD0}"/>
                </a:ext>
              </a:extLst>
            </p:cNvPr>
            <p:cNvSpPr/>
            <p:nvPr/>
          </p:nvSpPr>
          <p:spPr>
            <a:xfrm rot="16200000" flipH="1">
              <a:off x="2130392" y="2608238"/>
              <a:ext cx="126897" cy="131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A787671A-EC6E-F070-13C4-D81004E0E310}"/>
                </a:ext>
              </a:extLst>
            </p:cNvPr>
            <p:cNvSpPr/>
            <p:nvPr/>
          </p:nvSpPr>
          <p:spPr>
            <a:xfrm rot="16200000" flipH="1">
              <a:off x="633074" y="2834116"/>
              <a:ext cx="126897" cy="131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790F167A-F698-9FD3-1D83-3B895318D31E}"/>
                </a:ext>
              </a:extLst>
            </p:cNvPr>
            <p:cNvSpPr/>
            <p:nvPr/>
          </p:nvSpPr>
          <p:spPr>
            <a:xfrm rot="16200000" flipH="1">
              <a:off x="2386998" y="2834116"/>
              <a:ext cx="126897" cy="131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3C4429D9-3EFF-FDE8-B67F-43B5A2F18393}"/>
                </a:ext>
              </a:extLst>
            </p:cNvPr>
            <p:cNvCxnSpPr>
              <a:cxnSpLocks/>
              <a:stCxn id="143" idx="3"/>
              <a:endCxn id="140" idx="7"/>
            </p:cNvCxnSpPr>
            <p:nvPr/>
          </p:nvCxnSpPr>
          <p:spPr>
            <a:xfrm flipH="1">
              <a:off x="2975578" y="2854880"/>
              <a:ext cx="248771" cy="32925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223C1535-C8C9-D6F7-540A-0605E12D56A3}"/>
                </a:ext>
              </a:extLst>
            </p:cNvPr>
            <p:cNvSpPr/>
            <p:nvPr/>
          </p:nvSpPr>
          <p:spPr>
            <a:xfrm rot="16200000" flipH="1">
              <a:off x="477112" y="3073639"/>
              <a:ext cx="126897" cy="131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DCAEFF5E-A129-8D90-36F4-A97C3F58FBF2}"/>
                </a:ext>
              </a:extLst>
            </p:cNvPr>
            <p:cNvSpPr/>
            <p:nvPr/>
          </p:nvSpPr>
          <p:spPr>
            <a:xfrm rot="16200000" flipH="1">
              <a:off x="2958534" y="3073641"/>
              <a:ext cx="126897" cy="131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E3E61526-F694-A58A-7130-C8B540FF1639}"/>
                </a:ext>
              </a:extLst>
            </p:cNvPr>
            <p:cNvSpPr/>
            <p:nvPr/>
          </p:nvSpPr>
          <p:spPr>
            <a:xfrm rot="16200000" flipH="1">
              <a:off x="2231035" y="3073640"/>
              <a:ext cx="126897" cy="131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Content Placeholder 6">
              <a:extLst>
                <a:ext uri="{FF2B5EF4-FFF2-40B4-BE49-F238E27FC236}">
                  <a16:creationId xmlns:a16="http://schemas.microsoft.com/office/drawing/2014/main" id="{DE79157B-66E9-E42A-38EC-824C973F7A81}"/>
                </a:ext>
              </a:extLst>
            </p:cNvPr>
            <p:cNvSpPr txBox="1">
              <a:spLocks/>
            </p:cNvSpPr>
            <p:nvPr/>
          </p:nvSpPr>
          <p:spPr>
            <a:xfrm>
              <a:off x="971420" y="5219951"/>
              <a:ext cx="2473472" cy="47023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2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Classification</a:t>
              </a: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978B3046-4B62-2008-EB50-0C085BEC64E1}"/>
                </a:ext>
              </a:extLst>
            </p:cNvPr>
            <p:cNvSpPr/>
            <p:nvPr/>
          </p:nvSpPr>
          <p:spPr>
            <a:xfrm rot="16200000" flipH="1">
              <a:off x="3114496" y="2834118"/>
              <a:ext cx="126897" cy="131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D90DCB9-FBAF-4CDA-3481-DE816CD1DF4A}"/>
              </a:ext>
            </a:extLst>
          </p:cNvPr>
          <p:cNvGrpSpPr/>
          <p:nvPr/>
        </p:nvGrpSpPr>
        <p:grpSpPr>
          <a:xfrm>
            <a:off x="4182544" y="9163522"/>
            <a:ext cx="3851960" cy="5532924"/>
            <a:chOff x="4182544" y="1082693"/>
            <a:chExt cx="3851960" cy="5532924"/>
          </a:xfrm>
        </p:grpSpPr>
        <p:sp>
          <p:nvSpPr>
            <p:cNvPr id="148" name="TextBox 7">
              <a:extLst>
                <a:ext uri="{FF2B5EF4-FFF2-40B4-BE49-F238E27FC236}">
                  <a16:creationId xmlns:a16="http://schemas.microsoft.com/office/drawing/2014/main" id="{E92B38E1-0C40-3A6C-341A-AED63151669A}"/>
                </a:ext>
              </a:extLst>
            </p:cNvPr>
            <p:cNvSpPr txBox="1"/>
            <p:nvPr/>
          </p:nvSpPr>
          <p:spPr>
            <a:xfrm>
              <a:off x="4182544" y="5600916"/>
              <a:ext cx="3754084" cy="1014701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911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DeepTRUTH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96ADB8A2-B90B-4234-56B6-E1C983143A4E}"/>
                </a:ext>
              </a:extLst>
            </p:cNvPr>
            <p:cNvSpPr txBox="1"/>
            <p:nvPr/>
          </p:nvSpPr>
          <p:spPr>
            <a:xfrm>
              <a:off x="5506999" y="1383989"/>
              <a:ext cx="1150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Input Layer</a:t>
              </a:r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354BE270-98FE-22CD-F91B-57C44895F430}"/>
                </a:ext>
              </a:extLst>
            </p:cNvPr>
            <p:cNvSpPr/>
            <p:nvPr/>
          </p:nvSpPr>
          <p:spPr>
            <a:xfrm>
              <a:off x="4420840" y="2380020"/>
              <a:ext cx="1452338" cy="913144"/>
            </a:xfrm>
            <a:prstGeom prst="roundRect">
              <a:avLst/>
            </a:prstGeom>
            <a:noFill/>
            <a:ln w="571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2FF0FB92-22C2-253F-5C1C-B9DA9C9206BD}"/>
                </a:ext>
              </a:extLst>
            </p:cNvPr>
            <p:cNvSpPr/>
            <p:nvPr/>
          </p:nvSpPr>
          <p:spPr>
            <a:xfrm>
              <a:off x="6245996" y="2380020"/>
              <a:ext cx="1462182" cy="913144"/>
            </a:xfrm>
            <a:prstGeom prst="roundRect">
              <a:avLst/>
            </a:prstGeom>
            <a:noFill/>
            <a:ln w="571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9F15FF7-16B9-D609-C1FA-6737F37C32E0}"/>
                </a:ext>
              </a:extLst>
            </p:cNvPr>
            <p:cNvSpPr/>
            <p:nvPr/>
          </p:nvSpPr>
          <p:spPr>
            <a:xfrm>
              <a:off x="4232179" y="1082693"/>
              <a:ext cx="3802325" cy="4810107"/>
            </a:xfrm>
            <a:prstGeom prst="roundRect">
              <a:avLst>
                <a:gd name="adj" fmla="val 2134"/>
              </a:avLst>
            </a:prstGeom>
            <a:noFill/>
            <a:ln w="76200">
              <a:solidFill>
                <a:srgbClr val="AB9B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F06AED8E-662D-A982-C5AD-D0EEA13FA7B5}"/>
                </a:ext>
              </a:extLst>
            </p:cNvPr>
            <p:cNvSpPr/>
            <p:nvPr/>
          </p:nvSpPr>
          <p:spPr>
            <a:xfrm rot="5400000">
              <a:off x="6333488" y="5165939"/>
              <a:ext cx="497375" cy="4973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614D046A-54CD-3E72-855A-3363D71AD578}"/>
                </a:ext>
              </a:extLst>
            </p:cNvPr>
            <p:cNvSpPr/>
            <p:nvPr/>
          </p:nvSpPr>
          <p:spPr>
            <a:xfrm rot="5400000">
              <a:off x="5693525" y="5165939"/>
              <a:ext cx="497375" cy="4973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6EC3CB0A-BAC4-F2D4-B402-32737ABD975B}"/>
                </a:ext>
              </a:extLst>
            </p:cNvPr>
            <p:cNvSpPr/>
            <p:nvPr/>
          </p:nvSpPr>
          <p:spPr>
            <a:xfrm rot="5400000">
              <a:off x="6973451" y="4532038"/>
              <a:ext cx="497375" cy="4973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F5540F7F-1C09-1E29-4985-E285538CD721}"/>
                </a:ext>
              </a:extLst>
            </p:cNvPr>
            <p:cNvSpPr/>
            <p:nvPr/>
          </p:nvSpPr>
          <p:spPr>
            <a:xfrm rot="5400000">
              <a:off x="6333488" y="4532038"/>
              <a:ext cx="497375" cy="4973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62E6F7B6-4117-DC11-0C99-AF8B46B5E510}"/>
                </a:ext>
              </a:extLst>
            </p:cNvPr>
            <p:cNvSpPr/>
            <p:nvPr/>
          </p:nvSpPr>
          <p:spPr>
            <a:xfrm rot="5400000">
              <a:off x="5693524" y="4532038"/>
              <a:ext cx="497375" cy="4973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2FB531B7-E814-8B7D-F741-CC6672E11E9D}"/>
                </a:ext>
              </a:extLst>
            </p:cNvPr>
            <p:cNvSpPr/>
            <p:nvPr/>
          </p:nvSpPr>
          <p:spPr>
            <a:xfrm rot="5400000">
              <a:off x="5053562" y="4532038"/>
              <a:ext cx="497375" cy="4973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D1276D40-3E3D-575A-5B96-19817093A56A}"/>
                </a:ext>
              </a:extLst>
            </p:cNvPr>
            <p:cNvSpPr/>
            <p:nvPr/>
          </p:nvSpPr>
          <p:spPr>
            <a:xfrm rot="5400000">
              <a:off x="6975351" y="3749857"/>
              <a:ext cx="497375" cy="4973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807839B8-0358-E590-33F2-24D22110EC76}"/>
                </a:ext>
              </a:extLst>
            </p:cNvPr>
            <p:cNvSpPr/>
            <p:nvPr/>
          </p:nvSpPr>
          <p:spPr>
            <a:xfrm rot="5400000">
              <a:off x="6335389" y="3749858"/>
              <a:ext cx="497375" cy="4973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3BF852BB-089D-AF23-DFB4-1DF40F7B91AA}"/>
                </a:ext>
              </a:extLst>
            </p:cNvPr>
            <p:cNvSpPr/>
            <p:nvPr/>
          </p:nvSpPr>
          <p:spPr>
            <a:xfrm rot="5400000">
              <a:off x="5695424" y="3749859"/>
              <a:ext cx="497375" cy="4973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DEB23D7D-EA85-7266-BFB3-2F9755E35E8A}"/>
                </a:ext>
              </a:extLst>
            </p:cNvPr>
            <p:cNvSpPr/>
            <p:nvPr/>
          </p:nvSpPr>
          <p:spPr>
            <a:xfrm rot="5400000">
              <a:off x="5055463" y="3749859"/>
              <a:ext cx="497375" cy="4973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Rectangle: Rounded Corners 162">
              <a:extLst>
                <a:ext uri="{FF2B5EF4-FFF2-40B4-BE49-F238E27FC236}">
                  <a16:creationId xmlns:a16="http://schemas.microsoft.com/office/drawing/2014/main" id="{C717F656-6E54-FB02-F15A-669449AFDCA0}"/>
                </a:ext>
              </a:extLst>
            </p:cNvPr>
            <p:cNvSpPr/>
            <p:nvPr/>
          </p:nvSpPr>
          <p:spPr>
            <a:xfrm>
              <a:off x="5537073" y="1266800"/>
              <a:ext cx="1133536" cy="810068"/>
            </a:xfrm>
            <a:prstGeom prst="round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44E1E04C-F2E3-87F6-5EEB-E3C3A2502E7D}"/>
                </a:ext>
              </a:extLst>
            </p:cNvPr>
            <p:cNvSpPr txBox="1"/>
            <p:nvPr/>
          </p:nvSpPr>
          <p:spPr>
            <a:xfrm>
              <a:off x="4420840" y="2513426"/>
              <a:ext cx="145233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Convolution Layer</a:t>
              </a: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751DB73B-1C83-3978-F8C9-8BA496C59029}"/>
                </a:ext>
              </a:extLst>
            </p:cNvPr>
            <p:cNvSpPr txBox="1"/>
            <p:nvPr/>
          </p:nvSpPr>
          <p:spPr>
            <a:xfrm>
              <a:off x="6245994" y="2513426"/>
              <a:ext cx="146218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Pooling Layer</a:t>
              </a:r>
            </a:p>
          </p:txBody>
        </p:sp>
        <p:cxnSp>
          <p:nvCxnSpPr>
            <p:cNvPr id="166" name="Connector: Elbow 165">
              <a:extLst>
                <a:ext uri="{FF2B5EF4-FFF2-40B4-BE49-F238E27FC236}">
                  <a16:creationId xmlns:a16="http://schemas.microsoft.com/office/drawing/2014/main" id="{1F0198EE-704B-17EA-AFC9-E7A636E278B2}"/>
                </a:ext>
              </a:extLst>
            </p:cNvPr>
            <p:cNvCxnSpPr>
              <a:cxnSpLocks/>
              <a:stCxn id="163" idx="2"/>
              <a:endCxn id="150" idx="0"/>
            </p:cNvCxnSpPr>
            <p:nvPr/>
          </p:nvCxnSpPr>
          <p:spPr>
            <a:xfrm rot="5400000">
              <a:off x="5473849" y="1750028"/>
              <a:ext cx="303152" cy="956832"/>
            </a:xfrm>
            <a:prstGeom prst="bentConnector3">
              <a:avLst>
                <a:gd name="adj1" fmla="val 30503"/>
              </a:avLst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Arrow Connector 166">
              <a:extLst>
                <a:ext uri="{FF2B5EF4-FFF2-40B4-BE49-F238E27FC236}">
                  <a16:creationId xmlns:a16="http://schemas.microsoft.com/office/drawing/2014/main" id="{A2DB3971-D152-421F-0D02-8169F905D0A5}"/>
                </a:ext>
              </a:extLst>
            </p:cNvPr>
            <p:cNvCxnSpPr>
              <a:cxnSpLocks/>
              <a:stCxn id="150" idx="3"/>
              <a:endCxn id="165" idx="1"/>
            </p:cNvCxnSpPr>
            <p:nvPr/>
          </p:nvCxnSpPr>
          <p:spPr>
            <a:xfrm>
              <a:off x="5873178" y="2836592"/>
              <a:ext cx="372816" cy="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ctor: Elbow 167">
              <a:extLst>
                <a:ext uri="{FF2B5EF4-FFF2-40B4-BE49-F238E27FC236}">
                  <a16:creationId xmlns:a16="http://schemas.microsoft.com/office/drawing/2014/main" id="{7F4A948A-24CF-09E5-7F36-1D4080E74ACB}"/>
                </a:ext>
              </a:extLst>
            </p:cNvPr>
            <p:cNvCxnSpPr>
              <a:cxnSpLocks/>
              <a:stCxn id="151" idx="2"/>
            </p:cNvCxnSpPr>
            <p:nvPr/>
          </p:nvCxnSpPr>
          <p:spPr>
            <a:xfrm rot="5400000">
              <a:off x="6366651" y="3053260"/>
              <a:ext cx="370532" cy="850340"/>
            </a:xfrm>
            <a:prstGeom prst="bentConnector3">
              <a:avLst>
                <a:gd name="adj1" fmla="val 31903"/>
              </a:avLst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68">
              <a:extLst>
                <a:ext uri="{FF2B5EF4-FFF2-40B4-BE49-F238E27FC236}">
                  <a16:creationId xmlns:a16="http://schemas.microsoft.com/office/drawing/2014/main" id="{D7F54F70-1E68-147D-98B8-9ADD0973CF6C}"/>
                </a:ext>
              </a:extLst>
            </p:cNvPr>
            <p:cNvCxnSpPr>
              <a:cxnSpLocks/>
              <a:stCxn id="162" idx="7"/>
              <a:endCxn id="157" idx="3"/>
            </p:cNvCxnSpPr>
            <p:nvPr/>
          </p:nvCxnSpPr>
          <p:spPr>
            <a:xfrm>
              <a:off x="5479999" y="4174395"/>
              <a:ext cx="286364" cy="43048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Arrow Connector 169">
              <a:extLst>
                <a:ext uri="{FF2B5EF4-FFF2-40B4-BE49-F238E27FC236}">
                  <a16:creationId xmlns:a16="http://schemas.microsoft.com/office/drawing/2014/main" id="{6D6F370F-544B-EAFD-12D6-D86851AC63AA}"/>
                </a:ext>
              </a:extLst>
            </p:cNvPr>
            <p:cNvCxnSpPr>
              <a:cxnSpLocks/>
              <a:stCxn id="161" idx="7"/>
              <a:endCxn id="156" idx="3"/>
            </p:cNvCxnSpPr>
            <p:nvPr/>
          </p:nvCxnSpPr>
          <p:spPr>
            <a:xfrm>
              <a:off x="6119960" y="4174395"/>
              <a:ext cx="286367" cy="43048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E3B1B1C2-A7B2-CB6A-A28C-02A752A3D98B}"/>
                </a:ext>
              </a:extLst>
            </p:cNvPr>
            <p:cNvCxnSpPr>
              <a:cxnSpLocks/>
              <a:stCxn id="160" idx="7"/>
              <a:endCxn id="155" idx="3"/>
            </p:cNvCxnSpPr>
            <p:nvPr/>
          </p:nvCxnSpPr>
          <p:spPr>
            <a:xfrm>
              <a:off x="6759925" y="4174394"/>
              <a:ext cx="286365" cy="430483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37E41CFF-6821-DB1D-CDE1-CA792FA129CD}"/>
                </a:ext>
              </a:extLst>
            </p:cNvPr>
            <p:cNvCxnSpPr>
              <a:cxnSpLocks/>
              <a:stCxn id="159" idx="5"/>
              <a:endCxn id="156" idx="1"/>
            </p:cNvCxnSpPr>
            <p:nvPr/>
          </p:nvCxnSpPr>
          <p:spPr>
            <a:xfrm flipH="1">
              <a:off x="6758024" y="4174393"/>
              <a:ext cx="290166" cy="43048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2F1F901A-08D4-3A82-09DB-EBD18A65FCA2}"/>
                </a:ext>
              </a:extLst>
            </p:cNvPr>
            <p:cNvCxnSpPr>
              <a:cxnSpLocks/>
              <a:stCxn id="160" idx="5"/>
              <a:endCxn id="157" idx="1"/>
            </p:cNvCxnSpPr>
            <p:nvPr/>
          </p:nvCxnSpPr>
          <p:spPr>
            <a:xfrm flipH="1">
              <a:off x="6118060" y="4174394"/>
              <a:ext cx="290168" cy="430483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>
              <a:extLst>
                <a:ext uri="{FF2B5EF4-FFF2-40B4-BE49-F238E27FC236}">
                  <a16:creationId xmlns:a16="http://schemas.microsoft.com/office/drawing/2014/main" id="{8B2B2460-CCC7-7933-2B01-BBF8013326F1}"/>
                </a:ext>
              </a:extLst>
            </p:cNvPr>
            <p:cNvCxnSpPr>
              <a:cxnSpLocks/>
              <a:stCxn id="161" idx="5"/>
              <a:endCxn id="158" idx="1"/>
            </p:cNvCxnSpPr>
            <p:nvPr/>
          </p:nvCxnSpPr>
          <p:spPr>
            <a:xfrm flipH="1">
              <a:off x="5478098" y="4174395"/>
              <a:ext cx="290165" cy="43048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>
              <a:extLst>
                <a:ext uri="{FF2B5EF4-FFF2-40B4-BE49-F238E27FC236}">
                  <a16:creationId xmlns:a16="http://schemas.microsoft.com/office/drawing/2014/main" id="{893B6A50-FF01-895A-EC29-86B97EF504D7}"/>
                </a:ext>
              </a:extLst>
            </p:cNvPr>
            <p:cNvCxnSpPr>
              <a:cxnSpLocks/>
              <a:stCxn id="157" idx="6"/>
              <a:endCxn id="154" idx="2"/>
            </p:cNvCxnSpPr>
            <p:nvPr/>
          </p:nvCxnSpPr>
          <p:spPr>
            <a:xfrm>
              <a:off x="5942211" y="5029413"/>
              <a:ext cx="1" cy="136526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BBF29EC0-F6B1-4D3B-3B1E-EE33DF9BC29A}"/>
                </a:ext>
              </a:extLst>
            </p:cNvPr>
            <p:cNvCxnSpPr>
              <a:cxnSpLocks/>
              <a:stCxn id="158" idx="7"/>
              <a:endCxn id="154" idx="3"/>
            </p:cNvCxnSpPr>
            <p:nvPr/>
          </p:nvCxnSpPr>
          <p:spPr>
            <a:xfrm>
              <a:off x="5478098" y="4956574"/>
              <a:ext cx="288266" cy="28220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Arrow Connector 176">
              <a:extLst>
                <a:ext uri="{FF2B5EF4-FFF2-40B4-BE49-F238E27FC236}">
                  <a16:creationId xmlns:a16="http://schemas.microsoft.com/office/drawing/2014/main" id="{FC347F8C-0BF4-F396-2FEA-9DC1A459F875}"/>
                </a:ext>
              </a:extLst>
            </p:cNvPr>
            <p:cNvCxnSpPr>
              <a:cxnSpLocks/>
              <a:stCxn id="156" idx="5"/>
              <a:endCxn id="154" idx="1"/>
            </p:cNvCxnSpPr>
            <p:nvPr/>
          </p:nvCxnSpPr>
          <p:spPr>
            <a:xfrm flipH="1">
              <a:off x="6118061" y="4956574"/>
              <a:ext cx="288266" cy="28220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4F2384D3-42B9-2126-1954-6EAAEE16A0EB}"/>
                </a:ext>
              </a:extLst>
            </p:cNvPr>
            <p:cNvCxnSpPr>
              <a:cxnSpLocks/>
              <a:stCxn id="157" idx="7"/>
              <a:endCxn id="153" idx="3"/>
            </p:cNvCxnSpPr>
            <p:nvPr/>
          </p:nvCxnSpPr>
          <p:spPr>
            <a:xfrm>
              <a:off x="6118060" y="4956574"/>
              <a:ext cx="288267" cy="28220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5633BC9D-AE93-26EB-108D-3B91D8F4A9F8}"/>
                </a:ext>
              </a:extLst>
            </p:cNvPr>
            <p:cNvCxnSpPr>
              <a:cxnSpLocks/>
              <a:stCxn id="156" idx="6"/>
              <a:endCxn id="153" idx="2"/>
            </p:cNvCxnSpPr>
            <p:nvPr/>
          </p:nvCxnSpPr>
          <p:spPr>
            <a:xfrm>
              <a:off x="6582175" y="5029413"/>
              <a:ext cx="0" cy="136526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42670261-DB34-1045-7DFF-78914C685FE0}"/>
                </a:ext>
              </a:extLst>
            </p:cNvPr>
            <p:cNvCxnSpPr>
              <a:cxnSpLocks/>
              <a:stCxn id="155" idx="5"/>
              <a:endCxn id="153" idx="1"/>
            </p:cNvCxnSpPr>
            <p:nvPr/>
          </p:nvCxnSpPr>
          <p:spPr>
            <a:xfrm flipH="1">
              <a:off x="6758024" y="4956574"/>
              <a:ext cx="288266" cy="28220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ECA67022-27F3-52EC-B3C9-EDB5C1F52F37}"/>
                </a:ext>
              </a:extLst>
            </p:cNvPr>
            <p:cNvSpPr txBox="1"/>
            <p:nvPr/>
          </p:nvSpPr>
          <p:spPr>
            <a:xfrm>
              <a:off x="4193120" y="4029324"/>
              <a:ext cx="90301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Inner Layer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FFC004C3-45E8-8B89-24AC-04BDFA3620C8}"/>
                </a:ext>
              </a:extLst>
            </p:cNvPr>
            <p:cNvSpPr txBox="1"/>
            <p:nvPr/>
          </p:nvSpPr>
          <p:spPr>
            <a:xfrm>
              <a:off x="4193120" y="5195252"/>
              <a:ext cx="157324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Outer Layer</a:t>
              </a: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3D08425B-7B55-ECA6-D9B7-74E4921F6F67}"/>
              </a:ext>
            </a:extLst>
          </p:cNvPr>
          <p:cNvGrpSpPr/>
          <p:nvPr/>
        </p:nvGrpSpPr>
        <p:grpSpPr>
          <a:xfrm>
            <a:off x="8178243" y="9940763"/>
            <a:ext cx="3820792" cy="5532923"/>
            <a:chOff x="8178243" y="1082694"/>
            <a:chExt cx="3820792" cy="5532923"/>
          </a:xfrm>
        </p:grpSpPr>
        <p:sp>
          <p:nvSpPr>
            <p:cNvPr id="184" name="TextBox 7">
              <a:extLst>
                <a:ext uri="{FF2B5EF4-FFF2-40B4-BE49-F238E27FC236}">
                  <a16:creationId xmlns:a16="http://schemas.microsoft.com/office/drawing/2014/main" id="{948A5E54-6630-0938-76D2-16CFDEBAE309}"/>
                </a:ext>
              </a:extLst>
            </p:cNvPr>
            <p:cNvSpPr txBox="1"/>
            <p:nvPr/>
          </p:nvSpPr>
          <p:spPr>
            <a:xfrm>
              <a:off x="8178243" y="5600916"/>
              <a:ext cx="3754084" cy="1014701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lvl="0" algn="ctr" defTabSz="609630">
                <a:lnSpc>
                  <a:spcPts val="9112"/>
                </a:lnSpc>
                <a:defRPr/>
              </a:pPr>
              <a:r>
                <a:rPr lang="en-US" sz="3200" b="1" dirty="0" err="1">
                  <a:solidFill>
                    <a:srgbClr val="FFFFFF"/>
                  </a:solidFill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Efficientnet</a:t>
              </a:r>
              <a:r>
                <a:rPr lang="en-US" sz="3200" b="1" dirty="0">
                  <a:solidFill>
                    <a:srgbClr val="FFFFFF"/>
                  </a:solidFill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 B0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endParaRPr>
            </a:p>
          </p:txBody>
        </p: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AAE84D8A-9A63-6A8C-E88C-F1A612004D7F}"/>
                </a:ext>
              </a:extLst>
            </p:cNvPr>
            <p:cNvGrpSpPr/>
            <p:nvPr/>
          </p:nvGrpSpPr>
          <p:grpSpPr>
            <a:xfrm>
              <a:off x="8196710" y="1082694"/>
              <a:ext cx="3802325" cy="4810106"/>
              <a:chOff x="8196710" y="1082694"/>
              <a:chExt cx="3802325" cy="4810106"/>
            </a:xfrm>
          </p:grpSpPr>
          <p:sp>
            <p:nvSpPr>
              <p:cNvPr id="186" name="Rectangle: Rounded Corners 185">
                <a:extLst>
                  <a:ext uri="{FF2B5EF4-FFF2-40B4-BE49-F238E27FC236}">
                    <a16:creationId xmlns:a16="http://schemas.microsoft.com/office/drawing/2014/main" id="{776228EF-511D-DE45-22E0-1BAF9B8CA191}"/>
                  </a:ext>
                </a:extLst>
              </p:cNvPr>
              <p:cNvSpPr/>
              <p:nvPr/>
            </p:nvSpPr>
            <p:spPr>
              <a:xfrm>
                <a:off x="8196710" y="1082694"/>
                <a:ext cx="3802325" cy="4810106"/>
              </a:xfrm>
              <a:prstGeom prst="roundRect">
                <a:avLst>
                  <a:gd name="adj" fmla="val 2134"/>
                </a:avLst>
              </a:prstGeom>
              <a:noFill/>
              <a:ln w="76200">
                <a:solidFill>
                  <a:srgbClr val="AB9B9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F6E34127-8234-BBF9-C987-ED6650EC7048}"/>
                  </a:ext>
                </a:extLst>
              </p:cNvPr>
              <p:cNvSpPr/>
              <p:nvPr/>
            </p:nvSpPr>
            <p:spPr>
              <a:xfrm>
                <a:off x="8826853" y="1256025"/>
                <a:ext cx="154882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Conv 3x3</a:t>
                </a:r>
              </a:p>
            </p:txBody>
          </p:sp>
          <p:sp>
            <p:nvSpPr>
              <p:cNvPr id="188" name="Rectangle: Rounded Corners 187">
                <a:extLst>
                  <a:ext uri="{FF2B5EF4-FFF2-40B4-BE49-F238E27FC236}">
                    <a16:creationId xmlns:a16="http://schemas.microsoft.com/office/drawing/2014/main" id="{B89642DA-9AF3-B1AC-5480-20D596086313}"/>
                  </a:ext>
                </a:extLst>
              </p:cNvPr>
              <p:cNvSpPr/>
              <p:nvPr/>
            </p:nvSpPr>
            <p:spPr>
              <a:xfrm>
                <a:off x="8826853" y="1512874"/>
                <a:ext cx="154882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MBConv1, 3x3</a:t>
                </a:r>
              </a:p>
            </p:txBody>
          </p:sp>
          <p:sp>
            <p:nvSpPr>
              <p:cNvPr id="189" name="Rectangle: Rounded Corners 188">
                <a:extLst>
                  <a:ext uri="{FF2B5EF4-FFF2-40B4-BE49-F238E27FC236}">
                    <a16:creationId xmlns:a16="http://schemas.microsoft.com/office/drawing/2014/main" id="{51881C1E-B243-0AF5-F9C8-F12A1A951A91}"/>
                  </a:ext>
                </a:extLst>
              </p:cNvPr>
              <p:cNvSpPr/>
              <p:nvPr/>
            </p:nvSpPr>
            <p:spPr>
              <a:xfrm>
                <a:off x="8826853" y="1769723"/>
                <a:ext cx="154882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MBConv6, 3x3</a:t>
                </a:r>
              </a:p>
            </p:txBody>
          </p:sp>
          <p:sp>
            <p:nvSpPr>
              <p:cNvPr id="190" name="Rectangle: Rounded Corners 189">
                <a:extLst>
                  <a:ext uri="{FF2B5EF4-FFF2-40B4-BE49-F238E27FC236}">
                    <a16:creationId xmlns:a16="http://schemas.microsoft.com/office/drawing/2014/main" id="{C91862E1-3400-6296-BBAD-43B1ACC477C5}"/>
                  </a:ext>
                </a:extLst>
              </p:cNvPr>
              <p:cNvSpPr/>
              <p:nvPr/>
            </p:nvSpPr>
            <p:spPr>
              <a:xfrm>
                <a:off x="8826853" y="2026572"/>
                <a:ext cx="154882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MBConv6, 3x3</a:t>
                </a:r>
              </a:p>
            </p:txBody>
          </p:sp>
          <p:sp>
            <p:nvSpPr>
              <p:cNvPr id="191" name="Rectangle: Rounded Corners 190">
                <a:extLst>
                  <a:ext uri="{FF2B5EF4-FFF2-40B4-BE49-F238E27FC236}">
                    <a16:creationId xmlns:a16="http://schemas.microsoft.com/office/drawing/2014/main" id="{AEBD33DD-841B-9E3B-B0DE-1E815F566087}"/>
                  </a:ext>
                </a:extLst>
              </p:cNvPr>
              <p:cNvSpPr/>
              <p:nvPr/>
            </p:nvSpPr>
            <p:spPr>
              <a:xfrm>
                <a:off x="8673624" y="2283421"/>
                <a:ext cx="181258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MBConv6, 5x5</a:t>
                </a: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73454DB1-7B71-B897-B81E-41A9C7BDB2F8}"/>
                  </a:ext>
                </a:extLst>
              </p:cNvPr>
              <p:cNvSpPr/>
              <p:nvPr/>
            </p:nvSpPr>
            <p:spPr>
              <a:xfrm>
                <a:off x="8673624" y="2540270"/>
                <a:ext cx="181258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MBConv6, 5x5</a:t>
                </a:r>
              </a:p>
            </p:txBody>
          </p:sp>
          <p:sp>
            <p:nvSpPr>
              <p:cNvPr id="193" name="Rectangle: Rounded Corners 192">
                <a:extLst>
                  <a:ext uri="{FF2B5EF4-FFF2-40B4-BE49-F238E27FC236}">
                    <a16:creationId xmlns:a16="http://schemas.microsoft.com/office/drawing/2014/main" id="{819B588A-A27D-7000-4DC7-F60AAD840565}"/>
                  </a:ext>
                </a:extLst>
              </p:cNvPr>
              <p:cNvSpPr/>
              <p:nvPr/>
            </p:nvSpPr>
            <p:spPr>
              <a:xfrm>
                <a:off x="8826853" y="2797119"/>
                <a:ext cx="154882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MBConv6, 3x3</a:t>
                </a:r>
              </a:p>
            </p:txBody>
          </p:sp>
          <p:sp>
            <p:nvSpPr>
              <p:cNvPr id="194" name="Rectangle: Rounded Corners 193">
                <a:extLst>
                  <a:ext uri="{FF2B5EF4-FFF2-40B4-BE49-F238E27FC236}">
                    <a16:creationId xmlns:a16="http://schemas.microsoft.com/office/drawing/2014/main" id="{4DC2BCE5-6310-AE1C-200F-9329B1128751}"/>
                  </a:ext>
                </a:extLst>
              </p:cNvPr>
              <p:cNvSpPr/>
              <p:nvPr/>
            </p:nvSpPr>
            <p:spPr>
              <a:xfrm>
                <a:off x="8826853" y="3053967"/>
                <a:ext cx="154882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MBConv6, 3x3</a:t>
                </a:r>
              </a:p>
            </p:txBody>
          </p:sp>
          <p:sp>
            <p:nvSpPr>
              <p:cNvPr id="195" name="Rectangle: Rounded Corners 194">
                <a:extLst>
                  <a:ext uri="{FF2B5EF4-FFF2-40B4-BE49-F238E27FC236}">
                    <a16:creationId xmlns:a16="http://schemas.microsoft.com/office/drawing/2014/main" id="{84EEEB57-F330-652D-2EFA-C94953304BFD}"/>
                  </a:ext>
                </a:extLst>
              </p:cNvPr>
              <p:cNvSpPr/>
              <p:nvPr/>
            </p:nvSpPr>
            <p:spPr>
              <a:xfrm>
                <a:off x="8826853" y="3310816"/>
                <a:ext cx="154882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MBConv6, 3x3</a:t>
                </a:r>
              </a:p>
            </p:txBody>
          </p:sp>
          <p:sp>
            <p:nvSpPr>
              <p:cNvPr id="196" name="Rectangle: Rounded Corners 195">
                <a:extLst>
                  <a:ext uri="{FF2B5EF4-FFF2-40B4-BE49-F238E27FC236}">
                    <a16:creationId xmlns:a16="http://schemas.microsoft.com/office/drawing/2014/main" id="{C1B1404D-3EFE-51CA-8A57-0014229DF289}"/>
                  </a:ext>
                </a:extLst>
              </p:cNvPr>
              <p:cNvSpPr/>
              <p:nvPr/>
            </p:nvSpPr>
            <p:spPr>
              <a:xfrm>
                <a:off x="8673624" y="3567665"/>
                <a:ext cx="181258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MBConv6, 5x5</a:t>
                </a:r>
              </a:p>
            </p:txBody>
          </p:sp>
          <p:sp>
            <p:nvSpPr>
              <p:cNvPr id="197" name="Rectangle: Rounded Corners 196">
                <a:extLst>
                  <a:ext uri="{FF2B5EF4-FFF2-40B4-BE49-F238E27FC236}">
                    <a16:creationId xmlns:a16="http://schemas.microsoft.com/office/drawing/2014/main" id="{6D2B19FE-2E37-49F5-4E04-8D741C55C955}"/>
                  </a:ext>
                </a:extLst>
              </p:cNvPr>
              <p:cNvSpPr/>
              <p:nvPr/>
            </p:nvSpPr>
            <p:spPr>
              <a:xfrm>
                <a:off x="8673624" y="3824514"/>
                <a:ext cx="181258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MBConv6, 5x5</a:t>
                </a:r>
              </a:p>
            </p:txBody>
          </p:sp>
          <p:sp>
            <p:nvSpPr>
              <p:cNvPr id="198" name="Rectangle: Rounded Corners 197">
                <a:extLst>
                  <a:ext uri="{FF2B5EF4-FFF2-40B4-BE49-F238E27FC236}">
                    <a16:creationId xmlns:a16="http://schemas.microsoft.com/office/drawing/2014/main" id="{6C374FE1-E185-A565-1C76-727D2732776B}"/>
                  </a:ext>
                </a:extLst>
              </p:cNvPr>
              <p:cNvSpPr/>
              <p:nvPr/>
            </p:nvSpPr>
            <p:spPr>
              <a:xfrm>
                <a:off x="8673624" y="4081363"/>
                <a:ext cx="181258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MBConv6, 5x5</a:t>
                </a:r>
              </a:p>
            </p:txBody>
          </p:sp>
          <p:sp>
            <p:nvSpPr>
              <p:cNvPr id="199" name="Rectangle: Rounded Corners 198">
                <a:extLst>
                  <a:ext uri="{FF2B5EF4-FFF2-40B4-BE49-F238E27FC236}">
                    <a16:creationId xmlns:a16="http://schemas.microsoft.com/office/drawing/2014/main" id="{A62545A4-F432-6EA4-ADF5-F4EC1E08E167}"/>
                  </a:ext>
                </a:extLst>
              </p:cNvPr>
              <p:cNvSpPr/>
              <p:nvPr/>
            </p:nvSpPr>
            <p:spPr>
              <a:xfrm>
                <a:off x="8673624" y="4338212"/>
                <a:ext cx="181258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MBConv6, 5x5</a:t>
                </a:r>
              </a:p>
            </p:txBody>
          </p:sp>
          <p:sp>
            <p:nvSpPr>
              <p:cNvPr id="200" name="Rectangle: Rounded Corners 199">
                <a:extLst>
                  <a:ext uri="{FF2B5EF4-FFF2-40B4-BE49-F238E27FC236}">
                    <a16:creationId xmlns:a16="http://schemas.microsoft.com/office/drawing/2014/main" id="{8AC11393-FAD9-9536-C15E-D08BDE3C6206}"/>
                  </a:ext>
                </a:extLst>
              </p:cNvPr>
              <p:cNvSpPr/>
              <p:nvPr/>
            </p:nvSpPr>
            <p:spPr>
              <a:xfrm>
                <a:off x="8673624" y="4595061"/>
                <a:ext cx="181258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MBConv6, 5x5</a:t>
                </a:r>
              </a:p>
            </p:txBody>
          </p:sp>
          <p:sp>
            <p:nvSpPr>
              <p:cNvPr id="201" name="Rectangle: Rounded Corners 200">
                <a:extLst>
                  <a:ext uri="{FF2B5EF4-FFF2-40B4-BE49-F238E27FC236}">
                    <a16:creationId xmlns:a16="http://schemas.microsoft.com/office/drawing/2014/main" id="{AC752FBC-3F2D-D93B-6658-907F9A70AECE}"/>
                  </a:ext>
                </a:extLst>
              </p:cNvPr>
              <p:cNvSpPr/>
              <p:nvPr/>
            </p:nvSpPr>
            <p:spPr>
              <a:xfrm>
                <a:off x="8807593" y="5365605"/>
                <a:ext cx="1581981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MBConv6, 3x3</a:t>
                </a:r>
              </a:p>
            </p:txBody>
          </p:sp>
          <p:sp>
            <p:nvSpPr>
              <p:cNvPr id="202" name="Rectangle: Rounded Corners 201">
                <a:extLst>
                  <a:ext uri="{FF2B5EF4-FFF2-40B4-BE49-F238E27FC236}">
                    <a16:creationId xmlns:a16="http://schemas.microsoft.com/office/drawing/2014/main" id="{4689D5E6-13D8-5565-72C3-62FAD8E02A01}"/>
                  </a:ext>
                </a:extLst>
              </p:cNvPr>
              <p:cNvSpPr/>
              <p:nvPr/>
            </p:nvSpPr>
            <p:spPr>
              <a:xfrm>
                <a:off x="8673624" y="4851910"/>
                <a:ext cx="181258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MBConv6, 5x5</a:t>
                </a:r>
              </a:p>
            </p:txBody>
          </p:sp>
          <p:sp>
            <p:nvSpPr>
              <p:cNvPr id="203" name="Rectangle: Rounded Corners 202">
                <a:extLst>
                  <a:ext uri="{FF2B5EF4-FFF2-40B4-BE49-F238E27FC236}">
                    <a16:creationId xmlns:a16="http://schemas.microsoft.com/office/drawing/2014/main" id="{CC864233-8F25-24A8-DC4E-EFAE39CCAD40}"/>
                  </a:ext>
                </a:extLst>
              </p:cNvPr>
              <p:cNvSpPr/>
              <p:nvPr/>
            </p:nvSpPr>
            <p:spPr>
              <a:xfrm>
                <a:off x="8673624" y="5108759"/>
                <a:ext cx="181258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MBConv6, 5x5</a:t>
                </a:r>
              </a:p>
            </p:txBody>
          </p:sp>
          <p:cxnSp>
            <p:nvCxnSpPr>
              <p:cNvPr id="204" name="Straight Arrow Connector 203">
                <a:extLst>
                  <a:ext uri="{FF2B5EF4-FFF2-40B4-BE49-F238E27FC236}">
                    <a16:creationId xmlns:a16="http://schemas.microsoft.com/office/drawing/2014/main" id="{18866C5E-AE14-31CE-68B5-795D8D56DE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75680" y="1347645"/>
                <a:ext cx="277229" cy="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5" name="Rectangle: Rounded Corners 204">
                <a:extLst>
                  <a:ext uri="{FF2B5EF4-FFF2-40B4-BE49-F238E27FC236}">
                    <a16:creationId xmlns:a16="http://schemas.microsoft.com/office/drawing/2014/main" id="{3283BA21-B0B3-6011-F6BA-E4639B3C3F81}"/>
                  </a:ext>
                </a:extLst>
              </p:cNvPr>
              <p:cNvSpPr/>
              <p:nvPr/>
            </p:nvSpPr>
            <p:spPr>
              <a:xfrm>
                <a:off x="10582698" y="1252000"/>
                <a:ext cx="1171673" cy="19129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Input Image</a:t>
                </a:r>
              </a:p>
            </p:txBody>
          </p:sp>
          <p:sp>
            <p:nvSpPr>
              <p:cNvPr id="206" name="Rectangle: Rounded Corners 205">
                <a:extLst>
                  <a:ext uri="{FF2B5EF4-FFF2-40B4-BE49-F238E27FC236}">
                    <a16:creationId xmlns:a16="http://schemas.microsoft.com/office/drawing/2014/main" id="{EF229B70-A40A-F444-2386-54C29EF6CF50}"/>
                  </a:ext>
                </a:extLst>
              </p:cNvPr>
              <p:cNvSpPr/>
              <p:nvPr/>
            </p:nvSpPr>
            <p:spPr>
              <a:xfrm>
                <a:off x="10461789" y="1512874"/>
                <a:ext cx="1171673" cy="19129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Block 1</a:t>
                </a:r>
              </a:p>
            </p:txBody>
          </p:sp>
          <p:sp>
            <p:nvSpPr>
              <p:cNvPr id="207" name="Rectangle: Rounded Corners 206">
                <a:extLst>
                  <a:ext uri="{FF2B5EF4-FFF2-40B4-BE49-F238E27FC236}">
                    <a16:creationId xmlns:a16="http://schemas.microsoft.com/office/drawing/2014/main" id="{8787465D-7871-18E6-2233-4085AE565EEA}"/>
                  </a:ext>
                </a:extLst>
              </p:cNvPr>
              <p:cNvSpPr/>
              <p:nvPr/>
            </p:nvSpPr>
            <p:spPr>
              <a:xfrm>
                <a:off x="10461789" y="1895818"/>
                <a:ext cx="1171673" cy="19129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Block 2</a:t>
                </a:r>
              </a:p>
            </p:txBody>
          </p:sp>
          <p:sp>
            <p:nvSpPr>
              <p:cNvPr id="208" name="Rectangle: Rounded Corners 207">
                <a:extLst>
                  <a:ext uri="{FF2B5EF4-FFF2-40B4-BE49-F238E27FC236}">
                    <a16:creationId xmlns:a16="http://schemas.microsoft.com/office/drawing/2014/main" id="{FB4BD219-A76F-3258-34A5-41CBE88A669C}"/>
                  </a:ext>
                </a:extLst>
              </p:cNvPr>
              <p:cNvSpPr/>
              <p:nvPr/>
            </p:nvSpPr>
            <p:spPr>
              <a:xfrm>
                <a:off x="10582698" y="2415621"/>
                <a:ext cx="1171673" cy="19129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Block 3</a:t>
                </a:r>
              </a:p>
            </p:txBody>
          </p:sp>
          <p:sp>
            <p:nvSpPr>
              <p:cNvPr id="209" name="Rectangle: Rounded Corners 208">
                <a:extLst>
                  <a:ext uri="{FF2B5EF4-FFF2-40B4-BE49-F238E27FC236}">
                    <a16:creationId xmlns:a16="http://schemas.microsoft.com/office/drawing/2014/main" id="{D7F9CC1B-54FD-CB35-63AF-F3E7A5083EAE}"/>
                  </a:ext>
                </a:extLst>
              </p:cNvPr>
              <p:cNvSpPr/>
              <p:nvPr/>
            </p:nvSpPr>
            <p:spPr>
              <a:xfrm>
                <a:off x="10461789" y="3052685"/>
                <a:ext cx="1171673" cy="19129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Block 4</a:t>
                </a:r>
              </a:p>
            </p:txBody>
          </p:sp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BEC04E59-BF42-BB81-656E-DAD59F549D85}"/>
                  </a:ext>
                </a:extLst>
              </p:cNvPr>
              <p:cNvSpPr/>
              <p:nvPr/>
            </p:nvSpPr>
            <p:spPr>
              <a:xfrm>
                <a:off x="10582698" y="3821311"/>
                <a:ext cx="1171673" cy="19129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Block 5</a:t>
                </a:r>
              </a:p>
            </p:txBody>
          </p:sp>
          <p:sp>
            <p:nvSpPr>
              <p:cNvPr id="211" name="Rectangle: Rounded Corners 210">
                <a:extLst>
                  <a:ext uri="{FF2B5EF4-FFF2-40B4-BE49-F238E27FC236}">
                    <a16:creationId xmlns:a16="http://schemas.microsoft.com/office/drawing/2014/main" id="{F0A124A9-C91C-31FB-F526-6041D79B3119}"/>
                  </a:ext>
                </a:extLst>
              </p:cNvPr>
              <p:cNvSpPr/>
              <p:nvPr/>
            </p:nvSpPr>
            <p:spPr>
              <a:xfrm>
                <a:off x="10582698" y="4747043"/>
                <a:ext cx="1171673" cy="19129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Block 6</a:t>
                </a:r>
              </a:p>
            </p:txBody>
          </p:sp>
          <p:sp>
            <p:nvSpPr>
              <p:cNvPr id="212" name="Rectangle: Rounded Corners 211">
                <a:extLst>
                  <a:ext uri="{FF2B5EF4-FFF2-40B4-BE49-F238E27FC236}">
                    <a16:creationId xmlns:a16="http://schemas.microsoft.com/office/drawing/2014/main" id="{1DB4825F-3D31-FFEA-AAF4-028F762690F7}"/>
                  </a:ext>
                </a:extLst>
              </p:cNvPr>
              <p:cNvSpPr/>
              <p:nvPr/>
            </p:nvSpPr>
            <p:spPr>
              <a:xfrm>
                <a:off x="10461789" y="5365605"/>
                <a:ext cx="1171673" cy="19129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Block 7</a:t>
                </a:r>
              </a:p>
            </p:txBody>
          </p:sp>
          <p:sp>
            <p:nvSpPr>
              <p:cNvPr id="213" name="Rectangle: Rounded Corners 212">
                <a:extLst>
                  <a:ext uri="{FF2B5EF4-FFF2-40B4-BE49-F238E27FC236}">
                    <a16:creationId xmlns:a16="http://schemas.microsoft.com/office/drawing/2014/main" id="{664B6017-E2B5-02FD-661D-54B257B9FF88}"/>
                  </a:ext>
                </a:extLst>
              </p:cNvPr>
              <p:cNvSpPr/>
              <p:nvPr/>
            </p:nvSpPr>
            <p:spPr>
              <a:xfrm>
                <a:off x="8807592" y="5617453"/>
                <a:ext cx="1581982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Feature Map</a:t>
                </a:r>
              </a:p>
            </p:txBody>
          </p:sp>
          <p:sp>
            <p:nvSpPr>
              <p:cNvPr id="214" name="Right Brace 213">
                <a:extLst>
                  <a:ext uri="{FF2B5EF4-FFF2-40B4-BE49-F238E27FC236}">
                    <a16:creationId xmlns:a16="http://schemas.microsoft.com/office/drawing/2014/main" id="{2F09253C-C4B5-1A0A-198E-253BD644975F}"/>
                  </a:ext>
                </a:extLst>
              </p:cNvPr>
              <p:cNvSpPr/>
              <p:nvPr/>
            </p:nvSpPr>
            <p:spPr>
              <a:xfrm>
                <a:off x="10268665" y="1480437"/>
                <a:ext cx="391503" cy="254293"/>
              </a:xfrm>
              <a:prstGeom prst="rightBrace">
                <a:avLst>
                  <a:gd name="adj1" fmla="val 0"/>
                  <a:gd name="adj2" fmla="val 51731"/>
                </a:avLst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15" name="Right Brace 214">
                <a:extLst>
                  <a:ext uri="{FF2B5EF4-FFF2-40B4-BE49-F238E27FC236}">
                    <a16:creationId xmlns:a16="http://schemas.microsoft.com/office/drawing/2014/main" id="{6C3F274C-AD7A-D960-D7E7-3D827225D0B0}"/>
                  </a:ext>
                </a:extLst>
              </p:cNvPr>
              <p:cNvSpPr/>
              <p:nvPr/>
            </p:nvSpPr>
            <p:spPr>
              <a:xfrm>
                <a:off x="10268665" y="1740777"/>
                <a:ext cx="391503" cy="487321"/>
              </a:xfrm>
              <a:prstGeom prst="rightBrace">
                <a:avLst>
                  <a:gd name="adj1" fmla="val 0"/>
                  <a:gd name="adj2" fmla="val 51731"/>
                </a:avLst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16" name="Right Brace 215">
                <a:extLst>
                  <a:ext uri="{FF2B5EF4-FFF2-40B4-BE49-F238E27FC236}">
                    <a16:creationId xmlns:a16="http://schemas.microsoft.com/office/drawing/2014/main" id="{2AB4CC7F-8B32-29CE-D6EB-840A304BB0CF}"/>
                  </a:ext>
                </a:extLst>
              </p:cNvPr>
              <p:cNvSpPr/>
              <p:nvPr/>
            </p:nvSpPr>
            <p:spPr>
              <a:xfrm>
                <a:off x="10389574" y="2228098"/>
                <a:ext cx="391503" cy="542106"/>
              </a:xfrm>
              <a:prstGeom prst="rightBrace">
                <a:avLst>
                  <a:gd name="adj1" fmla="val 0"/>
                  <a:gd name="adj2" fmla="val 51731"/>
                </a:avLst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17" name="Right Brace 216">
                <a:extLst>
                  <a:ext uri="{FF2B5EF4-FFF2-40B4-BE49-F238E27FC236}">
                    <a16:creationId xmlns:a16="http://schemas.microsoft.com/office/drawing/2014/main" id="{D4801AA6-63F9-7D46-81ED-0585E229796C}"/>
                  </a:ext>
                </a:extLst>
              </p:cNvPr>
              <p:cNvSpPr/>
              <p:nvPr/>
            </p:nvSpPr>
            <p:spPr>
              <a:xfrm>
                <a:off x="10268665" y="2763129"/>
                <a:ext cx="391503" cy="765892"/>
              </a:xfrm>
              <a:prstGeom prst="rightBrace">
                <a:avLst>
                  <a:gd name="adj1" fmla="val 0"/>
                  <a:gd name="adj2" fmla="val 51731"/>
                </a:avLst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18" name="Right Brace 217">
                <a:extLst>
                  <a:ext uri="{FF2B5EF4-FFF2-40B4-BE49-F238E27FC236}">
                    <a16:creationId xmlns:a16="http://schemas.microsoft.com/office/drawing/2014/main" id="{AABE5D89-7DD1-000F-E06C-2F9709606B01}"/>
                  </a:ext>
                </a:extLst>
              </p:cNvPr>
              <p:cNvSpPr/>
              <p:nvPr/>
            </p:nvSpPr>
            <p:spPr>
              <a:xfrm>
                <a:off x="10389574" y="3534250"/>
                <a:ext cx="391503" cy="765892"/>
              </a:xfrm>
              <a:prstGeom prst="rightBrace">
                <a:avLst>
                  <a:gd name="adj1" fmla="val 0"/>
                  <a:gd name="adj2" fmla="val 51731"/>
                </a:avLst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19" name="Right Brace 218">
                <a:extLst>
                  <a:ext uri="{FF2B5EF4-FFF2-40B4-BE49-F238E27FC236}">
                    <a16:creationId xmlns:a16="http://schemas.microsoft.com/office/drawing/2014/main" id="{D49342C7-A28A-A222-B2CA-82AA869FB4ED}"/>
                  </a:ext>
                </a:extLst>
              </p:cNvPr>
              <p:cNvSpPr/>
              <p:nvPr/>
            </p:nvSpPr>
            <p:spPr>
              <a:xfrm>
                <a:off x="10389574" y="4299660"/>
                <a:ext cx="391503" cy="1040145"/>
              </a:xfrm>
              <a:prstGeom prst="rightBrace">
                <a:avLst>
                  <a:gd name="adj1" fmla="val 0"/>
                  <a:gd name="adj2" fmla="val 51731"/>
                </a:avLst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20" name="Right Brace 219">
                <a:extLst>
                  <a:ext uri="{FF2B5EF4-FFF2-40B4-BE49-F238E27FC236}">
                    <a16:creationId xmlns:a16="http://schemas.microsoft.com/office/drawing/2014/main" id="{5D1627FB-253C-22B7-6532-6A64700DD70F}"/>
                  </a:ext>
                </a:extLst>
              </p:cNvPr>
              <p:cNvSpPr/>
              <p:nvPr/>
            </p:nvSpPr>
            <p:spPr>
              <a:xfrm>
                <a:off x="10268665" y="5339805"/>
                <a:ext cx="391503" cy="239626"/>
              </a:xfrm>
              <a:prstGeom prst="rightBrace">
                <a:avLst>
                  <a:gd name="adj1" fmla="val 0"/>
                  <a:gd name="adj2" fmla="val 51731"/>
                </a:avLst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sp>
        <p:nvSpPr>
          <p:cNvPr id="221" name="TextBox 7">
            <a:extLst>
              <a:ext uri="{FF2B5EF4-FFF2-40B4-BE49-F238E27FC236}">
                <a16:creationId xmlns:a16="http://schemas.microsoft.com/office/drawing/2014/main" id="{4EF8B972-3BCD-3CB0-9668-3AE7E9BB411E}"/>
              </a:ext>
            </a:extLst>
          </p:cNvPr>
          <p:cNvSpPr txBox="1"/>
          <p:nvPr/>
        </p:nvSpPr>
        <p:spPr>
          <a:xfrm>
            <a:off x="1357425" y="-1136016"/>
            <a:ext cx="947715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Three Implemented Solutions</a:t>
            </a:r>
          </a:p>
        </p:txBody>
      </p:sp>
    </p:spTree>
    <p:extLst>
      <p:ext uri="{BB962C8B-B14F-4D97-AF65-F5344CB8AC3E}">
        <p14:creationId xmlns:p14="http://schemas.microsoft.com/office/powerpoint/2010/main" val="13465510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20" grpId="0" animBg="1"/>
      <p:bldP spid="25" grpId="0" animBg="1"/>
      <p:bldP spid="18" grpId="0" animBg="1"/>
      <p:bldP spid="78" grpId="0" animBg="1"/>
      <p:bldP spid="79" grpId="0" animBg="1"/>
      <p:bldP spid="87" grpId="0" animBg="1"/>
      <p:bldP spid="12" grpId="0" animBg="1"/>
      <p:bldP spid="13" grpId="0" animBg="1"/>
      <p:bldP spid="5" grpId="0" animBg="1"/>
      <p:bldP spid="14" grpId="0" animBg="1"/>
      <p:bldP spid="43" grpId="0"/>
      <p:bldP spid="8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43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F4B0BF-07B2-2C0E-1F73-02AF99A94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87C78795-FD77-2266-D9B0-55E7817F7CE3}"/>
              </a:ext>
            </a:extLst>
          </p:cNvPr>
          <p:cNvSpPr txBox="1"/>
          <p:nvPr/>
        </p:nvSpPr>
        <p:spPr>
          <a:xfrm>
            <a:off x="1357425" y="-110040"/>
            <a:ext cx="947715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Three Implemented Solutions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69871D86-D483-3303-FA04-78EF4F81991F}"/>
              </a:ext>
            </a:extLst>
          </p:cNvPr>
          <p:cNvGrpSpPr/>
          <p:nvPr/>
        </p:nvGrpSpPr>
        <p:grpSpPr>
          <a:xfrm>
            <a:off x="306994" y="1062414"/>
            <a:ext cx="3802325" cy="5553203"/>
            <a:chOff x="306994" y="1062414"/>
            <a:chExt cx="3802325" cy="5553203"/>
          </a:xfrm>
        </p:grpSpPr>
        <p:sp>
          <p:nvSpPr>
            <p:cNvPr id="3" name="TextBox 7">
              <a:extLst>
                <a:ext uri="{FF2B5EF4-FFF2-40B4-BE49-F238E27FC236}">
                  <a16:creationId xmlns:a16="http://schemas.microsoft.com/office/drawing/2014/main" id="{F2005953-5CC1-A13F-1647-4D835ECFDBFA}"/>
                </a:ext>
              </a:extLst>
            </p:cNvPr>
            <p:cNvSpPr txBox="1"/>
            <p:nvPr/>
          </p:nvSpPr>
          <p:spPr>
            <a:xfrm>
              <a:off x="355235" y="5600916"/>
              <a:ext cx="3754084" cy="1014701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911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Random Forest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3A960BD-2DF6-10DE-1C1E-AFDEAD34EC00}"/>
                </a:ext>
              </a:extLst>
            </p:cNvPr>
            <p:cNvSpPr/>
            <p:nvPr/>
          </p:nvSpPr>
          <p:spPr>
            <a:xfrm>
              <a:off x="306994" y="1062414"/>
              <a:ext cx="3802325" cy="4811568"/>
            </a:xfrm>
            <a:prstGeom prst="roundRect">
              <a:avLst>
                <a:gd name="adj" fmla="val 2134"/>
              </a:avLst>
            </a:prstGeom>
            <a:noFill/>
            <a:ln w="76200">
              <a:solidFill>
                <a:srgbClr val="AB9B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Content Placeholder 6">
              <a:extLst>
                <a:ext uri="{FF2B5EF4-FFF2-40B4-BE49-F238E27FC236}">
                  <a16:creationId xmlns:a16="http://schemas.microsoft.com/office/drawing/2014/main" id="{23029F86-D3C5-EEC2-6C64-28CF2EEFDF13}"/>
                </a:ext>
              </a:extLst>
            </p:cNvPr>
            <p:cNvSpPr txBox="1">
              <a:spLocks/>
            </p:cNvSpPr>
            <p:nvPr/>
          </p:nvSpPr>
          <p:spPr>
            <a:xfrm>
              <a:off x="1480871" y="4538686"/>
              <a:ext cx="1454570" cy="47023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2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Averaging</a:t>
              </a:r>
            </a:p>
          </p:txBody>
        </p:sp>
        <p:sp>
          <p:nvSpPr>
            <p:cNvPr id="22" name="Content Placeholder 6">
              <a:extLst>
                <a:ext uri="{FF2B5EF4-FFF2-40B4-BE49-F238E27FC236}">
                  <a16:creationId xmlns:a16="http://schemas.microsoft.com/office/drawing/2014/main" id="{A1D3C157-5BD3-7EAB-A3DD-A8FD8EBCBFEC}"/>
                </a:ext>
              </a:extLst>
            </p:cNvPr>
            <p:cNvSpPr txBox="1">
              <a:spLocks/>
            </p:cNvSpPr>
            <p:nvPr/>
          </p:nvSpPr>
          <p:spPr>
            <a:xfrm>
              <a:off x="1529374" y="1225819"/>
              <a:ext cx="1357564" cy="57582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3900"/>
                </a:lnSpc>
                <a:spcBef>
                  <a:spcPts val="1000"/>
                </a:spcBef>
                <a:spcAft>
                  <a:spcPts val="2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Dataset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D76744A-C0D7-39B5-C6F4-C8430B586174}"/>
                </a:ext>
              </a:extLst>
            </p:cNvPr>
            <p:cNvGrpSpPr/>
            <p:nvPr/>
          </p:nvGrpSpPr>
          <p:grpSpPr>
            <a:xfrm>
              <a:off x="2702092" y="2846777"/>
              <a:ext cx="283077" cy="57515"/>
              <a:chOff x="8256522" y="2966771"/>
              <a:chExt cx="437306" cy="88851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7ACE328-BF23-D9F9-FCA5-C1B542628D0E}"/>
                  </a:ext>
                </a:extLst>
              </p:cNvPr>
              <p:cNvSpPr/>
              <p:nvPr/>
            </p:nvSpPr>
            <p:spPr>
              <a:xfrm>
                <a:off x="8256522" y="2966773"/>
                <a:ext cx="83995" cy="888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CD98B32-337A-8CDF-F7DF-1BFD50BB9A3D}"/>
                  </a:ext>
                </a:extLst>
              </p:cNvPr>
              <p:cNvSpPr/>
              <p:nvPr/>
            </p:nvSpPr>
            <p:spPr>
              <a:xfrm>
                <a:off x="8431481" y="2966773"/>
                <a:ext cx="83995" cy="888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D0EDE4F-9FC9-61D0-0130-280074C56D72}"/>
                  </a:ext>
                </a:extLst>
              </p:cNvPr>
              <p:cNvSpPr/>
              <p:nvPr/>
            </p:nvSpPr>
            <p:spPr>
              <a:xfrm>
                <a:off x="8609833" y="2966771"/>
                <a:ext cx="83995" cy="888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9727ACF-F7AD-9EDE-E757-7971EB9017E5}"/>
                </a:ext>
              </a:extLst>
            </p:cNvPr>
            <p:cNvSpPr/>
            <p:nvPr/>
          </p:nvSpPr>
          <p:spPr>
            <a:xfrm rot="16200000" flipH="1">
              <a:off x="789036" y="3072454"/>
              <a:ext cx="126897" cy="13125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B164ED0-977F-FD4E-F675-5DA31421147C}"/>
                </a:ext>
              </a:extLst>
            </p:cNvPr>
            <p:cNvSpPr/>
            <p:nvPr/>
          </p:nvSpPr>
          <p:spPr>
            <a:xfrm rot="16200000" flipH="1">
              <a:off x="1146287" y="2834116"/>
              <a:ext cx="126897" cy="131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B9C727F-ED99-CA52-DAA3-3FF158B42065}"/>
                </a:ext>
              </a:extLst>
            </p:cNvPr>
            <p:cNvSpPr/>
            <p:nvPr/>
          </p:nvSpPr>
          <p:spPr>
            <a:xfrm rot="16200000" flipH="1">
              <a:off x="1302248" y="3072455"/>
              <a:ext cx="126897" cy="13125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8142281-3A73-8E5F-3221-99D0B5B40934}"/>
                </a:ext>
              </a:extLst>
            </p:cNvPr>
            <p:cNvSpPr/>
            <p:nvPr/>
          </p:nvSpPr>
          <p:spPr>
            <a:xfrm rot="16200000" flipH="1">
              <a:off x="990324" y="3073640"/>
              <a:ext cx="126897" cy="131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276C755-73C6-679F-1749-2903F1A04624}"/>
                </a:ext>
              </a:extLst>
            </p:cNvPr>
            <p:cNvCxnSpPr>
              <a:cxnSpLocks/>
              <a:stCxn id="23" idx="3"/>
              <a:endCxn id="25" idx="7"/>
            </p:cNvCxnSpPr>
            <p:nvPr/>
          </p:nvCxnSpPr>
          <p:spPr>
            <a:xfrm flipH="1">
              <a:off x="494156" y="2854879"/>
              <a:ext cx="248771" cy="32925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052964A-A601-AF97-EC3A-C6D4DA705F20}"/>
                </a:ext>
              </a:extLst>
            </p:cNvPr>
            <p:cNvCxnSpPr>
              <a:cxnSpLocks/>
              <a:stCxn id="23" idx="1"/>
              <a:endCxn id="24" idx="5"/>
            </p:cNvCxnSpPr>
            <p:nvPr/>
          </p:nvCxnSpPr>
          <p:spPr>
            <a:xfrm>
              <a:off x="650118" y="2854879"/>
              <a:ext cx="248771" cy="32806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0B731CE-F7F6-795D-3EBB-B2BD704CA3E9}"/>
                </a:ext>
              </a:extLst>
            </p:cNvPr>
            <p:cNvCxnSpPr>
              <a:cxnSpLocks/>
              <a:stCxn id="27" idx="3"/>
              <a:endCxn id="29" idx="7"/>
            </p:cNvCxnSpPr>
            <p:nvPr/>
          </p:nvCxnSpPr>
          <p:spPr>
            <a:xfrm flipH="1">
              <a:off x="1007368" y="2854879"/>
              <a:ext cx="248772" cy="32925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28CDD68-43C4-B75B-E113-2FA245A5A374}"/>
                </a:ext>
              </a:extLst>
            </p:cNvPr>
            <p:cNvCxnSpPr>
              <a:cxnSpLocks/>
              <a:stCxn id="27" idx="1"/>
              <a:endCxn id="28" idx="5"/>
            </p:cNvCxnSpPr>
            <p:nvPr/>
          </p:nvCxnSpPr>
          <p:spPr>
            <a:xfrm>
              <a:off x="1163331" y="2854879"/>
              <a:ext cx="248771" cy="32806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EAC3E4D-E758-87D3-B2EA-C35D9B60178C}"/>
                </a:ext>
              </a:extLst>
            </p:cNvPr>
            <p:cNvCxnSpPr>
              <a:cxnSpLocks/>
              <a:stCxn id="27" idx="5"/>
              <a:endCxn id="26" idx="1"/>
            </p:cNvCxnSpPr>
            <p:nvPr/>
          </p:nvCxnSpPr>
          <p:spPr>
            <a:xfrm flipH="1" flipV="1">
              <a:off x="906725" y="2629000"/>
              <a:ext cx="349415" cy="31560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E961B00-FF6D-9222-D63A-05FF82340C0C}"/>
                </a:ext>
              </a:extLst>
            </p:cNvPr>
            <p:cNvCxnSpPr>
              <a:cxnSpLocks/>
              <a:stCxn id="26" idx="3"/>
              <a:endCxn id="23" idx="7"/>
            </p:cNvCxnSpPr>
            <p:nvPr/>
          </p:nvCxnSpPr>
          <p:spPr>
            <a:xfrm flipH="1">
              <a:off x="650118" y="2629000"/>
              <a:ext cx="349416" cy="31560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1AC1726-664E-CF90-CF75-77435D7AD0F7}"/>
                </a:ext>
              </a:extLst>
            </p:cNvPr>
            <p:cNvSpPr/>
            <p:nvPr/>
          </p:nvSpPr>
          <p:spPr>
            <a:xfrm rot="16200000" flipH="1">
              <a:off x="3270458" y="3072455"/>
              <a:ext cx="126897" cy="13125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8EEFE07-61D2-66C8-6E1E-89FBD44A1AF2}"/>
                </a:ext>
              </a:extLst>
            </p:cNvPr>
            <p:cNvSpPr/>
            <p:nvPr/>
          </p:nvSpPr>
          <p:spPr>
            <a:xfrm rot="16200000" flipH="1">
              <a:off x="3627708" y="2834118"/>
              <a:ext cx="126897" cy="131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AEAB1D7-008C-F27A-28C6-D3F725B625EC}"/>
                </a:ext>
              </a:extLst>
            </p:cNvPr>
            <p:cNvSpPr/>
            <p:nvPr/>
          </p:nvSpPr>
          <p:spPr>
            <a:xfrm rot="16200000" flipH="1">
              <a:off x="3783670" y="3072456"/>
              <a:ext cx="126897" cy="13125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7768D6E-E59A-3DA0-E7F4-6B94F64B2235}"/>
                </a:ext>
              </a:extLst>
            </p:cNvPr>
            <p:cNvSpPr/>
            <p:nvPr/>
          </p:nvSpPr>
          <p:spPr>
            <a:xfrm rot="16200000" flipH="1">
              <a:off x="3471746" y="3073641"/>
              <a:ext cx="126897" cy="131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CF76392-8440-A865-B170-6C4CE97B75C0}"/>
                </a:ext>
              </a:extLst>
            </p:cNvPr>
            <p:cNvCxnSpPr>
              <a:cxnSpLocks/>
              <a:stCxn id="49" idx="1"/>
              <a:endCxn id="50" idx="5"/>
            </p:cNvCxnSpPr>
            <p:nvPr/>
          </p:nvCxnSpPr>
          <p:spPr>
            <a:xfrm>
              <a:off x="3131540" y="2854880"/>
              <a:ext cx="248771" cy="32806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10DDF11-E926-E295-624D-891D4AF3786F}"/>
                </a:ext>
              </a:extLst>
            </p:cNvPr>
            <p:cNvCxnSpPr>
              <a:cxnSpLocks/>
              <a:stCxn id="53" idx="3"/>
              <a:endCxn id="55" idx="7"/>
            </p:cNvCxnSpPr>
            <p:nvPr/>
          </p:nvCxnSpPr>
          <p:spPr>
            <a:xfrm flipH="1">
              <a:off x="3488790" y="2854880"/>
              <a:ext cx="248772" cy="32925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CE08C7A-3439-8B98-3898-158F5E5731CA}"/>
                </a:ext>
              </a:extLst>
            </p:cNvPr>
            <p:cNvCxnSpPr>
              <a:cxnSpLocks/>
              <a:stCxn id="53" idx="1"/>
              <a:endCxn id="54" idx="5"/>
            </p:cNvCxnSpPr>
            <p:nvPr/>
          </p:nvCxnSpPr>
          <p:spPr>
            <a:xfrm>
              <a:off x="3644752" y="2854880"/>
              <a:ext cx="248771" cy="32806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CE64686-15FE-836F-8268-7D0092EF74DD}"/>
                </a:ext>
              </a:extLst>
            </p:cNvPr>
            <p:cNvCxnSpPr>
              <a:cxnSpLocks/>
              <a:stCxn id="53" idx="5"/>
              <a:endCxn id="52" idx="1"/>
            </p:cNvCxnSpPr>
            <p:nvPr/>
          </p:nvCxnSpPr>
          <p:spPr>
            <a:xfrm flipH="1" flipV="1">
              <a:off x="3388146" y="2629001"/>
              <a:ext cx="349415" cy="31560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AF4B94C-C87D-DE5D-C8ED-CE3A3CB22C79}"/>
                </a:ext>
              </a:extLst>
            </p:cNvPr>
            <p:cNvCxnSpPr>
              <a:cxnSpLocks/>
              <a:stCxn id="52" idx="3"/>
              <a:endCxn id="49" idx="7"/>
            </p:cNvCxnSpPr>
            <p:nvPr/>
          </p:nvCxnSpPr>
          <p:spPr>
            <a:xfrm flipH="1">
              <a:off x="3131540" y="2629001"/>
              <a:ext cx="349416" cy="31560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76E103E-3E1D-CEF4-0775-4A954DEAB367}"/>
                </a:ext>
              </a:extLst>
            </p:cNvPr>
            <p:cNvSpPr/>
            <p:nvPr/>
          </p:nvSpPr>
          <p:spPr>
            <a:xfrm rot="16200000" flipH="1">
              <a:off x="1873785" y="2834116"/>
              <a:ext cx="126897" cy="131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AE06AAB-3CD8-C6E3-455A-EE22B08B46CB}"/>
                </a:ext>
              </a:extLst>
            </p:cNvPr>
            <p:cNvSpPr/>
            <p:nvPr/>
          </p:nvSpPr>
          <p:spPr>
            <a:xfrm rot="16200000" flipH="1">
              <a:off x="2029747" y="3072454"/>
              <a:ext cx="126897" cy="13125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F1A367E-A7D7-0F31-FA99-5A5938C63582}"/>
                </a:ext>
              </a:extLst>
            </p:cNvPr>
            <p:cNvSpPr/>
            <p:nvPr/>
          </p:nvSpPr>
          <p:spPr>
            <a:xfrm rot="16200000" flipH="1">
              <a:off x="1717823" y="3073639"/>
              <a:ext cx="126897" cy="131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94A7D89-3C3F-ABA0-93A8-682BA3FB6C58}"/>
                </a:ext>
              </a:extLst>
            </p:cNvPr>
            <p:cNvSpPr/>
            <p:nvPr/>
          </p:nvSpPr>
          <p:spPr>
            <a:xfrm rot="16200000" flipH="1">
              <a:off x="2542959" y="3072455"/>
              <a:ext cx="126897" cy="13125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159F599-090C-A1AF-0808-D3CF4A9602EB}"/>
                </a:ext>
              </a:extLst>
            </p:cNvPr>
            <p:cNvCxnSpPr>
              <a:cxnSpLocks/>
              <a:stCxn id="36" idx="3"/>
              <a:endCxn id="38" idx="7"/>
            </p:cNvCxnSpPr>
            <p:nvPr/>
          </p:nvCxnSpPr>
          <p:spPr>
            <a:xfrm flipH="1">
              <a:off x="1734867" y="2854879"/>
              <a:ext cx="248771" cy="32925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1633D27-BE34-A741-F14A-3285B51C2597}"/>
                </a:ext>
              </a:extLst>
            </p:cNvPr>
            <p:cNvCxnSpPr>
              <a:cxnSpLocks/>
              <a:stCxn id="36" idx="1"/>
              <a:endCxn id="37" idx="5"/>
            </p:cNvCxnSpPr>
            <p:nvPr/>
          </p:nvCxnSpPr>
          <p:spPr>
            <a:xfrm>
              <a:off x="1890829" y="2854879"/>
              <a:ext cx="248771" cy="32806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83B3A03-A670-26A9-9EB3-CD12CC5B9FF5}"/>
                </a:ext>
              </a:extLst>
            </p:cNvPr>
            <p:cNvCxnSpPr>
              <a:cxnSpLocks/>
              <a:stCxn id="40" idx="3"/>
              <a:endCxn id="42" idx="7"/>
            </p:cNvCxnSpPr>
            <p:nvPr/>
          </p:nvCxnSpPr>
          <p:spPr>
            <a:xfrm flipH="1">
              <a:off x="2248079" y="2854879"/>
              <a:ext cx="248772" cy="32925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8D09646-3F52-CFE7-BFAA-634E2CF0C323}"/>
                </a:ext>
              </a:extLst>
            </p:cNvPr>
            <p:cNvCxnSpPr>
              <a:cxnSpLocks/>
              <a:stCxn id="40" idx="1"/>
              <a:endCxn id="41" idx="5"/>
            </p:cNvCxnSpPr>
            <p:nvPr/>
          </p:nvCxnSpPr>
          <p:spPr>
            <a:xfrm>
              <a:off x="2404042" y="2854879"/>
              <a:ext cx="248771" cy="32806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DD57720-3211-1A21-9B49-7B86F774F158}"/>
                </a:ext>
              </a:extLst>
            </p:cNvPr>
            <p:cNvCxnSpPr>
              <a:cxnSpLocks/>
              <a:stCxn id="40" idx="5"/>
              <a:endCxn id="39" idx="1"/>
            </p:cNvCxnSpPr>
            <p:nvPr/>
          </p:nvCxnSpPr>
          <p:spPr>
            <a:xfrm flipH="1" flipV="1">
              <a:off x="2147436" y="2629000"/>
              <a:ext cx="349415" cy="31560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E82CAAB-86D9-FF62-FA00-1195EB437829}"/>
                </a:ext>
              </a:extLst>
            </p:cNvPr>
            <p:cNvCxnSpPr>
              <a:cxnSpLocks/>
              <a:stCxn id="39" idx="3"/>
              <a:endCxn id="36" idx="7"/>
            </p:cNvCxnSpPr>
            <p:nvPr/>
          </p:nvCxnSpPr>
          <p:spPr>
            <a:xfrm flipH="1">
              <a:off x="1890829" y="2629000"/>
              <a:ext cx="349416" cy="31560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24BBCBC5-6B27-49B3-D486-EB54243F7B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6371" y="1774279"/>
              <a:ext cx="253495" cy="375130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3285F330-8138-C10D-5FC2-E23B22504819}"/>
                </a:ext>
              </a:extLst>
            </p:cNvPr>
            <p:cNvCxnSpPr>
              <a:cxnSpLocks/>
            </p:cNvCxnSpPr>
            <p:nvPr/>
          </p:nvCxnSpPr>
          <p:spPr>
            <a:xfrm>
              <a:off x="3194298" y="1783769"/>
              <a:ext cx="253495" cy="375130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CA7A0B67-4A92-ED67-6D2A-18B4A9ABC030}"/>
                </a:ext>
              </a:extLst>
            </p:cNvPr>
            <p:cNvCxnSpPr>
              <a:cxnSpLocks/>
            </p:cNvCxnSpPr>
            <p:nvPr/>
          </p:nvCxnSpPr>
          <p:spPr>
            <a:xfrm>
              <a:off x="2208156" y="1783769"/>
              <a:ext cx="0" cy="375130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ontent Placeholder 6">
              <a:extLst>
                <a:ext uri="{FF2B5EF4-FFF2-40B4-BE49-F238E27FC236}">
                  <a16:creationId xmlns:a16="http://schemas.microsoft.com/office/drawing/2014/main" id="{EEE8AC1A-F076-E71A-3EDE-707DD81CFBE1}"/>
                </a:ext>
              </a:extLst>
            </p:cNvPr>
            <p:cNvSpPr txBox="1">
              <a:spLocks/>
            </p:cNvSpPr>
            <p:nvPr/>
          </p:nvSpPr>
          <p:spPr>
            <a:xfrm>
              <a:off x="368454" y="2213718"/>
              <a:ext cx="1197982" cy="3232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2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Tree 1</a:t>
              </a:r>
            </a:p>
          </p:txBody>
        </p:sp>
        <p:sp>
          <p:nvSpPr>
            <p:cNvPr id="21" name="Content Placeholder 6">
              <a:extLst>
                <a:ext uri="{FF2B5EF4-FFF2-40B4-BE49-F238E27FC236}">
                  <a16:creationId xmlns:a16="http://schemas.microsoft.com/office/drawing/2014/main" id="{4CD32189-7078-BEA3-72B0-49FB9AC6B662}"/>
                </a:ext>
              </a:extLst>
            </p:cNvPr>
            <p:cNvSpPr txBox="1">
              <a:spLocks/>
            </p:cNvSpPr>
            <p:nvPr/>
          </p:nvSpPr>
          <p:spPr>
            <a:xfrm>
              <a:off x="2849876" y="2213718"/>
              <a:ext cx="1197982" cy="3232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2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Tree N</a:t>
              </a:r>
            </a:p>
          </p:txBody>
        </p:sp>
        <p:sp>
          <p:nvSpPr>
            <p:cNvPr id="77" name="Content Placeholder 6">
              <a:extLst>
                <a:ext uri="{FF2B5EF4-FFF2-40B4-BE49-F238E27FC236}">
                  <a16:creationId xmlns:a16="http://schemas.microsoft.com/office/drawing/2014/main" id="{3B652B77-C326-A0EE-3467-B253F6C43F39}"/>
                </a:ext>
              </a:extLst>
            </p:cNvPr>
            <p:cNvSpPr txBox="1">
              <a:spLocks/>
            </p:cNvSpPr>
            <p:nvPr/>
          </p:nvSpPr>
          <p:spPr>
            <a:xfrm>
              <a:off x="1609165" y="2213718"/>
              <a:ext cx="1197982" cy="3232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2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Tree 2</a:t>
              </a:r>
            </a:p>
          </p:txBody>
        </p:sp>
        <p:sp>
          <p:nvSpPr>
            <p:cNvPr id="67" name="Content Placeholder 6">
              <a:extLst>
                <a:ext uri="{FF2B5EF4-FFF2-40B4-BE49-F238E27FC236}">
                  <a16:creationId xmlns:a16="http://schemas.microsoft.com/office/drawing/2014/main" id="{0F68DC46-F8CA-70FF-B22D-137238211FD1}"/>
                </a:ext>
              </a:extLst>
            </p:cNvPr>
            <p:cNvSpPr txBox="1">
              <a:spLocks/>
            </p:cNvSpPr>
            <p:nvPr/>
          </p:nvSpPr>
          <p:spPr>
            <a:xfrm>
              <a:off x="406784" y="3691825"/>
              <a:ext cx="1121322" cy="39556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2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Result 1</a:t>
              </a:r>
            </a:p>
          </p:txBody>
        </p:sp>
        <p:sp>
          <p:nvSpPr>
            <p:cNvPr id="71" name="Content Placeholder 6">
              <a:extLst>
                <a:ext uri="{FF2B5EF4-FFF2-40B4-BE49-F238E27FC236}">
                  <a16:creationId xmlns:a16="http://schemas.microsoft.com/office/drawing/2014/main" id="{F7539131-DB2B-E7CE-A67E-9683DB7DFA6C}"/>
                </a:ext>
              </a:extLst>
            </p:cNvPr>
            <p:cNvSpPr txBox="1">
              <a:spLocks/>
            </p:cNvSpPr>
            <p:nvPr/>
          </p:nvSpPr>
          <p:spPr>
            <a:xfrm>
              <a:off x="2826845" y="3691825"/>
              <a:ext cx="1182683" cy="39556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2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Result N</a:t>
              </a:r>
            </a:p>
          </p:txBody>
        </p:sp>
        <p:sp>
          <p:nvSpPr>
            <p:cNvPr id="69" name="Content Placeholder 6">
              <a:extLst>
                <a:ext uri="{FF2B5EF4-FFF2-40B4-BE49-F238E27FC236}">
                  <a16:creationId xmlns:a16="http://schemas.microsoft.com/office/drawing/2014/main" id="{5B1B91BA-CCE5-439A-90A6-39C435371C87}"/>
                </a:ext>
              </a:extLst>
            </p:cNvPr>
            <p:cNvSpPr txBox="1">
              <a:spLocks/>
            </p:cNvSpPr>
            <p:nvPr/>
          </p:nvSpPr>
          <p:spPr>
            <a:xfrm>
              <a:off x="1647495" y="3706414"/>
              <a:ext cx="1121322" cy="39556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2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Result 2</a:t>
              </a: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A5FBD670-F42F-8BAD-A303-857A326CE3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6371" y="3372317"/>
              <a:ext cx="2148" cy="222091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99707C75-D699-39F8-C776-37DDF82D22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47793" y="3372317"/>
              <a:ext cx="2148" cy="222091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264AB58E-E18D-0E6A-29A0-7C774D188A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07082" y="3372317"/>
              <a:ext cx="2148" cy="222091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86D56F07-581C-0258-7FA8-8739B2675F50}"/>
                </a:ext>
              </a:extLst>
            </p:cNvPr>
            <p:cNvCxnSpPr>
              <a:cxnSpLocks/>
            </p:cNvCxnSpPr>
            <p:nvPr/>
          </p:nvCxnSpPr>
          <p:spPr>
            <a:xfrm>
              <a:off x="985140" y="4329265"/>
              <a:ext cx="462563" cy="210414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AFFE45E0-F4FE-109F-5E9D-FF4E0D4734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82329" y="4336014"/>
              <a:ext cx="462563" cy="210414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AED38EEE-A677-8560-DA23-35D55FA434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07082" y="4253858"/>
              <a:ext cx="2148" cy="222091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68DB41A7-3819-4504-1688-19686B9231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07082" y="4962180"/>
              <a:ext cx="2148" cy="222091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A0F0898-C343-76A7-1B08-426BB704E106}"/>
                </a:ext>
              </a:extLst>
            </p:cNvPr>
            <p:cNvSpPr/>
            <p:nvPr/>
          </p:nvSpPr>
          <p:spPr>
            <a:xfrm rot="16200000" flipH="1">
              <a:off x="889681" y="2608238"/>
              <a:ext cx="126897" cy="131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89EDDD9-AF44-0C40-7B5D-A271282D581F}"/>
                </a:ext>
              </a:extLst>
            </p:cNvPr>
            <p:cNvSpPr/>
            <p:nvPr/>
          </p:nvSpPr>
          <p:spPr>
            <a:xfrm rot="16200000" flipH="1">
              <a:off x="3371103" y="2608239"/>
              <a:ext cx="126897" cy="131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FEEC910-66AA-9B5E-5301-4AB1BB258685}"/>
                </a:ext>
              </a:extLst>
            </p:cNvPr>
            <p:cNvSpPr/>
            <p:nvPr/>
          </p:nvSpPr>
          <p:spPr>
            <a:xfrm rot="16200000" flipH="1">
              <a:off x="2130392" y="2608238"/>
              <a:ext cx="126897" cy="131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4BD016C-7E6E-6BD7-DE06-B075B9E5F653}"/>
                </a:ext>
              </a:extLst>
            </p:cNvPr>
            <p:cNvSpPr/>
            <p:nvPr/>
          </p:nvSpPr>
          <p:spPr>
            <a:xfrm rot="16200000" flipH="1">
              <a:off x="633074" y="2834116"/>
              <a:ext cx="126897" cy="131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10EEDEC-EBF0-0A72-7B27-1CECDA1F5B30}"/>
                </a:ext>
              </a:extLst>
            </p:cNvPr>
            <p:cNvSpPr/>
            <p:nvPr/>
          </p:nvSpPr>
          <p:spPr>
            <a:xfrm rot="16200000" flipH="1">
              <a:off x="2386998" y="2834116"/>
              <a:ext cx="126897" cy="131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0D88FCB-0964-834C-2559-A264E8F3CA6C}"/>
                </a:ext>
              </a:extLst>
            </p:cNvPr>
            <p:cNvCxnSpPr>
              <a:cxnSpLocks/>
              <a:stCxn id="49" idx="3"/>
              <a:endCxn id="51" idx="7"/>
            </p:cNvCxnSpPr>
            <p:nvPr/>
          </p:nvCxnSpPr>
          <p:spPr>
            <a:xfrm flipH="1">
              <a:off x="2975578" y="2854880"/>
              <a:ext cx="248771" cy="32925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1AFD3E1-3942-9E92-E760-2D4BA912BAD2}"/>
                </a:ext>
              </a:extLst>
            </p:cNvPr>
            <p:cNvSpPr/>
            <p:nvPr/>
          </p:nvSpPr>
          <p:spPr>
            <a:xfrm rot="16200000" flipH="1">
              <a:off x="477112" y="3073639"/>
              <a:ext cx="126897" cy="131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007AB24-B827-B45E-762B-EB2EA6ACEB3F}"/>
                </a:ext>
              </a:extLst>
            </p:cNvPr>
            <p:cNvSpPr/>
            <p:nvPr/>
          </p:nvSpPr>
          <p:spPr>
            <a:xfrm rot="16200000" flipH="1">
              <a:off x="2958534" y="3073641"/>
              <a:ext cx="126897" cy="131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CFE6AF1-D83D-B26D-48C6-6697CDDAD70D}"/>
                </a:ext>
              </a:extLst>
            </p:cNvPr>
            <p:cNvSpPr/>
            <p:nvPr/>
          </p:nvSpPr>
          <p:spPr>
            <a:xfrm rot="16200000" flipH="1">
              <a:off x="2231035" y="3073640"/>
              <a:ext cx="126897" cy="131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Content Placeholder 6">
              <a:extLst>
                <a:ext uri="{FF2B5EF4-FFF2-40B4-BE49-F238E27FC236}">
                  <a16:creationId xmlns:a16="http://schemas.microsoft.com/office/drawing/2014/main" id="{F74090B6-2E88-6D1F-7042-4DD7CDCDB32F}"/>
                </a:ext>
              </a:extLst>
            </p:cNvPr>
            <p:cNvSpPr txBox="1">
              <a:spLocks/>
            </p:cNvSpPr>
            <p:nvPr/>
          </p:nvSpPr>
          <p:spPr>
            <a:xfrm>
              <a:off x="971420" y="5219951"/>
              <a:ext cx="2473472" cy="47023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2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Classification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3E7C1F4-A037-86F3-7765-B51A1D55FE4E}"/>
                </a:ext>
              </a:extLst>
            </p:cNvPr>
            <p:cNvSpPr/>
            <p:nvPr/>
          </p:nvSpPr>
          <p:spPr>
            <a:xfrm rot="16200000" flipH="1">
              <a:off x="3114496" y="2834118"/>
              <a:ext cx="126897" cy="131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A38A9EAE-5501-FCB6-A110-EFBB859F0840}"/>
              </a:ext>
            </a:extLst>
          </p:cNvPr>
          <p:cNvGrpSpPr/>
          <p:nvPr/>
        </p:nvGrpSpPr>
        <p:grpSpPr>
          <a:xfrm>
            <a:off x="4182544" y="1082693"/>
            <a:ext cx="3851960" cy="5532924"/>
            <a:chOff x="4182544" y="1082693"/>
            <a:chExt cx="3851960" cy="5532924"/>
          </a:xfrm>
        </p:grpSpPr>
        <p:sp>
          <p:nvSpPr>
            <p:cNvPr id="364" name="TextBox 7">
              <a:extLst>
                <a:ext uri="{FF2B5EF4-FFF2-40B4-BE49-F238E27FC236}">
                  <a16:creationId xmlns:a16="http://schemas.microsoft.com/office/drawing/2014/main" id="{E06391E9-0611-499A-8717-CCB1B729168D}"/>
                </a:ext>
              </a:extLst>
            </p:cNvPr>
            <p:cNvSpPr txBox="1"/>
            <p:nvPr/>
          </p:nvSpPr>
          <p:spPr>
            <a:xfrm>
              <a:off x="4182544" y="5600916"/>
              <a:ext cx="3754084" cy="1014701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911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DeepTRUTH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endParaRPr>
            </a:p>
          </p:txBody>
        </p: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7428F96B-8270-4BD4-AC68-5DCAD71CBE8E}"/>
                </a:ext>
              </a:extLst>
            </p:cNvPr>
            <p:cNvSpPr txBox="1"/>
            <p:nvPr/>
          </p:nvSpPr>
          <p:spPr>
            <a:xfrm>
              <a:off x="5506999" y="1383989"/>
              <a:ext cx="1150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Input Layer</a:t>
              </a:r>
            </a:p>
          </p:txBody>
        </p:sp>
        <p:sp>
          <p:nvSpPr>
            <p:cNvPr id="227" name="Rectangle: Rounded Corners 226">
              <a:extLst>
                <a:ext uri="{FF2B5EF4-FFF2-40B4-BE49-F238E27FC236}">
                  <a16:creationId xmlns:a16="http://schemas.microsoft.com/office/drawing/2014/main" id="{9E6B6C90-2B20-1E99-7A0C-CBD40F67FE3E}"/>
                </a:ext>
              </a:extLst>
            </p:cNvPr>
            <p:cNvSpPr/>
            <p:nvPr/>
          </p:nvSpPr>
          <p:spPr>
            <a:xfrm>
              <a:off x="4420840" y="2380020"/>
              <a:ext cx="1452338" cy="913144"/>
            </a:xfrm>
            <a:prstGeom prst="roundRect">
              <a:avLst/>
            </a:prstGeom>
            <a:noFill/>
            <a:ln w="571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" name="Rectangle: Rounded Corners 227">
              <a:extLst>
                <a:ext uri="{FF2B5EF4-FFF2-40B4-BE49-F238E27FC236}">
                  <a16:creationId xmlns:a16="http://schemas.microsoft.com/office/drawing/2014/main" id="{7C88F18C-2D9D-FD95-9D94-989114F60648}"/>
                </a:ext>
              </a:extLst>
            </p:cNvPr>
            <p:cNvSpPr/>
            <p:nvPr/>
          </p:nvSpPr>
          <p:spPr>
            <a:xfrm>
              <a:off x="6245996" y="2380020"/>
              <a:ext cx="1462182" cy="913144"/>
            </a:xfrm>
            <a:prstGeom prst="roundRect">
              <a:avLst/>
            </a:prstGeom>
            <a:noFill/>
            <a:ln w="571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Rectangle: Rounded Corners 228">
              <a:extLst>
                <a:ext uri="{FF2B5EF4-FFF2-40B4-BE49-F238E27FC236}">
                  <a16:creationId xmlns:a16="http://schemas.microsoft.com/office/drawing/2014/main" id="{CDF76E34-DF0C-1750-32BB-7B2176977AD0}"/>
                </a:ext>
              </a:extLst>
            </p:cNvPr>
            <p:cNvSpPr/>
            <p:nvPr/>
          </p:nvSpPr>
          <p:spPr>
            <a:xfrm>
              <a:off x="4232179" y="1082693"/>
              <a:ext cx="3802325" cy="4810107"/>
            </a:xfrm>
            <a:prstGeom prst="roundRect">
              <a:avLst>
                <a:gd name="adj" fmla="val 2134"/>
              </a:avLst>
            </a:prstGeom>
            <a:noFill/>
            <a:ln w="76200">
              <a:solidFill>
                <a:srgbClr val="AB9B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BE250A87-9811-017C-BDAB-5CE5E9EEAB25}"/>
                </a:ext>
              </a:extLst>
            </p:cNvPr>
            <p:cNvSpPr/>
            <p:nvPr/>
          </p:nvSpPr>
          <p:spPr>
            <a:xfrm rot="5400000">
              <a:off x="6333488" y="5165939"/>
              <a:ext cx="497375" cy="4973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D0F25953-2BDA-D6FD-E1FE-0E9AC91119C5}"/>
                </a:ext>
              </a:extLst>
            </p:cNvPr>
            <p:cNvSpPr/>
            <p:nvPr/>
          </p:nvSpPr>
          <p:spPr>
            <a:xfrm rot="5400000">
              <a:off x="5693525" y="5165939"/>
              <a:ext cx="497375" cy="4973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F17EB4E3-FB99-96C8-03DA-AC7B35213551}"/>
                </a:ext>
              </a:extLst>
            </p:cNvPr>
            <p:cNvSpPr/>
            <p:nvPr/>
          </p:nvSpPr>
          <p:spPr>
            <a:xfrm rot="5400000">
              <a:off x="6973451" y="4532038"/>
              <a:ext cx="497375" cy="4973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6F1EA260-0F67-6143-8E4D-854F83ECABC0}"/>
                </a:ext>
              </a:extLst>
            </p:cNvPr>
            <p:cNvSpPr/>
            <p:nvPr/>
          </p:nvSpPr>
          <p:spPr>
            <a:xfrm rot="5400000">
              <a:off x="6333488" y="4532038"/>
              <a:ext cx="497375" cy="4973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9A55E993-4BE4-41C8-F099-87F45BFC7325}"/>
                </a:ext>
              </a:extLst>
            </p:cNvPr>
            <p:cNvSpPr/>
            <p:nvPr/>
          </p:nvSpPr>
          <p:spPr>
            <a:xfrm rot="5400000">
              <a:off x="5693524" y="4532038"/>
              <a:ext cx="497375" cy="4973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36C26F22-2F26-C8C3-44FA-968E70CAB39A}"/>
                </a:ext>
              </a:extLst>
            </p:cNvPr>
            <p:cNvSpPr/>
            <p:nvPr/>
          </p:nvSpPr>
          <p:spPr>
            <a:xfrm rot="5400000">
              <a:off x="5053562" y="4532038"/>
              <a:ext cx="497375" cy="4973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DDF56D37-A440-20FB-626D-095EF310BF1D}"/>
                </a:ext>
              </a:extLst>
            </p:cNvPr>
            <p:cNvSpPr/>
            <p:nvPr/>
          </p:nvSpPr>
          <p:spPr>
            <a:xfrm rot="5400000">
              <a:off x="6975351" y="3749857"/>
              <a:ext cx="497375" cy="4973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203BEFDD-DB47-448A-7E12-3FFB17992050}"/>
                </a:ext>
              </a:extLst>
            </p:cNvPr>
            <p:cNvSpPr/>
            <p:nvPr/>
          </p:nvSpPr>
          <p:spPr>
            <a:xfrm rot="5400000">
              <a:off x="6335389" y="3749858"/>
              <a:ext cx="497375" cy="4973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695FA629-B920-AA52-A9A9-E2585EF62CDF}"/>
                </a:ext>
              </a:extLst>
            </p:cNvPr>
            <p:cNvSpPr/>
            <p:nvPr/>
          </p:nvSpPr>
          <p:spPr>
            <a:xfrm rot="5400000">
              <a:off x="5695424" y="3749859"/>
              <a:ext cx="497375" cy="4973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30F89224-7F70-1380-3280-F10E120B4BD0}"/>
                </a:ext>
              </a:extLst>
            </p:cNvPr>
            <p:cNvSpPr/>
            <p:nvPr/>
          </p:nvSpPr>
          <p:spPr>
            <a:xfrm rot="5400000">
              <a:off x="5055463" y="3749859"/>
              <a:ext cx="497375" cy="4973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0" name="Rectangle: Rounded Corners 239">
              <a:extLst>
                <a:ext uri="{FF2B5EF4-FFF2-40B4-BE49-F238E27FC236}">
                  <a16:creationId xmlns:a16="http://schemas.microsoft.com/office/drawing/2014/main" id="{A51B0632-8026-8864-22B8-2E29C8CCD952}"/>
                </a:ext>
              </a:extLst>
            </p:cNvPr>
            <p:cNvSpPr/>
            <p:nvPr/>
          </p:nvSpPr>
          <p:spPr>
            <a:xfrm>
              <a:off x="5537073" y="1266800"/>
              <a:ext cx="1133536" cy="810068"/>
            </a:xfrm>
            <a:prstGeom prst="round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45824E6C-F932-CF92-28E5-CA0B314070B2}"/>
                </a:ext>
              </a:extLst>
            </p:cNvPr>
            <p:cNvSpPr txBox="1"/>
            <p:nvPr/>
          </p:nvSpPr>
          <p:spPr>
            <a:xfrm>
              <a:off x="4420840" y="2513426"/>
              <a:ext cx="145233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Convolution Layer</a:t>
              </a:r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49C86338-0707-70F6-A3E4-BFC4B8F35384}"/>
                </a:ext>
              </a:extLst>
            </p:cNvPr>
            <p:cNvSpPr txBox="1"/>
            <p:nvPr/>
          </p:nvSpPr>
          <p:spPr>
            <a:xfrm>
              <a:off x="6245994" y="2513426"/>
              <a:ext cx="146218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Pooling Layer</a:t>
              </a:r>
            </a:p>
          </p:txBody>
        </p:sp>
        <p:cxnSp>
          <p:nvCxnSpPr>
            <p:cNvPr id="243" name="Connector: Elbow 242">
              <a:extLst>
                <a:ext uri="{FF2B5EF4-FFF2-40B4-BE49-F238E27FC236}">
                  <a16:creationId xmlns:a16="http://schemas.microsoft.com/office/drawing/2014/main" id="{9939D0F2-2F9E-06A2-56E2-D52A9BDAAE4B}"/>
                </a:ext>
              </a:extLst>
            </p:cNvPr>
            <p:cNvCxnSpPr>
              <a:cxnSpLocks/>
              <a:stCxn id="240" idx="2"/>
              <a:endCxn id="227" idx="0"/>
            </p:cNvCxnSpPr>
            <p:nvPr/>
          </p:nvCxnSpPr>
          <p:spPr>
            <a:xfrm rot="5400000">
              <a:off x="5473849" y="1750028"/>
              <a:ext cx="303152" cy="956832"/>
            </a:xfrm>
            <a:prstGeom prst="bentConnector3">
              <a:avLst>
                <a:gd name="adj1" fmla="val 30503"/>
              </a:avLst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Arrow Connector 243">
              <a:extLst>
                <a:ext uri="{FF2B5EF4-FFF2-40B4-BE49-F238E27FC236}">
                  <a16:creationId xmlns:a16="http://schemas.microsoft.com/office/drawing/2014/main" id="{3E0032D9-5801-6DD4-D893-9C52B453F297}"/>
                </a:ext>
              </a:extLst>
            </p:cNvPr>
            <p:cNvCxnSpPr>
              <a:cxnSpLocks/>
              <a:stCxn id="227" idx="3"/>
              <a:endCxn id="242" idx="1"/>
            </p:cNvCxnSpPr>
            <p:nvPr/>
          </p:nvCxnSpPr>
          <p:spPr>
            <a:xfrm>
              <a:off x="5873178" y="2836592"/>
              <a:ext cx="372816" cy="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nector: Elbow 244">
              <a:extLst>
                <a:ext uri="{FF2B5EF4-FFF2-40B4-BE49-F238E27FC236}">
                  <a16:creationId xmlns:a16="http://schemas.microsoft.com/office/drawing/2014/main" id="{38B8CEE0-0183-9109-9966-C8AFA34243E9}"/>
                </a:ext>
              </a:extLst>
            </p:cNvPr>
            <p:cNvCxnSpPr>
              <a:cxnSpLocks/>
              <a:stCxn id="228" idx="2"/>
            </p:cNvCxnSpPr>
            <p:nvPr/>
          </p:nvCxnSpPr>
          <p:spPr>
            <a:xfrm rot="5400000">
              <a:off x="6366651" y="3053260"/>
              <a:ext cx="370532" cy="850340"/>
            </a:xfrm>
            <a:prstGeom prst="bentConnector3">
              <a:avLst>
                <a:gd name="adj1" fmla="val 31903"/>
              </a:avLst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Arrow Connector 245">
              <a:extLst>
                <a:ext uri="{FF2B5EF4-FFF2-40B4-BE49-F238E27FC236}">
                  <a16:creationId xmlns:a16="http://schemas.microsoft.com/office/drawing/2014/main" id="{740437AA-C059-94DF-308D-6917E35E8784}"/>
                </a:ext>
              </a:extLst>
            </p:cNvPr>
            <p:cNvCxnSpPr>
              <a:cxnSpLocks/>
              <a:stCxn id="239" idx="7"/>
              <a:endCxn id="234" idx="3"/>
            </p:cNvCxnSpPr>
            <p:nvPr/>
          </p:nvCxnSpPr>
          <p:spPr>
            <a:xfrm>
              <a:off x="5479999" y="4174395"/>
              <a:ext cx="286364" cy="43048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Arrow Connector 246">
              <a:extLst>
                <a:ext uri="{FF2B5EF4-FFF2-40B4-BE49-F238E27FC236}">
                  <a16:creationId xmlns:a16="http://schemas.microsoft.com/office/drawing/2014/main" id="{B1A0D01F-C13B-8E1B-E3D7-1981E9FEAF2F}"/>
                </a:ext>
              </a:extLst>
            </p:cNvPr>
            <p:cNvCxnSpPr>
              <a:cxnSpLocks/>
              <a:stCxn id="238" idx="7"/>
              <a:endCxn id="233" idx="3"/>
            </p:cNvCxnSpPr>
            <p:nvPr/>
          </p:nvCxnSpPr>
          <p:spPr>
            <a:xfrm>
              <a:off x="6119960" y="4174395"/>
              <a:ext cx="286367" cy="43048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Arrow Connector 247">
              <a:extLst>
                <a:ext uri="{FF2B5EF4-FFF2-40B4-BE49-F238E27FC236}">
                  <a16:creationId xmlns:a16="http://schemas.microsoft.com/office/drawing/2014/main" id="{811C6126-AED8-85C0-A8E3-C6A5ED4D91A3}"/>
                </a:ext>
              </a:extLst>
            </p:cNvPr>
            <p:cNvCxnSpPr>
              <a:cxnSpLocks/>
              <a:stCxn id="237" idx="7"/>
              <a:endCxn id="232" idx="3"/>
            </p:cNvCxnSpPr>
            <p:nvPr/>
          </p:nvCxnSpPr>
          <p:spPr>
            <a:xfrm>
              <a:off x="6759925" y="4174394"/>
              <a:ext cx="286365" cy="430483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Arrow Connector 248">
              <a:extLst>
                <a:ext uri="{FF2B5EF4-FFF2-40B4-BE49-F238E27FC236}">
                  <a16:creationId xmlns:a16="http://schemas.microsoft.com/office/drawing/2014/main" id="{85DF4CD8-33B2-487C-04F7-890BB4415242}"/>
                </a:ext>
              </a:extLst>
            </p:cNvPr>
            <p:cNvCxnSpPr>
              <a:cxnSpLocks/>
              <a:stCxn id="236" idx="5"/>
              <a:endCxn id="233" idx="1"/>
            </p:cNvCxnSpPr>
            <p:nvPr/>
          </p:nvCxnSpPr>
          <p:spPr>
            <a:xfrm flipH="1">
              <a:off x="6758024" y="4174393"/>
              <a:ext cx="290166" cy="43048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Arrow Connector 249">
              <a:extLst>
                <a:ext uri="{FF2B5EF4-FFF2-40B4-BE49-F238E27FC236}">
                  <a16:creationId xmlns:a16="http://schemas.microsoft.com/office/drawing/2014/main" id="{83DD8CD2-EC3B-99CC-91AD-0AED1E091778}"/>
                </a:ext>
              </a:extLst>
            </p:cNvPr>
            <p:cNvCxnSpPr>
              <a:cxnSpLocks/>
              <a:stCxn id="237" idx="5"/>
              <a:endCxn id="234" idx="1"/>
            </p:cNvCxnSpPr>
            <p:nvPr/>
          </p:nvCxnSpPr>
          <p:spPr>
            <a:xfrm flipH="1">
              <a:off x="6118060" y="4174394"/>
              <a:ext cx="290168" cy="430483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Arrow Connector 250">
              <a:extLst>
                <a:ext uri="{FF2B5EF4-FFF2-40B4-BE49-F238E27FC236}">
                  <a16:creationId xmlns:a16="http://schemas.microsoft.com/office/drawing/2014/main" id="{291F71E3-4917-5A34-AB16-0E34893CBB8E}"/>
                </a:ext>
              </a:extLst>
            </p:cNvPr>
            <p:cNvCxnSpPr>
              <a:cxnSpLocks/>
              <a:stCxn id="238" idx="5"/>
              <a:endCxn id="235" idx="1"/>
            </p:cNvCxnSpPr>
            <p:nvPr/>
          </p:nvCxnSpPr>
          <p:spPr>
            <a:xfrm flipH="1">
              <a:off x="5478098" y="4174395"/>
              <a:ext cx="290165" cy="43048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DA161EED-5A35-EA08-C3B1-373D89ACFF27}"/>
                </a:ext>
              </a:extLst>
            </p:cNvPr>
            <p:cNvCxnSpPr>
              <a:cxnSpLocks/>
              <a:stCxn id="234" idx="6"/>
              <a:endCxn id="231" idx="2"/>
            </p:cNvCxnSpPr>
            <p:nvPr/>
          </p:nvCxnSpPr>
          <p:spPr>
            <a:xfrm>
              <a:off x="5942211" y="5029413"/>
              <a:ext cx="1" cy="136526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52831353-D161-C80C-CDD1-CEFAAED2F4DE}"/>
                </a:ext>
              </a:extLst>
            </p:cNvPr>
            <p:cNvCxnSpPr>
              <a:cxnSpLocks/>
              <a:stCxn id="235" idx="7"/>
              <a:endCxn id="231" idx="3"/>
            </p:cNvCxnSpPr>
            <p:nvPr/>
          </p:nvCxnSpPr>
          <p:spPr>
            <a:xfrm>
              <a:off x="5478098" y="4956574"/>
              <a:ext cx="288266" cy="28220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EACDBA52-8FE3-C5FA-E148-2AE2B350AD23}"/>
                </a:ext>
              </a:extLst>
            </p:cNvPr>
            <p:cNvCxnSpPr>
              <a:cxnSpLocks/>
              <a:stCxn id="233" idx="5"/>
              <a:endCxn id="231" idx="1"/>
            </p:cNvCxnSpPr>
            <p:nvPr/>
          </p:nvCxnSpPr>
          <p:spPr>
            <a:xfrm flipH="1">
              <a:off x="6118061" y="4956574"/>
              <a:ext cx="288266" cy="28220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Arrow Connector 254">
              <a:extLst>
                <a:ext uri="{FF2B5EF4-FFF2-40B4-BE49-F238E27FC236}">
                  <a16:creationId xmlns:a16="http://schemas.microsoft.com/office/drawing/2014/main" id="{139A0DB6-DA00-0E02-5382-060077221156}"/>
                </a:ext>
              </a:extLst>
            </p:cNvPr>
            <p:cNvCxnSpPr>
              <a:cxnSpLocks/>
              <a:stCxn id="234" idx="7"/>
              <a:endCxn id="230" idx="3"/>
            </p:cNvCxnSpPr>
            <p:nvPr/>
          </p:nvCxnSpPr>
          <p:spPr>
            <a:xfrm>
              <a:off x="6118060" y="4956574"/>
              <a:ext cx="288267" cy="28220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Arrow Connector 255">
              <a:extLst>
                <a:ext uri="{FF2B5EF4-FFF2-40B4-BE49-F238E27FC236}">
                  <a16:creationId xmlns:a16="http://schemas.microsoft.com/office/drawing/2014/main" id="{D193E1B5-DB05-8517-1B30-56FBB871A6A5}"/>
                </a:ext>
              </a:extLst>
            </p:cNvPr>
            <p:cNvCxnSpPr>
              <a:cxnSpLocks/>
              <a:stCxn id="233" idx="6"/>
              <a:endCxn id="230" idx="2"/>
            </p:cNvCxnSpPr>
            <p:nvPr/>
          </p:nvCxnSpPr>
          <p:spPr>
            <a:xfrm>
              <a:off x="6582175" y="5029413"/>
              <a:ext cx="0" cy="136526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Arrow Connector 256">
              <a:extLst>
                <a:ext uri="{FF2B5EF4-FFF2-40B4-BE49-F238E27FC236}">
                  <a16:creationId xmlns:a16="http://schemas.microsoft.com/office/drawing/2014/main" id="{E781C394-4BFB-1CE1-F8E5-0BD72AA4BDD8}"/>
                </a:ext>
              </a:extLst>
            </p:cNvPr>
            <p:cNvCxnSpPr>
              <a:cxnSpLocks/>
              <a:stCxn id="232" idx="5"/>
              <a:endCxn id="230" idx="1"/>
            </p:cNvCxnSpPr>
            <p:nvPr/>
          </p:nvCxnSpPr>
          <p:spPr>
            <a:xfrm flipH="1">
              <a:off x="6758024" y="4956574"/>
              <a:ext cx="288266" cy="28220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8" name="TextBox 257">
              <a:extLst>
                <a:ext uri="{FF2B5EF4-FFF2-40B4-BE49-F238E27FC236}">
                  <a16:creationId xmlns:a16="http://schemas.microsoft.com/office/drawing/2014/main" id="{E74992FE-357C-B18A-F9C2-FA9EC196AD62}"/>
                </a:ext>
              </a:extLst>
            </p:cNvPr>
            <p:cNvSpPr txBox="1"/>
            <p:nvPr/>
          </p:nvSpPr>
          <p:spPr>
            <a:xfrm>
              <a:off x="4193120" y="4029324"/>
              <a:ext cx="90301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Inner Layer</a:t>
              </a:r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9DCF6C8E-8D60-F17C-2F22-4E7005B528E1}"/>
                </a:ext>
              </a:extLst>
            </p:cNvPr>
            <p:cNvSpPr txBox="1"/>
            <p:nvPr/>
          </p:nvSpPr>
          <p:spPr>
            <a:xfrm>
              <a:off x="4193120" y="5195252"/>
              <a:ext cx="157324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Outer Layer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3FDE756-62E9-DBAA-7A8B-A959157377F5}"/>
              </a:ext>
            </a:extLst>
          </p:cNvPr>
          <p:cNvGrpSpPr/>
          <p:nvPr/>
        </p:nvGrpSpPr>
        <p:grpSpPr>
          <a:xfrm>
            <a:off x="8178243" y="1082694"/>
            <a:ext cx="3820792" cy="5532923"/>
            <a:chOff x="8178243" y="1082694"/>
            <a:chExt cx="3820792" cy="5532923"/>
          </a:xfrm>
        </p:grpSpPr>
        <p:sp>
          <p:nvSpPr>
            <p:cNvPr id="365" name="TextBox 7">
              <a:extLst>
                <a:ext uri="{FF2B5EF4-FFF2-40B4-BE49-F238E27FC236}">
                  <a16:creationId xmlns:a16="http://schemas.microsoft.com/office/drawing/2014/main" id="{83505C9A-119B-09CC-0541-72CFF25F4482}"/>
                </a:ext>
              </a:extLst>
            </p:cNvPr>
            <p:cNvSpPr txBox="1"/>
            <p:nvPr/>
          </p:nvSpPr>
          <p:spPr>
            <a:xfrm>
              <a:off x="8178243" y="5600916"/>
              <a:ext cx="3754084" cy="1014701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lvl="0" algn="ctr" defTabSz="609630">
                <a:lnSpc>
                  <a:spcPts val="9112"/>
                </a:lnSpc>
                <a:defRPr/>
              </a:pPr>
              <a:r>
                <a:rPr lang="en-US" sz="3200" b="1" dirty="0" err="1">
                  <a:solidFill>
                    <a:srgbClr val="FFFFFF"/>
                  </a:solidFill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Efficientnet</a:t>
              </a:r>
              <a:r>
                <a:rPr lang="en-US" sz="3200" b="1" dirty="0">
                  <a:solidFill>
                    <a:srgbClr val="FFFFFF"/>
                  </a:solidFill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 B0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endParaRPr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642FA490-53F1-3BCD-90C1-0E75E916FDB8}"/>
                </a:ext>
              </a:extLst>
            </p:cNvPr>
            <p:cNvGrpSpPr/>
            <p:nvPr/>
          </p:nvGrpSpPr>
          <p:grpSpPr>
            <a:xfrm>
              <a:off x="8196710" y="1082694"/>
              <a:ext cx="3802325" cy="4810106"/>
              <a:chOff x="8196710" y="1082694"/>
              <a:chExt cx="3802325" cy="4810106"/>
            </a:xfrm>
          </p:grpSpPr>
          <p:sp>
            <p:nvSpPr>
              <p:cNvPr id="310" name="Rectangle: Rounded Corners 309">
                <a:extLst>
                  <a:ext uri="{FF2B5EF4-FFF2-40B4-BE49-F238E27FC236}">
                    <a16:creationId xmlns:a16="http://schemas.microsoft.com/office/drawing/2014/main" id="{6AA38B68-34B6-C89E-7189-D77603B1AB9B}"/>
                  </a:ext>
                </a:extLst>
              </p:cNvPr>
              <p:cNvSpPr/>
              <p:nvPr/>
            </p:nvSpPr>
            <p:spPr>
              <a:xfrm>
                <a:off x="8196710" y="1082694"/>
                <a:ext cx="3802325" cy="4810106"/>
              </a:xfrm>
              <a:prstGeom prst="roundRect">
                <a:avLst>
                  <a:gd name="adj" fmla="val 2134"/>
                </a:avLst>
              </a:prstGeom>
              <a:noFill/>
              <a:ln w="76200">
                <a:solidFill>
                  <a:srgbClr val="AB9B9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1" name="Rectangle: Rounded Corners 270">
                <a:extLst>
                  <a:ext uri="{FF2B5EF4-FFF2-40B4-BE49-F238E27FC236}">
                    <a16:creationId xmlns:a16="http://schemas.microsoft.com/office/drawing/2014/main" id="{303A4DE0-C944-6276-0AA8-DC9E2D49C61F}"/>
                  </a:ext>
                </a:extLst>
              </p:cNvPr>
              <p:cNvSpPr/>
              <p:nvPr/>
            </p:nvSpPr>
            <p:spPr>
              <a:xfrm>
                <a:off x="8826853" y="1256025"/>
                <a:ext cx="154882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Conv 3x3</a:t>
                </a:r>
              </a:p>
            </p:txBody>
          </p:sp>
          <p:sp>
            <p:nvSpPr>
              <p:cNvPr id="272" name="Rectangle: Rounded Corners 271">
                <a:extLst>
                  <a:ext uri="{FF2B5EF4-FFF2-40B4-BE49-F238E27FC236}">
                    <a16:creationId xmlns:a16="http://schemas.microsoft.com/office/drawing/2014/main" id="{38449F89-E269-2A4B-3F64-1FD59749E7B0}"/>
                  </a:ext>
                </a:extLst>
              </p:cNvPr>
              <p:cNvSpPr/>
              <p:nvPr/>
            </p:nvSpPr>
            <p:spPr>
              <a:xfrm>
                <a:off x="8826853" y="1512874"/>
                <a:ext cx="154882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MBConv1, 3x3</a:t>
                </a:r>
              </a:p>
            </p:txBody>
          </p:sp>
          <p:sp>
            <p:nvSpPr>
              <p:cNvPr id="273" name="Rectangle: Rounded Corners 272">
                <a:extLst>
                  <a:ext uri="{FF2B5EF4-FFF2-40B4-BE49-F238E27FC236}">
                    <a16:creationId xmlns:a16="http://schemas.microsoft.com/office/drawing/2014/main" id="{49B88762-B59B-7654-8943-9B3107EA4EE9}"/>
                  </a:ext>
                </a:extLst>
              </p:cNvPr>
              <p:cNvSpPr/>
              <p:nvPr/>
            </p:nvSpPr>
            <p:spPr>
              <a:xfrm>
                <a:off x="8826853" y="1769723"/>
                <a:ext cx="154882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MBConv6, 3x3</a:t>
                </a:r>
              </a:p>
            </p:txBody>
          </p:sp>
          <p:sp>
            <p:nvSpPr>
              <p:cNvPr id="274" name="Rectangle: Rounded Corners 273">
                <a:extLst>
                  <a:ext uri="{FF2B5EF4-FFF2-40B4-BE49-F238E27FC236}">
                    <a16:creationId xmlns:a16="http://schemas.microsoft.com/office/drawing/2014/main" id="{569AAD9F-4E25-FAFD-3782-35D1462C8793}"/>
                  </a:ext>
                </a:extLst>
              </p:cNvPr>
              <p:cNvSpPr/>
              <p:nvPr/>
            </p:nvSpPr>
            <p:spPr>
              <a:xfrm>
                <a:off x="8826853" y="2026572"/>
                <a:ext cx="154882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MBConv6, 3x3</a:t>
                </a:r>
              </a:p>
            </p:txBody>
          </p:sp>
          <p:sp>
            <p:nvSpPr>
              <p:cNvPr id="275" name="Rectangle: Rounded Corners 274">
                <a:extLst>
                  <a:ext uri="{FF2B5EF4-FFF2-40B4-BE49-F238E27FC236}">
                    <a16:creationId xmlns:a16="http://schemas.microsoft.com/office/drawing/2014/main" id="{D8785303-AC41-54D4-71AC-2DF5E28EEFEA}"/>
                  </a:ext>
                </a:extLst>
              </p:cNvPr>
              <p:cNvSpPr/>
              <p:nvPr/>
            </p:nvSpPr>
            <p:spPr>
              <a:xfrm>
                <a:off x="8673624" y="2283421"/>
                <a:ext cx="181258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MBConv6, 5x5</a:t>
                </a:r>
              </a:p>
            </p:txBody>
          </p:sp>
          <p:sp>
            <p:nvSpPr>
              <p:cNvPr id="276" name="Rectangle: Rounded Corners 275">
                <a:extLst>
                  <a:ext uri="{FF2B5EF4-FFF2-40B4-BE49-F238E27FC236}">
                    <a16:creationId xmlns:a16="http://schemas.microsoft.com/office/drawing/2014/main" id="{C8D4D8F7-ED72-7EE8-C67B-CDD56C2D8C1A}"/>
                  </a:ext>
                </a:extLst>
              </p:cNvPr>
              <p:cNvSpPr/>
              <p:nvPr/>
            </p:nvSpPr>
            <p:spPr>
              <a:xfrm>
                <a:off x="8673624" y="2540270"/>
                <a:ext cx="181258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MBConv6, 5x5</a:t>
                </a:r>
              </a:p>
            </p:txBody>
          </p:sp>
          <p:sp>
            <p:nvSpPr>
              <p:cNvPr id="277" name="Rectangle: Rounded Corners 276">
                <a:extLst>
                  <a:ext uri="{FF2B5EF4-FFF2-40B4-BE49-F238E27FC236}">
                    <a16:creationId xmlns:a16="http://schemas.microsoft.com/office/drawing/2014/main" id="{0D0E6C37-8526-7538-C0CA-CBAFFFFF434A}"/>
                  </a:ext>
                </a:extLst>
              </p:cNvPr>
              <p:cNvSpPr/>
              <p:nvPr/>
            </p:nvSpPr>
            <p:spPr>
              <a:xfrm>
                <a:off x="8826853" y="2797119"/>
                <a:ext cx="154882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MBConv6, 3x3</a:t>
                </a:r>
              </a:p>
            </p:txBody>
          </p:sp>
          <p:sp>
            <p:nvSpPr>
              <p:cNvPr id="278" name="Rectangle: Rounded Corners 277">
                <a:extLst>
                  <a:ext uri="{FF2B5EF4-FFF2-40B4-BE49-F238E27FC236}">
                    <a16:creationId xmlns:a16="http://schemas.microsoft.com/office/drawing/2014/main" id="{5C22578F-C9C1-895B-E202-BC67124FB2BA}"/>
                  </a:ext>
                </a:extLst>
              </p:cNvPr>
              <p:cNvSpPr/>
              <p:nvPr/>
            </p:nvSpPr>
            <p:spPr>
              <a:xfrm>
                <a:off x="8826853" y="3053967"/>
                <a:ext cx="154882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MBConv6, 3x3</a:t>
                </a:r>
              </a:p>
            </p:txBody>
          </p:sp>
          <p:sp>
            <p:nvSpPr>
              <p:cNvPr id="279" name="Rectangle: Rounded Corners 278">
                <a:extLst>
                  <a:ext uri="{FF2B5EF4-FFF2-40B4-BE49-F238E27FC236}">
                    <a16:creationId xmlns:a16="http://schemas.microsoft.com/office/drawing/2014/main" id="{819DD813-A706-95DB-7F9B-4D5B478F3A03}"/>
                  </a:ext>
                </a:extLst>
              </p:cNvPr>
              <p:cNvSpPr/>
              <p:nvPr/>
            </p:nvSpPr>
            <p:spPr>
              <a:xfrm>
                <a:off x="8826853" y="3310816"/>
                <a:ext cx="154882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MBConv6, 3x3</a:t>
                </a:r>
              </a:p>
            </p:txBody>
          </p:sp>
          <p:sp>
            <p:nvSpPr>
              <p:cNvPr id="280" name="Rectangle: Rounded Corners 279">
                <a:extLst>
                  <a:ext uri="{FF2B5EF4-FFF2-40B4-BE49-F238E27FC236}">
                    <a16:creationId xmlns:a16="http://schemas.microsoft.com/office/drawing/2014/main" id="{36A30EB0-FB1D-565E-CEE5-23B6C0016B89}"/>
                  </a:ext>
                </a:extLst>
              </p:cNvPr>
              <p:cNvSpPr/>
              <p:nvPr/>
            </p:nvSpPr>
            <p:spPr>
              <a:xfrm>
                <a:off x="8673624" y="3567665"/>
                <a:ext cx="181258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MBConv6, 5x5</a:t>
                </a:r>
              </a:p>
            </p:txBody>
          </p:sp>
          <p:sp>
            <p:nvSpPr>
              <p:cNvPr id="281" name="Rectangle: Rounded Corners 280">
                <a:extLst>
                  <a:ext uri="{FF2B5EF4-FFF2-40B4-BE49-F238E27FC236}">
                    <a16:creationId xmlns:a16="http://schemas.microsoft.com/office/drawing/2014/main" id="{252358A0-8394-0564-DF18-3534FFE05E4A}"/>
                  </a:ext>
                </a:extLst>
              </p:cNvPr>
              <p:cNvSpPr/>
              <p:nvPr/>
            </p:nvSpPr>
            <p:spPr>
              <a:xfrm>
                <a:off x="8673624" y="3824514"/>
                <a:ext cx="181258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MBConv6, 5x5</a:t>
                </a:r>
              </a:p>
            </p:txBody>
          </p:sp>
          <p:sp>
            <p:nvSpPr>
              <p:cNvPr id="282" name="Rectangle: Rounded Corners 281">
                <a:extLst>
                  <a:ext uri="{FF2B5EF4-FFF2-40B4-BE49-F238E27FC236}">
                    <a16:creationId xmlns:a16="http://schemas.microsoft.com/office/drawing/2014/main" id="{A88C8BCB-A405-210D-F00E-0E522EA74AB9}"/>
                  </a:ext>
                </a:extLst>
              </p:cNvPr>
              <p:cNvSpPr/>
              <p:nvPr/>
            </p:nvSpPr>
            <p:spPr>
              <a:xfrm>
                <a:off x="8673624" y="4081363"/>
                <a:ext cx="181258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MBConv6, 5x5</a:t>
                </a:r>
              </a:p>
            </p:txBody>
          </p:sp>
          <p:sp>
            <p:nvSpPr>
              <p:cNvPr id="283" name="Rectangle: Rounded Corners 282">
                <a:extLst>
                  <a:ext uri="{FF2B5EF4-FFF2-40B4-BE49-F238E27FC236}">
                    <a16:creationId xmlns:a16="http://schemas.microsoft.com/office/drawing/2014/main" id="{52660242-4EC3-53E8-8D2C-3DAAC4E6C078}"/>
                  </a:ext>
                </a:extLst>
              </p:cNvPr>
              <p:cNvSpPr/>
              <p:nvPr/>
            </p:nvSpPr>
            <p:spPr>
              <a:xfrm>
                <a:off x="8673624" y="4338212"/>
                <a:ext cx="181258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MBConv6, 5x5</a:t>
                </a:r>
              </a:p>
            </p:txBody>
          </p:sp>
          <p:sp>
            <p:nvSpPr>
              <p:cNvPr id="284" name="Rectangle: Rounded Corners 283">
                <a:extLst>
                  <a:ext uri="{FF2B5EF4-FFF2-40B4-BE49-F238E27FC236}">
                    <a16:creationId xmlns:a16="http://schemas.microsoft.com/office/drawing/2014/main" id="{22F1F67A-98BC-69BB-C053-5CE6A2B4B09B}"/>
                  </a:ext>
                </a:extLst>
              </p:cNvPr>
              <p:cNvSpPr/>
              <p:nvPr/>
            </p:nvSpPr>
            <p:spPr>
              <a:xfrm>
                <a:off x="8673624" y="4595061"/>
                <a:ext cx="181258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MBConv6, 5x5</a:t>
                </a:r>
              </a:p>
            </p:txBody>
          </p:sp>
          <p:sp>
            <p:nvSpPr>
              <p:cNvPr id="285" name="Rectangle: Rounded Corners 284">
                <a:extLst>
                  <a:ext uri="{FF2B5EF4-FFF2-40B4-BE49-F238E27FC236}">
                    <a16:creationId xmlns:a16="http://schemas.microsoft.com/office/drawing/2014/main" id="{B963EAE0-E191-9408-93CE-5F3B458C3C01}"/>
                  </a:ext>
                </a:extLst>
              </p:cNvPr>
              <p:cNvSpPr/>
              <p:nvPr/>
            </p:nvSpPr>
            <p:spPr>
              <a:xfrm>
                <a:off x="8807593" y="5365605"/>
                <a:ext cx="1581981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MBConv6, 3x3</a:t>
                </a:r>
              </a:p>
            </p:txBody>
          </p:sp>
          <p:sp>
            <p:nvSpPr>
              <p:cNvPr id="286" name="Rectangle: Rounded Corners 285">
                <a:extLst>
                  <a:ext uri="{FF2B5EF4-FFF2-40B4-BE49-F238E27FC236}">
                    <a16:creationId xmlns:a16="http://schemas.microsoft.com/office/drawing/2014/main" id="{B925B72F-D00A-3655-498F-84E68C9AE53D}"/>
                  </a:ext>
                </a:extLst>
              </p:cNvPr>
              <p:cNvSpPr/>
              <p:nvPr/>
            </p:nvSpPr>
            <p:spPr>
              <a:xfrm>
                <a:off x="8673624" y="4851910"/>
                <a:ext cx="181258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MBConv6, 5x5</a:t>
                </a:r>
              </a:p>
            </p:txBody>
          </p:sp>
          <p:sp>
            <p:nvSpPr>
              <p:cNvPr id="287" name="Rectangle: Rounded Corners 286">
                <a:extLst>
                  <a:ext uri="{FF2B5EF4-FFF2-40B4-BE49-F238E27FC236}">
                    <a16:creationId xmlns:a16="http://schemas.microsoft.com/office/drawing/2014/main" id="{1C94CEE3-76FF-477E-DC0F-67BC6352CC4C}"/>
                  </a:ext>
                </a:extLst>
              </p:cNvPr>
              <p:cNvSpPr/>
              <p:nvPr/>
            </p:nvSpPr>
            <p:spPr>
              <a:xfrm>
                <a:off x="8673624" y="5108759"/>
                <a:ext cx="181258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MBConv6, 5x5</a:t>
                </a:r>
              </a:p>
            </p:txBody>
          </p:sp>
          <p:cxnSp>
            <p:nvCxnSpPr>
              <p:cNvPr id="288" name="Straight Arrow Connector 287">
                <a:extLst>
                  <a:ext uri="{FF2B5EF4-FFF2-40B4-BE49-F238E27FC236}">
                    <a16:creationId xmlns:a16="http://schemas.microsoft.com/office/drawing/2014/main" id="{B628E8D6-CD30-FF04-3E06-841EBA2BD34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75680" y="1347645"/>
                <a:ext cx="277229" cy="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9" name="Rectangle: Rounded Corners 288">
                <a:extLst>
                  <a:ext uri="{FF2B5EF4-FFF2-40B4-BE49-F238E27FC236}">
                    <a16:creationId xmlns:a16="http://schemas.microsoft.com/office/drawing/2014/main" id="{935B3F6F-AFA6-8C48-C409-0C5853A2420E}"/>
                  </a:ext>
                </a:extLst>
              </p:cNvPr>
              <p:cNvSpPr/>
              <p:nvPr/>
            </p:nvSpPr>
            <p:spPr>
              <a:xfrm>
                <a:off x="10582698" y="1252000"/>
                <a:ext cx="1171673" cy="19129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Input Image</a:t>
                </a:r>
              </a:p>
            </p:txBody>
          </p:sp>
          <p:sp>
            <p:nvSpPr>
              <p:cNvPr id="290" name="Rectangle: Rounded Corners 289">
                <a:extLst>
                  <a:ext uri="{FF2B5EF4-FFF2-40B4-BE49-F238E27FC236}">
                    <a16:creationId xmlns:a16="http://schemas.microsoft.com/office/drawing/2014/main" id="{A416E413-E0E9-85CE-C4C4-604BEDD1BAAA}"/>
                  </a:ext>
                </a:extLst>
              </p:cNvPr>
              <p:cNvSpPr/>
              <p:nvPr/>
            </p:nvSpPr>
            <p:spPr>
              <a:xfrm>
                <a:off x="10461789" y="1512874"/>
                <a:ext cx="1171673" cy="19129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Block 1</a:t>
                </a:r>
              </a:p>
            </p:txBody>
          </p:sp>
          <p:sp>
            <p:nvSpPr>
              <p:cNvPr id="291" name="Rectangle: Rounded Corners 290">
                <a:extLst>
                  <a:ext uri="{FF2B5EF4-FFF2-40B4-BE49-F238E27FC236}">
                    <a16:creationId xmlns:a16="http://schemas.microsoft.com/office/drawing/2014/main" id="{93495B5A-1839-0CE1-517B-C601319FBCF3}"/>
                  </a:ext>
                </a:extLst>
              </p:cNvPr>
              <p:cNvSpPr/>
              <p:nvPr/>
            </p:nvSpPr>
            <p:spPr>
              <a:xfrm>
                <a:off x="10461789" y="1895818"/>
                <a:ext cx="1171673" cy="19129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Block 2</a:t>
                </a:r>
              </a:p>
            </p:txBody>
          </p:sp>
          <p:sp>
            <p:nvSpPr>
              <p:cNvPr id="292" name="Rectangle: Rounded Corners 291">
                <a:extLst>
                  <a:ext uri="{FF2B5EF4-FFF2-40B4-BE49-F238E27FC236}">
                    <a16:creationId xmlns:a16="http://schemas.microsoft.com/office/drawing/2014/main" id="{94377E8D-5AF6-A81C-33B8-E94703F24FD9}"/>
                  </a:ext>
                </a:extLst>
              </p:cNvPr>
              <p:cNvSpPr/>
              <p:nvPr/>
            </p:nvSpPr>
            <p:spPr>
              <a:xfrm>
                <a:off x="10582698" y="2415621"/>
                <a:ext cx="1171673" cy="19129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Block 3</a:t>
                </a:r>
              </a:p>
            </p:txBody>
          </p:sp>
          <p:sp>
            <p:nvSpPr>
              <p:cNvPr id="293" name="Rectangle: Rounded Corners 292">
                <a:extLst>
                  <a:ext uri="{FF2B5EF4-FFF2-40B4-BE49-F238E27FC236}">
                    <a16:creationId xmlns:a16="http://schemas.microsoft.com/office/drawing/2014/main" id="{0DBA632B-261D-404D-79BB-025A5E33C29B}"/>
                  </a:ext>
                </a:extLst>
              </p:cNvPr>
              <p:cNvSpPr/>
              <p:nvPr/>
            </p:nvSpPr>
            <p:spPr>
              <a:xfrm>
                <a:off x="10461789" y="3052685"/>
                <a:ext cx="1171673" cy="19129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Block 4</a:t>
                </a:r>
              </a:p>
            </p:txBody>
          </p:sp>
          <p:sp>
            <p:nvSpPr>
              <p:cNvPr id="294" name="Rectangle: Rounded Corners 293">
                <a:extLst>
                  <a:ext uri="{FF2B5EF4-FFF2-40B4-BE49-F238E27FC236}">
                    <a16:creationId xmlns:a16="http://schemas.microsoft.com/office/drawing/2014/main" id="{3911C53F-48B7-90C0-090A-D1F7F5E266E8}"/>
                  </a:ext>
                </a:extLst>
              </p:cNvPr>
              <p:cNvSpPr/>
              <p:nvPr/>
            </p:nvSpPr>
            <p:spPr>
              <a:xfrm>
                <a:off x="10582698" y="3821311"/>
                <a:ext cx="1171673" cy="19129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Block 5</a:t>
                </a:r>
              </a:p>
            </p:txBody>
          </p:sp>
          <p:sp>
            <p:nvSpPr>
              <p:cNvPr id="295" name="Rectangle: Rounded Corners 294">
                <a:extLst>
                  <a:ext uri="{FF2B5EF4-FFF2-40B4-BE49-F238E27FC236}">
                    <a16:creationId xmlns:a16="http://schemas.microsoft.com/office/drawing/2014/main" id="{D275E083-4A9A-8123-0FFD-799272CBD7D2}"/>
                  </a:ext>
                </a:extLst>
              </p:cNvPr>
              <p:cNvSpPr/>
              <p:nvPr/>
            </p:nvSpPr>
            <p:spPr>
              <a:xfrm>
                <a:off x="10582698" y="4747043"/>
                <a:ext cx="1171673" cy="19129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Block 6</a:t>
                </a:r>
              </a:p>
            </p:txBody>
          </p:sp>
          <p:sp>
            <p:nvSpPr>
              <p:cNvPr id="296" name="Rectangle: Rounded Corners 295">
                <a:extLst>
                  <a:ext uri="{FF2B5EF4-FFF2-40B4-BE49-F238E27FC236}">
                    <a16:creationId xmlns:a16="http://schemas.microsoft.com/office/drawing/2014/main" id="{C331C02F-F096-33EE-C96B-4928C66A19DF}"/>
                  </a:ext>
                </a:extLst>
              </p:cNvPr>
              <p:cNvSpPr/>
              <p:nvPr/>
            </p:nvSpPr>
            <p:spPr>
              <a:xfrm>
                <a:off x="10461789" y="5365605"/>
                <a:ext cx="1171673" cy="19129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Block 7</a:t>
                </a:r>
              </a:p>
            </p:txBody>
          </p:sp>
          <p:sp>
            <p:nvSpPr>
              <p:cNvPr id="297" name="Rectangle: Rounded Corners 296">
                <a:extLst>
                  <a:ext uri="{FF2B5EF4-FFF2-40B4-BE49-F238E27FC236}">
                    <a16:creationId xmlns:a16="http://schemas.microsoft.com/office/drawing/2014/main" id="{8185D7D2-AFDB-4C65-6269-3851B6FD21A0}"/>
                  </a:ext>
                </a:extLst>
              </p:cNvPr>
              <p:cNvSpPr/>
              <p:nvPr/>
            </p:nvSpPr>
            <p:spPr>
              <a:xfrm>
                <a:off x="8807592" y="5617453"/>
                <a:ext cx="1581982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Feature Map</a:t>
                </a:r>
              </a:p>
            </p:txBody>
          </p:sp>
          <p:sp>
            <p:nvSpPr>
              <p:cNvPr id="298" name="Right Brace 297">
                <a:extLst>
                  <a:ext uri="{FF2B5EF4-FFF2-40B4-BE49-F238E27FC236}">
                    <a16:creationId xmlns:a16="http://schemas.microsoft.com/office/drawing/2014/main" id="{0D9538B4-BFA8-9C0A-BAD4-1BFCBD8BBE20}"/>
                  </a:ext>
                </a:extLst>
              </p:cNvPr>
              <p:cNvSpPr/>
              <p:nvPr/>
            </p:nvSpPr>
            <p:spPr>
              <a:xfrm>
                <a:off x="10268665" y="1480437"/>
                <a:ext cx="391503" cy="254293"/>
              </a:xfrm>
              <a:prstGeom prst="rightBrace">
                <a:avLst>
                  <a:gd name="adj1" fmla="val 0"/>
                  <a:gd name="adj2" fmla="val 51731"/>
                </a:avLst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99" name="Right Brace 298">
                <a:extLst>
                  <a:ext uri="{FF2B5EF4-FFF2-40B4-BE49-F238E27FC236}">
                    <a16:creationId xmlns:a16="http://schemas.microsoft.com/office/drawing/2014/main" id="{23D496E7-83BB-10B0-A78E-2D00BD61375B}"/>
                  </a:ext>
                </a:extLst>
              </p:cNvPr>
              <p:cNvSpPr/>
              <p:nvPr/>
            </p:nvSpPr>
            <p:spPr>
              <a:xfrm>
                <a:off x="10268665" y="1740777"/>
                <a:ext cx="391503" cy="487321"/>
              </a:xfrm>
              <a:prstGeom prst="rightBrace">
                <a:avLst>
                  <a:gd name="adj1" fmla="val 0"/>
                  <a:gd name="adj2" fmla="val 51731"/>
                </a:avLst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00" name="Right Brace 299">
                <a:extLst>
                  <a:ext uri="{FF2B5EF4-FFF2-40B4-BE49-F238E27FC236}">
                    <a16:creationId xmlns:a16="http://schemas.microsoft.com/office/drawing/2014/main" id="{70A1A668-1A12-059B-304F-20E6911AF25A}"/>
                  </a:ext>
                </a:extLst>
              </p:cNvPr>
              <p:cNvSpPr/>
              <p:nvPr/>
            </p:nvSpPr>
            <p:spPr>
              <a:xfrm>
                <a:off x="10389574" y="2228098"/>
                <a:ext cx="391503" cy="542106"/>
              </a:xfrm>
              <a:prstGeom prst="rightBrace">
                <a:avLst>
                  <a:gd name="adj1" fmla="val 0"/>
                  <a:gd name="adj2" fmla="val 51731"/>
                </a:avLst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01" name="Right Brace 300">
                <a:extLst>
                  <a:ext uri="{FF2B5EF4-FFF2-40B4-BE49-F238E27FC236}">
                    <a16:creationId xmlns:a16="http://schemas.microsoft.com/office/drawing/2014/main" id="{A1EFBBCD-B812-0D78-3F40-CCCCDA0C4154}"/>
                  </a:ext>
                </a:extLst>
              </p:cNvPr>
              <p:cNvSpPr/>
              <p:nvPr/>
            </p:nvSpPr>
            <p:spPr>
              <a:xfrm>
                <a:off x="10268665" y="2763129"/>
                <a:ext cx="391503" cy="765892"/>
              </a:xfrm>
              <a:prstGeom prst="rightBrace">
                <a:avLst>
                  <a:gd name="adj1" fmla="val 0"/>
                  <a:gd name="adj2" fmla="val 51731"/>
                </a:avLst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02" name="Right Brace 301">
                <a:extLst>
                  <a:ext uri="{FF2B5EF4-FFF2-40B4-BE49-F238E27FC236}">
                    <a16:creationId xmlns:a16="http://schemas.microsoft.com/office/drawing/2014/main" id="{B18C58EE-AD78-35EB-9AC4-F105C785723D}"/>
                  </a:ext>
                </a:extLst>
              </p:cNvPr>
              <p:cNvSpPr/>
              <p:nvPr/>
            </p:nvSpPr>
            <p:spPr>
              <a:xfrm>
                <a:off x="10389574" y="3534250"/>
                <a:ext cx="391503" cy="765892"/>
              </a:xfrm>
              <a:prstGeom prst="rightBrace">
                <a:avLst>
                  <a:gd name="adj1" fmla="val 0"/>
                  <a:gd name="adj2" fmla="val 51731"/>
                </a:avLst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03" name="Right Brace 302">
                <a:extLst>
                  <a:ext uri="{FF2B5EF4-FFF2-40B4-BE49-F238E27FC236}">
                    <a16:creationId xmlns:a16="http://schemas.microsoft.com/office/drawing/2014/main" id="{C2842592-66D7-9B06-6B19-F808B529D26A}"/>
                  </a:ext>
                </a:extLst>
              </p:cNvPr>
              <p:cNvSpPr/>
              <p:nvPr/>
            </p:nvSpPr>
            <p:spPr>
              <a:xfrm>
                <a:off x="10389574" y="4299660"/>
                <a:ext cx="391503" cy="1040145"/>
              </a:xfrm>
              <a:prstGeom prst="rightBrace">
                <a:avLst>
                  <a:gd name="adj1" fmla="val 0"/>
                  <a:gd name="adj2" fmla="val 51731"/>
                </a:avLst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04" name="Right Brace 303">
                <a:extLst>
                  <a:ext uri="{FF2B5EF4-FFF2-40B4-BE49-F238E27FC236}">
                    <a16:creationId xmlns:a16="http://schemas.microsoft.com/office/drawing/2014/main" id="{0B50C366-B04D-6087-8682-E0EF1C2EDC16}"/>
                  </a:ext>
                </a:extLst>
              </p:cNvPr>
              <p:cNvSpPr/>
              <p:nvPr/>
            </p:nvSpPr>
            <p:spPr>
              <a:xfrm>
                <a:off x="10268665" y="5339805"/>
                <a:ext cx="391503" cy="239626"/>
              </a:xfrm>
              <a:prstGeom prst="rightBrace">
                <a:avLst>
                  <a:gd name="adj1" fmla="val 0"/>
                  <a:gd name="adj2" fmla="val 51731"/>
                </a:avLst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63F2C85-20F4-ABA9-6F48-2A4E55F89940}"/>
              </a:ext>
            </a:extLst>
          </p:cNvPr>
          <p:cNvSpPr/>
          <p:nvPr/>
        </p:nvSpPr>
        <p:spPr>
          <a:xfrm>
            <a:off x="1700340" y="-5281758"/>
            <a:ext cx="2416924" cy="430156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Training set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E6DFC22-98FB-8D3B-1B81-733EED693015}"/>
              </a:ext>
            </a:extLst>
          </p:cNvPr>
          <p:cNvSpPr/>
          <p:nvPr/>
        </p:nvSpPr>
        <p:spPr>
          <a:xfrm>
            <a:off x="4280973" y="-5281758"/>
            <a:ext cx="2416924" cy="430156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Development</a:t>
            </a:r>
            <a:r>
              <a:rPr lang="en-US" b="1" dirty="0">
                <a:solidFill>
                  <a:prstClr val="white"/>
                </a:solidFill>
                <a:latin typeface="Outfit" pitchFamily="2" charset="0"/>
              </a:rPr>
              <a:t> set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9764FBB-95AE-7937-96A9-34E04A8BA17C}"/>
              </a:ext>
            </a:extLst>
          </p:cNvPr>
          <p:cNvSpPr/>
          <p:nvPr/>
        </p:nvSpPr>
        <p:spPr>
          <a:xfrm>
            <a:off x="6900017" y="-2554744"/>
            <a:ext cx="2416924" cy="1194146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Update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Confusion Matrix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377110E-3561-F580-0881-09FDF76FC197}"/>
              </a:ext>
            </a:extLst>
          </p:cNvPr>
          <p:cNvSpPr/>
          <p:nvPr/>
        </p:nvSpPr>
        <p:spPr>
          <a:xfrm>
            <a:off x="6901397" y="-5281758"/>
            <a:ext cx="2414164" cy="430156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>
              <a:defRPr/>
            </a:pPr>
            <a:r>
              <a:rPr lang="en-US" b="1" dirty="0">
                <a:solidFill>
                  <a:prstClr val="white"/>
                </a:solidFill>
                <a:latin typeface="Outfit" pitchFamily="2" charset="0"/>
              </a:rPr>
              <a:t>Validation set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88BD34A-149B-F733-6CAF-64EEF9A4F009}"/>
              </a:ext>
            </a:extLst>
          </p:cNvPr>
          <p:cNvSpPr/>
          <p:nvPr/>
        </p:nvSpPr>
        <p:spPr>
          <a:xfrm>
            <a:off x="4442965" y="-4512627"/>
            <a:ext cx="2092940" cy="1623830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Develop Model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AB2E46-D8EA-8CC6-ECA6-2C456CBA382D}"/>
              </a:ext>
            </a:extLst>
          </p:cNvPr>
          <p:cNvSpPr/>
          <p:nvPr/>
        </p:nvSpPr>
        <p:spPr>
          <a:xfrm>
            <a:off x="7062009" y="-4512627"/>
            <a:ext cx="2092940" cy="1645187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Evaluate Model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7949E49-1F50-9B16-42BB-0C6EF46001B5}"/>
              </a:ext>
            </a:extLst>
          </p:cNvPr>
          <p:cNvSpPr/>
          <p:nvPr/>
        </p:nvSpPr>
        <p:spPr>
          <a:xfrm>
            <a:off x="1860304" y="-4521955"/>
            <a:ext cx="2096996" cy="1623830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Train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Model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122CCBD-1EDE-C643-1967-4DA7A67CC994}"/>
              </a:ext>
            </a:extLst>
          </p:cNvPr>
          <p:cNvSpPr/>
          <p:nvPr/>
        </p:nvSpPr>
        <p:spPr>
          <a:xfrm>
            <a:off x="6891500" y="-5823464"/>
            <a:ext cx="2433958" cy="430156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Development</a:t>
            </a:r>
            <a:r>
              <a:rPr lang="en-US" b="1" dirty="0">
                <a:solidFill>
                  <a:prstClr val="white"/>
                </a:solidFill>
                <a:latin typeface="Outfit" pitchFamily="2" charset="0"/>
              </a:rPr>
              <a:t> set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B112F47-EC5B-9F7E-6835-A6AEA46C8BAE}"/>
              </a:ext>
            </a:extLst>
          </p:cNvPr>
          <p:cNvSpPr/>
          <p:nvPr/>
        </p:nvSpPr>
        <p:spPr>
          <a:xfrm>
            <a:off x="6891500" y="-6371029"/>
            <a:ext cx="2433958" cy="430156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Training</a:t>
            </a:r>
            <a:r>
              <a:rPr lang="en-US" b="1" dirty="0">
                <a:solidFill>
                  <a:prstClr val="white"/>
                </a:solidFill>
                <a:latin typeface="Outfit" pitchFamily="2" charset="0"/>
              </a:rPr>
              <a:t> set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C97F6099-3426-0F3A-347E-496753E8EE76}"/>
              </a:ext>
            </a:extLst>
          </p:cNvPr>
          <p:cNvSpPr/>
          <p:nvPr/>
        </p:nvSpPr>
        <p:spPr>
          <a:xfrm>
            <a:off x="4280973" y="-2554744"/>
            <a:ext cx="2416924" cy="1194146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Loss Outputted Per Batch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135BF190-7666-0C05-743B-471C143C0419}"/>
              </a:ext>
            </a:extLst>
          </p:cNvPr>
          <p:cNvSpPr/>
          <p:nvPr/>
        </p:nvSpPr>
        <p:spPr>
          <a:xfrm>
            <a:off x="1700340" y="-2554744"/>
            <a:ext cx="2416924" cy="1194146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Loss Outputted Per Batch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pic>
        <p:nvPicPr>
          <p:cNvPr id="78" name="Picture 77" descr="A white circle with arrows and a percent sign&#10;&#10;AI-generated content may be incorrect.">
            <a:extLst>
              <a:ext uri="{FF2B5EF4-FFF2-40B4-BE49-F238E27FC236}">
                <a16:creationId xmlns:a16="http://schemas.microsoft.com/office/drawing/2014/main" id="{C47B8F22-3E28-86B7-F800-089505BC2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403" y="-2484522"/>
            <a:ext cx="543914" cy="543912"/>
          </a:xfrm>
          <a:prstGeom prst="rect">
            <a:avLst/>
          </a:prstGeom>
          <a:noFill/>
          <a:effectLst/>
        </p:spPr>
      </p:pic>
      <p:pic>
        <p:nvPicPr>
          <p:cNvPr id="79" name="Picture 78" descr="A diagram of two people&#10;&#10;AI-generated content may be incorrect.">
            <a:extLst>
              <a:ext uri="{FF2B5EF4-FFF2-40B4-BE49-F238E27FC236}">
                <a16:creationId xmlns:a16="http://schemas.microsoft.com/office/drawing/2014/main" id="{5C0164DB-9890-69C1-03EC-90A63B340A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705" y="-4310127"/>
            <a:ext cx="549311" cy="549311"/>
          </a:xfrm>
          <a:prstGeom prst="rect">
            <a:avLst/>
          </a:prstGeom>
          <a:noFill/>
        </p:spPr>
      </p:pic>
      <p:pic>
        <p:nvPicPr>
          <p:cNvPr id="80" name="Picture 7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7B04C13-1205-4012-761F-70E20E6455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641" y="-4374188"/>
            <a:ext cx="614548" cy="614548"/>
          </a:xfrm>
          <a:prstGeom prst="rect">
            <a:avLst/>
          </a:prstGeom>
          <a:noFill/>
        </p:spPr>
      </p:pic>
      <p:pic>
        <p:nvPicPr>
          <p:cNvPr id="81" name="Picture 80" descr="A black background with a smiling face&#10;&#10;AI-generated content may be incorrect.">
            <a:extLst>
              <a:ext uri="{FF2B5EF4-FFF2-40B4-BE49-F238E27FC236}">
                <a16:creationId xmlns:a16="http://schemas.microsoft.com/office/drawing/2014/main" id="{212DC27D-A4DB-8EAC-3A92-5B451D695A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081" y="-4461777"/>
            <a:ext cx="768698" cy="768698"/>
          </a:xfrm>
          <a:prstGeom prst="rect">
            <a:avLst/>
          </a:prstGeom>
          <a:noFill/>
        </p:spPr>
      </p:pic>
      <p:pic>
        <p:nvPicPr>
          <p:cNvPr id="82" name="Picture 81" descr="A white circle with arrows and a percent sign&#10;&#10;AI-generated content may be incorrect.">
            <a:extLst>
              <a:ext uri="{FF2B5EF4-FFF2-40B4-BE49-F238E27FC236}">
                <a16:creationId xmlns:a16="http://schemas.microsoft.com/office/drawing/2014/main" id="{38504EB5-B750-70C6-A61E-238161A8B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958" y="-2484522"/>
            <a:ext cx="543914" cy="543912"/>
          </a:xfrm>
          <a:prstGeom prst="rect">
            <a:avLst/>
          </a:prstGeom>
          <a:noFill/>
          <a:effectLst/>
        </p:spPr>
      </p:pic>
      <p:pic>
        <p:nvPicPr>
          <p:cNvPr id="83" name="Picture 82" descr="A white circle with arrows and a percent sign&#10;&#10;AI-generated content may be incorrect.">
            <a:extLst>
              <a:ext uri="{FF2B5EF4-FFF2-40B4-BE49-F238E27FC236}">
                <a16:creationId xmlns:a16="http://schemas.microsoft.com/office/drawing/2014/main" id="{A67EA178-16E9-A550-E8F1-4748BCF75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286" y="-2484522"/>
            <a:ext cx="543914" cy="543912"/>
          </a:xfrm>
          <a:prstGeom prst="rect">
            <a:avLst/>
          </a:prstGeom>
          <a:noFill/>
          <a:effectLst/>
        </p:spPr>
      </p:pic>
      <p:sp>
        <p:nvSpPr>
          <p:cNvPr id="84" name="Arrow: Right 83">
            <a:extLst>
              <a:ext uri="{FF2B5EF4-FFF2-40B4-BE49-F238E27FC236}">
                <a16:creationId xmlns:a16="http://schemas.microsoft.com/office/drawing/2014/main" id="{416B61D3-44A9-7DA0-3453-6BCCC523E43F}"/>
              </a:ext>
            </a:extLst>
          </p:cNvPr>
          <p:cNvSpPr/>
          <p:nvPr/>
        </p:nvSpPr>
        <p:spPr>
          <a:xfrm rot="5400000">
            <a:off x="2750221" y="-2922699"/>
            <a:ext cx="317162" cy="412536"/>
          </a:xfrm>
          <a:prstGeom prst="rightArrow">
            <a:avLst>
              <a:gd name="adj1" fmla="val 50000"/>
              <a:gd name="adj2" fmla="val 14448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Arrow: Right 84">
            <a:extLst>
              <a:ext uri="{FF2B5EF4-FFF2-40B4-BE49-F238E27FC236}">
                <a16:creationId xmlns:a16="http://schemas.microsoft.com/office/drawing/2014/main" id="{4A533C4B-061C-6A24-8059-07B41C18D515}"/>
              </a:ext>
            </a:extLst>
          </p:cNvPr>
          <p:cNvSpPr/>
          <p:nvPr/>
        </p:nvSpPr>
        <p:spPr>
          <a:xfrm rot="5400000">
            <a:off x="5345175" y="-2922699"/>
            <a:ext cx="288521" cy="412536"/>
          </a:xfrm>
          <a:prstGeom prst="rightArrow">
            <a:avLst>
              <a:gd name="adj1" fmla="val 50000"/>
              <a:gd name="adj2" fmla="val 14448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Arrow: Right 85">
            <a:extLst>
              <a:ext uri="{FF2B5EF4-FFF2-40B4-BE49-F238E27FC236}">
                <a16:creationId xmlns:a16="http://schemas.microsoft.com/office/drawing/2014/main" id="{E102F5A2-1A3E-AEFD-FED9-E9B7541B48C0}"/>
              </a:ext>
            </a:extLst>
          </p:cNvPr>
          <p:cNvSpPr/>
          <p:nvPr/>
        </p:nvSpPr>
        <p:spPr>
          <a:xfrm rot="5400000">
            <a:off x="7964219" y="-2922699"/>
            <a:ext cx="288521" cy="412536"/>
          </a:xfrm>
          <a:prstGeom prst="rightArrow">
            <a:avLst>
              <a:gd name="adj1" fmla="val 50000"/>
              <a:gd name="adj2" fmla="val 14448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Arrow: Right 86">
            <a:extLst>
              <a:ext uri="{FF2B5EF4-FFF2-40B4-BE49-F238E27FC236}">
                <a16:creationId xmlns:a16="http://schemas.microsoft.com/office/drawing/2014/main" id="{3F4AF55C-C0A9-FEF6-EA21-1D6AFC3E0A25}"/>
              </a:ext>
            </a:extLst>
          </p:cNvPr>
          <p:cNvSpPr/>
          <p:nvPr/>
        </p:nvSpPr>
        <p:spPr>
          <a:xfrm rot="5400000">
            <a:off x="2750221" y="-4894366"/>
            <a:ext cx="317162" cy="412536"/>
          </a:xfrm>
          <a:prstGeom prst="rightArrow">
            <a:avLst>
              <a:gd name="adj1" fmla="val 50000"/>
              <a:gd name="adj2" fmla="val 144482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640BD6A0-6312-D1CB-8E97-41AEC25660EA}"/>
              </a:ext>
            </a:extLst>
          </p:cNvPr>
          <p:cNvSpPr/>
          <p:nvPr/>
        </p:nvSpPr>
        <p:spPr>
          <a:xfrm rot="5400000">
            <a:off x="5345175" y="-4894366"/>
            <a:ext cx="288521" cy="412536"/>
          </a:xfrm>
          <a:prstGeom prst="rightArrow">
            <a:avLst>
              <a:gd name="adj1" fmla="val 50000"/>
              <a:gd name="adj2" fmla="val 144482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Arrow: Right 88">
            <a:extLst>
              <a:ext uri="{FF2B5EF4-FFF2-40B4-BE49-F238E27FC236}">
                <a16:creationId xmlns:a16="http://schemas.microsoft.com/office/drawing/2014/main" id="{4FEAB2AB-DB73-790F-4AB9-9EB4815C3E40}"/>
              </a:ext>
            </a:extLst>
          </p:cNvPr>
          <p:cNvSpPr/>
          <p:nvPr/>
        </p:nvSpPr>
        <p:spPr>
          <a:xfrm rot="5400000">
            <a:off x="7964219" y="-4894366"/>
            <a:ext cx="288521" cy="412536"/>
          </a:xfrm>
          <a:prstGeom prst="rightArrow">
            <a:avLst>
              <a:gd name="adj1" fmla="val 50000"/>
              <a:gd name="adj2" fmla="val 144482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26033FF5-A70E-3A9F-C497-FA87ED386711}"/>
              </a:ext>
            </a:extLst>
          </p:cNvPr>
          <p:cNvSpPr/>
          <p:nvPr/>
        </p:nvSpPr>
        <p:spPr>
          <a:xfrm>
            <a:off x="9749306" y="-3145773"/>
            <a:ext cx="2442694" cy="998298"/>
          </a:xfrm>
          <a:prstGeom prst="roundRect">
            <a:avLst>
              <a:gd name="adj" fmla="val 50000"/>
            </a:avLst>
          </a:prstGeom>
          <a:noFill/>
          <a:ln w="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D966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Continuously Update Model</a:t>
            </a:r>
          </a:p>
        </p:txBody>
      </p:sp>
      <p:sp>
        <p:nvSpPr>
          <p:cNvPr id="91" name="Arrow: Right 90">
            <a:extLst>
              <a:ext uri="{FF2B5EF4-FFF2-40B4-BE49-F238E27FC236}">
                <a16:creationId xmlns:a16="http://schemas.microsoft.com/office/drawing/2014/main" id="{52F808C8-C5F3-72E8-49A2-1ABE57FFC0D5}"/>
              </a:ext>
            </a:extLst>
          </p:cNvPr>
          <p:cNvSpPr/>
          <p:nvPr/>
        </p:nvSpPr>
        <p:spPr>
          <a:xfrm>
            <a:off x="6555885" y="-3916308"/>
            <a:ext cx="536081" cy="412536"/>
          </a:xfrm>
          <a:prstGeom prst="rightArrow">
            <a:avLst>
              <a:gd name="adj1" fmla="val 50000"/>
              <a:gd name="adj2" fmla="val 144482"/>
            </a:avLst>
          </a:prstGeom>
          <a:solidFill>
            <a:srgbClr val="C960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Arrow: Right 91">
            <a:extLst>
              <a:ext uri="{FF2B5EF4-FFF2-40B4-BE49-F238E27FC236}">
                <a16:creationId xmlns:a16="http://schemas.microsoft.com/office/drawing/2014/main" id="{C3E75306-6FD1-47A4-D22E-2B67ED1AFC11}"/>
              </a:ext>
            </a:extLst>
          </p:cNvPr>
          <p:cNvSpPr/>
          <p:nvPr/>
        </p:nvSpPr>
        <p:spPr>
          <a:xfrm>
            <a:off x="3977281" y="-3916308"/>
            <a:ext cx="506123" cy="412536"/>
          </a:xfrm>
          <a:prstGeom prst="rightArrow">
            <a:avLst>
              <a:gd name="adj1" fmla="val 50000"/>
              <a:gd name="adj2" fmla="val 144482"/>
            </a:avLst>
          </a:prstGeom>
          <a:solidFill>
            <a:srgbClr val="C960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3" name="Connector: Elbow 92">
            <a:extLst>
              <a:ext uri="{FF2B5EF4-FFF2-40B4-BE49-F238E27FC236}">
                <a16:creationId xmlns:a16="http://schemas.microsoft.com/office/drawing/2014/main" id="{28C61FD8-9F51-08E0-39DC-65D7CD425B0A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H="1" flipV="1">
            <a:off x="1860304" y="-3710040"/>
            <a:ext cx="7294645" cy="20007"/>
          </a:xfrm>
          <a:prstGeom prst="bentConnector5">
            <a:avLst>
              <a:gd name="adj1" fmla="val -9033"/>
              <a:gd name="adj2" fmla="val -12972835"/>
              <a:gd name="adj3" fmla="val 110672"/>
            </a:avLst>
          </a:prstGeom>
          <a:ln w="111125">
            <a:solidFill>
              <a:srgbClr val="FFD96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D6037B48-BD0C-978D-ED87-A053E341424F}"/>
              </a:ext>
            </a:extLst>
          </p:cNvPr>
          <p:cNvSpPr/>
          <p:nvPr/>
        </p:nvSpPr>
        <p:spPr>
          <a:xfrm>
            <a:off x="306994" y="7861420"/>
            <a:ext cx="3802325" cy="4811568"/>
          </a:xfrm>
          <a:prstGeom prst="roundRect">
            <a:avLst>
              <a:gd name="adj" fmla="val 2134"/>
            </a:avLst>
          </a:prstGeom>
          <a:noFill/>
          <a:ln w="76200">
            <a:solidFill>
              <a:srgbClr val="AB9B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Content Placeholder 6">
            <a:extLst>
              <a:ext uri="{FF2B5EF4-FFF2-40B4-BE49-F238E27FC236}">
                <a16:creationId xmlns:a16="http://schemas.microsoft.com/office/drawing/2014/main" id="{BA3BE7EC-1CBE-4D4F-0CA1-DF493DF0E9CE}"/>
              </a:ext>
            </a:extLst>
          </p:cNvPr>
          <p:cNvSpPr txBox="1">
            <a:spLocks/>
          </p:cNvSpPr>
          <p:nvPr/>
        </p:nvSpPr>
        <p:spPr>
          <a:xfrm>
            <a:off x="1480871" y="11337692"/>
            <a:ext cx="1454570" cy="470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Averaging</a:t>
            </a:r>
          </a:p>
        </p:txBody>
      </p:sp>
      <p:sp>
        <p:nvSpPr>
          <p:cNvPr id="100" name="Content Placeholder 6">
            <a:extLst>
              <a:ext uri="{FF2B5EF4-FFF2-40B4-BE49-F238E27FC236}">
                <a16:creationId xmlns:a16="http://schemas.microsoft.com/office/drawing/2014/main" id="{548712CC-29A0-2A79-46E7-8861946B82B1}"/>
              </a:ext>
            </a:extLst>
          </p:cNvPr>
          <p:cNvSpPr txBox="1">
            <a:spLocks/>
          </p:cNvSpPr>
          <p:nvPr/>
        </p:nvSpPr>
        <p:spPr>
          <a:xfrm>
            <a:off x="1529374" y="8024825"/>
            <a:ext cx="1357564" cy="575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39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Dataset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AAEC74C-63DB-9ED3-D235-643F424AFECD}"/>
              </a:ext>
            </a:extLst>
          </p:cNvPr>
          <p:cNvGrpSpPr/>
          <p:nvPr/>
        </p:nvGrpSpPr>
        <p:grpSpPr>
          <a:xfrm>
            <a:off x="2702092" y="9645783"/>
            <a:ext cx="283077" cy="57515"/>
            <a:chOff x="8256522" y="2966771"/>
            <a:chExt cx="437306" cy="88851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FA883895-4FC5-FDF2-8FB0-75DD27475EAC}"/>
                </a:ext>
              </a:extLst>
            </p:cNvPr>
            <p:cNvSpPr/>
            <p:nvPr/>
          </p:nvSpPr>
          <p:spPr>
            <a:xfrm>
              <a:off x="8256522" y="2966773"/>
              <a:ext cx="83995" cy="888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9CF28C3B-BF91-9840-FAFA-DE3D6646DBAA}"/>
                </a:ext>
              </a:extLst>
            </p:cNvPr>
            <p:cNvSpPr/>
            <p:nvPr/>
          </p:nvSpPr>
          <p:spPr>
            <a:xfrm>
              <a:off x="8431481" y="2966773"/>
              <a:ext cx="83995" cy="888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FCF314B1-66A7-E286-E7A6-1CFA19A66E17}"/>
                </a:ext>
              </a:extLst>
            </p:cNvPr>
            <p:cNvSpPr/>
            <p:nvPr/>
          </p:nvSpPr>
          <p:spPr>
            <a:xfrm>
              <a:off x="8609833" y="2966771"/>
              <a:ext cx="83995" cy="888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5" name="Oval 104">
            <a:extLst>
              <a:ext uri="{FF2B5EF4-FFF2-40B4-BE49-F238E27FC236}">
                <a16:creationId xmlns:a16="http://schemas.microsoft.com/office/drawing/2014/main" id="{0E42F056-5643-34E9-80AB-BB0369734267}"/>
              </a:ext>
            </a:extLst>
          </p:cNvPr>
          <p:cNvSpPr/>
          <p:nvPr/>
        </p:nvSpPr>
        <p:spPr>
          <a:xfrm rot="16200000" flipH="1">
            <a:off x="789036" y="9871460"/>
            <a:ext cx="126897" cy="131252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AE469294-5CB6-09C5-C56D-68873BA04DB4}"/>
              </a:ext>
            </a:extLst>
          </p:cNvPr>
          <p:cNvSpPr/>
          <p:nvPr/>
        </p:nvSpPr>
        <p:spPr>
          <a:xfrm rot="16200000" flipH="1">
            <a:off x="1146287" y="9633122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47CEF8BF-98CA-5549-C797-911DECF3CC45}"/>
              </a:ext>
            </a:extLst>
          </p:cNvPr>
          <p:cNvSpPr/>
          <p:nvPr/>
        </p:nvSpPr>
        <p:spPr>
          <a:xfrm rot="16200000" flipH="1">
            <a:off x="1302248" y="9871461"/>
            <a:ext cx="126897" cy="131252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CC553347-C35F-4BE0-4FA7-60E3087B1B99}"/>
              </a:ext>
            </a:extLst>
          </p:cNvPr>
          <p:cNvSpPr/>
          <p:nvPr/>
        </p:nvSpPr>
        <p:spPr>
          <a:xfrm rot="16200000" flipH="1">
            <a:off x="990324" y="9872646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3BACB9E4-4AD5-290F-DB71-57B22025B293}"/>
              </a:ext>
            </a:extLst>
          </p:cNvPr>
          <p:cNvCxnSpPr>
            <a:cxnSpLocks/>
            <a:stCxn id="217" idx="3"/>
            <a:endCxn id="220" idx="7"/>
          </p:cNvCxnSpPr>
          <p:nvPr/>
        </p:nvCxnSpPr>
        <p:spPr>
          <a:xfrm flipH="1">
            <a:off x="494156" y="9653885"/>
            <a:ext cx="248771" cy="3292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DC2C1BB8-E97F-0526-FC49-95BD916BECD3}"/>
              </a:ext>
            </a:extLst>
          </p:cNvPr>
          <p:cNvCxnSpPr>
            <a:cxnSpLocks/>
            <a:stCxn id="217" idx="1"/>
            <a:endCxn id="105" idx="5"/>
          </p:cNvCxnSpPr>
          <p:nvPr/>
        </p:nvCxnSpPr>
        <p:spPr>
          <a:xfrm>
            <a:off x="650118" y="9653885"/>
            <a:ext cx="248771" cy="32806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E929A3B1-352D-3406-0576-FB3BBB6A77FD}"/>
              </a:ext>
            </a:extLst>
          </p:cNvPr>
          <p:cNvCxnSpPr>
            <a:cxnSpLocks/>
            <a:stCxn id="106" idx="3"/>
            <a:endCxn id="108" idx="7"/>
          </p:cNvCxnSpPr>
          <p:nvPr/>
        </p:nvCxnSpPr>
        <p:spPr>
          <a:xfrm flipH="1">
            <a:off x="1007368" y="9653885"/>
            <a:ext cx="248772" cy="3292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BA3CF2DA-4DC4-6D51-AA6B-32824B5EEE52}"/>
              </a:ext>
            </a:extLst>
          </p:cNvPr>
          <p:cNvCxnSpPr>
            <a:cxnSpLocks/>
            <a:stCxn id="106" idx="1"/>
            <a:endCxn id="107" idx="5"/>
          </p:cNvCxnSpPr>
          <p:nvPr/>
        </p:nvCxnSpPr>
        <p:spPr>
          <a:xfrm>
            <a:off x="1163331" y="9653885"/>
            <a:ext cx="248771" cy="32806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C4976035-9485-FBF8-587E-33FB9A2F0A9D}"/>
              </a:ext>
            </a:extLst>
          </p:cNvPr>
          <p:cNvCxnSpPr>
            <a:cxnSpLocks/>
            <a:stCxn id="106" idx="5"/>
            <a:endCxn id="214" idx="1"/>
          </p:cNvCxnSpPr>
          <p:nvPr/>
        </p:nvCxnSpPr>
        <p:spPr>
          <a:xfrm flipH="1" flipV="1">
            <a:off x="906725" y="9428006"/>
            <a:ext cx="349415" cy="31560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A99EE9DF-5385-CE17-E1A1-74823D69A737}"/>
              </a:ext>
            </a:extLst>
          </p:cNvPr>
          <p:cNvCxnSpPr>
            <a:cxnSpLocks/>
            <a:stCxn id="214" idx="3"/>
            <a:endCxn id="217" idx="7"/>
          </p:cNvCxnSpPr>
          <p:nvPr/>
        </p:nvCxnSpPr>
        <p:spPr>
          <a:xfrm flipH="1">
            <a:off x="650118" y="9428006"/>
            <a:ext cx="349416" cy="31560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Oval 114">
            <a:extLst>
              <a:ext uri="{FF2B5EF4-FFF2-40B4-BE49-F238E27FC236}">
                <a16:creationId xmlns:a16="http://schemas.microsoft.com/office/drawing/2014/main" id="{004AC65D-31DE-7D89-BFB5-4F733DD38A41}"/>
              </a:ext>
            </a:extLst>
          </p:cNvPr>
          <p:cNvSpPr/>
          <p:nvPr/>
        </p:nvSpPr>
        <p:spPr>
          <a:xfrm rot="16200000" flipH="1">
            <a:off x="3270458" y="9871461"/>
            <a:ext cx="126897" cy="131252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E9D7CFA9-9B27-82EA-FAB2-89FE0FBFB7AB}"/>
              </a:ext>
            </a:extLst>
          </p:cNvPr>
          <p:cNvSpPr/>
          <p:nvPr/>
        </p:nvSpPr>
        <p:spPr>
          <a:xfrm rot="16200000" flipH="1">
            <a:off x="3627708" y="9633124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5632CCCF-E32A-9AE6-C0FD-B6DD6BE394E6}"/>
              </a:ext>
            </a:extLst>
          </p:cNvPr>
          <p:cNvSpPr/>
          <p:nvPr/>
        </p:nvSpPr>
        <p:spPr>
          <a:xfrm rot="16200000" flipH="1">
            <a:off x="3783670" y="9871462"/>
            <a:ext cx="126897" cy="131252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3A6F729F-39D7-EBF8-36D4-E7AC28B15FCA}"/>
              </a:ext>
            </a:extLst>
          </p:cNvPr>
          <p:cNvSpPr/>
          <p:nvPr/>
        </p:nvSpPr>
        <p:spPr>
          <a:xfrm rot="16200000" flipH="1">
            <a:off x="3471746" y="9872647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DC741FE6-86B5-DFF1-D743-9F70561F7C39}"/>
              </a:ext>
            </a:extLst>
          </p:cNvPr>
          <p:cNvCxnSpPr>
            <a:cxnSpLocks/>
            <a:stCxn id="224" idx="1"/>
            <a:endCxn id="115" idx="5"/>
          </p:cNvCxnSpPr>
          <p:nvPr/>
        </p:nvCxnSpPr>
        <p:spPr>
          <a:xfrm>
            <a:off x="3131540" y="9653886"/>
            <a:ext cx="248771" cy="32806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1E7F2069-AA40-3A32-A899-76F227787037}"/>
              </a:ext>
            </a:extLst>
          </p:cNvPr>
          <p:cNvCxnSpPr>
            <a:cxnSpLocks/>
            <a:stCxn id="116" idx="3"/>
            <a:endCxn id="118" idx="7"/>
          </p:cNvCxnSpPr>
          <p:nvPr/>
        </p:nvCxnSpPr>
        <p:spPr>
          <a:xfrm flipH="1">
            <a:off x="3488790" y="9653886"/>
            <a:ext cx="248772" cy="3292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4C9545E2-D7C0-D2AC-E917-60FBE7ECE825}"/>
              </a:ext>
            </a:extLst>
          </p:cNvPr>
          <p:cNvCxnSpPr>
            <a:cxnSpLocks/>
            <a:stCxn id="116" idx="1"/>
            <a:endCxn id="117" idx="5"/>
          </p:cNvCxnSpPr>
          <p:nvPr/>
        </p:nvCxnSpPr>
        <p:spPr>
          <a:xfrm>
            <a:off x="3644752" y="9653886"/>
            <a:ext cx="248771" cy="32806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5E824EE8-EB29-18FC-4891-3731DD015D43}"/>
              </a:ext>
            </a:extLst>
          </p:cNvPr>
          <p:cNvCxnSpPr>
            <a:cxnSpLocks/>
            <a:stCxn id="116" idx="5"/>
            <a:endCxn id="215" idx="1"/>
          </p:cNvCxnSpPr>
          <p:nvPr/>
        </p:nvCxnSpPr>
        <p:spPr>
          <a:xfrm flipH="1" flipV="1">
            <a:off x="3388146" y="9428007"/>
            <a:ext cx="349415" cy="31560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20BA32E9-FB21-DA52-DC5C-FC77BD661090}"/>
              </a:ext>
            </a:extLst>
          </p:cNvPr>
          <p:cNvCxnSpPr>
            <a:cxnSpLocks/>
            <a:stCxn id="215" idx="3"/>
            <a:endCxn id="224" idx="7"/>
          </p:cNvCxnSpPr>
          <p:nvPr/>
        </p:nvCxnSpPr>
        <p:spPr>
          <a:xfrm flipH="1">
            <a:off x="3131540" y="9428007"/>
            <a:ext cx="349416" cy="31560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Oval 123">
            <a:extLst>
              <a:ext uri="{FF2B5EF4-FFF2-40B4-BE49-F238E27FC236}">
                <a16:creationId xmlns:a16="http://schemas.microsoft.com/office/drawing/2014/main" id="{90627558-D0EC-4CDD-BA93-B7808DF3BB89}"/>
              </a:ext>
            </a:extLst>
          </p:cNvPr>
          <p:cNvSpPr/>
          <p:nvPr/>
        </p:nvSpPr>
        <p:spPr>
          <a:xfrm rot="16200000" flipH="1">
            <a:off x="1873785" y="9633122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6A38A1CA-5736-1667-1AB1-E5D1783A7929}"/>
              </a:ext>
            </a:extLst>
          </p:cNvPr>
          <p:cNvSpPr/>
          <p:nvPr/>
        </p:nvSpPr>
        <p:spPr>
          <a:xfrm rot="16200000" flipH="1">
            <a:off x="2029747" y="9871460"/>
            <a:ext cx="126897" cy="131252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5FAF1CCF-D377-FDF5-072A-EC343AA8AE3E}"/>
              </a:ext>
            </a:extLst>
          </p:cNvPr>
          <p:cNvSpPr/>
          <p:nvPr/>
        </p:nvSpPr>
        <p:spPr>
          <a:xfrm rot="16200000" flipH="1">
            <a:off x="1717823" y="9872645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253BE1FF-9473-486B-E849-890A7F3B5E5D}"/>
              </a:ext>
            </a:extLst>
          </p:cNvPr>
          <p:cNvSpPr/>
          <p:nvPr/>
        </p:nvSpPr>
        <p:spPr>
          <a:xfrm rot="16200000" flipH="1">
            <a:off x="2542959" y="9871461"/>
            <a:ext cx="126897" cy="131252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C4B6E108-3661-4AA7-180C-DC4C6CEE88A2}"/>
              </a:ext>
            </a:extLst>
          </p:cNvPr>
          <p:cNvCxnSpPr>
            <a:cxnSpLocks/>
            <a:stCxn id="124" idx="3"/>
            <a:endCxn id="126" idx="7"/>
          </p:cNvCxnSpPr>
          <p:nvPr/>
        </p:nvCxnSpPr>
        <p:spPr>
          <a:xfrm flipH="1">
            <a:off x="1734867" y="9653885"/>
            <a:ext cx="248771" cy="3292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2E24A1F1-CB16-4509-E89F-DD074E835AB8}"/>
              </a:ext>
            </a:extLst>
          </p:cNvPr>
          <p:cNvCxnSpPr>
            <a:cxnSpLocks/>
            <a:stCxn id="124" idx="1"/>
            <a:endCxn id="125" idx="5"/>
          </p:cNvCxnSpPr>
          <p:nvPr/>
        </p:nvCxnSpPr>
        <p:spPr>
          <a:xfrm>
            <a:off x="1890829" y="9653885"/>
            <a:ext cx="248771" cy="32806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725C815C-B6B4-D726-C896-68C4C7AF6BAA}"/>
              </a:ext>
            </a:extLst>
          </p:cNvPr>
          <p:cNvCxnSpPr>
            <a:cxnSpLocks/>
            <a:stCxn id="218" idx="3"/>
            <a:endCxn id="222" idx="7"/>
          </p:cNvCxnSpPr>
          <p:nvPr/>
        </p:nvCxnSpPr>
        <p:spPr>
          <a:xfrm flipH="1">
            <a:off x="2248079" y="9653885"/>
            <a:ext cx="248772" cy="3292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7B45B3BD-C513-E879-BC4A-0414A183B909}"/>
              </a:ext>
            </a:extLst>
          </p:cNvPr>
          <p:cNvCxnSpPr>
            <a:cxnSpLocks/>
            <a:stCxn id="218" idx="1"/>
            <a:endCxn id="127" idx="5"/>
          </p:cNvCxnSpPr>
          <p:nvPr/>
        </p:nvCxnSpPr>
        <p:spPr>
          <a:xfrm>
            <a:off x="2404042" y="9653885"/>
            <a:ext cx="248771" cy="32806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4955F9C9-1233-34CD-807F-6844EA090648}"/>
              </a:ext>
            </a:extLst>
          </p:cNvPr>
          <p:cNvCxnSpPr>
            <a:cxnSpLocks/>
            <a:stCxn id="218" idx="5"/>
            <a:endCxn id="216" idx="1"/>
          </p:cNvCxnSpPr>
          <p:nvPr/>
        </p:nvCxnSpPr>
        <p:spPr>
          <a:xfrm flipH="1" flipV="1">
            <a:off x="2147436" y="9428006"/>
            <a:ext cx="349415" cy="31560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44E4C89C-74C9-FD86-852D-5A48726132A3}"/>
              </a:ext>
            </a:extLst>
          </p:cNvPr>
          <p:cNvCxnSpPr>
            <a:cxnSpLocks/>
            <a:stCxn id="216" idx="3"/>
            <a:endCxn id="124" idx="7"/>
          </p:cNvCxnSpPr>
          <p:nvPr/>
        </p:nvCxnSpPr>
        <p:spPr>
          <a:xfrm flipH="1">
            <a:off x="1890829" y="9428006"/>
            <a:ext cx="349416" cy="31560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AE90FD2B-D06D-3FCA-DA96-E4B42AEF838C}"/>
              </a:ext>
            </a:extLst>
          </p:cNvPr>
          <p:cNvCxnSpPr>
            <a:cxnSpLocks/>
          </p:cNvCxnSpPr>
          <p:nvPr/>
        </p:nvCxnSpPr>
        <p:spPr>
          <a:xfrm flipH="1">
            <a:off x="966371" y="8573285"/>
            <a:ext cx="253495" cy="37513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CE9F2AEB-BBAB-115D-D5D5-E8A9B634FDE3}"/>
              </a:ext>
            </a:extLst>
          </p:cNvPr>
          <p:cNvCxnSpPr>
            <a:cxnSpLocks/>
          </p:cNvCxnSpPr>
          <p:nvPr/>
        </p:nvCxnSpPr>
        <p:spPr>
          <a:xfrm>
            <a:off x="3194298" y="8582775"/>
            <a:ext cx="253495" cy="37513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Arrow Connector 199">
            <a:extLst>
              <a:ext uri="{FF2B5EF4-FFF2-40B4-BE49-F238E27FC236}">
                <a16:creationId xmlns:a16="http://schemas.microsoft.com/office/drawing/2014/main" id="{A7567F9F-01E0-E894-81BC-0A18B54EFA2D}"/>
              </a:ext>
            </a:extLst>
          </p:cNvPr>
          <p:cNvCxnSpPr>
            <a:cxnSpLocks/>
          </p:cNvCxnSpPr>
          <p:nvPr/>
        </p:nvCxnSpPr>
        <p:spPr>
          <a:xfrm>
            <a:off x="2208156" y="8582775"/>
            <a:ext cx="0" cy="37513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Content Placeholder 6">
            <a:extLst>
              <a:ext uri="{FF2B5EF4-FFF2-40B4-BE49-F238E27FC236}">
                <a16:creationId xmlns:a16="http://schemas.microsoft.com/office/drawing/2014/main" id="{FA7A7752-86DA-8F0E-6303-937F33771BC8}"/>
              </a:ext>
            </a:extLst>
          </p:cNvPr>
          <p:cNvSpPr txBox="1">
            <a:spLocks/>
          </p:cNvSpPr>
          <p:nvPr/>
        </p:nvSpPr>
        <p:spPr>
          <a:xfrm>
            <a:off x="368454" y="9012724"/>
            <a:ext cx="1197982" cy="323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Tree 1</a:t>
            </a:r>
          </a:p>
        </p:txBody>
      </p:sp>
      <p:sp>
        <p:nvSpPr>
          <p:cNvPr id="202" name="Content Placeholder 6">
            <a:extLst>
              <a:ext uri="{FF2B5EF4-FFF2-40B4-BE49-F238E27FC236}">
                <a16:creationId xmlns:a16="http://schemas.microsoft.com/office/drawing/2014/main" id="{3F4CD494-8D9C-114E-C1EA-112342F1284C}"/>
              </a:ext>
            </a:extLst>
          </p:cNvPr>
          <p:cNvSpPr txBox="1">
            <a:spLocks/>
          </p:cNvSpPr>
          <p:nvPr/>
        </p:nvSpPr>
        <p:spPr>
          <a:xfrm>
            <a:off x="2849876" y="9012724"/>
            <a:ext cx="1197982" cy="323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Tree N</a:t>
            </a:r>
          </a:p>
        </p:txBody>
      </p:sp>
      <p:sp>
        <p:nvSpPr>
          <p:cNvPr id="203" name="Content Placeholder 6">
            <a:extLst>
              <a:ext uri="{FF2B5EF4-FFF2-40B4-BE49-F238E27FC236}">
                <a16:creationId xmlns:a16="http://schemas.microsoft.com/office/drawing/2014/main" id="{2AF427DF-E4FD-1BCE-6FDF-67F45DD56B32}"/>
              </a:ext>
            </a:extLst>
          </p:cNvPr>
          <p:cNvSpPr txBox="1">
            <a:spLocks/>
          </p:cNvSpPr>
          <p:nvPr/>
        </p:nvSpPr>
        <p:spPr>
          <a:xfrm>
            <a:off x="1609165" y="9012724"/>
            <a:ext cx="1197982" cy="323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Tree 2</a:t>
            </a:r>
          </a:p>
        </p:txBody>
      </p:sp>
      <p:sp>
        <p:nvSpPr>
          <p:cNvPr id="204" name="Content Placeholder 6">
            <a:extLst>
              <a:ext uri="{FF2B5EF4-FFF2-40B4-BE49-F238E27FC236}">
                <a16:creationId xmlns:a16="http://schemas.microsoft.com/office/drawing/2014/main" id="{2936352A-01D3-19C3-EFB0-18F86DB4E2EB}"/>
              </a:ext>
            </a:extLst>
          </p:cNvPr>
          <p:cNvSpPr txBox="1">
            <a:spLocks/>
          </p:cNvSpPr>
          <p:nvPr/>
        </p:nvSpPr>
        <p:spPr>
          <a:xfrm>
            <a:off x="406784" y="10490831"/>
            <a:ext cx="1121322" cy="3955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Result 1</a:t>
            </a:r>
          </a:p>
        </p:txBody>
      </p:sp>
      <p:sp>
        <p:nvSpPr>
          <p:cNvPr id="205" name="Content Placeholder 6">
            <a:extLst>
              <a:ext uri="{FF2B5EF4-FFF2-40B4-BE49-F238E27FC236}">
                <a16:creationId xmlns:a16="http://schemas.microsoft.com/office/drawing/2014/main" id="{D538447B-D41A-E014-8A49-09D8BAFDC54C}"/>
              </a:ext>
            </a:extLst>
          </p:cNvPr>
          <p:cNvSpPr txBox="1">
            <a:spLocks/>
          </p:cNvSpPr>
          <p:nvPr/>
        </p:nvSpPr>
        <p:spPr>
          <a:xfrm>
            <a:off x="2826845" y="10490831"/>
            <a:ext cx="1182683" cy="3955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Result N</a:t>
            </a:r>
          </a:p>
        </p:txBody>
      </p:sp>
      <p:sp>
        <p:nvSpPr>
          <p:cNvPr id="206" name="Content Placeholder 6">
            <a:extLst>
              <a:ext uri="{FF2B5EF4-FFF2-40B4-BE49-F238E27FC236}">
                <a16:creationId xmlns:a16="http://schemas.microsoft.com/office/drawing/2014/main" id="{ACEF0B69-BF0D-083F-2A37-CB92B0CD587A}"/>
              </a:ext>
            </a:extLst>
          </p:cNvPr>
          <p:cNvSpPr txBox="1">
            <a:spLocks/>
          </p:cNvSpPr>
          <p:nvPr/>
        </p:nvSpPr>
        <p:spPr>
          <a:xfrm>
            <a:off x="1647495" y="10505420"/>
            <a:ext cx="1121322" cy="3955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Result 2</a:t>
            </a:r>
          </a:p>
        </p:txBody>
      </p:sp>
      <p:cxnSp>
        <p:nvCxnSpPr>
          <p:cNvPr id="207" name="Straight Arrow Connector 206">
            <a:extLst>
              <a:ext uri="{FF2B5EF4-FFF2-40B4-BE49-F238E27FC236}">
                <a16:creationId xmlns:a16="http://schemas.microsoft.com/office/drawing/2014/main" id="{3ECB5EAE-FDFB-9134-771A-F0454B0AF7D0}"/>
              </a:ext>
            </a:extLst>
          </p:cNvPr>
          <p:cNvCxnSpPr>
            <a:cxnSpLocks/>
          </p:cNvCxnSpPr>
          <p:nvPr/>
        </p:nvCxnSpPr>
        <p:spPr>
          <a:xfrm flipH="1">
            <a:off x="966371" y="10171323"/>
            <a:ext cx="2148" cy="22209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Arrow Connector 207">
            <a:extLst>
              <a:ext uri="{FF2B5EF4-FFF2-40B4-BE49-F238E27FC236}">
                <a16:creationId xmlns:a16="http://schemas.microsoft.com/office/drawing/2014/main" id="{B2FF30C0-4F0D-BB3C-EC42-D7B9C851C92E}"/>
              </a:ext>
            </a:extLst>
          </p:cNvPr>
          <p:cNvCxnSpPr>
            <a:cxnSpLocks/>
          </p:cNvCxnSpPr>
          <p:nvPr/>
        </p:nvCxnSpPr>
        <p:spPr>
          <a:xfrm flipH="1">
            <a:off x="3447793" y="10171323"/>
            <a:ext cx="2148" cy="22209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>
            <a:extLst>
              <a:ext uri="{FF2B5EF4-FFF2-40B4-BE49-F238E27FC236}">
                <a16:creationId xmlns:a16="http://schemas.microsoft.com/office/drawing/2014/main" id="{73731FC4-F04C-58A7-DBEA-CAD70984E76B}"/>
              </a:ext>
            </a:extLst>
          </p:cNvPr>
          <p:cNvCxnSpPr>
            <a:cxnSpLocks/>
          </p:cNvCxnSpPr>
          <p:nvPr/>
        </p:nvCxnSpPr>
        <p:spPr>
          <a:xfrm flipH="1">
            <a:off x="2207082" y="10171323"/>
            <a:ext cx="2148" cy="22209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09">
            <a:extLst>
              <a:ext uri="{FF2B5EF4-FFF2-40B4-BE49-F238E27FC236}">
                <a16:creationId xmlns:a16="http://schemas.microsoft.com/office/drawing/2014/main" id="{5097C961-A875-8582-2B4E-109B08D5E8FB}"/>
              </a:ext>
            </a:extLst>
          </p:cNvPr>
          <p:cNvCxnSpPr>
            <a:cxnSpLocks/>
          </p:cNvCxnSpPr>
          <p:nvPr/>
        </p:nvCxnSpPr>
        <p:spPr>
          <a:xfrm>
            <a:off x="985140" y="11128271"/>
            <a:ext cx="462563" cy="21041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>
            <a:extLst>
              <a:ext uri="{FF2B5EF4-FFF2-40B4-BE49-F238E27FC236}">
                <a16:creationId xmlns:a16="http://schemas.microsoft.com/office/drawing/2014/main" id="{C00DB90D-9B71-842A-9DCA-70DE7B4938CA}"/>
              </a:ext>
            </a:extLst>
          </p:cNvPr>
          <p:cNvCxnSpPr>
            <a:cxnSpLocks/>
          </p:cNvCxnSpPr>
          <p:nvPr/>
        </p:nvCxnSpPr>
        <p:spPr>
          <a:xfrm flipH="1">
            <a:off x="2982329" y="11135020"/>
            <a:ext cx="462563" cy="21041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65BBE07A-CCA4-5BC8-11D8-A1029F939D29}"/>
              </a:ext>
            </a:extLst>
          </p:cNvPr>
          <p:cNvCxnSpPr>
            <a:cxnSpLocks/>
          </p:cNvCxnSpPr>
          <p:nvPr/>
        </p:nvCxnSpPr>
        <p:spPr>
          <a:xfrm flipH="1">
            <a:off x="2207082" y="11052864"/>
            <a:ext cx="2148" cy="22209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Arrow Connector 212">
            <a:extLst>
              <a:ext uri="{FF2B5EF4-FFF2-40B4-BE49-F238E27FC236}">
                <a16:creationId xmlns:a16="http://schemas.microsoft.com/office/drawing/2014/main" id="{1CE83D2F-FBBA-9D8C-0F6C-8F4E19AEC4DF}"/>
              </a:ext>
            </a:extLst>
          </p:cNvPr>
          <p:cNvCxnSpPr>
            <a:cxnSpLocks/>
          </p:cNvCxnSpPr>
          <p:nvPr/>
        </p:nvCxnSpPr>
        <p:spPr>
          <a:xfrm flipH="1">
            <a:off x="2207082" y="11761186"/>
            <a:ext cx="2148" cy="22209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Oval 213">
            <a:extLst>
              <a:ext uri="{FF2B5EF4-FFF2-40B4-BE49-F238E27FC236}">
                <a16:creationId xmlns:a16="http://schemas.microsoft.com/office/drawing/2014/main" id="{17724750-4B74-8544-7C8D-82B0236B0716}"/>
              </a:ext>
            </a:extLst>
          </p:cNvPr>
          <p:cNvSpPr/>
          <p:nvPr/>
        </p:nvSpPr>
        <p:spPr>
          <a:xfrm rot="16200000" flipH="1">
            <a:off x="889681" y="9407244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689F0C03-D6F1-DCC1-083E-92AC2E37396F}"/>
              </a:ext>
            </a:extLst>
          </p:cNvPr>
          <p:cNvSpPr/>
          <p:nvPr/>
        </p:nvSpPr>
        <p:spPr>
          <a:xfrm rot="16200000" flipH="1">
            <a:off x="3371103" y="9407245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4836ABD3-EB92-D8F4-68A3-4BAFB64D0EC5}"/>
              </a:ext>
            </a:extLst>
          </p:cNvPr>
          <p:cNvSpPr/>
          <p:nvPr/>
        </p:nvSpPr>
        <p:spPr>
          <a:xfrm rot="16200000" flipH="1">
            <a:off x="2130392" y="9407244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44718950-AF26-37AC-FBD3-59EFCD2E6E10}"/>
              </a:ext>
            </a:extLst>
          </p:cNvPr>
          <p:cNvSpPr/>
          <p:nvPr/>
        </p:nvSpPr>
        <p:spPr>
          <a:xfrm rot="16200000" flipH="1">
            <a:off x="633074" y="9633122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5EB0BF2D-D9D7-87A1-E038-AF0B3F458AD8}"/>
              </a:ext>
            </a:extLst>
          </p:cNvPr>
          <p:cNvSpPr/>
          <p:nvPr/>
        </p:nvSpPr>
        <p:spPr>
          <a:xfrm rot="16200000" flipH="1">
            <a:off x="2386998" y="9633122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8E516428-A336-B5A7-097A-D777A46302D4}"/>
              </a:ext>
            </a:extLst>
          </p:cNvPr>
          <p:cNvCxnSpPr>
            <a:cxnSpLocks/>
            <a:stCxn id="224" idx="3"/>
            <a:endCxn id="221" idx="7"/>
          </p:cNvCxnSpPr>
          <p:nvPr/>
        </p:nvCxnSpPr>
        <p:spPr>
          <a:xfrm flipH="1">
            <a:off x="2975578" y="9653886"/>
            <a:ext cx="248771" cy="3292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:a16="http://schemas.microsoft.com/office/drawing/2014/main" id="{022EAC96-99E6-AF3B-D404-D0798A22C6A1}"/>
              </a:ext>
            </a:extLst>
          </p:cNvPr>
          <p:cNvSpPr/>
          <p:nvPr/>
        </p:nvSpPr>
        <p:spPr>
          <a:xfrm rot="16200000" flipH="1">
            <a:off x="477112" y="9872645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27FA65D4-3852-7071-8106-DA7B8D6B4ADD}"/>
              </a:ext>
            </a:extLst>
          </p:cNvPr>
          <p:cNvSpPr/>
          <p:nvPr/>
        </p:nvSpPr>
        <p:spPr>
          <a:xfrm rot="16200000" flipH="1">
            <a:off x="2958534" y="9872647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E4B0AA86-DD28-4EC1-3DD9-FF13BB174BAD}"/>
              </a:ext>
            </a:extLst>
          </p:cNvPr>
          <p:cNvSpPr/>
          <p:nvPr/>
        </p:nvSpPr>
        <p:spPr>
          <a:xfrm rot="16200000" flipH="1">
            <a:off x="2231035" y="9872646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3" name="Content Placeholder 6">
            <a:extLst>
              <a:ext uri="{FF2B5EF4-FFF2-40B4-BE49-F238E27FC236}">
                <a16:creationId xmlns:a16="http://schemas.microsoft.com/office/drawing/2014/main" id="{A78CB58E-43C8-5731-808E-8E676FE71E0C}"/>
              </a:ext>
            </a:extLst>
          </p:cNvPr>
          <p:cNvSpPr txBox="1">
            <a:spLocks/>
          </p:cNvSpPr>
          <p:nvPr/>
        </p:nvSpPr>
        <p:spPr>
          <a:xfrm>
            <a:off x="971420" y="12018957"/>
            <a:ext cx="2473472" cy="470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Classification</a:t>
            </a:r>
          </a:p>
        </p:txBody>
      </p:sp>
      <p:sp>
        <p:nvSpPr>
          <p:cNvPr id="224" name="Oval 223">
            <a:extLst>
              <a:ext uri="{FF2B5EF4-FFF2-40B4-BE49-F238E27FC236}">
                <a16:creationId xmlns:a16="http://schemas.microsoft.com/office/drawing/2014/main" id="{36895373-D3D6-B73D-9590-CC4DE0ACFD8E}"/>
              </a:ext>
            </a:extLst>
          </p:cNvPr>
          <p:cNvSpPr/>
          <p:nvPr/>
        </p:nvSpPr>
        <p:spPr>
          <a:xfrm rot="16200000" flipH="1">
            <a:off x="3114496" y="9633124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35B9093A-32DD-E9F4-53B7-3C1416FE0667}"/>
              </a:ext>
            </a:extLst>
          </p:cNvPr>
          <p:cNvSpPr txBox="1"/>
          <p:nvPr/>
        </p:nvSpPr>
        <p:spPr>
          <a:xfrm>
            <a:off x="306995" y="13719607"/>
            <a:ext cx="116635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This method was our baseline, achieving 55% accuracy</a:t>
            </a:r>
          </a:p>
        </p:txBody>
      </p: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F2FE06E9-2763-603A-81EE-442D996627E5}"/>
              </a:ext>
            </a:extLst>
          </p:cNvPr>
          <p:cNvGrpSpPr/>
          <p:nvPr/>
        </p:nvGrpSpPr>
        <p:grpSpPr>
          <a:xfrm>
            <a:off x="4245327" y="7132868"/>
            <a:ext cx="7725323" cy="2804218"/>
            <a:chOff x="4245206" y="1082694"/>
            <a:chExt cx="7725323" cy="2804218"/>
          </a:xfrm>
        </p:grpSpPr>
        <p:sp>
          <p:nvSpPr>
            <p:cNvPr id="261" name="Rectangle: Rounded Corners 260">
              <a:extLst>
                <a:ext uri="{FF2B5EF4-FFF2-40B4-BE49-F238E27FC236}">
                  <a16:creationId xmlns:a16="http://schemas.microsoft.com/office/drawing/2014/main" id="{EC85C760-3C4F-E02F-AC6F-BB3C930597F7}"/>
                </a:ext>
              </a:extLst>
            </p:cNvPr>
            <p:cNvSpPr/>
            <p:nvPr/>
          </p:nvSpPr>
          <p:spPr>
            <a:xfrm>
              <a:off x="4245206" y="1082694"/>
              <a:ext cx="7725323" cy="2804218"/>
            </a:xfrm>
            <a:prstGeom prst="roundRect">
              <a:avLst>
                <a:gd name="adj" fmla="val 2134"/>
              </a:avLst>
            </a:prstGeom>
            <a:noFill/>
            <a:ln w="76200">
              <a:solidFill>
                <a:srgbClr val="AB9B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FBC74499-F266-3785-B88D-4D6A29E7EE32}"/>
                </a:ext>
              </a:extLst>
            </p:cNvPr>
            <p:cNvSpPr txBox="1"/>
            <p:nvPr/>
          </p:nvSpPr>
          <p:spPr>
            <a:xfrm>
              <a:off x="4559399" y="2917984"/>
              <a:ext cx="21804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Each tree is trained on a random subset of the training data</a:t>
              </a:r>
            </a:p>
          </p:txBody>
        </p:sp>
        <p:pic>
          <p:nvPicPr>
            <p:cNvPr id="263" name="Picture 262">
              <a:extLst>
                <a:ext uri="{FF2B5EF4-FFF2-40B4-BE49-F238E27FC236}">
                  <a16:creationId xmlns:a16="http://schemas.microsoft.com/office/drawing/2014/main" id="{A91458AB-98E0-474C-C56F-EA62C383C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54392" y="1288599"/>
              <a:ext cx="1517752" cy="1517752"/>
            </a:xfrm>
            <a:prstGeom prst="rect">
              <a:avLst/>
            </a:prstGeom>
          </p:spPr>
        </p:pic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D103AF3B-7903-BB40-69D1-F5DDEC99AA63}"/>
                </a:ext>
              </a:extLst>
            </p:cNvPr>
            <p:cNvSpPr txBox="1"/>
            <p:nvPr/>
          </p:nvSpPr>
          <p:spPr>
            <a:xfrm>
              <a:off x="6878948" y="2917984"/>
              <a:ext cx="24708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Based on the principle of “wisdom of the crowd”</a:t>
              </a:r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5622688D-A77B-8197-699B-A63A08B0ECE5}"/>
                </a:ext>
              </a:extLst>
            </p:cNvPr>
            <p:cNvSpPr txBox="1"/>
            <p:nvPr/>
          </p:nvSpPr>
          <p:spPr>
            <a:xfrm>
              <a:off x="9327536" y="2917984"/>
              <a:ext cx="23703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Trained on extracted statistical features of the images</a:t>
              </a:r>
            </a:p>
          </p:txBody>
        </p:sp>
        <p:pic>
          <p:nvPicPr>
            <p:cNvPr id="266" name="Picture 265">
              <a:extLst>
                <a:ext uri="{FF2B5EF4-FFF2-40B4-BE49-F238E27FC236}">
                  <a16:creationId xmlns:a16="http://schemas.microsoft.com/office/drawing/2014/main" id="{A3F33335-0086-DD7D-2373-FD6F757FF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48993" y="1317187"/>
              <a:ext cx="1489164" cy="1489164"/>
            </a:xfrm>
            <a:prstGeom prst="rect">
              <a:avLst/>
            </a:prstGeom>
          </p:spPr>
        </p:pic>
        <p:pic>
          <p:nvPicPr>
            <p:cNvPr id="267" name="Picture 266">
              <a:extLst>
                <a:ext uri="{FF2B5EF4-FFF2-40B4-BE49-F238E27FC236}">
                  <a16:creationId xmlns:a16="http://schemas.microsoft.com/office/drawing/2014/main" id="{B9AF36CC-4550-F8CC-AA06-A1E74FC8A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17479" y="1383989"/>
              <a:ext cx="1422362" cy="1422362"/>
            </a:xfrm>
            <a:prstGeom prst="rect">
              <a:avLst/>
            </a:prstGeom>
          </p:spPr>
        </p:pic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0F70AC92-8E2E-C2B2-17A1-0CC9E9756B3A}"/>
              </a:ext>
            </a:extLst>
          </p:cNvPr>
          <p:cNvGrpSpPr/>
          <p:nvPr/>
        </p:nvGrpSpPr>
        <p:grpSpPr>
          <a:xfrm>
            <a:off x="4209109" y="11872231"/>
            <a:ext cx="7761420" cy="1876001"/>
            <a:chOff x="4209109" y="3998545"/>
            <a:chExt cx="7761420" cy="1876001"/>
          </a:xfrm>
        </p:grpSpPr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52115B0D-0019-2837-A535-73715791C435}"/>
                </a:ext>
              </a:extLst>
            </p:cNvPr>
            <p:cNvGrpSpPr/>
            <p:nvPr/>
          </p:nvGrpSpPr>
          <p:grpSpPr>
            <a:xfrm>
              <a:off x="4245206" y="3998545"/>
              <a:ext cx="7725323" cy="1876001"/>
              <a:chOff x="4245206" y="3998545"/>
              <a:chExt cx="7725323" cy="1876001"/>
            </a:xfrm>
          </p:grpSpPr>
          <p:sp>
            <p:nvSpPr>
              <p:cNvPr id="305" name="Rectangle: Rounded Corners 304">
                <a:extLst>
                  <a:ext uri="{FF2B5EF4-FFF2-40B4-BE49-F238E27FC236}">
                    <a16:creationId xmlns:a16="http://schemas.microsoft.com/office/drawing/2014/main" id="{2A52ED90-B683-FFD5-7406-9DF42F651330}"/>
                  </a:ext>
                </a:extLst>
              </p:cNvPr>
              <p:cNvSpPr/>
              <p:nvPr/>
            </p:nvSpPr>
            <p:spPr>
              <a:xfrm>
                <a:off x="4245206" y="3998545"/>
                <a:ext cx="7725323" cy="1876001"/>
              </a:xfrm>
              <a:prstGeom prst="roundRect">
                <a:avLst>
                  <a:gd name="adj" fmla="val 2134"/>
                </a:avLst>
              </a:prstGeom>
              <a:noFill/>
              <a:ln w="76200">
                <a:solidFill>
                  <a:srgbClr val="AB9B9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6" name="Title 1">
                    <a:extLst>
                      <a:ext uri="{FF2B5EF4-FFF2-40B4-BE49-F238E27FC236}">
                        <a16:creationId xmlns:a16="http://schemas.microsoft.com/office/drawing/2014/main" id="{7B727DD7-CB97-E061-09C0-111159956C3E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4302578" y="4140673"/>
                    <a:ext cx="2477480" cy="1121817"/>
                  </a:xfrm>
                  <a:prstGeom prst="rect">
                    <a:avLst/>
                  </a:prstGeom>
                </p:spPr>
                <p:txBody>
                  <a:bodyPr vert="horz" lIns="60960" tIns="30480" rIns="60960" bIns="30480" rtlCol="0" anchor="b">
                    <a:noAutofit/>
                  </a:bodyPr>
                  <a:lstStyle>
                    <a:lvl1pPr algn="ctr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60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marL="0" marR="0" lvl="0" indent="0" algn="ctr" defTabSz="609630" rtl="0" eaLnBrk="1" fontAlgn="auto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17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j-ea"/>
                                  <a:cs typeface="+mj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17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j-ea"/>
                                      <a:cs typeface="+mj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𝑹</m:t>
                                        </m:r>
                                        <m:r>
                                          <a:rPr kumimoji="0" lang="en-US" sz="17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𝑮𝑩</m:t>
                                        </m:r>
                                      </m:e>
                                      <m:sub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𝟏𝟏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17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𝑹</m:t>
                                        </m:r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𝑮𝑩</m:t>
                                        </m:r>
                                      </m:e>
                                      <m:sub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𝟏</m:t>
                                        </m:r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𝒏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17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17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kumimoji="0" lang="en-US" sz="17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𝑹</m:t>
                                        </m:r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𝑮𝑩</m:t>
                                        </m:r>
                                      </m:e>
                                      <m:sub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𝒎</m:t>
                                        </m:r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17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𝑹</m:t>
                                        </m:r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𝑮𝑩</m:t>
                                        </m:r>
                                      </m:e>
                                      <m:sub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𝒎𝒏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kumimoji="0" lang="en-US" sz="1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utfit" pitchFamily="2" charset="0"/>
                      <a:ea typeface="+mj-ea"/>
                      <a:cs typeface="+mj-cs"/>
                    </a:endParaRPr>
                  </a:p>
                </p:txBody>
              </p:sp>
            </mc:Choice>
            <mc:Fallback xmlns="">
              <p:sp>
                <p:nvSpPr>
                  <p:cNvPr id="86" name="Title 1">
                    <a:extLst>
                      <a:ext uri="{FF2B5EF4-FFF2-40B4-BE49-F238E27FC236}">
                        <a16:creationId xmlns:a16="http://schemas.microsoft.com/office/drawing/2014/main" id="{5A6D4ACA-40EC-6D15-5D32-7D560C7CA0E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02578" y="4140673"/>
                    <a:ext cx="2477480" cy="1121817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r="-73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07" name="TextBox 306">
                <a:extLst>
                  <a:ext uri="{FF2B5EF4-FFF2-40B4-BE49-F238E27FC236}">
                    <a16:creationId xmlns:a16="http://schemas.microsoft.com/office/drawing/2014/main" id="{EACA1534-BF1D-E182-A91D-70B823A8C6CA}"/>
                  </a:ext>
                </a:extLst>
              </p:cNvPr>
              <p:cNvSpPr txBox="1"/>
              <p:nvPr/>
            </p:nvSpPr>
            <p:spPr>
              <a:xfrm>
                <a:off x="4404001" y="5262490"/>
                <a:ext cx="2169520" cy="3987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Cambria Math" panose="02040503050406030204" pitchFamily="18" charset="0"/>
                    <a:cs typeface="+mn-cs"/>
                  </a:rPr>
                  <a:t>RGB Values</a:t>
                </a:r>
              </a:p>
            </p:txBody>
          </p:sp>
          <p:sp>
            <p:nvSpPr>
              <p:cNvPr id="308" name="TextBox 307">
                <a:extLst>
                  <a:ext uri="{FF2B5EF4-FFF2-40B4-BE49-F238E27FC236}">
                    <a16:creationId xmlns:a16="http://schemas.microsoft.com/office/drawing/2014/main" id="{61D43B08-64C9-91CE-216A-987A7A00F248}"/>
                  </a:ext>
                </a:extLst>
              </p:cNvPr>
              <p:cNvSpPr txBox="1"/>
              <p:nvPr/>
            </p:nvSpPr>
            <p:spPr>
              <a:xfrm>
                <a:off x="7060867" y="5299084"/>
                <a:ext cx="2266670" cy="3987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Cambria Math" panose="02040503050406030204" pitchFamily="18" charset="0"/>
                    <a:cs typeface="+mn-cs"/>
                  </a:rPr>
                  <a:t>Cosine coefficients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9" name="Title 1">
                    <a:extLst>
                      <a:ext uri="{FF2B5EF4-FFF2-40B4-BE49-F238E27FC236}">
                        <a16:creationId xmlns:a16="http://schemas.microsoft.com/office/drawing/2014/main" id="{02E90FFA-8E7D-D4AE-70B7-6CBE797501C9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7416300" y="4110628"/>
                    <a:ext cx="1647690" cy="1121817"/>
                  </a:xfrm>
                  <a:prstGeom prst="rect">
                    <a:avLst/>
                  </a:prstGeom>
                </p:spPr>
                <p:txBody>
                  <a:bodyPr vert="horz" lIns="60960" tIns="30480" rIns="60960" bIns="30480" rtlCol="0" anchor="b">
                    <a:noAutofit/>
                  </a:bodyPr>
                  <a:lstStyle>
                    <a:lvl1pPr algn="ctr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60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marL="0" marR="0" lvl="0" indent="0" algn="ctr" defTabSz="609630" rtl="0" eaLnBrk="1" fontAlgn="auto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17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j-ea"/>
                                  <a:cs typeface="+mj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17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j-ea"/>
                                      <a:cs typeface="+mj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7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𝑪</m:t>
                                        </m:r>
                                      </m:e>
                                      <m:sub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𝟏𝟏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17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7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𝑪</m:t>
                                        </m:r>
                                      </m:e>
                                      <m:sub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𝟏</m:t>
                                        </m:r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𝒏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17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17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kumimoji="0" lang="en-US" sz="17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7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𝑪</m:t>
                                        </m:r>
                                      </m:e>
                                      <m:sub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𝒎</m:t>
                                        </m:r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17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7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𝑪</m:t>
                                        </m:r>
                                      </m:e>
                                      <m:sub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𝒎𝒏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kumimoji="0" lang="en-US" sz="1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utfit" pitchFamily="2" charset="0"/>
                      <a:ea typeface="+mj-ea"/>
                      <a:cs typeface="+mj-cs"/>
                    </a:endParaRPr>
                  </a:p>
                </p:txBody>
              </p:sp>
            </mc:Choice>
            <mc:Fallback xmlns="">
              <p:sp>
                <p:nvSpPr>
                  <p:cNvPr id="90" name="Title 1">
                    <a:extLst>
                      <a:ext uri="{FF2B5EF4-FFF2-40B4-BE49-F238E27FC236}">
                        <a16:creationId xmlns:a16="http://schemas.microsoft.com/office/drawing/2014/main" id="{64C1C4E8-85F2-B1F2-B587-B68480A0958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16300" y="4110628"/>
                    <a:ext cx="1647690" cy="1121817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r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311" name="Picture 310">
                <a:extLst>
                  <a:ext uri="{FF2B5EF4-FFF2-40B4-BE49-F238E27FC236}">
                    <a16:creationId xmlns:a16="http://schemas.microsoft.com/office/drawing/2014/main" id="{676DC15A-AE02-E41A-EC33-91EA3B963B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124947" y="4118566"/>
                <a:ext cx="1290982" cy="1290982"/>
              </a:xfrm>
              <a:prstGeom prst="rect">
                <a:avLst/>
              </a:prstGeom>
            </p:spPr>
          </p:pic>
          <p:sp>
            <p:nvSpPr>
              <p:cNvPr id="312" name="Arrow: Right 311">
                <a:extLst>
                  <a:ext uri="{FF2B5EF4-FFF2-40B4-BE49-F238E27FC236}">
                    <a16:creationId xmlns:a16="http://schemas.microsoft.com/office/drawing/2014/main" id="{83D111D3-F38E-A039-D634-6FDAF97E83DF}"/>
                  </a:ext>
                </a:extLst>
              </p:cNvPr>
              <p:cNvSpPr/>
              <p:nvPr/>
            </p:nvSpPr>
            <p:spPr>
              <a:xfrm>
                <a:off x="9236021" y="4639004"/>
                <a:ext cx="567319" cy="371755"/>
              </a:xfrm>
              <a:prstGeom prst="rightArrow">
                <a:avLst>
                  <a:gd name="adj1" fmla="val 21211"/>
                  <a:gd name="adj2" fmla="val 72671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3" name="TextBox 312">
                <a:extLst>
                  <a:ext uri="{FF2B5EF4-FFF2-40B4-BE49-F238E27FC236}">
                    <a16:creationId xmlns:a16="http://schemas.microsoft.com/office/drawing/2014/main" id="{614210DB-53EB-F667-EE44-C4D99FB5DBBB}"/>
                  </a:ext>
                </a:extLst>
              </p:cNvPr>
              <p:cNvSpPr txBox="1"/>
              <p:nvPr/>
            </p:nvSpPr>
            <p:spPr>
              <a:xfrm>
                <a:off x="9696405" y="5299084"/>
                <a:ext cx="2165148" cy="3987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Cambria Math" panose="02040503050406030204" pitchFamily="18" charset="0"/>
                    <a:cs typeface="+mn-cs"/>
                  </a:rPr>
                  <a:t>Machine Learning</a:t>
                </a:r>
              </a:p>
            </p:txBody>
          </p:sp>
          <p:sp>
            <p:nvSpPr>
              <p:cNvPr id="314" name="Arrow: Right 313">
                <a:extLst>
                  <a:ext uri="{FF2B5EF4-FFF2-40B4-BE49-F238E27FC236}">
                    <a16:creationId xmlns:a16="http://schemas.microsoft.com/office/drawing/2014/main" id="{547B2F55-7965-7311-52D2-7A12DA0E210D}"/>
                  </a:ext>
                </a:extLst>
              </p:cNvPr>
              <p:cNvSpPr/>
              <p:nvPr/>
            </p:nvSpPr>
            <p:spPr>
              <a:xfrm>
                <a:off x="6734836" y="4639004"/>
                <a:ext cx="567319" cy="371755"/>
              </a:xfrm>
              <a:prstGeom prst="rightArrow">
                <a:avLst>
                  <a:gd name="adj1" fmla="val 21211"/>
                  <a:gd name="adj2" fmla="val 72671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id="{9F329942-CE15-7AA8-391A-F77C4AF6FB03}"/>
                </a:ext>
              </a:extLst>
            </p:cNvPr>
            <p:cNvSpPr txBox="1"/>
            <p:nvPr/>
          </p:nvSpPr>
          <p:spPr>
            <a:xfrm>
              <a:off x="4209109" y="4000942"/>
              <a:ext cx="775927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Features extracted frequency information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94478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43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6391B5-BB86-11F6-BFFF-F07690E6B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F350B978-772F-3286-DAE9-38E7FFAACB2B}"/>
              </a:ext>
            </a:extLst>
          </p:cNvPr>
          <p:cNvSpPr txBox="1"/>
          <p:nvPr/>
        </p:nvSpPr>
        <p:spPr>
          <a:xfrm>
            <a:off x="306994" y="-110040"/>
            <a:ext cx="11578012" cy="21816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Random Forest</a:t>
            </a:r>
          </a:p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848F8D6-E3BD-1804-BF5B-A941FCB5841A}"/>
              </a:ext>
            </a:extLst>
          </p:cNvPr>
          <p:cNvSpPr/>
          <p:nvPr/>
        </p:nvSpPr>
        <p:spPr>
          <a:xfrm>
            <a:off x="306994" y="1062414"/>
            <a:ext cx="3802325" cy="4811568"/>
          </a:xfrm>
          <a:prstGeom prst="roundRect">
            <a:avLst>
              <a:gd name="adj" fmla="val 2134"/>
            </a:avLst>
          </a:prstGeom>
          <a:noFill/>
          <a:ln w="76200">
            <a:solidFill>
              <a:srgbClr val="AB9B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7DC26A4-F080-0407-A305-A085344E10FE}"/>
              </a:ext>
            </a:extLst>
          </p:cNvPr>
          <p:cNvSpPr txBox="1">
            <a:spLocks/>
          </p:cNvSpPr>
          <p:nvPr/>
        </p:nvSpPr>
        <p:spPr>
          <a:xfrm>
            <a:off x="1480871" y="4538686"/>
            <a:ext cx="1454570" cy="470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Averaging</a:t>
            </a:r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1946C77D-B294-1F3E-450E-D6BB204C690E}"/>
              </a:ext>
            </a:extLst>
          </p:cNvPr>
          <p:cNvSpPr txBox="1">
            <a:spLocks/>
          </p:cNvSpPr>
          <p:nvPr/>
        </p:nvSpPr>
        <p:spPr>
          <a:xfrm>
            <a:off x="1529374" y="1225819"/>
            <a:ext cx="1357564" cy="575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39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Dataset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E3444-6C77-6D76-CC93-6950E664BD73}"/>
              </a:ext>
            </a:extLst>
          </p:cNvPr>
          <p:cNvGrpSpPr/>
          <p:nvPr/>
        </p:nvGrpSpPr>
        <p:grpSpPr>
          <a:xfrm>
            <a:off x="2702092" y="2846777"/>
            <a:ext cx="283077" cy="57515"/>
            <a:chOff x="8256522" y="2966771"/>
            <a:chExt cx="437306" cy="8885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60E1762-DBB0-6CA6-CE28-D45DD4EE1262}"/>
                </a:ext>
              </a:extLst>
            </p:cNvPr>
            <p:cNvSpPr/>
            <p:nvPr/>
          </p:nvSpPr>
          <p:spPr>
            <a:xfrm>
              <a:off x="8256522" y="2966773"/>
              <a:ext cx="83995" cy="888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CCE774-E44E-9535-C11A-6CDB02B65A64}"/>
                </a:ext>
              </a:extLst>
            </p:cNvPr>
            <p:cNvSpPr/>
            <p:nvPr/>
          </p:nvSpPr>
          <p:spPr>
            <a:xfrm>
              <a:off x="8431481" y="2966773"/>
              <a:ext cx="83995" cy="888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7E2512-0838-F4FD-238B-151923EEB221}"/>
                </a:ext>
              </a:extLst>
            </p:cNvPr>
            <p:cNvSpPr/>
            <p:nvPr/>
          </p:nvSpPr>
          <p:spPr>
            <a:xfrm>
              <a:off x="8609833" y="2966771"/>
              <a:ext cx="83995" cy="888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3CFD561E-C416-4050-686A-CD736340CF46}"/>
              </a:ext>
            </a:extLst>
          </p:cNvPr>
          <p:cNvSpPr/>
          <p:nvPr/>
        </p:nvSpPr>
        <p:spPr>
          <a:xfrm rot="16200000" flipH="1">
            <a:off x="789036" y="3072454"/>
            <a:ext cx="126897" cy="131252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4C20E9F-D3F8-D2BA-9F2D-2A1B46185661}"/>
              </a:ext>
            </a:extLst>
          </p:cNvPr>
          <p:cNvSpPr/>
          <p:nvPr/>
        </p:nvSpPr>
        <p:spPr>
          <a:xfrm rot="16200000" flipH="1">
            <a:off x="1146287" y="2834116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3A60D5-9795-9F36-52D7-DF0D9DEF4AF7}"/>
              </a:ext>
            </a:extLst>
          </p:cNvPr>
          <p:cNvSpPr/>
          <p:nvPr/>
        </p:nvSpPr>
        <p:spPr>
          <a:xfrm rot="16200000" flipH="1">
            <a:off x="1302248" y="3072455"/>
            <a:ext cx="126897" cy="131252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74179AE-D1DF-69A9-27CF-889C772CCE67}"/>
              </a:ext>
            </a:extLst>
          </p:cNvPr>
          <p:cNvSpPr/>
          <p:nvPr/>
        </p:nvSpPr>
        <p:spPr>
          <a:xfrm rot="16200000" flipH="1">
            <a:off x="990324" y="3073640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D12F640-E4EC-09B9-0A30-965962475864}"/>
              </a:ext>
            </a:extLst>
          </p:cNvPr>
          <p:cNvCxnSpPr>
            <a:cxnSpLocks/>
            <a:stCxn id="23" idx="3"/>
            <a:endCxn id="25" idx="7"/>
          </p:cNvCxnSpPr>
          <p:nvPr/>
        </p:nvCxnSpPr>
        <p:spPr>
          <a:xfrm flipH="1">
            <a:off x="494156" y="2854879"/>
            <a:ext cx="248771" cy="3292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4AEF2C5-7A40-6428-0F37-654C213521F4}"/>
              </a:ext>
            </a:extLst>
          </p:cNvPr>
          <p:cNvCxnSpPr>
            <a:cxnSpLocks/>
            <a:stCxn id="23" idx="1"/>
            <a:endCxn id="24" idx="5"/>
          </p:cNvCxnSpPr>
          <p:nvPr/>
        </p:nvCxnSpPr>
        <p:spPr>
          <a:xfrm>
            <a:off x="650118" y="2854879"/>
            <a:ext cx="248771" cy="32806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39975BF-097E-D9DC-BC28-594C484E47A0}"/>
              </a:ext>
            </a:extLst>
          </p:cNvPr>
          <p:cNvCxnSpPr>
            <a:cxnSpLocks/>
            <a:stCxn id="27" idx="3"/>
            <a:endCxn id="29" idx="7"/>
          </p:cNvCxnSpPr>
          <p:nvPr/>
        </p:nvCxnSpPr>
        <p:spPr>
          <a:xfrm flipH="1">
            <a:off x="1007368" y="2854879"/>
            <a:ext cx="248772" cy="3292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1A0F9C6-D592-A72D-2027-41E8436BBAFE}"/>
              </a:ext>
            </a:extLst>
          </p:cNvPr>
          <p:cNvCxnSpPr>
            <a:cxnSpLocks/>
            <a:stCxn id="27" idx="1"/>
            <a:endCxn id="28" idx="5"/>
          </p:cNvCxnSpPr>
          <p:nvPr/>
        </p:nvCxnSpPr>
        <p:spPr>
          <a:xfrm>
            <a:off x="1163331" y="2854879"/>
            <a:ext cx="248771" cy="32806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592414F-A49F-6380-FBBB-56963B16C8B7}"/>
              </a:ext>
            </a:extLst>
          </p:cNvPr>
          <p:cNvCxnSpPr>
            <a:cxnSpLocks/>
            <a:stCxn id="27" idx="5"/>
            <a:endCxn id="26" idx="1"/>
          </p:cNvCxnSpPr>
          <p:nvPr/>
        </p:nvCxnSpPr>
        <p:spPr>
          <a:xfrm flipH="1" flipV="1">
            <a:off x="906725" y="2629000"/>
            <a:ext cx="349415" cy="31560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BB81E90-4549-DE1B-C3BC-8C3D72BA2E51}"/>
              </a:ext>
            </a:extLst>
          </p:cNvPr>
          <p:cNvCxnSpPr>
            <a:cxnSpLocks/>
            <a:stCxn id="26" idx="3"/>
            <a:endCxn id="23" idx="7"/>
          </p:cNvCxnSpPr>
          <p:nvPr/>
        </p:nvCxnSpPr>
        <p:spPr>
          <a:xfrm flipH="1">
            <a:off x="650118" y="2629000"/>
            <a:ext cx="349416" cy="31560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5A0F70B7-67B3-FCD1-093F-649850895080}"/>
              </a:ext>
            </a:extLst>
          </p:cNvPr>
          <p:cNvSpPr/>
          <p:nvPr/>
        </p:nvSpPr>
        <p:spPr>
          <a:xfrm rot="16200000" flipH="1">
            <a:off x="3270458" y="3072455"/>
            <a:ext cx="126897" cy="131252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513EA16-954C-3ADC-4A8E-AFB2E027059F}"/>
              </a:ext>
            </a:extLst>
          </p:cNvPr>
          <p:cNvSpPr/>
          <p:nvPr/>
        </p:nvSpPr>
        <p:spPr>
          <a:xfrm rot="16200000" flipH="1">
            <a:off x="3627708" y="2834118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0D551BC-6D9A-F855-036E-CE5548D32DEC}"/>
              </a:ext>
            </a:extLst>
          </p:cNvPr>
          <p:cNvSpPr/>
          <p:nvPr/>
        </p:nvSpPr>
        <p:spPr>
          <a:xfrm rot="16200000" flipH="1">
            <a:off x="3783670" y="3072456"/>
            <a:ext cx="126897" cy="131252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3AFE7AA-8313-84FD-2A5A-29480313B8D8}"/>
              </a:ext>
            </a:extLst>
          </p:cNvPr>
          <p:cNvSpPr/>
          <p:nvPr/>
        </p:nvSpPr>
        <p:spPr>
          <a:xfrm rot="16200000" flipH="1">
            <a:off x="3471746" y="3073641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7369DE4-E2A4-F7C2-E51C-2FC7FE79125B}"/>
              </a:ext>
            </a:extLst>
          </p:cNvPr>
          <p:cNvCxnSpPr>
            <a:cxnSpLocks/>
            <a:stCxn id="49" idx="1"/>
            <a:endCxn id="50" idx="5"/>
          </p:cNvCxnSpPr>
          <p:nvPr/>
        </p:nvCxnSpPr>
        <p:spPr>
          <a:xfrm>
            <a:off x="3131540" y="2854880"/>
            <a:ext cx="248771" cy="32806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3EA17D0-9BCC-A54F-A7F5-E01CC7C27459}"/>
              </a:ext>
            </a:extLst>
          </p:cNvPr>
          <p:cNvCxnSpPr>
            <a:cxnSpLocks/>
            <a:stCxn id="53" idx="3"/>
            <a:endCxn id="55" idx="7"/>
          </p:cNvCxnSpPr>
          <p:nvPr/>
        </p:nvCxnSpPr>
        <p:spPr>
          <a:xfrm flipH="1">
            <a:off x="3488790" y="2854880"/>
            <a:ext cx="248772" cy="3292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1A9AED5-E217-5768-03C1-CF1AE687A466}"/>
              </a:ext>
            </a:extLst>
          </p:cNvPr>
          <p:cNvCxnSpPr>
            <a:cxnSpLocks/>
            <a:stCxn id="53" idx="1"/>
            <a:endCxn id="54" idx="5"/>
          </p:cNvCxnSpPr>
          <p:nvPr/>
        </p:nvCxnSpPr>
        <p:spPr>
          <a:xfrm>
            <a:off x="3644752" y="2854880"/>
            <a:ext cx="248771" cy="32806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D6928D3-E92B-15A8-4B81-A29148BE7077}"/>
              </a:ext>
            </a:extLst>
          </p:cNvPr>
          <p:cNvCxnSpPr>
            <a:cxnSpLocks/>
            <a:stCxn id="53" idx="5"/>
            <a:endCxn id="52" idx="1"/>
          </p:cNvCxnSpPr>
          <p:nvPr/>
        </p:nvCxnSpPr>
        <p:spPr>
          <a:xfrm flipH="1" flipV="1">
            <a:off x="3388146" y="2629001"/>
            <a:ext cx="349415" cy="31560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874CF70-1BD7-9F99-020F-798340A23033}"/>
              </a:ext>
            </a:extLst>
          </p:cNvPr>
          <p:cNvCxnSpPr>
            <a:cxnSpLocks/>
            <a:stCxn id="52" idx="3"/>
            <a:endCxn id="49" idx="7"/>
          </p:cNvCxnSpPr>
          <p:nvPr/>
        </p:nvCxnSpPr>
        <p:spPr>
          <a:xfrm flipH="1">
            <a:off x="3131540" y="2629001"/>
            <a:ext cx="349416" cy="31560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22816045-864A-266D-EC5D-C1B5133215EB}"/>
              </a:ext>
            </a:extLst>
          </p:cNvPr>
          <p:cNvSpPr/>
          <p:nvPr/>
        </p:nvSpPr>
        <p:spPr>
          <a:xfrm rot="16200000" flipH="1">
            <a:off x="1873785" y="2834116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CC748E4-E4B2-A15A-FCEA-CDF325E571FF}"/>
              </a:ext>
            </a:extLst>
          </p:cNvPr>
          <p:cNvSpPr/>
          <p:nvPr/>
        </p:nvSpPr>
        <p:spPr>
          <a:xfrm rot="16200000" flipH="1">
            <a:off x="2029747" y="3072454"/>
            <a:ext cx="126897" cy="131252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D5CF615-CA73-5D2D-7575-55C395422260}"/>
              </a:ext>
            </a:extLst>
          </p:cNvPr>
          <p:cNvSpPr/>
          <p:nvPr/>
        </p:nvSpPr>
        <p:spPr>
          <a:xfrm rot="16200000" flipH="1">
            <a:off x="1717823" y="3073639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FBC69F6-D038-6DBD-D2C1-5FDC068600F6}"/>
              </a:ext>
            </a:extLst>
          </p:cNvPr>
          <p:cNvSpPr/>
          <p:nvPr/>
        </p:nvSpPr>
        <p:spPr>
          <a:xfrm rot="16200000" flipH="1">
            <a:off x="2542959" y="3072455"/>
            <a:ext cx="126897" cy="131252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DE7B3BD-270D-7295-7ACE-A01A3BCC23D1}"/>
              </a:ext>
            </a:extLst>
          </p:cNvPr>
          <p:cNvCxnSpPr>
            <a:cxnSpLocks/>
            <a:stCxn id="36" idx="3"/>
            <a:endCxn id="38" idx="7"/>
          </p:cNvCxnSpPr>
          <p:nvPr/>
        </p:nvCxnSpPr>
        <p:spPr>
          <a:xfrm flipH="1">
            <a:off x="1734867" y="2854879"/>
            <a:ext cx="248771" cy="3292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AB16C93-349B-85B9-F3A6-D761FDD220E9}"/>
              </a:ext>
            </a:extLst>
          </p:cNvPr>
          <p:cNvCxnSpPr>
            <a:cxnSpLocks/>
            <a:stCxn id="36" idx="1"/>
            <a:endCxn id="37" idx="5"/>
          </p:cNvCxnSpPr>
          <p:nvPr/>
        </p:nvCxnSpPr>
        <p:spPr>
          <a:xfrm>
            <a:off x="1890829" y="2854879"/>
            <a:ext cx="248771" cy="32806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DECD9D0-0029-BB93-D404-5B3A6D3BEA46}"/>
              </a:ext>
            </a:extLst>
          </p:cNvPr>
          <p:cNvCxnSpPr>
            <a:cxnSpLocks/>
            <a:stCxn id="40" idx="3"/>
            <a:endCxn id="42" idx="7"/>
          </p:cNvCxnSpPr>
          <p:nvPr/>
        </p:nvCxnSpPr>
        <p:spPr>
          <a:xfrm flipH="1">
            <a:off x="2248079" y="2854879"/>
            <a:ext cx="248772" cy="3292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A614465-03FA-C08F-AB00-CCF0236A3A36}"/>
              </a:ext>
            </a:extLst>
          </p:cNvPr>
          <p:cNvCxnSpPr>
            <a:cxnSpLocks/>
            <a:stCxn id="40" idx="1"/>
            <a:endCxn id="41" idx="5"/>
          </p:cNvCxnSpPr>
          <p:nvPr/>
        </p:nvCxnSpPr>
        <p:spPr>
          <a:xfrm>
            <a:off x="2404042" y="2854879"/>
            <a:ext cx="248771" cy="32806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08561C6-265F-C638-C7FE-AC02BA1B8BB2}"/>
              </a:ext>
            </a:extLst>
          </p:cNvPr>
          <p:cNvCxnSpPr>
            <a:cxnSpLocks/>
            <a:stCxn id="40" idx="5"/>
            <a:endCxn id="39" idx="1"/>
          </p:cNvCxnSpPr>
          <p:nvPr/>
        </p:nvCxnSpPr>
        <p:spPr>
          <a:xfrm flipH="1" flipV="1">
            <a:off x="2147436" y="2629000"/>
            <a:ext cx="349415" cy="31560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00030BB-1562-0ABD-0829-2B5AB0B012C1}"/>
              </a:ext>
            </a:extLst>
          </p:cNvPr>
          <p:cNvCxnSpPr>
            <a:cxnSpLocks/>
            <a:stCxn id="39" idx="3"/>
            <a:endCxn id="36" idx="7"/>
          </p:cNvCxnSpPr>
          <p:nvPr/>
        </p:nvCxnSpPr>
        <p:spPr>
          <a:xfrm flipH="1">
            <a:off x="1890829" y="2629000"/>
            <a:ext cx="349416" cy="31560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33092007-0F37-8882-F8B8-209C7724D16C}"/>
              </a:ext>
            </a:extLst>
          </p:cNvPr>
          <p:cNvCxnSpPr>
            <a:cxnSpLocks/>
          </p:cNvCxnSpPr>
          <p:nvPr/>
        </p:nvCxnSpPr>
        <p:spPr>
          <a:xfrm flipH="1">
            <a:off x="966371" y="1774279"/>
            <a:ext cx="253495" cy="37513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8957DDFB-2A07-5CFC-293A-6B3AC43360AA}"/>
              </a:ext>
            </a:extLst>
          </p:cNvPr>
          <p:cNvCxnSpPr>
            <a:cxnSpLocks/>
          </p:cNvCxnSpPr>
          <p:nvPr/>
        </p:nvCxnSpPr>
        <p:spPr>
          <a:xfrm>
            <a:off x="3194298" y="1783769"/>
            <a:ext cx="253495" cy="37513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A2E6CC6-5EA6-8374-A64D-94898893C6CB}"/>
              </a:ext>
            </a:extLst>
          </p:cNvPr>
          <p:cNvCxnSpPr>
            <a:cxnSpLocks/>
          </p:cNvCxnSpPr>
          <p:nvPr/>
        </p:nvCxnSpPr>
        <p:spPr>
          <a:xfrm>
            <a:off x="2208156" y="1783769"/>
            <a:ext cx="0" cy="37513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7347A7A0-0DD4-ACF9-5427-C493B8217AA6}"/>
              </a:ext>
            </a:extLst>
          </p:cNvPr>
          <p:cNvSpPr txBox="1">
            <a:spLocks/>
          </p:cNvSpPr>
          <p:nvPr/>
        </p:nvSpPr>
        <p:spPr>
          <a:xfrm>
            <a:off x="368454" y="2213718"/>
            <a:ext cx="1197982" cy="323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Tree 1</a:t>
            </a:r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98E10C2A-8FC3-5DC7-55AC-75FE3D0A4C0B}"/>
              </a:ext>
            </a:extLst>
          </p:cNvPr>
          <p:cNvSpPr txBox="1">
            <a:spLocks/>
          </p:cNvSpPr>
          <p:nvPr/>
        </p:nvSpPr>
        <p:spPr>
          <a:xfrm>
            <a:off x="2849876" y="2213718"/>
            <a:ext cx="1197982" cy="323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Tree N</a:t>
            </a:r>
          </a:p>
        </p:txBody>
      </p:sp>
      <p:sp>
        <p:nvSpPr>
          <p:cNvPr id="77" name="Content Placeholder 6">
            <a:extLst>
              <a:ext uri="{FF2B5EF4-FFF2-40B4-BE49-F238E27FC236}">
                <a16:creationId xmlns:a16="http://schemas.microsoft.com/office/drawing/2014/main" id="{F69CD8FA-F9B1-7117-C4EC-96EBBCC00B02}"/>
              </a:ext>
            </a:extLst>
          </p:cNvPr>
          <p:cNvSpPr txBox="1">
            <a:spLocks/>
          </p:cNvSpPr>
          <p:nvPr/>
        </p:nvSpPr>
        <p:spPr>
          <a:xfrm>
            <a:off x="1609165" y="2213718"/>
            <a:ext cx="1197982" cy="323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Tree 2</a:t>
            </a:r>
          </a:p>
        </p:txBody>
      </p:sp>
      <p:sp>
        <p:nvSpPr>
          <p:cNvPr id="67" name="Content Placeholder 6">
            <a:extLst>
              <a:ext uri="{FF2B5EF4-FFF2-40B4-BE49-F238E27FC236}">
                <a16:creationId xmlns:a16="http://schemas.microsoft.com/office/drawing/2014/main" id="{330AA7EE-4D69-90B2-2F99-219647DB691C}"/>
              </a:ext>
            </a:extLst>
          </p:cNvPr>
          <p:cNvSpPr txBox="1">
            <a:spLocks/>
          </p:cNvSpPr>
          <p:nvPr/>
        </p:nvSpPr>
        <p:spPr>
          <a:xfrm>
            <a:off x="406784" y="3691825"/>
            <a:ext cx="1121322" cy="3955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Result 1</a:t>
            </a:r>
          </a:p>
        </p:txBody>
      </p:sp>
      <p:sp>
        <p:nvSpPr>
          <p:cNvPr id="71" name="Content Placeholder 6">
            <a:extLst>
              <a:ext uri="{FF2B5EF4-FFF2-40B4-BE49-F238E27FC236}">
                <a16:creationId xmlns:a16="http://schemas.microsoft.com/office/drawing/2014/main" id="{75B32CAB-EC31-C37D-F1A7-184477D342D3}"/>
              </a:ext>
            </a:extLst>
          </p:cNvPr>
          <p:cNvSpPr txBox="1">
            <a:spLocks/>
          </p:cNvSpPr>
          <p:nvPr/>
        </p:nvSpPr>
        <p:spPr>
          <a:xfrm>
            <a:off x="2826845" y="3691825"/>
            <a:ext cx="1182683" cy="3955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Result N</a:t>
            </a:r>
          </a:p>
        </p:txBody>
      </p:sp>
      <p:sp>
        <p:nvSpPr>
          <p:cNvPr id="69" name="Content Placeholder 6">
            <a:extLst>
              <a:ext uri="{FF2B5EF4-FFF2-40B4-BE49-F238E27FC236}">
                <a16:creationId xmlns:a16="http://schemas.microsoft.com/office/drawing/2014/main" id="{CA63C08D-9FF3-3D81-1549-EAF966A5E505}"/>
              </a:ext>
            </a:extLst>
          </p:cNvPr>
          <p:cNvSpPr txBox="1">
            <a:spLocks/>
          </p:cNvSpPr>
          <p:nvPr/>
        </p:nvSpPr>
        <p:spPr>
          <a:xfrm>
            <a:off x="1647495" y="3706414"/>
            <a:ext cx="1121322" cy="3955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Result 2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24C94DF-0D95-3AFB-5F88-8CD4684458AC}"/>
              </a:ext>
            </a:extLst>
          </p:cNvPr>
          <p:cNvCxnSpPr>
            <a:cxnSpLocks/>
          </p:cNvCxnSpPr>
          <p:nvPr/>
        </p:nvCxnSpPr>
        <p:spPr>
          <a:xfrm flipH="1">
            <a:off x="966371" y="3372317"/>
            <a:ext cx="2148" cy="22209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02E86D0D-5BF1-5F57-D45F-2FEFCCB5C546}"/>
              </a:ext>
            </a:extLst>
          </p:cNvPr>
          <p:cNvCxnSpPr>
            <a:cxnSpLocks/>
          </p:cNvCxnSpPr>
          <p:nvPr/>
        </p:nvCxnSpPr>
        <p:spPr>
          <a:xfrm flipH="1">
            <a:off x="3447793" y="3372317"/>
            <a:ext cx="2148" cy="22209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933EF4F7-1CD0-1CBB-8B12-5D734DDF861D}"/>
              </a:ext>
            </a:extLst>
          </p:cNvPr>
          <p:cNvCxnSpPr>
            <a:cxnSpLocks/>
          </p:cNvCxnSpPr>
          <p:nvPr/>
        </p:nvCxnSpPr>
        <p:spPr>
          <a:xfrm flipH="1">
            <a:off x="2207082" y="3372317"/>
            <a:ext cx="2148" cy="22209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E51ABABE-0873-86ED-F579-E0385B382DE5}"/>
              </a:ext>
            </a:extLst>
          </p:cNvPr>
          <p:cNvCxnSpPr>
            <a:cxnSpLocks/>
          </p:cNvCxnSpPr>
          <p:nvPr/>
        </p:nvCxnSpPr>
        <p:spPr>
          <a:xfrm>
            <a:off x="985140" y="4329265"/>
            <a:ext cx="462563" cy="21041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8CD373E1-447F-6811-3195-6F285165A9F9}"/>
              </a:ext>
            </a:extLst>
          </p:cNvPr>
          <p:cNvCxnSpPr>
            <a:cxnSpLocks/>
          </p:cNvCxnSpPr>
          <p:nvPr/>
        </p:nvCxnSpPr>
        <p:spPr>
          <a:xfrm flipH="1">
            <a:off x="2982329" y="4336014"/>
            <a:ext cx="462563" cy="21041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4BC281CE-2F77-6DAF-B691-28C6FFD9F035}"/>
              </a:ext>
            </a:extLst>
          </p:cNvPr>
          <p:cNvCxnSpPr>
            <a:cxnSpLocks/>
          </p:cNvCxnSpPr>
          <p:nvPr/>
        </p:nvCxnSpPr>
        <p:spPr>
          <a:xfrm flipH="1">
            <a:off x="2207082" y="4253858"/>
            <a:ext cx="2148" cy="22209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39F176AF-8DEF-C500-BDC2-FDBDB0887278}"/>
              </a:ext>
            </a:extLst>
          </p:cNvPr>
          <p:cNvCxnSpPr>
            <a:cxnSpLocks/>
          </p:cNvCxnSpPr>
          <p:nvPr/>
        </p:nvCxnSpPr>
        <p:spPr>
          <a:xfrm flipH="1">
            <a:off x="2207082" y="4962180"/>
            <a:ext cx="2148" cy="22209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EDFC26D7-D6CF-9BBE-FDAF-AEB4A792FC29}"/>
              </a:ext>
            </a:extLst>
          </p:cNvPr>
          <p:cNvSpPr/>
          <p:nvPr/>
        </p:nvSpPr>
        <p:spPr>
          <a:xfrm rot="16200000" flipH="1">
            <a:off x="889681" y="2608238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A8EB963B-8D64-C0A6-361E-E62C3B9372F8}"/>
              </a:ext>
            </a:extLst>
          </p:cNvPr>
          <p:cNvSpPr/>
          <p:nvPr/>
        </p:nvSpPr>
        <p:spPr>
          <a:xfrm rot="16200000" flipH="1">
            <a:off x="3371103" y="2608239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F171560-F8E1-3CAC-12A8-2C1346F51191}"/>
              </a:ext>
            </a:extLst>
          </p:cNvPr>
          <p:cNvSpPr/>
          <p:nvPr/>
        </p:nvSpPr>
        <p:spPr>
          <a:xfrm rot="16200000" flipH="1">
            <a:off x="2130392" y="2608238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CDA6E61-9DEF-5231-9FE5-EECF3DC258F1}"/>
              </a:ext>
            </a:extLst>
          </p:cNvPr>
          <p:cNvSpPr/>
          <p:nvPr/>
        </p:nvSpPr>
        <p:spPr>
          <a:xfrm rot="16200000" flipH="1">
            <a:off x="633074" y="2834116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C3DFF-ED60-7BE7-6C45-72CE913327C0}"/>
              </a:ext>
            </a:extLst>
          </p:cNvPr>
          <p:cNvSpPr/>
          <p:nvPr/>
        </p:nvSpPr>
        <p:spPr>
          <a:xfrm rot="16200000" flipH="1">
            <a:off x="2386998" y="2834116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B975508-A79C-FA7C-0ADF-924E4662EF9F}"/>
              </a:ext>
            </a:extLst>
          </p:cNvPr>
          <p:cNvCxnSpPr>
            <a:cxnSpLocks/>
            <a:stCxn id="49" idx="3"/>
            <a:endCxn id="51" idx="7"/>
          </p:cNvCxnSpPr>
          <p:nvPr/>
        </p:nvCxnSpPr>
        <p:spPr>
          <a:xfrm flipH="1">
            <a:off x="2975578" y="2854880"/>
            <a:ext cx="248771" cy="3292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9A630EE3-C4CF-66BB-5F6A-6B4BDAD3A3AB}"/>
              </a:ext>
            </a:extLst>
          </p:cNvPr>
          <p:cNvSpPr/>
          <p:nvPr/>
        </p:nvSpPr>
        <p:spPr>
          <a:xfrm rot="16200000" flipH="1">
            <a:off x="477112" y="3073639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E939EC8-64C3-73D1-FBFA-4DD32F2A3EC9}"/>
              </a:ext>
            </a:extLst>
          </p:cNvPr>
          <p:cNvSpPr/>
          <p:nvPr/>
        </p:nvSpPr>
        <p:spPr>
          <a:xfrm rot="16200000" flipH="1">
            <a:off x="2958534" y="3073641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B61F58B-F20C-556D-A260-634734F1E66D}"/>
              </a:ext>
            </a:extLst>
          </p:cNvPr>
          <p:cNvSpPr/>
          <p:nvPr/>
        </p:nvSpPr>
        <p:spPr>
          <a:xfrm rot="16200000" flipH="1">
            <a:off x="2231035" y="3073640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9D9663B1-C890-865B-B558-168692F6C341}"/>
              </a:ext>
            </a:extLst>
          </p:cNvPr>
          <p:cNvSpPr txBox="1">
            <a:spLocks/>
          </p:cNvSpPr>
          <p:nvPr/>
        </p:nvSpPr>
        <p:spPr>
          <a:xfrm>
            <a:off x="971420" y="5219951"/>
            <a:ext cx="2473472" cy="470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Classification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433E447D-BC62-C5FD-CC1A-E0260AC8B456}"/>
              </a:ext>
            </a:extLst>
          </p:cNvPr>
          <p:cNvSpPr/>
          <p:nvPr/>
        </p:nvSpPr>
        <p:spPr>
          <a:xfrm rot="16200000" flipH="1">
            <a:off x="3114496" y="2834118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4267B4-136B-62E0-4972-6ECC0A50FEF8}"/>
              </a:ext>
            </a:extLst>
          </p:cNvPr>
          <p:cNvSpPr txBox="1"/>
          <p:nvPr/>
        </p:nvSpPr>
        <p:spPr>
          <a:xfrm>
            <a:off x="306995" y="5969286"/>
            <a:ext cx="116635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This method was our baseline, achieving 55% accuracy</a:t>
            </a:r>
          </a:p>
        </p:txBody>
      </p: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A16E2672-6DC2-9290-EF75-822112D2AF2A}"/>
              </a:ext>
            </a:extLst>
          </p:cNvPr>
          <p:cNvGrpSpPr/>
          <p:nvPr/>
        </p:nvGrpSpPr>
        <p:grpSpPr>
          <a:xfrm>
            <a:off x="4245206" y="1082694"/>
            <a:ext cx="7725323" cy="2804218"/>
            <a:chOff x="4245206" y="1082694"/>
            <a:chExt cx="7725323" cy="2804218"/>
          </a:xfrm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02DD68D1-9D3A-E939-310F-3E192F60BDF4}"/>
                </a:ext>
              </a:extLst>
            </p:cNvPr>
            <p:cNvSpPr/>
            <p:nvPr/>
          </p:nvSpPr>
          <p:spPr>
            <a:xfrm>
              <a:off x="4245206" y="1082694"/>
              <a:ext cx="7725323" cy="2804218"/>
            </a:xfrm>
            <a:prstGeom prst="roundRect">
              <a:avLst>
                <a:gd name="adj" fmla="val 2134"/>
              </a:avLst>
            </a:prstGeom>
            <a:noFill/>
            <a:ln w="76200">
              <a:solidFill>
                <a:srgbClr val="AB9B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117A6C-7E60-8C3B-0A40-EB41AC1100B9}"/>
                </a:ext>
              </a:extLst>
            </p:cNvPr>
            <p:cNvSpPr txBox="1"/>
            <p:nvPr/>
          </p:nvSpPr>
          <p:spPr>
            <a:xfrm>
              <a:off x="4559399" y="2917984"/>
              <a:ext cx="21804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Each tree is trained on a random subset of the training data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B0686D-5A9E-F29D-4F46-A7DBB6704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54392" y="1288599"/>
              <a:ext cx="1517752" cy="1517752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4D1F4FB-BDC7-84D3-AEB4-044F48367224}"/>
                </a:ext>
              </a:extLst>
            </p:cNvPr>
            <p:cNvSpPr txBox="1"/>
            <p:nvPr/>
          </p:nvSpPr>
          <p:spPr>
            <a:xfrm>
              <a:off x="6878948" y="2917984"/>
              <a:ext cx="24708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Based on the principle of “wisdom of the crowd”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CF96BA5-9A2D-640A-666C-6FF5BBAB956A}"/>
                </a:ext>
              </a:extLst>
            </p:cNvPr>
            <p:cNvSpPr txBox="1"/>
            <p:nvPr/>
          </p:nvSpPr>
          <p:spPr>
            <a:xfrm>
              <a:off x="9327536" y="2917984"/>
              <a:ext cx="23703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Trained on extracted statistical features of the images</a:t>
              </a:r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18F7E181-C761-B2AE-A9D5-2D544ED87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48993" y="1317187"/>
              <a:ext cx="1489164" cy="1489164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1F0E94D5-DABE-F8E4-2349-98B0952AB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17479" y="1383989"/>
              <a:ext cx="1422362" cy="1422362"/>
            </a:xfrm>
            <a:prstGeom prst="rect">
              <a:avLst/>
            </a:prstGeom>
          </p:spPr>
        </p:pic>
      </p:grpSp>
      <p:grpSp>
        <p:nvGrpSpPr>
          <p:cNvPr id="319" name="Group 318">
            <a:extLst>
              <a:ext uri="{FF2B5EF4-FFF2-40B4-BE49-F238E27FC236}">
                <a16:creationId xmlns:a16="http://schemas.microsoft.com/office/drawing/2014/main" id="{04E71763-3F00-EA07-122D-7ED8EB14ECD5}"/>
              </a:ext>
            </a:extLst>
          </p:cNvPr>
          <p:cNvGrpSpPr/>
          <p:nvPr/>
        </p:nvGrpSpPr>
        <p:grpSpPr>
          <a:xfrm>
            <a:off x="4209109" y="3998545"/>
            <a:ext cx="7761420" cy="1876001"/>
            <a:chOff x="4209109" y="3998545"/>
            <a:chExt cx="7761420" cy="1876001"/>
          </a:xfrm>
        </p:grpSpPr>
        <p:grpSp>
          <p:nvGrpSpPr>
            <p:cNvPr id="316" name="Group 315">
              <a:extLst>
                <a:ext uri="{FF2B5EF4-FFF2-40B4-BE49-F238E27FC236}">
                  <a16:creationId xmlns:a16="http://schemas.microsoft.com/office/drawing/2014/main" id="{E97C247B-3324-35AF-8A88-8CF4A301F02D}"/>
                </a:ext>
              </a:extLst>
            </p:cNvPr>
            <p:cNvGrpSpPr/>
            <p:nvPr/>
          </p:nvGrpSpPr>
          <p:grpSpPr>
            <a:xfrm>
              <a:off x="4245206" y="3998545"/>
              <a:ext cx="7725323" cy="1876001"/>
              <a:chOff x="4245206" y="3998545"/>
              <a:chExt cx="7725323" cy="1876001"/>
            </a:xfrm>
          </p:grpSpPr>
          <p:sp>
            <p:nvSpPr>
              <p:cNvPr id="85" name="Rectangle: Rounded Corners 84">
                <a:extLst>
                  <a:ext uri="{FF2B5EF4-FFF2-40B4-BE49-F238E27FC236}">
                    <a16:creationId xmlns:a16="http://schemas.microsoft.com/office/drawing/2014/main" id="{1DE3C8AE-BE54-A72F-5F5B-6D8A99EC78C1}"/>
                  </a:ext>
                </a:extLst>
              </p:cNvPr>
              <p:cNvSpPr/>
              <p:nvPr/>
            </p:nvSpPr>
            <p:spPr>
              <a:xfrm>
                <a:off x="4245206" y="3998545"/>
                <a:ext cx="7725323" cy="1876001"/>
              </a:xfrm>
              <a:prstGeom prst="roundRect">
                <a:avLst>
                  <a:gd name="adj" fmla="val 2134"/>
                </a:avLst>
              </a:prstGeom>
              <a:noFill/>
              <a:ln w="76200">
                <a:solidFill>
                  <a:srgbClr val="AB9B9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6" name="Title 1">
                    <a:extLst>
                      <a:ext uri="{FF2B5EF4-FFF2-40B4-BE49-F238E27FC236}">
                        <a16:creationId xmlns:a16="http://schemas.microsoft.com/office/drawing/2014/main" id="{5A6D4ACA-40EC-6D15-5D32-7D560C7CA0ED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4302578" y="4140673"/>
                    <a:ext cx="2477480" cy="1121817"/>
                  </a:xfrm>
                  <a:prstGeom prst="rect">
                    <a:avLst/>
                  </a:prstGeom>
                </p:spPr>
                <p:txBody>
                  <a:bodyPr vert="horz" lIns="60960" tIns="30480" rIns="60960" bIns="30480" rtlCol="0" anchor="b">
                    <a:noAutofit/>
                  </a:bodyPr>
                  <a:lstStyle>
                    <a:lvl1pPr algn="ctr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60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marL="0" marR="0" lvl="0" indent="0" algn="ctr" defTabSz="609630" rtl="0" eaLnBrk="1" fontAlgn="auto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17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j-ea"/>
                                  <a:cs typeface="+mj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17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j-ea"/>
                                      <a:cs typeface="+mj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𝑹</m:t>
                                        </m:r>
                                        <m:r>
                                          <a:rPr kumimoji="0" lang="en-US" sz="17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𝑮𝑩</m:t>
                                        </m:r>
                                      </m:e>
                                      <m:sub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𝟏𝟏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17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𝑹</m:t>
                                        </m:r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𝑮𝑩</m:t>
                                        </m:r>
                                      </m:e>
                                      <m:sub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𝟏</m:t>
                                        </m:r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𝒏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17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17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kumimoji="0" lang="en-US" sz="17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𝑹</m:t>
                                        </m:r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𝑮𝑩</m:t>
                                        </m:r>
                                      </m:e>
                                      <m:sub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𝒎</m:t>
                                        </m:r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17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𝑹</m:t>
                                        </m:r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𝑮𝑩</m:t>
                                        </m:r>
                                      </m:e>
                                      <m:sub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𝒎𝒏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kumimoji="0" lang="en-US" sz="1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utfit" pitchFamily="2" charset="0"/>
                      <a:ea typeface="+mj-ea"/>
                      <a:cs typeface="+mj-cs"/>
                    </a:endParaRPr>
                  </a:p>
                </p:txBody>
              </p:sp>
            </mc:Choice>
            <mc:Fallback xmlns="">
              <p:sp>
                <p:nvSpPr>
                  <p:cNvPr id="86" name="Title 1">
                    <a:extLst>
                      <a:ext uri="{FF2B5EF4-FFF2-40B4-BE49-F238E27FC236}">
                        <a16:creationId xmlns:a16="http://schemas.microsoft.com/office/drawing/2014/main" id="{5A6D4ACA-40EC-6D15-5D32-7D560C7CA0E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02578" y="4140673"/>
                    <a:ext cx="2477480" cy="112181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r="-73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32ED42F2-58C9-6AF0-D4C8-B37F78F547DB}"/>
                  </a:ext>
                </a:extLst>
              </p:cNvPr>
              <p:cNvSpPr txBox="1"/>
              <p:nvPr/>
            </p:nvSpPr>
            <p:spPr>
              <a:xfrm>
                <a:off x="4404001" y="5262490"/>
                <a:ext cx="2169520" cy="3987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Cambria Math" panose="02040503050406030204" pitchFamily="18" charset="0"/>
                    <a:cs typeface="+mn-cs"/>
                  </a:rPr>
                  <a:t>RGB Values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11D6746-9FDD-98E3-61AC-E226209161B6}"/>
                  </a:ext>
                </a:extLst>
              </p:cNvPr>
              <p:cNvSpPr txBox="1"/>
              <p:nvPr/>
            </p:nvSpPr>
            <p:spPr>
              <a:xfrm>
                <a:off x="7060867" y="5299084"/>
                <a:ext cx="2266670" cy="3987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Cambria Math" panose="02040503050406030204" pitchFamily="18" charset="0"/>
                    <a:cs typeface="+mn-cs"/>
                  </a:rPr>
                  <a:t>Cosine coefficients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0" name="Title 1">
                    <a:extLst>
                      <a:ext uri="{FF2B5EF4-FFF2-40B4-BE49-F238E27FC236}">
                        <a16:creationId xmlns:a16="http://schemas.microsoft.com/office/drawing/2014/main" id="{64C1C4E8-85F2-B1F2-B587-B68480A0958E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7416300" y="4110628"/>
                    <a:ext cx="1647690" cy="1121817"/>
                  </a:xfrm>
                  <a:prstGeom prst="rect">
                    <a:avLst/>
                  </a:prstGeom>
                </p:spPr>
                <p:txBody>
                  <a:bodyPr vert="horz" lIns="60960" tIns="30480" rIns="60960" bIns="30480" rtlCol="0" anchor="b">
                    <a:noAutofit/>
                  </a:bodyPr>
                  <a:lstStyle>
                    <a:lvl1pPr algn="ctr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60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marL="0" marR="0" lvl="0" indent="0" algn="ctr" defTabSz="609630" rtl="0" eaLnBrk="1" fontAlgn="auto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17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j-ea"/>
                                  <a:cs typeface="+mj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17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j-ea"/>
                                      <a:cs typeface="+mj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7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𝑪</m:t>
                                        </m:r>
                                      </m:e>
                                      <m:sub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𝟏𝟏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17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7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𝑪</m:t>
                                        </m:r>
                                      </m:e>
                                      <m:sub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𝟏</m:t>
                                        </m:r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𝒏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17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17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kumimoji="0" lang="en-US" sz="17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7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𝑪</m:t>
                                        </m:r>
                                      </m:e>
                                      <m:sub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𝒎</m:t>
                                        </m:r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17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7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𝑪</m:t>
                                        </m:r>
                                      </m:e>
                                      <m:sub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𝒎𝒏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kumimoji="0" lang="en-US" sz="1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utfit" pitchFamily="2" charset="0"/>
                      <a:ea typeface="+mj-ea"/>
                      <a:cs typeface="+mj-cs"/>
                    </a:endParaRPr>
                  </a:p>
                </p:txBody>
              </p:sp>
            </mc:Choice>
            <mc:Fallback xmlns="">
              <p:sp>
                <p:nvSpPr>
                  <p:cNvPr id="90" name="Title 1">
                    <a:extLst>
                      <a:ext uri="{FF2B5EF4-FFF2-40B4-BE49-F238E27FC236}">
                        <a16:creationId xmlns:a16="http://schemas.microsoft.com/office/drawing/2014/main" id="{64C1C4E8-85F2-B1F2-B587-B68480A0958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16300" y="4110628"/>
                    <a:ext cx="1647690" cy="112181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r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1A394EB6-6C55-1557-BEC0-6C39F94777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124947" y="4118566"/>
                <a:ext cx="1290982" cy="1290982"/>
              </a:xfrm>
              <a:prstGeom prst="rect">
                <a:avLst/>
              </a:prstGeom>
            </p:spPr>
          </p:pic>
          <p:sp>
            <p:nvSpPr>
              <p:cNvPr id="93" name="Arrow: Right 92">
                <a:extLst>
                  <a:ext uri="{FF2B5EF4-FFF2-40B4-BE49-F238E27FC236}">
                    <a16:creationId xmlns:a16="http://schemas.microsoft.com/office/drawing/2014/main" id="{AC69D9BF-7FA9-458A-E5B3-2E208175585E}"/>
                  </a:ext>
                </a:extLst>
              </p:cNvPr>
              <p:cNvSpPr/>
              <p:nvPr/>
            </p:nvSpPr>
            <p:spPr>
              <a:xfrm>
                <a:off x="9236021" y="4639004"/>
                <a:ext cx="567319" cy="371755"/>
              </a:xfrm>
              <a:prstGeom prst="rightArrow">
                <a:avLst>
                  <a:gd name="adj1" fmla="val 21211"/>
                  <a:gd name="adj2" fmla="val 72671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892745CE-25CB-FA3C-FB54-D1D2D7E38278}"/>
                  </a:ext>
                </a:extLst>
              </p:cNvPr>
              <p:cNvSpPr txBox="1"/>
              <p:nvPr/>
            </p:nvSpPr>
            <p:spPr>
              <a:xfrm>
                <a:off x="9696405" y="5299084"/>
                <a:ext cx="2165148" cy="3987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Cambria Math" panose="02040503050406030204" pitchFamily="18" charset="0"/>
                    <a:cs typeface="+mn-cs"/>
                  </a:rPr>
                  <a:t>Machine Learning</a:t>
                </a:r>
              </a:p>
            </p:txBody>
          </p:sp>
          <p:sp>
            <p:nvSpPr>
              <p:cNvPr id="95" name="Arrow: Right 94">
                <a:extLst>
                  <a:ext uri="{FF2B5EF4-FFF2-40B4-BE49-F238E27FC236}">
                    <a16:creationId xmlns:a16="http://schemas.microsoft.com/office/drawing/2014/main" id="{73A3F1BC-F379-4FBA-C747-B362C3097311}"/>
                  </a:ext>
                </a:extLst>
              </p:cNvPr>
              <p:cNvSpPr/>
              <p:nvPr/>
            </p:nvSpPr>
            <p:spPr>
              <a:xfrm>
                <a:off x="6734836" y="4639004"/>
                <a:ext cx="567319" cy="371755"/>
              </a:xfrm>
              <a:prstGeom prst="rightArrow">
                <a:avLst>
                  <a:gd name="adj1" fmla="val 21211"/>
                  <a:gd name="adj2" fmla="val 72671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18" name="TextBox 317">
              <a:extLst>
                <a:ext uri="{FF2B5EF4-FFF2-40B4-BE49-F238E27FC236}">
                  <a16:creationId xmlns:a16="http://schemas.microsoft.com/office/drawing/2014/main" id="{BA5F36D4-324E-6111-1837-311D1F0F59E8}"/>
                </a:ext>
              </a:extLst>
            </p:cNvPr>
            <p:cNvSpPr txBox="1"/>
            <p:nvPr/>
          </p:nvSpPr>
          <p:spPr>
            <a:xfrm>
              <a:off x="4209109" y="4000942"/>
              <a:ext cx="775927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Features extracted frequency information</a:t>
              </a:r>
            </a:p>
          </p:txBody>
        </p:sp>
      </p:grpSp>
      <p:sp>
        <p:nvSpPr>
          <p:cNvPr id="3" name="TextBox 7">
            <a:extLst>
              <a:ext uri="{FF2B5EF4-FFF2-40B4-BE49-F238E27FC236}">
                <a16:creationId xmlns:a16="http://schemas.microsoft.com/office/drawing/2014/main" id="{DB3E0B26-3B57-D0DD-4653-CCD424879D96}"/>
              </a:ext>
            </a:extLst>
          </p:cNvPr>
          <p:cNvSpPr txBox="1"/>
          <p:nvPr/>
        </p:nvSpPr>
        <p:spPr>
          <a:xfrm>
            <a:off x="1357425" y="-7903580"/>
            <a:ext cx="947715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Three Implemented Solutions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9F63BE-266E-39A1-797E-A6BE4B996316}"/>
              </a:ext>
            </a:extLst>
          </p:cNvPr>
          <p:cNvGrpSpPr/>
          <p:nvPr/>
        </p:nvGrpSpPr>
        <p:grpSpPr>
          <a:xfrm>
            <a:off x="306994" y="-6731126"/>
            <a:ext cx="3802325" cy="5553203"/>
            <a:chOff x="306994" y="1062414"/>
            <a:chExt cx="3802325" cy="5553203"/>
          </a:xfrm>
        </p:grpSpPr>
        <p:sp>
          <p:nvSpPr>
            <p:cNvPr id="5" name="TextBox 7">
              <a:extLst>
                <a:ext uri="{FF2B5EF4-FFF2-40B4-BE49-F238E27FC236}">
                  <a16:creationId xmlns:a16="http://schemas.microsoft.com/office/drawing/2014/main" id="{4253AD77-6D0C-C54C-A887-8B87ED8311DC}"/>
                </a:ext>
              </a:extLst>
            </p:cNvPr>
            <p:cNvSpPr txBox="1"/>
            <p:nvPr/>
          </p:nvSpPr>
          <p:spPr>
            <a:xfrm>
              <a:off x="355235" y="5600916"/>
              <a:ext cx="3754084" cy="1014701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911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Random Forest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A6F1651-AF34-5E16-E6D1-48621D8A431B}"/>
                </a:ext>
              </a:extLst>
            </p:cNvPr>
            <p:cNvSpPr/>
            <p:nvPr/>
          </p:nvSpPr>
          <p:spPr>
            <a:xfrm>
              <a:off x="306994" y="1062414"/>
              <a:ext cx="3802325" cy="4811568"/>
            </a:xfrm>
            <a:prstGeom prst="roundRect">
              <a:avLst>
                <a:gd name="adj" fmla="val 2134"/>
              </a:avLst>
            </a:prstGeom>
            <a:noFill/>
            <a:ln w="76200">
              <a:solidFill>
                <a:srgbClr val="AB9B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Content Placeholder 6">
              <a:extLst>
                <a:ext uri="{FF2B5EF4-FFF2-40B4-BE49-F238E27FC236}">
                  <a16:creationId xmlns:a16="http://schemas.microsoft.com/office/drawing/2014/main" id="{3A98737C-E045-9D31-60B5-4A1CEE469DBA}"/>
                </a:ext>
              </a:extLst>
            </p:cNvPr>
            <p:cNvSpPr txBox="1">
              <a:spLocks/>
            </p:cNvSpPr>
            <p:nvPr/>
          </p:nvSpPr>
          <p:spPr>
            <a:xfrm>
              <a:off x="1480871" y="4538686"/>
              <a:ext cx="1454570" cy="47023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2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Averaging</a:t>
              </a:r>
            </a:p>
          </p:txBody>
        </p:sp>
        <p:sp>
          <p:nvSpPr>
            <p:cNvPr id="9" name="Content Placeholder 6">
              <a:extLst>
                <a:ext uri="{FF2B5EF4-FFF2-40B4-BE49-F238E27FC236}">
                  <a16:creationId xmlns:a16="http://schemas.microsoft.com/office/drawing/2014/main" id="{F408F90C-084D-A17D-2462-08E7DFB18EE7}"/>
                </a:ext>
              </a:extLst>
            </p:cNvPr>
            <p:cNvSpPr txBox="1">
              <a:spLocks/>
            </p:cNvSpPr>
            <p:nvPr/>
          </p:nvSpPr>
          <p:spPr>
            <a:xfrm>
              <a:off x="1529374" y="1225819"/>
              <a:ext cx="1357564" cy="57582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3900"/>
                </a:lnSpc>
                <a:spcBef>
                  <a:spcPts val="1000"/>
                </a:spcBef>
                <a:spcAft>
                  <a:spcPts val="2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Dataset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2152246-523A-A0B1-4E0D-FDECFB55C008}"/>
                </a:ext>
              </a:extLst>
            </p:cNvPr>
            <p:cNvGrpSpPr/>
            <p:nvPr/>
          </p:nvGrpSpPr>
          <p:grpSpPr>
            <a:xfrm>
              <a:off x="2702092" y="2846777"/>
              <a:ext cx="283077" cy="57515"/>
              <a:chOff x="8256522" y="2966771"/>
              <a:chExt cx="437306" cy="88851"/>
            </a:xfrm>
          </p:grpSpPr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792D00F0-315A-05D6-2356-475AD7D1DB9A}"/>
                  </a:ext>
                </a:extLst>
              </p:cNvPr>
              <p:cNvSpPr/>
              <p:nvPr/>
            </p:nvSpPr>
            <p:spPr>
              <a:xfrm>
                <a:off x="8256522" y="2966773"/>
                <a:ext cx="83995" cy="888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EC1D3F75-06D2-C8F5-11E5-A52C8F131614}"/>
                  </a:ext>
                </a:extLst>
              </p:cNvPr>
              <p:cNvSpPr/>
              <p:nvPr/>
            </p:nvSpPr>
            <p:spPr>
              <a:xfrm>
                <a:off x="8431481" y="2966773"/>
                <a:ext cx="83995" cy="888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BA96A1C5-9826-EEF3-3A29-CF76CF9CE92C}"/>
                  </a:ext>
                </a:extLst>
              </p:cNvPr>
              <p:cNvSpPr/>
              <p:nvPr/>
            </p:nvSpPr>
            <p:spPr>
              <a:xfrm>
                <a:off x="8609833" y="2966771"/>
                <a:ext cx="83995" cy="888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5C09380C-AA03-55BD-2CBA-59DD4F81E58C}"/>
                </a:ext>
              </a:extLst>
            </p:cNvPr>
            <p:cNvSpPr/>
            <p:nvPr/>
          </p:nvSpPr>
          <p:spPr>
            <a:xfrm rot="16200000" flipH="1">
              <a:off x="789036" y="3072454"/>
              <a:ext cx="126897" cy="13125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9894A33A-40F6-19F9-A64A-724D5113947E}"/>
                </a:ext>
              </a:extLst>
            </p:cNvPr>
            <p:cNvSpPr/>
            <p:nvPr/>
          </p:nvSpPr>
          <p:spPr>
            <a:xfrm rot="16200000" flipH="1">
              <a:off x="1146287" y="2834116"/>
              <a:ext cx="126897" cy="131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3B1F480A-C762-56A1-7D5F-3B0B4DFD01C9}"/>
                </a:ext>
              </a:extLst>
            </p:cNvPr>
            <p:cNvSpPr/>
            <p:nvPr/>
          </p:nvSpPr>
          <p:spPr>
            <a:xfrm rot="16200000" flipH="1">
              <a:off x="1302248" y="3072455"/>
              <a:ext cx="126897" cy="13125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566B8FEC-DD77-5936-2001-DB05B08BCE87}"/>
                </a:ext>
              </a:extLst>
            </p:cNvPr>
            <p:cNvSpPr/>
            <p:nvPr/>
          </p:nvSpPr>
          <p:spPr>
            <a:xfrm rot="16200000" flipH="1">
              <a:off x="990324" y="3073640"/>
              <a:ext cx="126897" cy="131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EA51E4E-08A7-1F89-4C21-0FE09C5D8C76}"/>
                </a:ext>
              </a:extLst>
            </p:cNvPr>
            <p:cNvCxnSpPr>
              <a:cxnSpLocks/>
              <a:stCxn id="266" idx="3"/>
              <a:endCxn id="269" idx="7"/>
            </p:cNvCxnSpPr>
            <p:nvPr/>
          </p:nvCxnSpPr>
          <p:spPr>
            <a:xfrm flipH="1">
              <a:off x="494156" y="2854879"/>
              <a:ext cx="248771" cy="32925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6F236C0-00EB-87A5-91B5-290CF0F61CE2}"/>
                </a:ext>
              </a:extLst>
            </p:cNvPr>
            <p:cNvCxnSpPr>
              <a:cxnSpLocks/>
              <a:stCxn id="266" idx="1"/>
              <a:endCxn id="64" idx="5"/>
            </p:cNvCxnSpPr>
            <p:nvPr/>
          </p:nvCxnSpPr>
          <p:spPr>
            <a:xfrm>
              <a:off x="650118" y="2854879"/>
              <a:ext cx="248771" cy="32806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C3817492-2E89-23C9-779F-D5033BC8ACD2}"/>
                </a:ext>
              </a:extLst>
            </p:cNvPr>
            <p:cNvCxnSpPr>
              <a:cxnSpLocks/>
              <a:stCxn id="79" idx="3"/>
              <a:endCxn id="82" idx="7"/>
            </p:cNvCxnSpPr>
            <p:nvPr/>
          </p:nvCxnSpPr>
          <p:spPr>
            <a:xfrm flipH="1">
              <a:off x="1007368" y="2854879"/>
              <a:ext cx="248772" cy="32925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2AEF6F75-7C4A-5B0E-AEBE-BC2C08199285}"/>
                </a:ext>
              </a:extLst>
            </p:cNvPr>
            <p:cNvCxnSpPr>
              <a:cxnSpLocks/>
              <a:stCxn id="79" idx="1"/>
              <a:endCxn id="80" idx="5"/>
            </p:cNvCxnSpPr>
            <p:nvPr/>
          </p:nvCxnSpPr>
          <p:spPr>
            <a:xfrm>
              <a:off x="1163331" y="2854879"/>
              <a:ext cx="248771" cy="32806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5BEF2C6-A85C-2821-999F-A1C59BF49A89}"/>
                </a:ext>
              </a:extLst>
            </p:cNvPr>
            <p:cNvCxnSpPr>
              <a:cxnSpLocks/>
              <a:stCxn id="79" idx="5"/>
              <a:endCxn id="263" idx="1"/>
            </p:cNvCxnSpPr>
            <p:nvPr/>
          </p:nvCxnSpPr>
          <p:spPr>
            <a:xfrm flipH="1" flipV="1">
              <a:off x="906725" y="2629000"/>
              <a:ext cx="349415" cy="31560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D65817D-005C-0040-A8BB-36AD3054AAC6}"/>
                </a:ext>
              </a:extLst>
            </p:cNvPr>
            <p:cNvCxnSpPr>
              <a:cxnSpLocks/>
              <a:stCxn id="263" idx="3"/>
              <a:endCxn id="266" idx="7"/>
            </p:cNvCxnSpPr>
            <p:nvPr/>
          </p:nvCxnSpPr>
          <p:spPr>
            <a:xfrm flipH="1">
              <a:off x="650118" y="2629000"/>
              <a:ext cx="349416" cy="31560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3A98AE18-69CE-D3B0-A9F0-1FBDAF5EB16B}"/>
                </a:ext>
              </a:extLst>
            </p:cNvPr>
            <p:cNvSpPr/>
            <p:nvPr/>
          </p:nvSpPr>
          <p:spPr>
            <a:xfrm rot="16200000" flipH="1">
              <a:off x="3270458" y="3072455"/>
              <a:ext cx="126897" cy="13125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CA17794D-D560-9A5D-E896-BCE72E962A02}"/>
                </a:ext>
              </a:extLst>
            </p:cNvPr>
            <p:cNvSpPr/>
            <p:nvPr/>
          </p:nvSpPr>
          <p:spPr>
            <a:xfrm rot="16200000" flipH="1">
              <a:off x="3627708" y="2834118"/>
              <a:ext cx="126897" cy="131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2B9D0E7C-EDA5-EB65-1A3F-A6330ADB8AE2}"/>
                </a:ext>
              </a:extLst>
            </p:cNvPr>
            <p:cNvSpPr/>
            <p:nvPr/>
          </p:nvSpPr>
          <p:spPr>
            <a:xfrm rot="16200000" flipH="1">
              <a:off x="3783670" y="3072456"/>
              <a:ext cx="126897" cy="13125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6FED350E-579A-6650-7785-2252ECE70E34}"/>
                </a:ext>
              </a:extLst>
            </p:cNvPr>
            <p:cNvSpPr/>
            <p:nvPr/>
          </p:nvSpPr>
          <p:spPr>
            <a:xfrm rot="16200000" flipH="1">
              <a:off x="3471746" y="3073641"/>
              <a:ext cx="126897" cy="131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AF26ABFD-B540-4B0C-7C49-05FB8381E35E}"/>
                </a:ext>
              </a:extLst>
            </p:cNvPr>
            <p:cNvCxnSpPr>
              <a:cxnSpLocks/>
              <a:stCxn id="273" idx="1"/>
              <a:endCxn id="99" idx="5"/>
            </p:cNvCxnSpPr>
            <p:nvPr/>
          </p:nvCxnSpPr>
          <p:spPr>
            <a:xfrm>
              <a:off x="3131540" y="2854880"/>
              <a:ext cx="248771" cy="32806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5DA0C8F6-6A8D-0726-4D84-2B05CC4AAAD7}"/>
                </a:ext>
              </a:extLst>
            </p:cNvPr>
            <p:cNvCxnSpPr>
              <a:cxnSpLocks/>
              <a:stCxn id="100" idx="3"/>
              <a:endCxn id="102" idx="7"/>
            </p:cNvCxnSpPr>
            <p:nvPr/>
          </p:nvCxnSpPr>
          <p:spPr>
            <a:xfrm flipH="1">
              <a:off x="3488790" y="2854880"/>
              <a:ext cx="248772" cy="32925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5F3FE44-8615-2D05-500F-062B41F3C96D}"/>
                </a:ext>
              </a:extLst>
            </p:cNvPr>
            <p:cNvCxnSpPr>
              <a:cxnSpLocks/>
              <a:stCxn id="100" idx="1"/>
              <a:endCxn id="101" idx="5"/>
            </p:cNvCxnSpPr>
            <p:nvPr/>
          </p:nvCxnSpPr>
          <p:spPr>
            <a:xfrm>
              <a:off x="3644752" y="2854880"/>
              <a:ext cx="248771" cy="32806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DD95986D-5714-AE8C-E5E8-94ADD7DA3C56}"/>
                </a:ext>
              </a:extLst>
            </p:cNvPr>
            <p:cNvCxnSpPr>
              <a:cxnSpLocks/>
              <a:stCxn id="100" idx="5"/>
              <a:endCxn id="264" idx="1"/>
            </p:cNvCxnSpPr>
            <p:nvPr/>
          </p:nvCxnSpPr>
          <p:spPr>
            <a:xfrm flipH="1" flipV="1">
              <a:off x="3388146" y="2629001"/>
              <a:ext cx="349415" cy="31560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94DE6EBD-B3D6-C6DC-74CE-349B190308BF}"/>
                </a:ext>
              </a:extLst>
            </p:cNvPr>
            <p:cNvCxnSpPr>
              <a:cxnSpLocks/>
              <a:stCxn id="264" idx="3"/>
              <a:endCxn id="273" idx="7"/>
            </p:cNvCxnSpPr>
            <p:nvPr/>
          </p:nvCxnSpPr>
          <p:spPr>
            <a:xfrm flipH="1">
              <a:off x="3131540" y="2629001"/>
              <a:ext cx="349416" cy="31560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AA331EA4-841F-61EA-BC53-4C9884F38B04}"/>
                </a:ext>
              </a:extLst>
            </p:cNvPr>
            <p:cNvSpPr/>
            <p:nvPr/>
          </p:nvSpPr>
          <p:spPr>
            <a:xfrm rot="16200000" flipH="1">
              <a:off x="1873785" y="2834116"/>
              <a:ext cx="126897" cy="131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FC0F5F36-8617-D2C4-05B3-8F26BE8D6BB8}"/>
                </a:ext>
              </a:extLst>
            </p:cNvPr>
            <p:cNvSpPr/>
            <p:nvPr/>
          </p:nvSpPr>
          <p:spPr>
            <a:xfrm rot="16200000" flipH="1">
              <a:off x="2029747" y="3072454"/>
              <a:ext cx="126897" cy="13125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3F74D54D-025F-B7CD-12E9-6BC0DE44F6FE}"/>
                </a:ext>
              </a:extLst>
            </p:cNvPr>
            <p:cNvSpPr/>
            <p:nvPr/>
          </p:nvSpPr>
          <p:spPr>
            <a:xfrm rot="16200000" flipH="1">
              <a:off x="1717823" y="3073639"/>
              <a:ext cx="126897" cy="131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B9FEF595-A937-28C0-A058-4137577145BE}"/>
                </a:ext>
              </a:extLst>
            </p:cNvPr>
            <p:cNvSpPr/>
            <p:nvPr/>
          </p:nvSpPr>
          <p:spPr>
            <a:xfrm rot="16200000" flipH="1">
              <a:off x="2542959" y="3072455"/>
              <a:ext cx="126897" cy="131252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5A2F4B44-3F9C-1AF4-323A-987153A35D99}"/>
                </a:ext>
              </a:extLst>
            </p:cNvPr>
            <p:cNvCxnSpPr>
              <a:cxnSpLocks/>
              <a:stCxn id="108" idx="3"/>
              <a:endCxn id="110" idx="7"/>
            </p:cNvCxnSpPr>
            <p:nvPr/>
          </p:nvCxnSpPr>
          <p:spPr>
            <a:xfrm flipH="1">
              <a:off x="1734867" y="2854879"/>
              <a:ext cx="248771" cy="32925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9519B53-0962-AB75-29E9-FC015B885F0E}"/>
                </a:ext>
              </a:extLst>
            </p:cNvPr>
            <p:cNvCxnSpPr>
              <a:cxnSpLocks/>
              <a:stCxn id="108" idx="1"/>
              <a:endCxn id="109" idx="5"/>
            </p:cNvCxnSpPr>
            <p:nvPr/>
          </p:nvCxnSpPr>
          <p:spPr>
            <a:xfrm>
              <a:off x="1890829" y="2854879"/>
              <a:ext cx="248771" cy="32806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8F29CF55-7DFF-120C-D6A1-E9F2169ABE3E}"/>
                </a:ext>
              </a:extLst>
            </p:cNvPr>
            <p:cNvCxnSpPr>
              <a:cxnSpLocks/>
              <a:stCxn id="267" idx="3"/>
              <a:endCxn id="271" idx="7"/>
            </p:cNvCxnSpPr>
            <p:nvPr/>
          </p:nvCxnSpPr>
          <p:spPr>
            <a:xfrm flipH="1">
              <a:off x="2248079" y="2854879"/>
              <a:ext cx="248772" cy="32925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4BB2F862-241D-4DB0-46E3-80D612A34634}"/>
                </a:ext>
              </a:extLst>
            </p:cNvPr>
            <p:cNvCxnSpPr>
              <a:cxnSpLocks/>
              <a:stCxn id="267" idx="1"/>
              <a:endCxn id="111" idx="5"/>
            </p:cNvCxnSpPr>
            <p:nvPr/>
          </p:nvCxnSpPr>
          <p:spPr>
            <a:xfrm>
              <a:off x="2404042" y="2854879"/>
              <a:ext cx="248771" cy="32806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B5164300-D6E4-8C55-CFF6-C8178D4C29B5}"/>
                </a:ext>
              </a:extLst>
            </p:cNvPr>
            <p:cNvCxnSpPr>
              <a:cxnSpLocks/>
              <a:stCxn id="267" idx="5"/>
              <a:endCxn id="265" idx="1"/>
            </p:cNvCxnSpPr>
            <p:nvPr/>
          </p:nvCxnSpPr>
          <p:spPr>
            <a:xfrm flipH="1" flipV="1">
              <a:off x="2147436" y="2629000"/>
              <a:ext cx="349415" cy="31560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C8045715-3C16-BB7B-7B00-BB99821B0778}"/>
                </a:ext>
              </a:extLst>
            </p:cNvPr>
            <p:cNvCxnSpPr>
              <a:cxnSpLocks/>
              <a:stCxn id="265" idx="3"/>
              <a:endCxn id="108" idx="7"/>
            </p:cNvCxnSpPr>
            <p:nvPr/>
          </p:nvCxnSpPr>
          <p:spPr>
            <a:xfrm flipH="1">
              <a:off x="1890829" y="2629000"/>
              <a:ext cx="349416" cy="31560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85185ABA-FBC5-AD1B-1C32-45FD4D7BE9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6371" y="1774279"/>
              <a:ext cx="253495" cy="375130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4BE614C6-E27A-E594-34CC-2889F80902FB}"/>
                </a:ext>
              </a:extLst>
            </p:cNvPr>
            <p:cNvCxnSpPr>
              <a:cxnSpLocks/>
            </p:cNvCxnSpPr>
            <p:nvPr/>
          </p:nvCxnSpPr>
          <p:spPr>
            <a:xfrm>
              <a:off x="3194298" y="1783769"/>
              <a:ext cx="253495" cy="375130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AC31986E-F085-4147-775B-489832C25525}"/>
                </a:ext>
              </a:extLst>
            </p:cNvPr>
            <p:cNvCxnSpPr>
              <a:cxnSpLocks/>
            </p:cNvCxnSpPr>
            <p:nvPr/>
          </p:nvCxnSpPr>
          <p:spPr>
            <a:xfrm>
              <a:off x="2208156" y="1783769"/>
              <a:ext cx="0" cy="375130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Content Placeholder 6">
              <a:extLst>
                <a:ext uri="{FF2B5EF4-FFF2-40B4-BE49-F238E27FC236}">
                  <a16:creationId xmlns:a16="http://schemas.microsoft.com/office/drawing/2014/main" id="{2ACCB795-1F1D-FCB8-DD38-944B547698AF}"/>
                </a:ext>
              </a:extLst>
            </p:cNvPr>
            <p:cNvSpPr txBox="1">
              <a:spLocks/>
            </p:cNvSpPr>
            <p:nvPr/>
          </p:nvSpPr>
          <p:spPr>
            <a:xfrm>
              <a:off x="368454" y="2213718"/>
              <a:ext cx="1197982" cy="3232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2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Tree 1</a:t>
              </a:r>
            </a:p>
          </p:txBody>
        </p:sp>
        <p:sp>
          <p:nvSpPr>
            <p:cNvPr id="123" name="Content Placeholder 6">
              <a:extLst>
                <a:ext uri="{FF2B5EF4-FFF2-40B4-BE49-F238E27FC236}">
                  <a16:creationId xmlns:a16="http://schemas.microsoft.com/office/drawing/2014/main" id="{64A8C429-55F7-21C5-1001-92213B8242A1}"/>
                </a:ext>
              </a:extLst>
            </p:cNvPr>
            <p:cNvSpPr txBox="1">
              <a:spLocks/>
            </p:cNvSpPr>
            <p:nvPr/>
          </p:nvSpPr>
          <p:spPr>
            <a:xfrm>
              <a:off x="2849876" y="2213718"/>
              <a:ext cx="1197982" cy="3232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2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Tree N</a:t>
              </a:r>
            </a:p>
          </p:txBody>
        </p:sp>
        <p:sp>
          <p:nvSpPr>
            <p:cNvPr id="124" name="Content Placeholder 6">
              <a:extLst>
                <a:ext uri="{FF2B5EF4-FFF2-40B4-BE49-F238E27FC236}">
                  <a16:creationId xmlns:a16="http://schemas.microsoft.com/office/drawing/2014/main" id="{F530AC83-6AE5-54A0-01F0-EAF331F433AD}"/>
                </a:ext>
              </a:extLst>
            </p:cNvPr>
            <p:cNvSpPr txBox="1">
              <a:spLocks/>
            </p:cNvSpPr>
            <p:nvPr/>
          </p:nvSpPr>
          <p:spPr>
            <a:xfrm>
              <a:off x="1609165" y="2213718"/>
              <a:ext cx="1197982" cy="3232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2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Tree 2</a:t>
              </a:r>
            </a:p>
          </p:txBody>
        </p:sp>
        <p:sp>
          <p:nvSpPr>
            <p:cNvPr id="125" name="Content Placeholder 6">
              <a:extLst>
                <a:ext uri="{FF2B5EF4-FFF2-40B4-BE49-F238E27FC236}">
                  <a16:creationId xmlns:a16="http://schemas.microsoft.com/office/drawing/2014/main" id="{3E5AF918-8636-9183-4EC4-5B913DA5405A}"/>
                </a:ext>
              </a:extLst>
            </p:cNvPr>
            <p:cNvSpPr txBox="1">
              <a:spLocks/>
            </p:cNvSpPr>
            <p:nvPr/>
          </p:nvSpPr>
          <p:spPr>
            <a:xfrm>
              <a:off x="406784" y="3691825"/>
              <a:ext cx="1121322" cy="39556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2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Result 1</a:t>
              </a:r>
            </a:p>
          </p:txBody>
        </p:sp>
        <p:sp>
          <p:nvSpPr>
            <p:cNvPr id="126" name="Content Placeholder 6">
              <a:extLst>
                <a:ext uri="{FF2B5EF4-FFF2-40B4-BE49-F238E27FC236}">
                  <a16:creationId xmlns:a16="http://schemas.microsoft.com/office/drawing/2014/main" id="{B29AFBB0-597B-109A-2127-371DBB130B16}"/>
                </a:ext>
              </a:extLst>
            </p:cNvPr>
            <p:cNvSpPr txBox="1">
              <a:spLocks/>
            </p:cNvSpPr>
            <p:nvPr/>
          </p:nvSpPr>
          <p:spPr>
            <a:xfrm>
              <a:off x="2826845" y="3691825"/>
              <a:ext cx="1182683" cy="39556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2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Result N</a:t>
              </a:r>
            </a:p>
          </p:txBody>
        </p:sp>
        <p:sp>
          <p:nvSpPr>
            <p:cNvPr id="127" name="Content Placeholder 6">
              <a:extLst>
                <a:ext uri="{FF2B5EF4-FFF2-40B4-BE49-F238E27FC236}">
                  <a16:creationId xmlns:a16="http://schemas.microsoft.com/office/drawing/2014/main" id="{C55068EC-BC0F-BBB3-7C28-B13CEF06DD1F}"/>
                </a:ext>
              </a:extLst>
            </p:cNvPr>
            <p:cNvSpPr txBox="1">
              <a:spLocks/>
            </p:cNvSpPr>
            <p:nvPr/>
          </p:nvSpPr>
          <p:spPr>
            <a:xfrm>
              <a:off x="1647495" y="3706414"/>
              <a:ext cx="1121322" cy="39556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2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Result 2</a:t>
              </a:r>
            </a:p>
          </p:txBody>
        </p:sp>
        <p:cxnSp>
          <p:nvCxnSpPr>
            <p:cNvPr id="256" name="Straight Arrow Connector 255">
              <a:extLst>
                <a:ext uri="{FF2B5EF4-FFF2-40B4-BE49-F238E27FC236}">
                  <a16:creationId xmlns:a16="http://schemas.microsoft.com/office/drawing/2014/main" id="{0A3378B2-6FAC-0DE7-3147-DDC43CB09B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6371" y="3372317"/>
              <a:ext cx="2148" cy="222091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Arrow Connector 256">
              <a:extLst>
                <a:ext uri="{FF2B5EF4-FFF2-40B4-BE49-F238E27FC236}">
                  <a16:creationId xmlns:a16="http://schemas.microsoft.com/office/drawing/2014/main" id="{FBF7CFB2-520C-B585-E116-B5D7911641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47793" y="3372317"/>
              <a:ext cx="2148" cy="222091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Arrow Connector 257">
              <a:extLst>
                <a:ext uri="{FF2B5EF4-FFF2-40B4-BE49-F238E27FC236}">
                  <a16:creationId xmlns:a16="http://schemas.microsoft.com/office/drawing/2014/main" id="{C6D1212D-821F-6904-6687-DC3E4DF6F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07082" y="3372317"/>
              <a:ext cx="2148" cy="222091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Arrow Connector 258">
              <a:extLst>
                <a:ext uri="{FF2B5EF4-FFF2-40B4-BE49-F238E27FC236}">
                  <a16:creationId xmlns:a16="http://schemas.microsoft.com/office/drawing/2014/main" id="{962862C1-F657-34B2-7FEE-4594B7C68E74}"/>
                </a:ext>
              </a:extLst>
            </p:cNvPr>
            <p:cNvCxnSpPr>
              <a:cxnSpLocks/>
            </p:cNvCxnSpPr>
            <p:nvPr/>
          </p:nvCxnSpPr>
          <p:spPr>
            <a:xfrm>
              <a:off x="985140" y="4329265"/>
              <a:ext cx="462563" cy="210414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Arrow Connector 259">
              <a:extLst>
                <a:ext uri="{FF2B5EF4-FFF2-40B4-BE49-F238E27FC236}">
                  <a16:creationId xmlns:a16="http://schemas.microsoft.com/office/drawing/2014/main" id="{79B524B4-B532-0E6C-CA11-37BD302420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82329" y="4336014"/>
              <a:ext cx="462563" cy="210414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Arrow Connector 260">
              <a:extLst>
                <a:ext uri="{FF2B5EF4-FFF2-40B4-BE49-F238E27FC236}">
                  <a16:creationId xmlns:a16="http://schemas.microsoft.com/office/drawing/2014/main" id="{E3000ACE-AFF5-D2C1-CF62-10C9BC33F1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07082" y="4253858"/>
              <a:ext cx="2148" cy="222091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Arrow Connector 261">
              <a:extLst>
                <a:ext uri="{FF2B5EF4-FFF2-40B4-BE49-F238E27FC236}">
                  <a16:creationId xmlns:a16="http://schemas.microsoft.com/office/drawing/2014/main" id="{32796777-8520-A8E3-FE81-BCAB71AB47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07082" y="4962180"/>
              <a:ext cx="2148" cy="222091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E0FDDF90-E76B-DF2B-A607-3D0D95C3DBF9}"/>
                </a:ext>
              </a:extLst>
            </p:cNvPr>
            <p:cNvSpPr/>
            <p:nvPr/>
          </p:nvSpPr>
          <p:spPr>
            <a:xfrm rot="16200000" flipH="1">
              <a:off x="889681" y="2608238"/>
              <a:ext cx="126897" cy="131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1B95CD15-F874-D149-DB45-C62E85386605}"/>
                </a:ext>
              </a:extLst>
            </p:cNvPr>
            <p:cNvSpPr/>
            <p:nvPr/>
          </p:nvSpPr>
          <p:spPr>
            <a:xfrm rot="16200000" flipH="1">
              <a:off x="3371103" y="2608239"/>
              <a:ext cx="126897" cy="131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89353C28-3722-4674-13C8-F8473B310623}"/>
                </a:ext>
              </a:extLst>
            </p:cNvPr>
            <p:cNvSpPr/>
            <p:nvPr/>
          </p:nvSpPr>
          <p:spPr>
            <a:xfrm rot="16200000" flipH="1">
              <a:off x="2130392" y="2608238"/>
              <a:ext cx="126897" cy="131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AC2A4892-9BAA-85C2-E502-15A97021B3D4}"/>
                </a:ext>
              </a:extLst>
            </p:cNvPr>
            <p:cNvSpPr/>
            <p:nvPr/>
          </p:nvSpPr>
          <p:spPr>
            <a:xfrm rot="16200000" flipH="1">
              <a:off x="633074" y="2834116"/>
              <a:ext cx="126897" cy="131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F62EAF27-BC49-38F8-7396-8315B544ED1A}"/>
                </a:ext>
              </a:extLst>
            </p:cNvPr>
            <p:cNvSpPr/>
            <p:nvPr/>
          </p:nvSpPr>
          <p:spPr>
            <a:xfrm rot="16200000" flipH="1">
              <a:off x="2386998" y="2834116"/>
              <a:ext cx="126897" cy="131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AC38B590-9872-5959-4C83-14B3CDD4E099}"/>
                </a:ext>
              </a:extLst>
            </p:cNvPr>
            <p:cNvCxnSpPr>
              <a:cxnSpLocks/>
              <a:stCxn id="273" idx="3"/>
              <a:endCxn id="270" idx="7"/>
            </p:cNvCxnSpPr>
            <p:nvPr/>
          </p:nvCxnSpPr>
          <p:spPr>
            <a:xfrm flipH="1">
              <a:off x="2975578" y="2854880"/>
              <a:ext cx="248771" cy="32925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99D7B645-570D-71F0-6F62-BF67841CC852}"/>
                </a:ext>
              </a:extLst>
            </p:cNvPr>
            <p:cNvSpPr/>
            <p:nvPr/>
          </p:nvSpPr>
          <p:spPr>
            <a:xfrm rot="16200000" flipH="1">
              <a:off x="477112" y="3073639"/>
              <a:ext cx="126897" cy="131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D2CB75DD-2BE0-59E0-AAAF-1C6A3F30D077}"/>
                </a:ext>
              </a:extLst>
            </p:cNvPr>
            <p:cNvSpPr/>
            <p:nvPr/>
          </p:nvSpPr>
          <p:spPr>
            <a:xfrm rot="16200000" flipH="1">
              <a:off x="2958534" y="3073641"/>
              <a:ext cx="126897" cy="131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74F1152A-1407-8427-812B-9A2E6627D552}"/>
                </a:ext>
              </a:extLst>
            </p:cNvPr>
            <p:cNvSpPr/>
            <p:nvPr/>
          </p:nvSpPr>
          <p:spPr>
            <a:xfrm rot="16200000" flipH="1">
              <a:off x="2231035" y="3073640"/>
              <a:ext cx="126897" cy="131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2" name="Content Placeholder 6">
              <a:extLst>
                <a:ext uri="{FF2B5EF4-FFF2-40B4-BE49-F238E27FC236}">
                  <a16:creationId xmlns:a16="http://schemas.microsoft.com/office/drawing/2014/main" id="{7FE4D66D-6816-AA3E-4A7E-9A54029D1757}"/>
                </a:ext>
              </a:extLst>
            </p:cNvPr>
            <p:cNvSpPr txBox="1">
              <a:spLocks/>
            </p:cNvSpPr>
            <p:nvPr/>
          </p:nvSpPr>
          <p:spPr>
            <a:xfrm>
              <a:off x="971420" y="5219951"/>
              <a:ext cx="2473472" cy="47023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2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Classification</a:t>
              </a:r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DF723EFA-C081-2FEF-5375-737DD88755BF}"/>
                </a:ext>
              </a:extLst>
            </p:cNvPr>
            <p:cNvSpPr/>
            <p:nvPr/>
          </p:nvSpPr>
          <p:spPr>
            <a:xfrm rot="16200000" flipH="1">
              <a:off x="3114496" y="2834118"/>
              <a:ext cx="126897" cy="131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5F96A106-2D8C-B8C8-6C63-F505FF3F7060}"/>
              </a:ext>
            </a:extLst>
          </p:cNvPr>
          <p:cNvGrpSpPr/>
          <p:nvPr/>
        </p:nvGrpSpPr>
        <p:grpSpPr>
          <a:xfrm>
            <a:off x="4182544" y="-6710847"/>
            <a:ext cx="3851960" cy="5532924"/>
            <a:chOff x="4182544" y="1082693"/>
            <a:chExt cx="3851960" cy="5532924"/>
          </a:xfrm>
        </p:grpSpPr>
        <p:sp>
          <p:nvSpPr>
            <p:cNvPr id="278" name="TextBox 7">
              <a:extLst>
                <a:ext uri="{FF2B5EF4-FFF2-40B4-BE49-F238E27FC236}">
                  <a16:creationId xmlns:a16="http://schemas.microsoft.com/office/drawing/2014/main" id="{693B9BD8-622C-0747-9562-B58207A02186}"/>
                </a:ext>
              </a:extLst>
            </p:cNvPr>
            <p:cNvSpPr txBox="1"/>
            <p:nvPr/>
          </p:nvSpPr>
          <p:spPr>
            <a:xfrm>
              <a:off x="4182544" y="5600916"/>
              <a:ext cx="3754084" cy="1014701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911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DeepTRUTH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endParaRPr>
            </a:p>
          </p:txBody>
        </p:sp>
        <p:sp>
          <p:nvSpPr>
            <p:cNvPr id="279" name="TextBox 278">
              <a:extLst>
                <a:ext uri="{FF2B5EF4-FFF2-40B4-BE49-F238E27FC236}">
                  <a16:creationId xmlns:a16="http://schemas.microsoft.com/office/drawing/2014/main" id="{51B47E2D-7BE2-DAC2-017D-9E5904D279DE}"/>
                </a:ext>
              </a:extLst>
            </p:cNvPr>
            <p:cNvSpPr txBox="1"/>
            <p:nvPr/>
          </p:nvSpPr>
          <p:spPr>
            <a:xfrm>
              <a:off x="5506999" y="1383989"/>
              <a:ext cx="1150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Input Layer</a:t>
              </a:r>
            </a:p>
          </p:txBody>
        </p:sp>
        <p:sp>
          <p:nvSpPr>
            <p:cNvPr id="280" name="Rectangle: Rounded Corners 279">
              <a:extLst>
                <a:ext uri="{FF2B5EF4-FFF2-40B4-BE49-F238E27FC236}">
                  <a16:creationId xmlns:a16="http://schemas.microsoft.com/office/drawing/2014/main" id="{D24DC231-A754-9854-0D06-69F5D0450543}"/>
                </a:ext>
              </a:extLst>
            </p:cNvPr>
            <p:cNvSpPr/>
            <p:nvPr/>
          </p:nvSpPr>
          <p:spPr>
            <a:xfrm>
              <a:off x="4420840" y="2380020"/>
              <a:ext cx="1452338" cy="913144"/>
            </a:xfrm>
            <a:prstGeom prst="roundRect">
              <a:avLst/>
            </a:prstGeom>
            <a:noFill/>
            <a:ln w="571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1" name="Rectangle: Rounded Corners 280">
              <a:extLst>
                <a:ext uri="{FF2B5EF4-FFF2-40B4-BE49-F238E27FC236}">
                  <a16:creationId xmlns:a16="http://schemas.microsoft.com/office/drawing/2014/main" id="{4DA0A28C-0A4E-E093-AF38-44334D49A035}"/>
                </a:ext>
              </a:extLst>
            </p:cNvPr>
            <p:cNvSpPr/>
            <p:nvPr/>
          </p:nvSpPr>
          <p:spPr>
            <a:xfrm>
              <a:off x="6245996" y="2380020"/>
              <a:ext cx="1462182" cy="913144"/>
            </a:xfrm>
            <a:prstGeom prst="roundRect">
              <a:avLst/>
            </a:prstGeom>
            <a:noFill/>
            <a:ln w="571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2" name="Rectangle: Rounded Corners 281">
              <a:extLst>
                <a:ext uri="{FF2B5EF4-FFF2-40B4-BE49-F238E27FC236}">
                  <a16:creationId xmlns:a16="http://schemas.microsoft.com/office/drawing/2014/main" id="{180A1EF4-7EBA-1747-2D35-290130F4AD27}"/>
                </a:ext>
              </a:extLst>
            </p:cNvPr>
            <p:cNvSpPr/>
            <p:nvPr/>
          </p:nvSpPr>
          <p:spPr>
            <a:xfrm>
              <a:off x="4232179" y="1082693"/>
              <a:ext cx="3802325" cy="4810107"/>
            </a:xfrm>
            <a:prstGeom prst="roundRect">
              <a:avLst>
                <a:gd name="adj" fmla="val 2134"/>
              </a:avLst>
            </a:prstGeom>
            <a:noFill/>
            <a:ln w="76200">
              <a:solidFill>
                <a:srgbClr val="AB9B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2DB19E33-F3BF-7BFA-9967-FEB2439B30CD}"/>
                </a:ext>
              </a:extLst>
            </p:cNvPr>
            <p:cNvSpPr/>
            <p:nvPr/>
          </p:nvSpPr>
          <p:spPr>
            <a:xfrm rot="5400000">
              <a:off x="6333488" y="5165939"/>
              <a:ext cx="497375" cy="4973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68C0A8E2-3D59-F54E-B458-F9D2FAE26D41}"/>
                </a:ext>
              </a:extLst>
            </p:cNvPr>
            <p:cNvSpPr/>
            <p:nvPr/>
          </p:nvSpPr>
          <p:spPr>
            <a:xfrm rot="5400000">
              <a:off x="5693525" y="5165939"/>
              <a:ext cx="497375" cy="4973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31503528-04A1-16EB-AE88-4E731548F1AF}"/>
                </a:ext>
              </a:extLst>
            </p:cNvPr>
            <p:cNvSpPr/>
            <p:nvPr/>
          </p:nvSpPr>
          <p:spPr>
            <a:xfrm rot="5400000">
              <a:off x="6973451" y="4532038"/>
              <a:ext cx="497375" cy="4973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443120E9-1E9C-4D15-11EA-DA6D3616E84F}"/>
                </a:ext>
              </a:extLst>
            </p:cNvPr>
            <p:cNvSpPr/>
            <p:nvPr/>
          </p:nvSpPr>
          <p:spPr>
            <a:xfrm rot="5400000">
              <a:off x="6333488" y="4532038"/>
              <a:ext cx="497375" cy="4973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22EEE796-8487-E9FD-87A5-0B3A209B425A}"/>
                </a:ext>
              </a:extLst>
            </p:cNvPr>
            <p:cNvSpPr/>
            <p:nvPr/>
          </p:nvSpPr>
          <p:spPr>
            <a:xfrm rot="5400000">
              <a:off x="5693524" y="4532038"/>
              <a:ext cx="497375" cy="4973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0F890021-0981-47A0-565F-727AC593BC68}"/>
                </a:ext>
              </a:extLst>
            </p:cNvPr>
            <p:cNvSpPr/>
            <p:nvPr/>
          </p:nvSpPr>
          <p:spPr>
            <a:xfrm rot="5400000">
              <a:off x="5053562" y="4532038"/>
              <a:ext cx="497375" cy="4973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3BB33100-8E94-B5C8-590B-A5D722A3C05B}"/>
                </a:ext>
              </a:extLst>
            </p:cNvPr>
            <p:cNvSpPr/>
            <p:nvPr/>
          </p:nvSpPr>
          <p:spPr>
            <a:xfrm rot="5400000">
              <a:off x="6975351" y="3749857"/>
              <a:ext cx="497375" cy="4973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1639757B-C8BF-DB48-DDBB-29F7CDE9CD1F}"/>
                </a:ext>
              </a:extLst>
            </p:cNvPr>
            <p:cNvSpPr/>
            <p:nvPr/>
          </p:nvSpPr>
          <p:spPr>
            <a:xfrm rot="5400000">
              <a:off x="6335389" y="3749858"/>
              <a:ext cx="497375" cy="4973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38C21882-52C0-9C57-9B3A-C72505CA5982}"/>
                </a:ext>
              </a:extLst>
            </p:cNvPr>
            <p:cNvSpPr/>
            <p:nvPr/>
          </p:nvSpPr>
          <p:spPr>
            <a:xfrm rot="5400000">
              <a:off x="5695424" y="3749859"/>
              <a:ext cx="497375" cy="4973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EF78FF81-ADF6-83A1-38EC-8EA8CECFE0A7}"/>
                </a:ext>
              </a:extLst>
            </p:cNvPr>
            <p:cNvSpPr/>
            <p:nvPr/>
          </p:nvSpPr>
          <p:spPr>
            <a:xfrm rot="5400000">
              <a:off x="5055463" y="3749859"/>
              <a:ext cx="497375" cy="49737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3" name="Rectangle: Rounded Corners 292">
              <a:extLst>
                <a:ext uri="{FF2B5EF4-FFF2-40B4-BE49-F238E27FC236}">
                  <a16:creationId xmlns:a16="http://schemas.microsoft.com/office/drawing/2014/main" id="{B3EE5D09-20A1-62F5-3FCC-1F2FCB2E1D4B}"/>
                </a:ext>
              </a:extLst>
            </p:cNvPr>
            <p:cNvSpPr/>
            <p:nvPr/>
          </p:nvSpPr>
          <p:spPr>
            <a:xfrm>
              <a:off x="5537073" y="1266800"/>
              <a:ext cx="1133536" cy="810068"/>
            </a:xfrm>
            <a:prstGeom prst="round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" name="TextBox 293">
              <a:extLst>
                <a:ext uri="{FF2B5EF4-FFF2-40B4-BE49-F238E27FC236}">
                  <a16:creationId xmlns:a16="http://schemas.microsoft.com/office/drawing/2014/main" id="{864DF40A-05BA-94BD-A642-C97FBA11BFB9}"/>
                </a:ext>
              </a:extLst>
            </p:cNvPr>
            <p:cNvSpPr txBox="1"/>
            <p:nvPr/>
          </p:nvSpPr>
          <p:spPr>
            <a:xfrm>
              <a:off x="4420840" y="2513426"/>
              <a:ext cx="145233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Convolution Layer</a:t>
              </a:r>
            </a:p>
          </p:txBody>
        </p:sp>
        <p:sp>
          <p:nvSpPr>
            <p:cNvPr id="295" name="TextBox 294">
              <a:extLst>
                <a:ext uri="{FF2B5EF4-FFF2-40B4-BE49-F238E27FC236}">
                  <a16:creationId xmlns:a16="http://schemas.microsoft.com/office/drawing/2014/main" id="{8D521E66-CC5E-BF55-2ED9-2C8EA7747CDB}"/>
                </a:ext>
              </a:extLst>
            </p:cNvPr>
            <p:cNvSpPr txBox="1"/>
            <p:nvPr/>
          </p:nvSpPr>
          <p:spPr>
            <a:xfrm>
              <a:off x="6245994" y="2513426"/>
              <a:ext cx="146218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Pooling Layer</a:t>
              </a:r>
            </a:p>
          </p:txBody>
        </p:sp>
        <p:cxnSp>
          <p:nvCxnSpPr>
            <p:cNvPr id="296" name="Connector: Elbow 295">
              <a:extLst>
                <a:ext uri="{FF2B5EF4-FFF2-40B4-BE49-F238E27FC236}">
                  <a16:creationId xmlns:a16="http://schemas.microsoft.com/office/drawing/2014/main" id="{49B22F25-FD1D-C159-924F-1FF96B330A62}"/>
                </a:ext>
              </a:extLst>
            </p:cNvPr>
            <p:cNvCxnSpPr>
              <a:cxnSpLocks/>
              <a:stCxn id="293" idx="2"/>
              <a:endCxn id="280" idx="0"/>
            </p:cNvCxnSpPr>
            <p:nvPr/>
          </p:nvCxnSpPr>
          <p:spPr>
            <a:xfrm rot="5400000">
              <a:off x="5473849" y="1750028"/>
              <a:ext cx="303152" cy="956832"/>
            </a:xfrm>
            <a:prstGeom prst="bentConnector3">
              <a:avLst>
                <a:gd name="adj1" fmla="val 30503"/>
              </a:avLst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641EC626-0747-18B7-8CEB-9586FF87DBBA}"/>
                </a:ext>
              </a:extLst>
            </p:cNvPr>
            <p:cNvCxnSpPr>
              <a:cxnSpLocks/>
              <a:stCxn id="280" idx="3"/>
              <a:endCxn id="295" idx="1"/>
            </p:cNvCxnSpPr>
            <p:nvPr/>
          </p:nvCxnSpPr>
          <p:spPr>
            <a:xfrm>
              <a:off x="5873178" y="2836592"/>
              <a:ext cx="372816" cy="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Connector: Elbow 297">
              <a:extLst>
                <a:ext uri="{FF2B5EF4-FFF2-40B4-BE49-F238E27FC236}">
                  <a16:creationId xmlns:a16="http://schemas.microsoft.com/office/drawing/2014/main" id="{682A856B-8473-F760-A8AB-0D750B1209C6}"/>
                </a:ext>
              </a:extLst>
            </p:cNvPr>
            <p:cNvCxnSpPr>
              <a:cxnSpLocks/>
              <a:stCxn id="281" idx="2"/>
            </p:cNvCxnSpPr>
            <p:nvPr/>
          </p:nvCxnSpPr>
          <p:spPr>
            <a:xfrm rot="5400000">
              <a:off x="6366651" y="3053260"/>
              <a:ext cx="370532" cy="850340"/>
            </a:xfrm>
            <a:prstGeom prst="bentConnector3">
              <a:avLst>
                <a:gd name="adj1" fmla="val 31903"/>
              </a:avLst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Arrow Connector 298">
              <a:extLst>
                <a:ext uri="{FF2B5EF4-FFF2-40B4-BE49-F238E27FC236}">
                  <a16:creationId xmlns:a16="http://schemas.microsoft.com/office/drawing/2014/main" id="{C1CCAC7F-95AD-7FC7-D0EC-718F2B18156B}"/>
                </a:ext>
              </a:extLst>
            </p:cNvPr>
            <p:cNvCxnSpPr>
              <a:cxnSpLocks/>
              <a:stCxn id="292" idx="7"/>
              <a:endCxn id="287" idx="3"/>
            </p:cNvCxnSpPr>
            <p:nvPr/>
          </p:nvCxnSpPr>
          <p:spPr>
            <a:xfrm>
              <a:off x="5479999" y="4174395"/>
              <a:ext cx="286364" cy="43048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Arrow Connector 299">
              <a:extLst>
                <a:ext uri="{FF2B5EF4-FFF2-40B4-BE49-F238E27FC236}">
                  <a16:creationId xmlns:a16="http://schemas.microsoft.com/office/drawing/2014/main" id="{BB3D2ED6-684A-7A16-B1BB-4C52B4B6FFAA}"/>
                </a:ext>
              </a:extLst>
            </p:cNvPr>
            <p:cNvCxnSpPr>
              <a:cxnSpLocks/>
              <a:stCxn id="291" idx="7"/>
              <a:endCxn id="286" idx="3"/>
            </p:cNvCxnSpPr>
            <p:nvPr/>
          </p:nvCxnSpPr>
          <p:spPr>
            <a:xfrm>
              <a:off x="6119960" y="4174395"/>
              <a:ext cx="286367" cy="43048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Arrow Connector 300">
              <a:extLst>
                <a:ext uri="{FF2B5EF4-FFF2-40B4-BE49-F238E27FC236}">
                  <a16:creationId xmlns:a16="http://schemas.microsoft.com/office/drawing/2014/main" id="{B4EE1BBF-49FB-58B1-2CB5-4D4DEC9C00C6}"/>
                </a:ext>
              </a:extLst>
            </p:cNvPr>
            <p:cNvCxnSpPr>
              <a:cxnSpLocks/>
              <a:stCxn id="290" idx="7"/>
              <a:endCxn id="285" idx="3"/>
            </p:cNvCxnSpPr>
            <p:nvPr/>
          </p:nvCxnSpPr>
          <p:spPr>
            <a:xfrm>
              <a:off x="6759925" y="4174394"/>
              <a:ext cx="286365" cy="430483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Arrow Connector 301">
              <a:extLst>
                <a:ext uri="{FF2B5EF4-FFF2-40B4-BE49-F238E27FC236}">
                  <a16:creationId xmlns:a16="http://schemas.microsoft.com/office/drawing/2014/main" id="{6134C478-15AD-B63A-4111-27AFD6A018F3}"/>
                </a:ext>
              </a:extLst>
            </p:cNvPr>
            <p:cNvCxnSpPr>
              <a:cxnSpLocks/>
              <a:stCxn id="289" idx="5"/>
              <a:endCxn id="286" idx="1"/>
            </p:cNvCxnSpPr>
            <p:nvPr/>
          </p:nvCxnSpPr>
          <p:spPr>
            <a:xfrm flipH="1">
              <a:off x="6758024" y="4174393"/>
              <a:ext cx="290166" cy="43048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Arrow Connector 302">
              <a:extLst>
                <a:ext uri="{FF2B5EF4-FFF2-40B4-BE49-F238E27FC236}">
                  <a16:creationId xmlns:a16="http://schemas.microsoft.com/office/drawing/2014/main" id="{F733DF9C-9110-D927-D7D2-A9EFB2B430A5}"/>
                </a:ext>
              </a:extLst>
            </p:cNvPr>
            <p:cNvCxnSpPr>
              <a:cxnSpLocks/>
              <a:stCxn id="290" idx="5"/>
              <a:endCxn id="287" idx="1"/>
            </p:cNvCxnSpPr>
            <p:nvPr/>
          </p:nvCxnSpPr>
          <p:spPr>
            <a:xfrm flipH="1">
              <a:off x="6118060" y="4174394"/>
              <a:ext cx="290168" cy="430483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Arrow Connector 303">
              <a:extLst>
                <a:ext uri="{FF2B5EF4-FFF2-40B4-BE49-F238E27FC236}">
                  <a16:creationId xmlns:a16="http://schemas.microsoft.com/office/drawing/2014/main" id="{9E33552C-183E-2019-2A45-4577A814539E}"/>
                </a:ext>
              </a:extLst>
            </p:cNvPr>
            <p:cNvCxnSpPr>
              <a:cxnSpLocks/>
              <a:stCxn id="291" idx="5"/>
              <a:endCxn id="288" idx="1"/>
            </p:cNvCxnSpPr>
            <p:nvPr/>
          </p:nvCxnSpPr>
          <p:spPr>
            <a:xfrm flipH="1">
              <a:off x="5478098" y="4174395"/>
              <a:ext cx="290165" cy="43048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Arrow Connector 304">
              <a:extLst>
                <a:ext uri="{FF2B5EF4-FFF2-40B4-BE49-F238E27FC236}">
                  <a16:creationId xmlns:a16="http://schemas.microsoft.com/office/drawing/2014/main" id="{20536BEA-548B-A7D9-56EF-42B7A4A0C7E2}"/>
                </a:ext>
              </a:extLst>
            </p:cNvPr>
            <p:cNvCxnSpPr>
              <a:cxnSpLocks/>
              <a:stCxn id="287" idx="6"/>
              <a:endCxn id="284" idx="2"/>
            </p:cNvCxnSpPr>
            <p:nvPr/>
          </p:nvCxnSpPr>
          <p:spPr>
            <a:xfrm>
              <a:off x="5942211" y="5029413"/>
              <a:ext cx="1" cy="136526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Arrow Connector 305">
              <a:extLst>
                <a:ext uri="{FF2B5EF4-FFF2-40B4-BE49-F238E27FC236}">
                  <a16:creationId xmlns:a16="http://schemas.microsoft.com/office/drawing/2014/main" id="{6DD2BA01-C96D-ED70-FB0C-6502EEAA8E09}"/>
                </a:ext>
              </a:extLst>
            </p:cNvPr>
            <p:cNvCxnSpPr>
              <a:cxnSpLocks/>
              <a:stCxn id="288" idx="7"/>
              <a:endCxn id="284" idx="3"/>
            </p:cNvCxnSpPr>
            <p:nvPr/>
          </p:nvCxnSpPr>
          <p:spPr>
            <a:xfrm>
              <a:off x="5478098" y="4956574"/>
              <a:ext cx="288266" cy="28220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Arrow Connector 306">
              <a:extLst>
                <a:ext uri="{FF2B5EF4-FFF2-40B4-BE49-F238E27FC236}">
                  <a16:creationId xmlns:a16="http://schemas.microsoft.com/office/drawing/2014/main" id="{1719A110-818D-A53E-9320-BC07299B6E3A}"/>
                </a:ext>
              </a:extLst>
            </p:cNvPr>
            <p:cNvCxnSpPr>
              <a:cxnSpLocks/>
              <a:stCxn id="286" idx="5"/>
              <a:endCxn id="284" idx="1"/>
            </p:cNvCxnSpPr>
            <p:nvPr/>
          </p:nvCxnSpPr>
          <p:spPr>
            <a:xfrm flipH="1">
              <a:off x="6118061" y="4956574"/>
              <a:ext cx="288266" cy="28220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Arrow Connector 307">
              <a:extLst>
                <a:ext uri="{FF2B5EF4-FFF2-40B4-BE49-F238E27FC236}">
                  <a16:creationId xmlns:a16="http://schemas.microsoft.com/office/drawing/2014/main" id="{0DA117FE-E717-72DC-72A0-3AA30B81B55A}"/>
                </a:ext>
              </a:extLst>
            </p:cNvPr>
            <p:cNvCxnSpPr>
              <a:cxnSpLocks/>
              <a:stCxn id="287" idx="7"/>
              <a:endCxn id="283" idx="3"/>
            </p:cNvCxnSpPr>
            <p:nvPr/>
          </p:nvCxnSpPr>
          <p:spPr>
            <a:xfrm>
              <a:off x="6118060" y="4956574"/>
              <a:ext cx="288267" cy="28220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Arrow Connector 308">
              <a:extLst>
                <a:ext uri="{FF2B5EF4-FFF2-40B4-BE49-F238E27FC236}">
                  <a16:creationId xmlns:a16="http://schemas.microsoft.com/office/drawing/2014/main" id="{9EE42AA1-12B9-7DE3-E1EB-3102A8C51BFB}"/>
                </a:ext>
              </a:extLst>
            </p:cNvPr>
            <p:cNvCxnSpPr>
              <a:cxnSpLocks/>
              <a:stCxn id="286" idx="6"/>
              <a:endCxn id="283" idx="2"/>
            </p:cNvCxnSpPr>
            <p:nvPr/>
          </p:nvCxnSpPr>
          <p:spPr>
            <a:xfrm>
              <a:off x="6582175" y="5029413"/>
              <a:ext cx="0" cy="136526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Arrow Connector 309">
              <a:extLst>
                <a:ext uri="{FF2B5EF4-FFF2-40B4-BE49-F238E27FC236}">
                  <a16:creationId xmlns:a16="http://schemas.microsoft.com/office/drawing/2014/main" id="{1DE02D6E-1E76-962C-7420-BD1C8D87649C}"/>
                </a:ext>
              </a:extLst>
            </p:cNvPr>
            <p:cNvCxnSpPr>
              <a:cxnSpLocks/>
              <a:stCxn id="285" idx="5"/>
              <a:endCxn id="283" idx="1"/>
            </p:cNvCxnSpPr>
            <p:nvPr/>
          </p:nvCxnSpPr>
          <p:spPr>
            <a:xfrm flipH="1">
              <a:off x="6758024" y="4956574"/>
              <a:ext cx="288266" cy="28220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9162E04A-85A3-6827-115F-60CF79DEE9A2}"/>
                </a:ext>
              </a:extLst>
            </p:cNvPr>
            <p:cNvSpPr txBox="1"/>
            <p:nvPr/>
          </p:nvSpPr>
          <p:spPr>
            <a:xfrm>
              <a:off x="4193120" y="4029324"/>
              <a:ext cx="90301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Inner Layer</a:t>
              </a:r>
            </a:p>
          </p:txBody>
        </p:sp>
        <p:sp>
          <p:nvSpPr>
            <p:cNvPr id="312" name="TextBox 311">
              <a:extLst>
                <a:ext uri="{FF2B5EF4-FFF2-40B4-BE49-F238E27FC236}">
                  <a16:creationId xmlns:a16="http://schemas.microsoft.com/office/drawing/2014/main" id="{CBDCF9A5-A8A5-3C7B-3194-3C0B3EB3D727}"/>
                </a:ext>
              </a:extLst>
            </p:cNvPr>
            <p:cNvSpPr txBox="1"/>
            <p:nvPr/>
          </p:nvSpPr>
          <p:spPr>
            <a:xfrm>
              <a:off x="4193120" y="5195252"/>
              <a:ext cx="157324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Outer Layer</a:t>
              </a:r>
            </a:p>
          </p:txBody>
        </p:sp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B5212585-852E-243C-5DCC-892A6B29DF97}"/>
              </a:ext>
            </a:extLst>
          </p:cNvPr>
          <p:cNvGrpSpPr/>
          <p:nvPr/>
        </p:nvGrpSpPr>
        <p:grpSpPr>
          <a:xfrm>
            <a:off x="8178243" y="-6710846"/>
            <a:ext cx="3820792" cy="5532923"/>
            <a:chOff x="8178243" y="1082694"/>
            <a:chExt cx="3820792" cy="5532923"/>
          </a:xfrm>
        </p:grpSpPr>
        <p:sp>
          <p:nvSpPr>
            <p:cNvPr id="314" name="TextBox 7">
              <a:extLst>
                <a:ext uri="{FF2B5EF4-FFF2-40B4-BE49-F238E27FC236}">
                  <a16:creationId xmlns:a16="http://schemas.microsoft.com/office/drawing/2014/main" id="{BF74F88E-4BB2-B581-905B-A98E9E5C39BC}"/>
                </a:ext>
              </a:extLst>
            </p:cNvPr>
            <p:cNvSpPr txBox="1"/>
            <p:nvPr/>
          </p:nvSpPr>
          <p:spPr>
            <a:xfrm>
              <a:off x="8178243" y="5600916"/>
              <a:ext cx="3754084" cy="1014701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lvl="0" algn="ctr" defTabSz="609630">
                <a:lnSpc>
                  <a:spcPts val="9112"/>
                </a:lnSpc>
                <a:defRPr/>
              </a:pPr>
              <a:r>
                <a:rPr lang="en-US" sz="3200" b="1" dirty="0" err="1">
                  <a:solidFill>
                    <a:srgbClr val="FFFFFF"/>
                  </a:solidFill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Efficientnet</a:t>
              </a:r>
              <a:r>
                <a:rPr lang="en-US" sz="3200" b="1" dirty="0">
                  <a:solidFill>
                    <a:srgbClr val="FFFFFF"/>
                  </a:solidFill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 B0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endParaRPr>
            </a:p>
          </p:txBody>
        </p:sp>
        <p:grpSp>
          <p:nvGrpSpPr>
            <p:cNvPr id="315" name="Group 314">
              <a:extLst>
                <a:ext uri="{FF2B5EF4-FFF2-40B4-BE49-F238E27FC236}">
                  <a16:creationId xmlns:a16="http://schemas.microsoft.com/office/drawing/2014/main" id="{EB40CD02-C2A6-5A94-DBDA-207E5E81347D}"/>
                </a:ext>
              </a:extLst>
            </p:cNvPr>
            <p:cNvGrpSpPr/>
            <p:nvPr/>
          </p:nvGrpSpPr>
          <p:grpSpPr>
            <a:xfrm>
              <a:off x="8196710" y="1082694"/>
              <a:ext cx="3802325" cy="4810106"/>
              <a:chOff x="8196710" y="1082694"/>
              <a:chExt cx="3802325" cy="4810106"/>
            </a:xfrm>
          </p:grpSpPr>
          <p:sp>
            <p:nvSpPr>
              <p:cNvPr id="320" name="Rectangle: Rounded Corners 319">
                <a:extLst>
                  <a:ext uri="{FF2B5EF4-FFF2-40B4-BE49-F238E27FC236}">
                    <a16:creationId xmlns:a16="http://schemas.microsoft.com/office/drawing/2014/main" id="{0C38CA5C-1454-9CA7-B64A-F6C99C117A38}"/>
                  </a:ext>
                </a:extLst>
              </p:cNvPr>
              <p:cNvSpPr/>
              <p:nvPr/>
            </p:nvSpPr>
            <p:spPr>
              <a:xfrm>
                <a:off x="8196710" y="1082694"/>
                <a:ext cx="3802325" cy="4810106"/>
              </a:xfrm>
              <a:prstGeom prst="roundRect">
                <a:avLst>
                  <a:gd name="adj" fmla="val 2134"/>
                </a:avLst>
              </a:prstGeom>
              <a:noFill/>
              <a:ln w="76200">
                <a:solidFill>
                  <a:srgbClr val="AB9B9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1" name="Rectangle: Rounded Corners 320">
                <a:extLst>
                  <a:ext uri="{FF2B5EF4-FFF2-40B4-BE49-F238E27FC236}">
                    <a16:creationId xmlns:a16="http://schemas.microsoft.com/office/drawing/2014/main" id="{ACC5A41A-2213-42EE-E712-9959BE60E099}"/>
                  </a:ext>
                </a:extLst>
              </p:cNvPr>
              <p:cNvSpPr/>
              <p:nvPr/>
            </p:nvSpPr>
            <p:spPr>
              <a:xfrm>
                <a:off x="8826853" y="1256025"/>
                <a:ext cx="154882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Conv 3x3</a:t>
                </a:r>
              </a:p>
            </p:txBody>
          </p:sp>
          <p:sp>
            <p:nvSpPr>
              <p:cNvPr id="322" name="Rectangle: Rounded Corners 321">
                <a:extLst>
                  <a:ext uri="{FF2B5EF4-FFF2-40B4-BE49-F238E27FC236}">
                    <a16:creationId xmlns:a16="http://schemas.microsoft.com/office/drawing/2014/main" id="{394881CE-1AF1-8BA8-7818-49C545B5C311}"/>
                  </a:ext>
                </a:extLst>
              </p:cNvPr>
              <p:cNvSpPr/>
              <p:nvPr/>
            </p:nvSpPr>
            <p:spPr>
              <a:xfrm>
                <a:off x="8826853" y="1512874"/>
                <a:ext cx="154882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MBConv1, 3x3</a:t>
                </a:r>
              </a:p>
            </p:txBody>
          </p:sp>
          <p:sp>
            <p:nvSpPr>
              <p:cNvPr id="323" name="Rectangle: Rounded Corners 322">
                <a:extLst>
                  <a:ext uri="{FF2B5EF4-FFF2-40B4-BE49-F238E27FC236}">
                    <a16:creationId xmlns:a16="http://schemas.microsoft.com/office/drawing/2014/main" id="{0702EE45-C768-BB07-DA28-0FBAF99C2B89}"/>
                  </a:ext>
                </a:extLst>
              </p:cNvPr>
              <p:cNvSpPr/>
              <p:nvPr/>
            </p:nvSpPr>
            <p:spPr>
              <a:xfrm>
                <a:off x="8826853" y="1769723"/>
                <a:ext cx="154882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MBConv6, 3x3</a:t>
                </a:r>
              </a:p>
            </p:txBody>
          </p:sp>
          <p:sp>
            <p:nvSpPr>
              <p:cNvPr id="324" name="Rectangle: Rounded Corners 323">
                <a:extLst>
                  <a:ext uri="{FF2B5EF4-FFF2-40B4-BE49-F238E27FC236}">
                    <a16:creationId xmlns:a16="http://schemas.microsoft.com/office/drawing/2014/main" id="{8566DCA2-9995-D8D9-6632-5ECEBC1719F7}"/>
                  </a:ext>
                </a:extLst>
              </p:cNvPr>
              <p:cNvSpPr/>
              <p:nvPr/>
            </p:nvSpPr>
            <p:spPr>
              <a:xfrm>
                <a:off x="8826853" y="2026572"/>
                <a:ext cx="154882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MBConv6, 3x3</a:t>
                </a:r>
              </a:p>
            </p:txBody>
          </p:sp>
          <p:sp>
            <p:nvSpPr>
              <p:cNvPr id="325" name="Rectangle: Rounded Corners 324">
                <a:extLst>
                  <a:ext uri="{FF2B5EF4-FFF2-40B4-BE49-F238E27FC236}">
                    <a16:creationId xmlns:a16="http://schemas.microsoft.com/office/drawing/2014/main" id="{9A5C2ED1-D001-5EFA-08BD-459091B7470E}"/>
                  </a:ext>
                </a:extLst>
              </p:cNvPr>
              <p:cNvSpPr/>
              <p:nvPr/>
            </p:nvSpPr>
            <p:spPr>
              <a:xfrm>
                <a:off x="8673624" y="2283421"/>
                <a:ext cx="181258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MBConv6, 5x5</a:t>
                </a:r>
              </a:p>
            </p:txBody>
          </p:sp>
          <p:sp>
            <p:nvSpPr>
              <p:cNvPr id="326" name="Rectangle: Rounded Corners 325">
                <a:extLst>
                  <a:ext uri="{FF2B5EF4-FFF2-40B4-BE49-F238E27FC236}">
                    <a16:creationId xmlns:a16="http://schemas.microsoft.com/office/drawing/2014/main" id="{8507E402-FDD8-722A-C9BB-DF0FA2ED68E5}"/>
                  </a:ext>
                </a:extLst>
              </p:cNvPr>
              <p:cNvSpPr/>
              <p:nvPr/>
            </p:nvSpPr>
            <p:spPr>
              <a:xfrm>
                <a:off x="8673624" y="2540270"/>
                <a:ext cx="181258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MBConv6, 5x5</a:t>
                </a:r>
              </a:p>
            </p:txBody>
          </p:sp>
          <p:sp>
            <p:nvSpPr>
              <p:cNvPr id="327" name="Rectangle: Rounded Corners 326">
                <a:extLst>
                  <a:ext uri="{FF2B5EF4-FFF2-40B4-BE49-F238E27FC236}">
                    <a16:creationId xmlns:a16="http://schemas.microsoft.com/office/drawing/2014/main" id="{AFF48AC0-9756-3B9B-28D2-69DC9B02147D}"/>
                  </a:ext>
                </a:extLst>
              </p:cNvPr>
              <p:cNvSpPr/>
              <p:nvPr/>
            </p:nvSpPr>
            <p:spPr>
              <a:xfrm>
                <a:off x="8826853" y="2797119"/>
                <a:ext cx="154882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MBConv6, 3x3</a:t>
                </a:r>
              </a:p>
            </p:txBody>
          </p:sp>
          <p:sp>
            <p:nvSpPr>
              <p:cNvPr id="328" name="Rectangle: Rounded Corners 327">
                <a:extLst>
                  <a:ext uri="{FF2B5EF4-FFF2-40B4-BE49-F238E27FC236}">
                    <a16:creationId xmlns:a16="http://schemas.microsoft.com/office/drawing/2014/main" id="{19E2E588-B05E-9D44-B675-1C3172829373}"/>
                  </a:ext>
                </a:extLst>
              </p:cNvPr>
              <p:cNvSpPr/>
              <p:nvPr/>
            </p:nvSpPr>
            <p:spPr>
              <a:xfrm>
                <a:off x="8826853" y="3053967"/>
                <a:ext cx="154882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MBConv6, 3x3</a:t>
                </a:r>
              </a:p>
            </p:txBody>
          </p:sp>
          <p:sp>
            <p:nvSpPr>
              <p:cNvPr id="329" name="Rectangle: Rounded Corners 328">
                <a:extLst>
                  <a:ext uri="{FF2B5EF4-FFF2-40B4-BE49-F238E27FC236}">
                    <a16:creationId xmlns:a16="http://schemas.microsoft.com/office/drawing/2014/main" id="{E14A5D67-19F7-AB27-87F8-32ACC4826DF0}"/>
                  </a:ext>
                </a:extLst>
              </p:cNvPr>
              <p:cNvSpPr/>
              <p:nvPr/>
            </p:nvSpPr>
            <p:spPr>
              <a:xfrm>
                <a:off x="8826853" y="3310816"/>
                <a:ext cx="154882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MBConv6, 3x3</a:t>
                </a:r>
              </a:p>
            </p:txBody>
          </p:sp>
          <p:sp>
            <p:nvSpPr>
              <p:cNvPr id="330" name="Rectangle: Rounded Corners 329">
                <a:extLst>
                  <a:ext uri="{FF2B5EF4-FFF2-40B4-BE49-F238E27FC236}">
                    <a16:creationId xmlns:a16="http://schemas.microsoft.com/office/drawing/2014/main" id="{A9ED670B-0D0C-5CE3-F0BF-F9C74E879431}"/>
                  </a:ext>
                </a:extLst>
              </p:cNvPr>
              <p:cNvSpPr/>
              <p:nvPr/>
            </p:nvSpPr>
            <p:spPr>
              <a:xfrm>
                <a:off x="8673624" y="3567665"/>
                <a:ext cx="181258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MBConv6, 5x5</a:t>
                </a:r>
              </a:p>
            </p:txBody>
          </p:sp>
          <p:sp>
            <p:nvSpPr>
              <p:cNvPr id="331" name="Rectangle: Rounded Corners 330">
                <a:extLst>
                  <a:ext uri="{FF2B5EF4-FFF2-40B4-BE49-F238E27FC236}">
                    <a16:creationId xmlns:a16="http://schemas.microsoft.com/office/drawing/2014/main" id="{ACFE6D0F-6BA1-1DD0-72E5-82A4F40AF500}"/>
                  </a:ext>
                </a:extLst>
              </p:cNvPr>
              <p:cNvSpPr/>
              <p:nvPr/>
            </p:nvSpPr>
            <p:spPr>
              <a:xfrm>
                <a:off x="8673624" y="3824514"/>
                <a:ext cx="181258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MBConv6, 5x5</a:t>
                </a:r>
              </a:p>
            </p:txBody>
          </p:sp>
          <p:sp>
            <p:nvSpPr>
              <p:cNvPr id="332" name="Rectangle: Rounded Corners 331">
                <a:extLst>
                  <a:ext uri="{FF2B5EF4-FFF2-40B4-BE49-F238E27FC236}">
                    <a16:creationId xmlns:a16="http://schemas.microsoft.com/office/drawing/2014/main" id="{94B28638-C9C3-E76F-D922-1B8EE2227DD3}"/>
                  </a:ext>
                </a:extLst>
              </p:cNvPr>
              <p:cNvSpPr/>
              <p:nvPr/>
            </p:nvSpPr>
            <p:spPr>
              <a:xfrm>
                <a:off x="8673624" y="4081363"/>
                <a:ext cx="181258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MBConv6, 5x5</a:t>
                </a:r>
              </a:p>
            </p:txBody>
          </p:sp>
          <p:sp>
            <p:nvSpPr>
              <p:cNvPr id="333" name="Rectangle: Rounded Corners 332">
                <a:extLst>
                  <a:ext uri="{FF2B5EF4-FFF2-40B4-BE49-F238E27FC236}">
                    <a16:creationId xmlns:a16="http://schemas.microsoft.com/office/drawing/2014/main" id="{91DD6032-A974-6ADB-E4B6-C950AFE67C8F}"/>
                  </a:ext>
                </a:extLst>
              </p:cNvPr>
              <p:cNvSpPr/>
              <p:nvPr/>
            </p:nvSpPr>
            <p:spPr>
              <a:xfrm>
                <a:off x="8673624" y="4338212"/>
                <a:ext cx="181258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MBConv6, 5x5</a:t>
                </a:r>
              </a:p>
            </p:txBody>
          </p:sp>
          <p:sp>
            <p:nvSpPr>
              <p:cNvPr id="334" name="Rectangle: Rounded Corners 333">
                <a:extLst>
                  <a:ext uri="{FF2B5EF4-FFF2-40B4-BE49-F238E27FC236}">
                    <a16:creationId xmlns:a16="http://schemas.microsoft.com/office/drawing/2014/main" id="{80D0A60B-F641-1392-C5A9-56967FF84A85}"/>
                  </a:ext>
                </a:extLst>
              </p:cNvPr>
              <p:cNvSpPr/>
              <p:nvPr/>
            </p:nvSpPr>
            <p:spPr>
              <a:xfrm>
                <a:off x="8673624" y="4595061"/>
                <a:ext cx="181258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MBConv6, 5x5</a:t>
                </a:r>
              </a:p>
            </p:txBody>
          </p:sp>
          <p:sp>
            <p:nvSpPr>
              <p:cNvPr id="335" name="Rectangle: Rounded Corners 334">
                <a:extLst>
                  <a:ext uri="{FF2B5EF4-FFF2-40B4-BE49-F238E27FC236}">
                    <a16:creationId xmlns:a16="http://schemas.microsoft.com/office/drawing/2014/main" id="{8E7F113B-05B9-BFA0-55EF-C02C9EC33991}"/>
                  </a:ext>
                </a:extLst>
              </p:cNvPr>
              <p:cNvSpPr/>
              <p:nvPr/>
            </p:nvSpPr>
            <p:spPr>
              <a:xfrm>
                <a:off x="8807593" y="5365605"/>
                <a:ext cx="1581981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MBConv6, 3x3</a:t>
                </a:r>
              </a:p>
            </p:txBody>
          </p:sp>
          <p:sp>
            <p:nvSpPr>
              <p:cNvPr id="336" name="Rectangle: Rounded Corners 335">
                <a:extLst>
                  <a:ext uri="{FF2B5EF4-FFF2-40B4-BE49-F238E27FC236}">
                    <a16:creationId xmlns:a16="http://schemas.microsoft.com/office/drawing/2014/main" id="{E2B226AC-C9DD-DB0F-CFEF-C21D7771703B}"/>
                  </a:ext>
                </a:extLst>
              </p:cNvPr>
              <p:cNvSpPr/>
              <p:nvPr/>
            </p:nvSpPr>
            <p:spPr>
              <a:xfrm>
                <a:off x="8673624" y="4851910"/>
                <a:ext cx="181258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MBConv6, 5x5</a:t>
                </a:r>
              </a:p>
            </p:txBody>
          </p:sp>
          <p:sp>
            <p:nvSpPr>
              <p:cNvPr id="337" name="Rectangle: Rounded Corners 336">
                <a:extLst>
                  <a:ext uri="{FF2B5EF4-FFF2-40B4-BE49-F238E27FC236}">
                    <a16:creationId xmlns:a16="http://schemas.microsoft.com/office/drawing/2014/main" id="{F577980D-1A9B-1268-4E4B-DF17E3A465FD}"/>
                  </a:ext>
                </a:extLst>
              </p:cNvPr>
              <p:cNvSpPr/>
              <p:nvPr/>
            </p:nvSpPr>
            <p:spPr>
              <a:xfrm>
                <a:off x="8673624" y="5108759"/>
                <a:ext cx="1812587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MBConv6, 5x5</a:t>
                </a:r>
              </a:p>
            </p:txBody>
          </p:sp>
          <p:cxnSp>
            <p:nvCxnSpPr>
              <p:cNvPr id="338" name="Straight Arrow Connector 337">
                <a:extLst>
                  <a:ext uri="{FF2B5EF4-FFF2-40B4-BE49-F238E27FC236}">
                    <a16:creationId xmlns:a16="http://schemas.microsoft.com/office/drawing/2014/main" id="{141E19B8-5D4B-6C38-5446-9B1A2FBB285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75680" y="1347645"/>
                <a:ext cx="277229" cy="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9" name="Rectangle: Rounded Corners 338">
                <a:extLst>
                  <a:ext uri="{FF2B5EF4-FFF2-40B4-BE49-F238E27FC236}">
                    <a16:creationId xmlns:a16="http://schemas.microsoft.com/office/drawing/2014/main" id="{26D25F37-0893-18C4-8ED8-8C0B5765FEBC}"/>
                  </a:ext>
                </a:extLst>
              </p:cNvPr>
              <p:cNvSpPr/>
              <p:nvPr/>
            </p:nvSpPr>
            <p:spPr>
              <a:xfrm>
                <a:off x="10582698" y="1252000"/>
                <a:ext cx="1171673" cy="19129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Input Image</a:t>
                </a:r>
              </a:p>
            </p:txBody>
          </p:sp>
          <p:sp>
            <p:nvSpPr>
              <p:cNvPr id="340" name="Rectangle: Rounded Corners 339">
                <a:extLst>
                  <a:ext uri="{FF2B5EF4-FFF2-40B4-BE49-F238E27FC236}">
                    <a16:creationId xmlns:a16="http://schemas.microsoft.com/office/drawing/2014/main" id="{6BCF4C47-DBC4-655B-080C-6B414E269BAE}"/>
                  </a:ext>
                </a:extLst>
              </p:cNvPr>
              <p:cNvSpPr/>
              <p:nvPr/>
            </p:nvSpPr>
            <p:spPr>
              <a:xfrm>
                <a:off x="10461789" y="1512874"/>
                <a:ext cx="1171673" cy="19129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Block 1</a:t>
                </a:r>
              </a:p>
            </p:txBody>
          </p:sp>
          <p:sp>
            <p:nvSpPr>
              <p:cNvPr id="341" name="Rectangle: Rounded Corners 340">
                <a:extLst>
                  <a:ext uri="{FF2B5EF4-FFF2-40B4-BE49-F238E27FC236}">
                    <a16:creationId xmlns:a16="http://schemas.microsoft.com/office/drawing/2014/main" id="{022EE194-07D3-0DE6-8349-6E7C706A75F1}"/>
                  </a:ext>
                </a:extLst>
              </p:cNvPr>
              <p:cNvSpPr/>
              <p:nvPr/>
            </p:nvSpPr>
            <p:spPr>
              <a:xfrm>
                <a:off x="10461789" y="1895818"/>
                <a:ext cx="1171673" cy="19129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Block 2</a:t>
                </a:r>
              </a:p>
            </p:txBody>
          </p:sp>
          <p:sp>
            <p:nvSpPr>
              <p:cNvPr id="342" name="Rectangle: Rounded Corners 341">
                <a:extLst>
                  <a:ext uri="{FF2B5EF4-FFF2-40B4-BE49-F238E27FC236}">
                    <a16:creationId xmlns:a16="http://schemas.microsoft.com/office/drawing/2014/main" id="{FECCC6D4-E6E3-FD8D-0768-F3A0F42D4F40}"/>
                  </a:ext>
                </a:extLst>
              </p:cNvPr>
              <p:cNvSpPr/>
              <p:nvPr/>
            </p:nvSpPr>
            <p:spPr>
              <a:xfrm>
                <a:off x="10582698" y="2415621"/>
                <a:ext cx="1171673" cy="19129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Block 3</a:t>
                </a:r>
              </a:p>
            </p:txBody>
          </p:sp>
          <p:sp>
            <p:nvSpPr>
              <p:cNvPr id="343" name="Rectangle: Rounded Corners 342">
                <a:extLst>
                  <a:ext uri="{FF2B5EF4-FFF2-40B4-BE49-F238E27FC236}">
                    <a16:creationId xmlns:a16="http://schemas.microsoft.com/office/drawing/2014/main" id="{55FA1928-84B9-26E1-6FF8-EEEF5EF2DA14}"/>
                  </a:ext>
                </a:extLst>
              </p:cNvPr>
              <p:cNvSpPr/>
              <p:nvPr/>
            </p:nvSpPr>
            <p:spPr>
              <a:xfrm>
                <a:off x="10461789" y="3052685"/>
                <a:ext cx="1171673" cy="19129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Block 4</a:t>
                </a:r>
              </a:p>
            </p:txBody>
          </p:sp>
          <p:sp>
            <p:nvSpPr>
              <p:cNvPr id="344" name="Rectangle: Rounded Corners 343">
                <a:extLst>
                  <a:ext uri="{FF2B5EF4-FFF2-40B4-BE49-F238E27FC236}">
                    <a16:creationId xmlns:a16="http://schemas.microsoft.com/office/drawing/2014/main" id="{E69F181E-4A02-D3D1-9F0E-8E4A300C369A}"/>
                  </a:ext>
                </a:extLst>
              </p:cNvPr>
              <p:cNvSpPr/>
              <p:nvPr/>
            </p:nvSpPr>
            <p:spPr>
              <a:xfrm>
                <a:off x="10582698" y="3821311"/>
                <a:ext cx="1171673" cy="19129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Block 5</a:t>
                </a:r>
              </a:p>
            </p:txBody>
          </p:sp>
          <p:sp>
            <p:nvSpPr>
              <p:cNvPr id="345" name="Rectangle: Rounded Corners 344">
                <a:extLst>
                  <a:ext uri="{FF2B5EF4-FFF2-40B4-BE49-F238E27FC236}">
                    <a16:creationId xmlns:a16="http://schemas.microsoft.com/office/drawing/2014/main" id="{44C0B344-35C2-6BA1-52C6-36C271B08D7A}"/>
                  </a:ext>
                </a:extLst>
              </p:cNvPr>
              <p:cNvSpPr/>
              <p:nvPr/>
            </p:nvSpPr>
            <p:spPr>
              <a:xfrm>
                <a:off x="10582698" y="4747043"/>
                <a:ext cx="1171673" cy="19129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Block 6</a:t>
                </a:r>
              </a:p>
            </p:txBody>
          </p:sp>
          <p:sp>
            <p:nvSpPr>
              <p:cNvPr id="346" name="Rectangle: Rounded Corners 345">
                <a:extLst>
                  <a:ext uri="{FF2B5EF4-FFF2-40B4-BE49-F238E27FC236}">
                    <a16:creationId xmlns:a16="http://schemas.microsoft.com/office/drawing/2014/main" id="{F590D1AB-A625-C14A-DABE-4208E24B9B47}"/>
                  </a:ext>
                </a:extLst>
              </p:cNvPr>
              <p:cNvSpPr/>
              <p:nvPr/>
            </p:nvSpPr>
            <p:spPr>
              <a:xfrm>
                <a:off x="10461789" y="5365605"/>
                <a:ext cx="1171673" cy="19129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Block 7</a:t>
                </a:r>
              </a:p>
            </p:txBody>
          </p:sp>
          <p:sp>
            <p:nvSpPr>
              <p:cNvPr id="347" name="Rectangle: Rounded Corners 346">
                <a:extLst>
                  <a:ext uri="{FF2B5EF4-FFF2-40B4-BE49-F238E27FC236}">
                    <a16:creationId xmlns:a16="http://schemas.microsoft.com/office/drawing/2014/main" id="{FB714A15-5C28-4053-010D-DAD700B91A2F}"/>
                  </a:ext>
                </a:extLst>
              </p:cNvPr>
              <p:cNvSpPr/>
              <p:nvPr/>
            </p:nvSpPr>
            <p:spPr>
              <a:xfrm>
                <a:off x="8807592" y="5617453"/>
                <a:ext cx="1581982" cy="19129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Outfit" pitchFamily="2" charset="0"/>
                  </a:rPr>
                  <a:t>Feature Map</a:t>
                </a:r>
              </a:p>
            </p:txBody>
          </p:sp>
          <p:sp>
            <p:nvSpPr>
              <p:cNvPr id="348" name="Right Brace 347">
                <a:extLst>
                  <a:ext uri="{FF2B5EF4-FFF2-40B4-BE49-F238E27FC236}">
                    <a16:creationId xmlns:a16="http://schemas.microsoft.com/office/drawing/2014/main" id="{AA15784F-0C40-F625-CD4D-1665D6CB80E3}"/>
                  </a:ext>
                </a:extLst>
              </p:cNvPr>
              <p:cNvSpPr/>
              <p:nvPr/>
            </p:nvSpPr>
            <p:spPr>
              <a:xfrm>
                <a:off x="10268665" y="1480437"/>
                <a:ext cx="391503" cy="254293"/>
              </a:xfrm>
              <a:prstGeom prst="rightBrace">
                <a:avLst>
                  <a:gd name="adj1" fmla="val 0"/>
                  <a:gd name="adj2" fmla="val 51731"/>
                </a:avLst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49" name="Right Brace 348">
                <a:extLst>
                  <a:ext uri="{FF2B5EF4-FFF2-40B4-BE49-F238E27FC236}">
                    <a16:creationId xmlns:a16="http://schemas.microsoft.com/office/drawing/2014/main" id="{E2988B27-7033-FD7B-8668-394029EA84DB}"/>
                  </a:ext>
                </a:extLst>
              </p:cNvPr>
              <p:cNvSpPr/>
              <p:nvPr/>
            </p:nvSpPr>
            <p:spPr>
              <a:xfrm>
                <a:off x="10268665" y="1740777"/>
                <a:ext cx="391503" cy="487321"/>
              </a:xfrm>
              <a:prstGeom prst="rightBrace">
                <a:avLst>
                  <a:gd name="adj1" fmla="val 0"/>
                  <a:gd name="adj2" fmla="val 51731"/>
                </a:avLst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50" name="Right Brace 349">
                <a:extLst>
                  <a:ext uri="{FF2B5EF4-FFF2-40B4-BE49-F238E27FC236}">
                    <a16:creationId xmlns:a16="http://schemas.microsoft.com/office/drawing/2014/main" id="{7234261E-E107-6975-E7AA-F9C6A19AE21D}"/>
                  </a:ext>
                </a:extLst>
              </p:cNvPr>
              <p:cNvSpPr/>
              <p:nvPr/>
            </p:nvSpPr>
            <p:spPr>
              <a:xfrm>
                <a:off x="10389574" y="2228098"/>
                <a:ext cx="391503" cy="542106"/>
              </a:xfrm>
              <a:prstGeom prst="rightBrace">
                <a:avLst>
                  <a:gd name="adj1" fmla="val 0"/>
                  <a:gd name="adj2" fmla="val 51731"/>
                </a:avLst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51" name="Right Brace 350">
                <a:extLst>
                  <a:ext uri="{FF2B5EF4-FFF2-40B4-BE49-F238E27FC236}">
                    <a16:creationId xmlns:a16="http://schemas.microsoft.com/office/drawing/2014/main" id="{09675AB0-AD33-E1C4-8D45-C0E355A448A8}"/>
                  </a:ext>
                </a:extLst>
              </p:cNvPr>
              <p:cNvSpPr/>
              <p:nvPr/>
            </p:nvSpPr>
            <p:spPr>
              <a:xfrm>
                <a:off x="10268665" y="2763129"/>
                <a:ext cx="391503" cy="765892"/>
              </a:xfrm>
              <a:prstGeom prst="rightBrace">
                <a:avLst>
                  <a:gd name="adj1" fmla="val 0"/>
                  <a:gd name="adj2" fmla="val 51731"/>
                </a:avLst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52" name="Right Brace 351">
                <a:extLst>
                  <a:ext uri="{FF2B5EF4-FFF2-40B4-BE49-F238E27FC236}">
                    <a16:creationId xmlns:a16="http://schemas.microsoft.com/office/drawing/2014/main" id="{840BAAC7-E9C8-49A4-E7E0-8BF37997071C}"/>
                  </a:ext>
                </a:extLst>
              </p:cNvPr>
              <p:cNvSpPr/>
              <p:nvPr/>
            </p:nvSpPr>
            <p:spPr>
              <a:xfrm>
                <a:off x="10389574" y="3534250"/>
                <a:ext cx="391503" cy="765892"/>
              </a:xfrm>
              <a:prstGeom prst="rightBrace">
                <a:avLst>
                  <a:gd name="adj1" fmla="val 0"/>
                  <a:gd name="adj2" fmla="val 51731"/>
                </a:avLst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53" name="Right Brace 352">
                <a:extLst>
                  <a:ext uri="{FF2B5EF4-FFF2-40B4-BE49-F238E27FC236}">
                    <a16:creationId xmlns:a16="http://schemas.microsoft.com/office/drawing/2014/main" id="{53B5A4E0-4B0A-663E-004B-188355810AAA}"/>
                  </a:ext>
                </a:extLst>
              </p:cNvPr>
              <p:cNvSpPr/>
              <p:nvPr/>
            </p:nvSpPr>
            <p:spPr>
              <a:xfrm>
                <a:off x="10389574" y="4299660"/>
                <a:ext cx="391503" cy="1040145"/>
              </a:xfrm>
              <a:prstGeom prst="rightBrace">
                <a:avLst>
                  <a:gd name="adj1" fmla="val 0"/>
                  <a:gd name="adj2" fmla="val 51731"/>
                </a:avLst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54" name="Right Brace 353">
                <a:extLst>
                  <a:ext uri="{FF2B5EF4-FFF2-40B4-BE49-F238E27FC236}">
                    <a16:creationId xmlns:a16="http://schemas.microsoft.com/office/drawing/2014/main" id="{DAF33B9D-4744-7F96-47C9-6507F67022CE}"/>
                  </a:ext>
                </a:extLst>
              </p:cNvPr>
              <p:cNvSpPr/>
              <p:nvPr/>
            </p:nvSpPr>
            <p:spPr>
              <a:xfrm>
                <a:off x="10268665" y="5339805"/>
                <a:ext cx="391503" cy="239626"/>
              </a:xfrm>
              <a:prstGeom prst="rightBrace">
                <a:avLst>
                  <a:gd name="adj1" fmla="val 0"/>
                  <a:gd name="adj2" fmla="val 51731"/>
                </a:avLst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sp>
        <p:nvSpPr>
          <p:cNvPr id="355" name="TextBox 354">
            <a:extLst>
              <a:ext uri="{FF2B5EF4-FFF2-40B4-BE49-F238E27FC236}">
                <a16:creationId xmlns:a16="http://schemas.microsoft.com/office/drawing/2014/main" id="{3B602B1B-D47A-8991-8F77-21D452DCA511}"/>
              </a:ext>
            </a:extLst>
          </p:cNvPr>
          <p:cNvSpPr txBox="1"/>
          <p:nvPr/>
        </p:nvSpPr>
        <p:spPr>
          <a:xfrm>
            <a:off x="1585028" y="7793342"/>
            <a:ext cx="1150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Input Layer</a:t>
            </a:r>
          </a:p>
        </p:txBody>
      </p:sp>
      <p:sp>
        <p:nvSpPr>
          <p:cNvPr id="356" name="Rectangle: Rounded Corners 355">
            <a:extLst>
              <a:ext uri="{FF2B5EF4-FFF2-40B4-BE49-F238E27FC236}">
                <a16:creationId xmlns:a16="http://schemas.microsoft.com/office/drawing/2014/main" id="{1B17DB5E-CDEE-6AB0-C72B-2A2B2967454E}"/>
              </a:ext>
            </a:extLst>
          </p:cNvPr>
          <p:cNvSpPr/>
          <p:nvPr/>
        </p:nvSpPr>
        <p:spPr>
          <a:xfrm>
            <a:off x="498869" y="8789373"/>
            <a:ext cx="1452338" cy="913144"/>
          </a:xfrm>
          <a:prstGeom prst="roundRect">
            <a:avLst/>
          </a:prstGeom>
          <a:noFill/>
          <a:ln w="5715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7" name="Rectangle: Rounded Corners 356">
            <a:extLst>
              <a:ext uri="{FF2B5EF4-FFF2-40B4-BE49-F238E27FC236}">
                <a16:creationId xmlns:a16="http://schemas.microsoft.com/office/drawing/2014/main" id="{1EA46FA7-414D-820C-8C5D-CDFE3506F7EA}"/>
              </a:ext>
            </a:extLst>
          </p:cNvPr>
          <p:cNvSpPr/>
          <p:nvPr/>
        </p:nvSpPr>
        <p:spPr>
          <a:xfrm>
            <a:off x="2324025" y="8789373"/>
            <a:ext cx="1462182" cy="913144"/>
          </a:xfrm>
          <a:prstGeom prst="roundRect">
            <a:avLst/>
          </a:prstGeom>
          <a:noFill/>
          <a:ln w="5715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8" name="Rectangle: Rounded Corners 357">
            <a:extLst>
              <a:ext uri="{FF2B5EF4-FFF2-40B4-BE49-F238E27FC236}">
                <a16:creationId xmlns:a16="http://schemas.microsoft.com/office/drawing/2014/main" id="{9DE1EC14-A108-0CCE-91FA-8516FE98492C}"/>
              </a:ext>
            </a:extLst>
          </p:cNvPr>
          <p:cNvSpPr/>
          <p:nvPr/>
        </p:nvSpPr>
        <p:spPr>
          <a:xfrm>
            <a:off x="310208" y="7492046"/>
            <a:ext cx="3802325" cy="5416491"/>
          </a:xfrm>
          <a:prstGeom prst="roundRect">
            <a:avLst>
              <a:gd name="adj" fmla="val 2134"/>
            </a:avLst>
          </a:prstGeom>
          <a:noFill/>
          <a:ln w="76200">
            <a:solidFill>
              <a:srgbClr val="AB9B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9" name="Oval 358">
            <a:extLst>
              <a:ext uri="{FF2B5EF4-FFF2-40B4-BE49-F238E27FC236}">
                <a16:creationId xmlns:a16="http://schemas.microsoft.com/office/drawing/2014/main" id="{97A42ADA-9611-FEED-8B65-FDE16E871B89}"/>
              </a:ext>
            </a:extLst>
          </p:cNvPr>
          <p:cNvSpPr/>
          <p:nvPr/>
        </p:nvSpPr>
        <p:spPr>
          <a:xfrm rot="5400000">
            <a:off x="2411517" y="11935972"/>
            <a:ext cx="497375" cy="4973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0" name="Oval 359">
            <a:extLst>
              <a:ext uri="{FF2B5EF4-FFF2-40B4-BE49-F238E27FC236}">
                <a16:creationId xmlns:a16="http://schemas.microsoft.com/office/drawing/2014/main" id="{82C07826-65D0-1478-7B34-E34147F9930A}"/>
              </a:ext>
            </a:extLst>
          </p:cNvPr>
          <p:cNvSpPr/>
          <p:nvPr/>
        </p:nvSpPr>
        <p:spPr>
          <a:xfrm rot="5400000">
            <a:off x="1771554" y="11935972"/>
            <a:ext cx="497375" cy="4973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1" name="Oval 360">
            <a:extLst>
              <a:ext uri="{FF2B5EF4-FFF2-40B4-BE49-F238E27FC236}">
                <a16:creationId xmlns:a16="http://schemas.microsoft.com/office/drawing/2014/main" id="{08A08DB7-152B-04C0-1464-7CFAB12E7E51}"/>
              </a:ext>
            </a:extLst>
          </p:cNvPr>
          <p:cNvSpPr/>
          <p:nvPr/>
        </p:nvSpPr>
        <p:spPr>
          <a:xfrm rot="5400000">
            <a:off x="3051480" y="10941391"/>
            <a:ext cx="497375" cy="4973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2" name="Oval 361">
            <a:extLst>
              <a:ext uri="{FF2B5EF4-FFF2-40B4-BE49-F238E27FC236}">
                <a16:creationId xmlns:a16="http://schemas.microsoft.com/office/drawing/2014/main" id="{2DB34869-E6B0-689D-18B5-64A0EF906EE2}"/>
              </a:ext>
            </a:extLst>
          </p:cNvPr>
          <p:cNvSpPr/>
          <p:nvPr/>
        </p:nvSpPr>
        <p:spPr>
          <a:xfrm rot="5400000">
            <a:off x="2411517" y="10941391"/>
            <a:ext cx="497375" cy="4973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3" name="Oval 362">
            <a:extLst>
              <a:ext uri="{FF2B5EF4-FFF2-40B4-BE49-F238E27FC236}">
                <a16:creationId xmlns:a16="http://schemas.microsoft.com/office/drawing/2014/main" id="{D605A982-572A-D8C8-1A8F-CCD0C3648245}"/>
              </a:ext>
            </a:extLst>
          </p:cNvPr>
          <p:cNvSpPr/>
          <p:nvPr/>
        </p:nvSpPr>
        <p:spPr>
          <a:xfrm rot="5400000">
            <a:off x="1771553" y="10941391"/>
            <a:ext cx="497375" cy="4973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4" name="Oval 363">
            <a:extLst>
              <a:ext uri="{FF2B5EF4-FFF2-40B4-BE49-F238E27FC236}">
                <a16:creationId xmlns:a16="http://schemas.microsoft.com/office/drawing/2014/main" id="{2B22EC79-99A6-63A7-C324-33E1C979A904}"/>
              </a:ext>
            </a:extLst>
          </p:cNvPr>
          <p:cNvSpPr/>
          <p:nvPr/>
        </p:nvSpPr>
        <p:spPr>
          <a:xfrm rot="5400000">
            <a:off x="1131591" y="10941391"/>
            <a:ext cx="497375" cy="4973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5" name="Oval 364">
            <a:extLst>
              <a:ext uri="{FF2B5EF4-FFF2-40B4-BE49-F238E27FC236}">
                <a16:creationId xmlns:a16="http://schemas.microsoft.com/office/drawing/2014/main" id="{725C62AF-B0A5-AF6B-D0CC-F38FDEFA0623}"/>
              </a:ext>
            </a:extLst>
          </p:cNvPr>
          <p:cNvSpPr/>
          <p:nvPr/>
        </p:nvSpPr>
        <p:spPr>
          <a:xfrm rot="5400000">
            <a:off x="3053380" y="10159210"/>
            <a:ext cx="497375" cy="4973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6" name="Oval 365">
            <a:extLst>
              <a:ext uri="{FF2B5EF4-FFF2-40B4-BE49-F238E27FC236}">
                <a16:creationId xmlns:a16="http://schemas.microsoft.com/office/drawing/2014/main" id="{1B8553AD-AA54-372A-4B8C-0D1C08F53449}"/>
              </a:ext>
            </a:extLst>
          </p:cNvPr>
          <p:cNvSpPr/>
          <p:nvPr/>
        </p:nvSpPr>
        <p:spPr>
          <a:xfrm rot="5400000">
            <a:off x="2413418" y="10159211"/>
            <a:ext cx="497375" cy="4973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7" name="Oval 366">
            <a:extLst>
              <a:ext uri="{FF2B5EF4-FFF2-40B4-BE49-F238E27FC236}">
                <a16:creationId xmlns:a16="http://schemas.microsoft.com/office/drawing/2014/main" id="{9756F6B3-3450-2B9E-888D-CF834D99C26C}"/>
              </a:ext>
            </a:extLst>
          </p:cNvPr>
          <p:cNvSpPr/>
          <p:nvPr/>
        </p:nvSpPr>
        <p:spPr>
          <a:xfrm rot="5400000">
            <a:off x="1773453" y="10159212"/>
            <a:ext cx="497375" cy="4973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8" name="Oval 367">
            <a:extLst>
              <a:ext uri="{FF2B5EF4-FFF2-40B4-BE49-F238E27FC236}">
                <a16:creationId xmlns:a16="http://schemas.microsoft.com/office/drawing/2014/main" id="{7C93F1D3-5CFA-BE42-DF77-8F98E4E126A6}"/>
              </a:ext>
            </a:extLst>
          </p:cNvPr>
          <p:cNvSpPr/>
          <p:nvPr/>
        </p:nvSpPr>
        <p:spPr>
          <a:xfrm rot="5400000">
            <a:off x="1133492" y="10159212"/>
            <a:ext cx="497375" cy="4973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" name="Rectangle: Rounded Corners 368">
            <a:extLst>
              <a:ext uri="{FF2B5EF4-FFF2-40B4-BE49-F238E27FC236}">
                <a16:creationId xmlns:a16="http://schemas.microsoft.com/office/drawing/2014/main" id="{AEA86ACC-92FB-605F-F870-15F50A749A50}"/>
              </a:ext>
            </a:extLst>
          </p:cNvPr>
          <p:cNvSpPr/>
          <p:nvPr/>
        </p:nvSpPr>
        <p:spPr>
          <a:xfrm>
            <a:off x="1615102" y="7676153"/>
            <a:ext cx="1133536" cy="810068"/>
          </a:xfrm>
          <a:prstGeom prst="round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0" name="TextBox 369">
            <a:extLst>
              <a:ext uri="{FF2B5EF4-FFF2-40B4-BE49-F238E27FC236}">
                <a16:creationId xmlns:a16="http://schemas.microsoft.com/office/drawing/2014/main" id="{40F35F3A-8915-9FFA-A998-279D6308E059}"/>
              </a:ext>
            </a:extLst>
          </p:cNvPr>
          <p:cNvSpPr txBox="1"/>
          <p:nvPr/>
        </p:nvSpPr>
        <p:spPr>
          <a:xfrm>
            <a:off x="498869" y="8922779"/>
            <a:ext cx="145233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Convolution Layer</a:t>
            </a:r>
          </a:p>
        </p:txBody>
      </p:sp>
      <p:sp>
        <p:nvSpPr>
          <p:cNvPr id="371" name="TextBox 370">
            <a:extLst>
              <a:ext uri="{FF2B5EF4-FFF2-40B4-BE49-F238E27FC236}">
                <a16:creationId xmlns:a16="http://schemas.microsoft.com/office/drawing/2014/main" id="{750FCBC6-9D9A-AF28-D2EF-71430E201973}"/>
              </a:ext>
            </a:extLst>
          </p:cNvPr>
          <p:cNvSpPr txBox="1"/>
          <p:nvPr/>
        </p:nvSpPr>
        <p:spPr>
          <a:xfrm>
            <a:off x="2324023" y="8922779"/>
            <a:ext cx="146218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Pooling Layer</a:t>
            </a:r>
          </a:p>
        </p:txBody>
      </p:sp>
      <p:sp>
        <p:nvSpPr>
          <p:cNvPr id="372" name="Rectangle: Rounded Corners 371">
            <a:extLst>
              <a:ext uri="{FF2B5EF4-FFF2-40B4-BE49-F238E27FC236}">
                <a16:creationId xmlns:a16="http://schemas.microsoft.com/office/drawing/2014/main" id="{AE43B530-B312-880D-6B28-E35208301152}"/>
              </a:ext>
            </a:extLst>
          </p:cNvPr>
          <p:cNvSpPr/>
          <p:nvPr/>
        </p:nvSpPr>
        <p:spPr>
          <a:xfrm>
            <a:off x="4245206" y="10407898"/>
            <a:ext cx="7725323" cy="2500640"/>
          </a:xfrm>
          <a:prstGeom prst="roundRect">
            <a:avLst>
              <a:gd name="adj" fmla="val 2134"/>
            </a:avLst>
          </a:prstGeom>
          <a:noFill/>
          <a:ln w="76200">
            <a:solidFill>
              <a:srgbClr val="AB9B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73" name="Group 372">
            <a:extLst>
              <a:ext uri="{FF2B5EF4-FFF2-40B4-BE49-F238E27FC236}">
                <a16:creationId xmlns:a16="http://schemas.microsoft.com/office/drawing/2014/main" id="{54858AEE-D84F-AC21-EA25-F1BECC5E263A}"/>
              </a:ext>
            </a:extLst>
          </p:cNvPr>
          <p:cNvGrpSpPr/>
          <p:nvPr/>
        </p:nvGrpSpPr>
        <p:grpSpPr>
          <a:xfrm>
            <a:off x="4245206" y="7492047"/>
            <a:ext cx="7725323" cy="2804218"/>
            <a:chOff x="4245206" y="1082694"/>
            <a:chExt cx="7725323" cy="2804218"/>
          </a:xfrm>
        </p:grpSpPr>
        <p:sp>
          <p:nvSpPr>
            <p:cNvPr id="374" name="TextBox 373">
              <a:extLst>
                <a:ext uri="{FF2B5EF4-FFF2-40B4-BE49-F238E27FC236}">
                  <a16:creationId xmlns:a16="http://schemas.microsoft.com/office/drawing/2014/main" id="{2D639577-7F34-18AA-4AB3-3E16DC9269BA}"/>
                </a:ext>
              </a:extLst>
            </p:cNvPr>
            <p:cNvSpPr txBox="1"/>
            <p:nvPr/>
          </p:nvSpPr>
          <p:spPr>
            <a:xfrm>
              <a:off x="4588841" y="2560306"/>
              <a:ext cx="20353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Deep Learning model that processed grid data like images.</a:t>
              </a:r>
            </a:p>
          </p:txBody>
        </p:sp>
        <p:sp>
          <p:nvSpPr>
            <p:cNvPr id="375" name="TextBox 374">
              <a:extLst>
                <a:ext uri="{FF2B5EF4-FFF2-40B4-BE49-F238E27FC236}">
                  <a16:creationId xmlns:a16="http://schemas.microsoft.com/office/drawing/2014/main" id="{EABCB5E0-F2AB-482A-9915-05E291CD8E65}"/>
                </a:ext>
              </a:extLst>
            </p:cNvPr>
            <p:cNvSpPr txBox="1"/>
            <p:nvPr/>
          </p:nvSpPr>
          <p:spPr>
            <a:xfrm>
              <a:off x="6901586" y="2560306"/>
              <a:ext cx="22706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Automatically learns features such as edges.</a:t>
              </a:r>
            </a:p>
          </p:txBody>
        </p:sp>
        <p:sp>
          <p:nvSpPr>
            <p:cNvPr id="376" name="TextBox 375">
              <a:extLst>
                <a:ext uri="{FF2B5EF4-FFF2-40B4-BE49-F238E27FC236}">
                  <a16:creationId xmlns:a16="http://schemas.microsoft.com/office/drawing/2014/main" id="{175A9A96-41F0-7BFC-DBC4-B2FC178667C1}"/>
                </a:ext>
              </a:extLst>
            </p:cNvPr>
            <p:cNvSpPr txBox="1"/>
            <p:nvPr/>
          </p:nvSpPr>
          <p:spPr>
            <a:xfrm>
              <a:off x="9277857" y="2560306"/>
              <a:ext cx="24152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Uses convolution for image detection and pooling for feature reduction.</a:t>
              </a:r>
            </a:p>
          </p:txBody>
        </p:sp>
        <p:pic>
          <p:nvPicPr>
            <p:cNvPr id="377" name="Picture 376">
              <a:extLst>
                <a:ext uri="{FF2B5EF4-FFF2-40B4-BE49-F238E27FC236}">
                  <a16:creationId xmlns:a16="http://schemas.microsoft.com/office/drawing/2014/main" id="{8A698249-B7AD-07D5-9DD4-011FCEDD4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00188" y="1280202"/>
              <a:ext cx="1256944" cy="1256944"/>
            </a:xfrm>
            <a:prstGeom prst="rect">
              <a:avLst/>
            </a:prstGeom>
          </p:spPr>
        </p:pic>
        <p:pic>
          <p:nvPicPr>
            <p:cNvPr id="378" name="Picture 377">
              <a:extLst>
                <a:ext uri="{FF2B5EF4-FFF2-40B4-BE49-F238E27FC236}">
                  <a16:creationId xmlns:a16="http://schemas.microsoft.com/office/drawing/2014/main" id="{02EBF6F3-04CC-A512-6216-E79CF5ED2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78916" y="1217284"/>
              <a:ext cx="1315978" cy="1315978"/>
            </a:xfrm>
            <a:prstGeom prst="rect">
              <a:avLst/>
            </a:prstGeom>
          </p:spPr>
        </p:pic>
        <p:pic>
          <p:nvPicPr>
            <p:cNvPr id="379" name="Picture 378">
              <a:extLst>
                <a:ext uri="{FF2B5EF4-FFF2-40B4-BE49-F238E27FC236}">
                  <a16:creationId xmlns:a16="http://schemas.microsoft.com/office/drawing/2014/main" id="{800949CD-3F38-16C8-0F37-3FD6FB66A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62610" y="1377758"/>
              <a:ext cx="1087808" cy="1087808"/>
            </a:xfrm>
            <a:prstGeom prst="rect">
              <a:avLst/>
            </a:prstGeom>
          </p:spPr>
        </p:pic>
        <p:sp>
          <p:nvSpPr>
            <p:cNvPr id="380" name="Rectangle: Rounded Corners 379">
              <a:extLst>
                <a:ext uri="{FF2B5EF4-FFF2-40B4-BE49-F238E27FC236}">
                  <a16:creationId xmlns:a16="http://schemas.microsoft.com/office/drawing/2014/main" id="{7BD7C458-CD37-2A2D-923C-19D891BC530F}"/>
                </a:ext>
              </a:extLst>
            </p:cNvPr>
            <p:cNvSpPr/>
            <p:nvPr/>
          </p:nvSpPr>
          <p:spPr>
            <a:xfrm>
              <a:off x="4245206" y="1082694"/>
              <a:ext cx="7725323" cy="2804218"/>
            </a:xfrm>
            <a:prstGeom prst="roundRect">
              <a:avLst>
                <a:gd name="adj" fmla="val 2134"/>
              </a:avLst>
            </a:prstGeom>
            <a:noFill/>
            <a:ln w="76200">
              <a:solidFill>
                <a:srgbClr val="AB9B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1" name="Group 380">
            <a:extLst>
              <a:ext uri="{FF2B5EF4-FFF2-40B4-BE49-F238E27FC236}">
                <a16:creationId xmlns:a16="http://schemas.microsoft.com/office/drawing/2014/main" id="{267872DA-B9F2-9038-4963-ADC9768C7C49}"/>
              </a:ext>
            </a:extLst>
          </p:cNvPr>
          <p:cNvGrpSpPr/>
          <p:nvPr/>
        </p:nvGrpSpPr>
        <p:grpSpPr>
          <a:xfrm>
            <a:off x="4257886" y="10587531"/>
            <a:ext cx="1497754" cy="2224594"/>
            <a:chOff x="4257886" y="4178178"/>
            <a:chExt cx="1497754" cy="2224594"/>
          </a:xfrm>
        </p:grpSpPr>
        <p:pic>
          <p:nvPicPr>
            <p:cNvPr id="382" name="Picture 381">
              <a:extLst>
                <a:ext uri="{FF2B5EF4-FFF2-40B4-BE49-F238E27FC236}">
                  <a16:creationId xmlns:a16="http://schemas.microsoft.com/office/drawing/2014/main" id="{7FA1B81D-6E56-89FD-5B98-92ACF7C5D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66347" y="4178178"/>
              <a:ext cx="1080832" cy="1080832"/>
            </a:xfrm>
            <a:prstGeom prst="rect">
              <a:avLst/>
            </a:prstGeom>
          </p:spPr>
        </p:pic>
        <p:sp>
          <p:nvSpPr>
            <p:cNvPr id="383" name="TextBox 382">
              <a:extLst>
                <a:ext uri="{FF2B5EF4-FFF2-40B4-BE49-F238E27FC236}">
                  <a16:creationId xmlns:a16="http://schemas.microsoft.com/office/drawing/2014/main" id="{C2F706EC-B1C1-1D9C-E95B-F2A0EE43C261}"/>
                </a:ext>
              </a:extLst>
            </p:cNvPr>
            <p:cNvSpPr txBox="1"/>
            <p:nvPr/>
          </p:nvSpPr>
          <p:spPr>
            <a:xfrm>
              <a:off x="4257886" y="5371266"/>
              <a:ext cx="1497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Input Layer</a:t>
              </a:r>
            </a:p>
          </p:txBody>
        </p:sp>
        <p:sp>
          <p:nvSpPr>
            <p:cNvPr id="384" name="TextBox 383">
              <a:extLst>
                <a:ext uri="{FF2B5EF4-FFF2-40B4-BE49-F238E27FC236}">
                  <a16:creationId xmlns:a16="http://schemas.microsoft.com/office/drawing/2014/main" id="{DFEB31E3-0AE7-7E14-B071-A962580BFEBC}"/>
                </a:ext>
              </a:extLst>
            </p:cNvPr>
            <p:cNvSpPr txBox="1"/>
            <p:nvPr/>
          </p:nvSpPr>
          <p:spPr>
            <a:xfrm>
              <a:off x="4323290" y="5848774"/>
              <a:ext cx="136694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Feeds image into model</a:t>
              </a:r>
            </a:p>
          </p:txBody>
        </p:sp>
      </p:grpSp>
      <p:grpSp>
        <p:nvGrpSpPr>
          <p:cNvPr id="385" name="Group 384">
            <a:extLst>
              <a:ext uri="{FF2B5EF4-FFF2-40B4-BE49-F238E27FC236}">
                <a16:creationId xmlns:a16="http://schemas.microsoft.com/office/drawing/2014/main" id="{53F59EE5-FF65-1664-D926-BDC9F7B495F3}"/>
              </a:ext>
            </a:extLst>
          </p:cNvPr>
          <p:cNvGrpSpPr/>
          <p:nvPr/>
        </p:nvGrpSpPr>
        <p:grpSpPr>
          <a:xfrm>
            <a:off x="5793417" y="10587531"/>
            <a:ext cx="1703626" cy="2224594"/>
            <a:chOff x="5793417" y="4178178"/>
            <a:chExt cx="1703626" cy="2224594"/>
          </a:xfrm>
        </p:grpSpPr>
        <p:pic>
          <p:nvPicPr>
            <p:cNvPr id="386" name="Picture 385">
              <a:extLst>
                <a:ext uri="{FF2B5EF4-FFF2-40B4-BE49-F238E27FC236}">
                  <a16:creationId xmlns:a16="http://schemas.microsoft.com/office/drawing/2014/main" id="{38B28CD2-61B0-4B16-583B-29EFC193E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04813" y="4178178"/>
              <a:ext cx="1080832" cy="1080832"/>
            </a:xfrm>
            <a:prstGeom prst="rect">
              <a:avLst/>
            </a:prstGeom>
          </p:spPr>
        </p:pic>
        <p:sp>
          <p:nvSpPr>
            <p:cNvPr id="387" name="TextBox 386">
              <a:extLst>
                <a:ext uri="{FF2B5EF4-FFF2-40B4-BE49-F238E27FC236}">
                  <a16:creationId xmlns:a16="http://schemas.microsoft.com/office/drawing/2014/main" id="{6DBE4E2F-0130-DFB6-E8FA-74950338555C}"/>
                </a:ext>
              </a:extLst>
            </p:cNvPr>
            <p:cNvSpPr txBox="1"/>
            <p:nvPr/>
          </p:nvSpPr>
          <p:spPr>
            <a:xfrm>
              <a:off x="5896352" y="5232767"/>
              <a:ext cx="14977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Convolution Layer</a:t>
              </a:r>
            </a:p>
          </p:txBody>
        </p:sp>
        <p:sp>
          <p:nvSpPr>
            <p:cNvPr id="388" name="TextBox 387">
              <a:extLst>
                <a:ext uri="{FF2B5EF4-FFF2-40B4-BE49-F238E27FC236}">
                  <a16:creationId xmlns:a16="http://schemas.microsoft.com/office/drawing/2014/main" id="{7D8AF4A2-13A3-74D3-CD55-D83A3E7B2F0D}"/>
                </a:ext>
              </a:extLst>
            </p:cNvPr>
            <p:cNvSpPr txBox="1"/>
            <p:nvPr/>
          </p:nvSpPr>
          <p:spPr>
            <a:xfrm>
              <a:off x="5793417" y="5848774"/>
              <a:ext cx="17036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Extracts features from image </a:t>
              </a:r>
            </a:p>
          </p:txBody>
        </p:sp>
      </p:grpSp>
      <p:grpSp>
        <p:nvGrpSpPr>
          <p:cNvPr id="389" name="Group 388">
            <a:extLst>
              <a:ext uri="{FF2B5EF4-FFF2-40B4-BE49-F238E27FC236}">
                <a16:creationId xmlns:a16="http://schemas.microsoft.com/office/drawing/2014/main" id="{3E2D97A8-6405-7437-5F46-95E51C265715}"/>
              </a:ext>
            </a:extLst>
          </p:cNvPr>
          <p:cNvGrpSpPr/>
          <p:nvPr/>
        </p:nvGrpSpPr>
        <p:grpSpPr>
          <a:xfrm>
            <a:off x="9016888" y="10587531"/>
            <a:ext cx="1497754" cy="2218712"/>
            <a:chOff x="7518479" y="4178178"/>
            <a:chExt cx="1497754" cy="2218712"/>
          </a:xfrm>
        </p:grpSpPr>
        <p:pic>
          <p:nvPicPr>
            <p:cNvPr id="390" name="Picture 389">
              <a:extLst>
                <a:ext uri="{FF2B5EF4-FFF2-40B4-BE49-F238E27FC236}">
                  <a16:creationId xmlns:a16="http://schemas.microsoft.com/office/drawing/2014/main" id="{E03027FE-D1BB-F3B4-1FB9-00737D551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26940" y="4178178"/>
              <a:ext cx="1080832" cy="1080832"/>
            </a:xfrm>
            <a:prstGeom prst="rect">
              <a:avLst/>
            </a:prstGeom>
          </p:spPr>
        </p:pic>
        <p:sp>
          <p:nvSpPr>
            <p:cNvPr id="391" name="TextBox 390">
              <a:extLst>
                <a:ext uri="{FF2B5EF4-FFF2-40B4-BE49-F238E27FC236}">
                  <a16:creationId xmlns:a16="http://schemas.microsoft.com/office/drawing/2014/main" id="{589F7980-167B-651F-0D72-AB89BE796DA9}"/>
                </a:ext>
              </a:extLst>
            </p:cNvPr>
            <p:cNvSpPr txBox="1"/>
            <p:nvPr/>
          </p:nvSpPr>
          <p:spPr>
            <a:xfrm>
              <a:off x="7518479" y="5371266"/>
              <a:ext cx="1497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Inner Layer</a:t>
              </a:r>
            </a:p>
          </p:txBody>
        </p:sp>
        <p:sp>
          <p:nvSpPr>
            <p:cNvPr id="392" name="TextBox 391">
              <a:extLst>
                <a:ext uri="{FF2B5EF4-FFF2-40B4-BE49-F238E27FC236}">
                  <a16:creationId xmlns:a16="http://schemas.microsoft.com/office/drawing/2014/main" id="{48CA3F2D-373E-108C-02D5-3FDB0F6A9530}"/>
                </a:ext>
              </a:extLst>
            </p:cNvPr>
            <p:cNvSpPr txBox="1"/>
            <p:nvPr/>
          </p:nvSpPr>
          <p:spPr>
            <a:xfrm>
              <a:off x="7545763" y="5842892"/>
              <a:ext cx="144318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Learn complex patterns</a:t>
              </a:r>
            </a:p>
          </p:txBody>
        </p:sp>
      </p:grpSp>
      <p:grpSp>
        <p:nvGrpSpPr>
          <p:cNvPr id="393" name="Group 392">
            <a:extLst>
              <a:ext uri="{FF2B5EF4-FFF2-40B4-BE49-F238E27FC236}">
                <a16:creationId xmlns:a16="http://schemas.microsoft.com/office/drawing/2014/main" id="{1F364334-E778-2B5F-288C-A3A3F5284438}"/>
              </a:ext>
            </a:extLst>
          </p:cNvPr>
          <p:cNvGrpSpPr/>
          <p:nvPr/>
        </p:nvGrpSpPr>
        <p:grpSpPr>
          <a:xfrm>
            <a:off x="7409468" y="10587531"/>
            <a:ext cx="1670002" cy="2228051"/>
            <a:chOff x="8771289" y="4178178"/>
            <a:chExt cx="1670002" cy="2228051"/>
          </a:xfrm>
        </p:grpSpPr>
        <p:pic>
          <p:nvPicPr>
            <p:cNvPr id="394" name="Picture 393">
              <a:extLst>
                <a:ext uri="{FF2B5EF4-FFF2-40B4-BE49-F238E27FC236}">
                  <a16:creationId xmlns:a16="http://schemas.microsoft.com/office/drawing/2014/main" id="{FF4451AB-E4E9-DA39-C2E6-8618C60F8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65873" y="4178178"/>
              <a:ext cx="1080832" cy="1080832"/>
            </a:xfrm>
            <a:prstGeom prst="rect">
              <a:avLst/>
            </a:prstGeom>
          </p:spPr>
        </p:pic>
        <p:sp>
          <p:nvSpPr>
            <p:cNvPr id="395" name="TextBox 394">
              <a:extLst>
                <a:ext uri="{FF2B5EF4-FFF2-40B4-BE49-F238E27FC236}">
                  <a16:creationId xmlns:a16="http://schemas.microsoft.com/office/drawing/2014/main" id="{22FA2579-F4C6-0DC9-0F67-59EA3562A73E}"/>
                </a:ext>
              </a:extLst>
            </p:cNvPr>
            <p:cNvSpPr txBox="1"/>
            <p:nvPr/>
          </p:nvSpPr>
          <p:spPr>
            <a:xfrm>
              <a:off x="8857412" y="5232767"/>
              <a:ext cx="14977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Pooling Layer</a:t>
              </a:r>
            </a:p>
          </p:txBody>
        </p:sp>
        <p:sp>
          <p:nvSpPr>
            <p:cNvPr id="396" name="TextBox 395">
              <a:extLst>
                <a:ext uri="{FF2B5EF4-FFF2-40B4-BE49-F238E27FC236}">
                  <a16:creationId xmlns:a16="http://schemas.microsoft.com/office/drawing/2014/main" id="{DF4C095D-D36E-1DEC-9C80-2BF33ED2AC87}"/>
                </a:ext>
              </a:extLst>
            </p:cNvPr>
            <p:cNvSpPr txBox="1"/>
            <p:nvPr/>
          </p:nvSpPr>
          <p:spPr>
            <a:xfrm>
              <a:off x="8771289" y="5852231"/>
              <a:ext cx="167000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Down samples information</a:t>
              </a:r>
            </a:p>
          </p:txBody>
        </p:sp>
      </p:grpSp>
      <p:grpSp>
        <p:nvGrpSpPr>
          <p:cNvPr id="397" name="Group 396">
            <a:extLst>
              <a:ext uri="{FF2B5EF4-FFF2-40B4-BE49-F238E27FC236}">
                <a16:creationId xmlns:a16="http://schemas.microsoft.com/office/drawing/2014/main" id="{E0130B19-E235-38C1-5807-6AAB1121D20B}"/>
              </a:ext>
            </a:extLst>
          </p:cNvPr>
          <p:cNvGrpSpPr/>
          <p:nvPr/>
        </p:nvGrpSpPr>
        <p:grpSpPr>
          <a:xfrm>
            <a:off x="10389478" y="10587531"/>
            <a:ext cx="1497754" cy="2224594"/>
            <a:chOff x="10389478" y="4178178"/>
            <a:chExt cx="1497754" cy="2224594"/>
          </a:xfrm>
        </p:grpSpPr>
        <p:pic>
          <p:nvPicPr>
            <p:cNvPr id="398" name="Picture 397">
              <a:extLst>
                <a:ext uri="{FF2B5EF4-FFF2-40B4-BE49-F238E27FC236}">
                  <a16:creationId xmlns:a16="http://schemas.microsoft.com/office/drawing/2014/main" id="{4E30C826-2BE6-AF55-CFA0-CA41F732F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597939" y="4178178"/>
              <a:ext cx="1080832" cy="1080832"/>
            </a:xfrm>
            <a:prstGeom prst="rect">
              <a:avLst/>
            </a:prstGeom>
          </p:spPr>
        </p:pic>
        <p:sp>
          <p:nvSpPr>
            <p:cNvPr id="399" name="TextBox 398">
              <a:extLst>
                <a:ext uri="{FF2B5EF4-FFF2-40B4-BE49-F238E27FC236}">
                  <a16:creationId xmlns:a16="http://schemas.microsoft.com/office/drawing/2014/main" id="{F2192E4C-270C-CA7B-BFFC-69B61C1D6735}"/>
                </a:ext>
              </a:extLst>
            </p:cNvPr>
            <p:cNvSpPr txBox="1"/>
            <p:nvPr/>
          </p:nvSpPr>
          <p:spPr>
            <a:xfrm>
              <a:off x="10389478" y="5371266"/>
              <a:ext cx="1497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Outer Layer</a:t>
              </a:r>
            </a:p>
          </p:txBody>
        </p:sp>
        <p:sp>
          <p:nvSpPr>
            <p:cNvPr id="400" name="TextBox 399">
              <a:extLst>
                <a:ext uri="{FF2B5EF4-FFF2-40B4-BE49-F238E27FC236}">
                  <a16:creationId xmlns:a16="http://schemas.microsoft.com/office/drawing/2014/main" id="{F1858844-21CF-5298-8426-C88EDDDDB57C}"/>
                </a:ext>
              </a:extLst>
            </p:cNvPr>
            <p:cNvSpPr txBox="1"/>
            <p:nvPr/>
          </p:nvSpPr>
          <p:spPr>
            <a:xfrm>
              <a:off x="10454882" y="5848774"/>
              <a:ext cx="136694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Outputs final classification</a:t>
              </a:r>
            </a:p>
          </p:txBody>
        </p:sp>
      </p:grpSp>
      <p:cxnSp>
        <p:nvCxnSpPr>
          <p:cNvPr id="401" name="Connector: Elbow 400">
            <a:extLst>
              <a:ext uri="{FF2B5EF4-FFF2-40B4-BE49-F238E27FC236}">
                <a16:creationId xmlns:a16="http://schemas.microsoft.com/office/drawing/2014/main" id="{D43BC566-B77F-9526-832D-E6264FB68ACD}"/>
              </a:ext>
            </a:extLst>
          </p:cNvPr>
          <p:cNvCxnSpPr>
            <a:stCxn id="369" idx="2"/>
            <a:endCxn id="356" idx="0"/>
          </p:cNvCxnSpPr>
          <p:nvPr/>
        </p:nvCxnSpPr>
        <p:spPr>
          <a:xfrm rot="5400000">
            <a:off x="1551878" y="8159381"/>
            <a:ext cx="303152" cy="956832"/>
          </a:xfrm>
          <a:prstGeom prst="bentConnector3">
            <a:avLst>
              <a:gd name="adj1" fmla="val 30503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Arrow Connector 401">
            <a:extLst>
              <a:ext uri="{FF2B5EF4-FFF2-40B4-BE49-F238E27FC236}">
                <a16:creationId xmlns:a16="http://schemas.microsoft.com/office/drawing/2014/main" id="{52772F6B-6A6E-936E-FD3D-A61CCCFB89F0}"/>
              </a:ext>
            </a:extLst>
          </p:cNvPr>
          <p:cNvCxnSpPr>
            <a:stCxn id="356" idx="3"/>
            <a:endCxn id="371" idx="1"/>
          </p:cNvCxnSpPr>
          <p:nvPr/>
        </p:nvCxnSpPr>
        <p:spPr>
          <a:xfrm>
            <a:off x="1951207" y="9245945"/>
            <a:ext cx="372816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Connector: Elbow 402">
            <a:extLst>
              <a:ext uri="{FF2B5EF4-FFF2-40B4-BE49-F238E27FC236}">
                <a16:creationId xmlns:a16="http://schemas.microsoft.com/office/drawing/2014/main" id="{7BEF6062-084A-5E64-6220-A4FECBEDE110}"/>
              </a:ext>
            </a:extLst>
          </p:cNvPr>
          <p:cNvCxnSpPr>
            <a:cxnSpLocks/>
            <a:stCxn id="357" idx="2"/>
          </p:cNvCxnSpPr>
          <p:nvPr/>
        </p:nvCxnSpPr>
        <p:spPr>
          <a:xfrm rot="5400000">
            <a:off x="2444680" y="9462613"/>
            <a:ext cx="370532" cy="850340"/>
          </a:xfrm>
          <a:prstGeom prst="bentConnector3">
            <a:avLst>
              <a:gd name="adj1" fmla="val 31903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4" name="Straight Arrow Connector 403">
            <a:extLst>
              <a:ext uri="{FF2B5EF4-FFF2-40B4-BE49-F238E27FC236}">
                <a16:creationId xmlns:a16="http://schemas.microsoft.com/office/drawing/2014/main" id="{0C751CC5-90D8-AE51-A185-AE0E280DD9A5}"/>
              </a:ext>
            </a:extLst>
          </p:cNvPr>
          <p:cNvCxnSpPr>
            <a:stCxn id="368" idx="7"/>
            <a:endCxn id="363" idx="3"/>
          </p:cNvCxnSpPr>
          <p:nvPr/>
        </p:nvCxnSpPr>
        <p:spPr>
          <a:xfrm>
            <a:off x="1558028" y="10583748"/>
            <a:ext cx="286364" cy="43048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5" name="Straight Arrow Connector 404">
            <a:extLst>
              <a:ext uri="{FF2B5EF4-FFF2-40B4-BE49-F238E27FC236}">
                <a16:creationId xmlns:a16="http://schemas.microsoft.com/office/drawing/2014/main" id="{D20F15A2-88B2-FB6A-5FBC-02611293461F}"/>
              </a:ext>
            </a:extLst>
          </p:cNvPr>
          <p:cNvCxnSpPr>
            <a:cxnSpLocks/>
            <a:stCxn id="367" idx="7"/>
            <a:endCxn id="362" idx="3"/>
          </p:cNvCxnSpPr>
          <p:nvPr/>
        </p:nvCxnSpPr>
        <p:spPr>
          <a:xfrm>
            <a:off x="2197989" y="10583748"/>
            <a:ext cx="286367" cy="43048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Straight Arrow Connector 405">
            <a:extLst>
              <a:ext uri="{FF2B5EF4-FFF2-40B4-BE49-F238E27FC236}">
                <a16:creationId xmlns:a16="http://schemas.microsoft.com/office/drawing/2014/main" id="{94CAE22B-2722-3828-20E9-D9D414079239}"/>
              </a:ext>
            </a:extLst>
          </p:cNvPr>
          <p:cNvCxnSpPr>
            <a:cxnSpLocks/>
            <a:stCxn id="366" idx="7"/>
            <a:endCxn id="361" idx="3"/>
          </p:cNvCxnSpPr>
          <p:nvPr/>
        </p:nvCxnSpPr>
        <p:spPr>
          <a:xfrm>
            <a:off x="2837954" y="10583747"/>
            <a:ext cx="286365" cy="43048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Straight Arrow Connector 406">
            <a:extLst>
              <a:ext uri="{FF2B5EF4-FFF2-40B4-BE49-F238E27FC236}">
                <a16:creationId xmlns:a16="http://schemas.microsoft.com/office/drawing/2014/main" id="{83331254-B968-3F30-67E0-670CBB9BC636}"/>
              </a:ext>
            </a:extLst>
          </p:cNvPr>
          <p:cNvCxnSpPr>
            <a:cxnSpLocks/>
            <a:stCxn id="365" idx="5"/>
            <a:endCxn id="362" idx="1"/>
          </p:cNvCxnSpPr>
          <p:nvPr/>
        </p:nvCxnSpPr>
        <p:spPr>
          <a:xfrm flipH="1">
            <a:off x="2836053" y="10583746"/>
            <a:ext cx="290166" cy="43048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8" name="Straight Arrow Connector 407">
            <a:extLst>
              <a:ext uri="{FF2B5EF4-FFF2-40B4-BE49-F238E27FC236}">
                <a16:creationId xmlns:a16="http://schemas.microsoft.com/office/drawing/2014/main" id="{49A32B0C-BBC9-5566-2F75-3BD87DE5DFDD}"/>
              </a:ext>
            </a:extLst>
          </p:cNvPr>
          <p:cNvCxnSpPr>
            <a:cxnSpLocks/>
            <a:stCxn id="366" idx="5"/>
            <a:endCxn id="363" idx="1"/>
          </p:cNvCxnSpPr>
          <p:nvPr/>
        </p:nvCxnSpPr>
        <p:spPr>
          <a:xfrm flipH="1">
            <a:off x="2196089" y="10583747"/>
            <a:ext cx="290168" cy="43048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" name="Straight Arrow Connector 408">
            <a:extLst>
              <a:ext uri="{FF2B5EF4-FFF2-40B4-BE49-F238E27FC236}">
                <a16:creationId xmlns:a16="http://schemas.microsoft.com/office/drawing/2014/main" id="{C782CCA2-9624-BC6D-963E-F3758A9BF30F}"/>
              </a:ext>
            </a:extLst>
          </p:cNvPr>
          <p:cNvCxnSpPr>
            <a:cxnSpLocks/>
            <a:stCxn id="367" idx="5"/>
            <a:endCxn id="364" idx="1"/>
          </p:cNvCxnSpPr>
          <p:nvPr/>
        </p:nvCxnSpPr>
        <p:spPr>
          <a:xfrm flipH="1">
            <a:off x="1556127" y="10583748"/>
            <a:ext cx="290165" cy="43048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" name="Straight Arrow Connector 409">
            <a:extLst>
              <a:ext uri="{FF2B5EF4-FFF2-40B4-BE49-F238E27FC236}">
                <a16:creationId xmlns:a16="http://schemas.microsoft.com/office/drawing/2014/main" id="{11AC2BB7-2648-6B9A-2CE8-FA64DDAF7118}"/>
              </a:ext>
            </a:extLst>
          </p:cNvPr>
          <p:cNvCxnSpPr>
            <a:cxnSpLocks/>
            <a:stCxn id="363" idx="6"/>
            <a:endCxn id="360" idx="2"/>
          </p:cNvCxnSpPr>
          <p:nvPr/>
        </p:nvCxnSpPr>
        <p:spPr>
          <a:xfrm>
            <a:off x="2020240" y="11438766"/>
            <a:ext cx="1" cy="49720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" name="Straight Arrow Connector 410">
            <a:extLst>
              <a:ext uri="{FF2B5EF4-FFF2-40B4-BE49-F238E27FC236}">
                <a16:creationId xmlns:a16="http://schemas.microsoft.com/office/drawing/2014/main" id="{A8A59D6B-E5D4-7D42-E01A-8ECAEF6A1BB8}"/>
              </a:ext>
            </a:extLst>
          </p:cNvPr>
          <p:cNvCxnSpPr>
            <a:cxnSpLocks/>
            <a:stCxn id="364" idx="7"/>
            <a:endCxn id="360" idx="3"/>
          </p:cNvCxnSpPr>
          <p:nvPr/>
        </p:nvCxnSpPr>
        <p:spPr>
          <a:xfrm>
            <a:off x="1556127" y="11365927"/>
            <a:ext cx="288266" cy="64288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" name="Straight Arrow Connector 411">
            <a:extLst>
              <a:ext uri="{FF2B5EF4-FFF2-40B4-BE49-F238E27FC236}">
                <a16:creationId xmlns:a16="http://schemas.microsoft.com/office/drawing/2014/main" id="{B43EA33E-CFAE-D33F-DB16-157EB3C3262E}"/>
              </a:ext>
            </a:extLst>
          </p:cNvPr>
          <p:cNvCxnSpPr>
            <a:cxnSpLocks/>
            <a:stCxn id="362" idx="5"/>
            <a:endCxn id="360" idx="1"/>
          </p:cNvCxnSpPr>
          <p:nvPr/>
        </p:nvCxnSpPr>
        <p:spPr>
          <a:xfrm flipH="1">
            <a:off x="2196090" y="11365927"/>
            <a:ext cx="288266" cy="64288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" name="Straight Arrow Connector 412">
            <a:extLst>
              <a:ext uri="{FF2B5EF4-FFF2-40B4-BE49-F238E27FC236}">
                <a16:creationId xmlns:a16="http://schemas.microsoft.com/office/drawing/2014/main" id="{9647FEB0-5178-9D18-2FE7-8E579D52536F}"/>
              </a:ext>
            </a:extLst>
          </p:cNvPr>
          <p:cNvCxnSpPr>
            <a:cxnSpLocks/>
            <a:stCxn id="363" idx="7"/>
            <a:endCxn id="359" idx="3"/>
          </p:cNvCxnSpPr>
          <p:nvPr/>
        </p:nvCxnSpPr>
        <p:spPr>
          <a:xfrm>
            <a:off x="2196089" y="11365927"/>
            <a:ext cx="288267" cy="64288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" name="Straight Arrow Connector 413">
            <a:extLst>
              <a:ext uri="{FF2B5EF4-FFF2-40B4-BE49-F238E27FC236}">
                <a16:creationId xmlns:a16="http://schemas.microsoft.com/office/drawing/2014/main" id="{F3568AAC-109B-C6B3-D144-2CD6DB11904F}"/>
              </a:ext>
            </a:extLst>
          </p:cNvPr>
          <p:cNvCxnSpPr>
            <a:cxnSpLocks/>
            <a:stCxn id="362" idx="6"/>
            <a:endCxn id="359" idx="2"/>
          </p:cNvCxnSpPr>
          <p:nvPr/>
        </p:nvCxnSpPr>
        <p:spPr>
          <a:xfrm>
            <a:off x="2660204" y="11438766"/>
            <a:ext cx="0" cy="49720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5" name="Straight Arrow Connector 414">
            <a:extLst>
              <a:ext uri="{FF2B5EF4-FFF2-40B4-BE49-F238E27FC236}">
                <a16:creationId xmlns:a16="http://schemas.microsoft.com/office/drawing/2014/main" id="{2F1B2C2E-C63A-4D3F-C89F-B6635453A20B}"/>
              </a:ext>
            </a:extLst>
          </p:cNvPr>
          <p:cNvCxnSpPr>
            <a:cxnSpLocks/>
            <a:stCxn id="361" idx="5"/>
            <a:endCxn id="359" idx="1"/>
          </p:cNvCxnSpPr>
          <p:nvPr/>
        </p:nvCxnSpPr>
        <p:spPr>
          <a:xfrm flipH="1">
            <a:off x="2836053" y="11365927"/>
            <a:ext cx="288266" cy="64288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6" name="TextBox 415">
            <a:extLst>
              <a:ext uri="{FF2B5EF4-FFF2-40B4-BE49-F238E27FC236}">
                <a16:creationId xmlns:a16="http://schemas.microsoft.com/office/drawing/2014/main" id="{B3F0C142-F95F-F3DF-BF54-3BC4CC82F3C8}"/>
              </a:ext>
            </a:extLst>
          </p:cNvPr>
          <p:cNvSpPr txBox="1"/>
          <p:nvPr/>
        </p:nvSpPr>
        <p:spPr>
          <a:xfrm>
            <a:off x="271149" y="10438677"/>
            <a:ext cx="90301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Inner Layer</a:t>
            </a:r>
          </a:p>
        </p:txBody>
      </p:sp>
      <p:sp>
        <p:nvSpPr>
          <p:cNvPr id="417" name="TextBox 416">
            <a:extLst>
              <a:ext uri="{FF2B5EF4-FFF2-40B4-BE49-F238E27FC236}">
                <a16:creationId xmlns:a16="http://schemas.microsoft.com/office/drawing/2014/main" id="{CD995F73-0146-54C1-E4C9-0E2307D3F872}"/>
              </a:ext>
            </a:extLst>
          </p:cNvPr>
          <p:cNvSpPr txBox="1"/>
          <p:nvPr/>
        </p:nvSpPr>
        <p:spPr>
          <a:xfrm>
            <a:off x="271149" y="11965285"/>
            <a:ext cx="15732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Outer Layer</a:t>
            </a:r>
          </a:p>
        </p:txBody>
      </p:sp>
      <p:sp>
        <p:nvSpPr>
          <p:cNvPr id="418" name="Rectangle 417">
            <a:extLst>
              <a:ext uri="{FF2B5EF4-FFF2-40B4-BE49-F238E27FC236}">
                <a16:creationId xmlns:a16="http://schemas.microsoft.com/office/drawing/2014/main" id="{595AAD62-E62E-91B0-1462-A5DF34FE9A66}"/>
              </a:ext>
            </a:extLst>
          </p:cNvPr>
          <p:cNvSpPr/>
          <p:nvPr/>
        </p:nvSpPr>
        <p:spPr>
          <a:xfrm>
            <a:off x="406784" y="8525833"/>
            <a:ext cx="3641074" cy="1307572"/>
          </a:xfrm>
          <a:prstGeom prst="rect">
            <a:avLst/>
          </a:prstGeom>
          <a:solidFill>
            <a:srgbClr val="4F43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9" name="Rectangle 418">
            <a:extLst>
              <a:ext uri="{FF2B5EF4-FFF2-40B4-BE49-F238E27FC236}">
                <a16:creationId xmlns:a16="http://schemas.microsoft.com/office/drawing/2014/main" id="{E9136091-744D-E6D1-8E25-0BC79A20394E}"/>
              </a:ext>
            </a:extLst>
          </p:cNvPr>
          <p:cNvSpPr/>
          <p:nvPr/>
        </p:nvSpPr>
        <p:spPr>
          <a:xfrm>
            <a:off x="406784" y="9764227"/>
            <a:ext cx="3641074" cy="2780747"/>
          </a:xfrm>
          <a:prstGeom prst="rect">
            <a:avLst/>
          </a:prstGeom>
          <a:solidFill>
            <a:srgbClr val="4F43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0704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6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6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6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6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6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6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"/>
                            </p:stCondLst>
                            <p:childTnLst>
                              <p:par>
                                <p:cTn id="33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67" grpId="0"/>
      <p:bldP spid="71" grpId="0"/>
      <p:bldP spid="69" grpId="0"/>
      <p:bldP spid="23" grpId="0" animBg="1"/>
      <p:bldP spid="40" grpId="0" animBg="1"/>
      <p:bldP spid="25" grpId="0" animBg="1"/>
      <p:bldP spid="51" grpId="0" animBg="1"/>
      <p:bldP spid="42" grpId="0" animBg="1"/>
      <p:bldP spid="13" grpId="0"/>
      <p:bldP spid="49" grpId="0" animBg="1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43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A92836-8689-380A-49F0-501445D04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CB2E6889-8B9F-7D3B-A46B-4C4548586C2A}"/>
              </a:ext>
            </a:extLst>
          </p:cNvPr>
          <p:cNvSpPr txBox="1"/>
          <p:nvPr/>
        </p:nvSpPr>
        <p:spPr>
          <a:xfrm>
            <a:off x="306994" y="225858"/>
            <a:ext cx="11578012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09630">
              <a:defRPr/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Convolutional Neural Network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00BE508E-71E2-F9D4-E52E-913B563E0ED2}"/>
              </a:ext>
            </a:extLst>
          </p:cNvPr>
          <p:cNvSpPr txBox="1"/>
          <p:nvPr/>
        </p:nvSpPr>
        <p:spPr>
          <a:xfrm>
            <a:off x="1585028" y="1383989"/>
            <a:ext cx="1150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Input Layer</a:t>
            </a:r>
          </a:p>
        </p:txBody>
      </p:sp>
      <p:sp>
        <p:nvSpPr>
          <p:cNvPr id="188" name="Rectangle: Rounded Corners 187">
            <a:extLst>
              <a:ext uri="{FF2B5EF4-FFF2-40B4-BE49-F238E27FC236}">
                <a16:creationId xmlns:a16="http://schemas.microsoft.com/office/drawing/2014/main" id="{6DB265B2-7923-5A77-03EA-2FF7E7524C16}"/>
              </a:ext>
            </a:extLst>
          </p:cNvPr>
          <p:cNvSpPr/>
          <p:nvPr/>
        </p:nvSpPr>
        <p:spPr>
          <a:xfrm>
            <a:off x="498869" y="2380020"/>
            <a:ext cx="1452338" cy="913144"/>
          </a:xfrm>
          <a:prstGeom prst="roundRect">
            <a:avLst/>
          </a:prstGeom>
          <a:noFill/>
          <a:ln w="5715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9" name="Rectangle: Rounded Corners 188">
            <a:extLst>
              <a:ext uri="{FF2B5EF4-FFF2-40B4-BE49-F238E27FC236}">
                <a16:creationId xmlns:a16="http://schemas.microsoft.com/office/drawing/2014/main" id="{83652953-96C6-635C-6999-92BA5D3AE548}"/>
              </a:ext>
            </a:extLst>
          </p:cNvPr>
          <p:cNvSpPr/>
          <p:nvPr/>
        </p:nvSpPr>
        <p:spPr>
          <a:xfrm>
            <a:off x="2324025" y="2380020"/>
            <a:ext cx="1462182" cy="913144"/>
          </a:xfrm>
          <a:prstGeom prst="roundRect">
            <a:avLst/>
          </a:prstGeom>
          <a:noFill/>
          <a:ln w="5715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1" name="Rectangle: Rounded Corners 190">
            <a:extLst>
              <a:ext uri="{FF2B5EF4-FFF2-40B4-BE49-F238E27FC236}">
                <a16:creationId xmlns:a16="http://schemas.microsoft.com/office/drawing/2014/main" id="{D73D547B-C90A-D973-49A6-79163CAA9F60}"/>
              </a:ext>
            </a:extLst>
          </p:cNvPr>
          <p:cNvSpPr/>
          <p:nvPr/>
        </p:nvSpPr>
        <p:spPr>
          <a:xfrm>
            <a:off x="310208" y="1082693"/>
            <a:ext cx="3802325" cy="5416491"/>
          </a:xfrm>
          <a:prstGeom prst="roundRect">
            <a:avLst>
              <a:gd name="adj" fmla="val 2134"/>
            </a:avLst>
          </a:prstGeom>
          <a:noFill/>
          <a:ln w="76200">
            <a:solidFill>
              <a:srgbClr val="AB9B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CDB1FDCD-B18B-4E8C-9CFA-D0E5EA1BDB1F}"/>
              </a:ext>
            </a:extLst>
          </p:cNvPr>
          <p:cNvSpPr/>
          <p:nvPr/>
        </p:nvSpPr>
        <p:spPr>
          <a:xfrm rot="5400000">
            <a:off x="2411517" y="5526619"/>
            <a:ext cx="497375" cy="4973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A10D6B20-8E97-DDA5-0D7B-44670DD8D824}"/>
              </a:ext>
            </a:extLst>
          </p:cNvPr>
          <p:cNvSpPr/>
          <p:nvPr/>
        </p:nvSpPr>
        <p:spPr>
          <a:xfrm rot="5400000">
            <a:off x="1771554" y="5526619"/>
            <a:ext cx="497375" cy="4973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EAFDF45A-6689-8DD8-EAC4-0333C6360327}"/>
              </a:ext>
            </a:extLst>
          </p:cNvPr>
          <p:cNvSpPr/>
          <p:nvPr/>
        </p:nvSpPr>
        <p:spPr>
          <a:xfrm rot="5400000">
            <a:off x="3051480" y="4532038"/>
            <a:ext cx="497375" cy="4973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9ADC9AE7-4060-B052-8978-15E354C4E58A}"/>
              </a:ext>
            </a:extLst>
          </p:cNvPr>
          <p:cNvSpPr/>
          <p:nvPr/>
        </p:nvSpPr>
        <p:spPr>
          <a:xfrm rot="5400000">
            <a:off x="2411517" y="4532038"/>
            <a:ext cx="497375" cy="4973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8A26BBFA-8564-74C6-6A9B-580586C73283}"/>
              </a:ext>
            </a:extLst>
          </p:cNvPr>
          <p:cNvSpPr/>
          <p:nvPr/>
        </p:nvSpPr>
        <p:spPr>
          <a:xfrm rot="5400000">
            <a:off x="1771553" y="4532038"/>
            <a:ext cx="497375" cy="4973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7FAFBD66-4602-77D4-EDCE-1C0CBA6BA97B}"/>
              </a:ext>
            </a:extLst>
          </p:cNvPr>
          <p:cNvSpPr/>
          <p:nvPr/>
        </p:nvSpPr>
        <p:spPr>
          <a:xfrm rot="5400000">
            <a:off x="1131591" y="4532038"/>
            <a:ext cx="497375" cy="4973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CC4E1524-1D56-7117-42E6-EF151239D8C2}"/>
              </a:ext>
            </a:extLst>
          </p:cNvPr>
          <p:cNvSpPr/>
          <p:nvPr/>
        </p:nvSpPr>
        <p:spPr>
          <a:xfrm rot="5400000">
            <a:off x="3053380" y="3749857"/>
            <a:ext cx="497375" cy="4973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id="{52710F1E-9C4E-0DDD-5064-3D305BF0BE3D}"/>
              </a:ext>
            </a:extLst>
          </p:cNvPr>
          <p:cNvSpPr/>
          <p:nvPr/>
        </p:nvSpPr>
        <p:spPr>
          <a:xfrm rot="5400000">
            <a:off x="2413418" y="3749858"/>
            <a:ext cx="497375" cy="4973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71A3EC50-3235-D16F-353D-A17562D6C4C8}"/>
              </a:ext>
            </a:extLst>
          </p:cNvPr>
          <p:cNvSpPr/>
          <p:nvPr/>
        </p:nvSpPr>
        <p:spPr>
          <a:xfrm rot="5400000">
            <a:off x="1773453" y="3749859"/>
            <a:ext cx="497375" cy="4973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E93BDC67-D5DA-A2AE-6847-E92477E32EA5}"/>
              </a:ext>
            </a:extLst>
          </p:cNvPr>
          <p:cNvSpPr/>
          <p:nvPr/>
        </p:nvSpPr>
        <p:spPr>
          <a:xfrm rot="5400000">
            <a:off x="1133492" y="3749859"/>
            <a:ext cx="497375" cy="4973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2" name="Rectangle: Rounded Corners 201">
            <a:extLst>
              <a:ext uri="{FF2B5EF4-FFF2-40B4-BE49-F238E27FC236}">
                <a16:creationId xmlns:a16="http://schemas.microsoft.com/office/drawing/2014/main" id="{0878FD0C-2F95-F7AF-598F-96DA7F13FBEF}"/>
              </a:ext>
            </a:extLst>
          </p:cNvPr>
          <p:cNvSpPr/>
          <p:nvPr/>
        </p:nvSpPr>
        <p:spPr>
          <a:xfrm>
            <a:off x="1615102" y="1266800"/>
            <a:ext cx="1133536" cy="810068"/>
          </a:xfrm>
          <a:prstGeom prst="round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FE564F62-B33A-8679-F8FF-CC541B6E33FD}"/>
              </a:ext>
            </a:extLst>
          </p:cNvPr>
          <p:cNvSpPr txBox="1"/>
          <p:nvPr/>
        </p:nvSpPr>
        <p:spPr>
          <a:xfrm>
            <a:off x="498869" y="2513426"/>
            <a:ext cx="145233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Convolution Layer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C87BCD29-FAFD-4918-4FA0-B23CEB804C50}"/>
              </a:ext>
            </a:extLst>
          </p:cNvPr>
          <p:cNvSpPr txBox="1"/>
          <p:nvPr/>
        </p:nvSpPr>
        <p:spPr>
          <a:xfrm>
            <a:off x="2324023" y="2513426"/>
            <a:ext cx="146218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Pooling Layer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6AA5175-9107-1CA3-44A9-F1EFCE132620}"/>
              </a:ext>
            </a:extLst>
          </p:cNvPr>
          <p:cNvSpPr/>
          <p:nvPr/>
        </p:nvSpPr>
        <p:spPr>
          <a:xfrm>
            <a:off x="4245206" y="3998545"/>
            <a:ext cx="7725323" cy="2500640"/>
          </a:xfrm>
          <a:prstGeom prst="roundRect">
            <a:avLst>
              <a:gd name="adj" fmla="val 2134"/>
            </a:avLst>
          </a:prstGeom>
          <a:noFill/>
          <a:ln w="76200">
            <a:solidFill>
              <a:srgbClr val="AB9B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61FA199-97F1-F810-BFBD-A832F3C3B9B0}"/>
              </a:ext>
            </a:extLst>
          </p:cNvPr>
          <p:cNvGrpSpPr/>
          <p:nvPr/>
        </p:nvGrpSpPr>
        <p:grpSpPr>
          <a:xfrm>
            <a:off x="4245206" y="1082694"/>
            <a:ext cx="7725323" cy="2804218"/>
            <a:chOff x="4245206" y="1082694"/>
            <a:chExt cx="7725323" cy="280421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3856766-D40D-9019-E7B7-8AC678B59A49}"/>
                </a:ext>
              </a:extLst>
            </p:cNvPr>
            <p:cNvSpPr txBox="1"/>
            <p:nvPr/>
          </p:nvSpPr>
          <p:spPr>
            <a:xfrm>
              <a:off x="4588841" y="2560306"/>
              <a:ext cx="20353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Deep Learning model that processed grid data like images.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F28CD1F-0FD5-A156-7115-D7D48D0F246C}"/>
                </a:ext>
              </a:extLst>
            </p:cNvPr>
            <p:cNvSpPr txBox="1"/>
            <p:nvPr/>
          </p:nvSpPr>
          <p:spPr>
            <a:xfrm>
              <a:off x="6901586" y="2560306"/>
              <a:ext cx="22706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Automatically learns features such as edges.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13B8909-85B1-9C0B-5383-897AF5842912}"/>
                </a:ext>
              </a:extLst>
            </p:cNvPr>
            <p:cNvSpPr txBox="1"/>
            <p:nvPr/>
          </p:nvSpPr>
          <p:spPr>
            <a:xfrm>
              <a:off x="9277857" y="2560306"/>
              <a:ext cx="24152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Uses convolution for image detection and pooling for feature reduction.</a:t>
              </a:r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1D78DA42-8A76-66EF-DE92-89171D596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00188" y="1280202"/>
              <a:ext cx="1256944" cy="1256944"/>
            </a:xfrm>
            <a:prstGeom prst="rect">
              <a:avLst/>
            </a:prstGeom>
          </p:spPr>
        </p:pic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8024917E-53CD-91A2-8F97-481506DCB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78916" y="1217284"/>
              <a:ext cx="1315978" cy="1315978"/>
            </a:xfrm>
            <a:prstGeom prst="rect">
              <a:avLst/>
            </a:prstGeom>
          </p:spPr>
        </p:pic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421062CA-D6F5-8E3B-BA1C-987F9CD34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62610" y="1377758"/>
              <a:ext cx="1087808" cy="1087808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081E63E-EDFC-1C31-BAEB-785250C30190}"/>
                </a:ext>
              </a:extLst>
            </p:cNvPr>
            <p:cNvSpPr/>
            <p:nvPr/>
          </p:nvSpPr>
          <p:spPr>
            <a:xfrm>
              <a:off x="4245206" y="1082694"/>
              <a:ext cx="7725323" cy="2804218"/>
            </a:xfrm>
            <a:prstGeom prst="roundRect">
              <a:avLst>
                <a:gd name="adj" fmla="val 2134"/>
              </a:avLst>
            </a:prstGeom>
            <a:noFill/>
            <a:ln w="76200">
              <a:solidFill>
                <a:srgbClr val="AB9B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0AD32F5-C7B6-1006-44E8-9662EC71D67D}"/>
              </a:ext>
            </a:extLst>
          </p:cNvPr>
          <p:cNvGrpSpPr/>
          <p:nvPr/>
        </p:nvGrpSpPr>
        <p:grpSpPr>
          <a:xfrm>
            <a:off x="4257886" y="4178178"/>
            <a:ext cx="1497754" cy="2224594"/>
            <a:chOff x="4257886" y="4178178"/>
            <a:chExt cx="1497754" cy="222459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E3883CE-73E8-F022-257C-2A602F365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66347" y="4178178"/>
              <a:ext cx="1080832" cy="108083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513A66-7647-EAA1-C123-9B80F2BBC0C1}"/>
                </a:ext>
              </a:extLst>
            </p:cNvPr>
            <p:cNvSpPr txBox="1"/>
            <p:nvPr/>
          </p:nvSpPr>
          <p:spPr>
            <a:xfrm>
              <a:off x="4257886" y="5371266"/>
              <a:ext cx="1497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Input Layer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E07C4AA-63A9-7850-94FA-2C6AE755ACB7}"/>
                </a:ext>
              </a:extLst>
            </p:cNvPr>
            <p:cNvSpPr txBox="1"/>
            <p:nvPr/>
          </p:nvSpPr>
          <p:spPr>
            <a:xfrm>
              <a:off x="4323290" y="5848774"/>
              <a:ext cx="136694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Feeds image into model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EDEB58D-4F5C-E49D-88F0-2FFC5E945535}"/>
              </a:ext>
            </a:extLst>
          </p:cNvPr>
          <p:cNvGrpSpPr/>
          <p:nvPr/>
        </p:nvGrpSpPr>
        <p:grpSpPr>
          <a:xfrm>
            <a:off x="5793417" y="4178178"/>
            <a:ext cx="1703626" cy="2224594"/>
            <a:chOff x="5793417" y="4178178"/>
            <a:chExt cx="1703626" cy="222459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E35F01-29A1-DAC8-2A0E-64644F949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04813" y="4178178"/>
              <a:ext cx="1080832" cy="108083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C835DB9-5B91-CECE-622F-B5BC46A07F09}"/>
                </a:ext>
              </a:extLst>
            </p:cNvPr>
            <p:cNvSpPr txBox="1"/>
            <p:nvPr/>
          </p:nvSpPr>
          <p:spPr>
            <a:xfrm>
              <a:off x="5896352" y="5232767"/>
              <a:ext cx="14977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Convolution Layer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CF02DF0-CC12-750E-9D51-F84E7EB6AEE6}"/>
                </a:ext>
              </a:extLst>
            </p:cNvPr>
            <p:cNvSpPr txBox="1"/>
            <p:nvPr/>
          </p:nvSpPr>
          <p:spPr>
            <a:xfrm>
              <a:off x="5793417" y="5848774"/>
              <a:ext cx="17036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Extracts features from image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5D43F9B-AB19-FD41-B2A1-BF9F05CE331A}"/>
              </a:ext>
            </a:extLst>
          </p:cNvPr>
          <p:cNvGrpSpPr/>
          <p:nvPr/>
        </p:nvGrpSpPr>
        <p:grpSpPr>
          <a:xfrm>
            <a:off x="9016888" y="4178178"/>
            <a:ext cx="1497754" cy="2218712"/>
            <a:chOff x="7518479" y="4178178"/>
            <a:chExt cx="1497754" cy="221871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7CC99FD-7CDC-50DC-5EAF-167A8A532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26940" y="4178178"/>
              <a:ext cx="1080832" cy="108083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D40540A-34F7-A24A-4C2D-E3CAE5BCBCB3}"/>
                </a:ext>
              </a:extLst>
            </p:cNvPr>
            <p:cNvSpPr txBox="1"/>
            <p:nvPr/>
          </p:nvSpPr>
          <p:spPr>
            <a:xfrm>
              <a:off x="7518479" y="5371266"/>
              <a:ext cx="1497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Inner Layer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887EE9-268F-6DCC-6AA4-04488DAF13ED}"/>
                </a:ext>
              </a:extLst>
            </p:cNvPr>
            <p:cNvSpPr txBox="1"/>
            <p:nvPr/>
          </p:nvSpPr>
          <p:spPr>
            <a:xfrm>
              <a:off x="7545763" y="5842892"/>
              <a:ext cx="144318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Learn complex patterns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BE1D8DF-FA24-4066-C58D-3B1F8383B784}"/>
              </a:ext>
            </a:extLst>
          </p:cNvPr>
          <p:cNvGrpSpPr/>
          <p:nvPr/>
        </p:nvGrpSpPr>
        <p:grpSpPr>
          <a:xfrm>
            <a:off x="7409468" y="4178178"/>
            <a:ext cx="1670002" cy="2228051"/>
            <a:chOff x="8771289" y="4178178"/>
            <a:chExt cx="1670002" cy="222805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A94BEF5-F488-E64A-014E-8F8FF1013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65873" y="4178178"/>
              <a:ext cx="1080832" cy="108083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1972EA6-4D63-3D84-5EE9-A03649D7D34C}"/>
                </a:ext>
              </a:extLst>
            </p:cNvPr>
            <p:cNvSpPr txBox="1"/>
            <p:nvPr/>
          </p:nvSpPr>
          <p:spPr>
            <a:xfrm>
              <a:off x="8857412" y="5232767"/>
              <a:ext cx="14977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Pooling Layer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F784B30-5404-C381-23F2-D4D64ACB007A}"/>
                </a:ext>
              </a:extLst>
            </p:cNvPr>
            <p:cNvSpPr txBox="1"/>
            <p:nvPr/>
          </p:nvSpPr>
          <p:spPr>
            <a:xfrm>
              <a:off x="8771289" y="5852231"/>
              <a:ext cx="167000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Down samples information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7565404-EA65-A887-5331-F6A2D7AB52E7}"/>
              </a:ext>
            </a:extLst>
          </p:cNvPr>
          <p:cNvGrpSpPr/>
          <p:nvPr/>
        </p:nvGrpSpPr>
        <p:grpSpPr>
          <a:xfrm>
            <a:off x="10389478" y="4178178"/>
            <a:ext cx="1497754" cy="2224594"/>
            <a:chOff x="10389478" y="4178178"/>
            <a:chExt cx="1497754" cy="222459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8CCE43-0970-2EA5-2C1B-C8195DEE6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597939" y="4178178"/>
              <a:ext cx="1080832" cy="108083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3610CAB-28B3-72E5-F62A-F476D6D90A16}"/>
                </a:ext>
              </a:extLst>
            </p:cNvPr>
            <p:cNvSpPr txBox="1"/>
            <p:nvPr/>
          </p:nvSpPr>
          <p:spPr>
            <a:xfrm>
              <a:off x="10389478" y="5371266"/>
              <a:ext cx="1497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Outer Layer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2EA7EA0-6382-3183-3B2D-005FF7101AE6}"/>
                </a:ext>
              </a:extLst>
            </p:cNvPr>
            <p:cNvSpPr txBox="1"/>
            <p:nvPr/>
          </p:nvSpPr>
          <p:spPr>
            <a:xfrm>
              <a:off x="10454882" y="5848774"/>
              <a:ext cx="136694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Outputs final classification</a:t>
              </a:r>
            </a:p>
          </p:txBody>
        </p:sp>
      </p:grp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56E6624C-1A8D-8209-DC35-5DF51B35FA07}"/>
              </a:ext>
            </a:extLst>
          </p:cNvPr>
          <p:cNvCxnSpPr>
            <a:stCxn id="202" idx="2"/>
            <a:endCxn id="188" idx="0"/>
          </p:cNvCxnSpPr>
          <p:nvPr/>
        </p:nvCxnSpPr>
        <p:spPr>
          <a:xfrm rot="5400000">
            <a:off x="1551878" y="1750028"/>
            <a:ext cx="303152" cy="956832"/>
          </a:xfrm>
          <a:prstGeom prst="bentConnector3">
            <a:avLst>
              <a:gd name="adj1" fmla="val 30503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4906228-7AC1-07D8-037D-03AC8CF9A7B9}"/>
              </a:ext>
            </a:extLst>
          </p:cNvPr>
          <p:cNvCxnSpPr>
            <a:stCxn id="188" idx="3"/>
            <a:endCxn id="204" idx="1"/>
          </p:cNvCxnSpPr>
          <p:nvPr/>
        </p:nvCxnSpPr>
        <p:spPr>
          <a:xfrm>
            <a:off x="1951207" y="2836592"/>
            <a:ext cx="372816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ED5C0629-2EBE-3DDC-9B86-5726F99F3A42}"/>
              </a:ext>
            </a:extLst>
          </p:cNvPr>
          <p:cNvCxnSpPr>
            <a:cxnSpLocks/>
            <a:stCxn id="189" idx="2"/>
          </p:cNvCxnSpPr>
          <p:nvPr/>
        </p:nvCxnSpPr>
        <p:spPr>
          <a:xfrm rot="5400000">
            <a:off x="2444680" y="3053260"/>
            <a:ext cx="370532" cy="850340"/>
          </a:xfrm>
          <a:prstGeom prst="bentConnector3">
            <a:avLst>
              <a:gd name="adj1" fmla="val 31903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6E06FCE-77B0-3E5C-57AA-23611A9187D6}"/>
              </a:ext>
            </a:extLst>
          </p:cNvPr>
          <p:cNvCxnSpPr>
            <a:stCxn id="201" idx="7"/>
            <a:endCxn id="194" idx="3"/>
          </p:cNvCxnSpPr>
          <p:nvPr/>
        </p:nvCxnSpPr>
        <p:spPr>
          <a:xfrm>
            <a:off x="1558028" y="4174395"/>
            <a:ext cx="286364" cy="43048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30D6C688-0E37-FC88-9B79-880AB2BBDE4C}"/>
              </a:ext>
            </a:extLst>
          </p:cNvPr>
          <p:cNvCxnSpPr>
            <a:cxnSpLocks/>
            <a:stCxn id="200" idx="7"/>
            <a:endCxn id="193" idx="3"/>
          </p:cNvCxnSpPr>
          <p:nvPr/>
        </p:nvCxnSpPr>
        <p:spPr>
          <a:xfrm>
            <a:off x="2197989" y="4174395"/>
            <a:ext cx="286367" cy="43048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EA45BF1-E5F3-4BFE-D420-284C901B380D}"/>
              </a:ext>
            </a:extLst>
          </p:cNvPr>
          <p:cNvCxnSpPr>
            <a:cxnSpLocks/>
            <a:stCxn id="199" idx="7"/>
            <a:endCxn id="192" idx="3"/>
          </p:cNvCxnSpPr>
          <p:nvPr/>
        </p:nvCxnSpPr>
        <p:spPr>
          <a:xfrm>
            <a:off x="2837954" y="4174394"/>
            <a:ext cx="286365" cy="43048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4FE804F-7F4B-3DD6-4BFF-E7FED0CD124E}"/>
              </a:ext>
            </a:extLst>
          </p:cNvPr>
          <p:cNvCxnSpPr>
            <a:cxnSpLocks/>
            <a:stCxn id="198" idx="5"/>
            <a:endCxn id="193" idx="1"/>
          </p:cNvCxnSpPr>
          <p:nvPr/>
        </p:nvCxnSpPr>
        <p:spPr>
          <a:xfrm flipH="1">
            <a:off x="2836053" y="4174393"/>
            <a:ext cx="290166" cy="43048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14DB110-30C5-FB4B-8B31-D3DE80CB1E1C}"/>
              </a:ext>
            </a:extLst>
          </p:cNvPr>
          <p:cNvCxnSpPr>
            <a:cxnSpLocks/>
            <a:stCxn id="199" idx="5"/>
            <a:endCxn id="194" idx="1"/>
          </p:cNvCxnSpPr>
          <p:nvPr/>
        </p:nvCxnSpPr>
        <p:spPr>
          <a:xfrm flipH="1">
            <a:off x="2196089" y="4174394"/>
            <a:ext cx="290168" cy="43048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8B8E04CC-548D-3515-D273-AD5FABF5530F}"/>
              </a:ext>
            </a:extLst>
          </p:cNvPr>
          <p:cNvCxnSpPr>
            <a:cxnSpLocks/>
            <a:stCxn id="200" idx="5"/>
            <a:endCxn id="195" idx="1"/>
          </p:cNvCxnSpPr>
          <p:nvPr/>
        </p:nvCxnSpPr>
        <p:spPr>
          <a:xfrm flipH="1">
            <a:off x="1556127" y="4174395"/>
            <a:ext cx="290165" cy="43048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56A3549D-4191-977B-D0D5-4193547B69B4}"/>
              </a:ext>
            </a:extLst>
          </p:cNvPr>
          <p:cNvCxnSpPr>
            <a:cxnSpLocks/>
            <a:stCxn id="194" idx="6"/>
            <a:endCxn id="197" idx="2"/>
          </p:cNvCxnSpPr>
          <p:nvPr/>
        </p:nvCxnSpPr>
        <p:spPr>
          <a:xfrm>
            <a:off x="2020240" y="5029413"/>
            <a:ext cx="1" cy="49720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F1F881AB-C4B7-DD89-E1D7-2256F7E18DCD}"/>
              </a:ext>
            </a:extLst>
          </p:cNvPr>
          <p:cNvCxnSpPr>
            <a:cxnSpLocks/>
            <a:stCxn id="195" idx="7"/>
            <a:endCxn id="197" idx="3"/>
          </p:cNvCxnSpPr>
          <p:nvPr/>
        </p:nvCxnSpPr>
        <p:spPr>
          <a:xfrm>
            <a:off x="1556127" y="4956574"/>
            <a:ext cx="288266" cy="64288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15521D06-8E5E-A873-3E92-2F9B6E2E08F6}"/>
              </a:ext>
            </a:extLst>
          </p:cNvPr>
          <p:cNvCxnSpPr>
            <a:cxnSpLocks/>
            <a:stCxn id="193" idx="5"/>
            <a:endCxn id="197" idx="1"/>
          </p:cNvCxnSpPr>
          <p:nvPr/>
        </p:nvCxnSpPr>
        <p:spPr>
          <a:xfrm flipH="1">
            <a:off x="2196090" y="4956574"/>
            <a:ext cx="288266" cy="64288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44F4B5C3-616B-B0F9-2EB5-C728C8882CE3}"/>
              </a:ext>
            </a:extLst>
          </p:cNvPr>
          <p:cNvCxnSpPr>
            <a:cxnSpLocks/>
            <a:stCxn id="194" idx="7"/>
            <a:endCxn id="196" idx="3"/>
          </p:cNvCxnSpPr>
          <p:nvPr/>
        </p:nvCxnSpPr>
        <p:spPr>
          <a:xfrm>
            <a:off x="2196089" y="4956574"/>
            <a:ext cx="288267" cy="64288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16144A8C-0A6D-45FB-E11C-0A6CC8929060}"/>
              </a:ext>
            </a:extLst>
          </p:cNvPr>
          <p:cNvCxnSpPr>
            <a:cxnSpLocks/>
            <a:stCxn id="193" idx="6"/>
            <a:endCxn id="196" idx="2"/>
          </p:cNvCxnSpPr>
          <p:nvPr/>
        </p:nvCxnSpPr>
        <p:spPr>
          <a:xfrm>
            <a:off x="2660204" y="5029413"/>
            <a:ext cx="0" cy="49720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98393220-0DCB-F2D6-FA27-38699AA0BF24}"/>
              </a:ext>
            </a:extLst>
          </p:cNvPr>
          <p:cNvCxnSpPr>
            <a:cxnSpLocks/>
            <a:stCxn id="192" idx="5"/>
            <a:endCxn id="196" idx="1"/>
          </p:cNvCxnSpPr>
          <p:nvPr/>
        </p:nvCxnSpPr>
        <p:spPr>
          <a:xfrm flipH="1">
            <a:off x="2836053" y="4956574"/>
            <a:ext cx="288266" cy="64288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79472F18-C23F-60D2-49DD-6CDAFB0F0B33}"/>
              </a:ext>
            </a:extLst>
          </p:cNvPr>
          <p:cNvSpPr txBox="1"/>
          <p:nvPr/>
        </p:nvSpPr>
        <p:spPr>
          <a:xfrm>
            <a:off x="271149" y="4029324"/>
            <a:ext cx="90301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Inner Layer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4E4EA7F-0508-17B9-BBD1-2795859AA6C5}"/>
              </a:ext>
            </a:extLst>
          </p:cNvPr>
          <p:cNvSpPr txBox="1"/>
          <p:nvPr/>
        </p:nvSpPr>
        <p:spPr>
          <a:xfrm>
            <a:off x="271149" y="5555932"/>
            <a:ext cx="15732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Outer Layer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6FAF14D3-AD72-FC98-DDFC-FC8BB05E2AE9}"/>
              </a:ext>
            </a:extLst>
          </p:cNvPr>
          <p:cNvSpPr/>
          <p:nvPr/>
        </p:nvSpPr>
        <p:spPr>
          <a:xfrm>
            <a:off x="406784" y="2116480"/>
            <a:ext cx="3641074" cy="1307572"/>
          </a:xfrm>
          <a:prstGeom prst="rect">
            <a:avLst/>
          </a:prstGeom>
          <a:solidFill>
            <a:srgbClr val="4F43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A1A5B2E3-1CE0-06CE-191E-AF0C6800E588}"/>
              </a:ext>
            </a:extLst>
          </p:cNvPr>
          <p:cNvSpPr/>
          <p:nvPr/>
        </p:nvSpPr>
        <p:spPr>
          <a:xfrm>
            <a:off x="406784" y="3354874"/>
            <a:ext cx="3641074" cy="2780747"/>
          </a:xfrm>
          <a:prstGeom prst="rect">
            <a:avLst/>
          </a:prstGeom>
          <a:solidFill>
            <a:srgbClr val="4F43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019DB9D-3624-DDF6-B320-645ADB4A41AC}"/>
              </a:ext>
            </a:extLst>
          </p:cNvPr>
          <p:cNvSpPr txBox="1"/>
          <p:nvPr/>
        </p:nvSpPr>
        <p:spPr>
          <a:xfrm>
            <a:off x="306994" y="-7207541"/>
            <a:ext cx="11578012" cy="21816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Random Forest</a:t>
            </a:r>
          </a:p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C34E4D-7531-C32C-C240-B2A1EC9673A3}"/>
              </a:ext>
            </a:extLst>
          </p:cNvPr>
          <p:cNvSpPr/>
          <p:nvPr/>
        </p:nvSpPr>
        <p:spPr>
          <a:xfrm>
            <a:off x="306994" y="-6035087"/>
            <a:ext cx="3802325" cy="4811568"/>
          </a:xfrm>
          <a:prstGeom prst="roundRect">
            <a:avLst>
              <a:gd name="adj" fmla="val 2134"/>
            </a:avLst>
          </a:prstGeom>
          <a:noFill/>
          <a:ln w="76200">
            <a:solidFill>
              <a:srgbClr val="AB9B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CCE0947-D027-3187-3A9F-34B30A00EFF5}"/>
              </a:ext>
            </a:extLst>
          </p:cNvPr>
          <p:cNvSpPr txBox="1">
            <a:spLocks/>
          </p:cNvSpPr>
          <p:nvPr/>
        </p:nvSpPr>
        <p:spPr>
          <a:xfrm>
            <a:off x="1480871" y="-2558815"/>
            <a:ext cx="1454570" cy="470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Averaging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25203456-88B3-B967-5F9F-EF2B7C8FE68D}"/>
              </a:ext>
            </a:extLst>
          </p:cNvPr>
          <p:cNvSpPr txBox="1">
            <a:spLocks/>
          </p:cNvSpPr>
          <p:nvPr/>
        </p:nvSpPr>
        <p:spPr>
          <a:xfrm>
            <a:off x="1529374" y="-5871682"/>
            <a:ext cx="1357564" cy="575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39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Dataset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DF3F31B-5750-D145-8E65-0EF44025B761}"/>
              </a:ext>
            </a:extLst>
          </p:cNvPr>
          <p:cNvGrpSpPr/>
          <p:nvPr/>
        </p:nvGrpSpPr>
        <p:grpSpPr>
          <a:xfrm>
            <a:off x="2702092" y="-4250724"/>
            <a:ext cx="283077" cy="57515"/>
            <a:chOff x="8256522" y="2966771"/>
            <a:chExt cx="437306" cy="8885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15D2EB-B225-BE4A-C494-81C829D6FF0C}"/>
                </a:ext>
              </a:extLst>
            </p:cNvPr>
            <p:cNvSpPr/>
            <p:nvPr/>
          </p:nvSpPr>
          <p:spPr>
            <a:xfrm>
              <a:off x="8256522" y="2966773"/>
              <a:ext cx="83995" cy="888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3F97605-764B-8227-B523-16CDE4AF9A58}"/>
                </a:ext>
              </a:extLst>
            </p:cNvPr>
            <p:cNvSpPr/>
            <p:nvPr/>
          </p:nvSpPr>
          <p:spPr>
            <a:xfrm>
              <a:off x="8431481" y="2966773"/>
              <a:ext cx="83995" cy="888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685002E-34FF-C6F6-4A84-B119536A37A4}"/>
                </a:ext>
              </a:extLst>
            </p:cNvPr>
            <p:cNvSpPr/>
            <p:nvPr/>
          </p:nvSpPr>
          <p:spPr>
            <a:xfrm>
              <a:off x="8609833" y="2966771"/>
              <a:ext cx="83995" cy="888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3A15B748-15CD-1271-49E5-67E95A573205}"/>
              </a:ext>
            </a:extLst>
          </p:cNvPr>
          <p:cNvSpPr/>
          <p:nvPr/>
        </p:nvSpPr>
        <p:spPr>
          <a:xfrm rot="16200000" flipH="1">
            <a:off x="789036" y="-4025047"/>
            <a:ext cx="126897" cy="131252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5897F4B-04B4-F6C3-E5D0-5869841605D8}"/>
              </a:ext>
            </a:extLst>
          </p:cNvPr>
          <p:cNvSpPr/>
          <p:nvPr/>
        </p:nvSpPr>
        <p:spPr>
          <a:xfrm rot="16200000" flipH="1">
            <a:off x="1146287" y="-4263385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3C32A15-5710-54D7-7266-E9770D3DC7D6}"/>
              </a:ext>
            </a:extLst>
          </p:cNvPr>
          <p:cNvSpPr/>
          <p:nvPr/>
        </p:nvSpPr>
        <p:spPr>
          <a:xfrm rot="16200000" flipH="1">
            <a:off x="1302248" y="-4025046"/>
            <a:ext cx="126897" cy="131252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8891585-4B13-8D30-61C1-5820AE46854F}"/>
              </a:ext>
            </a:extLst>
          </p:cNvPr>
          <p:cNvSpPr/>
          <p:nvPr/>
        </p:nvSpPr>
        <p:spPr>
          <a:xfrm rot="16200000" flipH="1">
            <a:off x="990324" y="-4023861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3F9FB7E-A5D4-8C10-7E8A-79DFD4E95CFB}"/>
              </a:ext>
            </a:extLst>
          </p:cNvPr>
          <p:cNvCxnSpPr>
            <a:cxnSpLocks/>
            <a:stCxn id="105" idx="3"/>
            <a:endCxn id="108" idx="7"/>
          </p:cNvCxnSpPr>
          <p:nvPr/>
        </p:nvCxnSpPr>
        <p:spPr>
          <a:xfrm flipH="1">
            <a:off x="494156" y="-4242622"/>
            <a:ext cx="248771" cy="3292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AE22B13-CAB3-8B1D-6FBB-FA66342E952F}"/>
              </a:ext>
            </a:extLst>
          </p:cNvPr>
          <p:cNvCxnSpPr>
            <a:cxnSpLocks/>
            <a:stCxn id="105" idx="1"/>
            <a:endCxn id="19" idx="5"/>
          </p:cNvCxnSpPr>
          <p:nvPr/>
        </p:nvCxnSpPr>
        <p:spPr>
          <a:xfrm>
            <a:off x="650118" y="-4242622"/>
            <a:ext cx="248771" cy="32806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07EE245-EB88-F227-9154-5895E8F6FC89}"/>
              </a:ext>
            </a:extLst>
          </p:cNvPr>
          <p:cNvCxnSpPr>
            <a:cxnSpLocks/>
            <a:stCxn id="35" idx="3"/>
            <a:endCxn id="37" idx="7"/>
          </p:cNvCxnSpPr>
          <p:nvPr/>
        </p:nvCxnSpPr>
        <p:spPr>
          <a:xfrm flipH="1">
            <a:off x="1007368" y="-4242622"/>
            <a:ext cx="248772" cy="3292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463B1D8-D1B5-8BBD-FFF7-E7B4927F4F58}"/>
              </a:ext>
            </a:extLst>
          </p:cNvPr>
          <p:cNvCxnSpPr>
            <a:cxnSpLocks/>
            <a:stCxn id="35" idx="1"/>
            <a:endCxn id="36" idx="5"/>
          </p:cNvCxnSpPr>
          <p:nvPr/>
        </p:nvCxnSpPr>
        <p:spPr>
          <a:xfrm>
            <a:off x="1163331" y="-4242622"/>
            <a:ext cx="248771" cy="32806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C7A53C4-DEB9-3984-6982-7364EE4BEA10}"/>
              </a:ext>
            </a:extLst>
          </p:cNvPr>
          <p:cNvCxnSpPr>
            <a:cxnSpLocks/>
            <a:stCxn id="35" idx="5"/>
            <a:endCxn id="99" idx="1"/>
          </p:cNvCxnSpPr>
          <p:nvPr/>
        </p:nvCxnSpPr>
        <p:spPr>
          <a:xfrm flipH="1" flipV="1">
            <a:off x="906725" y="-4468501"/>
            <a:ext cx="349415" cy="31560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73E9F55-3D35-AB10-063E-F04725082268}"/>
              </a:ext>
            </a:extLst>
          </p:cNvPr>
          <p:cNvCxnSpPr>
            <a:cxnSpLocks/>
            <a:stCxn id="99" idx="3"/>
            <a:endCxn id="105" idx="7"/>
          </p:cNvCxnSpPr>
          <p:nvPr/>
        </p:nvCxnSpPr>
        <p:spPr>
          <a:xfrm flipH="1">
            <a:off x="650118" y="-4468501"/>
            <a:ext cx="349416" cy="31560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B8D99483-8C98-0613-B5A4-9E58DE3CA679}"/>
              </a:ext>
            </a:extLst>
          </p:cNvPr>
          <p:cNvSpPr/>
          <p:nvPr/>
        </p:nvSpPr>
        <p:spPr>
          <a:xfrm rot="16200000" flipH="1">
            <a:off x="3270458" y="-4025046"/>
            <a:ext cx="126897" cy="131252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7A557A1-23C4-4390-5557-37F50D4D5E17}"/>
              </a:ext>
            </a:extLst>
          </p:cNvPr>
          <p:cNvSpPr/>
          <p:nvPr/>
        </p:nvSpPr>
        <p:spPr>
          <a:xfrm rot="16200000" flipH="1">
            <a:off x="3627708" y="-4263383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4AE4186-E114-DB35-A4AD-54A1C8C2C63F}"/>
              </a:ext>
            </a:extLst>
          </p:cNvPr>
          <p:cNvSpPr/>
          <p:nvPr/>
        </p:nvSpPr>
        <p:spPr>
          <a:xfrm rot="16200000" flipH="1">
            <a:off x="3783670" y="-4025045"/>
            <a:ext cx="126897" cy="131252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1625559-B41C-BBDA-BC61-86ADA3538AEE}"/>
              </a:ext>
            </a:extLst>
          </p:cNvPr>
          <p:cNvSpPr/>
          <p:nvPr/>
        </p:nvSpPr>
        <p:spPr>
          <a:xfrm rot="16200000" flipH="1">
            <a:off x="3471746" y="-4023860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773F595-4426-01C7-EA13-93E916B0D63E}"/>
              </a:ext>
            </a:extLst>
          </p:cNvPr>
          <p:cNvCxnSpPr>
            <a:cxnSpLocks/>
            <a:stCxn id="112" idx="1"/>
            <a:endCxn id="46" idx="5"/>
          </p:cNvCxnSpPr>
          <p:nvPr/>
        </p:nvCxnSpPr>
        <p:spPr>
          <a:xfrm>
            <a:off x="3131540" y="-4242621"/>
            <a:ext cx="248771" cy="32806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23393FF-9966-758B-FD49-4C5C94BBA621}"/>
              </a:ext>
            </a:extLst>
          </p:cNvPr>
          <p:cNvCxnSpPr>
            <a:cxnSpLocks/>
            <a:stCxn id="47" idx="3"/>
            <a:endCxn id="50" idx="7"/>
          </p:cNvCxnSpPr>
          <p:nvPr/>
        </p:nvCxnSpPr>
        <p:spPr>
          <a:xfrm flipH="1">
            <a:off x="3488790" y="-4242621"/>
            <a:ext cx="248772" cy="3292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77E0672-D3DC-3231-21BE-9F0C8E7189B9}"/>
              </a:ext>
            </a:extLst>
          </p:cNvPr>
          <p:cNvCxnSpPr>
            <a:cxnSpLocks/>
            <a:stCxn id="47" idx="1"/>
            <a:endCxn id="48" idx="5"/>
          </p:cNvCxnSpPr>
          <p:nvPr/>
        </p:nvCxnSpPr>
        <p:spPr>
          <a:xfrm>
            <a:off x="3644752" y="-4242621"/>
            <a:ext cx="248771" cy="32806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F3DEE92-1798-25AE-1F4D-D5ED1B5138F9}"/>
              </a:ext>
            </a:extLst>
          </p:cNvPr>
          <p:cNvCxnSpPr>
            <a:cxnSpLocks/>
            <a:stCxn id="47" idx="5"/>
            <a:endCxn id="100" idx="1"/>
          </p:cNvCxnSpPr>
          <p:nvPr/>
        </p:nvCxnSpPr>
        <p:spPr>
          <a:xfrm flipH="1" flipV="1">
            <a:off x="3388146" y="-4468500"/>
            <a:ext cx="349415" cy="31560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F08FF1C-5B42-CE0B-6EAF-F62AEE999539}"/>
              </a:ext>
            </a:extLst>
          </p:cNvPr>
          <p:cNvCxnSpPr>
            <a:cxnSpLocks/>
            <a:stCxn id="100" idx="3"/>
            <a:endCxn id="112" idx="7"/>
          </p:cNvCxnSpPr>
          <p:nvPr/>
        </p:nvCxnSpPr>
        <p:spPr>
          <a:xfrm flipH="1">
            <a:off x="3131540" y="-4468500"/>
            <a:ext cx="349416" cy="31560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>
            <a:extLst>
              <a:ext uri="{FF2B5EF4-FFF2-40B4-BE49-F238E27FC236}">
                <a16:creationId xmlns:a16="http://schemas.microsoft.com/office/drawing/2014/main" id="{FECA4BA7-0389-2C53-F1E3-1F1FC136DE70}"/>
              </a:ext>
            </a:extLst>
          </p:cNvPr>
          <p:cNvSpPr/>
          <p:nvPr/>
        </p:nvSpPr>
        <p:spPr>
          <a:xfrm rot="16200000" flipH="1">
            <a:off x="1873785" y="-4263385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91ABBF5-B776-A373-743E-9634777A75B8}"/>
              </a:ext>
            </a:extLst>
          </p:cNvPr>
          <p:cNvSpPr/>
          <p:nvPr/>
        </p:nvSpPr>
        <p:spPr>
          <a:xfrm rot="16200000" flipH="1">
            <a:off x="2029747" y="-4025047"/>
            <a:ext cx="126897" cy="131252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6390EA2-22FA-9992-ACFC-530D339B3462}"/>
              </a:ext>
            </a:extLst>
          </p:cNvPr>
          <p:cNvSpPr/>
          <p:nvPr/>
        </p:nvSpPr>
        <p:spPr>
          <a:xfrm rot="16200000" flipH="1">
            <a:off x="1717823" y="-4023862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BB7D7629-06CF-9BE5-DFD2-8525AD5A3674}"/>
              </a:ext>
            </a:extLst>
          </p:cNvPr>
          <p:cNvSpPr/>
          <p:nvPr/>
        </p:nvSpPr>
        <p:spPr>
          <a:xfrm rot="16200000" flipH="1">
            <a:off x="2542959" y="-4025046"/>
            <a:ext cx="126897" cy="131252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1AC914E-1E47-4393-D1DA-0303596947DD}"/>
              </a:ext>
            </a:extLst>
          </p:cNvPr>
          <p:cNvCxnSpPr>
            <a:cxnSpLocks/>
            <a:stCxn id="60" idx="3"/>
            <a:endCxn id="64" idx="7"/>
          </p:cNvCxnSpPr>
          <p:nvPr/>
        </p:nvCxnSpPr>
        <p:spPr>
          <a:xfrm flipH="1">
            <a:off x="1734867" y="-4242622"/>
            <a:ext cx="248771" cy="3292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12AEF81-A715-424E-B832-A9BC2545F64E}"/>
              </a:ext>
            </a:extLst>
          </p:cNvPr>
          <p:cNvCxnSpPr>
            <a:cxnSpLocks/>
            <a:stCxn id="60" idx="1"/>
            <a:endCxn id="61" idx="5"/>
          </p:cNvCxnSpPr>
          <p:nvPr/>
        </p:nvCxnSpPr>
        <p:spPr>
          <a:xfrm>
            <a:off x="1890829" y="-4242622"/>
            <a:ext cx="248771" cy="32806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2B51AC7-36B9-9439-D94E-B8D46EF9CCDC}"/>
              </a:ext>
            </a:extLst>
          </p:cNvPr>
          <p:cNvCxnSpPr>
            <a:cxnSpLocks/>
            <a:stCxn id="106" idx="3"/>
            <a:endCxn id="110" idx="7"/>
          </p:cNvCxnSpPr>
          <p:nvPr/>
        </p:nvCxnSpPr>
        <p:spPr>
          <a:xfrm flipH="1">
            <a:off x="2248079" y="-4242622"/>
            <a:ext cx="248772" cy="3292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1AD88CB-5A8C-9565-ED75-11F46B21BDC5}"/>
              </a:ext>
            </a:extLst>
          </p:cNvPr>
          <p:cNvCxnSpPr>
            <a:cxnSpLocks/>
            <a:stCxn id="106" idx="1"/>
            <a:endCxn id="65" idx="5"/>
          </p:cNvCxnSpPr>
          <p:nvPr/>
        </p:nvCxnSpPr>
        <p:spPr>
          <a:xfrm>
            <a:off x="2404042" y="-4242622"/>
            <a:ext cx="248771" cy="32806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8353E83B-2954-BB0F-F515-D9FB758142EB}"/>
              </a:ext>
            </a:extLst>
          </p:cNvPr>
          <p:cNvCxnSpPr>
            <a:cxnSpLocks/>
            <a:stCxn id="106" idx="5"/>
            <a:endCxn id="101" idx="1"/>
          </p:cNvCxnSpPr>
          <p:nvPr/>
        </p:nvCxnSpPr>
        <p:spPr>
          <a:xfrm flipH="1" flipV="1">
            <a:off x="2147436" y="-4468501"/>
            <a:ext cx="349415" cy="31560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FE46124-2142-FCB1-A892-1CC53BB7AA1B}"/>
              </a:ext>
            </a:extLst>
          </p:cNvPr>
          <p:cNvCxnSpPr>
            <a:cxnSpLocks/>
            <a:stCxn id="101" idx="3"/>
            <a:endCxn id="60" idx="7"/>
          </p:cNvCxnSpPr>
          <p:nvPr/>
        </p:nvCxnSpPr>
        <p:spPr>
          <a:xfrm flipH="1">
            <a:off x="1890829" y="-4468501"/>
            <a:ext cx="349416" cy="31560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8E3BB4EE-C3F0-D9B3-C229-AEC90BF18DD3}"/>
              </a:ext>
            </a:extLst>
          </p:cNvPr>
          <p:cNvCxnSpPr>
            <a:cxnSpLocks/>
          </p:cNvCxnSpPr>
          <p:nvPr/>
        </p:nvCxnSpPr>
        <p:spPr>
          <a:xfrm flipH="1">
            <a:off x="966371" y="-5323222"/>
            <a:ext cx="253495" cy="37513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9377B6AA-58BA-CF8A-221E-D20BA91D5E1F}"/>
              </a:ext>
            </a:extLst>
          </p:cNvPr>
          <p:cNvCxnSpPr>
            <a:cxnSpLocks/>
          </p:cNvCxnSpPr>
          <p:nvPr/>
        </p:nvCxnSpPr>
        <p:spPr>
          <a:xfrm>
            <a:off x="3194298" y="-5313732"/>
            <a:ext cx="253495" cy="37513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1EB14AF3-C4BA-B7BE-506F-7E2034FDB8C7}"/>
              </a:ext>
            </a:extLst>
          </p:cNvPr>
          <p:cNvCxnSpPr>
            <a:cxnSpLocks/>
          </p:cNvCxnSpPr>
          <p:nvPr/>
        </p:nvCxnSpPr>
        <p:spPr>
          <a:xfrm>
            <a:off x="2208156" y="-5313732"/>
            <a:ext cx="0" cy="37513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Content Placeholder 6">
            <a:extLst>
              <a:ext uri="{FF2B5EF4-FFF2-40B4-BE49-F238E27FC236}">
                <a16:creationId xmlns:a16="http://schemas.microsoft.com/office/drawing/2014/main" id="{40F6E078-7E48-6ED2-57CC-49C606DCF973}"/>
              </a:ext>
            </a:extLst>
          </p:cNvPr>
          <p:cNvSpPr txBox="1">
            <a:spLocks/>
          </p:cNvSpPr>
          <p:nvPr/>
        </p:nvSpPr>
        <p:spPr>
          <a:xfrm>
            <a:off x="368454" y="-4883783"/>
            <a:ext cx="1197982" cy="323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Tree 1</a:t>
            </a:r>
          </a:p>
        </p:txBody>
      </p:sp>
      <p:sp>
        <p:nvSpPr>
          <p:cNvPr id="81" name="Content Placeholder 6">
            <a:extLst>
              <a:ext uri="{FF2B5EF4-FFF2-40B4-BE49-F238E27FC236}">
                <a16:creationId xmlns:a16="http://schemas.microsoft.com/office/drawing/2014/main" id="{3953A558-DD7E-4E0F-5982-1DA24FE3ACD3}"/>
              </a:ext>
            </a:extLst>
          </p:cNvPr>
          <p:cNvSpPr txBox="1">
            <a:spLocks/>
          </p:cNvSpPr>
          <p:nvPr/>
        </p:nvSpPr>
        <p:spPr>
          <a:xfrm>
            <a:off x="2849876" y="-4883783"/>
            <a:ext cx="1197982" cy="323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Tree N</a:t>
            </a:r>
          </a:p>
        </p:txBody>
      </p:sp>
      <p:sp>
        <p:nvSpPr>
          <p:cNvPr id="83" name="Content Placeholder 6">
            <a:extLst>
              <a:ext uri="{FF2B5EF4-FFF2-40B4-BE49-F238E27FC236}">
                <a16:creationId xmlns:a16="http://schemas.microsoft.com/office/drawing/2014/main" id="{B080CC02-44DE-DAC4-879C-E3E189A007FC}"/>
              </a:ext>
            </a:extLst>
          </p:cNvPr>
          <p:cNvSpPr txBox="1">
            <a:spLocks/>
          </p:cNvSpPr>
          <p:nvPr/>
        </p:nvSpPr>
        <p:spPr>
          <a:xfrm>
            <a:off x="1609165" y="-4883783"/>
            <a:ext cx="1197982" cy="323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Tree 2</a:t>
            </a:r>
          </a:p>
        </p:txBody>
      </p:sp>
      <p:sp>
        <p:nvSpPr>
          <p:cNvPr id="85" name="Content Placeholder 6">
            <a:extLst>
              <a:ext uri="{FF2B5EF4-FFF2-40B4-BE49-F238E27FC236}">
                <a16:creationId xmlns:a16="http://schemas.microsoft.com/office/drawing/2014/main" id="{F5B5A331-7FC7-028C-D29A-B85E0DD778C3}"/>
              </a:ext>
            </a:extLst>
          </p:cNvPr>
          <p:cNvSpPr txBox="1">
            <a:spLocks/>
          </p:cNvSpPr>
          <p:nvPr/>
        </p:nvSpPr>
        <p:spPr>
          <a:xfrm>
            <a:off x="406784" y="-3405676"/>
            <a:ext cx="1121322" cy="3955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Result 1</a:t>
            </a:r>
          </a:p>
        </p:txBody>
      </p:sp>
      <p:sp>
        <p:nvSpPr>
          <p:cNvPr id="87" name="Content Placeholder 6">
            <a:extLst>
              <a:ext uri="{FF2B5EF4-FFF2-40B4-BE49-F238E27FC236}">
                <a16:creationId xmlns:a16="http://schemas.microsoft.com/office/drawing/2014/main" id="{AC0404B3-B68A-BFFC-9659-531EB5A88294}"/>
              </a:ext>
            </a:extLst>
          </p:cNvPr>
          <p:cNvSpPr txBox="1">
            <a:spLocks/>
          </p:cNvSpPr>
          <p:nvPr/>
        </p:nvSpPr>
        <p:spPr>
          <a:xfrm>
            <a:off x="2826845" y="-3405676"/>
            <a:ext cx="1182683" cy="3955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Result N</a:t>
            </a:r>
          </a:p>
        </p:txBody>
      </p:sp>
      <p:sp>
        <p:nvSpPr>
          <p:cNvPr id="88" name="Content Placeholder 6">
            <a:extLst>
              <a:ext uri="{FF2B5EF4-FFF2-40B4-BE49-F238E27FC236}">
                <a16:creationId xmlns:a16="http://schemas.microsoft.com/office/drawing/2014/main" id="{B7D55670-552E-2A84-5511-0E1F183BD500}"/>
              </a:ext>
            </a:extLst>
          </p:cNvPr>
          <p:cNvSpPr txBox="1">
            <a:spLocks/>
          </p:cNvSpPr>
          <p:nvPr/>
        </p:nvSpPr>
        <p:spPr>
          <a:xfrm>
            <a:off x="1647495" y="-3391087"/>
            <a:ext cx="1121322" cy="3955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Result 2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1291D7ED-FCBB-8A69-8B26-2104DC2F08D9}"/>
              </a:ext>
            </a:extLst>
          </p:cNvPr>
          <p:cNvCxnSpPr>
            <a:cxnSpLocks/>
          </p:cNvCxnSpPr>
          <p:nvPr/>
        </p:nvCxnSpPr>
        <p:spPr>
          <a:xfrm flipH="1">
            <a:off x="966371" y="-3725184"/>
            <a:ext cx="2148" cy="22209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5B0493EA-2BD7-1B3F-84DA-3287C8D158AE}"/>
              </a:ext>
            </a:extLst>
          </p:cNvPr>
          <p:cNvCxnSpPr>
            <a:cxnSpLocks/>
          </p:cNvCxnSpPr>
          <p:nvPr/>
        </p:nvCxnSpPr>
        <p:spPr>
          <a:xfrm flipH="1">
            <a:off x="3447793" y="-3725184"/>
            <a:ext cx="2148" cy="22209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E9A4A665-6985-0B7E-FBB4-EA825A203EE4}"/>
              </a:ext>
            </a:extLst>
          </p:cNvPr>
          <p:cNvCxnSpPr>
            <a:cxnSpLocks/>
          </p:cNvCxnSpPr>
          <p:nvPr/>
        </p:nvCxnSpPr>
        <p:spPr>
          <a:xfrm flipH="1">
            <a:off x="2207082" y="-3725184"/>
            <a:ext cx="2148" cy="22209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5AFD9F4A-0952-DCD1-3481-926635AC6B87}"/>
              </a:ext>
            </a:extLst>
          </p:cNvPr>
          <p:cNvCxnSpPr>
            <a:cxnSpLocks/>
          </p:cNvCxnSpPr>
          <p:nvPr/>
        </p:nvCxnSpPr>
        <p:spPr>
          <a:xfrm>
            <a:off x="985140" y="-2768236"/>
            <a:ext cx="462563" cy="21041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2C430537-9151-EF97-0C85-7FB4D907EA46}"/>
              </a:ext>
            </a:extLst>
          </p:cNvPr>
          <p:cNvCxnSpPr>
            <a:cxnSpLocks/>
          </p:cNvCxnSpPr>
          <p:nvPr/>
        </p:nvCxnSpPr>
        <p:spPr>
          <a:xfrm flipH="1">
            <a:off x="2982329" y="-2761487"/>
            <a:ext cx="462563" cy="21041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2BC823F0-D1F0-EA7B-0F60-F03FB00FB86D}"/>
              </a:ext>
            </a:extLst>
          </p:cNvPr>
          <p:cNvCxnSpPr>
            <a:cxnSpLocks/>
          </p:cNvCxnSpPr>
          <p:nvPr/>
        </p:nvCxnSpPr>
        <p:spPr>
          <a:xfrm flipH="1">
            <a:off x="2207082" y="-2843643"/>
            <a:ext cx="2148" cy="22209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A8FECD04-4269-F371-2928-7461F65F3904}"/>
              </a:ext>
            </a:extLst>
          </p:cNvPr>
          <p:cNvCxnSpPr>
            <a:cxnSpLocks/>
          </p:cNvCxnSpPr>
          <p:nvPr/>
        </p:nvCxnSpPr>
        <p:spPr>
          <a:xfrm flipH="1">
            <a:off x="2207082" y="-2135321"/>
            <a:ext cx="2148" cy="22209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Oval 98">
            <a:extLst>
              <a:ext uri="{FF2B5EF4-FFF2-40B4-BE49-F238E27FC236}">
                <a16:creationId xmlns:a16="http://schemas.microsoft.com/office/drawing/2014/main" id="{63007327-733B-BE1A-F916-4548A8935D1D}"/>
              </a:ext>
            </a:extLst>
          </p:cNvPr>
          <p:cNvSpPr/>
          <p:nvPr/>
        </p:nvSpPr>
        <p:spPr>
          <a:xfrm rot="16200000" flipH="1">
            <a:off x="889681" y="-4489263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0B76352C-FF31-7265-DEB6-F40779AD8DE7}"/>
              </a:ext>
            </a:extLst>
          </p:cNvPr>
          <p:cNvSpPr/>
          <p:nvPr/>
        </p:nvSpPr>
        <p:spPr>
          <a:xfrm rot="16200000" flipH="1">
            <a:off x="3371103" y="-4489262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07BEE61F-F53F-C866-E279-1019200B5F58}"/>
              </a:ext>
            </a:extLst>
          </p:cNvPr>
          <p:cNvSpPr/>
          <p:nvPr/>
        </p:nvSpPr>
        <p:spPr>
          <a:xfrm rot="16200000" flipH="1">
            <a:off x="2130392" y="-4489263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29AF327A-DC08-2DCD-9AE4-B153B23E14E2}"/>
              </a:ext>
            </a:extLst>
          </p:cNvPr>
          <p:cNvSpPr/>
          <p:nvPr/>
        </p:nvSpPr>
        <p:spPr>
          <a:xfrm rot="16200000" flipH="1">
            <a:off x="633074" y="-4263385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447CC6F-E058-260A-B078-9EC76958F91D}"/>
              </a:ext>
            </a:extLst>
          </p:cNvPr>
          <p:cNvSpPr/>
          <p:nvPr/>
        </p:nvSpPr>
        <p:spPr>
          <a:xfrm rot="16200000" flipH="1">
            <a:off x="2386998" y="-4263385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3171F080-3D26-10D6-3DB8-FF953DB99330}"/>
              </a:ext>
            </a:extLst>
          </p:cNvPr>
          <p:cNvCxnSpPr>
            <a:cxnSpLocks/>
            <a:stCxn id="112" idx="3"/>
            <a:endCxn id="109" idx="7"/>
          </p:cNvCxnSpPr>
          <p:nvPr/>
        </p:nvCxnSpPr>
        <p:spPr>
          <a:xfrm flipH="1">
            <a:off x="2975578" y="-4242621"/>
            <a:ext cx="248771" cy="3292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val 107">
            <a:extLst>
              <a:ext uri="{FF2B5EF4-FFF2-40B4-BE49-F238E27FC236}">
                <a16:creationId xmlns:a16="http://schemas.microsoft.com/office/drawing/2014/main" id="{58B756A0-3F5A-76B9-79F5-DBE1A4D39C21}"/>
              </a:ext>
            </a:extLst>
          </p:cNvPr>
          <p:cNvSpPr/>
          <p:nvPr/>
        </p:nvSpPr>
        <p:spPr>
          <a:xfrm rot="16200000" flipH="1">
            <a:off x="477112" y="-4023862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E1B8BFAD-A7CA-2C9D-0744-A93327F17FCE}"/>
              </a:ext>
            </a:extLst>
          </p:cNvPr>
          <p:cNvSpPr/>
          <p:nvPr/>
        </p:nvSpPr>
        <p:spPr>
          <a:xfrm rot="16200000" flipH="1">
            <a:off x="2958534" y="-4023860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2948E78B-650A-38B2-1CF0-991CB42DC743}"/>
              </a:ext>
            </a:extLst>
          </p:cNvPr>
          <p:cNvSpPr/>
          <p:nvPr/>
        </p:nvSpPr>
        <p:spPr>
          <a:xfrm rot="16200000" flipH="1">
            <a:off x="2231035" y="-4023861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Content Placeholder 6">
            <a:extLst>
              <a:ext uri="{FF2B5EF4-FFF2-40B4-BE49-F238E27FC236}">
                <a16:creationId xmlns:a16="http://schemas.microsoft.com/office/drawing/2014/main" id="{030DE044-06DD-288B-A040-25831EC2FE96}"/>
              </a:ext>
            </a:extLst>
          </p:cNvPr>
          <p:cNvSpPr txBox="1">
            <a:spLocks/>
          </p:cNvSpPr>
          <p:nvPr/>
        </p:nvSpPr>
        <p:spPr>
          <a:xfrm>
            <a:off x="971420" y="-1877550"/>
            <a:ext cx="2473472" cy="470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Classification</a:t>
            </a: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7CD5CA07-9B0C-2CD4-6A5B-ACAC6E7C6E9F}"/>
              </a:ext>
            </a:extLst>
          </p:cNvPr>
          <p:cNvSpPr/>
          <p:nvPr/>
        </p:nvSpPr>
        <p:spPr>
          <a:xfrm rot="16200000" flipH="1">
            <a:off x="3114496" y="-4263383"/>
            <a:ext cx="126897" cy="131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B1AF4E0F-1695-CA20-8540-126F3990EEF0}"/>
              </a:ext>
            </a:extLst>
          </p:cNvPr>
          <p:cNvSpPr txBox="1"/>
          <p:nvPr/>
        </p:nvSpPr>
        <p:spPr>
          <a:xfrm>
            <a:off x="306995" y="-1128215"/>
            <a:ext cx="116635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This method was our baseline, achieving 55% accuracy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C2D36614-3B8D-6492-FC4A-DD2FC335074B}"/>
              </a:ext>
            </a:extLst>
          </p:cNvPr>
          <p:cNvGrpSpPr/>
          <p:nvPr/>
        </p:nvGrpSpPr>
        <p:grpSpPr>
          <a:xfrm>
            <a:off x="4245206" y="-6014807"/>
            <a:ext cx="7725323" cy="2804218"/>
            <a:chOff x="4245206" y="1082694"/>
            <a:chExt cx="7725323" cy="2804218"/>
          </a:xfrm>
        </p:grpSpPr>
        <p:sp>
          <p:nvSpPr>
            <p:cNvPr id="115" name="Rectangle: Rounded Corners 114">
              <a:extLst>
                <a:ext uri="{FF2B5EF4-FFF2-40B4-BE49-F238E27FC236}">
                  <a16:creationId xmlns:a16="http://schemas.microsoft.com/office/drawing/2014/main" id="{C31EB343-B34D-03F5-5CBD-63F66C8855F2}"/>
                </a:ext>
              </a:extLst>
            </p:cNvPr>
            <p:cNvSpPr/>
            <p:nvPr/>
          </p:nvSpPr>
          <p:spPr>
            <a:xfrm>
              <a:off x="4245206" y="1082694"/>
              <a:ext cx="7725323" cy="2804218"/>
            </a:xfrm>
            <a:prstGeom prst="roundRect">
              <a:avLst>
                <a:gd name="adj" fmla="val 2134"/>
              </a:avLst>
            </a:prstGeom>
            <a:noFill/>
            <a:ln w="76200">
              <a:solidFill>
                <a:srgbClr val="AB9B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19081B6B-3E87-37A5-1088-9CF92F68E7F3}"/>
                </a:ext>
              </a:extLst>
            </p:cNvPr>
            <p:cNvSpPr txBox="1"/>
            <p:nvPr/>
          </p:nvSpPr>
          <p:spPr>
            <a:xfrm>
              <a:off x="4559399" y="2917984"/>
              <a:ext cx="21804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Each tree is trained on a random subset of the training data</a:t>
              </a:r>
            </a:p>
          </p:txBody>
        </p:sp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68C76457-9299-5300-6731-34BDC0E6A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54392" y="1288599"/>
              <a:ext cx="1517752" cy="1517752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F1842B04-4D49-A3B3-0142-2FCF9E7BC1BF}"/>
                </a:ext>
              </a:extLst>
            </p:cNvPr>
            <p:cNvSpPr txBox="1"/>
            <p:nvPr/>
          </p:nvSpPr>
          <p:spPr>
            <a:xfrm>
              <a:off x="6878948" y="2917984"/>
              <a:ext cx="24708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Based on the principle of “wisdom of the crowd”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23507356-18CF-DA37-0CDF-EA7C34F71FC3}"/>
                </a:ext>
              </a:extLst>
            </p:cNvPr>
            <p:cNvSpPr txBox="1"/>
            <p:nvPr/>
          </p:nvSpPr>
          <p:spPr>
            <a:xfrm>
              <a:off x="9327536" y="2917984"/>
              <a:ext cx="23703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Trained on extracted statistical features of the images</a:t>
              </a:r>
            </a:p>
          </p:txBody>
        </p:sp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053C1031-B916-7F1A-8193-30AB902D1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48993" y="1317187"/>
              <a:ext cx="1489164" cy="1489164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177A577D-F409-1802-821E-747B11736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17479" y="1383989"/>
              <a:ext cx="1422362" cy="1422362"/>
            </a:xfrm>
            <a:prstGeom prst="rect">
              <a:avLst/>
            </a:prstGeom>
          </p:spPr>
        </p:pic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ED2B8B76-DD42-9782-4B83-502F7A3A80AF}"/>
              </a:ext>
            </a:extLst>
          </p:cNvPr>
          <p:cNvGrpSpPr/>
          <p:nvPr/>
        </p:nvGrpSpPr>
        <p:grpSpPr>
          <a:xfrm>
            <a:off x="4209109" y="-3098956"/>
            <a:ext cx="7761420" cy="1876001"/>
            <a:chOff x="4209109" y="3998545"/>
            <a:chExt cx="7761420" cy="1876001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F6E305EE-5A35-A270-05CC-3A91FA425B43}"/>
                </a:ext>
              </a:extLst>
            </p:cNvPr>
            <p:cNvGrpSpPr/>
            <p:nvPr/>
          </p:nvGrpSpPr>
          <p:grpSpPr>
            <a:xfrm>
              <a:off x="4245206" y="3998545"/>
              <a:ext cx="7725323" cy="1876001"/>
              <a:chOff x="4245206" y="3998545"/>
              <a:chExt cx="7725323" cy="1876001"/>
            </a:xfrm>
          </p:grpSpPr>
          <p:sp>
            <p:nvSpPr>
              <p:cNvPr id="125" name="Rectangle: Rounded Corners 124">
                <a:extLst>
                  <a:ext uri="{FF2B5EF4-FFF2-40B4-BE49-F238E27FC236}">
                    <a16:creationId xmlns:a16="http://schemas.microsoft.com/office/drawing/2014/main" id="{1D59580C-6042-B521-0EC3-D0CB1EB6532D}"/>
                  </a:ext>
                </a:extLst>
              </p:cNvPr>
              <p:cNvSpPr/>
              <p:nvPr/>
            </p:nvSpPr>
            <p:spPr>
              <a:xfrm>
                <a:off x="4245206" y="3998545"/>
                <a:ext cx="7725323" cy="1876001"/>
              </a:xfrm>
              <a:prstGeom prst="roundRect">
                <a:avLst>
                  <a:gd name="adj" fmla="val 2134"/>
                </a:avLst>
              </a:prstGeom>
              <a:noFill/>
              <a:ln w="76200">
                <a:solidFill>
                  <a:srgbClr val="AB9B9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6" name="Title 1">
                    <a:extLst>
                      <a:ext uri="{FF2B5EF4-FFF2-40B4-BE49-F238E27FC236}">
                        <a16:creationId xmlns:a16="http://schemas.microsoft.com/office/drawing/2014/main" id="{759ADC99-EF7F-D5E2-E4B0-D628E41D8084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4302578" y="4140673"/>
                    <a:ext cx="2477480" cy="1121817"/>
                  </a:xfrm>
                  <a:prstGeom prst="rect">
                    <a:avLst/>
                  </a:prstGeom>
                </p:spPr>
                <p:txBody>
                  <a:bodyPr vert="horz" lIns="60960" tIns="30480" rIns="60960" bIns="30480" rtlCol="0" anchor="b">
                    <a:noAutofit/>
                  </a:bodyPr>
                  <a:lstStyle>
                    <a:lvl1pPr algn="ctr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60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marL="0" marR="0" lvl="0" indent="0" algn="ctr" defTabSz="609630" rtl="0" eaLnBrk="1" fontAlgn="auto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17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j-ea"/>
                                  <a:cs typeface="+mj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17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j-ea"/>
                                      <a:cs typeface="+mj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𝑹</m:t>
                                        </m:r>
                                        <m:r>
                                          <a:rPr kumimoji="0" lang="en-US" sz="17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𝑮𝑩</m:t>
                                        </m:r>
                                      </m:e>
                                      <m:sub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𝟏𝟏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17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𝑹</m:t>
                                        </m:r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𝑮𝑩</m:t>
                                        </m:r>
                                      </m:e>
                                      <m:sub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𝟏</m:t>
                                        </m:r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𝒏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17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17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kumimoji="0" lang="en-US" sz="17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𝑹</m:t>
                                        </m:r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𝑮𝑩</m:t>
                                        </m:r>
                                      </m:e>
                                      <m:sub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𝒎</m:t>
                                        </m:r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17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𝑹</m:t>
                                        </m:r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𝑮𝑩</m:t>
                                        </m:r>
                                      </m:e>
                                      <m:sub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𝒎𝒏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kumimoji="0" lang="en-US" sz="1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utfit" pitchFamily="2" charset="0"/>
                      <a:ea typeface="+mj-ea"/>
                      <a:cs typeface="+mj-cs"/>
                    </a:endParaRPr>
                  </a:p>
                </p:txBody>
              </p:sp>
            </mc:Choice>
            <mc:Fallback xmlns="">
              <p:sp>
                <p:nvSpPr>
                  <p:cNvPr id="86" name="Title 1">
                    <a:extLst>
                      <a:ext uri="{FF2B5EF4-FFF2-40B4-BE49-F238E27FC236}">
                        <a16:creationId xmlns:a16="http://schemas.microsoft.com/office/drawing/2014/main" id="{5A6D4ACA-40EC-6D15-5D32-7D560C7CA0E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02578" y="4140673"/>
                    <a:ext cx="2477480" cy="1121817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r="-73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C9F99161-5029-23BC-6B7F-0E6B49ECFDCC}"/>
                  </a:ext>
                </a:extLst>
              </p:cNvPr>
              <p:cNvSpPr txBox="1"/>
              <p:nvPr/>
            </p:nvSpPr>
            <p:spPr>
              <a:xfrm>
                <a:off x="4404001" y="5262490"/>
                <a:ext cx="2169520" cy="3987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Cambria Math" panose="02040503050406030204" pitchFamily="18" charset="0"/>
                    <a:cs typeface="+mn-cs"/>
                  </a:rPr>
                  <a:t>RGB Values</a:t>
                </a: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DD3F21C4-767D-9161-37C5-C937F569A636}"/>
                  </a:ext>
                </a:extLst>
              </p:cNvPr>
              <p:cNvSpPr txBox="1"/>
              <p:nvPr/>
            </p:nvSpPr>
            <p:spPr>
              <a:xfrm>
                <a:off x="7060867" y="5299084"/>
                <a:ext cx="2266670" cy="3987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Cambria Math" panose="02040503050406030204" pitchFamily="18" charset="0"/>
                    <a:cs typeface="+mn-cs"/>
                  </a:rPr>
                  <a:t>Cosine coefficients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9" name="Title 1">
                    <a:extLst>
                      <a:ext uri="{FF2B5EF4-FFF2-40B4-BE49-F238E27FC236}">
                        <a16:creationId xmlns:a16="http://schemas.microsoft.com/office/drawing/2014/main" id="{5C6AF8D6-B762-65C5-66EE-15FA9927107B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7416300" y="4110628"/>
                    <a:ext cx="1647690" cy="1121817"/>
                  </a:xfrm>
                  <a:prstGeom prst="rect">
                    <a:avLst/>
                  </a:prstGeom>
                </p:spPr>
                <p:txBody>
                  <a:bodyPr vert="horz" lIns="60960" tIns="30480" rIns="60960" bIns="30480" rtlCol="0" anchor="b">
                    <a:noAutofit/>
                  </a:bodyPr>
                  <a:lstStyle>
                    <a:lvl1pPr algn="ctr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60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marL="0" marR="0" lvl="0" indent="0" algn="ctr" defTabSz="609630" rtl="0" eaLnBrk="1" fontAlgn="auto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17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j-ea"/>
                                  <a:cs typeface="+mj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17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j-ea"/>
                                      <a:cs typeface="+mj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7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𝑪</m:t>
                                        </m:r>
                                      </m:e>
                                      <m:sub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𝟏𝟏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17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7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𝑪</m:t>
                                        </m:r>
                                      </m:e>
                                      <m:sub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𝟏</m:t>
                                        </m:r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𝒏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17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17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kumimoji="0" lang="en-US" sz="17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7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𝑪</m:t>
                                        </m:r>
                                      </m:e>
                                      <m:sub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𝒎</m:t>
                                        </m:r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17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700" b="1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𝑪</m:t>
                                        </m:r>
                                      </m:e>
                                      <m:sub>
                                        <m:r>
                                          <a:rPr kumimoji="0" lang="en-US" sz="17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j-ea"/>
                                            <a:cs typeface="+mj-cs"/>
                                          </a:rPr>
                                          <m:t>𝒎𝒏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kumimoji="0" lang="en-US" sz="1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utfit" pitchFamily="2" charset="0"/>
                      <a:ea typeface="+mj-ea"/>
                      <a:cs typeface="+mj-cs"/>
                    </a:endParaRPr>
                  </a:p>
                </p:txBody>
              </p:sp>
            </mc:Choice>
            <mc:Fallback xmlns="">
              <p:sp>
                <p:nvSpPr>
                  <p:cNvPr id="90" name="Title 1">
                    <a:extLst>
                      <a:ext uri="{FF2B5EF4-FFF2-40B4-BE49-F238E27FC236}">
                        <a16:creationId xmlns:a16="http://schemas.microsoft.com/office/drawing/2014/main" id="{64C1C4E8-85F2-B1F2-B587-B68480A0958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16300" y="4110628"/>
                    <a:ext cx="1647690" cy="1121817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r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130" name="Picture 129">
                <a:extLst>
                  <a:ext uri="{FF2B5EF4-FFF2-40B4-BE49-F238E27FC236}">
                    <a16:creationId xmlns:a16="http://schemas.microsoft.com/office/drawing/2014/main" id="{E6943CBD-6E0F-804D-C34E-738C2D7AC9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124947" y="4118566"/>
                <a:ext cx="1290982" cy="1290982"/>
              </a:xfrm>
              <a:prstGeom prst="rect">
                <a:avLst/>
              </a:prstGeom>
            </p:spPr>
          </p:pic>
          <p:sp>
            <p:nvSpPr>
              <p:cNvPr id="131" name="Arrow: Right 130">
                <a:extLst>
                  <a:ext uri="{FF2B5EF4-FFF2-40B4-BE49-F238E27FC236}">
                    <a16:creationId xmlns:a16="http://schemas.microsoft.com/office/drawing/2014/main" id="{DD32F3CA-FF87-5BA8-EEE3-22D6A389ABAB}"/>
                  </a:ext>
                </a:extLst>
              </p:cNvPr>
              <p:cNvSpPr/>
              <p:nvPr/>
            </p:nvSpPr>
            <p:spPr>
              <a:xfrm>
                <a:off x="9236021" y="4639004"/>
                <a:ext cx="567319" cy="371755"/>
              </a:xfrm>
              <a:prstGeom prst="rightArrow">
                <a:avLst>
                  <a:gd name="adj1" fmla="val 21211"/>
                  <a:gd name="adj2" fmla="val 72671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3F7BD94D-6996-EAE4-85F7-87F84743A246}"/>
                  </a:ext>
                </a:extLst>
              </p:cNvPr>
              <p:cNvSpPr txBox="1"/>
              <p:nvPr/>
            </p:nvSpPr>
            <p:spPr>
              <a:xfrm>
                <a:off x="9696405" y="5299084"/>
                <a:ext cx="2165148" cy="3987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Cambria Math" panose="02040503050406030204" pitchFamily="18" charset="0"/>
                    <a:cs typeface="+mn-cs"/>
                  </a:rPr>
                  <a:t>Machine Learning</a:t>
                </a:r>
              </a:p>
            </p:txBody>
          </p:sp>
          <p:sp>
            <p:nvSpPr>
              <p:cNvPr id="133" name="Arrow: Right 132">
                <a:extLst>
                  <a:ext uri="{FF2B5EF4-FFF2-40B4-BE49-F238E27FC236}">
                    <a16:creationId xmlns:a16="http://schemas.microsoft.com/office/drawing/2014/main" id="{70F9FC64-3840-6B1A-7DD4-E2D43917B11A}"/>
                  </a:ext>
                </a:extLst>
              </p:cNvPr>
              <p:cNvSpPr/>
              <p:nvPr/>
            </p:nvSpPr>
            <p:spPr>
              <a:xfrm>
                <a:off x="6734836" y="4639004"/>
                <a:ext cx="567319" cy="371755"/>
              </a:xfrm>
              <a:prstGeom prst="rightArrow">
                <a:avLst>
                  <a:gd name="adj1" fmla="val 21211"/>
                  <a:gd name="adj2" fmla="val 72671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CC531F38-B828-2392-9696-504A7382C2F3}"/>
                </a:ext>
              </a:extLst>
            </p:cNvPr>
            <p:cNvSpPr txBox="1"/>
            <p:nvPr/>
          </p:nvSpPr>
          <p:spPr>
            <a:xfrm>
              <a:off x="4209109" y="4000942"/>
              <a:ext cx="775927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Features extracted frequency information</a:t>
              </a:r>
            </a:p>
          </p:txBody>
        </p:sp>
      </p:grpSp>
      <p:sp>
        <p:nvSpPr>
          <p:cNvPr id="134" name="TextBox 16">
            <a:extLst>
              <a:ext uri="{FF2B5EF4-FFF2-40B4-BE49-F238E27FC236}">
                <a16:creationId xmlns:a16="http://schemas.microsoft.com/office/drawing/2014/main" id="{50718E35-D551-5F58-7580-CC087EBF60BC}"/>
              </a:ext>
            </a:extLst>
          </p:cNvPr>
          <p:cNvSpPr txBox="1"/>
          <p:nvPr/>
        </p:nvSpPr>
        <p:spPr>
          <a:xfrm>
            <a:off x="685799" y="7335729"/>
            <a:ext cx="11034327" cy="1032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CNN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DeepTRUTH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 Model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2FC071F1-6FEB-F87B-F860-9BB0EB88DC3E}"/>
              </a:ext>
            </a:extLst>
          </p:cNvPr>
          <p:cNvSpPr txBox="1"/>
          <p:nvPr/>
        </p:nvSpPr>
        <p:spPr>
          <a:xfrm flipH="1">
            <a:off x="370836" y="13298762"/>
            <a:ext cx="11450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The models performance increase</a:t>
            </a:r>
            <a:r>
              <a:rPr lang="en-US" sz="2400" dirty="0">
                <a:solidFill>
                  <a:prstClr val="white"/>
                </a:solidFill>
                <a:latin typeface="Outfit" pitchFamily="2" charset="0"/>
              </a:rPr>
              <a:t>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 with more epochs.</a:t>
            </a:r>
          </a:p>
        </p:txBody>
      </p:sp>
      <p:sp>
        <p:nvSpPr>
          <p:cNvPr id="136" name="Content Placeholder 2">
            <a:extLst>
              <a:ext uri="{FF2B5EF4-FFF2-40B4-BE49-F238E27FC236}">
                <a16:creationId xmlns:a16="http://schemas.microsoft.com/office/drawing/2014/main" id="{A788A0DB-D94B-EBA2-CD7E-241B4E95D85E}"/>
              </a:ext>
            </a:extLst>
          </p:cNvPr>
          <p:cNvSpPr>
            <a:spLocks noGrp="1"/>
          </p:cNvSpPr>
          <p:nvPr/>
        </p:nvSpPr>
        <p:spPr>
          <a:xfrm>
            <a:off x="869534" y="9635188"/>
            <a:ext cx="1702609" cy="523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Aptos" panose="0211000402020202020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Aptos" panose="0211000402020202020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Aptos" panose="0211000402020202020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Accuracy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A5616563-02E9-635F-2606-CA9794D56B11}"/>
              </a:ext>
            </a:extLst>
          </p:cNvPr>
          <p:cNvSpPr txBox="1"/>
          <p:nvPr/>
        </p:nvSpPr>
        <p:spPr>
          <a:xfrm>
            <a:off x="370508" y="12670402"/>
            <a:ext cx="270066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How often the model classifies an image correctly</a:t>
            </a:r>
          </a:p>
        </p:txBody>
      </p:sp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id="{556678DE-E170-EDA7-5A32-F157DC1BC071}"/>
              </a:ext>
            </a:extLst>
          </p:cNvPr>
          <p:cNvSpPr>
            <a:spLocks noGrp="1"/>
          </p:cNvSpPr>
          <p:nvPr/>
        </p:nvSpPr>
        <p:spPr>
          <a:xfrm>
            <a:off x="3753361" y="9635188"/>
            <a:ext cx="1702609" cy="523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Aptos" panose="0211000402020202020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Aptos" panose="0211000402020202020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Aptos" panose="0211000402020202020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Precision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9093D61D-FA40-500F-ED13-3505362C16D5}"/>
              </a:ext>
            </a:extLst>
          </p:cNvPr>
          <p:cNvSpPr txBox="1"/>
          <p:nvPr/>
        </p:nvSpPr>
        <p:spPr>
          <a:xfrm>
            <a:off x="3209406" y="12670402"/>
            <a:ext cx="27905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Proportion of correct positive predictions to all positive cases</a:t>
            </a:r>
          </a:p>
        </p:txBody>
      </p:sp>
      <p:sp>
        <p:nvSpPr>
          <p:cNvPr id="140" name="Content Placeholder 2">
            <a:extLst>
              <a:ext uri="{FF2B5EF4-FFF2-40B4-BE49-F238E27FC236}">
                <a16:creationId xmlns:a16="http://schemas.microsoft.com/office/drawing/2014/main" id="{85785028-A2EC-4A32-7480-C19F333BC39B}"/>
              </a:ext>
            </a:extLst>
          </p:cNvPr>
          <p:cNvSpPr>
            <a:spLocks noGrp="1"/>
          </p:cNvSpPr>
          <p:nvPr/>
        </p:nvSpPr>
        <p:spPr>
          <a:xfrm>
            <a:off x="6691145" y="9635188"/>
            <a:ext cx="1702609" cy="523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Aptos" panose="0211000402020202020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Aptos" panose="0211000402020202020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Aptos" panose="0211000402020202020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Recall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9D789251-7A3C-AB00-CEFB-174A7A304C2C}"/>
              </a:ext>
            </a:extLst>
          </p:cNvPr>
          <p:cNvSpPr txBox="1"/>
          <p:nvPr/>
        </p:nvSpPr>
        <p:spPr>
          <a:xfrm>
            <a:off x="6147190" y="12670402"/>
            <a:ext cx="27905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Proportion of positive cases correctly identified</a:t>
            </a:r>
          </a:p>
        </p:txBody>
      </p:sp>
      <p:sp>
        <p:nvSpPr>
          <p:cNvPr id="142" name="Content Placeholder 2">
            <a:extLst>
              <a:ext uri="{FF2B5EF4-FFF2-40B4-BE49-F238E27FC236}">
                <a16:creationId xmlns:a16="http://schemas.microsoft.com/office/drawing/2014/main" id="{6E746D9D-6030-218C-C2A1-AE48CCAF9581}"/>
              </a:ext>
            </a:extLst>
          </p:cNvPr>
          <p:cNvSpPr>
            <a:spLocks noGrp="1"/>
          </p:cNvSpPr>
          <p:nvPr/>
        </p:nvSpPr>
        <p:spPr>
          <a:xfrm>
            <a:off x="9682950" y="9635188"/>
            <a:ext cx="1702609" cy="523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Aptos" panose="0211000402020202020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Aptos" panose="0211000402020202020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Aptos" panose="0211000402020202020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F1 Score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42151F08-736A-211A-E3E8-A4A78D21A5F9}"/>
              </a:ext>
            </a:extLst>
          </p:cNvPr>
          <p:cNvSpPr txBox="1"/>
          <p:nvPr/>
        </p:nvSpPr>
        <p:spPr>
          <a:xfrm>
            <a:off x="9138995" y="12670402"/>
            <a:ext cx="27905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Combines precision and recall into a balanced metric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44CF2A59-B915-3F16-5E30-BC7C153E096B}"/>
              </a:ext>
            </a:extLst>
          </p:cNvPr>
          <p:cNvSpPr txBox="1"/>
          <p:nvPr/>
        </p:nvSpPr>
        <p:spPr>
          <a:xfrm flipH="1">
            <a:off x="370836" y="8387304"/>
            <a:ext cx="11450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Models layers and kernel size were iterated, evaluated on validation at each epoch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476D3F17-E61F-FA06-C7E0-B0DE63F89645}"/>
              </a:ext>
            </a:extLst>
          </p:cNvPr>
          <p:cNvSpPr txBox="1"/>
          <p:nvPr/>
        </p:nvSpPr>
        <p:spPr>
          <a:xfrm flipH="1">
            <a:off x="670883" y="8848969"/>
            <a:ext cx="5125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Kernel: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A filter in the form of a small matrix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EAA9B735-BDF1-BF88-9597-4B759710C26B}"/>
              </a:ext>
            </a:extLst>
          </p:cNvPr>
          <p:cNvSpPr txBox="1"/>
          <p:nvPr/>
        </p:nvSpPr>
        <p:spPr>
          <a:xfrm flipH="1">
            <a:off x="6447237" y="8848969"/>
            <a:ext cx="5125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Layer: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level of processing that extracts features to learn</a:t>
            </a:r>
          </a:p>
        </p:txBody>
      </p:sp>
      <p:pic>
        <p:nvPicPr>
          <p:cNvPr id="147" name="Picture 146" descr="A graph of a graph showing a blue and green color&#10;&#10;AI-generated content may be incorrect.">
            <a:extLst>
              <a:ext uri="{FF2B5EF4-FFF2-40B4-BE49-F238E27FC236}">
                <a16:creationId xmlns:a16="http://schemas.microsoft.com/office/drawing/2014/main" id="{E6D61CB1-1E79-AB33-EEC5-5F48EC44D10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37"/>
          <a:stretch>
            <a:fillRect/>
          </a:stretch>
        </p:blipFill>
        <p:spPr>
          <a:xfrm>
            <a:off x="333598" y="10059472"/>
            <a:ext cx="2774479" cy="2523372"/>
          </a:xfrm>
          <a:prstGeom prst="rect">
            <a:avLst/>
          </a:prstGeom>
        </p:spPr>
      </p:pic>
      <p:pic>
        <p:nvPicPr>
          <p:cNvPr id="148" name="Picture 147" descr="A graph of a graph&#10;&#10;AI-generated content may be incorrect.">
            <a:extLst>
              <a:ext uri="{FF2B5EF4-FFF2-40B4-BE49-F238E27FC236}">
                <a16:creationId xmlns:a16="http://schemas.microsoft.com/office/drawing/2014/main" id="{CFB9E4AE-59EC-29AC-68AE-F8DA45CFBBC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01"/>
          <a:stretch>
            <a:fillRect/>
          </a:stretch>
        </p:blipFill>
        <p:spPr>
          <a:xfrm>
            <a:off x="6242692" y="10052982"/>
            <a:ext cx="2774479" cy="2540778"/>
          </a:xfrm>
          <a:prstGeom prst="rect">
            <a:avLst/>
          </a:prstGeom>
        </p:spPr>
      </p:pic>
      <p:pic>
        <p:nvPicPr>
          <p:cNvPr id="149" name="Picture 148" descr="A graph with a number of layers&#10;&#10;AI-generated content may be incorrect.">
            <a:extLst>
              <a:ext uri="{FF2B5EF4-FFF2-40B4-BE49-F238E27FC236}">
                <a16:creationId xmlns:a16="http://schemas.microsoft.com/office/drawing/2014/main" id="{0CFC908E-895B-083C-3CF4-9A4F2AD2AEB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54"/>
          <a:stretch>
            <a:fillRect/>
          </a:stretch>
        </p:blipFill>
        <p:spPr>
          <a:xfrm>
            <a:off x="9169569" y="10042064"/>
            <a:ext cx="2790518" cy="2553976"/>
          </a:xfrm>
          <a:prstGeom prst="rect">
            <a:avLst/>
          </a:prstGeom>
        </p:spPr>
      </p:pic>
      <p:pic>
        <p:nvPicPr>
          <p:cNvPr id="150" name="Picture 149" descr="A graph with a graph and text&#10;&#10;AI-generated content may be incorrect.">
            <a:extLst>
              <a:ext uri="{FF2B5EF4-FFF2-40B4-BE49-F238E27FC236}">
                <a16:creationId xmlns:a16="http://schemas.microsoft.com/office/drawing/2014/main" id="{40917F93-EE99-8CC6-0B97-D893DAA0C38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01"/>
          <a:stretch>
            <a:fillRect/>
          </a:stretch>
        </p:blipFill>
        <p:spPr>
          <a:xfrm>
            <a:off x="3288144" y="10042064"/>
            <a:ext cx="2774480" cy="254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4827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1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11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1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11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11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1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11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11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1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 animBg="1"/>
      <p:bldP spid="192" grpId="0" animBg="1"/>
      <p:bldP spid="194" grpId="0" animBg="1"/>
      <p:bldP spid="199" grpId="0" animBg="1"/>
      <p:bldP spid="201" grpId="0" animBg="1"/>
      <p:bldP spid="103" grpId="0" animBg="1"/>
      <p:bldP spid="10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BF04E-38E2-330E-701B-4ABA62305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00EFF1D8-FA7D-A5A7-3F3B-78D5AD23C051}"/>
              </a:ext>
            </a:extLst>
          </p:cNvPr>
          <p:cNvSpPr/>
          <p:nvPr/>
        </p:nvSpPr>
        <p:spPr>
          <a:xfrm>
            <a:off x="7971609" y="2029082"/>
            <a:ext cx="3938286" cy="3845818"/>
          </a:xfrm>
          <a:prstGeom prst="roundRect">
            <a:avLst>
              <a:gd name="adj" fmla="val 2790"/>
            </a:avLst>
          </a:prstGeom>
          <a:solidFill>
            <a:srgbClr val="01204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66F2FE74-3A0A-FB85-423F-9E7F207B4A1E}"/>
              </a:ext>
            </a:extLst>
          </p:cNvPr>
          <p:cNvSpPr/>
          <p:nvPr/>
        </p:nvSpPr>
        <p:spPr>
          <a:xfrm>
            <a:off x="8492564" y="5141973"/>
            <a:ext cx="3036047" cy="5153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A77853A9-1B36-C56C-DA22-9B1107023CBE}"/>
              </a:ext>
            </a:extLst>
          </p:cNvPr>
          <p:cNvSpPr/>
          <p:nvPr/>
        </p:nvSpPr>
        <p:spPr>
          <a:xfrm>
            <a:off x="282104" y="2029082"/>
            <a:ext cx="3319179" cy="3845818"/>
          </a:xfrm>
          <a:prstGeom prst="roundRect">
            <a:avLst>
              <a:gd name="adj" fmla="val 2790"/>
            </a:avLst>
          </a:prstGeom>
          <a:solidFill>
            <a:srgbClr val="01204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2B6DCAD5-890F-0EF0-B8C1-D73E0E6E5A6C}"/>
              </a:ext>
            </a:extLst>
          </p:cNvPr>
          <p:cNvSpPr txBox="1"/>
          <p:nvPr/>
        </p:nvSpPr>
        <p:spPr>
          <a:xfrm>
            <a:off x="762000" y="24728"/>
            <a:ext cx="10668000" cy="1164999"/>
          </a:xfrm>
          <a:prstGeom prst="rect">
            <a:avLst/>
          </a:prstGeom>
          <a:effectLst>
            <a:outerShdw blurRad="723900" sx="96000" sy="96000" algn="ctr" rotWithShape="0">
              <a:srgbClr val="01204C">
                <a:alpha val="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8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2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DeepFake</a:t>
            </a:r>
            <a:r>
              <a:rPr kumimoji="0" lang="en-US" sz="702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 Detection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199F053-B00F-10CF-E0D3-5D595FDF78E6}"/>
              </a:ext>
            </a:extLst>
          </p:cNvPr>
          <p:cNvGrpSpPr/>
          <p:nvPr/>
        </p:nvGrpSpPr>
        <p:grpSpPr>
          <a:xfrm>
            <a:off x="328647" y="2941541"/>
            <a:ext cx="1464833" cy="2230967"/>
            <a:chOff x="4136" y="2671433"/>
            <a:chExt cx="1727201" cy="263055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EB7AF5E-057A-49E4-D99F-A207A56E9D2D}"/>
                </a:ext>
              </a:extLst>
            </p:cNvPr>
            <p:cNvGrpSpPr/>
            <p:nvPr/>
          </p:nvGrpSpPr>
          <p:grpSpPr>
            <a:xfrm>
              <a:off x="780226" y="3809939"/>
              <a:ext cx="877514" cy="1492052"/>
              <a:chOff x="1523997" y="4230453"/>
              <a:chExt cx="1018322" cy="1731468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029B0CA-387D-D00F-0D9E-9A03688F9035}"/>
                  </a:ext>
                </a:extLst>
              </p:cNvPr>
              <p:cNvSpPr/>
              <p:nvPr/>
            </p:nvSpPr>
            <p:spPr>
              <a:xfrm>
                <a:off x="1719052" y="4230453"/>
                <a:ext cx="628215" cy="6282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1204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lowchart: Delay 18">
                <a:extLst>
                  <a:ext uri="{FF2B5EF4-FFF2-40B4-BE49-F238E27FC236}">
                    <a16:creationId xmlns:a16="http://schemas.microsoft.com/office/drawing/2014/main" id="{128EDED0-94AB-5D26-8DEC-6EB4FC71A866}"/>
                  </a:ext>
                </a:extLst>
              </p:cNvPr>
              <p:cNvSpPr/>
              <p:nvPr/>
            </p:nvSpPr>
            <p:spPr>
              <a:xfrm rot="16200000">
                <a:off x="1509645" y="4929248"/>
                <a:ext cx="1047025" cy="1018322"/>
              </a:xfrm>
              <a:prstGeom prst="flowChartDelay">
                <a:avLst/>
              </a:prstGeom>
              <a:solidFill>
                <a:schemeClr val="bg1"/>
              </a:solidFill>
              <a:ln>
                <a:solidFill>
                  <a:srgbClr val="01204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Thought Bubble: Cloud 15">
              <a:extLst>
                <a:ext uri="{FF2B5EF4-FFF2-40B4-BE49-F238E27FC236}">
                  <a16:creationId xmlns:a16="http://schemas.microsoft.com/office/drawing/2014/main" id="{D2F147ED-2EA6-D344-0C38-1275BC6A150B}"/>
                </a:ext>
              </a:extLst>
            </p:cNvPr>
            <p:cNvSpPr/>
            <p:nvPr/>
          </p:nvSpPr>
          <p:spPr>
            <a:xfrm>
              <a:off x="4136" y="2671433"/>
              <a:ext cx="1727201" cy="853447"/>
            </a:xfrm>
            <a:prstGeom prst="cloudCallout">
              <a:avLst>
                <a:gd name="adj1" fmla="val 5660"/>
                <a:gd name="adj2" fmla="val 85965"/>
              </a:avLst>
            </a:prstGeom>
            <a:solidFill>
              <a:srgbClr val="01204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17" name="TextBox 9">
              <a:extLst>
                <a:ext uri="{FF2B5EF4-FFF2-40B4-BE49-F238E27FC236}">
                  <a16:creationId xmlns:a16="http://schemas.microsoft.com/office/drawing/2014/main" id="{C5192923-5922-8A49-254D-77FD3806D29D}"/>
                </a:ext>
              </a:extLst>
            </p:cNvPr>
            <p:cNvSpPr txBox="1"/>
            <p:nvPr/>
          </p:nvSpPr>
          <p:spPr>
            <a:xfrm>
              <a:off x="205463" y="2845870"/>
              <a:ext cx="1392264" cy="2051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Is this image real?</a:t>
              </a:r>
            </a:p>
          </p:txBody>
        </p:sp>
      </p:grp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C7BDF78A-413B-CD01-AE06-B4F48A8D0A99}"/>
              </a:ext>
            </a:extLst>
          </p:cNvPr>
          <p:cNvSpPr/>
          <p:nvPr/>
        </p:nvSpPr>
        <p:spPr>
          <a:xfrm>
            <a:off x="3822798" y="2029082"/>
            <a:ext cx="3938286" cy="3845818"/>
          </a:xfrm>
          <a:prstGeom prst="roundRect">
            <a:avLst>
              <a:gd name="adj" fmla="val 2790"/>
            </a:avLst>
          </a:prstGeom>
          <a:solidFill>
            <a:srgbClr val="01204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5" name="Rectangle: Rounded Corners 194">
            <a:extLst>
              <a:ext uri="{FF2B5EF4-FFF2-40B4-BE49-F238E27FC236}">
                <a16:creationId xmlns:a16="http://schemas.microsoft.com/office/drawing/2014/main" id="{442DECEE-6CDF-0080-C4ED-D9CBB7197101}"/>
              </a:ext>
            </a:extLst>
          </p:cNvPr>
          <p:cNvSpPr/>
          <p:nvPr/>
        </p:nvSpPr>
        <p:spPr>
          <a:xfrm>
            <a:off x="4699000" y="1489542"/>
            <a:ext cx="2794000" cy="348233"/>
          </a:xfrm>
          <a:prstGeom prst="roundRect">
            <a:avLst>
              <a:gd name="adj" fmla="val 33069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6" name="TextBox 10">
            <a:extLst>
              <a:ext uri="{FF2B5EF4-FFF2-40B4-BE49-F238E27FC236}">
                <a16:creationId xmlns:a16="http://schemas.microsoft.com/office/drawing/2014/main" id="{5B8B46B1-81E6-707F-D4B1-B5458A9846E6}"/>
              </a:ext>
            </a:extLst>
          </p:cNvPr>
          <p:cNvSpPr txBox="1"/>
          <p:nvPr/>
        </p:nvSpPr>
        <p:spPr>
          <a:xfrm>
            <a:off x="4876800" y="1071588"/>
            <a:ext cx="2438400" cy="28161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4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Montserrat Medium"/>
                <a:cs typeface="Montserrat Medium"/>
                <a:sym typeface="Montserrat Medium"/>
              </a:rPr>
              <a:t>Advised by Dr. Picone</a:t>
            </a: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62EA8CEB-DF97-C004-4956-BCF573F595FD}"/>
              </a:ext>
            </a:extLst>
          </p:cNvPr>
          <p:cNvSpPr txBox="1"/>
          <p:nvPr/>
        </p:nvSpPr>
        <p:spPr>
          <a:xfrm>
            <a:off x="2349795" y="1375590"/>
            <a:ext cx="7492410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 dirty="0">
                <a:solidFill>
                  <a:prstClr val="white"/>
                </a:solidFill>
                <a:latin typeface="Outfit" pitchFamily="2" charset="0"/>
                <a:ea typeface="Montserrat Medium"/>
                <a:cs typeface="Montserrat Medium"/>
                <a:sym typeface="Montserrat Medium"/>
              </a:rPr>
              <a:t>As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Montserrat Medium"/>
                <a:cs typeface="Montserrat Medium"/>
                <a:sym typeface="Montserrat Medium"/>
              </a:rPr>
              <a:t>DeepFakes have become easier to create and harder to detect,</a:t>
            </a:r>
            <a:r>
              <a:rPr lang="en-US" b="1" noProof="0" dirty="0">
                <a:solidFill>
                  <a:prstClr val="white"/>
                </a:solidFill>
                <a:latin typeface="Outfit" pitchFamily="2" charset="0"/>
                <a:ea typeface="Montserrat Medium"/>
                <a:cs typeface="Montserrat Medium"/>
                <a:sym typeface="Montserrat Medium"/>
              </a:rPr>
              <a:t> we will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Montserrat Medium"/>
                <a:cs typeface="Montserrat Medium"/>
                <a:sym typeface="Montserrat Medium"/>
              </a:rPr>
              <a:t>develop a detection method</a:t>
            </a:r>
          </a:p>
        </p:txBody>
      </p:sp>
      <p:pic>
        <p:nvPicPr>
          <p:cNvPr id="12" name="Picture 11" descr="A person holding a trophy&#10;&#10;AI-generated content may be incorrect.">
            <a:extLst>
              <a:ext uri="{FF2B5EF4-FFF2-40B4-BE49-F238E27FC236}">
                <a16:creationId xmlns:a16="http://schemas.microsoft.com/office/drawing/2014/main" id="{BFAC2B33-9E23-7E8D-8D8F-7820845B0D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251" r="3476" b="15731"/>
          <a:stretch/>
        </p:blipFill>
        <p:spPr>
          <a:xfrm>
            <a:off x="5899880" y="4073021"/>
            <a:ext cx="1648631" cy="1740863"/>
          </a:xfrm>
          <a:prstGeom prst="roundRect">
            <a:avLst>
              <a:gd name="adj" fmla="val 12427"/>
            </a:avLst>
          </a:prstGeom>
          <a:effectLst/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7183E4F-DF17-254D-767C-305027A770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9503"/>
          <a:stretch/>
        </p:blipFill>
        <p:spPr>
          <a:xfrm>
            <a:off x="4077252" y="4057024"/>
            <a:ext cx="1686953" cy="1704204"/>
          </a:xfrm>
          <a:prstGeom prst="roundRect">
            <a:avLst>
              <a:gd name="adj" fmla="val 13560"/>
            </a:avLst>
          </a:prstGeom>
          <a:effectLst/>
        </p:spPr>
      </p:pic>
      <p:pic>
        <p:nvPicPr>
          <p:cNvPr id="27" name="Picture 26" descr="A person in a garment&#10;&#10;AI-generated content may be incorrect.">
            <a:extLst>
              <a:ext uri="{FF2B5EF4-FFF2-40B4-BE49-F238E27FC236}">
                <a16:creationId xmlns:a16="http://schemas.microsoft.com/office/drawing/2014/main" id="{346029CC-6F36-CBA7-5C0C-FFBB3CD3B3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92"/>
          <a:stretch/>
        </p:blipFill>
        <p:spPr>
          <a:xfrm>
            <a:off x="5876803" y="2247430"/>
            <a:ext cx="1671708" cy="1684099"/>
          </a:xfrm>
          <a:prstGeom prst="roundRect">
            <a:avLst>
              <a:gd name="adj" fmla="val 13009"/>
            </a:avLst>
          </a:prstGeom>
          <a:effectLst/>
        </p:spPr>
      </p:pic>
      <p:pic>
        <p:nvPicPr>
          <p:cNvPr id="32" name="Picture 31" descr="A person wearing a red scarf and holding a medal&#10;&#10;AI-generated content may be incorrect.">
            <a:extLst>
              <a:ext uri="{FF2B5EF4-FFF2-40B4-BE49-F238E27FC236}">
                <a16:creationId xmlns:a16="http://schemas.microsoft.com/office/drawing/2014/main" id="{186DCA31-AF7C-0630-4618-80D0E18CE2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 r="12012"/>
          <a:stretch/>
        </p:blipFill>
        <p:spPr>
          <a:xfrm>
            <a:off x="4084874" y="2214945"/>
            <a:ext cx="1671708" cy="1671708"/>
          </a:xfrm>
          <a:prstGeom prst="roundRect">
            <a:avLst>
              <a:gd name="adj" fmla="val 15747"/>
            </a:avLst>
          </a:prstGeom>
          <a:effectLst/>
        </p:spPr>
      </p:pic>
      <p:pic>
        <p:nvPicPr>
          <p:cNvPr id="1026" name="Picture 2" descr="Upload - Free computer icons">
            <a:extLst>
              <a:ext uri="{FF2B5EF4-FFF2-40B4-BE49-F238E27FC236}">
                <a16:creationId xmlns:a16="http://schemas.microsoft.com/office/drawing/2014/main" id="{E0020A45-D299-728A-6ED0-15F866A8B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6000"/>
                    </a14:imgEffect>
                    <a14:imgEffect>
                      <a14:saturation sat="246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25" y="2932731"/>
            <a:ext cx="1432597" cy="143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3ECFF31-F0B8-A8CB-1D0C-32AABB7A0D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397" y="2890600"/>
            <a:ext cx="987106" cy="987106"/>
          </a:xfrm>
          <a:prstGeom prst="rect">
            <a:avLst/>
          </a:prstGeom>
        </p:spPr>
      </p:pic>
      <p:sp>
        <p:nvSpPr>
          <p:cNvPr id="53" name="TextBox 9">
            <a:extLst>
              <a:ext uri="{FF2B5EF4-FFF2-40B4-BE49-F238E27FC236}">
                <a16:creationId xmlns:a16="http://schemas.microsoft.com/office/drawing/2014/main" id="{54151901-FDD1-0BD1-A2F0-DBB25CFEAD75}"/>
              </a:ext>
            </a:extLst>
          </p:cNvPr>
          <p:cNvSpPr txBox="1"/>
          <p:nvPr/>
        </p:nvSpPr>
        <p:spPr>
          <a:xfrm>
            <a:off x="7909560" y="6043495"/>
            <a:ext cx="3938286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Present Results</a:t>
            </a:r>
          </a:p>
        </p:txBody>
      </p:sp>
      <p:sp>
        <p:nvSpPr>
          <p:cNvPr id="54" name="TextBox 9">
            <a:extLst>
              <a:ext uri="{FF2B5EF4-FFF2-40B4-BE49-F238E27FC236}">
                <a16:creationId xmlns:a16="http://schemas.microsoft.com/office/drawing/2014/main" id="{E43B4347-8240-9757-CCA6-C6E729962664}"/>
              </a:ext>
            </a:extLst>
          </p:cNvPr>
          <p:cNvSpPr txBox="1"/>
          <p:nvPr/>
        </p:nvSpPr>
        <p:spPr>
          <a:xfrm>
            <a:off x="3822798" y="6043495"/>
            <a:ext cx="3938286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Process Image</a:t>
            </a:r>
          </a:p>
        </p:txBody>
      </p:sp>
      <p:sp>
        <p:nvSpPr>
          <p:cNvPr id="55" name="TextBox 9">
            <a:extLst>
              <a:ext uri="{FF2B5EF4-FFF2-40B4-BE49-F238E27FC236}">
                <a16:creationId xmlns:a16="http://schemas.microsoft.com/office/drawing/2014/main" id="{570CD49F-B60A-0BD6-0015-F98E21250298}"/>
              </a:ext>
            </a:extLst>
          </p:cNvPr>
          <p:cNvSpPr txBox="1"/>
          <p:nvPr/>
        </p:nvSpPr>
        <p:spPr>
          <a:xfrm>
            <a:off x="282104" y="6043495"/>
            <a:ext cx="327451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Curious User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Uploads Image</a:t>
            </a:r>
          </a:p>
        </p:txBody>
      </p:sp>
      <p:pic>
        <p:nvPicPr>
          <p:cNvPr id="57" name="Picture 5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57B350A0-0AD7-EC3F-254C-F12E012557CD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-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26" y="4094530"/>
            <a:ext cx="878848" cy="878848"/>
          </a:xfrm>
          <a:prstGeom prst="rect">
            <a:avLst/>
          </a:prstGeom>
        </p:spPr>
      </p:pic>
      <p:sp>
        <p:nvSpPr>
          <p:cNvPr id="62" name="Arrow: Right 61">
            <a:extLst>
              <a:ext uri="{FF2B5EF4-FFF2-40B4-BE49-F238E27FC236}">
                <a16:creationId xmlns:a16="http://schemas.microsoft.com/office/drawing/2014/main" id="{0B5FDAB2-AE50-FF71-CCAC-34EADE82A856}"/>
              </a:ext>
            </a:extLst>
          </p:cNvPr>
          <p:cNvSpPr/>
          <p:nvPr/>
        </p:nvSpPr>
        <p:spPr>
          <a:xfrm>
            <a:off x="3601283" y="3665346"/>
            <a:ext cx="188715" cy="598541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Arrow: Right 62">
            <a:extLst>
              <a:ext uri="{FF2B5EF4-FFF2-40B4-BE49-F238E27FC236}">
                <a16:creationId xmlns:a16="http://schemas.microsoft.com/office/drawing/2014/main" id="{EF9E38BF-340F-DFF0-F1E1-17FA479323E4}"/>
              </a:ext>
            </a:extLst>
          </p:cNvPr>
          <p:cNvSpPr/>
          <p:nvPr/>
        </p:nvSpPr>
        <p:spPr>
          <a:xfrm>
            <a:off x="7759036" y="3665346"/>
            <a:ext cx="188715" cy="598541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D25382B9-B5CF-2EFB-3D95-6CB5323A048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b="9503"/>
          <a:stretch/>
        </p:blipFill>
        <p:spPr>
          <a:xfrm>
            <a:off x="4077252" y="4055248"/>
            <a:ext cx="1685790" cy="1703026"/>
          </a:xfrm>
          <a:prstGeom prst="roundRect">
            <a:avLst>
              <a:gd name="adj" fmla="val 13560"/>
            </a:avLst>
          </a:prstGeom>
          <a:effectLst>
            <a:outerShdw blurRad="469900" sx="108000" sy="108000" algn="ctr" rotWithShape="0">
              <a:srgbClr val="A75F55"/>
            </a:outerShdw>
          </a:effectLst>
        </p:spPr>
      </p:pic>
      <p:pic>
        <p:nvPicPr>
          <p:cNvPr id="66" name="Picture 65" descr="A person in a garment&#10;&#10;AI-generated content may be incorrect.">
            <a:extLst>
              <a:ext uri="{FF2B5EF4-FFF2-40B4-BE49-F238E27FC236}">
                <a16:creationId xmlns:a16="http://schemas.microsoft.com/office/drawing/2014/main" id="{4749FE48-EA3C-C4FC-C3A8-DA46F9CD670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92"/>
          <a:stretch/>
        </p:blipFill>
        <p:spPr>
          <a:xfrm>
            <a:off x="5885236" y="2241241"/>
            <a:ext cx="1670554" cy="1682934"/>
          </a:xfrm>
          <a:prstGeom prst="roundRect">
            <a:avLst>
              <a:gd name="adj" fmla="val 13009"/>
            </a:avLst>
          </a:prstGeom>
          <a:effectLst>
            <a:outerShdw blurRad="457200" sx="103000" sy="103000" algn="ctr" rotWithShape="0">
              <a:srgbClr val="4D6785">
                <a:alpha val="84000"/>
              </a:srgbClr>
            </a:outerShdw>
          </a:effectLst>
        </p:spPr>
      </p:pic>
      <p:pic>
        <p:nvPicPr>
          <p:cNvPr id="67" name="Picture 66" descr="A person holding a trophy&#10;&#10;AI-generated content may be incorrect.">
            <a:extLst>
              <a:ext uri="{FF2B5EF4-FFF2-40B4-BE49-F238E27FC236}">
                <a16:creationId xmlns:a16="http://schemas.microsoft.com/office/drawing/2014/main" id="{C8C4CD37-3489-1CFC-79AA-28B57B11B68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l="-1" t="251" r="3476" b="15731"/>
          <a:stretch/>
        </p:blipFill>
        <p:spPr>
          <a:xfrm>
            <a:off x="5896767" y="4065303"/>
            <a:ext cx="1647492" cy="1739660"/>
          </a:xfrm>
          <a:prstGeom prst="roundRect">
            <a:avLst>
              <a:gd name="adj" fmla="val 12427"/>
            </a:avLst>
          </a:prstGeom>
          <a:effectLst>
            <a:outerShdw blurRad="444500" sx="108000" sy="108000" algn="ctr" rotWithShape="0">
              <a:srgbClr val="BF8442"/>
            </a:outerShdw>
          </a:effectLst>
        </p:spPr>
      </p:pic>
      <p:pic>
        <p:nvPicPr>
          <p:cNvPr id="68" name="Picture 67" descr="A person wearing a red scarf and holding a medal&#10;&#10;AI-generated content may be incorrect.">
            <a:extLst>
              <a:ext uri="{FF2B5EF4-FFF2-40B4-BE49-F238E27FC236}">
                <a16:creationId xmlns:a16="http://schemas.microsoft.com/office/drawing/2014/main" id="{02742CD6-B836-8148-6976-D8B89C2DD4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 r="12012"/>
          <a:stretch/>
        </p:blipFill>
        <p:spPr>
          <a:xfrm>
            <a:off x="4086028" y="2216101"/>
            <a:ext cx="1670554" cy="1670552"/>
          </a:xfrm>
          <a:prstGeom prst="roundRect">
            <a:avLst>
              <a:gd name="adj" fmla="val 15747"/>
            </a:avLst>
          </a:prstGeom>
          <a:effectLst>
            <a:outerShdw blurRad="457200" sx="104000" sy="104000" algn="ctr" rotWithShape="0">
              <a:srgbClr val="B7201E">
                <a:alpha val="84000"/>
              </a:srgbClr>
            </a:outerShdw>
          </a:effectLst>
        </p:spPr>
      </p:pic>
      <p:pic>
        <p:nvPicPr>
          <p:cNvPr id="69" name="Picture 6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0A4D5BC1-7F19-CFCE-18E7-2AA218A2ADE9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26" y="4094530"/>
            <a:ext cx="878848" cy="878848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75FED01C-08BC-27B7-EAC8-4F06ADDD7438}"/>
              </a:ext>
            </a:extLst>
          </p:cNvPr>
          <p:cNvSpPr txBox="1"/>
          <p:nvPr/>
        </p:nvSpPr>
        <p:spPr>
          <a:xfrm>
            <a:off x="9270374" y="2346329"/>
            <a:ext cx="2324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These images are: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7BCF7A2-0BE6-8A44-EAF7-595B872261D9}"/>
              </a:ext>
            </a:extLst>
          </p:cNvPr>
          <p:cNvSpPr txBox="1"/>
          <p:nvPr/>
        </p:nvSpPr>
        <p:spPr>
          <a:xfrm>
            <a:off x="9430872" y="4248873"/>
            <a:ext cx="2097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>
                <a:ln>
                  <a:noFill/>
                </a:ln>
                <a:solidFill>
                  <a:srgbClr val="942825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DEEPFAKES!</a:t>
            </a:r>
          </a:p>
        </p:txBody>
      </p:sp>
      <p:pic>
        <p:nvPicPr>
          <p:cNvPr id="73" name="Picture 7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A1C798A-F003-FFBD-8199-080DDE79A9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397" y="2890600"/>
            <a:ext cx="987106" cy="987106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6124D7AA-CF08-3925-C5D4-DEEF1F4FEBE8}"/>
              </a:ext>
            </a:extLst>
          </p:cNvPr>
          <p:cNvSpPr/>
          <p:nvPr/>
        </p:nvSpPr>
        <p:spPr>
          <a:xfrm>
            <a:off x="8492565" y="5141972"/>
            <a:ext cx="3036047" cy="515341"/>
          </a:xfrm>
          <a:prstGeom prst="rect">
            <a:avLst/>
          </a:prstGeom>
          <a:solidFill>
            <a:srgbClr val="94282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100% Confidence</a:t>
            </a:r>
          </a:p>
        </p:txBody>
      </p:sp>
      <p:pic>
        <p:nvPicPr>
          <p:cNvPr id="87" name="Picture 86" descr="A red sign with a black background&#10;&#10;AI-generated content may be incorrect.">
            <a:extLst>
              <a:ext uri="{FF2B5EF4-FFF2-40B4-BE49-F238E27FC236}">
                <a16:creationId xmlns:a16="http://schemas.microsoft.com/office/drawing/2014/main" id="{71E0D470-BBE8-ACE4-7C9E-691193050BCE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700" y="2346329"/>
            <a:ext cx="1339878" cy="1339875"/>
          </a:xfrm>
          <a:prstGeom prst="rect">
            <a:avLst/>
          </a:prstGeom>
        </p:spPr>
      </p:pic>
      <p:pic>
        <p:nvPicPr>
          <p:cNvPr id="88" name="Picture 87" descr="A red sign with a black background&#10;&#10;AI-generated content may be incorrect.">
            <a:extLst>
              <a:ext uri="{FF2B5EF4-FFF2-40B4-BE49-F238E27FC236}">
                <a16:creationId xmlns:a16="http://schemas.microsoft.com/office/drawing/2014/main" id="{8E2D72D7-13F0-C29F-0055-66D00395E54B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988" y="2346329"/>
            <a:ext cx="1339877" cy="1339875"/>
          </a:xfrm>
          <a:prstGeom prst="rect">
            <a:avLst/>
          </a:prstGeom>
        </p:spPr>
      </p:pic>
      <p:pic>
        <p:nvPicPr>
          <p:cNvPr id="89" name="Picture 88" descr="A red sign with a black background&#10;&#10;AI-generated content may be incorrect.">
            <a:extLst>
              <a:ext uri="{FF2B5EF4-FFF2-40B4-BE49-F238E27FC236}">
                <a16:creationId xmlns:a16="http://schemas.microsoft.com/office/drawing/2014/main" id="{CDB212E2-7CCB-04FD-C451-25EE21B35780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208" y="4265195"/>
            <a:ext cx="1339877" cy="1339875"/>
          </a:xfrm>
          <a:prstGeom prst="rect">
            <a:avLst/>
          </a:prstGeom>
        </p:spPr>
      </p:pic>
      <p:pic>
        <p:nvPicPr>
          <p:cNvPr id="90" name="Picture 89" descr="A red sign with a black background&#10;&#10;AI-generated content may be incorrect.">
            <a:extLst>
              <a:ext uri="{FF2B5EF4-FFF2-40B4-BE49-F238E27FC236}">
                <a16:creationId xmlns:a16="http://schemas.microsoft.com/office/drawing/2014/main" id="{7592C2E2-C1D2-ABAE-E9AC-A225DC4B2D5C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574" y="4257426"/>
            <a:ext cx="1339877" cy="133987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DA45AFF-FD1A-A32F-47AD-96183B12427D}"/>
              </a:ext>
            </a:extLst>
          </p:cNvPr>
          <p:cNvGrpSpPr/>
          <p:nvPr/>
        </p:nvGrpSpPr>
        <p:grpSpPr>
          <a:xfrm>
            <a:off x="325887" y="9303953"/>
            <a:ext cx="3778772" cy="3755796"/>
            <a:chOff x="316651" y="1796293"/>
            <a:chExt cx="3778772" cy="3755796"/>
          </a:xfrm>
        </p:grpSpPr>
        <p:pic>
          <p:nvPicPr>
            <p:cNvPr id="4" name="Picture 3" descr="A person smiling at the camera&#10;&#10;AI-generated content may be incorrect.">
              <a:extLst>
                <a:ext uri="{FF2B5EF4-FFF2-40B4-BE49-F238E27FC236}">
                  <a16:creationId xmlns:a16="http://schemas.microsoft.com/office/drawing/2014/main" id="{92AC977A-CDE9-B08E-A834-1BEF288A47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8" r="4273"/>
            <a:stretch/>
          </p:blipFill>
          <p:spPr>
            <a:xfrm>
              <a:off x="316652" y="1796293"/>
              <a:ext cx="1831063" cy="1831063"/>
            </a:xfrm>
            <a:prstGeom prst="roundRect">
              <a:avLst>
                <a:gd name="adj" fmla="val 7202"/>
              </a:avLst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AEACDA5-7145-0BA2-A6E4-4E04729C0A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876" t="7630" r="876" b="7029"/>
            <a:stretch/>
          </p:blipFill>
          <p:spPr>
            <a:xfrm>
              <a:off x="2273649" y="1805801"/>
              <a:ext cx="1812485" cy="1812483"/>
            </a:xfrm>
            <a:prstGeom prst="roundRect">
              <a:avLst>
                <a:gd name="adj" fmla="val 6638"/>
              </a:avLst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AB73719-51E1-6C91-9675-D56C035C41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195" t="12666" r="195" b="21321"/>
            <a:stretch/>
          </p:blipFill>
          <p:spPr>
            <a:xfrm>
              <a:off x="2264359" y="3721025"/>
              <a:ext cx="1831064" cy="1831064"/>
            </a:xfrm>
            <a:prstGeom prst="roundRect">
              <a:avLst>
                <a:gd name="adj" fmla="val 6047"/>
              </a:avLst>
            </a:prstGeom>
          </p:spPr>
        </p:pic>
        <p:pic>
          <p:nvPicPr>
            <p:cNvPr id="7" name="Picture 6" descr="A person standing in a room with a variety of objects&#10;&#10;AI-generated content may be incorrect.">
              <a:extLst>
                <a:ext uri="{FF2B5EF4-FFF2-40B4-BE49-F238E27FC236}">
                  <a16:creationId xmlns:a16="http://schemas.microsoft.com/office/drawing/2014/main" id="{C4C2A873-F185-65B4-C448-FC1B6D49CC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44" t="26002" r="19076" b="10926"/>
            <a:stretch/>
          </p:blipFill>
          <p:spPr>
            <a:xfrm>
              <a:off x="316651" y="3721025"/>
              <a:ext cx="1831064" cy="1831064"/>
            </a:xfrm>
            <a:prstGeom prst="roundRect">
              <a:avLst>
                <a:gd name="adj" fmla="val 4201"/>
              </a:avLst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C5D753E-BFDC-6E6D-53FB-8DC7870E339E}"/>
              </a:ext>
            </a:extLst>
          </p:cNvPr>
          <p:cNvGrpSpPr/>
          <p:nvPr/>
        </p:nvGrpSpPr>
        <p:grpSpPr>
          <a:xfrm>
            <a:off x="4232646" y="9291316"/>
            <a:ext cx="3795383" cy="3780197"/>
            <a:chOff x="306853" y="-2077138"/>
            <a:chExt cx="3795383" cy="3780197"/>
          </a:xfrm>
        </p:grpSpPr>
        <p:pic>
          <p:nvPicPr>
            <p:cNvPr id="10" name="Picture 9" descr="A person in a garment&#10;&#10;AI-generated content may be incorrect.">
              <a:extLst>
                <a:ext uri="{FF2B5EF4-FFF2-40B4-BE49-F238E27FC236}">
                  <a16:creationId xmlns:a16="http://schemas.microsoft.com/office/drawing/2014/main" id="{69379473-A8E3-A75D-408A-9B3F5FF3C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4" b="23464"/>
            <a:stretch/>
          </p:blipFill>
          <p:spPr>
            <a:xfrm>
              <a:off x="306853" y="-2077138"/>
              <a:ext cx="1850661" cy="1850661"/>
            </a:xfrm>
            <a:prstGeom prst="roundRect">
              <a:avLst>
                <a:gd name="adj" fmla="val 8737"/>
              </a:avLst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ACD3738-D658-30A0-1DF5-5E3D335728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l="1307" r="1307" b="11243"/>
            <a:stretch/>
          </p:blipFill>
          <p:spPr>
            <a:xfrm>
              <a:off x="2272129" y="-2059898"/>
              <a:ext cx="1815525" cy="1815525"/>
            </a:xfrm>
            <a:prstGeom prst="roundRect">
              <a:avLst>
                <a:gd name="adj" fmla="val 6872"/>
              </a:avLst>
            </a:prstGeom>
          </p:spPr>
        </p:pic>
        <p:pic>
          <p:nvPicPr>
            <p:cNvPr id="13" name="Picture 12" descr="A person wearing a red scarf and holding a medal&#10;&#10;Description automatically generated">
              <a:extLst>
                <a:ext uri="{FF2B5EF4-FFF2-40B4-BE49-F238E27FC236}">
                  <a16:creationId xmlns:a16="http://schemas.microsoft.com/office/drawing/2014/main" id="{13E93815-CFE9-6265-FC99-321CF2466E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41" t="8234" r="19097" b="21794"/>
            <a:stretch/>
          </p:blipFill>
          <p:spPr>
            <a:xfrm>
              <a:off x="314469" y="-132806"/>
              <a:ext cx="1835428" cy="1835428"/>
            </a:xfrm>
            <a:prstGeom prst="roundRect">
              <a:avLst>
                <a:gd name="adj" fmla="val 5586"/>
              </a:avLst>
            </a:prstGeom>
          </p:spPr>
        </p:pic>
        <p:pic>
          <p:nvPicPr>
            <p:cNvPr id="20" name="Picture 19" descr="A person holding several trophies&#10;&#10;AI-generated content may be incorrect.">
              <a:extLst>
                <a:ext uri="{FF2B5EF4-FFF2-40B4-BE49-F238E27FC236}">
                  <a16:creationId xmlns:a16="http://schemas.microsoft.com/office/drawing/2014/main" id="{CB6B79D8-CA67-5D15-2615-FD54A78898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/>
            <a:srcRect t="877" b="19623"/>
            <a:stretch/>
          </p:blipFill>
          <p:spPr>
            <a:xfrm>
              <a:off x="2257546" y="-141631"/>
              <a:ext cx="1844690" cy="1844690"/>
            </a:xfrm>
            <a:prstGeom prst="roundRect">
              <a:avLst>
                <a:gd name="adj" fmla="val 7663"/>
              </a:avLst>
            </a:prstGeom>
          </p:spPr>
        </p:pic>
      </p:grpSp>
      <p:sp>
        <p:nvSpPr>
          <p:cNvPr id="21" name="TextBox 16">
            <a:extLst>
              <a:ext uri="{FF2B5EF4-FFF2-40B4-BE49-F238E27FC236}">
                <a16:creationId xmlns:a16="http://schemas.microsoft.com/office/drawing/2014/main" id="{18BBC231-A48E-AEA9-E29E-0E9D2F1B6851}"/>
              </a:ext>
            </a:extLst>
          </p:cNvPr>
          <p:cNvSpPr txBox="1"/>
          <p:nvPr/>
        </p:nvSpPr>
        <p:spPr>
          <a:xfrm>
            <a:off x="338442" y="7436921"/>
            <a:ext cx="11447159" cy="1002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What is a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DeepFake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?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1C6F643F-CAE0-3C9C-4B6D-E9EA8E3470EF}"/>
              </a:ext>
            </a:extLst>
          </p:cNvPr>
          <p:cNvSpPr txBox="1"/>
          <p:nvPr/>
        </p:nvSpPr>
        <p:spPr>
          <a:xfrm>
            <a:off x="338442" y="13026116"/>
            <a:ext cx="3805799" cy="595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Target</a:t>
            </a: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65A7C0EB-DFC7-6AAB-4A87-98DDE20D7A0E}"/>
              </a:ext>
            </a:extLst>
          </p:cNvPr>
          <p:cNvSpPr txBox="1"/>
          <p:nvPr/>
        </p:nvSpPr>
        <p:spPr>
          <a:xfrm>
            <a:off x="4144241" y="13026116"/>
            <a:ext cx="3962953" cy="595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Source</a:t>
            </a: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E55F7D5A-18B1-6BD1-F963-52CB17F1BD85}"/>
              </a:ext>
            </a:extLst>
          </p:cNvPr>
          <p:cNvSpPr txBox="1"/>
          <p:nvPr/>
        </p:nvSpPr>
        <p:spPr>
          <a:xfrm>
            <a:off x="8107194" y="13026115"/>
            <a:ext cx="3735089" cy="595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Face Swap</a:t>
            </a:r>
          </a:p>
        </p:txBody>
      </p:sp>
      <p:sp>
        <p:nvSpPr>
          <p:cNvPr id="26" name="TextBox 17">
            <a:extLst>
              <a:ext uri="{FF2B5EF4-FFF2-40B4-BE49-F238E27FC236}">
                <a16:creationId xmlns:a16="http://schemas.microsoft.com/office/drawing/2014/main" id="{8511517C-3BFA-E8E7-D563-DFEA2D33B63A}"/>
              </a:ext>
            </a:extLst>
          </p:cNvPr>
          <p:cNvSpPr txBox="1"/>
          <p:nvPr/>
        </p:nvSpPr>
        <p:spPr>
          <a:xfrm>
            <a:off x="3818635" y="8344964"/>
            <a:ext cx="4614165" cy="595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A form of AI-Generated content</a:t>
            </a:r>
          </a:p>
        </p:txBody>
      </p:sp>
      <p:sp>
        <p:nvSpPr>
          <p:cNvPr id="28" name="TextBox 17">
            <a:extLst>
              <a:ext uri="{FF2B5EF4-FFF2-40B4-BE49-F238E27FC236}">
                <a16:creationId xmlns:a16="http://schemas.microsoft.com/office/drawing/2014/main" id="{4532FD22-CBCD-EE39-7BA0-9B2EA00C0859}"/>
              </a:ext>
            </a:extLst>
          </p:cNvPr>
          <p:cNvSpPr txBox="1"/>
          <p:nvPr/>
        </p:nvSpPr>
        <p:spPr>
          <a:xfrm>
            <a:off x="973835" y="13551105"/>
            <a:ext cx="10303765" cy="582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These images were created within a few minutes using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https://deepfakemaker.io/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87BB370-E5AC-17FA-7180-0A673A71CEDD}"/>
              </a:ext>
            </a:extLst>
          </p:cNvPr>
          <p:cNvGrpSpPr/>
          <p:nvPr/>
        </p:nvGrpSpPr>
        <p:grpSpPr>
          <a:xfrm>
            <a:off x="316651" y="9303953"/>
            <a:ext cx="3778772" cy="3755796"/>
            <a:chOff x="316651" y="1796293"/>
            <a:chExt cx="3778772" cy="3755796"/>
          </a:xfrm>
        </p:grpSpPr>
        <p:pic>
          <p:nvPicPr>
            <p:cNvPr id="30" name="Picture 29" descr="A person smiling at the camera&#10;&#10;AI-generated content may be incorrect.">
              <a:extLst>
                <a:ext uri="{FF2B5EF4-FFF2-40B4-BE49-F238E27FC236}">
                  <a16:creationId xmlns:a16="http://schemas.microsoft.com/office/drawing/2014/main" id="{DA497A80-742D-3688-BE17-1899F4C35D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8" r="4273"/>
            <a:stretch/>
          </p:blipFill>
          <p:spPr>
            <a:xfrm>
              <a:off x="316652" y="1796293"/>
              <a:ext cx="1831063" cy="1831063"/>
            </a:xfrm>
            <a:prstGeom prst="roundRect">
              <a:avLst>
                <a:gd name="adj" fmla="val 7202"/>
              </a:avLst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212738C-30C7-A9E1-1C2D-7D8F9A9ED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876" t="7630" r="876" b="7029"/>
            <a:stretch/>
          </p:blipFill>
          <p:spPr>
            <a:xfrm>
              <a:off x="2273649" y="1805801"/>
              <a:ext cx="1812485" cy="1812483"/>
            </a:xfrm>
            <a:prstGeom prst="roundRect">
              <a:avLst>
                <a:gd name="adj" fmla="val 6638"/>
              </a:avLst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F55DF73-70F4-3162-8FE1-54879CAD4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195" t="12666" r="195" b="21321"/>
            <a:stretch/>
          </p:blipFill>
          <p:spPr>
            <a:xfrm>
              <a:off x="2264359" y="3721025"/>
              <a:ext cx="1831064" cy="1831064"/>
            </a:xfrm>
            <a:prstGeom prst="roundRect">
              <a:avLst>
                <a:gd name="adj" fmla="val 6047"/>
              </a:avLst>
            </a:prstGeom>
          </p:spPr>
        </p:pic>
        <p:pic>
          <p:nvPicPr>
            <p:cNvPr id="34" name="Picture 33" descr="A person standing in a room with a variety of objects&#10;&#10;AI-generated content may be incorrect.">
              <a:extLst>
                <a:ext uri="{FF2B5EF4-FFF2-40B4-BE49-F238E27FC236}">
                  <a16:creationId xmlns:a16="http://schemas.microsoft.com/office/drawing/2014/main" id="{8AFDA43E-0E0B-5A40-CDFA-2D7B2F952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6" t="38906" r="26291" b="22247"/>
            <a:stretch/>
          </p:blipFill>
          <p:spPr>
            <a:xfrm>
              <a:off x="316651" y="3721025"/>
              <a:ext cx="1831064" cy="1831064"/>
            </a:xfrm>
            <a:prstGeom prst="roundRect">
              <a:avLst>
                <a:gd name="adj" fmla="val 4201"/>
              </a:avLst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AE9306B-B706-B75C-2DB8-42E6B2CF6B31}"/>
              </a:ext>
            </a:extLst>
          </p:cNvPr>
          <p:cNvGrpSpPr/>
          <p:nvPr/>
        </p:nvGrpSpPr>
        <p:grpSpPr>
          <a:xfrm>
            <a:off x="4232646" y="9291753"/>
            <a:ext cx="3795383" cy="3780197"/>
            <a:chOff x="306853" y="-2077138"/>
            <a:chExt cx="3795383" cy="3780197"/>
          </a:xfrm>
        </p:grpSpPr>
        <p:pic>
          <p:nvPicPr>
            <p:cNvPr id="36" name="Picture 35" descr="A person in a garment&#10;&#10;AI-generated content may be incorrect.">
              <a:extLst>
                <a:ext uri="{FF2B5EF4-FFF2-40B4-BE49-F238E27FC236}">
                  <a16:creationId xmlns:a16="http://schemas.microsoft.com/office/drawing/2014/main" id="{82BA1CA5-6216-7025-8F71-4205353F99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4" b="23464"/>
            <a:stretch/>
          </p:blipFill>
          <p:spPr>
            <a:xfrm>
              <a:off x="306853" y="-2077138"/>
              <a:ext cx="1850661" cy="1850661"/>
            </a:xfrm>
            <a:prstGeom prst="roundRect">
              <a:avLst>
                <a:gd name="adj" fmla="val 8737"/>
              </a:avLst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FDA196A-0230-1008-97CE-6559E67ED9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l="1307" r="1307" b="11243"/>
            <a:stretch/>
          </p:blipFill>
          <p:spPr>
            <a:xfrm>
              <a:off x="2272129" y="-2059898"/>
              <a:ext cx="1815525" cy="1815525"/>
            </a:xfrm>
            <a:prstGeom prst="roundRect">
              <a:avLst>
                <a:gd name="adj" fmla="val 6872"/>
              </a:avLst>
            </a:prstGeom>
          </p:spPr>
        </p:pic>
        <p:pic>
          <p:nvPicPr>
            <p:cNvPr id="38" name="Picture 37" descr="A person wearing a red scarf and holding a medal&#10;&#10;Description automatically generated">
              <a:extLst>
                <a:ext uri="{FF2B5EF4-FFF2-40B4-BE49-F238E27FC236}">
                  <a16:creationId xmlns:a16="http://schemas.microsoft.com/office/drawing/2014/main" id="{6356111A-274D-BA65-4FCC-8D36696BB6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41" t="8234" r="19097" b="21794"/>
            <a:stretch/>
          </p:blipFill>
          <p:spPr>
            <a:xfrm>
              <a:off x="314469" y="-132806"/>
              <a:ext cx="1835428" cy="1835428"/>
            </a:xfrm>
            <a:prstGeom prst="roundRect">
              <a:avLst>
                <a:gd name="adj" fmla="val 5586"/>
              </a:avLst>
            </a:prstGeom>
          </p:spPr>
        </p:pic>
        <p:pic>
          <p:nvPicPr>
            <p:cNvPr id="39" name="Picture 38" descr="A person holding several trophies&#10;&#10;AI-generated content may be incorrect.">
              <a:extLst>
                <a:ext uri="{FF2B5EF4-FFF2-40B4-BE49-F238E27FC236}">
                  <a16:creationId xmlns:a16="http://schemas.microsoft.com/office/drawing/2014/main" id="{A97A0B56-67C2-6252-717A-240D3652C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/>
            <a:srcRect t="877" b="19623"/>
            <a:stretch/>
          </p:blipFill>
          <p:spPr>
            <a:xfrm>
              <a:off x="2257546" y="-141631"/>
              <a:ext cx="1844690" cy="1844690"/>
            </a:xfrm>
            <a:prstGeom prst="roundRect">
              <a:avLst>
                <a:gd name="adj" fmla="val 7663"/>
              </a:avLst>
            </a:prstGeom>
          </p:spPr>
        </p:pic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FE34CB9-D67E-2B23-B9B1-7433E46BD233}"/>
              </a:ext>
            </a:extLst>
          </p:cNvPr>
          <p:cNvCxnSpPr/>
          <p:nvPr/>
        </p:nvCxnSpPr>
        <p:spPr>
          <a:xfrm>
            <a:off x="4168544" y="9203629"/>
            <a:ext cx="0" cy="4418098"/>
          </a:xfrm>
          <a:prstGeom prst="line">
            <a:avLst/>
          </a:prstGeom>
          <a:ln w="19050" cap="flat" cmpd="sng" algn="ctr">
            <a:solidFill>
              <a:srgbClr val="01204C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6B883DA-1CEC-66E9-A12A-F01CC165409C}"/>
              </a:ext>
            </a:extLst>
          </p:cNvPr>
          <p:cNvCxnSpPr/>
          <p:nvPr/>
        </p:nvCxnSpPr>
        <p:spPr>
          <a:xfrm>
            <a:off x="8085703" y="9203629"/>
            <a:ext cx="0" cy="4418098"/>
          </a:xfrm>
          <a:prstGeom prst="line">
            <a:avLst/>
          </a:prstGeom>
          <a:ln w="19050" cap="flat" cmpd="sng" algn="ctr">
            <a:solidFill>
              <a:srgbClr val="01204C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4BFEB45-4C6C-C022-3367-DCEF36011DF3}"/>
              </a:ext>
            </a:extLst>
          </p:cNvPr>
          <p:cNvCxnSpPr>
            <a:cxnSpLocks/>
          </p:cNvCxnSpPr>
          <p:nvPr/>
        </p:nvCxnSpPr>
        <p:spPr>
          <a:xfrm>
            <a:off x="4159800" y="9247122"/>
            <a:ext cx="0" cy="409456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532542B-F888-70A9-D1B7-E9072283F1C6}"/>
              </a:ext>
            </a:extLst>
          </p:cNvPr>
          <p:cNvCxnSpPr>
            <a:cxnSpLocks/>
          </p:cNvCxnSpPr>
          <p:nvPr/>
        </p:nvCxnSpPr>
        <p:spPr>
          <a:xfrm>
            <a:off x="8092061" y="9247122"/>
            <a:ext cx="0" cy="409456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1433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7" grpId="0" animBg="1"/>
      <p:bldP spid="25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43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85F9DF-F180-6886-90D6-CD23430EE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6">
            <a:extLst>
              <a:ext uri="{FF2B5EF4-FFF2-40B4-BE49-F238E27FC236}">
                <a16:creationId xmlns:a16="http://schemas.microsoft.com/office/drawing/2014/main" id="{1DAB7B9D-797F-4BAA-FD4C-8A3A99EF14AF}"/>
              </a:ext>
            </a:extLst>
          </p:cNvPr>
          <p:cNvSpPr txBox="1"/>
          <p:nvPr/>
        </p:nvSpPr>
        <p:spPr>
          <a:xfrm>
            <a:off x="685799" y="69850"/>
            <a:ext cx="11034327" cy="1032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CNN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DeepTRUTH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 Model</a:t>
            </a:r>
          </a:p>
        </p:txBody>
      </p:sp>
      <p:sp>
        <p:nvSpPr>
          <p:cNvPr id="2118" name="TextBox 2117">
            <a:extLst>
              <a:ext uri="{FF2B5EF4-FFF2-40B4-BE49-F238E27FC236}">
                <a16:creationId xmlns:a16="http://schemas.microsoft.com/office/drawing/2014/main" id="{3F8BF367-16A0-BC8C-9DF5-ED7B3AB80CE3}"/>
              </a:ext>
            </a:extLst>
          </p:cNvPr>
          <p:cNvSpPr txBox="1"/>
          <p:nvPr/>
        </p:nvSpPr>
        <p:spPr>
          <a:xfrm flipH="1">
            <a:off x="370836" y="6032883"/>
            <a:ext cx="11450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The models performance increase</a:t>
            </a:r>
            <a:r>
              <a:rPr lang="en-US" sz="2400" dirty="0">
                <a:solidFill>
                  <a:prstClr val="white"/>
                </a:solidFill>
                <a:latin typeface="Outfit" pitchFamily="2" charset="0"/>
              </a:rPr>
              <a:t>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 with more epochs.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EEE78071-1C5F-00DA-5C8C-7C230D63A408}"/>
              </a:ext>
            </a:extLst>
          </p:cNvPr>
          <p:cNvSpPr>
            <a:spLocks noGrp="1"/>
          </p:cNvSpPr>
          <p:nvPr/>
        </p:nvSpPr>
        <p:spPr>
          <a:xfrm>
            <a:off x="869534" y="2369309"/>
            <a:ext cx="1702609" cy="523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Aptos" panose="0211000402020202020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Aptos" panose="0211000402020202020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Aptos" panose="0211000402020202020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Accuracy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AFFBEBB-761F-429B-66AF-95F65AF2A796}"/>
              </a:ext>
            </a:extLst>
          </p:cNvPr>
          <p:cNvSpPr txBox="1"/>
          <p:nvPr/>
        </p:nvSpPr>
        <p:spPr>
          <a:xfrm>
            <a:off x="370508" y="5404523"/>
            <a:ext cx="270066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How often the model classifies an image correctly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8FACF231-24B1-3890-F71E-E12A42C54514}"/>
              </a:ext>
            </a:extLst>
          </p:cNvPr>
          <p:cNvSpPr>
            <a:spLocks noGrp="1"/>
          </p:cNvSpPr>
          <p:nvPr/>
        </p:nvSpPr>
        <p:spPr>
          <a:xfrm>
            <a:off x="3753361" y="2369309"/>
            <a:ext cx="1702609" cy="523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Aptos" panose="0211000402020202020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Aptos" panose="0211000402020202020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Aptos" panose="0211000402020202020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Precision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E6AE05D-937A-B17C-2FF4-432036590593}"/>
              </a:ext>
            </a:extLst>
          </p:cNvPr>
          <p:cNvSpPr txBox="1"/>
          <p:nvPr/>
        </p:nvSpPr>
        <p:spPr>
          <a:xfrm>
            <a:off x="3209406" y="5404523"/>
            <a:ext cx="27905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Proportion of correct positive predictions to all positive cases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46392C7B-7E96-BF5B-89B2-B0A028E5EDA1}"/>
              </a:ext>
            </a:extLst>
          </p:cNvPr>
          <p:cNvSpPr>
            <a:spLocks noGrp="1"/>
          </p:cNvSpPr>
          <p:nvPr/>
        </p:nvSpPr>
        <p:spPr>
          <a:xfrm>
            <a:off x="6691145" y="2369309"/>
            <a:ext cx="1702609" cy="523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Aptos" panose="0211000402020202020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Aptos" panose="0211000402020202020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Aptos" panose="0211000402020202020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Recall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7D9904-8989-0D82-384B-FBB620897F29}"/>
              </a:ext>
            </a:extLst>
          </p:cNvPr>
          <p:cNvSpPr txBox="1"/>
          <p:nvPr/>
        </p:nvSpPr>
        <p:spPr>
          <a:xfrm>
            <a:off x="6147190" y="5404523"/>
            <a:ext cx="27905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Proportion of positive cases correctly identified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1C02E9BC-610F-219B-10BB-BB2683F35DDC}"/>
              </a:ext>
            </a:extLst>
          </p:cNvPr>
          <p:cNvSpPr>
            <a:spLocks noGrp="1"/>
          </p:cNvSpPr>
          <p:nvPr/>
        </p:nvSpPr>
        <p:spPr>
          <a:xfrm>
            <a:off x="9682950" y="2369309"/>
            <a:ext cx="1702609" cy="523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Aptos" panose="0211000402020202020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Aptos" panose="0211000402020202020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Aptos" panose="0211000402020202020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F1 Score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218821C-2CB4-BD69-EBD7-49557583FBB5}"/>
              </a:ext>
            </a:extLst>
          </p:cNvPr>
          <p:cNvSpPr txBox="1"/>
          <p:nvPr/>
        </p:nvSpPr>
        <p:spPr>
          <a:xfrm>
            <a:off x="9138995" y="5404523"/>
            <a:ext cx="27905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Combines precision and recall into a balanced metric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BD82627-00F9-3577-ABA5-48B04E80BF9B}"/>
              </a:ext>
            </a:extLst>
          </p:cNvPr>
          <p:cNvSpPr txBox="1"/>
          <p:nvPr/>
        </p:nvSpPr>
        <p:spPr>
          <a:xfrm flipH="1">
            <a:off x="370836" y="1121425"/>
            <a:ext cx="11450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Models layers and kernel size were iterated, evaluated on validation at each epoch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CC5B411-766C-79BF-D382-C74CC6A736B1}"/>
              </a:ext>
            </a:extLst>
          </p:cNvPr>
          <p:cNvSpPr txBox="1"/>
          <p:nvPr/>
        </p:nvSpPr>
        <p:spPr>
          <a:xfrm flipH="1">
            <a:off x="670883" y="1583090"/>
            <a:ext cx="5125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Kernel: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A filter in the form of a small matrix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A3C4339-6607-43C6-241A-5E2F70C29ED5}"/>
              </a:ext>
            </a:extLst>
          </p:cNvPr>
          <p:cNvSpPr txBox="1"/>
          <p:nvPr/>
        </p:nvSpPr>
        <p:spPr>
          <a:xfrm flipH="1">
            <a:off x="6447237" y="1583090"/>
            <a:ext cx="5125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Layer: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level of processing that extracts features to learn</a:t>
            </a:r>
          </a:p>
        </p:txBody>
      </p:sp>
      <p:pic>
        <p:nvPicPr>
          <p:cNvPr id="10" name="Picture 9" descr="A graph of a graph showing a blue and green color&#10;&#10;AI-generated content may be incorrect.">
            <a:extLst>
              <a:ext uri="{FF2B5EF4-FFF2-40B4-BE49-F238E27FC236}">
                <a16:creationId xmlns:a16="http://schemas.microsoft.com/office/drawing/2014/main" id="{247441A0-608D-F528-3D44-0DD795E2F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37"/>
          <a:stretch>
            <a:fillRect/>
          </a:stretch>
        </p:blipFill>
        <p:spPr>
          <a:xfrm>
            <a:off x="333598" y="2793593"/>
            <a:ext cx="2774479" cy="2523372"/>
          </a:xfrm>
          <a:prstGeom prst="rect">
            <a:avLst/>
          </a:prstGeom>
        </p:spPr>
      </p:pic>
      <p:pic>
        <p:nvPicPr>
          <p:cNvPr id="19" name="Picture 18" descr="A graph of a graph&#10;&#10;AI-generated content may be incorrect.">
            <a:extLst>
              <a:ext uri="{FF2B5EF4-FFF2-40B4-BE49-F238E27FC236}">
                <a16:creationId xmlns:a16="http://schemas.microsoft.com/office/drawing/2014/main" id="{41319A0A-22D3-91AE-C1C3-931C74646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01"/>
          <a:stretch>
            <a:fillRect/>
          </a:stretch>
        </p:blipFill>
        <p:spPr>
          <a:xfrm>
            <a:off x="6242692" y="2787103"/>
            <a:ext cx="2774479" cy="2540778"/>
          </a:xfrm>
          <a:prstGeom prst="rect">
            <a:avLst/>
          </a:prstGeom>
        </p:spPr>
      </p:pic>
      <p:pic>
        <p:nvPicPr>
          <p:cNvPr id="24" name="Picture 23" descr="A graph with a number of layers&#10;&#10;AI-generated content may be incorrect.">
            <a:extLst>
              <a:ext uri="{FF2B5EF4-FFF2-40B4-BE49-F238E27FC236}">
                <a16:creationId xmlns:a16="http://schemas.microsoft.com/office/drawing/2014/main" id="{333AD464-6A3C-FBC4-B45F-0FBD66807D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54"/>
          <a:stretch>
            <a:fillRect/>
          </a:stretch>
        </p:blipFill>
        <p:spPr>
          <a:xfrm>
            <a:off x="9169569" y="2776185"/>
            <a:ext cx="2790518" cy="2553976"/>
          </a:xfrm>
          <a:prstGeom prst="rect">
            <a:avLst/>
          </a:prstGeom>
        </p:spPr>
      </p:pic>
      <p:pic>
        <p:nvPicPr>
          <p:cNvPr id="29" name="Picture 28" descr="A graph with a graph and text&#10;&#10;AI-generated content may be incorrect.">
            <a:extLst>
              <a:ext uri="{FF2B5EF4-FFF2-40B4-BE49-F238E27FC236}">
                <a16:creationId xmlns:a16="http://schemas.microsoft.com/office/drawing/2014/main" id="{F1AA6198-168A-BE9D-86C2-C7EF7BADD3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01"/>
          <a:stretch>
            <a:fillRect/>
          </a:stretch>
        </p:blipFill>
        <p:spPr>
          <a:xfrm>
            <a:off x="3288144" y="2776185"/>
            <a:ext cx="2774480" cy="2540779"/>
          </a:xfrm>
          <a:prstGeom prst="rect">
            <a:avLst/>
          </a:prstGeom>
        </p:spPr>
      </p:pic>
      <p:sp>
        <p:nvSpPr>
          <p:cNvPr id="31" name="TextBox 7">
            <a:extLst>
              <a:ext uri="{FF2B5EF4-FFF2-40B4-BE49-F238E27FC236}">
                <a16:creationId xmlns:a16="http://schemas.microsoft.com/office/drawing/2014/main" id="{782CA67A-FC84-ADEE-2971-B4217E54DECC}"/>
              </a:ext>
            </a:extLst>
          </p:cNvPr>
          <p:cNvSpPr txBox="1"/>
          <p:nvPr/>
        </p:nvSpPr>
        <p:spPr>
          <a:xfrm>
            <a:off x="306994" y="-8660083"/>
            <a:ext cx="11578012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09630">
              <a:defRPr/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Convolutional Neural Network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47D7D88-4F40-F67C-B059-AB1B9D2DE532}"/>
              </a:ext>
            </a:extLst>
          </p:cNvPr>
          <p:cNvSpPr txBox="1"/>
          <p:nvPr/>
        </p:nvSpPr>
        <p:spPr>
          <a:xfrm>
            <a:off x="1585028" y="-6238440"/>
            <a:ext cx="1150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Input Layer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28269C7-5F09-5119-8925-505341AA6C82}"/>
              </a:ext>
            </a:extLst>
          </p:cNvPr>
          <p:cNvSpPr/>
          <p:nvPr/>
        </p:nvSpPr>
        <p:spPr>
          <a:xfrm>
            <a:off x="498869" y="-5242409"/>
            <a:ext cx="1452338" cy="913144"/>
          </a:xfrm>
          <a:prstGeom prst="roundRect">
            <a:avLst/>
          </a:prstGeom>
          <a:noFill/>
          <a:ln w="5715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DC4B1C4-A290-E372-5317-987228953BF4}"/>
              </a:ext>
            </a:extLst>
          </p:cNvPr>
          <p:cNvSpPr/>
          <p:nvPr/>
        </p:nvSpPr>
        <p:spPr>
          <a:xfrm>
            <a:off x="2324025" y="-5242409"/>
            <a:ext cx="1462182" cy="913144"/>
          </a:xfrm>
          <a:prstGeom prst="roundRect">
            <a:avLst/>
          </a:prstGeom>
          <a:noFill/>
          <a:ln w="5715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757D934-742C-D836-4413-F24C06B7986F}"/>
              </a:ext>
            </a:extLst>
          </p:cNvPr>
          <p:cNvSpPr/>
          <p:nvPr/>
        </p:nvSpPr>
        <p:spPr>
          <a:xfrm rot="5400000">
            <a:off x="2411517" y="-2095810"/>
            <a:ext cx="497375" cy="4973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DD0D285-5264-0B00-8CCC-4C3E8F120BEA}"/>
              </a:ext>
            </a:extLst>
          </p:cNvPr>
          <p:cNvSpPr/>
          <p:nvPr/>
        </p:nvSpPr>
        <p:spPr>
          <a:xfrm rot="5400000">
            <a:off x="1771554" y="-2095810"/>
            <a:ext cx="497375" cy="4973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79E20DB-DC78-1B28-FC50-14C691E05666}"/>
              </a:ext>
            </a:extLst>
          </p:cNvPr>
          <p:cNvSpPr/>
          <p:nvPr/>
        </p:nvSpPr>
        <p:spPr>
          <a:xfrm rot="5400000">
            <a:off x="3051480" y="-3090391"/>
            <a:ext cx="497375" cy="4973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631342F-EF8C-4E71-C53B-E3D47CEABF47}"/>
              </a:ext>
            </a:extLst>
          </p:cNvPr>
          <p:cNvSpPr/>
          <p:nvPr/>
        </p:nvSpPr>
        <p:spPr>
          <a:xfrm rot="5400000">
            <a:off x="2411517" y="-3090391"/>
            <a:ext cx="497375" cy="4973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CAC2036-1BC9-D280-0445-92049D5466E9}"/>
              </a:ext>
            </a:extLst>
          </p:cNvPr>
          <p:cNvSpPr/>
          <p:nvPr/>
        </p:nvSpPr>
        <p:spPr>
          <a:xfrm rot="5400000">
            <a:off x="1771553" y="-3090391"/>
            <a:ext cx="497375" cy="4973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FF471D8-1BB4-86F8-10FD-CBEEEE0F8FE3}"/>
              </a:ext>
            </a:extLst>
          </p:cNvPr>
          <p:cNvSpPr/>
          <p:nvPr/>
        </p:nvSpPr>
        <p:spPr>
          <a:xfrm rot="5400000">
            <a:off x="1131591" y="-3090391"/>
            <a:ext cx="497375" cy="4973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BF49C2A-C207-6BC4-A987-F759ACB3A152}"/>
              </a:ext>
            </a:extLst>
          </p:cNvPr>
          <p:cNvSpPr/>
          <p:nvPr/>
        </p:nvSpPr>
        <p:spPr>
          <a:xfrm rot="5400000">
            <a:off x="3053380" y="-3872572"/>
            <a:ext cx="497375" cy="4973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EF5F3C5-D765-2FE2-9F2A-64F7F6BD5D77}"/>
              </a:ext>
            </a:extLst>
          </p:cNvPr>
          <p:cNvSpPr/>
          <p:nvPr/>
        </p:nvSpPr>
        <p:spPr>
          <a:xfrm rot="5400000">
            <a:off x="2413418" y="-3872571"/>
            <a:ext cx="497375" cy="4973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A2D9683-DA6F-5B08-9082-37B6514ADB87}"/>
              </a:ext>
            </a:extLst>
          </p:cNvPr>
          <p:cNvSpPr/>
          <p:nvPr/>
        </p:nvSpPr>
        <p:spPr>
          <a:xfrm rot="5400000">
            <a:off x="1773453" y="-3872570"/>
            <a:ext cx="497375" cy="4973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63FC3ACE-9248-E390-0DE4-C50E1EDC7876}"/>
              </a:ext>
            </a:extLst>
          </p:cNvPr>
          <p:cNvSpPr/>
          <p:nvPr/>
        </p:nvSpPr>
        <p:spPr>
          <a:xfrm rot="5400000">
            <a:off x="1133492" y="-3872570"/>
            <a:ext cx="497375" cy="4973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4A659FFD-E01B-7D3C-D30C-C7DF9CE8108E}"/>
              </a:ext>
            </a:extLst>
          </p:cNvPr>
          <p:cNvSpPr/>
          <p:nvPr/>
        </p:nvSpPr>
        <p:spPr>
          <a:xfrm>
            <a:off x="1615102" y="-6355629"/>
            <a:ext cx="1133536" cy="810068"/>
          </a:xfrm>
          <a:prstGeom prst="round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CBD8B3A-92B4-71CD-B81F-BBABD727E18A}"/>
              </a:ext>
            </a:extLst>
          </p:cNvPr>
          <p:cNvSpPr txBox="1"/>
          <p:nvPr/>
        </p:nvSpPr>
        <p:spPr>
          <a:xfrm>
            <a:off x="498869" y="-5109003"/>
            <a:ext cx="145233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Convolution Layer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5DD4EFB-28E4-71C6-8F66-8211DA1C10AB}"/>
              </a:ext>
            </a:extLst>
          </p:cNvPr>
          <p:cNvSpPr txBox="1"/>
          <p:nvPr/>
        </p:nvSpPr>
        <p:spPr>
          <a:xfrm>
            <a:off x="2324023" y="-5109003"/>
            <a:ext cx="146218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Pooling Layer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682767A5-A406-9932-6099-F7138358552E}"/>
              </a:ext>
            </a:extLst>
          </p:cNvPr>
          <p:cNvSpPr/>
          <p:nvPr/>
        </p:nvSpPr>
        <p:spPr>
          <a:xfrm>
            <a:off x="4245206" y="-2835382"/>
            <a:ext cx="7725323" cy="2500640"/>
          </a:xfrm>
          <a:prstGeom prst="roundRect">
            <a:avLst>
              <a:gd name="adj" fmla="val 2134"/>
            </a:avLst>
          </a:prstGeom>
          <a:noFill/>
          <a:ln w="76200">
            <a:solidFill>
              <a:srgbClr val="AB9B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0C75242-698B-3528-D86C-B2E5A4A29AC9}"/>
              </a:ext>
            </a:extLst>
          </p:cNvPr>
          <p:cNvGrpSpPr/>
          <p:nvPr/>
        </p:nvGrpSpPr>
        <p:grpSpPr>
          <a:xfrm>
            <a:off x="4245206" y="-7803247"/>
            <a:ext cx="7725323" cy="2804218"/>
            <a:chOff x="4245206" y="1082694"/>
            <a:chExt cx="7725323" cy="2804218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4D0E7F1-A386-013E-376B-B18DF9FD0820}"/>
                </a:ext>
              </a:extLst>
            </p:cNvPr>
            <p:cNvSpPr txBox="1"/>
            <p:nvPr/>
          </p:nvSpPr>
          <p:spPr>
            <a:xfrm>
              <a:off x="4588841" y="2560306"/>
              <a:ext cx="20353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Deep Learning model that processed grid data like images.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A61F722-0FA2-6E95-E6DD-B156D0FFEE1F}"/>
                </a:ext>
              </a:extLst>
            </p:cNvPr>
            <p:cNvSpPr txBox="1"/>
            <p:nvPr/>
          </p:nvSpPr>
          <p:spPr>
            <a:xfrm>
              <a:off x="6901586" y="2560306"/>
              <a:ext cx="22706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Automatically learns features such as edges.</a:t>
              </a:r>
            </a:p>
          </p:txBody>
        </p:sp>
        <p:sp>
          <p:nvSpPr>
            <p:cNvPr id="2112" name="TextBox 2111">
              <a:extLst>
                <a:ext uri="{FF2B5EF4-FFF2-40B4-BE49-F238E27FC236}">
                  <a16:creationId xmlns:a16="http://schemas.microsoft.com/office/drawing/2014/main" id="{03B90302-77FC-761F-2F93-4C2DC0C7BE34}"/>
                </a:ext>
              </a:extLst>
            </p:cNvPr>
            <p:cNvSpPr txBox="1"/>
            <p:nvPr/>
          </p:nvSpPr>
          <p:spPr>
            <a:xfrm>
              <a:off x="9277857" y="2560306"/>
              <a:ext cx="24152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Uses convolution for image detection and pooling for feature reduction.</a:t>
              </a:r>
            </a:p>
          </p:txBody>
        </p:sp>
        <p:pic>
          <p:nvPicPr>
            <p:cNvPr id="2113" name="Picture 2112">
              <a:extLst>
                <a:ext uri="{FF2B5EF4-FFF2-40B4-BE49-F238E27FC236}">
                  <a16:creationId xmlns:a16="http://schemas.microsoft.com/office/drawing/2014/main" id="{2BDEB7A1-4ED5-969C-F420-D9A3B63B8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00188" y="1280202"/>
              <a:ext cx="1256944" cy="1256944"/>
            </a:xfrm>
            <a:prstGeom prst="rect">
              <a:avLst/>
            </a:prstGeom>
          </p:spPr>
        </p:pic>
        <p:pic>
          <p:nvPicPr>
            <p:cNvPr id="2114" name="Picture 2113">
              <a:extLst>
                <a:ext uri="{FF2B5EF4-FFF2-40B4-BE49-F238E27FC236}">
                  <a16:creationId xmlns:a16="http://schemas.microsoft.com/office/drawing/2014/main" id="{1E1107BE-4010-2663-7BA1-37B46EACC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78916" y="1217284"/>
              <a:ext cx="1315978" cy="1315978"/>
            </a:xfrm>
            <a:prstGeom prst="rect">
              <a:avLst/>
            </a:prstGeom>
          </p:spPr>
        </p:pic>
        <p:pic>
          <p:nvPicPr>
            <p:cNvPr id="2115" name="Picture 2114">
              <a:extLst>
                <a:ext uri="{FF2B5EF4-FFF2-40B4-BE49-F238E27FC236}">
                  <a16:creationId xmlns:a16="http://schemas.microsoft.com/office/drawing/2014/main" id="{652652D8-E74F-D197-9FE5-33F1F06DF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62610" y="1377758"/>
              <a:ext cx="1087808" cy="1087808"/>
            </a:xfrm>
            <a:prstGeom prst="rect">
              <a:avLst/>
            </a:prstGeom>
          </p:spPr>
        </p:pic>
        <p:sp>
          <p:nvSpPr>
            <p:cNvPr id="2116" name="Rectangle: Rounded Corners 2115">
              <a:extLst>
                <a:ext uri="{FF2B5EF4-FFF2-40B4-BE49-F238E27FC236}">
                  <a16:creationId xmlns:a16="http://schemas.microsoft.com/office/drawing/2014/main" id="{F430EDBC-40ED-00D1-E253-50132F4CF427}"/>
                </a:ext>
              </a:extLst>
            </p:cNvPr>
            <p:cNvSpPr/>
            <p:nvPr/>
          </p:nvSpPr>
          <p:spPr>
            <a:xfrm>
              <a:off x="4245206" y="1082694"/>
              <a:ext cx="7725323" cy="2804218"/>
            </a:xfrm>
            <a:prstGeom prst="roundRect">
              <a:avLst>
                <a:gd name="adj" fmla="val 2134"/>
              </a:avLst>
            </a:prstGeom>
            <a:noFill/>
            <a:ln w="76200">
              <a:solidFill>
                <a:srgbClr val="AB9B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17" name="Group 2116">
            <a:extLst>
              <a:ext uri="{FF2B5EF4-FFF2-40B4-BE49-F238E27FC236}">
                <a16:creationId xmlns:a16="http://schemas.microsoft.com/office/drawing/2014/main" id="{16028CC1-54F2-1A16-ABF0-85890151C3CE}"/>
              </a:ext>
            </a:extLst>
          </p:cNvPr>
          <p:cNvGrpSpPr/>
          <p:nvPr/>
        </p:nvGrpSpPr>
        <p:grpSpPr>
          <a:xfrm>
            <a:off x="4257886" y="-2655749"/>
            <a:ext cx="1497754" cy="2224594"/>
            <a:chOff x="4257886" y="4178178"/>
            <a:chExt cx="1497754" cy="2224594"/>
          </a:xfrm>
        </p:grpSpPr>
        <p:pic>
          <p:nvPicPr>
            <p:cNvPr id="2119" name="Picture 2118">
              <a:extLst>
                <a:ext uri="{FF2B5EF4-FFF2-40B4-BE49-F238E27FC236}">
                  <a16:creationId xmlns:a16="http://schemas.microsoft.com/office/drawing/2014/main" id="{8FB44922-D55E-5363-E5D9-A75DDD29D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66347" y="4178178"/>
              <a:ext cx="1080832" cy="1080832"/>
            </a:xfrm>
            <a:prstGeom prst="rect">
              <a:avLst/>
            </a:prstGeom>
          </p:spPr>
        </p:pic>
        <p:sp>
          <p:nvSpPr>
            <p:cNvPr id="2120" name="TextBox 2119">
              <a:extLst>
                <a:ext uri="{FF2B5EF4-FFF2-40B4-BE49-F238E27FC236}">
                  <a16:creationId xmlns:a16="http://schemas.microsoft.com/office/drawing/2014/main" id="{395BA10B-55BD-C6B8-9C1B-4FBA9E60B819}"/>
                </a:ext>
              </a:extLst>
            </p:cNvPr>
            <p:cNvSpPr txBox="1"/>
            <p:nvPr/>
          </p:nvSpPr>
          <p:spPr>
            <a:xfrm>
              <a:off x="4257886" y="5371266"/>
              <a:ext cx="1497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Input Layer</a:t>
              </a:r>
            </a:p>
          </p:txBody>
        </p:sp>
        <p:sp>
          <p:nvSpPr>
            <p:cNvPr id="2121" name="TextBox 2120">
              <a:extLst>
                <a:ext uri="{FF2B5EF4-FFF2-40B4-BE49-F238E27FC236}">
                  <a16:creationId xmlns:a16="http://schemas.microsoft.com/office/drawing/2014/main" id="{99D0EAEB-546A-9851-1A13-95ABC0BDAC20}"/>
                </a:ext>
              </a:extLst>
            </p:cNvPr>
            <p:cNvSpPr txBox="1"/>
            <p:nvPr/>
          </p:nvSpPr>
          <p:spPr>
            <a:xfrm>
              <a:off x="4323290" y="5848774"/>
              <a:ext cx="136694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Feeds image into model</a:t>
              </a:r>
            </a:p>
          </p:txBody>
        </p:sp>
      </p:grpSp>
      <p:grpSp>
        <p:nvGrpSpPr>
          <p:cNvPr id="2122" name="Group 2121">
            <a:extLst>
              <a:ext uri="{FF2B5EF4-FFF2-40B4-BE49-F238E27FC236}">
                <a16:creationId xmlns:a16="http://schemas.microsoft.com/office/drawing/2014/main" id="{B8E62E22-7570-F7C7-C6C8-56C8D9A2E8E7}"/>
              </a:ext>
            </a:extLst>
          </p:cNvPr>
          <p:cNvGrpSpPr/>
          <p:nvPr/>
        </p:nvGrpSpPr>
        <p:grpSpPr>
          <a:xfrm>
            <a:off x="5793417" y="-2655749"/>
            <a:ext cx="1703626" cy="2224594"/>
            <a:chOff x="5793417" y="4178178"/>
            <a:chExt cx="1703626" cy="2224594"/>
          </a:xfrm>
        </p:grpSpPr>
        <p:pic>
          <p:nvPicPr>
            <p:cNvPr id="2123" name="Picture 2122">
              <a:extLst>
                <a:ext uri="{FF2B5EF4-FFF2-40B4-BE49-F238E27FC236}">
                  <a16:creationId xmlns:a16="http://schemas.microsoft.com/office/drawing/2014/main" id="{5C78D8FA-0ED7-FDC5-56C3-CB892B1C4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04813" y="4178178"/>
              <a:ext cx="1080832" cy="1080832"/>
            </a:xfrm>
            <a:prstGeom prst="rect">
              <a:avLst/>
            </a:prstGeom>
          </p:spPr>
        </p:pic>
        <p:sp>
          <p:nvSpPr>
            <p:cNvPr id="2124" name="TextBox 2123">
              <a:extLst>
                <a:ext uri="{FF2B5EF4-FFF2-40B4-BE49-F238E27FC236}">
                  <a16:creationId xmlns:a16="http://schemas.microsoft.com/office/drawing/2014/main" id="{CC46860B-C40B-6AA4-327C-73B4EA8FAC99}"/>
                </a:ext>
              </a:extLst>
            </p:cNvPr>
            <p:cNvSpPr txBox="1"/>
            <p:nvPr/>
          </p:nvSpPr>
          <p:spPr>
            <a:xfrm>
              <a:off x="5896352" y="5232767"/>
              <a:ext cx="14977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Convolution Layer</a:t>
              </a:r>
            </a:p>
          </p:txBody>
        </p:sp>
        <p:sp>
          <p:nvSpPr>
            <p:cNvPr id="2125" name="TextBox 2124">
              <a:extLst>
                <a:ext uri="{FF2B5EF4-FFF2-40B4-BE49-F238E27FC236}">
                  <a16:creationId xmlns:a16="http://schemas.microsoft.com/office/drawing/2014/main" id="{6D562DE9-1F31-7FA9-318F-B9083A1B2A01}"/>
                </a:ext>
              </a:extLst>
            </p:cNvPr>
            <p:cNvSpPr txBox="1"/>
            <p:nvPr/>
          </p:nvSpPr>
          <p:spPr>
            <a:xfrm>
              <a:off x="5793417" y="5848774"/>
              <a:ext cx="17036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Extracts features from image </a:t>
              </a:r>
            </a:p>
          </p:txBody>
        </p:sp>
      </p:grpSp>
      <p:grpSp>
        <p:nvGrpSpPr>
          <p:cNvPr id="2126" name="Group 2125">
            <a:extLst>
              <a:ext uri="{FF2B5EF4-FFF2-40B4-BE49-F238E27FC236}">
                <a16:creationId xmlns:a16="http://schemas.microsoft.com/office/drawing/2014/main" id="{00A882C6-EE2A-00DA-626C-052577F9BB8A}"/>
              </a:ext>
            </a:extLst>
          </p:cNvPr>
          <p:cNvGrpSpPr/>
          <p:nvPr/>
        </p:nvGrpSpPr>
        <p:grpSpPr>
          <a:xfrm>
            <a:off x="9016888" y="-2655749"/>
            <a:ext cx="1497754" cy="2218712"/>
            <a:chOff x="7518479" y="4178178"/>
            <a:chExt cx="1497754" cy="2218712"/>
          </a:xfrm>
        </p:grpSpPr>
        <p:pic>
          <p:nvPicPr>
            <p:cNvPr id="2127" name="Picture 2126">
              <a:extLst>
                <a:ext uri="{FF2B5EF4-FFF2-40B4-BE49-F238E27FC236}">
                  <a16:creationId xmlns:a16="http://schemas.microsoft.com/office/drawing/2014/main" id="{48E1665E-A7B4-0FA3-9BDE-A96A1DE92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26940" y="4178178"/>
              <a:ext cx="1080832" cy="1080832"/>
            </a:xfrm>
            <a:prstGeom prst="rect">
              <a:avLst/>
            </a:prstGeom>
          </p:spPr>
        </p:pic>
        <p:sp>
          <p:nvSpPr>
            <p:cNvPr id="2128" name="TextBox 2127">
              <a:extLst>
                <a:ext uri="{FF2B5EF4-FFF2-40B4-BE49-F238E27FC236}">
                  <a16:creationId xmlns:a16="http://schemas.microsoft.com/office/drawing/2014/main" id="{9CCFDAE4-449B-0C18-E089-E77D4F02DC96}"/>
                </a:ext>
              </a:extLst>
            </p:cNvPr>
            <p:cNvSpPr txBox="1"/>
            <p:nvPr/>
          </p:nvSpPr>
          <p:spPr>
            <a:xfrm>
              <a:off x="7518479" y="5371266"/>
              <a:ext cx="1497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Inner Layer</a:t>
              </a:r>
            </a:p>
          </p:txBody>
        </p:sp>
        <p:sp>
          <p:nvSpPr>
            <p:cNvPr id="2129" name="TextBox 2128">
              <a:extLst>
                <a:ext uri="{FF2B5EF4-FFF2-40B4-BE49-F238E27FC236}">
                  <a16:creationId xmlns:a16="http://schemas.microsoft.com/office/drawing/2014/main" id="{CE4AA80E-BBCB-8164-608E-F3745DAFDEF8}"/>
                </a:ext>
              </a:extLst>
            </p:cNvPr>
            <p:cNvSpPr txBox="1"/>
            <p:nvPr/>
          </p:nvSpPr>
          <p:spPr>
            <a:xfrm>
              <a:off x="7545763" y="5842892"/>
              <a:ext cx="144318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Learn complex patterns</a:t>
              </a:r>
            </a:p>
          </p:txBody>
        </p:sp>
      </p:grpSp>
      <p:grpSp>
        <p:nvGrpSpPr>
          <p:cNvPr id="2130" name="Group 2129">
            <a:extLst>
              <a:ext uri="{FF2B5EF4-FFF2-40B4-BE49-F238E27FC236}">
                <a16:creationId xmlns:a16="http://schemas.microsoft.com/office/drawing/2014/main" id="{05C88C4D-C93C-369F-8486-EBE3D319F4A5}"/>
              </a:ext>
            </a:extLst>
          </p:cNvPr>
          <p:cNvGrpSpPr/>
          <p:nvPr/>
        </p:nvGrpSpPr>
        <p:grpSpPr>
          <a:xfrm>
            <a:off x="7409468" y="-2655749"/>
            <a:ext cx="1670002" cy="2228051"/>
            <a:chOff x="8771289" y="4178178"/>
            <a:chExt cx="1670002" cy="2228051"/>
          </a:xfrm>
        </p:grpSpPr>
        <p:pic>
          <p:nvPicPr>
            <p:cNvPr id="2131" name="Picture 2130">
              <a:extLst>
                <a:ext uri="{FF2B5EF4-FFF2-40B4-BE49-F238E27FC236}">
                  <a16:creationId xmlns:a16="http://schemas.microsoft.com/office/drawing/2014/main" id="{C4035896-6C33-031A-41A0-D7F30F5F2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65873" y="4178178"/>
              <a:ext cx="1080832" cy="1080832"/>
            </a:xfrm>
            <a:prstGeom prst="rect">
              <a:avLst/>
            </a:prstGeom>
          </p:spPr>
        </p:pic>
        <p:sp>
          <p:nvSpPr>
            <p:cNvPr id="2132" name="TextBox 2131">
              <a:extLst>
                <a:ext uri="{FF2B5EF4-FFF2-40B4-BE49-F238E27FC236}">
                  <a16:creationId xmlns:a16="http://schemas.microsoft.com/office/drawing/2014/main" id="{8EA04B71-91B5-2586-3F62-2ABE4413B13C}"/>
                </a:ext>
              </a:extLst>
            </p:cNvPr>
            <p:cNvSpPr txBox="1"/>
            <p:nvPr/>
          </p:nvSpPr>
          <p:spPr>
            <a:xfrm>
              <a:off x="8857412" y="5232767"/>
              <a:ext cx="14977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Pooling Layer</a:t>
              </a:r>
            </a:p>
          </p:txBody>
        </p:sp>
        <p:sp>
          <p:nvSpPr>
            <p:cNvPr id="2133" name="TextBox 2132">
              <a:extLst>
                <a:ext uri="{FF2B5EF4-FFF2-40B4-BE49-F238E27FC236}">
                  <a16:creationId xmlns:a16="http://schemas.microsoft.com/office/drawing/2014/main" id="{6637821A-7B85-2166-3C00-A488FCE3965C}"/>
                </a:ext>
              </a:extLst>
            </p:cNvPr>
            <p:cNvSpPr txBox="1"/>
            <p:nvPr/>
          </p:nvSpPr>
          <p:spPr>
            <a:xfrm>
              <a:off x="8771289" y="5852231"/>
              <a:ext cx="167000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Down samples information</a:t>
              </a:r>
            </a:p>
          </p:txBody>
        </p:sp>
      </p:grpSp>
      <p:grpSp>
        <p:nvGrpSpPr>
          <p:cNvPr id="2134" name="Group 2133">
            <a:extLst>
              <a:ext uri="{FF2B5EF4-FFF2-40B4-BE49-F238E27FC236}">
                <a16:creationId xmlns:a16="http://schemas.microsoft.com/office/drawing/2014/main" id="{9E983056-81B6-33BB-6197-22CAED9C7FBB}"/>
              </a:ext>
            </a:extLst>
          </p:cNvPr>
          <p:cNvGrpSpPr/>
          <p:nvPr/>
        </p:nvGrpSpPr>
        <p:grpSpPr>
          <a:xfrm>
            <a:off x="10389478" y="-2655749"/>
            <a:ext cx="1497754" cy="2224594"/>
            <a:chOff x="10389478" y="4178178"/>
            <a:chExt cx="1497754" cy="2224594"/>
          </a:xfrm>
        </p:grpSpPr>
        <p:pic>
          <p:nvPicPr>
            <p:cNvPr id="2135" name="Picture 2134">
              <a:extLst>
                <a:ext uri="{FF2B5EF4-FFF2-40B4-BE49-F238E27FC236}">
                  <a16:creationId xmlns:a16="http://schemas.microsoft.com/office/drawing/2014/main" id="{AD111CC7-DB21-E431-8D12-513F8C49C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597939" y="4178178"/>
              <a:ext cx="1080832" cy="1080832"/>
            </a:xfrm>
            <a:prstGeom prst="rect">
              <a:avLst/>
            </a:prstGeom>
          </p:spPr>
        </p:pic>
        <p:sp>
          <p:nvSpPr>
            <p:cNvPr id="2136" name="TextBox 2135">
              <a:extLst>
                <a:ext uri="{FF2B5EF4-FFF2-40B4-BE49-F238E27FC236}">
                  <a16:creationId xmlns:a16="http://schemas.microsoft.com/office/drawing/2014/main" id="{6DA064C6-3066-6D7B-ED74-880AC674C02E}"/>
                </a:ext>
              </a:extLst>
            </p:cNvPr>
            <p:cNvSpPr txBox="1"/>
            <p:nvPr/>
          </p:nvSpPr>
          <p:spPr>
            <a:xfrm>
              <a:off x="10389478" y="5371266"/>
              <a:ext cx="1497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Outer Layer</a:t>
              </a:r>
            </a:p>
          </p:txBody>
        </p:sp>
        <p:sp>
          <p:nvSpPr>
            <p:cNvPr id="2137" name="TextBox 2136">
              <a:extLst>
                <a:ext uri="{FF2B5EF4-FFF2-40B4-BE49-F238E27FC236}">
                  <a16:creationId xmlns:a16="http://schemas.microsoft.com/office/drawing/2014/main" id="{1FDE6F46-55C2-F0E6-1D30-EE86D00D871F}"/>
                </a:ext>
              </a:extLst>
            </p:cNvPr>
            <p:cNvSpPr txBox="1"/>
            <p:nvPr/>
          </p:nvSpPr>
          <p:spPr>
            <a:xfrm>
              <a:off x="10454882" y="5848774"/>
              <a:ext cx="136694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Outputs final classification</a:t>
              </a:r>
            </a:p>
          </p:txBody>
        </p:sp>
      </p:grpSp>
      <p:cxnSp>
        <p:nvCxnSpPr>
          <p:cNvPr id="2138" name="Connector: Elbow 2137">
            <a:extLst>
              <a:ext uri="{FF2B5EF4-FFF2-40B4-BE49-F238E27FC236}">
                <a16:creationId xmlns:a16="http://schemas.microsoft.com/office/drawing/2014/main" id="{5CFB04E2-CFA7-F6BE-0F14-967FFF315A6F}"/>
              </a:ext>
            </a:extLst>
          </p:cNvPr>
          <p:cNvCxnSpPr>
            <a:stCxn id="57" idx="2"/>
            <a:endCxn id="33" idx="0"/>
          </p:cNvCxnSpPr>
          <p:nvPr/>
        </p:nvCxnSpPr>
        <p:spPr>
          <a:xfrm rot="5400000">
            <a:off x="1551878" y="-5872401"/>
            <a:ext cx="303152" cy="956832"/>
          </a:xfrm>
          <a:prstGeom prst="bentConnector3">
            <a:avLst>
              <a:gd name="adj1" fmla="val 30503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9" name="Straight Arrow Connector 2138">
            <a:extLst>
              <a:ext uri="{FF2B5EF4-FFF2-40B4-BE49-F238E27FC236}">
                <a16:creationId xmlns:a16="http://schemas.microsoft.com/office/drawing/2014/main" id="{D1456909-63B3-3969-4F33-7D8D87E0A725}"/>
              </a:ext>
            </a:extLst>
          </p:cNvPr>
          <p:cNvCxnSpPr>
            <a:stCxn id="33" idx="3"/>
            <a:endCxn id="59" idx="1"/>
          </p:cNvCxnSpPr>
          <p:nvPr/>
        </p:nvCxnSpPr>
        <p:spPr>
          <a:xfrm>
            <a:off x="1951207" y="-4785837"/>
            <a:ext cx="372816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0" name="Connector: Elbow 2139">
            <a:extLst>
              <a:ext uri="{FF2B5EF4-FFF2-40B4-BE49-F238E27FC236}">
                <a16:creationId xmlns:a16="http://schemas.microsoft.com/office/drawing/2014/main" id="{5255D1FC-C7EB-5BD3-68C7-B3285B17E53E}"/>
              </a:ext>
            </a:extLst>
          </p:cNvPr>
          <p:cNvCxnSpPr>
            <a:cxnSpLocks/>
            <a:stCxn id="38" idx="2"/>
          </p:cNvCxnSpPr>
          <p:nvPr/>
        </p:nvCxnSpPr>
        <p:spPr>
          <a:xfrm rot="5400000">
            <a:off x="2444680" y="-4569169"/>
            <a:ext cx="370532" cy="850340"/>
          </a:xfrm>
          <a:prstGeom prst="bentConnector3">
            <a:avLst>
              <a:gd name="adj1" fmla="val 31903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1" name="Straight Arrow Connector 2140">
            <a:extLst>
              <a:ext uri="{FF2B5EF4-FFF2-40B4-BE49-F238E27FC236}">
                <a16:creationId xmlns:a16="http://schemas.microsoft.com/office/drawing/2014/main" id="{ADECAD5C-C3CD-FFB5-4E8B-CBD24113B35F}"/>
              </a:ext>
            </a:extLst>
          </p:cNvPr>
          <p:cNvCxnSpPr>
            <a:stCxn id="56" idx="7"/>
            <a:endCxn id="51" idx="3"/>
          </p:cNvCxnSpPr>
          <p:nvPr/>
        </p:nvCxnSpPr>
        <p:spPr>
          <a:xfrm>
            <a:off x="1558028" y="-3448034"/>
            <a:ext cx="286364" cy="43048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2" name="Straight Arrow Connector 2141">
            <a:extLst>
              <a:ext uri="{FF2B5EF4-FFF2-40B4-BE49-F238E27FC236}">
                <a16:creationId xmlns:a16="http://schemas.microsoft.com/office/drawing/2014/main" id="{53F9AC73-AE3D-A2CB-9068-1C2A22886705}"/>
              </a:ext>
            </a:extLst>
          </p:cNvPr>
          <p:cNvCxnSpPr>
            <a:cxnSpLocks/>
            <a:stCxn id="55" idx="7"/>
            <a:endCxn id="47" idx="3"/>
          </p:cNvCxnSpPr>
          <p:nvPr/>
        </p:nvCxnSpPr>
        <p:spPr>
          <a:xfrm>
            <a:off x="2197989" y="-3448034"/>
            <a:ext cx="286367" cy="43048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3" name="Straight Arrow Connector 2142">
            <a:extLst>
              <a:ext uri="{FF2B5EF4-FFF2-40B4-BE49-F238E27FC236}">
                <a16:creationId xmlns:a16="http://schemas.microsoft.com/office/drawing/2014/main" id="{01BAEEB8-7A56-E82E-F36B-20758C48C933}"/>
              </a:ext>
            </a:extLst>
          </p:cNvPr>
          <p:cNvCxnSpPr>
            <a:cxnSpLocks/>
            <a:stCxn id="54" idx="7"/>
            <a:endCxn id="45" idx="3"/>
          </p:cNvCxnSpPr>
          <p:nvPr/>
        </p:nvCxnSpPr>
        <p:spPr>
          <a:xfrm>
            <a:off x="2837954" y="-3448035"/>
            <a:ext cx="286365" cy="43048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4" name="Straight Arrow Connector 2143">
            <a:extLst>
              <a:ext uri="{FF2B5EF4-FFF2-40B4-BE49-F238E27FC236}">
                <a16:creationId xmlns:a16="http://schemas.microsoft.com/office/drawing/2014/main" id="{EFA941DE-AD1F-D4A2-8121-3BB1C5EFC24B}"/>
              </a:ext>
            </a:extLst>
          </p:cNvPr>
          <p:cNvCxnSpPr>
            <a:cxnSpLocks/>
            <a:stCxn id="53" idx="5"/>
            <a:endCxn id="47" idx="1"/>
          </p:cNvCxnSpPr>
          <p:nvPr/>
        </p:nvCxnSpPr>
        <p:spPr>
          <a:xfrm flipH="1">
            <a:off x="2836053" y="-3448036"/>
            <a:ext cx="290166" cy="43048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5" name="Straight Arrow Connector 2144">
            <a:extLst>
              <a:ext uri="{FF2B5EF4-FFF2-40B4-BE49-F238E27FC236}">
                <a16:creationId xmlns:a16="http://schemas.microsoft.com/office/drawing/2014/main" id="{C973F78A-7177-4409-FFA8-80BEA814865E}"/>
              </a:ext>
            </a:extLst>
          </p:cNvPr>
          <p:cNvCxnSpPr>
            <a:cxnSpLocks/>
            <a:stCxn id="54" idx="5"/>
            <a:endCxn id="51" idx="1"/>
          </p:cNvCxnSpPr>
          <p:nvPr/>
        </p:nvCxnSpPr>
        <p:spPr>
          <a:xfrm flipH="1">
            <a:off x="2196089" y="-3448035"/>
            <a:ext cx="290168" cy="43048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6" name="Straight Arrow Connector 2145">
            <a:extLst>
              <a:ext uri="{FF2B5EF4-FFF2-40B4-BE49-F238E27FC236}">
                <a16:creationId xmlns:a16="http://schemas.microsoft.com/office/drawing/2014/main" id="{B67F5172-5E50-EB04-B83E-54BC5B28A975}"/>
              </a:ext>
            </a:extLst>
          </p:cNvPr>
          <p:cNvCxnSpPr>
            <a:cxnSpLocks/>
            <a:stCxn id="55" idx="5"/>
            <a:endCxn id="52" idx="1"/>
          </p:cNvCxnSpPr>
          <p:nvPr/>
        </p:nvCxnSpPr>
        <p:spPr>
          <a:xfrm flipH="1">
            <a:off x="1556127" y="-3448034"/>
            <a:ext cx="290165" cy="43048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7" name="Straight Arrow Connector 2146">
            <a:extLst>
              <a:ext uri="{FF2B5EF4-FFF2-40B4-BE49-F238E27FC236}">
                <a16:creationId xmlns:a16="http://schemas.microsoft.com/office/drawing/2014/main" id="{412FD87D-660D-5A4B-2DC2-569E6B9A6DED}"/>
              </a:ext>
            </a:extLst>
          </p:cNvPr>
          <p:cNvCxnSpPr>
            <a:cxnSpLocks/>
            <a:stCxn id="51" idx="6"/>
            <a:endCxn id="44" idx="2"/>
          </p:cNvCxnSpPr>
          <p:nvPr/>
        </p:nvCxnSpPr>
        <p:spPr>
          <a:xfrm>
            <a:off x="2020240" y="-2593016"/>
            <a:ext cx="1" cy="49720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8" name="Straight Arrow Connector 2147">
            <a:extLst>
              <a:ext uri="{FF2B5EF4-FFF2-40B4-BE49-F238E27FC236}">
                <a16:creationId xmlns:a16="http://schemas.microsoft.com/office/drawing/2014/main" id="{A4450F9B-7E96-327F-435E-E976504A1F9D}"/>
              </a:ext>
            </a:extLst>
          </p:cNvPr>
          <p:cNvCxnSpPr>
            <a:cxnSpLocks/>
            <a:stCxn id="52" idx="7"/>
            <a:endCxn id="44" idx="3"/>
          </p:cNvCxnSpPr>
          <p:nvPr/>
        </p:nvCxnSpPr>
        <p:spPr>
          <a:xfrm>
            <a:off x="1556127" y="-2665855"/>
            <a:ext cx="288266" cy="64288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9" name="Straight Arrow Connector 2148">
            <a:extLst>
              <a:ext uri="{FF2B5EF4-FFF2-40B4-BE49-F238E27FC236}">
                <a16:creationId xmlns:a16="http://schemas.microsoft.com/office/drawing/2014/main" id="{B247DE5A-D667-B65B-C1EF-2EFBB08EAE4C}"/>
              </a:ext>
            </a:extLst>
          </p:cNvPr>
          <p:cNvCxnSpPr>
            <a:cxnSpLocks/>
            <a:stCxn id="47" idx="5"/>
            <a:endCxn id="44" idx="1"/>
          </p:cNvCxnSpPr>
          <p:nvPr/>
        </p:nvCxnSpPr>
        <p:spPr>
          <a:xfrm flipH="1">
            <a:off x="2196090" y="-2665855"/>
            <a:ext cx="288266" cy="64288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0" name="Straight Arrow Connector 2149">
            <a:extLst>
              <a:ext uri="{FF2B5EF4-FFF2-40B4-BE49-F238E27FC236}">
                <a16:creationId xmlns:a16="http://schemas.microsoft.com/office/drawing/2014/main" id="{8BDAF70E-9329-AAAE-10DB-966D49A6465D}"/>
              </a:ext>
            </a:extLst>
          </p:cNvPr>
          <p:cNvCxnSpPr>
            <a:cxnSpLocks/>
            <a:stCxn id="51" idx="7"/>
            <a:endCxn id="43" idx="3"/>
          </p:cNvCxnSpPr>
          <p:nvPr/>
        </p:nvCxnSpPr>
        <p:spPr>
          <a:xfrm>
            <a:off x="2196089" y="-2665855"/>
            <a:ext cx="288267" cy="64288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1" name="Straight Arrow Connector 2150">
            <a:extLst>
              <a:ext uri="{FF2B5EF4-FFF2-40B4-BE49-F238E27FC236}">
                <a16:creationId xmlns:a16="http://schemas.microsoft.com/office/drawing/2014/main" id="{ADB1329C-7874-1FA9-D733-99CBE14F8C0C}"/>
              </a:ext>
            </a:extLst>
          </p:cNvPr>
          <p:cNvCxnSpPr>
            <a:cxnSpLocks/>
            <a:stCxn id="47" idx="6"/>
            <a:endCxn id="43" idx="2"/>
          </p:cNvCxnSpPr>
          <p:nvPr/>
        </p:nvCxnSpPr>
        <p:spPr>
          <a:xfrm>
            <a:off x="2660204" y="-2593016"/>
            <a:ext cx="0" cy="49720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2" name="Straight Arrow Connector 2151">
            <a:extLst>
              <a:ext uri="{FF2B5EF4-FFF2-40B4-BE49-F238E27FC236}">
                <a16:creationId xmlns:a16="http://schemas.microsoft.com/office/drawing/2014/main" id="{EDE330EE-7C5F-90FC-5A93-02870C87BEF1}"/>
              </a:ext>
            </a:extLst>
          </p:cNvPr>
          <p:cNvCxnSpPr>
            <a:cxnSpLocks/>
            <a:stCxn id="45" idx="5"/>
            <a:endCxn id="43" idx="1"/>
          </p:cNvCxnSpPr>
          <p:nvPr/>
        </p:nvCxnSpPr>
        <p:spPr>
          <a:xfrm flipH="1">
            <a:off x="2836053" y="-2665855"/>
            <a:ext cx="288266" cy="64288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3" name="TextBox 2152">
            <a:extLst>
              <a:ext uri="{FF2B5EF4-FFF2-40B4-BE49-F238E27FC236}">
                <a16:creationId xmlns:a16="http://schemas.microsoft.com/office/drawing/2014/main" id="{26463988-3435-D835-D505-E89668ABF645}"/>
              </a:ext>
            </a:extLst>
          </p:cNvPr>
          <p:cNvSpPr txBox="1"/>
          <p:nvPr/>
        </p:nvSpPr>
        <p:spPr>
          <a:xfrm>
            <a:off x="271149" y="-3593105"/>
            <a:ext cx="90301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Inner Layer</a:t>
            </a:r>
          </a:p>
        </p:txBody>
      </p:sp>
      <p:sp>
        <p:nvSpPr>
          <p:cNvPr id="2154" name="TextBox 2153">
            <a:extLst>
              <a:ext uri="{FF2B5EF4-FFF2-40B4-BE49-F238E27FC236}">
                <a16:creationId xmlns:a16="http://schemas.microsoft.com/office/drawing/2014/main" id="{9921B902-C546-36A3-FEB4-6138ACF78C57}"/>
              </a:ext>
            </a:extLst>
          </p:cNvPr>
          <p:cNvSpPr txBox="1"/>
          <p:nvPr/>
        </p:nvSpPr>
        <p:spPr>
          <a:xfrm>
            <a:off x="271149" y="-2066497"/>
            <a:ext cx="15732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Outer Layer</a:t>
            </a:r>
          </a:p>
        </p:txBody>
      </p:sp>
      <p:sp>
        <p:nvSpPr>
          <p:cNvPr id="2157" name="TextBox 7">
            <a:extLst>
              <a:ext uri="{FF2B5EF4-FFF2-40B4-BE49-F238E27FC236}">
                <a16:creationId xmlns:a16="http://schemas.microsoft.com/office/drawing/2014/main" id="{F1229FC4-C2B2-606D-6F76-DBE069C64031}"/>
              </a:ext>
            </a:extLst>
          </p:cNvPr>
          <p:cNvSpPr txBox="1"/>
          <p:nvPr/>
        </p:nvSpPr>
        <p:spPr>
          <a:xfrm>
            <a:off x="306994" y="7199550"/>
            <a:ext cx="11578012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09630">
              <a:defRPr/>
            </a:pPr>
            <a:r>
              <a:rPr lang="en-US" sz="4400" b="1" dirty="0" err="1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EfficientNet</a:t>
            </a: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 B0 (EB0)</a:t>
            </a:r>
          </a:p>
        </p:txBody>
      </p:sp>
      <p:sp>
        <p:nvSpPr>
          <p:cNvPr id="2159" name="Rectangle: Rounded Corners 2158">
            <a:extLst>
              <a:ext uri="{FF2B5EF4-FFF2-40B4-BE49-F238E27FC236}">
                <a16:creationId xmlns:a16="http://schemas.microsoft.com/office/drawing/2014/main" id="{B181267B-E7DD-0FA8-6037-E19B9964A3C4}"/>
              </a:ext>
            </a:extLst>
          </p:cNvPr>
          <p:cNvSpPr/>
          <p:nvPr/>
        </p:nvSpPr>
        <p:spPr>
          <a:xfrm>
            <a:off x="4245206" y="13119447"/>
            <a:ext cx="7725323" cy="2500640"/>
          </a:xfrm>
          <a:prstGeom prst="roundRect">
            <a:avLst>
              <a:gd name="adj" fmla="val 2134"/>
            </a:avLst>
          </a:prstGeom>
          <a:noFill/>
          <a:ln w="76200">
            <a:solidFill>
              <a:srgbClr val="AB9B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60" name="Group 2159">
            <a:extLst>
              <a:ext uri="{FF2B5EF4-FFF2-40B4-BE49-F238E27FC236}">
                <a16:creationId xmlns:a16="http://schemas.microsoft.com/office/drawing/2014/main" id="{FA02221E-C7A4-6FE0-BFD9-C9BF20BF099F}"/>
              </a:ext>
            </a:extLst>
          </p:cNvPr>
          <p:cNvGrpSpPr/>
          <p:nvPr/>
        </p:nvGrpSpPr>
        <p:grpSpPr>
          <a:xfrm>
            <a:off x="4245206" y="8056386"/>
            <a:ext cx="7725323" cy="2804218"/>
            <a:chOff x="4245206" y="1082694"/>
            <a:chExt cx="7725323" cy="2804218"/>
          </a:xfrm>
        </p:grpSpPr>
        <p:sp>
          <p:nvSpPr>
            <p:cNvPr id="2161" name="TextBox 2160">
              <a:extLst>
                <a:ext uri="{FF2B5EF4-FFF2-40B4-BE49-F238E27FC236}">
                  <a16:creationId xmlns:a16="http://schemas.microsoft.com/office/drawing/2014/main" id="{6B209695-041D-1F95-61E0-34507FAD38EE}"/>
                </a:ext>
              </a:extLst>
            </p:cNvPr>
            <p:cNvSpPr txBox="1"/>
            <p:nvPr/>
          </p:nvSpPr>
          <p:spPr>
            <a:xfrm>
              <a:off x="4615883" y="2560306"/>
              <a:ext cx="21800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A CNN model designed for image classification.</a:t>
              </a:r>
            </a:p>
          </p:txBody>
        </p:sp>
        <p:sp>
          <p:nvSpPr>
            <p:cNvPr id="2162" name="TextBox 2161">
              <a:extLst>
                <a:ext uri="{FF2B5EF4-FFF2-40B4-BE49-F238E27FC236}">
                  <a16:creationId xmlns:a16="http://schemas.microsoft.com/office/drawing/2014/main" id="{BA841D70-728F-2177-1219-FF26ABC30731}"/>
                </a:ext>
              </a:extLst>
            </p:cNvPr>
            <p:cNvSpPr txBox="1"/>
            <p:nvPr/>
          </p:nvSpPr>
          <p:spPr>
            <a:xfrm>
              <a:off x="6901586" y="2560306"/>
              <a:ext cx="22706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dirty="0">
                  <a:solidFill>
                    <a:prstClr val="white"/>
                  </a:solidFill>
                  <a:latin typeface="Outfit" pitchFamily="2" charset="0"/>
                </a:rPr>
                <a:t>Pretrained on ImageNet-1K, 1.2 million images 1,000 object categories.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2163" name="TextBox 2162">
              <a:extLst>
                <a:ext uri="{FF2B5EF4-FFF2-40B4-BE49-F238E27FC236}">
                  <a16:creationId xmlns:a16="http://schemas.microsoft.com/office/drawing/2014/main" id="{7A3459CE-A37D-1904-B4BA-445938763332}"/>
                </a:ext>
              </a:extLst>
            </p:cNvPr>
            <p:cNvSpPr txBox="1"/>
            <p:nvPr/>
          </p:nvSpPr>
          <p:spPr>
            <a:xfrm>
              <a:off x="9277857" y="2560306"/>
              <a:ext cx="24152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Used as a baseline model for transfer learning, repurposing learned features.</a:t>
              </a:r>
            </a:p>
          </p:txBody>
        </p:sp>
        <p:sp>
          <p:nvSpPr>
            <p:cNvPr id="2164" name="Rectangle: Rounded Corners 2163">
              <a:extLst>
                <a:ext uri="{FF2B5EF4-FFF2-40B4-BE49-F238E27FC236}">
                  <a16:creationId xmlns:a16="http://schemas.microsoft.com/office/drawing/2014/main" id="{CD60AC30-09CA-0B7A-977C-1AF13086F7ED}"/>
                </a:ext>
              </a:extLst>
            </p:cNvPr>
            <p:cNvSpPr/>
            <p:nvPr/>
          </p:nvSpPr>
          <p:spPr>
            <a:xfrm>
              <a:off x="4245206" y="1082694"/>
              <a:ext cx="7725323" cy="2804218"/>
            </a:xfrm>
            <a:prstGeom prst="roundRect">
              <a:avLst>
                <a:gd name="adj" fmla="val 2134"/>
              </a:avLst>
            </a:prstGeom>
            <a:noFill/>
            <a:ln w="76200">
              <a:solidFill>
                <a:srgbClr val="AB9B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165" name="Picture 2164">
            <a:extLst>
              <a:ext uri="{FF2B5EF4-FFF2-40B4-BE49-F238E27FC236}">
                <a16:creationId xmlns:a16="http://schemas.microsoft.com/office/drawing/2014/main" id="{7A8483B0-D153-88C6-7BB0-3CAEE9B121E8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6347" y="13299080"/>
            <a:ext cx="1080832" cy="1080832"/>
          </a:xfrm>
          <a:prstGeom prst="rect">
            <a:avLst/>
          </a:prstGeom>
        </p:spPr>
      </p:pic>
      <p:sp>
        <p:nvSpPr>
          <p:cNvPr id="2166" name="TextBox 2165">
            <a:extLst>
              <a:ext uri="{FF2B5EF4-FFF2-40B4-BE49-F238E27FC236}">
                <a16:creationId xmlns:a16="http://schemas.microsoft.com/office/drawing/2014/main" id="{5114C8B4-65A4-5849-3E33-7100EC7C1A87}"/>
              </a:ext>
            </a:extLst>
          </p:cNvPr>
          <p:cNvSpPr txBox="1"/>
          <p:nvPr/>
        </p:nvSpPr>
        <p:spPr>
          <a:xfrm>
            <a:off x="4174589" y="14422918"/>
            <a:ext cx="1664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Initial Conv</a:t>
            </a:r>
          </a:p>
        </p:txBody>
      </p:sp>
      <p:sp>
        <p:nvSpPr>
          <p:cNvPr id="2167" name="TextBox 2166">
            <a:extLst>
              <a:ext uri="{FF2B5EF4-FFF2-40B4-BE49-F238E27FC236}">
                <a16:creationId xmlns:a16="http://schemas.microsoft.com/office/drawing/2014/main" id="{D2B9FD24-6C88-24B5-82F4-02A5AFBD116A}"/>
              </a:ext>
            </a:extLst>
          </p:cNvPr>
          <p:cNvSpPr txBox="1"/>
          <p:nvPr/>
        </p:nvSpPr>
        <p:spPr>
          <a:xfrm>
            <a:off x="4295956" y="14751037"/>
            <a:ext cx="142161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Extracts basic patterns and edges</a:t>
            </a:r>
          </a:p>
        </p:txBody>
      </p:sp>
      <p:pic>
        <p:nvPicPr>
          <p:cNvPr id="2168" name="Picture 2167">
            <a:extLst>
              <a:ext uri="{FF2B5EF4-FFF2-40B4-BE49-F238E27FC236}">
                <a16:creationId xmlns:a16="http://schemas.microsoft.com/office/drawing/2014/main" id="{EB91F034-466E-FA91-C50E-DB35E99F2939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4813" y="13299080"/>
            <a:ext cx="1080832" cy="1080832"/>
          </a:xfrm>
          <a:prstGeom prst="rect">
            <a:avLst/>
          </a:prstGeom>
        </p:spPr>
      </p:pic>
      <p:sp>
        <p:nvSpPr>
          <p:cNvPr id="2169" name="TextBox 2168">
            <a:extLst>
              <a:ext uri="{FF2B5EF4-FFF2-40B4-BE49-F238E27FC236}">
                <a16:creationId xmlns:a16="http://schemas.microsoft.com/office/drawing/2014/main" id="{1F67AE04-8921-B8C1-808F-70C8E388562C}"/>
              </a:ext>
            </a:extLst>
          </p:cNvPr>
          <p:cNvSpPr txBox="1"/>
          <p:nvPr/>
        </p:nvSpPr>
        <p:spPr>
          <a:xfrm>
            <a:off x="5813055" y="14422918"/>
            <a:ext cx="1664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Block N</a:t>
            </a:r>
          </a:p>
        </p:txBody>
      </p:sp>
      <p:sp>
        <p:nvSpPr>
          <p:cNvPr id="2170" name="TextBox 2169">
            <a:extLst>
              <a:ext uri="{FF2B5EF4-FFF2-40B4-BE49-F238E27FC236}">
                <a16:creationId xmlns:a16="http://schemas.microsoft.com/office/drawing/2014/main" id="{CE8AABB0-21D3-F5E3-9E25-19C8C8735A90}"/>
              </a:ext>
            </a:extLst>
          </p:cNvPr>
          <p:cNvSpPr txBox="1"/>
          <p:nvPr/>
        </p:nvSpPr>
        <p:spPr>
          <a:xfrm>
            <a:off x="5759350" y="14751037"/>
            <a:ext cx="17717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500" dirty="0">
                <a:solidFill>
                  <a:prstClr val="white"/>
                </a:solidFill>
                <a:latin typeface="Outfit" pitchFamily="2" charset="0"/>
              </a:rPr>
              <a:t>Allows model to progressively  extract features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pic>
        <p:nvPicPr>
          <p:cNvPr id="2171" name="Picture 2170">
            <a:extLst>
              <a:ext uri="{FF2B5EF4-FFF2-40B4-BE49-F238E27FC236}">
                <a16:creationId xmlns:a16="http://schemas.microsoft.com/office/drawing/2014/main" id="{535A34BB-F732-122F-0105-A6802A1CB29A}"/>
              </a:ext>
            </a:extLst>
          </p:cNvPr>
          <p:cNvPicPr>
            <a:picLocks noChangeAspect="1"/>
          </p:cNvPicPr>
          <p:nvPr/>
        </p:nvPicPr>
        <p:blipFill>
          <a:blip r:embed="rId1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25349" y="13299080"/>
            <a:ext cx="1080832" cy="1080832"/>
          </a:xfrm>
          <a:prstGeom prst="rect">
            <a:avLst/>
          </a:prstGeom>
        </p:spPr>
      </p:pic>
      <p:sp>
        <p:nvSpPr>
          <p:cNvPr id="2172" name="TextBox 2171">
            <a:extLst>
              <a:ext uri="{FF2B5EF4-FFF2-40B4-BE49-F238E27FC236}">
                <a16:creationId xmlns:a16="http://schemas.microsoft.com/office/drawing/2014/main" id="{57B49B79-DFD3-8ADF-EB9D-DF4693C6BB5E}"/>
              </a:ext>
            </a:extLst>
          </p:cNvPr>
          <p:cNvSpPr txBox="1"/>
          <p:nvPr/>
        </p:nvSpPr>
        <p:spPr>
          <a:xfrm>
            <a:off x="8933591" y="14422918"/>
            <a:ext cx="1664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prstClr val="white"/>
                </a:solidFill>
                <a:latin typeface="Outfit" pitchFamily="2" charset="0"/>
              </a:rPr>
              <a:t>NxN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2173" name="TextBox 2172">
            <a:extLst>
              <a:ext uri="{FF2B5EF4-FFF2-40B4-BE49-F238E27FC236}">
                <a16:creationId xmlns:a16="http://schemas.microsoft.com/office/drawing/2014/main" id="{12A3535C-0926-A6D8-1667-83D4DACE3C5D}"/>
              </a:ext>
            </a:extLst>
          </p:cNvPr>
          <p:cNvSpPr txBox="1"/>
          <p:nvPr/>
        </p:nvSpPr>
        <p:spPr>
          <a:xfrm>
            <a:off x="9015313" y="14745155"/>
            <a:ext cx="150090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dirty="0">
                <a:solidFill>
                  <a:prstClr val="white"/>
                </a:solidFill>
                <a:latin typeface="Outfit" pitchFamily="2" charset="0"/>
              </a:rPr>
              <a:t>Determines feature detector size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pic>
        <p:nvPicPr>
          <p:cNvPr id="2174" name="Picture 2173">
            <a:extLst>
              <a:ext uri="{FF2B5EF4-FFF2-40B4-BE49-F238E27FC236}">
                <a16:creationId xmlns:a16="http://schemas.microsoft.com/office/drawing/2014/main" id="{99221F7F-A421-2ECF-E820-644CD5B24CE4}"/>
              </a:ext>
            </a:extLst>
          </p:cNvPr>
          <p:cNvPicPr>
            <a:picLocks noChangeAspect="1"/>
          </p:cNvPicPr>
          <p:nvPr/>
        </p:nvPicPr>
        <p:blipFill>
          <a:blip r:embed="rId1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4052" y="13299080"/>
            <a:ext cx="1080832" cy="1080832"/>
          </a:xfrm>
          <a:prstGeom prst="rect">
            <a:avLst/>
          </a:prstGeom>
        </p:spPr>
      </p:pic>
      <p:sp>
        <p:nvSpPr>
          <p:cNvPr id="2175" name="TextBox 2174">
            <a:extLst>
              <a:ext uri="{FF2B5EF4-FFF2-40B4-BE49-F238E27FC236}">
                <a16:creationId xmlns:a16="http://schemas.microsoft.com/office/drawing/2014/main" id="{E8A447EE-694E-CBC7-0EDE-FAB002A439D0}"/>
              </a:ext>
            </a:extLst>
          </p:cNvPr>
          <p:cNvSpPr txBox="1"/>
          <p:nvPr/>
        </p:nvSpPr>
        <p:spPr>
          <a:xfrm>
            <a:off x="7412294" y="14422918"/>
            <a:ext cx="1664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MBConv</a:t>
            </a:r>
            <a:r>
              <a:rPr lang="en-US" b="1" dirty="0">
                <a:solidFill>
                  <a:prstClr val="white"/>
                </a:solidFill>
                <a:latin typeface="Outfit" pitchFamily="2" charset="0"/>
              </a:rPr>
              <a:t>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2176" name="TextBox 2175">
            <a:extLst>
              <a:ext uri="{FF2B5EF4-FFF2-40B4-BE49-F238E27FC236}">
                <a16:creationId xmlns:a16="http://schemas.microsoft.com/office/drawing/2014/main" id="{19A29D5C-AF20-09C9-C36E-1C0940EBDB99}"/>
              </a:ext>
            </a:extLst>
          </p:cNvPr>
          <p:cNvSpPr txBox="1"/>
          <p:nvPr/>
        </p:nvSpPr>
        <p:spPr>
          <a:xfrm>
            <a:off x="7376074" y="14754494"/>
            <a:ext cx="173679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500" dirty="0">
                <a:solidFill>
                  <a:prstClr val="white"/>
                </a:solidFill>
                <a:latin typeface="Outfit" pitchFamily="2" charset="0"/>
              </a:rPr>
              <a:t>Expand, filters then compresses the data</a:t>
            </a:r>
          </a:p>
        </p:txBody>
      </p:sp>
      <p:sp>
        <p:nvSpPr>
          <p:cNvPr id="2177" name="TextBox 2176">
            <a:extLst>
              <a:ext uri="{FF2B5EF4-FFF2-40B4-BE49-F238E27FC236}">
                <a16:creationId xmlns:a16="http://schemas.microsoft.com/office/drawing/2014/main" id="{7E7481AD-6D57-3193-7958-7BC31C584261}"/>
              </a:ext>
            </a:extLst>
          </p:cNvPr>
          <p:cNvSpPr txBox="1"/>
          <p:nvPr/>
        </p:nvSpPr>
        <p:spPr>
          <a:xfrm>
            <a:off x="10306181" y="14422918"/>
            <a:ext cx="1664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Feature Map</a:t>
            </a:r>
          </a:p>
        </p:txBody>
      </p:sp>
      <p:sp>
        <p:nvSpPr>
          <p:cNvPr id="2178" name="TextBox 2177">
            <a:extLst>
              <a:ext uri="{FF2B5EF4-FFF2-40B4-BE49-F238E27FC236}">
                <a16:creationId xmlns:a16="http://schemas.microsoft.com/office/drawing/2014/main" id="{805FBB50-91ED-CC13-B00C-44F4EA1EB43D}"/>
              </a:ext>
            </a:extLst>
          </p:cNvPr>
          <p:cNvSpPr txBox="1"/>
          <p:nvPr/>
        </p:nvSpPr>
        <p:spPr>
          <a:xfrm>
            <a:off x="10427548" y="14751037"/>
            <a:ext cx="142161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Map of detected features</a:t>
            </a:r>
          </a:p>
        </p:txBody>
      </p:sp>
      <p:pic>
        <p:nvPicPr>
          <p:cNvPr id="2179" name="Picture 2178">
            <a:extLst>
              <a:ext uri="{FF2B5EF4-FFF2-40B4-BE49-F238E27FC236}">
                <a16:creationId xmlns:a16="http://schemas.microsoft.com/office/drawing/2014/main" id="{A806AF0A-29AC-E5DE-0FFB-657D28C9499E}"/>
              </a:ext>
            </a:extLst>
          </p:cNvPr>
          <p:cNvPicPr>
            <a:picLocks noChangeAspect="1"/>
          </p:cNvPicPr>
          <p:nvPr/>
        </p:nvPicPr>
        <p:blipFill>
          <a:blip r:embed="rId2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2688" y="8368071"/>
            <a:ext cx="1056376" cy="1056376"/>
          </a:xfrm>
          <a:prstGeom prst="rect">
            <a:avLst/>
          </a:prstGeom>
        </p:spPr>
      </p:pic>
      <p:pic>
        <p:nvPicPr>
          <p:cNvPr id="2180" name="Picture 2179">
            <a:extLst>
              <a:ext uri="{FF2B5EF4-FFF2-40B4-BE49-F238E27FC236}">
                <a16:creationId xmlns:a16="http://schemas.microsoft.com/office/drawing/2014/main" id="{3B471EB3-E7A8-B022-9955-6C8AABC029B5}"/>
              </a:ext>
            </a:extLst>
          </p:cNvPr>
          <p:cNvPicPr>
            <a:picLocks noChangeAspect="1"/>
          </p:cNvPicPr>
          <p:nvPr/>
        </p:nvPicPr>
        <p:blipFill>
          <a:blip r:embed="rId2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7322" y="8321075"/>
            <a:ext cx="1209466" cy="1209466"/>
          </a:xfrm>
          <a:prstGeom prst="rect">
            <a:avLst/>
          </a:prstGeom>
        </p:spPr>
      </p:pic>
      <p:pic>
        <p:nvPicPr>
          <p:cNvPr id="2181" name="Picture 2180">
            <a:extLst>
              <a:ext uri="{FF2B5EF4-FFF2-40B4-BE49-F238E27FC236}">
                <a16:creationId xmlns:a16="http://schemas.microsoft.com/office/drawing/2014/main" id="{10DD1448-9C43-51AC-FDA2-1F10DC29F6CE}"/>
              </a:ext>
            </a:extLst>
          </p:cNvPr>
          <p:cNvPicPr>
            <a:picLocks noChangeAspect="1"/>
          </p:cNvPicPr>
          <p:nvPr/>
        </p:nvPicPr>
        <p:blipFill>
          <a:blip r:embed="rId2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26621" y="8200771"/>
            <a:ext cx="1256522" cy="1256522"/>
          </a:xfrm>
          <a:prstGeom prst="rect">
            <a:avLst/>
          </a:prstGeom>
        </p:spPr>
      </p:pic>
      <p:grpSp>
        <p:nvGrpSpPr>
          <p:cNvPr id="2217" name="Group 2216">
            <a:extLst>
              <a:ext uri="{FF2B5EF4-FFF2-40B4-BE49-F238E27FC236}">
                <a16:creationId xmlns:a16="http://schemas.microsoft.com/office/drawing/2014/main" id="{5226D0FC-9E25-D2CA-FC29-2546B83624A7}"/>
              </a:ext>
            </a:extLst>
          </p:cNvPr>
          <p:cNvGrpSpPr/>
          <p:nvPr/>
        </p:nvGrpSpPr>
        <p:grpSpPr>
          <a:xfrm>
            <a:off x="310208" y="9400398"/>
            <a:ext cx="3802325" cy="5416491"/>
            <a:chOff x="310208" y="9400398"/>
            <a:chExt cx="3802325" cy="5416491"/>
          </a:xfrm>
        </p:grpSpPr>
        <p:sp>
          <p:nvSpPr>
            <p:cNvPr id="2158" name="Rectangle: Rounded Corners 2157">
              <a:extLst>
                <a:ext uri="{FF2B5EF4-FFF2-40B4-BE49-F238E27FC236}">
                  <a16:creationId xmlns:a16="http://schemas.microsoft.com/office/drawing/2014/main" id="{AD940D9C-9632-403F-8844-06247F59613C}"/>
                </a:ext>
              </a:extLst>
            </p:cNvPr>
            <p:cNvSpPr/>
            <p:nvPr/>
          </p:nvSpPr>
          <p:spPr>
            <a:xfrm>
              <a:off x="310208" y="9400398"/>
              <a:ext cx="3802325" cy="5416491"/>
            </a:xfrm>
            <a:prstGeom prst="roundRect">
              <a:avLst>
                <a:gd name="adj" fmla="val 2134"/>
              </a:avLst>
            </a:prstGeom>
            <a:noFill/>
            <a:ln w="76200">
              <a:solidFill>
                <a:srgbClr val="AB9B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2" name="Rectangle: Rounded Corners 2181">
              <a:extLst>
                <a:ext uri="{FF2B5EF4-FFF2-40B4-BE49-F238E27FC236}">
                  <a16:creationId xmlns:a16="http://schemas.microsoft.com/office/drawing/2014/main" id="{3B574018-76A9-0843-1A1C-4884A915DB0F}"/>
                </a:ext>
              </a:extLst>
            </p:cNvPr>
            <p:cNvSpPr/>
            <p:nvPr/>
          </p:nvSpPr>
          <p:spPr>
            <a:xfrm>
              <a:off x="683448" y="9514920"/>
              <a:ext cx="1782066" cy="22009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Outfit" pitchFamily="2" charset="0"/>
                </a:rPr>
                <a:t>Conv 3x3</a:t>
              </a:r>
            </a:p>
          </p:txBody>
        </p:sp>
        <p:sp>
          <p:nvSpPr>
            <p:cNvPr id="2183" name="Rectangle: Rounded Corners 2182">
              <a:extLst>
                <a:ext uri="{FF2B5EF4-FFF2-40B4-BE49-F238E27FC236}">
                  <a16:creationId xmlns:a16="http://schemas.microsoft.com/office/drawing/2014/main" id="{AB41146E-F1EF-F27A-3EC0-218C9289C37A}"/>
                </a:ext>
              </a:extLst>
            </p:cNvPr>
            <p:cNvSpPr/>
            <p:nvPr/>
          </p:nvSpPr>
          <p:spPr>
            <a:xfrm>
              <a:off x="683448" y="9810448"/>
              <a:ext cx="1782066" cy="22009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Outfit" pitchFamily="2" charset="0"/>
                </a:rPr>
                <a:t>MBConv1, 3x3</a:t>
              </a:r>
            </a:p>
          </p:txBody>
        </p:sp>
        <p:sp>
          <p:nvSpPr>
            <p:cNvPr id="2184" name="Rectangle: Rounded Corners 2183">
              <a:extLst>
                <a:ext uri="{FF2B5EF4-FFF2-40B4-BE49-F238E27FC236}">
                  <a16:creationId xmlns:a16="http://schemas.microsoft.com/office/drawing/2014/main" id="{A2A3DEBD-0974-0C8A-DCBE-9667D8FDDFD7}"/>
                </a:ext>
              </a:extLst>
            </p:cNvPr>
            <p:cNvSpPr/>
            <p:nvPr/>
          </p:nvSpPr>
          <p:spPr>
            <a:xfrm>
              <a:off x="683448" y="10105976"/>
              <a:ext cx="1782066" cy="22009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Outfit" pitchFamily="2" charset="0"/>
                </a:rPr>
                <a:t>MBConv6, 3x3</a:t>
              </a:r>
            </a:p>
          </p:txBody>
        </p:sp>
        <p:sp>
          <p:nvSpPr>
            <p:cNvPr id="2185" name="Rectangle: Rounded Corners 2184">
              <a:extLst>
                <a:ext uri="{FF2B5EF4-FFF2-40B4-BE49-F238E27FC236}">
                  <a16:creationId xmlns:a16="http://schemas.microsoft.com/office/drawing/2014/main" id="{75D32EA3-43CE-6807-7976-1F63613E8897}"/>
                </a:ext>
              </a:extLst>
            </p:cNvPr>
            <p:cNvSpPr/>
            <p:nvPr/>
          </p:nvSpPr>
          <p:spPr>
            <a:xfrm>
              <a:off x="683448" y="10401504"/>
              <a:ext cx="1782066" cy="22009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Outfit" pitchFamily="2" charset="0"/>
                </a:rPr>
                <a:t>MBConv6, 3x3</a:t>
              </a:r>
            </a:p>
          </p:txBody>
        </p:sp>
        <p:sp>
          <p:nvSpPr>
            <p:cNvPr id="2186" name="Rectangle: Rounded Corners 2185">
              <a:extLst>
                <a:ext uri="{FF2B5EF4-FFF2-40B4-BE49-F238E27FC236}">
                  <a16:creationId xmlns:a16="http://schemas.microsoft.com/office/drawing/2014/main" id="{EDDA8D49-F91C-2408-2D69-86E0ECBD0789}"/>
                </a:ext>
              </a:extLst>
            </p:cNvPr>
            <p:cNvSpPr/>
            <p:nvPr/>
          </p:nvSpPr>
          <p:spPr>
            <a:xfrm>
              <a:off x="507144" y="10697032"/>
              <a:ext cx="2085546" cy="2200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Outfit" pitchFamily="2" charset="0"/>
                </a:rPr>
                <a:t>MBConv6, 5x5</a:t>
              </a:r>
            </a:p>
          </p:txBody>
        </p:sp>
        <p:sp>
          <p:nvSpPr>
            <p:cNvPr id="2187" name="Rectangle: Rounded Corners 2186">
              <a:extLst>
                <a:ext uri="{FF2B5EF4-FFF2-40B4-BE49-F238E27FC236}">
                  <a16:creationId xmlns:a16="http://schemas.microsoft.com/office/drawing/2014/main" id="{02E73D34-79D5-4A8F-9C40-4D99EFF95D65}"/>
                </a:ext>
              </a:extLst>
            </p:cNvPr>
            <p:cNvSpPr/>
            <p:nvPr/>
          </p:nvSpPr>
          <p:spPr>
            <a:xfrm>
              <a:off x="507144" y="10992560"/>
              <a:ext cx="2085546" cy="2200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Outfit" pitchFamily="2" charset="0"/>
                </a:rPr>
                <a:t>MBConv6, 5x5</a:t>
              </a:r>
            </a:p>
          </p:txBody>
        </p:sp>
        <p:sp>
          <p:nvSpPr>
            <p:cNvPr id="2188" name="Rectangle: Rounded Corners 2187">
              <a:extLst>
                <a:ext uri="{FF2B5EF4-FFF2-40B4-BE49-F238E27FC236}">
                  <a16:creationId xmlns:a16="http://schemas.microsoft.com/office/drawing/2014/main" id="{FF3D9F4B-06BE-0E6C-2A15-DF40854B7DD8}"/>
                </a:ext>
              </a:extLst>
            </p:cNvPr>
            <p:cNvSpPr/>
            <p:nvPr/>
          </p:nvSpPr>
          <p:spPr>
            <a:xfrm>
              <a:off x="683448" y="11288088"/>
              <a:ext cx="1782066" cy="22009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Outfit" pitchFamily="2" charset="0"/>
                </a:rPr>
                <a:t>MBConv6, 3x3</a:t>
              </a:r>
            </a:p>
          </p:txBody>
        </p:sp>
        <p:sp>
          <p:nvSpPr>
            <p:cNvPr id="2189" name="Rectangle: Rounded Corners 2188">
              <a:extLst>
                <a:ext uri="{FF2B5EF4-FFF2-40B4-BE49-F238E27FC236}">
                  <a16:creationId xmlns:a16="http://schemas.microsoft.com/office/drawing/2014/main" id="{8342A883-264F-0FD6-8D3D-4C3BFB22DD7E}"/>
                </a:ext>
              </a:extLst>
            </p:cNvPr>
            <p:cNvSpPr/>
            <p:nvPr/>
          </p:nvSpPr>
          <p:spPr>
            <a:xfrm>
              <a:off x="683448" y="11583616"/>
              <a:ext cx="1782066" cy="22009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Outfit" pitchFamily="2" charset="0"/>
                </a:rPr>
                <a:t>MBConv6, 3x3</a:t>
              </a:r>
            </a:p>
          </p:txBody>
        </p:sp>
        <p:sp>
          <p:nvSpPr>
            <p:cNvPr id="2190" name="Rectangle: Rounded Corners 2189">
              <a:extLst>
                <a:ext uri="{FF2B5EF4-FFF2-40B4-BE49-F238E27FC236}">
                  <a16:creationId xmlns:a16="http://schemas.microsoft.com/office/drawing/2014/main" id="{A63586A6-9D76-B701-0599-37C8861818BC}"/>
                </a:ext>
              </a:extLst>
            </p:cNvPr>
            <p:cNvSpPr/>
            <p:nvPr/>
          </p:nvSpPr>
          <p:spPr>
            <a:xfrm>
              <a:off x="683448" y="11879144"/>
              <a:ext cx="1782066" cy="22009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Outfit" pitchFamily="2" charset="0"/>
                </a:rPr>
                <a:t>MBConv6, 3x3</a:t>
              </a:r>
            </a:p>
          </p:txBody>
        </p:sp>
        <p:sp>
          <p:nvSpPr>
            <p:cNvPr id="2191" name="Rectangle: Rounded Corners 2190">
              <a:extLst>
                <a:ext uri="{FF2B5EF4-FFF2-40B4-BE49-F238E27FC236}">
                  <a16:creationId xmlns:a16="http://schemas.microsoft.com/office/drawing/2014/main" id="{7ED08305-ACD6-E966-C7DC-4A14C520807E}"/>
                </a:ext>
              </a:extLst>
            </p:cNvPr>
            <p:cNvSpPr/>
            <p:nvPr/>
          </p:nvSpPr>
          <p:spPr>
            <a:xfrm>
              <a:off x="507144" y="12174672"/>
              <a:ext cx="2085546" cy="22009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Outfit" pitchFamily="2" charset="0"/>
                </a:rPr>
                <a:t>MBConv6, 5x5</a:t>
              </a:r>
            </a:p>
          </p:txBody>
        </p:sp>
        <p:sp>
          <p:nvSpPr>
            <p:cNvPr id="2192" name="Rectangle: Rounded Corners 2191">
              <a:extLst>
                <a:ext uri="{FF2B5EF4-FFF2-40B4-BE49-F238E27FC236}">
                  <a16:creationId xmlns:a16="http://schemas.microsoft.com/office/drawing/2014/main" id="{1F40B911-AA3F-8234-6D1E-10B06824994B}"/>
                </a:ext>
              </a:extLst>
            </p:cNvPr>
            <p:cNvSpPr/>
            <p:nvPr/>
          </p:nvSpPr>
          <p:spPr>
            <a:xfrm>
              <a:off x="507144" y="12470200"/>
              <a:ext cx="2085546" cy="22009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Outfit" pitchFamily="2" charset="0"/>
                </a:rPr>
                <a:t>MBConv6, 5x5</a:t>
              </a:r>
            </a:p>
          </p:txBody>
        </p:sp>
        <p:sp>
          <p:nvSpPr>
            <p:cNvPr id="2193" name="Rectangle: Rounded Corners 2192">
              <a:extLst>
                <a:ext uri="{FF2B5EF4-FFF2-40B4-BE49-F238E27FC236}">
                  <a16:creationId xmlns:a16="http://schemas.microsoft.com/office/drawing/2014/main" id="{45F42DAB-C052-B188-C394-197ED4FEA2DD}"/>
                </a:ext>
              </a:extLst>
            </p:cNvPr>
            <p:cNvSpPr/>
            <p:nvPr/>
          </p:nvSpPr>
          <p:spPr>
            <a:xfrm>
              <a:off x="507144" y="12765728"/>
              <a:ext cx="2085546" cy="22009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Outfit" pitchFamily="2" charset="0"/>
                </a:rPr>
                <a:t>MBConv6, 5x5</a:t>
              </a:r>
            </a:p>
          </p:txBody>
        </p:sp>
        <p:sp>
          <p:nvSpPr>
            <p:cNvPr id="2194" name="Rectangle: Rounded Corners 2193">
              <a:extLst>
                <a:ext uri="{FF2B5EF4-FFF2-40B4-BE49-F238E27FC236}">
                  <a16:creationId xmlns:a16="http://schemas.microsoft.com/office/drawing/2014/main" id="{82E9945C-4F07-1514-8EC5-A55E4EA05629}"/>
                </a:ext>
              </a:extLst>
            </p:cNvPr>
            <p:cNvSpPr/>
            <p:nvPr/>
          </p:nvSpPr>
          <p:spPr>
            <a:xfrm>
              <a:off x="507144" y="13061256"/>
              <a:ext cx="2085546" cy="220096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Outfit" pitchFamily="2" charset="0"/>
                </a:rPr>
                <a:t>MBConv6, 5x5</a:t>
              </a:r>
            </a:p>
          </p:txBody>
        </p:sp>
        <p:sp>
          <p:nvSpPr>
            <p:cNvPr id="2195" name="Rectangle: Rounded Corners 2194">
              <a:extLst>
                <a:ext uri="{FF2B5EF4-FFF2-40B4-BE49-F238E27FC236}">
                  <a16:creationId xmlns:a16="http://schemas.microsoft.com/office/drawing/2014/main" id="{5F08151C-FAB8-4987-FBA2-26E23A69EDAE}"/>
                </a:ext>
              </a:extLst>
            </p:cNvPr>
            <p:cNvSpPr/>
            <p:nvPr/>
          </p:nvSpPr>
          <p:spPr>
            <a:xfrm>
              <a:off x="507144" y="13356784"/>
              <a:ext cx="2085546" cy="220096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Outfit" pitchFamily="2" charset="0"/>
                </a:rPr>
                <a:t>MBConv6, 5x5</a:t>
              </a:r>
            </a:p>
          </p:txBody>
        </p:sp>
        <p:sp>
          <p:nvSpPr>
            <p:cNvPr id="2196" name="Rectangle: Rounded Corners 2195">
              <a:extLst>
                <a:ext uri="{FF2B5EF4-FFF2-40B4-BE49-F238E27FC236}">
                  <a16:creationId xmlns:a16="http://schemas.microsoft.com/office/drawing/2014/main" id="{7B6A2A28-7072-816D-5DCE-2FEAB8FFB982}"/>
                </a:ext>
              </a:extLst>
            </p:cNvPr>
            <p:cNvSpPr/>
            <p:nvPr/>
          </p:nvSpPr>
          <p:spPr>
            <a:xfrm>
              <a:off x="661287" y="14243364"/>
              <a:ext cx="1820213" cy="22009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Outfit" pitchFamily="2" charset="0"/>
                </a:rPr>
                <a:t>MBConv6, 3x3</a:t>
              </a:r>
            </a:p>
          </p:txBody>
        </p:sp>
        <p:sp>
          <p:nvSpPr>
            <p:cNvPr id="2197" name="Rectangle: Rounded Corners 2196">
              <a:extLst>
                <a:ext uri="{FF2B5EF4-FFF2-40B4-BE49-F238E27FC236}">
                  <a16:creationId xmlns:a16="http://schemas.microsoft.com/office/drawing/2014/main" id="{83E29C89-9D7C-37FD-3C84-AB04BB70E97D}"/>
                </a:ext>
              </a:extLst>
            </p:cNvPr>
            <p:cNvSpPr/>
            <p:nvPr/>
          </p:nvSpPr>
          <p:spPr>
            <a:xfrm>
              <a:off x="507144" y="13652312"/>
              <a:ext cx="2085546" cy="220096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Outfit" pitchFamily="2" charset="0"/>
                </a:rPr>
                <a:t>MBConv6, 5x5</a:t>
              </a:r>
            </a:p>
          </p:txBody>
        </p:sp>
        <p:sp>
          <p:nvSpPr>
            <p:cNvPr id="2198" name="Rectangle: Rounded Corners 2197">
              <a:extLst>
                <a:ext uri="{FF2B5EF4-FFF2-40B4-BE49-F238E27FC236}">
                  <a16:creationId xmlns:a16="http://schemas.microsoft.com/office/drawing/2014/main" id="{866A8E68-4584-D67B-5801-F5788F2B3F1D}"/>
                </a:ext>
              </a:extLst>
            </p:cNvPr>
            <p:cNvSpPr/>
            <p:nvPr/>
          </p:nvSpPr>
          <p:spPr>
            <a:xfrm>
              <a:off x="507144" y="13947840"/>
              <a:ext cx="2085546" cy="220096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Outfit" pitchFamily="2" charset="0"/>
                </a:rPr>
                <a:t>MBConv6, 5x5</a:t>
              </a:r>
            </a:p>
          </p:txBody>
        </p:sp>
        <p:cxnSp>
          <p:nvCxnSpPr>
            <p:cNvPr id="2199" name="Straight Arrow Connector 2198">
              <a:extLst>
                <a:ext uri="{FF2B5EF4-FFF2-40B4-BE49-F238E27FC236}">
                  <a16:creationId xmlns:a16="http://schemas.microsoft.com/office/drawing/2014/main" id="{A21E6AFA-0EF4-61FB-EFC8-ABD65675E5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65514" y="9620337"/>
              <a:ext cx="318977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00" name="Rectangle: Rounded Corners 2199">
              <a:extLst>
                <a:ext uri="{FF2B5EF4-FFF2-40B4-BE49-F238E27FC236}">
                  <a16:creationId xmlns:a16="http://schemas.microsoft.com/office/drawing/2014/main" id="{BD447201-EF1C-AD8F-12E7-243308BA7BE1}"/>
                </a:ext>
              </a:extLst>
            </p:cNvPr>
            <p:cNvSpPr/>
            <p:nvPr/>
          </p:nvSpPr>
          <p:spPr>
            <a:xfrm>
              <a:off x="2703707" y="9510289"/>
              <a:ext cx="1348116" cy="22009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Outfit" pitchFamily="2" charset="0"/>
                </a:rPr>
                <a:t>Input Image</a:t>
              </a:r>
            </a:p>
          </p:txBody>
        </p:sp>
        <p:sp>
          <p:nvSpPr>
            <p:cNvPr id="2201" name="Rectangle: Rounded Corners 2200">
              <a:extLst>
                <a:ext uri="{FF2B5EF4-FFF2-40B4-BE49-F238E27FC236}">
                  <a16:creationId xmlns:a16="http://schemas.microsoft.com/office/drawing/2014/main" id="{3A8A60DC-96B6-8396-157C-35AE971EA657}"/>
                </a:ext>
              </a:extLst>
            </p:cNvPr>
            <p:cNvSpPr/>
            <p:nvPr/>
          </p:nvSpPr>
          <p:spPr>
            <a:xfrm>
              <a:off x="2564590" y="9810448"/>
              <a:ext cx="1348116" cy="22009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Outfit" pitchFamily="2" charset="0"/>
                </a:rPr>
                <a:t>Block 1</a:t>
              </a:r>
            </a:p>
          </p:txBody>
        </p:sp>
        <p:sp>
          <p:nvSpPr>
            <p:cNvPr id="2202" name="Rectangle: Rounded Corners 2201">
              <a:extLst>
                <a:ext uri="{FF2B5EF4-FFF2-40B4-BE49-F238E27FC236}">
                  <a16:creationId xmlns:a16="http://schemas.microsoft.com/office/drawing/2014/main" id="{86EB1F4B-C561-AB38-C88A-3832B207E8AD}"/>
                </a:ext>
              </a:extLst>
            </p:cNvPr>
            <p:cNvSpPr/>
            <p:nvPr/>
          </p:nvSpPr>
          <p:spPr>
            <a:xfrm>
              <a:off x="2564590" y="10251060"/>
              <a:ext cx="1348116" cy="22009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Outfit" pitchFamily="2" charset="0"/>
                </a:rPr>
                <a:t>Block 2</a:t>
              </a:r>
            </a:p>
          </p:txBody>
        </p:sp>
        <p:sp>
          <p:nvSpPr>
            <p:cNvPr id="2203" name="Rectangle: Rounded Corners 2202">
              <a:extLst>
                <a:ext uri="{FF2B5EF4-FFF2-40B4-BE49-F238E27FC236}">
                  <a16:creationId xmlns:a16="http://schemas.microsoft.com/office/drawing/2014/main" id="{37E1B6D4-DD34-0CD8-4653-E414505D5796}"/>
                </a:ext>
              </a:extLst>
            </p:cNvPr>
            <p:cNvSpPr/>
            <p:nvPr/>
          </p:nvSpPr>
          <p:spPr>
            <a:xfrm>
              <a:off x="2703707" y="10849140"/>
              <a:ext cx="1348116" cy="22009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Outfit" pitchFamily="2" charset="0"/>
                </a:rPr>
                <a:t>Block 3</a:t>
              </a:r>
            </a:p>
          </p:txBody>
        </p:sp>
        <p:sp>
          <p:nvSpPr>
            <p:cNvPr id="2204" name="Rectangle: Rounded Corners 2203">
              <a:extLst>
                <a:ext uri="{FF2B5EF4-FFF2-40B4-BE49-F238E27FC236}">
                  <a16:creationId xmlns:a16="http://schemas.microsoft.com/office/drawing/2014/main" id="{2F60A1E8-1F97-0875-9FDB-6398C3FE6F6D}"/>
                </a:ext>
              </a:extLst>
            </p:cNvPr>
            <p:cNvSpPr/>
            <p:nvPr/>
          </p:nvSpPr>
          <p:spPr>
            <a:xfrm>
              <a:off x="2564590" y="11582140"/>
              <a:ext cx="1348116" cy="22009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Outfit" pitchFamily="2" charset="0"/>
                </a:rPr>
                <a:t>Block 4</a:t>
              </a:r>
            </a:p>
          </p:txBody>
        </p:sp>
        <p:sp>
          <p:nvSpPr>
            <p:cNvPr id="2205" name="Rectangle: Rounded Corners 2204">
              <a:extLst>
                <a:ext uri="{FF2B5EF4-FFF2-40B4-BE49-F238E27FC236}">
                  <a16:creationId xmlns:a16="http://schemas.microsoft.com/office/drawing/2014/main" id="{391EBB22-CC9A-3BF0-6D03-CE3E44A77AF4}"/>
                </a:ext>
              </a:extLst>
            </p:cNvPr>
            <p:cNvSpPr/>
            <p:nvPr/>
          </p:nvSpPr>
          <p:spPr>
            <a:xfrm>
              <a:off x="2703707" y="12466514"/>
              <a:ext cx="1348116" cy="22009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Outfit" pitchFamily="2" charset="0"/>
                </a:rPr>
                <a:t>Block 5</a:t>
              </a:r>
            </a:p>
          </p:txBody>
        </p:sp>
        <p:sp>
          <p:nvSpPr>
            <p:cNvPr id="2206" name="Rectangle: Rounded Corners 2205">
              <a:extLst>
                <a:ext uri="{FF2B5EF4-FFF2-40B4-BE49-F238E27FC236}">
                  <a16:creationId xmlns:a16="http://schemas.microsoft.com/office/drawing/2014/main" id="{D94A1118-FBC5-B18E-BB04-7D2C313222FE}"/>
                </a:ext>
              </a:extLst>
            </p:cNvPr>
            <p:cNvSpPr/>
            <p:nvPr/>
          </p:nvSpPr>
          <p:spPr>
            <a:xfrm>
              <a:off x="2703707" y="13531653"/>
              <a:ext cx="1348116" cy="22009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Outfit" pitchFamily="2" charset="0"/>
                </a:rPr>
                <a:t>Block 6</a:t>
              </a:r>
            </a:p>
          </p:txBody>
        </p:sp>
        <p:sp>
          <p:nvSpPr>
            <p:cNvPr id="2207" name="Rectangle: Rounded Corners 2206">
              <a:extLst>
                <a:ext uri="{FF2B5EF4-FFF2-40B4-BE49-F238E27FC236}">
                  <a16:creationId xmlns:a16="http://schemas.microsoft.com/office/drawing/2014/main" id="{E7BB0BE3-4A90-AA28-BB01-EA77A40ED17B}"/>
                </a:ext>
              </a:extLst>
            </p:cNvPr>
            <p:cNvSpPr/>
            <p:nvPr/>
          </p:nvSpPr>
          <p:spPr>
            <a:xfrm>
              <a:off x="2564590" y="14243364"/>
              <a:ext cx="1348116" cy="22009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Outfit" pitchFamily="2" charset="0"/>
                </a:rPr>
                <a:t>Block 7</a:t>
              </a:r>
            </a:p>
          </p:txBody>
        </p:sp>
        <p:sp>
          <p:nvSpPr>
            <p:cNvPr id="2208" name="Rectangle: Rounded Corners 2207">
              <a:extLst>
                <a:ext uri="{FF2B5EF4-FFF2-40B4-BE49-F238E27FC236}">
                  <a16:creationId xmlns:a16="http://schemas.microsoft.com/office/drawing/2014/main" id="{01A2F27D-47A0-D6CB-E34F-C11E24241506}"/>
                </a:ext>
              </a:extLst>
            </p:cNvPr>
            <p:cNvSpPr/>
            <p:nvPr/>
          </p:nvSpPr>
          <p:spPr>
            <a:xfrm>
              <a:off x="661286" y="14533139"/>
              <a:ext cx="1820214" cy="22009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Outfit" pitchFamily="2" charset="0"/>
                </a:rPr>
                <a:t>Feature Map</a:t>
              </a:r>
            </a:p>
          </p:txBody>
        </p:sp>
        <p:sp>
          <p:nvSpPr>
            <p:cNvPr id="2209" name="Right Brace 2208">
              <a:extLst>
                <a:ext uri="{FF2B5EF4-FFF2-40B4-BE49-F238E27FC236}">
                  <a16:creationId xmlns:a16="http://schemas.microsoft.com/office/drawing/2014/main" id="{9711CE8D-31A6-769E-9A0A-2AE309BDCE78}"/>
                </a:ext>
              </a:extLst>
            </p:cNvPr>
            <p:cNvSpPr/>
            <p:nvPr/>
          </p:nvSpPr>
          <p:spPr>
            <a:xfrm>
              <a:off x="2342383" y="9773127"/>
              <a:ext cx="450460" cy="292587"/>
            </a:xfrm>
            <a:prstGeom prst="rightBrace">
              <a:avLst>
                <a:gd name="adj1" fmla="val 0"/>
                <a:gd name="adj2" fmla="val 51731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0" name="Right Brace 2209">
              <a:extLst>
                <a:ext uri="{FF2B5EF4-FFF2-40B4-BE49-F238E27FC236}">
                  <a16:creationId xmlns:a16="http://schemas.microsoft.com/office/drawing/2014/main" id="{DA6CD014-8DCD-C117-75AB-41FEBF9368EA}"/>
                </a:ext>
              </a:extLst>
            </p:cNvPr>
            <p:cNvSpPr/>
            <p:nvPr/>
          </p:nvSpPr>
          <p:spPr>
            <a:xfrm>
              <a:off x="2342383" y="10072671"/>
              <a:ext cx="450460" cy="560707"/>
            </a:xfrm>
            <a:prstGeom prst="rightBrace">
              <a:avLst>
                <a:gd name="adj1" fmla="val 0"/>
                <a:gd name="adj2" fmla="val 51731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1" name="Right Brace 2210">
              <a:extLst>
                <a:ext uri="{FF2B5EF4-FFF2-40B4-BE49-F238E27FC236}">
                  <a16:creationId xmlns:a16="http://schemas.microsoft.com/office/drawing/2014/main" id="{56DBDF71-6E21-C841-D87D-CC64692C0C08}"/>
                </a:ext>
              </a:extLst>
            </p:cNvPr>
            <p:cNvSpPr/>
            <p:nvPr/>
          </p:nvSpPr>
          <p:spPr>
            <a:xfrm>
              <a:off x="2481500" y="10633378"/>
              <a:ext cx="450460" cy="623742"/>
            </a:xfrm>
            <a:prstGeom prst="rightBrace">
              <a:avLst>
                <a:gd name="adj1" fmla="val 0"/>
                <a:gd name="adj2" fmla="val 51731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2" name="Right Brace 2211">
              <a:extLst>
                <a:ext uri="{FF2B5EF4-FFF2-40B4-BE49-F238E27FC236}">
                  <a16:creationId xmlns:a16="http://schemas.microsoft.com/office/drawing/2014/main" id="{F3AEAF03-9624-C761-03B7-D65B0C89D667}"/>
                </a:ext>
              </a:extLst>
            </p:cNvPr>
            <p:cNvSpPr/>
            <p:nvPr/>
          </p:nvSpPr>
          <p:spPr>
            <a:xfrm>
              <a:off x="2342383" y="11248980"/>
              <a:ext cx="450460" cy="881228"/>
            </a:xfrm>
            <a:prstGeom prst="rightBrace">
              <a:avLst>
                <a:gd name="adj1" fmla="val 0"/>
                <a:gd name="adj2" fmla="val 51731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3" name="Right Brace 2212">
              <a:extLst>
                <a:ext uri="{FF2B5EF4-FFF2-40B4-BE49-F238E27FC236}">
                  <a16:creationId xmlns:a16="http://schemas.microsoft.com/office/drawing/2014/main" id="{71F6B499-D7E3-2F89-1583-AC2AB9F72362}"/>
                </a:ext>
              </a:extLst>
            </p:cNvPr>
            <p:cNvSpPr/>
            <p:nvPr/>
          </p:nvSpPr>
          <p:spPr>
            <a:xfrm>
              <a:off x="2481500" y="12136225"/>
              <a:ext cx="450460" cy="881228"/>
            </a:xfrm>
            <a:prstGeom prst="rightBrace">
              <a:avLst>
                <a:gd name="adj1" fmla="val 0"/>
                <a:gd name="adj2" fmla="val 51731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4" name="Right Brace 2213">
              <a:extLst>
                <a:ext uri="{FF2B5EF4-FFF2-40B4-BE49-F238E27FC236}">
                  <a16:creationId xmlns:a16="http://schemas.microsoft.com/office/drawing/2014/main" id="{93393786-1E29-AA96-60EE-50D863A6CC42}"/>
                </a:ext>
              </a:extLst>
            </p:cNvPr>
            <p:cNvSpPr/>
            <p:nvPr/>
          </p:nvSpPr>
          <p:spPr>
            <a:xfrm>
              <a:off x="2481500" y="13016898"/>
              <a:ext cx="450460" cy="1196781"/>
            </a:xfrm>
            <a:prstGeom prst="rightBrace">
              <a:avLst>
                <a:gd name="adj1" fmla="val 0"/>
                <a:gd name="adj2" fmla="val 51731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5" name="Right Brace 2214">
              <a:extLst>
                <a:ext uri="{FF2B5EF4-FFF2-40B4-BE49-F238E27FC236}">
                  <a16:creationId xmlns:a16="http://schemas.microsoft.com/office/drawing/2014/main" id="{9B15BEB6-B3F9-5BA4-60B1-82D7DA86B796}"/>
                </a:ext>
              </a:extLst>
            </p:cNvPr>
            <p:cNvSpPr/>
            <p:nvPr/>
          </p:nvSpPr>
          <p:spPr>
            <a:xfrm>
              <a:off x="2342383" y="14213679"/>
              <a:ext cx="450460" cy="275711"/>
            </a:xfrm>
            <a:prstGeom prst="rightBrace">
              <a:avLst>
                <a:gd name="adj1" fmla="val 0"/>
                <a:gd name="adj2" fmla="val 51731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16" name="Picture 2215">
            <a:extLst>
              <a:ext uri="{FF2B5EF4-FFF2-40B4-BE49-F238E27FC236}">
                <a16:creationId xmlns:a16="http://schemas.microsoft.com/office/drawing/2014/main" id="{63BB687F-D94E-79F9-6144-13F287E4E0EC}"/>
              </a:ext>
            </a:extLst>
          </p:cNvPr>
          <p:cNvPicPr>
            <a:picLocks noChangeAspect="1"/>
          </p:cNvPicPr>
          <p:nvPr/>
        </p:nvPicPr>
        <p:blipFill>
          <a:blip r:embed="rId2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07904" y="13375357"/>
            <a:ext cx="860902" cy="86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377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8" grpId="0"/>
      <p:bldP spid="30" grpId="0"/>
      <p:bldP spid="34" grpId="0"/>
      <p:bldP spid="35" grpId="0"/>
      <p:bldP spid="36" grpId="0"/>
      <p:bldP spid="37" grpId="0"/>
      <p:bldP spid="40" grpId="0"/>
      <p:bldP spid="41" grpId="0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43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7EAA1D-A2E9-B110-8175-CF16E2DD7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8C815ACB-A72A-7128-6189-E3D309BFD3A6}"/>
              </a:ext>
            </a:extLst>
          </p:cNvPr>
          <p:cNvSpPr txBox="1"/>
          <p:nvPr/>
        </p:nvSpPr>
        <p:spPr>
          <a:xfrm>
            <a:off x="306994" y="225858"/>
            <a:ext cx="11578012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09630">
              <a:defRPr/>
            </a:pPr>
            <a:r>
              <a:rPr lang="en-US" sz="4400" b="1" dirty="0" err="1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EfficientNet</a:t>
            </a: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 B0 (EB0)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0A1EB49-FA9E-3905-543B-4704B1B2B32D}"/>
              </a:ext>
            </a:extLst>
          </p:cNvPr>
          <p:cNvSpPr/>
          <p:nvPr/>
        </p:nvSpPr>
        <p:spPr>
          <a:xfrm>
            <a:off x="4245206" y="3998545"/>
            <a:ext cx="7725323" cy="2500640"/>
          </a:xfrm>
          <a:prstGeom prst="roundRect">
            <a:avLst>
              <a:gd name="adj" fmla="val 2134"/>
            </a:avLst>
          </a:prstGeom>
          <a:noFill/>
          <a:ln w="76200">
            <a:solidFill>
              <a:srgbClr val="AB9B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D12CF97-3E61-0D67-EE0E-B6D2747A9D28}"/>
              </a:ext>
            </a:extLst>
          </p:cNvPr>
          <p:cNvGrpSpPr/>
          <p:nvPr/>
        </p:nvGrpSpPr>
        <p:grpSpPr>
          <a:xfrm>
            <a:off x="4245206" y="1082694"/>
            <a:ext cx="7725323" cy="2804218"/>
            <a:chOff x="4245206" y="1082694"/>
            <a:chExt cx="7725323" cy="280421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47899A6-F427-0722-E1D0-4277E2CFE225}"/>
                </a:ext>
              </a:extLst>
            </p:cNvPr>
            <p:cNvSpPr txBox="1"/>
            <p:nvPr/>
          </p:nvSpPr>
          <p:spPr>
            <a:xfrm>
              <a:off x="4615883" y="2560306"/>
              <a:ext cx="21800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A CNN model designed for image classification.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8DFEF7D-2EA9-5308-07F5-661B53E50DDE}"/>
                </a:ext>
              </a:extLst>
            </p:cNvPr>
            <p:cNvSpPr txBox="1"/>
            <p:nvPr/>
          </p:nvSpPr>
          <p:spPr>
            <a:xfrm>
              <a:off x="6901586" y="2560306"/>
              <a:ext cx="22706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dirty="0">
                  <a:solidFill>
                    <a:prstClr val="white"/>
                  </a:solidFill>
                  <a:latin typeface="Outfit" pitchFamily="2" charset="0"/>
                </a:rPr>
                <a:t>Pretrained on ImageNet-1K, 1.2 million images 1,000 object categories.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F5F5AA8-99D1-A14B-3812-7D5866DBAD63}"/>
                </a:ext>
              </a:extLst>
            </p:cNvPr>
            <p:cNvSpPr txBox="1"/>
            <p:nvPr/>
          </p:nvSpPr>
          <p:spPr>
            <a:xfrm>
              <a:off x="9277857" y="2560306"/>
              <a:ext cx="24152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Used as a baseline model for transfer learning, repurposing learned features.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A9DC2D1-5141-615F-DA06-D939E2848539}"/>
                </a:ext>
              </a:extLst>
            </p:cNvPr>
            <p:cNvSpPr/>
            <p:nvPr/>
          </p:nvSpPr>
          <p:spPr>
            <a:xfrm>
              <a:off x="4245206" y="1082694"/>
              <a:ext cx="7725323" cy="2804218"/>
            </a:xfrm>
            <a:prstGeom prst="roundRect">
              <a:avLst>
                <a:gd name="adj" fmla="val 2134"/>
              </a:avLst>
            </a:prstGeom>
            <a:noFill/>
            <a:ln w="76200">
              <a:solidFill>
                <a:srgbClr val="AB9B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E0EDA48-AB13-859D-D915-3825EC5BD84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6347" y="4178178"/>
            <a:ext cx="1080832" cy="10808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70A4B3F-C4BA-87FE-AD0D-AEAD80766FEB}"/>
              </a:ext>
            </a:extLst>
          </p:cNvPr>
          <p:cNvSpPr txBox="1"/>
          <p:nvPr/>
        </p:nvSpPr>
        <p:spPr>
          <a:xfrm>
            <a:off x="4174589" y="5302016"/>
            <a:ext cx="1664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Initial Conv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DF23CF-C76E-C00E-D8CE-2D9C77B75722}"/>
              </a:ext>
            </a:extLst>
          </p:cNvPr>
          <p:cNvSpPr txBox="1"/>
          <p:nvPr/>
        </p:nvSpPr>
        <p:spPr>
          <a:xfrm>
            <a:off x="4295956" y="5630135"/>
            <a:ext cx="142161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Extracts basic patterns and edges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C62AA9-6E92-3247-8B4F-0BF3D6A0472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4813" y="4178178"/>
            <a:ext cx="1080832" cy="10808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7B92D01-B9B2-169A-E759-7DCBDD559C94}"/>
              </a:ext>
            </a:extLst>
          </p:cNvPr>
          <p:cNvSpPr txBox="1"/>
          <p:nvPr/>
        </p:nvSpPr>
        <p:spPr>
          <a:xfrm>
            <a:off x="5813055" y="5302016"/>
            <a:ext cx="1664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Block 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CF4E0F-B7AB-1E0D-C344-877AB2C61B0C}"/>
              </a:ext>
            </a:extLst>
          </p:cNvPr>
          <p:cNvSpPr txBox="1"/>
          <p:nvPr/>
        </p:nvSpPr>
        <p:spPr>
          <a:xfrm>
            <a:off x="5759350" y="5630135"/>
            <a:ext cx="17717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500" dirty="0">
                <a:solidFill>
                  <a:prstClr val="white"/>
                </a:solidFill>
                <a:latin typeface="Outfit" pitchFamily="2" charset="0"/>
              </a:rPr>
              <a:t>Allows model to progressively  extract features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B793659-9CBD-CD9A-B434-F86E36D63404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25349" y="4178178"/>
            <a:ext cx="1080832" cy="108083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67F0A9C-70F9-4100-0088-2F912090ACEF}"/>
              </a:ext>
            </a:extLst>
          </p:cNvPr>
          <p:cNvSpPr txBox="1"/>
          <p:nvPr/>
        </p:nvSpPr>
        <p:spPr>
          <a:xfrm>
            <a:off x="8933591" y="5302016"/>
            <a:ext cx="1664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prstClr val="white"/>
                </a:solidFill>
                <a:latin typeface="Outfit" pitchFamily="2" charset="0"/>
              </a:rPr>
              <a:t>NxN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949246-BA70-C14E-9CA8-AA2E5928DF30}"/>
              </a:ext>
            </a:extLst>
          </p:cNvPr>
          <p:cNvSpPr txBox="1"/>
          <p:nvPr/>
        </p:nvSpPr>
        <p:spPr>
          <a:xfrm>
            <a:off x="9015313" y="5624253"/>
            <a:ext cx="150090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dirty="0">
                <a:solidFill>
                  <a:prstClr val="white"/>
                </a:solidFill>
                <a:latin typeface="Outfit" pitchFamily="2" charset="0"/>
              </a:rPr>
              <a:t>Determines feature detector size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55A063-04CE-3F11-1A74-9EF191ABCA5E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4052" y="4178178"/>
            <a:ext cx="1080832" cy="108083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6B03B91-E401-FC55-9091-BFCB24999881}"/>
              </a:ext>
            </a:extLst>
          </p:cNvPr>
          <p:cNvSpPr txBox="1"/>
          <p:nvPr/>
        </p:nvSpPr>
        <p:spPr>
          <a:xfrm>
            <a:off x="7412294" y="5302016"/>
            <a:ext cx="1664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MBConv</a:t>
            </a:r>
            <a:r>
              <a:rPr lang="en-US" b="1" dirty="0">
                <a:solidFill>
                  <a:prstClr val="white"/>
                </a:solidFill>
                <a:latin typeface="Outfit" pitchFamily="2" charset="0"/>
              </a:rPr>
              <a:t>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2F1B676-6852-F2C9-7E1C-793959700DF9}"/>
              </a:ext>
            </a:extLst>
          </p:cNvPr>
          <p:cNvSpPr txBox="1"/>
          <p:nvPr/>
        </p:nvSpPr>
        <p:spPr>
          <a:xfrm>
            <a:off x="7376074" y="5633592"/>
            <a:ext cx="173679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500" dirty="0">
                <a:solidFill>
                  <a:prstClr val="white"/>
                </a:solidFill>
                <a:latin typeface="Outfit" pitchFamily="2" charset="0"/>
              </a:rPr>
              <a:t>Expand, filters then compresses the data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5090CD-7FD0-187B-6DD3-56ED39A1B6B3}"/>
              </a:ext>
            </a:extLst>
          </p:cNvPr>
          <p:cNvSpPr txBox="1"/>
          <p:nvPr/>
        </p:nvSpPr>
        <p:spPr>
          <a:xfrm>
            <a:off x="10306181" y="5302016"/>
            <a:ext cx="1664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Feature Map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F820450-63ED-86A3-41C6-A817FD667361}"/>
              </a:ext>
            </a:extLst>
          </p:cNvPr>
          <p:cNvSpPr txBox="1"/>
          <p:nvPr/>
        </p:nvSpPr>
        <p:spPr>
          <a:xfrm>
            <a:off x="10427548" y="5630135"/>
            <a:ext cx="142161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Map of detected features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3E359C-5440-A81C-80BF-6A983B91D503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2688" y="1394379"/>
            <a:ext cx="1056376" cy="10563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6152C3-1DFC-B341-610E-CE62F4081F8B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7322" y="1347383"/>
            <a:ext cx="1209466" cy="12094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B69FE0C-2F69-C39F-B1B8-8B67F79B2430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26621" y="1227079"/>
            <a:ext cx="1256522" cy="1256522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CC9E7E29-8535-5750-E565-BAD0F7879ED9}"/>
              </a:ext>
            </a:extLst>
          </p:cNvPr>
          <p:cNvGrpSpPr/>
          <p:nvPr/>
        </p:nvGrpSpPr>
        <p:grpSpPr>
          <a:xfrm>
            <a:off x="310208" y="1082693"/>
            <a:ext cx="3802325" cy="5416491"/>
            <a:chOff x="310208" y="1082693"/>
            <a:chExt cx="3802325" cy="5416491"/>
          </a:xfrm>
        </p:grpSpPr>
        <p:sp>
          <p:nvSpPr>
            <p:cNvPr id="191" name="Rectangle: Rounded Corners 190">
              <a:extLst>
                <a:ext uri="{FF2B5EF4-FFF2-40B4-BE49-F238E27FC236}">
                  <a16:creationId xmlns:a16="http://schemas.microsoft.com/office/drawing/2014/main" id="{3411BDC6-F913-7DCB-7FC4-DA3DAE88FD14}"/>
                </a:ext>
              </a:extLst>
            </p:cNvPr>
            <p:cNvSpPr/>
            <p:nvPr/>
          </p:nvSpPr>
          <p:spPr>
            <a:xfrm>
              <a:off x="310208" y="1082693"/>
              <a:ext cx="3802325" cy="5416491"/>
            </a:xfrm>
            <a:prstGeom prst="roundRect">
              <a:avLst>
                <a:gd name="adj" fmla="val 2134"/>
              </a:avLst>
            </a:prstGeom>
            <a:noFill/>
            <a:ln w="76200">
              <a:solidFill>
                <a:srgbClr val="AB9B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Rectangle: Rounded Corners 164">
              <a:extLst>
                <a:ext uri="{FF2B5EF4-FFF2-40B4-BE49-F238E27FC236}">
                  <a16:creationId xmlns:a16="http://schemas.microsoft.com/office/drawing/2014/main" id="{8059E2BC-0248-9B70-49F4-67587C5BB993}"/>
                </a:ext>
              </a:extLst>
            </p:cNvPr>
            <p:cNvSpPr/>
            <p:nvPr/>
          </p:nvSpPr>
          <p:spPr>
            <a:xfrm>
              <a:off x="683448" y="1197215"/>
              <a:ext cx="1782066" cy="22009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Outfit" pitchFamily="2" charset="0"/>
                </a:rPr>
                <a:t>Conv 3x3</a:t>
              </a:r>
            </a:p>
          </p:txBody>
        </p:sp>
        <p:sp>
          <p:nvSpPr>
            <p:cNvPr id="166" name="Rectangle: Rounded Corners 165">
              <a:extLst>
                <a:ext uri="{FF2B5EF4-FFF2-40B4-BE49-F238E27FC236}">
                  <a16:creationId xmlns:a16="http://schemas.microsoft.com/office/drawing/2014/main" id="{970C20FF-E978-2DEF-4AB0-8705F10BA853}"/>
                </a:ext>
              </a:extLst>
            </p:cNvPr>
            <p:cNvSpPr/>
            <p:nvPr/>
          </p:nvSpPr>
          <p:spPr>
            <a:xfrm>
              <a:off x="683448" y="1492743"/>
              <a:ext cx="1782066" cy="22009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Outfit" pitchFamily="2" charset="0"/>
                </a:rPr>
                <a:t>MBConv1, 3x3</a:t>
              </a:r>
            </a:p>
          </p:txBody>
        </p:sp>
        <p:sp>
          <p:nvSpPr>
            <p:cNvPr id="167" name="Rectangle: Rounded Corners 166">
              <a:extLst>
                <a:ext uri="{FF2B5EF4-FFF2-40B4-BE49-F238E27FC236}">
                  <a16:creationId xmlns:a16="http://schemas.microsoft.com/office/drawing/2014/main" id="{DDA9B47F-F7F4-D5AE-2F4E-8C9F77450FA1}"/>
                </a:ext>
              </a:extLst>
            </p:cNvPr>
            <p:cNvSpPr/>
            <p:nvPr/>
          </p:nvSpPr>
          <p:spPr>
            <a:xfrm>
              <a:off x="683448" y="1788271"/>
              <a:ext cx="1782066" cy="22009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Outfit" pitchFamily="2" charset="0"/>
                </a:rPr>
                <a:t>MBConv6, 3x3</a:t>
              </a:r>
            </a:p>
          </p:txBody>
        </p:sp>
        <p:sp>
          <p:nvSpPr>
            <p:cNvPr id="168" name="Rectangle: Rounded Corners 167">
              <a:extLst>
                <a:ext uri="{FF2B5EF4-FFF2-40B4-BE49-F238E27FC236}">
                  <a16:creationId xmlns:a16="http://schemas.microsoft.com/office/drawing/2014/main" id="{C373C1EF-1B9F-5EF6-6938-9F640630FF91}"/>
                </a:ext>
              </a:extLst>
            </p:cNvPr>
            <p:cNvSpPr/>
            <p:nvPr/>
          </p:nvSpPr>
          <p:spPr>
            <a:xfrm>
              <a:off x="683448" y="2083799"/>
              <a:ext cx="1782066" cy="22009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Outfit" pitchFamily="2" charset="0"/>
                </a:rPr>
                <a:t>MBConv6, 3x3</a:t>
              </a:r>
            </a:p>
          </p:txBody>
        </p:sp>
        <p:sp>
          <p:nvSpPr>
            <p:cNvPr id="169" name="Rectangle: Rounded Corners 168">
              <a:extLst>
                <a:ext uri="{FF2B5EF4-FFF2-40B4-BE49-F238E27FC236}">
                  <a16:creationId xmlns:a16="http://schemas.microsoft.com/office/drawing/2014/main" id="{D954D483-DFEE-0B02-B662-B5F1B89A0A15}"/>
                </a:ext>
              </a:extLst>
            </p:cNvPr>
            <p:cNvSpPr/>
            <p:nvPr/>
          </p:nvSpPr>
          <p:spPr>
            <a:xfrm>
              <a:off x="507144" y="2379327"/>
              <a:ext cx="2085546" cy="2200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Outfit" pitchFamily="2" charset="0"/>
                </a:rPr>
                <a:t>MBConv6, 5x5</a:t>
              </a:r>
            </a:p>
          </p:txBody>
        </p:sp>
        <p:sp>
          <p:nvSpPr>
            <p:cNvPr id="170" name="Rectangle: Rounded Corners 169">
              <a:extLst>
                <a:ext uri="{FF2B5EF4-FFF2-40B4-BE49-F238E27FC236}">
                  <a16:creationId xmlns:a16="http://schemas.microsoft.com/office/drawing/2014/main" id="{EE31BAB0-6512-FF5C-463C-00A24AB63AA1}"/>
                </a:ext>
              </a:extLst>
            </p:cNvPr>
            <p:cNvSpPr/>
            <p:nvPr/>
          </p:nvSpPr>
          <p:spPr>
            <a:xfrm>
              <a:off x="507144" y="2674855"/>
              <a:ext cx="2085546" cy="2200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Outfit" pitchFamily="2" charset="0"/>
                </a:rPr>
                <a:t>MBConv6, 5x5</a:t>
              </a:r>
            </a:p>
          </p:txBody>
        </p:sp>
        <p:sp>
          <p:nvSpPr>
            <p:cNvPr id="172" name="Rectangle: Rounded Corners 171">
              <a:extLst>
                <a:ext uri="{FF2B5EF4-FFF2-40B4-BE49-F238E27FC236}">
                  <a16:creationId xmlns:a16="http://schemas.microsoft.com/office/drawing/2014/main" id="{E9AD254F-791B-672D-29E8-543A6405BACE}"/>
                </a:ext>
              </a:extLst>
            </p:cNvPr>
            <p:cNvSpPr/>
            <p:nvPr/>
          </p:nvSpPr>
          <p:spPr>
            <a:xfrm>
              <a:off x="683448" y="2970383"/>
              <a:ext cx="1782066" cy="22009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Outfit" pitchFamily="2" charset="0"/>
                </a:rPr>
                <a:t>MBConv6, 3x3</a:t>
              </a:r>
            </a:p>
          </p:txBody>
        </p:sp>
        <p:sp>
          <p:nvSpPr>
            <p:cNvPr id="173" name="Rectangle: Rounded Corners 172">
              <a:extLst>
                <a:ext uri="{FF2B5EF4-FFF2-40B4-BE49-F238E27FC236}">
                  <a16:creationId xmlns:a16="http://schemas.microsoft.com/office/drawing/2014/main" id="{960F2DB4-75F1-8FA2-CB1F-3354720D412A}"/>
                </a:ext>
              </a:extLst>
            </p:cNvPr>
            <p:cNvSpPr/>
            <p:nvPr/>
          </p:nvSpPr>
          <p:spPr>
            <a:xfrm>
              <a:off x="683448" y="3265911"/>
              <a:ext cx="1782066" cy="22009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Outfit" pitchFamily="2" charset="0"/>
                </a:rPr>
                <a:t>MBConv6, 3x3</a:t>
              </a:r>
            </a:p>
          </p:txBody>
        </p:sp>
        <p:sp>
          <p:nvSpPr>
            <p:cNvPr id="174" name="Rectangle: Rounded Corners 173">
              <a:extLst>
                <a:ext uri="{FF2B5EF4-FFF2-40B4-BE49-F238E27FC236}">
                  <a16:creationId xmlns:a16="http://schemas.microsoft.com/office/drawing/2014/main" id="{9BBDB4CA-0A3D-EE38-21C3-AD4746D972F3}"/>
                </a:ext>
              </a:extLst>
            </p:cNvPr>
            <p:cNvSpPr/>
            <p:nvPr/>
          </p:nvSpPr>
          <p:spPr>
            <a:xfrm>
              <a:off x="683448" y="3561439"/>
              <a:ext cx="1782066" cy="22009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Outfit" pitchFamily="2" charset="0"/>
                </a:rPr>
                <a:t>MBConv6, 3x3</a:t>
              </a:r>
            </a:p>
          </p:txBody>
        </p:sp>
        <p:sp>
          <p:nvSpPr>
            <p:cNvPr id="175" name="Rectangle: Rounded Corners 174">
              <a:extLst>
                <a:ext uri="{FF2B5EF4-FFF2-40B4-BE49-F238E27FC236}">
                  <a16:creationId xmlns:a16="http://schemas.microsoft.com/office/drawing/2014/main" id="{C2958283-924F-1373-DB9F-F61E45AB0BD8}"/>
                </a:ext>
              </a:extLst>
            </p:cNvPr>
            <p:cNvSpPr/>
            <p:nvPr/>
          </p:nvSpPr>
          <p:spPr>
            <a:xfrm>
              <a:off x="507144" y="3856967"/>
              <a:ext cx="2085546" cy="22009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Outfit" pitchFamily="2" charset="0"/>
                </a:rPr>
                <a:t>MBConv6, 5x5</a:t>
              </a:r>
            </a:p>
          </p:txBody>
        </p:sp>
        <p:sp>
          <p:nvSpPr>
            <p:cNvPr id="176" name="Rectangle: Rounded Corners 175">
              <a:extLst>
                <a:ext uri="{FF2B5EF4-FFF2-40B4-BE49-F238E27FC236}">
                  <a16:creationId xmlns:a16="http://schemas.microsoft.com/office/drawing/2014/main" id="{07D03FD4-32DD-DA87-0291-93630C38D775}"/>
                </a:ext>
              </a:extLst>
            </p:cNvPr>
            <p:cNvSpPr/>
            <p:nvPr/>
          </p:nvSpPr>
          <p:spPr>
            <a:xfrm>
              <a:off x="507144" y="4152495"/>
              <a:ext cx="2085546" cy="22009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Outfit" pitchFamily="2" charset="0"/>
                </a:rPr>
                <a:t>MBConv6, 5x5</a:t>
              </a:r>
            </a:p>
          </p:txBody>
        </p:sp>
        <p:sp>
          <p:nvSpPr>
            <p:cNvPr id="177" name="Rectangle: Rounded Corners 176">
              <a:extLst>
                <a:ext uri="{FF2B5EF4-FFF2-40B4-BE49-F238E27FC236}">
                  <a16:creationId xmlns:a16="http://schemas.microsoft.com/office/drawing/2014/main" id="{0A6A6755-3667-4EAD-0618-7869A8E372EF}"/>
                </a:ext>
              </a:extLst>
            </p:cNvPr>
            <p:cNvSpPr/>
            <p:nvPr/>
          </p:nvSpPr>
          <p:spPr>
            <a:xfrm>
              <a:off x="507144" y="4448023"/>
              <a:ext cx="2085546" cy="22009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Outfit" pitchFamily="2" charset="0"/>
                </a:rPr>
                <a:t>MBConv6, 5x5</a:t>
              </a:r>
            </a:p>
          </p:txBody>
        </p:sp>
        <p:sp>
          <p:nvSpPr>
            <p:cNvPr id="178" name="Rectangle: Rounded Corners 177">
              <a:extLst>
                <a:ext uri="{FF2B5EF4-FFF2-40B4-BE49-F238E27FC236}">
                  <a16:creationId xmlns:a16="http://schemas.microsoft.com/office/drawing/2014/main" id="{2D0E88EF-AAAE-F049-B25C-45D308BC6EEF}"/>
                </a:ext>
              </a:extLst>
            </p:cNvPr>
            <p:cNvSpPr/>
            <p:nvPr/>
          </p:nvSpPr>
          <p:spPr>
            <a:xfrm>
              <a:off x="507144" y="4743551"/>
              <a:ext cx="2085546" cy="220096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Outfit" pitchFamily="2" charset="0"/>
                </a:rPr>
                <a:t>MBConv6, 5x5</a:t>
              </a:r>
            </a:p>
          </p:txBody>
        </p:sp>
        <p:sp>
          <p:nvSpPr>
            <p:cNvPr id="179" name="Rectangle: Rounded Corners 178">
              <a:extLst>
                <a:ext uri="{FF2B5EF4-FFF2-40B4-BE49-F238E27FC236}">
                  <a16:creationId xmlns:a16="http://schemas.microsoft.com/office/drawing/2014/main" id="{EDB87D84-4A90-96D7-7F1D-E29BC6E3EBCA}"/>
                </a:ext>
              </a:extLst>
            </p:cNvPr>
            <p:cNvSpPr/>
            <p:nvPr/>
          </p:nvSpPr>
          <p:spPr>
            <a:xfrm>
              <a:off x="507144" y="5039079"/>
              <a:ext cx="2085546" cy="220096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Outfit" pitchFamily="2" charset="0"/>
                </a:rPr>
                <a:t>MBConv6, 5x5</a:t>
              </a:r>
            </a:p>
          </p:txBody>
        </p:sp>
        <p:sp>
          <p:nvSpPr>
            <p:cNvPr id="181" name="Rectangle: Rounded Corners 180">
              <a:extLst>
                <a:ext uri="{FF2B5EF4-FFF2-40B4-BE49-F238E27FC236}">
                  <a16:creationId xmlns:a16="http://schemas.microsoft.com/office/drawing/2014/main" id="{D671956A-361B-714E-DCD5-08B179891E3B}"/>
                </a:ext>
              </a:extLst>
            </p:cNvPr>
            <p:cNvSpPr/>
            <p:nvPr/>
          </p:nvSpPr>
          <p:spPr>
            <a:xfrm>
              <a:off x="661287" y="5925659"/>
              <a:ext cx="1820213" cy="22009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Outfit" pitchFamily="2" charset="0"/>
                </a:rPr>
                <a:t>MBConv6, 3x3</a:t>
              </a:r>
            </a:p>
          </p:txBody>
        </p:sp>
        <p:sp>
          <p:nvSpPr>
            <p:cNvPr id="182" name="Rectangle: Rounded Corners 181">
              <a:extLst>
                <a:ext uri="{FF2B5EF4-FFF2-40B4-BE49-F238E27FC236}">
                  <a16:creationId xmlns:a16="http://schemas.microsoft.com/office/drawing/2014/main" id="{EA221D08-88D6-D24C-86EF-A2FDCA288AFF}"/>
                </a:ext>
              </a:extLst>
            </p:cNvPr>
            <p:cNvSpPr/>
            <p:nvPr/>
          </p:nvSpPr>
          <p:spPr>
            <a:xfrm>
              <a:off x="507144" y="5334607"/>
              <a:ext cx="2085546" cy="220096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Outfit" pitchFamily="2" charset="0"/>
                </a:rPr>
                <a:t>MBConv6, 5x5</a:t>
              </a:r>
            </a:p>
          </p:txBody>
        </p:sp>
        <p:sp>
          <p:nvSpPr>
            <p:cNvPr id="183" name="Rectangle: Rounded Corners 182">
              <a:extLst>
                <a:ext uri="{FF2B5EF4-FFF2-40B4-BE49-F238E27FC236}">
                  <a16:creationId xmlns:a16="http://schemas.microsoft.com/office/drawing/2014/main" id="{1EA5612E-089B-9CDC-CC34-3D2193EA0D82}"/>
                </a:ext>
              </a:extLst>
            </p:cNvPr>
            <p:cNvSpPr/>
            <p:nvPr/>
          </p:nvSpPr>
          <p:spPr>
            <a:xfrm>
              <a:off x="507144" y="5630135"/>
              <a:ext cx="2085546" cy="220096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Outfit" pitchFamily="2" charset="0"/>
                </a:rPr>
                <a:t>MBConv6, 5x5</a:t>
              </a:r>
            </a:p>
          </p:txBody>
        </p:sp>
        <p:cxnSp>
          <p:nvCxnSpPr>
            <p:cNvPr id="205" name="Straight Arrow Connector 204">
              <a:extLst>
                <a:ext uri="{FF2B5EF4-FFF2-40B4-BE49-F238E27FC236}">
                  <a16:creationId xmlns:a16="http://schemas.microsoft.com/office/drawing/2014/main" id="{6F7BC73D-3A1B-2242-EA44-406305DC2D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65514" y="1302632"/>
              <a:ext cx="318977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7" name="Rectangle: Rounded Corners 206">
              <a:extLst>
                <a:ext uri="{FF2B5EF4-FFF2-40B4-BE49-F238E27FC236}">
                  <a16:creationId xmlns:a16="http://schemas.microsoft.com/office/drawing/2014/main" id="{933657D6-FE44-181E-95C9-B1B6C6E67644}"/>
                </a:ext>
              </a:extLst>
            </p:cNvPr>
            <p:cNvSpPr/>
            <p:nvPr/>
          </p:nvSpPr>
          <p:spPr>
            <a:xfrm>
              <a:off x="2703707" y="1192584"/>
              <a:ext cx="1348116" cy="22009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Outfit" pitchFamily="2" charset="0"/>
                </a:rPr>
                <a:t>Input Image</a:t>
              </a:r>
            </a:p>
          </p:txBody>
        </p:sp>
        <p:sp>
          <p:nvSpPr>
            <p:cNvPr id="208" name="Rectangle: Rounded Corners 207">
              <a:extLst>
                <a:ext uri="{FF2B5EF4-FFF2-40B4-BE49-F238E27FC236}">
                  <a16:creationId xmlns:a16="http://schemas.microsoft.com/office/drawing/2014/main" id="{0AD768D6-8C38-11EB-DFEA-C01208151923}"/>
                </a:ext>
              </a:extLst>
            </p:cNvPr>
            <p:cNvSpPr/>
            <p:nvPr/>
          </p:nvSpPr>
          <p:spPr>
            <a:xfrm>
              <a:off x="2564590" y="1492743"/>
              <a:ext cx="1348116" cy="22009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Outfit" pitchFamily="2" charset="0"/>
                </a:rPr>
                <a:t>Block 1</a:t>
              </a:r>
            </a:p>
          </p:txBody>
        </p:sp>
        <p:sp>
          <p:nvSpPr>
            <p:cNvPr id="209" name="Rectangle: Rounded Corners 208">
              <a:extLst>
                <a:ext uri="{FF2B5EF4-FFF2-40B4-BE49-F238E27FC236}">
                  <a16:creationId xmlns:a16="http://schemas.microsoft.com/office/drawing/2014/main" id="{29E2A8A7-E001-C3A0-8540-EDEC78F532CB}"/>
                </a:ext>
              </a:extLst>
            </p:cNvPr>
            <p:cNvSpPr/>
            <p:nvPr/>
          </p:nvSpPr>
          <p:spPr>
            <a:xfrm>
              <a:off x="2564590" y="1933355"/>
              <a:ext cx="1348116" cy="22009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Outfit" pitchFamily="2" charset="0"/>
                </a:rPr>
                <a:t>Block 2</a:t>
              </a:r>
            </a:p>
          </p:txBody>
        </p:sp>
        <p:sp>
          <p:nvSpPr>
            <p:cNvPr id="211" name="Rectangle: Rounded Corners 210">
              <a:extLst>
                <a:ext uri="{FF2B5EF4-FFF2-40B4-BE49-F238E27FC236}">
                  <a16:creationId xmlns:a16="http://schemas.microsoft.com/office/drawing/2014/main" id="{602F5901-1FAC-EBD4-EEA3-7B0B3E119B56}"/>
                </a:ext>
              </a:extLst>
            </p:cNvPr>
            <p:cNvSpPr/>
            <p:nvPr/>
          </p:nvSpPr>
          <p:spPr>
            <a:xfrm>
              <a:off x="2703707" y="2531435"/>
              <a:ext cx="1348116" cy="22009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Outfit" pitchFamily="2" charset="0"/>
                </a:rPr>
                <a:t>Block 3</a:t>
              </a:r>
            </a:p>
          </p:txBody>
        </p:sp>
        <p:sp>
          <p:nvSpPr>
            <p:cNvPr id="213" name="Rectangle: Rounded Corners 212">
              <a:extLst>
                <a:ext uri="{FF2B5EF4-FFF2-40B4-BE49-F238E27FC236}">
                  <a16:creationId xmlns:a16="http://schemas.microsoft.com/office/drawing/2014/main" id="{8781AFC3-4F6C-CFA2-FAAF-C8D41C7C93F2}"/>
                </a:ext>
              </a:extLst>
            </p:cNvPr>
            <p:cNvSpPr/>
            <p:nvPr/>
          </p:nvSpPr>
          <p:spPr>
            <a:xfrm>
              <a:off x="2564590" y="3264435"/>
              <a:ext cx="1348116" cy="22009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Outfit" pitchFamily="2" charset="0"/>
                </a:rPr>
                <a:t>Block 4</a:t>
              </a:r>
            </a:p>
          </p:txBody>
        </p:sp>
        <p:sp>
          <p:nvSpPr>
            <p:cNvPr id="214" name="Rectangle: Rounded Corners 213">
              <a:extLst>
                <a:ext uri="{FF2B5EF4-FFF2-40B4-BE49-F238E27FC236}">
                  <a16:creationId xmlns:a16="http://schemas.microsoft.com/office/drawing/2014/main" id="{D7956D2E-B5B7-332D-A691-57D710834BFF}"/>
                </a:ext>
              </a:extLst>
            </p:cNvPr>
            <p:cNvSpPr/>
            <p:nvPr/>
          </p:nvSpPr>
          <p:spPr>
            <a:xfrm>
              <a:off x="2703707" y="4148809"/>
              <a:ext cx="1348116" cy="22009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Outfit" pitchFamily="2" charset="0"/>
                </a:rPr>
                <a:t>Block 5</a:t>
              </a:r>
            </a:p>
          </p:txBody>
        </p:sp>
        <p:sp>
          <p:nvSpPr>
            <p:cNvPr id="215" name="Rectangle: Rounded Corners 214">
              <a:extLst>
                <a:ext uri="{FF2B5EF4-FFF2-40B4-BE49-F238E27FC236}">
                  <a16:creationId xmlns:a16="http://schemas.microsoft.com/office/drawing/2014/main" id="{CB2DCFBB-D460-5B0E-5058-B0E4F4AEC098}"/>
                </a:ext>
              </a:extLst>
            </p:cNvPr>
            <p:cNvSpPr/>
            <p:nvPr/>
          </p:nvSpPr>
          <p:spPr>
            <a:xfrm>
              <a:off x="2703707" y="5213948"/>
              <a:ext cx="1348116" cy="22009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Outfit" pitchFamily="2" charset="0"/>
                </a:rPr>
                <a:t>Block 6</a:t>
              </a:r>
            </a:p>
          </p:txBody>
        </p:sp>
        <p:sp>
          <p:nvSpPr>
            <p:cNvPr id="216" name="Rectangle: Rounded Corners 215">
              <a:extLst>
                <a:ext uri="{FF2B5EF4-FFF2-40B4-BE49-F238E27FC236}">
                  <a16:creationId xmlns:a16="http://schemas.microsoft.com/office/drawing/2014/main" id="{AA789F42-7D52-F719-7E74-232F6F580DDC}"/>
                </a:ext>
              </a:extLst>
            </p:cNvPr>
            <p:cNvSpPr/>
            <p:nvPr/>
          </p:nvSpPr>
          <p:spPr>
            <a:xfrm>
              <a:off x="2564590" y="5925659"/>
              <a:ext cx="1348116" cy="22009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Outfit" pitchFamily="2" charset="0"/>
                </a:rPr>
                <a:t>Block 7</a:t>
              </a:r>
            </a:p>
          </p:txBody>
        </p:sp>
        <p:sp>
          <p:nvSpPr>
            <p:cNvPr id="217" name="Rectangle: Rounded Corners 216">
              <a:extLst>
                <a:ext uri="{FF2B5EF4-FFF2-40B4-BE49-F238E27FC236}">
                  <a16:creationId xmlns:a16="http://schemas.microsoft.com/office/drawing/2014/main" id="{270AC89C-5934-09EC-3196-468E6C7F759D}"/>
                </a:ext>
              </a:extLst>
            </p:cNvPr>
            <p:cNvSpPr/>
            <p:nvPr/>
          </p:nvSpPr>
          <p:spPr>
            <a:xfrm>
              <a:off x="661286" y="6215434"/>
              <a:ext cx="1820214" cy="22009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Outfit" pitchFamily="2" charset="0"/>
                </a:rPr>
                <a:t>Feature Map</a:t>
              </a:r>
            </a:p>
          </p:txBody>
        </p:sp>
        <p:sp>
          <p:nvSpPr>
            <p:cNvPr id="218" name="Right Brace 217">
              <a:extLst>
                <a:ext uri="{FF2B5EF4-FFF2-40B4-BE49-F238E27FC236}">
                  <a16:creationId xmlns:a16="http://schemas.microsoft.com/office/drawing/2014/main" id="{7E811B8B-16E7-A913-301F-8513B7291B82}"/>
                </a:ext>
              </a:extLst>
            </p:cNvPr>
            <p:cNvSpPr/>
            <p:nvPr/>
          </p:nvSpPr>
          <p:spPr>
            <a:xfrm>
              <a:off x="2342383" y="1455422"/>
              <a:ext cx="450460" cy="292587"/>
            </a:xfrm>
            <a:prstGeom prst="rightBrace">
              <a:avLst>
                <a:gd name="adj1" fmla="val 0"/>
                <a:gd name="adj2" fmla="val 51731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ight Brace 218">
              <a:extLst>
                <a:ext uri="{FF2B5EF4-FFF2-40B4-BE49-F238E27FC236}">
                  <a16:creationId xmlns:a16="http://schemas.microsoft.com/office/drawing/2014/main" id="{22064BBE-21F2-DBBA-A92E-EB50785FD365}"/>
                </a:ext>
              </a:extLst>
            </p:cNvPr>
            <p:cNvSpPr/>
            <p:nvPr/>
          </p:nvSpPr>
          <p:spPr>
            <a:xfrm>
              <a:off x="2342383" y="1754966"/>
              <a:ext cx="450460" cy="560707"/>
            </a:xfrm>
            <a:prstGeom prst="rightBrace">
              <a:avLst>
                <a:gd name="adj1" fmla="val 0"/>
                <a:gd name="adj2" fmla="val 51731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ight Brace 219">
              <a:extLst>
                <a:ext uri="{FF2B5EF4-FFF2-40B4-BE49-F238E27FC236}">
                  <a16:creationId xmlns:a16="http://schemas.microsoft.com/office/drawing/2014/main" id="{FE2F64C5-9E28-058F-C317-3401E73D434B}"/>
                </a:ext>
              </a:extLst>
            </p:cNvPr>
            <p:cNvSpPr/>
            <p:nvPr/>
          </p:nvSpPr>
          <p:spPr>
            <a:xfrm>
              <a:off x="2481500" y="2315673"/>
              <a:ext cx="450460" cy="623742"/>
            </a:xfrm>
            <a:prstGeom prst="rightBrace">
              <a:avLst>
                <a:gd name="adj1" fmla="val 0"/>
                <a:gd name="adj2" fmla="val 51731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ight Brace 220">
              <a:extLst>
                <a:ext uri="{FF2B5EF4-FFF2-40B4-BE49-F238E27FC236}">
                  <a16:creationId xmlns:a16="http://schemas.microsoft.com/office/drawing/2014/main" id="{01CECB45-66F9-14DE-373A-6510200DF07C}"/>
                </a:ext>
              </a:extLst>
            </p:cNvPr>
            <p:cNvSpPr/>
            <p:nvPr/>
          </p:nvSpPr>
          <p:spPr>
            <a:xfrm>
              <a:off x="2342383" y="2931275"/>
              <a:ext cx="450460" cy="881228"/>
            </a:xfrm>
            <a:prstGeom prst="rightBrace">
              <a:avLst>
                <a:gd name="adj1" fmla="val 0"/>
                <a:gd name="adj2" fmla="val 51731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ight Brace 221">
              <a:extLst>
                <a:ext uri="{FF2B5EF4-FFF2-40B4-BE49-F238E27FC236}">
                  <a16:creationId xmlns:a16="http://schemas.microsoft.com/office/drawing/2014/main" id="{F6321944-3753-1807-561B-55588F8A2AEB}"/>
                </a:ext>
              </a:extLst>
            </p:cNvPr>
            <p:cNvSpPr/>
            <p:nvPr/>
          </p:nvSpPr>
          <p:spPr>
            <a:xfrm>
              <a:off x="2481500" y="3818520"/>
              <a:ext cx="450460" cy="881228"/>
            </a:xfrm>
            <a:prstGeom prst="rightBrace">
              <a:avLst>
                <a:gd name="adj1" fmla="val 0"/>
                <a:gd name="adj2" fmla="val 51731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ight Brace 222">
              <a:extLst>
                <a:ext uri="{FF2B5EF4-FFF2-40B4-BE49-F238E27FC236}">
                  <a16:creationId xmlns:a16="http://schemas.microsoft.com/office/drawing/2014/main" id="{ACF150E4-2063-1B23-BF83-897CB6C3760E}"/>
                </a:ext>
              </a:extLst>
            </p:cNvPr>
            <p:cNvSpPr/>
            <p:nvPr/>
          </p:nvSpPr>
          <p:spPr>
            <a:xfrm>
              <a:off x="2481500" y="4699193"/>
              <a:ext cx="450460" cy="1196781"/>
            </a:xfrm>
            <a:prstGeom prst="rightBrace">
              <a:avLst>
                <a:gd name="adj1" fmla="val 0"/>
                <a:gd name="adj2" fmla="val 51731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ight Brace 223">
              <a:extLst>
                <a:ext uri="{FF2B5EF4-FFF2-40B4-BE49-F238E27FC236}">
                  <a16:creationId xmlns:a16="http://schemas.microsoft.com/office/drawing/2014/main" id="{73F61637-8EFD-C3DE-4B25-BDDAB65E049E}"/>
                </a:ext>
              </a:extLst>
            </p:cNvPr>
            <p:cNvSpPr/>
            <p:nvPr/>
          </p:nvSpPr>
          <p:spPr>
            <a:xfrm>
              <a:off x="2342383" y="5895974"/>
              <a:ext cx="450460" cy="275711"/>
            </a:xfrm>
            <a:prstGeom prst="rightBrace">
              <a:avLst>
                <a:gd name="adj1" fmla="val 0"/>
                <a:gd name="adj2" fmla="val 51731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6" name="Picture 225">
            <a:extLst>
              <a:ext uri="{FF2B5EF4-FFF2-40B4-BE49-F238E27FC236}">
                <a16:creationId xmlns:a16="http://schemas.microsoft.com/office/drawing/2014/main" id="{B06D13F5-BB48-F5AC-A641-36F8BB724D90}"/>
              </a:ext>
            </a:extLst>
          </p:cNvPr>
          <p:cNvPicPr>
            <a:picLocks noChangeAspect="1"/>
          </p:cNvPicPr>
          <p:nvPr/>
        </p:nvPicPr>
        <p:blipFill>
          <a:blip r:embed="rId1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07904" y="4254455"/>
            <a:ext cx="860902" cy="860902"/>
          </a:xfrm>
          <a:prstGeom prst="rect">
            <a:avLst/>
          </a:prstGeom>
        </p:spPr>
      </p:pic>
      <p:sp>
        <p:nvSpPr>
          <p:cNvPr id="7" name="TextBox 16">
            <a:extLst>
              <a:ext uri="{FF2B5EF4-FFF2-40B4-BE49-F238E27FC236}">
                <a16:creationId xmlns:a16="http://schemas.microsoft.com/office/drawing/2014/main" id="{86F5B6B1-0053-7120-C5F6-10458362A58F}"/>
              </a:ext>
            </a:extLst>
          </p:cNvPr>
          <p:cNvSpPr txBox="1"/>
          <p:nvPr/>
        </p:nvSpPr>
        <p:spPr>
          <a:xfrm>
            <a:off x="685799" y="-6898133"/>
            <a:ext cx="11034327" cy="1032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CNN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DeepTRUTH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 Model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936912-6705-4C5C-27A5-9CBE3275C652}"/>
              </a:ext>
            </a:extLst>
          </p:cNvPr>
          <p:cNvSpPr txBox="1"/>
          <p:nvPr/>
        </p:nvSpPr>
        <p:spPr>
          <a:xfrm flipH="1">
            <a:off x="370836" y="-935100"/>
            <a:ext cx="11450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The models performance increase</a:t>
            </a:r>
            <a:r>
              <a:rPr lang="en-US" sz="2400" dirty="0">
                <a:solidFill>
                  <a:prstClr val="white"/>
                </a:solidFill>
                <a:latin typeface="Outfit" pitchFamily="2" charset="0"/>
              </a:rPr>
              <a:t>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 with more epochs.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669C519-7A6D-E468-C687-7ADC526C04DA}"/>
              </a:ext>
            </a:extLst>
          </p:cNvPr>
          <p:cNvSpPr>
            <a:spLocks noGrp="1"/>
          </p:cNvSpPr>
          <p:nvPr/>
        </p:nvSpPr>
        <p:spPr>
          <a:xfrm>
            <a:off x="869534" y="-4598674"/>
            <a:ext cx="1702609" cy="523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Aptos" panose="0211000402020202020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Aptos" panose="0211000402020202020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Aptos" panose="0211000402020202020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Accuracy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C654A7-FEF2-E1AE-BDCE-9C69BB1E66AA}"/>
              </a:ext>
            </a:extLst>
          </p:cNvPr>
          <p:cNvSpPr txBox="1"/>
          <p:nvPr/>
        </p:nvSpPr>
        <p:spPr>
          <a:xfrm>
            <a:off x="370508" y="-1563460"/>
            <a:ext cx="270066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How often the model classifies an image correctly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B0EC25A-43A2-28AA-3010-49E309C0D8F9}"/>
              </a:ext>
            </a:extLst>
          </p:cNvPr>
          <p:cNvSpPr>
            <a:spLocks noGrp="1"/>
          </p:cNvSpPr>
          <p:nvPr/>
        </p:nvSpPr>
        <p:spPr>
          <a:xfrm>
            <a:off x="3753361" y="-4598674"/>
            <a:ext cx="1702609" cy="523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Aptos" panose="0211000402020202020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Aptos" panose="0211000402020202020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Aptos" panose="0211000402020202020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Precision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57E24B-E0EC-0D6C-9E3A-1D09984D4137}"/>
              </a:ext>
            </a:extLst>
          </p:cNvPr>
          <p:cNvSpPr txBox="1"/>
          <p:nvPr/>
        </p:nvSpPr>
        <p:spPr>
          <a:xfrm>
            <a:off x="3209406" y="-1563460"/>
            <a:ext cx="27905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Proportion of correct positive predictions to all positive cases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00E5A25E-57F8-1AA7-809D-EF61147DA285}"/>
              </a:ext>
            </a:extLst>
          </p:cNvPr>
          <p:cNvSpPr>
            <a:spLocks noGrp="1"/>
          </p:cNvSpPr>
          <p:nvPr/>
        </p:nvSpPr>
        <p:spPr>
          <a:xfrm>
            <a:off x="6691145" y="-4598674"/>
            <a:ext cx="1702609" cy="523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Aptos" panose="0211000402020202020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Aptos" panose="0211000402020202020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Aptos" panose="0211000402020202020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Recall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388DC5-1324-593B-BBFF-4EDDBC51FE88}"/>
              </a:ext>
            </a:extLst>
          </p:cNvPr>
          <p:cNvSpPr txBox="1"/>
          <p:nvPr/>
        </p:nvSpPr>
        <p:spPr>
          <a:xfrm>
            <a:off x="6147190" y="-1563460"/>
            <a:ext cx="27905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Proportion of positive cases correctly identified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E58D3F8E-9523-C0A0-3963-3C74BD638FB9}"/>
              </a:ext>
            </a:extLst>
          </p:cNvPr>
          <p:cNvSpPr>
            <a:spLocks noGrp="1"/>
          </p:cNvSpPr>
          <p:nvPr/>
        </p:nvSpPr>
        <p:spPr>
          <a:xfrm>
            <a:off x="9682950" y="-4598674"/>
            <a:ext cx="1702609" cy="523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Aptos" panose="0211000402020202020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Aptos" panose="0211000402020202020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Aptos" panose="0211000402020202020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F1 Score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046004-D265-320F-FAFB-49BFC54A7FF7}"/>
              </a:ext>
            </a:extLst>
          </p:cNvPr>
          <p:cNvSpPr txBox="1"/>
          <p:nvPr/>
        </p:nvSpPr>
        <p:spPr>
          <a:xfrm>
            <a:off x="9138995" y="-1563460"/>
            <a:ext cx="27905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Combines precision and recall into a balanced metric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B7F17B2-9768-9284-600E-20352142E277}"/>
              </a:ext>
            </a:extLst>
          </p:cNvPr>
          <p:cNvSpPr txBox="1"/>
          <p:nvPr/>
        </p:nvSpPr>
        <p:spPr>
          <a:xfrm flipH="1">
            <a:off x="370836" y="-5846558"/>
            <a:ext cx="11450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Models layers and kernel size were iterated, evaluated on validation at each epoch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C50EB0D-B3A2-D801-5D42-BC21EBD52123}"/>
              </a:ext>
            </a:extLst>
          </p:cNvPr>
          <p:cNvSpPr txBox="1"/>
          <p:nvPr/>
        </p:nvSpPr>
        <p:spPr>
          <a:xfrm flipH="1">
            <a:off x="670883" y="-5384893"/>
            <a:ext cx="5125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Kernel: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A filter in the form of a small matrix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E8F57EB-A028-C275-5645-EDCC06FBDFEC}"/>
              </a:ext>
            </a:extLst>
          </p:cNvPr>
          <p:cNvSpPr txBox="1"/>
          <p:nvPr/>
        </p:nvSpPr>
        <p:spPr>
          <a:xfrm flipH="1">
            <a:off x="6447237" y="-5384893"/>
            <a:ext cx="5125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Layer: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level of processing that extracts features to learn</a:t>
            </a:r>
          </a:p>
        </p:txBody>
      </p:sp>
      <p:pic>
        <p:nvPicPr>
          <p:cNvPr id="37" name="Picture 36" descr="A graph of a graph showing a blue and green color&#10;&#10;AI-generated content may be incorrect.">
            <a:extLst>
              <a:ext uri="{FF2B5EF4-FFF2-40B4-BE49-F238E27FC236}">
                <a16:creationId xmlns:a16="http://schemas.microsoft.com/office/drawing/2014/main" id="{D510604D-EDEE-1B64-59C0-FA57157E6A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37"/>
          <a:stretch>
            <a:fillRect/>
          </a:stretch>
        </p:blipFill>
        <p:spPr>
          <a:xfrm>
            <a:off x="333598" y="-4174390"/>
            <a:ext cx="2774479" cy="2523372"/>
          </a:xfrm>
          <a:prstGeom prst="rect">
            <a:avLst/>
          </a:prstGeom>
        </p:spPr>
      </p:pic>
      <p:pic>
        <p:nvPicPr>
          <p:cNvPr id="38" name="Picture 37" descr="A graph of a graph&#10;&#10;AI-generated content may be incorrect.">
            <a:extLst>
              <a:ext uri="{FF2B5EF4-FFF2-40B4-BE49-F238E27FC236}">
                <a16:creationId xmlns:a16="http://schemas.microsoft.com/office/drawing/2014/main" id="{4C35BB85-3101-AAB7-A64F-B4665C71D77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01"/>
          <a:stretch>
            <a:fillRect/>
          </a:stretch>
        </p:blipFill>
        <p:spPr>
          <a:xfrm>
            <a:off x="6242692" y="-4180880"/>
            <a:ext cx="2774479" cy="2540778"/>
          </a:xfrm>
          <a:prstGeom prst="rect">
            <a:avLst/>
          </a:prstGeom>
        </p:spPr>
      </p:pic>
      <p:pic>
        <p:nvPicPr>
          <p:cNvPr id="39" name="Picture 38" descr="A graph with a number of layers&#10;&#10;AI-generated content may be incorrect.">
            <a:extLst>
              <a:ext uri="{FF2B5EF4-FFF2-40B4-BE49-F238E27FC236}">
                <a16:creationId xmlns:a16="http://schemas.microsoft.com/office/drawing/2014/main" id="{CC81CBDD-F981-6B9B-92CA-8D717C5A7DE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54"/>
          <a:stretch>
            <a:fillRect/>
          </a:stretch>
        </p:blipFill>
        <p:spPr>
          <a:xfrm>
            <a:off x="9169569" y="-4191798"/>
            <a:ext cx="2790518" cy="2553976"/>
          </a:xfrm>
          <a:prstGeom prst="rect">
            <a:avLst/>
          </a:prstGeom>
        </p:spPr>
      </p:pic>
      <p:pic>
        <p:nvPicPr>
          <p:cNvPr id="40" name="Picture 39" descr="A graph with a graph and text&#10;&#10;AI-generated content may be incorrect.">
            <a:extLst>
              <a:ext uri="{FF2B5EF4-FFF2-40B4-BE49-F238E27FC236}">
                <a16:creationId xmlns:a16="http://schemas.microsoft.com/office/drawing/2014/main" id="{8E9DEBC4-726B-0EEC-1FF3-2EC8C4B6D48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01"/>
          <a:stretch>
            <a:fillRect/>
          </a:stretch>
        </p:blipFill>
        <p:spPr>
          <a:xfrm>
            <a:off x="3288144" y="-4191798"/>
            <a:ext cx="2774480" cy="2540779"/>
          </a:xfrm>
          <a:prstGeom prst="rect">
            <a:avLst/>
          </a:prstGeom>
        </p:spPr>
      </p:pic>
      <p:sp>
        <p:nvSpPr>
          <p:cNvPr id="42" name="TextBox 16">
            <a:extLst>
              <a:ext uri="{FF2B5EF4-FFF2-40B4-BE49-F238E27FC236}">
                <a16:creationId xmlns:a16="http://schemas.microsoft.com/office/drawing/2014/main" id="{CBC093C9-95E5-C4DD-98D4-FA7BA8A99881}"/>
              </a:ext>
            </a:extLst>
          </p:cNvPr>
          <p:cNvSpPr txBox="1"/>
          <p:nvPr/>
        </p:nvSpPr>
        <p:spPr>
          <a:xfrm>
            <a:off x="685799" y="7199445"/>
            <a:ext cx="11034327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Model Performance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3238282-2809-6A5A-9CF6-1BD22B4C7C10}"/>
              </a:ext>
            </a:extLst>
          </p:cNvPr>
          <p:cNvGrpSpPr/>
          <p:nvPr/>
        </p:nvGrpSpPr>
        <p:grpSpPr>
          <a:xfrm>
            <a:off x="1076867" y="8245353"/>
            <a:ext cx="2899015" cy="887084"/>
            <a:chOff x="1076867" y="2111109"/>
            <a:chExt cx="2899015" cy="887084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9BD7AD5-3CC2-9E6A-FEF8-5BEF96E63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6867" y="2254570"/>
              <a:ext cx="669306" cy="669306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9DFF65D-8073-224B-69C6-888BBFA7165E}"/>
                </a:ext>
              </a:extLst>
            </p:cNvPr>
            <p:cNvSpPr txBox="1"/>
            <p:nvPr/>
          </p:nvSpPr>
          <p:spPr>
            <a:xfrm>
              <a:off x="1710242" y="2111109"/>
              <a:ext cx="169716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solidFill>
                    <a:prstClr val="white"/>
                  </a:solidFill>
                  <a:latin typeface="Outfit" pitchFamily="2" charset="0"/>
                </a:rPr>
                <a:t>T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raining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75DAAEC-8E2C-7BEA-4D29-8357C26CDD43}"/>
                </a:ext>
              </a:extLst>
            </p:cNvPr>
            <p:cNvSpPr txBox="1"/>
            <p:nvPr/>
          </p:nvSpPr>
          <p:spPr>
            <a:xfrm>
              <a:off x="1727112" y="2413418"/>
              <a:ext cx="22487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Used to teach a model patterns 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E339CAEE-95ED-8C0A-ACFA-4F0C13DEDEDD}"/>
              </a:ext>
            </a:extLst>
          </p:cNvPr>
          <p:cNvSpPr txBox="1"/>
          <p:nvPr/>
        </p:nvSpPr>
        <p:spPr>
          <a:xfrm>
            <a:off x="264160" y="7901188"/>
            <a:ext cx="118078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The dataset is split into 3 parts, when model is trained then each subsection is decoded 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26432CD-8DE5-3FAA-DA6A-3C735B05652E}"/>
              </a:ext>
            </a:extLst>
          </p:cNvPr>
          <p:cNvGrpSpPr/>
          <p:nvPr/>
        </p:nvGrpSpPr>
        <p:grpSpPr>
          <a:xfrm>
            <a:off x="4048373" y="8273456"/>
            <a:ext cx="3644724" cy="858980"/>
            <a:chOff x="4605422" y="1905511"/>
            <a:chExt cx="3644724" cy="858980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A532FF8-ED60-B57C-0745-307B273B1894}"/>
                </a:ext>
              </a:extLst>
            </p:cNvPr>
            <p:cNvSpPr txBox="1"/>
            <p:nvPr/>
          </p:nvSpPr>
          <p:spPr>
            <a:xfrm>
              <a:off x="5311090" y="1905511"/>
              <a:ext cx="223338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Development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1D979FE-6F8C-B413-7B72-01B279FBE57D}"/>
                </a:ext>
              </a:extLst>
            </p:cNvPr>
            <p:cNvSpPr txBox="1"/>
            <p:nvPr/>
          </p:nvSpPr>
          <p:spPr>
            <a:xfrm>
              <a:off x="5328162" y="2179716"/>
              <a:ext cx="292198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Used to fine tune model to prevent overfitting</a:t>
              </a: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10D793A-FFA7-6D40-1C92-2F3653125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05422" y="2034358"/>
              <a:ext cx="705870" cy="705870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955AF2C-048B-44A0-D90A-B534AE3245D1}"/>
              </a:ext>
            </a:extLst>
          </p:cNvPr>
          <p:cNvGrpSpPr/>
          <p:nvPr/>
        </p:nvGrpSpPr>
        <p:grpSpPr>
          <a:xfrm>
            <a:off x="7782660" y="8273456"/>
            <a:ext cx="3792646" cy="850388"/>
            <a:chOff x="8300328" y="1995349"/>
            <a:chExt cx="3792646" cy="850388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01358F3-274D-C4A7-8358-368975ABBEA1}"/>
                </a:ext>
              </a:extLst>
            </p:cNvPr>
            <p:cNvSpPr txBox="1"/>
            <p:nvPr/>
          </p:nvSpPr>
          <p:spPr>
            <a:xfrm>
              <a:off x="9106224" y="1995349"/>
              <a:ext cx="223338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Evaluation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A9305EE-5D8B-B73B-6ED8-B5F7A199C295}"/>
                </a:ext>
              </a:extLst>
            </p:cNvPr>
            <p:cNvSpPr txBox="1"/>
            <p:nvPr/>
          </p:nvSpPr>
          <p:spPr>
            <a:xfrm>
              <a:off x="9154214" y="2260962"/>
              <a:ext cx="293876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Used to assess a model's performance metrics</a:t>
              </a: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CD3B4480-3867-C72C-4BA9-64E69BF0C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00328" y="2075836"/>
              <a:ext cx="769678" cy="769678"/>
            </a:xfrm>
            <a:prstGeom prst="rect">
              <a:avLst/>
            </a:prstGeom>
          </p:spPr>
        </p:pic>
      </p:grpSp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93F4F615-3F59-F576-77C3-83C7C711AF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065174"/>
              </p:ext>
            </p:extLst>
          </p:nvPr>
        </p:nvGraphicFramePr>
        <p:xfrm>
          <a:off x="288191" y="10959801"/>
          <a:ext cx="11615665" cy="2016052"/>
        </p:xfrm>
        <a:graphic>
          <a:graphicData uri="http://schemas.openxmlformats.org/drawingml/2006/table">
            <a:tbl>
              <a:tblPr/>
              <a:tblGrid>
                <a:gridCol w="946020">
                  <a:extLst>
                    <a:ext uri="{9D8B030D-6E8A-4147-A177-3AD203B41FA5}">
                      <a16:colId xmlns:a16="http://schemas.microsoft.com/office/drawing/2014/main" val="1384294772"/>
                    </a:ext>
                  </a:extLst>
                </a:gridCol>
                <a:gridCol w="751903">
                  <a:extLst>
                    <a:ext uri="{9D8B030D-6E8A-4147-A177-3AD203B41FA5}">
                      <a16:colId xmlns:a16="http://schemas.microsoft.com/office/drawing/2014/main" val="1301436160"/>
                    </a:ext>
                  </a:extLst>
                </a:gridCol>
                <a:gridCol w="1463285">
                  <a:extLst>
                    <a:ext uri="{9D8B030D-6E8A-4147-A177-3AD203B41FA5}">
                      <a16:colId xmlns:a16="http://schemas.microsoft.com/office/drawing/2014/main" val="98859668"/>
                    </a:ext>
                  </a:extLst>
                </a:gridCol>
                <a:gridCol w="1091346">
                  <a:extLst>
                    <a:ext uri="{9D8B030D-6E8A-4147-A177-3AD203B41FA5}">
                      <a16:colId xmlns:a16="http://schemas.microsoft.com/office/drawing/2014/main" val="4204868269"/>
                    </a:ext>
                  </a:extLst>
                </a:gridCol>
                <a:gridCol w="751903">
                  <a:extLst>
                    <a:ext uri="{9D8B030D-6E8A-4147-A177-3AD203B41FA5}">
                      <a16:colId xmlns:a16="http://schemas.microsoft.com/office/drawing/2014/main" val="580702277"/>
                    </a:ext>
                  </a:extLst>
                </a:gridCol>
                <a:gridCol w="1463285">
                  <a:extLst>
                    <a:ext uri="{9D8B030D-6E8A-4147-A177-3AD203B41FA5}">
                      <a16:colId xmlns:a16="http://schemas.microsoft.com/office/drawing/2014/main" val="3598809835"/>
                    </a:ext>
                  </a:extLst>
                </a:gridCol>
                <a:gridCol w="1091346">
                  <a:extLst>
                    <a:ext uri="{9D8B030D-6E8A-4147-A177-3AD203B41FA5}">
                      <a16:colId xmlns:a16="http://schemas.microsoft.com/office/drawing/2014/main" val="1420344148"/>
                    </a:ext>
                  </a:extLst>
                </a:gridCol>
                <a:gridCol w="733554">
                  <a:extLst>
                    <a:ext uri="{9D8B030D-6E8A-4147-A177-3AD203B41FA5}">
                      <a16:colId xmlns:a16="http://schemas.microsoft.com/office/drawing/2014/main" val="358920225"/>
                    </a:ext>
                  </a:extLst>
                </a:gridCol>
                <a:gridCol w="1463285">
                  <a:extLst>
                    <a:ext uri="{9D8B030D-6E8A-4147-A177-3AD203B41FA5}">
                      <a16:colId xmlns:a16="http://schemas.microsoft.com/office/drawing/2014/main" val="2948804755"/>
                    </a:ext>
                  </a:extLst>
                </a:gridCol>
                <a:gridCol w="1133085">
                  <a:extLst>
                    <a:ext uri="{9D8B030D-6E8A-4147-A177-3AD203B41FA5}">
                      <a16:colId xmlns:a16="http://schemas.microsoft.com/office/drawing/2014/main" val="2179441768"/>
                    </a:ext>
                  </a:extLst>
                </a:gridCol>
                <a:gridCol w="726653">
                  <a:extLst>
                    <a:ext uri="{9D8B030D-6E8A-4147-A177-3AD203B41FA5}">
                      <a16:colId xmlns:a16="http://schemas.microsoft.com/office/drawing/2014/main" val="3801994801"/>
                    </a:ext>
                  </a:extLst>
                </a:gridCol>
              </a:tblGrid>
              <a:tr h="13596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Model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Random Forest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DeepTRUTH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EB0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Goal Value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816853"/>
                  </a:ext>
                </a:extLst>
              </a:tr>
              <a:tr h="10867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Train 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Development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Validation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Train 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Development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Validation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Train 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Development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Validation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9915985"/>
                  </a:ext>
                </a:extLst>
              </a:tr>
              <a:tr h="16156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Accuracy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98.90%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54.60%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54.70%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98.54%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96.41%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94.44%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98.97%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99.36%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98.90%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95%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4622541"/>
                  </a:ext>
                </a:extLst>
              </a:tr>
              <a:tr h="16156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Precision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N/A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99.46%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95.01%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89.84%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99.89%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99.33%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98.10%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90%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6740967"/>
                  </a:ext>
                </a:extLst>
              </a:tr>
              <a:tr h="16156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Recall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7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N/A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97.97%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96.46%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92.13%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98.31%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99.16%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98.36%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85%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3155227"/>
                  </a:ext>
                </a:extLst>
              </a:tr>
              <a:tr h="16156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F1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N/A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98.71%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95.73%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90.97%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99.10%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99.25%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98.23%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85%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78232"/>
                  </a:ext>
                </a:extLst>
              </a:tr>
            </a:tbl>
          </a:graphicData>
        </a:graphic>
      </p:graphicFrame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A7FBA4F4-A054-7E6B-392C-41D0B4E42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568515"/>
              </p:ext>
            </p:extLst>
          </p:nvPr>
        </p:nvGraphicFramePr>
        <p:xfrm>
          <a:off x="7360554" y="14989780"/>
          <a:ext cx="4543302" cy="2016052"/>
        </p:xfrm>
        <a:graphic>
          <a:graphicData uri="http://schemas.openxmlformats.org/drawingml/2006/table">
            <a:tbl>
              <a:tblPr/>
              <a:tblGrid>
                <a:gridCol w="988158">
                  <a:extLst>
                    <a:ext uri="{9D8B030D-6E8A-4147-A177-3AD203B41FA5}">
                      <a16:colId xmlns:a16="http://schemas.microsoft.com/office/drawing/2014/main" val="1384294772"/>
                    </a:ext>
                  </a:extLst>
                </a:gridCol>
                <a:gridCol w="1515593">
                  <a:extLst>
                    <a:ext uri="{9D8B030D-6E8A-4147-A177-3AD203B41FA5}">
                      <a16:colId xmlns:a16="http://schemas.microsoft.com/office/drawing/2014/main" val="580702277"/>
                    </a:ext>
                  </a:extLst>
                </a:gridCol>
                <a:gridCol w="1226692">
                  <a:extLst>
                    <a:ext uri="{9D8B030D-6E8A-4147-A177-3AD203B41FA5}">
                      <a16:colId xmlns:a16="http://schemas.microsoft.com/office/drawing/2014/main" val="358920225"/>
                    </a:ext>
                  </a:extLst>
                </a:gridCol>
                <a:gridCol w="812859">
                  <a:extLst>
                    <a:ext uri="{9D8B030D-6E8A-4147-A177-3AD203B41FA5}">
                      <a16:colId xmlns:a16="http://schemas.microsoft.com/office/drawing/2014/main" val="3801994801"/>
                    </a:ext>
                  </a:extLst>
                </a:gridCol>
              </a:tblGrid>
              <a:tr h="19646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Model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DeepTRUTH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EB0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Goal </a:t>
                      </a:r>
                    </a:p>
                    <a:p>
                      <a:pPr algn="ctr" rtl="0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Value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816853"/>
                  </a:ext>
                </a:extLst>
              </a:tr>
              <a:tr h="157450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CalTECH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 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CalTECH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 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9915985"/>
                  </a:ext>
                </a:extLst>
              </a:tr>
              <a:tr h="23407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Accuracy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60.64%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60.64%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60%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46225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Precision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70.07%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96.60%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N/A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6740967"/>
                  </a:ext>
                </a:extLst>
              </a:tr>
              <a:tr h="23407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Recall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65.95%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60.43%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N/A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3155227"/>
                  </a:ext>
                </a:extLst>
              </a:tr>
              <a:tr h="23407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F1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67.76%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74.35%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N/A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78232"/>
                  </a:ext>
                </a:extLst>
              </a:tr>
            </a:tbl>
          </a:graphicData>
        </a:graphic>
      </p:graphicFrame>
      <p:sp>
        <p:nvSpPr>
          <p:cNvPr id="58" name="TextBox 57">
            <a:extLst>
              <a:ext uri="{FF2B5EF4-FFF2-40B4-BE49-F238E27FC236}">
                <a16:creationId xmlns:a16="http://schemas.microsoft.com/office/drawing/2014/main" id="{786D5142-671E-7F86-C755-2BA511861B3E}"/>
              </a:ext>
            </a:extLst>
          </p:cNvPr>
          <p:cNvSpPr txBox="1"/>
          <p:nvPr/>
        </p:nvSpPr>
        <p:spPr>
          <a:xfrm>
            <a:off x="5479906" y="14936331"/>
            <a:ext cx="1583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Photoshop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6024A1A-510B-A02C-B12C-B270F3ABAC0C}"/>
              </a:ext>
            </a:extLst>
          </p:cNvPr>
          <p:cNvSpPr txBox="1"/>
          <p:nvPr/>
        </p:nvSpPr>
        <p:spPr>
          <a:xfrm>
            <a:off x="3291224" y="14936331"/>
            <a:ext cx="2142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DeepFake Maker</a:t>
            </a:r>
          </a:p>
        </p:txBody>
      </p:sp>
      <p:pic>
        <p:nvPicPr>
          <p:cNvPr id="60" name="Picture 59" descr="A person with a beard&#10;&#10;AI-generated content may be incorrect.">
            <a:extLst>
              <a:ext uri="{FF2B5EF4-FFF2-40B4-BE49-F238E27FC236}">
                <a16:creationId xmlns:a16="http://schemas.microsoft.com/office/drawing/2014/main" id="{76F2C41A-C168-63D4-9A26-CDEEE93FB28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98" b="8418"/>
          <a:stretch>
            <a:fillRect/>
          </a:stretch>
        </p:blipFill>
        <p:spPr>
          <a:xfrm>
            <a:off x="5640375" y="15425591"/>
            <a:ext cx="1262618" cy="1625946"/>
          </a:xfrm>
          <a:prstGeom prst="rect">
            <a:avLst/>
          </a:prstGeom>
        </p:spPr>
      </p:pic>
      <p:pic>
        <p:nvPicPr>
          <p:cNvPr id="61" name="Picture 60" descr="A person in a red and white striped shirt&#10;&#10;AI-generated content may be incorrect.">
            <a:extLst>
              <a:ext uri="{FF2B5EF4-FFF2-40B4-BE49-F238E27FC236}">
                <a16:creationId xmlns:a16="http://schemas.microsoft.com/office/drawing/2014/main" id="{A0C93BD6-7B56-70CE-2292-75CA4D804C6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0" b="5800"/>
          <a:stretch>
            <a:fillRect/>
          </a:stretch>
        </p:blipFill>
        <p:spPr>
          <a:xfrm>
            <a:off x="3775094" y="15379886"/>
            <a:ext cx="1174706" cy="1625946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7E56F6E5-7AB0-BE89-D17D-C6089968E9A8}"/>
              </a:ext>
            </a:extLst>
          </p:cNvPr>
          <p:cNvSpPr txBox="1"/>
          <p:nvPr/>
        </p:nvSpPr>
        <p:spPr>
          <a:xfrm>
            <a:off x="561224" y="15529383"/>
            <a:ext cx="30286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</a:rPr>
              <a:t>The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</a:rPr>
              <a:t>CalTEC</a:t>
            </a:r>
            <a:r>
              <a:rPr lang="en-US" sz="2000" dirty="0">
                <a:solidFill>
                  <a:prstClr val="white"/>
                </a:solidFill>
                <a:latin typeface="Outfit" pitchFamily="2" charset="0"/>
              </a:rPr>
              <a:t>H dataset is used to determine the models generalizability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0465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/>
      <p:bldP spid="25" grpId="0"/>
      <p:bldP spid="21" grpId="0"/>
      <p:bldP spid="26" grpId="0"/>
      <p:bldP spid="22" grpId="0"/>
      <p:bldP spid="27" grpId="0"/>
      <p:bldP spid="23" grpId="0"/>
      <p:bldP spid="28" grpId="0"/>
      <p:bldP spid="24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43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41D909-2C1A-B4B7-F5D3-690190B95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6">
            <a:extLst>
              <a:ext uri="{FF2B5EF4-FFF2-40B4-BE49-F238E27FC236}">
                <a16:creationId xmlns:a16="http://schemas.microsoft.com/office/drawing/2014/main" id="{F3B4B0C2-2200-50F0-00FD-897EA081CA31}"/>
              </a:ext>
            </a:extLst>
          </p:cNvPr>
          <p:cNvSpPr txBox="1"/>
          <p:nvPr/>
        </p:nvSpPr>
        <p:spPr>
          <a:xfrm>
            <a:off x="685799" y="216350"/>
            <a:ext cx="11034327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Model Performance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00946DD-3853-F9F0-5F3D-65D28E3B0EC1}"/>
              </a:ext>
            </a:extLst>
          </p:cNvPr>
          <p:cNvGrpSpPr/>
          <p:nvPr/>
        </p:nvGrpSpPr>
        <p:grpSpPr>
          <a:xfrm>
            <a:off x="1076867" y="1262258"/>
            <a:ext cx="2899015" cy="887084"/>
            <a:chOff x="1076867" y="2111109"/>
            <a:chExt cx="2899015" cy="88708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0970A52-86D3-5790-3408-08A521FA9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6867" y="2254570"/>
              <a:ext cx="669306" cy="66930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C3F6F6-8560-853A-F8FD-ADEAE95027FD}"/>
                </a:ext>
              </a:extLst>
            </p:cNvPr>
            <p:cNvSpPr txBox="1"/>
            <p:nvPr/>
          </p:nvSpPr>
          <p:spPr>
            <a:xfrm>
              <a:off x="1710242" y="2111109"/>
              <a:ext cx="169716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solidFill>
                    <a:prstClr val="white"/>
                  </a:solidFill>
                  <a:latin typeface="Outfit" pitchFamily="2" charset="0"/>
                </a:rPr>
                <a:t>T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raining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3663EE5-D0E3-988B-174A-26DAE612CF6C}"/>
                </a:ext>
              </a:extLst>
            </p:cNvPr>
            <p:cNvSpPr txBox="1"/>
            <p:nvPr/>
          </p:nvSpPr>
          <p:spPr>
            <a:xfrm>
              <a:off x="1727112" y="2413418"/>
              <a:ext cx="22487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Used to teach a model patterns 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FE4D11D-8C48-A3F2-9D6E-44D0E67A0259}"/>
              </a:ext>
            </a:extLst>
          </p:cNvPr>
          <p:cNvSpPr txBox="1"/>
          <p:nvPr/>
        </p:nvSpPr>
        <p:spPr>
          <a:xfrm>
            <a:off x="264160" y="918093"/>
            <a:ext cx="118078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The dataset is split into 3 parts, when model is trained then each subsection is decoded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38B7C78-186A-70FB-4DF0-4E90F48004D3}"/>
              </a:ext>
            </a:extLst>
          </p:cNvPr>
          <p:cNvGrpSpPr/>
          <p:nvPr/>
        </p:nvGrpSpPr>
        <p:grpSpPr>
          <a:xfrm>
            <a:off x="4048373" y="1290361"/>
            <a:ext cx="3644724" cy="858980"/>
            <a:chOff x="4605422" y="1905511"/>
            <a:chExt cx="3644724" cy="85898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08A8FF9-1742-B0A9-F1D8-106BA6374226}"/>
                </a:ext>
              </a:extLst>
            </p:cNvPr>
            <p:cNvSpPr txBox="1"/>
            <p:nvPr/>
          </p:nvSpPr>
          <p:spPr>
            <a:xfrm>
              <a:off x="5311090" y="1905511"/>
              <a:ext cx="223338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Development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B691B84-B6F1-46BF-CB94-10FCD95963FD}"/>
                </a:ext>
              </a:extLst>
            </p:cNvPr>
            <p:cNvSpPr txBox="1"/>
            <p:nvPr/>
          </p:nvSpPr>
          <p:spPr>
            <a:xfrm>
              <a:off x="5328162" y="2179716"/>
              <a:ext cx="292198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Used to fine tune model to prevent overfitting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97D62C0-6160-7A8D-58B6-34B736A22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05422" y="2034358"/>
              <a:ext cx="705870" cy="70587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93A7E35-D922-6082-F314-9EE88DF24550}"/>
              </a:ext>
            </a:extLst>
          </p:cNvPr>
          <p:cNvGrpSpPr/>
          <p:nvPr/>
        </p:nvGrpSpPr>
        <p:grpSpPr>
          <a:xfrm>
            <a:off x="7782660" y="1290361"/>
            <a:ext cx="3792646" cy="850388"/>
            <a:chOff x="8300328" y="1995349"/>
            <a:chExt cx="3792646" cy="850388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AF7076D-97EF-1BB4-FEEA-EE5A2670B8C6}"/>
                </a:ext>
              </a:extLst>
            </p:cNvPr>
            <p:cNvSpPr txBox="1"/>
            <p:nvPr/>
          </p:nvSpPr>
          <p:spPr>
            <a:xfrm>
              <a:off x="9106224" y="1995349"/>
              <a:ext cx="223338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Evaluation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B24BD15-75DE-DE6C-F925-DD648C164CCA}"/>
                </a:ext>
              </a:extLst>
            </p:cNvPr>
            <p:cNvSpPr txBox="1"/>
            <p:nvPr/>
          </p:nvSpPr>
          <p:spPr>
            <a:xfrm>
              <a:off x="9154214" y="2260962"/>
              <a:ext cx="293876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Used to assess a model's performance metrics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6A66857-F123-6455-9883-89A4FFFD9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00328" y="2075836"/>
              <a:ext cx="769678" cy="769678"/>
            </a:xfrm>
            <a:prstGeom prst="rect">
              <a:avLst/>
            </a:prstGeom>
          </p:spPr>
        </p:pic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608395B-D1D6-7323-3660-17D4B08D89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1969176"/>
              </p:ext>
            </p:extLst>
          </p:nvPr>
        </p:nvGraphicFramePr>
        <p:xfrm>
          <a:off x="288191" y="2293914"/>
          <a:ext cx="11615665" cy="2016052"/>
        </p:xfrm>
        <a:graphic>
          <a:graphicData uri="http://schemas.openxmlformats.org/drawingml/2006/table">
            <a:tbl>
              <a:tblPr/>
              <a:tblGrid>
                <a:gridCol w="946020">
                  <a:extLst>
                    <a:ext uri="{9D8B030D-6E8A-4147-A177-3AD203B41FA5}">
                      <a16:colId xmlns:a16="http://schemas.microsoft.com/office/drawing/2014/main" val="1384294772"/>
                    </a:ext>
                  </a:extLst>
                </a:gridCol>
                <a:gridCol w="751903">
                  <a:extLst>
                    <a:ext uri="{9D8B030D-6E8A-4147-A177-3AD203B41FA5}">
                      <a16:colId xmlns:a16="http://schemas.microsoft.com/office/drawing/2014/main" val="1301436160"/>
                    </a:ext>
                  </a:extLst>
                </a:gridCol>
                <a:gridCol w="1463285">
                  <a:extLst>
                    <a:ext uri="{9D8B030D-6E8A-4147-A177-3AD203B41FA5}">
                      <a16:colId xmlns:a16="http://schemas.microsoft.com/office/drawing/2014/main" val="98859668"/>
                    </a:ext>
                  </a:extLst>
                </a:gridCol>
                <a:gridCol w="1091346">
                  <a:extLst>
                    <a:ext uri="{9D8B030D-6E8A-4147-A177-3AD203B41FA5}">
                      <a16:colId xmlns:a16="http://schemas.microsoft.com/office/drawing/2014/main" val="4204868269"/>
                    </a:ext>
                  </a:extLst>
                </a:gridCol>
                <a:gridCol w="751903">
                  <a:extLst>
                    <a:ext uri="{9D8B030D-6E8A-4147-A177-3AD203B41FA5}">
                      <a16:colId xmlns:a16="http://schemas.microsoft.com/office/drawing/2014/main" val="580702277"/>
                    </a:ext>
                  </a:extLst>
                </a:gridCol>
                <a:gridCol w="1463285">
                  <a:extLst>
                    <a:ext uri="{9D8B030D-6E8A-4147-A177-3AD203B41FA5}">
                      <a16:colId xmlns:a16="http://schemas.microsoft.com/office/drawing/2014/main" val="3598809835"/>
                    </a:ext>
                  </a:extLst>
                </a:gridCol>
                <a:gridCol w="1091346">
                  <a:extLst>
                    <a:ext uri="{9D8B030D-6E8A-4147-A177-3AD203B41FA5}">
                      <a16:colId xmlns:a16="http://schemas.microsoft.com/office/drawing/2014/main" val="1420344148"/>
                    </a:ext>
                  </a:extLst>
                </a:gridCol>
                <a:gridCol w="733554">
                  <a:extLst>
                    <a:ext uri="{9D8B030D-6E8A-4147-A177-3AD203B41FA5}">
                      <a16:colId xmlns:a16="http://schemas.microsoft.com/office/drawing/2014/main" val="358920225"/>
                    </a:ext>
                  </a:extLst>
                </a:gridCol>
                <a:gridCol w="1463285">
                  <a:extLst>
                    <a:ext uri="{9D8B030D-6E8A-4147-A177-3AD203B41FA5}">
                      <a16:colId xmlns:a16="http://schemas.microsoft.com/office/drawing/2014/main" val="2948804755"/>
                    </a:ext>
                  </a:extLst>
                </a:gridCol>
                <a:gridCol w="1133085">
                  <a:extLst>
                    <a:ext uri="{9D8B030D-6E8A-4147-A177-3AD203B41FA5}">
                      <a16:colId xmlns:a16="http://schemas.microsoft.com/office/drawing/2014/main" val="2179441768"/>
                    </a:ext>
                  </a:extLst>
                </a:gridCol>
                <a:gridCol w="726653">
                  <a:extLst>
                    <a:ext uri="{9D8B030D-6E8A-4147-A177-3AD203B41FA5}">
                      <a16:colId xmlns:a16="http://schemas.microsoft.com/office/drawing/2014/main" val="3801994801"/>
                    </a:ext>
                  </a:extLst>
                </a:gridCol>
              </a:tblGrid>
              <a:tr h="13596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Model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Random Forest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DeepTRUTH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EB0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Goal Value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816853"/>
                  </a:ext>
                </a:extLst>
              </a:tr>
              <a:tr h="10867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Train 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Development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Validation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Train 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Development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Validation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Train 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Development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Validation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9915985"/>
                  </a:ext>
                </a:extLst>
              </a:tr>
              <a:tr h="16156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Accuracy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98.90%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54.60%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54.70%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98.54%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96.41%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94.44%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98.97%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99.36%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98.90%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95%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4622541"/>
                  </a:ext>
                </a:extLst>
              </a:tr>
              <a:tr h="16156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Precision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N/A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99.46%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95.01%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89.84%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99.89%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99.33%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98.10%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90%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6740967"/>
                  </a:ext>
                </a:extLst>
              </a:tr>
              <a:tr h="16156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Recall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7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N/A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97.97%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96.46%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92.13%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98.31%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99.16%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98.36%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85%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3155227"/>
                  </a:ext>
                </a:extLst>
              </a:tr>
              <a:tr h="16156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F1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N/A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98.71%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95.73%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90.97%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99.10%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99.25%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98.23%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85%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78232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538156F2-8474-8F7A-FC22-FDEC0ABB15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954980"/>
              </p:ext>
            </p:extLst>
          </p:nvPr>
        </p:nvGraphicFramePr>
        <p:xfrm>
          <a:off x="7360554" y="4479126"/>
          <a:ext cx="4543302" cy="2016052"/>
        </p:xfrm>
        <a:graphic>
          <a:graphicData uri="http://schemas.openxmlformats.org/drawingml/2006/table">
            <a:tbl>
              <a:tblPr/>
              <a:tblGrid>
                <a:gridCol w="988158">
                  <a:extLst>
                    <a:ext uri="{9D8B030D-6E8A-4147-A177-3AD203B41FA5}">
                      <a16:colId xmlns:a16="http://schemas.microsoft.com/office/drawing/2014/main" val="1384294772"/>
                    </a:ext>
                  </a:extLst>
                </a:gridCol>
                <a:gridCol w="1515593">
                  <a:extLst>
                    <a:ext uri="{9D8B030D-6E8A-4147-A177-3AD203B41FA5}">
                      <a16:colId xmlns:a16="http://schemas.microsoft.com/office/drawing/2014/main" val="580702277"/>
                    </a:ext>
                  </a:extLst>
                </a:gridCol>
                <a:gridCol w="1226692">
                  <a:extLst>
                    <a:ext uri="{9D8B030D-6E8A-4147-A177-3AD203B41FA5}">
                      <a16:colId xmlns:a16="http://schemas.microsoft.com/office/drawing/2014/main" val="358920225"/>
                    </a:ext>
                  </a:extLst>
                </a:gridCol>
                <a:gridCol w="812859">
                  <a:extLst>
                    <a:ext uri="{9D8B030D-6E8A-4147-A177-3AD203B41FA5}">
                      <a16:colId xmlns:a16="http://schemas.microsoft.com/office/drawing/2014/main" val="3801994801"/>
                    </a:ext>
                  </a:extLst>
                </a:gridCol>
              </a:tblGrid>
              <a:tr h="19646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Model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DeepTRUTH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EB0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Goal </a:t>
                      </a:r>
                    </a:p>
                    <a:p>
                      <a:pPr algn="ctr" rtl="0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Value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816853"/>
                  </a:ext>
                </a:extLst>
              </a:tr>
              <a:tr h="157450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CalTECH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 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CalTECH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 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9915985"/>
                  </a:ext>
                </a:extLst>
              </a:tr>
              <a:tr h="23407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Accuracy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60.64%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60.64%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60%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46225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Precision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70.07%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96.60%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N/A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6740967"/>
                  </a:ext>
                </a:extLst>
              </a:tr>
              <a:tr h="23407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Recall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65.95%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60.43%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N/A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3155227"/>
                  </a:ext>
                </a:extLst>
              </a:tr>
              <a:tr h="23407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F1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67.76%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74.35%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N/A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78232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07F36707-4E76-169A-D9C3-B6BD5BA56268}"/>
              </a:ext>
            </a:extLst>
          </p:cNvPr>
          <p:cNvSpPr txBox="1"/>
          <p:nvPr/>
        </p:nvSpPr>
        <p:spPr>
          <a:xfrm>
            <a:off x="5479906" y="4425677"/>
            <a:ext cx="1583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Photoshop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24BEC2-0ECB-2E88-B345-1BD7BAEF176D}"/>
              </a:ext>
            </a:extLst>
          </p:cNvPr>
          <p:cNvSpPr txBox="1"/>
          <p:nvPr/>
        </p:nvSpPr>
        <p:spPr>
          <a:xfrm>
            <a:off x="3291224" y="4425677"/>
            <a:ext cx="2142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DeepFake Maker</a:t>
            </a:r>
          </a:p>
        </p:txBody>
      </p:sp>
      <p:pic>
        <p:nvPicPr>
          <p:cNvPr id="20" name="Picture 19" descr="A person with a beard&#10;&#10;AI-generated content may be incorrect.">
            <a:extLst>
              <a:ext uri="{FF2B5EF4-FFF2-40B4-BE49-F238E27FC236}">
                <a16:creationId xmlns:a16="http://schemas.microsoft.com/office/drawing/2014/main" id="{8A8A948B-D1DA-A93F-349C-3A3983F6A4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98" b="8418"/>
          <a:stretch>
            <a:fillRect/>
          </a:stretch>
        </p:blipFill>
        <p:spPr>
          <a:xfrm>
            <a:off x="5640375" y="4914937"/>
            <a:ext cx="1262618" cy="1625946"/>
          </a:xfrm>
          <a:prstGeom prst="rect">
            <a:avLst/>
          </a:prstGeom>
        </p:spPr>
      </p:pic>
      <p:pic>
        <p:nvPicPr>
          <p:cNvPr id="21" name="Picture 20" descr="A person in a red and white striped shirt&#10;&#10;AI-generated content may be incorrect.">
            <a:extLst>
              <a:ext uri="{FF2B5EF4-FFF2-40B4-BE49-F238E27FC236}">
                <a16:creationId xmlns:a16="http://schemas.microsoft.com/office/drawing/2014/main" id="{D42B7FF8-F4BF-0C92-4D97-1857DD4CAD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0" b="5800"/>
          <a:stretch>
            <a:fillRect/>
          </a:stretch>
        </p:blipFill>
        <p:spPr>
          <a:xfrm>
            <a:off x="3775094" y="4869232"/>
            <a:ext cx="1174706" cy="162594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C92A488-C731-B89F-2111-7794FF4E6EBD}"/>
              </a:ext>
            </a:extLst>
          </p:cNvPr>
          <p:cNvSpPr txBox="1"/>
          <p:nvPr/>
        </p:nvSpPr>
        <p:spPr>
          <a:xfrm>
            <a:off x="561224" y="5018729"/>
            <a:ext cx="30286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</a:rPr>
              <a:t>The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</a:rPr>
              <a:t>CalTEC</a:t>
            </a:r>
            <a:r>
              <a:rPr lang="en-US" sz="2000" dirty="0">
                <a:solidFill>
                  <a:prstClr val="white"/>
                </a:solidFill>
                <a:latin typeface="Outfit" pitchFamily="2" charset="0"/>
              </a:rPr>
              <a:t>H dataset is used to determine the models generalizability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2A3BF7C8-A316-A92F-2B4E-3C9C7EB5A5B5}"/>
              </a:ext>
            </a:extLst>
          </p:cNvPr>
          <p:cNvSpPr txBox="1"/>
          <p:nvPr/>
        </p:nvSpPr>
        <p:spPr>
          <a:xfrm>
            <a:off x="1" y="7583959"/>
            <a:ext cx="12192000" cy="67710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Statistical Significance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FD100DE7-8981-4CEB-D589-1A354BB82B60}"/>
              </a:ext>
            </a:extLst>
          </p:cNvPr>
          <p:cNvSpPr txBox="1"/>
          <p:nvPr/>
        </p:nvSpPr>
        <p:spPr>
          <a:xfrm>
            <a:off x="779747" y="8320672"/>
            <a:ext cx="10397155" cy="86177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The measure that the difference in accuracy between the two results is meaningful improvement, unlikely due to random chance. 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024A41D-1219-A358-B875-E0608A7C09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715692"/>
              </p:ext>
            </p:extLst>
          </p:nvPr>
        </p:nvGraphicFramePr>
        <p:xfrm>
          <a:off x="304670" y="11360975"/>
          <a:ext cx="11347308" cy="18692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24377">
                  <a:extLst>
                    <a:ext uri="{9D8B030D-6E8A-4147-A177-3AD203B41FA5}">
                      <a16:colId xmlns:a16="http://schemas.microsoft.com/office/drawing/2014/main" val="3478845260"/>
                    </a:ext>
                  </a:extLst>
                </a:gridCol>
                <a:gridCol w="864071">
                  <a:extLst>
                    <a:ext uri="{9D8B030D-6E8A-4147-A177-3AD203B41FA5}">
                      <a16:colId xmlns:a16="http://schemas.microsoft.com/office/drawing/2014/main" val="2328092291"/>
                    </a:ext>
                  </a:extLst>
                </a:gridCol>
                <a:gridCol w="1522777">
                  <a:extLst>
                    <a:ext uri="{9D8B030D-6E8A-4147-A177-3AD203B41FA5}">
                      <a16:colId xmlns:a16="http://schemas.microsoft.com/office/drawing/2014/main" val="917374607"/>
                    </a:ext>
                  </a:extLst>
                </a:gridCol>
                <a:gridCol w="879774">
                  <a:extLst>
                    <a:ext uri="{9D8B030D-6E8A-4147-A177-3AD203B41FA5}">
                      <a16:colId xmlns:a16="http://schemas.microsoft.com/office/drawing/2014/main" val="857245618"/>
                    </a:ext>
                  </a:extLst>
                </a:gridCol>
                <a:gridCol w="1286240">
                  <a:extLst>
                    <a:ext uri="{9D8B030D-6E8A-4147-A177-3AD203B41FA5}">
                      <a16:colId xmlns:a16="http://schemas.microsoft.com/office/drawing/2014/main" val="3007142644"/>
                    </a:ext>
                  </a:extLst>
                </a:gridCol>
                <a:gridCol w="1141493">
                  <a:extLst>
                    <a:ext uri="{9D8B030D-6E8A-4147-A177-3AD203B41FA5}">
                      <a16:colId xmlns:a16="http://schemas.microsoft.com/office/drawing/2014/main" val="2668808855"/>
                    </a:ext>
                  </a:extLst>
                </a:gridCol>
                <a:gridCol w="1015868">
                  <a:extLst>
                    <a:ext uri="{9D8B030D-6E8A-4147-A177-3AD203B41FA5}">
                      <a16:colId xmlns:a16="http://schemas.microsoft.com/office/drawing/2014/main" val="363497900"/>
                    </a:ext>
                  </a:extLst>
                </a:gridCol>
                <a:gridCol w="815217">
                  <a:extLst>
                    <a:ext uri="{9D8B030D-6E8A-4147-A177-3AD203B41FA5}">
                      <a16:colId xmlns:a16="http://schemas.microsoft.com/office/drawing/2014/main" val="4181303613"/>
                    </a:ext>
                  </a:extLst>
                </a:gridCol>
                <a:gridCol w="776832">
                  <a:extLst>
                    <a:ext uri="{9D8B030D-6E8A-4147-A177-3AD203B41FA5}">
                      <a16:colId xmlns:a16="http://schemas.microsoft.com/office/drawing/2014/main" val="3188569056"/>
                    </a:ext>
                  </a:extLst>
                </a:gridCol>
                <a:gridCol w="1420659">
                  <a:extLst>
                    <a:ext uri="{9D8B030D-6E8A-4147-A177-3AD203B41FA5}">
                      <a16:colId xmlns:a16="http://schemas.microsoft.com/office/drawing/2014/main" val="3274087242"/>
                    </a:ext>
                  </a:extLst>
                </a:gridCol>
              </a:tblGrid>
              <a:tr h="336432"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Dataset</a:t>
                      </a: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Total </a:t>
                      </a:r>
                    </a:p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Faces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Accuracy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1770" marR="1770" marT="1770" marB="0" anchor="ctr"/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Difference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Standard</a:t>
                      </a:r>
                    </a:p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Error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Z</a:t>
                      </a:r>
                    </a:p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Statistic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CI </a:t>
                      </a:r>
                    </a:p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Lower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CI </a:t>
                      </a:r>
                    </a:p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Upper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Significant?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497845"/>
                  </a:ext>
                </a:extLst>
              </a:tr>
              <a:tr h="284575"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/>
                </a:tc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 err="1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DeepTRUTH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EB0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/>
                </a:tc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/>
                </a:tc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/>
                </a:tc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/>
                </a:tc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/>
                </a:tc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/>
                </a:tc>
                <a:extLst>
                  <a:ext uri="{0D108BD9-81ED-4DB2-BD59-A6C34878D82A}">
                    <a16:rowId xmlns:a16="http://schemas.microsoft.com/office/drawing/2014/main" val="1676786496"/>
                  </a:ext>
                </a:extLst>
              </a:tr>
              <a:tr h="16875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effectLst/>
                          <a:latin typeface="Outfit" pitchFamily="2" charset="0"/>
                        </a:rPr>
                        <a:t>Train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150866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98.54%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98.97%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0.43%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4.0E-04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10.65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0.35%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0.51%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Yes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932744"/>
                  </a:ext>
                </a:extLst>
              </a:tr>
              <a:tr h="16875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effectLst/>
                          <a:latin typeface="Outfit" pitchFamily="2" charset="0"/>
                        </a:rPr>
                        <a:t>Development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49718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96.41%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99.36%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2.95%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9.1E-04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32.50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2.77%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3.13%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Yes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7214948"/>
                  </a:ext>
                </a:extLst>
              </a:tr>
              <a:tr h="16875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effectLst/>
                          <a:latin typeface="Outfit" pitchFamily="2" charset="0"/>
                        </a:rPr>
                        <a:t>Evaluation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15345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94.44%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2000" u="none" strike="noStrike">
                          <a:effectLst/>
                          <a:latin typeface="Outfit" pitchFamily="2" charset="0"/>
                        </a:rPr>
                        <a:t>98.90%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4.46%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2.0E-03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>
                          <a:effectLst/>
                          <a:latin typeface="Outfit" pitchFamily="2" charset="0"/>
                        </a:rPr>
                        <a:t>21.94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>
                          <a:effectLst/>
                          <a:latin typeface="Outfit" pitchFamily="2" charset="0"/>
                        </a:rPr>
                        <a:t>4.06%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4.86%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Yes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868887"/>
                  </a:ext>
                </a:extLst>
              </a:tr>
              <a:tr h="16875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effectLst/>
                          <a:latin typeface="Outfit" pitchFamily="2" charset="0"/>
                        </a:rPr>
                        <a:t>Caltech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223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60.64%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60.64%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0.00%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4.6E-02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0.00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-9.07%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9.07%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No</a:t>
                      </a: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844808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7F6F392-77E6-C581-AA2F-287A39D37E29}"/>
                  </a:ext>
                </a:extLst>
              </p:cNvPr>
              <p:cNvSpPr txBox="1"/>
              <p:nvPr/>
            </p:nvSpPr>
            <p:spPr>
              <a:xfrm>
                <a:off x="1935387" y="10795724"/>
                <a:ext cx="79659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𝚴</m:t>
                      </m:r>
                    </m:oMath>
                  </m:oMathPara>
                </a14:m>
                <a:endParaRPr lang="en-US" sz="2800" b="1" i="0" u="none" strike="noStrike" dirty="0">
                  <a:solidFill>
                    <a:schemeClr val="bg1"/>
                  </a:solidFill>
                  <a:effectLst/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7F6F392-77E6-C581-AA2F-287A39D37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5387" y="10795724"/>
                <a:ext cx="796593" cy="523220"/>
              </a:xfrm>
              <a:prstGeom prst="rect">
                <a:avLst/>
              </a:prstGeom>
              <a:blipFill>
                <a:blip r:embed="rId11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F529AD0-884E-96F0-C742-1B8E004C5C78}"/>
                  </a:ext>
                </a:extLst>
              </p:cNvPr>
              <p:cNvSpPr txBox="1"/>
              <p:nvPr/>
            </p:nvSpPr>
            <p:spPr>
              <a:xfrm>
                <a:off x="3046131" y="10795724"/>
                <a:ext cx="79659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𝚸</m:t>
                          </m:r>
                        </m:e>
                        <m:sub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2800" b="1" i="0" u="none" strike="noStrike" dirty="0">
                  <a:solidFill>
                    <a:schemeClr val="bg1"/>
                  </a:solidFill>
                  <a:effectLst/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F529AD0-884E-96F0-C742-1B8E004C5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6131" y="10795724"/>
                <a:ext cx="796593" cy="523220"/>
              </a:xfrm>
              <a:prstGeom prst="rect">
                <a:avLst/>
              </a:prstGeom>
              <a:blipFill>
                <a:blip r:embed="rId12"/>
                <a:stretch>
                  <a:fillRect t="-12791" r="-3846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15213A0-C9E1-46AE-827D-3CDC54AC010C}"/>
                  </a:ext>
                </a:extLst>
              </p:cNvPr>
              <p:cNvSpPr txBox="1"/>
              <p:nvPr/>
            </p:nvSpPr>
            <p:spPr>
              <a:xfrm>
                <a:off x="4313950" y="10795724"/>
                <a:ext cx="79659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𝚸</m:t>
                          </m:r>
                        </m:e>
                        <m:sub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sz="2800" b="1" i="0" u="none" strike="noStrike" dirty="0">
                  <a:solidFill>
                    <a:schemeClr val="bg1"/>
                  </a:solidFill>
                  <a:effectLst/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15213A0-C9E1-46AE-827D-3CDC54AC0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3950" y="10795724"/>
                <a:ext cx="796593" cy="523220"/>
              </a:xfrm>
              <a:prstGeom prst="rect">
                <a:avLst/>
              </a:prstGeom>
              <a:blipFill>
                <a:blip r:embed="rId13"/>
                <a:stretch>
                  <a:fillRect t="-12791" r="-3846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54047D4-90F3-A62C-A293-01EB8EF1B526}"/>
                  </a:ext>
                </a:extLst>
              </p:cNvPr>
              <p:cNvSpPr txBox="1"/>
              <p:nvPr/>
            </p:nvSpPr>
            <p:spPr>
              <a:xfrm>
                <a:off x="5475181" y="10795724"/>
                <a:ext cx="796593" cy="537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𝚯</m:t>
                          </m:r>
                        </m:e>
                      </m:acc>
                    </m:oMath>
                  </m:oMathPara>
                </a14:m>
                <a:endParaRPr lang="en-US" sz="2800" b="1" i="0" u="none" strike="noStrike" dirty="0">
                  <a:solidFill>
                    <a:schemeClr val="bg1"/>
                  </a:solidFill>
                  <a:effectLst/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54047D4-90F3-A62C-A293-01EB8EF1B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181" y="10795724"/>
                <a:ext cx="796593" cy="537583"/>
              </a:xfrm>
              <a:prstGeom prst="rect">
                <a:avLst/>
              </a:prstGeom>
              <a:blipFill>
                <a:blip r:embed="rId14"/>
                <a:stretch>
                  <a:fillRect t="-11364" b="-29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AC89AB4-2C4D-9125-164F-DF91A12CFE0B}"/>
                  </a:ext>
                </a:extLst>
              </p:cNvPr>
              <p:cNvSpPr txBox="1"/>
              <p:nvPr/>
            </p:nvSpPr>
            <p:spPr>
              <a:xfrm>
                <a:off x="6703731" y="10795724"/>
                <a:ext cx="79659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𝑺𝑬</m:t>
                      </m:r>
                    </m:oMath>
                  </m:oMathPara>
                </a14:m>
                <a:endParaRPr lang="en-US" sz="2800" b="1" i="0" u="none" strike="noStrike" dirty="0">
                  <a:solidFill>
                    <a:schemeClr val="bg1"/>
                  </a:solidFill>
                  <a:effectLst/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AC89AB4-2C4D-9125-164F-DF91A12CF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3731" y="10795724"/>
                <a:ext cx="796593" cy="523220"/>
              </a:xfrm>
              <a:prstGeom prst="rect">
                <a:avLst/>
              </a:prstGeom>
              <a:blipFill>
                <a:blip r:embed="rId15"/>
                <a:stretch>
                  <a:fillRect t="-12791" r="-923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A229ECD-EBA1-EA4B-1BAA-CBC86154DDFC}"/>
                  </a:ext>
                </a:extLst>
              </p:cNvPr>
              <p:cNvSpPr txBox="1"/>
              <p:nvPr/>
            </p:nvSpPr>
            <p:spPr>
              <a:xfrm>
                <a:off x="7741547" y="10795724"/>
                <a:ext cx="79659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𝒁</m:t>
                      </m:r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A229ECD-EBA1-EA4B-1BAA-CBC86154D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1547" y="10795724"/>
                <a:ext cx="796593" cy="523220"/>
              </a:xfrm>
              <a:prstGeom prst="rect">
                <a:avLst/>
              </a:prstGeom>
              <a:blipFill>
                <a:blip r:embed="rId16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71783D7-6F3A-4EBB-2595-DF7EBB22EEE3}"/>
                  </a:ext>
                </a:extLst>
              </p:cNvPr>
              <p:cNvSpPr txBox="1"/>
              <p:nvPr/>
            </p:nvSpPr>
            <p:spPr>
              <a:xfrm>
                <a:off x="8683996" y="10795724"/>
                <a:ext cx="79659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𝑪𝑰</m:t>
                          </m:r>
                        </m:e>
                        <m:sub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𝒍𝒐𝒘</m:t>
                          </m:r>
                        </m:sub>
                      </m:sSub>
                    </m:oMath>
                  </m:oMathPara>
                </a14:m>
                <a:endParaRPr lang="en-US" sz="2800" b="1" i="0" u="none" strike="noStrike" dirty="0">
                  <a:solidFill>
                    <a:schemeClr val="bg1"/>
                  </a:solidFill>
                  <a:effectLst/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71783D7-6F3A-4EBB-2595-DF7EBB22E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3996" y="10795724"/>
                <a:ext cx="796593" cy="523220"/>
              </a:xfrm>
              <a:prstGeom prst="rect">
                <a:avLst/>
              </a:prstGeom>
              <a:blipFill>
                <a:blip r:embed="rId17"/>
                <a:stretch>
                  <a:fillRect l="-5385" t="-12791" r="-34615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EEBD945-A351-6C8A-E1AF-AAE97DA161AB}"/>
                  </a:ext>
                </a:extLst>
              </p:cNvPr>
              <p:cNvSpPr txBox="1"/>
              <p:nvPr/>
            </p:nvSpPr>
            <p:spPr>
              <a:xfrm>
                <a:off x="9465630" y="10795724"/>
                <a:ext cx="796593" cy="5618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𝑪𝑰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𝒖𝒑</m:t>
                          </m:r>
                        </m:sub>
                      </m:sSub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EEBD945-A351-6C8A-E1AF-AAE97DA161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630" y="10795724"/>
                <a:ext cx="796593" cy="561820"/>
              </a:xfrm>
              <a:prstGeom prst="rect">
                <a:avLst/>
              </a:prstGeom>
              <a:blipFill>
                <a:blip r:embed="rId18"/>
                <a:stretch>
                  <a:fillRect t="-8696" r="-27692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5BB580C-C9B2-2999-0541-8E71EF815094}"/>
                  </a:ext>
                </a:extLst>
              </p:cNvPr>
              <p:cNvSpPr txBox="1"/>
              <p:nvPr/>
            </p:nvSpPr>
            <p:spPr>
              <a:xfrm>
                <a:off x="10598812" y="10795724"/>
                <a:ext cx="79659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𝑺𝒊𝒈</m:t>
                      </m:r>
                    </m:oMath>
                  </m:oMathPara>
                </a14:m>
                <a:endParaRPr lang="en-US" sz="2800" b="1" i="0" u="none" strike="noStrike" dirty="0">
                  <a:solidFill>
                    <a:schemeClr val="bg1"/>
                  </a:solidFill>
                  <a:effectLst/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5BB580C-C9B2-2999-0541-8E71EF815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8812" y="10795724"/>
                <a:ext cx="796593" cy="523220"/>
              </a:xfrm>
              <a:prstGeom prst="rect">
                <a:avLst/>
              </a:prstGeom>
              <a:blipFill>
                <a:blip r:embed="rId19"/>
                <a:stretch>
                  <a:fillRect t="-12791" r="-17692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C4BC80B-DA74-1034-9E75-A99C13D6C42B}"/>
                  </a:ext>
                </a:extLst>
              </p:cNvPr>
              <p:cNvSpPr txBox="1"/>
              <p:nvPr/>
            </p:nvSpPr>
            <p:spPr>
              <a:xfrm>
                <a:off x="700103" y="15171798"/>
                <a:ext cx="1793408" cy="4739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𝚯</m:t>
                          </m:r>
                        </m:e>
                      </m:acc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𝚸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sSub>
                        <m:sSubPr>
                          <m:ctrlPr>
                            <a:rPr lang="en-US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𝚸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2400" b="1" i="0" u="none" strike="noStrike" dirty="0">
                  <a:solidFill>
                    <a:schemeClr val="bg1"/>
                  </a:solidFill>
                  <a:effectLst/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C4BC80B-DA74-1034-9E75-A99C13D6C4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03" y="15171798"/>
                <a:ext cx="1793408" cy="473976"/>
              </a:xfrm>
              <a:prstGeom prst="rect">
                <a:avLst/>
              </a:prstGeom>
              <a:blipFill>
                <a:blip r:embed="rId20"/>
                <a:stretch>
                  <a:fillRect t="-8974" r="-4422"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8549929-7853-8022-CA8D-283F71C9C1E9}"/>
                  </a:ext>
                </a:extLst>
              </p:cNvPr>
              <p:cNvSpPr txBox="1"/>
              <p:nvPr/>
            </p:nvSpPr>
            <p:spPr>
              <a:xfrm>
                <a:off x="2451528" y="15361030"/>
                <a:ext cx="4463960" cy="11835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𝑺𝑬</m:t>
                      </m:r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400" b="1" i="1" u="none" strike="noStrike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1" i="1" u="none" strike="noStrike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u="none" strike="noStrike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𝚸</m:t>
                                  </m:r>
                                </m:e>
                                <m:sub>
                                  <m:r>
                                    <a:rPr lang="en-US" sz="2400" b="1" i="1" u="none" strike="noStrike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sz="2400" b="1" i="1" u="none" strike="noStrike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1" i="1" u="none" strike="noStrike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400" b="1" i="1" u="none" strike="noStrike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1" i="1" u="none" strike="noStrike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u="none" strike="noStrike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𝚸</m:t>
                                  </m:r>
                                </m:e>
                                <m:sub>
                                  <m:r>
                                    <a:rPr lang="en-US" sz="2400" b="1" i="1" u="none" strike="noStrike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sz="2400" b="1" i="1" u="none" strike="noStrike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400" b="1" i="1" u="none" strike="noStrike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𝚴</m:t>
                              </m:r>
                              <m:r>
                                <m:rPr>
                                  <m:nor/>
                                </m:rPr>
                                <a:rPr lang="en-US" sz="2400" b="1" i="0" u="none" strike="noStrike" dirty="0">
                                  <a:solidFill>
                                    <a:schemeClr val="bg1"/>
                                  </a:solidFill>
                                  <a:effectLst/>
                                  <a:latin typeface="Outfit" pitchFamily="2" charset="0"/>
                                </a:rPr>
                                <m:t> </m:t>
                              </m:r>
                            </m:den>
                          </m:f>
                          <m: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b="1" i="1" u="none" strike="noStrike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1" i="1" u="none" strike="noStrike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u="none" strike="noStrike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𝚸</m:t>
                                  </m:r>
                                </m:e>
                                <m:sub>
                                  <m:r>
                                    <a:rPr lang="en-US" sz="2400" b="1" i="1" u="none" strike="noStrike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sz="2400" b="1" i="1" u="none" strike="noStrike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1" i="1" u="none" strike="noStrike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400" b="1" i="1" u="none" strike="noStrike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1" i="1" u="none" strike="noStrike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u="none" strike="noStrike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𝚸</m:t>
                                  </m:r>
                                </m:e>
                                <m:sub>
                                  <m:r>
                                    <a:rPr lang="en-US" sz="2400" b="1" i="1" u="none" strike="noStrike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sz="2400" b="1" i="1" u="none" strike="noStrike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400" b="1" i="1" u="none" strike="noStrike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𝚴</m:t>
                              </m:r>
                              <m:r>
                                <m:rPr>
                                  <m:nor/>
                                </m:rPr>
                                <a:rPr lang="en-US" sz="2400" b="1" i="0" u="none" strike="noStrike" dirty="0">
                                  <a:solidFill>
                                    <a:schemeClr val="bg1"/>
                                  </a:solidFill>
                                  <a:effectLst/>
                                  <a:latin typeface="Outfit" pitchFamily="2" charset="0"/>
                                </a:rPr>
                                <m:t> 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400" b="1" i="0" u="none" strike="noStrike" dirty="0">
                  <a:solidFill>
                    <a:schemeClr val="bg1"/>
                  </a:solidFill>
                  <a:effectLst/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8549929-7853-8022-CA8D-283F71C9C1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1528" y="15361030"/>
                <a:ext cx="4463960" cy="1183529"/>
              </a:xfrm>
              <a:prstGeom prst="rect">
                <a:avLst/>
              </a:prstGeom>
              <a:blipFill>
                <a:blip r:embed="rId21"/>
                <a:stretch>
                  <a:fillRect r="-15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CA147B4-D2E6-B9E0-E749-215611230D41}"/>
                  </a:ext>
                </a:extLst>
              </p:cNvPr>
              <p:cNvSpPr txBox="1"/>
              <p:nvPr/>
            </p:nvSpPr>
            <p:spPr>
              <a:xfrm>
                <a:off x="553368" y="15667672"/>
                <a:ext cx="1543990" cy="8468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𝒁</m:t>
                      </m:r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̂"/>
                              <m:ctrlPr>
                                <a:rPr lang="en-US" sz="2400" b="1" i="1" u="none" strike="noStrike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1" i="1" u="none" strike="noStrike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𝚯</m:t>
                              </m:r>
                            </m:e>
                          </m:acc>
                        </m:num>
                        <m:den>
                          <m:r>
                            <m:rPr>
                              <m:nor/>
                            </m:rPr>
                            <a:rPr lang="en-US" sz="2400" b="1" i="0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SE</m:t>
                          </m:r>
                          <m:r>
                            <m:rPr>
                              <m:nor/>
                            </m:rPr>
                            <a:rPr lang="en-US" sz="24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Outfit" pitchFamily="2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400" b="1" i="0" u="none" strike="noStrike" dirty="0">
                  <a:solidFill>
                    <a:schemeClr val="bg1"/>
                  </a:solidFill>
                  <a:effectLst/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CA147B4-D2E6-B9E0-E749-215611230D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368" y="15667672"/>
                <a:ext cx="1543990" cy="846899"/>
              </a:xfrm>
              <a:prstGeom prst="rect">
                <a:avLst/>
              </a:prstGeom>
              <a:blipFill>
                <a:blip r:embed="rId22"/>
                <a:stretch>
                  <a:fillRect b="-6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805CA5F-E04D-13D4-AD93-4888B4419304}"/>
                  </a:ext>
                </a:extLst>
              </p:cNvPr>
              <p:cNvSpPr txBox="1"/>
              <p:nvPr/>
            </p:nvSpPr>
            <p:spPr>
              <a:xfrm>
                <a:off x="6886749" y="15361030"/>
                <a:ext cx="3092002" cy="5156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𝑪𝑰</m:t>
                          </m:r>
                        </m:e>
                        <m:sub>
                          <m: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𝒍𝒐𝒘</m:t>
                          </m:r>
                        </m:sub>
                      </m:sSub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𝚯</m:t>
                          </m:r>
                        </m:e>
                      </m:acc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𝒁</m:t>
                          </m:r>
                        </m:e>
                        <m:sub>
                          <m: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  <m: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𝑺𝑬</m:t>
                      </m:r>
                    </m:oMath>
                  </m:oMathPara>
                </a14:m>
                <a:endParaRPr lang="en-US" sz="2400" b="1" i="0" u="none" strike="noStrike" dirty="0">
                  <a:solidFill>
                    <a:schemeClr val="bg1"/>
                  </a:solidFill>
                  <a:effectLst/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805CA5F-E04D-13D4-AD93-4888B4419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6749" y="15361030"/>
                <a:ext cx="3092002" cy="515654"/>
              </a:xfrm>
              <a:prstGeom prst="rect">
                <a:avLst/>
              </a:prstGeom>
              <a:blipFill>
                <a:blip r:embed="rId23"/>
                <a:stretch>
                  <a:fillRect t="-4762" r="-3748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79AB333-84D8-063F-C9A3-20F97F429A2A}"/>
                  </a:ext>
                </a:extLst>
              </p:cNvPr>
              <p:cNvSpPr txBox="1"/>
              <p:nvPr/>
            </p:nvSpPr>
            <p:spPr>
              <a:xfrm>
                <a:off x="6944226" y="15795635"/>
                <a:ext cx="3092002" cy="5156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𝑪𝑰</m:t>
                          </m:r>
                        </m:e>
                        <m:sub>
                          <m: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𝒖𝒑</m:t>
                          </m:r>
                        </m:sub>
                      </m:sSub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𝚯</m:t>
                          </m:r>
                        </m:e>
                      </m:acc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𝒁</m:t>
                          </m:r>
                        </m:e>
                        <m:sub>
                          <m: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  <m: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𝑺𝑬</m:t>
                      </m:r>
                    </m:oMath>
                  </m:oMathPara>
                </a14:m>
                <a:endParaRPr lang="en-US" sz="2400" b="1" i="0" u="none" strike="noStrike" dirty="0">
                  <a:solidFill>
                    <a:schemeClr val="bg1"/>
                  </a:solidFill>
                  <a:effectLst/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79AB333-84D8-063F-C9A3-20F97F429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4226" y="15795635"/>
                <a:ext cx="3092002" cy="515654"/>
              </a:xfrm>
              <a:prstGeom prst="rect">
                <a:avLst/>
              </a:prstGeom>
              <a:blipFill>
                <a:blip r:embed="rId24"/>
                <a:stretch>
                  <a:fillRect t="-4706" r="-217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7CE9234-41D7-2B6C-4FC7-0C3C36007DE9}"/>
                  </a:ext>
                </a:extLst>
              </p:cNvPr>
              <p:cNvSpPr txBox="1"/>
              <p:nvPr/>
            </p:nvSpPr>
            <p:spPr>
              <a:xfrm>
                <a:off x="5475181" y="14910170"/>
                <a:ext cx="6097136" cy="5282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𝒁</m:t>
                          </m:r>
                        </m:e>
                        <m:sub>
                          <m:r>
                            <a:rPr lang="en-US" sz="26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  <m:r>
                            <a:rPr lang="en-US" sz="26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6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26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6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sz="26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26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𝟗𝟔</m:t>
                      </m:r>
                      <m:r>
                        <a:rPr lang="en-US" sz="26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26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𝟗𝟓</m:t>
                      </m:r>
                      <m:r>
                        <a:rPr lang="en-US" sz="26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 </m:t>
                      </m:r>
                      <m:r>
                        <a:rPr lang="en-US" sz="26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𝒄𝒐𝒏𝒇𝒊𝒅𝒆𝒏𝒄𝒆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7CE9234-41D7-2B6C-4FC7-0C3C36007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181" y="14910170"/>
                <a:ext cx="6097136" cy="528286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A5343A2-7C5F-419B-BF15-0883C44FC40A}"/>
                  </a:ext>
                </a:extLst>
              </p:cNvPr>
              <p:cNvSpPr txBox="1"/>
              <p:nvPr/>
            </p:nvSpPr>
            <p:spPr>
              <a:xfrm>
                <a:off x="7253785" y="16399043"/>
                <a:ext cx="399422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</a:rPr>
                        <m:t>𝑪𝑰</m:t>
                      </m:r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𝑪𝒐𝒏𝒇𝒊𝒅𝒆𝒏𝒄𝒆</m:t>
                      </m:r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𝑰𝒏𝒕𝒆𝒓𝒗𝒂𝒍</m:t>
                      </m:r>
                    </m:oMath>
                  </m:oMathPara>
                </a14:m>
                <a:endParaRPr lang="en-US" sz="2400" b="1" i="0" u="none" strike="noStrike" dirty="0">
                  <a:solidFill>
                    <a:schemeClr val="bg1"/>
                  </a:solidFill>
                  <a:effectLst/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A5343A2-7C5F-419B-BF15-0883C44FC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3785" y="16399043"/>
                <a:ext cx="3994220" cy="461665"/>
              </a:xfrm>
              <a:prstGeom prst="rect">
                <a:avLst/>
              </a:prstGeom>
              <a:blipFill>
                <a:blip r:embed="rId26"/>
                <a:stretch>
                  <a:fillRect l="-763" t="-10526" r="-3053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85772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43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404F20-D7C0-9668-3955-41A3C5B9F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7" name="TextBox 7">
            <a:extLst>
              <a:ext uri="{FF2B5EF4-FFF2-40B4-BE49-F238E27FC236}">
                <a16:creationId xmlns:a16="http://schemas.microsoft.com/office/drawing/2014/main" id="{1E44B090-6010-D082-F127-ADBEB66E6C78}"/>
              </a:ext>
            </a:extLst>
          </p:cNvPr>
          <p:cNvSpPr txBox="1"/>
          <p:nvPr/>
        </p:nvSpPr>
        <p:spPr>
          <a:xfrm>
            <a:off x="1" y="251175"/>
            <a:ext cx="12192000" cy="67710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Statistical Significance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53C44136-D351-DD53-EBE7-27428C9C9D58}"/>
              </a:ext>
            </a:extLst>
          </p:cNvPr>
          <p:cNvSpPr txBox="1"/>
          <p:nvPr/>
        </p:nvSpPr>
        <p:spPr>
          <a:xfrm>
            <a:off x="779747" y="987888"/>
            <a:ext cx="10397155" cy="86177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The measure that the difference in accuracy between the two results is meaningful improvement, unlikely due to random chance.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B09C0BF-9392-CF21-4A54-5E5B2D63C1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272959"/>
              </p:ext>
            </p:extLst>
          </p:nvPr>
        </p:nvGraphicFramePr>
        <p:xfrm>
          <a:off x="304670" y="2494359"/>
          <a:ext cx="11347308" cy="18692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24377">
                  <a:extLst>
                    <a:ext uri="{9D8B030D-6E8A-4147-A177-3AD203B41FA5}">
                      <a16:colId xmlns:a16="http://schemas.microsoft.com/office/drawing/2014/main" val="3478845260"/>
                    </a:ext>
                  </a:extLst>
                </a:gridCol>
                <a:gridCol w="864071">
                  <a:extLst>
                    <a:ext uri="{9D8B030D-6E8A-4147-A177-3AD203B41FA5}">
                      <a16:colId xmlns:a16="http://schemas.microsoft.com/office/drawing/2014/main" val="2328092291"/>
                    </a:ext>
                  </a:extLst>
                </a:gridCol>
                <a:gridCol w="1522777">
                  <a:extLst>
                    <a:ext uri="{9D8B030D-6E8A-4147-A177-3AD203B41FA5}">
                      <a16:colId xmlns:a16="http://schemas.microsoft.com/office/drawing/2014/main" val="917374607"/>
                    </a:ext>
                  </a:extLst>
                </a:gridCol>
                <a:gridCol w="879774">
                  <a:extLst>
                    <a:ext uri="{9D8B030D-6E8A-4147-A177-3AD203B41FA5}">
                      <a16:colId xmlns:a16="http://schemas.microsoft.com/office/drawing/2014/main" val="857245618"/>
                    </a:ext>
                  </a:extLst>
                </a:gridCol>
                <a:gridCol w="1286240">
                  <a:extLst>
                    <a:ext uri="{9D8B030D-6E8A-4147-A177-3AD203B41FA5}">
                      <a16:colId xmlns:a16="http://schemas.microsoft.com/office/drawing/2014/main" val="3007142644"/>
                    </a:ext>
                  </a:extLst>
                </a:gridCol>
                <a:gridCol w="1141493">
                  <a:extLst>
                    <a:ext uri="{9D8B030D-6E8A-4147-A177-3AD203B41FA5}">
                      <a16:colId xmlns:a16="http://schemas.microsoft.com/office/drawing/2014/main" val="2668808855"/>
                    </a:ext>
                  </a:extLst>
                </a:gridCol>
                <a:gridCol w="1015868">
                  <a:extLst>
                    <a:ext uri="{9D8B030D-6E8A-4147-A177-3AD203B41FA5}">
                      <a16:colId xmlns:a16="http://schemas.microsoft.com/office/drawing/2014/main" val="363497900"/>
                    </a:ext>
                  </a:extLst>
                </a:gridCol>
                <a:gridCol w="815217">
                  <a:extLst>
                    <a:ext uri="{9D8B030D-6E8A-4147-A177-3AD203B41FA5}">
                      <a16:colId xmlns:a16="http://schemas.microsoft.com/office/drawing/2014/main" val="4181303613"/>
                    </a:ext>
                  </a:extLst>
                </a:gridCol>
                <a:gridCol w="776832">
                  <a:extLst>
                    <a:ext uri="{9D8B030D-6E8A-4147-A177-3AD203B41FA5}">
                      <a16:colId xmlns:a16="http://schemas.microsoft.com/office/drawing/2014/main" val="3188569056"/>
                    </a:ext>
                  </a:extLst>
                </a:gridCol>
                <a:gridCol w="1420659">
                  <a:extLst>
                    <a:ext uri="{9D8B030D-6E8A-4147-A177-3AD203B41FA5}">
                      <a16:colId xmlns:a16="http://schemas.microsoft.com/office/drawing/2014/main" val="3274087242"/>
                    </a:ext>
                  </a:extLst>
                </a:gridCol>
              </a:tblGrid>
              <a:tr h="336432"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Dataset</a:t>
                      </a: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Total </a:t>
                      </a:r>
                    </a:p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Faces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Accuracy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1770" marR="1770" marT="1770" marB="0" anchor="ctr"/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Difference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Standard</a:t>
                      </a:r>
                    </a:p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Error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Z</a:t>
                      </a:r>
                    </a:p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Statistic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CI </a:t>
                      </a:r>
                    </a:p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Lower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CI </a:t>
                      </a:r>
                    </a:p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Upper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Significant?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497845"/>
                  </a:ext>
                </a:extLst>
              </a:tr>
              <a:tr h="284575"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/>
                </a:tc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 err="1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DeepTRUTH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EB0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/>
                </a:tc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/>
                </a:tc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/>
                </a:tc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/>
                </a:tc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/>
                </a:tc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/>
                </a:tc>
                <a:extLst>
                  <a:ext uri="{0D108BD9-81ED-4DB2-BD59-A6C34878D82A}">
                    <a16:rowId xmlns:a16="http://schemas.microsoft.com/office/drawing/2014/main" val="1676786496"/>
                  </a:ext>
                </a:extLst>
              </a:tr>
              <a:tr h="16875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effectLst/>
                          <a:latin typeface="Outfit" pitchFamily="2" charset="0"/>
                        </a:rPr>
                        <a:t>Train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150866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98.54%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98.97%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0.43%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4.0E-04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10.65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0.35%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0.51%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Yes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932744"/>
                  </a:ext>
                </a:extLst>
              </a:tr>
              <a:tr h="16875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effectLst/>
                          <a:latin typeface="Outfit" pitchFamily="2" charset="0"/>
                        </a:rPr>
                        <a:t>Development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49718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96.41%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99.36%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2.95%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9.1E-04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32.50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2.77%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3.13%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Yes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7214948"/>
                  </a:ext>
                </a:extLst>
              </a:tr>
              <a:tr h="16875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effectLst/>
                          <a:latin typeface="Outfit" pitchFamily="2" charset="0"/>
                        </a:rPr>
                        <a:t>Evaluation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15345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94.44%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2000" u="none" strike="noStrike">
                          <a:effectLst/>
                          <a:latin typeface="Outfit" pitchFamily="2" charset="0"/>
                        </a:rPr>
                        <a:t>98.90%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4.46%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2.0E-03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>
                          <a:effectLst/>
                          <a:latin typeface="Outfit" pitchFamily="2" charset="0"/>
                        </a:rPr>
                        <a:t>21.94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>
                          <a:effectLst/>
                          <a:latin typeface="Outfit" pitchFamily="2" charset="0"/>
                        </a:rPr>
                        <a:t>4.06%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4.86%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Yes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868887"/>
                  </a:ext>
                </a:extLst>
              </a:tr>
              <a:tr h="16875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effectLst/>
                          <a:latin typeface="Outfit" pitchFamily="2" charset="0"/>
                        </a:rPr>
                        <a:t>Caltech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223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60.64%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60.64%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0.00%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4.6E-02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0.00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-9.07%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9.07%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No</a:t>
                      </a: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844808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F535BDC-A080-3C05-8723-CC2F1DD9A7EA}"/>
                  </a:ext>
                </a:extLst>
              </p:cNvPr>
              <p:cNvSpPr txBox="1"/>
              <p:nvPr/>
            </p:nvSpPr>
            <p:spPr>
              <a:xfrm>
                <a:off x="1935387" y="1929108"/>
                <a:ext cx="79659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𝚴</m:t>
                      </m:r>
                    </m:oMath>
                  </m:oMathPara>
                </a14:m>
                <a:endParaRPr lang="en-US" sz="2800" b="1" i="0" u="none" strike="noStrike" dirty="0">
                  <a:solidFill>
                    <a:schemeClr val="bg1"/>
                  </a:solidFill>
                  <a:effectLst/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F535BDC-A080-3C05-8723-CC2F1DD9A7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5387" y="1929108"/>
                <a:ext cx="796593" cy="523220"/>
              </a:xfrm>
              <a:prstGeom prst="rect">
                <a:avLst/>
              </a:prstGeom>
              <a:blipFill>
                <a:blip r:embed="rId3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6913D50-1B97-F269-366A-8BFD457E2B1C}"/>
                  </a:ext>
                </a:extLst>
              </p:cNvPr>
              <p:cNvSpPr txBox="1"/>
              <p:nvPr/>
            </p:nvSpPr>
            <p:spPr>
              <a:xfrm>
                <a:off x="3046131" y="1929108"/>
                <a:ext cx="79659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𝚸</m:t>
                          </m:r>
                        </m:e>
                        <m:sub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2800" b="1" i="0" u="none" strike="noStrike" dirty="0">
                  <a:solidFill>
                    <a:schemeClr val="bg1"/>
                  </a:solidFill>
                  <a:effectLst/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6913D50-1B97-F269-366A-8BFD457E2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6131" y="1929108"/>
                <a:ext cx="796593" cy="523220"/>
              </a:xfrm>
              <a:prstGeom prst="rect">
                <a:avLst/>
              </a:prstGeom>
              <a:blipFill>
                <a:blip r:embed="rId4"/>
                <a:stretch>
                  <a:fillRect t="-11628" r="-3846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DDFF4E-325F-8204-0D43-F1A7B7D81376}"/>
                  </a:ext>
                </a:extLst>
              </p:cNvPr>
              <p:cNvSpPr txBox="1"/>
              <p:nvPr/>
            </p:nvSpPr>
            <p:spPr>
              <a:xfrm>
                <a:off x="4313950" y="1929108"/>
                <a:ext cx="79659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𝚸</m:t>
                          </m:r>
                        </m:e>
                        <m:sub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sz="2800" b="1" i="0" u="none" strike="noStrike" dirty="0">
                  <a:solidFill>
                    <a:schemeClr val="bg1"/>
                  </a:solidFill>
                  <a:effectLst/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DDFF4E-325F-8204-0D43-F1A7B7D81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3950" y="1929108"/>
                <a:ext cx="796593" cy="523220"/>
              </a:xfrm>
              <a:prstGeom prst="rect">
                <a:avLst/>
              </a:prstGeom>
              <a:blipFill>
                <a:blip r:embed="rId5"/>
                <a:stretch>
                  <a:fillRect t="-11628" r="-3846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4CC1B6F-A68B-C6D0-7D2D-27AE31022439}"/>
                  </a:ext>
                </a:extLst>
              </p:cNvPr>
              <p:cNvSpPr txBox="1"/>
              <p:nvPr/>
            </p:nvSpPr>
            <p:spPr>
              <a:xfrm>
                <a:off x="5475181" y="1929108"/>
                <a:ext cx="796593" cy="537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𝚯</m:t>
                          </m:r>
                        </m:e>
                      </m:acc>
                    </m:oMath>
                  </m:oMathPara>
                </a14:m>
                <a:endParaRPr lang="en-US" sz="2800" b="1" i="0" u="none" strike="noStrike" dirty="0">
                  <a:solidFill>
                    <a:schemeClr val="bg1"/>
                  </a:solidFill>
                  <a:effectLst/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4CC1B6F-A68B-C6D0-7D2D-27AE310224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181" y="1929108"/>
                <a:ext cx="796593" cy="537583"/>
              </a:xfrm>
              <a:prstGeom prst="rect">
                <a:avLst/>
              </a:prstGeom>
              <a:blipFill>
                <a:blip r:embed="rId6"/>
                <a:stretch>
                  <a:fillRect t="-10112" b="-28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5A1AE27-ECD3-E1C5-51FD-4C8EA24C58B5}"/>
                  </a:ext>
                </a:extLst>
              </p:cNvPr>
              <p:cNvSpPr txBox="1"/>
              <p:nvPr/>
            </p:nvSpPr>
            <p:spPr>
              <a:xfrm>
                <a:off x="6703731" y="1929108"/>
                <a:ext cx="79659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𝑺𝑬</m:t>
                      </m:r>
                    </m:oMath>
                  </m:oMathPara>
                </a14:m>
                <a:endParaRPr lang="en-US" sz="2800" b="1" i="0" u="none" strike="noStrike" dirty="0">
                  <a:solidFill>
                    <a:schemeClr val="bg1"/>
                  </a:solidFill>
                  <a:effectLst/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5A1AE27-ECD3-E1C5-51FD-4C8EA24C5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3731" y="1929108"/>
                <a:ext cx="796593" cy="523220"/>
              </a:xfrm>
              <a:prstGeom prst="rect">
                <a:avLst/>
              </a:prstGeom>
              <a:blipFill>
                <a:blip r:embed="rId7"/>
                <a:stretch>
                  <a:fillRect t="-11628" r="-923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9BE8E61-9418-3A0F-2E39-63DE346917B8}"/>
                  </a:ext>
                </a:extLst>
              </p:cNvPr>
              <p:cNvSpPr txBox="1"/>
              <p:nvPr/>
            </p:nvSpPr>
            <p:spPr>
              <a:xfrm>
                <a:off x="7741547" y="1929108"/>
                <a:ext cx="79659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𝒁</m:t>
                      </m:r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9BE8E61-9418-3A0F-2E39-63DE346917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1547" y="1929108"/>
                <a:ext cx="796593" cy="523220"/>
              </a:xfrm>
              <a:prstGeom prst="rect">
                <a:avLst/>
              </a:prstGeom>
              <a:blipFill>
                <a:blip r:embed="rId8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ADAFE3-8FA1-635D-3F13-2A9F78007EDE}"/>
                  </a:ext>
                </a:extLst>
              </p:cNvPr>
              <p:cNvSpPr txBox="1"/>
              <p:nvPr/>
            </p:nvSpPr>
            <p:spPr>
              <a:xfrm>
                <a:off x="8683996" y="1929108"/>
                <a:ext cx="79659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𝑪𝑰</m:t>
                          </m:r>
                        </m:e>
                        <m:sub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𝒍𝒐𝒘</m:t>
                          </m:r>
                        </m:sub>
                      </m:sSub>
                    </m:oMath>
                  </m:oMathPara>
                </a14:m>
                <a:endParaRPr lang="en-US" sz="2800" b="1" i="0" u="none" strike="noStrike" dirty="0">
                  <a:solidFill>
                    <a:schemeClr val="bg1"/>
                  </a:solidFill>
                  <a:effectLst/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ADAFE3-8FA1-635D-3F13-2A9F78007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3996" y="1929108"/>
                <a:ext cx="796593" cy="523220"/>
              </a:xfrm>
              <a:prstGeom prst="rect">
                <a:avLst/>
              </a:prstGeom>
              <a:blipFill>
                <a:blip r:embed="rId9"/>
                <a:stretch>
                  <a:fillRect l="-5385" t="-11628" r="-34615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F9C1BA7-476D-55C1-14F7-324A185C9D55}"/>
                  </a:ext>
                </a:extLst>
              </p:cNvPr>
              <p:cNvSpPr txBox="1"/>
              <p:nvPr/>
            </p:nvSpPr>
            <p:spPr>
              <a:xfrm>
                <a:off x="9465630" y="1929108"/>
                <a:ext cx="796593" cy="5618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𝑪𝑰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𝒖𝒑</m:t>
                          </m:r>
                        </m:sub>
                      </m:sSub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F9C1BA7-476D-55C1-14F7-324A185C9D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630" y="1929108"/>
                <a:ext cx="796593" cy="561820"/>
              </a:xfrm>
              <a:prstGeom prst="rect">
                <a:avLst/>
              </a:prstGeom>
              <a:blipFill>
                <a:blip r:embed="rId10"/>
                <a:stretch>
                  <a:fillRect t="-7527" r="-27692" b="-24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EE63179-9B42-3718-98C4-B454433CB820}"/>
                  </a:ext>
                </a:extLst>
              </p:cNvPr>
              <p:cNvSpPr txBox="1"/>
              <p:nvPr/>
            </p:nvSpPr>
            <p:spPr>
              <a:xfrm>
                <a:off x="10598812" y="1929108"/>
                <a:ext cx="79659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𝑺𝒊𝒈</m:t>
                      </m:r>
                    </m:oMath>
                  </m:oMathPara>
                </a14:m>
                <a:endParaRPr lang="en-US" sz="2800" b="1" i="0" u="none" strike="noStrike" dirty="0">
                  <a:solidFill>
                    <a:schemeClr val="bg1"/>
                  </a:solidFill>
                  <a:effectLst/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EE63179-9B42-3718-98C4-B454433CB8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8812" y="1929108"/>
                <a:ext cx="796593" cy="523220"/>
              </a:xfrm>
              <a:prstGeom prst="rect">
                <a:avLst/>
              </a:prstGeom>
              <a:blipFill>
                <a:blip r:embed="rId11"/>
                <a:stretch>
                  <a:fillRect t="-11628" r="-17692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3C5A82A-CEBB-A78A-6638-0530BE660292}"/>
                  </a:ext>
                </a:extLst>
              </p:cNvPr>
              <p:cNvSpPr txBox="1"/>
              <p:nvPr/>
            </p:nvSpPr>
            <p:spPr>
              <a:xfrm>
                <a:off x="700103" y="4722313"/>
                <a:ext cx="1793408" cy="4739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𝚯</m:t>
                          </m:r>
                        </m:e>
                      </m:acc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𝚸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sSub>
                        <m:sSubPr>
                          <m:ctrlPr>
                            <a:rPr lang="en-US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𝚸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2400" b="1" i="0" u="none" strike="noStrike" dirty="0">
                  <a:solidFill>
                    <a:schemeClr val="bg1"/>
                  </a:solidFill>
                  <a:effectLst/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3C5A82A-CEBB-A78A-6638-0530BE660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03" y="4722313"/>
                <a:ext cx="1793408" cy="473976"/>
              </a:xfrm>
              <a:prstGeom prst="rect">
                <a:avLst/>
              </a:prstGeom>
              <a:blipFill>
                <a:blip r:embed="rId12"/>
                <a:stretch>
                  <a:fillRect t="-9091" r="-4422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7A7FAAF-A101-BB26-3EBC-C2CC754AF6B0}"/>
                  </a:ext>
                </a:extLst>
              </p:cNvPr>
              <p:cNvSpPr txBox="1"/>
              <p:nvPr/>
            </p:nvSpPr>
            <p:spPr>
              <a:xfrm>
                <a:off x="2451528" y="4911545"/>
                <a:ext cx="4463960" cy="11835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𝑺𝑬</m:t>
                      </m:r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400" b="1" i="1" u="none" strike="noStrike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1" i="1" u="none" strike="noStrike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u="none" strike="noStrike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𝚸</m:t>
                                  </m:r>
                                </m:e>
                                <m:sub>
                                  <m:r>
                                    <a:rPr lang="en-US" sz="2400" b="1" i="1" u="none" strike="noStrike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sz="2400" b="1" i="1" u="none" strike="noStrike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1" i="1" u="none" strike="noStrike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400" b="1" i="1" u="none" strike="noStrike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1" i="1" u="none" strike="noStrike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u="none" strike="noStrike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𝚸</m:t>
                                  </m:r>
                                </m:e>
                                <m:sub>
                                  <m:r>
                                    <a:rPr lang="en-US" sz="2400" b="1" i="1" u="none" strike="noStrike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sz="2400" b="1" i="1" u="none" strike="noStrike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400" b="1" i="1" u="none" strike="noStrike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𝚴</m:t>
                              </m:r>
                              <m:r>
                                <m:rPr>
                                  <m:nor/>
                                </m:rPr>
                                <a:rPr lang="en-US" sz="2400" b="1" i="0" u="none" strike="noStrike" dirty="0">
                                  <a:solidFill>
                                    <a:schemeClr val="bg1"/>
                                  </a:solidFill>
                                  <a:effectLst/>
                                  <a:latin typeface="Outfit" pitchFamily="2" charset="0"/>
                                </a:rPr>
                                <m:t> </m:t>
                              </m:r>
                            </m:den>
                          </m:f>
                          <m: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b="1" i="1" u="none" strike="noStrike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1" i="1" u="none" strike="noStrike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u="none" strike="noStrike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𝚸</m:t>
                                  </m:r>
                                </m:e>
                                <m:sub>
                                  <m:r>
                                    <a:rPr lang="en-US" sz="2400" b="1" i="1" u="none" strike="noStrike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sz="2400" b="1" i="1" u="none" strike="noStrike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1" i="1" u="none" strike="noStrike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400" b="1" i="1" u="none" strike="noStrike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1" i="1" u="none" strike="noStrike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u="none" strike="noStrike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𝚸</m:t>
                                  </m:r>
                                </m:e>
                                <m:sub>
                                  <m:r>
                                    <a:rPr lang="en-US" sz="2400" b="1" i="1" u="none" strike="noStrike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sz="2400" b="1" i="1" u="none" strike="noStrike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400" b="1" i="1" u="none" strike="noStrike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𝚴</m:t>
                              </m:r>
                              <m:r>
                                <m:rPr>
                                  <m:nor/>
                                </m:rPr>
                                <a:rPr lang="en-US" sz="2400" b="1" i="0" u="none" strike="noStrike" dirty="0">
                                  <a:solidFill>
                                    <a:schemeClr val="bg1"/>
                                  </a:solidFill>
                                  <a:effectLst/>
                                  <a:latin typeface="Outfit" pitchFamily="2" charset="0"/>
                                </a:rPr>
                                <m:t> 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400" b="1" i="0" u="none" strike="noStrike" dirty="0">
                  <a:solidFill>
                    <a:schemeClr val="bg1"/>
                  </a:solidFill>
                  <a:effectLst/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7A7FAAF-A101-BB26-3EBC-C2CC754AF6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1528" y="4911545"/>
                <a:ext cx="4463960" cy="1183529"/>
              </a:xfrm>
              <a:prstGeom prst="rect">
                <a:avLst/>
              </a:prstGeom>
              <a:blipFill>
                <a:blip r:embed="rId13"/>
                <a:stretch>
                  <a:fillRect r="-15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7CCFC44-3A55-693B-CF9E-6EC85D13839B}"/>
                  </a:ext>
                </a:extLst>
              </p:cNvPr>
              <p:cNvSpPr txBox="1"/>
              <p:nvPr/>
            </p:nvSpPr>
            <p:spPr>
              <a:xfrm>
                <a:off x="553368" y="5218187"/>
                <a:ext cx="1543990" cy="8468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𝒁</m:t>
                      </m:r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̂"/>
                              <m:ctrlPr>
                                <a:rPr lang="en-US" sz="2400" b="1" i="1" u="none" strike="noStrike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1" i="1" u="none" strike="noStrike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𝚯</m:t>
                              </m:r>
                            </m:e>
                          </m:acc>
                        </m:num>
                        <m:den>
                          <m:r>
                            <m:rPr>
                              <m:nor/>
                            </m:rPr>
                            <a:rPr lang="en-US" sz="2400" b="1" i="0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SE</m:t>
                          </m:r>
                          <m:r>
                            <m:rPr>
                              <m:nor/>
                            </m:rPr>
                            <a:rPr lang="en-US" sz="24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Outfit" pitchFamily="2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400" b="1" i="0" u="none" strike="noStrike" dirty="0">
                  <a:solidFill>
                    <a:schemeClr val="bg1"/>
                  </a:solidFill>
                  <a:effectLst/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7CCFC44-3A55-693B-CF9E-6EC85D1383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368" y="5218187"/>
                <a:ext cx="1543990" cy="846899"/>
              </a:xfrm>
              <a:prstGeom prst="rect">
                <a:avLst/>
              </a:prstGeom>
              <a:blipFill>
                <a:blip r:embed="rId14"/>
                <a:stretch>
                  <a:fillRect b="-5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B037C44-BD6A-7B11-828B-36968281F4F1}"/>
                  </a:ext>
                </a:extLst>
              </p:cNvPr>
              <p:cNvSpPr txBox="1"/>
              <p:nvPr/>
            </p:nvSpPr>
            <p:spPr>
              <a:xfrm>
                <a:off x="6886749" y="4911545"/>
                <a:ext cx="3092002" cy="5156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𝑪𝑰</m:t>
                          </m:r>
                        </m:e>
                        <m:sub>
                          <m: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𝒍𝒐𝒘</m:t>
                          </m:r>
                        </m:sub>
                      </m:sSub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𝚯</m:t>
                          </m:r>
                        </m:e>
                      </m:acc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𝒁</m:t>
                          </m:r>
                        </m:e>
                        <m:sub>
                          <m: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  <m: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𝑺𝑬</m:t>
                      </m:r>
                    </m:oMath>
                  </m:oMathPara>
                </a14:m>
                <a:endParaRPr lang="en-US" sz="2400" b="1" i="0" u="none" strike="noStrike" dirty="0">
                  <a:solidFill>
                    <a:schemeClr val="bg1"/>
                  </a:solidFill>
                  <a:effectLst/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B037C44-BD6A-7B11-828B-36968281F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6749" y="4911545"/>
                <a:ext cx="3092002" cy="515654"/>
              </a:xfrm>
              <a:prstGeom prst="rect">
                <a:avLst/>
              </a:prstGeom>
              <a:blipFill>
                <a:blip r:embed="rId15"/>
                <a:stretch>
                  <a:fillRect t="-4762" r="-3748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B305284-60F5-3788-7398-267C96D66DCE}"/>
                  </a:ext>
                </a:extLst>
              </p:cNvPr>
              <p:cNvSpPr txBox="1"/>
              <p:nvPr/>
            </p:nvSpPr>
            <p:spPr>
              <a:xfrm>
                <a:off x="6944226" y="5346150"/>
                <a:ext cx="3092002" cy="5156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𝑪𝑰</m:t>
                          </m:r>
                        </m:e>
                        <m:sub>
                          <m: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𝒖𝒑</m:t>
                          </m:r>
                        </m:sub>
                      </m:sSub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𝚯</m:t>
                          </m:r>
                        </m:e>
                      </m:acc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𝒁</m:t>
                          </m:r>
                        </m:e>
                        <m:sub>
                          <m: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  <m: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𝑺𝑬</m:t>
                      </m:r>
                    </m:oMath>
                  </m:oMathPara>
                </a14:m>
                <a:endParaRPr lang="en-US" sz="2400" b="1" i="0" u="none" strike="noStrike" dirty="0">
                  <a:solidFill>
                    <a:schemeClr val="bg1"/>
                  </a:solidFill>
                  <a:effectLst/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B305284-60F5-3788-7398-267C96D66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4226" y="5346150"/>
                <a:ext cx="3092002" cy="515654"/>
              </a:xfrm>
              <a:prstGeom prst="rect">
                <a:avLst/>
              </a:prstGeom>
              <a:blipFill>
                <a:blip r:embed="rId16"/>
                <a:stretch>
                  <a:fillRect t="-4706" r="-217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BD15A68-F02D-535C-8BBF-756BBD04F516}"/>
                  </a:ext>
                </a:extLst>
              </p:cNvPr>
              <p:cNvSpPr txBox="1"/>
              <p:nvPr/>
            </p:nvSpPr>
            <p:spPr>
              <a:xfrm>
                <a:off x="5475181" y="4460685"/>
                <a:ext cx="6097136" cy="5282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𝒁</m:t>
                          </m:r>
                        </m:e>
                        <m:sub>
                          <m:r>
                            <a:rPr lang="en-US" sz="26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  <m:r>
                            <a:rPr lang="en-US" sz="26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6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26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6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sz="26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26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𝟗𝟔</m:t>
                      </m:r>
                      <m:r>
                        <a:rPr lang="en-US" sz="26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26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𝟗𝟓</m:t>
                      </m:r>
                      <m:r>
                        <a:rPr lang="en-US" sz="26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 </m:t>
                      </m:r>
                      <m:r>
                        <a:rPr lang="en-US" sz="26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𝒄𝒐𝒏𝒇𝒊𝒅𝒆𝒏𝒄𝒆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BD15A68-F02D-535C-8BBF-756BBD04F5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181" y="4460685"/>
                <a:ext cx="6097136" cy="52828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6567CCB-6F8B-9D12-6BC7-5B96E12EBBE7}"/>
                  </a:ext>
                </a:extLst>
              </p:cNvPr>
              <p:cNvSpPr txBox="1"/>
              <p:nvPr/>
            </p:nvSpPr>
            <p:spPr>
              <a:xfrm>
                <a:off x="7253785" y="5949558"/>
                <a:ext cx="399422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</a:rPr>
                        <m:t>𝑪𝑰</m:t>
                      </m:r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𝑪𝒐𝒏𝒇𝒊𝒅𝒆𝒏𝒄𝒆</m:t>
                      </m:r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𝑰𝒏𝒕𝒆𝒓𝒗𝒂𝒍</m:t>
                      </m:r>
                    </m:oMath>
                  </m:oMathPara>
                </a14:m>
                <a:endParaRPr lang="en-US" sz="2400" b="1" i="0" u="none" strike="noStrike" dirty="0">
                  <a:solidFill>
                    <a:schemeClr val="bg1"/>
                  </a:solidFill>
                  <a:effectLst/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6567CCB-6F8B-9D12-6BC7-5B96E12EBB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3785" y="5949558"/>
                <a:ext cx="3994220" cy="461665"/>
              </a:xfrm>
              <a:prstGeom prst="rect">
                <a:avLst/>
              </a:prstGeom>
              <a:blipFill>
                <a:blip r:embed="rId18"/>
                <a:stretch>
                  <a:fillRect l="-763" t="-10526" r="-3053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16">
            <a:extLst>
              <a:ext uri="{FF2B5EF4-FFF2-40B4-BE49-F238E27FC236}">
                <a16:creationId xmlns:a16="http://schemas.microsoft.com/office/drawing/2014/main" id="{93E70633-8299-353C-2FB2-B7890C763D79}"/>
              </a:ext>
            </a:extLst>
          </p:cNvPr>
          <p:cNvSpPr txBox="1"/>
          <p:nvPr/>
        </p:nvSpPr>
        <p:spPr>
          <a:xfrm>
            <a:off x="685799" y="-11225047"/>
            <a:ext cx="11034327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Model Performance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4EC9B3D-C93A-C110-2D32-6F995916CE57}"/>
              </a:ext>
            </a:extLst>
          </p:cNvPr>
          <p:cNvGrpSpPr/>
          <p:nvPr/>
        </p:nvGrpSpPr>
        <p:grpSpPr>
          <a:xfrm>
            <a:off x="1076867" y="-10179139"/>
            <a:ext cx="2899015" cy="887084"/>
            <a:chOff x="1076867" y="2111109"/>
            <a:chExt cx="2899015" cy="88708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83E7E50-748D-AB38-B637-2B018C43F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6867" y="2254570"/>
              <a:ext cx="669306" cy="669306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F66A22F-0F98-3D1B-CA83-FE531D32F38A}"/>
                </a:ext>
              </a:extLst>
            </p:cNvPr>
            <p:cNvSpPr txBox="1"/>
            <p:nvPr/>
          </p:nvSpPr>
          <p:spPr>
            <a:xfrm>
              <a:off x="1710242" y="2111109"/>
              <a:ext cx="169716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solidFill>
                    <a:prstClr val="white"/>
                  </a:solidFill>
                  <a:latin typeface="Outfit" pitchFamily="2" charset="0"/>
                </a:rPr>
                <a:t>T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raining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4FED268-1139-E425-1AE3-DDFF04822CB2}"/>
                </a:ext>
              </a:extLst>
            </p:cNvPr>
            <p:cNvSpPr txBox="1"/>
            <p:nvPr/>
          </p:nvSpPr>
          <p:spPr>
            <a:xfrm>
              <a:off x="1727112" y="2413418"/>
              <a:ext cx="22487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Used to teach a model patterns 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9CA8B45-F002-3A3E-AD6D-7ED355DCA50A}"/>
              </a:ext>
            </a:extLst>
          </p:cNvPr>
          <p:cNvSpPr txBox="1"/>
          <p:nvPr/>
        </p:nvSpPr>
        <p:spPr>
          <a:xfrm>
            <a:off x="264160" y="-10523304"/>
            <a:ext cx="118078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The dataset is split into 3 parts, when model is trained then each subsection is decoded 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B7FFACE-ABDC-ED84-C63A-B9FF2B165904}"/>
              </a:ext>
            </a:extLst>
          </p:cNvPr>
          <p:cNvGrpSpPr/>
          <p:nvPr/>
        </p:nvGrpSpPr>
        <p:grpSpPr>
          <a:xfrm>
            <a:off x="4048373" y="-10151036"/>
            <a:ext cx="3644724" cy="858980"/>
            <a:chOff x="4605422" y="1905511"/>
            <a:chExt cx="3644724" cy="85898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9345925-2711-8CED-14CC-DB3E551B2B1C}"/>
                </a:ext>
              </a:extLst>
            </p:cNvPr>
            <p:cNvSpPr txBox="1"/>
            <p:nvPr/>
          </p:nvSpPr>
          <p:spPr>
            <a:xfrm>
              <a:off x="5311090" y="1905511"/>
              <a:ext cx="223338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Development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994402F-0DDF-1AAC-221F-80A99570DFC2}"/>
                </a:ext>
              </a:extLst>
            </p:cNvPr>
            <p:cNvSpPr txBox="1"/>
            <p:nvPr/>
          </p:nvSpPr>
          <p:spPr>
            <a:xfrm>
              <a:off x="5328162" y="2179716"/>
              <a:ext cx="292198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Used to fine tune model to prevent overfitting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4EF51E6-2776-0FA0-ED7E-0E1EB2B53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05422" y="2034358"/>
              <a:ext cx="705870" cy="70587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2DEC722-0C26-38F4-DB81-F769DAE793FC}"/>
              </a:ext>
            </a:extLst>
          </p:cNvPr>
          <p:cNvGrpSpPr/>
          <p:nvPr/>
        </p:nvGrpSpPr>
        <p:grpSpPr>
          <a:xfrm>
            <a:off x="7782660" y="-10151036"/>
            <a:ext cx="3792646" cy="850388"/>
            <a:chOff x="8300328" y="1995349"/>
            <a:chExt cx="3792646" cy="850388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137D3ED-1914-131D-554C-7A490F62EBF6}"/>
                </a:ext>
              </a:extLst>
            </p:cNvPr>
            <p:cNvSpPr txBox="1"/>
            <p:nvPr/>
          </p:nvSpPr>
          <p:spPr>
            <a:xfrm>
              <a:off x="9106224" y="1995349"/>
              <a:ext cx="223338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Evaluation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3850745-7607-09EC-3A59-49A34F716A38}"/>
                </a:ext>
              </a:extLst>
            </p:cNvPr>
            <p:cNvSpPr txBox="1"/>
            <p:nvPr/>
          </p:nvSpPr>
          <p:spPr>
            <a:xfrm>
              <a:off x="9154214" y="2260962"/>
              <a:ext cx="293876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Used to assess a model's performance metrics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11E8D682-C220-8D99-28D8-141B3456D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00328" y="2075836"/>
              <a:ext cx="769678" cy="769678"/>
            </a:xfrm>
            <a:prstGeom prst="rect">
              <a:avLst/>
            </a:prstGeom>
          </p:spPr>
        </p:pic>
      </p:grp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9A9A510F-8C77-DF61-37E5-DC835F3FC3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81130"/>
              </p:ext>
            </p:extLst>
          </p:nvPr>
        </p:nvGraphicFramePr>
        <p:xfrm>
          <a:off x="288191" y="-7976982"/>
          <a:ext cx="11615665" cy="2016052"/>
        </p:xfrm>
        <a:graphic>
          <a:graphicData uri="http://schemas.openxmlformats.org/drawingml/2006/table">
            <a:tbl>
              <a:tblPr/>
              <a:tblGrid>
                <a:gridCol w="946020">
                  <a:extLst>
                    <a:ext uri="{9D8B030D-6E8A-4147-A177-3AD203B41FA5}">
                      <a16:colId xmlns:a16="http://schemas.microsoft.com/office/drawing/2014/main" val="1384294772"/>
                    </a:ext>
                  </a:extLst>
                </a:gridCol>
                <a:gridCol w="751903">
                  <a:extLst>
                    <a:ext uri="{9D8B030D-6E8A-4147-A177-3AD203B41FA5}">
                      <a16:colId xmlns:a16="http://schemas.microsoft.com/office/drawing/2014/main" val="1301436160"/>
                    </a:ext>
                  </a:extLst>
                </a:gridCol>
                <a:gridCol w="1463285">
                  <a:extLst>
                    <a:ext uri="{9D8B030D-6E8A-4147-A177-3AD203B41FA5}">
                      <a16:colId xmlns:a16="http://schemas.microsoft.com/office/drawing/2014/main" val="98859668"/>
                    </a:ext>
                  </a:extLst>
                </a:gridCol>
                <a:gridCol w="1091346">
                  <a:extLst>
                    <a:ext uri="{9D8B030D-6E8A-4147-A177-3AD203B41FA5}">
                      <a16:colId xmlns:a16="http://schemas.microsoft.com/office/drawing/2014/main" val="4204868269"/>
                    </a:ext>
                  </a:extLst>
                </a:gridCol>
                <a:gridCol w="751903">
                  <a:extLst>
                    <a:ext uri="{9D8B030D-6E8A-4147-A177-3AD203B41FA5}">
                      <a16:colId xmlns:a16="http://schemas.microsoft.com/office/drawing/2014/main" val="580702277"/>
                    </a:ext>
                  </a:extLst>
                </a:gridCol>
                <a:gridCol w="1463285">
                  <a:extLst>
                    <a:ext uri="{9D8B030D-6E8A-4147-A177-3AD203B41FA5}">
                      <a16:colId xmlns:a16="http://schemas.microsoft.com/office/drawing/2014/main" val="3598809835"/>
                    </a:ext>
                  </a:extLst>
                </a:gridCol>
                <a:gridCol w="1091346">
                  <a:extLst>
                    <a:ext uri="{9D8B030D-6E8A-4147-A177-3AD203B41FA5}">
                      <a16:colId xmlns:a16="http://schemas.microsoft.com/office/drawing/2014/main" val="1420344148"/>
                    </a:ext>
                  </a:extLst>
                </a:gridCol>
                <a:gridCol w="733554">
                  <a:extLst>
                    <a:ext uri="{9D8B030D-6E8A-4147-A177-3AD203B41FA5}">
                      <a16:colId xmlns:a16="http://schemas.microsoft.com/office/drawing/2014/main" val="358920225"/>
                    </a:ext>
                  </a:extLst>
                </a:gridCol>
                <a:gridCol w="1463285">
                  <a:extLst>
                    <a:ext uri="{9D8B030D-6E8A-4147-A177-3AD203B41FA5}">
                      <a16:colId xmlns:a16="http://schemas.microsoft.com/office/drawing/2014/main" val="2948804755"/>
                    </a:ext>
                  </a:extLst>
                </a:gridCol>
                <a:gridCol w="1133085">
                  <a:extLst>
                    <a:ext uri="{9D8B030D-6E8A-4147-A177-3AD203B41FA5}">
                      <a16:colId xmlns:a16="http://schemas.microsoft.com/office/drawing/2014/main" val="2179441768"/>
                    </a:ext>
                  </a:extLst>
                </a:gridCol>
                <a:gridCol w="726653">
                  <a:extLst>
                    <a:ext uri="{9D8B030D-6E8A-4147-A177-3AD203B41FA5}">
                      <a16:colId xmlns:a16="http://schemas.microsoft.com/office/drawing/2014/main" val="3801994801"/>
                    </a:ext>
                  </a:extLst>
                </a:gridCol>
              </a:tblGrid>
              <a:tr h="13596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Model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Random Forest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DeepTRUTH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EB0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Goal Value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816853"/>
                  </a:ext>
                </a:extLst>
              </a:tr>
              <a:tr h="10867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Train 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Development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Validation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Train 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Development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Validation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Train 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Development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Validation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9915985"/>
                  </a:ext>
                </a:extLst>
              </a:tr>
              <a:tr h="16156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Accuracy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98.90%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54.60%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54.70%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98.54%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96.41%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94.44%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98.97%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99.36%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98.90%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95%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4622541"/>
                  </a:ext>
                </a:extLst>
              </a:tr>
              <a:tr h="16156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Precision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N/A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99.46%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95.01%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89.84%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99.89%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99.33%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98.10%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90%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6740967"/>
                  </a:ext>
                </a:extLst>
              </a:tr>
              <a:tr h="16156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Recall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7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N/A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97.97%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96.46%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92.13%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98.31%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99.16%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98.36%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85%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3155227"/>
                  </a:ext>
                </a:extLst>
              </a:tr>
              <a:tr h="16156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F1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N/A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98.71%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95.73%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90.97%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99.10%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99.25%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98.23%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85%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78232"/>
                  </a:ext>
                </a:extLst>
              </a:tr>
            </a:tbl>
          </a:graphicData>
        </a:graphic>
      </p:graphicFrame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E959C494-FAF4-B854-299D-B4B71FE96B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420292"/>
              </p:ext>
            </p:extLst>
          </p:nvPr>
        </p:nvGraphicFramePr>
        <p:xfrm>
          <a:off x="7360554" y="-3574486"/>
          <a:ext cx="4543302" cy="2016052"/>
        </p:xfrm>
        <a:graphic>
          <a:graphicData uri="http://schemas.openxmlformats.org/drawingml/2006/table">
            <a:tbl>
              <a:tblPr/>
              <a:tblGrid>
                <a:gridCol w="988158">
                  <a:extLst>
                    <a:ext uri="{9D8B030D-6E8A-4147-A177-3AD203B41FA5}">
                      <a16:colId xmlns:a16="http://schemas.microsoft.com/office/drawing/2014/main" val="1384294772"/>
                    </a:ext>
                  </a:extLst>
                </a:gridCol>
                <a:gridCol w="1515593">
                  <a:extLst>
                    <a:ext uri="{9D8B030D-6E8A-4147-A177-3AD203B41FA5}">
                      <a16:colId xmlns:a16="http://schemas.microsoft.com/office/drawing/2014/main" val="580702277"/>
                    </a:ext>
                  </a:extLst>
                </a:gridCol>
                <a:gridCol w="1226692">
                  <a:extLst>
                    <a:ext uri="{9D8B030D-6E8A-4147-A177-3AD203B41FA5}">
                      <a16:colId xmlns:a16="http://schemas.microsoft.com/office/drawing/2014/main" val="358920225"/>
                    </a:ext>
                  </a:extLst>
                </a:gridCol>
                <a:gridCol w="812859">
                  <a:extLst>
                    <a:ext uri="{9D8B030D-6E8A-4147-A177-3AD203B41FA5}">
                      <a16:colId xmlns:a16="http://schemas.microsoft.com/office/drawing/2014/main" val="3801994801"/>
                    </a:ext>
                  </a:extLst>
                </a:gridCol>
              </a:tblGrid>
              <a:tr h="19646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 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Model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DeepTRUTH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EB0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Goal </a:t>
                      </a:r>
                    </a:p>
                    <a:p>
                      <a:pPr algn="ctr" rtl="0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Value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816853"/>
                  </a:ext>
                </a:extLst>
              </a:tr>
              <a:tr h="157450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CalTECH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 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CalTECH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 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9915985"/>
                  </a:ext>
                </a:extLst>
              </a:tr>
              <a:tr h="23407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Accuracy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60.64%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60.64%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60%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46225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Precision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70.07%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96.60%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N/A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6740967"/>
                  </a:ext>
                </a:extLst>
              </a:tr>
              <a:tr h="23407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Recall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65.95%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60.43%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N/A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3155227"/>
                  </a:ext>
                </a:extLst>
              </a:tr>
              <a:tr h="23407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F1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67.76%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74.35%</a:t>
                      </a:r>
                    </a:p>
                  </a:txBody>
                  <a:tcPr marL="2186" marR="2186" marT="21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N/A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78232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3CFD48DE-C2D9-08AD-1A64-0044370E165E}"/>
              </a:ext>
            </a:extLst>
          </p:cNvPr>
          <p:cNvSpPr txBox="1"/>
          <p:nvPr/>
        </p:nvSpPr>
        <p:spPr>
          <a:xfrm>
            <a:off x="5479906" y="-5845219"/>
            <a:ext cx="1583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Photoshop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5E9551C-6A7E-3735-0F0D-A276CD4A60BA}"/>
              </a:ext>
            </a:extLst>
          </p:cNvPr>
          <p:cNvSpPr txBox="1"/>
          <p:nvPr/>
        </p:nvSpPr>
        <p:spPr>
          <a:xfrm>
            <a:off x="3291224" y="-5845219"/>
            <a:ext cx="2142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DeepFake Maker</a:t>
            </a:r>
          </a:p>
        </p:txBody>
      </p:sp>
      <p:pic>
        <p:nvPicPr>
          <p:cNvPr id="47" name="Picture 46" descr="A person with a beard&#10;&#10;AI-generated content may be incorrect.">
            <a:extLst>
              <a:ext uri="{FF2B5EF4-FFF2-40B4-BE49-F238E27FC236}">
                <a16:creationId xmlns:a16="http://schemas.microsoft.com/office/drawing/2014/main" id="{D69ACB13-B26E-5E11-34C7-5D987A4ACA9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98" b="8418"/>
          <a:stretch>
            <a:fillRect/>
          </a:stretch>
        </p:blipFill>
        <p:spPr>
          <a:xfrm>
            <a:off x="5640375" y="-3138675"/>
            <a:ext cx="1262618" cy="1625946"/>
          </a:xfrm>
          <a:prstGeom prst="rect">
            <a:avLst/>
          </a:prstGeom>
        </p:spPr>
      </p:pic>
      <p:pic>
        <p:nvPicPr>
          <p:cNvPr id="48" name="Picture 47" descr="A person in a red and white striped shirt&#10;&#10;AI-generated content may be incorrect.">
            <a:extLst>
              <a:ext uri="{FF2B5EF4-FFF2-40B4-BE49-F238E27FC236}">
                <a16:creationId xmlns:a16="http://schemas.microsoft.com/office/drawing/2014/main" id="{DAF79EFD-2967-F789-03E9-FD2A7ABDB19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0" b="5800"/>
          <a:stretch>
            <a:fillRect/>
          </a:stretch>
        </p:blipFill>
        <p:spPr>
          <a:xfrm>
            <a:off x="3775094" y="-3184380"/>
            <a:ext cx="1174706" cy="162594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753714B-A396-EEBA-0D89-87E179298CCA}"/>
              </a:ext>
            </a:extLst>
          </p:cNvPr>
          <p:cNvSpPr txBox="1"/>
          <p:nvPr/>
        </p:nvSpPr>
        <p:spPr>
          <a:xfrm>
            <a:off x="561224" y="-3034883"/>
            <a:ext cx="30286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</a:rPr>
              <a:t>The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</a:rPr>
              <a:t>CalTEC</a:t>
            </a:r>
            <a:r>
              <a:rPr lang="en-US" sz="2000" dirty="0">
                <a:solidFill>
                  <a:prstClr val="white"/>
                </a:solidFill>
                <a:latin typeface="Outfit" pitchFamily="2" charset="0"/>
              </a:rPr>
              <a:t>H dataset is used to determine the models generalizability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</a:endParaRPr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id="{98B9D146-12F1-2DBB-4C3F-FFE5617C23ED}"/>
              </a:ext>
            </a:extLst>
          </p:cNvPr>
          <p:cNvSpPr txBox="1"/>
          <p:nvPr/>
        </p:nvSpPr>
        <p:spPr>
          <a:xfrm>
            <a:off x="779747" y="6665851"/>
            <a:ext cx="10397155" cy="1024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Engineering Design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F2880EB-DD8E-9631-CC3A-3AC8A190F074}"/>
              </a:ext>
            </a:extLst>
          </p:cNvPr>
          <p:cNvGrpSpPr/>
          <p:nvPr/>
        </p:nvGrpSpPr>
        <p:grpSpPr>
          <a:xfrm>
            <a:off x="323553" y="8699401"/>
            <a:ext cx="11544894" cy="3648920"/>
            <a:chOff x="216619" y="2140087"/>
            <a:chExt cx="11544894" cy="3648920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66DE66CF-1117-5BCE-0B44-EE9C51A7DE59}"/>
                </a:ext>
              </a:extLst>
            </p:cNvPr>
            <p:cNvSpPr/>
            <p:nvPr/>
          </p:nvSpPr>
          <p:spPr>
            <a:xfrm>
              <a:off x="216619" y="2140087"/>
              <a:ext cx="3794402" cy="3648920"/>
            </a:xfrm>
            <a:prstGeom prst="roundRect">
              <a:avLst>
                <a:gd name="adj" fmla="val 5933"/>
              </a:avLst>
            </a:prstGeom>
            <a:solidFill>
              <a:srgbClr val="7E7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5EF784A-07DD-2CE8-49F3-1887FE27102E}"/>
                </a:ext>
              </a:extLst>
            </p:cNvPr>
            <p:cNvSpPr txBox="1"/>
            <p:nvPr/>
          </p:nvSpPr>
          <p:spPr>
            <a:xfrm>
              <a:off x="301387" y="3390372"/>
              <a:ext cx="3624866" cy="9541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Dataset Management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14B6981D-F62B-BBA1-0079-E114E53F2D5D}"/>
                </a:ext>
              </a:extLst>
            </p:cNvPr>
            <p:cNvGrpSpPr/>
            <p:nvPr/>
          </p:nvGrpSpPr>
          <p:grpSpPr>
            <a:xfrm>
              <a:off x="1536722" y="2248086"/>
              <a:ext cx="1154196" cy="1151162"/>
              <a:chOff x="1627948" y="2238721"/>
              <a:chExt cx="971744" cy="969190"/>
            </a:xfrm>
          </p:grpSpPr>
          <p:sp>
            <p:nvSpPr>
              <p:cNvPr id="2184" name="Google Shape;12465;p89">
                <a:extLst>
                  <a:ext uri="{FF2B5EF4-FFF2-40B4-BE49-F238E27FC236}">
                    <a16:creationId xmlns:a16="http://schemas.microsoft.com/office/drawing/2014/main" id="{96CA324F-B311-3A64-138A-300C7094999F}"/>
                  </a:ext>
                </a:extLst>
              </p:cNvPr>
              <p:cNvSpPr/>
              <p:nvPr/>
            </p:nvSpPr>
            <p:spPr>
              <a:xfrm>
                <a:off x="1627948" y="2238721"/>
                <a:ext cx="971744" cy="969190"/>
              </a:xfrm>
              <a:custGeom>
                <a:avLst/>
                <a:gdLst/>
                <a:ahLst/>
                <a:cxnLst/>
                <a:rect l="l" t="t" r="r" b="b"/>
                <a:pathLst>
                  <a:path w="11784" h="11753" extrusionOk="0">
                    <a:moveTo>
                      <a:pt x="5734" y="694"/>
                    </a:moveTo>
                    <a:cubicBezTo>
                      <a:pt x="7624" y="694"/>
                      <a:pt x="9168" y="2238"/>
                      <a:pt x="9168" y="4128"/>
                    </a:cubicBezTo>
                    <a:cubicBezTo>
                      <a:pt x="9168" y="6050"/>
                      <a:pt x="7624" y="7594"/>
                      <a:pt x="5734" y="7594"/>
                    </a:cubicBezTo>
                    <a:cubicBezTo>
                      <a:pt x="3844" y="7594"/>
                      <a:pt x="2332" y="6018"/>
                      <a:pt x="2332" y="4128"/>
                    </a:cubicBezTo>
                    <a:cubicBezTo>
                      <a:pt x="2332" y="2238"/>
                      <a:pt x="3844" y="694"/>
                      <a:pt x="5734" y="694"/>
                    </a:cubicBezTo>
                    <a:close/>
                    <a:moveTo>
                      <a:pt x="977" y="7531"/>
                    </a:moveTo>
                    <a:cubicBezTo>
                      <a:pt x="1166" y="7531"/>
                      <a:pt x="1323" y="7688"/>
                      <a:pt x="1323" y="7909"/>
                    </a:cubicBezTo>
                    <a:cubicBezTo>
                      <a:pt x="1292" y="8129"/>
                      <a:pt x="1134" y="8255"/>
                      <a:pt x="977" y="8255"/>
                    </a:cubicBezTo>
                    <a:cubicBezTo>
                      <a:pt x="788" y="8255"/>
                      <a:pt x="630" y="8098"/>
                      <a:pt x="630" y="7909"/>
                    </a:cubicBezTo>
                    <a:cubicBezTo>
                      <a:pt x="630" y="7688"/>
                      <a:pt x="788" y="7531"/>
                      <a:pt x="977" y="7531"/>
                    </a:cubicBezTo>
                    <a:close/>
                    <a:moveTo>
                      <a:pt x="10586" y="7531"/>
                    </a:moveTo>
                    <a:cubicBezTo>
                      <a:pt x="10775" y="7531"/>
                      <a:pt x="10932" y="7688"/>
                      <a:pt x="10932" y="7909"/>
                    </a:cubicBezTo>
                    <a:cubicBezTo>
                      <a:pt x="10932" y="8129"/>
                      <a:pt x="10775" y="8255"/>
                      <a:pt x="10586" y="8255"/>
                    </a:cubicBezTo>
                    <a:cubicBezTo>
                      <a:pt x="10397" y="8255"/>
                      <a:pt x="10239" y="8098"/>
                      <a:pt x="10239" y="7909"/>
                    </a:cubicBezTo>
                    <a:cubicBezTo>
                      <a:pt x="10239" y="7688"/>
                      <a:pt x="10397" y="7531"/>
                      <a:pt x="10586" y="7531"/>
                    </a:cubicBezTo>
                    <a:close/>
                    <a:moveTo>
                      <a:pt x="3025" y="9641"/>
                    </a:moveTo>
                    <a:cubicBezTo>
                      <a:pt x="3214" y="9641"/>
                      <a:pt x="3371" y="9799"/>
                      <a:pt x="3371" y="9988"/>
                    </a:cubicBezTo>
                    <a:cubicBezTo>
                      <a:pt x="3340" y="10177"/>
                      <a:pt x="3214" y="10335"/>
                      <a:pt x="3025" y="10335"/>
                    </a:cubicBezTo>
                    <a:cubicBezTo>
                      <a:pt x="2836" y="10335"/>
                      <a:pt x="2678" y="10177"/>
                      <a:pt x="2678" y="9988"/>
                    </a:cubicBezTo>
                    <a:cubicBezTo>
                      <a:pt x="2678" y="9799"/>
                      <a:pt x="2836" y="9641"/>
                      <a:pt x="3025" y="9641"/>
                    </a:cubicBezTo>
                    <a:close/>
                    <a:moveTo>
                      <a:pt x="8475" y="9641"/>
                    </a:moveTo>
                    <a:cubicBezTo>
                      <a:pt x="8696" y="9641"/>
                      <a:pt x="8822" y="9799"/>
                      <a:pt x="8822" y="9988"/>
                    </a:cubicBezTo>
                    <a:cubicBezTo>
                      <a:pt x="8822" y="10177"/>
                      <a:pt x="8664" y="10335"/>
                      <a:pt x="8475" y="10335"/>
                    </a:cubicBezTo>
                    <a:cubicBezTo>
                      <a:pt x="8255" y="10335"/>
                      <a:pt x="8128" y="10177"/>
                      <a:pt x="8128" y="9988"/>
                    </a:cubicBezTo>
                    <a:cubicBezTo>
                      <a:pt x="8128" y="9799"/>
                      <a:pt x="8255" y="9641"/>
                      <a:pt x="8475" y="9641"/>
                    </a:cubicBezTo>
                    <a:close/>
                    <a:moveTo>
                      <a:pt x="5734" y="10303"/>
                    </a:moveTo>
                    <a:cubicBezTo>
                      <a:pt x="5955" y="10303"/>
                      <a:pt x="6112" y="10461"/>
                      <a:pt x="6112" y="10650"/>
                    </a:cubicBezTo>
                    <a:cubicBezTo>
                      <a:pt x="6112" y="10839"/>
                      <a:pt x="5955" y="10996"/>
                      <a:pt x="5734" y="10996"/>
                    </a:cubicBezTo>
                    <a:cubicBezTo>
                      <a:pt x="5545" y="10996"/>
                      <a:pt x="5388" y="10839"/>
                      <a:pt x="5388" y="10650"/>
                    </a:cubicBezTo>
                    <a:cubicBezTo>
                      <a:pt x="5388" y="10461"/>
                      <a:pt x="5545" y="10303"/>
                      <a:pt x="5734" y="10303"/>
                    </a:cubicBezTo>
                    <a:close/>
                    <a:moveTo>
                      <a:pt x="5797" y="1"/>
                    </a:moveTo>
                    <a:cubicBezTo>
                      <a:pt x="3497" y="1"/>
                      <a:pt x="1701" y="1860"/>
                      <a:pt x="1701" y="4097"/>
                    </a:cubicBezTo>
                    <a:cubicBezTo>
                      <a:pt x="1701" y="5010"/>
                      <a:pt x="2017" y="5924"/>
                      <a:pt x="2552" y="6617"/>
                    </a:cubicBezTo>
                    <a:lnTo>
                      <a:pt x="1701" y="7153"/>
                    </a:lnTo>
                    <a:cubicBezTo>
                      <a:pt x="1481" y="6995"/>
                      <a:pt x="1260" y="6901"/>
                      <a:pt x="1040" y="6901"/>
                    </a:cubicBezTo>
                    <a:cubicBezTo>
                      <a:pt x="473" y="6901"/>
                      <a:pt x="0" y="7373"/>
                      <a:pt x="0" y="7940"/>
                    </a:cubicBezTo>
                    <a:cubicBezTo>
                      <a:pt x="0" y="8476"/>
                      <a:pt x="473" y="8948"/>
                      <a:pt x="1040" y="8948"/>
                    </a:cubicBezTo>
                    <a:cubicBezTo>
                      <a:pt x="1575" y="8948"/>
                      <a:pt x="2048" y="8476"/>
                      <a:pt x="2048" y="7940"/>
                    </a:cubicBezTo>
                    <a:lnTo>
                      <a:pt x="2048" y="7751"/>
                    </a:lnTo>
                    <a:lnTo>
                      <a:pt x="3088" y="7153"/>
                    </a:lnTo>
                    <a:cubicBezTo>
                      <a:pt x="3340" y="7373"/>
                      <a:pt x="3623" y="7625"/>
                      <a:pt x="3970" y="7783"/>
                    </a:cubicBezTo>
                    <a:lnTo>
                      <a:pt x="3308" y="8948"/>
                    </a:lnTo>
                    <a:lnTo>
                      <a:pt x="3119" y="8948"/>
                    </a:lnTo>
                    <a:cubicBezTo>
                      <a:pt x="2552" y="8948"/>
                      <a:pt x="2080" y="9421"/>
                      <a:pt x="2080" y="9988"/>
                    </a:cubicBezTo>
                    <a:cubicBezTo>
                      <a:pt x="2080" y="10524"/>
                      <a:pt x="2552" y="10996"/>
                      <a:pt x="3119" y="10996"/>
                    </a:cubicBezTo>
                    <a:cubicBezTo>
                      <a:pt x="3655" y="10996"/>
                      <a:pt x="4127" y="10524"/>
                      <a:pt x="4127" y="9988"/>
                    </a:cubicBezTo>
                    <a:cubicBezTo>
                      <a:pt x="4127" y="9736"/>
                      <a:pt x="4064" y="9515"/>
                      <a:pt x="3907" y="9326"/>
                    </a:cubicBezTo>
                    <a:lnTo>
                      <a:pt x="4600" y="8098"/>
                    </a:lnTo>
                    <a:cubicBezTo>
                      <a:pt x="4883" y="8161"/>
                      <a:pt x="5199" y="8255"/>
                      <a:pt x="5514" y="8287"/>
                    </a:cubicBezTo>
                    <a:lnTo>
                      <a:pt x="5514" y="9736"/>
                    </a:lnTo>
                    <a:cubicBezTo>
                      <a:pt x="5136" y="9894"/>
                      <a:pt x="4852" y="10272"/>
                      <a:pt x="4852" y="10713"/>
                    </a:cubicBezTo>
                    <a:cubicBezTo>
                      <a:pt x="4852" y="11280"/>
                      <a:pt x="5325" y="11752"/>
                      <a:pt x="5860" y="11752"/>
                    </a:cubicBezTo>
                    <a:cubicBezTo>
                      <a:pt x="6427" y="11752"/>
                      <a:pt x="6900" y="11280"/>
                      <a:pt x="6900" y="10713"/>
                    </a:cubicBezTo>
                    <a:cubicBezTo>
                      <a:pt x="6900" y="10303"/>
                      <a:pt x="6616" y="9894"/>
                      <a:pt x="6238" y="9736"/>
                    </a:cubicBezTo>
                    <a:lnTo>
                      <a:pt x="6238" y="8287"/>
                    </a:lnTo>
                    <a:cubicBezTo>
                      <a:pt x="6553" y="8255"/>
                      <a:pt x="6868" y="8224"/>
                      <a:pt x="7120" y="8098"/>
                    </a:cubicBezTo>
                    <a:lnTo>
                      <a:pt x="7845" y="9326"/>
                    </a:lnTo>
                    <a:cubicBezTo>
                      <a:pt x="7687" y="9515"/>
                      <a:pt x="7593" y="9736"/>
                      <a:pt x="7593" y="9988"/>
                    </a:cubicBezTo>
                    <a:cubicBezTo>
                      <a:pt x="7593" y="10524"/>
                      <a:pt x="8065" y="10996"/>
                      <a:pt x="8633" y="10996"/>
                    </a:cubicBezTo>
                    <a:cubicBezTo>
                      <a:pt x="9168" y="10996"/>
                      <a:pt x="9641" y="10524"/>
                      <a:pt x="9641" y="9988"/>
                    </a:cubicBezTo>
                    <a:cubicBezTo>
                      <a:pt x="9641" y="9421"/>
                      <a:pt x="9168" y="8948"/>
                      <a:pt x="8633" y="8948"/>
                    </a:cubicBezTo>
                    <a:lnTo>
                      <a:pt x="8444" y="8948"/>
                    </a:lnTo>
                    <a:lnTo>
                      <a:pt x="7750" y="7783"/>
                    </a:lnTo>
                    <a:cubicBezTo>
                      <a:pt x="8065" y="7625"/>
                      <a:pt x="8381" y="7373"/>
                      <a:pt x="8664" y="7153"/>
                    </a:cubicBezTo>
                    <a:lnTo>
                      <a:pt x="9735" y="7751"/>
                    </a:lnTo>
                    <a:lnTo>
                      <a:pt x="9735" y="7940"/>
                    </a:lnTo>
                    <a:cubicBezTo>
                      <a:pt x="9735" y="8476"/>
                      <a:pt x="10208" y="8948"/>
                      <a:pt x="10743" y="8948"/>
                    </a:cubicBezTo>
                    <a:cubicBezTo>
                      <a:pt x="11310" y="8948"/>
                      <a:pt x="11783" y="8476"/>
                      <a:pt x="11783" y="7940"/>
                    </a:cubicBezTo>
                    <a:cubicBezTo>
                      <a:pt x="11626" y="7342"/>
                      <a:pt x="11153" y="6901"/>
                      <a:pt x="10586" y="6901"/>
                    </a:cubicBezTo>
                    <a:cubicBezTo>
                      <a:pt x="10302" y="6901"/>
                      <a:pt x="10082" y="6995"/>
                      <a:pt x="9924" y="7153"/>
                    </a:cubicBezTo>
                    <a:lnTo>
                      <a:pt x="9011" y="6617"/>
                    </a:lnTo>
                    <a:cubicBezTo>
                      <a:pt x="9578" y="5924"/>
                      <a:pt x="9893" y="5010"/>
                      <a:pt x="9893" y="4097"/>
                    </a:cubicBezTo>
                    <a:cubicBezTo>
                      <a:pt x="9893" y="1828"/>
                      <a:pt x="8034" y="1"/>
                      <a:pt x="579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2185" name="Google Shape;12466;p89">
                <a:extLst>
                  <a:ext uri="{FF2B5EF4-FFF2-40B4-BE49-F238E27FC236}">
                    <a16:creationId xmlns:a16="http://schemas.microsoft.com/office/drawing/2014/main" id="{6BA2ECEC-99D8-8205-BEE5-AA7FBF08F027}"/>
                  </a:ext>
                </a:extLst>
              </p:cNvPr>
              <p:cNvSpPr/>
              <p:nvPr/>
            </p:nvSpPr>
            <p:spPr>
              <a:xfrm>
                <a:off x="1931907" y="2350458"/>
                <a:ext cx="342964" cy="397556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4821" extrusionOk="0">
                    <a:moveTo>
                      <a:pt x="2048" y="725"/>
                    </a:moveTo>
                    <a:cubicBezTo>
                      <a:pt x="2458" y="725"/>
                      <a:pt x="2741" y="1040"/>
                      <a:pt x="2741" y="1387"/>
                    </a:cubicBezTo>
                    <a:cubicBezTo>
                      <a:pt x="2741" y="1765"/>
                      <a:pt x="2426" y="2049"/>
                      <a:pt x="2048" y="2049"/>
                    </a:cubicBezTo>
                    <a:cubicBezTo>
                      <a:pt x="1702" y="2049"/>
                      <a:pt x="1387" y="1733"/>
                      <a:pt x="1387" y="1387"/>
                    </a:cubicBezTo>
                    <a:cubicBezTo>
                      <a:pt x="1387" y="1040"/>
                      <a:pt x="1702" y="725"/>
                      <a:pt x="2048" y="725"/>
                    </a:cubicBezTo>
                    <a:close/>
                    <a:moveTo>
                      <a:pt x="2363" y="2773"/>
                    </a:moveTo>
                    <a:cubicBezTo>
                      <a:pt x="2930" y="2773"/>
                      <a:pt x="3403" y="3246"/>
                      <a:pt x="3403" y="3781"/>
                    </a:cubicBezTo>
                    <a:lnTo>
                      <a:pt x="3403" y="4128"/>
                    </a:lnTo>
                    <a:lnTo>
                      <a:pt x="630" y="4128"/>
                    </a:lnTo>
                    <a:lnTo>
                      <a:pt x="630" y="3781"/>
                    </a:lnTo>
                    <a:lnTo>
                      <a:pt x="693" y="3781"/>
                    </a:lnTo>
                    <a:cubicBezTo>
                      <a:pt x="693" y="3246"/>
                      <a:pt x="1166" y="2773"/>
                      <a:pt x="1702" y="2773"/>
                    </a:cubicBezTo>
                    <a:close/>
                    <a:moveTo>
                      <a:pt x="2111" y="1"/>
                    </a:moveTo>
                    <a:cubicBezTo>
                      <a:pt x="1355" y="1"/>
                      <a:pt x="725" y="631"/>
                      <a:pt x="725" y="1387"/>
                    </a:cubicBezTo>
                    <a:cubicBezTo>
                      <a:pt x="725" y="1702"/>
                      <a:pt x="851" y="2017"/>
                      <a:pt x="1040" y="2238"/>
                    </a:cubicBezTo>
                    <a:cubicBezTo>
                      <a:pt x="441" y="2521"/>
                      <a:pt x="63" y="3120"/>
                      <a:pt x="63" y="3781"/>
                    </a:cubicBezTo>
                    <a:lnTo>
                      <a:pt x="63" y="4443"/>
                    </a:lnTo>
                    <a:cubicBezTo>
                      <a:pt x="0" y="4663"/>
                      <a:pt x="158" y="4821"/>
                      <a:pt x="378" y="4821"/>
                    </a:cubicBezTo>
                    <a:lnTo>
                      <a:pt x="3781" y="4821"/>
                    </a:lnTo>
                    <a:cubicBezTo>
                      <a:pt x="4001" y="4821"/>
                      <a:pt x="4159" y="4663"/>
                      <a:pt x="4159" y="4443"/>
                    </a:cubicBezTo>
                    <a:lnTo>
                      <a:pt x="4159" y="3781"/>
                    </a:lnTo>
                    <a:cubicBezTo>
                      <a:pt x="4159" y="3120"/>
                      <a:pt x="3749" y="2521"/>
                      <a:pt x="3151" y="2238"/>
                    </a:cubicBezTo>
                    <a:cubicBezTo>
                      <a:pt x="3371" y="2017"/>
                      <a:pt x="3466" y="1733"/>
                      <a:pt x="3466" y="1387"/>
                    </a:cubicBezTo>
                    <a:cubicBezTo>
                      <a:pt x="3466" y="631"/>
                      <a:pt x="2836" y="1"/>
                      <a:pt x="211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A551427-4644-F265-8B16-A26D3AF950B9}"/>
                </a:ext>
              </a:extLst>
            </p:cNvPr>
            <p:cNvSpPr txBox="1"/>
            <p:nvPr/>
          </p:nvSpPr>
          <p:spPr>
            <a:xfrm>
              <a:off x="429015" y="4412718"/>
              <a:ext cx="33696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The process of labeling data to train AI models.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61527889-5E78-464E-9B39-39E5A03BEE40}"/>
                </a:ext>
              </a:extLst>
            </p:cNvPr>
            <p:cNvSpPr/>
            <p:nvPr/>
          </p:nvSpPr>
          <p:spPr>
            <a:xfrm>
              <a:off x="4073745" y="2140087"/>
              <a:ext cx="3794402" cy="3648920"/>
            </a:xfrm>
            <a:prstGeom prst="roundRect">
              <a:avLst>
                <a:gd name="adj" fmla="val 5933"/>
              </a:avLst>
            </a:prstGeom>
            <a:solidFill>
              <a:srgbClr val="AB9B9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F2C6832-8E3F-94C5-34B8-FF9AC98B34AD}"/>
                </a:ext>
              </a:extLst>
            </p:cNvPr>
            <p:cNvSpPr txBox="1"/>
            <p:nvPr/>
          </p:nvSpPr>
          <p:spPr>
            <a:xfrm>
              <a:off x="4318938" y="3390372"/>
              <a:ext cx="3304016" cy="9541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Model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Training</a:t>
              </a:r>
            </a:p>
          </p:txBody>
        </p:sp>
        <p:pic>
          <p:nvPicPr>
            <p:cNvPr id="58" name="Picture 57" descr="A black background with a smiling face&#10;&#10;AI-generated content may be incorrect.">
              <a:extLst>
                <a:ext uri="{FF2B5EF4-FFF2-40B4-BE49-F238E27FC236}">
                  <a16:creationId xmlns:a16="http://schemas.microsoft.com/office/drawing/2014/main" id="{18067D90-3E6C-68F1-A5F3-1F1F234E7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093" y="2176814"/>
              <a:ext cx="1293706" cy="1293706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3297BFB-AFCA-0065-347E-32B9946A34E8}"/>
                </a:ext>
              </a:extLst>
            </p:cNvPr>
            <p:cNvSpPr txBox="1"/>
            <p:nvPr/>
          </p:nvSpPr>
          <p:spPr>
            <a:xfrm>
              <a:off x="4188921" y="4228052"/>
              <a:ext cx="3564052" cy="12003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Training a detector to classify by feeding it processed data.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DC839804-E4DF-881A-20BE-D33CB6C2C51D}"/>
                </a:ext>
              </a:extLst>
            </p:cNvPr>
            <p:cNvSpPr/>
            <p:nvPr/>
          </p:nvSpPr>
          <p:spPr>
            <a:xfrm>
              <a:off x="7967111" y="2140087"/>
              <a:ext cx="3794402" cy="3648920"/>
            </a:xfrm>
            <a:prstGeom prst="roundRect">
              <a:avLst>
                <a:gd name="adj" fmla="val 5933"/>
              </a:avLst>
            </a:prstGeom>
            <a:solidFill>
              <a:srgbClr val="A7A28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2150A8A-C6F4-102D-6644-A8CE2131A28B}"/>
                </a:ext>
              </a:extLst>
            </p:cNvPr>
            <p:cNvSpPr txBox="1"/>
            <p:nvPr/>
          </p:nvSpPr>
          <p:spPr>
            <a:xfrm>
              <a:off x="7967111" y="3390372"/>
              <a:ext cx="3794402" cy="9541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Website tool development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A57B181-667B-9300-B929-0CD587B12225}"/>
                </a:ext>
              </a:extLst>
            </p:cNvPr>
            <p:cNvSpPr txBox="1"/>
            <p:nvPr/>
          </p:nvSpPr>
          <p:spPr>
            <a:xfrm>
              <a:off x="8091594" y="4228052"/>
              <a:ext cx="3545436" cy="12003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A platform for users to upload images and detect DeepFakes.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35F6B8E-B3AE-2C8A-BF67-6C457D49CA71}"/>
                </a:ext>
              </a:extLst>
            </p:cNvPr>
            <p:cNvGrpSpPr/>
            <p:nvPr/>
          </p:nvGrpSpPr>
          <p:grpSpPr>
            <a:xfrm>
              <a:off x="9349938" y="2369078"/>
              <a:ext cx="1028748" cy="909178"/>
              <a:chOff x="6924158" y="3860084"/>
              <a:chExt cx="641288" cy="566751"/>
            </a:xfrm>
          </p:grpSpPr>
          <p:sp>
            <p:nvSpPr>
              <p:cNvPr id="2176" name="Google Shape;12445;p89">
                <a:extLst>
                  <a:ext uri="{FF2B5EF4-FFF2-40B4-BE49-F238E27FC236}">
                    <a16:creationId xmlns:a16="http://schemas.microsoft.com/office/drawing/2014/main" id="{38CC673A-95E7-FE55-5F6C-FAD7FC0E349C}"/>
                  </a:ext>
                </a:extLst>
              </p:cNvPr>
              <p:cNvSpPr/>
              <p:nvPr/>
            </p:nvSpPr>
            <p:spPr>
              <a:xfrm>
                <a:off x="6924158" y="3860084"/>
                <a:ext cx="641288" cy="566751"/>
              </a:xfrm>
              <a:custGeom>
                <a:avLst/>
                <a:gdLst/>
                <a:ahLst/>
                <a:cxnLst/>
                <a:rect l="l" t="t" r="r" b="b"/>
                <a:pathLst>
                  <a:path w="11658" h="10303" extrusionOk="0">
                    <a:moveTo>
                      <a:pt x="10618" y="693"/>
                    </a:moveTo>
                    <a:cubicBezTo>
                      <a:pt x="10807" y="693"/>
                      <a:pt x="10964" y="851"/>
                      <a:pt x="10964" y="1040"/>
                    </a:cubicBezTo>
                    <a:lnTo>
                      <a:pt x="10964" y="2741"/>
                    </a:lnTo>
                    <a:lnTo>
                      <a:pt x="662" y="2741"/>
                    </a:lnTo>
                    <a:lnTo>
                      <a:pt x="662" y="1040"/>
                    </a:lnTo>
                    <a:cubicBezTo>
                      <a:pt x="662" y="851"/>
                      <a:pt x="820" y="693"/>
                      <a:pt x="1009" y="693"/>
                    </a:cubicBezTo>
                    <a:close/>
                    <a:moveTo>
                      <a:pt x="10996" y="3403"/>
                    </a:moveTo>
                    <a:lnTo>
                      <a:pt x="10996" y="9231"/>
                    </a:lnTo>
                    <a:cubicBezTo>
                      <a:pt x="10964" y="9420"/>
                      <a:pt x="10838" y="9578"/>
                      <a:pt x="10618" y="9578"/>
                    </a:cubicBezTo>
                    <a:lnTo>
                      <a:pt x="1009" y="9578"/>
                    </a:lnTo>
                    <a:cubicBezTo>
                      <a:pt x="820" y="9578"/>
                      <a:pt x="662" y="9420"/>
                      <a:pt x="662" y="9231"/>
                    </a:cubicBezTo>
                    <a:lnTo>
                      <a:pt x="662" y="3403"/>
                    </a:lnTo>
                    <a:close/>
                    <a:moveTo>
                      <a:pt x="1009" y="0"/>
                    </a:moveTo>
                    <a:cubicBezTo>
                      <a:pt x="473" y="0"/>
                      <a:pt x="1" y="473"/>
                      <a:pt x="1" y="1040"/>
                    </a:cubicBezTo>
                    <a:lnTo>
                      <a:pt x="1" y="9263"/>
                    </a:lnTo>
                    <a:cubicBezTo>
                      <a:pt x="1" y="9830"/>
                      <a:pt x="473" y="10302"/>
                      <a:pt x="1009" y="10302"/>
                    </a:cubicBezTo>
                    <a:lnTo>
                      <a:pt x="10618" y="10302"/>
                    </a:lnTo>
                    <a:cubicBezTo>
                      <a:pt x="11185" y="10302"/>
                      <a:pt x="11658" y="9830"/>
                      <a:pt x="11658" y="9263"/>
                    </a:cubicBezTo>
                    <a:lnTo>
                      <a:pt x="11658" y="1040"/>
                    </a:lnTo>
                    <a:cubicBezTo>
                      <a:pt x="11658" y="441"/>
                      <a:pt x="11217" y="0"/>
                      <a:pt x="1061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2177" name="Google Shape;12446;p89">
                <a:extLst>
                  <a:ext uri="{FF2B5EF4-FFF2-40B4-BE49-F238E27FC236}">
                    <a16:creationId xmlns:a16="http://schemas.microsoft.com/office/drawing/2014/main" id="{279DB4EE-463E-B87C-5B4C-C15676C1BAE9}"/>
                  </a:ext>
                </a:extLst>
              </p:cNvPr>
              <p:cNvSpPr/>
              <p:nvPr/>
            </p:nvSpPr>
            <p:spPr>
              <a:xfrm>
                <a:off x="6996934" y="3934620"/>
                <a:ext cx="3993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694" extrusionOk="0">
                    <a:moveTo>
                      <a:pt x="348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1" y="536"/>
                      <a:pt x="158" y="693"/>
                      <a:pt x="348" y="693"/>
                    </a:cubicBezTo>
                    <a:cubicBezTo>
                      <a:pt x="568" y="693"/>
                      <a:pt x="726" y="536"/>
                      <a:pt x="726" y="347"/>
                    </a:cubicBezTo>
                    <a:cubicBezTo>
                      <a:pt x="726" y="158"/>
                      <a:pt x="568" y="0"/>
                      <a:pt x="34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2178" name="Google Shape;12447;p89">
                <a:extLst>
                  <a:ext uri="{FF2B5EF4-FFF2-40B4-BE49-F238E27FC236}">
                    <a16:creationId xmlns:a16="http://schemas.microsoft.com/office/drawing/2014/main" id="{6D039AE9-CE63-A9B8-931C-D3B3F6B0BC33}"/>
                  </a:ext>
                </a:extLst>
              </p:cNvPr>
              <p:cNvSpPr/>
              <p:nvPr/>
            </p:nvSpPr>
            <p:spPr>
              <a:xfrm>
                <a:off x="7073231" y="3934620"/>
                <a:ext cx="3817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3"/>
                      <a:pt x="347" y="693"/>
                    </a:cubicBezTo>
                    <a:cubicBezTo>
                      <a:pt x="536" y="693"/>
                      <a:pt x="693" y="536"/>
                      <a:pt x="693" y="347"/>
                    </a:cubicBez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2179" name="Google Shape;12448;p89">
                <a:extLst>
                  <a:ext uri="{FF2B5EF4-FFF2-40B4-BE49-F238E27FC236}">
                    <a16:creationId xmlns:a16="http://schemas.microsoft.com/office/drawing/2014/main" id="{2C810CB8-7396-7C31-65D4-BFFD809EDBAB}"/>
                  </a:ext>
                </a:extLst>
              </p:cNvPr>
              <p:cNvSpPr/>
              <p:nvPr/>
            </p:nvSpPr>
            <p:spPr>
              <a:xfrm>
                <a:off x="7149472" y="3934620"/>
                <a:ext cx="3817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3"/>
                      <a:pt x="347" y="693"/>
                    </a:cubicBezTo>
                    <a:cubicBezTo>
                      <a:pt x="536" y="693"/>
                      <a:pt x="693" y="536"/>
                      <a:pt x="693" y="347"/>
                    </a:cubicBez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2180" name="Google Shape;12449;p89">
                <a:extLst>
                  <a:ext uri="{FF2B5EF4-FFF2-40B4-BE49-F238E27FC236}">
                    <a16:creationId xmlns:a16="http://schemas.microsoft.com/office/drawing/2014/main" id="{3F30DC69-F34A-6C4A-D345-9878F46A4D48}"/>
                  </a:ext>
                </a:extLst>
              </p:cNvPr>
              <p:cNvSpPr/>
              <p:nvPr/>
            </p:nvSpPr>
            <p:spPr>
              <a:xfrm>
                <a:off x="7222249" y="3934620"/>
                <a:ext cx="26695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4853" h="694" extrusionOk="0">
                    <a:moveTo>
                      <a:pt x="347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32" y="536"/>
                      <a:pt x="190" y="693"/>
                      <a:pt x="347" y="693"/>
                    </a:cubicBezTo>
                    <a:lnTo>
                      <a:pt x="4506" y="693"/>
                    </a:lnTo>
                    <a:cubicBezTo>
                      <a:pt x="4695" y="693"/>
                      <a:pt x="4852" y="536"/>
                      <a:pt x="4852" y="347"/>
                    </a:cubicBezTo>
                    <a:cubicBezTo>
                      <a:pt x="4852" y="158"/>
                      <a:pt x="4695" y="0"/>
                      <a:pt x="450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2181" name="Google Shape;12450;p89">
                <a:extLst>
                  <a:ext uri="{FF2B5EF4-FFF2-40B4-BE49-F238E27FC236}">
                    <a16:creationId xmlns:a16="http://schemas.microsoft.com/office/drawing/2014/main" id="{3615460E-0BA9-E4E9-421A-53D8C35D1A45}"/>
                  </a:ext>
                </a:extLst>
              </p:cNvPr>
              <p:cNvSpPr/>
              <p:nvPr/>
            </p:nvSpPr>
            <p:spPr>
              <a:xfrm>
                <a:off x="7340077" y="4124784"/>
                <a:ext cx="114472" cy="18768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3412" extrusionOk="0">
                    <a:moveTo>
                      <a:pt x="347" y="1"/>
                    </a:moveTo>
                    <a:cubicBezTo>
                      <a:pt x="261" y="1"/>
                      <a:pt x="174" y="24"/>
                      <a:pt x="127" y="72"/>
                    </a:cubicBezTo>
                    <a:cubicBezTo>
                      <a:pt x="1" y="198"/>
                      <a:pt x="1" y="450"/>
                      <a:pt x="127" y="544"/>
                    </a:cubicBezTo>
                    <a:lnTo>
                      <a:pt x="1261" y="1710"/>
                    </a:lnTo>
                    <a:lnTo>
                      <a:pt x="127" y="2844"/>
                    </a:lnTo>
                    <a:cubicBezTo>
                      <a:pt x="1" y="2970"/>
                      <a:pt x="1" y="3191"/>
                      <a:pt x="127" y="3317"/>
                    </a:cubicBezTo>
                    <a:cubicBezTo>
                      <a:pt x="174" y="3380"/>
                      <a:pt x="261" y="3411"/>
                      <a:pt x="347" y="3411"/>
                    </a:cubicBezTo>
                    <a:cubicBezTo>
                      <a:pt x="434" y="3411"/>
                      <a:pt x="521" y="3380"/>
                      <a:pt x="568" y="3317"/>
                    </a:cubicBezTo>
                    <a:lnTo>
                      <a:pt x="1954" y="1930"/>
                    </a:lnTo>
                    <a:cubicBezTo>
                      <a:pt x="2080" y="1804"/>
                      <a:pt x="2080" y="1584"/>
                      <a:pt x="1954" y="1458"/>
                    </a:cubicBezTo>
                    <a:lnTo>
                      <a:pt x="568" y="72"/>
                    </a:lnTo>
                    <a:cubicBezTo>
                      <a:pt x="521" y="24"/>
                      <a:pt x="434" y="1"/>
                      <a:pt x="34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2182" name="Google Shape;12451;p89">
                <a:extLst>
                  <a:ext uri="{FF2B5EF4-FFF2-40B4-BE49-F238E27FC236}">
                    <a16:creationId xmlns:a16="http://schemas.microsoft.com/office/drawing/2014/main" id="{A3459A58-D8AE-D6F9-96D8-97B4DB602000}"/>
                  </a:ext>
                </a:extLst>
              </p:cNvPr>
              <p:cNvSpPr/>
              <p:nvPr/>
            </p:nvSpPr>
            <p:spPr>
              <a:xfrm>
                <a:off x="7033350" y="4124784"/>
                <a:ext cx="117883" cy="187688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3412" extrusionOk="0">
                    <a:moveTo>
                      <a:pt x="1749" y="1"/>
                    </a:moveTo>
                    <a:cubicBezTo>
                      <a:pt x="1662" y="1"/>
                      <a:pt x="1576" y="24"/>
                      <a:pt x="1513" y="72"/>
                    </a:cubicBezTo>
                    <a:lnTo>
                      <a:pt x="127" y="1458"/>
                    </a:lnTo>
                    <a:cubicBezTo>
                      <a:pt x="1" y="1584"/>
                      <a:pt x="1" y="1804"/>
                      <a:pt x="127" y="1930"/>
                    </a:cubicBezTo>
                    <a:lnTo>
                      <a:pt x="1513" y="3317"/>
                    </a:lnTo>
                    <a:cubicBezTo>
                      <a:pt x="1576" y="3380"/>
                      <a:pt x="1662" y="3411"/>
                      <a:pt x="1749" y="3411"/>
                    </a:cubicBezTo>
                    <a:cubicBezTo>
                      <a:pt x="1836" y="3411"/>
                      <a:pt x="1922" y="3380"/>
                      <a:pt x="1985" y="3317"/>
                    </a:cubicBezTo>
                    <a:cubicBezTo>
                      <a:pt x="2111" y="3191"/>
                      <a:pt x="2111" y="2970"/>
                      <a:pt x="1985" y="2844"/>
                    </a:cubicBezTo>
                    <a:lnTo>
                      <a:pt x="851" y="1710"/>
                    </a:lnTo>
                    <a:lnTo>
                      <a:pt x="1985" y="544"/>
                    </a:lnTo>
                    <a:cubicBezTo>
                      <a:pt x="2143" y="450"/>
                      <a:pt x="2143" y="198"/>
                      <a:pt x="1985" y="72"/>
                    </a:cubicBezTo>
                    <a:cubicBezTo>
                      <a:pt x="1922" y="24"/>
                      <a:pt x="1836" y="1"/>
                      <a:pt x="1749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2183" name="Google Shape;12452;p89">
                <a:extLst>
                  <a:ext uri="{FF2B5EF4-FFF2-40B4-BE49-F238E27FC236}">
                    <a16:creationId xmlns:a16="http://schemas.microsoft.com/office/drawing/2014/main" id="{4DCC299F-0B32-FE61-BC76-DEE53F51C1DC}"/>
                  </a:ext>
                </a:extLst>
              </p:cNvPr>
              <p:cNvSpPr/>
              <p:nvPr/>
            </p:nvSpPr>
            <p:spPr>
              <a:xfrm>
                <a:off x="7184128" y="4084463"/>
                <a:ext cx="119643" cy="26272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4776" extrusionOk="0">
                    <a:moveTo>
                      <a:pt x="1778" y="0"/>
                    </a:moveTo>
                    <a:cubicBezTo>
                      <a:pt x="1617" y="0"/>
                      <a:pt x="1501" y="108"/>
                      <a:pt x="1450" y="237"/>
                    </a:cubicBezTo>
                    <a:lnTo>
                      <a:pt x="63" y="4333"/>
                    </a:lnTo>
                    <a:cubicBezTo>
                      <a:pt x="0" y="4522"/>
                      <a:pt x="95" y="4680"/>
                      <a:pt x="253" y="4743"/>
                    </a:cubicBezTo>
                    <a:cubicBezTo>
                      <a:pt x="305" y="4765"/>
                      <a:pt x="354" y="4775"/>
                      <a:pt x="399" y="4775"/>
                    </a:cubicBezTo>
                    <a:cubicBezTo>
                      <a:pt x="543" y="4775"/>
                      <a:pt x="646" y="4674"/>
                      <a:pt x="694" y="4554"/>
                    </a:cubicBezTo>
                    <a:lnTo>
                      <a:pt x="2080" y="458"/>
                    </a:lnTo>
                    <a:cubicBezTo>
                      <a:pt x="2174" y="300"/>
                      <a:pt x="2048" y="111"/>
                      <a:pt x="1891" y="17"/>
                    </a:cubicBezTo>
                    <a:cubicBezTo>
                      <a:pt x="1851" y="6"/>
                      <a:pt x="1813" y="0"/>
                      <a:pt x="177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</p:grpSp>
      <p:sp>
        <p:nvSpPr>
          <p:cNvPr id="2186" name="TextBox 2185">
            <a:extLst>
              <a:ext uri="{FF2B5EF4-FFF2-40B4-BE49-F238E27FC236}">
                <a16:creationId xmlns:a16="http://schemas.microsoft.com/office/drawing/2014/main" id="{8EEB861F-1957-AC4B-79E0-91B73770168C}"/>
              </a:ext>
            </a:extLst>
          </p:cNvPr>
          <p:cNvSpPr txBox="1"/>
          <p:nvPr/>
        </p:nvSpPr>
        <p:spPr>
          <a:xfrm>
            <a:off x="779747" y="7746495"/>
            <a:ext cx="10397155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0963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Our project </a:t>
            </a:r>
            <a:r>
              <a:rPr lang="en-US" sz="3600" b="1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was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 developed in 3 </a:t>
            </a:r>
            <a:r>
              <a:rPr lang="en-US" sz="3600" b="1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portions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488819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C2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B07371-91F0-6E02-A50A-CA019704F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Box 7">
            <a:extLst>
              <a:ext uri="{FF2B5EF4-FFF2-40B4-BE49-F238E27FC236}">
                <a16:creationId xmlns:a16="http://schemas.microsoft.com/office/drawing/2014/main" id="{85FFE981-B957-CEF6-5294-449BC0E1C476}"/>
              </a:ext>
            </a:extLst>
          </p:cNvPr>
          <p:cNvSpPr txBox="1"/>
          <p:nvPr/>
        </p:nvSpPr>
        <p:spPr>
          <a:xfrm>
            <a:off x="779747" y="57793"/>
            <a:ext cx="10397155" cy="1024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Engineering Design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E0F4ECC-C507-C59D-6180-93B9CE8BD4E8}"/>
              </a:ext>
            </a:extLst>
          </p:cNvPr>
          <p:cNvGrpSpPr/>
          <p:nvPr/>
        </p:nvGrpSpPr>
        <p:grpSpPr>
          <a:xfrm>
            <a:off x="323553" y="2091343"/>
            <a:ext cx="11544894" cy="3648920"/>
            <a:chOff x="216619" y="2140087"/>
            <a:chExt cx="11544894" cy="364892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2BA2B0B-21F3-6F47-F0E4-2B1E5BE86D5D}"/>
                </a:ext>
              </a:extLst>
            </p:cNvPr>
            <p:cNvSpPr/>
            <p:nvPr/>
          </p:nvSpPr>
          <p:spPr>
            <a:xfrm>
              <a:off x="216619" y="2140087"/>
              <a:ext cx="3794402" cy="3648920"/>
            </a:xfrm>
            <a:prstGeom prst="roundRect">
              <a:avLst>
                <a:gd name="adj" fmla="val 5933"/>
              </a:avLst>
            </a:prstGeom>
            <a:solidFill>
              <a:srgbClr val="7E7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11D85B3-5A2A-1E62-3578-982EAC03FCAD}"/>
                </a:ext>
              </a:extLst>
            </p:cNvPr>
            <p:cNvSpPr txBox="1"/>
            <p:nvPr/>
          </p:nvSpPr>
          <p:spPr>
            <a:xfrm>
              <a:off x="301387" y="3390372"/>
              <a:ext cx="3624866" cy="9541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Dataset Management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D03474E-7D92-5371-4169-9AA69BDA04C3}"/>
                </a:ext>
              </a:extLst>
            </p:cNvPr>
            <p:cNvGrpSpPr/>
            <p:nvPr/>
          </p:nvGrpSpPr>
          <p:grpSpPr>
            <a:xfrm>
              <a:off x="1536722" y="2248086"/>
              <a:ext cx="1154196" cy="1151162"/>
              <a:chOff x="1627948" y="2238721"/>
              <a:chExt cx="971744" cy="969190"/>
            </a:xfrm>
          </p:grpSpPr>
          <p:sp>
            <p:nvSpPr>
              <p:cNvPr id="30" name="Google Shape;12465;p89">
                <a:extLst>
                  <a:ext uri="{FF2B5EF4-FFF2-40B4-BE49-F238E27FC236}">
                    <a16:creationId xmlns:a16="http://schemas.microsoft.com/office/drawing/2014/main" id="{F824D7A1-8151-5CB3-8469-365305AC6425}"/>
                  </a:ext>
                </a:extLst>
              </p:cNvPr>
              <p:cNvSpPr/>
              <p:nvPr/>
            </p:nvSpPr>
            <p:spPr>
              <a:xfrm>
                <a:off x="1627948" y="2238721"/>
                <a:ext cx="971744" cy="969190"/>
              </a:xfrm>
              <a:custGeom>
                <a:avLst/>
                <a:gdLst/>
                <a:ahLst/>
                <a:cxnLst/>
                <a:rect l="l" t="t" r="r" b="b"/>
                <a:pathLst>
                  <a:path w="11784" h="11753" extrusionOk="0">
                    <a:moveTo>
                      <a:pt x="5734" y="694"/>
                    </a:moveTo>
                    <a:cubicBezTo>
                      <a:pt x="7624" y="694"/>
                      <a:pt x="9168" y="2238"/>
                      <a:pt x="9168" y="4128"/>
                    </a:cubicBezTo>
                    <a:cubicBezTo>
                      <a:pt x="9168" y="6050"/>
                      <a:pt x="7624" y="7594"/>
                      <a:pt x="5734" y="7594"/>
                    </a:cubicBezTo>
                    <a:cubicBezTo>
                      <a:pt x="3844" y="7594"/>
                      <a:pt x="2332" y="6018"/>
                      <a:pt x="2332" y="4128"/>
                    </a:cubicBezTo>
                    <a:cubicBezTo>
                      <a:pt x="2332" y="2238"/>
                      <a:pt x="3844" y="694"/>
                      <a:pt x="5734" y="694"/>
                    </a:cubicBezTo>
                    <a:close/>
                    <a:moveTo>
                      <a:pt x="977" y="7531"/>
                    </a:moveTo>
                    <a:cubicBezTo>
                      <a:pt x="1166" y="7531"/>
                      <a:pt x="1323" y="7688"/>
                      <a:pt x="1323" y="7909"/>
                    </a:cubicBezTo>
                    <a:cubicBezTo>
                      <a:pt x="1292" y="8129"/>
                      <a:pt x="1134" y="8255"/>
                      <a:pt x="977" y="8255"/>
                    </a:cubicBezTo>
                    <a:cubicBezTo>
                      <a:pt x="788" y="8255"/>
                      <a:pt x="630" y="8098"/>
                      <a:pt x="630" y="7909"/>
                    </a:cubicBezTo>
                    <a:cubicBezTo>
                      <a:pt x="630" y="7688"/>
                      <a:pt x="788" y="7531"/>
                      <a:pt x="977" y="7531"/>
                    </a:cubicBezTo>
                    <a:close/>
                    <a:moveTo>
                      <a:pt x="10586" y="7531"/>
                    </a:moveTo>
                    <a:cubicBezTo>
                      <a:pt x="10775" y="7531"/>
                      <a:pt x="10932" y="7688"/>
                      <a:pt x="10932" y="7909"/>
                    </a:cubicBezTo>
                    <a:cubicBezTo>
                      <a:pt x="10932" y="8129"/>
                      <a:pt x="10775" y="8255"/>
                      <a:pt x="10586" y="8255"/>
                    </a:cubicBezTo>
                    <a:cubicBezTo>
                      <a:pt x="10397" y="8255"/>
                      <a:pt x="10239" y="8098"/>
                      <a:pt x="10239" y="7909"/>
                    </a:cubicBezTo>
                    <a:cubicBezTo>
                      <a:pt x="10239" y="7688"/>
                      <a:pt x="10397" y="7531"/>
                      <a:pt x="10586" y="7531"/>
                    </a:cubicBezTo>
                    <a:close/>
                    <a:moveTo>
                      <a:pt x="3025" y="9641"/>
                    </a:moveTo>
                    <a:cubicBezTo>
                      <a:pt x="3214" y="9641"/>
                      <a:pt x="3371" y="9799"/>
                      <a:pt x="3371" y="9988"/>
                    </a:cubicBezTo>
                    <a:cubicBezTo>
                      <a:pt x="3340" y="10177"/>
                      <a:pt x="3214" y="10335"/>
                      <a:pt x="3025" y="10335"/>
                    </a:cubicBezTo>
                    <a:cubicBezTo>
                      <a:pt x="2836" y="10335"/>
                      <a:pt x="2678" y="10177"/>
                      <a:pt x="2678" y="9988"/>
                    </a:cubicBezTo>
                    <a:cubicBezTo>
                      <a:pt x="2678" y="9799"/>
                      <a:pt x="2836" y="9641"/>
                      <a:pt x="3025" y="9641"/>
                    </a:cubicBezTo>
                    <a:close/>
                    <a:moveTo>
                      <a:pt x="8475" y="9641"/>
                    </a:moveTo>
                    <a:cubicBezTo>
                      <a:pt x="8696" y="9641"/>
                      <a:pt x="8822" y="9799"/>
                      <a:pt x="8822" y="9988"/>
                    </a:cubicBezTo>
                    <a:cubicBezTo>
                      <a:pt x="8822" y="10177"/>
                      <a:pt x="8664" y="10335"/>
                      <a:pt x="8475" y="10335"/>
                    </a:cubicBezTo>
                    <a:cubicBezTo>
                      <a:pt x="8255" y="10335"/>
                      <a:pt x="8128" y="10177"/>
                      <a:pt x="8128" y="9988"/>
                    </a:cubicBezTo>
                    <a:cubicBezTo>
                      <a:pt x="8128" y="9799"/>
                      <a:pt x="8255" y="9641"/>
                      <a:pt x="8475" y="9641"/>
                    </a:cubicBezTo>
                    <a:close/>
                    <a:moveTo>
                      <a:pt x="5734" y="10303"/>
                    </a:moveTo>
                    <a:cubicBezTo>
                      <a:pt x="5955" y="10303"/>
                      <a:pt x="6112" y="10461"/>
                      <a:pt x="6112" y="10650"/>
                    </a:cubicBezTo>
                    <a:cubicBezTo>
                      <a:pt x="6112" y="10839"/>
                      <a:pt x="5955" y="10996"/>
                      <a:pt x="5734" y="10996"/>
                    </a:cubicBezTo>
                    <a:cubicBezTo>
                      <a:pt x="5545" y="10996"/>
                      <a:pt x="5388" y="10839"/>
                      <a:pt x="5388" y="10650"/>
                    </a:cubicBezTo>
                    <a:cubicBezTo>
                      <a:pt x="5388" y="10461"/>
                      <a:pt x="5545" y="10303"/>
                      <a:pt x="5734" y="10303"/>
                    </a:cubicBezTo>
                    <a:close/>
                    <a:moveTo>
                      <a:pt x="5797" y="1"/>
                    </a:moveTo>
                    <a:cubicBezTo>
                      <a:pt x="3497" y="1"/>
                      <a:pt x="1701" y="1860"/>
                      <a:pt x="1701" y="4097"/>
                    </a:cubicBezTo>
                    <a:cubicBezTo>
                      <a:pt x="1701" y="5010"/>
                      <a:pt x="2017" y="5924"/>
                      <a:pt x="2552" y="6617"/>
                    </a:cubicBezTo>
                    <a:lnTo>
                      <a:pt x="1701" y="7153"/>
                    </a:lnTo>
                    <a:cubicBezTo>
                      <a:pt x="1481" y="6995"/>
                      <a:pt x="1260" y="6901"/>
                      <a:pt x="1040" y="6901"/>
                    </a:cubicBezTo>
                    <a:cubicBezTo>
                      <a:pt x="473" y="6901"/>
                      <a:pt x="0" y="7373"/>
                      <a:pt x="0" y="7940"/>
                    </a:cubicBezTo>
                    <a:cubicBezTo>
                      <a:pt x="0" y="8476"/>
                      <a:pt x="473" y="8948"/>
                      <a:pt x="1040" y="8948"/>
                    </a:cubicBezTo>
                    <a:cubicBezTo>
                      <a:pt x="1575" y="8948"/>
                      <a:pt x="2048" y="8476"/>
                      <a:pt x="2048" y="7940"/>
                    </a:cubicBezTo>
                    <a:lnTo>
                      <a:pt x="2048" y="7751"/>
                    </a:lnTo>
                    <a:lnTo>
                      <a:pt x="3088" y="7153"/>
                    </a:lnTo>
                    <a:cubicBezTo>
                      <a:pt x="3340" y="7373"/>
                      <a:pt x="3623" y="7625"/>
                      <a:pt x="3970" y="7783"/>
                    </a:cubicBezTo>
                    <a:lnTo>
                      <a:pt x="3308" y="8948"/>
                    </a:lnTo>
                    <a:lnTo>
                      <a:pt x="3119" y="8948"/>
                    </a:lnTo>
                    <a:cubicBezTo>
                      <a:pt x="2552" y="8948"/>
                      <a:pt x="2080" y="9421"/>
                      <a:pt x="2080" y="9988"/>
                    </a:cubicBezTo>
                    <a:cubicBezTo>
                      <a:pt x="2080" y="10524"/>
                      <a:pt x="2552" y="10996"/>
                      <a:pt x="3119" y="10996"/>
                    </a:cubicBezTo>
                    <a:cubicBezTo>
                      <a:pt x="3655" y="10996"/>
                      <a:pt x="4127" y="10524"/>
                      <a:pt x="4127" y="9988"/>
                    </a:cubicBezTo>
                    <a:cubicBezTo>
                      <a:pt x="4127" y="9736"/>
                      <a:pt x="4064" y="9515"/>
                      <a:pt x="3907" y="9326"/>
                    </a:cubicBezTo>
                    <a:lnTo>
                      <a:pt x="4600" y="8098"/>
                    </a:lnTo>
                    <a:cubicBezTo>
                      <a:pt x="4883" y="8161"/>
                      <a:pt x="5199" y="8255"/>
                      <a:pt x="5514" y="8287"/>
                    </a:cubicBezTo>
                    <a:lnTo>
                      <a:pt x="5514" y="9736"/>
                    </a:lnTo>
                    <a:cubicBezTo>
                      <a:pt x="5136" y="9894"/>
                      <a:pt x="4852" y="10272"/>
                      <a:pt x="4852" y="10713"/>
                    </a:cubicBezTo>
                    <a:cubicBezTo>
                      <a:pt x="4852" y="11280"/>
                      <a:pt x="5325" y="11752"/>
                      <a:pt x="5860" y="11752"/>
                    </a:cubicBezTo>
                    <a:cubicBezTo>
                      <a:pt x="6427" y="11752"/>
                      <a:pt x="6900" y="11280"/>
                      <a:pt x="6900" y="10713"/>
                    </a:cubicBezTo>
                    <a:cubicBezTo>
                      <a:pt x="6900" y="10303"/>
                      <a:pt x="6616" y="9894"/>
                      <a:pt x="6238" y="9736"/>
                    </a:cubicBezTo>
                    <a:lnTo>
                      <a:pt x="6238" y="8287"/>
                    </a:lnTo>
                    <a:cubicBezTo>
                      <a:pt x="6553" y="8255"/>
                      <a:pt x="6868" y="8224"/>
                      <a:pt x="7120" y="8098"/>
                    </a:cubicBezTo>
                    <a:lnTo>
                      <a:pt x="7845" y="9326"/>
                    </a:lnTo>
                    <a:cubicBezTo>
                      <a:pt x="7687" y="9515"/>
                      <a:pt x="7593" y="9736"/>
                      <a:pt x="7593" y="9988"/>
                    </a:cubicBezTo>
                    <a:cubicBezTo>
                      <a:pt x="7593" y="10524"/>
                      <a:pt x="8065" y="10996"/>
                      <a:pt x="8633" y="10996"/>
                    </a:cubicBezTo>
                    <a:cubicBezTo>
                      <a:pt x="9168" y="10996"/>
                      <a:pt x="9641" y="10524"/>
                      <a:pt x="9641" y="9988"/>
                    </a:cubicBezTo>
                    <a:cubicBezTo>
                      <a:pt x="9641" y="9421"/>
                      <a:pt x="9168" y="8948"/>
                      <a:pt x="8633" y="8948"/>
                    </a:cubicBezTo>
                    <a:lnTo>
                      <a:pt x="8444" y="8948"/>
                    </a:lnTo>
                    <a:lnTo>
                      <a:pt x="7750" y="7783"/>
                    </a:lnTo>
                    <a:cubicBezTo>
                      <a:pt x="8065" y="7625"/>
                      <a:pt x="8381" y="7373"/>
                      <a:pt x="8664" y="7153"/>
                    </a:cubicBezTo>
                    <a:lnTo>
                      <a:pt x="9735" y="7751"/>
                    </a:lnTo>
                    <a:lnTo>
                      <a:pt x="9735" y="7940"/>
                    </a:lnTo>
                    <a:cubicBezTo>
                      <a:pt x="9735" y="8476"/>
                      <a:pt x="10208" y="8948"/>
                      <a:pt x="10743" y="8948"/>
                    </a:cubicBezTo>
                    <a:cubicBezTo>
                      <a:pt x="11310" y="8948"/>
                      <a:pt x="11783" y="8476"/>
                      <a:pt x="11783" y="7940"/>
                    </a:cubicBezTo>
                    <a:cubicBezTo>
                      <a:pt x="11626" y="7342"/>
                      <a:pt x="11153" y="6901"/>
                      <a:pt x="10586" y="6901"/>
                    </a:cubicBezTo>
                    <a:cubicBezTo>
                      <a:pt x="10302" y="6901"/>
                      <a:pt x="10082" y="6995"/>
                      <a:pt x="9924" y="7153"/>
                    </a:cubicBezTo>
                    <a:lnTo>
                      <a:pt x="9011" y="6617"/>
                    </a:lnTo>
                    <a:cubicBezTo>
                      <a:pt x="9578" y="5924"/>
                      <a:pt x="9893" y="5010"/>
                      <a:pt x="9893" y="4097"/>
                    </a:cubicBezTo>
                    <a:cubicBezTo>
                      <a:pt x="9893" y="1828"/>
                      <a:pt x="8034" y="1"/>
                      <a:pt x="579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31" name="Google Shape;12466;p89">
                <a:extLst>
                  <a:ext uri="{FF2B5EF4-FFF2-40B4-BE49-F238E27FC236}">
                    <a16:creationId xmlns:a16="http://schemas.microsoft.com/office/drawing/2014/main" id="{DBDBA219-ACAB-78F2-F736-EC1F80E6D4C2}"/>
                  </a:ext>
                </a:extLst>
              </p:cNvPr>
              <p:cNvSpPr/>
              <p:nvPr/>
            </p:nvSpPr>
            <p:spPr>
              <a:xfrm>
                <a:off x="1931907" y="2350458"/>
                <a:ext cx="342964" cy="397556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4821" extrusionOk="0">
                    <a:moveTo>
                      <a:pt x="2048" y="725"/>
                    </a:moveTo>
                    <a:cubicBezTo>
                      <a:pt x="2458" y="725"/>
                      <a:pt x="2741" y="1040"/>
                      <a:pt x="2741" y="1387"/>
                    </a:cubicBezTo>
                    <a:cubicBezTo>
                      <a:pt x="2741" y="1765"/>
                      <a:pt x="2426" y="2049"/>
                      <a:pt x="2048" y="2049"/>
                    </a:cubicBezTo>
                    <a:cubicBezTo>
                      <a:pt x="1702" y="2049"/>
                      <a:pt x="1387" y="1733"/>
                      <a:pt x="1387" y="1387"/>
                    </a:cubicBezTo>
                    <a:cubicBezTo>
                      <a:pt x="1387" y="1040"/>
                      <a:pt x="1702" y="725"/>
                      <a:pt x="2048" y="725"/>
                    </a:cubicBezTo>
                    <a:close/>
                    <a:moveTo>
                      <a:pt x="2363" y="2773"/>
                    </a:moveTo>
                    <a:cubicBezTo>
                      <a:pt x="2930" y="2773"/>
                      <a:pt x="3403" y="3246"/>
                      <a:pt x="3403" y="3781"/>
                    </a:cubicBezTo>
                    <a:lnTo>
                      <a:pt x="3403" y="4128"/>
                    </a:lnTo>
                    <a:lnTo>
                      <a:pt x="630" y="4128"/>
                    </a:lnTo>
                    <a:lnTo>
                      <a:pt x="630" y="3781"/>
                    </a:lnTo>
                    <a:lnTo>
                      <a:pt x="693" y="3781"/>
                    </a:lnTo>
                    <a:cubicBezTo>
                      <a:pt x="693" y="3246"/>
                      <a:pt x="1166" y="2773"/>
                      <a:pt x="1702" y="2773"/>
                    </a:cubicBezTo>
                    <a:close/>
                    <a:moveTo>
                      <a:pt x="2111" y="1"/>
                    </a:moveTo>
                    <a:cubicBezTo>
                      <a:pt x="1355" y="1"/>
                      <a:pt x="725" y="631"/>
                      <a:pt x="725" y="1387"/>
                    </a:cubicBezTo>
                    <a:cubicBezTo>
                      <a:pt x="725" y="1702"/>
                      <a:pt x="851" y="2017"/>
                      <a:pt x="1040" y="2238"/>
                    </a:cubicBezTo>
                    <a:cubicBezTo>
                      <a:pt x="441" y="2521"/>
                      <a:pt x="63" y="3120"/>
                      <a:pt x="63" y="3781"/>
                    </a:cubicBezTo>
                    <a:lnTo>
                      <a:pt x="63" y="4443"/>
                    </a:lnTo>
                    <a:cubicBezTo>
                      <a:pt x="0" y="4663"/>
                      <a:pt x="158" y="4821"/>
                      <a:pt x="378" y="4821"/>
                    </a:cubicBezTo>
                    <a:lnTo>
                      <a:pt x="3781" y="4821"/>
                    </a:lnTo>
                    <a:cubicBezTo>
                      <a:pt x="4001" y="4821"/>
                      <a:pt x="4159" y="4663"/>
                      <a:pt x="4159" y="4443"/>
                    </a:cubicBezTo>
                    <a:lnTo>
                      <a:pt x="4159" y="3781"/>
                    </a:lnTo>
                    <a:cubicBezTo>
                      <a:pt x="4159" y="3120"/>
                      <a:pt x="3749" y="2521"/>
                      <a:pt x="3151" y="2238"/>
                    </a:cubicBezTo>
                    <a:cubicBezTo>
                      <a:pt x="3371" y="2017"/>
                      <a:pt x="3466" y="1733"/>
                      <a:pt x="3466" y="1387"/>
                    </a:cubicBezTo>
                    <a:cubicBezTo>
                      <a:pt x="3466" y="631"/>
                      <a:pt x="2836" y="1"/>
                      <a:pt x="211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C136577-9F57-CFD8-A907-C8023F60218D}"/>
                </a:ext>
              </a:extLst>
            </p:cNvPr>
            <p:cNvSpPr txBox="1"/>
            <p:nvPr/>
          </p:nvSpPr>
          <p:spPr>
            <a:xfrm>
              <a:off x="429015" y="4412718"/>
              <a:ext cx="33696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The process of labeling data to train AI models.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6503F30-F50B-13A0-BBB5-E0F673DB107C}"/>
                </a:ext>
              </a:extLst>
            </p:cNvPr>
            <p:cNvSpPr/>
            <p:nvPr/>
          </p:nvSpPr>
          <p:spPr>
            <a:xfrm>
              <a:off x="4073745" y="2140087"/>
              <a:ext cx="3794402" cy="3648920"/>
            </a:xfrm>
            <a:prstGeom prst="roundRect">
              <a:avLst>
                <a:gd name="adj" fmla="val 5933"/>
              </a:avLst>
            </a:prstGeom>
            <a:solidFill>
              <a:srgbClr val="AB9B9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AFB87BB-EC64-1307-4DC2-3A652B6D3538}"/>
                </a:ext>
              </a:extLst>
            </p:cNvPr>
            <p:cNvSpPr txBox="1"/>
            <p:nvPr/>
          </p:nvSpPr>
          <p:spPr>
            <a:xfrm>
              <a:off x="4318938" y="3390372"/>
              <a:ext cx="3304016" cy="9541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Model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Training</a:t>
              </a:r>
            </a:p>
          </p:txBody>
        </p:sp>
        <p:pic>
          <p:nvPicPr>
            <p:cNvPr id="10" name="Picture 9" descr="A black background with a smiling face&#10;&#10;AI-generated content may be incorrect.">
              <a:extLst>
                <a:ext uri="{FF2B5EF4-FFF2-40B4-BE49-F238E27FC236}">
                  <a16:creationId xmlns:a16="http://schemas.microsoft.com/office/drawing/2014/main" id="{A10C79D9-0F74-1461-6601-E1885A110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093" y="2176814"/>
              <a:ext cx="1293706" cy="129370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E3BC85-3182-D113-9CE9-EE494419520C}"/>
                </a:ext>
              </a:extLst>
            </p:cNvPr>
            <p:cNvSpPr txBox="1"/>
            <p:nvPr/>
          </p:nvSpPr>
          <p:spPr>
            <a:xfrm>
              <a:off x="4188921" y="4228052"/>
              <a:ext cx="3564052" cy="12003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Training a detector to classify by feeding it processed data.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D63A572-AED7-FE66-FD74-EDE2019D8D26}"/>
                </a:ext>
              </a:extLst>
            </p:cNvPr>
            <p:cNvSpPr/>
            <p:nvPr/>
          </p:nvSpPr>
          <p:spPr>
            <a:xfrm>
              <a:off x="7967111" y="2140087"/>
              <a:ext cx="3794402" cy="3648920"/>
            </a:xfrm>
            <a:prstGeom prst="roundRect">
              <a:avLst>
                <a:gd name="adj" fmla="val 5933"/>
              </a:avLst>
            </a:prstGeom>
            <a:solidFill>
              <a:srgbClr val="A7A28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6BDD8B8-7C89-CF70-9303-EBFA249568D0}"/>
                </a:ext>
              </a:extLst>
            </p:cNvPr>
            <p:cNvSpPr txBox="1"/>
            <p:nvPr/>
          </p:nvSpPr>
          <p:spPr>
            <a:xfrm>
              <a:off x="7967111" y="3390372"/>
              <a:ext cx="3794402" cy="9541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Website tool development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4F584F-F9BF-020B-1877-FB8C25682461}"/>
                </a:ext>
              </a:extLst>
            </p:cNvPr>
            <p:cNvSpPr txBox="1"/>
            <p:nvPr/>
          </p:nvSpPr>
          <p:spPr>
            <a:xfrm>
              <a:off x="8091594" y="4228052"/>
              <a:ext cx="3545436" cy="12003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A platform for users to upload images and detect DeepFakes.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4CE72FF-D3E1-F2A7-5E2C-9D57D8CD251E}"/>
                </a:ext>
              </a:extLst>
            </p:cNvPr>
            <p:cNvGrpSpPr/>
            <p:nvPr/>
          </p:nvGrpSpPr>
          <p:grpSpPr>
            <a:xfrm>
              <a:off x="9349938" y="2369078"/>
              <a:ext cx="1028748" cy="909178"/>
              <a:chOff x="6924158" y="3860084"/>
              <a:chExt cx="641288" cy="566751"/>
            </a:xfrm>
          </p:grpSpPr>
          <p:sp>
            <p:nvSpPr>
              <p:cNvPr id="20" name="Google Shape;12445;p89">
                <a:extLst>
                  <a:ext uri="{FF2B5EF4-FFF2-40B4-BE49-F238E27FC236}">
                    <a16:creationId xmlns:a16="http://schemas.microsoft.com/office/drawing/2014/main" id="{DCE30EFA-1147-F59D-6BF3-6C65DB8EF7A3}"/>
                  </a:ext>
                </a:extLst>
              </p:cNvPr>
              <p:cNvSpPr/>
              <p:nvPr/>
            </p:nvSpPr>
            <p:spPr>
              <a:xfrm>
                <a:off x="6924158" y="3860084"/>
                <a:ext cx="641288" cy="566751"/>
              </a:xfrm>
              <a:custGeom>
                <a:avLst/>
                <a:gdLst/>
                <a:ahLst/>
                <a:cxnLst/>
                <a:rect l="l" t="t" r="r" b="b"/>
                <a:pathLst>
                  <a:path w="11658" h="10303" extrusionOk="0">
                    <a:moveTo>
                      <a:pt x="10618" y="693"/>
                    </a:moveTo>
                    <a:cubicBezTo>
                      <a:pt x="10807" y="693"/>
                      <a:pt x="10964" y="851"/>
                      <a:pt x="10964" y="1040"/>
                    </a:cubicBezTo>
                    <a:lnTo>
                      <a:pt x="10964" y="2741"/>
                    </a:lnTo>
                    <a:lnTo>
                      <a:pt x="662" y="2741"/>
                    </a:lnTo>
                    <a:lnTo>
                      <a:pt x="662" y="1040"/>
                    </a:lnTo>
                    <a:cubicBezTo>
                      <a:pt x="662" y="851"/>
                      <a:pt x="820" y="693"/>
                      <a:pt x="1009" y="693"/>
                    </a:cubicBezTo>
                    <a:close/>
                    <a:moveTo>
                      <a:pt x="10996" y="3403"/>
                    </a:moveTo>
                    <a:lnTo>
                      <a:pt x="10996" y="9231"/>
                    </a:lnTo>
                    <a:cubicBezTo>
                      <a:pt x="10964" y="9420"/>
                      <a:pt x="10838" y="9578"/>
                      <a:pt x="10618" y="9578"/>
                    </a:cubicBezTo>
                    <a:lnTo>
                      <a:pt x="1009" y="9578"/>
                    </a:lnTo>
                    <a:cubicBezTo>
                      <a:pt x="820" y="9578"/>
                      <a:pt x="662" y="9420"/>
                      <a:pt x="662" y="9231"/>
                    </a:cubicBezTo>
                    <a:lnTo>
                      <a:pt x="662" y="3403"/>
                    </a:lnTo>
                    <a:close/>
                    <a:moveTo>
                      <a:pt x="1009" y="0"/>
                    </a:moveTo>
                    <a:cubicBezTo>
                      <a:pt x="473" y="0"/>
                      <a:pt x="1" y="473"/>
                      <a:pt x="1" y="1040"/>
                    </a:cubicBezTo>
                    <a:lnTo>
                      <a:pt x="1" y="9263"/>
                    </a:lnTo>
                    <a:cubicBezTo>
                      <a:pt x="1" y="9830"/>
                      <a:pt x="473" y="10302"/>
                      <a:pt x="1009" y="10302"/>
                    </a:cubicBezTo>
                    <a:lnTo>
                      <a:pt x="10618" y="10302"/>
                    </a:lnTo>
                    <a:cubicBezTo>
                      <a:pt x="11185" y="10302"/>
                      <a:pt x="11658" y="9830"/>
                      <a:pt x="11658" y="9263"/>
                    </a:cubicBezTo>
                    <a:lnTo>
                      <a:pt x="11658" y="1040"/>
                    </a:lnTo>
                    <a:cubicBezTo>
                      <a:pt x="11658" y="441"/>
                      <a:pt x="11217" y="0"/>
                      <a:pt x="1061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23" name="Google Shape;12446;p89">
                <a:extLst>
                  <a:ext uri="{FF2B5EF4-FFF2-40B4-BE49-F238E27FC236}">
                    <a16:creationId xmlns:a16="http://schemas.microsoft.com/office/drawing/2014/main" id="{B401CB1E-56A8-49DA-E09B-8C7CC8035672}"/>
                  </a:ext>
                </a:extLst>
              </p:cNvPr>
              <p:cNvSpPr/>
              <p:nvPr/>
            </p:nvSpPr>
            <p:spPr>
              <a:xfrm>
                <a:off x="6996934" y="3934620"/>
                <a:ext cx="3993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694" extrusionOk="0">
                    <a:moveTo>
                      <a:pt x="348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1" y="536"/>
                      <a:pt x="158" y="693"/>
                      <a:pt x="348" y="693"/>
                    </a:cubicBezTo>
                    <a:cubicBezTo>
                      <a:pt x="568" y="693"/>
                      <a:pt x="726" y="536"/>
                      <a:pt x="726" y="347"/>
                    </a:cubicBezTo>
                    <a:cubicBezTo>
                      <a:pt x="726" y="158"/>
                      <a:pt x="568" y="0"/>
                      <a:pt x="34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24" name="Google Shape;12447;p89">
                <a:extLst>
                  <a:ext uri="{FF2B5EF4-FFF2-40B4-BE49-F238E27FC236}">
                    <a16:creationId xmlns:a16="http://schemas.microsoft.com/office/drawing/2014/main" id="{B725BFF8-C070-1228-5C1A-D4FFEEAAFEB8}"/>
                  </a:ext>
                </a:extLst>
              </p:cNvPr>
              <p:cNvSpPr/>
              <p:nvPr/>
            </p:nvSpPr>
            <p:spPr>
              <a:xfrm>
                <a:off x="7073231" y="3934620"/>
                <a:ext cx="3817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3"/>
                      <a:pt x="347" y="693"/>
                    </a:cubicBezTo>
                    <a:cubicBezTo>
                      <a:pt x="536" y="693"/>
                      <a:pt x="693" y="536"/>
                      <a:pt x="693" y="347"/>
                    </a:cubicBez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25" name="Google Shape;12448;p89">
                <a:extLst>
                  <a:ext uri="{FF2B5EF4-FFF2-40B4-BE49-F238E27FC236}">
                    <a16:creationId xmlns:a16="http://schemas.microsoft.com/office/drawing/2014/main" id="{D32A36D6-EB5C-B10E-113D-EA95B73D6B12}"/>
                  </a:ext>
                </a:extLst>
              </p:cNvPr>
              <p:cNvSpPr/>
              <p:nvPr/>
            </p:nvSpPr>
            <p:spPr>
              <a:xfrm>
                <a:off x="7149472" y="3934620"/>
                <a:ext cx="3817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3"/>
                      <a:pt x="347" y="693"/>
                    </a:cubicBezTo>
                    <a:cubicBezTo>
                      <a:pt x="536" y="693"/>
                      <a:pt x="693" y="536"/>
                      <a:pt x="693" y="347"/>
                    </a:cubicBez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26" name="Google Shape;12449;p89">
                <a:extLst>
                  <a:ext uri="{FF2B5EF4-FFF2-40B4-BE49-F238E27FC236}">
                    <a16:creationId xmlns:a16="http://schemas.microsoft.com/office/drawing/2014/main" id="{BE73755C-6650-2BE2-8B9C-9A4B07665CD1}"/>
                  </a:ext>
                </a:extLst>
              </p:cNvPr>
              <p:cNvSpPr/>
              <p:nvPr/>
            </p:nvSpPr>
            <p:spPr>
              <a:xfrm>
                <a:off x="7222249" y="3934620"/>
                <a:ext cx="26695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4853" h="694" extrusionOk="0">
                    <a:moveTo>
                      <a:pt x="347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32" y="536"/>
                      <a:pt x="190" y="693"/>
                      <a:pt x="347" y="693"/>
                    </a:cubicBezTo>
                    <a:lnTo>
                      <a:pt x="4506" y="693"/>
                    </a:lnTo>
                    <a:cubicBezTo>
                      <a:pt x="4695" y="693"/>
                      <a:pt x="4852" y="536"/>
                      <a:pt x="4852" y="347"/>
                    </a:cubicBezTo>
                    <a:cubicBezTo>
                      <a:pt x="4852" y="158"/>
                      <a:pt x="4695" y="0"/>
                      <a:pt x="450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27" name="Google Shape;12450;p89">
                <a:extLst>
                  <a:ext uri="{FF2B5EF4-FFF2-40B4-BE49-F238E27FC236}">
                    <a16:creationId xmlns:a16="http://schemas.microsoft.com/office/drawing/2014/main" id="{67FD9432-EC76-6F0C-1D8E-1E5BC2CB2283}"/>
                  </a:ext>
                </a:extLst>
              </p:cNvPr>
              <p:cNvSpPr/>
              <p:nvPr/>
            </p:nvSpPr>
            <p:spPr>
              <a:xfrm>
                <a:off x="7340077" y="4124784"/>
                <a:ext cx="114472" cy="18768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3412" extrusionOk="0">
                    <a:moveTo>
                      <a:pt x="347" y="1"/>
                    </a:moveTo>
                    <a:cubicBezTo>
                      <a:pt x="261" y="1"/>
                      <a:pt x="174" y="24"/>
                      <a:pt x="127" y="72"/>
                    </a:cubicBezTo>
                    <a:cubicBezTo>
                      <a:pt x="1" y="198"/>
                      <a:pt x="1" y="450"/>
                      <a:pt x="127" y="544"/>
                    </a:cubicBezTo>
                    <a:lnTo>
                      <a:pt x="1261" y="1710"/>
                    </a:lnTo>
                    <a:lnTo>
                      <a:pt x="127" y="2844"/>
                    </a:lnTo>
                    <a:cubicBezTo>
                      <a:pt x="1" y="2970"/>
                      <a:pt x="1" y="3191"/>
                      <a:pt x="127" y="3317"/>
                    </a:cubicBezTo>
                    <a:cubicBezTo>
                      <a:pt x="174" y="3380"/>
                      <a:pt x="261" y="3411"/>
                      <a:pt x="347" y="3411"/>
                    </a:cubicBezTo>
                    <a:cubicBezTo>
                      <a:pt x="434" y="3411"/>
                      <a:pt x="521" y="3380"/>
                      <a:pt x="568" y="3317"/>
                    </a:cubicBezTo>
                    <a:lnTo>
                      <a:pt x="1954" y="1930"/>
                    </a:lnTo>
                    <a:cubicBezTo>
                      <a:pt x="2080" y="1804"/>
                      <a:pt x="2080" y="1584"/>
                      <a:pt x="1954" y="1458"/>
                    </a:cubicBezTo>
                    <a:lnTo>
                      <a:pt x="568" y="72"/>
                    </a:lnTo>
                    <a:cubicBezTo>
                      <a:pt x="521" y="24"/>
                      <a:pt x="434" y="1"/>
                      <a:pt x="34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28" name="Google Shape;12451;p89">
                <a:extLst>
                  <a:ext uri="{FF2B5EF4-FFF2-40B4-BE49-F238E27FC236}">
                    <a16:creationId xmlns:a16="http://schemas.microsoft.com/office/drawing/2014/main" id="{0C89FDB3-8D10-F590-495C-115841AD7F40}"/>
                  </a:ext>
                </a:extLst>
              </p:cNvPr>
              <p:cNvSpPr/>
              <p:nvPr/>
            </p:nvSpPr>
            <p:spPr>
              <a:xfrm>
                <a:off x="7033350" y="4124784"/>
                <a:ext cx="117883" cy="187688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3412" extrusionOk="0">
                    <a:moveTo>
                      <a:pt x="1749" y="1"/>
                    </a:moveTo>
                    <a:cubicBezTo>
                      <a:pt x="1662" y="1"/>
                      <a:pt x="1576" y="24"/>
                      <a:pt x="1513" y="72"/>
                    </a:cubicBezTo>
                    <a:lnTo>
                      <a:pt x="127" y="1458"/>
                    </a:lnTo>
                    <a:cubicBezTo>
                      <a:pt x="1" y="1584"/>
                      <a:pt x="1" y="1804"/>
                      <a:pt x="127" y="1930"/>
                    </a:cubicBezTo>
                    <a:lnTo>
                      <a:pt x="1513" y="3317"/>
                    </a:lnTo>
                    <a:cubicBezTo>
                      <a:pt x="1576" y="3380"/>
                      <a:pt x="1662" y="3411"/>
                      <a:pt x="1749" y="3411"/>
                    </a:cubicBezTo>
                    <a:cubicBezTo>
                      <a:pt x="1836" y="3411"/>
                      <a:pt x="1922" y="3380"/>
                      <a:pt x="1985" y="3317"/>
                    </a:cubicBezTo>
                    <a:cubicBezTo>
                      <a:pt x="2111" y="3191"/>
                      <a:pt x="2111" y="2970"/>
                      <a:pt x="1985" y="2844"/>
                    </a:cubicBezTo>
                    <a:lnTo>
                      <a:pt x="851" y="1710"/>
                    </a:lnTo>
                    <a:lnTo>
                      <a:pt x="1985" y="544"/>
                    </a:lnTo>
                    <a:cubicBezTo>
                      <a:pt x="2143" y="450"/>
                      <a:pt x="2143" y="198"/>
                      <a:pt x="1985" y="72"/>
                    </a:cubicBezTo>
                    <a:cubicBezTo>
                      <a:pt x="1922" y="24"/>
                      <a:pt x="1836" y="1"/>
                      <a:pt x="1749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29" name="Google Shape;12452;p89">
                <a:extLst>
                  <a:ext uri="{FF2B5EF4-FFF2-40B4-BE49-F238E27FC236}">
                    <a16:creationId xmlns:a16="http://schemas.microsoft.com/office/drawing/2014/main" id="{4E754979-7B16-7F7F-13F1-1691DB3B0B02}"/>
                  </a:ext>
                </a:extLst>
              </p:cNvPr>
              <p:cNvSpPr/>
              <p:nvPr/>
            </p:nvSpPr>
            <p:spPr>
              <a:xfrm>
                <a:off x="7184128" y="4084463"/>
                <a:ext cx="119643" cy="26272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4776" extrusionOk="0">
                    <a:moveTo>
                      <a:pt x="1778" y="0"/>
                    </a:moveTo>
                    <a:cubicBezTo>
                      <a:pt x="1617" y="0"/>
                      <a:pt x="1501" y="108"/>
                      <a:pt x="1450" y="237"/>
                    </a:cubicBezTo>
                    <a:lnTo>
                      <a:pt x="63" y="4333"/>
                    </a:lnTo>
                    <a:cubicBezTo>
                      <a:pt x="0" y="4522"/>
                      <a:pt x="95" y="4680"/>
                      <a:pt x="253" y="4743"/>
                    </a:cubicBezTo>
                    <a:cubicBezTo>
                      <a:pt x="305" y="4765"/>
                      <a:pt x="354" y="4775"/>
                      <a:pt x="399" y="4775"/>
                    </a:cubicBezTo>
                    <a:cubicBezTo>
                      <a:pt x="543" y="4775"/>
                      <a:pt x="646" y="4674"/>
                      <a:pt x="694" y="4554"/>
                    </a:cubicBezTo>
                    <a:lnTo>
                      <a:pt x="2080" y="458"/>
                    </a:lnTo>
                    <a:cubicBezTo>
                      <a:pt x="2174" y="300"/>
                      <a:pt x="2048" y="111"/>
                      <a:pt x="1891" y="17"/>
                    </a:cubicBezTo>
                    <a:cubicBezTo>
                      <a:pt x="1851" y="6"/>
                      <a:pt x="1813" y="0"/>
                      <a:pt x="177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F668587-F852-8EA0-7483-98546D45CDE4}"/>
              </a:ext>
            </a:extLst>
          </p:cNvPr>
          <p:cNvSpPr txBox="1"/>
          <p:nvPr/>
        </p:nvSpPr>
        <p:spPr>
          <a:xfrm>
            <a:off x="779747" y="1138437"/>
            <a:ext cx="10397155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0963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Our project </a:t>
            </a:r>
            <a:r>
              <a:rPr lang="en-US" sz="3600" b="1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was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 developed in 3 </a:t>
            </a:r>
            <a:r>
              <a:rPr lang="en-US" sz="3600" b="1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portions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:</a:t>
            </a:r>
          </a:p>
        </p:txBody>
      </p:sp>
      <p:sp>
        <p:nvSpPr>
          <p:cNvPr id="33" name="TextBox 7">
            <a:extLst>
              <a:ext uri="{FF2B5EF4-FFF2-40B4-BE49-F238E27FC236}">
                <a16:creationId xmlns:a16="http://schemas.microsoft.com/office/drawing/2014/main" id="{862E310C-7E28-0404-8C0D-5323B433E266}"/>
              </a:ext>
            </a:extLst>
          </p:cNvPr>
          <p:cNvSpPr txBox="1"/>
          <p:nvPr/>
        </p:nvSpPr>
        <p:spPr>
          <a:xfrm>
            <a:off x="1" y="-10435873"/>
            <a:ext cx="12192000" cy="67710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Statistical Significance</a:t>
            </a:r>
          </a:p>
        </p:txBody>
      </p:sp>
      <p:sp>
        <p:nvSpPr>
          <p:cNvPr id="34" name="TextBox 7">
            <a:extLst>
              <a:ext uri="{FF2B5EF4-FFF2-40B4-BE49-F238E27FC236}">
                <a16:creationId xmlns:a16="http://schemas.microsoft.com/office/drawing/2014/main" id="{FC9DE6B7-0577-6A1A-DCC5-551AEBE4A8A9}"/>
              </a:ext>
            </a:extLst>
          </p:cNvPr>
          <p:cNvSpPr txBox="1"/>
          <p:nvPr/>
        </p:nvSpPr>
        <p:spPr>
          <a:xfrm>
            <a:off x="779747" y="-9699160"/>
            <a:ext cx="10397155" cy="86177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The measure that the difference in accuracy between the two results is meaningful improvement, unlikely due to random chance. </a:t>
            </a:r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E725BFDE-4789-3C6F-1E5D-A6EC95B560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041939"/>
              </p:ext>
            </p:extLst>
          </p:nvPr>
        </p:nvGraphicFramePr>
        <p:xfrm>
          <a:off x="304670" y="-6658857"/>
          <a:ext cx="11347308" cy="18692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24377">
                  <a:extLst>
                    <a:ext uri="{9D8B030D-6E8A-4147-A177-3AD203B41FA5}">
                      <a16:colId xmlns:a16="http://schemas.microsoft.com/office/drawing/2014/main" val="3478845260"/>
                    </a:ext>
                  </a:extLst>
                </a:gridCol>
                <a:gridCol w="864071">
                  <a:extLst>
                    <a:ext uri="{9D8B030D-6E8A-4147-A177-3AD203B41FA5}">
                      <a16:colId xmlns:a16="http://schemas.microsoft.com/office/drawing/2014/main" val="2328092291"/>
                    </a:ext>
                  </a:extLst>
                </a:gridCol>
                <a:gridCol w="1522777">
                  <a:extLst>
                    <a:ext uri="{9D8B030D-6E8A-4147-A177-3AD203B41FA5}">
                      <a16:colId xmlns:a16="http://schemas.microsoft.com/office/drawing/2014/main" val="917374607"/>
                    </a:ext>
                  </a:extLst>
                </a:gridCol>
                <a:gridCol w="879774">
                  <a:extLst>
                    <a:ext uri="{9D8B030D-6E8A-4147-A177-3AD203B41FA5}">
                      <a16:colId xmlns:a16="http://schemas.microsoft.com/office/drawing/2014/main" val="857245618"/>
                    </a:ext>
                  </a:extLst>
                </a:gridCol>
                <a:gridCol w="1286240">
                  <a:extLst>
                    <a:ext uri="{9D8B030D-6E8A-4147-A177-3AD203B41FA5}">
                      <a16:colId xmlns:a16="http://schemas.microsoft.com/office/drawing/2014/main" val="3007142644"/>
                    </a:ext>
                  </a:extLst>
                </a:gridCol>
                <a:gridCol w="1141493">
                  <a:extLst>
                    <a:ext uri="{9D8B030D-6E8A-4147-A177-3AD203B41FA5}">
                      <a16:colId xmlns:a16="http://schemas.microsoft.com/office/drawing/2014/main" val="2668808855"/>
                    </a:ext>
                  </a:extLst>
                </a:gridCol>
                <a:gridCol w="1015868">
                  <a:extLst>
                    <a:ext uri="{9D8B030D-6E8A-4147-A177-3AD203B41FA5}">
                      <a16:colId xmlns:a16="http://schemas.microsoft.com/office/drawing/2014/main" val="363497900"/>
                    </a:ext>
                  </a:extLst>
                </a:gridCol>
                <a:gridCol w="815217">
                  <a:extLst>
                    <a:ext uri="{9D8B030D-6E8A-4147-A177-3AD203B41FA5}">
                      <a16:colId xmlns:a16="http://schemas.microsoft.com/office/drawing/2014/main" val="4181303613"/>
                    </a:ext>
                  </a:extLst>
                </a:gridCol>
                <a:gridCol w="776832">
                  <a:extLst>
                    <a:ext uri="{9D8B030D-6E8A-4147-A177-3AD203B41FA5}">
                      <a16:colId xmlns:a16="http://schemas.microsoft.com/office/drawing/2014/main" val="3188569056"/>
                    </a:ext>
                  </a:extLst>
                </a:gridCol>
                <a:gridCol w="1420659">
                  <a:extLst>
                    <a:ext uri="{9D8B030D-6E8A-4147-A177-3AD203B41FA5}">
                      <a16:colId xmlns:a16="http://schemas.microsoft.com/office/drawing/2014/main" val="3274087242"/>
                    </a:ext>
                  </a:extLst>
                </a:gridCol>
              </a:tblGrid>
              <a:tr h="336432"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Dataset</a:t>
                      </a: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Total </a:t>
                      </a:r>
                    </a:p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Faces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Accuracy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1770" marR="1770" marT="1770" marB="0" anchor="ctr"/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Difference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Standard</a:t>
                      </a:r>
                    </a:p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Error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Z</a:t>
                      </a:r>
                    </a:p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Statistic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CI </a:t>
                      </a:r>
                    </a:p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Lower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CI </a:t>
                      </a:r>
                    </a:p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Upper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Significant?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497845"/>
                  </a:ext>
                </a:extLst>
              </a:tr>
              <a:tr h="284575"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/>
                </a:tc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 err="1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DeepTRUTH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Outfit" pitchFamily="2" charset="0"/>
                        </a:rPr>
                        <a:t>EB0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/>
                </a:tc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/>
                </a:tc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/>
                </a:tc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/>
                </a:tc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/>
                </a:tc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/>
                </a:tc>
                <a:extLst>
                  <a:ext uri="{0D108BD9-81ED-4DB2-BD59-A6C34878D82A}">
                    <a16:rowId xmlns:a16="http://schemas.microsoft.com/office/drawing/2014/main" val="1676786496"/>
                  </a:ext>
                </a:extLst>
              </a:tr>
              <a:tr h="16875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effectLst/>
                          <a:latin typeface="Outfit" pitchFamily="2" charset="0"/>
                        </a:rPr>
                        <a:t>Train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150866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98.54%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98.97%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0.43%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4.0E-04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10.65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0.35%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0.51%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Yes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932744"/>
                  </a:ext>
                </a:extLst>
              </a:tr>
              <a:tr h="16875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effectLst/>
                          <a:latin typeface="Outfit" pitchFamily="2" charset="0"/>
                        </a:rPr>
                        <a:t>Development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49718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96.41%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99.36%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2.95%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9.1E-04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32.50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2.77%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3.13%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Yes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7214948"/>
                  </a:ext>
                </a:extLst>
              </a:tr>
              <a:tr h="16875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effectLst/>
                          <a:latin typeface="Outfit" pitchFamily="2" charset="0"/>
                        </a:rPr>
                        <a:t>Evaluation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15345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94.44%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2000" u="none" strike="noStrike">
                          <a:effectLst/>
                          <a:latin typeface="Outfit" pitchFamily="2" charset="0"/>
                        </a:rPr>
                        <a:t>98.90%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4.46%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2.0E-03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>
                          <a:effectLst/>
                          <a:latin typeface="Outfit" pitchFamily="2" charset="0"/>
                        </a:rPr>
                        <a:t>21.94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>
                          <a:effectLst/>
                          <a:latin typeface="Outfit" pitchFamily="2" charset="0"/>
                        </a:rPr>
                        <a:t>4.06%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4.86%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Yes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868887"/>
                  </a:ext>
                </a:extLst>
              </a:tr>
              <a:tr h="16875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effectLst/>
                          <a:latin typeface="Outfit" pitchFamily="2" charset="0"/>
                        </a:rPr>
                        <a:t>Caltech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223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60.64%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60.64%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0.00%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4.6E-02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0.00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-9.07%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Outfit" pitchFamily="2" charset="0"/>
                        </a:rPr>
                        <a:t>9.07%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No</a:t>
                      </a:r>
                    </a:p>
                  </a:txBody>
                  <a:tcPr marL="1770" marR="1770" marT="17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844808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AD00534-119A-E9A5-2637-7B79833BE7C2}"/>
                  </a:ext>
                </a:extLst>
              </p:cNvPr>
              <p:cNvSpPr txBox="1"/>
              <p:nvPr/>
            </p:nvSpPr>
            <p:spPr>
              <a:xfrm>
                <a:off x="1935387" y="-7224108"/>
                <a:ext cx="79659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𝚴</m:t>
                      </m:r>
                    </m:oMath>
                  </m:oMathPara>
                </a14:m>
                <a:endParaRPr lang="en-US" sz="2800" b="1" i="0" u="none" strike="noStrike" dirty="0">
                  <a:solidFill>
                    <a:schemeClr val="bg1"/>
                  </a:solidFill>
                  <a:effectLst/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AD00534-119A-E9A5-2637-7B79833BE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5387" y="-7224108"/>
                <a:ext cx="796593" cy="523220"/>
              </a:xfrm>
              <a:prstGeom prst="rect">
                <a:avLst/>
              </a:prstGeom>
              <a:blipFill>
                <a:blip r:embed="rId5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AC577F1-70B1-FE57-D057-337C530CFA67}"/>
                  </a:ext>
                </a:extLst>
              </p:cNvPr>
              <p:cNvSpPr txBox="1"/>
              <p:nvPr/>
            </p:nvSpPr>
            <p:spPr>
              <a:xfrm>
                <a:off x="3046131" y="-7224108"/>
                <a:ext cx="79659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𝚸</m:t>
                          </m:r>
                        </m:e>
                        <m:sub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2800" b="1" i="0" u="none" strike="noStrike" dirty="0">
                  <a:solidFill>
                    <a:schemeClr val="bg1"/>
                  </a:solidFill>
                  <a:effectLst/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AC577F1-70B1-FE57-D057-337C530CFA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6131" y="-7224108"/>
                <a:ext cx="796593" cy="523220"/>
              </a:xfrm>
              <a:prstGeom prst="rect">
                <a:avLst/>
              </a:prstGeom>
              <a:blipFill>
                <a:blip r:embed="rId6"/>
                <a:stretch>
                  <a:fillRect t="-12791" r="-3846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52CA0D4-3D54-ACF3-10E8-75ECF64C4B49}"/>
                  </a:ext>
                </a:extLst>
              </p:cNvPr>
              <p:cNvSpPr txBox="1"/>
              <p:nvPr/>
            </p:nvSpPr>
            <p:spPr>
              <a:xfrm>
                <a:off x="4313950" y="-7224108"/>
                <a:ext cx="79659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𝚸</m:t>
                          </m:r>
                        </m:e>
                        <m:sub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sz="2800" b="1" i="0" u="none" strike="noStrike" dirty="0">
                  <a:solidFill>
                    <a:schemeClr val="bg1"/>
                  </a:solidFill>
                  <a:effectLst/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52CA0D4-3D54-ACF3-10E8-75ECF64C4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3950" y="-7224108"/>
                <a:ext cx="796593" cy="523220"/>
              </a:xfrm>
              <a:prstGeom prst="rect">
                <a:avLst/>
              </a:prstGeom>
              <a:blipFill>
                <a:blip r:embed="rId7"/>
                <a:stretch>
                  <a:fillRect t="-12791" r="-3846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544D59D-C676-5488-C8B2-B4546EE747C7}"/>
                  </a:ext>
                </a:extLst>
              </p:cNvPr>
              <p:cNvSpPr txBox="1"/>
              <p:nvPr/>
            </p:nvSpPr>
            <p:spPr>
              <a:xfrm>
                <a:off x="5475181" y="-7224108"/>
                <a:ext cx="796593" cy="537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𝚯</m:t>
                          </m:r>
                        </m:e>
                      </m:acc>
                    </m:oMath>
                  </m:oMathPara>
                </a14:m>
                <a:endParaRPr lang="en-US" sz="2800" b="1" i="0" u="none" strike="noStrike" dirty="0">
                  <a:solidFill>
                    <a:schemeClr val="bg1"/>
                  </a:solidFill>
                  <a:effectLst/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544D59D-C676-5488-C8B2-B4546EE74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181" y="-7224108"/>
                <a:ext cx="796593" cy="537583"/>
              </a:xfrm>
              <a:prstGeom prst="rect">
                <a:avLst/>
              </a:prstGeom>
              <a:blipFill>
                <a:blip r:embed="rId8"/>
                <a:stretch>
                  <a:fillRect t="-11364" b="-29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F59CAEB-DCBD-9ABF-535A-C93F2826D2AF}"/>
                  </a:ext>
                </a:extLst>
              </p:cNvPr>
              <p:cNvSpPr txBox="1"/>
              <p:nvPr/>
            </p:nvSpPr>
            <p:spPr>
              <a:xfrm>
                <a:off x="6703731" y="-7224108"/>
                <a:ext cx="79659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𝑺𝑬</m:t>
                      </m:r>
                    </m:oMath>
                  </m:oMathPara>
                </a14:m>
                <a:endParaRPr lang="en-US" sz="2800" b="1" i="0" u="none" strike="noStrike" dirty="0">
                  <a:solidFill>
                    <a:schemeClr val="bg1"/>
                  </a:solidFill>
                  <a:effectLst/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F59CAEB-DCBD-9ABF-535A-C93F2826D2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3731" y="-7224108"/>
                <a:ext cx="796593" cy="523220"/>
              </a:xfrm>
              <a:prstGeom prst="rect">
                <a:avLst/>
              </a:prstGeom>
              <a:blipFill>
                <a:blip r:embed="rId9"/>
                <a:stretch>
                  <a:fillRect t="-12791" r="-923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31BDB52-D358-415D-7393-EE3D780C3923}"/>
                  </a:ext>
                </a:extLst>
              </p:cNvPr>
              <p:cNvSpPr txBox="1"/>
              <p:nvPr/>
            </p:nvSpPr>
            <p:spPr>
              <a:xfrm>
                <a:off x="7741547" y="-7224108"/>
                <a:ext cx="79659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𝒁</m:t>
                      </m:r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31BDB52-D358-415D-7393-EE3D780C3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1547" y="-7224108"/>
                <a:ext cx="796593" cy="523220"/>
              </a:xfrm>
              <a:prstGeom prst="rect">
                <a:avLst/>
              </a:prstGeom>
              <a:blipFill>
                <a:blip r:embed="rId10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83348AA-36C2-BC60-00C1-594514043860}"/>
                  </a:ext>
                </a:extLst>
              </p:cNvPr>
              <p:cNvSpPr txBox="1"/>
              <p:nvPr/>
            </p:nvSpPr>
            <p:spPr>
              <a:xfrm>
                <a:off x="8683996" y="-7224108"/>
                <a:ext cx="79659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𝑪𝑰</m:t>
                          </m:r>
                        </m:e>
                        <m:sub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𝒍𝒐𝒘</m:t>
                          </m:r>
                        </m:sub>
                      </m:sSub>
                    </m:oMath>
                  </m:oMathPara>
                </a14:m>
                <a:endParaRPr lang="en-US" sz="2800" b="1" i="0" u="none" strike="noStrike" dirty="0">
                  <a:solidFill>
                    <a:schemeClr val="bg1"/>
                  </a:solidFill>
                  <a:effectLst/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83348AA-36C2-BC60-00C1-5945140438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3996" y="-7224108"/>
                <a:ext cx="796593" cy="523220"/>
              </a:xfrm>
              <a:prstGeom prst="rect">
                <a:avLst/>
              </a:prstGeom>
              <a:blipFill>
                <a:blip r:embed="rId11"/>
                <a:stretch>
                  <a:fillRect l="-5385" t="-12791" r="-34615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B9C3AB4-5FAE-8E7D-8743-9882D3BCADEA}"/>
                  </a:ext>
                </a:extLst>
              </p:cNvPr>
              <p:cNvSpPr txBox="1"/>
              <p:nvPr/>
            </p:nvSpPr>
            <p:spPr>
              <a:xfrm>
                <a:off x="9465630" y="-7224108"/>
                <a:ext cx="796593" cy="5618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𝑪𝑰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𝒖𝒑</m:t>
                          </m:r>
                        </m:sub>
                      </m:sSub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B9C3AB4-5FAE-8E7D-8743-9882D3BCAD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630" y="-7224108"/>
                <a:ext cx="796593" cy="561820"/>
              </a:xfrm>
              <a:prstGeom prst="rect">
                <a:avLst/>
              </a:prstGeom>
              <a:blipFill>
                <a:blip r:embed="rId12"/>
                <a:stretch>
                  <a:fillRect t="-8696" r="-27692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05C1C10-3F61-5C6E-7B42-F08AB4EBC420}"/>
                  </a:ext>
                </a:extLst>
              </p:cNvPr>
              <p:cNvSpPr txBox="1"/>
              <p:nvPr/>
            </p:nvSpPr>
            <p:spPr>
              <a:xfrm>
                <a:off x="10598812" y="-7224108"/>
                <a:ext cx="79659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𝑺𝒊𝒈</m:t>
                      </m:r>
                    </m:oMath>
                  </m:oMathPara>
                </a14:m>
                <a:endParaRPr lang="en-US" sz="2800" b="1" i="0" u="none" strike="noStrike" dirty="0">
                  <a:solidFill>
                    <a:schemeClr val="bg1"/>
                  </a:solidFill>
                  <a:effectLst/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05C1C10-3F61-5C6E-7B42-F08AB4EBC4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8812" y="-7224108"/>
                <a:ext cx="796593" cy="523220"/>
              </a:xfrm>
              <a:prstGeom prst="rect">
                <a:avLst/>
              </a:prstGeom>
              <a:blipFill>
                <a:blip r:embed="rId13"/>
                <a:stretch>
                  <a:fillRect t="-12791" r="-17692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4C82AC6-50BE-AB21-0358-B40B8E234E31}"/>
                  </a:ext>
                </a:extLst>
              </p:cNvPr>
              <p:cNvSpPr txBox="1"/>
              <p:nvPr/>
            </p:nvSpPr>
            <p:spPr>
              <a:xfrm>
                <a:off x="700103" y="-2848034"/>
                <a:ext cx="1793408" cy="4739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𝚯</m:t>
                          </m:r>
                        </m:e>
                      </m:acc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𝚸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sSub>
                        <m:sSubPr>
                          <m:ctrlPr>
                            <a:rPr lang="en-US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𝚸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2400" b="1" i="0" u="none" strike="noStrike" dirty="0">
                  <a:solidFill>
                    <a:schemeClr val="bg1"/>
                  </a:solidFill>
                  <a:effectLst/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4C82AC6-50BE-AB21-0358-B40B8E234E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03" y="-2848034"/>
                <a:ext cx="1793408" cy="473976"/>
              </a:xfrm>
              <a:prstGeom prst="rect">
                <a:avLst/>
              </a:prstGeom>
              <a:blipFill>
                <a:blip r:embed="rId14"/>
                <a:stretch>
                  <a:fillRect t="-8974" r="-4422"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0C90034-82FC-7F54-27C4-DA5C07418BB2}"/>
                  </a:ext>
                </a:extLst>
              </p:cNvPr>
              <p:cNvSpPr txBox="1"/>
              <p:nvPr/>
            </p:nvSpPr>
            <p:spPr>
              <a:xfrm>
                <a:off x="2451528" y="-2658802"/>
                <a:ext cx="4463960" cy="11835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𝑺𝑬</m:t>
                      </m:r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400" b="1" i="1" u="none" strike="noStrike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1" i="1" u="none" strike="noStrike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u="none" strike="noStrike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𝚸</m:t>
                                  </m:r>
                                </m:e>
                                <m:sub>
                                  <m:r>
                                    <a:rPr lang="en-US" sz="2400" b="1" i="1" u="none" strike="noStrike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sz="2400" b="1" i="1" u="none" strike="noStrike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1" i="1" u="none" strike="noStrike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400" b="1" i="1" u="none" strike="noStrike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1" i="1" u="none" strike="noStrike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u="none" strike="noStrike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𝚸</m:t>
                                  </m:r>
                                </m:e>
                                <m:sub>
                                  <m:r>
                                    <a:rPr lang="en-US" sz="2400" b="1" i="1" u="none" strike="noStrike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sz="2400" b="1" i="1" u="none" strike="noStrike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400" b="1" i="1" u="none" strike="noStrike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𝚴</m:t>
                              </m:r>
                              <m:r>
                                <m:rPr>
                                  <m:nor/>
                                </m:rPr>
                                <a:rPr lang="en-US" sz="2400" b="1" i="0" u="none" strike="noStrike" dirty="0">
                                  <a:solidFill>
                                    <a:schemeClr val="bg1"/>
                                  </a:solidFill>
                                  <a:effectLst/>
                                  <a:latin typeface="Outfit" pitchFamily="2" charset="0"/>
                                </a:rPr>
                                <m:t> </m:t>
                              </m:r>
                            </m:den>
                          </m:f>
                          <m: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b="1" i="1" u="none" strike="noStrike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1" i="1" u="none" strike="noStrike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u="none" strike="noStrike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𝚸</m:t>
                                  </m:r>
                                </m:e>
                                <m:sub>
                                  <m:r>
                                    <a:rPr lang="en-US" sz="2400" b="1" i="1" u="none" strike="noStrike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sz="2400" b="1" i="1" u="none" strike="noStrike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1" i="1" u="none" strike="noStrike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400" b="1" i="1" u="none" strike="noStrike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1" i="1" u="none" strike="noStrike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u="none" strike="noStrike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𝚸</m:t>
                                  </m:r>
                                </m:e>
                                <m:sub>
                                  <m:r>
                                    <a:rPr lang="en-US" sz="2400" b="1" i="1" u="none" strike="noStrike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sz="2400" b="1" i="1" u="none" strike="noStrike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400" b="1" i="1" u="none" strike="noStrike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𝚴</m:t>
                              </m:r>
                              <m:r>
                                <m:rPr>
                                  <m:nor/>
                                </m:rPr>
                                <a:rPr lang="en-US" sz="2400" b="1" i="0" u="none" strike="noStrike" dirty="0">
                                  <a:solidFill>
                                    <a:schemeClr val="bg1"/>
                                  </a:solidFill>
                                  <a:effectLst/>
                                  <a:latin typeface="Outfit" pitchFamily="2" charset="0"/>
                                </a:rPr>
                                <m:t> 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400" b="1" i="0" u="none" strike="noStrike" dirty="0">
                  <a:solidFill>
                    <a:schemeClr val="bg1"/>
                  </a:solidFill>
                  <a:effectLst/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0C90034-82FC-7F54-27C4-DA5C07418B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1528" y="-2658802"/>
                <a:ext cx="4463960" cy="1183529"/>
              </a:xfrm>
              <a:prstGeom prst="rect">
                <a:avLst/>
              </a:prstGeom>
              <a:blipFill>
                <a:blip r:embed="rId15"/>
                <a:stretch>
                  <a:fillRect r="-15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93DA5AA-9259-3DC4-3983-C626D02ECE9B}"/>
                  </a:ext>
                </a:extLst>
              </p:cNvPr>
              <p:cNvSpPr txBox="1"/>
              <p:nvPr/>
            </p:nvSpPr>
            <p:spPr>
              <a:xfrm>
                <a:off x="553368" y="-2352160"/>
                <a:ext cx="1543990" cy="8468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𝒁</m:t>
                      </m:r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̂"/>
                              <m:ctrlPr>
                                <a:rPr lang="en-US" sz="2400" b="1" i="1" u="none" strike="noStrike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1" i="1" u="none" strike="noStrike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𝚯</m:t>
                              </m:r>
                            </m:e>
                          </m:acc>
                        </m:num>
                        <m:den>
                          <m:r>
                            <m:rPr>
                              <m:nor/>
                            </m:rPr>
                            <a:rPr lang="en-US" sz="2400" b="1" i="0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SE</m:t>
                          </m:r>
                          <m:r>
                            <m:rPr>
                              <m:nor/>
                            </m:rPr>
                            <a:rPr lang="en-US" sz="24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Outfit" pitchFamily="2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400" b="1" i="0" u="none" strike="noStrike" dirty="0">
                  <a:solidFill>
                    <a:schemeClr val="bg1"/>
                  </a:solidFill>
                  <a:effectLst/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93DA5AA-9259-3DC4-3983-C626D02ECE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368" y="-2352160"/>
                <a:ext cx="1543990" cy="846899"/>
              </a:xfrm>
              <a:prstGeom prst="rect">
                <a:avLst/>
              </a:prstGeom>
              <a:blipFill>
                <a:blip r:embed="rId16"/>
                <a:stretch>
                  <a:fillRect b="-6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0114A25-9AAA-DB16-BA6C-276A558EFB42}"/>
                  </a:ext>
                </a:extLst>
              </p:cNvPr>
              <p:cNvSpPr txBox="1"/>
              <p:nvPr/>
            </p:nvSpPr>
            <p:spPr>
              <a:xfrm>
                <a:off x="6886749" y="-2658802"/>
                <a:ext cx="3092002" cy="5156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𝑪𝑰</m:t>
                          </m:r>
                        </m:e>
                        <m:sub>
                          <m: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𝒍𝒐𝒘</m:t>
                          </m:r>
                        </m:sub>
                      </m:sSub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𝚯</m:t>
                          </m:r>
                        </m:e>
                      </m:acc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𝒁</m:t>
                          </m:r>
                        </m:e>
                        <m:sub>
                          <m: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  <m: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𝑺𝑬</m:t>
                      </m:r>
                    </m:oMath>
                  </m:oMathPara>
                </a14:m>
                <a:endParaRPr lang="en-US" sz="2400" b="1" i="0" u="none" strike="noStrike" dirty="0">
                  <a:solidFill>
                    <a:schemeClr val="bg1"/>
                  </a:solidFill>
                  <a:effectLst/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0114A25-9AAA-DB16-BA6C-276A558EF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6749" y="-2658802"/>
                <a:ext cx="3092002" cy="515654"/>
              </a:xfrm>
              <a:prstGeom prst="rect">
                <a:avLst/>
              </a:prstGeom>
              <a:blipFill>
                <a:blip r:embed="rId17"/>
                <a:stretch>
                  <a:fillRect t="-4762" r="-3748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37BB6AF-33F7-A604-5723-74DAA0F9E2C8}"/>
                  </a:ext>
                </a:extLst>
              </p:cNvPr>
              <p:cNvSpPr txBox="1"/>
              <p:nvPr/>
            </p:nvSpPr>
            <p:spPr>
              <a:xfrm>
                <a:off x="6944226" y="-2224197"/>
                <a:ext cx="3092002" cy="5156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𝑪𝑰</m:t>
                          </m:r>
                        </m:e>
                        <m:sub>
                          <m: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𝒖𝒑</m:t>
                          </m:r>
                        </m:sub>
                      </m:sSub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𝚯</m:t>
                          </m:r>
                        </m:e>
                      </m:acc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𝒁</m:t>
                          </m:r>
                        </m:e>
                        <m:sub>
                          <m: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  <m: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𝑺𝑬</m:t>
                      </m:r>
                    </m:oMath>
                  </m:oMathPara>
                </a14:m>
                <a:endParaRPr lang="en-US" sz="2400" b="1" i="0" u="none" strike="noStrike" dirty="0">
                  <a:solidFill>
                    <a:schemeClr val="bg1"/>
                  </a:solidFill>
                  <a:effectLst/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37BB6AF-33F7-A604-5723-74DAA0F9E2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4226" y="-2224197"/>
                <a:ext cx="3092002" cy="515654"/>
              </a:xfrm>
              <a:prstGeom prst="rect">
                <a:avLst/>
              </a:prstGeom>
              <a:blipFill>
                <a:blip r:embed="rId18"/>
                <a:stretch>
                  <a:fillRect t="-4706" r="-217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2FC4E23-2C41-2186-1086-80F9D4F7552C}"/>
                  </a:ext>
                </a:extLst>
              </p:cNvPr>
              <p:cNvSpPr txBox="1"/>
              <p:nvPr/>
            </p:nvSpPr>
            <p:spPr>
              <a:xfrm>
                <a:off x="5475181" y="-3109662"/>
                <a:ext cx="6097136" cy="5282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𝒁</m:t>
                          </m:r>
                        </m:e>
                        <m:sub>
                          <m:r>
                            <a:rPr lang="en-US" sz="26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  <m:r>
                            <a:rPr lang="en-US" sz="26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600" b="1" i="1" u="none" strike="noStrike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26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6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sz="26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26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𝟗𝟔</m:t>
                      </m:r>
                      <m:r>
                        <a:rPr lang="en-US" sz="26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26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𝟗𝟓</m:t>
                      </m:r>
                      <m:r>
                        <a:rPr lang="en-US" sz="26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 </m:t>
                      </m:r>
                      <m:r>
                        <a:rPr lang="en-US" sz="26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𝒄𝒐𝒏𝒇𝒊𝒅𝒆𝒏𝒄𝒆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2FC4E23-2C41-2186-1086-80F9D4F755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181" y="-3109662"/>
                <a:ext cx="6097136" cy="52828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2D702FD-F981-57B3-A561-90EC4E3F1789}"/>
                  </a:ext>
                </a:extLst>
              </p:cNvPr>
              <p:cNvSpPr txBox="1"/>
              <p:nvPr/>
            </p:nvSpPr>
            <p:spPr>
              <a:xfrm>
                <a:off x="7253785" y="-1620789"/>
                <a:ext cx="399422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</a:rPr>
                        <m:t>𝑪𝑰</m:t>
                      </m:r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𝑪𝒐𝒏𝒇𝒊𝒅𝒆𝒏𝒄𝒆</m:t>
                      </m:r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u="none" strike="noStrike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𝑰𝒏𝒕𝒆𝒓𝒗𝒂𝒍</m:t>
                      </m:r>
                    </m:oMath>
                  </m:oMathPara>
                </a14:m>
                <a:endParaRPr lang="en-US" sz="2400" b="1" i="0" u="none" strike="noStrike" dirty="0">
                  <a:solidFill>
                    <a:schemeClr val="bg1"/>
                  </a:solidFill>
                  <a:effectLst/>
                  <a:latin typeface="Outfit" pitchFamily="2" charset="0"/>
                </a:endParaRPr>
              </a:p>
            </p:txBody>
          </p:sp>
        </mc:Choice>
        <mc:Fallback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2D702FD-F981-57B3-A561-90EC4E3F17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3785" y="-1620789"/>
                <a:ext cx="3994220" cy="461665"/>
              </a:xfrm>
              <a:prstGeom prst="rect">
                <a:avLst/>
              </a:prstGeom>
              <a:blipFill>
                <a:blip r:embed="rId20"/>
                <a:stretch>
                  <a:fillRect l="-763" t="-10526" r="-3053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9">
            <a:extLst>
              <a:ext uri="{FF2B5EF4-FFF2-40B4-BE49-F238E27FC236}">
                <a16:creationId xmlns:a16="http://schemas.microsoft.com/office/drawing/2014/main" id="{77F53DC6-3269-DFB9-1843-1C70A35E8120}"/>
              </a:ext>
            </a:extLst>
          </p:cNvPr>
          <p:cNvSpPr txBox="1"/>
          <p:nvPr/>
        </p:nvSpPr>
        <p:spPr>
          <a:xfrm>
            <a:off x="5539124" y="9893505"/>
            <a:ext cx="4549543" cy="45134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Back End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5A44FE71-D053-A8F0-4822-340C7870CE75}"/>
              </a:ext>
            </a:extLst>
          </p:cNvPr>
          <p:cNvSpPr/>
          <p:nvPr/>
        </p:nvSpPr>
        <p:spPr>
          <a:xfrm>
            <a:off x="5539124" y="10476156"/>
            <a:ext cx="4585316" cy="2547300"/>
          </a:xfrm>
          <a:prstGeom prst="roundRect">
            <a:avLst>
              <a:gd name="adj" fmla="val 4284"/>
            </a:avLst>
          </a:prstGeom>
          <a:noFill/>
          <a:ln w="76200">
            <a:solidFill>
              <a:schemeClr val="accent2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9EE9F1AE-EBE6-1BA4-13C9-881340E8FA93}"/>
              </a:ext>
            </a:extLst>
          </p:cNvPr>
          <p:cNvSpPr/>
          <p:nvPr/>
        </p:nvSpPr>
        <p:spPr>
          <a:xfrm>
            <a:off x="7999234" y="10693186"/>
            <a:ext cx="1880958" cy="1791850"/>
          </a:xfrm>
          <a:prstGeom prst="roundRect">
            <a:avLst>
              <a:gd name="adj" fmla="val 2252"/>
            </a:avLst>
          </a:prstGeom>
          <a:noFill/>
          <a:ln w="76200">
            <a:solidFill>
              <a:schemeClr val="accent3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TextBox 9">
            <a:extLst>
              <a:ext uri="{FF2B5EF4-FFF2-40B4-BE49-F238E27FC236}">
                <a16:creationId xmlns:a16="http://schemas.microsoft.com/office/drawing/2014/main" id="{0DA63D04-135B-D82B-48DF-C351CB78E3B6}"/>
              </a:ext>
            </a:extLst>
          </p:cNvPr>
          <p:cNvSpPr txBox="1"/>
          <p:nvPr/>
        </p:nvSpPr>
        <p:spPr>
          <a:xfrm>
            <a:off x="8034765" y="12621430"/>
            <a:ext cx="1880959" cy="287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67" b="1" dirty="0">
                <a:solidFill>
                  <a:srgbClr val="9BBB59"/>
                </a:solidFill>
                <a:latin typeface="Outfit" pitchFamily="2" charset="0"/>
                <a:ea typeface="Montserrat Bold"/>
                <a:cs typeface="Montserrat Bold"/>
                <a:sym typeface="Montserrat Bold"/>
              </a:rPr>
              <a:t>Classify Faces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Outfit" pitchFamily="2" charset="0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A03D4714-4986-E6D1-0314-EE982C121D99}"/>
              </a:ext>
            </a:extLst>
          </p:cNvPr>
          <p:cNvSpPr/>
          <p:nvPr/>
        </p:nvSpPr>
        <p:spPr>
          <a:xfrm>
            <a:off x="5803948" y="10731719"/>
            <a:ext cx="1880958" cy="1791849"/>
          </a:xfrm>
          <a:prstGeom prst="roundRect">
            <a:avLst>
              <a:gd name="adj" fmla="val 2252"/>
            </a:avLst>
          </a:prstGeom>
          <a:noFill/>
          <a:ln w="76200">
            <a:solidFill>
              <a:schemeClr val="accent3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9">
            <a:extLst>
              <a:ext uri="{FF2B5EF4-FFF2-40B4-BE49-F238E27FC236}">
                <a16:creationId xmlns:a16="http://schemas.microsoft.com/office/drawing/2014/main" id="{B7D6397D-21BD-65C5-B3C1-523DF0558D42}"/>
              </a:ext>
            </a:extLst>
          </p:cNvPr>
          <p:cNvSpPr txBox="1"/>
          <p:nvPr/>
        </p:nvSpPr>
        <p:spPr>
          <a:xfrm>
            <a:off x="5711643" y="12621430"/>
            <a:ext cx="2065570" cy="287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Detect Faces</a:t>
            </a:r>
          </a:p>
        </p:txBody>
      </p:sp>
      <p:sp>
        <p:nvSpPr>
          <p:cNvPr id="58" name="TextBox 9">
            <a:extLst>
              <a:ext uri="{FF2B5EF4-FFF2-40B4-BE49-F238E27FC236}">
                <a16:creationId xmlns:a16="http://schemas.microsoft.com/office/drawing/2014/main" id="{F8883CED-1C7D-667A-77D4-F57F15CC3334}"/>
              </a:ext>
            </a:extLst>
          </p:cNvPr>
          <p:cNvSpPr txBox="1"/>
          <p:nvPr/>
        </p:nvSpPr>
        <p:spPr>
          <a:xfrm>
            <a:off x="3564833" y="9991254"/>
            <a:ext cx="1781888" cy="36933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Front End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E9A604CF-E4D4-E573-4B50-7E74FF09399A}"/>
              </a:ext>
            </a:extLst>
          </p:cNvPr>
          <p:cNvSpPr/>
          <p:nvPr/>
        </p:nvSpPr>
        <p:spPr>
          <a:xfrm>
            <a:off x="3322755" y="10758859"/>
            <a:ext cx="457344" cy="322317"/>
          </a:xfrm>
          <a:prstGeom prst="rightArrow">
            <a:avLst>
              <a:gd name="adj1" fmla="val 50000"/>
              <a:gd name="adj2" fmla="val 80846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B8888F3-A60E-4BC7-7CDE-CB106D3E0A9E}"/>
              </a:ext>
            </a:extLst>
          </p:cNvPr>
          <p:cNvGrpSpPr/>
          <p:nvPr/>
        </p:nvGrpSpPr>
        <p:grpSpPr>
          <a:xfrm>
            <a:off x="3372430" y="10476156"/>
            <a:ext cx="2166694" cy="1367272"/>
            <a:chOff x="2245997" y="2129741"/>
            <a:chExt cx="2166694" cy="1367272"/>
          </a:xfrm>
          <a:noFill/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C239BC57-A625-7AE7-5843-EB9E773FCCBE}"/>
                </a:ext>
              </a:extLst>
            </p:cNvPr>
            <p:cNvSpPr/>
            <p:nvPr/>
          </p:nvSpPr>
          <p:spPr>
            <a:xfrm>
              <a:off x="2723913" y="2129741"/>
              <a:ext cx="1210862" cy="969395"/>
            </a:xfrm>
            <a:prstGeom prst="roundRect">
              <a:avLst>
                <a:gd name="adj" fmla="val 6045"/>
              </a:avLst>
            </a:prstGeom>
            <a:grpFill/>
            <a:ln w="76200"/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TextBox 9">
              <a:extLst>
                <a:ext uri="{FF2B5EF4-FFF2-40B4-BE49-F238E27FC236}">
                  <a16:creationId xmlns:a16="http://schemas.microsoft.com/office/drawing/2014/main" id="{5D04DD96-F18F-4577-10F9-7DA32F6D2A27}"/>
                </a:ext>
              </a:extLst>
            </p:cNvPr>
            <p:cNvSpPr txBox="1"/>
            <p:nvPr/>
          </p:nvSpPr>
          <p:spPr>
            <a:xfrm>
              <a:off x="2245997" y="3209690"/>
              <a:ext cx="2166694" cy="287323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Upload Image</a:t>
              </a:r>
            </a:p>
          </p:txBody>
        </p:sp>
        <p:pic>
          <p:nvPicPr>
            <p:cNvPr id="63" name="Picture 2" descr="Upload - Free computer icons">
              <a:extLst>
                <a:ext uri="{FF2B5EF4-FFF2-40B4-BE49-F238E27FC236}">
                  <a16:creationId xmlns:a16="http://schemas.microsoft.com/office/drawing/2014/main" id="{218739C8-95D6-8296-3827-32C1D8F971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harpenSoften amount="56000"/>
                      </a14:imgEffect>
                      <a14:imgEffect>
                        <a14:saturation sat="246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9522" y="2228483"/>
              <a:ext cx="699644" cy="699644"/>
            </a:xfrm>
            <a:prstGeom prst="rect">
              <a:avLst/>
            </a:prstGeom>
            <a:grpFill/>
          </p:spPr>
        </p:pic>
      </p:grpSp>
      <p:sp>
        <p:nvSpPr>
          <p:cNvPr id="64" name="Arrow: Right 63">
            <a:extLst>
              <a:ext uri="{FF2B5EF4-FFF2-40B4-BE49-F238E27FC236}">
                <a16:creationId xmlns:a16="http://schemas.microsoft.com/office/drawing/2014/main" id="{A9D951E1-41EB-3B23-3971-4A7434AAACF9}"/>
              </a:ext>
            </a:extLst>
          </p:cNvPr>
          <p:cNvSpPr/>
          <p:nvPr/>
        </p:nvSpPr>
        <p:spPr>
          <a:xfrm rot="10800000">
            <a:off x="3310742" y="12393981"/>
            <a:ext cx="459764" cy="322317"/>
          </a:xfrm>
          <a:prstGeom prst="rightArrow">
            <a:avLst>
              <a:gd name="adj1" fmla="val 50000"/>
              <a:gd name="adj2" fmla="val 73052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28E9221-1B16-4324-EE0A-EBCEC2FE8184}"/>
              </a:ext>
            </a:extLst>
          </p:cNvPr>
          <p:cNvGrpSpPr/>
          <p:nvPr/>
        </p:nvGrpSpPr>
        <p:grpSpPr>
          <a:xfrm>
            <a:off x="3564833" y="12032966"/>
            <a:ext cx="1781888" cy="1371434"/>
            <a:chOff x="2411056" y="4379864"/>
            <a:chExt cx="1781888" cy="1371434"/>
          </a:xfrm>
          <a:noFill/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108FF552-9A95-42D1-2966-7AD265AEA5CC}"/>
                </a:ext>
              </a:extLst>
            </p:cNvPr>
            <p:cNvSpPr/>
            <p:nvPr/>
          </p:nvSpPr>
          <p:spPr>
            <a:xfrm>
              <a:off x="2670294" y="4379864"/>
              <a:ext cx="1263412" cy="990489"/>
            </a:xfrm>
            <a:prstGeom prst="roundRect">
              <a:avLst>
                <a:gd name="adj" fmla="val 6045"/>
              </a:avLst>
            </a:prstGeom>
            <a:grpFill/>
            <a:ln w="76200"/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TextBox 9">
              <a:extLst>
                <a:ext uri="{FF2B5EF4-FFF2-40B4-BE49-F238E27FC236}">
                  <a16:creationId xmlns:a16="http://schemas.microsoft.com/office/drawing/2014/main" id="{6E5ECD7E-D17A-365C-C624-921187689A4D}"/>
                </a:ext>
              </a:extLst>
            </p:cNvPr>
            <p:cNvSpPr txBox="1"/>
            <p:nvPr/>
          </p:nvSpPr>
          <p:spPr>
            <a:xfrm>
              <a:off x="2411056" y="5463976"/>
              <a:ext cx="1781888" cy="287322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Present Results</a:t>
              </a: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779B7FB9-1C9C-C651-62C9-2EC51E5DCCA9}"/>
                </a:ext>
              </a:extLst>
            </p:cNvPr>
            <p:cNvGrpSpPr/>
            <p:nvPr/>
          </p:nvGrpSpPr>
          <p:grpSpPr>
            <a:xfrm>
              <a:off x="2896458" y="4551091"/>
              <a:ext cx="811087" cy="684498"/>
              <a:chOff x="2560260" y="4074138"/>
              <a:chExt cx="1418317" cy="1196956"/>
            </a:xfrm>
            <a:grpFill/>
          </p:grpSpPr>
          <p:pic>
            <p:nvPicPr>
              <p:cNvPr id="69" name="Picture 68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EF8919A9-A036-C384-C263-6F2C3D2B43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artisticPhotocopy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0260" y="4074138"/>
                <a:ext cx="787872" cy="787872"/>
              </a:xfrm>
              <a:prstGeom prst="rect">
                <a:avLst/>
              </a:prstGeom>
              <a:grpFill/>
            </p:spPr>
          </p:pic>
          <p:pic>
            <p:nvPicPr>
              <p:cNvPr id="70" name="Picture 69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D3C1D6B5-9FA6-8FA5-9825-74A8E1CD72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biLevel thresh="25000"/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sharpenSoften amount="2000"/>
                        </a14:imgEffect>
                        <a14:imgEffect>
                          <a14:colorTemperature colorTemp="1500"/>
                        </a14:imgEffect>
                        <a14:imgEffect>
                          <a14:saturation sat="0"/>
                        </a14:imgEffect>
                        <a14:imgEffect>
                          <a14:brightnessContrast bright="100000" contrast="-9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40100" y="4632617"/>
                <a:ext cx="638477" cy="638477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03AC117F-70E4-7740-62BB-36E363569689}"/>
              </a:ext>
            </a:extLst>
          </p:cNvPr>
          <p:cNvSpPr txBox="1"/>
          <p:nvPr/>
        </p:nvSpPr>
        <p:spPr>
          <a:xfrm>
            <a:off x="8057943" y="11836586"/>
            <a:ext cx="1834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Random Forest 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DeepTRUTH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 </a:t>
            </a:r>
            <a:r>
              <a:rPr lang="en-US" sz="1400" b="1" dirty="0">
                <a:solidFill>
                  <a:prstClr val="white"/>
                </a:solidFill>
                <a:latin typeface="Outfit" pitchFamily="2" charset="0"/>
              </a:rPr>
              <a:t>or EB0</a:t>
            </a:r>
            <a:endParaRPr lang="en-US" sz="1100" b="1" dirty="0">
              <a:solidFill>
                <a:prstClr val="white"/>
              </a:solidFill>
              <a:latin typeface="Outfit" pitchFamily="2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498784C-91A7-20EE-1C89-7EF27C2EC3D8}"/>
              </a:ext>
            </a:extLst>
          </p:cNvPr>
          <p:cNvSpPr txBox="1"/>
          <p:nvPr/>
        </p:nvSpPr>
        <p:spPr>
          <a:xfrm>
            <a:off x="5849077" y="11836586"/>
            <a:ext cx="179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Haar Cascade </a:t>
            </a:r>
            <a:r>
              <a:rPr lang="en-US" sz="1400" b="1" dirty="0">
                <a:solidFill>
                  <a:prstClr val="white"/>
                </a:solidFill>
                <a:latin typeface="Outfit" pitchFamily="2" charset="0"/>
              </a:rPr>
              <a:t>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prstClr val="white"/>
                </a:solidFill>
                <a:latin typeface="Outfit" pitchFamily="2" charset="0"/>
              </a:rPr>
              <a:t>MTCNN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4007A68E-D4A6-775F-6B13-6BB3F7445411}"/>
              </a:ext>
            </a:extLst>
          </p:cNvPr>
          <p:cNvPicPr>
            <a:picLocks noChangeAspect="1"/>
          </p:cNvPicPr>
          <p:nvPr/>
        </p:nvPicPr>
        <p:blipFill>
          <a:blip r:embed="rId2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8908" y="10951849"/>
            <a:ext cx="831038" cy="831038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25AD6F4F-7EB5-F4C0-2BB2-F4C560B257E0}"/>
              </a:ext>
            </a:extLst>
          </p:cNvPr>
          <p:cNvPicPr>
            <a:picLocks noChangeAspect="1"/>
          </p:cNvPicPr>
          <p:nvPr/>
        </p:nvPicPr>
        <p:blipFill>
          <a:blip r:embed="rId2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571117" y="10918680"/>
            <a:ext cx="808254" cy="808254"/>
          </a:xfrm>
          <a:prstGeom prst="rect">
            <a:avLst/>
          </a:prstGeom>
        </p:spPr>
      </p:pic>
      <p:sp>
        <p:nvSpPr>
          <p:cNvPr id="75" name="Arrow: Right 74">
            <a:extLst>
              <a:ext uri="{FF2B5EF4-FFF2-40B4-BE49-F238E27FC236}">
                <a16:creationId xmlns:a16="http://schemas.microsoft.com/office/drawing/2014/main" id="{83090EA9-9CA9-F878-43CF-A52E3A123D56}"/>
              </a:ext>
            </a:extLst>
          </p:cNvPr>
          <p:cNvSpPr/>
          <p:nvPr/>
        </p:nvSpPr>
        <p:spPr>
          <a:xfrm>
            <a:off x="5119490" y="10758859"/>
            <a:ext cx="473331" cy="322317"/>
          </a:xfrm>
          <a:prstGeom prst="rightArrow">
            <a:avLst>
              <a:gd name="adj1" fmla="val 50000"/>
              <a:gd name="adj2" fmla="val 102669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Arrow: Right 75">
            <a:extLst>
              <a:ext uri="{FF2B5EF4-FFF2-40B4-BE49-F238E27FC236}">
                <a16:creationId xmlns:a16="http://schemas.microsoft.com/office/drawing/2014/main" id="{1936F584-F96F-872F-51F1-E8BB51289DF8}"/>
              </a:ext>
            </a:extLst>
          </p:cNvPr>
          <p:cNvSpPr/>
          <p:nvPr/>
        </p:nvSpPr>
        <p:spPr>
          <a:xfrm>
            <a:off x="7720437" y="11441677"/>
            <a:ext cx="278797" cy="322317"/>
          </a:xfrm>
          <a:prstGeom prst="rightArrow">
            <a:avLst>
              <a:gd name="adj1" fmla="val 50000"/>
              <a:gd name="adj2" fmla="val 102669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7" name="Connector: Elbow 76">
            <a:extLst>
              <a:ext uri="{FF2B5EF4-FFF2-40B4-BE49-F238E27FC236}">
                <a16:creationId xmlns:a16="http://schemas.microsoft.com/office/drawing/2014/main" id="{E0AE3AB1-D105-F1D6-3F95-870F8D7F46E9}"/>
              </a:ext>
            </a:extLst>
          </p:cNvPr>
          <p:cNvCxnSpPr>
            <a:cxnSpLocks/>
            <a:stCxn id="53" idx="3"/>
            <a:endCxn id="66" idx="3"/>
          </p:cNvCxnSpPr>
          <p:nvPr/>
        </p:nvCxnSpPr>
        <p:spPr>
          <a:xfrm flipH="1">
            <a:off x="5087483" y="11749806"/>
            <a:ext cx="5036957" cy="778405"/>
          </a:xfrm>
          <a:prstGeom prst="bentConnector5">
            <a:avLst>
              <a:gd name="adj1" fmla="val -4538"/>
              <a:gd name="adj2" fmla="val 192991"/>
              <a:gd name="adj3" fmla="val 91843"/>
            </a:avLst>
          </a:prstGeom>
          <a:ln w="57150">
            <a:solidFill>
              <a:schemeClr val="bg1"/>
            </a:solidFill>
            <a:prstDash val="sysDash"/>
            <a:headEnd type="oval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9">
            <a:extLst>
              <a:ext uri="{FF2B5EF4-FFF2-40B4-BE49-F238E27FC236}">
                <a16:creationId xmlns:a16="http://schemas.microsoft.com/office/drawing/2014/main" id="{DF494302-77FA-B122-C66E-23ED2B2686D0}"/>
              </a:ext>
            </a:extLst>
          </p:cNvPr>
          <p:cNvSpPr txBox="1"/>
          <p:nvPr/>
        </p:nvSpPr>
        <p:spPr>
          <a:xfrm>
            <a:off x="10576081" y="11077925"/>
            <a:ext cx="1740210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HTML, CSS</a:t>
            </a:r>
          </a:p>
        </p:txBody>
      </p:sp>
      <p:sp>
        <p:nvSpPr>
          <p:cNvPr id="79" name="TextBox 9">
            <a:extLst>
              <a:ext uri="{FF2B5EF4-FFF2-40B4-BE49-F238E27FC236}">
                <a16:creationId xmlns:a16="http://schemas.microsoft.com/office/drawing/2014/main" id="{FFF60B4F-AFD1-8FC9-9758-6F3C09551546}"/>
              </a:ext>
            </a:extLst>
          </p:cNvPr>
          <p:cNvSpPr txBox="1"/>
          <p:nvPr/>
        </p:nvSpPr>
        <p:spPr>
          <a:xfrm>
            <a:off x="10576081" y="11444266"/>
            <a:ext cx="1740210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defTabSz="609630">
              <a:defRPr/>
            </a:pPr>
            <a:r>
              <a:rPr lang="en-US" sz="2000" b="1" dirty="0">
                <a:solidFill>
                  <a:srgbClr val="C0504D"/>
                </a:solidFill>
                <a:latin typeface="Outfit" pitchFamily="2" charset="0"/>
                <a:ea typeface="Montserrat Bold"/>
                <a:cs typeface="Montserrat Bold"/>
                <a:sym typeface="Montserrat Bold"/>
              </a:rPr>
              <a:t>Java</a:t>
            </a:r>
          </a:p>
        </p:txBody>
      </p:sp>
      <p:sp>
        <p:nvSpPr>
          <p:cNvPr id="80" name="TextBox 9">
            <a:extLst>
              <a:ext uri="{FF2B5EF4-FFF2-40B4-BE49-F238E27FC236}">
                <a16:creationId xmlns:a16="http://schemas.microsoft.com/office/drawing/2014/main" id="{EAF1D52C-45D8-5680-88E7-7D66603CF7B3}"/>
              </a:ext>
            </a:extLst>
          </p:cNvPr>
          <p:cNvSpPr txBox="1"/>
          <p:nvPr/>
        </p:nvSpPr>
        <p:spPr>
          <a:xfrm>
            <a:off x="10576081" y="11824635"/>
            <a:ext cx="1740210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Python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FFD4FB11-51B9-DD5C-0AFF-748DD53AE29A}"/>
              </a:ext>
            </a:extLst>
          </p:cNvPr>
          <p:cNvGrpSpPr/>
          <p:nvPr/>
        </p:nvGrpSpPr>
        <p:grpSpPr>
          <a:xfrm>
            <a:off x="1493777" y="10303132"/>
            <a:ext cx="2150276" cy="2468888"/>
            <a:chOff x="1493777" y="3395806"/>
            <a:chExt cx="2150276" cy="2468888"/>
          </a:xfrm>
        </p:grpSpPr>
        <p:sp>
          <p:nvSpPr>
            <p:cNvPr id="82" name="Thought Bubble: Cloud 81">
              <a:extLst>
                <a:ext uri="{FF2B5EF4-FFF2-40B4-BE49-F238E27FC236}">
                  <a16:creationId xmlns:a16="http://schemas.microsoft.com/office/drawing/2014/main" id="{3B0DDD04-F587-7723-D3C1-5D4A070E4C0E}"/>
                </a:ext>
              </a:extLst>
            </p:cNvPr>
            <p:cNvSpPr/>
            <p:nvPr/>
          </p:nvSpPr>
          <p:spPr>
            <a:xfrm>
              <a:off x="1493777" y="3395806"/>
              <a:ext cx="1669937" cy="575685"/>
            </a:xfrm>
            <a:prstGeom prst="cloudCallout">
              <a:avLst>
                <a:gd name="adj1" fmla="val 7052"/>
                <a:gd name="adj2" fmla="val 88656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84" name="TextBox 9">
              <a:extLst>
                <a:ext uri="{FF2B5EF4-FFF2-40B4-BE49-F238E27FC236}">
                  <a16:creationId xmlns:a16="http://schemas.microsoft.com/office/drawing/2014/main" id="{34E5C1A6-8AE9-D183-0FBA-2C7F1EB3C51F}"/>
                </a:ext>
              </a:extLst>
            </p:cNvPr>
            <p:cNvSpPr txBox="1"/>
            <p:nvPr/>
          </p:nvSpPr>
          <p:spPr>
            <a:xfrm>
              <a:off x="1567366" y="3546056"/>
              <a:ext cx="1438431" cy="2051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Is this image real?</a:t>
              </a: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0E449A62-20FF-A988-5538-7C01EE7B56D2}"/>
                </a:ext>
              </a:extLst>
            </p:cNvPr>
            <p:cNvGrpSpPr/>
            <p:nvPr/>
          </p:nvGrpSpPr>
          <p:grpSpPr>
            <a:xfrm>
              <a:off x="1870808" y="4091449"/>
              <a:ext cx="1773245" cy="1773245"/>
              <a:chOff x="682629" y="3948798"/>
              <a:chExt cx="1249102" cy="1249102"/>
            </a:xfrm>
          </p:grpSpPr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25F0B5C2-FB43-8979-CFD8-EE6E67272D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32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82629" y="3948798"/>
                <a:ext cx="1249102" cy="1249102"/>
              </a:xfrm>
              <a:prstGeom prst="rect">
                <a:avLst/>
              </a:prstGeom>
            </p:spPr>
          </p:pic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8BFF3296-6DEB-1087-3712-DD1FA0F5D3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/>
              <a:srcRect l="5710" t="5711" r="5710" b="5711"/>
              <a:stretch>
                <a:fillRect/>
              </a:stretch>
            </p:blipFill>
            <p:spPr>
              <a:xfrm>
                <a:off x="1154232" y="3990178"/>
                <a:ext cx="234362" cy="234360"/>
              </a:xfrm>
              <a:prstGeom prst="rect">
                <a:avLst/>
              </a:prstGeom>
            </p:spPr>
          </p:pic>
        </p:grp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C7BCA94C-2F75-C697-C32D-DA61E72346C7}"/>
              </a:ext>
            </a:extLst>
          </p:cNvPr>
          <p:cNvSpPr/>
          <p:nvPr/>
        </p:nvSpPr>
        <p:spPr>
          <a:xfrm>
            <a:off x="2480345" y="8946173"/>
            <a:ext cx="892085" cy="4965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Outfit" pitchFamily="2" charset="0"/>
              </a:rPr>
              <a:t>Image Displayed 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0258D570-D63C-E65E-298A-3A11D69C6C7A}"/>
              </a:ext>
            </a:extLst>
          </p:cNvPr>
          <p:cNvSpPr/>
          <p:nvPr/>
        </p:nvSpPr>
        <p:spPr>
          <a:xfrm>
            <a:off x="3539860" y="8871752"/>
            <a:ext cx="1180419" cy="645382"/>
          </a:xfrm>
          <a:prstGeom prst="roundRect">
            <a:avLst>
              <a:gd name="adj" fmla="val 2584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Outfit" pitchFamily="2" charset="0"/>
              </a:rPr>
              <a:t>Select Face Detection Method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8CDC20A-7266-1DCD-7703-E50251B46373}"/>
              </a:ext>
            </a:extLst>
          </p:cNvPr>
          <p:cNvGrpSpPr/>
          <p:nvPr/>
        </p:nvGrpSpPr>
        <p:grpSpPr>
          <a:xfrm>
            <a:off x="5098845" y="8809295"/>
            <a:ext cx="1226985" cy="770296"/>
            <a:chOff x="-489939" y="2484830"/>
            <a:chExt cx="1737180" cy="1337819"/>
          </a:xfrm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493DECCB-832A-AFFE-06CB-742A3A76E1F1}"/>
                </a:ext>
              </a:extLst>
            </p:cNvPr>
            <p:cNvSpPr/>
            <p:nvPr/>
          </p:nvSpPr>
          <p:spPr>
            <a:xfrm>
              <a:off x="-489939" y="2484830"/>
              <a:ext cx="1737180" cy="630821"/>
            </a:xfrm>
            <a:prstGeom prst="roundRect">
              <a:avLst>
                <a:gd name="adj" fmla="val 2474"/>
              </a:avLst>
            </a:prstGeom>
            <a:solidFill>
              <a:srgbClr val="FFF2C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Outfit" pitchFamily="2" charset="0"/>
                </a:rPr>
                <a:t>Haar Cascade Detection</a:t>
              </a:r>
            </a:p>
          </p:txBody>
        </p:sp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96610FD3-625F-931A-7186-965C9F52E2D9}"/>
                </a:ext>
              </a:extLst>
            </p:cNvPr>
            <p:cNvSpPr/>
            <p:nvPr/>
          </p:nvSpPr>
          <p:spPr>
            <a:xfrm>
              <a:off x="-489939" y="3191828"/>
              <a:ext cx="1737180" cy="630821"/>
            </a:xfrm>
            <a:prstGeom prst="roundRect">
              <a:avLst>
                <a:gd name="adj" fmla="val 2474"/>
              </a:avLst>
            </a:prstGeom>
            <a:solidFill>
              <a:srgbClr val="FFF2C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Outfit" pitchFamily="2" charset="0"/>
                </a:rPr>
                <a:t>MTCNN Detection</a:t>
              </a:r>
            </a:p>
          </p:txBody>
        </p: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4680B6F4-89D0-9761-74A4-78E62A687B89}"/>
              </a:ext>
            </a:extLst>
          </p:cNvPr>
          <p:cNvSpPr/>
          <p:nvPr/>
        </p:nvSpPr>
        <p:spPr>
          <a:xfrm>
            <a:off x="6637479" y="8879033"/>
            <a:ext cx="875607" cy="6308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Outfit" pitchFamily="2" charset="0"/>
              </a:rPr>
              <a:t>Return Detection Results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3207A76F-725E-6A13-C8D6-B2030236EB63}"/>
              </a:ext>
            </a:extLst>
          </p:cNvPr>
          <p:cNvSpPr/>
          <p:nvPr/>
        </p:nvSpPr>
        <p:spPr>
          <a:xfrm>
            <a:off x="7732228" y="8871752"/>
            <a:ext cx="1266674" cy="645382"/>
          </a:xfrm>
          <a:prstGeom prst="roundRect">
            <a:avLst>
              <a:gd name="adj" fmla="val 2308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Outfit" pitchFamily="2" charset="0"/>
              </a:rPr>
              <a:t>Select Face Classification Method</a:t>
            </a: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7F951603-96F7-1FD4-37DC-2FD71924840A}"/>
              </a:ext>
            </a:extLst>
          </p:cNvPr>
          <p:cNvGrpSpPr/>
          <p:nvPr/>
        </p:nvGrpSpPr>
        <p:grpSpPr>
          <a:xfrm>
            <a:off x="9310551" y="8610747"/>
            <a:ext cx="1100161" cy="1167392"/>
            <a:chOff x="-774488" y="5827788"/>
            <a:chExt cx="1554235" cy="2027486"/>
          </a:xfrm>
          <a:solidFill>
            <a:srgbClr val="FFF2CC"/>
          </a:solidFill>
        </p:grpSpPr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ABEDC368-BC30-A809-E0CF-8C30ECCA7787}"/>
                </a:ext>
              </a:extLst>
            </p:cNvPr>
            <p:cNvSpPr/>
            <p:nvPr/>
          </p:nvSpPr>
          <p:spPr>
            <a:xfrm>
              <a:off x="-766841" y="5827788"/>
              <a:ext cx="1546588" cy="630821"/>
            </a:xfrm>
            <a:prstGeom prst="roundRect">
              <a:avLst>
                <a:gd name="adj" fmla="val 2474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Outfit" pitchFamily="2" charset="0"/>
                </a:rPr>
                <a:t>Random Forest</a:t>
              </a:r>
            </a:p>
          </p:txBody>
        </p:sp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22AC87E1-E727-512C-B21C-C79BADF252FC}"/>
                </a:ext>
              </a:extLst>
            </p:cNvPr>
            <p:cNvSpPr/>
            <p:nvPr/>
          </p:nvSpPr>
          <p:spPr>
            <a:xfrm>
              <a:off x="-774488" y="6526120"/>
              <a:ext cx="1546588" cy="630821"/>
            </a:xfrm>
            <a:prstGeom prst="roundRect">
              <a:avLst>
                <a:gd name="adj" fmla="val 2474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err="1">
                  <a:solidFill>
                    <a:schemeClr val="tx1"/>
                  </a:solidFill>
                  <a:latin typeface="Outfit" pitchFamily="2" charset="0"/>
                </a:rPr>
                <a:t>DeepTRUTH</a:t>
              </a:r>
              <a:endParaRPr lang="en-US" sz="1200" b="1" dirty="0">
                <a:solidFill>
                  <a:schemeClr val="tx1"/>
                </a:solidFill>
                <a:latin typeface="Outfit" pitchFamily="2" charset="0"/>
              </a:endParaRPr>
            </a:p>
          </p:txBody>
        </p:sp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76401D8B-BEC8-18A4-F6E3-6CD672D8EA12}"/>
                </a:ext>
              </a:extLst>
            </p:cNvPr>
            <p:cNvSpPr/>
            <p:nvPr/>
          </p:nvSpPr>
          <p:spPr>
            <a:xfrm>
              <a:off x="-766841" y="7224453"/>
              <a:ext cx="1546588" cy="630821"/>
            </a:xfrm>
            <a:prstGeom prst="roundRect">
              <a:avLst>
                <a:gd name="adj" fmla="val 2474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Outfit" pitchFamily="2" charset="0"/>
                </a:rPr>
                <a:t>E-B0</a:t>
              </a:r>
            </a:p>
          </p:txBody>
        </p:sp>
      </p:grp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47671A1C-0599-F4DF-B427-C3827A8B8A43}"/>
              </a:ext>
            </a:extLst>
          </p:cNvPr>
          <p:cNvSpPr/>
          <p:nvPr/>
        </p:nvSpPr>
        <p:spPr>
          <a:xfrm>
            <a:off x="10722365" y="8879033"/>
            <a:ext cx="1145888" cy="630820"/>
          </a:xfrm>
          <a:prstGeom prst="roundRect">
            <a:avLst>
              <a:gd name="adj" fmla="val 247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Outfit" pitchFamily="2" charset="0"/>
              </a:rPr>
              <a:t>Return Classification Results</a:t>
            </a:r>
          </a:p>
        </p:txBody>
      </p: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7251632B-0B69-10DC-4C62-A686D335C4E7}"/>
              </a:ext>
            </a:extLst>
          </p:cNvPr>
          <p:cNvCxnSpPr>
            <a:cxnSpLocks/>
            <a:stCxn id="90" idx="3"/>
            <a:endCxn id="91" idx="1"/>
          </p:cNvCxnSpPr>
          <p:nvPr/>
        </p:nvCxnSpPr>
        <p:spPr>
          <a:xfrm>
            <a:off x="3372430" y="9194443"/>
            <a:ext cx="167430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or: Elbow 115">
            <a:extLst>
              <a:ext uri="{FF2B5EF4-FFF2-40B4-BE49-F238E27FC236}">
                <a16:creationId xmlns:a16="http://schemas.microsoft.com/office/drawing/2014/main" id="{0BC0D5B4-ED16-762C-F179-5E185BFBCDC3}"/>
              </a:ext>
            </a:extLst>
          </p:cNvPr>
          <p:cNvCxnSpPr>
            <a:cxnSpLocks/>
            <a:stCxn id="91" idx="3"/>
            <a:endCxn id="93" idx="1"/>
          </p:cNvCxnSpPr>
          <p:nvPr/>
        </p:nvCxnSpPr>
        <p:spPr>
          <a:xfrm flipV="1">
            <a:off x="4720279" y="8990904"/>
            <a:ext cx="378566" cy="203539"/>
          </a:xfrm>
          <a:prstGeom prst="bentConnector3">
            <a:avLst>
              <a:gd name="adj1" fmla="val 37118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ctor: Elbow 116">
            <a:extLst>
              <a:ext uri="{FF2B5EF4-FFF2-40B4-BE49-F238E27FC236}">
                <a16:creationId xmlns:a16="http://schemas.microsoft.com/office/drawing/2014/main" id="{C3598AEB-E55F-2435-7298-AC98CFAD72F0}"/>
              </a:ext>
            </a:extLst>
          </p:cNvPr>
          <p:cNvCxnSpPr>
            <a:cxnSpLocks/>
            <a:stCxn id="91" idx="3"/>
            <a:endCxn id="94" idx="1"/>
          </p:cNvCxnSpPr>
          <p:nvPr/>
        </p:nvCxnSpPr>
        <p:spPr>
          <a:xfrm>
            <a:off x="4720279" y="9194443"/>
            <a:ext cx="378566" cy="203540"/>
          </a:xfrm>
          <a:prstGeom prst="bentConnector3">
            <a:avLst>
              <a:gd name="adj1" fmla="val 36313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nector: Elbow 117">
            <a:extLst>
              <a:ext uri="{FF2B5EF4-FFF2-40B4-BE49-F238E27FC236}">
                <a16:creationId xmlns:a16="http://schemas.microsoft.com/office/drawing/2014/main" id="{4D8C4607-2B4E-51EA-E7D8-A1B7D23B04F5}"/>
              </a:ext>
            </a:extLst>
          </p:cNvPr>
          <p:cNvCxnSpPr>
            <a:cxnSpLocks/>
            <a:stCxn id="96" idx="3"/>
            <a:endCxn id="109" idx="1"/>
          </p:cNvCxnSpPr>
          <p:nvPr/>
        </p:nvCxnSpPr>
        <p:spPr>
          <a:xfrm flipV="1">
            <a:off x="8998902" y="8792355"/>
            <a:ext cx="317062" cy="402088"/>
          </a:xfrm>
          <a:prstGeom prst="bentConnector3">
            <a:avLst>
              <a:gd name="adj1" fmla="val 2674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nector: Elbow 118">
            <a:extLst>
              <a:ext uri="{FF2B5EF4-FFF2-40B4-BE49-F238E27FC236}">
                <a16:creationId xmlns:a16="http://schemas.microsoft.com/office/drawing/2014/main" id="{10AB6C43-9C2E-0A32-5587-6227744795F9}"/>
              </a:ext>
            </a:extLst>
          </p:cNvPr>
          <p:cNvCxnSpPr>
            <a:cxnSpLocks/>
            <a:stCxn id="96" idx="3"/>
            <a:endCxn id="113" idx="1"/>
          </p:cNvCxnSpPr>
          <p:nvPr/>
        </p:nvCxnSpPr>
        <p:spPr>
          <a:xfrm>
            <a:off x="8998902" y="9194443"/>
            <a:ext cx="317062" cy="402088"/>
          </a:xfrm>
          <a:prstGeom prst="bentConnector3">
            <a:avLst>
              <a:gd name="adj1" fmla="val 2674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or: Elbow 119">
            <a:extLst>
              <a:ext uri="{FF2B5EF4-FFF2-40B4-BE49-F238E27FC236}">
                <a16:creationId xmlns:a16="http://schemas.microsoft.com/office/drawing/2014/main" id="{4150D8E1-D119-B365-7980-5482A24CCCB9}"/>
              </a:ext>
            </a:extLst>
          </p:cNvPr>
          <p:cNvCxnSpPr>
            <a:cxnSpLocks/>
            <a:stCxn id="94" idx="3"/>
            <a:endCxn id="95" idx="1"/>
          </p:cNvCxnSpPr>
          <p:nvPr/>
        </p:nvCxnSpPr>
        <p:spPr>
          <a:xfrm flipV="1">
            <a:off x="6325830" y="9194443"/>
            <a:ext cx="311650" cy="203540"/>
          </a:xfrm>
          <a:prstGeom prst="bentConnector3">
            <a:avLst>
              <a:gd name="adj1" fmla="val 31232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ctor: Elbow 120">
            <a:extLst>
              <a:ext uri="{FF2B5EF4-FFF2-40B4-BE49-F238E27FC236}">
                <a16:creationId xmlns:a16="http://schemas.microsoft.com/office/drawing/2014/main" id="{52C75388-ABBE-5691-15E2-E77BAD9E4319}"/>
              </a:ext>
            </a:extLst>
          </p:cNvPr>
          <p:cNvCxnSpPr>
            <a:cxnSpLocks/>
            <a:stCxn id="93" idx="3"/>
            <a:endCxn id="95" idx="1"/>
          </p:cNvCxnSpPr>
          <p:nvPr/>
        </p:nvCxnSpPr>
        <p:spPr>
          <a:xfrm>
            <a:off x="6325830" y="8990904"/>
            <a:ext cx="311650" cy="203539"/>
          </a:xfrm>
          <a:prstGeom prst="bentConnector3">
            <a:avLst>
              <a:gd name="adj1" fmla="val 32048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or: Elbow 121">
            <a:extLst>
              <a:ext uri="{FF2B5EF4-FFF2-40B4-BE49-F238E27FC236}">
                <a16:creationId xmlns:a16="http://schemas.microsoft.com/office/drawing/2014/main" id="{518EB21A-AEB9-ED6E-F0B7-F5931359A409}"/>
              </a:ext>
            </a:extLst>
          </p:cNvPr>
          <p:cNvCxnSpPr>
            <a:cxnSpLocks/>
            <a:stCxn id="109" idx="3"/>
            <a:endCxn id="114" idx="1"/>
          </p:cNvCxnSpPr>
          <p:nvPr/>
        </p:nvCxnSpPr>
        <p:spPr>
          <a:xfrm>
            <a:off x="10410712" y="8792355"/>
            <a:ext cx="311653" cy="402088"/>
          </a:xfrm>
          <a:prstGeom prst="bentConnector3">
            <a:avLst>
              <a:gd name="adj1" fmla="val 20624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ctor: Elbow 122">
            <a:extLst>
              <a:ext uri="{FF2B5EF4-FFF2-40B4-BE49-F238E27FC236}">
                <a16:creationId xmlns:a16="http://schemas.microsoft.com/office/drawing/2014/main" id="{65EA4591-7F45-2A82-4A17-852818A4602F}"/>
              </a:ext>
            </a:extLst>
          </p:cNvPr>
          <p:cNvCxnSpPr>
            <a:cxnSpLocks/>
            <a:stCxn id="113" idx="3"/>
            <a:endCxn id="114" idx="1"/>
          </p:cNvCxnSpPr>
          <p:nvPr/>
        </p:nvCxnSpPr>
        <p:spPr>
          <a:xfrm flipV="1">
            <a:off x="10410712" y="9194443"/>
            <a:ext cx="311653" cy="402088"/>
          </a:xfrm>
          <a:prstGeom prst="bentConnector3">
            <a:avLst>
              <a:gd name="adj1" fmla="val 2144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C3381734-28F3-96EF-2B05-57C8FFAB7D0B}"/>
              </a:ext>
            </a:extLst>
          </p:cNvPr>
          <p:cNvCxnSpPr>
            <a:cxnSpLocks/>
            <a:stCxn id="96" idx="3"/>
            <a:endCxn id="112" idx="1"/>
          </p:cNvCxnSpPr>
          <p:nvPr/>
        </p:nvCxnSpPr>
        <p:spPr>
          <a:xfrm>
            <a:off x="8998902" y="9194443"/>
            <a:ext cx="311650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95546686-7DD0-FE71-B0F8-B78FC3E10544}"/>
              </a:ext>
            </a:extLst>
          </p:cNvPr>
          <p:cNvCxnSpPr>
            <a:cxnSpLocks/>
            <a:endCxn id="96" idx="1"/>
          </p:cNvCxnSpPr>
          <p:nvPr/>
        </p:nvCxnSpPr>
        <p:spPr>
          <a:xfrm>
            <a:off x="7433042" y="9194442"/>
            <a:ext cx="299186" cy="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95FB98B5-7A42-00E6-2277-8F3B96ADD718}"/>
              </a:ext>
            </a:extLst>
          </p:cNvPr>
          <p:cNvSpPr/>
          <p:nvPr/>
        </p:nvSpPr>
        <p:spPr>
          <a:xfrm>
            <a:off x="1421835" y="8871752"/>
            <a:ext cx="824163" cy="645382"/>
          </a:xfrm>
          <a:prstGeom prst="roundRect">
            <a:avLst>
              <a:gd name="adj" fmla="val 2584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Outfit" pitchFamily="2" charset="0"/>
              </a:rPr>
              <a:t>Upload Image</a:t>
            </a:r>
          </a:p>
        </p:txBody>
      </p: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E9621DBD-973A-70D7-F16A-6A97809AF454}"/>
              </a:ext>
            </a:extLst>
          </p:cNvPr>
          <p:cNvCxnSpPr>
            <a:cxnSpLocks/>
            <a:stCxn id="126" idx="3"/>
            <a:endCxn id="90" idx="1"/>
          </p:cNvCxnSpPr>
          <p:nvPr/>
        </p:nvCxnSpPr>
        <p:spPr>
          <a:xfrm>
            <a:off x="2245998" y="9194443"/>
            <a:ext cx="234346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5ED11A89-FB6F-B192-717D-C77FF4EF0C19}"/>
              </a:ext>
            </a:extLst>
          </p:cNvPr>
          <p:cNvGrpSpPr/>
          <p:nvPr/>
        </p:nvGrpSpPr>
        <p:grpSpPr>
          <a:xfrm>
            <a:off x="4004173" y="8053338"/>
            <a:ext cx="3459784" cy="532740"/>
            <a:chOff x="3679166" y="1045594"/>
            <a:chExt cx="3459784" cy="532740"/>
          </a:xfrm>
        </p:grpSpPr>
        <p:sp>
          <p:nvSpPr>
            <p:cNvPr id="129" name="Rectangle: Rounded Corners 128">
              <a:extLst>
                <a:ext uri="{FF2B5EF4-FFF2-40B4-BE49-F238E27FC236}">
                  <a16:creationId xmlns:a16="http://schemas.microsoft.com/office/drawing/2014/main" id="{3F48D056-E01A-80A0-2C02-EE3A64D9721D}"/>
                </a:ext>
              </a:extLst>
            </p:cNvPr>
            <p:cNvSpPr/>
            <p:nvPr/>
          </p:nvSpPr>
          <p:spPr>
            <a:xfrm>
              <a:off x="3679166" y="1045594"/>
              <a:ext cx="1048614" cy="532740"/>
            </a:xfrm>
            <a:prstGeom prst="roundRect">
              <a:avLst>
                <a:gd name="adj" fmla="val 25841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Outfit" pitchFamily="2" charset="0"/>
                </a:rPr>
                <a:t>User Button</a:t>
              </a:r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FB0EDA01-2910-ABC1-09FE-688E480978E5}"/>
                </a:ext>
              </a:extLst>
            </p:cNvPr>
            <p:cNvSpPr/>
            <p:nvPr/>
          </p:nvSpPr>
          <p:spPr>
            <a:xfrm>
              <a:off x="4877549" y="1045594"/>
              <a:ext cx="1048614" cy="532740"/>
            </a:xfrm>
            <a:prstGeom prst="roundRect">
              <a:avLst>
                <a:gd name="adj" fmla="val 0"/>
              </a:avLst>
            </a:prstGeom>
            <a:solidFill>
              <a:srgbClr val="FFF2C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Outfit" pitchFamily="2" charset="0"/>
                </a:rPr>
                <a:t>Selected Options</a:t>
              </a:r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ED323636-4AF8-6879-0B83-2E1246C503A0}"/>
                </a:ext>
              </a:extLst>
            </p:cNvPr>
            <p:cNvSpPr/>
            <p:nvPr/>
          </p:nvSpPr>
          <p:spPr>
            <a:xfrm>
              <a:off x="6090336" y="1045594"/>
              <a:ext cx="1048614" cy="53274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Outfit" pitchFamily="2" charset="0"/>
                </a:rPr>
                <a:t>Returned Results</a:t>
              </a:r>
            </a:p>
          </p:txBody>
        </p:sp>
      </p:grpSp>
      <p:sp>
        <p:nvSpPr>
          <p:cNvPr id="132" name="TextBox 7">
            <a:extLst>
              <a:ext uri="{FF2B5EF4-FFF2-40B4-BE49-F238E27FC236}">
                <a16:creationId xmlns:a16="http://schemas.microsoft.com/office/drawing/2014/main" id="{A6AD1EB7-FE94-C508-0AB5-46A938AB0C84}"/>
              </a:ext>
            </a:extLst>
          </p:cNvPr>
          <p:cNvSpPr txBox="1"/>
          <p:nvPr/>
        </p:nvSpPr>
        <p:spPr>
          <a:xfrm>
            <a:off x="779747" y="7138660"/>
            <a:ext cx="10397155" cy="67710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Website Overview</a:t>
            </a:r>
          </a:p>
        </p:txBody>
      </p: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AA12D8FD-6B99-C9FF-E7D0-5DBE66980F53}"/>
              </a:ext>
            </a:extLst>
          </p:cNvPr>
          <p:cNvCxnSpPr>
            <a:cxnSpLocks/>
          </p:cNvCxnSpPr>
          <p:nvPr/>
        </p:nvCxnSpPr>
        <p:spPr>
          <a:xfrm>
            <a:off x="10416945" y="9194441"/>
            <a:ext cx="299186" cy="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9">
            <a:extLst>
              <a:ext uri="{FF2B5EF4-FFF2-40B4-BE49-F238E27FC236}">
                <a16:creationId xmlns:a16="http://schemas.microsoft.com/office/drawing/2014/main" id="{9DF5BF86-1FBC-F68B-1285-89BFA24C44E4}"/>
              </a:ext>
            </a:extLst>
          </p:cNvPr>
          <p:cNvSpPr txBox="1"/>
          <p:nvPr/>
        </p:nvSpPr>
        <p:spPr>
          <a:xfrm>
            <a:off x="239086" y="8003974"/>
            <a:ext cx="1594830" cy="73866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System Workflow</a:t>
            </a:r>
          </a:p>
        </p:txBody>
      </p:sp>
      <p:sp>
        <p:nvSpPr>
          <p:cNvPr id="135" name="TextBox 9">
            <a:extLst>
              <a:ext uri="{FF2B5EF4-FFF2-40B4-BE49-F238E27FC236}">
                <a16:creationId xmlns:a16="http://schemas.microsoft.com/office/drawing/2014/main" id="{D528E7BB-27CD-EDB1-0DBD-A22D4FBC1BDA}"/>
              </a:ext>
            </a:extLst>
          </p:cNvPr>
          <p:cNvSpPr txBox="1"/>
          <p:nvPr/>
        </p:nvSpPr>
        <p:spPr>
          <a:xfrm>
            <a:off x="170251" y="11186773"/>
            <a:ext cx="1957684" cy="73866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lvl="0" algn="ctr" defTabSz="609630">
              <a:defRPr/>
            </a:pPr>
            <a:r>
              <a:rPr lang="en-US" sz="2400" b="1" dirty="0">
                <a:solidFill>
                  <a:srgbClr val="FFFFFF"/>
                </a:solidFill>
                <a:latin typeface="Outfit" pitchFamily="2" charset="0"/>
                <a:ea typeface="Montserrat Bold"/>
                <a:cs typeface="Montserrat Bold"/>
                <a:sym typeface="Montserrat Bold"/>
              </a:rPr>
              <a:t>System Architecture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utfit" pitchFamily="2" charset="0"/>
              <a:ea typeface="Montserrat Bold"/>
              <a:cs typeface="Montserrat Bold"/>
              <a:sym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3281751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C2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581174-99FF-32DE-E3EC-31B15661B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9">
            <a:extLst>
              <a:ext uri="{FF2B5EF4-FFF2-40B4-BE49-F238E27FC236}">
                <a16:creationId xmlns:a16="http://schemas.microsoft.com/office/drawing/2014/main" id="{EF30C1B6-874D-1302-C11C-B956839AE6AA}"/>
              </a:ext>
            </a:extLst>
          </p:cNvPr>
          <p:cNvSpPr txBox="1"/>
          <p:nvPr/>
        </p:nvSpPr>
        <p:spPr>
          <a:xfrm>
            <a:off x="5539124" y="2986179"/>
            <a:ext cx="4549543" cy="45134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Back End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CF805AD-85CA-06B1-465B-D2AB260833E1}"/>
              </a:ext>
            </a:extLst>
          </p:cNvPr>
          <p:cNvSpPr/>
          <p:nvPr/>
        </p:nvSpPr>
        <p:spPr>
          <a:xfrm>
            <a:off x="5539124" y="3568830"/>
            <a:ext cx="4585316" cy="2547300"/>
          </a:xfrm>
          <a:prstGeom prst="roundRect">
            <a:avLst>
              <a:gd name="adj" fmla="val 4284"/>
            </a:avLst>
          </a:prstGeom>
          <a:noFill/>
          <a:ln w="76200">
            <a:solidFill>
              <a:schemeClr val="accent2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79CA12B-4F05-CE92-6400-4A06D1BD36F5}"/>
              </a:ext>
            </a:extLst>
          </p:cNvPr>
          <p:cNvSpPr/>
          <p:nvPr/>
        </p:nvSpPr>
        <p:spPr>
          <a:xfrm>
            <a:off x="7999234" y="3785860"/>
            <a:ext cx="1880958" cy="1791850"/>
          </a:xfrm>
          <a:prstGeom prst="roundRect">
            <a:avLst>
              <a:gd name="adj" fmla="val 2252"/>
            </a:avLst>
          </a:prstGeom>
          <a:noFill/>
          <a:ln w="76200">
            <a:solidFill>
              <a:schemeClr val="accent3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E89C0648-1A13-1978-130E-0811615BE4FB}"/>
              </a:ext>
            </a:extLst>
          </p:cNvPr>
          <p:cNvSpPr txBox="1"/>
          <p:nvPr/>
        </p:nvSpPr>
        <p:spPr>
          <a:xfrm>
            <a:off x="8034765" y="5714104"/>
            <a:ext cx="1880959" cy="287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67" b="1" dirty="0">
                <a:solidFill>
                  <a:srgbClr val="9BBB59"/>
                </a:solidFill>
                <a:latin typeface="Outfit" pitchFamily="2" charset="0"/>
                <a:ea typeface="Montserrat Bold"/>
                <a:cs typeface="Montserrat Bold"/>
                <a:sym typeface="Montserrat Bold"/>
              </a:rPr>
              <a:t>Classify Faces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Outfit" pitchFamily="2" charset="0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4D7E455-8E37-EF29-F7B2-BCFE7EE458FD}"/>
              </a:ext>
            </a:extLst>
          </p:cNvPr>
          <p:cNvSpPr/>
          <p:nvPr/>
        </p:nvSpPr>
        <p:spPr>
          <a:xfrm>
            <a:off x="5803948" y="3824393"/>
            <a:ext cx="1880958" cy="1791849"/>
          </a:xfrm>
          <a:prstGeom prst="roundRect">
            <a:avLst>
              <a:gd name="adj" fmla="val 2252"/>
            </a:avLst>
          </a:prstGeom>
          <a:noFill/>
          <a:ln w="76200">
            <a:solidFill>
              <a:schemeClr val="accent3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DD13298B-DBB9-5E4E-C645-FCF11FCC9B95}"/>
              </a:ext>
            </a:extLst>
          </p:cNvPr>
          <p:cNvSpPr txBox="1"/>
          <p:nvPr/>
        </p:nvSpPr>
        <p:spPr>
          <a:xfrm>
            <a:off x="5711643" y="5714104"/>
            <a:ext cx="2065570" cy="287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Detect Faces</a:t>
            </a: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DCA538F3-FD30-F3F5-5D57-D8B17CC37831}"/>
              </a:ext>
            </a:extLst>
          </p:cNvPr>
          <p:cNvSpPr txBox="1"/>
          <p:nvPr/>
        </p:nvSpPr>
        <p:spPr>
          <a:xfrm>
            <a:off x="3564833" y="3083928"/>
            <a:ext cx="1781888" cy="36933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Front End</a:t>
            </a:r>
          </a:p>
        </p:txBody>
      </p:sp>
      <p:sp>
        <p:nvSpPr>
          <p:cNvPr id="2159" name="Arrow: Right 2158">
            <a:extLst>
              <a:ext uri="{FF2B5EF4-FFF2-40B4-BE49-F238E27FC236}">
                <a16:creationId xmlns:a16="http://schemas.microsoft.com/office/drawing/2014/main" id="{B9BFB697-FD16-3E78-8D7D-4A3FA973B661}"/>
              </a:ext>
            </a:extLst>
          </p:cNvPr>
          <p:cNvSpPr/>
          <p:nvPr/>
        </p:nvSpPr>
        <p:spPr>
          <a:xfrm>
            <a:off x="3322755" y="3851533"/>
            <a:ext cx="457344" cy="322317"/>
          </a:xfrm>
          <a:prstGeom prst="rightArrow">
            <a:avLst>
              <a:gd name="adj1" fmla="val 50000"/>
              <a:gd name="adj2" fmla="val 80846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B81652F-A749-D3DB-CF2B-C1594B6F43A1}"/>
              </a:ext>
            </a:extLst>
          </p:cNvPr>
          <p:cNvGrpSpPr/>
          <p:nvPr/>
        </p:nvGrpSpPr>
        <p:grpSpPr>
          <a:xfrm>
            <a:off x="3372430" y="3568830"/>
            <a:ext cx="2166694" cy="1367272"/>
            <a:chOff x="2245997" y="2129741"/>
            <a:chExt cx="2166694" cy="1367272"/>
          </a:xfrm>
          <a:noFill/>
        </p:grpSpPr>
        <p:sp>
          <p:nvSpPr>
            <p:cNvPr id="2146" name="Rectangle: Rounded Corners 2145">
              <a:extLst>
                <a:ext uri="{FF2B5EF4-FFF2-40B4-BE49-F238E27FC236}">
                  <a16:creationId xmlns:a16="http://schemas.microsoft.com/office/drawing/2014/main" id="{7494B87A-F5BD-0034-D65C-C109CFF7733D}"/>
                </a:ext>
              </a:extLst>
            </p:cNvPr>
            <p:cNvSpPr/>
            <p:nvPr/>
          </p:nvSpPr>
          <p:spPr>
            <a:xfrm>
              <a:off x="2723913" y="2129741"/>
              <a:ext cx="1210862" cy="969395"/>
            </a:xfrm>
            <a:prstGeom prst="roundRect">
              <a:avLst>
                <a:gd name="adj" fmla="val 6045"/>
              </a:avLst>
            </a:prstGeom>
            <a:grpFill/>
            <a:ln w="76200"/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TextBox 9">
              <a:extLst>
                <a:ext uri="{FF2B5EF4-FFF2-40B4-BE49-F238E27FC236}">
                  <a16:creationId xmlns:a16="http://schemas.microsoft.com/office/drawing/2014/main" id="{08509D98-9E94-C2D4-5F45-DF5EA3668682}"/>
                </a:ext>
              </a:extLst>
            </p:cNvPr>
            <p:cNvSpPr txBox="1"/>
            <p:nvPr/>
          </p:nvSpPr>
          <p:spPr>
            <a:xfrm>
              <a:off x="2245997" y="3209690"/>
              <a:ext cx="2166694" cy="287323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Upload Image</a:t>
              </a:r>
            </a:p>
          </p:txBody>
        </p:sp>
        <p:pic>
          <p:nvPicPr>
            <p:cNvPr id="25" name="Picture 2" descr="Upload - Free computer icons">
              <a:extLst>
                <a:ext uri="{FF2B5EF4-FFF2-40B4-BE49-F238E27FC236}">
                  <a16:creationId xmlns:a16="http://schemas.microsoft.com/office/drawing/2014/main" id="{FDB34E65-20FE-289A-C03B-DEC8215175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6000"/>
                      </a14:imgEffect>
                      <a14:imgEffect>
                        <a14:saturation sat="246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9522" y="2228483"/>
              <a:ext cx="699644" cy="699644"/>
            </a:xfrm>
            <a:prstGeom prst="rect">
              <a:avLst/>
            </a:prstGeom>
            <a:grpFill/>
          </p:spPr>
        </p:pic>
      </p:grpSp>
      <p:sp>
        <p:nvSpPr>
          <p:cNvPr id="2160" name="Arrow: Right 2159">
            <a:extLst>
              <a:ext uri="{FF2B5EF4-FFF2-40B4-BE49-F238E27FC236}">
                <a16:creationId xmlns:a16="http://schemas.microsoft.com/office/drawing/2014/main" id="{0CC83507-3C6E-5728-2B09-2FAE0DC54894}"/>
              </a:ext>
            </a:extLst>
          </p:cNvPr>
          <p:cNvSpPr/>
          <p:nvPr/>
        </p:nvSpPr>
        <p:spPr>
          <a:xfrm rot="10800000">
            <a:off x="3310742" y="5486655"/>
            <a:ext cx="459764" cy="322317"/>
          </a:xfrm>
          <a:prstGeom prst="rightArrow">
            <a:avLst>
              <a:gd name="adj1" fmla="val 50000"/>
              <a:gd name="adj2" fmla="val 73052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1B60E0B-DE18-D6BC-1843-B56D50D64D52}"/>
              </a:ext>
            </a:extLst>
          </p:cNvPr>
          <p:cNvGrpSpPr/>
          <p:nvPr/>
        </p:nvGrpSpPr>
        <p:grpSpPr>
          <a:xfrm>
            <a:off x="3564833" y="5125640"/>
            <a:ext cx="1781888" cy="1371434"/>
            <a:chOff x="2411056" y="4379864"/>
            <a:chExt cx="1781888" cy="1371434"/>
          </a:xfrm>
          <a:noFill/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ED4C856-E7B1-586D-79E0-3E86BFD6031D}"/>
                </a:ext>
              </a:extLst>
            </p:cNvPr>
            <p:cNvSpPr/>
            <p:nvPr/>
          </p:nvSpPr>
          <p:spPr>
            <a:xfrm>
              <a:off x="2670294" y="4379864"/>
              <a:ext cx="1263412" cy="990489"/>
            </a:xfrm>
            <a:prstGeom prst="roundRect">
              <a:avLst>
                <a:gd name="adj" fmla="val 6045"/>
              </a:avLst>
            </a:prstGeom>
            <a:grpFill/>
            <a:ln w="76200"/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TextBox 9">
              <a:extLst>
                <a:ext uri="{FF2B5EF4-FFF2-40B4-BE49-F238E27FC236}">
                  <a16:creationId xmlns:a16="http://schemas.microsoft.com/office/drawing/2014/main" id="{FF5DE365-9439-CCC0-6F72-0693713BA656}"/>
                </a:ext>
              </a:extLst>
            </p:cNvPr>
            <p:cNvSpPr txBox="1"/>
            <p:nvPr/>
          </p:nvSpPr>
          <p:spPr>
            <a:xfrm>
              <a:off x="2411056" y="5463976"/>
              <a:ext cx="1781888" cy="287322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Present Results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196F51A-6845-F5DD-2D0F-2CF76F5C59F4}"/>
                </a:ext>
              </a:extLst>
            </p:cNvPr>
            <p:cNvGrpSpPr/>
            <p:nvPr/>
          </p:nvGrpSpPr>
          <p:grpSpPr>
            <a:xfrm>
              <a:off x="2896458" y="4551091"/>
              <a:ext cx="811087" cy="684498"/>
              <a:chOff x="2560260" y="4074138"/>
              <a:chExt cx="1418317" cy="1196956"/>
            </a:xfrm>
            <a:grpFill/>
          </p:grpSpPr>
          <p:pic>
            <p:nvPicPr>
              <p:cNvPr id="7" name="Picture 6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97D27CC3-DC63-5B82-87D0-FE4DE63FF7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Photocopy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0260" y="4074138"/>
                <a:ext cx="787872" cy="787872"/>
              </a:xfrm>
              <a:prstGeom prst="rect">
                <a:avLst/>
              </a:prstGeom>
              <a:grpFill/>
            </p:spPr>
          </p:pic>
          <p:pic>
            <p:nvPicPr>
              <p:cNvPr id="9" name="Picture 8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E9B8BA8A-DCB4-810C-470D-C42AAD0A3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biLevel thresh="25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000"/>
                        </a14:imgEffect>
                        <a14:imgEffect>
                          <a14:colorTemperature colorTemp="1500"/>
                        </a14:imgEffect>
                        <a14:imgEffect>
                          <a14:saturation sat="0"/>
                        </a14:imgEffect>
                        <a14:imgEffect>
                          <a14:brightnessContrast bright="100000" contrast="-9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40100" y="4632617"/>
                <a:ext cx="638477" cy="638477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173915F9-F357-C8EB-C475-C6D6DB6EE93D}"/>
              </a:ext>
            </a:extLst>
          </p:cNvPr>
          <p:cNvSpPr txBox="1"/>
          <p:nvPr/>
        </p:nvSpPr>
        <p:spPr>
          <a:xfrm>
            <a:off x="8057943" y="4929260"/>
            <a:ext cx="1834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Random Forest 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DeepTRUTH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 </a:t>
            </a:r>
            <a:r>
              <a:rPr lang="en-US" sz="1400" b="1" dirty="0">
                <a:solidFill>
                  <a:prstClr val="white"/>
                </a:solidFill>
                <a:latin typeface="Outfit" pitchFamily="2" charset="0"/>
              </a:rPr>
              <a:t>or EB0</a:t>
            </a:r>
            <a:endParaRPr lang="en-US" sz="1100" b="1" dirty="0">
              <a:solidFill>
                <a:prstClr val="white"/>
              </a:solidFill>
              <a:latin typeface="Outfit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8CCF44-1DF5-B57C-9833-ABF435FF695A}"/>
              </a:ext>
            </a:extLst>
          </p:cNvPr>
          <p:cNvSpPr txBox="1"/>
          <p:nvPr/>
        </p:nvSpPr>
        <p:spPr>
          <a:xfrm>
            <a:off x="5849077" y="4929260"/>
            <a:ext cx="179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Haar Cascade </a:t>
            </a:r>
            <a:r>
              <a:rPr lang="en-US" sz="1400" b="1" dirty="0">
                <a:solidFill>
                  <a:prstClr val="white"/>
                </a:solidFill>
                <a:latin typeface="Outfit" pitchFamily="2" charset="0"/>
              </a:rPr>
              <a:t>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prstClr val="white"/>
                </a:solidFill>
                <a:latin typeface="Outfit" pitchFamily="2" charset="0"/>
              </a:rPr>
              <a:t>MTCNN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841CC35-D5F5-09C1-AFAC-F664FE7BA6EB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8908" y="4044523"/>
            <a:ext cx="831038" cy="83103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F3A7E3D-2D68-1807-A058-450C424FC244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571117" y="4011354"/>
            <a:ext cx="808254" cy="808254"/>
          </a:xfrm>
          <a:prstGeom prst="rect">
            <a:avLst/>
          </a:prstGeom>
        </p:spPr>
      </p:pic>
      <p:sp>
        <p:nvSpPr>
          <p:cNvPr id="50" name="Arrow: Right 49">
            <a:extLst>
              <a:ext uri="{FF2B5EF4-FFF2-40B4-BE49-F238E27FC236}">
                <a16:creationId xmlns:a16="http://schemas.microsoft.com/office/drawing/2014/main" id="{DC93126B-C074-CEF3-42EE-6B83731C6D4B}"/>
              </a:ext>
            </a:extLst>
          </p:cNvPr>
          <p:cNvSpPr/>
          <p:nvPr/>
        </p:nvSpPr>
        <p:spPr>
          <a:xfrm>
            <a:off x="5119490" y="3851533"/>
            <a:ext cx="473331" cy="322317"/>
          </a:xfrm>
          <a:prstGeom prst="rightArrow">
            <a:avLst>
              <a:gd name="adj1" fmla="val 50000"/>
              <a:gd name="adj2" fmla="val 102669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84F2AD41-4E74-2AC4-7B37-2B0AD78AAD05}"/>
              </a:ext>
            </a:extLst>
          </p:cNvPr>
          <p:cNvSpPr/>
          <p:nvPr/>
        </p:nvSpPr>
        <p:spPr>
          <a:xfrm>
            <a:off x="7720437" y="4534351"/>
            <a:ext cx="278797" cy="322317"/>
          </a:xfrm>
          <a:prstGeom prst="rightArrow">
            <a:avLst>
              <a:gd name="adj1" fmla="val 50000"/>
              <a:gd name="adj2" fmla="val 102669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3" name="Connector: Elbow 102">
            <a:extLst>
              <a:ext uri="{FF2B5EF4-FFF2-40B4-BE49-F238E27FC236}">
                <a16:creationId xmlns:a16="http://schemas.microsoft.com/office/drawing/2014/main" id="{EBBF32F2-8732-F239-F969-097B087378D1}"/>
              </a:ext>
            </a:extLst>
          </p:cNvPr>
          <p:cNvCxnSpPr>
            <a:cxnSpLocks/>
            <a:stCxn id="6" idx="3"/>
            <a:endCxn id="4" idx="3"/>
          </p:cNvCxnSpPr>
          <p:nvPr/>
        </p:nvCxnSpPr>
        <p:spPr>
          <a:xfrm flipH="1">
            <a:off x="5087483" y="4842480"/>
            <a:ext cx="5036957" cy="778405"/>
          </a:xfrm>
          <a:prstGeom prst="bentConnector5">
            <a:avLst>
              <a:gd name="adj1" fmla="val -4538"/>
              <a:gd name="adj2" fmla="val 192991"/>
              <a:gd name="adj3" fmla="val 91843"/>
            </a:avLst>
          </a:prstGeom>
          <a:ln w="57150">
            <a:solidFill>
              <a:schemeClr val="bg1"/>
            </a:solidFill>
            <a:prstDash val="sysDash"/>
            <a:headEnd type="oval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1" name="TextBox 9">
            <a:extLst>
              <a:ext uri="{FF2B5EF4-FFF2-40B4-BE49-F238E27FC236}">
                <a16:creationId xmlns:a16="http://schemas.microsoft.com/office/drawing/2014/main" id="{84A0D5FB-7196-4454-08D2-49AE2CE7C254}"/>
              </a:ext>
            </a:extLst>
          </p:cNvPr>
          <p:cNvSpPr txBox="1"/>
          <p:nvPr/>
        </p:nvSpPr>
        <p:spPr>
          <a:xfrm>
            <a:off x="10576081" y="4170599"/>
            <a:ext cx="1740210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HTML, CSS</a:t>
            </a:r>
          </a:p>
        </p:txBody>
      </p:sp>
      <p:sp>
        <p:nvSpPr>
          <p:cNvPr id="2122" name="TextBox 9">
            <a:extLst>
              <a:ext uri="{FF2B5EF4-FFF2-40B4-BE49-F238E27FC236}">
                <a16:creationId xmlns:a16="http://schemas.microsoft.com/office/drawing/2014/main" id="{ED7A3F15-AB08-1680-D216-76796DA5C0D0}"/>
              </a:ext>
            </a:extLst>
          </p:cNvPr>
          <p:cNvSpPr txBox="1"/>
          <p:nvPr/>
        </p:nvSpPr>
        <p:spPr>
          <a:xfrm>
            <a:off x="10576081" y="4536940"/>
            <a:ext cx="1740210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defTabSz="609630">
              <a:defRPr/>
            </a:pPr>
            <a:r>
              <a:rPr lang="en-US" sz="2000" b="1" dirty="0">
                <a:solidFill>
                  <a:srgbClr val="C0504D"/>
                </a:solidFill>
                <a:latin typeface="Outfit" pitchFamily="2" charset="0"/>
                <a:ea typeface="Montserrat Bold"/>
                <a:cs typeface="Montserrat Bold"/>
                <a:sym typeface="Montserrat Bold"/>
              </a:rPr>
              <a:t>Java</a:t>
            </a:r>
          </a:p>
        </p:txBody>
      </p:sp>
      <p:sp>
        <p:nvSpPr>
          <p:cNvPr id="2123" name="TextBox 9">
            <a:extLst>
              <a:ext uri="{FF2B5EF4-FFF2-40B4-BE49-F238E27FC236}">
                <a16:creationId xmlns:a16="http://schemas.microsoft.com/office/drawing/2014/main" id="{F041768F-4CEF-9DD4-65EC-E0F8111F8210}"/>
              </a:ext>
            </a:extLst>
          </p:cNvPr>
          <p:cNvSpPr txBox="1"/>
          <p:nvPr/>
        </p:nvSpPr>
        <p:spPr>
          <a:xfrm>
            <a:off x="10576081" y="4917309"/>
            <a:ext cx="1740210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Python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221AE5-FAB8-E2A9-CC0A-923189B639CE}"/>
              </a:ext>
            </a:extLst>
          </p:cNvPr>
          <p:cNvGrpSpPr/>
          <p:nvPr/>
        </p:nvGrpSpPr>
        <p:grpSpPr>
          <a:xfrm>
            <a:off x="1493777" y="3395806"/>
            <a:ext cx="2150276" cy="2468888"/>
            <a:chOff x="1493777" y="3395806"/>
            <a:chExt cx="2150276" cy="2468888"/>
          </a:xfrm>
        </p:grpSpPr>
        <p:sp>
          <p:nvSpPr>
            <p:cNvPr id="2153" name="Thought Bubble: Cloud 2152">
              <a:extLst>
                <a:ext uri="{FF2B5EF4-FFF2-40B4-BE49-F238E27FC236}">
                  <a16:creationId xmlns:a16="http://schemas.microsoft.com/office/drawing/2014/main" id="{F576EC56-49D2-55AA-AB09-3255D94F6761}"/>
                </a:ext>
              </a:extLst>
            </p:cNvPr>
            <p:cNvSpPr/>
            <p:nvPr/>
          </p:nvSpPr>
          <p:spPr>
            <a:xfrm>
              <a:off x="1493777" y="3395806"/>
              <a:ext cx="1669937" cy="575685"/>
            </a:xfrm>
            <a:prstGeom prst="cloudCallout">
              <a:avLst>
                <a:gd name="adj1" fmla="val 7052"/>
                <a:gd name="adj2" fmla="val 88656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2155" name="TextBox 9">
              <a:extLst>
                <a:ext uri="{FF2B5EF4-FFF2-40B4-BE49-F238E27FC236}">
                  <a16:creationId xmlns:a16="http://schemas.microsoft.com/office/drawing/2014/main" id="{9A4E0E7B-594A-02E8-8E90-6F47865B44AF}"/>
                </a:ext>
              </a:extLst>
            </p:cNvPr>
            <p:cNvSpPr txBox="1"/>
            <p:nvPr/>
          </p:nvSpPr>
          <p:spPr>
            <a:xfrm>
              <a:off x="1567366" y="3546056"/>
              <a:ext cx="1438431" cy="2051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Is this image real?</a:t>
              </a:r>
            </a:p>
          </p:txBody>
        </p:sp>
        <p:grpSp>
          <p:nvGrpSpPr>
            <p:cNvPr id="2133" name="Group 2132">
              <a:extLst>
                <a:ext uri="{FF2B5EF4-FFF2-40B4-BE49-F238E27FC236}">
                  <a16:creationId xmlns:a16="http://schemas.microsoft.com/office/drawing/2014/main" id="{DEEC4CEC-0C0B-DCB5-4F83-A33FFB42C767}"/>
                </a:ext>
              </a:extLst>
            </p:cNvPr>
            <p:cNvGrpSpPr/>
            <p:nvPr/>
          </p:nvGrpSpPr>
          <p:grpSpPr>
            <a:xfrm>
              <a:off x="1870808" y="4091449"/>
              <a:ext cx="1773245" cy="1773245"/>
              <a:chOff x="682629" y="3948798"/>
              <a:chExt cx="1249102" cy="1249102"/>
            </a:xfrm>
          </p:grpSpPr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989ACB11-62A9-5DE2-F392-C602F2626B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82629" y="3948798"/>
                <a:ext cx="1249102" cy="1249102"/>
              </a:xfrm>
              <a:prstGeom prst="rect">
                <a:avLst/>
              </a:prstGeom>
            </p:spPr>
          </p:pic>
          <p:pic>
            <p:nvPicPr>
              <p:cNvPr id="2130" name="Picture 2129">
                <a:extLst>
                  <a:ext uri="{FF2B5EF4-FFF2-40B4-BE49-F238E27FC236}">
                    <a16:creationId xmlns:a16="http://schemas.microsoft.com/office/drawing/2014/main" id="{76E8891B-DAF8-14DD-3562-15B5B491BB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rcRect l="5710" t="5711" r="5710" b="5711"/>
              <a:stretch>
                <a:fillRect/>
              </a:stretch>
            </p:blipFill>
            <p:spPr>
              <a:xfrm>
                <a:off x="1154232" y="3990178"/>
                <a:ext cx="234362" cy="234360"/>
              </a:xfrm>
              <a:prstGeom prst="rect">
                <a:avLst/>
              </a:prstGeom>
            </p:spPr>
          </p:pic>
        </p:grp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90B8C516-E154-FA1C-C907-E4BA776FA0BA}"/>
              </a:ext>
            </a:extLst>
          </p:cNvPr>
          <p:cNvSpPr/>
          <p:nvPr/>
        </p:nvSpPr>
        <p:spPr>
          <a:xfrm>
            <a:off x="2480345" y="2038847"/>
            <a:ext cx="892085" cy="4965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Outfit" pitchFamily="2" charset="0"/>
              </a:rPr>
              <a:t>Image Displayed 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696AE001-BBC2-48F5-90DD-035E90321D70}"/>
              </a:ext>
            </a:extLst>
          </p:cNvPr>
          <p:cNvSpPr/>
          <p:nvPr/>
        </p:nvSpPr>
        <p:spPr>
          <a:xfrm>
            <a:off x="3539860" y="1964426"/>
            <a:ext cx="1180419" cy="645382"/>
          </a:xfrm>
          <a:prstGeom prst="roundRect">
            <a:avLst>
              <a:gd name="adj" fmla="val 2584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Outfit" pitchFamily="2" charset="0"/>
              </a:rPr>
              <a:t>Select Face Detection Method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B07B6DDD-23CD-D890-00CD-2E69CC250C9B}"/>
              </a:ext>
            </a:extLst>
          </p:cNvPr>
          <p:cNvGrpSpPr/>
          <p:nvPr/>
        </p:nvGrpSpPr>
        <p:grpSpPr>
          <a:xfrm>
            <a:off x="5098845" y="1901969"/>
            <a:ext cx="1226985" cy="770296"/>
            <a:chOff x="-489939" y="2484830"/>
            <a:chExt cx="1737180" cy="1337819"/>
          </a:xfrm>
        </p:grpSpPr>
        <p:sp>
          <p:nvSpPr>
            <p:cNvPr id="115" name="Rectangle: Rounded Corners 114">
              <a:extLst>
                <a:ext uri="{FF2B5EF4-FFF2-40B4-BE49-F238E27FC236}">
                  <a16:creationId xmlns:a16="http://schemas.microsoft.com/office/drawing/2014/main" id="{7F81D543-8B1F-5A07-61F4-FF1A0D5F154E}"/>
                </a:ext>
              </a:extLst>
            </p:cNvPr>
            <p:cNvSpPr/>
            <p:nvPr/>
          </p:nvSpPr>
          <p:spPr>
            <a:xfrm>
              <a:off x="-489939" y="2484830"/>
              <a:ext cx="1737180" cy="630821"/>
            </a:xfrm>
            <a:prstGeom prst="roundRect">
              <a:avLst>
                <a:gd name="adj" fmla="val 2474"/>
              </a:avLst>
            </a:prstGeom>
            <a:solidFill>
              <a:srgbClr val="FFF2C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Outfit" pitchFamily="2" charset="0"/>
                </a:rPr>
                <a:t>Haar Cascade Detection</a:t>
              </a:r>
            </a:p>
          </p:txBody>
        </p:sp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31CC9FA8-E64B-4EFE-06DB-26CF6C6B387E}"/>
                </a:ext>
              </a:extLst>
            </p:cNvPr>
            <p:cNvSpPr/>
            <p:nvPr/>
          </p:nvSpPr>
          <p:spPr>
            <a:xfrm>
              <a:off x="-489939" y="3191828"/>
              <a:ext cx="1737180" cy="630821"/>
            </a:xfrm>
            <a:prstGeom prst="roundRect">
              <a:avLst>
                <a:gd name="adj" fmla="val 2474"/>
              </a:avLst>
            </a:prstGeom>
            <a:solidFill>
              <a:srgbClr val="FFF2C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Outfit" pitchFamily="2" charset="0"/>
                </a:rPr>
                <a:t>MTCNN Detection</a:t>
              </a:r>
            </a:p>
          </p:txBody>
        </p:sp>
      </p:grpSp>
      <p:sp>
        <p:nvSpPr>
          <p:cNvPr id="117" name="Rectangle 116">
            <a:extLst>
              <a:ext uri="{FF2B5EF4-FFF2-40B4-BE49-F238E27FC236}">
                <a16:creationId xmlns:a16="http://schemas.microsoft.com/office/drawing/2014/main" id="{529CC27E-E6B1-1E95-2ADB-16C41EAF5D58}"/>
              </a:ext>
            </a:extLst>
          </p:cNvPr>
          <p:cNvSpPr/>
          <p:nvPr/>
        </p:nvSpPr>
        <p:spPr>
          <a:xfrm>
            <a:off x="6637479" y="1971707"/>
            <a:ext cx="875607" cy="6308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Outfit" pitchFamily="2" charset="0"/>
              </a:rPr>
              <a:t>Return Detection Results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8CA806D8-1075-E395-3E50-FAF57403619E}"/>
              </a:ext>
            </a:extLst>
          </p:cNvPr>
          <p:cNvSpPr/>
          <p:nvPr/>
        </p:nvSpPr>
        <p:spPr>
          <a:xfrm>
            <a:off x="7732228" y="1964426"/>
            <a:ext cx="1266674" cy="645382"/>
          </a:xfrm>
          <a:prstGeom prst="roundRect">
            <a:avLst>
              <a:gd name="adj" fmla="val 2308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Outfit" pitchFamily="2" charset="0"/>
              </a:rPr>
              <a:t>Select Face Classification Method</a:t>
            </a: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738578FE-926D-0E9A-E45D-4B0E71FE62E7}"/>
              </a:ext>
            </a:extLst>
          </p:cNvPr>
          <p:cNvGrpSpPr/>
          <p:nvPr/>
        </p:nvGrpSpPr>
        <p:grpSpPr>
          <a:xfrm>
            <a:off x="9310551" y="1703421"/>
            <a:ext cx="1100161" cy="1167392"/>
            <a:chOff x="-774488" y="5827788"/>
            <a:chExt cx="1554235" cy="2027486"/>
          </a:xfrm>
          <a:solidFill>
            <a:srgbClr val="FFF2CC"/>
          </a:solidFill>
        </p:grpSpPr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96AD747C-DD4D-076A-0D74-693516B47F1B}"/>
                </a:ext>
              </a:extLst>
            </p:cNvPr>
            <p:cNvSpPr/>
            <p:nvPr/>
          </p:nvSpPr>
          <p:spPr>
            <a:xfrm>
              <a:off x="-766841" y="5827788"/>
              <a:ext cx="1546588" cy="630821"/>
            </a:xfrm>
            <a:prstGeom prst="roundRect">
              <a:avLst>
                <a:gd name="adj" fmla="val 2474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Outfit" pitchFamily="2" charset="0"/>
                </a:rPr>
                <a:t>Random Forest</a:t>
              </a:r>
            </a:p>
          </p:txBody>
        </p:sp>
        <p:sp>
          <p:nvSpPr>
            <p:cNvPr id="121" name="Rectangle: Rounded Corners 120">
              <a:extLst>
                <a:ext uri="{FF2B5EF4-FFF2-40B4-BE49-F238E27FC236}">
                  <a16:creationId xmlns:a16="http://schemas.microsoft.com/office/drawing/2014/main" id="{368B588C-A2DE-1ED0-CBD5-2A6F92959A86}"/>
                </a:ext>
              </a:extLst>
            </p:cNvPr>
            <p:cNvSpPr/>
            <p:nvPr/>
          </p:nvSpPr>
          <p:spPr>
            <a:xfrm>
              <a:off x="-774488" y="6526120"/>
              <a:ext cx="1546588" cy="630821"/>
            </a:xfrm>
            <a:prstGeom prst="roundRect">
              <a:avLst>
                <a:gd name="adj" fmla="val 2474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err="1">
                  <a:solidFill>
                    <a:schemeClr val="tx1"/>
                  </a:solidFill>
                  <a:latin typeface="Outfit" pitchFamily="2" charset="0"/>
                </a:rPr>
                <a:t>DeepTRUTH</a:t>
              </a:r>
              <a:endParaRPr lang="en-US" sz="1200" b="1" dirty="0">
                <a:solidFill>
                  <a:schemeClr val="tx1"/>
                </a:solidFill>
                <a:latin typeface="Outfit" pitchFamily="2" charset="0"/>
              </a:endParaRPr>
            </a:p>
          </p:txBody>
        </p:sp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7BD92F7B-C061-FD8B-435C-B8C4B2AD8E41}"/>
                </a:ext>
              </a:extLst>
            </p:cNvPr>
            <p:cNvSpPr/>
            <p:nvPr/>
          </p:nvSpPr>
          <p:spPr>
            <a:xfrm>
              <a:off x="-766841" y="7224453"/>
              <a:ext cx="1546588" cy="630821"/>
            </a:xfrm>
            <a:prstGeom prst="roundRect">
              <a:avLst>
                <a:gd name="adj" fmla="val 2474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Outfit" pitchFamily="2" charset="0"/>
                </a:rPr>
                <a:t>E-B0</a:t>
              </a:r>
            </a:p>
          </p:txBody>
        </p:sp>
      </p:grp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A7BA0866-AC8D-5752-AB4D-A8D972377B73}"/>
              </a:ext>
            </a:extLst>
          </p:cNvPr>
          <p:cNvSpPr/>
          <p:nvPr/>
        </p:nvSpPr>
        <p:spPr>
          <a:xfrm>
            <a:off x="10722365" y="1971707"/>
            <a:ext cx="1145888" cy="630820"/>
          </a:xfrm>
          <a:prstGeom prst="roundRect">
            <a:avLst>
              <a:gd name="adj" fmla="val 247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Outfit" pitchFamily="2" charset="0"/>
              </a:rPr>
              <a:t>Return Classification Results</a:t>
            </a:r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EA26799E-0B62-36E2-B970-BE17BB109FB1}"/>
              </a:ext>
            </a:extLst>
          </p:cNvPr>
          <p:cNvCxnSpPr>
            <a:cxnSpLocks/>
            <a:stCxn id="112" idx="3"/>
            <a:endCxn id="113" idx="1"/>
          </p:cNvCxnSpPr>
          <p:nvPr/>
        </p:nvCxnSpPr>
        <p:spPr>
          <a:xfrm>
            <a:off x="3372430" y="2287117"/>
            <a:ext cx="167430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or: Elbow 124">
            <a:extLst>
              <a:ext uri="{FF2B5EF4-FFF2-40B4-BE49-F238E27FC236}">
                <a16:creationId xmlns:a16="http://schemas.microsoft.com/office/drawing/2014/main" id="{9B6A7E2C-8664-A0ED-F368-31183421E5A8}"/>
              </a:ext>
            </a:extLst>
          </p:cNvPr>
          <p:cNvCxnSpPr>
            <a:cxnSpLocks/>
            <a:stCxn id="113" idx="3"/>
            <a:endCxn id="115" idx="1"/>
          </p:cNvCxnSpPr>
          <p:nvPr/>
        </p:nvCxnSpPr>
        <p:spPr>
          <a:xfrm flipV="1">
            <a:off x="4720279" y="2083578"/>
            <a:ext cx="378566" cy="203539"/>
          </a:xfrm>
          <a:prstGeom prst="bentConnector3">
            <a:avLst>
              <a:gd name="adj1" fmla="val 37118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or: Elbow 125">
            <a:extLst>
              <a:ext uri="{FF2B5EF4-FFF2-40B4-BE49-F238E27FC236}">
                <a16:creationId xmlns:a16="http://schemas.microsoft.com/office/drawing/2014/main" id="{964A9588-034E-F75F-81B3-3A188E9EF22D}"/>
              </a:ext>
            </a:extLst>
          </p:cNvPr>
          <p:cNvCxnSpPr>
            <a:cxnSpLocks/>
            <a:stCxn id="113" idx="3"/>
            <a:endCxn id="116" idx="1"/>
          </p:cNvCxnSpPr>
          <p:nvPr/>
        </p:nvCxnSpPr>
        <p:spPr>
          <a:xfrm>
            <a:off x="4720279" y="2287117"/>
            <a:ext cx="378566" cy="203540"/>
          </a:xfrm>
          <a:prstGeom prst="bentConnector3">
            <a:avLst>
              <a:gd name="adj1" fmla="val 36313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or: Elbow 126">
            <a:extLst>
              <a:ext uri="{FF2B5EF4-FFF2-40B4-BE49-F238E27FC236}">
                <a16:creationId xmlns:a16="http://schemas.microsoft.com/office/drawing/2014/main" id="{68495A34-5A23-68B5-EC38-7EEBF62918E3}"/>
              </a:ext>
            </a:extLst>
          </p:cNvPr>
          <p:cNvCxnSpPr>
            <a:cxnSpLocks/>
            <a:stCxn id="118" idx="3"/>
            <a:endCxn id="120" idx="1"/>
          </p:cNvCxnSpPr>
          <p:nvPr/>
        </p:nvCxnSpPr>
        <p:spPr>
          <a:xfrm flipV="1">
            <a:off x="8998902" y="1885029"/>
            <a:ext cx="317062" cy="402088"/>
          </a:xfrm>
          <a:prstGeom prst="bentConnector3">
            <a:avLst>
              <a:gd name="adj1" fmla="val 2674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or: Elbow 127">
            <a:extLst>
              <a:ext uri="{FF2B5EF4-FFF2-40B4-BE49-F238E27FC236}">
                <a16:creationId xmlns:a16="http://schemas.microsoft.com/office/drawing/2014/main" id="{15EDA4CC-3DC4-C785-0BB4-B8613E61FD94}"/>
              </a:ext>
            </a:extLst>
          </p:cNvPr>
          <p:cNvCxnSpPr>
            <a:cxnSpLocks/>
            <a:stCxn id="118" idx="3"/>
            <a:endCxn id="122" idx="1"/>
          </p:cNvCxnSpPr>
          <p:nvPr/>
        </p:nvCxnSpPr>
        <p:spPr>
          <a:xfrm>
            <a:off x="8998902" y="2287117"/>
            <a:ext cx="317062" cy="402088"/>
          </a:xfrm>
          <a:prstGeom prst="bentConnector3">
            <a:avLst>
              <a:gd name="adj1" fmla="val 2674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or: Elbow 128">
            <a:extLst>
              <a:ext uri="{FF2B5EF4-FFF2-40B4-BE49-F238E27FC236}">
                <a16:creationId xmlns:a16="http://schemas.microsoft.com/office/drawing/2014/main" id="{52D1FB66-C965-CDFF-A71F-0B2DFAD7B92C}"/>
              </a:ext>
            </a:extLst>
          </p:cNvPr>
          <p:cNvCxnSpPr>
            <a:cxnSpLocks/>
            <a:stCxn id="116" idx="3"/>
            <a:endCxn id="117" idx="1"/>
          </p:cNvCxnSpPr>
          <p:nvPr/>
        </p:nvCxnSpPr>
        <p:spPr>
          <a:xfrm flipV="1">
            <a:off x="6325830" y="2287117"/>
            <a:ext cx="311650" cy="203540"/>
          </a:xfrm>
          <a:prstGeom prst="bentConnector3">
            <a:avLst>
              <a:gd name="adj1" fmla="val 31232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or: Elbow 129">
            <a:extLst>
              <a:ext uri="{FF2B5EF4-FFF2-40B4-BE49-F238E27FC236}">
                <a16:creationId xmlns:a16="http://schemas.microsoft.com/office/drawing/2014/main" id="{B0715FAB-CC1E-0532-E645-E18C1780F16C}"/>
              </a:ext>
            </a:extLst>
          </p:cNvPr>
          <p:cNvCxnSpPr>
            <a:cxnSpLocks/>
            <a:stCxn id="115" idx="3"/>
            <a:endCxn id="117" idx="1"/>
          </p:cNvCxnSpPr>
          <p:nvPr/>
        </p:nvCxnSpPr>
        <p:spPr>
          <a:xfrm>
            <a:off x="6325830" y="2083578"/>
            <a:ext cx="311650" cy="203539"/>
          </a:xfrm>
          <a:prstGeom prst="bentConnector3">
            <a:avLst>
              <a:gd name="adj1" fmla="val 32048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ctor: Elbow 133">
            <a:extLst>
              <a:ext uri="{FF2B5EF4-FFF2-40B4-BE49-F238E27FC236}">
                <a16:creationId xmlns:a16="http://schemas.microsoft.com/office/drawing/2014/main" id="{3196BF50-EAD0-584B-9FE8-39AACE0FC75A}"/>
              </a:ext>
            </a:extLst>
          </p:cNvPr>
          <p:cNvCxnSpPr>
            <a:cxnSpLocks/>
            <a:stCxn id="120" idx="3"/>
            <a:endCxn id="123" idx="1"/>
          </p:cNvCxnSpPr>
          <p:nvPr/>
        </p:nvCxnSpPr>
        <p:spPr>
          <a:xfrm>
            <a:off x="10410712" y="1885029"/>
            <a:ext cx="311653" cy="402088"/>
          </a:xfrm>
          <a:prstGeom prst="bentConnector3">
            <a:avLst>
              <a:gd name="adj1" fmla="val 20624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ctor: Elbow 136">
            <a:extLst>
              <a:ext uri="{FF2B5EF4-FFF2-40B4-BE49-F238E27FC236}">
                <a16:creationId xmlns:a16="http://schemas.microsoft.com/office/drawing/2014/main" id="{A5433C85-C61C-F81D-2589-94515061FEF8}"/>
              </a:ext>
            </a:extLst>
          </p:cNvPr>
          <p:cNvCxnSpPr>
            <a:cxnSpLocks/>
            <a:stCxn id="122" idx="3"/>
            <a:endCxn id="123" idx="1"/>
          </p:cNvCxnSpPr>
          <p:nvPr/>
        </p:nvCxnSpPr>
        <p:spPr>
          <a:xfrm flipV="1">
            <a:off x="10410712" y="2287117"/>
            <a:ext cx="311653" cy="402088"/>
          </a:xfrm>
          <a:prstGeom prst="bentConnector3">
            <a:avLst>
              <a:gd name="adj1" fmla="val 2144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9DFF796F-F181-8871-D581-814B6DFEF9A1}"/>
              </a:ext>
            </a:extLst>
          </p:cNvPr>
          <p:cNvCxnSpPr>
            <a:cxnSpLocks/>
            <a:stCxn id="118" idx="3"/>
            <a:endCxn id="121" idx="1"/>
          </p:cNvCxnSpPr>
          <p:nvPr/>
        </p:nvCxnSpPr>
        <p:spPr>
          <a:xfrm>
            <a:off x="8998902" y="2287117"/>
            <a:ext cx="311650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8062D43D-26E0-5CE6-14EA-438C824935A2}"/>
              </a:ext>
            </a:extLst>
          </p:cNvPr>
          <p:cNvCxnSpPr>
            <a:cxnSpLocks/>
            <a:endCxn id="118" idx="1"/>
          </p:cNvCxnSpPr>
          <p:nvPr/>
        </p:nvCxnSpPr>
        <p:spPr>
          <a:xfrm>
            <a:off x="7433042" y="2287116"/>
            <a:ext cx="299186" cy="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4" name="Rectangle: Rounded Corners 2143">
            <a:extLst>
              <a:ext uri="{FF2B5EF4-FFF2-40B4-BE49-F238E27FC236}">
                <a16:creationId xmlns:a16="http://schemas.microsoft.com/office/drawing/2014/main" id="{C5382B36-8DFE-DD24-E3FC-AAA833C59B35}"/>
              </a:ext>
            </a:extLst>
          </p:cNvPr>
          <p:cNvSpPr/>
          <p:nvPr/>
        </p:nvSpPr>
        <p:spPr>
          <a:xfrm>
            <a:off x="1421835" y="1964426"/>
            <a:ext cx="824163" cy="645382"/>
          </a:xfrm>
          <a:prstGeom prst="roundRect">
            <a:avLst>
              <a:gd name="adj" fmla="val 2584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Outfit" pitchFamily="2" charset="0"/>
              </a:rPr>
              <a:t>Upload Image</a:t>
            </a:r>
          </a:p>
        </p:txBody>
      </p:sp>
      <p:cxnSp>
        <p:nvCxnSpPr>
          <p:cNvPr id="2145" name="Straight Arrow Connector 2144">
            <a:extLst>
              <a:ext uri="{FF2B5EF4-FFF2-40B4-BE49-F238E27FC236}">
                <a16:creationId xmlns:a16="http://schemas.microsoft.com/office/drawing/2014/main" id="{F482BC84-A05E-E93F-20DB-4295A75C224E}"/>
              </a:ext>
            </a:extLst>
          </p:cNvPr>
          <p:cNvCxnSpPr>
            <a:cxnSpLocks/>
            <a:stCxn id="2144" idx="3"/>
            <a:endCxn id="112" idx="1"/>
          </p:cNvCxnSpPr>
          <p:nvPr/>
        </p:nvCxnSpPr>
        <p:spPr>
          <a:xfrm>
            <a:off x="2245998" y="2287117"/>
            <a:ext cx="234346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94" name="Group 2193">
            <a:extLst>
              <a:ext uri="{FF2B5EF4-FFF2-40B4-BE49-F238E27FC236}">
                <a16:creationId xmlns:a16="http://schemas.microsoft.com/office/drawing/2014/main" id="{BD145D8E-22BB-B368-1052-E0B841D94535}"/>
              </a:ext>
            </a:extLst>
          </p:cNvPr>
          <p:cNvGrpSpPr/>
          <p:nvPr/>
        </p:nvGrpSpPr>
        <p:grpSpPr>
          <a:xfrm>
            <a:off x="4004173" y="1146012"/>
            <a:ext cx="3459784" cy="532740"/>
            <a:chOff x="3679166" y="1045594"/>
            <a:chExt cx="3459784" cy="532740"/>
          </a:xfrm>
        </p:grpSpPr>
        <p:sp>
          <p:nvSpPr>
            <p:cNvPr id="2183" name="Rectangle: Rounded Corners 2182">
              <a:extLst>
                <a:ext uri="{FF2B5EF4-FFF2-40B4-BE49-F238E27FC236}">
                  <a16:creationId xmlns:a16="http://schemas.microsoft.com/office/drawing/2014/main" id="{5E700D8E-780D-A4AF-BCBD-128BD1C4B4BD}"/>
                </a:ext>
              </a:extLst>
            </p:cNvPr>
            <p:cNvSpPr/>
            <p:nvPr/>
          </p:nvSpPr>
          <p:spPr>
            <a:xfrm>
              <a:off x="3679166" y="1045594"/>
              <a:ext cx="1048614" cy="532740"/>
            </a:xfrm>
            <a:prstGeom prst="roundRect">
              <a:avLst>
                <a:gd name="adj" fmla="val 25841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Outfit" pitchFamily="2" charset="0"/>
                </a:rPr>
                <a:t>User Button</a:t>
              </a:r>
            </a:p>
          </p:txBody>
        </p:sp>
        <p:sp>
          <p:nvSpPr>
            <p:cNvPr id="2184" name="Rectangle: Rounded Corners 2183">
              <a:extLst>
                <a:ext uri="{FF2B5EF4-FFF2-40B4-BE49-F238E27FC236}">
                  <a16:creationId xmlns:a16="http://schemas.microsoft.com/office/drawing/2014/main" id="{427E9AE0-F82D-7F70-7FA6-7DC218B4E120}"/>
                </a:ext>
              </a:extLst>
            </p:cNvPr>
            <p:cNvSpPr/>
            <p:nvPr/>
          </p:nvSpPr>
          <p:spPr>
            <a:xfrm>
              <a:off x="4877549" y="1045594"/>
              <a:ext cx="1048614" cy="532740"/>
            </a:xfrm>
            <a:prstGeom prst="roundRect">
              <a:avLst>
                <a:gd name="adj" fmla="val 0"/>
              </a:avLst>
            </a:prstGeom>
            <a:solidFill>
              <a:srgbClr val="FFF2C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Outfit" pitchFamily="2" charset="0"/>
                </a:rPr>
                <a:t>Selected Options</a:t>
              </a:r>
            </a:p>
          </p:txBody>
        </p:sp>
        <p:sp>
          <p:nvSpPr>
            <p:cNvPr id="2185" name="Rectangle: Rounded Corners 2184">
              <a:extLst>
                <a:ext uri="{FF2B5EF4-FFF2-40B4-BE49-F238E27FC236}">
                  <a16:creationId xmlns:a16="http://schemas.microsoft.com/office/drawing/2014/main" id="{77806A2D-FC85-1D0A-1B06-763147E8A5FB}"/>
                </a:ext>
              </a:extLst>
            </p:cNvPr>
            <p:cNvSpPr/>
            <p:nvPr/>
          </p:nvSpPr>
          <p:spPr>
            <a:xfrm>
              <a:off x="6090336" y="1045594"/>
              <a:ext cx="1048614" cy="53274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Outfit" pitchFamily="2" charset="0"/>
                </a:rPr>
                <a:t>Returned Results</a:t>
              </a:r>
            </a:p>
          </p:txBody>
        </p:sp>
      </p:grpSp>
      <p:sp>
        <p:nvSpPr>
          <p:cNvPr id="2197" name="TextBox 7">
            <a:extLst>
              <a:ext uri="{FF2B5EF4-FFF2-40B4-BE49-F238E27FC236}">
                <a16:creationId xmlns:a16="http://schemas.microsoft.com/office/drawing/2014/main" id="{7A406649-A9E0-1799-0352-04177A9DD966}"/>
              </a:ext>
            </a:extLst>
          </p:cNvPr>
          <p:cNvSpPr txBox="1"/>
          <p:nvPr/>
        </p:nvSpPr>
        <p:spPr>
          <a:xfrm>
            <a:off x="779747" y="231334"/>
            <a:ext cx="10397155" cy="67710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Website Overview</a:t>
            </a:r>
          </a:p>
        </p:txBody>
      </p:sp>
      <p:cxnSp>
        <p:nvCxnSpPr>
          <p:cNvPr id="2202" name="Straight Arrow Connector 2201">
            <a:extLst>
              <a:ext uri="{FF2B5EF4-FFF2-40B4-BE49-F238E27FC236}">
                <a16:creationId xmlns:a16="http://schemas.microsoft.com/office/drawing/2014/main" id="{65B967AB-87A0-2AE1-FE81-5630FF36B7BB}"/>
              </a:ext>
            </a:extLst>
          </p:cNvPr>
          <p:cNvCxnSpPr>
            <a:cxnSpLocks/>
          </p:cNvCxnSpPr>
          <p:nvPr/>
        </p:nvCxnSpPr>
        <p:spPr>
          <a:xfrm>
            <a:off x="10416945" y="2287115"/>
            <a:ext cx="299186" cy="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6" name="TextBox 9">
            <a:extLst>
              <a:ext uri="{FF2B5EF4-FFF2-40B4-BE49-F238E27FC236}">
                <a16:creationId xmlns:a16="http://schemas.microsoft.com/office/drawing/2014/main" id="{BBF24E59-77CD-8623-E083-6188A7C9B83E}"/>
              </a:ext>
            </a:extLst>
          </p:cNvPr>
          <p:cNvSpPr txBox="1"/>
          <p:nvPr/>
        </p:nvSpPr>
        <p:spPr>
          <a:xfrm>
            <a:off x="239086" y="1096648"/>
            <a:ext cx="1594830" cy="73866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System Workflow</a:t>
            </a:r>
          </a:p>
        </p:txBody>
      </p:sp>
      <p:sp>
        <p:nvSpPr>
          <p:cNvPr id="2217" name="TextBox 9">
            <a:extLst>
              <a:ext uri="{FF2B5EF4-FFF2-40B4-BE49-F238E27FC236}">
                <a16:creationId xmlns:a16="http://schemas.microsoft.com/office/drawing/2014/main" id="{FFAA69A1-ABE4-22C2-593C-9DADF084DBDA}"/>
              </a:ext>
            </a:extLst>
          </p:cNvPr>
          <p:cNvSpPr txBox="1"/>
          <p:nvPr/>
        </p:nvSpPr>
        <p:spPr>
          <a:xfrm>
            <a:off x="170251" y="4279447"/>
            <a:ext cx="1957684" cy="73866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lvl="0" algn="ctr" defTabSz="609630">
              <a:defRPr/>
            </a:pPr>
            <a:r>
              <a:rPr lang="en-US" sz="2400" b="1" dirty="0">
                <a:solidFill>
                  <a:srgbClr val="FFFFFF"/>
                </a:solidFill>
                <a:latin typeface="Outfit" pitchFamily="2" charset="0"/>
                <a:ea typeface="Montserrat Bold"/>
                <a:cs typeface="Montserrat Bold"/>
                <a:sym typeface="Montserrat Bold"/>
              </a:rPr>
              <a:t>System Architecture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utfit" pitchFamily="2" charset="0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7CDAB90-7D66-81B3-5B00-728375363F7D}"/>
              </a:ext>
            </a:extLst>
          </p:cNvPr>
          <p:cNvSpPr txBox="1"/>
          <p:nvPr/>
        </p:nvSpPr>
        <p:spPr>
          <a:xfrm>
            <a:off x="897422" y="7812139"/>
            <a:ext cx="10397155" cy="67710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Website Demonstration!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3588BA64-1A78-D96E-CCC6-17E9510ADE4C}"/>
              </a:ext>
            </a:extLst>
          </p:cNvPr>
          <p:cNvSpPr txBox="1"/>
          <p:nvPr/>
        </p:nvSpPr>
        <p:spPr>
          <a:xfrm>
            <a:off x="897422" y="7319696"/>
            <a:ext cx="10397155" cy="4924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Time for the….</a:t>
            </a:r>
          </a:p>
        </p:txBody>
      </p:sp>
    </p:spTree>
    <p:extLst>
      <p:ext uri="{BB962C8B-B14F-4D97-AF65-F5344CB8AC3E}">
        <p14:creationId xmlns:p14="http://schemas.microsoft.com/office/powerpoint/2010/main" val="8320933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 animBg="1"/>
      <p:bldP spid="12" grpId="0" animBg="1"/>
      <p:bldP spid="20" grpId="0"/>
      <p:bldP spid="11" grpId="0" animBg="1"/>
      <p:bldP spid="19" grpId="0"/>
      <p:bldP spid="22" grpId="0"/>
      <p:bldP spid="2159" grpId="0" animBg="1"/>
      <p:bldP spid="2160" grpId="0" animBg="1"/>
      <p:bldP spid="28" grpId="0"/>
      <p:bldP spid="10" grpId="0"/>
      <p:bldP spid="50" grpId="0" animBg="1"/>
      <p:bldP spid="51" grpId="0" animBg="1"/>
      <p:bldP spid="2121" grpId="0"/>
      <p:bldP spid="2122" grpId="0"/>
      <p:bldP spid="2123" grpId="0"/>
      <p:bldP spid="112" grpId="0" animBg="1"/>
      <p:bldP spid="113" grpId="0" animBg="1"/>
      <p:bldP spid="117" grpId="0" animBg="1"/>
      <p:bldP spid="118" grpId="0" animBg="1"/>
      <p:bldP spid="123" grpId="0" animBg="1"/>
      <p:bldP spid="2144" grpId="0" animBg="1"/>
      <p:bldP spid="22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C2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A2549B-3326-0140-201E-6653175FA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7" name="TextBox 7">
            <a:extLst>
              <a:ext uri="{FF2B5EF4-FFF2-40B4-BE49-F238E27FC236}">
                <a16:creationId xmlns:a16="http://schemas.microsoft.com/office/drawing/2014/main" id="{439C833E-ED2C-C160-9F23-0F932C54D89A}"/>
              </a:ext>
            </a:extLst>
          </p:cNvPr>
          <p:cNvSpPr txBox="1"/>
          <p:nvPr/>
        </p:nvSpPr>
        <p:spPr>
          <a:xfrm>
            <a:off x="897422" y="3090446"/>
            <a:ext cx="10397155" cy="67710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Website Demonstration!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62A6F9AB-CCCF-0EEF-4AD4-E22AA4DEA4C8}"/>
              </a:ext>
            </a:extLst>
          </p:cNvPr>
          <p:cNvSpPr txBox="1"/>
          <p:nvPr/>
        </p:nvSpPr>
        <p:spPr>
          <a:xfrm>
            <a:off x="897422" y="2598003"/>
            <a:ext cx="10397155" cy="4924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Time for the….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56C52C81-5880-EA50-9C6A-B9FF916F8179}"/>
              </a:ext>
            </a:extLst>
          </p:cNvPr>
          <p:cNvSpPr txBox="1"/>
          <p:nvPr/>
        </p:nvSpPr>
        <p:spPr>
          <a:xfrm>
            <a:off x="5539124" y="-4829084"/>
            <a:ext cx="4549543" cy="45134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Back End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FC66FCF-8FA2-72E2-7D3F-6AE18218565E}"/>
              </a:ext>
            </a:extLst>
          </p:cNvPr>
          <p:cNvSpPr/>
          <p:nvPr/>
        </p:nvSpPr>
        <p:spPr>
          <a:xfrm>
            <a:off x="5539124" y="-4246433"/>
            <a:ext cx="4585316" cy="2547300"/>
          </a:xfrm>
          <a:prstGeom prst="roundRect">
            <a:avLst>
              <a:gd name="adj" fmla="val 4284"/>
            </a:avLst>
          </a:prstGeom>
          <a:noFill/>
          <a:ln w="76200">
            <a:solidFill>
              <a:schemeClr val="accent2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54FF8F-8707-39C9-1980-6CF369DB8734}"/>
              </a:ext>
            </a:extLst>
          </p:cNvPr>
          <p:cNvSpPr/>
          <p:nvPr/>
        </p:nvSpPr>
        <p:spPr>
          <a:xfrm>
            <a:off x="7999234" y="-4029403"/>
            <a:ext cx="1880958" cy="1791850"/>
          </a:xfrm>
          <a:prstGeom prst="roundRect">
            <a:avLst>
              <a:gd name="adj" fmla="val 2252"/>
            </a:avLst>
          </a:prstGeom>
          <a:noFill/>
          <a:ln w="76200">
            <a:solidFill>
              <a:schemeClr val="accent3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67A9BDCC-30A5-0D88-DA45-356990C4F0F0}"/>
              </a:ext>
            </a:extLst>
          </p:cNvPr>
          <p:cNvSpPr txBox="1"/>
          <p:nvPr/>
        </p:nvSpPr>
        <p:spPr>
          <a:xfrm>
            <a:off x="8034765" y="-2101159"/>
            <a:ext cx="1880959" cy="287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67" b="1" dirty="0">
                <a:solidFill>
                  <a:srgbClr val="9BBB59"/>
                </a:solidFill>
                <a:latin typeface="Outfit" pitchFamily="2" charset="0"/>
                <a:ea typeface="Montserrat Bold"/>
                <a:cs typeface="Montserrat Bold"/>
                <a:sym typeface="Montserrat Bold"/>
              </a:rPr>
              <a:t>Classify Faces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Outfit" pitchFamily="2" charset="0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9EDE458-AFBD-BCED-AE52-937DDA156FD2}"/>
              </a:ext>
            </a:extLst>
          </p:cNvPr>
          <p:cNvSpPr/>
          <p:nvPr/>
        </p:nvSpPr>
        <p:spPr>
          <a:xfrm>
            <a:off x="5803948" y="-3990870"/>
            <a:ext cx="1880958" cy="1791849"/>
          </a:xfrm>
          <a:prstGeom prst="roundRect">
            <a:avLst>
              <a:gd name="adj" fmla="val 2252"/>
            </a:avLst>
          </a:prstGeom>
          <a:noFill/>
          <a:ln w="76200">
            <a:solidFill>
              <a:schemeClr val="accent3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718029D2-336D-E632-2E27-52C9274AA7B5}"/>
              </a:ext>
            </a:extLst>
          </p:cNvPr>
          <p:cNvSpPr txBox="1"/>
          <p:nvPr/>
        </p:nvSpPr>
        <p:spPr>
          <a:xfrm>
            <a:off x="5711643" y="-2101159"/>
            <a:ext cx="2065570" cy="287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Detect Faces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0A99FC9A-345C-583B-36AF-93A1113843BB}"/>
              </a:ext>
            </a:extLst>
          </p:cNvPr>
          <p:cNvSpPr txBox="1"/>
          <p:nvPr/>
        </p:nvSpPr>
        <p:spPr>
          <a:xfrm>
            <a:off x="3564833" y="-4731335"/>
            <a:ext cx="1781888" cy="36933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Front End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10BD3D7-2782-42CB-2061-824D425E17BF}"/>
              </a:ext>
            </a:extLst>
          </p:cNvPr>
          <p:cNvSpPr/>
          <p:nvPr/>
        </p:nvSpPr>
        <p:spPr>
          <a:xfrm>
            <a:off x="3322755" y="-3963730"/>
            <a:ext cx="457344" cy="322317"/>
          </a:xfrm>
          <a:prstGeom prst="rightArrow">
            <a:avLst>
              <a:gd name="adj1" fmla="val 50000"/>
              <a:gd name="adj2" fmla="val 80846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52AFEEF-06F0-93C7-F7BF-4BE060623537}"/>
              </a:ext>
            </a:extLst>
          </p:cNvPr>
          <p:cNvGrpSpPr/>
          <p:nvPr/>
        </p:nvGrpSpPr>
        <p:grpSpPr>
          <a:xfrm>
            <a:off x="3372430" y="-4246433"/>
            <a:ext cx="2166694" cy="1367272"/>
            <a:chOff x="2245997" y="2129741"/>
            <a:chExt cx="2166694" cy="1367272"/>
          </a:xfrm>
          <a:noFill/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649D206-8E91-8ABC-D7AC-DC9A9B0774FB}"/>
                </a:ext>
              </a:extLst>
            </p:cNvPr>
            <p:cNvSpPr/>
            <p:nvPr/>
          </p:nvSpPr>
          <p:spPr>
            <a:xfrm>
              <a:off x="2723913" y="2129741"/>
              <a:ext cx="1210862" cy="969395"/>
            </a:xfrm>
            <a:prstGeom prst="roundRect">
              <a:avLst>
                <a:gd name="adj" fmla="val 6045"/>
              </a:avLst>
            </a:prstGeom>
            <a:grpFill/>
            <a:ln w="76200"/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50CCCDB4-E993-DA68-45A7-2710EF46B663}"/>
                </a:ext>
              </a:extLst>
            </p:cNvPr>
            <p:cNvSpPr txBox="1"/>
            <p:nvPr/>
          </p:nvSpPr>
          <p:spPr>
            <a:xfrm>
              <a:off x="2245997" y="3209690"/>
              <a:ext cx="2166694" cy="287323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Upload Image</a:t>
              </a:r>
            </a:p>
          </p:txBody>
        </p:sp>
        <p:pic>
          <p:nvPicPr>
            <p:cNvPr id="14" name="Picture 2" descr="Upload - Free computer icons">
              <a:extLst>
                <a:ext uri="{FF2B5EF4-FFF2-40B4-BE49-F238E27FC236}">
                  <a16:creationId xmlns:a16="http://schemas.microsoft.com/office/drawing/2014/main" id="{C6D060D7-A400-035C-934C-D80FF8EEBC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6000"/>
                      </a14:imgEffect>
                      <a14:imgEffect>
                        <a14:saturation sat="246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9522" y="2228483"/>
              <a:ext cx="699644" cy="699644"/>
            </a:xfrm>
            <a:prstGeom prst="rect">
              <a:avLst/>
            </a:prstGeom>
            <a:grpFill/>
          </p:spPr>
        </p:pic>
      </p:grp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9996E5B3-36D0-01B3-DC7A-22F0E59621F2}"/>
              </a:ext>
            </a:extLst>
          </p:cNvPr>
          <p:cNvSpPr/>
          <p:nvPr/>
        </p:nvSpPr>
        <p:spPr>
          <a:xfrm rot="10800000">
            <a:off x="3310742" y="-2328608"/>
            <a:ext cx="459764" cy="322317"/>
          </a:xfrm>
          <a:prstGeom prst="rightArrow">
            <a:avLst>
              <a:gd name="adj1" fmla="val 50000"/>
              <a:gd name="adj2" fmla="val 73052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8765345-A797-9A88-4F4F-130DA55CD846}"/>
              </a:ext>
            </a:extLst>
          </p:cNvPr>
          <p:cNvGrpSpPr/>
          <p:nvPr/>
        </p:nvGrpSpPr>
        <p:grpSpPr>
          <a:xfrm>
            <a:off x="3564833" y="-2689623"/>
            <a:ext cx="1781888" cy="1371434"/>
            <a:chOff x="2411056" y="4379864"/>
            <a:chExt cx="1781888" cy="1371434"/>
          </a:xfrm>
          <a:noFill/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4FF3C3D-8620-8B35-0DAC-CE1CD03E5B95}"/>
                </a:ext>
              </a:extLst>
            </p:cNvPr>
            <p:cNvSpPr/>
            <p:nvPr/>
          </p:nvSpPr>
          <p:spPr>
            <a:xfrm>
              <a:off x="2670294" y="4379864"/>
              <a:ext cx="1263412" cy="990489"/>
            </a:xfrm>
            <a:prstGeom prst="roundRect">
              <a:avLst>
                <a:gd name="adj" fmla="val 6045"/>
              </a:avLst>
            </a:prstGeom>
            <a:grpFill/>
            <a:ln w="76200"/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4F03CB79-B7A8-3C88-9E54-9047947E7872}"/>
                </a:ext>
              </a:extLst>
            </p:cNvPr>
            <p:cNvSpPr txBox="1"/>
            <p:nvPr/>
          </p:nvSpPr>
          <p:spPr>
            <a:xfrm>
              <a:off x="2411056" y="5463976"/>
              <a:ext cx="1781888" cy="287322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Present Results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2F888E8-F707-8F97-D684-2536943FABD5}"/>
                </a:ext>
              </a:extLst>
            </p:cNvPr>
            <p:cNvGrpSpPr/>
            <p:nvPr/>
          </p:nvGrpSpPr>
          <p:grpSpPr>
            <a:xfrm>
              <a:off x="2896458" y="4551091"/>
              <a:ext cx="811087" cy="684498"/>
              <a:chOff x="2560260" y="4074138"/>
              <a:chExt cx="1418317" cy="1196956"/>
            </a:xfrm>
            <a:grpFill/>
          </p:grpSpPr>
          <p:pic>
            <p:nvPicPr>
              <p:cNvPr id="20" name="Picture 19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F8D62E22-49EA-3D6F-9810-9A7E8C151C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Photocopy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0260" y="4074138"/>
                <a:ext cx="787872" cy="787872"/>
              </a:xfrm>
              <a:prstGeom prst="rect">
                <a:avLst/>
              </a:prstGeom>
              <a:grpFill/>
            </p:spPr>
          </p:pic>
          <p:pic>
            <p:nvPicPr>
              <p:cNvPr id="21" name="Picture 20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E899C352-9F9A-DE7F-F897-5D2D2625A6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biLevel thresh="25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000"/>
                        </a14:imgEffect>
                        <a14:imgEffect>
                          <a14:colorTemperature colorTemp="1500"/>
                        </a14:imgEffect>
                        <a14:imgEffect>
                          <a14:saturation sat="0"/>
                        </a14:imgEffect>
                        <a14:imgEffect>
                          <a14:brightnessContrast bright="100000" contrast="-9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40100" y="4632617"/>
                <a:ext cx="638477" cy="638477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608D299-CE20-A8E2-4DA3-26152C58FC1D}"/>
              </a:ext>
            </a:extLst>
          </p:cNvPr>
          <p:cNvSpPr txBox="1"/>
          <p:nvPr/>
        </p:nvSpPr>
        <p:spPr>
          <a:xfrm>
            <a:off x="8057943" y="-2886003"/>
            <a:ext cx="1834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Random Forest 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DeepTRUTH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 </a:t>
            </a:r>
            <a:r>
              <a:rPr lang="en-US" sz="1400" b="1" dirty="0">
                <a:solidFill>
                  <a:prstClr val="white"/>
                </a:solidFill>
                <a:latin typeface="Outfit" pitchFamily="2" charset="0"/>
              </a:rPr>
              <a:t>or EB0</a:t>
            </a:r>
            <a:endParaRPr lang="en-US" sz="1100" b="1" dirty="0">
              <a:solidFill>
                <a:prstClr val="white"/>
              </a:solidFill>
              <a:latin typeface="Outfi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1676445-7B5E-BDBE-0AAB-BCE022893B01}"/>
              </a:ext>
            </a:extLst>
          </p:cNvPr>
          <p:cNvSpPr txBox="1"/>
          <p:nvPr/>
        </p:nvSpPr>
        <p:spPr>
          <a:xfrm>
            <a:off x="5849077" y="-2886003"/>
            <a:ext cx="179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Haar Cascade </a:t>
            </a:r>
            <a:r>
              <a:rPr lang="en-US" sz="1400" b="1" dirty="0">
                <a:solidFill>
                  <a:prstClr val="white"/>
                </a:solidFill>
                <a:latin typeface="Outfit" pitchFamily="2" charset="0"/>
              </a:rPr>
              <a:t>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prstClr val="white"/>
                </a:solidFill>
                <a:latin typeface="Outfit" pitchFamily="2" charset="0"/>
              </a:rPr>
              <a:t>MTCNN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ABF4668-A73F-1E7C-8DAA-E15807D9E8B2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8908" y="-3770740"/>
            <a:ext cx="831038" cy="8310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F1B212C-573B-1FC3-C84D-24A86E6C2D05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571117" y="-3803909"/>
            <a:ext cx="808254" cy="808254"/>
          </a:xfrm>
          <a:prstGeom prst="rect">
            <a:avLst/>
          </a:prstGeom>
        </p:spPr>
      </p:pic>
      <p:sp>
        <p:nvSpPr>
          <p:cNvPr id="26" name="Arrow: Right 25">
            <a:extLst>
              <a:ext uri="{FF2B5EF4-FFF2-40B4-BE49-F238E27FC236}">
                <a16:creationId xmlns:a16="http://schemas.microsoft.com/office/drawing/2014/main" id="{4D1E8586-F223-CB8E-9643-7CEB18697B84}"/>
              </a:ext>
            </a:extLst>
          </p:cNvPr>
          <p:cNvSpPr/>
          <p:nvPr/>
        </p:nvSpPr>
        <p:spPr>
          <a:xfrm>
            <a:off x="5119490" y="-3963730"/>
            <a:ext cx="473331" cy="322317"/>
          </a:xfrm>
          <a:prstGeom prst="rightArrow">
            <a:avLst>
              <a:gd name="adj1" fmla="val 50000"/>
              <a:gd name="adj2" fmla="val 102669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C0E398E9-FD37-6718-BB0E-C39D98A799D4}"/>
              </a:ext>
            </a:extLst>
          </p:cNvPr>
          <p:cNvSpPr/>
          <p:nvPr/>
        </p:nvSpPr>
        <p:spPr>
          <a:xfrm>
            <a:off x="7720437" y="-3280912"/>
            <a:ext cx="278797" cy="322317"/>
          </a:xfrm>
          <a:prstGeom prst="rightArrow">
            <a:avLst>
              <a:gd name="adj1" fmla="val 50000"/>
              <a:gd name="adj2" fmla="val 102669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83747B33-4EA2-F0F2-8EAF-0AF25D7131C2}"/>
              </a:ext>
            </a:extLst>
          </p:cNvPr>
          <p:cNvCxnSpPr>
            <a:cxnSpLocks/>
            <a:stCxn id="4" idx="3"/>
            <a:endCxn id="17" idx="3"/>
          </p:cNvCxnSpPr>
          <p:nvPr/>
        </p:nvCxnSpPr>
        <p:spPr>
          <a:xfrm flipH="1">
            <a:off x="5087483" y="-2972783"/>
            <a:ext cx="5036957" cy="778405"/>
          </a:xfrm>
          <a:prstGeom prst="bentConnector5">
            <a:avLst>
              <a:gd name="adj1" fmla="val -4538"/>
              <a:gd name="adj2" fmla="val 192991"/>
              <a:gd name="adj3" fmla="val 91843"/>
            </a:avLst>
          </a:prstGeom>
          <a:ln w="57150">
            <a:solidFill>
              <a:schemeClr val="bg1"/>
            </a:solidFill>
            <a:prstDash val="sysDash"/>
            <a:headEnd type="oval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9">
            <a:extLst>
              <a:ext uri="{FF2B5EF4-FFF2-40B4-BE49-F238E27FC236}">
                <a16:creationId xmlns:a16="http://schemas.microsoft.com/office/drawing/2014/main" id="{82419474-F047-61AB-6EF1-CDDAB168F99D}"/>
              </a:ext>
            </a:extLst>
          </p:cNvPr>
          <p:cNvSpPr txBox="1"/>
          <p:nvPr/>
        </p:nvSpPr>
        <p:spPr>
          <a:xfrm>
            <a:off x="10576081" y="-3644664"/>
            <a:ext cx="1740210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HTML, CSS</a:t>
            </a:r>
          </a:p>
        </p:txBody>
      </p:sp>
      <p:sp>
        <p:nvSpPr>
          <p:cNvPr id="30" name="TextBox 9">
            <a:extLst>
              <a:ext uri="{FF2B5EF4-FFF2-40B4-BE49-F238E27FC236}">
                <a16:creationId xmlns:a16="http://schemas.microsoft.com/office/drawing/2014/main" id="{390D7BAD-AFF8-061B-E4C2-DE0C94A52149}"/>
              </a:ext>
            </a:extLst>
          </p:cNvPr>
          <p:cNvSpPr txBox="1"/>
          <p:nvPr/>
        </p:nvSpPr>
        <p:spPr>
          <a:xfrm>
            <a:off x="10576081" y="-3278323"/>
            <a:ext cx="1740210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defTabSz="609630">
              <a:defRPr/>
            </a:pPr>
            <a:r>
              <a:rPr lang="en-US" sz="2000" b="1" dirty="0">
                <a:solidFill>
                  <a:srgbClr val="C0504D"/>
                </a:solidFill>
                <a:latin typeface="Outfit" pitchFamily="2" charset="0"/>
                <a:ea typeface="Montserrat Bold"/>
                <a:cs typeface="Montserrat Bold"/>
                <a:sym typeface="Montserrat Bold"/>
              </a:rPr>
              <a:t>Java</a:t>
            </a:r>
          </a:p>
        </p:txBody>
      </p:sp>
      <p:sp>
        <p:nvSpPr>
          <p:cNvPr id="31" name="TextBox 9">
            <a:extLst>
              <a:ext uri="{FF2B5EF4-FFF2-40B4-BE49-F238E27FC236}">
                <a16:creationId xmlns:a16="http://schemas.microsoft.com/office/drawing/2014/main" id="{02F4B798-DB7C-8A5C-CF31-3EDA0F0209F9}"/>
              </a:ext>
            </a:extLst>
          </p:cNvPr>
          <p:cNvSpPr txBox="1"/>
          <p:nvPr/>
        </p:nvSpPr>
        <p:spPr>
          <a:xfrm>
            <a:off x="10576081" y="-2897954"/>
            <a:ext cx="1740210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Python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479838E-68BF-5155-F7E5-72D2F16E2E08}"/>
              </a:ext>
            </a:extLst>
          </p:cNvPr>
          <p:cNvGrpSpPr/>
          <p:nvPr/>
        </p:nvGrpSpPr>
        <p:grpSpPr>
          <a:xfrm>
            <a:off x="1493777" y="-4419457"/>
            <a:ext cx="2150276" cy="2468888"/>
            <a:chOff x="1493777" y="3395806"/>
            <a:chExt cx="2150276" cy="2468888"/>
          </a:xfrm>
        </p:grpSpPr>
        <p:sp>
          <p:nvSpPr>
            <p:cNvPr id="33" name="Thought Bubble: Cloud 32">
              <a:extLst>
                <a:ext uri="{FF2B5EF4-FFF2-40B4-BE49-F238E27FC236}">
                  <a16:creationId xmlns:a16="http://schemas.microsoft.com/office/drawing/2014/main" id="{8BD0F404-4E74-6656-B764-9D954B42BF57}"/>
                </a:ext>
              </a:extLst>
            </p:cNvPr>
            <p:cNvSpPr/>
            <p:nvPr/>
          </p:nvSpPr>
          <p:spPr>
            <a:xfrm>
              <a:off x="1493777" y="3395806"/>
              <a:ext cx="1669937" cy="575685"/>
            </a:xfrm>
            <a:prstGeom prst="cloudCallout">
              <a:avLst>
                <a:gd name="adj1" fmla="val 7052"/>
                <a:gd name="adj2" fmla="val 88656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id="{8F6064ED-A8B9-00C3-013C-DC51C6340186}"/>
                </a:ext>
              </a:extLst>
            </p:cNvPr>
            <p:cNvSpPr txBox="1"/>
            <p:nvPr/>
          </p:nvSpPr>
          <p:spPr>
            <a:xfrm>
              <a:off x="1567366" y="3546056"/>
              <a:ext cx="1438431" cy="2051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Is this image real?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CC8D180-43F5-E51A-6119-1B5F1D426667}"/>
                </a:ext>
              </a:extLst>
            </p:cNvPr>
            <p:cNvGrpSpPr/>
            <p:nvPr/>
          </p:nvGrpSpPr>
          <p:grpSpPr>
            <a:xfrm>
              <a:off x="1870808" y="4091449"/>
              <a:ext cx="1773245" cy="1773245"/>
              <a:chOff x="682629" y="3948798"/>
              <a:chExt cx="1249102" cy="1249102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6BB98499-19D1-6D17-D6DD-F4DF9F37DF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82629" y="3948798"/>
                <a:ext cx="1249102" cy="1249102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B0E0951C-D455-EBA0-A5E8-2801F3D39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rcRect l="5710" t="5711" r="5710" b="5711"/>
              <a:stretch>
                <a:fillRect/>
              </a:stretch>
            </p:blipFill>
            <p:spPr>
              <a:xfrm>
                <a:off x="1154232" y="3990178"/>
                <a:ext cx="234362" cy="234360"/>
              </a:xfrm>
              <a:prstGeom prst="rect">
                <a:avLst/>
              </a:prstGeom>
            </p:spPr>
          </p:pic>
        </p:grp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E6E7E455-84C1-DDBF-E73F-E61CC33D757C}"/>
              </a:ext>
            </a:extLst>
          </p:cNvPr>
          <p:cNvSpPr/>
          <p:nvPr/>
        </p:nvSpPr>
        <p:spPr>
          <a:xfrm>
            <a:off x="2480345" y="-5776416"/>
            <a:ext cx="892085" cy="4965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Outfit" pitchFamily="2" charset="0"/>
              </a:rPr>
              <a:t>Image Displayed 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7799212-173E-FD41-C8DC-3B1FBEA5BBFD}"/>
              </a:ext>
            </a:extLst>
          </p:cNvPr>
          <p:cNvSpPr/>
          <p:nvPr/>
        </p:nvSpPr>
        <p:spPr>
          <a:xfrm>
            <a:off x="3539860" y="-5850837"/>
            <a:ext cx="1180419" cy="645382"/>
          </a:xfrm>
          <a:prstGeom prst="roundRect">
            <a:avLst>
              <a:gd name="adj" fmla="val 2584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Outfit" pitchFamily="2" charset="0"/>
              </a:rPr>
              <a:t>Select Face Detection Method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801B0C7-A46D-3F96-608D-095723C42519}"/>
              </a:ext>
            </a:extLst>
          </p:cNvPr>
          <p:cNvGrpSpPr/>
          <p:nvPr/>
        </p:nvGrpSpPr>
        <p:grpSpPr>
          <a:xfrm>
            <a:off x="5098845" y="-5913294"/>
            <a:ext cx="1226985" cy="770296"/>
            <a:chOff x="-489939" y="2484830"/>
            <a:chExt cx="1737180" cy="1337819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AA3FD3ED-C901-7964-F06A-3D523A3DF5C1}"/>
                </a:ext>
              </a:extLst>
            </p:cNvPr>
            <p:cNvSpPr/>
            <p:nvPr/>
          </p:nvSpPr>
          <p:spPr>
            <a:xfrm>
              <a:off x="-489939" y="2484830"/>
              <a:ext cx="1737180" cy="630821"/>
            </a:xfrm>
            <a:prstGeom prst="roundRect">
              <a:avLst>
                <a:gd name="adj" fmla="val 2474"/>
              </a:avLst>
            </a:prstGeom>
            <a:solidFill>
              <a:srgbClr val="FFF2C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Outfit" pitchFamily="2" charset="0"/>
                </a:rPr>
                <a:t>Haar Cascade Detection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E11F2F3-1C0B-C3F1-0678-0EA1F60686DD}"/>
                </a:ext>
              </a:extLst>
            </p:cNvPr>
            <p:cNvSpPr/>
            <p:nvPr/>
          </p:nvSpPr>
          <p:spPr>
            <a:xfrm>
              <a:off x="-489939" y="3191828"/>
              <a:ext cx="1737180" cy="630821"/>
            </a:xfrm>
            <a:prstGeom prst="roundRect">
              <a:avLst>
                <a:gd name="adj" fmla="val 2474"/>
              </a:avLst>
            </a:prstGeom>
            <a:solidFill>
              <a:srgbClr val="FFF2C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Outfit" pitchFamily="2" charset="0"/>
                </a:rPr>
                <a:t>MTCNN Detection</a:t>
              </a: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581DBCDF-8E00-B74A-178D-106FFCEAE0DA}"/>
              </a:ext>
            </a:extLst>
          </p:cNvPr>
          <p:cNvSpPr/>
          <p:nvPr/>
        </p:nvSpPr>
        <p:spPr>
          <a:xfrm>
            <a:off x="6637479" y="-5843556"/>
            <a:ext cx="875607" cy="6308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Outfit" pitchFamily="2" charset="0"/>
              </a:rPr>
              <a:t>Return Detection Results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FD43078-4EA6-F1C0-CEB4-FD19F2706842}"/>
              </a:ext>
            </a:extLst>
          </p:cNvPr>
          <p:cNvSpPr/>
          <p:nvPr/>
        </p:nvSpPr>
        <p:spPr>
          <a:xfrm>
            <a:off x="7732228" y="-5850837"/>
            <a:ext cx="1266674" cy="645382"/>
          </a:xfrm>
          <a:prstGeom prst="roundRect">
            <a:avLst>
              <a:gd name="adj" fmla="val 2308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Outfit" pitchFamily="2" charset="0"/>
              </a:rPr>
              <a:t>Select Face Classification Method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A33D725-BA6D-C881-CA9C-02A4CA21389A}"/>
              </a:ext>
            </a:extLst>
          </p:cNvPr>
          <p:cNvGrpSpPr/>
          <p:nvPr/>
        </p:nvGrpSpPr>
        <p:grpSpPr>
          <a:xfrm>
            <a:off x="9310551" y="-6111842"/>
            <a:ext cx="1100161" cy="1167392"/>
            <a:chOff x="-774488" y="5827788"/>
            <a:chExt cx="1554235" cy="2027486"/>
          </a:xfrm>
          <a:solidFill>
            <a:srgbClr val="FFF2CC"/>
          </a:solidFill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7852F2D2-154E-B014-18BF-2F5ADC411FDD}"/>
                </a:ext>
              </a:extLst>
            </p:cNvPr>
            <p:cNvSpPr/>
            <p:nvPr/>
          </p:nvSpPr>
          <p:spPr>
            <a:xfrm>
              <a:off x="-766841" y="5827788"/>
              <a:ext cx="1546588" cy="630821"/>
            </a:xfrm>
            <a:prstGeom prst="roundRect">
              <a:avLst>
                <a:gd name="adj" fmla="val 2474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Outfit" pitchFamily="2" charset="0"/>
                </a:rPr>
                <a:t>Random Forest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24024810-7BCD-01A8-9E44-8B5A2EA9A383}"/>
                </a:ext>
              </a:extLst>
            </p:cNvPr>
            <p:cNvSpPr/>
            <p:nvPr/>
          </p:nvSpPr>
          <p:spPr>
            <a:xfrm>
              <a:off x="-774488" y="6526120"/>
              <a:ext cx="1546588" cy="630821"/>
            </a:xfrm>
            <a:prstGeom prst="roundRect">
              <a:avLst>
                <a:gd name="adj" fmla="val 2474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err="1">
                  <a:solidFill>
                    <a:schemeClr val="tx1"/>
                  </a:solidFill>
                  <a:latin typeface="Outfit" pitchFamily="2" charset="0"/>
                </a:rPr>
                <a:t>DeepTRUTH</a:t>
              </a:r>
              <a:endParaRPr lang="en-US" sz="1200" b="1" dirty="0">
                <a:solidFill>
                  <a:schemeClr val="tx1"/>
                </a:solidFill>
                <a:latin typeface="Outfit" pitchFamily="2" charset="0"/>
              </a:endParaRPr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A39BDD12-494D-C787-6DE7-B2977BA22EB2}"/>
                </a:ext>
              </a:extLst>
            </p:cNvPr>
            <p:cNvSpPr/>
            <p:nvPr/>
          </p:nvSpPr>
          <p:spPr>
            <a:xfrm>
              <a:off x="-766841" y="7224453"/>
              <a:ext cx="1546588" cy="630821"/>
            </a:xfrm>
            <a:prstGeom prst="roundRect">
              <a:avLst>
                <a:gd name="adj" fmla="val 2474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Outfit" pitchFamily="2" charset="0"/>
                </a:rPr>
                <a:t>E-B0</a:t>
              </a:r>
            </a:p>
          </p:txBody>
        </p:sp>
      </p:grp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8AD3E422-7988-33D6-2FE5-7E26F6A7CBE2}"/>
              </a:ext>
            </a:extLst>
          </p:cNvPr>
          <p:cNvSpPr/>
          <p:nvPr/>
        </p:nvSpPr>
        <p:spPr>
          <a:xfrm>
            <a:off x="10722365" y="-5843556"/>
            <a:ext cx="1145888" cy="630820"/>
          </a:xfrm>
          <a:prstGeom prst="roundRect">
            <a:avLst>
              <a:gd name="adj" fmla="val 247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Outfit" pitchFamily="2" charset="0"/>
              </a:rPr>
              <a:t>Return Classification Results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4C7B08D-3298-A495-0412-64A4A2B480D6}"/>
              </a:ext>
            </a:extLst>
          </p:cNvPr>
          <p:cNvCxnSpPr>
            <a:cxnSpLocks/>
            <a:stCxn id="38" idx="3"/>
            <a:endCxn id="39" idx="1"/>
          </p:cNvCxnSpPr>
          <p:nvPr/>
        </p:nvCxnSpPr>
        <p:spPr>
          <a:xfrm>
            <a:off x="3372430" y="-5528146"/>
            <a:ext cx="167430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or: Elbow 50">
            <a:extLst>
              <a:ext uri="{FF2B5EF4-FFF2-40B4-BE49-F238E27FC236}">
                <a16:creationId xmlns:a16="http://schemas.microsoft.com/office/drawing/2014/main" id="{98A1C540-E553-C59A-2F5C-860D6846900E}"/>
              </a:ext>
            </a:extLst>
          </p:cNvPr>
          <p:cNvCxnSpPr>
            <a:cxnSpLocks/>
            <a:stCxn id="39" idx="3"/>
            <a:endCxn id="41" idx="1"/>
          </p:cNvCxnSpPr>
          <p:nvPr/>
        </p:nvCxnSpPr>
        <p:spPr>
          <a:xfrm flipV="1">
            <a:off x="4720279" y="-5731685"/>
            <a:ext cx="378566" cy="203539"/>
          </a:xfrm>
          <a:prstGeom prst="bentConnector3">
            <a:avLst>
              <a:gd name="adj1" fmla="val 37118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id="{EAFDF79B-3D61-D6E6-95D1-414088EA7D09}"/>
              </a:ext>
            </a:extLst>
          </p:cNvPr>
          <p:cNvCxnSpPr>
            <a:cxnSpLocks/>
            <a:stCxn id="39" idx="3"/>
            <a:endCxn id="42" idx="1"/>
          </p:cNvCxnSpPr>
          <p:nvPr/>
        </p:nvCxnSpPr>
        <p:spPr>
          <a:xfrm>
            <a:off x="4720279" y="-5528146"/>
            <a:ext cx="378566" cy="203540"/>
          </a:xfrm>
          <a:prstGeom prst="bentConnector3">
            <a:avLst>
              <a:gd name="adj1" fmla="val 36313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874B92C2-DE50-86C9-7972-BD16FFEF0193}"/>
              </a:ext>
            </a:extLst>
          </p:cNvPr>
          <p:cNvCxnSpPr>
            <a:cxnSpLocks/>
            <a:stCxn id="44" idx="3"/>
            <a:endCxn id="46" idx="1"/>
          </p:cNvCxnSpPr>
          <p:nvPr/>
        </p:nvCxnSpPr>
        <p:spPr>
          <a:xfrm flipV="1">
            <a:off x="8998902" y="-5930234"/>
            <a:ext cx="317062" cy="402088"/>
          </a:xfrm>
          <a:prstGeom prst="bentConnector3">
            <a:avLst>
              <a:gd name="adj1" fmla="val 2674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or: Elbow 53">
            <a:extLst>
              <a:ext uri="{FF2B5EF4-FFF2-40B4-BE49-F238E27FC236}">
                <a16:creationId xmlns:a16="http://schemas.microsoft.com/office/drawing/2014/main" id="{F61AE48C-EE3E-C065-606C-AC7326FD10DD}"/>
              </a:ext>
            </a:extLst>
          </p:cNvPr>
          <p:cNvCxnSpPr>
            <a:cxnSpLocks/>
            <a:stCxn id="44" idx="3"/>
            <a:endCxn id="48" idx="1"/>
          </p:cNvCxnSpPr>
          <p:nvPr/>
        </p:nvCxnSpPr>
        <p:spPr>
          <a:xfrm>
            <a:off x="8998902" y="-5528146"/>
            <a:ext cx="317062" cy="402088"/>
          </a:xfrm>
          <a:prstGeom prst="bentConnector3">
            <a:avLst>
              <a:gd name="adj1" fmla="val 2674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2F6D3432-5A10-9BCF-2884-79D5AC7ABCA1}"/>
              </a:ext>
            </a:extLst>
          </p:cNvPr>
          <p:cNvCxnSpPr>
            <a:cxnSpLocks/>
            <a:stCxn id="42" idx="3"/>
            <a:endCxn id="43" idx="1"/>
          </p:cNvCxnSpPr>
          <p:nvPr/>
        </p:nvCxnSpPr>
        <p:spPr>
          <a:xfrm flipV="1">
            <a:off x="6325830" y="-5528146"/>
            <a:ext cx="311650" cy="203540"/>
          </a:xfrm>
          <a:prstGeom prst="bentConnector3">
            <a:avLst>
              <a:gd name="adj1" fmla="val 31232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658E66FF-100A-092A-C0CA-EB9CA2E5B7F9}"/>
              </a:ext>
            </a:extLst>
          </p:cNvPr>
          <p:cNvCxnSpPr>
            <a:cxnSpLocks/>
            <a:stCxn id="41" idx="3"/>
            <a:endCxn id="43" idx="1"/>
          </p:cNvCxnSpPr>
          <p:nvPr/>
        </p:nvCxnSpPr>
        <p:spPr>
          <a:xfrm>
            <a:off x="6325830" y="-5731685"/>
            <a:ext cx="311650" cy="203539"/>
          </a:xfrm>
          <a:prstGeom prst="bentConnector3">
            <a:avLst>
              <a:gd name="adj1" fmla="val 32048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80ADAD29-1E4A-2DE7-0700-8B45E25D6322}"/>
              </a:ext>
            </a:extLst>
          </p:cNvPr>
          <p:cNvCxnSpPr>
            <a:cxnSpLocks/>
            <a:stCxn id="46" idx="3"/>
            <a:endCxn id="49" idx="1"/>
          </p:cNvCxnSpPr>
          <p:nvPr/>
        </p:nvCxnSpPr>
        <p:spPr>
          <a:xfrm>
            <a:off x="10410712" y="-5930234"/>
            <a:ext cx="311653" cy="402088"/>
          </a:xfrm>
          <a:prstGeom prst="bentConnector3">
            <a:avLst>
              <a:gd name="adj1" fmla="val 20624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1AA24A48-BB33-E590-3F94-F9FDDCA9CC19}"/>
              </a:ext>
            </a:extLst>
          </p:cNvPr>
          <p:cNvCxnSpPr>
            <a:cxnSpLocks/>
            <a:stCxn id="48" idx="3"/>
            <a:endCxn id="49" idx="1"/>
          </p:cNvCxnSpPr>
          <p:nvPr/>
        </p:nvCxnSpPr>
        <p:spPr>
          <a:xfrm flipV="1">
            <a:off x="10410712" y="-5528146"/>
            <a:ext cx="311653" cy="402088"/>
          </a:xfrm>
          <a:prstGeom prst="bentConnector3">
            <a:avLst>
              <a:gd name="adj1" fmla="val 2144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07C72F12-6612-389D-F56C-51634171261E}"/>
              </a:ext>
            </a:extLst>
          </p:cNvPr>
          <p:cNvCxnSpPr>
            <a:cxnSpLocks/>
            <a:stCxn id="44" idx="3"/>
            <a:endCxn id="47" idx="1"/>
          </p:cNvCxnSpPr>
          <p:nvPr/>
        </p:nvCxnSpPr>
        <p:spPr>
          <a:xfrm>
            <a:off x="8998902" y="-5528146"/>
            <a:ext cx="311650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E58E43C-F169-A63B-E631-EF4E97BA3AEA}"/>
              </a:ext>
            </a:extLst>
          </p:cNvPr>
          <p:cNvCxnSpPr>
            <a:cxnSpLocks/>
            <a:endCxn id="44" idx="1"/>
          </p:cNvCxnSpPr>
          <p:nvPr/>
        </p:nvCxnSpPr>
        <p:spPr>
          <a:xfrm>
            <a:off x="7433042" y="-5528147"/>
            <a:ext cx="299186" cy="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3C07E302-F15D-A70C-88E5-B93CE82AD1EF}"/>
              </a:ext>
            </a:extLst>
          </p:cNvPr>
          <p:cNvSpPr/>
          <p:nvPr/>
        </p:nvSpPr>
        <p:spPr>
          <a:xfrm>
            <a:off x="1421835" y="-5850837"/>
            <a:ext cx="824163" cy="645382"/>
          </a:xfrm>
          <a:prstGeom prst="roundRect">
            <a:avLst>
              <a:gd name="adj" fmla="val 2584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Outfit" pitchFamily="2" charset="0"/>
              </a:rPr>
              <a:t>Upload Image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40AA35B-9856-0EA4-DEB8-3F5E5AFED201}"/>
              </a:ext>
            </a:extLst>
          </p:cNvPr>
          <p:cNvCxnSpPr>
            <a:cxnSpLocks/>
            <a:stCxn id="61" idx="3"/>
            <a:endCxn id="38" idx="1"/>
          </p:cNvCxnSpPr>
          <p:nvPr/>
        </p:nvCxnSpPr>
        <p:spPr>
          <a:xfrm>
            <a:off x="2245998" y="-5528146"/>
            <a:ext cx="234346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6BD70C7-57CA-039A-F81F-16C88C5A9045}"/>
              </a:ext>
            </a:extLst>
          </p:cNvPr>
          <p:cNvGrpSpPr/>
          <p:nvPr/>
        </p:nvGrpSpPr>
        <p:grpSpPr>
          <a:xfrm>
            <a:off x="4004173" y="-6669251"/>
            <a:ext cx="3459784" cy="532740"/>
            <a:chOff x="3679166" y="1045594"/>
            <a:chExt cx="3459784" cy="532740"/>
          </a:xfrm>
        </p:grpSpPr>
        <p:sp>
          <p:nvSpPr>
            <p:cNvPr id="2176" name="Rectangle: Rounded Corners 2175">
              <a:extLst>
                <a:ext uri="{FF2B5EF4-FFF2-40B4-BE49-F238E27FC236}">
                  <a16:creationId xmlns:a16="http://schemas.microsoft.com/office/drawing/2014/main" id="{247F7BDC-2CCE-97A1-89F6-2080C0196C0C}"/>
                </a:ext>
              </a:extLst>
            </p:cNvPr>
            <p:cNvSpPr/>
            <p:nvPr/>
          </p:nvSpPr>
          <p:spPr>
            <a:xfrm>
              <a:off x="3679166" y="1045594"/>
              <a:ext cx="1048614" cy="532740"/>
            </a:xfrm>
            <a:prstGeom prst="roundRect">
              <a:avLst>
                <a:gd name="adj" fmla="val 25841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Outfit" pitchFamily="2" charset="0"/>
                </a:rPr>
                <a:t>User Button</a:t>
              </a:r>
            </a:p>
          </p:txBody>
        </p:sp>
        <p:sp>
          <p:nvSpPr>
            <p:cNvPr id="2177" name="Rectangle: Rounded Corners 2176">
              <a:extLst>
                <a:ext uri="{FF2B5EF4-FFF2-40B4-BE49-F238E27FC236}">
                  <a16:creationId xmlns:a16="http://schemas.microsoft.com/office/drawing/2014/main" id="{86B66DC9-F57B-760F-BB19-C96EA2B08D44}"/>
                </a:ext>
              </a:extLst>
            </p:cNvPr>
            <p:cNvSpPr/>
            <p:nvPr/>
          </p:nvSpPr>
          <p:spPr>
            <a:xfrm>
              <a:off x="4877549" y="1045594"/>
              <a:ext cx="1048614" cy="532740"/>
            </a:xfrm>
            <a:prstGeom prst="roundRect">
              <a:avLst>
                <a:gd name="adj" fmla="val 0"/>
              </a:avLst>
            </a:prstGeom>
            <a:solidFill>
              <a:srgbClr val="FFF2C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Outfit" pitchFamily="2" charset="0"/>
                </a:rPr>
                <a:t>Selected Options</a:t>
              </a:r>
            </a:p>
          </p:txBody>
        </p:sp>
        <p:sp>
          <p:nvSpPr>
            <p:cNvPr id="2178" name="Rectangle: Rounded Corners 2177">
              <a:extLst>
                <a:ext uri="{FF2B5EF4-FFF2-40B4-BE49-F238E27FC236}">
                  <a16:creationId xmlns:a16="http://schemas.microsoft.com/office/drawing/2014/main" id="{00D95D1E-1D9F-F217-C66C-6F57CA2B5AC9}"/>
                </a:ext>
              </a:extLst>
            </p:cNvPr>
            <p:cNvSpPr/>
            <p:nvPr/>
          </p:nvSpPr>
          <p:spPr>
            <a:xfrm>
              <a:off x="6090336" y="1045594"/>
              <a:ext cx="1048614" cy="53274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Outfit" pitchFamily="2" charset="0"/>
                </a:rPr>
                <a:t>Returned Results</a:t>
              </a:r>
            </a:p>
          </p:txBody>
        </p:sp>
      </p:grpSp>
      <p:sp>
        <p:nvSpPr>
          <p:cNvPr id="2179" name="TextBox 7">
            <a:extLst>
              <a:ext uri="{FF2B5EF4-FFF2-40B4-BE49-F238E27FC236}">
                <a16:creationId xmlns:a16="http://schemas.microsoft.com/office/drawing/2014/main" id="{12E990AA-F308-4286-36EA-DFA71B81EF3B}"/>
              </a:ext>
            </a:extLst>
          </p:cNvPr>
          <p:cNvSpPr txBox="1"/>
          <p:nvPr/>
        </p:nvSpPr>
        <p:spPr>
          <a:xfrm>
            <a:off x="779747" y="-7583929"/>
            <a:ext cx="10397155" cy="67710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Website Overview</a:t>
            </a:r>
          </a:p>
        </p:txBody>
      </p:sp>
      <p:cxnSp>
        <p:nvCxnSpPr>
          <p:cNvPr id="2180" name="Straight Arrow Connector 2179">
            <a:extLst>
              <a:ext uri="{FF2B5EF4-FFF2-40B4-BE49-F238E27FC236}">
                <a16:creationId xmlns:a16="http://schemas.microsoft.com/office/drawing/2014/main" id="{F1357FF2-B986-D14E-9C10-652E9E0CBFE6}"/>
              </a:ext>
            </a:extLst>
          </p:cNvPr>
          <p:cNvCxnSpPr>
            <a:cxnSpLocks/>
          </p:cNvCxnSpPr>
          <p:nvPr/>
        </p:nvCxnSpPr>
        <p:spPr>
          <a:xfrm>
            <a:off x="10416945" y="-5528148"/>
            <a:ext cx="299186" cy="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1" name="TextBox 9">
            <a:extLst>
              <a:ext uri="{FF2B5EF4-FFF2-40B4-BE49-F238E27FC236}">
                <a16:creationId xmlns:a16="http://schemas.microsoft.com/office/drawing/2014/main" id="{92725F08-8792-E010-017E-B4373524F114}"/>
              </a:ext>
            </a:extLst>
          </p:cNvPr>
          <p:cNvSpPr txBox="1"/>
          <p:nvPr/>
        </p:nvSpPr>
        <p:spPr>
          <a:xfrm>
            <a:off x="239086" y="-6718615"/>
            <a:ext cx="1594830" cy="73866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System Workflow</a:t>
            </a:r>
          </a:p>
        </p:txBody>
      </p:sp>
      <p:sp>
        <p:nvSpPr>
          <p:cNvPr id="2182" name="TextBox 9">
            <a:extLst>
              <a:ext uri="{FF2B5EF4-FFF2-40B4-BE49-F238E27FC236}">
                <a16:creationId xmlns:a16="http://schemas.microsoft.com/office/drawing/2014/main" id="{63CE99CB-4CC0-275D-0CBD-937EC3CDB5C5}"/>
              </a:ext>
            </a:extLst>
          </p:cNvPr>
          <p:cNvSpPr txBox="1"/>
          <p:nvPr/>
        </p:nvSpPr>
        <p:spPr>
          <a:xfrm>
            <a:off x="170251" y="-3535816"/>
            <a:ext cx="1957684" cy="73866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lvl="0" algn="ctr" defTabSz="609630">
              <a:defRPr/>
            </a:pPr>
            <a:r>
              <a:rPr lang="en-US" sz="2400" b="1" dirty="0">
                <a:solidFill>
                  <a:srgbClr val="FFFFFF"/>
                </a:solidFill>
                <a:latin typeface="Outfit" pitchFamily="2" charset="0"/>
                <a:ea typeface="Montserrat Bold"/>
                <a:cs typeface="Montserrat Bold"/>
                <a:sym typeface="Montserrat Bold"/>
              </a:rPr>
              <a:t>System Architecture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utfit" pitchFamily="2" charset="0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183" name="TextBox 7">
            <a:extLst>
              <a:ext uri="{FF2B5EF4-FFF2-40B4-BE49-F238E27FC236}">
                <a16:creationId xmlns:a16="http://schemas.microsoft.com/office/drawing/2014/main" id="{C6C0D1D4-E5DF-2E3A-7E6F-B25F3CD03544}"/>
              </a:ext>
            </a:extLst>
          </p:cNvPr>
          <p:cNvSpPr txBox="1"/>
          <p:nvPr/>
        </p:nvSpPr>
        <p:spPr>
          <a:xfrm>
            <a:off x="779747" y="7205719"/>
            <a:ext cx="10397155" cy="67710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Application Run Time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graphicFrame>
        <p:nvGraphicFramePr>
          <p:cNvPr id="2184" name="Table 2183">
            <a:extLst>
              <a:ext uri="{FF2B5EF4-FFF2-40B4-BE49-F238E27FC236}">
                <a16:creationId xmlns:a16="http://schemas.microsoft.com/office/drawing/2014/main" id="{72466840-D61E-ED5D-F97F-6000A53A93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689779"/>
              </p:ext>
            </p:extLst>
          </p:nvPr>
        </p:nvGraphicFramePr>
        <p:xfrm>
          <a:off x="244042" y="11117674"/>
          <a:ext cx="7137927" cy="1824028"/>
        </p:xfrm>
        <a:graphic>
          <a:graphicData uri="http://schemas.openxmlformats.org/drawingml/2006/table">
            <a:tbl>
              <a:tblPr/>
              <a:tblGrid>
                <a:gridCol w="436827">
                  <a:extLst>
                    <a:ext uri="{9D8B030D-6E8A-4147-A177-3AD203B41FA5}">
                      <a16:colId xmlns:a16="http://schemas.microsoft.com/office/drawing/2014/main" val="92969156"/>
                    </a:ext>
                  </a:extLst>
                </a:gridCol>
                <a:gridCol w="752163">
                  <a:extLst>
                    <a:ext uri="{9D8B030D-6E8A-4147-A177-3AD203B41FA5}">
                      <a16:colId xmlns:a16="http://schemas.microsoft.com/office/drawing/2014/main" val="599264056"/>
                    </a:ext>
                  </a:extLst>
                </a:gridCol>
                <a:gridCol w="922868">
                  <a:extLst>
                    <a:ext uri="{9D8B030D-6E8A-4147-A177-3AD203B41FA5}">
                      <a16:colId xmlns:a16="http://schemas.microsoft.com/office/drawing/2014/main" val="2146675877"/>
                    </a:ext>
                  </a:extLst>
                </a:gridCol>
                <a:gridCol w="974624">
                  <a:extLst>
                    <a:ext uri="{9D8B030D-6E8A-4147-A177-3AD203B41FA5}">
                      <a16:colId xmlns:a16="http://schemas.microsoft.com/office/drawing/2014/main" val="307445143"/>
                    </a:ext>
                  </a:extLst>
                </a:gridCol>
                <a:gridCol w="937745">
                  <a:extLst>
                    <a:ext uri="{9D8B030D-6E8A-4147-A177-3AD203B41FA5}">
                      <a16:colId xmlns:a16="http://schemas.microsoft.com/office/drawing/2014/main" val="150032663"/>
                    </a:ext>
                  </a:extLst>
                </a:gridCol>
                <a:gridCol w="32634">
                  <a:extLst>
                    <a:ext uri="{9D8B030D-6E8A-4147-A177-3AD203B41FA5}">
                      <a16:colId xmlns:a16="http://schemas.microsoft.com/office/drawing/2014/main" val="3338337153"/>
                    </a:ext>
                  </a:extLst>
                </a:gridCol>
                <a:gridCol w="726019">
                  <a:extLst>
                    <a:ext uri="{9D8B030D-6E8A-4147-A177-3AD203B41FA5}">
                      <a16:colId xmlns:a16="http://schemas.microsoft.com/office/drawing/2014/main" val="518343623"/>
                    </a:ext>
                  </a:extLst>
                </a:gridCol>
                <a:gridCol w="682705">
                  <a:extLst>
                    <a:ext uri="{9D8B030D-6E8A-4147-A177-3AD203B41FA5}">
                      <a16:colId xmlns:a16="http://schemas.microsoft.com/office/drawing/2014/main" val="4242908851"/>
                    </a:ext>
                  </a:extLst>
                </a:gridCol>
                <a:gridCol w="1026347">
                  <a:extLst>
                    <a:ext uri="{9D8B030D-6E8A-4147-A177-3AD203B41FA5}">
                      <a16:colId xmlns:a16="http://schemas.microsoft.com/office/drawing/2014/main" val="679726404"/>
                    </a:ext>
                  </a:extLst>
                </a:gridCol>
                <a:gridCol w="645995">
                  <a:extLst>
                    <a:ext uri="{9D8B030D-6E8A-4147-A177-3AD203B41FA5}">
                      <a16:colId xmlns:a16="http://schemas.microsoft.com/office/drawing/2014/main" val="381173415"/>
                    </a:ext>
                  </a:extLst>
                </a:gridCol>
              </a:tblGrid>
              <a:tr h="33299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617" marR="2617" marT="261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Faces Detected</a:t>
                      </a:r>
                    </a:p>
                  </a:txBody>
                  <a:tcPr marL="2617" marR="2617" marT="26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D3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HAAR+ RNF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HAAR + </a:t>
                      </a:r>
                    </a:p>
                    <a:p>
                      <a:pPr algn="ctr" fontAlgn="b">
                        <a:buNone/>
                      </a:pP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DeepTRUTH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B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HAAR+ EB0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Faces </a:t>
                      </a:r>
                    </a:p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Detected</a:t>
                      </a:r>
                    </a:p>
                  </a:txBody>
                  <a:tcPr marL="2617" marR="2617" marT="26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D3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MTCNN</a:t>
                      </a:r>
                    </a:p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+ RNF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D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MTCNN+</a:t>
                      </a:r>
                    </a:p>
                    <a:p>
                      <a:pPr algn="ctr" fontAlgn="b">
                        <a:buNone/>
                      </a:pP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DeepTRUTH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MTCNN+ EB0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47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691053"/>
                  </a:ext>
                </a:extLst>
              </a:tr>
              <a:tr h="30544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Size (MB)</a:t>
                      </a:r>
                    </a:p>
                  </a:txBody>
                  <a:tcPr marL="2617" marR="2617" marT="26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Haar Cascade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ms/Face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ms/Face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ms/Face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MTCNN</a:t>
                      </a:r>
                    </a:p>
                  </a:txBody>
                  <a:tcPr marL="2617" marR="2617" marT="261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ms/Face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9E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ms/Face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ms/Face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AD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2250211"/>
                  </a:ext>
                </a:extLst>
              </a:tr>
              <a:tr h="16767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0.25</a:t>
                      </a:r>
                    </a:p>
                  </a:txBody>
                  <a:tcPr marL="2617" marR="2617" marT="26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17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24.94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31.94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56.59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30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23.73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27.70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41.67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2286409"/>
                  </a:ext>
                </a:extLst>
              </a:tr>
              <a:tr h="16875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0.64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19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84.63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91.32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113.32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29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65.55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69.93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84.34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139292"/>
                  </a:ext>
                </a:extLst>
              </a:tr>
              <a:tr h="16875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1.13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22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144.36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150.64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176.00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29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125.14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129.90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149.14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638524"/>
                  </a:ext>
                </a:extLst>
              </a:tr>
              <a:tr h="16875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1.74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23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218.78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222.65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248.17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28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206.21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209.39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230.36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304580"/>
                  </a:ext>
                </a:extLst>
              </a:tr>
              <a:tr h="16875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2.38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24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307.79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312.29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309.79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29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276.00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279.72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302.48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2520456"/>
                  </a:ext>
                </a:extLst>
              </a:tr>
              <a:tr h="16767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617" marR="2617" marT="261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Average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156.10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161.57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156.77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Average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139.33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143.33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161.60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5941794"/>
                  </a:ext>
                </a:extLst>
              </a:tr>
            </a:tbl>
          </a:graphicData>
        </a:graphic>
      </p:graphicFrame>
      <p:grpSp>
        <p:nvGrpSpPr>
          <p:cNvPr id="2185" name="Group 2184">
            <a:extLst>
              <a:ext uri="{FF2B5EF4-FFF2-40B4-BE49-F238E27FC236}">
                <a16:creationId xmlns:a16="http://schemas.microsoft.com/office/drawing/2014/main" id="{A06940E2-1F1E-96AE-A35E-BA9CFDDC150F}"/>
              </a:ext>
            </a:extLst>
          </p:cNvPr>
          <p:cNvGrpSpPr/>
          <p:nvPr/>
        </p:nvGrpSpPr>
        <p:grpSpPr>
          <a:xfrm>
            <a:off x="386081" y="8138398"/>
            <a:ext cx="6932904" cy="2822018"/>
            <a:chOff x="386081" y="1240912"/>
            <a:chExt cx="6932904" cy="2822018"/>
          </a:xfrm>
        </p:grpSpPr>
        <p:sp>
          <p:nvSpPr>
            <p:cNvPr id="2186" name="Rectangle 2185">
              <a:extLst>
                <a:ext uri="{FF2B5EF4-FFF2-40B4-BE49-F238E27FC236}">
                  <a16:creationId xmlns:a16="http://schemas.microsoft.com/office/drawing/2014/main" id="{5235811A-E00A-BC5F-3D90-590B5430A510}"/>
                </a:ext>
              </a:extLst>
            </p:cNvPr>
            <p:cNvSpPr/>
            <p:nvPr/>
          </p:nvSpPr>
          <p:spPr>
            <a:xfrm>
              <a:off x="386081" y="1240912"/>
              <a:ext cx="6932904" cy="2822018"/>
            </a:xfrm>
            <a:prstGeom prst="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87" name="Picture 2186">
              <a:extLst>
                <a:ext uri="{FF2B5EF4-FFF2-40B4-BE49-F238E27FC236}">
                  <a16:creationId xmlns:a16="http://schemas.microsoft.com/office/drawing/2014/main" id="{80D51F88-0735-3E19-48CB-28C15C16E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752" y="1321635"/>
              <a:ext cx="6647562" cy="2660572"/>
            </a:xfrm>
            <a:prstGeom prst="rect">
              <a:avLst/>
            </a:prstGeom>
            <a:noFill/>
          </p:spPr>
        </p:pic>
      </p:grpSp>
      <p:sp>
        <p:nvSpPr>
          <p:cNvPr id="2188" name="TextBox 2187">
            <a:extLst>
              <a:ext uri="{FF2B5EF4-FFF2-40B4-BE49-F238E27FC236}">
                <a16:creationId xmlns:a16="http://schemas.microsoft.com/office/drawing/2014/main" id="{6F91C7A8-3385-B1F8-2721-1C0B12867BFA}"/>
              </a:ext>
            </a:extLst>
          </p:cNvPr>
          <p:cNvSpPr txBox="1"/>
          <p:nvPr/>
        </p:nvSpPr>
        <p:spPr>
          <a:xfrm>
            <a:off x="528752" y="10643131"/>
            <a:ext cx="2606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Outfit" pitchFamily="2" charset="0"/>
              </a:rPr>
              <a:t>Original Image</a:t>
            </a:r>
          </a:p>
        </p:txBody>
      </p:sp>
      <p:sp>
        <p:nvSpPr>
          <p:cNvPr id="2189" name="TextBox 9">
            <a:extLst>
              <a:ext uri="{FF2B5EF4-FFF2-40B4-BE49-F238E27FC236}">
                <a16:creationId xmlns:a16="http://schemas.microsoft.com/office/drawing/2014/main" id="{EB8B5636-F150-85AC-EF98-5019B5CA7EED}"/>
              </a:ext>
            </a:extLst>
          </p:cNvPr>
          <p:cNvSpPr txBox="1"/>
          <p:nvPr/>
        </p:nvSpPr>
        <p:spPr>
          <a:xfrm>
            <a:off x="528751" y="13194668"/>
            <a:ext cx="6853217" cy="30777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lvl="0" algn="ctr" defTabSz="609630">
              <a:defRPr/>
            </a:pPr>
            <a:r>
              <a:rPr lang="en-US" sz="2000" b="1" dirty="0">
                <a:solidFill>
                  <a:srgbClr val="FFFFFF"/>
                </a:solidFill>
                <a:latin typeface="Outfit" pitchFamily="2" charset="0"/>
                <a:ea typeface="Montserrat Bold"/>
                <a:cs typeface="Montserrat Bold"/>
                <a:sym typeface="Montserrat Bold"/>
              </a:rPr>
              <a:t>All possible combinations perform better than goal amount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utfit" pitchFamily="2" charset="0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2190" name="Group 2189">
            <a:extLst>
              <a:ext uri="{FF2B5EF4-FFF2-40B4-BE49-F238E27FC236}">
                <a16:creationId xmlns:a16="http://schemas.microsoft.com/office/drawing/2014/main" id="{E9FB4834-0AC8-4D07-66CF-5C0A054959C9}"/>
              </a:ext>
            </a:extLst>
          </p:cNvPr>
          <p:cNvGrpSpPr/>
          <p:nvPr/>
        </p:nvGrpSpPr>
        <p:grpSpPr>
          <a:xfrm>
            <a:off x="7558747" y="8122374"/>
            <a:ext cx="4046822" cy="5318515"/>
            <a:chOff x="7558747" y="1224888"/>
            <a:chExt cx="4046822" cy="5318515"/>
          </a:xfrm>
        </p:grpSpPr>
        <p:sp>
          <p:nvSpPr>
            <p:cNvPr id="2191" name="Rectangle 2190">
              <a:extLst>
                <a:ext uri="{FF2B5EF4-FFF2-40B4-BE49-F238E27FC236}">
                  <a16:creationId xmlns:a16="http://schemas.microsoft.com/office/drawing/2014/main" id="{B86946D9-7B75-6D82-323B-4F608B897E43}"/>
                </a:ext>
              </a:extLst>
            </p:cNvPr>
            <p:cNvSpPr/>
            <p:nvPr/>
          </p:nvSpPr>
          <p:spPr>
            <a:xfrm>
              <a:off x="7558747" y="1224888"/>
              <a:ext cx="4034526" cy="4949396"/>
            </a:xfrm>
            <a:prstGeom prst="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92" name="Picture 2191" descr="A graph of different types of data&#10;&#10;AI-generated content may be incorrect.">
              <a:extLst>
                <a:ext uri="{FF2B5EF4-FFF2-40B4-BE49-F238E27FC236}">
                  <a16:creationId xmlns:a16="http://schemas.microsoft.com/office/drawing/2014/main" id="{6F7C5A41-6896-34FE-D8CE-A3E22B0D4F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7" r="4680" b="68465"/>
            <a:stretch>
              <a:fillRect/>
            </a:stretch>
          </p:blipFill>
          <p:spPr bwMode="auto">
            <a:xfrm>
              <a:off x="7664601" y="1256706"/>
              <a:ext cx="3713818" cy="167636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193" name="Picture 2192" descr="A graph of different types of data&#10;&#10;AI-generated content may be incorrect.">
              <a:extLst>
                <a:ext uri="{FF2B5EF4-FFF2-40B4-BE49-F238E27FC236}">
                  <a16:creationId xmlns:a16="http://schemas.microsoft.com/office/drawing/2014/main" id="{7E02B434-7FDF-3289-50E6-4932A669DE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6" t="32126" r="4522" b="35738"/>
            <a:stretch>
              <a:fillRect/>
            </a:stretch>
          </p:blipFill>
          <p:spPr bwMode="auto">
            <a:xfrm>
              <a:off x="7684494" y="2865425"/>
              <a:ext cx="3653762" cy="167636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194" name="Picture 2193" descr="A graph of different types of data&#10;&#10;AI-generated content may be incorrect.">
              <a:extLst>
                <a:ext uri="{FF2B5EF4-FFF2-40B4-BE49-F238E27FC236}">
                  <a16:creationId xmlns:a16="http://schemas.microsoft.com/office/drawing/2014/main" id="{1EB4E8BA-732D-777C-5C13-381CB25D00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7" t="65942" r="1" b="3510"/>
            <a:stretch>
              <a:fillRect/>
            </a:stretch>
          </p:blipFill>
          <p:spPr bwMode="auto">
            <a:xfrm>
              <a:off x="7678087" y="4541785"/>
              <a:ext cx="3836948" cy="159045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195" name="TextBox 9">
              <a:extLst>
                <a:ext uri="{FF2B5EF4-FFF2-40B4-BE49-F238E27FC236}">
                  <a16:creationId xmlns:a16="http://schemas.microsoft.com/office/drawing/2014/main" id="{33030731-9A56-563F-2F82-9C52A6AE4AF1}"/>
                </a:ext>
              </a:extLst>
            </p:cNvPr>
            <p:cNvSpPr txBox="1"/>
            <p:nvPr/>
          </p:nvSpPr>
          <p:spPr>
            <a:xfrm>
              <a:off x="7571043" y="6297182"/>
              <a:ext cx="4034526" cy="246221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lvl="0" algn="ctr" defTabSz="609630">
                <a:defRPr/>
              </a:pPr>
              <a:r>
                <a:rPr lang="en-US" sz="1600" b="1" noProof="0" dirty="0">
                  <a:solidFill>
                    <a:srgbClr val="FFFFFF"/>
                  </a:solidFill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Image was scaled up by 1.1x per iteration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2686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C2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6E9BFA-46EF-F847-7590-B3549C9DA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7" name="TextBox 7">
            <a:extLst>
              <a:ext uri="{FF2B5EF4-FFF2-40B4-BE49-F238E27FC236}">
                <a16:creationId xmlns:a16="http://schemas.microsoft.com/office/drawing/2014/main" id="{007C2614-E312-44AD-A3ED-ACC8FEA09E58}"/>
              </a:ext>
            </a:extLst>
          </p:cNvPr>
          <p:cNvSpPr txBox="1"/>
          <p:nvPr/>
        </p:nvSpPr>
        <p:spPr>
          <a:xfrm>
            <a:off x="779747" y="308233"/>
            <a:ext cx="10397155" cy="67710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Application Run Time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23DC7FB4-889A-CAB1-688C-A8F464CBCE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845959"/>
              </p:ext>
            </p:extLst>
          </p:nvPr>
        </p:nvGraphicFramePr>
        <p:xfrm>
          <a:off x="244042" y="4220188"/>
          <a:ext cx="7137927" cy="1824028"/>
        </p:xfrm>
        <a:graphic>
          <a:graphicData uri="http://schemas.openxmlformats.org/drawingml/2006/table">
            <a:tbl>
              <a:tblPr/>
              <a:tblGrid>
                <a:gridCol w="436827">
                  <a:extLst>
                    <a:ext uri="{9D8B030D-6E8A-4147-A177-3AD203B41FA5}">
                      <a16:colId xmlns:a16="http://schemas.microsoft.com/office/drawing/2014/main" val="92969156"/>
                    </a:ext>
                  </a:extLst>
                </a:gridCol>
                <a:gridCol w="752163">
                  <a:extLst>
                    <a:ext uri="{9D8B030D-6E8A-4147-A177-3AD203B41FA5}">
                      <a16:colId xmlns:a16="http://schemas.microsoft.com/office/drawing/2014/main" val="599264056"/>
                    </a:ext>
                  </a:extLst>
                </a:gridCol>
                <a:gridCol w="922868">
                  <a:extLst>
                    <a:ext uri="{9D8B030D-6E8A-4147-A177-3AD203B41FA5}">
                      <a16:colId xmlns:a16="http://schemas.microsoft.com/office/drawing/2014/main" val="2146675877"/>
                    </a:ext>
                  </a:extLst>
                </a:gridCol>
                <a:gridCol w="974624">
                  <a:extLst>
                    <a:ext uri="{9D8B030D-6E8A-4147-A177-3AD203B41FA5}">
                      <a16:colId xmlns:a16="http://schemas.microsoft.com/office/drawing/2014/main" val="307445143"/>
                    </a:ext>
                  </a:extLst>
                </a:gridCol>
                <a:gridCol w="937745">
                  <a:extLst>
                    <a:ext uri="{9D8B030D-6E8A-4147-A177-3AD203B41FA5}">
                      <a16:colId xmlns:a16="http://schemas.microsoft.com/office/drawing/2014/main" val="150032663"/>
                    </a:ext>
                  </a:extLst>
                </a:gridCol>
                <a:gridCol w="32634">
                  <a:extLst>
                    <a:ext uri="{9D8B030D-6E8A-4147-A177-3AD203B41FA5}">
                      <a16:colId xmlns:a16="http://schemas.microsoft.com/office/drawing/2014/main" val="3338337153"/>
                    </a:ext>
                  </a:extLst>
                </a:gridCol>
                <a:gridCol w="726019">
                  <a:extLst>
                    <a:ext uri="{9D8B030D-6E8A-4147-A177-3AD203B41FA5}">
                      <a16:colId xmlns:a16="http://schemas.microsoft.com/office/drawing/2014/main" val="518343623"/>
                    </a:ext>
                  </a:extLst>
                </a:gridCol>
                <a:gridCol w="682705">
                  <a:extLst>
                    <a:ext uri="{9D8B030D-6E8A-4147-A177-3AD203B41FA5}">
                      <a16:colId xmlns:a16="http://schemas.microsoft.com/office/drawing/2014/main" val="4242908851"/>
                    </a:ext>
                  </a:extLst>
                </a:gridCol>
                <a:gridCol w="1026347">
                  <a:extLst>
                    <a:ext uri="{9D8B030D-6E8A-4147-A177-3AD203B41FA5}">
                      <a16:colId xmlns:a16="http://schemas.microsoft.com/office/drawing/2014/main" val="679726404"/>
                    </a:ext>
                  </a:extLst>
                </a:gridCol>
                <a:gridCol w="645995">
                  <a:extLst>
                    <a:ext uri="{9D8B030D-6E8A-4147-A177-3AD203B41FA5}">
                      <a16:colId xmlns:a16="http://schemas.microsoft.com/office/drawing/2014/main" val="381173415"/>
                    </a:ext>
                  </a:extLst>
                </a:gridCol>
              </a:tblGrid>
              <a:tr h="33299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617" marR="2617" marT="261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Faces Detected</a:t>
                      </a:r>
                    </a:p>
                  </a:txBody>
                  <a:tcPr marL="2617" marR="2617" marT="26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D3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HAAR+ RNF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HAAR + </a:t>
                      </a:r>
                    </a:p>
                    <a:p>
                      <a:pPr algn="ctr" fontAlgn="b">
                        <a:buNone/>
                      </a:pP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DeepTRUTH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B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HAAR+ EB0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Faces </a:t>
                      </a:r>
                    </a:p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Detected</a:t>
                      </a:r>
                    </a:p>
                  </a:txBody>
                  <a:tcPr marL="2617" marR="2617" marT="26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D3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MTCNN</a:t>
                      </a:r>
                    </a:p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+ RNF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D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MTCNN+</a:t>
                      </a:r>
                    </a:p>
                    <a:p>
                      <a:pPr algn="ctr" fontAlgn="b">
                        <a:buNone/>
                      </a:pP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DeepTRUTH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MTCNN+ EB0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47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691053"/>
                  </a:ext>
                </a:extLst>
              </a:tr>
              <a:tr h="30544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Size (MB)</a:t>
                      </a:r>
                    </a:p>
                  </a:txBody>
                  <a:tcPr marL="2617" marR="2617" marT="26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Haar Cascade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ms/Face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ms/Face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ms/Face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MTCNN</a:t>
                      </a:r>
                    </a:p>
                  </a:txBody>
                  <a:tcPr marL="2617" marR="2617" marT="261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ms/Face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9E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ms/Face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ms/Face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AD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2250211"/>
                  </a:ext>
                </a:extLst>
              </a:tr>
              <a:tr h="16767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0.25</a:t>
                      </a:r>
                    </a:p>
                  </a:txBody>
                  <a:tcPr marL="2617" marR="2617" marT="26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17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24.94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31.94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56.59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30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23.73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27.70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41.67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2286409"/>
                  </a:ext>
                </a:extLst>
              </a:tr>
              <a:tr h="16875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0.64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19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84.63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91.32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113.32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29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65.55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69.93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84.34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139292"/>
                  </a:ext>
                </a:extLst>
              </a:tr>
              <a:tr h="16875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1.13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22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144.36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150.64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176.00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29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125.14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129.90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149.14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638524"/>
                  </a:ext>
                </a:extLst>
              </a:tr>
              <a:tr h="16875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1.74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23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218.78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222.65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248.17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28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206.21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209.39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230.36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304580"/>
                  </a:ext>
                </a:extLst>
              </a:tr>
              <a:tr h="16875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2.38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24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307.79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312.29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309.79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29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276.00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279.72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302.48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2520456"/>
                  </a:ext>
                </a:extLst>
              </a:tr>
              <a:tr h="16767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617" marR="2617" marT="261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Average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156.10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161.57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156.77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Average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139.33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143.33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161.60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5941794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047EA190-83F4-15D3-D855-AFFDAB611514}"/>
              </a:ext>
            </a:extLst>
          </p:cNvPr>
          <p:cNvGrpSpPr/>
          <p:nvPr/>
        </p:nvGrpSpPr>
        <p:grpSpPr>
          <a:xfrm>
            <a:off x="386081" y="1240912"/>
            <a:ext cx="6932904" cy="2822018"/>
            <a:chOff x="386081" y="1240912"/>
            <a:chExt cx="6932904" cy="282201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D522B4-F3CE-E57E-140F-426A224D595A}"/>
                </a:ext>
              </a:extLst>
            </p:cNvPr>
            <p:cNvSpPr/>
            <p:nvPr/>
          </p:nvSpPr>
          <p:spPr>
            <a:xfrm>
              <a:off x="386081" y="1240912"/>
              <a:ext cx="6932904" cy="2822018"/>
            </a:xfrm>
            <a:prstGeom prst="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8310913-5D99-08F6-8C90-A8B7F1BDF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752" y="1321635"/>
              <a:ext cx="6647562" cy="2660572"/>
            </a:xfrm>
            <a:prstGeom prst="rect">
              <a:avLst/>
            </a:prstGeom>
            <a:noFill/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2FCE2FA-5B28-4B17-F560-878EC3D339BE}"/>
              </a:ext>
            </a:extLst>
          </p:cNvPr>
          <p:cNvSpPr txBox="1"/>
          <p:nvPr/>
        </p:nvSpPr>
        <p:spPr>
          <a:xfrm>
            <a:off x="528752" y="3745645"/>
            <a:ext cx="2606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Outfit" pitchFamily="2" charset="0"/>
              </a:rPr>
              <a:t>Original Image</a:t>
            </a:r>
          </a:p>
        </p:txBody>
      </p:sp>
      <p:sp>
        <p:nvSpPr>
          <p:cNvPr id="38" name="TextBox 9">
            <a:extLst>
              <a:ext uri="{FF2B5EF4-FFF2-40B4-BE49-F238E27FC236}">
                <a16:creationId xmlns:a16="http://schemas.microsoft.com/office/drawing/2014/main" id="{E334A122-3ECB-8926-C664-C2E58F85628F}"/>
              </a:ext>
            </a:extLst>
          </p:cNvPr>
          <p:cNvSpPr txBox="1"/>
          <p:nvPr/>
        </p:nvSpPr>
        <p:spPr>
          <a:xfrm>
            <a:off x="528751" y="6297182"/>
            <a:ext cx="6853217" cy="30777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lvl="0" algn="ctr" defTabSz="609630">
              <a:defRPr/>
            </a:pPr>
            <a:r>
              <a:rPr lang="en-US" sz="2000" b="1" dirty="0">
                <a:solidFill>
                  <a:srgbClr val="FFFFFF"/>
                </a:solidFill>
                <a:latin typeface="Outfit" pitchFamily="2" charset="0"/>
                <a:ea typeface="Montserrat Bold"/>
                <a:cs typeface="Montserrat Bold"/>
                <a:sym typeface="Montserrat Bold"/>
              </a:rPr>
              <a:t>All possible combinations perform better than goal amount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utfit" pitchFamily="2" charset="0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9FFAF18-8EE2-45FB-D817-3E888DF6D799}"/>
              </a:ext>
            </a:extLst>
          </p:cNvPr>
          <p:cNvGrpSpPr/>
          <p:nvPr/>
        </p:nvGrpSpPr>
        <p:grpSpPr>
          <a:xfrm>
            <a:off x="7558747" y="1224888"/>
            <a:ext cx="4046822" cy="5318515"/>
            <a:chOff x="7558747" y="1224888"/>
            <a:chExt cx="4046822" cy="5318515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376D266-89DF-216B-C446-08A2593127EB}"/>
                </a:ext>
              </a:extLst>
            </p:cNvPr>
            <p:cNvSpPr/>
            <p:nvPr/>
          </p:nvSpPr>
          <p:spPr>
            <a:xfrm>
              <a:off x="7558747" y="1224888"/>
              <a:ext cx="4034526" cy="4949396"/>
            </a:xfrm>
            <a:prstGeom prst="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A graph of different types of data&#10;&#10;AI-generated content may be incorrect.">
              <a:extLst>
                <a:ext uri="{FF2B5EF4-FFF2-40B4-BE49-F238E27FC236}">
                  <a16:creationId xmlns:a16="http://schemas.microsoft.com/office/drawing/2014/main" id="{7E1822C4-ADB6-8A7B-B767-35A5545E3C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7" r="4680" b="68465"/>
            <a:stretch>
              <a:fillRect/>
            </a:stretch>
          </p:blipFill>
          <p:spPr bwMode="auto">
            <a:xfrm>
              <a:off x="7664601" y="1256706"/>
              <a:ext cx="3713818" cy="167636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5" name="Picture 34" descr="A graph of different types of data&#10;&#10;AI-generated content may be incorrect.">
              <a:extLst>
                <a:ext uri="{FF2B5EF4-FFF2-40B4-BE49-F238E27FC236}">
                  <a16:creationId xmlns:a16="http://schemas.microsoft.com/office/drawing/2014/main" id="{7E1822C4-ADB6-8A7B-B767-35A5545E3C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6" t="32126" r="4522" b="35738"/>
            <a:stretch>
              <a:fillRect/>
            </a:stretch>
          </p:blipFill>
          <p:spPr bwMode="auto">
            <a:xfrm>
              <a:off x="7684494" y="2865425"/>
              <a:ext cx="3653762" cy="167636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6" name="Picture 35" descr="A graph of different types of data&#10;&#10;AI-generated content may be incorrect.">
              <a:extLst>
                <a:ext uri="{FF2B5EF4-FFF2-40B4-BE49-F238E27FC236}">
                  <a16:creationId xmlns:a16="http://schemas.microsoft.com/office/drawing/2014/main" id="{7E1822C4-ADB6-8A7B-B767-35A5545E3C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7" t="65942" r="1" b="3510"/>
            <a:stretch>
              <a:fillRect/>
            </a:stretch>
          </p:blipFill>
          <p:spPr bwMode="auto">
            <a:xfrm>
              <a:off x="7678087" y="4541785"/>
              <a:ext cx="3836948" cy="159045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9" name="TextBox 9">
              <a:extLst>
                <a:ext uri="{FF2B5EF4-FFF2-40B4-BE49-F238E27FC236}">
                  <a16:creationId xmlns:a16="http://schemas.microsoft.com/office/drawing/2014/main" id="{3BA39AA5-43F0-C2D8-0428-E21F8B8D27AD}"/>
                </a:ext>
              </a:extLst>
            </p:cNvPr>
            <p:cNvSpPr txBox="1"/>
            <p:nvPr/>
          </p:nvSpPr>
          <p:spPr>
            <a:xfrm>
              <a:off x="7571043" y="6297182"/>
              <a:ext cx="4034526" cy="246221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lvl="0" algn="ctr" defTabSz="609630">
                <a:defRPr/>
              </a:pPr>
              <a:r>
                <a:rPr lang="en-US" sz="1600" b="1" noProof="0" dirty="0">
                  <a:solidFill>
                    <a:srgbClr val="FFFFFF"/>
                  </a:solidFill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Image was scaled up by 1.1x per iteration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endParaRPr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51B24322-5176-031D-B31F-295E29D86340}"/>
              </a:ext>
            </a:extLst>
          </p:cNvPr>
          <p:cNvSpPr txBox="1"/>
          <p:nvPr/>
        </p:nvSpPr>
        <p:spPr>
          <a:xfrm>
            <a:off x="1340335" y="-2281655"/>
            <a:ext cx="10397155" cy="67710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Website Demonstration!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6F75C3-6AA0-23CE-215A-988E533DD0BD}"/>
              </a:ext>
            </a:extLst>
          </p:cNvPr>
          <p:cNvSpPr txBox="1"/>
          <p:nvPr/>
        </p:nvSpPr>
        <p:spPr>
          <a:xfrm>
            <a:off x="1340335" y="-2774098"/>
            <a:ext cx="10397155" cy="4924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Time for the….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E1A2AD43-13A6-8904-166E-1EE509CDDE53}"/>
              </a:ext>
            </a:extLst>
          </p:cNvPr>
          <p:cNvSpPr txBox="1"/>
          <p:nvPr/>
        </p:nvSpPr>
        <p:spPr>
          <a:xfrm>
            <a:off x="779747" y="7386312"/>
            <a:ext cx="10397155" cy="67710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Requirements &amp; Constraints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A4DA934-74A8-E0F7-B234-CD4F6D6D9A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386928"/>
              </p:ext>
            </p:extLst>
          </p:nvPr>
        </p:nvGraphicFramePr>
        <p:xfrm>
          <a:off x="232808" y="8265186"/>
          <a:ext cx="11726384" cy="5039811"/>
        </p:xfrm>
        <a:graphic>
          <a:graphicData uri="http://schemas.openxmlformats.org/drawingml/2006/table">
            <a:tbl>
              <a:tblPr firstRow="1" firstCol="1" bandRow="1"/>
              <a:tblGrid>
                <a:gridCol w="1674510">
                  <a:extLst>
                    <a:ext uri="{9D8B030D-6E8A-4147-A177-3AD203B41FA5}">
                      <a16:colId xmlns:a16="http://schemas.microsoft.com/office/drawing/2014/main" val="2640390389"/>
                    </a:ext>
                  </a:extLst>
                </a:gridCol>
                <a:gridCol w="2531760">
                  <a:extLst>
                    <a:ext uri="{9D8B030D-6E8A-4147-A177-3AD203B41FA5}">
                      <a16:colId xmlns:a16="http://schemas.microsoft.com/office/drawing/2014/main" val="1485352728"/>
                    </a:ext>
                  </a:extLst>
                </a:gridCol>
                <a:gridCol w="1431492">
                  <a:extLst>
                    <a:ext uri="{9D8B030D-6E8A-4147-A177-3AD203B41FA5}">
                      <a16:colId xmlns:a16="http://schemas.microsoft.com/office/drawing/2014/main" val="1109709910"/>
                    </a:ext>
                  </a:extLst>
                </a:gridCol>
                <a:gridCol w="1852439">
                  <a:extLst>
                    <a:ext uri="{9D8B030D-6E8A-4147-A177-3AD203B41FA5}">
                      <a16:colId xmlns:a16="http://schemas.microsoft.com/office/drawing/2014/main" val="3228415475"/>
                    </a:ext>
                  </a:extLst>
                </a:gridCol>
                <a:gridCol w="4236183">
                  <a:extLst>
                    <a:ext uri="{9D8B030D-6E8A-4147-A177-3AD203B41FA5}">
                      <a16:colId xmlns:a16="http://schemas.microsoft.com/office/drawing/2014/main" val="3674213596"/>
                    </a:ext>
                  </a:extLst>
                </a:gridCol>
              </a:tblGrid>
              <a:tr h="1898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FFFFFF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FFFFFF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Criteria</a:t>
                      </a:r>
                      <a:endParaRPr lang="en-US" sz="20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FFFFFF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Goal Value</a:t>
                      </a:r>
                      <a:endParaRPr lang="en-US" sz="20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Achieved Value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Justification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56686"/>
                  </a:ext>
                </a:extLst>
              </a:tr>
              <a:tr h="161400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Performance 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Accuracy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95%</a:t>
                      </a:r>
                      <a:endParaRPr lang="en-US" sz="1700" kern="10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98.90%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The EB0 Model performed the best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934445"/>
                  </a:ext>
                </a:extLst>
              </a:tr>
              <a:tr h="2069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Precision 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90%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98.10%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6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611132"/>
                  </a:ext>
                </a:extLst>
              </a:tr>
              <a:tr h="161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Recall 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85%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98.36%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600" kern="10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546068"/>
                  </a:ext>
                </a:extLst>
              </a:tr>
              <a:tr h="161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F1 Score </a:t>
                      </a:r>
                      <a:endParaRPr lang="en-US" sz="1700" kern="10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85%</a:t>
                      </a:r>
                      <a:endParaRPr lang="en-US" sz="1700" kern="10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98.23%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6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8219331"/>
                  </a:ext>
                </a:extLst>
              </a:tr>
              <a:tr h="161400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Efficiency</a:t>
                      </a:r>
                      <a:endParaRPr lang="en-US" sz="1700" kern="10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Algorithm Process time 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9E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1500 </a:t>
                      </a: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ms/Face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9E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&lt; 161.60 ms/Face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9E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MTCNN+EB0 took the longest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9E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354906"/>
                  </a:ext>
                </a:extLst>
              </a:tr>
              <a:tr h="161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Website boot time </a:t>
                      </a:r>
                      <a:endParaRPr lang="en-US" sz="1700" kern="10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Seconds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&lt; 1 Second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Webtool Available Online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418142"/>
                  </a:ext>
                </a:extLst>
              </a:tr>
              <a:tr h="161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Resource Usage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9E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 128 GB RAM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9E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&lt;16 GB RAM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9E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Runs on laptop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9E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7531305"/>
                  </a:ext>
                </a:extLst>
              </a:tr>
              <a:tr h="161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Dataset Generalizability</a:t>
                      </a:r>
                      <a:endParaRPr lang="en-US" sz="1700" kern="10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60%</a:t>
                      </a:r>
                      <a:endParaRPr lang="en-US" sz="1700" kern="10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60.64%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Performance on Caltech Dataset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3181"/>
                  </a:ext>
                </a:extLst>
              </a:tr>
              <a:tr h="16140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Code </a:t>
                      </a:r>
                      <a:br>
                        <a:rPr lang="en-US" sz="1700" b="1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700" b="1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Maintainability </a:t>
                      </a:r>
                      <a:endParaRPr lang="en-US" sz="1700" kern="10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CB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ISIP Guide Compliance 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Pending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Working on producing the proper documentation for software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273359"/>
                  </a:ext>
                </a:extLst>
              </a:tr>
              <a:tr h="173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Documentation 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  <a:endParaRPr lang="en-US" sz="1700" kern="10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Pending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6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008270"/>
                  </a:ext>
                </a:extLst>
              </a:tr>
              <a:tr h="161400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Usability</a:t>
                      </a:r>
                      <a:endParaRPr lang="en-US" sz="1700" kern="10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Interpretability 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  <a:endParaRPr lang="en-US" sz="1700" kern="10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Feedback console &amp; confidence information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958768"/>
                  </a:ext>
                </a:extLst>
              </a:tr>
              <a:tr h="161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Accessibility 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  <a:endParaRPr lang="en-US" sz="1700" kern="10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Keyboard tested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936732"/>
                  </a:ext>
                </a:extLst>
              </a:tr>
              <a:tr h="161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User Interface </a:t>
                      </a:r>
                      <a:endParaRPr lang="en-US" sz="1700" kern="10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  <a:endParaRPr lang="en-US" sz="1700" kern="10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High contrast colors + simple UI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297922"/>
                  </a:ext>
                </a:extLst>
              </a:tr>
              <a:tr h="30200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700" b="1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Ethics &amp; </a:t>
                      </a:r>
                      <a:br>
                        <a:rPr lang="en-US" sz="1700" b="1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700" b="1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Security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AD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Algorithmic Transparency 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AD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AD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Pending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AD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Actively working on finding potential bias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AD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190618"/>
                  </a:ext>
                </a:extLst>
              </a:tr>
              <a:tr h="3350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Website Security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All dependencies on CSV’s removed, photo data cleared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946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82508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EF9DA-706D-CD4C-D209-0A4716DA8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7" name="TextBox 7">
            <a:extLst>
              <a:ext uri="{FF2B5EF4-FFF2-40B4-BE49-F238E27FC236}">
                <a16:creationId xmlns:a16="http://schemas.microsoft.com/office/drawing/2014/main" id="{61576153-F586-7E0A-4A9C-C7E0D1FFB3DD}"/>
              </a:ext>
            </a:extLst>
          </p:cNvPr>
          <p:cNvSpPr txBox="1"/>
          <p:nvPr/>
        </p:nvSpPr>
        <p:spPr>
          <a:xfrm>
            <a:off x="779747" y="231334"/>
            <a:ext cx="10397155" cy="67710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Requirements &amp; Constraints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E62DBC9-DFB3-BE03-84D6-9BAD0F1C6A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608195"/>
              </p:ext>
            </p:extLst>
          </p:nvPr>
        </p:nvGraphicFramePr>
        <p:xfrm>
          <a:off x="232808" y="899843"/>
          <a:ext cx="11726384" cy="5039811"/>
        </p:xfrm>
        <a:graphic>
          <a:graphicData uri="http://schemas.openxmlformats.org/drawingml/2006/table">
            <a:tbl>
              <a:tblPr firstRow="1" firstCol="1" bandRow="1"/>
              <a:tblGrid>
                <a:gridCol w="1674510">
                  <a:extLst>
                    <a:ext uri="{9D8B030D-6E8A-4147-A177-3AD203B41FA5}">
                      <a16:colId xmlns:a16="http://schemas.microsoft.com/office/drawing/2014/main" val="2640390389"/>
                    </a:ext>
                  </a:extLst>
                </a:gridCol>
                <a:gridCol w="2531760">
                  <a:extLst>
                    <a:ext uri="{9D8B030D-6E8A-4147-A177-3AD203B41FA5}">
                      <a16:colId xmlns:a16="http://schemas.microsoft.com/office/drawing/2014/main" val="1485352728"/>
                    </a:ext>
                  </a:extLst>
                </a:gridCol>
                <a:gridCol w="1431492">
                  <a:extLst>
                    <a:ext uri="{9D8B030D-6E8A-4147-A177-3AD203B41FA5}">
                      <a16:colId xmlns:a16="http://schemas.microsoft.com/office/drawing/2014/main" val="1109709910"/>
                    </a:ext>
                  </a:extLst>
                </a:gridCol>
                <a:gridCol w="1852439">
                  <a:extLst>
                    <a:ext uri="{9D8B030D-6E8A-4147-A177-3AD203B41FA5}">
                      <a16:colId xmlns:a16="http://schemas.microsoft.com/office/drawing/2014/main" val="3228415475"/>
                    </a:ext>
                  </a:extLst>
                </a:gridCol>
                <a:gridCol w="4236183">
                  <a:extLst>
                    <a:ext uri="{9D8B030D-6E8A-4147-A177-3AD203B41FA5}">
                      <a16:colId xmlns:a16="http://schemas.microsoft.com/office/drawing/2014/main" val="3674213596"/>
                    </a:ext>
                  </a:extLst>
                </a:gridCol>
              </a:tblGrid>
              <a:tr h="1898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FFFFFF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FFFFFF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Criteria</a:t>
                      </a:r>
                      <a:endParaRPr lang="en-US" sz="20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FFFFFF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Goal Value</a:t>
                      </a:r>
                      <a:endParaRPr lang="en-US" sz="20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Achieved Value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Justification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56686"/>
                  </a:ext>
                </a:extLst>
              </a:tr>
              <a:tr h="161400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Performance 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Accuracy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95%</a:t>
                      </a:r>
                      <a:endParaRPr lang="en-US" sz="1700" kern="10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98.90%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The EB0 Model performed the best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934445"/>
                  </a:ext>
                </a:extLst>
              </a:tr>
              <a:tr h="2069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Precision 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90%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98.10%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6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611132"/>
                  </a:ext>
                </a:extLst>
              </a:tr>
              <a:tr h="161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Recall 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85%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98.36%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600" kern="10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546068"/>
                  </a:ext>
                </a:extLst>
              </a:tr>
              <a:tr h="161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F1 Score </a:t>
                      </a:r>
                      <a:endParaRPr lang="en-US" sz="1700" kern="10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85%</a:t>
                      </a:r>
                      <a:endParaRPr lang="en-US" sz="1700" kern="10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98.23%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6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8219331"/>
                  </a:ext>
                </a:extLst>
              </a:tr>
              <a:tr h="161400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Efficiency</a:t>
                      </a:r>
                      <a:endParaRPr lang="en-US" sz="1700" kern="10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Algorithm Process time 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9E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1500 </a:t>
                      </a: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ms/Face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9E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&lt; 161.60 ms/Face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9E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MTCNN+EB0 took the longest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9E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354906"/>
                  </a:ext>
                </a:extLst>
              </a:tr>
              <a:tr h="161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Website boot time </a:t>
                      </a:r>
                      <a:endParaRPr lang="en-US" sz="1700" kern="10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Seconds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&lt; 1 Second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Webtool Available Online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418142"/>
                  </a:ext>
                </a:extLst>
              </a:tr>
              <a:tr h="161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Resource Usage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9E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 128 GB RAM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9E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&lt;16 GB RAM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9E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Runs on laptop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9E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7531305"/>
                  </a:ext>
                </a:extLst>
              </a:tr>
              <a:tr h="161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Dataset Generalizability</a:t>
                      </a:r>
                      <a:endParaRPr lang="en-US" sz="1700" kern="10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60%</a:t>
                      </a:r>
                      <a:endParaRPr lang="en-US" sz="1700" kern="10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60.64%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Performance on Caltech Dataset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3181"/>
                  </a:ext>
                </a:extLst>
              </a:tr>
              <a:tr h="16140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Code </a:t>
                      </a:r>
                      <a:br>
                        <a:rPr lang="en-US" sz="1700" b="1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700" b="1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Maintainability </a:t>
                      </a:r>
                      <a:endParaRPr lang="en-US" sz="1700" kern="10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CB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ISIP Guide Compliance 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Pending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Working on producing the proper documentation for software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273359"/>
                  </a:ext>
                </a:extLst>
              </a:tr>
              <a:tr h="173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Documentation 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  <a:endParaRPr lang="en-US" sz="1700" kern="10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Pending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6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008270"/>
                  </a:ext>
                </a:extLst>
              </a:tr>
              <a:tr h="161400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Usability</a:t>
                      </a:r>
                      <a:endParaRPr lang="en-US" sz="1700" kern="10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Interpretability 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  <a:endParaRPr lang="en-US" sz="1700" kern="10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Feedback console &amp; confidence information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958768"/>
                  </a:ext>
                </a:extLst>
              </a:tr>
              <a:tr h="161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Accessibility 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  <a:endParaRPr lang="en-US" sz="1700" kern="10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Keyboard tested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936732"/>
                  </a:ext>
                </a:extLst>
              </a:tr>
              <a:tr h="161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User Interface </a:t>
                      </a:r>
                      <a:endParaRPr lang="en-US" sz="1700" kern="10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  <a:endParaRPr lang="en-US" sz="1700" kern="10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High contrast colors + simple UI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297922"/>
                  </a:ext>
                </a:extLst>
              </a:tr>
              <a:tr h="30200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700" b="1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Ethics &amp; </a:t>
                      </a:r>
                      <a:br>
                        <a:rPr lang="en-US" sz="1700" b="1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700" b="1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Security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AD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Algorithmic Transparency 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AD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AD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Pending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AD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Actively working on finding potential bias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AD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190618"/>
                  </a:ext>
                </a:extLst>
              </a:tr>
              <a:tr h="3350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Website Security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All dependencies on CSV’s removed, photo data cleared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946576"/>
                  </a:ext>
                </a:extLst>
              </a:tr>
            </a:tbl>
          </a:graphicData>
        </a:graphic>
      </p:graphicFrame>
      <p:sp>
        <p:nvSpPr>
          <p:cNvPr id="2" name="TextBox 7">
            <a:extLst>
              <a:ext uri="{FF2B5EF4-FFF2-40B4-BE49-F238E27FC236}">
                <a16:creationId xmlns:a16="http://schemas.microsoft.com/office/drawing/2014/main" id="{DB6C417B-F537-47C3-E441-18993DB960A2}"/>
              </a:ext>
            </a:extLst>
          </p:cNvPr>
          <p:cNvSpPr txBox="1"/>
          <p:nvPr/>
        </p:nvSpPr>
        <p:spPr>
          <a:xfrm>
            <a:off x="779747" y="-6778368"/>
            <a:ext cx="10397155" cy="67710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Application Run Time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4A5B97D-4169-5085-21F6-AC73A29FEC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9043941"/>
              </p:ext>
            </p:extLst>
          </p:nvPr>
        </p:nvGraphicFramePr>
        <p:xfrm>
          <a:off x="244042" y="-2866413"/>
          <a:ext cx="7137927" cy="1824028"/>
        </p:xfrm>
        <a:graphic>
          <a:graphicData uri="http://schemas.openxmlformats.org/drawingml/2006/table">
            <a:tbl>
              <a:tblPr/>
              <a:tblGrid>
                <a:gridCol w="436827">
                  <a:extLst>
                    <a:ext uri="{9D8B030D-6E8A-4147-A177-3AD203B41FA5}">
                      <a16:colId xmlns:a16="http://schemas.microsoft.com/office/drawing/2014/main" val="92969156"/>
                    </a:ext>
                  </a:extLst>
                </a:gridCol>
                <a:gridCol w="752163">
                  <a:extLst>
                    <a:ext uri="{9D8B030D-6E8A-4147-A177-3AD203B41FA5}">
                      <a16:colId xmlns:a16="http://schemas.microsoft.com/office/drawing/2014/main" val="599264056"/>
                    </a:ext>
                  </a:extLst>
                </a:gridCol>
                <a:gridCol w="922868">
                  <a:extLst>
                    <a:ext uri="{9D8B030D-6E8A-4147-A177-3AD203B41FA5}">
                      <a16:colId xmlns:a16="http://schemas.microsoft.com/office/drawing/2014/main" val="2146675877"/>
                    </a:ext>
                  </a:extLst>
                </a:gridCol>
                <a:gridCol w="974624">
                  <a:extLst>
                    <a:ext uri="{9D8B030D-6E8A-4147-A177-3AD203B41FA5}">
                      <a16:colId xmlns:a16="http://schemas.microsoft.com/office/drawing/2014/main" val="307445143"/>
                    </a:ext>
                  </a:extLst>
                </a:gridCol>
                <a:gridCol w="937745">
                  <a:extLst>
                    <a:ext uri="{9D8B030D-6E8A-4147-A177-3AD203B41FA5}">
                      <a16:colId xmlns:a16="http://schemas.microsoft.com/office/drawing/2014/main" val="150032663"/>
                    </a:ext>
                  </a:extLst>
                </a:gridCol>
                <a:gridCol w="32634">
                  <a:extLst>
                    <a:ext uri="{9D8B030D-6E8A-4147-A177-3AD203B41FA5}">
                      <a16:colId xmlns:a16="http://schemas.microsoft.com/office/drawing/2014/main" val="3338337153"/>
                    </a:ext>
                  </a:extLst>
                </a:gridCol>
                <a:gridCol w="726019">
                  <a:extLst>
                    <a:ext uri="{9D8B030D-6E8A-4147-A177-3AD203B41FA5}">
                      <a16:colId xmlns:a16="http://schemas.microsoft.com/office/drawing/2014/main" val="518343623"/>
                    </a:ext>
                  </a:extLst>
                </a:gridCol>
                <a:gridCol w="682705">
                  <a:extLst>
                    <a:ext uri="{9D8B030D-6E8A-4147-A177-3AD203B41FA5}">
                      <a16:colId xmlns:a16="http://schemas.microsoft.com/office/drawing/2014/main" val="4242908851"/>
                    </a:ext>
                  </a:extLst>
                </a:gridCol>
                <a:gridCol w="1026347">
                  <a:extLst>
                    <a:ext uri="{9D8B030D-6E8A-4147-A177-3AD203B41FA5}">
                      <a16:colId xmlns:a16="http://schemas.microsoft.com/office/drawing/2014/main" val="679726404"/>
                    </a:ext>
                  </a:extLst>
                </a:gridCol>
                <a:gridCol w="645995">
                  <a:extLst>
                    <a:ext uri="{9D8B030D-6E8A-4147-A177-3AD203B41FA5}">
                      <a16:colId xmlns:a16="http://schemas.microsoft.com/office/drawing/2014/main" val="381173415"/>
                    </a:ext>
                  </a:extLst>
                </a:gridCol>
              </a:tblGrid>
              <a:tr h="33299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617" marR="2617" marT="2617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Faces Detected</a:t>
                      </a:r>
                    </a:p>
                  </a:txBody>
                  <a:tcPr marL="2617" marR="2617" marT="26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D3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HAAR+ RNF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93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HAAR + </a:t>
                      </a:r>
                    </a:p>
                    <a:p>
                      <a:pPr algn="ctr" fontAlgn="b">
                        <a:buNone/>
                      </a:pP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DeepTRUTH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B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HAAR+ EB0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Faces </a:t>
                      </a:r>
                    </a:p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Detected</a:t>
                      </a:r>
                    </a:p>
                  </a:txBody>
                  <a:tcPr marL="2617" marR="2617" marT="26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D3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MTCNN</a:t>
                      </a:r>
                    </a:p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+ RNF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D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MTCNN+</a:t>
                      </a:r>
                    </a:p>
                    <a:p>
                      <a:pPr algn="ctr" fontAlgn="b">
                        <a:buNone/>
                      </a:pP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DeepTRUTH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MTCNN+ EB0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474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691053"/>
                  </a:ext>
                </a:extLst>
              </a:tr>
              <a:tr h="30544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Size (MB)</a:t>
                      </a:r>
                    </a:p>
                  </a:txBody>
                  <a:tcPr marL="2617" marR="2617" marT="26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Haar Cascade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ms/Face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ms/Face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ms/Face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MTCNN</a:t>
                      </a:r>
                    </a:p>
                  </a:txBody>
                  <a:tcPr marL="2617" marR="2617" marT="261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ms/Face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9E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ms/Face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ms/Face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AD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2250211"/>
                  </a:ext>
                </a:extLst>
              </a:tr>
              <a:tr h="16767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0.25</a:t>
                      </a:r>
                    </a:p>
                  </a:txBody>
                  <a:tcPr marL="2617" marR="2617" marT="26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17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24.94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31.94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56.59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30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23.73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27.70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41.67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2286409"/>
                  </a:ext>
                </a:extLst>
              </a:tr>
              <a:tr h="16875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0.64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19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84.63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91.32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113.32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29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65.55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69.93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84.34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139292"/>
                  </a:ext>
                </a:extLst>
              </a:tr>
              <a:tr h="16875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1.13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22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144.36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150.64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176.00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29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125.14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129.90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149.14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638524"/>
                  </a:ext>
                </a:extLst>
              </a:tr>
              <a:tr h="16875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1.74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23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218.78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222.65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248.17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28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206.21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209.39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230.36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304580"/>
                  </a:ext>
                </a:extLst>
              </a:tr>
              <a:tr h="16875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2.38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24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307.79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312.29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309.79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29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276.00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279.72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302.48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2520456"/>
                  </a:ext>
                </a:extLst>
              </a:tr>
              <a:tr h="16767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617" marR="2617" marT="261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Average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156.10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161.57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156.77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Average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139.33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143.33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161.60</a:t>
                      </a:r>
                    </a:p>
                  </a:txBody>
                  <a:tcPr marL="2617" marR="2617" marT="2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5941794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7D963DEC-4669-B2BC-B98A-AE034A2CC911}"/>
              </a:ext>
            </a:extLst>
          </p:cNvPr>
          <p:cNvGrpSpPr/>
          <p:nvPr/>
        </p:nvGrpSpPr>
        <p:grpSpPr>
          <a:xfrm>
            <a:off x="386081" y="-5845689"/>
            <a:ext cx="6932904" cy="2822018"/>
            <a:chOff x="386081" y="1240912"/>
            <a:chExt cx="6932904" cy="2822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B7D57F1-3318-2EA3-2BA6-E36534670C23}"/>
                </a:ext>
              </a:extLst>
            </p:cNvPr>
            <p:cNvSpPr/>
            <p:nvPr/>
          </p:nvSpPr>
          <p:spPr>
            <a:xfrm>
              <a:off x="386081" y="1240912"/>
              <a:ext cx="6932904" cy="2822018"/>
            </a:xfrm>
            <a:prstGeom prst="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CF729D5-8B77-AB04-179A-7D99044FA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752" y="1321635"/>
              <a:ext cx="6647562" cy="2660572"/>
            </a:xfrm>
            <a:prstGeom prst="rect">
              <a:avLst/>
            </a:prstGeom>
            <a:noFill/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F8336E2-80ED-DB40-48AF-D7D97CE517D7}"/>
              </a:ext>
            </a:extLst>
          </p:cNvPr>
          <p:cNvSpPr txBox="1"/>
          <p:nvPr/>
        </p:nvSpPr>
        <p:spPr>
          <a:xfrm>
            <a:off x="528752" y="-3340956"/>
            <a:ext cx="2606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Outfit" pitchFamily="2" charset="0"/>
              </a:rPr>
              <a:t>Original Image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EA30BFB-7085-FE43-8CE3-9F5FBDC9998A}"/>
              </a:ext>
            </a:extLst>
          </p:cNvPr>
          <p:cNvSpPr txBox="1"/>
          <p:nvPr/>
        </p:nvSpPr>
        <p:spPr>
          <a:xfrm>
            <a:off x="528751" y="-789419"/>
            <a:ext cx="6853217" cy="30777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lvl="0" algn="ctr" defTabSz="609630">
              <a:defRPr/>
            </a:pPr>
            <a:r>
              <a:rPr lang="en-US" sz="2000" b="1" dirty="0">
                <a:solidFill>
                  <a:srgbClr val="FFFFFF"/>
                </a:solidFill>
                <a:latin typeface="Outfit" pitchFamily="2" charset="0"/>
                <a:ea typeface="Montserrat Bold"/>
                <a:cs typeface="Montserrat Bold"/>
                <a:sym typeface="Montserrat Bold"/>
              </a:rPr>
              <a:t>All possible combinations perform better than goal amount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utfit" pitchFamily="2" charset="0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D9B0CF-581A-DDAA-EFDE-2A1077DC27FB}"/>
              </a:ext>
            </a:extLst>
          </p:cNvPr>
          <p:cNvGrpSpPr/>
          <p:nvPr/>
        </p:nvGrpSpPr>
        <p:grpSpPr>
          <a:xfrm>
            <a:off x="7558747" y="-5861713"/>
            <a:ext cx="4046822" cy="5318515"/>
            <a:chOff x="7558747" y="1224888"/>
            <a:chExt cx="4046822" cy="531851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ABCC57A-00B5-DF9B-B3C5-6E8D708BE212}"/>
                </a:ext>
              </a:extLst>
            </p:cNvPr>
            <p:cNvSpPr/>
            <p:nvPr/>
          </p:nvSpPr>
          <p:spPr>
            <a:xfrm>
              <a:off x="7558747" y="1224888"/>
              <a:ext cx="4034526" cy="4949396"/>
            </a:xfrm>
            <a:prstGeom prst="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graph of different types of data&#10;&#10;AI-generated content may be incorrect.">
              <a:extLst>
                <a:ext uri="{FF2B5EF4-FFF2-40B4-BE49-F238E27FC236}">
                  <a16:creationId xmlns:a16="http://schemas.microsoft.com/office/drawing/2014/main" id="{FC406990-A298-B6B4-81CA-3BD1A23728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7" r="4680" b="68465"/>
            <a:stretch>
              <a:fillRect/>
            </a:stretch>
          </p:blipFill>
          <p:spPr bwMode="auto">
            <a:xfrm>
              <a:off x="7664601" y="1256706"/>
              <a:ext cx="3713818" cy="167636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Picture 12" descr="A graph of different types of data&#10;&#10;AI-generated content may be incorrect.">
              <a:extLst>
                <a:ext uri="{FF2B5EF4-FFF2-40B4-BE49-F238E27FC236}">
                  <a16:creationId xmlns:a16="http://schemas.microsoft.com/office/drawing/2014/main" id="{64251F4D-29BD-FCC0-223D-0478CC81A0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6" t="32126" r="4522" b="35738"/>
            <a:stretch>
              <a:fillRect/>
            </a:stretch>
          </p:blipFill>
          <p:spPr bwMode="auto">
            <a:xfrm>
              <a:off x="7684494" y="2865425"/>
              <a:ext cx="3653762" cy="167636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Picture 13" descr="A graph of different types of data&#10;&#10;AI-generated content may be incorrect.">
              <a:extLst>
                <a:ext uri="{FF2B5EF4-FFF2-40B4-BE49-F238E27FC236}">
                  <a16:creationId xmlns:a16="http://schemas.microsoft.com/office/drawing/2014/main" id="{F7829FD7-9419-CF0B-3F40-3D3681BAE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7" t="65942" r="1" b="3510"/>
            <a:stretch>
              <a:fillRect/>
            </a:stretch>
          </p:blipFill>
          <p:spPr bwMode="auto">
            <a:xfrm>
              <a:off x="7678087" y="4541785"/>
              <a:ext cx="3836948" cy="159045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F9F4EE96-C315-34E8-F5C8-6F97E1B911B8}"/>
                </a:ext>
              </a:extLst>
            </p:cNvPr>
            <p:cNvSpPr txBox="1"/>
            <p:nvPr/>
          </p:nvSpPr>
          <p:spPr>
            <a:xfrm>
              <a:off x="7571043" y="6297182"/>
              <a:ext cx="4034526" cy="246221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lvl="0" algn="ctr" defTabSz="609630">
                <a:defRPr/>
              </a:pPr>
              <a:r>
                <a:rPr lang="en-US" sz="1600" b="1" noProof="0" dirty="0">
                  <a:solidFill>
                    <a:srgbClr val="FFFFFF"/>
                  </a:solidFill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Image was scaled up by 1.1x per iteration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endParaRPr>
            </a:p>
          </p:txBody>
        </p:sp>
      </p:grpSp>
      <p:sp>
        <p:nvSpPr>
          <p:cNvPr id="16" name="TextBox 7">
            <a:extLst>
              <a:ext uri="{FF2B5EF4-FFF2-40B4-BE49-F238E27FC236}">
                <a16:creationId xmlns:a16="http://schemas.microsoft.com/office/drawing/2014/main" id="{F57EA008-36C5-4F5D-C92F-2DEDE29BB299}"/>
              </a:ext>
            </a:extLst>
          </p:cNvPr>
          <p:cNvSpPr txBox="1"/>
          <p:nvPr/>
        </p:nvSpPr>
        <p:spPr>
          <a:xfrm>
            <a:off x="779747" y="8460934"/>
            <a:ext cx="10397155" cy="67710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So… What now? Future works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4857BF23-F006-5732-2593-46ADFD9489E7}"/>
              </a:ext>
            </a:extLst>
          </p:cNvPr>
          <p:cNvSpPr txBox="1"/>
          <p:nvPr/>
        </p:nvSpPr>
        <p:spPr>
          <a:xfrm>
            <a:off x="2371755" y="11287902"/>
            <a:ext cx="3497139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Continue to train model for generalizability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95C05A4-4342-F9CD-21DC-D17C5836D87A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293" y="11396385"/>
            <a:ext cx="1417630" cy="1417630"/>
          </a:xfrm>
          <a:prstGeom prst="rect">
            <a:avLst/>
          </a:prstGeom>
        </p:spPr>
      </p:pic>
      <p:sp>
        <p:nvSpPr>
          <p:cNvPr id="19" name="TextBox 7">
            <a:extLst>
              <a:ext uri="{FF2B5EF4-FFF2-40B4-BE49-F238E27FC236}">
                <a16:creationId xmlns:a16="http://schemas.microsoft.com/office/drawing/2014/main" id="{4BE627C4-F61B-A3F9-6D5A-3EA3FB58554D}"/>
              </a:ext>
            </a:extLst>
          </p:cNvPr>
          <p:cNvSpPr txBox="1"/>
          <p:nvPr/>
        </p:nvSpPr>
        <p:spPr>
          <a:xfrm>
            <a:off x="2371755" y="11946544"/>
            <a:ext cx="3497139" cy="30777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Identify potential bias</a:t>
            </a: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EBAFC3C3-027A-7B4F-CC9E-0332BB7A548C}"/>
              </a:ext>
            </a:extLst>
          </p:cNvPr>
          <p:cNvSpPr txBox="1"/>
          <p:nvPr/>
        </p:nvSpPr>
        <p:spPr>
          <a:xfrm>
            <a:off x="2371755" y="12283196"/>
            <a:ext cx="3497139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Test model robustness, performance on noisy data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97530A3-45BB-DA2B-EFE2-2A5F4DDF614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856" y="13069857"/>
            <a:ext cx="1471096" cy="1471096"/>
          </a:xfrm>
          <a:prstGeom prst="rect">
            <a:avLst/>
          </a:prstGeom>
        </p:spPr>
      </p:pic>
      <p:sp>
        <p:nvSpPr>
          <p:cNvPr id="22" name="TextBox 7">
            <a:extLst>
              <a:ext uri="{FF2B5EF4-FFF2-40B4-BE49-F238E27FC236}">
                <a16:creationId xmlns:a16="http://schemas.microsoft.com/office/drawing/2014/main" id="{925FB941-288F-583A-69D2-6E4D9426D42A}"/>
              </a:ext>
            </a:extLst>
          </p:cNvPr>
          <p:cNvSpPr txBox="1"/>
          <p:nvPr/>
        </p:nvSpPr>
        <p:spPr>
          <a:xfrm>
            <a:off x="2371756" y="13328919"/>
            <a:ext cx="3497140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Deploy current application to the server for public access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6922DB7C-3F84-5616-61B8-4E9F77D7CC19}"/>
              </a:ext>
            </a:extLst>
          </p:cNvPr>
          <p:cNvSpPr txBox="1"/>
          <p:nvPr/>
        </p:nvSpPr>
        <p:spPr>
          <a:xfrm>
            <a:off x="2371756" y="14030616"/>
            <a:ext cx="3497140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Create documentation for our app</a:t>
            </a: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21B0EA1A-4377-EA02-97F2-D00267F9B369}"/>
              </a:ext>
            </a:extLst>
          </p:cNvPr>
          <p:cNvSpPr txBox="1"/>
          <p:nvPr/>
        </p:nvSpPr>
        <p:spPr>
          <a:xfrm>
            <a:off x="330829" y="10252022"/>
            <a:ext cx="5538065" cy="4924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Our next steps: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524B595-2658-8215-6C7D-AA7146429069}"/>
              </a:ext>
            </a:extLst>
          </p:cNvPr>
          <p:cNvSpPr/>
          <p:nvPr/>
        </p:nvSpPr>
        <p:spPr>
          <a:xfrm>
            <a:off x="2156987" y="11429227"/>
            <a:ext cx="45720" cy="537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28E376A-AFC3-8B00-165D-3EA80A27E780}"/>
              </a:ext>
            </a:extLst>
          </p:cNvPr>
          <p:cNvSpPr/>
          <p:nvPr/>
        </p:nvSpPr>
        <p:spPr>
          <a:xfrm>
            <a:off x="2156987" y="12073007"/>
            <a:ext cx="45720" cy="537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2556C1D-4C67-6058-AFBF-9729D19724B9}"/>
              </a:ext>
            </a:extLst>
          </p:cNvPr>
          <p:cNvSpPr/>
          <p:nvPr/>
        </p:nvSpPr>
        <p:spPr>
          <a:xfrm>
            <a:off x="2156987" y="12418449"/>
            <a:ext cx="45720" cy="537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AC2845A-857E-BB40-8858-39F165C7D3E0}"/>
              </a:ext>
            </a:extLst>
          </p:cNvPr>
          <p:cNvSpPr/>
          <p:nvPr/>
        </p:nvSpPr>
        <p:spPr>
          <a:xfrm>
            <a:off x="2156987" y="13462732"/>
            <a:ext cx="45720" cy="537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0E585B1-3D9B-4002-CF50-4A47423330D9}"/>
              </a:ext>
            </a:extLst>
          </p:cNvPr>
          <p:cNvSpPr/>
          <p:nvPr/>
        </p:nvSpPr>
        <p:spPr>
          <a:xfrm>
            <a:off x="2156987" y="14170303"/>
            <a:ext cx="45720" cy="537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E2D41F07-086E-2980-7A16-9DF46CFFD8F5}"/>
              </a:ext>
            </a:extLst>
          </p:cNvPr>
          <p:cNvSpPr txBox="1"/>
          <p:nvPr/>
        </p:nvSpPr>
        <p:spPr>
          <a:xfrm>
            <a:off x="2088175" y="10903878"/>
            <a:ext cx="3497139" cy="33855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Model Training</a:t>
            </a: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7E92FFBA-2A25-ECB7-9FE1-2B35396F598B}"/>
              </a:ext>
            </a:extLst>
          </p:cNvPr>
          <p:cNvSpPr txBox="1"/>
          <p:nvPr/>
        </p:nvSpPr>
        <p:spPr>
          <a:xfrm>
            <a:off x="2088175" y="12990329"/>
            <a:ext cx="3497139" cy="33855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Website Development</a:t>
            </a:r>
          </a:p>
        </p:txBody>
      </p:sp>
      <p:sp>
        <p:nvSpPr>
          <p:cNvPr id="32" name="TextBox 7">
            <a:extLst>
              <a:ext uri="{FF2B5EF4-FFF2-40B4-BE49-F238E27FC236}">
                <a16:creationId xmlns:a16="http://schemas.microsoft.com/office/drawing/2014/main" id="{4E34F39D-680E-39A1-4897-A0E0C63BAD38}"/>
              </a:ext>
            </a:extLst>
          </p:cNvPr>
          <p:cNvSpPr txBox="1"/>
          <p:nvPr/>
        </p:nvSpPr>
        <p:spPr>
          <a:xfrm>
            <a:off x="7284518" y="12165187"/>
            <a:ext cx="4349088" cy="30777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Investigate dataset quality</a:t>
            </a:r>
          </a:p>
        </p:txBody>
      </p:sp>
      <p:sp>
        <p:nvSpPr>
          <p:cNvPr id="33" name="TextBox 7">
            <a:extLst>
              <a:ext uri="{FF2B5EF4-FFF2-40B4-BE49-F238E27FC236}">
                <a16:creationId xmlns:a16="http://schemas.microsoft.com/office/drawing/2014/main" id="{7B7EBD43-6846-060D-8249-8F3619CF3CC9}"/>
              </a:ext>
            </a:extLst>
          </p:cNvPr>
          <p:cNvSpPr txBox="1"/>
          <p:nvPr/>
        </p:nvSpPr>
        <p:spPr>
          <a:xfrm>
            <a:off x="6804474" y="11248925"/>
            <a:ext cx="4234068" cy="4924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Project next steps: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57B457C-C4F6-7720-DAB9-9B99CB0CA724}"/>
              </a:ext>
            </a:extLst>
          </p:cNvPr>
          <p:cNvSpPr/>
          <p:nvPr/>
        </p:nvSpPr>
        <p:spPr>
          <a:xfrm>
            <a:off x="7069750" y="12303075"/>
            <a:ext cx="56100" cy="537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7">
            <a:extLst>
              <a:ext uri="{FF2B5EF4-FFF2-40B4-BE49-F238E27FC236}">
                <a16:creationId xmlns:a16="http://schemas.microsoft.com/office/drawing/2014/main" id="{9C223C49-7CD8-97A9-AAA4-C357EA957A43}"/>
              </a:ext>
            </a:extLst>
          </p:cNvPr>
          <p:cNvSpPr txBox="1"/>
          <p:nvPr/>
        </p:nvSpPr>
        <p:spPr>
          <a:xfrm>
            <a:off x="7020262" y="11777726"/>
            <a:ext cx="4087875" cy="33855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If someone were to pick this up-</a:t>
            </a:r>
          </a:p>
        </p:txBody>
      </p:sp>
      <p:sp>
        <p:nvSpPr>
          <p:cNvPr id="36" name="TextBox 7">
            <a:extLst>
              <a:ext uri="{FF2B5EF4-FFF2-40B4-BE49-F238E27FC236}">
                <a16:creationId xmlns:a16="http://schemas.microsoft.com/office/drawing/2014/main" id="{396E56DC-D197-C9F2-E5FA-17C376337728}"/>
              </a:ext>
            </a:extLst>
          </p:cNvPr>
          <p:cNvSpPr txBox="1"/>
          <p:nvPr/>
        </p:nvSpPr>
        <p:spPr>
          <a:xfrm>
            <a:off x="7284518" y="12955850"/>
            <a:ext cx="4349088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Implement DeepFake audio or video detection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21C5AFC-9745-E5C2-0726-256882A55E4C}"/>
              </a:ext>
            </a:extLst>
          </p:cNvPr>
          <p:cNvSpPr/>
          <p:nvPr/>
        </p:nvSpPr>
        <p:spPr>
          <a:xfrm>
            <a:off x="7069750" y="13083164"/>
            <a:ext cx="56100" cy="537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7">
            <a:extLst>
              <a:ext uri="{FF2B5EF4-FFF2-40B4-BE49-F238E27FC236}">
                <a16:creationId xmlns:a16="http://schemas.microsoft.com/office/drawing/2014/main" id="{BD86CD19-7523-BD97-CC9E-D0335AD89522}"/>
              </a:ext>
            </a:extLst>
          </p:cNvPr>
          <p:cNvSpPr txBox="1"/>
          <p:nvPr/>
        </p:nvSpPr>
        <p:spPr>
          <a:xfrm>
            <a:off x="7284518" y="12563177"/>
            <a:ext cx="4461626" cy="30777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Train on alternative DeepFake datasets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AE92B83-9C75-8CAB-5776-959DD1D13B36}"/>
              </a:ext>
            </a:extLst>
          </p:cNvPr>
          <p:cNvSpPr/>
          <p:nvPr/>
        </p:nvSpPr>
        <p:spPr>
          <a:xfrm>
            <a:off x="7069750" y="12701065"/>
            <a:ext cx="56100" cy="537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7">
            <a:extLst>
              <a:ext uri="{FF2B5EF4-FFF2-40B4-BE49-F238E27FC236}">
                <a16:creationId xmlns:a16="http://schemas.microsoft.com/office/drawing/2014/main" id="{E94FF116-B790-5A04-DDB2-33F7C42D4662}"/>
              </a:ext>
            </a:extLst>
          </p:cNvPr>
          <p:cNvSpPr txBox="1"/>
          <p:nvPr/>
        </p:nvSpPr>
        <p:spPr>
          <a:xfrm>
            <a:off x="6882804" y="13683596"/>
            <a:ext cx="4960438" cy="67710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DeepFake detection is a moving target as content generation methods evolve.  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2EDFDE2-FE4C-0900-7883-ECA479C35E5F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7529" y="10054948"/>
            <a:ext cx="1107956" cy="1107956"/>
          </a:xfrm>
          <a:prstGeom prst="rect">
            <a:avLst/>
          </a:prstGeom>
        </p:spPr>
      </p:pic>
      <p:sp>
        <p:nvSpPr>
          <p:cNvPr id="42" name="TextBox 7">
            <a:extLst>
              <a:ext uri="{FF2B5EF4-FFF2-40B4-BE49-F238E27FC236}">
                <a16:creationId xmlns:a16="http://schemas.microsoft.com/office/drawing/2014/main" id="{B3200BBF-7D9C-9055-4817-D7EC84F81AE6}"/>
              </a:ext>
            </a:extLst>
          </p:cNvPr>
          <p:cNvSpPr txBox="1"/>
          <p:nvPr/>
        </p:nvSpPr>
        <p:spPr>
          <a:xfrm>
            <a:off x="814388" y="6010719"/>
            <a:ext cx="10363234" cy="73866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This project was entirely software based,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 supported by the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NeuroNix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 Cluster 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required no additional cost. </a:t>
            </a:r>
          </a:p>
        </p:txBody>
      </p:sp>
    </p:spTree>
    <p:extLst>
      <p:ext uri="{BB962C8B-B14F-4D97-AF65-F5344CB8AC3E}">
        <p14:creationId xmlns:p14="http://schemas.microsoft.com/office/powerpoint/2010/main" val="28978213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E938C-6F8C-AA6A-3EAC-CAC719985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7" name="TextBox 7">
            <a:extLst>
              <a:ext uri="{FF2B5EF4-FFF2-40B4-BE49-F238E27FC236}">
                <a16:creationId xmlns:a16="http://schemas.microsoft.com/office/drawing/2014/main" id="{B9CBBA7E-8F56-5574-C8BF-22BBF8038E3F}"/>
              </a:ext>
            </a:extLst>
          </p:cNvPr>
          <p:cNvSpPr txBox="1"/>
          <p:nvPr/>
        </p:nvSpPr>
        <p:spPr>
          <a:xfrm>
            <a:off x="779747" y="231334"/>
            <a:ext cx="10397155" cy="67710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So… What now? Future works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74570221-E96A-8CD3-6486-8CB6735AFFF4}"/>
              </a:ext>
            </a:extLst>
          </p:cNvPr>
          <p:cNvSpPr txBox="1"/>
          <p:nvPr/>
        </p:nvSpPr>
        <p:spPr>
          <a:xfrm>
            <a:off x="2371755" y="3058302"/>
            <a:ext cx="3497139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Continue to train model for generalizability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D11A0-EA38-8C20-7C0E-EE2656B60F8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293" y="3166785"/>
            <a:ext cx="1417630" cy="1417630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3272474F-AA31-D645-B613-B4125E1E95D3}"/>
              </a:ext>
            </a:extLst>
          </p:cNvPr>
          <p:cNvSpPr txBox="1"/>
          <p:nvPr/>
        </p:nvSpPr>
        <p:spPr>
          <a:xfrm>
            <a:off x="2371755" y="3716944"/>
            <a:ext cx="3497139" cy="30777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Identify potential bias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3671121E-1973-F6F2-1B28-D9EF844C7ABC}"/>
              </a:ext>
            </a:extLst>
          </p:cNvPr>
          <p:cNvSpPr txBox="1"/>
          <p:nvPr/>
        </p:nvSpPr>
        <p:spPr>
          <a:xfrm>
            <a:off x="2371755" y="4053596"/>
            <a:ext cx="3497139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Test model robustness, performance on noisy data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4C88B4-33BD-F632-9E65-B79BD149EF4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856" y="4840257"/>
            <a:ext cx="1471096" cy="1471096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047E81A1-64A3-EBFE-55C4-D478EDD49500}"/>
              </a:ext>
            </a:extLst>
          </p:cNvPr>
          <p:cNvSpPr txBox="1"/>
          <p:nvPr/>
        </p:nvSpPr>
        <p:spPr>
          <a:xfrm>
            <a:off x="2371756" y="5099319"/>
            <a:ext cx="3497140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Deploy current application to the server for public access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4B4CF610-35B4-AAB8-F802-24332C89A273}"/>
              </a:ext>
            </a:extLst>
          </p:cNvPr>
          <p:cNvSpPr txBox="1"/>
          <p:nvPr/>
        </p:nvSpPr>
        <p:spPr>
          <a:xfrm>
            <a:off x="2371756" y="5801016"/>
            <a:ext cx="3497140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Create documentation for our app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0EF88E7B-AEEA-DC67-2DEE-B3630C71640E}"/>
              </a:ext>
            </a:extLst>
          </p:cNvPr>
          <p:cNvSpPr txBox="1"/>
          <p:nvPr/>
        </p:nvSpPr>
        <p:spPr>
          <a:xfrm>
            <a:off x="330829" y="2022422"/>
            <a:ext cx="5538065" cy="4924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Our next steps: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78516F6-DFE5-76AB-25B3-4687CF74908A}"/>
              </a:ext>
            </a:extLst>
          </p:cNvPr>
          <p:cNvSpPr/>
          <p:nvPr/>
        </p:nvSpPr>
        <p:spPr>
          <a:xfrm>
            <a:off x="2156987" y="3199627"/>
            <a:ext cx="45720" cy="537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8919C1C-15D2-52E4-CD23-36E523A4B123}"/>
              </a:ext>
            </a:extLst>
          </p:cNvPr>
          <p:cNvSpPr/>
          <p:nvPr/>
        </p:nvSpPr>
        <p:spPr>
          <a:xfrm>
            <a:off x="2156987" y="3843407"/>
            <a:ext cx="45720" cy="537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D61F372-2902-5336-EF11-B5BC339CB7E1}"/>
              </a:ext>
            </a:extLst>
          </p:cNvPr>
          <p:cNvSpPr/>
          <p:nvPr/>
        </p:nvSpPr>
        <p:spPr>
          <a:xfrm>
            <a:off x="2156987" y="4188849"/>
            <a:ext cx="45720" cy="537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5CD504E-38A9-F2F1-7959-3FA9286D8DD3}"/>
              </a:ext>
            </a:extLst>
          </p:cNvPr>
          <p:cNvSpPr/>
          <p:nvPr/>
        </p:nvSpPr>
        <p:spPr>
          <a:xfrm>
            <a:off x="2156987" y="5233132"/>
            <a:ext cx="45720" cy="537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1DE39E8-8540-38D3-56AA-84C3393F3E8C}"/>
              </a:ext>
            </a:extLst>
          </p:cNvPr>
          <p:cNvSpPr/>
          <p:nvPr/>
        </p:nvSpPr>
        <p:spPr>
          <a:xfrm>
            <a:off x="2156987" y="5940703"/>
            <a:ext cx="45720" cy="537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2189E0C2-A695-B599-4651-6541C452A374}"/>
              </a:ext>
            </a:extLst>
          </p:cNvPr>
          <p:cNvSpPr txBox="1"/>
          <p:nvPr/>
        </p:nvSpPr>
        <p:spPr>
          <a:xfrm>
            <a:off x="2088175" y="2674278"/>
            <a:ext cx="3497139" cy="33855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Model Training</a:t>
            </a: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C26C9FDB-41A4-DACC-4936-285F4FC58CB7}"/>
              </a:ext>
            </a:extLst>
          </p:cNvPr>
          <p:cNvSpPr txBox="1"/>
          <p:nvPr/>
        </p:nvSpPr>
        <p:spPr>
          <a:xfrm>
            <a:off x="2088175" y="4760729"/>
            <a:ext cx="3497139" cy="33855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Website Development</a:t>
            </a: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32DCCDD4-3F01-EC7B-0318-153BEE4EC20F}"/>
              </a:ext>
            </a:extLst>
          </p:cNvPr>
          <p:cNvSpPr txBox="1"/>
          <p:nvPr/>
        </p:nvSpPr>
        <p:spPr>
          <a:xfrm>
            <a:off x="7284518" y="3935587"/>
            <a:ext cx="4349088" cy="30777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Investigate dataset quality</a:t>
            </a:r>
          </a:p>
        </p:txBody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id="{A3B87A5E-38BF-B222-558A-5080728E9A42}"/>
              </a:ext>
            </a:extLst>
          </p:cNvPr>
          <p:cNvSpPr txBox="1"/>
          <p:nvPr/>
        </p:nvSpPr>
        <p:spPr>
          <a:xfrm>
            <a:off x="6804474" y="3019325"/>
            <a:ext cx="4234068" cy="4924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Project next steps: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31BB5F4-879E-BD78-E658-6B6CB36FBB16}"/>
              </a:ext>
            </a:extLst>
          </p:cNvPr>
          <p:cNvSpPr/>
          <p:nvPr/>
        </p:nvSpPr>
        <p:spPr>
          <a:xfrm>
            <a:off x="7069750" y="4073475"/>
            <a:ext cx="56100" cy="537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7">
            <a:extLst>
              <a:ext uri="{FF2B5EF4-FFF2-40B4-BE49-F238E27FC236}">
                <a16:creationId xmlns:a16="http://schemas.microsoft.com/office/drawing/2014/main" id="{E48B4BD9-2261-EDE2-651A-1B68F5C031F0}"/>
              </a:ext>
            </a:extLst>
          </p:cNvPr>
          <p:cNvSpPr txBox="1"/>
          <p:nvPr/>
        </p:nvSpPr>
        <p:spPr>
          <a:xfrm>
            <a:off x="7020262" y="3548126"/>
            <a:ext cx="4087875" cy="33855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If someone were to pick this up-</a:t>
            </a:r>
          </a:p>
        </p:txBody>
      </p:sp>
      <p:sp>
        <p:nvSpPr>
          <p:cNvPr id="45" name="TextBox 7">
            <a:extLst>
              <a:ext uri="{FF2B5EF4-FFF2-40B4-BE49-F238E27FC236}">
                <a16:creationId xmlns:a16="http://schemas.microsoft.com/office/drawing/2014/main" id="{63D3F78D-1A99-E861-556C-DEEAD712B795}"/>
              </a:ext>
            </a:extLst>
          </p:cNvPr>
          <p:cNvSpPr txBox="1"/>
          <p:nvPr/>
        </p:nvSpPr>
        <p:spPr>
          <a:xfrm>
            <a:off x="7284518" y="4726250"/>
            <a:ext cx="4349088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Implement DeepFake audio or video detection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5A135DA-3807-46BD-1480-8738C7B4FA40}"/>
              </a:ext>
            </a:extLst>
          </p:cNvPr>
          <p:cNvSpPr/>
          <p:nvPr/>
        </p:nvSpPr>
        <p:spPr>
          <a:xfrm>
            <a:off x="7069750" y="4853564"/>
            <a:ext cx="56100" cy="537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7">
            <a:extLst>
              <a:ext uri="{FF2B5EF4-FFF2-40B4-BE49-F238E27FC236}">
                <a16:creationId xmlns:a16="http://schemas.microsoft.com/office/drawing/2014/main" id="{E12D0D22-8687-EB90-E9D6-373AC640819E}"/>
              </a:ext>
            </a:extLst>
          </p:cNvPr>
          <p:cNvSpPr txBox="1"/>
          <p:nvPr/>
        </p:nvSpPr>
        <p:spPr>
          <a:xfrm>
            <a:off x="7284518" y="4333577"/>
            <a:ext cx="4461626" cy="30777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Train on alternative DeepFake datasets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D183D40-E3ED-196F-56A0-9670683B2F02}"/>
              </a:ext>
            </a:extLst>
          </p:cNvPr>
          <p:cNvSpPr/>
          <p:nvPr/>
        </p:nvSpPr>
        <p:spPr>
          <a:xfrm>
            <a:off x="7069750" y="4471465"/>
            <a:ext cx="56100" cy="537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7">
            <a:extLst>
              <a:ext uri="{FF2B5EF4-FFF2-40B4-BE49-F238E27FC236}">
                <a16:creationId xmlns:a16="http://schemas.microsoft.com/office/drawing/2014/main" id="{866CC88D-4D63-32B9-E423-DA2CF3686FC4}"/>
              </a:ext>
            </a:extLst>
          </p:cNvPr>
          <p:cNvSpPr txBox="1"/>
          <p:nvPr/>
        </p:nvSpPr>
        <p:spPr>
          <a:xfrm>
            <a:off x="6882804" y="5453996"/>
            <a:ext cx="4960438" cy="67710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DeepFake detection is a moving target as content generation methods evolve.  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D9FCCE1E-9B45-2EE3-6585-7FEF9F0BD78C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7529" y="1825348"/>
            <a:ext cx="1107956" cy="1107956"/>
          </a:xfrm>
          <a:prstGeom prst="rect">
            <a:avLst/>
          </a:prstGeom>
        </p:spPr>
      </p:pic>
      <p:pic>
        <p:nvPicPr>
          <p:cNvPr id="52" name="Picture 51" descr="A person holding a trophy&#10;&#10;AI-generated content may be incorrect.">
            <a:extLst>
              <a:ext uri="{FF2B5EF4-FFF2-40B4-BE49-F238E27FC236}">
                <a16:creationId xmlns:a16="http://schemas.microsoft.com/office/drawing/2014/main" id="{FBA9D7F3-6DB8-9BB2-C16F-40DF59F0011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-1" t="251" r="3476" b="15731"/>
          <a:stretch/>
        </p:blipFill>
        <p:spPr>
          <a:xfrm>
            <a:off x="9167638" y="11315395"/>
            <a:ext cx="2396413" cy="2530480"/>
          </a:xfrm>
          <a:prstGeom prst="roundRect">
            <a:avLst>
              <a:gd name="adj" fmla="val 12427"/>
            </a:avLst>
          </a:prstGeom>
          <a:effectLst>
            <a:outerShdw blurRad="444500" sx="108000" sy="108000" algn="ctr" rotWithShape="0">
              <a:srgbClr val="BF8442"/>
            </a:outerShdw>
          </a:effec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FB0EB30-93AD-7F31-C02E-8099A819439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9503"/>
          <a:stretch/>
        </p:blipFill>
        <p:spPr>
          <a:xfrm>
            <a:off x="6310033" y="10617607"/>
            <a:ext cx="2452118" cy="2477194"/>
          </a:xfrm>
          <a:prstGeom prst="roundRect">
            <a:avLst>
              <a:gd name="adj" fmla="val 13560"/>
            </a:avLst>
          </a:prstGeom>
          <a:effectLst>
            <a:outerShdw blurRad="469900" sx="108000" sy="108000" algn="ctr" rotWithShape="0">
              <a:srgbClr val="A75F55"/>
            </a:outerShdw>
          </a:effectLst>
        </p:spPr>
      </p:pic>
      <p:pic>
        <p:nvPicPr>
          <p:cNvPr id="54" name="Picture 53" descr="A person in a garment&#10;&#10;AI-generated content may be incorrect.">
            <a:extLst>
              <a:ext uri="{FF2B5EF4-FFF2-40B4-BE49-F238E27FC236}">
                <a16:creationId xmlns:a16="http://schemas.microsoft.com/office/drawing/2014/main" id="{9B9FAF91-B1E1-3AD4-8927-FE39E7C50D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92"/>
          <a:stretch/>
        </p:blipFill>
        <p:spPr>
          <a:xfrm>
            <a:off x="3474588" y="9794757"/>
            <a:ext cx="2429958" cy="2447969"/>
          </a:xfrm>
          <a:prstGeom prst="roundRect">
            <a:avLst>
              <a:gd name="adj" fmla="val 13009"/>
            </a:avLst>
          </a:prstGeom>
          <a:effectLst>
            <a:outerShdw blurRad="457200" sx="103000" sy="103000" algn="ctr" rotWithShape="0">
              <a:srgbClr val="4D6785">
                <a:alpha val="84000"/>
              </a:srgbClr>
            </a:outerShdw>
          </a:effectLst>
        </p:spPr>
      </p:pic>
      <p:pic>
        <p:nvPicPr>
          <p:cNvPr id="55" name="Picture 54" descr="A person wearing a red scarf and holding a medal&#10;&#10;AI-generated content may be incorrect.">
            <a:extLst>
              <a:ext uri="{FF2B5EF4-FFF2-40B4-BE49-F238E27FC236}">
                <a16:creationId xmlns:a16="http://schemas.microsoft.com/office/drawing/2014/main" id="{B4777920-473A-40B7-7881-62D6E0B6420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 r="12012"/>
          <a:stretch/>
        </p:blipFill>
        <p:spPr>
          <a:xfrm>
            <a:off x="639143" y="9058601"/>
            <a:ext cx="2429958" cy="2429958"/>
          </a:xfrm>
          <a:prstGeom prst="roundRect">
            <a:avLst>
              <a:gd name="adj" fmla="val 15747"/>
            </a:avLst>
          </a:prstGeom>
          <a:effectLst>
            <a:outerShdw blurRad="457200" sx="104000" sy="104000" algn="ctr" rotWithShape="0">
              <a:srgbClr val="B7201E">
                <a:alpha val="84000"/>
              </a:srgbClr>
            </a:outerShdw>
          </a:effectLst>
        </p:spPr>
      </p:pic>
      <p:sp>
        <p:nvSpPr>
          <p:cNvPr id="56" name="TextBox 9">
            <a:extLst>
              <a:ext uri="{FF2B5EF4-FFF2-40B4-BE49-F238E27FC236}">
                <a16:creationId xmlns:a16="http://schemas.microsoft.com/office/drawing/2014/main" id="{4BE0D940-9EC1-732E-8C8B-A1D19DE5F00B}"/>
              </a:ext>
            </a:extLst>
          </p:cNvPr>
          <p:cNvSpPr txBox="1"/>
          <p:nvPr/>
        </p:nvSpPr>
        <p:spPr>
          <a:xfrm>
            <a:off x="762000" y="6832897"/>
            <a:ext cx="10668000" cy="1164999"/>
          </a:xfrm>
          <a:prstGeom prst="rect">
            <a:avLst/>
          </a:prstGeom>
          <a:effectLst>
            <a:outerShdw blurRad="723900" sx="96000" sy="96000" algn="ctr" rotWithShape="0">
              <a:srgbClr val="01204C">
                <a:alpha val="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8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2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Team </a:t>
            </a:r>
            <a:r>
              <a:rPr kumimoji="0" lang="en-US" sz="702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DeepTRUTH</a:t>
            </a:r>
            <a:endParaRPr kumimoji="0" lang="en-US" sz="702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943BF27-43E5-B26F-17C9-DA8BBE301905}"/>
              </a:ext>
            </a:extLst>
          </p:cNvPr>
          <p:cNvGrpSpPr/>
          <p:nvPr/>
        </p:nvGrpSpPr>
        <p:grpSpPr>
          <a:xfrm>
            <a:off x="4191000" y="8114864"/>
            <a:ext cx="3810000" cy="679239"/>
            <a:chOff x="6686910" y="2705450"/>
            <a:chExt cx="4191000" cy="101885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29A72EA6-35E8-A31E-200B-9476FF6FFDEF}"/>
                </a:ext>
              </a:extLst>
            </p:cNvPr>
            <p:cNvSpPr/>
            <p:nvPr/>
          </p:nvSpPr>
          <p:spPr>
            <a:xfrm>
              <a:off x="6686910" y="2705450"/>
              <a:ext cx="4191000" cy="685800"/>
            </a:xfrm>
            <a:prstGeom prst="roundRect">
              <a:avLst>
                <a:gd name="adj" fmla="val 3306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TextBox 10">
              <a:extLst>
                <a:ext uri="{FF2B5EF4-FFF2-40B4-BE49-F238E27FC236}">
                  <a16:creationId xmlns:a16="http://schemas.microsoft.com/office/drawing/2014/main" id="{4E087917-DA43-F206-70B0-1C15539B5390}"/>
                </a:ext>
              </a:extLst>
            </p:cNvPr>
            <p:cNvSpPr txBox="1"/>
            <p:nvPr/>
          </p:nvSpPr>
          <p:spPr>
            <a:xfrm>
              <a:off x="6953610" y="2834257"/>
              <a:ext cx="3657600" cy="8900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241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24" b="1" i="0" u="none" strike="noStrike" kern="1200" cap="none" spc="0" normalizeH="0" baseline="0" noProof="0">
                  <a:ln>
                    <a:noFill/>
                  </a:ln>
                  <a:solidFill>
                    <a:srgbClr val="01204C"/>
                  </a:solidFill>
                  <a:effectLst/>
                  <a:uLnTx/>
                  <a:uFillTx/>
                  <a:latin typeface="Outfit" pitchFamily="2" charset="0"/>
                  <a:ea typeface="Montserrat Medium"/>
                  <a:cs typeface="Montserrat Medium"/>
                  <a:sym typeface="Montserrat Medium"/>
                </a:rPr>
                <a:t>Thanks you for your attention</a:t>
              </a:r>
            </a:p>
          </p:txBody>
        </p:sp>
      </p:grpSp>
      <p:sp>
        <p:nvSpPr>
          <p:cNvPr id="60" name="TextBox 29">
            <a:extLst>
              <a:ext uri="{FF2B5EF4-FFF2-40B4-BE49-F238E27FC236}">
                <a16:creationId xmlns:a16="http://schemas.microsoft.com/office/drawing/2014/main" id="{53C907B7-13E1-E8E4-240B-AB8EBA794219}"/>
              </a:ext>
            </a:extLst>
          </p:cNvPr>
          <p:cNvSpPr txBox="1"/>
          <p:nvPr/>
        </p:nvSpPr>
        <p:spPr>
          <a:xfrm>
            <a:off x="6337886" y="12928067"/>
            <a:ext cx="2396412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4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Ashton Bryant</a:t>
            </a:r>
          </a:p>
        </p:txBody>
      </p:sp>
      <p:sp>
        <p:nvSpPr>
          <p:cNvPr id="61" name="TextBox 23">
            <a:extLst>
              <a:ext uri="{FF2B5EF4-FFF2-40B4-BE49-F238E27FC236}">
                <a16:creationId xmlns:a16="http://schemas.microsoft.com/office/drawing/2014/main" id="{62C2173B-6362-705C-7965-05C30DB8FD4B}"/>
              </a:ext>
            </a:extLst>
          </p:cNvPr>
          <p:cNvSpPr txBox="1"/>
          <p:nvPr/>
        </p:nvSpPr>
        <p:spPr>
          <a:xfrm>
            <a:off x="3491361" y="12090604"/>
            <a:ext cx="2396412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4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Jahtega Djukpen</a:t>
            </a:r>
          </a:p>
        </p:txBody>
      </p:sp>
      <p:sp>
        <p:nvSpPr>
          <p:cNvPr id="62" name="TextBox 29">
            <a:extLst>
              <a:ext uri="{FF2B5EF4-FFF2-40B4-BE49-F238E27FC236}">
                <a16:creationId xmlns:a16="http://schemas.microsoft.com/office/drawing/2014/main" id="{56B1E77A-72DB-90C7-B1B3-A47DDCEE4387}"/>
              </a:ext>
            </a:extLst>
          </p:cNvPr>
          <p:cNvSpPr txBox="1"/>
          <p:nvPr/>
        </p:nvSpPr>
        <p:spPr>
          <a:xfrm>
            <a:off x="9167638" y="13652498"/>
            <a:ext cx="2396412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4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Zacary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 Louis</a:t>
            </a:r>
          </a:p>
        </p:txBody>
      </p:sp>
      <p:sp>
        <p:nvSpPr>
          <p:cNvPr id="63" name="TextBox 23">
            <a:extLst>
              <a:ext uri="{FF2B5EF4-FFF2-40B4-BE49-F238E27FC236}">
                <a16:creationId xmlns:a16="http://schemas.microsoft.com/office/drawing/2014/main" id="{21993F51-8D54-B250-E275-C479CDA1276F}"/>
              </a:ext>
            </a:extLst>
          </p:cNvPr>
          <p:cNvSpPr txBox="1"/>
          <p:nvPr/>
        </p:nvSpPr>
        <p:spPr>
          <a:xfrm>
            <a:off x="655916" y="11385564"/>
            <a:ext cx="2396412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4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Jouri Ghazi</a:t>
            </a:r>
          </a:p>
        </p:txBody>
      </p:sp>
      <p:sp>
        <p:nvSpPr>
          <p:cNvPr id="2176" name="Content Placeholder 6">
            <a:extLst>
              <a:ext uri="{FF2B5EF4-FFF2-40B4-BE49-F238E27FC236}">
                <a16:creationId xmlns:a16="http://schemas.microsoft.com/office/drawing/2014/main" id="{701F4A86-B74B-4F8A-E906-0E6AE1006784}"/>
              </a:ext>
            </a:extLst>
          </p:cNvPr>
          <p:cNvSpPr txBox="1">
            <a:spLocks/>
          </p:cNvSpPr>
          <p:nvPr/>
        </p:nvSpPr>
        <p:spPr>
          <a:xfrm>
            <a:off x="3226972" y="14419607"/>
            <a:ext cx="6221828" cy="772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39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Questions &amp; Comments?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97A08B90-5FB7-FFE1-013F-2C4CC7373953}"/>
              </a:ext>
            </a:extLst>
          </p:cNvPr>
          <p:cNvSpPr txBox="1"/>
          <p:nvPr/>
        </p:nvSpPr>
        <p:spPr>
          <a:xfrm>
            <a:off x="1223320" y="1047774"/>
            <a:ext cx="9545370" cy="73866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The performance of our application lies in its ability to classify unseen data.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FD8588-FC99-032A-D937-F8C083B586B7}"/>
              </a:ext>
            </a:extLst>
          </p:cNvPr>
          <p:cNvSpPr txBox="1"/>
          <p:nvPr/>
        </p:nvSpPr>
        <p:spPr>
          <a:xfrm>
            <a:off x="779747" y="-6819871"/>
            <a:ext cx="10397155" cy="67710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Requirements &amp; Constraints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337FCAB-DC4F-9470-7C63-0C07E07545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60622"/>
              </p:ext>
            </p:extLst>
          </p:nvPr>
        </p:nvGraphicFramePr>
        <p:xfrm>
          <a:off x="232808" y="-5940997"/>
          <a:ext cx="11726384" cy="5039811"/>
        </p:xfrm>
        <a:graphic>
          <a:graphicData uri="http://schemas.openxmlformats.org/drawingml/2006/table">
            <a:tbl>
              <a:tblPr firstRow="1" firstCol="1" bandRow="1"/>
              <a:tblGrid>
                <a:gridCol w="1674510">
                  <a:extLst>
                    <a:ext uri="{9D8B030D-6E8A-4147-A177-3AD203B41FA5}">
                      <a16:colId xmlns:a16="http://schemas.microsoft.com/office/drawing/2014/main" val="2640390389"/>
                    </a:ext>
                  </a:extLst>
                </a:gridCol>
                <a:gridCol w="2531760">
                  <a:extLst>
                    <a:ext uri="{9D8B030D-6E8A-4147-A177-3AD203B41FA5}">
                      <a16:colId xmlns:a16="http://schemas.microsoft.com/office/drawing/2014/main" val="1485352728"/>
                    </a:ext>
                  </a:extLst>
                </a:gridCol>
                <a:gridCol w="1431492">
                  <a:extLst>
                    <a:ext uri="{9D8B030D-6E8A-4147-A177-3AD203B41FA5}">
                      <a16:colId xmlns:a16="http://schemas.microsoft.com/office/drawing/2014/main" val="1109709910"/>
                    </a:ext>
                  </a:extLst>
                </a:gridCol>
                <a:gridCol w="1852439">
                  <a:extLst>
                    <a:ext uri="{9D8B030D-6E8A-4147-A177-3AD203B41FA5}">
                      <a16:colId xmlns:a16="http://schemas.microsoft.com/office/drawing/2014/main" val="3228415475"/>
                    </a:ext>
                  </a:extLst>
                </a:gridCol>
                <a:gridCol w="4236183">
                  <a:extLst>
                    <a:ext uri="{9D8B030D-6E8A-4147-A177-3AD203B41FA5}">
                      <a16:colId xmlns:a16="http://schemas.microsoft.com/office/drawing/2014/main" val="3674213596"/>
                    </a:ext>
                  </a:extLst>
                </a:gridCol>
              </a:tblGrid>
              <a:tr h="1898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FFFFFF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FFFFFF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Criteria</a:t>
                      </a:r>
                      <a:endParaRPr lang="en-US" sz="20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FFFFFF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Goal Value</a:t>
                      </a:r>
                      <a:endParaRPr lang="en-US" sz="20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Achieved Value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Justification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56686"/>
                  </a:ext>
                </a:extLst>
              </a:tr>
              <a:tr h="161400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Performance 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9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Accuracy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95%</a:t>
                      </a:r>
                      <a:endParaRPr lang="en-US" sz="1700" kern="10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98.90%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The EB0 Model performed the best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934445"/>
                  </a:ext>
                </a:extLst>
              </a:tr>
              <a:tr h="2069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Precision 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90%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98.10%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6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611132"/>
                  </a:ext>
                </a:extLst>
              </a:tr>
              <a:tr h="161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Recall 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85%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98.36%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600" kern="10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546068"/>
                  </a:ext>
                </a:extLst>
              </a:tr>
              <a:tr h="161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F1 Score </a:t>
                      </a:r>
                      <a:endParaRPr lang="en-US" sz="1700" kern="10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85%</a:t>
                      </a:r>
                      <a:endParaRPr lang="en-US" sz="1700" kern="10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98.23%</a:t>
                      </a:r>
                    </a:p>
                  </a:txBody>
                  <a:tcPr marL="2186" marR="2186" marT="218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6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8219331"/>
                  </a:ext>
                </a:extLst>
              </a:tr>
              <a:tr h="161400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Efficiency</a:t>
                      </a:r>
                      <a:endParaRPr lang="en-US" sz="1700" kern="10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6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Algorithm Process time 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9E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1500 </a:t>
                      </a: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ms/Face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9E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</a:rPr>
                        <a:t>&lt; 161.60 ms/Face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9E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MTCNN+EB0 took the longest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9E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354906"/>
                  </a:ext>
                </a:extLst>
              </a:tr>
              <a:tr h="161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Website boot time </a:t>
                      </a:r>
                      <a:endParaRPr lang="en-US" sz="1700" kern="10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Seconds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&lt; 1 Second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Webtool Available Online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418142"/>
                  </a:ext>
                </a:extLst>
              </a:tr>
              <a:tr h="161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Resource Usage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9E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 128 GB RAM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9E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&lt;16 GB RAM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9E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Runs on laptop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9E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7531305"/>
                  </a:ext>
                </a:extLst>
              </a:tr>
              <a:tr h="161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Dataset Generalizability</a:t>
                      </a:r>
                      <a:endParaRPr lang="en-US" sz="1700" kern="10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60%</a:t>
                      </a:r>
                      <a:endParaRPr lang="en-US" sz="1700" kern="10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60.64%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Performance on Caltech Dataset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C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3181"/>
                  </a:ext>
                </a:extLst>
              </a:tr>
              <a:tr h="16140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Code </a:t>
                      </a:r>
                      <a:br>
                        <a:rPr lang="en-US" sz="1700" b="1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700" b="1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Maintainability </a:t>
                      </a:r>
                      <a:endParaRPr lang="en-US" sz="1700" kern="10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CB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ISIP Guide Compliance 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Pending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Working on producing the proper documentation for software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D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273359"/>
                  </a:ext>
                </a:extLst>
              </a:tr>
              <a:tr h="173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Documentation 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  <a:endParaRPr lang="en-US" sz="1700" kern="10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Pending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6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008270"/>
                  </a:ext>
                </a:extLst>
              </a:tr>
              <a:tr h="161400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b="1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Usability</a:t>
                      </a:r>
                      <a:endParaRPr lang="en-US" sz="1700" kern="10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A9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Interpretability 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  <a:endParaRPr lang="en-US" sz="1700" kern="10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Feedback console &amp; confidence information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958768"/>
                  </a:ext>
                </a:extLst>
              </a:tr>
              <a:tr h="161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Accessibility 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  <a:endParaRPr lang="en-US" sz="1700" kern="10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Keyboard tested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936732"/>
                  </a:ext>
                </a:extLst>
              </a:tr>
              <a:tr h="161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User Interface </a:t>
                      </a:r>
                      <a:endParaRPr lang="en-US" sz="1700" kern="10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  <a:endParaRPr lang="en-US" sz="1700" kern="10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High contrast colors + simple UI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7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297922"/>
                  </a:ext>
                </a:extLst>
              </a:tr>
              <a:tr h="30200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700" b="1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Ethics &amp; </a:t>
                      </a:r>
                      <a:br>
                        <a:rPr lang="en-US" sz="1700" b="1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700" b="1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Security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AD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Algorithmic Transparency 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AD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AD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Pending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AD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Actively working on finding potential bias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AD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190618"/>
                  </a:ext>
                </a:extLst>
              </a:tr>
              <a:tr h="3350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Website Security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0" dirty="0">
                          <a:solidFill>
                            <a:srgbClr val="000000"/>
                          </a:solidFill>
                          <a:effectLst/>
                          <a:latin typeface="Outfi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</a:t>
                      </a:r>
                      <a:endParaRPr lang="en-US" sz="1700" kern="100" dirty="0">
                        <a:effectLst/>
                        <a:latin typeface="Outfit" pitchFamily="2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Pass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700" kern="100" dirty="0">
                          <a:effectLst/>
                          <a:latin typeface="Outfit" pitchFamily="2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All dependencies on CSV’s removed, photo data cleared</a:t>
                      </a:r>
                    </a:p>
                  </a:txBody>
                  <a:tcPr marL="36361" marR="363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946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84381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6" grpId="0" animBg="1"/>
      <p:bldP spid="27" grpId="0" animBg="1"/>
      <p:bldP spid="29" grpId="0"/>
      <p:bldP spid="30" grpId="0"/>
      <p:bldP spid="37" grpId="0"/>
      <p:bldP spid="38" grpId="0" animBg="1"/>
      <p:bldP spid="43" grpId="0"/>
      <p:bldP spid="45" grpId="0"/>
      <p:bldP spid="46" grpId="0" animBg="1"/>
      <p:bldP spid="47" grpId="0"/>
      <p:bldP spid="48" grpId="0" animBg="1"/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47C5803D-2125-9565-AA88-BEC173E9E05B}"/>
              </a:ext>
            </a:extLst>
          </p:cNvPr>
          <p:cNvGrpSpPr/>
          <p:nvPr/>
        </p:nvGrpSpPr>
        <p:grpSpPr>
          <a:xfrm>
            <a:off x="325887" y="1797189"/>
            <a:ext cx="3778772" cy="3755796"/>
            <a:chOff x="316651" y="1796293"/>
            <a:chExt cx="3778772" cy="3755796"/>
          </a:xfrm>
        </p:grpSpPr>
        <p:pic>
          <p:nvPicPr>
            <p:cNvPr id="42" name="Picture 41" descr="A person smiling at the camera&#10;&#10;AI-generated content may be incorrect.">
              <a:extLst>
                <a:ext uri="{FF2B5EF4-FFF2-40B4-BE49-F238E27FC236}">
                  <a16:creationId xmlns:a16="http://schemas.microsoft.com/office/drawing/2014/main" id="{222F7BB5-9897-66EE-DC14-868CEECCF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8" r="4273"/>
            <a:stretch/>
          </p:blipFill>
          <p:spPr>
            <a:xfrm>
              <a:off x="316652" y="1796293"/>
              <a:ext cx="1831063" cy="1831063"/>
            </a:xfrm>
            <a:prstGeom prst="roundRect">
              <a:avLst>
                <a:gd name="adj" fmla="val 7202"/>
              </a:avLst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FA44E4E-D759-9F15-5BC3-8E4D67E77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76" t="7630" r="876" b="7029"/>
            <a:stretch/>
          </p:blipFill>
          <p:spPr>
            <a:xfrm>
              <a:off x="2273649" y="1805801"/>
              <a:ext cx="1812485" cy="1812483"/>
            </a:xfrm>
            <a:prstGeom prst="roundRect">
              <a:avLst>
                <a:gd name="adj" fmla="val 6638"/>
              </a:avLst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86BDD55-39DE-B3A1-8B41-C251D9D5D5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5" t="12666" r="195" b="21321"/>
            <a:stretch/>
          </p:blipFill>
          <p:spPr>
            <a:xfrm>
              <a:off x="2264359" y="3721025"/>
              <a:ext cx="1831064" cy="1831064"/>
            </a:xfrm>
            <a:prstGeom prst="roundRect">
              <a:avLst>
                <a:gd name="adj" fmla="val 6047"/>
              </a:avLst>
            </a:prstGeom>
          </p:spPr>
        </p:pic>
        <p:pic>
          <p:nvPicPr>
            <p:cNvPr id="45" name="Picture 44" descr="A person standing in a room with a variety of objects&#10;&#10;AI-generated content may be incorrect.">
              <a:extLst>
                <a:ext uri="{FF2B5EF4-FFF2-40B4-BE49-F238E27FC236}">
                  <a16:creationId xmlns:a16="http://schemas.microsoft.com/office/drawing/2014/main" id="{738FB757-0A50-1AD5-6AE3-18C66EB17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44" t="26002" r="19076" b="10926"/>
            <a:stretch/>
          </p:blipFill>
          <p:spPr>
            <a:xfrm>
              <a:off x="316651" y="3721025"/>
              <a:ext cx="1831064" cy="1831064"/>
            </a:xfrm>
            <a:prstGeom prst="roundRect">
              <a:avLst>
                <a:gd name="adj" fmla="val 4201"/>
              </a:avLst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D0EFEEB-4B7A-557F-59A7-111B13D66D23}"/>
              </a:ext>
            </a:extLst>
          </p:cNvPr>
          <p:cNvGrpSpPr/>
          <p:nvPr/>
        </p:nvGrpSpPr>
        <p:grpSpPr>
          <a:xfrm>
            <a:off x="4232646" y="1784552"/>
            <a:ext cx="3795383" cy="3780197"/>
            <a:chOff x="306853" y="-2077138"/>
            <a:chExt cx="3795383" cy="3780197"/>
          </a:xfrm>
        </p:grpSpPr>
        <p:pic>
          <p:nvPicPr>
            <p:cNvPr id="52" name="Picture 51" descr="A person in a garment&#10;&#10;AI-generated content may be incorrect.">
              <a:extLst>
                <a:ext uri="{FF2B5EF4-FFF2-40B4-BE49-F238E27FC236}">
                  <a16:creationId xmlns:a16="http://schemas.microsoft.com/office/drawing/2014/main" id="{BBE7DAB2-30AD-219B-69FA-F17132A5B6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4" b="23464"/>
            <a:stretch/>
          </p:blipFill>
          <p:spPr>
            <a:xfrm>
              <a:off x="306853" y="-2077138"/>
              <a:ext cx="1850661" cy="1850661"/>
            </a:xfrm>
            <a:prstGeom prst="roundRect">
              <a:avLst>
                <a:gd name="adj" fmla="val 8737"/>
              </a:avLst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8E458BA-02B8-9253-66A0-21580D8CFE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307" r="1307" b="11243"/>
            <a:stretch/>
          </p:blipFill>
          <p:spPr>
            <a:xfrm>
              <a:off x="2272129" y="-2059898"/>
              <a:ext cx="1815525" cy="1815525"/>
            </a:xfrm>
            <a:prstGeom prst="roundRect">
              <a:avLst>
                <a:gd name="adj" fmla="val 6872"/>
              </a:avLst>
            </a:prstGeom>
          </p:spPr>
        </p:pic>
        <p:pic>
          <p:nvPicPr>
            <p:cNvPr id="54" name="Picture 53" descr="A person wearing a red scarf and holding a medal&#10;&#10;Description automatically generated">
              <a:extLst>
                <a:ext uri="{FF2B5EF4-FFF2-40B4-BE49-F238E27FC236}">
                  <a16:creationId xmlns:a16="http://schemas.microsoft.com/office/drawing/2014/main" id="{26D408A2-5942-2DC7-E418-21B56C13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41" t="8234" r="19097" b="21794"/>
            <a:stretch/>
          </p:blipFill>
          <p:spPr>
            <a:xfrm>
              <a:off x="314469" y="-132806"/>
              <a:ext cx="1835428" cy="1835428"/>
            </a:xfrm>
            <a:prstGeom prst="roundRect">
              <a:avLst>
                <a:gd name="adj" fmla="val 5586"/>
              </a:avLst>
            </a:prstGeom>
          </p:spPr>
        </p:pic>
        <p:pic>
          <p:nvPicPr>
            <p:cNvPr id="55" name="Picture 54" descr="A person holding several trophies&#10;&#10;AI-generated content may be incorrect.">
              <a:extLst>
                <a:ext uri="{FF2B5EF4-FFF2-40B4-BE49-F238E27FC236}">
                  <a16:creationId xmlns:a16="http://schemas.microsoft.com/office/drawing/2014/main" id="{14F688D8-78F3-D44E-BDEE-F90A3501E1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877" b="19623"/>
            <a:stretch/>
          </p:blipFill>
          <p:spPr>
            <a:xfrm>
              <a:off x="2257546" y="-141631"/>
              <a:ext cx="1844690" cy="1844690"/>
            </a:xfrm>
            <a:prstGeom prst="roundRect">
              <a:avLst>
                <a:gd name="adj" fmla="val 7663"/>
              </a:avLst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338442" y="-69843"/>
            <a:ext cx="11447159" cy="1002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What is a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DeepFake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38442" y="5519352"/>
            <a:ext cx="3805799" cy="595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Target</a:t>
            </a: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FC2A87A9-B553-D93E-BAE1-6899B44A485F}"/>
              </a:ext>
            </a:extLst>
          </p:cNvPr>
          <p:cNvSpPr txBox="1"/>
          <p:nvPr/>
        </p:nvSpPr>
        <p:spPr>
          <a:xfrm>
            <a:off x="4144241" y="5519352"/>
            <a:ext cx="3962953" cy="595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Source</a:t>
            </a:r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AD0B4924-D7EF-9D47-656C-AF7DEE64D083}"/>
              </a:ext>
            </a:extLst>
          </p:cNvPr>
          <p:cNvSpPr txBox="1"/>
          <p:nvPr/>
        </p:nvSpPr>
        <p:spPr>
          <a:xfrm>
            <a:off x="8107194" y="5519351"/>
            <a:ext cx="3735089" cy="595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Face Swap</a:t>
            </a:r>
          </a:p>
        </p:txBody>
      </p:sp>
      <p:sp>
        <p:nvSpPr>
          <p:cNvPr id="40" name="TextBox 17">
            <a:extLst>
              <a:ext uri="{FF2B5EF4-FFF2-40B4-BE49-F238E27FC236}">
                <a16:creationId xmlns:a16="http://schemas.microsoft.com/office/drawing/2014/main" id="{A54A65CB-44AD-4E48-4652-8DA570542EEF}"/>
              </a:ext>
            </a:extLst>
          </p:cNvPr>
          <p:cNvSpPr txBox="1"/>
          <p:nvPr/>
        </p:nvSpPr>
        <p:spPr>
          <a:xfrm>
            <a:off x="3818635" y="838200"/>
            <a:ext cx="4614165" cy="595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A form of AI-Generated content</a:t>
            </a:r>
          </a:p>
        </p:txBody>
      </p:sp>
      <p:sp>
        <p:nvSpPr>
          <p:cNvPr id="41" name="TextBox 17">
            <a:extLst>
              <a:ext uri="{FF2B5EF4-FFF2-40B4-BE49-F238E27FC236}">
                <a16:creationId xmlns:a16="http://schemas.microsoft.com/office/drawing/2014/main" id="{9AB20AA1-84AA-4090-C6CA-7DCAE81EF4DA}"/>
              </a:ext>
            </a:extLst>
          </p:cNvPr>
          <p:cNvSpPr txBox="1"/>
          <p:nvPr/>
        </p:nvSpPr>
        <p:spPr>
          <a:xfrm>
            <a:off x="973835" y="6044341"/>
            <a:ext cx="10303765" cy="582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These images were created within a few minutes using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https://deepfakemaker.io/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1B76500-A824-A2E2-F495-5C17EF1F9092}"/>
              </a:ext>
            </a:extLst>
          </p:cNvPr>
          <p:cNvGrpSpPr/>
          <p:nvPr/>
        </p:nvGrpSpPr>
        <p:grpSpPr>
          <a:xfrm>
            <a:off x="316651" y="1797189"/>
            <a:ext cx="3778772" cy="3755796"/>
            <a:chOff x="316651" y="1796293"/>
            <a:chExt cx="3778772" cy="3755796"/>
          </a:xfrm>
        </p:grpSpPr>
        <p:pic>
          <p:nvPicPr>
            <p:cNvPr id="3" name="Picture 2" descr="A person smiling at the camera&#10;&#10;AI-generated content may be incorrect.">
              <a:extLst>
                <a:ext uri="{FF2B5EF4-FFF2-40B4-BE49-F238E27FC236}">
                  <a16:creationId xmlns:a16="http://schemas.microsoft.com/office/drawing/2014/main" id="{D8F7479C-6C94-0682-0BA5-774588FF38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8" r="4273"/>
            <a:stretch/>
          </p:blipFill>
          <p:spPr>
            <a:xfrm>
              <a:off x="316652" y="1796293"/>
              <a:ext cx="1831063" cy="1831063"/>
            </a:xfrm>
            <a:prstGeom prst="roundRect">
              <a:avLst>
                <a:gd name="adj" fmla="val 7202"/>
              </a:avLst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ABE3524-E915-16CC-0C27-40CE7EFAE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76" t="7630" r="876" b="7029"/>
            <a:stretch/>
          </p:blipFill>
          <p:spPr>
            <a:xfrm>
              <a:off x="2273649" y="1805801"/>
              <a:ext cx="1812485" cy="1812483"/>
            </a:xfrm>
            <a:prstGeom prst="roundRect">
              <a:avLst>
                <a:gd name="adj" fmla="val 6638"/>
              </a:avLst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4DFAA3A-E3B9-CD0E-5B75-138737F352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5" t="12666" r="195" b="21321"/>
            <a:stretch/>
          </p:blipFill>
          <p:spPr>
            <a:xfrm>
              <a:off x="2264359" y="3721025"/>
              <a:ext cx="1831064" cy="1831064"/>
            </a:xfrm>
            <a:prstGeom prst="roundRect">
              <a:avLst>
                <a:gd name="adj" fmla="val 6047"/>
              </a:avLst>
            </a:prstGeom>
          </p:spPr>
        </p:pic>
        <p:pic>
          <p:nvPicPr>
            <p:cNvPr id="10" name="Picture 9" descr="A person standing in a room with a variety of objects&#10;&#10;AI-generated content may be incorrect.">
              <a:extLst>
                <a:ext uri="{FF2B5EF4-FFF2-40B4-BE49-F238E27FC236}">
                  <a16:creationId xmlns:a16="http://schemas.microsoft.com/office/drawing/2014/main" id="{0A79C689-C67C-746E-97CE-30A1AE659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6" t="38906" r="26291" b="22247"/>
            <a:stretch/>
          </p:blipFill>
          <p:spPr>
            <a:xfrm>
              <a:off x="316651" y="3721025"/>
              <a:ext cx="1831064" cy="1831064"/>
            </a:xfrm>
            <a:prstGeom prst="roundRect">
              <a:avLst>
                <a:gd name="adj" fmla="val 4201"/>
              </a:avLst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678AFE5-E53A-C94A-5241-C37A596596BB}"/>
              </a:ext>
            </a:extLst>
          </p:cNvPr>
          <p:cNvGrpSpPr/>
          <p:nvPr/>
        </p:nvGrpSpPr>
        <p:grpSpPr>
          <a:xfrm>
            <a:off x="4232646" y="1784989"/>
            <a:ext cx="3795383" cy="3780197"/>
            <a:chOff x="306853" y="-2077138"/>
            <a:chExt cx="3795383" cy="3780197"/>
          </a:xfrm>
        </p:grpSpPr>
        <p:pic>
          <p:nvPicPr>
            <p:cNvPr id="6" name="Picture 5" descr="A person in a garment&#10;&#10;AI-generated content may be incorrect.">
              <a:extLst>
                <a:ext uri="{FF2B5EF4-FFF2-40B4-BE49-F238E27FC236}">
                  <a16:creationId xmlns:a16="http://schemas.microsoft.com/office/drawing/2014/main" id="{7559840C-38C2-D13F-5D19-DA2024E4F4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4" b="23464"/>
            <a:stretch/>
          </p:blipFill>
          <p:spPr>
            <a:xfrm>
              <a:off x="306853" y="-2077138"/>
              <a:ext cx="1850661" cy="1850661"/>
            </a:xfrm>
            <a:prstGeom prst="roundRect">
              <a:avLst>
                <a:gd name="adj" fmla="val 8737"/>
              </a:avLst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B99AC4A-8123-5DF0-3B4B-8B2E6FA344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307" r="1307" b="11243"/>
            <a:stretch/>
          </p:blipFill>
          <p:spPr>
            <a:xfrm>
              <a:off x="2272129" y="-2059898"/>
              <a:ext cx="1815525" cy="1815525"/>
            </a:xfrm>
            <a:prstGeom prst="roundRect">
              <a:avLst>
                <a:gd name="adj" fmla="val 6872"/>
              </a:avLst>
            </a:prstGeom>
          </p:spPr>
        </p:pic>
        <p:pic>
          <p:nvPicPr>
            <p:cNvPr id="15" name="Picture 14" descr="A person wearing a red scarf and holding a medal&#10;&#10;Description automatically generated">
              <a:extLst>
                <a:ext uri="{FF2B5EF4-FFF2-40B4-BE49-F238E27FC236}">
                  <a16:creationId xmlns:a16="http://schemas.microsoft.com/office/drawing/2014/main" id="{82760465-0012-E7DA-3D3B-70BAB5E44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41" t="8234" r="19097" b="21794"/>
            <a:stretch/>
          </p:blipFill>
          <p:spPr>
            <a:xfrm>
              <a:off x="314469" y="-132806"/>
              <a:ext cx="1835428" cy="1835428"/>
            </a:xfrm>
            <a:prstGeom prst="roundRect">
              <a:avLst>
                <a:gd name="adj" fmla="val 5586"/>
              </a:avLst>
            </a:prstGeom>
          </p:spPr>
        </p:pic>
        <p:pic>
          <p:nvPicPr>
            <p:cNvPr id="18" name="Picture 17" descr="A person holding several trophies&#10;&#10;AI-generated content may be incorrect.">
              <a:extLst>
                <a:ext uri="{FF2B5EF4-FFF2-40B4-BE49-F238E27FC236}">
                  <a16:creationId xmlns:a16="http://schemas.microsoft.com/office/drawing/2014/main" id="{F81B46B3-F0DF-8A68-D522-645630A757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877" b="19623"/>
            <a:stretch/>
          </p:blipFill>
          <p:spPr>
            <a:xfrm>
              <a:off x="2257546" y="-141631"/>
              <a:ext cx="1844690" cy="1844690"/>
            </a:xfrm>
            <a:prstGeom prst="roundRect">
              <a:avLst>
                <a:gd name="adj" fmla="val 7663"/>
              </a:avLst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0576724-9322-F9A0-4A18-0DD936E498F1}"/>
              </a:ext>
            </a:extLst>
          </p:cNvPr>
          <p:cNvGrpSpPr/>
          <p:nvPr/>
        </p:nvGrpSpPr>
        <p:grpSpPr>
          <a:xfrm>
            <a:off x="8170629" y="1807029"/>
            <a:ext cx="3806529" cy="3791219"/>
            <a:chOff x="7789133" y="1742456"/>
            <a:chExt cx="3806529" cy="3791219"/>
          </a:xfrm>
          <a:effectLst/>
        </p:grpSpPr>
        <p:pic>
          <p:nvPicPr>
            <p:cNvPr id="4" name="Picture 3" descr="A person in a garment&#10;&#10;AI-generated content may be incorrect.">
              <a:extLst>
                <a:ext uri="{FF2B5EF4-FFF2-40B4-BE49-F238E27FC236}">
                  <a16:creationId xmlns:a16="http://schemas.microsoft.com/office/drawing/2014/main" id="{622B1711-FD01-7912-54C3-1C70AA6FC3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5" t="580" r="2990" b="28429"/>
            <a:stretch/>
          </p:blipFill>
          <p:spPr>
            <a:xfrm>
              <a:off x="7789133" y="1742456"/>
              <a:ext cx="1844690" cy="1844690"/>
            </a:xfrm>
            <a:prstGeom prst="roundRect">
              <a:avLst>
                <a:gd name="adj" fmla="val 6148"/>
              </a:avLst>
            </a:prstGeom>
            <a:ln w="57150">
              <a:solidFill>
                <a:srgbClr val="01204C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76676C9-1D90-A512-1886-831BC5343E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459" b="9960"/>
            <a:stretch/>
          </p:blipFill>
          <p:spPr>
            <a:xfrm>
              <a:off x="9751424" y="1742456"/>
              <a:ext cx="1815525" cy="1815525"/>
            </a:xfrm>
            <a:prstGeom prst="roundRect">
              <a:avLst>
                <a:gd name="adj" fmla="val 5586"/>
              </a:avLst>
            </a:prstGeom>
            <a:ln w="57150">
              <a:solidFill>
                <a:srgbClr val="01204C"/>
              </a:solidFill>
            </a:ln>
          </p:spPr>
        </p:pic>
        <p:pic>
          <p:nvPicPr>
            <p:cNvPr id="13" name="Picture 12" descr="A person holding a trophy&#10;&#10;AI-generated content may be incorrect.">
              <a:extLst>
                <a:ext uri="{FF2B5EF4-FFF2-40B4-BE49-F238E27FC236}">
                  <a16:creationId xmlns:a16="http://schemas.microsoft.com/office/drawing/2014/main" id="{C76A76A1-CD3F-E1D7-E482-D81895190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2290" b="15280"/>
            <a:stretch/>
          </p:blipFill>
          <p:spPr>
            <a:xfrm>
              <a:off x="9722710" y="3660723"/>
              <a:ext cx="1872952" cy="1872952"/>
            </a:xfrm>
            <a:prstGeom prst="roundRect">
              <a:avLst>
                <a:gd name="adj" fmla="val 8818"/>
              </a:avLst>
            </a:prstGeom>
            <a:ln w="57150">
              <a:solidFill>
                <a:srgbClr val="01204C"/>
              </a:solidFill>
            </a:ln>
          </p:spPr>
        </p:pic>
        <p:pic>
          <p:nvPicPr>
            <p:cNvPr id="2" name="Picture 1" descr="A person wearing a red scarf and holding a medal&#10;&#10;AI-generated content may be incorrect.">
              <a:extLst>
                <a:ext uri="{FF2B5EF4-FFF2-40B4-BE49-F238E27FC236}">
                  <a16:creationId xmlns:a16="http://schemas.microsoft.com/office/drawing/2014/main" id="{857942DE-910B-031E-02EC-3EE2AC3D56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34" t="10187" r="22208" b="24189"/>
            <a:stretch/>
          </p:blipFill>
          <p:spPr>
            <a:xfrm>
              <a:off x="7789134" y="3680817"/>
              <a:ext cx="1844689" cy="1844689"/>
            </a:xfrm>
            <a:prstGeom prst="roundRect">
              <a:avLst>
                <a:gd name="adj" fmla="val 8818"/>
              </a:avLst>
            </a:prstGeom>
            <a:ln w="57150">
              <a:solidFill>
                <a:srgbClr val="01204C"/>
              </a:solidFill>
            </a:ln>
          </p:spPr>
        </p:pic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71E665B-2E40-6E53-DE70-C0535CBACE5D}"/>
              </a:ext>
            </a:extLst>
          </p:cNvPr>
          <p:cNvCxnSpPr/>
          <p:nvPr/>
        </p:nvCxnSpPr>
        <p:spPr>
          <a:xfrm>
            <a:off x="4168544" y="1696865"/>
            <a:ext cx="0" cy="4418098"/>
          </a:xfrm>
          <a:prstGeom prst="line">
            <a:avLst/>
          </a:prstGeom>
          <a:ln w="19050" cap="flat" cmpd="sng" algn="ctr">
            <a:solidFill>
              <a:srgbClr val="01204C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EFB76DF-CE5A-DF8F-89AC-5F2C1CEB102E}"/>
              </a:ext>
            </a:extLst>
          </p:cNvPr>
          <p:cNvCxnSpPr/>
          <p:nvPr/>
        </p:nvCxnSpPr>
        <p:spPr>
          <a:xfrm>
            <a:off x="8085703" y="1696865"/>
            <a:ext cx="0" cy="4418098"/>
          </a:xfrm>
          <a:prstGeom prst="line">
            <a:avLst/>
          </a:prstGeom>
          <a:ln w="19050" cap="flat" cmpd="sng" algn="ctr">
            <a:solidFill>
              <a:srgbClr val="01204C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22E1900-F175-370A-D78E-4FC6FDB148A7}"/>
              </a:ext>
            </a:extLst>
          </p:cNvPr>
          <p:cNvCxnSpPr>
            <a:cxnSpLocks/>
          </p:cNvCxnSpPr>
          <p:nvPr/>
        </p:nvCxnSpPr>
        <p:spPr>
          <a:xfrm>
            <a:off x="4159800" y="1740358"/>
            <a:ext cx="0" cy="409456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755E51B-BA93-453C-A9EC-DD1B6EB62495}"/>
              </a:ext>
            </a:extLst>
          </p:cNvPr>
          <p:cNvCxnSpPr>
            <a:cxnSpLocks/>
          </p:cNvCxnSpPr>
          <p:nvPr/>
        </p:nvCxnSpPr>
        <p:spPr>
          <a:xfrm>
            <a:off x="8092061" y="1740358"/>
            <a:ext cx="0" cy="409456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5596F50-CC1B-F636-5D31-A6F9774298F0}"/>
              </a:ext>
            </a:extLst>
          </p:cNvPr>
          <p:cNvSpPr/>
          <p:nvPr/>
        </p:nvSpPr>
        <p:spPr>
          <a:xfrm>
            <a:off x="7971609" y="-4832789"/>
            <a:ext cx="3938286" cy="3845818"/>
          </a:xfrm>
          <a:prstGeom prst="roundRect">
            <a:avLst>
              <a:gd name="adj" fmla="val 2790"/>
            </a:avLst>
          </a:prstGeom>
          <a:solidFill>
            <a:srgbClr val="01204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DCAB36-B4FF-DB96-82C6-835C19BDE65F}"/>
              </a:ext>
            </a:extLst>
          </p:cNvPr>
          <p:cNvSpPr/>
          <p:nvPr/>
        </p:nvSpPr>
        <p:spPr>
          <a:xfrm>
            <a:off x="8492564" y="-1719898"/>
            <a:ext cx="3036047" cy="5153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E83C3BF-7D70-4103-852F-511307C277FD}"/>
              </a:ext>
            </a:extLst>
          </p:cNvPr>
          <p:cNvSpPr/>
          <p:nvPr/>
        </p:nvSpPr>
        <p:spPr>
          <a:xfrm>
            <a:off x="282104" y="-4832789"/>
            <a:ext cx="3319179" cy="3845818"/>
          </a:xfrm>
          <a:prstGeom prst="roundRect">
            <a:avLst>
              <a:gd name="adj" fmla="val 2790"/>
            </a:avLst>
          </a:prstGeom>
          <a:solidFill>
            <a:srgbClr val="01204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95ED0793-1ED6-9D46-1E09-276B1FEF03A5}"/>
              </a:ext>
            </a:extLst>
          </p:cNvPr>
          <p:cNvSpPr txBox="1"/>
          <p:nvPr/>
        </p:nvSpPr>
        <p:spPr>
          <a:xfrm>
            <a:off x="762000" y="-6837143"/>
            <a:ext cx="10668000" cy="1164999"/>
          </a:xfrm>
          <a:prstGeom prst="rect">
            <a:avLst/>
          </a:prstGeom>
          <a:effectLst>
            <a:outerShdw blurRad="723900" sx="96000" sy="96000" algn="ctr" rotWithShape="0">
              <a:srgbClr val="01204C">
                <a:alpha val="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8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2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DeepFake</a:t>
            </a:r>
            <a:r>
              <a:rPr kumimoji="0" lang="en-US" sz="702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 Detection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016FFD8-01F7-EFE2-7B18-618F477BC5F3}"/>
              </a:ext>
            </a:extLst>
          </p:cNvPr>
          <p:cNvGrpSpPr/>
          <p:nvPr/>
        </p:nvGrpSpPr>
        <p:grpSpPr>
          <a:xfrm>
            <a:off x="328647" y="-3920330"/>
            <a:ext cx="1464833" cy="2230967"/>
            <a:chOff x="4136" y="2671433"/>
            <a:chExt cx="1727201" cy="263055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12300E9-41D2-3055-B894-F9170F8EE857}"/>
                </a:ext>
              </a:extLst>
            </p:cNvPr>
            <p:cNvGrpSpPr/>
            <p:nvPr/>
          </p:nvGrpSpPr>
          <p:grpSpPr>
            <a:xfrm>
              <a:off x="780226" y="3809939"/>
              <a:ext cx="877514" cy="1492052"/>
              <a:chOff x="1523997" y="4230453"/>
              <a:chExt cx="1018322" cy="1731468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292ED6D-4C34-26D5-2DF3-53888965696B}"/>
                  </a:ext>
                </a:extLst>
              </p:cNvPr>
              <p:cNvSpPr/>
              <p:nvPr/>
            </p:nvSpPr>
            <p:spPr>
              <a:xfrm>
                <a:off x="1719052" y="4230453"/>
                <a:ext cx="628215" cy="6282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1204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lowchart: Delay 29">
                <a:extLst>
                  <a:ext uri="{FF2B5EF4-FFF2-40B4-BE49-F238E27FC236}">
                    <a16:creationId xmlns:a16="http://schemas.microsoft.com/office/drawing/2014/main" id="{F73A9274-4328-3E69-FBBD-1DA32CCFC4CD}"/>
                  </a:ext>
                </a:extLst>
              </p:cNvPr>
              <p:cNvSpPr/>
              <p:nvPr/>
            </p:nvSpPr>
            <p:spPr>
              <a:xfrm rot="16200000">
                <a:off x="1509645" y="4929248"/>
                <a:ext cx="1047025" cy="1018322"/>
              </a:xfrm>
              <a:prstGeom prst="flowChartDelay">
                <a:avLst/>
              </a:prstGeom>
              <a:solidFill>
                <a:schemeClr val="bg1"/>
              </a:solidFill>
              <a:ln>
                <a:solidFill>
                  <a:srgbClr val="01204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7" name="Thought Bubble: Cloud 26">
              <a:extLst>
                <a:ext uri="{FF2B5EF4-FFF2-40B4-BE49-F238E27FC236}">
                  <a16:creationId xmlns:a16="http://schemas.microsoft.com/office/drawing/2014/main" id="{77FB3BFE-6251-384A-FA2E-CAE86312D7FF}"/>
                </a:ext>
              </a:extLst>
            </p:cNvPr>
            <p:cNvSpPr/>
            <p:nvPr/>
          </p:nvSpPr>
          <p:spPr>
            <a:xfrm>
              <a:off x="4136" y="2671433"/>
              <a:ext cx="1727201" cy="853447"/>
            </a:xfrm>
            <a:prstGeom prst="cloudCallout">
              <a:avLst>
                <a:gd name="adj1" fmla="val 5660"/>
                <a:gd name="adj2" fmla="val 85965"/>
              </a:avLst>
            </a:prstGeom>
            <a:solidFill>
              <a:srgbClr val="01204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28" name="TextBox 9">
              <a:extLst>
                <a:ext uri="{FF2B5EF4-FFF2-40B4-BE49-F238E27FC236}">
                  <a16:creationId xmlns:a16="http://schemas.microsoft.com/office/drawing/2014/main" id="{8E406CB6-B8E3-8CBD-1BD9-28B2938FA5BC}"/>
                </a:ext>
              </a:extLst>
            </p:cNvPr>
            <p:cNvSpPr txBox="1"/>
            <p:nvPr/>
          </p:nvSpPr>
          <p:spPr>
            <a:xfrm>
              <a:off x="205463" y="2845870"/>
              <a:ext cx="1392264" cy="2051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Is this image real?</a:t>
              </a: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45C82F9-A013-C73F-44B4-29161B6CD493}"/>
              </a:ext>
            </a:extLst>
          </p:cNvPr>
          <p:cNvSpPr/>
          <p:nvPr/>
        </p:nvSpPr>
        <p:spPr>
          <a:xfrm>
            <a:off x="3822798" y="-4832789"/>
            <a:ext cx="3938286" cy="3845818"/>
          </a:xfrm>
          <a:prstGeom prst="roundRect">
            <a:avLst>
              <a:gd name="adj" fmla="val 2790"/>
            </a:avLst>
          </a:prstGeom>
          <a:solidFill>
            <a:srgbClr val="01204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4EC9985-EB42-FB0E-3E18-6A77CB7A8908}"/>
              </a:ext>
            </a:extLst>
          </p:cNvPr>
          <p:cNvSpPr/>
          <p:nvPr/>
        </p:nvSpPr>
        <p:spPr>
          <a:xfrm>
            <a:off x="4699000" y="-5372329"/>
            <a:ext cx="2794000" cy="348233"/>
          </a:xfrm>
          <a:prstGeom prst="roundRect">
            <a:avLst>
              <a:gd name="adj" fmla="val 33069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10">
            <a:extLst>
              <a:ext uri="{FF2B5EF4-FFF2-40B4-BE49-F238E27FC236}">
                <a16:creationId xmlns:a16="http://schemas.microsoft.com/office/drawing/2014/main" id="{DB79CEE2-F6F0-78AB-A7DC-65829A992EAE}"/>
              </a:ext>
            </a:extLst>
          </p:cNvPr>
          <p:cNvSpPr txBox="1"/>
          <p:nvPr/>
        </p:nvSpPr>
        <p:spPr>
          <a:xfrm>
            <a:off x="4876800" y="-5790283"/>
            <a:ext cx="2438400" cy="28161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4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Montserrat Medium"/>
                <a:cs typeface="Montserrat Medium"/>
                <a:sym typeface="Montserrat Medium"/>
              </a:rPr>
              <a:t>Advised by Dr. Picone</a:t>
            </a: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623B40FB-B54E-1E35-757F-87FCA828FA54}"/>
              </a:ext>
            </a:extLst>
          </p:cNvPr>
          <p:cNvSpPr txBox="1"/>
          <p:nvPr/>
        </p:nvSpPr>
        <p:spPr>
          <a:xfrm>
            <a:off x="2349795" y="-5486281"/>
            <a:ext cx="7492410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 dirty="0">
                <a:solidFill>
                  <a:prstClr val="white"/>
                </a:solidFill>
                <a:latin typeface="Outfit" pitchFamily="2" charset="0"/>
                <a:ea typeface="Montserrat Medium"/>
                <a:cs typeface="Montserrat Medium"/>
                <a:sym typeface="Montserrat Medium"/>
              </a:rPr>
              <a:t>As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Montserrat Medium"/>
                <a:cs typeface="Montserrat Medium"/>
                <a:sym typeface="Montserrat Medium"/>
              </a:rPr>
              <a:t>DeepFakes have become easier to create and harder to detect,</a:t>
            </a:r>
            <a:r>
              <a:rPr lang="en-US" b="1" noProof="0" dirty="0">
                <a:solidFill>
                  <a:prstClr val="white"/>
                </a:solidFill>
                <a:latin typeface="Outfit" pitchFamily="2" charset="0"/>
                <a:ea typeface="Montserrat Medium"/>
                <a:cs typeface="Montserrat Medium"/>
                <a:sym typeface="Montserrat Medium"/>
              </a:rPr>
              <a:t> we will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Montserrat Medium"/>
                <a:cs typeface="Montserrat Medium"/>
                <a:sym typeface="Montserrat Medium"/>
              </a:rPr>
              <a:t>develop a detection method</a:t>
            </a:r>
          </a:p>
        </p:txBody>
      </p:sp>
      <p:pic>
        <p:nvPicPr>
          <p:cNvPr id="35" name="Picture 34" descr="A person holding a trophy&#10;&#10;AI-generated content may be incorrect.">
            <a:extLst>
              <a:ext uri="{FF2B5EF4-FFF2-40B4-BE49-F238E27FC236}">
                <a16:creationId xmlns:a16="http://schemas.microsoft.com/office/drawing/2014/main" id="{01B5381E-9E5B-32AD-9BBB-65F37F061EA3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-1" t="251" r="3476" b="15731"/>
          <a:stretch/>
        </p:blipFill>
        <p:spPr>
          <a:xfrm>
            <a:off x="5899880" y="-2788850"/>
            <a:ext cx="1648631" cy="1740863"/>
          </a:xfrm>
          <a:prstGeom prst="roundRect">
            <a:avLst>
              <a:gd name="adj" fmla="val 12427"/>
            </a:avLst>
          </a:prstGeom>
          <a:effectLst/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48BD90C-59CA-F7A2-5EC4-280CCEA81E9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b="9503"/>
          <a:stretch/>
        </p:blipFill>
        <p:spPr>
          <a:xfrm>
            <a:off x="4077252" y="-2804847"/>
            <a:ext cx="1686953" cy="1704204"/>
          </a:xfrm>
          <a:prstGeom prst="roundRect">
            <a:avLst>
              <a:gd name="adj" fmla="val 13560"/>
            </a:avLst>
          </a:prstGeom>
          <a:effectLst/>
        </p:spPr>
      </p:pic>
      <p:pic>
        <p:nvPicPr>
          <p:cNvPr id="37" name="Picture 36" descr="A person in a garment&#10;&#10;AI-generated content may be incorrect.">
            <a:extLst>
              <a:ext uri="{FF2B5EF4-FFF2-40B4-BE49-F238E27FC236}">
                <a16:creationId xmlns:a16="http://schemas.microsoft.com/office/drawing/2014/main" id="{E4D59F30-3815-0175-E503-0CA747F900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92"/>
          <a:stretch/>
        </p:blipFill>
        <p:spPr>
          <a:xfrm>
            <a:off x="5876803" y="-4614441"/>
            <a:ext cx="1671708" cy="1684099"/>
          </a:xfrm>
          <a:prstGeom prst="roundRect">
            <a:avLst>
              <a:gd name="adj" fmla="val 13009"/>
            </a:avLst>
          </a:prstGeom>
          <a:effectLst/>
        </p:spPr>
      </p:pic>
      <p:pic>
        <p:nvPicPr>
          <p:cNvPr id="39" name="Picture 38" descr="A person wearing a red scarf and holding a medal&#10;&#10;AI-generated content may be incorrect.">
            <a:extLst>
              <a:ext uri="{FF2B5EF4-FFF2-40B4-BE49-F238E27FC236}">
                <a16:creationId xmlns:a16="http://schemas.microsoft.com/office/drawing/2014/main" id="{CAFD794E-FE3F-4E3C-179A-8F13B6F5BDA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 r="12012"/>
          <a:stretch/>
        </p:blipFill>
        <p:spPr>
          <a:xfrm>
            <a:off x="4084874" y="-4646926"/>
            <a:ext cx="1671708" cy="1671708"/>
          </a:xfrm>
          <a:prstGeom prst="roundRect">
            <a:avLst>
              <a:gd name="adj" fmla="val 15747"/>
            </a:avLst>
          </a:prstGeom>
          <a:effectLst/>
        </p:spPr>
      </p:pic>
      <p:pic>
        <p:nvPicPr>
          <p:cNvPr id="46" name="Picture 2" descr="Upload - Free computer icons">
            <a:extLst>
              <a:ext uri="{FF2B5EF4-FFF2-40B4-BE49-F238E27FC236}">
                <a16:creationId xmlns:a16="http://schemas.microsoft.com/office/drawing/2014/main" id="{44D10AE5-318D-73E3-F90C-D6E200A30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6000"/>
                    </a14:imgEffect>
                    <a14:imgEffect>
                      <a14:saturation sat="246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25" y="-3929140"/>
            <a:ext cx="1432597" cy="143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108F9B0-952C-3A70-F367-DA9C041334F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hotocopy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397" y="-3971271"/>
            <a:ext cx="987106" cy="987106"/>
          </a:xfrm>
          <a:prstGeom prst="rect">
            <a:avLst/>
          </a:prstGeom>
        </p:spPr>
      </p:pic>
      <p:sp>
        <p:nvSpPr>
          <p:cNvPr id="48" name="TextBox 9">
            <a:extLst>
              <a:ext uri="{FF2B5EF4-FFF2-40B4-BE49-F238E27FC236}">
                <a16:creationId xmlns:a16="http://schemas.microsoft.com/office/drawing/2014/main" id="{CD686B37-9746-1E1F-6221-8CA589F451E0}"/>
              </a:ext>
            </a:extLst>
          </p:cNvPr>
          <p:cNvSpPr txBox="1"/>
          <p:nvPr/>
        </p:nvSpPr>
        <p:spPr>
          <a:xfrm>
            <a:off x="7909560" y="-818376"/>
            <a:ext cx="3938286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Present Results</a:t>
            </a:r>
          </a:p>
        </p:txBody>
      </p:sp>
      <p:sp>
        <p:nvSpPr>
          <p:cNvPr id="49" name="TextBox 9">
            <a:extLst>
              <a:ext uri="{FF2B5EF4-FFF2-40B4-BE49-F238E27FC236}">
                <a16:creationId xmlns:a16="http://schemas.microsoft.com/office/drawing/2014/main" id="{A105BD9F-97FC-3EF4-626D-9DBEFC9256FA}"/>
              </a:ext>
            </a:extLst>
          </p:cNvPr>
          <p:cNvSpPr txBox="1"/>
          <p:nvPr/>
        </p:nvSpPr>
        <p:spPr>
          <a:xfrm>
            <a:off x="3822798" y="-818376"/>
            <a:ext cx="3938286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Process Image</a:t>
            </a:r>
          </a:p>
        </p:txBody>
      </p:sp>
      <p:sp>
        <p:nvSpPr>
          <p:cNvPr id="50" name="TextBox 9">
            <a:extLst>
              <a:ext uri="{FF2B5EF4-FFF2-40B4-BE49-F238E27FC236}">
                <a16:creationId xmlns:a16="http://schemas.microsoft.com/office/drawing/2014/main" id="{38477B2C-617C-B62C-7900-83D6EEFB7706}"/>
              </a:ext>
            </a:extLst>
          </p:cNvPr>
          <p:cNvSpPr txBox="1"/>
          <p:nvPr/>
        </p:nvSpPr>
        <p:spPr>
          <a:xfrm>
            <a:off x="282104" y="-818376"/>
            <a:ext cx="327451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Curious User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Uploads Image</a:t>
            </a:r>
          </a:p>
        </p:txBody>
      </p:sp>
      <p:pic>
        <p:nvPicPr>
          <p:cNvPr id="56" name="Picture 5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287F9734-7F7F-BCC1-D7B4-956F0B7AC833}"/>
              </a:ext>
            </a:extLst>
          </p:cNvPr>
          <p:cNvPicPr>
            <a:picLocks noChangeAspect="1"/>
          </p:cNvPicPr>
          <p:nvPr/>
        </p:nvPicPr>
        <p:blipFill>
          <a:blip r:embed="rId20">
            <a:biLevel thresh="2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-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26" y="-2767341"/>
            <a:ext cx="878848" cy="878848"/>
          </a:xfrm>
          <a:prstGeom prst="rect">
            <a:avLst/>
          </a:prstGeom>
        </p:spPr>
      </p:pic>
      <p:sp>
        <p:nvSpPr>
          <p:cNvPr id="59" name="Arrow: Right 58">
            <a:extLst>
              <a:ext uri="{FF2B5EF4-FFF2-40B4-BE49-F238E27FC236}">
                <a16:creationId xmlns:a16="http://schemas.microsoft.com/office/drawing/2014/main" id="{CAB0B832-8C14-74A8-C27C-AE04ABFDEFDE}"/>
              </a:ext>
            </a:extLst>
          </p:cNvPr>
          <p:cNvSpPr/>
          <p:nvPr/>
        </p:nvSpPr>
        <p:spPr>
          <a:xfrm>
            <a:off x="3601283" y="-3196525"/>
            <a:ext cx="188715" cy="598541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Arrow: Right 60">
            <a:extLst>
              <a:ext uri="{FF2B5EF4-FFF2-40B4-BE49-F238E27FC236}">
                <a16:creationId xmlns:a16="http://schemas.microsoft.com/office/drawing/2014/main" id="{9A47479E-BCE8-0C4B-1317-3229FC3FEB13}"/>
              </a:ext>
            </a:extLst>
          </p:cNvPr>
          <p:cNvSpPr/>
          <p:nvPr/>
        </p:nvSpPr>
        <p:spPr>
          <a:xfrm>
            <a:off x="7759036" y="-3196525"/>
            <a:ext cx="188715" cy="598541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FFA2BEAA-BC85-5DDC-9D27-FA16F5D0D825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b="9503"/>
          <a:stretch/>
        </p:blipFill>
        <p:spPr>
          <a:xfrm>
            <a:off x="4077252" y="-2806623"/>
            <a:ext cx="1685790" cy="1703026"/>
          </a:xfrm>
          <a:prstGeom prst="roundRect">
            <a:avLst>
              <a:gd name="adj" fmla="val 13560"/>
            </a:avLst>
          </a:prstGeom>
          <a:effectLst>
            <a:outerShdw blurRad="469900" sx="108000" sy="108000" algn="ctr" rotWithShape="0">
              <a:srgbClr val="A75F55"/>
            </a:outerShdw>
          </a:effectLst>
        </p:spPr>
      </p:pic>
      <p:pic>
        <p:nvPicPr>
          <p:cNvPr id="64" name="Picture 63" descr="A person in a garment&#10;&#10;AI-generated content may be incorrect.">
            <a:extLst>
              <a:ext uri="{FF2B5EF4-FFF2-40B4-BE49-F238E27FC236}">
                <a16:creationId xmlns:a16="http://schemas.microsoft.com/office/drawing/2014/main" id="{D49F963E-4462-2377-80E4-215B17717A25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92"/>
          <a:stretch/>
        </p:blipFill>
        <p:spPr>
          <a:xfrm>
            <a:off x="5885236" y="-4620630"/>
            <a:ext cx="1670554" cy="1682934"/>
          </a:xfrm>
          <a:prstGeom prst="roundRect">
            <a:avLst>
              <a:gd name="adj" fmla="val 13009"/>
            </a:avLst>
          </a:prstGeom>
          <a:effectLst>
            <a:outerShdw blurRad="457200" sx="103000" sy="103000" algn="ctr" rotWithShape="0">
              <a:srgbClr val="4D6785">
                <a:alpha val="84000"/>
              </a:srgbClr>
            </a:outerShdw>
          </a:effectLst>
        </p:spPr>
      </p:pic>
      <p:pic>
        <p:nvPicPr>
          <p:cNvPr id="65" name="Picture 64" descr="A person holding a trophy&#10;&#10;AI-generated content may be incorrect.">
            <a:extLst>
              <a:ext uri="{FF2B5EF4-FFF2-40B4-BE49-F238E27FC236}">
                <a16:creationId xmlns:a16="http://schemas.microsoft.com/office/drawing/2014/main" id="{C9B8D223-7C50-F0FB-4C9F-2DA1F3CE1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l="-1" t="251" r="3476" b="15731"/>
          <a:stretch/>
        </p:blipFill>
        <p:spPr>
          <a:xfrm>
            <a:off x="5896767" y="-2796568"/>
            <a:ext cx="1647492" cy="1739660"/>
          </a:xfrm>
          <a:prstGeom prst="roundRect">
            <a:avLst>
              <a:gd name="adj" fmla="val 12427"/>
            </a:avLst>
          </a:prstGeom>
          <a:effectLst>
            <a:outerShdw blurRad="444500" sx="108000" sy="108000" algn="ctr" rotWithShape="0">
              <a:srgbClr val="BF8442"/>
            </a:outerShdw>
          </a:effectLst>
        </p:spPr>
      </p:pic>
      <p:pic>
        <p:nvPicPr>
          <p:cNvPr id="66" name="Picture 65" descr="A person wearing a red scarf and holding a medal&#10;&#10;AI-generated content may be incorrect.">
            <a:extLst>
              <a:ext uri="{FF2B5EF4-FFF2-40B4-BE49-F238E27FC236}">
                <a16:creationId xmlns:a16="http://schemas.microsoft.com/office/drawing/2014/main" id="{3B40A572-00A6-B18A-04C6-0B6D49A04D3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 r="12012"/>
          <a:stretch/>
        </p:blipFill>
        <p:spPr>
          <a:xfrm>
            <a:off x="4086028" y="-4645770"/>
            <a:ext cx="1670554" cy="1670552"/>
          </a:xfrm>
          <a:prstGeom prst="roundRect">
            <a:avLst>
              <a:gd name="adj" fmla="val 15747"/>
            </a:avLst>
          </a:prstGeom>
          <a:effectLst>
            <a:outerShdw blurRad="457200" sx="104000" sy="104000" algn="ctr" rotWithShape="0">
              <a:srgbClr val="B7201E">
                <a:alpha val="84000"/>
              </a:srgbClr>
            </a:outerShdw>
          </a:effectLst>
        </p:spPr>
      </p:pic>
      <p:pic>
        <p:nvPicPr>
          <p:cNvPr id="67" name="Picture 6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FA558BA-3C7E-DBCE-CBA6-BD8EB0960587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26" y="-2767341"/>
            <a:ext cx="878848" cy="878848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E99E37A2-49F3-A9DD-1A8A-F238E717D501}"/>
              </a:ext>
            </a:extLst>
          </p:cNvPr>
          <p:cNvSpPr txBox="1"/>
          <p:nvPr/>
        </p:nvSpPr>
        <p:spPr>
          <a:xfrm>
            <a:off x="9270374" y="-4515542"/>
            <a:ext cx="2324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These images are: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48D352C-6ED0-1939-B6C6-D8D2A0C66965}"/>
              </a:ext>
            </a:extLst>
          </p:cNvPr>
          <p:cNvSpPr txBox="1"/>
          <p:nvPr/>
        </p:nvSpPr>
        <p:spPr>
          <a:xfrm>
            <a:off x="9430872" y="-2612998"/>
            <a:ext cx="2097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>
                <a:ln>
                  <a:noFill/>
                </a:ln>
                <a:solidFill>
                  <a:srgbClr val="942825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DEEPFAKES!</a:t>
            </a:r>
          </a:p>
        </p:txBody>
      </p:sp>
      <p:pic>
        <p:nvPicPr>
          <p:cNvPr id="70" name="Picture 6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C6EEC18-A0EF-BF43-81F1-16491E60046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hotocopy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397" y="-3971271"/>
            <a:ext cx="987106" cy="987106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EAF4882-E8A2-BFA7-8412-AEBDD7610480}"/>
              </a:ext>
            </a:extLst>
          </p:cNvPr>
          <p:cNvSpPr/>
          <p:nvPr/>
        </p:nvSpPr>
        <p:spPr>
          <a:xfrm>
            <a:off x="8492565" y="-1719899"/>
            <a:ext cx="3036047" cy="515341"/>
          </a:xfrm>
          <a:prstGeom prst="rect">
            <a:avLst/>
          </a:prstGeom>
          <a:solidFill>
            <a:srgbClr val="94282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100% Confidence</a:t>
            </a:r>
          </a:p>
        </p:txBody>
      </p:sp>
      <p:pic>
        <p:nvPicPr>
          <p:cNvPr id="72" name="Picture 71" descr="A red sign with a black background&#10;&#10;AI-generated content may be incorrect.">
            <a:extLst>
              <a:ext uri="{FF2B5EF4-FFF2-40B4-BE49-F238E27FC236}">
                <a16:creationId xmlns:a16="http://schemas.microsoft.com/office/drawing/2014/main" id="{4E8C0453-499E-FFF1-78E9-69A8D0F2B6F8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700" y="-4515542"/>
            <a:ext cx="1339878" cy="1339875"/>
          </a:xfrm>
          <a:prstGeom prst="rect">
            <a:avLst/>
          </a:prstGeom>
        </p:spPr>
      </p:pic>
      <p:pic>
        <p:nvPicPr>
          <p:cNvPr id="73" name="Picture 72" descr="A red sign with a black background&#10;&#10;AI-generated content may be incorrect.">
            <a:extLst>
              <a:ext uri="{FF2B5EF4-FFF2-40B4-BE49-F238E27FC236}">
                <a16:creationId xmlns:a16="http://schemas.microsoft.com/office/drawing/2014/main" id="{6028A705-252C-00D2-3DF3-5AA7E3B5C644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988" y="-4515542"/>
            <a:ext cx="1339877" cy="1339875"/>
          </a:xfrm>
          <a:prstGeom prst="rect">
            <a:avLst/>
          </a:prstGeom>
        </p:spPr>
      </p:pic>
      <p:pic>
        <p:nvPicPr>
          <p:cNvPr id="74" name="Picture 73" descr="A red sign with a black background&#10;&#10;AI-generated content may be incorrect.">
            <a:extLst>
              <a:ext uri="{FF2B5EF4-FFF2-40B4-BE49-F238E27FC236}">
                <a16:creationId xmlns:a16="http://schemas.microsoft.com/office/drawing/2014/main" id="{1F8DC9AA-933F-517A-844A-64B876CA1E7C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208" y="-2596676"/>
            <a:ext cx="1339877" cy="1339875"/>
          </a:xfrm>
          <a:prstGeom prst="rect">
            <a:avLst/>
          </a:prstGeom>
        </p:spPr>
      </p:pic>
      <p:pic>
        <p:nvPicPr>
          <p:cNvPr id="75" name="Picture 74" descr="A red sign with a black background&#10;&#10;AI-generated content may be incorrect.">
            <a:extLst>
              <a:ext uri="{FF2B5EF4-FFF2-40B4-BE49-F238E27FC236}">
                <a16:creationId xmlns:a16="http://schemas.microsoft.com/office/drawing/2014/main" id="{63BE96F1-9B1C-060C-7991-BB67F21292E1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574" y="-2604445"/>
            <a:ext cx="1339877" cy="1339875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AF82F135-9D00-0C69-4C4C-0BFB453E8582}"/>
              </a:ext>
            </a:extLst>
          </p:cNvPr>
          <p:cNvSpPr txBox="1"/>
          <p:nvPr/>
        </p:nvSpPr>
        <p:spPr>
          <a:xfrm>
            <a:off x="5920653" y="12593946"/>
            <a:ext cx="31176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Neue Machina Ultra-Bold"/>
              </a:rPr>
              <a:t>News Source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16E2571-ABEE-EBB6-911B-76624C93B82B}"/>
              </a:ext>
            </a:extLst>
          </p:cNvPr>
          <p:cNvSpPr txBox="1"/>
          <p:nvPr/>
        </p:nvSpPr>
        <p:spPr>
          <a:xfrm>
            <a:off x="9893335" y="12593947"/>
            <a:ext cx="12080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Neue Machina Ultra-Bold"/>
              </a:rPr>
              <a:t>Date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TextBox 16">
            <a:extLst>
              <a:ext uri="{FF2B5EF4-FFF2-40B4-BE49-F238E27FC236}">
                <a16:creationId xmlns:a16="http://schemas.microsoft.com/office/drawing/2014/main" id="{5998F2C2-484A-803B-2784-D4BE0CA5310A}"/>
              </a:ext>
            </a:extLst>
          </p:cNvPr>
          <p:cNvSpPr txBox="1"/>
          <p:nvPr/>
        </p:nvSpPr>
        <p:spPr>
          <a:xfrm>
            <a:off x="685799" y="6699947"/>
            <a:ext cx="11034327" cy="1032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DeepFake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 News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9D04236-1BCA-D425-9CE3-A59C3901D0FA}"/>
              </a:ext>
            </a:extLst>
          </p:cNvPr>
          <p:cNvSpPr txBox="1"/>
          <p:nvPr/>
        </p:nvSpPr>
        <p:spPr>
          <a:xfrm>
            <a:off x="609763" y="8565356"/>
            <a:ext cx="5518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dhabi" panose="020F0502020204030204" pitchFamily="2" charset="-78"/>
                <a:ea typeface="+mn-ea"/>
                <a:cs typeface="Aldhabi" panose="020F0502020204030204" pitchFamily="2" charset="-78"/>
              </a:rPr>
              <a:t>NBC News                 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ldhabi" panose="020F0502020204030204" pitchFamily="2" charset="-78"/>
              </a:rPr>
              <a:t>Tues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18 November 2025 05.00 EST 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2AF02765-C6F0-D75B-874F-4F7453F52382}"/>
              </a:ext>
            </a:extLst>
          </p:cNvPr>
          <p:cNvSpPr txBox="1"/>
          <p:nvPr/>
        </p:nvSpPr>
        <p:spPr>
          <a:xfrm>
            <a:off x="577186" y="7923314"/>
            <a:ext cx="5386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AI-generated evidence is showing up in court.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F7C4DF0-BBF6-8DB4-C48F-6866F1E5EF2A}"/>
              </a:ext>
            </a:extLst>
          </p:cNvPr>
          <p:cNvSpPr txBox="1"/>
          <p:nvPr/>
        </p:nvSpPr>
        <p:spPr>
          <a:xfrm>
            <a:off x="3388757" y="12593946"/>
            <a:ext cx="18430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Victims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2680E084-EB20-C89D-586C-12AD1549C87B}"/>
              </a:ext>
            </a:extLst>
          </p:cNvPr>
          <p:cNvGrpSpPr/>
          <p:nvPr/>
        </p:nvGrpSpPr>
        <p:grpSpPr>
          <a:xfrm>
            <a:off x="620799" y="9184549"/>
            <a:ext cx="5311657" cy="1587642"/>
            <a:chOff x="620799" y="2934238"/>
            <a:chExt cx="5311657" cy="1587642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4856B8BB-F5D5-2ECA-D25A-A915868504D3}"/>
                </a:ext>
              </a:extLst>
            </p:cNvPr>
            <p:cNvSpPr txBox="1"/>
            <p:nvPr/>
          </p:nvSpPr>
          <p:spPr>
            <a:xfrm>
              <a:off x="620800" y="2934238"/>
              <a:ext cx="531165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fontAlgn="base"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Megan Thee Stallion to testify in Miami lawsuit over blogger’s promotion of deepfake video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4E26399-8C4B-0051-A7FB-98C312567D79}"/>
                </a:ext>
              </a:extLst>
            </p:cNvPr>
            <p:cNvSpPr txBox="1"/>
            <p:nvPr/>
          </p:nvSpPr>
          <p:spPr>
            <a:xfrm>
              <a:off x="620799" y="4060215"/>
              <a:ext cx="5311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i="1" dirty="0">
                  <a:solidFill>
                    <a:prstClr val="white"/>
                  </a:solidFill>
                  <a:latin typeface="Aldhabi" panose="020F0502020204030204" pitchFamily="2" charset="-78"/>
                  <a:cs typeface="Aldhabi" panose="020F0502020204030204" pitchFamily="2" charset="-78"/>
                </a:rPr>
                <a:t>CBS News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 	                 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ldhabi" panose="020F0502020204030204" pitchFamily="2" charset="-78"/>
                </a:rPr>
                <a:t>Wed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 19 November 2025 05.35 EST 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B32E1FB9-C721-1A59-EABB-B5833BD2D1FF}"/>
              </a:ext>
            </a:extLst>
          </p:cNvPr>
          <p:cNvGrpSpPr/>
          <p:nvPr/>
        </p:nvGrpSpPr>
        <p:grpSpPr>
          <a:xfrm>
            <a:off x="577185" y="10955426"/>
            <a:ext cx="5466333" cy="1196794"/>
            <a:chOff x="577185" y="4239345"/>
            <a:chExt cx="5466333" cy="1196794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396BFEA5-E705-AA64-20E3-7E7B6ECB7B2A}"/>
                </a:ext>
              </a:extLst>
            </p:cNvPr>
            <p:cNvSpPr txBox="1"/>
            <p:nvPr/>
          </p:nvSpPr>
          <p:spPr>
            <a:xfrm>
              <a:off x="577185" y="4239345"/>
              <a:ext cx="53373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Mayor of California City fights back against AI deepfake videos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C61E740D-986C-C105-C5CB-53AF0601A718}"/>
                </a:ext>
              </a:extLst>
            </p:cNvPr>
            <p:cNvSpPr txBox="1"/>
            <p:nvPr/>
          </p:nvSpPr>
          <p:spPr>
            <a:xfrm>
              <a:off x="632862" y="4974474"/>
              <a:ext cx="54106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Fox 28	                 </a:t>
              </a:r>
              <a:r>
                <a:rPr kumimoji="0" lang="fr-FR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Tues 18 </a:t>
              </a:r>
              <a:r>
                <a:rPr kumimoji="0" lang="fr-FR" sz="1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November</a:t>
              </a:r>
              <a:r>
                <a:rPr kumimoji="0" lang="fr-FR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 2025 05.48 EST </a:t>
              </a:r>
              <a:endPara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8261366F-3ADE-B2F7-E532-D0C15C9014ED}"/>
              </a:ext>
            </a:extLst>
          </p:cNvPr>
          <p:cNvGrpSpPr/>
          <p:nvPr/>
        </p:nvGrpSpPr>
        <p:grpSpPr>
          <a:xfrm>
            <a:off x="6462307" y="9471093"/>
            <a:ext cx="5108893" cy="1226314"/>
            <a:chOff x="6462307" y="2840996"/>
            <a:chExt cx="5108893" cy="1226314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3BDDFDB1-CA88-A09F-8D3D-BF0334ADC0E8}"/>
                </a:ext>
              </a:extLst>
            </p:cNvPr>
            <p:cNvSpPr txBox="1"/>
            <p:nvPr/>
          </p:nvSpPr>
          <p:spPr>
            <a:xfrm>
              <a:off x="6462307" y="3605645"/>
              <a:ext cx="5067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BBC	                      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ldhabi" panose="020F0502020204030204" pitchFamily="2" charset="-78"/>
                </a:rPr>
                <a:t>Fri October 17 2025 12:00 EDT</a:t>
              </a:r>
              <a:endPara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3AD76766-7E70-CA8A-10F1-52100800A7D8}"/>
                </a:ext>
              </a:extLst>
            </p:cNvPr>
            <p:cNvSpPr txBox="1"/>
            <p:nvPr/>
          </p:nvSpPr>
          <p:spPr>
            <a:xfrm>
              <a:off x="6462307" y="2840996"/>
              <a:ext cx="51088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OpenAI stops 'disrespectful' Martin Luther King Jr deepfakes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37640553-5892-DFAC-DF97-2691EE5B1EC2}"/>
              </a:ext>
            </a:extLst>
          </p:cNvPr>
          <p:cNvGrpSpPr/>
          <p:nvPr/>
        </p:nvGrpSpPr>
        <p:grpSpPr>
          <a:xfrm>
            <a:off x="6408469" y="10955426"/>
            <a:ext cx="5367760" cy="1298289"/>
            <a:chOff x="6408469" y="3999064"/>
            <a:chExt cx="5367760" cy="1298289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3AA530FB-3FD5-3325-DB26-908A3E8AEFE5}"/>
                </a:ext>
              </a:extLst>
            </p:cNvPr>
            <p:cNvSpPr txBox="1"/>
            <p:nvPr/>
          </p:nvSpPr>
          <p:spPr>
            <a:xfrm>
              <a:off x="6408470" y="4835688"/>
              <a:ext cx="5367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News 5		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Thu October </a:t>
              </a:r>
              <a:r>
                <a:rPr lang="en-US" dirty="0">
                  <a:solidFill>
                    <a:srgbClr val="FFFFFF"/>
                  </a:solidFill>
                  <a:latin typeface="Franklin Gothic Book" panose="020B0503020102020204" pitchFamily="34" charset="0"/>
                </a:rPr>
                <a:t>23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 2025 11:26 EDT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8514A885-6EF8-03F0-55EA-31181CA70363}"/>
                </a:ext>
              </a:extLst>
            </p:cNvPr>
            <p:cNvSpPr txBox="1"/>
            <p:nvPr/>
          </p:nvSpPr>
          <p:spPr>
            <a:xfrm>
              <a:off x="6408469" y="3999064"/>
              <a:ext cx="52063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Deepfake Elton John video scams Northeast Ohio man out of $20,000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3380A923-2B38-6624-682B-692B513C052E}"/>
              </a:ext>
            </a:extLst>
          </p:cNvPr>
          <p:cNvGrpSpPr/>
          <p:nvPr/>
        </p:nvGrpSpPr>
        <p:grpSpPr>
          <a:xfrm>
            <a:off x="6408469" y="7927605"/>
            <a:ext cx="5146197" cy="1556333"/>
            <a:chOff x="6408469" y="1297508"/>
            <a:chExt cx="5146197" cy="1556333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11C1093A-780A-CCFB-F39E-0C52061393C4}"/>
                </a:ext>
              </a:extLst>
            </p:cNvPr>
            <p:cNvSpPr txBox="1"/>
            <p:nvPr/>
          </p:nvSpPr>
          <p:spPr>
            <a:xfrm>
              <a:off x="6408469" y="1297508"/>
              <a:ext cx="514619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fontAlgn="base"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Louisiana dad says "it's disturbing" after deepfake images of his daughter allegedly shared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5C14DA8-8352-8187-792B-FFD9B7DD1E9A}"/>
                </a:ext>
              </a:extLst>
            </p:cNvPr>
            <p:cNvSpPr txBox="1"/>
            <p:nvPr/>
          </p:nvSpPr>
          <p:spPr>
            <a:xfrm>
              <a:off x="6486999" y="2392176"/>
              <a:ext cx="5067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CBS News                   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Sat November 15 2025 8:33 EDT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0.64466 3.7037E-7 " pathEditMode="relative" rAng="0" ptsTypes="AA">
                                      <p:cBhvr>
                                        <p:cTn id="6" dur="1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2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375E-6 1.85185E-6 L 0.32422 1.85185E-6 " pathEditMode="relative" rAng="0" ptsTypes="AA">
                                      <p:cBhvr>
                                        <p:cTn id="11" dur="1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11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1" grpId="0"/>
      <p:bldP spid="96" grpId="0"/>
      <p:bldP spid="98" grpId="0"/>
      <p:bldP spid="10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trophy&#10;&#10;AI-generated content may be incorrect.">
            <a:extLst>
              <a:ext uri="{FF2B5EF4-FFF2-40B4-BE49-F238E27FC236}">
                <a16:creationId xmlns:a16="http://schemas.microsoft.com/office/drawing/2014/main" id="{61C9BDE5-E4F5-472A-F2C0-5BD9F412E2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251" r="3476" b="15731"/>
          <a:stretch/>
        </p:blipFill>
        <p:spPr>
          <a:xfrm>
            <a:off x="9167638" y="2490302"/>
            <a:ext cx="2396413" cy="2530480"/>
          </a:xfrm>
          <a:prstGeom prst="roundRect">
            <a:avLst>
              <a:gd name="adj" fmla="val 12427"/>
            </a:avLst>
          </a:prstGeom>
          <a:effectLst>
            <a:outerShdw blurRad="444500" sx="108000" sy="108000" algn="ctr" rotWithShape="0">
              <a:srgbClr val="BF8442"/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2D50BA-0205-CC8B-B214-4EC77606C1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9503"/>
          <a:stretch/>
        </p:blipFill>
        <p:spPr>
          <a:xfrm>
            <a:off x="6310033" y="2516945"/>
            <a:ext cx="2452118" cy="2477194"/>
          </a:xfrm>
          <a:prstGeom prst="roundRect">
            <a:avLst>
              <a:gd name="adj" fmla="val 13560"/>
            </a:avLst>
          </a:prstGeom>
          <a:effectLst>
            <a:outerShdw blurRad="469900" sx="108000" sy="108000" algn="ctr" rotWithShape="0">
              <a:srgbClr val="A75F55"/>
            </a:outerShdw>
          </a:effectLst>
        </p:spPr>
      </p:pic>
      <p:pic>
        <p:nvPicPr>
          <p:cNvPr id="11" name="Picture 10" descr="A person in a garment&#10;&#10;AI-generated content may be incorrect.">
            <a:extLst>
              <a:ext uri="{FF2B5EF4-FFF2-40B4-BE49-F238E27FC236}">
                <a16:creationId xmlns:a16="http://schemas.microsoft.com/office/drawing/2014/main" id="{4B87C9D6-7E86-A810-E115-07CACFB8E4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92"/>
          <a:stretch/>
        </p:blipFill>
        <p:spPr>
          <a:xfrm>
            <a:off x="3474588" y="2531558"/>
            <a:ext cx="2429958" cy="2447969"/>
          </a:xfrm>
          <a:prstGeom prst="roundRect">
            <a:avLst>
              <a:gd name="adj" fmla="val 13009"/>
            </a:avLst>
          </a:prstGeom>
          <a:effectLst>
            <a:outerShdw blurRad="457200" sx="103000" sy="103000" algn="ctr" rotWithShape="0">
              <a:srgbClr val="4D6785">
                <a:alpha val="84000"/>
              </a:srgbClr>
            </a:outerShdw>
          </a:effectLst>
        </p:spPr>
      </p:pic>
      <p:pic>
        <p:nvPicPr>
          <p:cNvPr id="16" name="Picture 15" descr="A person wearing a red scarf and holding a medal&#10;&#10;AI-generated content may be incorrect.">
            <a:extLst>
              <a:ext uri="{FF2B5EF4-FFF2-40B4-BE49-F238E27FC236}">
                <a16:creationId xmlns:a16="http://schemas.microsoft.com/office/drawing/2014/main" id="{FB5D3153-52DB-B402-E9D4-61757EAC03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 r="12012"/>
          <a:stretch/>
        </p:blipFill>
        <p:spPr>
          <a:xfrm>
            <a:off x="639143" y="2540563"/>
            <a:ext cx="2429958" cy="2429958"/>
          </a:xfrm>
          <a:prstGeom prst="roundRect">
            <a:avLst>
              <a:gd name="adj" fmla="val 15747"/>
            </a:avLst>
          </a:prstGeom>
          <a:effectLst>
            <a:outerShdw blurRad="457200" sx="104000" sy="104000" algn="ctr" rotWithShape="0">
              <a:srgbClr val="B7201E">
                <a:alpha val="84000"/>
              </a:srgbClr>
            </a:outerShdw>
          </a:effectLst>
        </p:spPr>
      </p:pic>
      <p:sp>
        <p:nvSpPr>
          <p:cNvPr id="32" name="TextBox 9">
            <a:extLst>
              <a:ext uri="{FF2B5EF4-FFF2-40B4-BE49-F238E27FC236}">
                <a16:creationId xmlns:a16="http://schemas.microsoft.com/office/drawing/2014/main" id="{A7AF565D-76A0-6CCE-613F-B2AE557E3CF0}"/>
              </a:ext>
            </a:extLst>
          </p:cNvPr>
          <p:cNvSpPr txBox="1"/>
          <p:nvPr/>
        </p:nvSpPr>
        <p:spPr>
          <a:xfrm>
            <a:off x="762000" y="314859"/>
            <a:ext cx="10668000" cy="1164999"/>
          </a:xfrm>
          <a:prstGeom prst="rect">
            <a:avLst/>
          </a:prstGeom>
          <a:effectLst>
            <a:outerShdw blurRad="723900" sx="96000" sy="96000" algn="ctr" rotWithShape="0">
              <a:srgbClr val="01204C">
                <a:alpha val="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8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2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Team </a:t>
            </a:r>
            <a:r>
              <a:rPr kumimoji="0" lang="en-US" sz="702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DeepTRUTH</a:t>
            </a:r>
            <a:endParaRPr kumimoji="0" lang="en-US" sz="702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8411313-787F-E0E4-027C-FE96AF97FD31}"/>
              </a:ext>
            </a:extLst>
          </p:cNvPr>
          <p:cNvGrpSpPr/>
          <p:nvPr/>
        </p:nvGrpSpPr>
        <p:grpSpPr>
          <a:xfrm>
            <a:off x="4191000" y="1596826"/>
            <a:ext cx="3810000" cy="679239"/>
            <a:chOff x="6686910" y="2705450"/>
            <a:chExt cx="4191000" cy="101885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467D988A-57C2-F1DE-4F91-6706CBDBBF69}"/>
                </a:ext>
              </a:extLst>
            </p:cNvPr>
            <p:cNvSpPr/>
            <p:nvPr/>
          </p:nvSpPr>
          <p:spPr>
            <a:xfrm>
              <a:off x="6686910" y="2705450"/>
              <a:ext cx="4191000" cy="685800"/>
            </a:xfrm>
            <a:prstGeom prst="roundRect">
              <a:avLst>
                <a:gd name="adj" fmla="val 3306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TextBox 10">
              <a:extLst>
                <a:ext uri="{FF2B5EF4-FFF2-40B4-BE49-F238E27FC236}">
                  <a16:creationId xmlns:a16="http://schemas.microsoft.com/office/drawing/2014/main" id="{F7B64F49-7F23-35AC-682C-A9B689B5DEED}"/>
                </a:ext>
              </a:extLst>
            </p:cNvPr>
            <p:cNvSpPr txBox="1"/>
            <p:nvPr/>
          </p:nvSpPr>
          <p:spPr>
            <a:xfrm>
              <a:off x="6953610" y="2834257"/>
              <a:ext cx="3657600" cy="8900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241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24" b="1" i="0" u="none" strike="noStrike" kern="1200" cap="none" spc="0" normalizeH="0" baseline="0" noProof="0">
                  <a:ln>
                    <a:noFill/>
                  </a:ln>
                  <a:solidFill>
                    <a:srgbClr val="01204C"/>
                  </a:solidFill>
                  <a:effectLst/>
                  <a:uLnTx/>
                  <a:uFillTx/>
                  <a:latin typeface="Outfit" pitchFamily="2" charset="0"/>
                  <a:ea typeface="Montserrat Medium"/>
                  <a:cs typeface="Montserrat Medium"/>
                  <a:sym typeface="Montserrat Medium"/>
                </a:rPr>
                <a:t>Thanks you for your attention</a:t>
              </a:r>
            </a:p>
          </p:txBody>
        </p:sp>
      </p:grpSp>
      <p:sp>
        <p:nvSpPr>
          <p:cNvPr id="6" name="TextBox 29">
            <a:extLst>
              <a:ext uri="{FF2B5EF4-FFF2-40B4-BE49-F238E27FC236}">
                <a16:creationId xmlns:a16="http://schemas.microsoft.com/office/drawing/2014/main" id="{F13D49AF-0420-3D8F-E305-881614A5D819}"/>
              </a:ext>
            </a:extLst>
          </p:cNvPr>
          <p:cNvSpPr txBox="1"/>
          <p:nvPr/>
        </p:nvSpPr>
        <p:spPr>
          <a:xfrm>
            <a:off x="6337886" y="4827405"/>
            <a:ext cx="2396412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4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Ashton Bryant</a:t>
            </a:r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DF7383C8-4680-B274-0F90-D8F5E36CCCC1}"/>
              </a:ext>
            </a:extLst>
          </p:cNvPr>
          <p:cNvSpPr txBox="1"/>
          <p:nvPr/>
        </p:nvSpPr>
        <p:spPr>
          <a:xfrm>
            <a:off x="3491361" y="4827405"/>
            <a:ext cx="2396412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4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Jahtega Djukpen</a:t>
            </a:r>
          </a:p>
        </p:txBody>
      </p:sp>
      <p:sp>
        <p:nvSpPr>
          <p:cNvPr id="12" name="TextBox 29">
            <a:extLst>
              <a:ext uri="{FF2B5EF4-FFF2-40B4-BE49-F238E27FC236}">
                <a16:creationId xmlns:a16="http://schemas.microsoft.com/office/drawing/2014/main" id="{B1526A62-8F50-82BF-758C-5D2B5D8D1DEC}"/>
              </a:ext>
            </a:extLst>
          </p:cNvPr>
          <p:cNvSpPr txBox="1"/>
          <p:nvPr/>
        </p:nvSpPr>
        <p:spPr>
          <a:xfrm>
            <a:off x="9167638" y="4827405"/>
            <a:ext cx="2396412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4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Zacary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 Louis</a:t>
            </a:r>
          </a:p>
        </p:txBody>
      </p:sp>
      <p:sp>
        <p:nvSpPr>
          <p:cNvPr id="15" name="TextBox 23">
            <a:extLst>
              <a:ext uri="{FF2B5EF4-FFF2-40B4-BE49-F238E27FC236}">
                <a16:creationId xmlns:a16="http://schemas.microsoft.com/office/drawing/2014/main" id="{2AEEE346-A199-F542-9158-F8F9CC5738F7}"/>
              </a:ext>
            </a:extLst>
          </p:cNvPr>
          <p:cNvSpPr txBox="1"/>
          <p:nvPr/>
        </p:nvSpPr>
        <p:spPr>
          <a:xfrm>
            <a:off x="655916" y="4867526"/>
            <a:ext cx="2396412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4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Jouri Ghazi</a:t>
            </a:r>
          </a:p>
        </p:txBody>
      </p:sp>
      <p:sp>
        <p:nvSpPr>
          <p:cNvPr id="39" name="Content Placeholder 6">
            <a:extLst>
              <a:ext uri="{FF2B5EF4-FFF2-40B4-BE49-F238E27FC236}">
                <a16:creationId xmlns:a16="http://schemas.microsoft.com/office/drawing/2014/main" id="{83DFB6F7-493B-858C-638A-833ABD846D38}"/>
              </a:ext>
            </a:extLst>
          </p:cNvPr>
          <p:cNvSpPr txBox="1">
            <a:spLocks/>
          </p:cNvSpPr>
          <p:nvPr/>
        </p:nvSpPr>
        <p:spPr>
          <a:xfrm>
            <a:off x="3226972" y="5594514"/>
            <a:ext cx="6221828" cy="772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39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Questions &amp; Comments?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E8BA0A6B-F244-C129-E7A7-5D33B062D301}"/>
              </a:ext>
            </a:extLst>
          </p:cNvPr>
          <p:cNvSpPr txBox="1"/>
          <p:nvPr/>
        </p:nvSpPr>
        <p:spPr>
          <a:xfrm>
            <a:off x="779747" y="-6711234"/>
            <a:ext cx="10397155" cy="67710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So… What now? Future works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E8159D4-FDDB-4534-4B7A-357734D018E8}"/>
              </a:ext>
            </a:extLst>
          </p:cNvPr>
          <p:cNvSpPr txBox="1"/>
          <p:nvPr/>
        </p:nvSpPr>
        <p:spPr>
          <a:xfrm>
            <a:off x="2371755" y="-3884266"/>
            <a:ext cx="3497139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Continue to train model for generalizability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5AAFA9-7876-A7C5-5EA4-AE4CFD7030CE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293" y="-3775783"/>
            <a:ext cx="1417630" cy="141763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572C6F93-E76D-0C65-A136-FDBB688A9D52}"/>
              </a:ext>
            </a:extLst>
          </p:cNvPr>
          <p:cNvSpPr txBox="1"/>
          <p:nvPr/>
        </p:nvSpPr>
        <p:spPr>
          <a:xfrm>
            <a:off x="2371755" y="-3225624"/>
            <a:ext cx="3497139" cy="30777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Identify potential bias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DE30A1B9-EBBA-0E8B-1521-F77A291780E2}"/>
              </a:ext>
            </a:extLst>
          </p:cNvPr>
          <p:cNvSpPr txBox="1"/>
          <p:nvPr/>
        </p:nvSpPr>
        <p:spPr>
          <a:xfrm>
            <a:off x="2371755" y="-2888972"/>
            <a:ext cx="3497139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Test model robustness, performance on noisy data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BC5E74-3032-66FC-B984-1FF729BA0276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856" y="-2102311"/>
            <a:ext cx="1471096" cy="1471096"/>
          </a:xfrm>
          <a:prstGeom prst="rect">
            <a:avLst/>
          </a:prstGeom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id="{968D3439-AA81-1D4A-6A6C-BD26B9118CBF}"/>
              </a:ext>
            </a:extLst>
          </p:cNvPr>
          <p:cNvSpPr txBox="1"/>
          <p:nvPr/>
        </p:nvSpPr>
        <p:spPr>
          <a:xfrm>
            <a:off x="2371756" y="-1843249"/>
            <a:ext cx="3497140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Deploy current application to the server for public access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59DC9D5C-DC48-AABA-E5AA-FED8688205C0}"/>
              </a:ext>
            </a:extLst>
          </p:cNvPr>
          <p:cNvSpPr txBox="1"/>
          <p:nvPr/>
        </p:nvSpPr>
        <p:spPr>
          <a:xfrm>
            <a:off x="2371756" y="-1141552"/>
            <a:ext cx="3497140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Create documentation for our app</a:t>
            </a: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514268BA-73D9-9DF2-F8F5-705B6CE25F45}"/>
              </a:ext>
            </a:extLst>
          </p:cNvPr>
          <p:cNvSpPr txBox="1"/>
          <p:nvPr/>
        </p:nvSpPr>
        <p:spPr>
          <a:xfrm>
            <a:off x="330829" y="-4920146"/>
            <a:ext cx="5538065" cy="4924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Our next steps: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097B647-22AC-F714-3F06-6EE622FA7992}"/>
              </a:ext>
            </a:extLst>
          </p:cNvPr>
          <p:cNvSpPr/>
          <p:nvPr/>
        </p:nvSpPr>
        <p:spPr>
          <a:xfrm>
            <a:off x="2156987" y="-3742941"/>
            <a:ext cx="45720" cy="537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54D8F6D-0BDE-CE09-05C3-8EB45EE63F2E}"/>
              </a:ext>
            </a:extLst>
          </p:cNvPr>
          <p:cNvSpPr/>
          <p:nvPr/>
        </p:nvSpPr>
        <p:spPr>
          <a:xfrm>
            <a:off x="2156987" y="-3099161"/>
            <a:ext cx="45720" cy="537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76F8B0D-7788-B24E-45D7-582A1998C247}"/>
              </a:ext>
            </a:extLst>
          </p:cNvPr>
          <p:cNvSpPr/>
          <p:nvPr/>
        </p:nvSpPr>
        <p:spPr>
          <a:xfrm>
            <a:off x="2156987" y="-2753719"/>
            <a:ext cx="45720" cy="537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B65EAD2-2BA4-B01F-63DF-E1CCFC5352E7}"/>
              </a:ext>
            </a:extLst>
          </p:cNvPr>
          <p:cNvSpPr/>
          <p:nvPr/>
        </p:nvSpPr>
        <p:spPr>
          <a:xfrm>
            <a:off x="2156987" y="-1709436"/>
            <a:ext cx="45720" cy="537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A269D1C-62E5-02D0-E5E8-744D642FB5D0}"/>
              </a:ext>
            </a:extLst>
          </p:cNvPr>
          <p:cNvSpPr/>
          <p:nvPr/>
        </p:nvSpPr>
        <p:spPr>
          <a:xfrm>
            <a:off x="2156987" y="-1001865"/>
            <a:ext cx="45720" cy="537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C6B3B5C0-776C-764A-6A34-2324936AEEA8}"/>
              </a:ext>
            </a:extLst>
          </p:cNvPr>
          <p:cNvSpPr txBox="1"/>
          <p:nvPr/>
        </p:nvSpPr>
        <p:spPr>
          <a:xfrm>
            <a:off x="2088175" y="-4268290"/>
            <a:ext cx="3497139" cy="33855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Model Training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8127F590-6453-C585-87F5-628174791F41}"/>
              </a:ext>
            </a:extLst>
          </p:cNvPr>
          <p:cNvSpPr txBox="1"/>
          <p:nvPr/>
        </p:nvSpPr>
        <p:spPr>
          <a:xfrm>
            <a:off x="2088175" y="-2181839"/>
            <a:ext cx="3497139" cy="33855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Website Development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7D2E2152-B3CF-F3FC-164B-A04721157E24}"/>
              </a:ext>
            </a:extLst>
          </p:cNvPr>
          <p:cNvSpPr txBox="1"/>
          <p:nvPr/>
        </p:nvSpPr>
        <p:spPr>
          <a:xfrm>
            <a:off x="7284518" y="-3006981"/>
            <a:ext cx="4349088" cy="30777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Investigate dataset quality</a:t>
            </a: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AF56901E-8BB6-B373-EDAD-1AE10CE8DCC9}"/>
              </a:ext>
            </a:extLst>
          </p:cNvPr>
          <p:cNvSpPr txBox="1"/>
          <p:nvPr/>
        </p:nvSpPr>
        <p:spPr>
          <a:xfrm>
            <a:off x="6804474" y="-3923243"/>
            <a:ext cx="4234068" cy="4924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Project next steps: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259CE89-6F73-C122-689D-8313E34FB454}"/>
              </a:ext>
            </a:extLst>
          </p:cNvPr>
          <p:cNvSpPr/>
          <p:nvPr/>
        </p:nvSpPr>
        <p:spPr>
          <a:xfrm>
            <a:off x="7069750" y="-2869093"/>
            <a:ext cx="56100" cy="537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B6631CE1-F8D8-085D-BE66-BC96A0FA1D33}"/>
              </a:ext>
            </a:extLst>
          </p:cNvPr>
          <p:cNvSpPr txBox="1"/>
          <p:nvPr/>
        </p:nvSpPr>
        <p:spPr>
          <a:xfrm>
            <a:off x="7020262" y="-3394442"/>
            <a:ext cx="4087875" cy="33855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If someone were to pick this up-</a:t>
            </a: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0B382D6E-3B47-4436-0E34-39217BC00F8C}"/>
              </a:ext>
            </a:extLst>
          </p:cNvPr>
          <p:cNvSpPr txBox="1"/>
          <p:nvPr/>
        </p:nvSpPr>
        <p:spPr>
          <a:xfrm>
            <a:off x="7284518" y="-2216318"/>
            <a:ext cx="4349088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Implement DeepFake audio or video detection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4EFD03D-100C-D5B0-A5D5-FDD3C5FFF385}"/>
              </a:ext>
            </a:extLst>
          </p:cNvPr>
          <p:cNvSpPr/>
          <p:nvPr/>
        </p:nvSpPr>
        <p:spPr>
          <a:xfrm>
            <a:off x="7069750" y="-2089004"/>
            <a:ext cx="56100" cy="537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7">
            <a:extLst>
              <a:ext uri="{FF2B5EF4-FFF2-40B4-BE49-F238E27FC236}">
                <a16:creationId xmlns:a16="http://schemas.microsoft.com/office/drawing/2014/main" id="{BD026D2E-383C-8FED-1EC6-A66FD4E75A5C}"/>
              </a:ext>
            </a:extLst>
          </p:cNvPr>
          <p:cNvSpPr txBox="1"/>
          <p:nvPr/>
        </p:nvSpPr>
        <p:spPr>
          <a:xfrm>
            <a:off x="7284518" y="-2608991"/>
            <a:ext cx="4461626" cy="30777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Train on alternative DeepFake datasets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7B91355-E369-5277-C043-F4647E5B5F6C}"/>
              </a:ext>
            </a:extLst>
          </p:cNvPr>
          <p:cNvSpPr/>
          <p:nvPr/>
        </p:nvSpPr>
        <p:spPr>
          <a:xfrm>
            <a:off x="7069750" y="-2471103"/>
            <a:ext cx="56100" cy="537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7">
            <a:extLst>
              <a:ext uri="{FF2B5EF4-FFF2-40B4-BE49-F238E27FC236}">
                <a16:creationId xmlns:a16="http://schemas.microsoft.com/office/drawing/2014/main" id="{A7BFA353-82B3-DD85-105C-761A663BAC01}"/>
              </a:ext>
            </a:extLst>
          </p:cNvPr>
          <p:cNvSpPr txBox="1"/>
          <p:nvPr/>
        </p:nvSpPr>
        <p:spPr>
          <a:xfrm>
            <a:off x="6882804" y="-1488572"/>
            <a:ext cx="4960438" cy="67710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DeepFake detection is a moving target as content generation methods evolve. 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87BE77F-BB75-2386-00DE-18AD1EC70AE7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7529" y="-5117220"/>
            <a:ext cx="1107956" cy="1107956"/>
          </a:xfrm>
          <a:prstGeom prst="rect">
            <a:avLst/>
          </a:prstGeom>
        </p:spPr>
      </p:pic>
      <p:sp>
        <p:nvSpPr>
          <p:cNvPr id="41" name="TextBox 7">
            <a:extLst>
              <a:ext uri="{FF2B5EF4-FFF2-40B4-BE49-F238E27FC236}">
                <a16:creationId xmlns:a16="http://schemas.microsoft.com/office/drawing/2014/main" id="{A1246FB3-9306-65F6-8F8C-F958867A0A42}"/>
              </a:ext>
            </a:extLst>
          </p:cNvPr>
          <p:cNvSpPr txBox="1"/>
          <p:nvPr/>
        </p:nvSpPr>
        <p:spPr>
          <a:xfrm>
            <a:off x="1223320" y="-5894794"/>
            <a:ext cx="9545370" cy="73866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The performance of our application lies in its ability to classify unseen data.</a:t>
            </a:r>
          </a:p>
        </p:txBody>
      </p:sp>
    </p:spTree>
    <p:extLst>
      <p:ext uri="{BB962C8B-B14F-4D97-AF65-F5344CB8AC3E}">
        <p14:creationId xmlns:p14="http://schemas.microsoft.com/office/powerpoint/2010/main" val="3302450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43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B908CC-F4A5-38B1-071E-DD1C31B4D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id="{4145FF9E-9932-FAD9-FC4C-C65BDF1E1CBC}"/>
              </a:ext>
            </a:extLst>
          </p:cNvPr>
          <p:cNvSpPr txBox="1"/>
          <p:nvPr/>
        </p:nvSpPr>
        <p:spPr>
          <a:xfrm>
            <a:off x="0" y="205530"/>
            <a:ext cx="121920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Convolutional Neural Network</a:t>
            </a:r>
          </a:p>
        </p:txBody>
      </p:sp>
      <p:grpSp>
        <p:nvGrpSpPr>
          <p:cNvPr id="2072" name="Group 2071">
            <a:extLst>
              <a:ext uri="{FF2B5EF4-FFF2-40B4-BE49-F238E27FC236}">
                <a16:creationId xmlns:a16="http://schemas.microsoft.com/office/drawing/2014/main" id="{593522C6-B45E-74FB-DBF9-8155C0B9F47F}"/>
              </a:ext>
            </a:extLst>
          </p:cNvPr>
          <p:cNvGrpSpPr/>
          <p:nvPr/>
        </p:nvGrpSpPr>
        <p:grpSpPr>
          <a:xfrm>
            <a:off x="292155" y="1575486"/>
            <a:ext cx="2680938" cy="4923698"/>
            <a:chOff x="292155" y="1575486"/>
            <a:chExt cx="2680938" cy="4923698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F7646798-35BB-D1BE-6977-164FC78678A9}"/>
                </a:ext>
              </a:extLst>
            </p:cNvPr>
            <p:cNvSpPr/>
            <p:nvPr/>
          </p:nvSpPr>
          <p:spPr>
            <a:xfrm>
              <a:off x="324320" y="1575486"/>
              <a:ext cx="2648773" cy="4923698"/>
            </a:xfrm>
            <a:prstGeom prst="roundRect">
              <a:avLst>
                <a:gd name="adj" fmla="val 2134"/>
              </a:avLst>
            </a:prstGeom>
            <a:noFill/>
            <a:ln w="76200">
              <a:solidFill>
                <a:srgbClr val="AB9B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065" name="Group 2064">
              <a:extLst>
                <a:ext uri="{FF2B5EF4-FFF2-40B4-BE49-F238E27FC236}">
                  <a16:creationId xmlns:a16="http://schemas.microsoft.com/office/drawing/2014/main" id="{96A182CA-D0B7-3551-F229-871C2508AA03}"/>
                </a:ext>
              </a:extLst>
            </p:cNvPr>
            <p:cNvGrpSpPr/>
            <p:nvPr/>
          </p:nvGrpSpPr>
          <p:grpSpPr>
            <a:xfrm>
              <a:off x="292155" y="2167014"/>
              <a:ext cx="2562712" cy="3468312"/>
              <a:chOff x="297111" y="1210946"/>
              <a:chExt cx="2448658" cy="3313953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248647C-3FB8-D642-6D05-6F34A393F092}"/>
                  </a:ext>
                </a:extLst>
              </p:cNvPr>
              <p:cNvSpPr txBox="1"/>
              <p:nvPr/>
            </p:nvSpPr>
            <p:spPr>
              <a:xfrm>
                <a:off x="1212384" y="1234023"/>
                <a:ext cx="801584" cy="441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Input Layer</a:t>
                </a:r>
              </a:p>
            </p:txBody>
          </p:sp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7DBC3DD6-8F9C-2084-1EE2-054FF56A592F}"/>
                  </a:ext>
                </a:extLst>
              </p:cNvPr>
              <p:cNvSpPr/>
              <p:nvPr/>
            </p:nvSpPr>
            <p:spPr>
              <a:xfrm>
                <a:off x="455745" y="1986437"/>
                <a:ext cx="1011727" cy="636114"/>
              </a:xfrm>
              <a:prstGeom prst="roundRect">
                <a:avLst/>
              </a:prstGeom>
              <a:noFill/>
              <a:ln w="5715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572F18A5-679D-57E9-D16F-E9EE14796C93}"/>
                  </a:ext>
                </a:extLst>
              </p:cNvPr>
              <p:cNvSpPr/>
              <p:nvPr/>
            </p:nvSpPr>
            <p:spPr>
              <a:xfrm>
                <a:off x="1727184" y="1986437"/>
                <a:ext cx="1018584" cy="636114"/>
              </a:xfrm>
              <a:prstGeom prst="roundRect">
                <a:avLst/>
              </a:prstGeom>
              <a:noFill/>
              <a:ln w="5715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99A8FF56-86D4-0792-2A64-E29254784654}"/>
                  </a:ext>
                </a:extLst>
              </p:cNvPr>
              <p:cNvSpPr/>
              <p:nvPr/>
            </p:nvSpPr>
            <p:spPr>
              <a:xfrm rot="5400000">
                <a:off x="1788133" y="4178418"/>
                <a:ext cx="346481" cy="346481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BBA08558-5B60-3C9A-DD62-E8431D407C03}"/>
                  </a:ext>
                </a:extLst>
              </p:cNvPr>
              <p:cNvSpPr/>
              <p:nvPr/>
            </p:nvSpPr>
            <p:spPr>
              <a:xfrm rot="5400000">
                <a:off x="1342322" y="4178418"/>
                <a:ext cx="346481" cy="346481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58334D2E-844D-EF3A-F2CD-AE463FBB6D01}"/>
                  </a:ext>
                </a:extLst>
              </p:cNvPr>
              <p:cNvSpPr/>
              <p:nvPr/>
            </p:nvSpPr>
            <p:spPr>
              <a:xfrm rot="5400000">
                <a:off x="2233943" y="3485574"/>
                <a:ext cx="346481" cy="346481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F2F59015-3DE1-EB9D-31EA-D21B08B785F7}"/>
                  </a:ext>
                </a:extLst>
              </p:cNvPr>
              <p:cNvSpPr/>
              <p:nvPr/>
            </p:nvSpPr>
            <p:spPr>
              <a:xfrm rot="5400000">
                <a:off x="1788133" y="3485574"/>
                <a:ext cx="346481" cy="346481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6" name="Oval 255">
                <a:extLst>
                  <a:ext uri="{FF2B5EF4-FFF2-40B4-BE49-F238E27FC236}">
                    <a16:creationId xmlns:a16="http://schemas.microsoft.com/office/drawing/2014/main" id="{6FDB8021-95E4-CEE4-123B-9F431ADDB428}"/>
                  </a:ext>
                </a:extLst>
              </p:cNvPr>
              <p:cNvSpPr/>
              <p:nvPr/>
            </p:nvSpPr>
            <p:spPr>
              <a:xfrm rot="5400000">
                <a:off x="1342321" y="3485574"/>
                <a:ext cx="346481" cy="346481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7" name="Oval 256">
                <a:extLst>
                  <a:ext uri="{FF2B5EF4-FFF2-40B4-BE49-F238E27FC236}">
                    <a16:creationId xmlns:a16="http://schemas.microsoft.com/office/drawing/2014/main" id="{F9292592-A3C5-9ABE-7645-2D9CF5674DEC}"/>
                  </a:ext>
                </a:extLst>
              </p:cNvPr>
              <p:cNvSpPr/>
              <p:nvPr/>
            </p:nvSpPr>
            <p:spPr>
              <a:xfrm rot="5400000">
                <a:off x="896511" y="3485574"/>
                <a:ext cx="346481" cy="346481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709347AA-E5E8-42F0-8B37-0BB8ACB6DFCA}"/>
                  </a:ext>
                </a:extLst>
              </p:cNvPr>
              <p:cNvSpPr/>
              <p:nvPr/>
            </p:nvSpPr>
            <p:spPr>
              <a:xfrm rot="5400000">
                <a:off x="2235267" y="2940692"/>
                <a:ext cx="346481" cy="346481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A3789156-0FC9-7275-8104-C4CFAEDC5353}"/>
                  </a:ext>
                </a:extLst>
              </p:cNvPr>
              <p:cNvSpPr/>
              <p:nvPr/>
            </p:nvSpPr>
            <p:spPr>
              <a:xfrm rot="5400000">
                <a:off x="1789457" y="2940693"/>
                <a:ext cx="346481" cy="346481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59B48FC8-3279-0582-83EE-9527577A1878}"/>
                  </a:ext>
                </a:extLst>
              </p:cNvPr>
              <p:cNvSpPr/>
              <p:nvPr/>
            </p:nvSpPr>
            <p:spPr>
              <a:xfrm rot="5400000">
                <a:off x="1343645" y="2940693"/>
                <a:ext cx="346481" cy="346481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1" name="Oval 260">
                <a:extLst>
                  <a:ext uri="{FF2B5EF4-FFF2-40B4-BE49-F238E27FC236}">
                    <a16:creationId xmlns:a16="http://schemas.microsoft.com/office/drawing/2014/main" id="{C6B07E9A-0941-33AE-7DCA-47C1F1F401BF}"/>
                  </a:ext>
                </a:extLst>
              </p:cNvPr>
              <p:cNvSpPr/>
              <p:nvPr/>
            </p:nvSpPr>
            <p:spPr>
              <a:xfrm rot="5400000">
                <a:off x="897836" y="2940693"/>
                <a:ext cx="346481" cy="346481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2" name="Rectangle: Rounded Corners 261">
                <a:extLst>
                  <a:ext uri="{FF2B5EF4-FFF2-40B4-BE49-F238E27FC236}">
                    <a16:creationId xmlns:a16="http://schemas.microsoft.com/office/drawing/2014/main" id="{933779E9-0739-AB44-34E1-237887FE51D5}"/>
                  </a:ext>
                </a:extLst>
              </p:cNvPr>
              <p:cNvSpPr/>
              <p:nvPr/>
            </p:nvSpPr>
            <p:spPr>
              <a:xfrm>
                <a:off x="1233335" y="1210946"/>
                <a:ext cx="789643" cy="564309"/>
              </a:xfrm>
              <a:prstGeom prst="round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3" name="TextBox 262">
                <a:extLst>
                  <a:ext uri="{FF2B5EF4-FFF2-40B4-BE49-F238E27FC236}">
                    <a16:creationId xmlns:a16="http://schemas.microsoft.com/office/drawing/2014/main" id="{0B72BE3C-1183-452D-9862-588A1FB032FF}"/>
                  </a:ext>
                </a:extLst>
              </p:cNvPr>
              <p:cNvSpPr txBox="1"/>
              <p:nvPr/>
            </p:nvSpPr>
            <p:spPr>
              <a:xfrm>
                <a:off x="455745" y="2079371"/>
                <a:ext cx="1011726" cy="4411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Convolution Layer</a:t>
                </a:r>
              </a:p>
            </p:txBody>
          </p:sp>
          <p:sp>
            <p:nvSpPr>
              <p:cNvPr id="264" name="TextBox 263">
                <a:extLst>
                  <a:ext uri="{FF2B5EF4-FFF2-40B4-BE49-F238E27FC236}">
                    <a16:creationId xmlns:a16="http://schemas.microsoft.com/office/drawing/2014/main" id="{582222FE-05C7-0165-70D5-6FB7F93DE0B0}"/>
                  </a:ext>
                </a:extLst>
              </p:cNvPr>
              <p:cNvSpPr txBox="1"/>
              <p:nvPr/>
            </p:nvSpPr>
            <p:spPr>
              <a:xfrm>
                <a:off x="1727183" y="2079371"/>
                <a:ext cx="1018586" cy="4411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Pooling Layer</a:t>
                </a:r>
              </a:p>
            </p:txBody>
          </p:sp>
          <p:cxnSp>
            <p:nvCxnSpPr>
              <p:cNvPr id="265" name="Connector: Elbow 264">
                <a:extLst>
                  <a:ext uri="{FF2B5EF4-FFF2-40B4-BE49-F238E27FC236}">
                    <a16:creationId xmlns:a16="http://schemas.microsoft.com/office/drawing/2014/main" id="{88B97FC7-820C-301F-46AD-470DED2DBE6D}"/>
                  </a:ext>
                </a:extLst>
              </p:cNvPr>
              <p:cNvCxnSpPr>
                <a:stCxn id="262" idx="2"/>
                <a:endCxn id="57" idx="0"/>
              </p:cNvCxnSpPr>
              <p:nvPr/>
            </p:nvCxnSpPr>
            <p:spPr>
              <a:xfrm rot="5400000">
                <a:off x="1189291" y="1547572"/>
                <a:ext cx="211182" cy="666548"/>
              </a:xfrm>
              <a:prstGeom prst="bentConnector3">
                <a:avLst>
                  <a:gd name="adj1" fmla="val 2237"/>
                </a:avLst>
              </a:prstGeom>
              <a:ln w="571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Arrow Connector 265">
                <a:extLst>
                  <a:ext uri="{FF2B5EF4-FFF2-40B4-BE49-F238E27FC236}">
                    <a16:creationId xmlns:a16="http://schemas.microsoft.com/office/drawing/2014/main" id="{D0E52451-F27A-B324-4553-C3FDBF51FF76}"/>
                  </a:ext>
                </a:extLst>
              </p:cNvPr>
              <p:cNvCxnSpPr>
                <a:cxnSpLocks/>
                <a:stCxn id="57" idx="3"/>
                <a:endCxn id="58" idx="1"/>
              </p:cNvCxnSpPr>
              <p:nvPr/>
            </p:nvCxnSpPr>
            <p:spPr>
              <a:xfrm>
                <a:off x="1467471" y="2304494"/>
                <a:ext cx="259713" cy="0"/>
              </a:xfrm>
              <a:prstGeom prst="straightConnector1">
                <a:avLst/>
              </a:prstGeom>
              <a:ln w="571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Connector: Elbow 266">
                <a:extLst>
                  <a:ext uri="{FF2B5EF4-FFF2-40B4-BE49-F238E27FC236}">
                    <a16:creationId xmlns:a16="http://schemas.microsoft.com/office/drawing/2014/main" id="{4DDEA8F9-8ACC-5B00-54E3-8B7191C7453A}"/>
                  </a:ext>
                </a:extLst>
              </p:cNvPr>
              <p:cNvCxnSpPr>
                <a:cxnSpLocks/>
                <a:stCxn id="58" idx="2"/>
              </p:cNvCxnSpPr>
              <p:nvPr/>
            </p:nvCxnSpPr>
            <p:spPr>
              <a:xfrm rot="5400000">
                <a:off x="1811235" y="2455429"/>
                <a:ext cx="258120" cy="592363"/>
              </a:xfrm>
              <a:prstGeom prst="bentConnector3">
                <a:avLst>
                  <a:gd name="adj1" fmla="val 7813"/>
                </a:avLst>
              </a:prstGeom>
              <a:ln w="571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Arrow Connector 267">
                <a:extLst>
                  <a:ext uri="{FF2B5EF4-FFF2-40B4-BE49-F238E27FC236}">
                    <a16:creationId xmlns:a16="http://schemas.microsoft.com/office/drawing/2014/main" id="{87BA685C-79DD-09D7-568E-C3C861B1AB17}"/>
                  </a:ext>
                </a:extLst>
              </p:cNvPr>
              <p:cNvCxnSpPr>
                <a:stCxn id="261" idx="7"/>
                <a:endCxn id="256" idx="3"/>
              </p:cNvCxnSpPr>
              <p:nvPr/>
            </p:nvCxnSpPr>
            <p:spPr>
              <a:xfrm>
                <a:off x="1193576" y="3236433"/>
                <a:ext cx="199487" cy="299882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Arrow Connector 268">
                <a:extLst>
                  <a:ext uri="{FF2B5EF4-FFF2-40B4-BE49-F238E27FC236}">
                    <a16:creationId xmlns:a16="http://schemas.microsoft.com/office/drawing/2014/main" id="{5C968D61-7A95-CDB9-0346-DA08F2F743CE}"/>
                  </a:ext>
                </a:extLst>
              </p:cNvPr>
              <p:cNvCxnSpPr>
                <a:cxnSpLocks/>
                <a:stCxn id="260" idx="7"/>
                <a:endCxn id="63" idx="3"/>
              </p:cNvCxnSpPr>
              <p:nvPr/>
            </p:nvCxnSpPr>
            <p:spPr>
              <a:xfrm>
                <a:off x="1639385" y="3236433"/>
                <a:ext cx="199489" cy="299882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Arrow Connector 269">
                <a:extLst>
                  <a:ext uri="{FF2B5EF4-FFF2-40B4-BE49-F238E27FC236}">
                    <a16:creationId xmlns:a16="http://schemas.microsoft.com/office/drawing/2014/main" id="{5213C448-DDA1-62B9-3AD5-1102C55BA832}"/>
                  </a:ext>
                </a:extLst>
              </p:cNvPr>
              <p:cNvCxnSpPr>
                <a:cxnSpLocks/>
                <a:stCxn id="259" idx="7"/>
                <a:endCxn id="62" idx="3"/>
              </p:cNvCxnSpPr>
              <p:nvPr/>
            </p:nvCxnSpPr>
            <p:spPr>
              <a:xfrm>
                <a:off x="2085197" y="3236432"/>
                <a:ext cx="199487" cy="299883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Arrow Connector 270">
                <a:extLst>
                  <a:ext uri="{FF2B5EF4-FFF2-40B4-BE49-F238E27FC236}">
                    <a16:creationId xmlns:a16="http://schemas.microsoft.com/office/drawing/2014/main" id="{5F2E3AE5-32BF-E24C-5EA2-EC1E6E93C243}"/>
                  </a:ext>
                </a:extLst>
              </p:cNvPr>
              <p:cNvCxnSpPr>
                <a:cxnSpLocks/>
                <a:stCxn id="258" idx="5"/>
                <a:endCxn id="63" idx="1"/>
              </p:cNvCxnSpPr>
              <p:nvPr/>
            </p:nvCxnSpPr>
            <p:spPr>
              <a:xfrm flipH="1">
                <a:off x="2083872" y="3236432"/>
                <a:ext cx="202135" cy="299883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Arrow Connector 271">
                <a:extLst>
                  <a:ext uri="{FF2B5EF4-FFF2-40B4-BE49-F238E27FC236}">
                    <a16:creationId xmlns:a16="http://schemas.microsoft.com/office/drawing/2014/main" id="{737B1B74-B9C9-5FDA-6BBA-5657C848B857}"/>
                  </a:ext>
                </a:extLst>
              </p:cNvPr>
              <p:cNvCxnSpPr>
                <a:cxnSpLocks/>
                <a:stCxn id="259" idx="5"/>
                <a:endCxn id="256" idx="1"/>
              </p:cNvCxnSpPr>
              <p:nvPr/>
            </p:nvCxnSpPr>
            <p:spPr>
              <a:xfrm flipH="1">
                <a:off x="1638061" y="3236432"/>
                <a:ext cx="202137" cy="299883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Arrow Connector 272">
                <a:extLst>
                  <a:ext uri="{FF2B5EF4-FFF2-40B4-BE49-F238E27FC236}">
                    <a16:creationId xmlns:a16="http://schemas.microsoft.com/office/drawing/2014/main" id="{DD7C67C0-3340-6E82-9ED4-7717B111219A}"/>
                  </a:ext>
                </a:extLst>
              </p:cNvPr>
              <p:cNvCxnSpPr>
                <a:cxnSpLocks/>
                <a:stCxn id="260" idx="5"/>
                <a:endCxn id="257" idx="1"/>
              </p:cNvCxnSpPr>
              <p:nvPr/>
            </p:nvCxnSpPr>
            <p:spPr>
              <a:xfrm flipH="1">
                <a:off x="1192251" y="3236433"/>
                <a:ext cx="202135" cy="299882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Arrow Connector 273">
                <a:extLst>
                  <a:ext uri="{FF2B5EF4-FFF2-40B4-BE49-F238E27FC236}">
                    <a16:creationId xmlns:a16="http://schemas.microsoft.com/office/drawing/2014/main" id="{4BD51CAA-946D-D3C2-0785-41C6FA3BA320}"/>
                  </a:ext>
                </a:extLst>
              </p:cNvPr>
              <p:cNvCxnSpPr>
                <a:cxnSpLocks/>
                <a:stCxn id="256" idx="6"/>
                <a:endCxn id="61" idx="2"/>
              </p:cNvCxnSpPr>
              <p:nvPr/>
            </p:nvCxnSpPr>
            <p:spPr>
              <a:xfrm>
                <a:off x="1515561" y="3832055"/>
                <a:ext cx="1" cy="346363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Arrow Connector 274">
                <a:extLst>
                  <a:ext uri="{FF2B5EF4-FFF2-40B4-BE49-F238E27FC236}">
                    <a16:creationId xmlns:a16="http://schemas.microsoft.com/office/drawing/2014/main" id="{E69483AE-2CDC-3E9C-9E3E-245C18253C15}"/>
                  </a:ext>
                </a:extLst>
              </p:cNvPr>
              <p:cNvCxnSpPr>
                <a:cxnSpLocks/>
                <a:stCxn id="257" idx="7"/>
                <a:endCxn id="61" idx="3"/>
              </p:cNvCxnSpPr>
              <p:nvPr/>
            </p:nvCxnSpPr>
            <p:spPr>
              <a:xfrm>
                <a:off x="1192251" y="3781314"/>
                <a:ext cx="200812" cy="447845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Arrow Connector 275">
                <a:extLst>
                  <a:ext uri="{FF2B5EF4-FFF2-40B4-BE49-F238E27FC236}">
                    <a16:creationId xmlns:a16="http://schemas.microsoft.com/office/drawing/2014/main" id="{204B8D93-40F4-7A43-57E4-E35A4BBF0B90}"/>
                  </a:ext>
                </a:extLst>
              </p:cNvPr>
              <p:cNvCxnSpPr>
                <a:cxnSpLocks/>
                <a:stCxn id="63" idx="5"/>
                <a:endCxn id="61" idx="1"/>
              </p:cNvCxnSpPr>
              <p:nvPr/>
            </p:nvCxnSpPr>
            <p:spPr>
              <a:xfrm flipH="1">
                <a:off x="1638062" y="3781314"/>
                <a:ext cx="200812" cy="447845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Arrow Connector 276">
                <a:extLst>
                  <a:ext uri="{FF2B5EF4-FFF2-40B4-BE49-F238E27FC236}">
                    <a16:creationId xmlns:a16="http://schemas.microsoft.com/office/drawing/2014/main" id="{ED6D462C-3795-10CE-DD63-DA25470888BA}"/>
                  </a:ext>
                </a:extLst>
              </p:cNvPr>
              <p:cNvCxnSpPr>
                <a:cxnSpLocks/>
                <a:stCxn id="256" idx="7"/>
                <a:endCxn id="60" idx="3"/>
              </p:cNvCxnSpPr>
              <p:nvPr/>
            </p:nvCxnSpPr>
            <p:spPr>
              <a:xfrm>
                <a:off x="1638061" y="3781314"/>
                <a:ext cx="200812" cy="447845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Arrow Connector 277">
                <a:extLst>
                  <a:ext uri="{FF2B5EF4-FFF2-40B4-BE49-F238E27FC236}">
                    <a16:creationId xmlns:a16="http://schemas.microsoft.com/office/drawing/2014/main" id="{E70E4582-E67E-A939-4D41-1D63C4ED08DE}"/>
                  </a:ext>
                </a:extLst>
              </p:cNvPr>
              <p:cNvCxnSpPr>
                <a:cxnSpLocks/>
                <a:stCxn id="63" idx="6"/>
                <a:endCxn id="60" idx="2"/>
              </p:cNvCxnSpPr>
              <p:nvPr/>
            </p:nvCxnSpPr>
            <p:spPr>
              <a:xfrm>
                <a:off x="1961373" y="3832055"/>
                <a:ext cx="0" cy="346363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Arrow Connector 278">
                <a:extLst>
                  <a:ext uri="{FF2B5EF4-FFF2-40B4-BE49-F238E27FC236}">
                    <a16:creationId xmlns:a16="http://schemas.microsoft.com/office/drawing/2014/main" id="{C72B4324-D9C4-6E5C-9B32-854542381A37}"/>
                  </a:ext>
                </a:extLst>
              </p:cNvPr>
              <p:cNvCxnSpPr>
                <a:cxnSpLocks/>
                <a:stCxn id="62" idx="5"/>
                <a:endCxn id="60" idx="1"/>
              </p:cNvCxnSpPr>
              <p:nvPr/>
            </p:nvCxnSpPr>
            <p:spPr>
              <a:xfrm flipH="1">
                <a:off x="2083872" y="3781314"/>
                <a:ext cx="200812" cy="447845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0" name="TextBox 279">
                <a:extLst>
                  <a:ext uri="{FF2B5EF4-FFF2-40B4-BE49-F238E27FC236}">
                    <a16:creationId xmlns:a16="http://schemas.microsoft.com/office/drawing/2014/main" id="{7554F116-4C8E-5042-AA6C-F9A8F0061BE5}"/>
                  </a:ext>
                </a:extLst>
              </p:cNvPr>
              <p:cNvSpPr txBox="1"/>
              <p:nvPr/>
            </p:nvSpPr>
            <p:spPr>
              <a:xfrm>
                <a:off x="297111" y="3135375"/>
                <a:ext cx="629060" cy="4440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Inner Layer</a:t>
                </a:r>
              </a:p>
            </p:txBody>
          </p:sp>
          <p:sp>
            <p:nvSpPr>
              <p:cNvPr id="281" name="TextBox 280">
                <a:extLst>
                  <a:ext uri="{FF2B5EF4-FFF2-40B4-BE49-F238E27FC236}">
                    <a16:creationId xmlns:a16="http://schemas.microsoft.com/office/drawing/2014/main" id="{2F8439F9-9080-5247-A4C4-DEEE345D58BA}"/>
                  </a:ext>
                </a:extLst>
              </p:cNvPr>
              <p:cNvSpPr txBox="1"/>
              <p:nvPr/>
            </p:nvSpPr>
            <p:spPr>
              <a:xfrm>
                <a:off x="297111" y="4198838"/>
                <a:ext cx="1095951" cy="2732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Outer Layer</a:t>
                </a:r>
              </a:p>
            </p:txBody>
          </p:sp>
        </p:grpSp>
      </p:grpSp>
      <p:sp>
        <p:nvSpPr>
          <p:cNvPr id="295" name="Rectangle: Rounded Corners 294">
            <a:extLst>
              <a:ext uri="{FF2B5EF4-FFF2-40B4-BE49-F238E27FC236}">
                <a16:creationId xmlns:a16="http://schemas.microsoft.com/office/drawing/2014/main" id="{39921FA9-1A1F-AB50-613A-16EE08DD509C}"/>
              </a:ext>
            </a:extLst>
          </p:cNvPr>
          <p:cNvSpPr/>
          <p:nvPr/>
        </p:nvSpPr>
        <p:spPr>
          <a:xfrm>
            <a:off x="3158666" y="1575486"/>
            <a:ext cx="8811863" cy="4923698"/>
          </a:xfrm>
          <a:prstGeom prst="roundRect">
            <a:avLst>
              <a:gd name="adj" fmla="val 2134"/>
            </a:avLst>
          </a:prstGeom>
          <a:noFill/>
          <a:ln w="76200">
            <a:solidFill>
              <a:srgbClr val="AB9B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73" name="Group 2072">
            <a:extLst>
              <a:ext uri="{FF2B5EF4-FFF2-40B4-BE49-F238E27FC236}">
                <a16:creationId xmlns:a16="http://schemas.microsoft.com/office/drawing/2014/main" id="{1D27796A-70B4-5833-2057-C722E4A3EC39}"/>
              </a:ext>
            </a:extLst>
          </p:cNvPr>
          <p:cNvGrpSpPr/>
          <p:nvPr/>
        </p:nvGrpSpPr>
        <p:grpSpPr>
          <a:xfrm>
            <a:off x="3393024" y="1668420"/>
            <a:ext cx="7407838" cy="1446563"/>
            <a:chOff x="3393024" y="1668420"/>
            <a:chExt cx="7407838" cy="1446563"/>
          </a:xfrm>
        </p:grpSpPr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E2DE461D-13B2-44F6-D67A-28358DDEFEAB}"/>
                </a:ext>
              </a:extLst>
            </p:cNvPr>
            <p:cNvSpPr txBox="1"/>
            <p:nvPr/>
          </p:nvSpPr>
          <p:spPr>
            <a:xfrm>
              <a:off x="3393024" y="1668420"/>
              <a:ext cx="70717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Extracted features in convolutional layer:</a:t>
              </a:r>
            </a:p>
          </p:txBody>
        </p:sp>
        <p:sp>
          <p:nvSpPr>
            <p:cNvPr id="296" name="TextBox 295">
              <a:extLst>
                <a:ext uri="{FF2B5EF4-FFF2-40B4-BE49-F238E27FC236}">
                  <a16:creationId xmlns:a16="http://schemas.microsoft.com/office/drawing/2014/main" id="{632E1ADD-8955-1B02-2A6F-2AE02D3EC72B}"/>
                </a:ext>
              </a:extLst>
            </p:cNvPr>
            <p:cNvSpPr txBox="1"/>
            <p:nvPr/>
          </p:nvSpPr>
          <p:spPr>
            <a:xfrm>
              <a:off x="4404774" y="2011589"/>
              <a:ext cx="63960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Lower Layers: edges, lines, colors</a:t>
              </a:r>
            </a:p>
          </p:txBody>
        </p:sp>
        <p:sp>
          <p:nvSpPr>
            <p:cNvPr id="297" name="TextBox 296">
              <a:extLst>
                <a:ext uri="{FF2B5EF4-FFF2-40B4-BE49-F238E27FC236}">
                  <a16:creationId xmlns:a16="http://schemas.microsoft.com/office/drawing/2014/main" id="{C7C64C53-5ABD-4B8B-9722-CE6A76870809}"/>
                </a:ext>
              </a:extLst>
            </p:cNvPr>
            <p:cNvSpPr txBox="1"/>
            <p:nvPr/>
          </p:nvSpPr>
          <p:spPr>
            <a:xfrm>
              <a:off x="4404774" y="2374631"/>
              <a:ext cx="63960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Middle Layers: patterns, shapes, textures</a:t>
              </a:r>
            </a:p>
          </p:txBody>
        </p:sp>
        <p:sp>
          <p:nvSpPr>
            <p:cNvPr id="298" name="TextBox 297">
              <a:extLst>
                <a:ext uri="{FF2B5EF4-FFF2-40B4-BE49-F238E27FC236}">
                  <a16:creationId xmlns:a16="http://schemas.microsoft.com/office/drawing/2014/main" id="{3CEFE4B4-CE75-1320-8124-A1A847853034}"/>
                </a:ext>
              </a:extLst>
            </p:cNvPr>
            <p:cNvSpPr txBox="1"/>
            <p:nvPr/>
          </p:nvSpPr>
          <p:spPr>
            <a:xfrm>
              <a:off x="4404774" y="2714873"/>
              <a:ext cx="63960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Higher Layers: faces objects signs of manipulation</a:t>
              </a:r>
            </a:p>
          </p:txBody>
        </p:sp>
      </p:grpSp>
      <p:grpSp>
        <p:nvGrpSpPr>
          <p:cNvPr id="2074" name="Group 2073">
            <a:extLst>
              <a:ext uri="{FF2B5EF4-FFF2-40B4-BE49-F238E27FC236}">
                <a16:creationId xmlns:a16="http://schemas.microsoft.com/office/drawing/2014/main" id="{6DBFFA11-BCA6-E2BF-3A8A-134066A34C91}"/>
              </a:ext>
            </a:extLst>
          </p:cNvPr>
          <p:cNvGrpSpPr/>
          <p:nvPr/>
        </p:nvGrpSpPr>
        <p:grpSpPr>
          <a:xfrm>
            <a:off x="3338239" y="3074423"/>
            <a:ext cx="8409261" cy="3277410"/>
            <a:chOff x="3338239" y="3074423"/>
            <a:chExt cx="8409261" cy="3277410"/>
          </a:xfrm>
        </p:grpSpPr>
        <p:pic>
          <p:nvPicPr>
            <p:cNvPr id="2049" name="Picture 2048">
              <a:extLst>
                <a:ext uri="{FF2B5EF4-FFF2-40B4-BE49-F238E27FC236}">
                  <a16:creationId xmlns:a16="http://schemas.microsoft.com/office/drawing/2014/main" id="{8A829B4B-4167-AF53-3201-F2B4ECA10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754" t="9816" r="53129" b="51637"/>
            <a:stretch>
              <a:fillRect/>
            </a:stretch>
          </p:blipFill>
          <p:spPr>
            <a:xfrm>
              <a:off x="3338239" y="3431244"/>
              <a:ext cx="4145948" cy="1071742"/>
            </a:xfrm>
            <a:prstGeom prst="rect">
              <a:avLst/>
            </a:prstGeom>
          </p:spPr>
        </p:pic>
        <p:sp>
          <p:nvSpPr>
            <p:cNvPr id="2051" name="TextBox 2050">
              <a:extLst>
                <a:ext uri="{FF2B5EF4-FFF2-40B4-BE49-F238E27FC236}">
                  <a16:creationId xmlns:a16="http://schemas.microsoft.com/office/drawing/2014/main" id="{0E81EA9D-5EDE-1EE5-A0BB-32B7589C65C2}"/>
                </a:ext>
              </a:extLst>
            </p:cNvPr>
            <p:cNvSpPr txBox="1"/>
            <p:nvPr/>
          </p:nvSpPr>
          <p:spPr>
            <a:xfrm>
              <a:off x="3663210" y="5951723"/>
              <a:ext cx="80842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Prewitt filter: A manual example of lower Convolutional layers</a:t>
              </a:r>
            </a:p>
          </p:txBody>
        </p:sp>
        <p:pic>
          <p:nvPicPr>
            <p:cNvPr id="2057" name="Picture 2056">
              <a:extLst>
                <a:ext uri="{FF2B5EF4-FFF2-40B4-BE49-F238E27FC236}">
                  <a16:creationId xmlns:a16="http://schemas.microsoft.com/office/drawing/2014/main" id="{BB9FA358-8816-21BB-94F8-8A9D0B95C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754" t="54843" r="53129" b="6610"/>
            <a:stretch>
              <a:fillRect/>
            </a:stretch>
          </p:blipFill>
          <p:spPr>
            <a:xfrm>
              <a:off x="3338239" y="4582061"/>
              <a:ext cx="4145948" cy="1071742"/>
            </a:xfrm>
            <a:prstGeom prst="rect">
              <a:avLst/>
            </a:prstGeom>
          </p:spPr>
        </p:pic>
        <p:pic>
          <p:nvPicPr>
            <p:cNvPr id="2061" name="Picture 2060">
              <a:extLst>
                <a:ext uri="{FF2B5EF4-FFF2-40B4-BE49-F238E27FC236}">
                  <a16:creationId xmlns:a16="http://schemas.microsoft.com/office/drawing/2014/main" id="{DE20D222-1A75-C459-0EC4-ABF91FFFD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225" t="9816" r="1658" b="51637"/>
            <a:stretch>
              <a:fillRect/>
            </a:stretch>
          </p:blipFill>
          <p:spPr>
            <a:xfrm>
              <a:off x="7576973" y="3451300"/>
              <a:ext cx="4145948" cy="1071742"/>
            </a:xfrm>
            <a:prstGeom prst="rect">
              <a:avLst/>
            </a:prstGeom>
          </p:spPr>
        </p:pic>
        <p:pic>
          <p:nvPicPr>
            <p:cNvPr id="2062" name="Picture 2061">
              <a:extLst>
                <a:ext uri="{FF2B5EF4-FFF2-40B4-BE49-F238E27FC236}">
                  <a16:creationId xmlns:a16="http://schemas.microsoft.com/office/drawing/2014/main" id="{177B756F-9EFC-5C6E-2D0F-5C8ED6172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225" t="55385" r="1658" b="6068"/>
            <a:stretch>
              <a:fillRect/>
            </a:stretch>
          </p:blipFill>
          <p:spPr>
            <a:xfrm>
              <a:off x="7576973" y="4582061"/>
              <a:ext cx="4145948" cy="1071742"/>
            </a:xfrm>
            <a:prstGeom prst="rect">
              <a:avLst/>
            </a:prstGeom>
          </p:spPr>
        </p:pic>
        <p:sp>
          <p:nvSpPr>
            <p:cNvPr id="2063" name="TextBox 2062">
              <a:extLst>
                <a:ext uri="{FF2B5EF4-FFF2-40B4-BE49-F238E27FC236}">
                  <a16:creationId xmlns:a16="http://schemas.microsoft.com/office/drawing/2014/main" id="{7AD32066-301A-E8BB-3239-4E5B1B8F396D}"/>
                </a:ext>
              </a:extLst>
            </p:cNvPr>
            <p:cNvSpPr txBox="1"/>
            <p:nvPr/>
          </p:nvSpPr>
          <p:spPr>
            <a:xfrm>
              <a:off x="3338239" y="3074423"/>
              <a:ext cx="41459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Original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2064" name="TextBox 2063">
              <a:extLst>
                <a:ext uri="{FF2B5EF4-FFF2-40B4-BE49-F238E27FC236}">
                  <a16:creationId xmlns:a16="http://schemas.microsoft.com/office/drawing/2014/main" id="{668140EF-A4FE-7833-074D-FA770BEEBDE5}"/>
                </a:ext>
              </a:extLst>
            </p:cNvPr>
            <p:cNvSpPr txBox="1"/>
            <p:nvPr/>
          </p:nvSpPr>
          <p:spPr>
            <a:xfrm>
              <a:off x="7564597" y="3074423"/>
              <a:ext cx="41459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Gradient Magnitude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2066" name="TextBox 2065">
              <a:extLst>
                <a:ext uri="{FF2B5EF4-FFF2-40B4-BE49-F238E27FC236}">
                  <a16:creationId xmlns:a16="http://schemas.microsoft.com/office/drawing/2014/main" id="{C8AC1071-62C4-7920-B30C-6E601CD8C3FB}"/>
                </a:ext>
              </a:extLst>
            </p:cNvPr>
            <p:cNvSpPr txBox="1"/>
            <p:nvPr/>
          </p:nvSpPr>
          <p:spPr>
            <a:xfrm>
              <a:off x="3338239" y="5654474"/>
              <a:ext cx="41459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X-Direction Derivative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2067" name="TextBox 2066">
              <a:extLst>
                <a:ext uri="{FF2B5EF4-FFF2-40B4-BE49-F238E27FC236}">
                  <a16:creationId xmlns:a16="http://schemas.microsoft.com/office/drawing/2014/main" id="{8BEBF35A-F097-340A-4DEA-A7F077A900C9}"/>
                </a:ext>
              </a:extLst>
            </p:cNvPr>
            <p:cNvSpPr txBox="1"/>
            <p:nvPr/>
          </p:nvSpPr>
          <p:spPr>
            <a:xfrm>
              <a:off x="7564597" y="5654474"/>
              <a:ext cx="41459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Y-Direction Derivative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</p:grpSp>
      <p:sp>
        <p:nvSpPr>
          <p:cNvPr id="2071" name="TextBox 2070">
            <a:extLst>
              <a:ext uri="{FF2B5EF4-FFF2-40B4-BE49-F238E27FC236}">
                <a16:creationId xmlns:a16="http://schemas.microsoft.com/office/drawing/2014/main" id="{CB43E6DD-6DEA-D5F3-949B-F2FA7CF712FD}"/>
              </a:ext>
            </a:extLst>
          </p:cNvPr>
          <p:cNvSpPr txBox="1"/>
          <p:nvPr/>
        </p:nvSpPr>
        <p:spPr>
          <a:xfrm>
            <a:off x="292155" y="934138"/>
            <a:ext cx="11575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CNNs are effective in analyzing images, automatically extracting features from pixels. </a:t>
            </a:r>
          </a:p>
        </p:txBody>
      </p:sp>
    </p:spTree>
    <p:extLst>
      <p:ext uri="{BB962C8B-B14F-4D97-AF65-F5344CB8AC3E}">
        <p14:creationId xmlns:p14="http://schemas.microsoft.com/office/powerpoint/2010/main" val="218731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585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C750ED-F623-FEAC-87D2-BDBDB669A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37DCF527-2ED1-370C-1B89-4C0CB4EFEB2B}"/>
              </a:ext>
            </a:extLst>
          </p:cNvPr>
          <p:cNvSpPr txBox="1"/>
          <p:nvPr/>
        </p:nvSpPr>
        <p:spPr>
          <a:xfrm>
            <a:off x="0" y="4546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Discrete Cosine Transform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6CA069C-5AF4-7905-2AA7-3C6222E13F7C}"/>
              </a:ext>
            </a:extLst>
          </p:cNvPr>
          <p:cNvGrpSpPr/>
          <p:nvPr/>
        </p:nvGrpSpPr>
        <p:grpSpPr>
          <a:xfrm>
            <a:off x="2126962" y="4098489"/>
            <a:ext cx="2176532" cy="2300172"/>
            <a:chOff x="1640452" y="1482114"/>
            <a:chExt cx="2104472" cy="222401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3F3494E-975E-66AE-454B-5E4991FCA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99982" y="1482114"/>
              <a:ext cx="1034887" cy="103488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5769E2-E961-1AB5-02DA-3CF913B24616}"/>
                </a:ext>
              </a:extLst>
            </p:cNvPr>
            <p:cNvSpPr txBox="1"/>
            <p:nvPr/>
          </p:nvSpPr>
          <p:spPr>
            <a:xfrm>
              <a:off x="1640452" y="2545544"/>
              <a:ext cx="2104472" cy="11605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Cambria Math" panose="02040503050406030204" pitchFamily="18" charset="0"/>
                  <a:cs typeface="+mn-cs"/>
                </a:rPr>
                <a:t>Widely used in signal processing 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4086A37-A901-7908-AF35-6518B90B5BFF}"/>
              </a:ext>
            </a:extLst>
          </p:cNvPr>
          <p:cNvGrpSpPr/>
          <p:nvPr/>
        </p:nvGrpSpPr>
        <p:grpSpPr>
          <a:xfrm>
            <a:off x="4985982" y="4077135"/>
            <a:ext cx="2023246" cy="2357728"/>
            <a:chOff x="4227304" y="1426463"/>
            <a:chExt cx="1956261" cy="227967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F779871-DC2F-6F2F-7CE1-2F2942E59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6429" y="1426463"/>
              <a:ext cx="1034887" cy="103488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ABC8E2D-DD98-6655-F183-4754FF92CB91}"/>
                </a:ext>
              </a:extLst>
            </p:cNvPr>
            <p:cNvSpPr txBox="1"/>
            <p:nvPr/>
          </p:nvSpPr>
          <p:spPr>
            <a:xfrm>
              <a:off x="4227304" y="2545544"/>
              <a:ext cx="1956261" cy="11605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Cambria Math" panose="02040503050406030204" pitchFamily="18" charset="0"/>
                  <a:cs typeface="+mn-cs"/>
                </a:rPr>
                <a:t>Applied in data compression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281A096-E026-103C-ED72-FE80859E5BDD}"/>
              </a:ext>
            </a:extLst>
          </p:cNvPr>
          <p:cNvSpPr txBox="1"/>
          <p:nvPr/>
        </p:nvSpPr>
        <p:spPr>
          <a:xfrm>
            <a:off x="999039" y="3277827"/>
            <a:ext cx="10193922" cy="500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Cambria Math" panose="02040503050406030204" pitchFamily="18" charset="0"/>
                <a:cs typeface="+mn-cs"/>
              </a:rPr>
              <a:t>We would use the NEDC Tool to perform this transform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5E66BE-E883-8A73-5BAC-5450DDB616F9}"/>
              </a:ext>
            </a:extLst>
          </p:cNvPr>
          <p:cNvGrpSpPr/>
          <p:nvPr/>
        </p:nvGrpSpPr>
        <p:grpSpPr>
          <a:xfrm>
            <a:off x="7507527" y="4213472"/>
            <a:ext cx="2957011" cy="2262508"/>
            <a:chOff x="7141412" y="1652249"/>
            <a:chExt cx="2859112" cy="218760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C814896-F262-13D7-8FA7-8694C30A7B52}"/>
                </a:ext>
              </a:extLst>
            </p:cNvPr>
            <p:cNvSpPr txBox="1"/>
            <p:nvPr/>
          </p:nvSpPr>
          <p:spPr>
            <a:xfrm>
              <a:off x="7141412" y="2498416"/>
              <a:ext cx="2859112" cy="13414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Cambria Math" panose="02040503050406030204" pitchFamily="18" charset="0"/>
                  <a:cs typeface="+mn-cs"/>
                </a:rPr>
                <a:t>Converts data into frequency components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056D2DE-F9E7-A9E9-5E0B-5D0CD1A80251}"/>
                </a:ext>
              </a:extLst>
            </p:cNvPr>
            <p:cNvGrpSpPr/>
            <p:nvPr/>
          </p:nvGrpSpPr>
          <p:grpSpPr>
            <a:xfrm>
              <a:off x="7564139" y="1652249"/>
              <a:ext cx="2013658" cy="686790"/>
              <a:chOff x="8475958" y="1693210"/>
              <a:chExt cx="2451399" cy="836088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E8972544-84A4-B7AE-4580-4DF25118A6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091267" y="1693210"/>
                <a:ext cx="836090" cy="836088"/>
              </a:xfrm>
              <a:prstGeom prst="rect">
                <a:avLst/>
              </a:prstGeom>
            </p:spPr>
          </p:pic>
          <p:sp>
            <p:nvSpPr>
              <p:cNvPr id="30" name="Arrow: Right 29">
                <a:extLst>
                  <a:ext uri="{FF2B5EF4-FFF2-40B4-BE49-F238E27FC236}">
                    <a16:creationId xmlns:a16="http://schemas.microsoft.com/office/drawing/2014/main" id="{4B288B89-E698-6080-F570-81ED856C5291}"/>
                  </a:ext>
                </a:extLst>
              </p:cNvPr>
              <p:cNvSpPr/>
              <p:nvPr/>
            </p:nvSpPr>
            <p:spPr>
              <a:xfrm>
                <a:off x="9484176" y="1844554"/>
                <a:ext cx="434960" cy="533400"/>
              </a:xfrm>
              <a:prstGeom prst="rightArrow">
                <a:avLst>
                  <a:gd name="adj1" fmla="val 21211"/>
                  <a:gd name="adj2" fmla="val 72671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DC9D3D94-03C2-66BD-E687-E31128EBD3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475958" y="1693210"/>
                <a:ext cx="836088" cy="836088"/>
              </a:xfrm>
              <a:prstGeom prst="rect">
                <a:avLst/>
              </a:prstGeom>
            </p:spPr>
          </p:pic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itle 1">
                <a:extLst>
                  <a:ext uri="{FF2B5EF4-FFF2-40B4-BE49-F238E27FC236}">
                    <a16:creationId xmlns:a16="http://schemas.microsoft.com/office/drawing/2014/main" id="{45D7EB38-99DE-1EE1-83C3-1E179125037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89345" y="1336999"/>
                <a:ext cx="2978865" cy="1348847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j-ea"/>
                                  <a:cs typeface="+mj-cs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𝑹</m:t>
                                    </m:r>
                                    <m:r>
                                      <a:rPr kumimoji="0" lang="en-US" sz="24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𝑮𝑩</m:t>
                                    </m:r>
                                  </m:e>
                                  <m:sub>
                                    <m: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𝟏𝟏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4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j-ea"/>
                                    <a:cs typeface="+mj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𝑹</m:t>
                                    </m:r>
                                    <m: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𝑮𝑩</m:t>
                                    </m:r>
                                  </m:e>
                                  <m:sub>
                                    <m: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𝟏</m:t>
                                    </m:r>
                                    <m: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kumimoji="0" lang="en-US" sz="24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j-ea"/>
                                    <a:cs typeface="+mj-cs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kumimoji="0" lang="en-US" sz="24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j-ea"/>
                                    <a:cs typeface="+mj-cs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kumimoji="0" lang="en-US" sz="24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j-ea"/>
                                    <a:cs typeface="+mj-cs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𝑹</m:t>
                                    </m:r>
                                    <m: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𝑮𝑩</m:t>
                                    </m:r>
                                  </m:e>
                                  <m:sub>
                                    <m: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𝒎</m:t>
                                    </m:r>
                                    <m: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4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j-ea"/>
                                    <a:cs typeface="+mj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𝑹</m:t>
                                    </m:r>
                                    <m: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𝑮𝑩</m:t>
                                    </m:r>
                                  </m:e>
                                  <m:sub>
                                    <m: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𝒎𝒏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25" name="Title 1">
                <a:extLst>
                  <a:ext uri="{FF2B5EF4-FFF2-40B4-BE49-F238E27FC236}">
                    <a16:creationId xmlns:a16="http://schemas.microsoft.com/office/drawing/2014/main" id="{45D7EB38-99DE-1EE1-83C3-1E17912503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345" y="1336999"/>
                <a:ext cx="2978865" cy="1348847"/>
              </a:xfrm>
              <a:prstGeom prst="rect">
                <a:avLst/>
              </a:prstGeom>
              <a:blipFill>
                <a:blip r:embed="rId11"/>
                <a:stretch>
                  <a:fillRect l="-2254" r="-96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Arrow: Right 35">
            <a:extLst>
              <a:ext uri="{FF2B5EF4-FFF2-40B4-BE49-F238E27FC236}">
                <a16:creationId xmlns:a16="http://schemas.microsoft.com/office/drawing/2014/main" id="{EC10BED8-AA21-C287-9123-1884EAE8BFD1}"/>
              </a:ext>
            </a:extLst>
          </p:cNvPr>
          <p:cNvSpPr/>
          <p:nvPr/>
        </p:nvSpPr>
        <p:spPr>
          <a:xfrm>
            <a:off x="6607279" y="1829695"/>
            <a:ext cx="841870" cy="551664"/>
          </a:xfrm>
          <a:prstGeom prst="rightArrow">
            <a:avLst>
              <a:gd name="adj1" fmla="val 21211"/>
              <a:gd name="adj2" fmla="val 7267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01FBA84-895B-D0C8-156C-94C0A5AC4D37}"/>
              </a:ext>
            </a:extLst>
          </p:cNvPr>
          <p:cNvSpPr txBox="1"/>
          <p:nvPr/>
        </p:nvSpPr>
        <p:spPr>
          <a:xfrm>
            <a:off x="3837095" y="2677255"/>
            <a:ext cx="1883366" cy="500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Cambria Math" panose="02040503050406030204" pitchFamily="18" charset="0"/>
                <a:cs typeface="+mn-cs"/>
              </a:rPr>
              <a:t>RGB Values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954CE70-F652-ED5E-0D6A-B0CDEA26E44B}"/>
              </a:ext>
            </a:extLst>
          </p:cNvPr>
          <p:cNvCxnSpPr>
            <a:cxnSpLocks/>
          </p:cNvCxnSpPr>
          <p:nvPr/>
        </p:nvCxnSpPr>
        <p:spPr>
          <a:xfrm>
            <a:off x="4609502" y="4137975"/>
            <a:ext cx="0" cy="1855746"/>
          </a:xfrm>
          <a:prstGeom prst="line">
            <a:avLst/>
          </a:prstGeom>
          <a:ln w="38100"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E71DB4-6671-F552-205A-6B73233AE739}"/>
              </a:ext>
            </a:extLst>
          </p:cNvPr>
          <p:cNvCxnSpPr>
            <a:cxnSpLocks/>
          </p:cNvCxnSpPr>
          <p:nvPr/>
        </p:nvCxnSpPr>
        <p:spPr>
          <a:xfrm>
            <a:off x="7451741" y="4062476"/>
            <a:ext cx="0" cy="1855746"/>
          </a:xfrm>
          <a:prstGeom prst="line">
            <a:avLst/>
          </a:prstGeom>
          <a:ln w="38100"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6FCA7BE3-85C2-1431-AEC4-3C9DCF56C541}"/>
              </a:ext>
            </a:extLst>
          </p:cNvPr>
          <p:cNvSpPr txBox="1"/>
          <p:nvPr/>
        </p:nvSpPr>
        <p:spPr>
          <a:xfrm>
            <a:off x="1012794" y="970220"/>
            <a:ext cx="10193922" cy="500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Cambria Math" panose="02040503050406030204" pitchFamily="18" charset="0"/>
                <a:cs typeface="+mn-cs"/>
              </a:rPr>
              <a:t>Converts a sequence of numbers to a sum of cosines different frequencies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D82AA3-F1D1-B6E6-6F7A-1E8E882EB6F8}"/>
              </a:ext>
            </a:extLst>
          </p:cNvPr>
          <p:cNvSpPr txBox="1"/>
          <p:nvPr/>
        </p:nvSpPr>
        <p:spPr>
          <a:xfrm>
            <a:off x="7602387" y="2640791"/>
            <a:ext cx="3147780" cy="500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Cambria Math" panose="02040503050406030204" pitchFamily="18" charset="0"/>
                <a:cs typeface="+mn-cs"/>
              </a:rPr>
              <a:t>Cosine coefficients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7D6C247F-B225-B8E5-18B0-31B5CB7D63F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86845" y="1336999"/>
                <a:ext cx="2978865" cy="1348847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j-ea"/>
                                  <a:cs typeface="+mj-cs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𝟏𝟏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4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j-ea"/>
                                    <a:cs typeface="+mj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𝟏</m:t>
                                    </m:r>
                                    <m: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kumimoji="0" lang="en-US" sz="24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j-ea"/>
                                    <a:cs typeface="+mj-cs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kumimoji="0" lang="en-US" sz="24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j-ea"/>
                                    <a:cs typeface="+mj-cs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kumimoji="0" lang="en-US" sz="24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j-ea"/>
                                    <a:cs typeface="+mj-cs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𝒎</m:t>
                                    </m:r>
                                    <m: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4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j-ea"/>
                                    <a:cs typeface="+mj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𝒎𝒏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7D6C247F-B225-B8E5-18B0-31B5CB7D6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6845" y="1336999"/>
                <a:ext cx="2978865" cy="134884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139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5" grpId="0"/>
      <p:bldP spid="36" grpId="0" animBg="1"/>
      <p:bldP spid="38" grpId="0"/>
      <p:bldP spid="49" grpId="0"/>
      <p:bldP spid="3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58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0" name="Group 1939">
            <a:extLst>
              <a:ext uri="{FF2B5EF4-FFF2-40B4-BE49-F238E27FC236}">
                <a16:creationId xmlns:a16="http://schemas.microsoft.com/office/drawing/2014/main" id="{6D811A6C-A12F-3780-0D8B-108566BCD5A7}"/>
              </a:ext>
            </a:extLst>
          </p:cNvPr>
          <p:cNvGrpSpPr/>
          <p:nvPr/>
        </p:nvGrpSpPr>
        <p:grpSpPr>
          <a:xfrm>
            <a:off x="920130" y="2723218"/>
            <a:ext cx="10942050" cy="223412"/>
            <a:chOff x="602315" y="459794"/>
            <a:chExt cx="10942050" cy="223412"/>
          </a:xfrm>
        </p:grpSpPr>
        <p:grpSp>
          <p:nvGrpSpPr>
            <p:cNvPr id="1941" name="Group 1940">
              <a:extLst>
                <a:ext uri="{FF2B5EF4-FFF2-40B4-BE49-F238E27FC236}">
                  <a16:creationId xmlns:a16="http://schemas.microsoft.com/office/drawing/2014/main" id="{FCCDA11D-8316-03F4-35F0-2FAD39AE1973}"/>
                </a:ext>
              </a:extLst>
            </p:cNvPr>
            <p:cNvGrpSpPr/>
            <p:nvPr/>
          </p:nvGrpSpPr>
          <p:grpSpPr>
            <a:xfrm>
              <a:off x="602315" y="459794"/>
              <a:ext cx="877176" cy="223412"/>
              <a:chOff x="602315" y="459794"/>
              <a:chExt cx="877176" cy="223412"/>
            </a:xfrm>
          </p:grpSpPr>
          <p:sp>
            <p:nvSpPr>
              <p:cNvPr id="1997" name="Rectangle 1996">
                <a:extLst>
                  <a:ext uri="{FF2B5EF4-FFF2-40B4-BE49-F238E27FC236}">
                    <a16:creationId xmlns:a16="http://schemas.microsoft.com/office/drawing/2014/main" id="{136D767A-F35F-4D83-8F47-DE21E976D498}"/>
                  </a:ext>
                </a:extLst>
              </p:cNvPr>
              <p:cNvSpPr/>
              <p:nvPr/>
            </p:nvSpPr>
            <p:spPr>
              <a:xfrm>
                <a:off x="602315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98" name="Rectangle 1997">
                <a:extLst>
                  <a:ext uri="{FF2B5EF4-FFF2-40B4-BE49-F238E27FC236}">
                    <a16:creationId xmlns:a16="http://schemas.microsoft.com/office/drawing/2014/main" id="{5C87D49F-1410-DE6B-D84D-62FADEEB53E1}"/>
                  </a:ext>
                </a:extLst>
              </p:cNvPr>
              <p:cNvSpPr/>
              <p:nvPr/>
            </p:nvSpPr>
            <p:spPr>
              <a:xfrm>
                <a:off x="831062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99" name="Rectangle 1998">
                <a:extLst>
                  <a:ext uri="{FF2B5EF4-FFF2-40B4-BE49-F238E27FC236}">
                    <a16:creationId xmlns:a16="http://schemas.microsoft.com/office/drawing/2014/main" id="{547DF50F-D211-1CFD-A515-365A6A6B3433}"/>
                  </a:ext>
                </a:extLst>
              </p:cNvPr>
              <p:cNvSpPr/>
              <p:nvPr/>
            </p:nvSpPr>
            <p:spPr>
              <a:xfrm>
                <a:off x="1059809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00" name="Rectangle 1999">
                <a:extLst>
                  <a:ext uri="{FF2B5EF4-FFF2-40B4-BE49-F238E27FC236}">
                    <a16:creationId xmlns:a16="http://schemas.microsoft.com/office/drawing/2014/main" id="{664F2BF7-A744-CCB4-5A8B-63AD8D6C2ED4}"/>
                  </a:ext>
                </a:extLst>
              </p:cNvPr>
              <p:cNvSpPr/>
              <p:nvPr/>
            </p:nvSpPr>
            <p:spPr>
              <a:xfrm>
                <a:off x="1288556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42" name="Group 1941">
              <a:extLst>
                <a:ext uri="{FF2B5EF4-FFF2-40B4-BE49-F238E27FC236}">
                  <a16:creationId xmlns:a16="http://schemas.microsoft.com/office/drawing/2014/main" id="{3D6ABF35-1AC1-D3C3-1DE0-743B156C9ECE}"/>
                </a:ext>
              </a:extLst>
            </p:cNvPr>
            <p:cNvGrpSpPr/>
            <p:nvPr/>
          </p:nvGrpSpPr>
          <p:grpSpPr>
            <a:xfrm>
              <a:off x="1517303" y="459794"/>
              <a:ext cx="877176" cy="223412"/>
              <a:chOff x="1517303" y="459794"/>
              <a:chExt cx="877176" cy="223412"/>
            </a:xfrm>
          </p:grpSpPr>
          <p:sp>
            <p:nvSpPr>
              <p:cNvPr id="1993" name="Rectangle 1992">
                <a:extLst>
                  <a:ext uri="{FF2B5EF4-FFF2-40B4-BE49-F238E27FC236}">
                    <a16:creationId xmlns:a16="http://schemas.microsoft.com/office/drawing/2014/main" id="{058CDDAA-6D32-D1C1-30D9-50846D5AAE3D}"/>
                  </a:ext>
                </a:extLst>
              </p:cNvPr>
              <p:cNvSpPr/>
              <p:nvPr/>
            </p:nvSpPr>
            <p:spPr>
              <a:xfrm>
                <a:off x="1517303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94" name="Rectangle 1993">
                <a:extLst>
                  <a:ext uri="{FF2B5EF4-FFF2-40B4-BE49-F238E27FC236}">
                    <a16:creationId xmlns:a16="http://schemas.microsoft.com/office/drawing/2014/main" id="{579AC46A-31EF-39C5-8F8C-F6E74F21371E}"/>
                  </a:ext>
                </a:extLst>
              </p:cNvPr>
              <p:cNvSpPr/>
              <p:nvPr/>
            </p:nvSpPr>
            <p:spPr>
              <a:xfrm>
                <a:off x="1746050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95" name="Rectangle 1994">
                <a:extLst>
                  <a:ext uri="{FF2B5EF4-FFF2-40B4-BE49-F238E27FC236}">
                    <a16:creationId xmlns:a16="http://schemas.microsoft.com/office/drawing/2014/main" id="{6C6E6BAD-FD1E-FD2F-C91D-B32A1E811FCC}"/>
                  </a:ext>
                </a:extLst>
              </p:cNvPr>
              <p:cNvSpPr/>
              <p:nvPr/>
            </p:nvSpPr>
            <p:spPr>
              <a:xfrm>
                <a:off x="1974797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96" name="Rectangle 1995">
                <a:extLst>
                  <a:ext uri="{FF2B5EF4-FFF2-40B4-BE49-F238E27FC236}">
                    <a16:creationId xmlns:a16="http://schemas.microsoft.com/office/drawing/2014/main" id="{130EE527-EC7B-08D3-8762-2D59A7DFBC55}"/>
                  </a:ext>
                </a:extLst>
              </p:cNvPr>
              <p:cNvSpPr/>
              <p:nvPr/>
            </p:nvSpPr>
            <p:spPr>
              <a:xfrm>
                <a:off x="2203544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43" name="Group 1942">
              <a:extLst>
                <a:ext uri="{FF2B5EF4-FFF2-40B4-BE49-F238E27FC236}">
                  <a16:creationId xmlns:a16="http://schemas.microsoft.com/office/drawing/2014/main" id="{BFFCF568-AF5C-BB7C-8597-8BD838DF32CB}"/>
                </a:ext>
              </a:extLst>
            </p:cNvPr>
            <p:cNvGrpSpPr/>
            <p:nvPr/>
          </p:nvGrpSpPr>
          <p:grpSpPr>
            <a:xfrm>
              <a:off x="2432291" y="459794"/>
              <a:ext cx="877176" cy="223412"/>
              <a:chOff x="2432291" y="459794"/>
              <a:chExt cx="877176" cy="223412"/>
            </a:xfrm>
          </p:grpSpPr>
          <p:sp>
            <p:nvSpPr>
              <p:cNvPr id="1989" name="Rectangle 1988">
                <a:extLst>
                  <a:ext uri="{FF2B5EF4-FFF2-40B4-BE49-F238E27FC236}">
                    <a16:creationId xmlns:a16="http://schemas.microsoft.com/office/drawing/2014/main" id="{A3E460C6-E6D7-54D4-F47D-6C2EBDA9D83F}"/>
                  </a:ext>
                </a:extLst>
              </p:cNvPr>
              <p:cNvSpPr/>
              <p:nvPr/>
            </p:nvSpPr>
            <p:spPr>
              <a:xfrm>
                <a:off x="2432291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90" name="Rectangle 1989">
                <a:extLst>
                  <a:ext uri="{FF2B5EF4-FFF2-40B4-BE49-F238E27FC236}">
                    <a16:creationId xmlns:a16="http://schemas.microsoft.com/office/drawing/2014/main" id="{F1C81042-DE79-B309-BE0E-1EFD806FB918}"/>
                  </a:ext>
                </a:extLst>
              </p:cNvPr>
              <p:cNvSpPr/>
              <p:nvPr/>
            </p:nvSpPr>
            <p:spPr>
              <a:xfrm>
                <a:off x="2661038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91" name="Rectangle 1990">
                <a:extLst>
                  <a:ext uri="{FF2B5EF4-FFF2-40B4-BE49-F238E27FC236}">
                    <a16:creationId xmlns:a16="http://schemas.microsoft.com/office/drawing/2014/main" id="{009AFD11-A16D-4F4A-58F8-B07E862F1802}"/>
                  </a:ext>
                </a:extLst>
              </p:cNvPr>
              <p:cNvSpPr/>
              <p:nvPr/>
            </p:nvSpPr>
            <p:spPr>
              <a:xfrm>
                <a:off x="2889785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92" name="Rectangle 1991">
                <a:extLst>
                  <a:ext uri="{FF2B5EF4-FFF2-40B4-BE49-F238E27FC236}">
                    <a16:creationId xmlns:a16="http://schemas.microsoft.com/office/drawing/2014/main" id="{FBEE4826-9282-D051-E315-C7FCE0193E32}"/>
                  </a:ext>
                </a:extLst>
              </p:cNvPr>
              <p:cNvSpPr/>
              <p:nvPr/>
            </p:nvSpPr>
            <p:spPr>
              <a:xfrm>
                <a:off x="3118532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44" name="Group 1943">
              <a:extLst>
                <a:ext uri="{FF2B5EF4-FFF2-40B4-BE49-F238E27FC236}">
                  <a16:creationId xmlns:a16="http://schemas.microsoft.com/office/drawing/2014/main" id="{F81DC700-A057-5133-EED2-63D42038E51C}"/>
                </a:ext>
              </a:extLst>
            </p:cNvPr>
            <p:cNvGrpSpPr/>
            <p:nvPr/>
          </p:nvGrpSpPr>
          <p:grpSpPr>
            <a:xfrm>
              <a:off x="3347279" y="459794"/>
              <a:ext cx="877176" cy="223412"/>
              <a:chOff x="3347279" y="459794"/>
              <a:chExt cx="877176" cy="223412"/>
            </a:xfrm>
          </p:grpSpPr>
          <p:sp>
            <p:nvSpPr>
              <p:cNvPr id="1985" name="Rectangle 1984">
                <a:extLst>
                  <a:ext uri="{FF2B5EF4-FFF2-40B4-BE49-F238E27FC236}">
                    <a16:creationId xmlns:a16="http://schemas.microsoft.com/office/drawing/2014/main" id="{BF22DE24-DCB6-C1A7-7D6C-B761E97B77FC}"/>
                  </a:ext>
                </a:extLst>
              </p:cNvPr>
              <p:cNvSpPr/>
              <p:nvPr/>
            </p:nvSpPr>
            <p:spPr>
              <a:xfrm>
                <a:off x="3347279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86" name="Rectangle 1985">
                <a:extLst>
                  <a:ext uri="{FF2B5EF4-FFF2-40B4-BE49-F238E27FC236}">
                    <a16:creationId xmlns:a16="http://schemas.microsoft.com/office/drawing/2014/main" id="{4F3FBD6B-FC34-2003-F1DA-931A7D0684BE}"/>
                  </a:ext>
                </a:extLst>
              </p:cNvPr>
              <p:cNvSpPr/>
              <p:nvPr/>
            </p:nvSpPr>
            <p:spPr>
              <a:xfrm>
                <a:off x="3576026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87" name="Rectangle 1986">
                <a:extLst>
                  <a:ext uri="{FF2B5EF4-FFF2-40B4-BE49-F238E27FC236}">
                    <a16:creationId xmlns:a16="http://schemas.microsoft.com/office/drawing/2014/main" id="{3FF9BDC8-2F48-CC30-EFD4-7E79E6FBCB62}"/>
                  </a:ext>
                </a:extLst>
              </p:cNvPr>
              <p:cNvSpPr/>
              <p:nvPr/>
            </p:nvSpPr>
            <p:spPr>
              <a:xfrm>
                <a:off x="3804773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88" name="Rectangle 1987">
                <a:extLst>
                  <a:ext uri="{FF2B5EF4-FFF2-40B4-BE49-F238E27FC236}">
                    <a16:creationId xmlns:a16="http://schemas.microsoft.com/office/drawing/2014/main" id="{4DBFD33D-5591-B62E-811A-6EA2AE3F9E8F}"/>
                  </a:ext>
                </a:extLst>
              </p:cNvPr>
              <p:cNvSpPr/>
              <p:nvPr/>
            </p:nvSpPr>
            <p:spPr>
              <a:xfrm>
                <a:off x="4033520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45" name="Group 1944">
              <a:extLst>
                <a:ext uri="{FF2B5EF4-FFF2-40B4-BE49-F238E27FC236}">
                  <a16:creationId xmlns:a16="http://schemas.microsoft.com/office/drawing/2014/main" id="{1E5C45DD-86F2-F534-4DDE-518B2F9210C0}"/>
                </a:ext>
              </a:extLst>
            </p:cNvPr>
            <p:cNvGrpSpPr/>
            <p:nvPr/>
          </p:nvGrpSpPr>
          <p:grpSpPr>
            <a:xfrm>
              <a:off x="4262267" y="459794"/>
              <a:ext cx="877176" cy="223412"/>
              <a:chOff x="4262267" y="459794"/>
              <a:chExt cx="877176" cy="223412"/>
            </a:xfrm>
          </p:grpSpPr>
          <p:sp>
            <p:nvSpPr>
              <p:cNvPr id="1981" name="Rectangle 1980">
                <a:extLst>
                  <a:ext uri="{FF2B5EF4-FFF2-40B4-BE49-F238E27FC236}">
                    <a16:creationId xmlns:a16="http://schemas.microsoft.com/office/drawing/2014/main" id="{63DB4C47-E6A5-2B38-F4FA-1A1E3966A41F}"/>
                  </a:ext>
                </a:extLst>
              </p:cNvPr>
              <p:cNvSpPr/>
              <p:nvPr/>
            </p:nvSpPr>
            <p:spPr>
              <a:xfrm>
                <a:off x="4262267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82" name="Rectangle 1981">
                <a:extLst>
                  <a:ext uri="{FF2B5EF4-FFF2-40B4-BE49-F238E27FC236}">
                    <a16:creationId xmlns:a16="http://schemas.microsoft.com/office/drawing/2014/main" id="{443C798C-8B1F-FF7C-1CF0-DD5E4FCDF985}"/>
                  </a:ext>
                </a:extLst>
              </p:cNvPr>
              <p:cNvSpPr/>
              <p:nvPr/>
            </p:nvSpPr>
            <p:spPr>
              <a:xfrm>
                <a:off x="4491014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83" name="Rectangle 1982">
                <a:extLst>
                  <a:ext uri="{FF2B5EF4-FFF2-40B4-BE49-F238E27FC236}">
                    <a16:creationId xmlns:a16="http://schemas.microsoft.com/office/drawing/2014/main" id="{A3A72B6E-FFE4-0103-7C43-35134F0F992A}"/>
                  </a:ext>
                </a:extLst>
              </p:cNvPr>
              <p:cNvSpPr/>
              <p:nvPr/>
            </p:nvSpPr>
            <p:spPr>
              <a:xfrm>
                <a:off x="4719761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84" name="Rectangle 1983">
                <a:extLst>
                  <a:ext uri="{FF2B5EF4-FFF2-40B4-BE49-F238E27FC236}">
                    <a16:creationId xmlns:a16="http://schemas.microsoft.com/office/drawing/2014/main" id="{EE480261-5FE6-DC03-172D-95388061ECE4}"/>
                  </a:ext>
                </a:extLst>
              </p:cNvPr>
              <p:cNvSpPr/>
              <p:nvPr/>
            </p:nvSpPr>
            <p:spPr>
              <a:xfrm>
                <a:off x="4948508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46" name="Group 1945">
              <a:extLst>
                <a:ext uri="{FF2B5EF4-FFF2-40B4-BE49-F238E27FC236}">
                  <a16:creationId xmlns:a16="http://schemas.microsoft.com/office/drawing/2014/main" id="{92E5206C-44C5-ADE5-9E60-670F83C7AC3C}"/>
                </a:ext>
              </a:extLst>
            </p:cNvPr>
            <p:cNvGrpSpPr/>
            <p:nvPr/>
          </p:nvGrpSpPr>
          <p:grpSpPr>
            <a:xfrm>
              <a:off x="5177255" y="459794"/>
              <a:ext cx="877176" cy="223412"/>
              <a:chOff x="5177255" y="459794"/>
              <a:chExt cx="877176" cy="223412"/>
            </a:xfrm>
          </p:grpSpPr>
          <p:sp>
            <p:nvSpPr>
              <p:cNvPr id="1977" name="Rectangle 1976">
                <a:extLst>
                  <a:ext uri="{FF2B5EF4-FFF2-40B4-BE49-F238E27FC236}">
                    <a16:creationId xmlns:a16="http://schemas.microsoft.com/office/drawing/2014/main" id="{68D76C39-315C-FF85-E2CA-8885623074E3}"/>
                  </a:ext>
                </a:extLst>
              </p:cNvPr>
              <p:cNvSpPr/>
              <p:nvPr/>
            </p:nvSpPr>
            <p:spPr>
              <a:xfrm>
                <a:off x="5177255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78" name="Rectangle 1977">
                <a:extLst>
                  <a:ext uri="{FF2B5EF4-FFF2-40B4-BE49-F238E27FC236}">
                    <a16:creationId xmlns:a16="http://schemas.microsoft.com/office/drawing/2014/main" id="{06207417-C32F-900E-8F20-01DF89D0BDD1}"/>
                  </a:ext>
                </a:extLst>
              </p:cNvPr>
              <p:cNvSpPr/>
              <p:nvPr/>
            </p:nvSpPr>
            <p:spPr>
              <a:xfrm>
                <a:off x="5406002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79" name="Rectangle 1978">
                <a:extLst>
                  <a:ext uri="{FF2B5EF4-FFF2-40B4-BE49-F238E27FC236}">
                    <a16:creationId xmlns:a16="http://schemas.microsoft.com/office/drawing/2014/main" id="{D906698E-E3C2-507E-44D9-37BF47096C8B}"/>
                  </a:ext>
                </a:extLst>
              </p:cNvPr>
              <p:cNvSpPr/>
              <p:nvPr/>
            </p:nvSpPr>
            <p:spPr>
              <a:xfrm>
                <a:off x="5634749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80" name="Rectangle 1979">
                <a:extLst>
                  <a:ext uri="{FF2B5EF4-FFF2-40B4-BE49-F238E27FC236}">
                    <a16:creationId xmlns:a16="http://schemas.microsoft.com/office/drawing/2014/main" id="{F1FD2B61-D91D-E1FD-CEA0-620887524384}"/>
                  </a:ext>
                </a:extLst>
              </p:cNvPr>
              <p:cNvSpPr/>
              <p:nvPr/>
            </p:nvSpPr>
            <p:spPr>
              <a:xfrm>
                <a:off x="5863496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47" name="Group 1946">
              <a:extLst>
                <a:ext uri="{FF2B5EF4-FFF2-40B4-BE49-F238E27FC236}">
                  <a16:creationId xmlns:a16="http://schemas.microsoft.com/office/drawing/2014/main" id="{4F2D5EDE-0193-7D95-1EF6-F5093755C119}"/>
                </a:ext>
              </a:extLst>
            </p:cNvPr>
            <p:cNvGrpSpPr/>
            <p:nvPr/>
          </p:nvGrpSpPr>
          <p:grpSpPr>
            <a:xfrm>
              <a:off x="6092243" y="459794"/>
              <a:ext cx="877176" cy="223412"/>
              <a:chOff x="6092243" y="459794"/>
              <a:chExt cx="877176" cy="223412"/>
            </a:xfrm>
          </p:grpSpPr>
          <p:sp>
            <p:nvSpPr>
              <p:cNvPr id="1973" name="Rectangle 1972">
                <a:extLst>
                  <a:ext uri="{FF2B5EF4-FFF2-40B4-BE49-F238E27FC236}">
                    <a16:creationId xmlns:a16="http://schemas.microsoft.com/office/drawing/2014/main" id="{3AF5AF3E-B17F-C3CE-AB84-F208F2FE746B}"/>
                  </a:ext>
                </a:extLst>
              </p:cNvPr>
              <p:cNvSpPr/>
              <p:nvPr/>
            </p:nvSpPr>
            <p:spPr>
              <a:xfrm>
                <a:off x="6092243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74" name="Rectangle 1973">
                <a:extLst>
                  <a:ext uri="{FF2B5EF4-FFF2-40B4-BE49-F238E27FC236}">
                    <a16:creationId xmlns:a16="http://schemas.microsoft.com/office/drawing/2014/main" id="{409B1D1D-A12A-69D1-BA0D-A40BCB71AAD9}"/>
                  </a:ext>
                </a:extLst>
              </p:cNvPr>
              <p:cNvSpPr/>
              <p:nvPr/>
            </p:nvSpPr>
            <p:spPr>
              <a:xfrm>
                <a:off x="6320990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75" name="Rectangle 1974">
                <a:extLst>
                  <a:ext uri="{FF2B5EF4-FFF2-40B4-BE49-F238E27FC236}">
                    <a16:creationId xmlns:a16="http://schemas.microsoft.com/office/drawing/2014/main" id="{600D5DE5-8B0C-C26E-D8AF-B5B96DA5CA5F}"/>
                  </a:ext>
                </a:extLst>
              </p:cNvPr>
              <p:cNvSpPr/>
              <p:nvPr/>
            </p:nvSpPr>
            <p:spPr>
              <a:xfrm>
                <a:off x="6549737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76" name="Rectangle 1975">
                <a:extLst>
                  <a:ext uri="{FF2B5EF4-FFF2-40B4-BE49-F238E27FC236}">
                    <a16:creationId xmlns:a16="http://schemas.microsoft.com/office/drawing/2014/main" id="{BD5952A2-7FF8-4043-0650-41D34CDABBB7}"/>
                  </a:ext>
                </a:extLst>
              </p:cNvPr>
              <p:cNvSpPr/>
              <p:nvPr/>
            </p:nvSpPr>
            <p:spPr>
              <a:xfrm>
                <a:off x="6778484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48" name="Group 1947">
              <a:extLst>
                <a:ext uri="{FF2B5EF4-FFF2-40B4-BE49-F238E27FC236}">
                  <a16:creationId xmlns:a16="http://schemas.microsoft.com/office/drawing/2014/main" id="{83BA1CA9-6A15-A293-949F-527C1AF07243}"/>
                </a:ext>
              </a:extLst>
            </p:cNvPr>
            <p:cNvGrpSpPr/>
            <p:nvPr/>
          </p:nvGrpSpPr>
          <p:grpSpPr>
            <a:xfrm>
              <a:off x="7007231" y="459794"/>
              <a:ext cx="877176" cy="223412"/>
              <a:chOff x="7007231" y="459794"/>
              <a:chExt cx="877176" cy="223412"/>
            </a:xfrm>
          </p:grpSpPr>
          <p:sp>
            <p:nvSpPr>
              <p:cNvPr id="1969" name="Rectangle 1968">
                <a:extLst>
                  <a:ext uri="{FF2B5EF4-FFF2-40B4-BE49-F238E27FC236}">
                    <a16:creationId xmlns:a16="http://schemas.microsoft.com/office/drawing/2014/main" id="{C35C6FBA-CE6F-B0AC-1D80-06EB28581643}"/>
                  </a:ext>
                </a:extLst>
              </p:cNvPr>
              <p:cNvSpPr/>
              <p:nvPr/>
            </p:nvSpPr>
            <p:spPr>
              <a:xfrm>
                <a:off x="7007231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70" name="Rectangle 1969">
                <a:extLst>
                  <a:ext uri="{FF2B5EF4-FFF2-40B4-BE49-F238E27FC236}">
                    <a16:creationId xmlns:a16="http://schemas.microsoft.com/office/drawing/2014/main" id="{99B03470-F1D5-C925-C581-4F17FAF4DF71}"/>
                  </a:ext>
                </a:extLst>
              </p:cNvPr>
              <p:cNvSpPr/>
              <p:nvPr/>
            </p:nvSpPr>
            <p:spPr>
              <a:xfrm>
                <a:off x="7235978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71" name="Rectangle 1970">
                <a:extLst>
                  <a:ext uri="{FF2B5EF4-FFF2-40B4-BE49-F238E27FC236}">
                    <a16:creationId xmlns:a16="http://schemas.microsoft.com/office/drawing/2014/main" id="{FA26950B-7183-DCBF-C84E-6AE6233F8F84}"/>
                  </a:ext>
                </a:extLst>
              </p:cNvPr>
              <p:cNvSpPr/>
              <p:nvPr/>
            </p:nvSpPr>
            <p:spPr>
              <a:xfrm>
                <a:off x="7464725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72" name="Rectangle 1971">
                <a:extLst>
                  <a:ext uri="{FF2B5EF4-FFF2-40B4-BE49-F238E27FC236}">
                    <a16:creationId xmlns:a16="http://schemas.microsoft.com/office/drawing/2014/main" id="{41B33DDF-3A4D-DBAB-BADC-29B9330DEDE2}"/>
                  </a:ext>
                </a:extLst>
              </p:cNvPr>
              <p:cNvSpPr/>
              <p:nvPr/>
            </p:nvSpPr>
            <p:spPr>
              <a:xfrm>
                <a:off x="7693472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49" name="Group 1948">
              <a:extLst>
                <a:ext uri="{FF2B5EF4-FFF2-40B4-BE49-F238E27FC236}">
                  <a16:creationId xmlns:a16="http://schemas.microsoft.com/office/drawing/2014/main" id="{B229C42D-5D1A-A06D-854D-B20F80D33EB2}"/>
                </a:ext>
              </a:extLst>
            </p:cNvPr>
            <p:cNvGrpSpPr/>
            <p:nvPr/>
          </p:nvGrpSpPr>
          <p:grpSpPr>
            <a:xfrm>
              <a:off x="7922219" y="459794"/>
              <a:ext cx="877176" cy="223412"/>
              <a:chOff x="7922219" y="459794"/>
              <a:chExt cx="877176" cy="223412"/>
            </a:xfrm>
          </p:grpSpPr>
          <p:sp>
            <p:nvSpPr>
              <p:cNvPr id="1965" name="Rectangle 1964">
                <a:extLst>
                  <a:ext uri="{FF2B5EF4-FFF2-40B4-BE49-F238E27FC236}">
                    <a16:creationId xmlns:a16="http://schemas.microsoft.com/office/drawing/2014/main" id="{EC0DF0A6-E17F-1357-7C99-D8E8AE000C82}"/>
                  </a:ext>
                </a:extLst>
              </p:cNvPr>
              <p:cNvSpPr/>
              <p:nvPr/>
            </p:nvSpPr>
            <p:spPr>
              <a:xfrm>
                <a:off x="7922219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66" name="Rectangle 1965">
                <a:extLst>
                  <a:ext uri="{FF2B5EF4-FFF2-40B4-BE49-F238E27FC236}">
                    <a16:creationId xmlns:a16="http://schemas.microsoft.com/office/drawing/2014/main" id="{E5792233-3DCD-4D31-F7F6-1D0ADC8E9EF3}"/>
                  </a:ext>
                </a:extLst>
              </p:cNvPr>
              <p:cNvSpPr/>
              <p:nvPr/>
            </p:nvSpPr>
            <p:spPr>
              <a:xfrm>
                <a:off x="8150966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67" name="Rectangle 1966">
                <a:extLst>
                  <a:ext uri="{FF2B5EF4-FFF2-40B4-BE49-F238E27FC236}">
                    <a16:creationId xmlns:a16="http://schemas.microsoft.com/office/drawing/2014/main" id="{EB5308FC-EF06-CB43-2326-31D76F8F5E88}"/>
                  </a:ext>
                </a:extLst>
              </p:cNvPr>
              <p:cNvSpPr/>
              <p:nvPr/>
            </p:nvSpPr>
            <p:spPr>
              <a:xfrm>
                <a:off x="8379713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68" name="Rectangle 1967">
                <a:extLst>
                  <a:ext uri="{FF2B5EF4-FFF2-40B4-BE49-F238E27FC236}">
                    <a16:creationId xmlns:a16="http://schemas.microsoft.com/office/drawing/2014/main" id="{F7EA2573-E787-C8E2-E8CA-DB09B9FFA86C}"/>
                  </a:ext>
                </a:extLst>
              </p:cNvPr>
              <p:cNvSpPr/>
              <p:nvPr/>
            </p:nvSpPr>
            <p:spPr>
              <a:xfrm>
                <a:off x="8608460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50" name="Group 1949">
              <a:extLst>
                <a:ext uri="{FF2B5EF4-FFF2-40B4-BE49-F238E27FC236}">
                  <a16:creationId xmlns:a16="http://schemas.microsoft.com/office/drawing/2014/main" id="{FDE649AA-3E79-64CF-3168-AF672BDF3C25}"/>
                </a:ext>
              </a:extLst>
            </p:cNvPr>
            <p:cNvGrpSpPr/>
            <p:nvPr/>
          </p:nvGrpSpPr>
          <p:grpSpPr>
            <a:xfrm>
              <a:off x="8837207" y="459794"/>
              <a:ext cx="877176" cy="223412"/>
              <a:chOff x="8837207" y="459794"/>
              <a:chExt cx="877176" cy="223412"/>
            </a:xfrm>
          </p:grpSpPr>
          <p:sp>
            <p:nvSpPr>
              <p:cNvPr id="1961" name="Rectangle 1960">
                <a:extLst>
                  <a:ext uri="{FF2B5EF4-FFF2-40B4-BE49-F238E27FC236}">
                    <a16:creationId xmlns:a16="http://schemas.microsoft.com/office/drawing/2014/main" id="{E9E35977-2E25-C138-D2E8-5106469F91C0}"/>
                  </a:ext>
                </a:extLst>
              </p:cNvPr>
              <p:cNvSpPr/>
              <p:nvPr/>
            </p:nvSpPr>
            <p:spPr>
              <a:xfrm>
                <a:off x="8837207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62" name="Rectangle 1961">
                <a:extLst>
                  <a:ext uri="{FF2B5EF4-FFF2-40B4-BE49-F238E27FC236}">
                    <a16:creationId xmlns:a16="http://schemas.microsoft.com/office/drawing/2014/main" id="{2DADDC83-05EF-90D1-AEB7-7D87F057B2BC}"/>
                  </a:ext>
                </a:extLst>
              </p:cNvPr>
              <p:cNvSpPr/>
              <p:nvPr/>
            </p:nvSpPr>
            <p:spPr>
              <a:xfrm>
                <a:off x="9065954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63" name="Rectangle 1962">
                <a:extLst>
                  <a:ext uri="{FF2B5EF4-FFF2-40B4-BE49-F238E27FC236}">
                    <a16:creationId xmlns:a16="http://schemas.microsoft.com/office/drawing/2014/main" id="{EDE97527-B675-F449-4EC2-1BB94CE8DFE8}"/>
                  </a:ext>
                </a:extLst>
              </p:cNvPr>
              <p:cNvSpPr/>
              <p:nvPr/>
            </p:nvSpPr>
            <p:spPr>
              <a:xfrm>
                <a:off x="9294701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64" name="Rectangle 1963">
                <a:extLst>
                  <a:ext uri="{FF2B5EF4-FFF2-40B4-BE49-F238E27FC236}">
                    <a16:creationId xmlns:a16="http://schemas.microsoft.com/office/drawing/2014/main" id="{29FAF9F6-86CE-BCEE-A963-545EE4FA389C}"/>
                  </a:ext>
                </a:extLst>
              </p:cNvPr>
              <p:cNvSpPr/>
              <p:nvPr/>
            </p:nvSpPr>
            <p:spPr>
              <a:xfrm>
                <a:off x="9523448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51" name="Group 1950">
              <a:extLst>
                <a:ext uri="{FF2B5EF4-FFF2-40B4-BE49-F238E27FC236}">
                  <a16:creationId xmlns:a16="http://schemas.microsoft.com/office/drawing/2014/main" id="{2894F8A2-0FA9-CF1C-5119-46B150C47FD4}"/>
                </a:ext>
              </a:extLst>
            </p:cNvPr>
            <p:cNvGrpSpPr/>
            <p:nvPr/>
          </p:nvGrpSpPr>
          <p:grpSpPr>
            <a:xfrm>
              <a:off x="9752195" y="459794"/>
              <a:ext cx="877176" cy="223412"/>
              <a:chOff x="9752195" y="459794"/>
              <a:chExt cx="877176" cy="223412"/>
            </a:xfrm>
          </p:grpSpPr>
          <p:sp>
            <p:nvSpPr>
              <p:cNvPr id="1957" name="Rectangle 1956">
                <a:extLst>
                  <a:ext uri="{FF2B5EF4-FFF2-40B4-BE49-F238E27FC236}">
                    <a16:creationId xmlns:a16="http://schemas.microsoft.com/office/drawing/2014/main" id="{303D6419-AD25-A732-9E87-F604C40C2167}"/>
                  </a:ext>
                </a:extLst>
              </p:cNvPr>
              <p:cNvSpPr/>
              <p:nvPr/>
            </p:nvSpPr>
            <p:spPr>
              <a:xfrm>
                <a:off x="9752195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58" name="Rectangle 1957">
                <a:extLst>
                  <a:ext uri="{FF2B5EF4-FFF2-40B4-BE49-F238E27FC236}">
                    <a16:creationId xmlns:a16="http://schemas.microsoft.com/office/drawing/2014/main" id="{8AABAEB0-4C73-B59A-0158-B1C5E8988FD2}"/>
                  </a:ext>
                </a:extLst>
              </p:cNvPr>
              <p:cNvSpPr/>
              <p:nvPr/>
            </p:nvSpPr>
            <p:spPr>
              <a:xfrm>
                <a:off x="9980942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59" name="Rectangle 1958">
                <a:extLst>
                  <a:ext uri="{FF2B5EF4-FFF2-40B4-BE49-F238E27FC236}">
                    <a16:creationId xmlns:a16="http://schemas.microsoft.com/office/drawing/2014/main" id="{9CAF1463-ADB8-C07D-7DF9-4AEEC7C83A51}"/>
                  </a:ext>
                </a:extLst>
              </p:cNvPr>
              <p:cNvSpPr/>
              <p:nvPr/>
            </p:nvSpPr>
            <p:spPr>
              <a:xfrm>
                <a:off x="10209689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60" name="Rectangle 1959">
                <a:extLst>
                  <a:ext uri="{FF2B5EF4-FFF2-40B4-BE49-F238E27FC236}">
                    <a16:creationId xmlns:a16="http://schemas.microsoft.com/office/drawing/2014/main" id="{911F8EC9-328A-1EF8-B48E-E2270E5444AD}"/>
                  </a:ext>
                </a:extLst>
              </p:cNvPr>
              <p:cNvSpPr/>
              <p:nvPr/>
            </p:nvSpPr>
            <p:spPr>
              <a:xfrm>
                <a:off x="10438436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52" name="Group 1951">
              <a:extLst>
                <a:ext uri="{FF2B5EF4-FFF2-40B4-BE49-F238E27FC236}">
                  <a16:creationId xmlns:a16="http://schemas.microsoft.com/office/drawing/2014/main" id="{5C58052E-E071-9A02-DE4F-EA416D4C6A43}"/>
                </a:ext>
              </a:extLst>
            </p:cNvPr>
            <p:cNvGrpSpPr/>
            <p:nvPr/>
          </p:nvGrpSpPr>
          <p:grpSpPr>
            <a:xfrm>
              <a:off x="10667183" y="459794"/>
              <a:ext cx="877182" cy="223412"/>
              <a:chOff x="10667183" y="459794"/>
              <a:chExt cx="877182" cy="223412"/>
            </a:xfrm>
          </p:grpSpPr>
          <p:sp>
            <p:nvSpPr>
              <p:cNvPr id="1953" name="Rectangle 1952">
                <a:extLst>
                  <a:ext uri="{FF2B5EF4-FFF2-40B4-BE49-F238E27FC236}">
                    <a16:creationId xmlns:a16="http://schemas.microsoft.com/office/drawing/2014/main" id="{866D21FD-DB67-9444-C82C-09C4360F334C}"/>
                  </a:ext>
                </a:extLst>
              </p:cNvPr>
              <p:cNvSpPr/>
              <p:nvPr/>
            </p:nvSpPr>
            <p:spPr>
              <a:xfrm>
                <a:off x="10667183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54" name="Rectangle 1953">
                <a:extLst>
                  <a:ext uri="{FF2B5EF4-FFF2-40B4-BE49-F238E27FC236}">
                    <a16:creationId xmlns:a16="http://schemas.microsoft.com/office/drawing/2014/main" id="{3B802E06-0A11-DE14-0A8B-D5EEA568BE6D}"/>
                  </a:ext>
                </a:extLst>
              </p:cNvPr>
              <p:cNvSpPr/>
              <p:nvPr/>
            </p:nvSpPr>
            <p:spPr>
              <a:xfrm>
                <a:off x="10895930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55" name="Rectangle 1954">
                <a:extLst>
                  <a:ext uri="{FF2B5EF4-FFF2-40B4-BE49-F238E27FC236}">
                    <a16:creationId xmlns:a16="http://schemas.microsoft.com/office/drawing/2014/main" id="{FC1C46D5-3AE5-5FDC-1933-E71FBCC4C84C}"/>
                  </a:ext>
                </a:extLst>
              </p:cNvPr>
              <p:cNvSpPr/>
              <p:nvPr/>
            </p:nvSpPr>
            <p:spPr>
              <a:xfrm>
                <a:off x="11124677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56" name="Rectangle 1955">
                <a:extLst>
                  <a:ext uri="{FF2B5EF4-FFF2-40B4-BE49-F238E27FC236}">
                    <a16:creationId xmlns:a16="http://schemas.microsoft.com/office/drawing/2014/main" id="{DD113EA0-9164-56DE-9ADC-F274DB726A8C}"/>
                  </a:ext>
                </a:extLst>
              </p:cNvPr>
              <p:cNvSpPr/>
              <p:nvPr/>
            </p:nvSpPr>
            <p:spPr>
              <a:xfrm>
                <a:off x="11353430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01" name="Group 2000">
            <a:extLst>
              <a:ext uri="{FF2B5EF4-FFF2-40B4-BE49-F238E27FC236}">
                <a16:creationId xmlns:a16="http://schemas.microsoft.com/office/drawing/2014/main" id="{8F060EBE-E6EA-4876-B34F-924EFF2243F9}"/>
              </a:ext>
            </a:extLst>
          </p:cNvPr>
          <p:cNvGrpSpPr/>
          <p:nvPr/>
        </p:nvGrpSpPr>
        <p:grpSpPr>
          <a:xfrm>
            <a:off x="920130" y="3000247"/>
            <a:ext cx="10942050" cy="223412"/>
            <a:chOff x="754715" y="612194"/>
            <a:chExt cx="10942050" cy="223412"/>
          </a:xfrm>
        </p:grpSpPr>
        <p:grpSp>
          <p:nvGrpSpPr>
            <p:cNvPr id="2002" name="Group 2001">
              <a:extLst>
                <a:ext uri="{FF2B5EF4-FFF2-40B4-BE49-F238E27FC236}">
                  <a16:creationId xmlns:a16="http://schemas.microsoft.com/office/drawing/2014/main" id="{4D1FCE42-B1A7-996F-9DC5-60840A9F4D9F}"/>
                </a:ext>
              </a:extLst>
            </p:cNvPr>
            <p:cNvGrpSpPr/>
            <p:nvPr/>
          </p:nvGrpSpPr>
          <p:grpSpPr>
            <a:xfrm>
              <a:off x="754715" y="612194"/>
              <a:ext cx="877176" cy="223412"/>
              <a:chOff x="602315" y="459794"/>
              <a:chExt cx="877176" cy="223412"/>
            </a:xfrm>
          </p:grpSpPr>
          <p:sp>
            <p:nvSpPr>
              <p:cNvPr id="2058" name="Rectangle 2057">
                <a:extLst>
                  <a:ext uri="{FF2B5EF4-FFF2-40B4-BE49-F238E27FC236}">
                    <a16:creationId xmlns:a16="http://schemas.microsoft.com/office/drawing/2014/main" id="{3F2AB3EA-D107-D941-49E4-E637D091F195}"/>
                  </a:ext>
                </a:extLst>
              </p:cNvPr>
              <p:cNvSpPr/>
              <p:nvPr/>
            </p:nvSpPr>
            <p:spPr>
              <a:xfrm>
                <a:off x="602315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59" name="Rectangle 2058">
                <a:extLst>
                  <a:ext uri="{FF2B5EF4-FFF2-40B4-BE49-F238E27FC236}">
                    <a16:creationId xmlns:a16="http://schemas.microsoft.com/office/drawing/2014/main" id="{48D6EAF8-2D09-6436-BB06-04ADA1F8D19C}"/>
                  </a:ext>
                </a:extLst>
              </p:cNvPr>
              <p:cNvSpPr/>
              <p:nvPr/>
            </p:nvSpPr>
            <p:spPr>
              <a:xfrm>
                <a:off x="831062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60" name="Rectangle 2059">
                <a:extLst>
                  <a:ext uri="{FF2B5EF4-FFF2-40B4-BE49-F238E27FC236}">
                    <a16:creationId xmlns:a16="http://schemas.microsoft.com/office/drawing/2014/main" id="{74604BCF-A030-85E7-6D9E-C5A8D43C34A6}"/>
                  </a:ext>
                </a:extLst>
              </p:cNvPr>
              <p:cNvSpPr/>
              <p:nvPr/>
            </p:nvSpPr>
            <p:spPr>
              <a:xfrm>
                <a:off x="1059809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61" name="Rectangle 2060">
                <a:extLst>
                  <a:ext uri="{FF2B5EF4-FFF2-40B4-BE49-F238E27FC236}">
                    <a16:creationId xmlns:a16="http://schemas.microsoft.com/office/drawing/2014/main" id="{5B3449C6-6E68-778A-D7A3-D2515C44F484}"/>
                  </a:ext>
                </a:extLst>
              </p:cNvPr>
              <p:cNvSpPr/>
              <p:nvPr/>
            </p:nvSpPr>
            <p:spPr>
              <a:xfrm>
                <a:off x="1288556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003" name="Group 2002">
              <a:extLst>
                <a:ext uri="{FF2B5EF4-FFF2-40B4-BE49-F238E27FC236}">
                  <a16:creationId xmlns:a16="http://schemas.microsoft.com/office/drawing/2014/main" id="{E7D3B5D0-52B7-230F-E3DC-17FE56972912}"/>
                </a:ext>
              </a:extLst>
            </p:cNvPr>
            <p:cNvGrpSpPr/>
            <p:nvPr/>
          </p:nvGrpSpPr>
          <p:grpSpPr>
            <a:xfrm>
              <a:off x="1669703" y="612194"/>
              <a:ext cx="877176" cy="223412"/>
              <a:chOff x="1517303" y="459794"/>
              <a:chExt cx="877176" cy="223412"/>
            </a:xfrm>
          </p:grpSpPr>
          <p:sp>
            <p:nvSpPr>
              <p:cNvPr id="2054" name="Rectangle 2053">
                <a:extLst>
                  <a:ext uri="{FF2B5EF4-FFF2-40B4-BE49-F238E27FC236}">
                    <a16:creationId xmlns:a16="http://schemas.microsoft.com/office/drawing/2014/main" id="{4ADFA6D8-0459-9D02-CBA0-03D0145B8AE3}"/>
                  </a:ext>
                </a:extLst>
              </p:cNvPr>
              <p:cNvSpPr/>
              <p:nvPr/>
            </p:nvSpPr>
            <p:spPr>
              <a:xfrm>
                <a:off x="1517303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55" name="Rectangle 2054">
                <a:extLst>
                  <a:ext uri="{FF2B5EF4-FFF2-40B4-BE49-F238E27FC236}">
                    <a16:creationId xmlns:a16="http://schemas.microsoft.com/office/drawing/2014/main" id="{EB8A865C-1E58-B88B-ABB5-01540623A6D3}"/>
                  </a:ext>
                </a:extLst>
              </p:cNvPr>
              <p:cNvSpPr/>
              <p:nvPr/>
            </p:nvSpPr>
            <p:spPr>
              <a:xfrm>
                <a:off x="1746050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56" name="Rectangle 2055">
                <a:extLst>
                  <a:ext uri="{FF2B5EF4-FFF2-40B4-BE49-F238E27FC236}">
                    <a16:creationId xmlns:a16="http://schemas.microsoft.com/office/drawing/2014/main" id="{2F77A455-C58E-332A-CA6C-B3E39DC8345A}"/>
                  </a:ext>
                </a:extLst>
              </p:cNvPr>
              <p:cNvSpPr/>
              <p:nvPr/>
            </p:nvSpPr>
            <p:spPr>
              <a:xfrm>
                <a:off x="1974797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57" name="Rectangle 2056">
                <a:extLst>
                  <a:ext uri="{FF2B5EF4-FFF2-40B4-BE49-F238E27FC236}">
                    <a16:creationId xmlns:a16="http://schemas.microsoft.com/office/drawing/2014/main" id="{365545AB-7E1C-0917-7F1B-94E165CE96E7}"/>
                  </a:ext>
                </a:extLst>
              </p:cNvPr>
              <p:cNvSpPr/>
              <p:nvPr/>
            </p:nvSpPr>
            <p:spPr>
              <a:xfrm>
                <a:off x="2203544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004" name="Group 2003">
              <a:extLst>
                <a:ext uri="{FF2B5EF4-FFF2-40B4-BE49-F238E27FC236}">
                  <a16:creationId xmlns:a16="http://schemas.microsoft.com/office/drawing/2014/main" id="{982C4164-A9C1-8F67-EBAB-D3CEEE251414}"/>
                </a:ext>
              </a:extLst>
            </p:cNvPr>
            <p:cNvGrpSpPr/>
            <p:nvPr/>
          </p:nvGrpSpPr>
          <p:grpSpPr>
            <a:xfrm>
              <a:off x="2584691" y="612194"/>
              <a:ext cx="877176" cy="223412"/>
              <a:chOff x="2432291" y="459794"/>
              <a:chExt cx="877176" cy="223412"/>
            </a:xfrm>
          </p:grpSpPr>
          <p:sp>
            <p:nvSpPr>
              <p:cNvPr id="2050" name="Rectangle 2049">
                <a:extLst>
                  <a:ext uri="{FF2B5EF4-FFF2-40B4-BE49-F238E27FC236}">
                    <a16:creationId xmlns:a16="http://schemas.microsoft.com/office/drawing/2014/main" id="{65F32A19-B23A-24D8-83FC-54947C59964E}"/>
                  </a:ext>
                </a:extLst>
              </p:cNvPr>
              <p:cNvSpPr/>
              <p:nvPr/>
            </p:nvSpPr>
            <p:spPr>
              <a:xfrm>
                <a:off x="2432291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51" name="Rectangle 2050">
                <a:extLst>
                  <a:ext uri="{FF2B5EF4-FFF2-40B4-BE49-F238E27FC236}">
                    <a16:creationId xmlns:a16="http://schemas.microsoft.com/office/drawing/2014/main" id="{21EEB304-C152-5AEC-8981-F65089ED5702}"/>
                  </a:ext>
                </a:extLst>
              </p:cNvPr>
              <p:cNvSpPr/>
              <p:nvPr/>
            </p:nvSpPr>
            <p:spPr>
              <a:xfrm>
                <a:off x="2661038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52" name="Rectangle 2051">
                <a:extLst>
                  <a:ext uri="{FF2B5EF4-FFF2-40B4-BE49-F238E27FC236}">
                    <a16:creationId xmlns:a16="http://schemas.microsoft.com/office/drawing/2014/main" id="{E14B7514-FC0A-DE6B-47A2-7E9E3029C939}"/>
                  </a:ext>
                </a:extLst>
              </p:cNvPr>
              <p:cNvSpPr/>
              <p:nvPr/>
            </p:nvSpPr>
            <p:spPr>
              <a:xfrm>
                <a:off x="2889785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53" name="Rectangle 2052">
                <a:extLst>
                  <a:ext uri="{FF2B5EF4-FFF2-40B4-BE49-F238E27FC236}">
                    <a16:creationId xmlns:a16="http://schemas.microsoft.com/office/drawing/2014/main" id="{9F0E636D-B000-0A21-735D-6211086041BD}"/>
                  </a:ext>
                </a:extLst>
              </p:cNvPr>
              <p:cNvSpPr/>
              <p:nvPr/>
            </p:nvSpPr>
            <p:spPr>
              <a:xfrm>
                <a:off x="3118532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005" name="Group 2004">
              <a:extLst>
                <a:ext uri="{FF2B5EF4-FFF2-40B4-BE49-F238E27FC236}">
                  <a16:creationId xmlns:a16="http://schemas.microsoft.com/office/drawing/2014/main" id="{989710B7-1805-6861-C0F6-AB77BBF8B11E}"/>
                </a:ext>
              </a:extLst>
            </p:cNvPr>
            <p:cNvGrpSpPr/>
            <p:nvPr/>
          </p:nvGrpSpPr>
          <p:grpSpPr>
            <a:xfrm>
              <a:off x="3499679" y="612194"/>
              <a:ext cx="877176" cy="223412"/>
              <a:chOff x="3347279" y="459794"/>
              <a:chExt cx="877176" cy="223412"/>
            </a:xfrm>
          </p:grpSpPr>
          <p:sp>
            <p:nvSpPr>
              <p:cNvPr id="2046" name="Rectangle 2045">
                <a:extLst>
                  <a:ext uri="{FF2B5EF4-FFF2-40B4-BE49-F238E27FC236}">
                    <a16:creationId xmlns:a16="http://schemas.microsoft.com/office/drawing/2014/main" id="{E1A1D4A7-CA48-BCAE-F73F-F52960886FA8}"/>
                  </a:ext>
                </a:extLst>
              </p:cNvPr>
              <p:cNvSpPr/>
              <p:nvPr/>
            </p:nvSpPr>
            <p:spPr>
              <a:xfrm>
                <a:off x="3347279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47" name="Rectangle 2046">
                <a:extLst>
                  <a:ext uri="{FF2B5EF4-FFF2-40B4-BE49-F238E27FC236}">
                    <a16:creationId xmlns:a16="http://schemas.microsoft.com/office/drawing/2014/main" id="{8758B7DE-F224-308B-EAE5-346BA3F4DB09}"/>
                  </a:ext>
                </a:extLst>
              </p:cNvPr>
              <p:cNvSpPr/>
              <p:nvPr/>
            </p:nvSpPr>
            <p:spPr>
              <a:xfrm>
                <a:off x="3576026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48" name="Rectangle 2047">
                <a:extLst>
                  <a:ext uri="{FF2B5EF4-FFF2-40B4-BE49-F238E27FC236}">
                    <a16:creationId xmlns:a16="http://schemas.microsoft.com/office/drawing/2014/main" id="{76978FA0-4B6C-5C44-3C6F-66FDA6CBE062}"/>
                  </a:ext>
                </a:extLst>
              </p:cNvPr>
              <p:cNvSpPr/>
              <p:nvPr/>
            </p:nvSpPr>
            <p:spPr>
              <a:xfrm>
                <a:off x="3804773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49" name="Rectangle 2048">
                <a:extLst>
                  <a:ext uri="{FF2B5EF4-FFF2-40B4-BE49-F238E27FC236}">
                    <a16:creationId xmlns:a16="http://schemas.microsoft.com/office/drawing/2014/main" id="{D58CF546-5A87-242C-EDB7-3FAFB194873B}"/>
                  </a:ext>
                </a:extLst>
              </p:cNvPr>
              <p:cNvSpPr/>
              <p:nvPr/>
            </p:nvSpPr>
            <p:spPr>
              <a:xfrm>
                <a:off x="4033520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006" name="Group 2005">
              <a:extLst>
                <a:ext uri="{FF2B5EF4-FFF2-40B4-BE49-F238E27FC236}">
                  <a16:creationId xmlns:a16="http://schemas.microsoft.com/office/drawing/2014/main" id="{8F0B20BF-B764-B224-9C95-E38DA4440D43}"/>
                </a:ext>
              </a:extLst>
            </p:cNvPr>
            <p:cNvGrpSpPr/>
            <p:nvPr/>
          </p:nvGrpSpPr>
          <p:grpSpPr>
            <a:xfrm>
              <a:off x="4414667" y="612194"/>
              <a:ext cx="877176" cy="223412"/>
              <a:chOff x="4262267" y="459794"/>
              <a:chExt cx="877176" cy="223412"/>
            </a:xfrm>
          </p:grpSpPr>
          <p:sp>
            <p:nvSpPr>
              <p:cNvPr id="2042" name="Rectangle 2041">
                <a:extLst>
                  <a:ext uri="{FF2B5EF4-FFF2-40B4-BE49-F238E27FC236}">
                    <a16:creationId xmlns:a16="http://schemas.microsoft.com/office/drawing/2014/main" id="{7D05AF22-EF9B-3E86-E297-D662D1D25019}"/>
                  </a:ext>
                </a:extLst>
              </p:cNvPr>
              <p:cNvSpPr/>
              <p:nvPr/>
            </p:nvSpPr>
            <p:spPr>
              <a:xfrm>
                <a:off x="4262267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43" name="Rectangle 2042">
                <a:extLst>
                  <a:ext uri="{FF2B5EF4-FFF2-40B4-BE49-F238E27FC236}">
                    <a16:creationId xmlns:a16="http://schemas.microsoft.com/office/drawing/2014/main" id="{84EC4609-98DB-D07E-D005-D6724BC8F33A}"/>
                  </a:ext>
                </a:extLst>
              </p:cNvPr>
              <p:cNvSpPr/>
              <p:nvPr/>
            </p:nvSpPr>
            <p:spPr>
              <a:xfrm>
                <a:off x="4491014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44" name="Rectangle 2043">
                <a:extLst>
                  <a:ext uri="{FF2B5EF4-FFF2-40B4-BE49-F238E27FC236}">
                    <a16:creationId xmlns:a16="http://schemas.microsoft.com/office/drawing/2014/main" id="{5274524B-C031-E196-DAF5-EFD508DE3039}"/>
                  </a:ext>
                </a:extLst>
              </p:cNvPr>
              <p:cNvSpPr/>
              <p:nvPr/>
            </p:nvSpPr>
            <p:spPr>
              <a:xfrm>
                <a:off x="4719761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45" name="Rectangle 2044">
                <a:extLst>
                  <a:ext uri="{FF2B5EF4-FFF2-40B4-BE49-F238E27FC236}">
                    <a16:creationId xmlns:a16="http://schemas.microsoft.com/office/drawing/2014/main" id="{AF34F7F3-AED1-151C-E849-231C61266F2F}"/>
                  </a:ext>
                </a:extLst>
              </p:cNvPr>
              <p:cNvSpPr/>
              <p:nvPr/>
            </p:nvSpPr>
            <p:spPr>
              <a:xfrm>
                <a:off x="4948508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007" name="Group 2006">
              <a:extLst>
                <a:ext uri="{FF2B5EF4-FFF2-40B4-BE49-F238E27FC236}">
                  <a16:creationId xmlns:a16="http://schemas.microsoft.com/office/drawing/2014/main" id="{8AF480A3-D101-A7D0-4D1F-4DBF0FBDD488}"/>
                </a:ext>
              </a:extLst>
            </p:cNvPr>
            <p:cNvGrpSpPr/>
            <p:nvPr/>
          </p:nvGrpSpPr>
          <p:grpSpPr>
            <a:xfrm>
              <a:off x="5329655" y="612194"/>
              <a:ext cx="877176" cy="223412"/>
              <a:chOff x="5177255" y="459794"/>
              <a:chExt cx="877176" cy="223412"/>
            </a:xfrm>
          </p:grpSpPr>
          <p:sp>
            <p:nvSpPr>
              <p:cNvPr id="2038" name="Rectangle 2037">
                <a:extLst>
                  <a:ext uri="{FF2B5EF4-FFF2-40B4-BE49-F238E27FC236}">
                    <a16:creationId xmlns:a16="http://schemas.microsoft.com/office/drawing/2014/main" id="{2A75C6B8-C456-F0E0-584D-CBE5DFAFFB0B}"/>
                  </a:ext>
                </a:extLst>
              </p:cNvPr>
              <p:cNvSpPr/>
              <p:nvPr/>
            </p:nvSpPr>
            <p:spPr>
              <a:xfrm>
                <a:off x="5177255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39" name="Rectangle 2038">
                <a:extLst>
                  <a:ext uri="{FF2B5EF4-FFF2-40B4-BE49-F238E27FC236}">
                    <a16:creationId xmlns:a16="http://schemas.microsoft.com/office/drawing/2014/main" id="{743FBC6C-6B18-1BCB-1A64-CC15806C6F55}"/>
                  </a:ext>
                </a:extLst>
              </p:cNvPr>
              <p:cNvSpPr/>
              <p:nvPr/>
            </p:nvSpPr>
            <p:spPr>
              <a:xfrm>
                <a:off x="5406002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40" name="Rectangle 2039">
                <a:extLst>
                  <a:ext uri="{FF2B5EF4-FFF2-40B4-BE49-F238E27FC236}">
                    <a16:creationId xmlns:a16="http://schemas.microsoft.com/office/drawing/2014/main" id="{D40D03E6-9253-3807-9451-CFC6E00FD5BA}"/>
                  </a:ext>
                </a:extLst>
              </p:cNvPr>
              <p:cNvSpPr/>
              <p:nvPr/>
            </p:nvSpPr>
            <p:spPr>
              <a:xfrm>
                <a:off x="5634749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41" name="Rectangle 2040">
                <a:extLst>
                  <a:ext uri="{FF2B5EF4-FFF2-40B4-BE49-F238E27FC236}">
                    <a16:creationId xmlns:a16="http://schemas.microsoft.com/office/drawing/2014/main" id="{662207D7-F8D4-7F3E-2928-8D9287296018}"/>
                  </a:ext>
                </a:extLst>
              </p:cNvPr>
              <p:cNvSpPr/>
              <p:nvPr/>
            </p:nvSpPr>
            <p:spPr>
              <a:xfrm>
                <a:off x="5863496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008" name="Group 2007">
              <a:extLst>
                <a:ext uri="{FF2B5EF4-FFF2-40B4-BE49-F238E27FC236}">
                  <a16:creationId xmlns:a16="http://schemas.microsoft.com/office/drawing/2014/main" id="{31F67843-CB92-2B0A-BD6D-E6939D866305}"/>
                </a:ext>
              </a:extLst>
            </p:cNvPr>
            <p:cNvGrpSpPr/>
            <p:nvPr/>
          </p:nvGrpSpPr>
          <p:grpSpPr>
            <a:xfrm>
              <a:off x="6244643" y="612194"/>
              <a:ext cx="877176" cy="223412"/>
              <a:chOff x="6092243" y="459794"/>
              <a:chExt cx="877176" cy="223412"/>
            </a:xfrm>
          </p:grpSpPr>
          <p:sp>
            <p:nvSpPr>
              <p:cNvPr id="2034" name="Rectangle 2033">
                <a:extLst>
                  <a:ext uri="{FF2B5EF4-FFF2-40B4-BE49-F238E27FC236}">
                    <a16:creationId xmlns:a16="http://schemas.microsoft.com/office/drawing/2014/main" id="{FC5EA21A-451B-C0CB-8492-8047D0360840}"/>
                  </a:ext>
                </a:extLst>
              </p:cNvPr>
              <p:cNvSpPr/>
              <p:nvPr/>
            </p:nvSpPr>
            <p:spPr>
              <a:xfrm>
                <a:off x="6092243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35" name="Rectangle 2034">
                <a:extLst>
                  <a:ext uri="{FF2B5EF4-FFF2-40B4-BE49-F238E27FC236}">
                    <a16:creationId xmlns:a16="http://schemas.microsoft.com/office/drawing/2014/main" id="{2170E140-F6A2-D001-2D96-2E3C73FB29E5}"/>
                  </a:ext>
                </a:extLst>
              </p:cNvPr>
              <p:cNvSpPr/>
              <p:nvPr/>
            </p:nvSpPr>
            <p:spPr>
              <a:xfrm>
                <a:off x="6320990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36" name="Rectangle 2035">
                <a:extLst>
                  <a:ext uri="{FF2B5EF4-FFF2-40B4-BE49-F238E27FC236}">
                    <a16:creationId xmlns:a16="http://schemas.microsoft.com/office/drawing/2014/main" id="{E2EFCDE1-C37C-6E31-EE1B-753DC79DE8E2}"/>
                  </a:ext>
                </a:extLst>
              </p:cNvPr>
              <p:cNvSpPr/>
              <p:nvPr/>
            </p:nvSpPr>
            <p:spPr>
              <a:xfrm>
                <a:off x="6549737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37" name="Rectangle 2036">
                <a:extLst>
                  <a:ext uri="{FF2B5EF4-FFF2-40B4-BE49-F238E27FC236}">
                    <a16:creationId xmlns:a16="http://schemas.microsoft.com/office/drawing/2014/main" id="{2480B602-F227-2887-237A-DBA85B70B6B7}"/>
                  </a:ext>
                </a:extLst>
              </p:cNvPr>
              <p:cNvSpPr/>
              <p:nvPr/>
            </p:nvSpPr>
            <p:spPr>
              <a:xfrm>
                <a:off x="6778484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009" name="Group 2008">
              <a:extLst>
                <a:ext uri="{FF2B5EF4-FFF2-40B4-BE49-F238E27FC236}">
                  <a16:creationId xmlns:a16="http://schemas.microsoft.com/office/drawing/2014/main" id="{C6B9A6AE-3A94-7CE5-7589-966FF07C41CA}"/>
                </a:ext>
              </a:extLst>
            </p:cNvPr>
            <p:cNvGrpSpPr/>
            <p:nvPr/>
          </p:nvGrpSpPr>
          <p:grpSpPr>
            <a:xfrm>
              <a:off x="7159631" y="612194"/>
              <a:ext cx="877176" cy="223412"/>
              <a:chOff x="7007231" y="459794"/>
              <a:chExt cx="877176" cy="223412"/>
            </a:xfrm>
          </p:grpSpPr>
          <p:sp>
            <p:nvSpPr>
              <p:cNvPr id="2030" name="Rectangle 2029">
                <a:extLst>
                  <a:ext uri="{FF2B5EF4-FFF2-40B4-BE49-F238E27FC236}">
                    <a16:creationId xmlns:a16="http://schemas.microsoft.com/office/drawing/2014/main" id="{AB1C653B-A02A-3B79-A8BB-562ABF4D471A}"/>
                  </a:ext>
                </a:extLst>
              </p:cNvPr>
              <p:cNvSpPr/>
              <p:nvPr/>
            </p:nvSpPr>
            <p:spPr>
              <a:xfrm>
                <a:off x="7007231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31" name="Rectangle 2030">
                <a:extLst>
                  <a:ext uri="{FF2B5EF4-FFF2-40B4-BE49-F238E27FC236}">
                    <a16:creationId xmlns:a16="http://schemas.microsoft.com/office/drawing/2014/main" id="{0725A42C-EA2C-2512-CC28-A5DC09361A0B}"/>
                  </a:ext>
                </a:extLst>
              </p:cNvPr>
              <p:cNvSpPr/>
              <p:nvPr/>
            </p:nvSpPr>
            <p:spPr>
              <a:xfrm>
                <a:off x="7235978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32" name="Rectangle 2031">
                <a:extLst>
                  <a:ext uri="{FF2B5EF4-FFF2-40B4-BE49-F238E27FC236}">
                    <a16:creationId xmlns:a16="http://schemas.microsoft.com/office/drawing/2014/main" id="{1387F367-3B79-F455-11EC-A71C4D304FD9}"/>
                  </a:ext>
                </a:extLst>
              </p:cNvPr>
              <p:cNvSpPr/>
              <p:nvPr/>
            </p:nvSpPr>
            <p:spPr>
              <a:xfrm>
                <a:off x="7464725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33" name="Rectangle 2032">
                <a:extLst>
                  <a:ext uri="{FF2B5EF4-FFF2-40B4-BE49-F238E27FC236}">
                    <a16:creationId xmlns:a16="http://schemas.microsoft.com/office/drawing/2014/main" id="{DAAE66AE-347D-0AA2-B463-42BC2665D589}"/>
                  </a:ext>
                </a:extLst>
              </p:cNvPr>
              <p:cNvSpPr/>
              <p:nvPr/>
            </p:nvSpPr>
            <p:spPr>
              <a:xfrm>
                <a:off x="7693472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010" name="Group 2009">
              <a:extLst>
                <a:ext uri="{FF2B5EF4-FFF2-40B4-BE49-F238E27FC236}">
                  <a16:creationId xmlns:a16="http://schemas.microsoft.com/office/drawing/2014/main" id="{A27DC30A-1468-F1B1-5AF3-E817C817321A}"/>
                </a:ext>
              </a:extLst>
            </p:cNvPr>
            <p:cNvGrpSpPr/>
            <p:nvPr/>
          </p:nvGrpSpPr>
          <p:grpSpPr>
            <a:xfrm>
              <a:off x="8074619" y="612194"/>
              <a:ext cx="877176" cy="223412"/>
              <a:chOff x="7922219" y="459794"/>
              <a:chExt cx="877176" cy="223412"/>
            </a:xfrm>
          </p:grpSpPr>
          <p:sp>
            <p:nvSpPr>
              <p:cNvPr id="2026" name="Rectangle 2025">
                <a:extLst>
                  <a:ext uri="{FF2B5EF4-FFF2-40B4-BE49-F238E27FC236}">
                    <a16:creationId xmlns:a16="http://schemas.microsoft.com/office/drawing/2014/main" id="{76DDF0A9-78FF-3724-ED7E-20F7B4E42104}"/>
                  </a:ext>
                </a:extLst>
              </p:cNvPr>
              <p:cNvSpPr/>
              <p:nvPr/>
            </p:nvSpPr>
            <p:spPr>
              <a:xfrm>
                <a:off x="7922219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27" name="Rectangle 2026">
                <a:extLst>
                  <a:ext uri="{FF2B5EF4-FFF2-40B4-BE49-F238E27FC236}">
                    <a16:creationId xmlns:a16="http://schemas.microsoft.com/office/drawing/2014/main" id="{B070456E-CE78-314E-4937-87B0FD5D884B}"/>
                  </a:ext>
                </a:extLst>
              </p:cNvPr>
              <p:cNvSpPr/>
              <p:nvPr/>
            </p:nvSpPr>
            <p:spPr>
              <a:xfrm>
                <a:off x="8150966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28" name="Rectangle 2027">
                <a:extLst>
                  <a:ext uri="{FF2B5EF4-FFF2-40B4-BE49-F238E27FC236}">
                    <a16:creationId xmlns:a16="http://schemas.microsoft.com/office/drawing/2014/main" id="{35A838F4-4E93-426E-7167-B0EE0D0B9D1D}"/>
                  </a:ext>
                </a:extLst>
              </p:cNvPr>
              <p:cNvSpPr/>
              <p:nvPr/>
            </p:nvSpPr>
            <p:spPr>
              <a:xfrm>
                <a:off x="8379713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29" name="Rectangle 2028">
                <a:extLst>
                  <a:ext uri="{FF2B5EF4-FFF2-40B4-BE49-F238E27FC236}">
                    <a16:creationId xmlns:a16="http://schemas.microsoft.com/office/drawing/2014/main" id="{F3C91923-723B-497B-79AE-589120D88DD1}"/>
                  </a:ext>
                </a:extLst>
              </p:cNvPr>
              <p:cNvSpPr/>
              <p:nvPr/>
            </p:nvSpPr>
            <p:spPr>
              <a:xfrm>
                <a:off x="8608460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011" name="Group 2010">
              <a:extLst>
                <a:ext uri="{FF2B5EF4-FFF2-40B4-BE49-F238E27FC236}">
                  <a16:creationId xmlns:a16="http://schemas.microsoft.com/office/drawing/2014/main" id="{A44E8A3B-D1EE-C2C9-A432-538C230A2ABC}"/>
                </a:ext>
              </a:extLst>
            </p:cNvPr>
            <p:cNvGrpSpPr/>
            <p:nvPr/>
          </p:nvGrpSpPr>
          <p:grpSpPr>
            <a:xfrm>
              <a:off x="8989607" y="612194"/>
              <a:ext cx="877176" cy="223412"/>
              <a:chOff x="8837207" y="459794"/>
              <a:chExt cx="877176" cy="223412"/>
            </a:xfrm>
          </p:grpSpPr>
          <p:sp>
            <p:nvSpPr>
              <p:cNvPr id="2022" name="Rectangle 2021">
                <a:extLst>
                  <a:ext uri="{FF2B5EF4-FFF2-40B4-BE49-F238E27FC236}">
                    <a16:creationId xmlns:a16="http://schemas.microsoft.com/office/drawing/2014/main" id="{4CD3BD13-FD7C-31A6-5141-FE9946E76C24}"/>
                  </a:ext>
                </a:extLst>
              </p:cNvPr>
              <p:cNvSpPr/>
              <p:nvPr/>
            </p:nvSpPr>
            <p:spPr>
              <a:xfrm>
                <a:off x="8837207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23" name="Rectangle 2022">
                <a:extLst>
                  <a:ext uri="{FF2B5EF4-FFF2-40B4-BE49-F238E27FC236}">
                    <a16:creationId xmlns:a16="http://schemas.microsoft.com/office/drawing/2014/main" id="{1A4496E6-1CCE-27BB-08DD-F41CA68BBF87}"/>
                  </a:ext>
                </a:extLst>
              </p:cNvPr>
              <p:cNvSpPr/>
              <p:nvPr/>
            </p:nvSpPr>
            <p:spPr>
              <a:xfrm>
                <a:off x="9065954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24" name="Rectangle 2023">
                <a:extLst>
                  <a:ext uri="{FF2B5EF4-FFF2-40B4-BE49-F238E27FC236}">
                    <a16:creationId xmlns:a16="http://schemas.microsoft.com/office/drawing/2014/main" id="{FFC74A9E-9BE4-C2BB-0932-3654AD4F9AB2}"/>
                  </a:ext>
                </a:extLst>
              </p:cNvPr>
              <p:cNvSpPr/>
              <p:nvPr/>
            </p:nvSpPr>
            <p:spPr>
              <a:xfrm>
                <a:off x="9294701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25" name="Rectangle 2024">
                <a:extLst>
                  <a:ext uri="{FF2B5EF4-FFF2-40B4-BE49-F238E27FC236}">
                    <a16:creationId xmlns:a16="http://schemas.microsoft.com/office/drawing/2014/main" id="{37DB9E6F-4768-8EEA-A1EB-5D83E6CA9A78}"/>
                  </a:ext>
                </a:extLst>
              </p:cNvPr>
              <p:cNvSpPr/>
              <p:nvPr/>
            </p:nvSpPr>
            <p:spPr>
              <a:xfrm>
                <a:off x="9523448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012" name="Group 2011">
              <a:extLst>
                <a:ext uri="{FF2B5EF4-FFF2-40B4-BE49-F238E27FC236}">
                  <a16:creationId xmlns:a16="http://schemas.microsoft.com/office/drawing/2014/main" id="{B4865857-FA58-E661-A55C-6150B3D34A42}"/>
                </a:ext>
              </a:extLst>
            </p:cNvPr>
            <p:cNvGrpSpPr/>
            <p:nvPr/>
          </p:nvGrpSpPr>
          <p:grpSpPr>
            <a:xfrm>
              <a:off x="9904595" y="612194"/>
              <a:ext cx="877176" cy="223412"/>
              <a:chOff x="9752195" y="459794"/>
              <a:chExt cx="877176" cy="223412"/>
            </a:xfrm>
          </p:grpSpPr>
          <p:sp>
            <p:nvSpPr>
              <p:cNvPr id="2018" name="Rectangle 2017">
                <a:extLst>
                  <a:ext uri="{FF2B5EF4-FFF2-40B4-BE49-F238E27FC236}">
                    <a16:creationId xmlns:a16="http://schemas.microsoft.com/office/drawing/2014/main" id="{01117365-C27C-FBE6-B0E5-AC29D479A1D0}"/>
                  </a:ext>
                </a:extLst>
              </p:cNvPr>
              <p:cNvSpPr/>
              <p:nvPr/>
            </p:nvSpPr>
            <p:spPr>
              <a:xfrm>
                <a:off x="9752195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19" name="Rectangle 2018">
                <a:extLst>
                  <a:ext uri="{FF2B5EF4-FFF2-40B4-BE49-F238E27FC236}">
                    <a16:creationId xmlns:a16="http://schemas.microsoft.com/office/drawing/2014/main" id="{A71A2A40-66B1-DF10-EA4A-AEFBCD82DD68}"/>
                  </a:ext>
                </a:extLst>
              </p:cNvPr>
              <p:cNvSpPr/>
              <p:nvPr/>
            </p:nvSpPr>
            <p:spPr>
              <a:xfrm>
                <a:off x="9980942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20" name="Rectangle 2019">
                <a:extLst>
                  <a:ext uri="{FF2B5EF4-FFF2-40B4-BE49-F238E27FC236}">
                    <a16:creationId xmlns:a16="http://schemas.microsoft.com/office/drawing/2014/main" id="{59210799-459E-80FC-D5B8-CF91F0A1D6A8}"/>
                  </a:ext>
                </a:extLst>
              </p:cNvPr>
              <p:cNvSpPr/>
              <p:nvPr/>
            </p:nvSpPr>
            <p:spPr>
              <a:xfrm>
                <a:off x="10209689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21" name="Rectangle 2020">
                <a:extLst>
                  <a:ext uri="{FF2B5EF4-FFF2-40B4-BE49-F238E27FC236}">
                    <a16:creationId xmlns:a16="http://schemas.microsoft.com/office/drawing/2014/main" id="{6C2B7CC3-0D8D-6809-C730-7C425B3B7669}"/>
                  </a:ext>
                </a:extLst>
              </p:cNvPr>
              <p:cNvSpPr/>
              <p:nvPr/>
            </p:nvSpPr>
            <p:spPr>
              <a:xfrm>
                <a:off x="10438436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013" name="Group 2012">
              <a:extLst>
                <a:ext uri="{FF2B5EF4-FFF2-40B4-BE49-F238E27FC236}">
                  <a16:creationId xmlns:a16="http://schemas.microsoft.com/office/drawing/2014/main" id="{6A6A74B6-195A-BFBD-9B04-7DCCE76B535D}"/>
                </a:ext>
              </a:extLst>
            </p:cNvPr>
            <p:cNvGrpSpPr/>
            <p:nvPr/>
          </p:nvGrpSpPr>
          <p:grpSpPr>
            <a:xfrm>
              <a:off x="10819583" y="612194"/>
              <a:ext cx="877182" cy="223412"/>
              <a:chOff x="10667183" y="459794"/>
              <a:chExt cx="877182" cy="223412"/>
            </a:xfrm>
          </p:grpSpPr>
          <p:sp>
            <p:nvSpPr>
              <p:cNvPr id="2014" name="Rectangle 2013">
                <a:extLst>
                  <a:ext uri="{FF2B5EF4-FFF2-40B4-BE49-F238E27FC236}">
                    <a16:creationId xmlns:a16="http://schemas.microsoft.com/office/drawing/2014/main" id="{2A0BF175-7100-A2B4-FEAE-74E3630614BE}"/>
                  </a:ext>
                </a:extLst>
              </p:cNvPr>
              <p:cNvSpPr/>
              <p:nvPr/>
            </p:nvSpPr>
            <p:spPr>
              <a:xfrm>
                <a:off x="10667183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15" name="Rectangle 2014">
                <a:extLst>
                  <a:ext uri="{FF2B5EF4-FFF2-40B4-BE49-F238E27FC236}">
                    <a16:creationId xmlns:a16="http://schemas.microsoft.com/office/drawing/2014/main" id="{0C0108E5-2562-8177-D1FE-741FF417F46C}"/>
                  </a:ext>
                </a:extLst>
              </p:cNvPr>
              <p:cNvSpPr/>
              <p:nvPr/>
            </p:nvSpPr>
            <p:spPr>
              <a:xfrm>
                <a:off x="10895930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16" name="Rectangle 2015">
                <a:extLst>
                  <a:ext uri="{FF2B5EF4-FFF2-40B4-BE49-F238E27FC236}">
                    <a16:creationId xmlns:a16="http://schemas.microsoft.com/office/drawing/2014/main" id="{E214ECB5-5045-1CE7-C473-0BD574F903E1}"/>
                  </a:ext>
                </a:extLst>
              </p:cNvPr>
              <p:cNvSpPr/>
              <p:nvPr/>
            </p:nvSpPr>
            <p:spPr>
              <a:xfrm>
                <a:off x="11124677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17" name="Rectangle 2016">
                <a:extLst>
                  <a:ext uri="{FF2B5EF4-FFF2-40B4-BE49-F238E27FC236}">
                    <a16:creationId xmlns:a16="http://schemas.microsoft.com/office/drawing/2014/main" id="{41438315-3516-08FD-CF05-F88310F09C66}"/>
                  </a:ext>
                </a:extLst>
              </p:cNvPr>
              <p:cNvSpPr/>
              <p:nvPr/>
            </p:nvSpPr>
            <p:spPr>
              <a:xfrm>
                <a:off x="11353430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672" name="TextBox 2671">
            <a:extLst>
              <a:ext uri="{FF2B5EF4-FFF2-40B4-BE49-F238E27FC236}">
                <a16:creationId xmlns:a16="http://schemas.microsoft.com/office/drawing/2014/main" id="{19800A1D-7DCE-FBF3-FDCB-80FE8A149A93}"/>
              </a:ext>
            </a:extLst>
          </p:cNvPr>
          <p:cNvSpPr txBox="1"/>
          <p:nvPr/>
        </p:nvSpPr>
        <p:spPr>
          <a:xfrm>
            <a:off x="489465" y="1568058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1</a:t>
            </a:r>
          </a:p>
        </p:txBody>
      </p:sp>
      <p:grpSp>
        <p:nvGrpSpPr>
          <p:cNvPr id="2689" name="Group 2688">
            <a:extLst>
              <a:ext uri="{FF2B5EF4-FFF2-40B4-BE49-F238E27FC236}">
                <a16:creationId xmlns:a16="http://schemas.microsoft.com/office/drawing/2014/main" id="{F85A65AA-A2E6-BF32-4626-E0887A21F980}"/>
              </a:ext>
            </a:extLst>
          </p:cNvPr>
          <p:cNvGrpSpPr/>
          <p:nvPr/>
        </p:nvGrpSpPr>
        <p:grpSpPr>
          <a:xfrm>
            <a:off x="489465" y="1853392"/>
            <a:ext cx="11372715" cy="307777"/>
            <a:chOff x="489465" y="1404762"/>
            <a:chExt cx="11372715" cy="307777"/>
          </a:xfrm>
        </p:grpSpPr>
        <p:grpSp>
          <p:nvGrpSpPr>
            <p:cNvPr id="1816" name="Group 1815">
              <a:extLst>
                <a:ext uri="{FF2B5EF4-FFF2-40B4-BE49-F238E27FC236}">
                  <a16:creationId xmlns:a16="http://schemas.microsoft.com/office/drawing/2014/main" id="{C75AC470-B82E-5EE4-7285-CEF4BA281482}"/>
                </a:ext>
              </a:extLst>
            </p:cNvPr>
            <p:cNvGrpSpPr/>
            <p:nvPr/>
          </p:nvGrpSpPr>
          <p:grpSpPr>
            <a:xfrm>
              <a:off x="920130" y="1443501"/>
              <a:ext cx="10942050" cy="223412"/>
              <a:chOff x="754715" y="612194"/>
              <a:chExt cx="10942050" cy="223412"/>
            </a:xfrm>
          </p:grpSpPr>
          <p:grpSp>
            <p:nvGrpSpPr>
              <p:cNvPr id="1756" name="Group 1755">
                <a:extLst>
                  <a:ext uri="{FF2B5EF4-FFF2-40B4-BE49-F238E27FC236}">
                    <a16:creationId xmlns:a16="http://schemas.microsoft.com/office/drawing/2014/main" id="{C9ED4894-EEFC-9F35-831A-12335CA3AC11}"/>
                  </a:ext>
                </a:extLst>
              </p:cNvPr>
              <p:cNvGrpSpPr/>
              <p:nvPr/>
            </p:nvGrpSpPr>
            <p:grpSpPr>
              <a:xfrm>
                <a:off x="754715" y="612194"/>
                <a:ext cx="877176" cy="223412"/>
                <a:chOff x="602315" y="459794"/>
                <a:chExt cx="877176" cy="223412"/>
              </a:xfrm>
            </p:grpSpPr>
            <p:sp>
              <p:nvSpPr>
                <p:cNvPr id="1757" name="Rectangle 1756">
                  <a:extLst>
                    <a:ext uri="{FF2B5EF4-FFF2-40B4-BE49-F238E27FC236}">
                      <a16:creationId xmlns:a16="http://schemas.microsoft.com/office/drawing/2014/main" id="{B0F6A465-4D73-49ED-272A-2B8550BFA126}"/>
                    </a:ext>
                  </a:extLst>
                </p:cNvPr>
                <p:cNvSpPr/>
                <p:nvPr/>
              </p:nvSpPr>
              <p:spPr>
                <a:xfrm>
                  <a:off x="602315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58" name="Rectangle 1757">
                  <a:extLst>
                    <a:ext uri="{FF2B5EF4-FFF2-40B4-BE49-F238E27FC236}">
                      <a16:creationId xmlns:a16="http://schemas.microsoft.com/office/drawing/2014/main" id="{4E7AF209-40F8-0EAA-BC61-A64CAEC18883}"/>
                    </a:ext>
                  </a:extLst>
                </p:cNvPr>
                <p:cNvSpPr/>
                <p:nvPr/>
              </p:nvSpPr>
              <p:spPr>
                <a:xfrm>
                  <a:off x="831062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59" name="Rectangle 1758">
                  <a:extLst>
                    <a:ext uri="{FF2B5EF4-FFF2-40B4-BE49-F238E27FC236}">
                      <a16:creationId xmlns:a16="http://schemas.microsoft.com/office/drawing/2014/main" id="{7B167E02-AC40-CC8F-76C6-66538D384FB8}"/>
                    </a:ext>
                  </a:extLst>
                </p:cNvPr>
                <p:cNvSpPr/>
                <p:nvPr/>
              </p:nvSpPr>
              <p:spPr>
                <a:xfrm>
                  <a:off x="1059809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60" name="Rectangle 1759">
                  <a:extLst>
                    <a:ext uri="{FF2B5EF4-FFF2-40B4-BE49-F238E27FC236}">
                      <a16:creationId xmlns:a16="http://schemas.microsoft.com/office/drawing/2014/main" id="{A2496CB3-DA4A-1DFF-9BE3-71BAC32644D8}"/>
                    </a:ext>
                  </a:extLst>
                </p:cNvPr>
                <p:cNvSpPr/>
                <p:nvPr/>
              </p:nvSpPr>
              <p:spPr>
                <a:xfrm>
                  <a:off x="1288556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61" name="Group 1760">
                <a:extLst>
                  <a:ext uri="{FF2B5EF4-FFF2-40B4-BE49-F238E27FC236}">
                    <a16:creationId xmlns:a16="http://schemas.microsoft.com/office/drawing/2014/main" id="{DE8CA457-A5E1-3097-9E4E-6BCE33784469}"/>
                  </a:ext>
                </a:extLst>
              </p:cNvPr>
              <p:cNvGrpSpPr/>
              <p:nvPr/>
            </p:nvGrpSpPr>
            <p:grpSpPr>
              <a:xfrm>
                <a:off x="1669703" y="612194"/>
                <a:ext cx="877176" cy="223412"/>
                <a:chOff x="1517303" y="459794"/>
                <a:chExt cx="877176" cy="223412"/>
              </a:xfrm>
            </p:grpSpPr>
            <p:sp>
              <p:nvSpPr>
                <p:cNvPr id="1762" name="Rectangle 1761">
                  <a:extLst>
                    <a:ext uri="{FF2B5EF4-FFF2-40B4-BE49-F238E27FC236}">
                      <a16:creationId xmlns:a16="http://schemas.microsoft.com/office/drawing/2014/main" id="{F9015A2C-5272-E48B-4CA2-85ECDE413EC4}"/>
                    </a:ext>
                  </a:extLst>
                </p:cNvPr>
                <p:cNvSpPr/>
                <p:nvPr/>
              </p:nvSpPr>
              <p:spPr>
                <a:xfrm>
                  <a:off x="1517303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63" name="Rectangle 1762">
                  <a:extLst>
                    <a:ext uri="{FF2B5EF4-FFF2-40B4-BE49-F238E27FC236}">
                      <a16:creationId xmlns:a16="http://schemas.microsoft.com/office/drawing/2014/main" id="{EB614373-E021-1053-2FB0-FED104B22269}"/>
                    </a:ext>
                  </a:extLst>
                </p:cNvPr>
                <p:cNvSpPr/>
                <p:nvPr/>
              </p:nvSpPr>
              <p:spPr>
                <a:xfrm>
                  <a:off x="1746050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64" name="Rectangle 1763">
                  <a:extLst>
                    <a:ext uri="{FF2B5EF4-FFF2-40B4-BE49-F238E27FC236}">
                      <a16:creationId xmlns:a16="http://schemas.microsoft.com/office/drawing/2014/main" id="{5D353326-243F-0652-F708-75972A9E907E}"/>
                    </a:ext>
                  </a:extLst>
                </p:cNvPr>
                <p:cNvSpPr/>
                <p:nvPr/>
              </p:nvSpPr>
              <p:spPr>
                <a:xfrm>
                  <a:off x="1974797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65" name="Rectangle 1764">
                  <a:extLst>
                    <a:ext uri="{FF2B5EF4-FFF2-40B4-BE49-F238E27FC236}">
                      <a16:creationId xmlns:a16="http://schemas.microsoft.com/office/drawing/2014/main" id="{15A7675E-3ABF-5B5C-E6C8-15EB40D4283E}"/>
                    </a:ext>
                  </a:extLst>
                </p:cNvPr>
                <p:cNvSpPr/>
                <p:nvPr/>
              </p:nvSpPr>
              <p:spPr>
                <a:xfrm>
                  <a:off x="2203544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66" name="Group 1765">
                <a:extLst>
                  <a:ext uri="{FF2B5EF4-FFF2-40B4-BE49-F238E27FC236}">
                    <a16:creationId xmlns:a16="http://schemas.microsoft.com/office/drawing/2014/main" id="{5E343FE5-0FB9-4089-1183-5559E9949B64}"/>
                  </a:ext>
                </a:extLst>
              </p:cNvPr>
              <p:cNvGrpSpPr/>
              <p:nvPr/>
            </p:nvGrpSpPr>
            <p:grpSpPr>
              <a:xfrm>
                <a:off x="2584691" y="612194"/>
                <a:ext cx="877176" cy="223412"/>
                <a:chOff x="2432291" y="459794"/>
                <a:chExt cx="877176" cy="223412"/>
              </a:xfrm>
            </p:grpSpPr>
            <p:sp>
              <p:nvSpPr>
                <p:cNvPr id="1767" name="Rectangle 1766">
                  <a:extLst>
                    <a:ext uri="{FF2B5EF4-FFF2-40B4-BE49-F238E27FC236}">
                      <a16:creationId xmlns:a16="http://schemas.microsoft.com/office/drawing/2014/main" id="{E89DDFEB-F5D6-E1EF-D8F6-751EB5F47D21}"/>
                    </a:ext>
                  </a:extLst>
                </p:cNvPr>
                <p:cNvSpPr/>
                <p:nvPr/>
              </p:nvSpPr>
              <p:spPr>
                <a:xfrm>
                  <a:off x="2432291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68" name="Rectangle 1767">
                  <a:extLst>
                    <a:ext uri="{FF2B5EF4-FFF2-40B4-BE49-F238E27FC236}">
                      <a16:creationId xmlns:a16="http://schemas.microsoft.com/office/drawing/2014/main" id="{8D46A45B-C9B1-CE1E-1272-1C102FEBC1A8}"/>
                    </a:ext>
                  </a:extLst>
                </p:cNvPr>
                <p:cNvSpPr/>
                <p:nvPr/>
              </p:nvSpPr>
              <p:spPr>
                <a:xfrm>
                  <a:off x="2661038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69" name="Rectangle 1768">
                  <a:extLst>
                    <a:ext uri="{FF2B5EF4-FFF2-40B4-BE49-F238E27FC236}">
                      <a16:creationId xmlns:a16="http://schemas.microsoft.com/office/drawing/2014/main" id="{3BE4F99C-936E-6942-DD47-27BB4D09D9A8}"/>
                    </a:ext>
                  </a:extLst>
                </p:cNvPr>
                <p:cNvSpPr/>
                <p:nvPr/>
              </p:nvSpPr>
              <p:spPr>
                <a:xfrm>
                  <a:off x="2889785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70" name="Rectangle 1769">
                  <a:extLst>
                    <a:ext uri="{FF2B5EF4-FFF2-40B4-BE49-F238E27FC236}">
                      <a16:creationId xmlns:a16="http://schemas.microsoft.com/office/drawing/2014/main" id="{3E8CC68D-67E5-1C47-0227-7E56819B117E}"/>
                    </a:ext>
                  </a:extLst>
                </p:cNvPr>
                <p:cNvSpPr/>
                <p:nvPr/>
              </p:nvSpPr>
              <p:spPr>
                <a:xfrm>
                  <a:off x="3118532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71" name="Group 1770">
                <a:extLst>
                  <a:ext uri="{FF2B5EF4-FFF2-40B4-BE49-F238E27FC236}">
                    <a16:creationId xmlns:a16="http://schemas.microsoft.com/office/drawing/2014/main" id="{F8DF338B-F54B-A3DD-7A96-BB657E1DC888}"/>
                  </a:ext>
                </a:extLst>
              </p:cNvPr>
              <p:cNvGrpSpPr/>
              <p:nvPr/>
            </p:nvGrpSpPr>
            <p:grpSpPr>
              <a:xfrm>
                <a:off x="3499679" y="612194"/>
                <a:ext cx="877176" cy="223412"/>
                <a:chOff x="3347279" y="459794"/>
                <a:chExt cx="877176" cy="223412"/>
              </a:xfrm>
            </p:grpSpPr>
            <p:sp>
              <p:nvSpPr>
                <p:cNvPr id="1772" name="Rectangle 1771">
                  <a:extLst>
                    <a:ext uri="{FF2B5EF4-FFF2-40B4-BE49-F238E27FC236}">
                      <a16:creationId xmlns:a16="http://schemas.microsoft.com/office/drawing/2014/main" id="{01761895-F0F9-44A3-3CF9-DAB2BF44D133}"/>
                    </a:ext>
                  </a:extLst>
                </p:cNvPr>
                <p:cNvSpPr/>
                <p:nvPr/>
              </p:nvSpPr>
              <p:spPr>
                <a:xfrm>
                  <a:off x="3347279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73" name="Rectangle 1772">
                  <a:extLst>
                    <a:ext uri="{FF2B5EF4-FFF2-40B4-BE49-F238E27FC236}">
                      <a16:creationId xmlns:a16="http://schemas.microsoft.com/office/drawing/2014/main" id="{508F8A29-4232-812F-1756-4C71FCB891BA}"/>
                    </a:ext>
                  </a:extLst>
                </p:cNvPr>
                <p:cNvSpPr/>
                <p:nvPr/>
              </p:nvSpPr>
              <p:spPr>
                <a:xfrm>
                  <a:off x="3576026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74" name="Rectangle 1773">
                  <a:extLst>
                    <a:ext uri="{FF2B5EF4-FFF2-40B4-BE49-F238E27FC236}">
                      <a16:creationId xmlns:a16="http://schemas.microsoft.com/office/drawing/2014/main" id="{C2A5C3BD-2360-90A2-34FF-703AEFCFE490}"/>
                    </a:ext>
                  </a:extLst>
                </p:cNvPr>
                <p:cNvSpPr/>
                <p:nvPr/>
              </p:nvSpPr>
              <p:spPr>
                <a:xfrm>
                  <a:off x="3804773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75" name="Rectangle 1774">
                  <a:extLst>
                    <a:ext uri="{FF2B5EF4-FFF2-40B4-BE49-F238E27FC236}">
                      <a16:creationId xmlns:a16="http://schemas.microsoft.com/office/drawing/2014/main" id="{58BEDB21-6691-A998-E78F-73874C79C898}"/>
                    </a:ext>
                  </a:extLst>
                </p:cNvPr>
                <p:cNvSpPr/>
                <p:nvPr/>
              </p:nvSpPr>
              <p:spPr>
                <a:xfrm>
                  <a:off x="4033520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76" name="Group 1775">
                <a:extLst>
                  <a:ext uri="{FF2B5EF4-FFF2-40B4-BE49-F238E27FC236}">
                    <a16:creationId xmlns:a16="http://schemas.microsoft.com/office/drawing/2014/main" id="{9C2938CE-6663-0102-87AC-CB5B399BA076}"/>
                  </a:ext>
                </a:extLst>
              </p:cNvPr>
              <p:cNvGrpSpPr/>
              <p:nvPr/>
            </p:nvGrpSpPr>
            <p:grpSpPr>
              <a:xfrm>
                <a:off x="4414667" y="612194"/>
                <a:ext cx="877176" cy="223412"/>
                <a:chOff x="4262267" y="459794"/>
                <a:chExt cx="877176" cy="223412"/>
              </a:xfrm>
            </p:grpSpPr>
            <p:sp>
              <p:nvSpPr>
                <p:cNvPr id="1777" name="Rectangle 1776">
                  <a:extLst>
                    <a:ext uri="{FF2B5EF4-FFF2-40B4-BE49-F238E27FC236}">
                      <a16:creationId xmlns:a16="http://schemas.microsoft.com/office/drawing/2014/main" id="{DDD5821F-D558-7E5E-82E7-B7C9F022A633}"/>
                    </a:ext>
                  </a:extLst>
                </p:cNvPr>
                <p:cNvSpPr/>
                <p:nvPr/>
              </p:nvSpPr>
              <p:spPr>
                <a:xfrm>
                  <a:off x="4262267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78" name="Rectangle 1777">
                  <a:extLst>
                    <a:ext uri="{FF2B5EF4-FFF2-40B4-BE49-F238E27FC236}">
                      <a16:creationId xmlns:a16="http://schemas.microsoft.com/office/drawing/2014/main" id="{E6C82F7E-32DD-F57B-A79D-A8AA4600592F}"/>
                    </a:ext>
                  </a:extLst>
                </p:cNvPr>
                <p:cNvSpPr/>
                <p:nvPr/>
              </p:nvSpPr>
              <p:spPr>
                <a:xfrm>
                  <a:off x="4491014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79" name="Rectangle 1778">
                  <a:extLst>
                    <a:ext uri="{FF2B5EF4-FFF2-40B4-BE49-F238E27FC236}">
                      <a16:creationId xmlns:a16="http://schemas.microsoft.com/office/drawing/2014/main" id="{AF54A61A-67C7-8B6E-00D9-750AB01B5DEE}"/>
                    </a:ext>
                  </a:extLst>
                </p:cNvPr>
                <p:cNvSpPr/>
                <p:nvPr/>
              </p:nvSpPr>
              <p:spPr>
                <a:xfrm>
                  <a:off x="4719761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80" name="Rectangle 1779">
                  <a:extLst>
                    <a:ext uri="{FF2B5EF4-FFF2-40B4-BE49-F238E27FC236}">
                      <a16:creationId xmlns:a16="http://schemas.microsoft.com/office/drawing/2014/main" id="{54FE802C-9583-65E5-358F-38821D1B4C99}"/>
                    </a:ext>
                  </a:extLst>
                </p:cNvPr>
                <p:cNvSpPr/>
                <p:nvPr/>
              </p:nvSpPr>
              <p:spPr>
                <a:xfrm>
                  <a:off x="4948508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81" name="Group 1780">
                <a:extLst>
                  <a:ext uri="{FF2B5EF4-FFF2-40B4-BE49-F238E27FC236}">
                    <a16:creationId xmlns:a16="http://schemas.microsoft.com/office/drawing/2014/main" id="{021AED26-8E14-17C3-59D3-E120EA61841D}"/>
                  </a:ext>
                </a:extLst>
              </p:cNvPr>
              <p:cNvGrpSpPr/>
              <p:nvPr/>
            </p:nvGrpSpPr>
            <p:grpSpPr>
              <a:xfrm>
                <a:off x="5329655" y="612194"/>
                <a:ext cx="877176" cy="223412"/>
                <a:chOff x="5177255" y="459794"/>
                <a:chExt cx="877176" cy="223412"/>
              </a:xfrm>
            </p:grpSpPr>
            <p:sp>
              <p:nvSpPr>
                <p:cNvPr id="1782" name="Rectangle 1781">
                  <a:extLst>
                    <a:ext uri="{FF2B5EF4-FFF2-40B4-BE49-F238E27FC236}">
                      <a16:creationId xmlns:a16="http://schemas.microsoft.com/office/drawing/2014/main" id="{6F121377-CF41-98CB-210B-4819B101FE23}"/>
                    </a:ext>
                  </a:extLst>
                </p:cNvPr>
                <p:cNvSpPr/>
                <p:nvPr/>
              </p:nvSpPr>
              <p:spPr>
                <a:xfrm>
                  <a:off x="5177255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83" name="Rectangle 1782">
                  <a:extLst>
                    <a:ext uri="{FF2B5EF4-FFF2-40B4-BE49-F238E27FC236}">
                      <a16:creationId xmlns:a16="http://schemas.microsoft.com/office/drawing/2014/main" id="{5A9E648B-88FE-9B1E-A1E7-2BB5A2E3DC47}"/>
                    </a:ext>
                  </a:extLst>
                </p:cNvPr>
                <p:cNvSpPr/>
                <p:nvPr/>
              </p:nvSpPr>
              <p:spPr>
                <a:xfrm>
                  <a:off x="5406002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84" name="Rectangle 1783">
                  <a:extLst>
                    <a:ext uri="{FF2B5EF4-FFF2-40B4-BE49-F238E27FC236}">
                      <a16:creationId xmlns:a16="http://schemas.microsoft.com/office/drawing/2014/main" id="{35A4CE9E-2BFA-FBF3-C246-FD7BD7541B11}"/>
                    </a:ext>
                  </a:extLst>
                </p:cNvPr>
                <p:cNvSpPr/>
                <p:nvPr/>
              </p:nvSpPr>
              <p:spPr>
                <a:xfrm>
                  <a:off x="5634749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85" name="Rectangle 1784">
                  <a:extLst>
                    <a:ext uri="{FF2B5EF4-FFF2-40B4-BE49-F238E27FC236}">
                      <a16:creationId xmlns:a16="http://schemas.microsoft.com/office/drawing/2014/main" id="{2CDA09B3-0F9E-E26C-0B36-49B37E1704F5}"/>
                    </a:ext>
                  </a:extLst>
                </p:cNvPr>
                <p:cNvSpPr/>
                <p:nvPr/>
              </p:nvSpPr>
              <p:spPr>
                <a:xfrm>
                  <a:off x="5863496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86" name="Group 1785">
                <a:extLst>
                  <a:ext uri="{FF2B5EF4-FFF2-40B4-BE49-F238E27FC236}">
                    <a16:creationId xmlns:a16="http://schemas.microsoft.com/office/drawing/2014/main" id="{D58E3797-17FA-75A8-C5EE-7AC9EB469212}"/>
                  </a:ext>
                </a:extLst>
              </p:cNvPr>
              <p:cNvGrpSpPr/>
              <p:nvPr/>
            </p:nvGrpSpPr>
            <p:grpSpPr>
              <a:xfrm>
                <a:off x="6244643" y="612194"/>
                <a:ext cx="877176" cy="223412"/>
                <a:chOff x="6092243" y="459794"/>
                <a:chExt cx="877176" cy="223412"/>
              </a:xfrm>
            </p:grpSpPr>
            <p:sp>
              <p:nvSpPr>
                <p:cNvPr id="1787" name="Rectangle 1786">
                  <a:extLst>
                    <a:ext uri="{FF2B5EF4-FFF2-40B4-BE49-F238E27FC236}">
                      <a16:creationId xmlns:a16="http://schemas.microsoft.com/office/drawing/2014/main" id="{22765368-BED0-6AEC-877A-D9B646D9AF65}"/>
                    </a:ext>
                  </a:extLst>
                </p:cNvPr>
                <p:cNvSpPr/>
                <p:nvPr/>
              </p:nvSpPr>
              <p:spPr>
                <a:xfrm>
                  <a:off x="6092243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88" name="Rectangle 1787">
                  <a:extLst>
                    <a:ext uri="{FF2B5EF4-FFF2-40B4-BE49-F238E27FC236}">
                      <a16:creationId xmlns:a16="http://schemas.microsoft.com/office/drawing/2014/main" id="{0F335F6C-5B55-C8F5-0BEB-EC489AEE0D58}"/>
                    </a:ext>
                  </a:extLst>
                </p:cNvPr>
                <p:cNvSpPr/>
                <p:nvPr/>
              </p:nvSpPr>
              <p:spPr>
                <a:xfrm>
                  <a:off x="6320990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89" name="Rectangle 1788">
                  <a:extLst>
                    <a:ext uri="{FF2B5EF4-FFF2-40B4-BE49-F238E27FC236}">
                      <a16:creationId xmlns:a16="http://schemas.microsoft.com/office/drawing/2014/main" id="{3F7DD7D0-5873-7200-BDCF-7246135ED92B}"/>
                    </a:ext>
                  </a:extLst>
                </p:cNvPr>
                <p:cNvSpPr/>
                <p:nvPr/>
              </p:nvSpPr>
              <p:spPr>
                <a:xfrm>
                  <a:off x="6549737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90" name="Rectangle 1789">
                  <a:extLst>
                    <a:ext uri="{FF2B5EF4-FFF2-40B4-BE49-F238E27FC236}">
                      <a16:creationId xmlns:a16="http://schemas.microsoft.com/office/drawing/2014/main" id="{0DA66901-C3FC-310C-5D32-9B4E2C2F3D90}"/>
                    </a:ext>
                  </a:extLst>
                </p:cNvPr>
                <p:cNvSpPr/>
                <p:nvPr/>
              </p:nvSpPr>
              <p:spPr>
                <a:xfrm>
                  <a:off x="6778484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91" name="Group 1790">
                <a:extLst>
                  <a:ext uri="{FF2B5EF4-FFF2-40B4-BE49-F238E27FC236}">
                    <a16:creationId xmlns:a16="http://schemas.microsoft.com/office/drawing/2014/main" id="{DB7CBE0C-F4C6-1EF4-28FD-59576F7D9B24}"/>
                  </a:ext>
                </a:extLst>
              </p:cNvPr>
              <p:cNvGrpSpPr/>
              <p:nvPr/>
            </p:nvGrpSpPr>
            <p:grpSpPr>
              <a:xfrm>
                <a:off x="7159631" y="612194"/>
                <a:ext cx="877176" cy="223412"/>
                <a:chOff x="7007231" y="459794"/>
                <a:chExt cx="877176" cy="223412"/>
              </a:xfrm>
            </p:grpSpPr>
            <p:sp>
              <p:nvSpPr>
                <p:cNvPr id="1792" name="Rectangle 1791">
                  <a:extLst>
                    <a:ext uri="{FF2B5EF4-FFF2-40B4-BE49-F238E27FC236}">
                      <a16:creationId xmlns:a16="http://schemas.microsoft.com/office/drawing/2014/main" id="{885316BD-F6C0-B888-B83B-4E731961FA8A}"/>
                    </a:ext>
                  </a:extLst>
                </p:cNvPr>
                <p:cNvSpPr/>
                <p:nvPr/>
              </p:nvSpPr>
              <p:spPr>
                <a:xfrm>
                  <a:off x="7007231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93" name="Rectangle 1792">
                  <a:extLst>
                    <a:ext uri="{FF2B5EF4-FFF2-40B4-BE49-F238E27FC236}">
                      <a16:creationId xmlns:a16="http://schemas.microsoft.com/office/drawing/2014/main" id="{7F321F46-0B13-7EC6-A580-B1EF5231ADE8}"/>
                    </a:ext>
                  </a:extLst>
                </p:cNvPr>
                <p:cNvSpPr/>
                <p:nvPr/>
              </p:nvSpPr>
              <p:spPr>
                <a:xfrm>
                  <a:off x="7235978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94" name="Rectangle 1793">
                  <a:extLst>
                    <a:ext uri="{FF2B5EF4-FFF2-40B4-BE49-F238E27FC236}">
                      <a16:creationId xmlns:a16="http://schemas.microsoft.com/office/drawing/2014/main" id="{F1B35D24-DBF9-2DB2-FCFA-1D0F743DB480}"/>
                    </a:ext>
                  </a:extLst>
                </p:cNvPr>
                <p:cNvSpPr/>
                <p:nvPr/>
              </p:nvSpPr>
              <p:spPr>
                <a:xfrm>
                  <a:off x="7464725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95" name="Rectangle 1794">
                  <a:extLst>
                    <a:ext uri="{FF2B5EF4-FFF2-40B4-BE49-F238E27FC236}">
                      <a16:creationId xmlns:a16="http://schemas.microsoft.com/office/drawing/2014/main" id="{8E037FA4-92AC-988C-E2F0-311895F27251}"/>
                    </a:ext>
                  </a:extLst>
                </p:cNvPr>
                <p:cNvSpPr/>
                <p:nvPr/>
              </p:nvSpPr>
              <p:spPr>
                <a:xfrm>
                  <a:off x="7693472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96" name="Group 1795">
                <a:extLst>
                  <a:ext uri="{FF2B5EF4-FFF2-40B4-BE49-F238E27FC236}">
                    <a16:creationId xmlns:a16="http://schemas.microsoft.com/office/drawing/2014/main" id="{19BFDE29-8FE4-91C8-788F-F2D7484624A4}"/>
                  </a:ext>
                </a:extLst>
              </p:cNvPr>
              <p:cNvGrpSpPr/>
              <p:nvPr/>
            </p:nvGrpSpPr>
            <p:grpSpPr>
              <a:xfrm>
                <a:off x="8074619" y="612194"/>
                <a:ext cx="877176" cy="223412"/>
                <a:chOff x="7922219" y="459794"/>
                <a:chExt cx="877176" cy="223412"/>
              </a:xfrm>
            </p:grpSpPr>
            <p:sp>
              <p:nvSpPr>
                <p:cNvPr id="1797" name="Rectangle 1796">
                  <a:extLst>
                    <a:ext uri="{FF2B5EF4-FFF2-40B4-BE49-F238E27FC236}">
                      <a16:creationId xmlns:a16="http://schemas.microsoft.com/office/drawing/2014/main" id="{005494CD-FC21-60DA-77AE-39CDECD0CAF2}"/>
                    </a:ext>
                  </a:extLst>
                </p:cNvPr>
                <p:cNvSpPr/>
                <p:nvPr/>
              </p:nvSpPr>
              <p:spPr>
                <a:xfrm>
                  <a:off x="7922219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98" name="Rectangle 1797">
                  <a:extLst>
                    <a:ext uri="{FF2B5EF4-FFF2-40B4-BE49-F238E27FC236}">
                      <a16:creationId xmlns:a16="http://schemas.microsoft.com/office/drawing/2014/main" id="{95F78F7D-617B-8D4B-3EB9-88983F5EF3F6}"/>
                    </a:ext>
                  </a:extLst>
                </p:cNvPr>
                <p:cNvSpPr/>
                <p:nvPr/>
              </p:nvSpPr>
              <p:spPr>
                <a:xfrm>
                  <a:off x="8150966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99" name="Rectangle 1798">
                  <a:extLst>
                    <a:ext uri="{FF2B5EF4-FFF2-40B4-BE49-F238E27FC236}">
                      <a16:creationId xmlns:a16="http://schemas.microsoft.com/office/drawing/2014/main" id="{81069A31-1047-0A70-E03C-DF8A958FAF7C}"/>
                    </a:ext>
                  </a:extLst>
                </p:cNvPr>
                <p:cNvSpPr/>
                <p:nvPr/>
              </p:nvSpPr>
              <p:spPr>
                <a:xfrm>
                  <a:off x="8379713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00" name="Rectangle 1799">
                  <a:extLst>
                    <a:ext uri="{FF2B5EF4-FFF2-40B4-BE49-F238E27FC236}">
                      <a16:creationId xmlns:a16="http://schemas.microsoft.com/office/drawing/2014/main" id="{E36F47DA-0BE4-8DBA-2A4B-C6088B1CD667}"/>
                    </a:ext>
                  </a:extLst>
                </p:cNvPr>
                <p:cNvSpPr/>
                <p:nvPr/>
              </p:nvSpPr>
              <p:spPr>
                <a:xfrm>
                  <a:off x="8608460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01" name="Group 1800">
                <a:extLst>
                  <a:ext uri="{FF2B5EF4-FFF2-40B4-BE49-F238E27FC236}">
                    <a16:creationId xmlns:a16="http://schemas.microsoft.com/office/drawing/2014/main" id="{10C882E8-DCEA-1C23-B09A-C8454714F97B}"/>
                  </a:ext>
                </a:extLst>
              </p:cNvPr>
              <p:cNvGrpSpPr/>
              <p:nvPr/>
            </p:nvGrpSpPr>
            <p:grpSpPr>
              <a:xfrm>
                <a:off x="8989607" y="612194"/>
                <a:ext cx="877176" cy="223412"/>
                <a:chOff x="8837207" y="459794"/>
                <a:chExt cx="877176" cy="223412"/>
              </a:xfrm>
            </p:grpSpPr>
            <p:sp>
              <p:nvSpPr>
                <p:cNvPr id="1802" name="Rectangle 1801">
                  <a:extLst>
                    <a:ext uri="{FF2B5EF4-FFF2-40B4-BE49-F238E27FC236}">
                      <a16:creationId xmlns:a16="http://schemas.microsoft.com/office/drawing/2014/main" id="{C05B5558-4E62-4BA1-7E1D-343CBBD826B0}"/>
                    </a:ext>
                  </a:extLst>
                </p:cNvPr>
                <p:cNvSpPr/>
                <p:nvPr/>
              </p:nvSpPr>
              <p:spPr>
                <a:xfrm>
                  <a:off x="8837207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03" name="Rectangle 1802">
                  <a:extLst>
                    <a:ext uri="{FF2B5EF4-FFF2-40B4-BE49-F238E27FC236}">
                      <a16:creationId xmlns:a16="http://schemas.microsoft.com/office/drawing/2014/main" id="{8D5CF7B5-A822-3B1C-75BD-FC0CA2D1E43E}"/>
                    </a:ext>
                  </a:extLst>
                </p:cNvPr>
                <p:cNvSpPr/>
                <p:nvPr/>
              </p:nvSpPr>
              <p:spPr>
                <a:xfrm>
                  <a:off x="9065954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04" name="Rectangle 1803">
                  <a:extLst>
                    <a:ext uri="{FF2B5EF4-FFF2-40B4-BE49-F238E27FC236}">
                      <a16:creationId xmlns:a16="http://schemas.microsoft.com/office/drawing/2014/main" id="{DFC9D57A-3359-672B-351F-A30818AC82FF}"/>
                    </a:ext>
                  </a:extLst>
                </p:cNvPr>
                <p:cNvSpPr/>
                <p:nvPr/>
              </p:nvSpPr>
              <p:spPr>
                <a:xfrm>
                  <a:off x="9294701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05" name="Rectangle 1804">
                  <a:extLst>
                    <a:ext uri="{FF2B5EF4-FFF2-40B4-BE49-F238E27FC236}">
                      <a16:creationId xmlns:a16="http://schemas.microsoft.com/office/drawing/2014/main" id="{A4E77731-7755-648F-0935-F91873E660FE}"/>
                    </a:ext>
                  </a:extLst>
                </p:cNvPr>
                <p:cNvSpPr/>
                <p:nvPr/>
              </p:nvSpPr>
              <p:spPr>
                <a:xfrm>
                  <a:off x="9523448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06" name="Group 1805">
                <a:extLst>
                  <a:ext uri="{FF2B5EF4-FFF2-40B4-BE49-F238E27FC236}">
                    <a16:creationId xmlns:a16="http://schemas.microsoft.com/office/drawing/2014/main" id="{15C77E0D-47D7-0FDA-1499-2DC3A965A58E}"/>
                  </a:ext>
                </a:extLst>
              </p:cNvPr>
              <p:cNvGrpSpPr/>
              <p:nvPr/>
            </p:nvGrpSpPr>
            <p:grpSpPr>
              <a:xfrm>
                <a:off x="9904595" y="612194"/>
                <a:ext cx="877176" cy="223412"/>
                <a:chOff x="9752195" y="459794"/>
                <a:chExt cx="877176" cy="223412"/>
              </a:xfrm>
            </p:grpSpPr>
            <p:sp>
              <p:nvSpPr>
                <p:cNvPr id="1807" name="Rectangle 1806">
                  <a:extLst>
                    <a:ext uri="{FF2B5EF4-FFF2-40B4-BE49-F238E27FC236}">
                      <a16:creationId xmlns:a16="http://schemas.microsoft.com/office/drawing/2014/main" id="{29E6A2BE-89CA-BA4D-0E94-19DE924E0A19}"/>
                    </a:ext>
                  </a:extLst>
                </p:cNvPr>
                <p:cNvSpPr/>
                <p:nvPr/>
              </p:nvSpPr>
              <p:spPr>
                <a:xfrm>
                  <a:off x="9752195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08" name="Rectangle 1807">
                  <a:extLst>
                    <a:ext uri="{FF2B5EF4-FFF2-40B4-BE49-F238E27FC236}">
                      <a16:creationId xmlns:a16="http://schemas.microsoft.com/office/drawing/2014/main" id="{E74A2642-A831-4D62-B668-2C53A87C7B2B}"/>
                    </a:ext>
                  </a:extLst>
                </p:cNvPr>
                <p:cNvSpPr/>
                <p:nvPr/>
              </p:nvSpPr>
              <p:spPr>
                <a:xfrm>
                  <a:off x="9980942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09" name="Rectangle 1808">
                  <a:extLst>
                    <a:ext uri="{FF2B5EF4-FFF2-40B4-BE49-F238E27FC236}">
                      <a16:creationId xmlns:a16="http://schemas.microsoft.com/office/drawing/2014/main" id="{14EAA34D-0EB2-08C4-8FA0-C5DC083052F7}"/>
                    </a:ext>
                  </a:extLst>
                </p:cNvPr>
                <p:cNvSpPr/>
                <p:nvPr/>
              </p:nvSpPr>
              <p:spPr>
                <a:xfrm>
                  <a:off x="10209689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10" name="Rectangle 1809">
                  <a:extLst>
                    <a:ext uri="{FF2B5EF4-FFF2-40B4-BE49-F238E27FC236}">
                      <a16:creationId xmlns:a16="http://schemas.microsoft.com/office/drawing/2014/main" id="{92B37F47-B405-1FFF-9F49-63A8E31C9FF5}"/>
                    </a:ext>
                  </a:extLst>
                </p:cNvPr>
                <p:cNvSpPr/>
                <p:nvPr/>
              </p:nvSpPr>
              <p:spPr>
                <a:xfrm>
                  <a:off x="10438436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11" name="Group 1810">
                <a:extLst>
                  <a:ext uri="{FF2B5EF4-FFF2-40B4-BE49-F238E27FC236}">
                    <a16:creationId xmlns:a16="http://schemas.microsoft.com/office/drawing/2014/main" id="{3BEE49CB-724A-C982-4253-C2B052AB1524}"/>
                  </a:ext>
                </a:extLst>
              </p:cNvPr>
              <p:cNvGrpSpPr/>
              <p:nvPr/>
            </p:nvGrpSpPr>
            <p:grpSpPr>
              <a:xfrm>
                <a:off x="10819583" y="612194"/>
                <a:ext cx="877182" cy="223412"/>
                <a:chOff x="10667183" y="459794"/>
                <a:chExt cx="877182" cy="223412"/>
              </a:xfrm>
            </p:grpSpPr>
            <p:sp>
              <p:nvSpPr>
                <p:cNvPr id="1812" name="Rectangle 1811">
                  <a:extLst>
                    <a:ext uri="{FF2B5EF4-FFF2-40B4-BE49-F238E27FC236}">
                      <a16:creationId xmlns:a16="http://schemas.microsoft.com/office/drawing/2014/main" id="{BA0E3E84-D495-2138-9744-DFB5B01D15E4}"/>
                    </a:ext>
                  </a:extLst>
                </p:cNvPr>
                <p:cNvSpPr/>
                <p:nvPr/>
              </p:nvSpPr>
              <p:spPr>
                <a:xfrm>
                  <a:off x="10667183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13" name="Rectangle 1812">
                  <a:extLst>
                    <a:ext uri="{FF2B5EF4-FFF2-40B4-BE49-F238E27FC236}">
                      <a16:creationId xmlns:a16="http://schemas.microsoft.com/office/drawing/2014/main" id="{EBE39CF7-688C-F5C8-2CB2-419FBB20E934}"/>
                    </a:ext>
                  </a:extLst>
                </p:cNvPr>
                <p:cNvSpPr/>
                <p:nvPr/>
              </p:nvSpPr>
              <p:spPr>
                <a:xfrm>
                  <a:off x="10895930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14" name="Rectangle 1813">
                  <a:extLst>
                    <a:ext uri="{FF2B5EF4-FFF2-40B4-BE49-F238E27FC236}">
                      <a16:creationId xmlns:a16="http://schemas.microsoft.com/office/drawing/2014/main" id="{3A19C1CC-34A2-8B60-1B5B-7C0302E897C3}"/>
                    </a:ext>
                  </a:extLst>
                </p:cNvPr>
                <p:cNvSpPr/>
                <p:nvPr/>
              </p:nvSpPr>
              <p:spPr>
                <a:xfrm>
                  <a:off x="11124677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15" name="Rectangle 1814">
                  <a:extLst>
                    <a:ext uri="{FF2B5EF4-FFF2-40B4-BE49-F238E27FC236}">
                      <a16:creationId xmlns:a16="http://schemas.microsoft.com/office/drawing/2014/main" id="{85EC81DD-8785-B28D-8B42-0E9E09F8CDC5}"/>
                    </a:ext>
                  </a:extLst>
                </p:cNvPr>
                <p:cNvSpPr/>
                <p:nvPr/>
              </p:nvSpPr>
              <p:spPr>
                <a:xfrm>
                  <a:off x="11353430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674" name="TextBox 2673">
              <a:extLst>
                <a:ext uri="{FF2B5EF4-FFF2-40B4-BE49-F238E27FC236}">
                  <a16:creationId xmlns:a16="http://schemas.microsoft.com/office/drawing/2014/main" id="{339D721D-BCB6-EB31-8E54-D48136AD86EE}"/>
                </a:ext>
              </a:extLst>
            </p:cNvPr>
            <p:cNvSpPr txBox="1"/>
            <p:nvPr/>
          </p:nvSpPr>
          <p:spPr>
            <a:xfrm>
              <a:off x="489465" y="1404762"/>
              <a:ext cx="2933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690" name="Group 2689">
            <a:extLst>
              <a:ext uri="{FF2B5EF4-FFF2-40B4-BE49-F238E27FC236}">
                <a16:creationId xmlns:a16="http://schemas.microsoft.com/office/drawing/2014/main" id="{07F60680-1D66-8AAE-0733-2CFDA7E0492C}"/>
              </a:ext>
            </a:extLst>
          </p:cNvPr>
          <p:cNvGrpSpPr/>
          <p:nvPr/>
        </p:nvGrpSpPr>
        <p:grpSpPr>
          <a:xfrm>
            <a:off x="481725" y="2123484"/>
            <a:ext cx="11380455" cy="307777"/>
            <a:chOff x="481725" y="1674854"/>
            <a:chExt cx="11380455" cy="307777"/>
          </a:xfrm>
        </p:grpSpPr>
        <p:grpSp>
          <p:nvGrpSpPr>
            <p:cNvPr id="1817" name="Group 1816">
              <a:extLst>
                <a:ext uri="{FF2B5EF4-FFF2-40B4-BE49-F238E27FC236}">
                  <a16:creationId xmlns:a16="http://schemas.microsoft.com/office/drawing/2014/main" id="{CE4D7DBA-64A9-7DA6-D510-68236D96115B}"/>
                </a:ext>
              </a:extLst>
            </p:cNvPr>
            <p:cNvGrpSpPr/>
            <p:nvPr/>
          </p:nvGrpSpPr>
          <p:grpSpPr>
            <a:xfrm>
              <a:off x="920130" y="1720530"/>
              <a:ext cx="10942050" cy="223412"/>
              <a:chOff x="754715" y="612194"/>
              <a:chExt cx="10942050" cy="223412"/>
            </a:xfrm>
          </p:grpSpPr>
          <p:grpSp>
            <p:nvGrpSpPr>
              <p:cNvPr id="1818" name="Group 1817">
                <a:extLst>
                  <a:ext uri="{FF2B5EF4-FFF2-40B4-BE49-F238E27FC236}">
                    <a16:creationId xmlns:a16="http://schemas.microsoft.com/office/drawing/2014/main" id="{66A83E5C-D93C-DC57-30DF-CA879B23B4B5}"/>
                  </a:ext>
                </a:extLst>
              </p:cNvPr>
              <p:cNvGrpSpPr/>
              <p:nvPr/>
            </p:nvGrpSpPr>
            <p:grpSpPr>
              <a:xfrm>
                <a:off x="754715" y="612194"/>
                <a:ext cx="877176" cy="223412"/>
                <a:chOff x="602315" y="459794"/>
                <a:chExt cx="877176" cy="223412"/>
              </a:xfrm>
            </p:grpSpPr>
            <p:sp>
              <p:nvSpPr>
                <p:cNvPr id="1874" name="Rectangle 1873">
                  <a:extLst>
                    <a:ext uri="{FF2B5EF4-FFF2-40B4-BE49-F238E27FC236}">
                      <a16:creationId xmlns:a16="http://schemas.microsoft.com/office/drawing/2014/main" id="{14737B34-A60F-8030-0B20-9C97C5EB2806}"/>
                    </a:ext>
                  </a:extLst>
                </p:cNvPr>
                <p:cNvSpPr/>
                <p:nvPr/>
              </p:nvSpPr>
              <p:spPr>
                <a:xfrm>
                  <a:off x="602315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75" name="Rectangle 1874">
                  <a:extLst>
                    <a:ext uri="{FF2B5EF4-FFF2-40B4-BE49-F238E27FC236}">
                      <a16:creationId xmlns:a16="http://schemas.microsoft.com/office/drawing/2014/main" id="{1E3AA64E-89B3-ACD7-D494-CBA69E842DF1}"/>
                    </a:ext>
                  </a:extLst>
                </p:cNvPr>
                <p:cNvSpPr/>
                <p:nvPr/>
              </p:nvSpPr>
              <p:spPr>
                <a:xfrm>
                  <a:off x="831062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76" name="Rectangle 1875">
                  <a:extLst>
                    <a:ext uri="{FF2B5EF4-FFF2-40B4-BE49-F238E27FC236}">
                      <a16:creationId xmlns:a16="http://schemas.microsoft.com/office/drawing/2014/main" id="{A8D85947-139D-EC3D-B1EA-EAFF386F394F}"/>
                    </a:ext>
                  </a:extLst>
                </p:cNvPr>
                <p:cNvSpPr/>
                <p:nvPr/>
              </p:nvSpPr>
              <p:spPr>
                <a:xfrm>
                  <a:off x="1059809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77" name="Rectangle 1876">
                  <a:extLst>
                    <a:ext uri="{FF2B5EF4-FFF2-40B4-BE49-F238E27FC236}">
                      <a16:creationId xmlns:a16="http://schemas.microsoft.com/office/drawing/2014/main" id="{7D24FBC8-A680-2738-5E21-038311539B1F}"/>
                    </a:ext>
                  </a:extLst>
                </p:cNvPr>
                <p:cNvSpPr/>
                <p:nvPr/>
              </p:nvSpPr>
              <p:spPr>
                <a:xfrm>
                  <a:off x="1288556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19" name="Group 1818">
                <a:extLst>
                  <a:ext uri="{FF2B5EF4-FFF2-40B4-BE49-F238E27FC236}">
                    <a16:creationId xmlns:a16="http://schemas.microsoft.com/office/drawing/2014/main" id="{3091093E-9E21-750F-DEA7-8324557CEC7A}"/>
                  </a:ext>
                </a:extLst>
              </p:cNvPr>
              <p:cNvGrpSpPr/>
              <p:nvPr/>
            </p:nvGrpSpPr>
            <p:grpSpPr>
              <a:xfrm>
                <a:off x="1669703" y="612194"/>
                <a:ext cx="877176" cy="223412"/>
                <a:chOff x="1517303" y="459794"/>
                <a:chExt cx="877176" cy="223412"/>
              </a:xfrm>
            </p:grpSpPr>
            <p:sp>
              <p:nvSpPr>
                <p:cNvPr id="1870" name="Rectangle 1869">
                  <a:extLst>
                    <a:ext uri="{FF2B5EF4-FFF2-40B4-BE49-F238E27FC236}">
                      <a16:creationId xmlns:a16="http://schemas.microsoft.com/office/drawing/2014/main" id="{F4E190C5-73E3-42EA-521A-F169F3E5609A}"/>
                    </a:ext>
                  </a:extLst>
                </p:cNvPr>
                <p:cNvSpPr/>
                <p:nvPr/>
              </p:nvSpPr>
              <p:spPr>
                <a:xfrm>
                  <a:off x="1517303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71" name="Rectangle 1870">
                  <a:extLst>
                    <a:ext uri="{FF2B5EF4-FFF2-40B4-BE49-F238E27FC236}">
                      <a16:creationId xmlns:a16="http://schemas.microsoft.com/office/drawing/2014/main" id="{DA17C370-6947-669E-37D2-4BD09D88F3C7}"/>
                    </a:ext>
                  </a:extLst>
                </p:cNvPr>
                <p:cNvSpPr/>
                <p:nvPr/>
              </p:nvSpPr>
              <p:spPr>
                <a:xfrm>
                  <a:off x="1746050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72" name="Rectangle 1871">
                  <a:extLst>
                    <a:ext uri="{FF2B5EF4-FFF2-40B4-BE49-F238E27FC236}">
                      <a16:creationId xmlns:a16="http://schemas.microsoft.com/office/drawing/2014/main" id="{85EB2484-6853-4ED5-105D-026556880D83}"/>
                    </a:ext>
                  </a:extLst>
                </p:cNvPr>
                <p:cNvSpPr/>
                <p:nvPr/>
              </p:nvSpPr>
              <p:spPr>
                <a:xfrm>
                  <a:off x="1974797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73" name="Rectangle 1872">
                  <a:extLst>
                    <a:ext uri="{FF2B5EF4-FFF2-40B4-BE49-F238E27FC236}">
                      <a16:creationId xmlns:a16="http://schemas.microsoft.com/office/drawing/2014/main" id="{D3A03B2F-6AA8-E686-6155-5304B62C8B9D}"/>
                    </a:ext>
                  </a:extLst>
                </p:cNvPr>
                <p:cNvSpPr/>
                <p:nvPr/>
              </p:nvSpPr>
              <p:spPr>
                <a:xfrm>
                  <a:off x="2203544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20" name="Group 1819">
                <a:extLst>
                  <a:ext uri="{FF2B5EF4-FFF2-40B4-BE49-F238E27FC236}">
                    <a16:creationId xmlns:a16="http://schemas.microsoft.com/office/drawing/2014/main" id="{22C874AC-5211-06C4-2728-6CB90759D1A9}"/>
                  </a:ext>
                </a:extLst>
              </p:cNvPr>
              <p:cNvGrpSpPr/>
              <p:nvPr/>
            </p:nvGrpSpPr>
            <p:grpSpPr>
              <a:xfrm>
                <a:off x="2584691" y="612194"/>
                <a:ext cx="877176" cy="223412"/>
                <a:chOff x="2432291" y="459794"/>
                <a:chExt cx="877176" cy="223412"/>
              </a:xfrm>
            </p:grpSpPr>
            <p:sp>
              <p:nvSpPr>
                <p:cNvPr id="1866" name="Rectangle 1865">
                  <a:extLst>
                    <a:ext uri="{FF2B5EF4-FFF2-40B4-BE49-F238E27FC236}">
                      <a16:creationId xmlns:a16="http://schemas.microsoft.com/office/drawing/2014/main" id="{83C6E2A9-D6CC-01EB-B612-D41ACF9388BE}"/>
                    </a:ext>
                  </a:extLst>
                </p:cNvPr>
                <p:cNvSpPr/>
                <p:nvPr/>
              </p:nvSpPr>
              <p:spPr>
                <a:xfrm>
                  <a:off x="2432291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67" name="Rectangle 1866">
                  <a:extLst>
                    <a:ext uri="{FF2B5EF4-FFF2-40B4-BE49-F238E27FC236}">
                      <a16:creationId xmlns:a16="http://schemas.microsoft.com/office/drawing/2014/main" id="{6E0541F5-E7A8-8A34-3B78-B56417963F70}"/>
                    </a:ext>
                  </a:extLst>
                </p:cNvPr>
                <p:cNvSpPr/>
                <p:nvPr/>
              </p:nvSpPr>
              <p:spPr>
                <a:xfrm>
                  <a:off x="2661038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68" name="Rectangle 1867">
                  <a:extLst>
                    <a:ext uri="{FF2B5EF4-FFF2-40B4-BE49-F238E27FC236}">
                      <a16:creationId xmlns:a16="http://schemas.microsoft.com/office/drawing/2014/main" id="{C8F61874-5258-BC53-E61B-BAB87AD9D32B}"/>
                    </a:ext>
                  </a:extLst>
                </p:cNvPr>
                <p:cNvSpPr/>
                <p:nvPr/>
              </p:nvSpPr>
              <p:spPr>
                <a:xfrm>
                  <a:off x="2889785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69" name="Rectangle 1868">
                  <a:extLst>
                    <a:ext uri="{FF2B5EF4-FFF2-40B4-BE49-F238E27FC236}">
                      <a16:creationId xmlns:a16="http://schemas.microsoft.com/office/drawing/2014/main" id="{44444D6E-623B-79D2-E18D-BD3B1BC6C194}"/>
                    </a:ext>
                  </a:extLst>
                </p:cNvPr>
                <p:cNvSpPr/>
                <p:nvPr/>
              </p:nvSpPr>
              <p:spPr>
                <a:xfrm>
                  <a:off x="3118532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21" name="Group 1820">
                <a:extLst>
                  <a:ext uri="{FF2B5EF4-FFF2-40B4-BE49-F238E27FC236}">
                    <a16:creationId xmlns:a16="http://schemas.microsoft.com/office/drawing/2014/main" id="{9DB39202-78C5-E716-21D5-6DBE55E096CB}"/>
                  </a:ext>
                </a:extLst>
              </p:cNvPr>
              <p:cNvGrpSpPr/>
              <p:nvPr/>
            </p:nvGrpSpPr>
            <p:grpSpPr>
              <a:xfrm>
                <a:off x="3499679" y="612194"/>
                <a:ext cx="877176" cy="223412"/>
                <a:chOff x="3347279" y="459794"/>
                <a:chExt cx="877176" cy="223412"/>
              </a:xfrm>
            </p:grpSpPr>
            <p:sp>
              <p:nvSpPr>
                <p:cNvPr id="1862" name="Rectangle 1861">
                  <a:extLst>
                    <a:ext uri="{FF2B5EF4-FFF2-40B4-BE49-F238E27FC236}">
                      <a16:creationId xmlns:a16="http://schemas.microsoft.com/office/drawing/2014/main" id="{65635810-B0BC-41DF-0531-E1A2625C3E2F}"/>
                    </a:ext>
                  </a:extLst>
                </p:cNvPr>
                <p:cNvSpPr/>
                <p:nvPr/>
              </p:nvSpPr>
              <p:spPr>
                <a:xfrm>
                  <a:off x="3347279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63" name="Rectangle 1862">
                  <a:extLst>
                    <a:ext uri="{FF2B5EF4-FFF2-40B4-BE49-F238E27FC236}">
                      <a16:creationId xmlns:a16="http://schemas.microsoft.com/office/drawing/2014/main" id="{A26324D3-7197-CFF0-55B6-38356EAC6ACE}"/>
                    </a:ext>
                  </a:extLst>
                </p:cNvPr>
                <p:cNvSpPr/>
                <p:nvPr/>
              </p:nvSpPr>
              <p:spPr>
                <a:xfrm>
                  <a:off x="3576026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64" name="Rectangle 1863">
                  <a:extLst>
                    <a:ext uri="{FF2B5EF4-FFF2-40B4-BE49-F238E27FC236}">
                      <a16:creationId xmlns:a16="http://schemas.microsoft.com/office/drawing/2014/main" id="{0E70849C-5EBB-4361-E98C-01660F398581}"/>
                    </a:ext>
                  </a:extLst>
                </p:cNvPr>
                <p:cNvSpPr/>
                <p:nvPr/>
              </p:nvSpPr>
              <p:spPr>
                <a:xfrm>
                  <a:off x="3804773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65" name="Rectangle 1864">
                  <a:extLst>
                    <a:ext uri="{FF2B5EF4-FFF2-40B4-BE49-F238E27FC236}">
                      <a16:creationId xmlns:a16="http://schemas.microsoft.com/office/drawing/2014/main" id="{46DDDB6A-A3FE-4BAB-B33C-3752F38FBE38}"/>
                    </a:ext>
                  </a:extLst>
                </p:cNvPr>
                <p:cNvSpPr/>
                <p:nvPr/>
              </p:nvSpPr>
              <p:spPr>
                <a:xfrm>
                  <a:off x="4033520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22" name="Group 1821">
                <a:extLst>
                  <a:ext uri="{FF2B5EF4-FFF2-40B4-BE49-F238E27FC236}">
                    <a16:creationId xmlns:a16="http://schemas.microsoft.com/office/drawing/2014/main" id="{921E5798-700B-1E82-2537-952DCD2CE2F2}"/>
                  </a:ext>
                </a:extLst>
              </p:cNvPr>
              <p:cNvGrpSpPr/>
              <p:nvPr/>
            </p:nvGrpSpPr>
            <p:grpSpPr>
              <a:xfrm>
                <a:off x="4414667" y="612194"/>
                <a:ext cx="877176" cy="223412"/>
                <a:chOff x="4262267" y="459794"/>
                <a:chExt cx="877176" cy="223412"/>
              </a:xfrm>
            </p:grpSpPr>
            <p:sp>
              <p:nvSpPr>
                <p:cNvPr id="1858" name="Rectangle 1857">
                  <a:extLst>
                    <a:ext uri="{FF2B5EF4-FFF2-40B4-BE49-F238E27FC236}">
                      <a16:creationId xmlns:a16="http://schemas.microsoft.com/office/drawing/2014/main" id="{E43AD1B6-EC3F-370C-4CBB-32B06A7CFC1B}"/>
                    </a:ext>
                  </a:extLst>
                </p:cNvPr>
                <p:cNvSpPr/>
                <p:nvPr/>
              </p:nvSpPr>
              <p:spPr>
                <a:xfrm>
                  <a:off x="4262267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59" name="Rectangle 1858">
                  <a:extLst>
                    <a:ext uri="{FF2B5EF4-FFF2-40B4-BE49-F238E27FC236}">
                      <a16:creationId xmlns:a16="http://schemas.microsoft.com/office/drawing/2014/main" id="{5FDE5979-9E94-EC63-10C7-086143CA46E7}"/>
                    </a:ext>
                  </a:extLst>
                </p:cNvPr>
                <p:cNvSpPr/>
                <p:nvPr/>
              </p:nvSpPr>
              <p:spPr>
                <a:xfrm>
                  <a:off x="4491014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60" name="Rectangle 1859">
                  <a:extLst>
                    <a:ext uri="{FF2B5EF4-FFF2-40B4-BE49-F238E27FC236}">
                      <a16:creationId xmlns:a16="http://schemas.microsoft.com/office/drawing/2014/main" id="{A267D703-266F-5BCA-A8F2-D3B920113BEA}"/>
                    </a:ext>
                  </a:extLst>
                </p:cNvPr>
                <p:cNvSpPr/>
                <p:nvPr/>
              </p:nvSpPr>
              <p:spPr>
                <a:xfrm>
                  <a:off x="4719761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61" name="Rectangle 1860">
                  <a:extLst>
                    <a:ext uri="{FF2B5EF4-FFF2-40B4-BE49-F238E27FC236}">
                      <a16:creationId xmlns:a16="http://schemas.microsoft.com/office/drawing/2014/main" id="{07F7B946-223B-4703-6119-A7092815E359}"/>
                    </a:ext>
                  </a:extLst>
                </p:cNvPr>
                <p:cNvSpPr/>
                <p:nvPr/>
              </p:nvSpPr>
              <p:spPr>
                <a:xfrm>
                  <a:off x="4948508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23" name="Group 1822">
                <a:extLst>
                  <a:ext uri="{FF2B5EF4-FFF2-40B4-BE49-F238E27FC236}">
                    <a16:creationId xmlns:a16="http://schemas.microsoft.com/office/drawing/2014/main" id="{5652E52C-BC1A-4AF5-CE6D-C8560728AE9E}"/>
                  </a:ext>
                </a:extLst>
              </p:cNvPr>
              <p:cNvGrpSpPr/>
              <p:nvPr/>
            </p:nvGrpSpPr>
            <p:grpSpPr>
              <a:xfrm>
                <a:off x="5329655" y="612194"/>
                <a:ext cx="877176" cy="223412"/>
                <a:chOff x="5177255" y="459794"/>
                <a:chExt cx="877176" cy="223412"/>
              </a:xfrm>
            </p:grpSpPr>
            <p:sp>
              <p:nvSpPr>
                <p:cNvPr id="1854" name="Rectangle 1853">
                  <a:extLst>
                    <a:ext uri="{FF2B5EF4-FFF2-40B4-BE49-F238E27FC236}">
                      <a16:creationId xmlns:a16="http://schemas.microsoft.com/office/drawing/2014/main" id="{230760D0-2EB1-9AE9-C955-C4701308B4FD}"/>
                    </a:ext>
                  </a:extLst>
                </p:cNvPr>
                <p:cNvSpPr/>
                <p:nvPr/>
              </p:nvSpPr>
              <p:spPr>
                <a:xfrm>
                  <a:off x="5177255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55" name="Rectangle 1854">
                  <a:extLst>
                    <a:ext uri="{FF2B5EF4-FFF2-40B4-BE49-F238E27FC236}">
                      <a16:creationId xmlns:a16="http://schemas.microsoft.com/office/drawing/2014/main" id="{F843AE96-B9A6-B2FA-9541-28C49C789584}"/>
                    </a:ext>
                  </a:extLst>
                </p:cNvPr>
                <p:cNvSpPr/>
                <p:nvPr/>
              </p:nvSpPr>
              <p:spPr>
                <a:xfrm>
                  <a:off x="5406002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56" name="Rectangle 1855">
                  <a:extLst>
                    <a:ext uri="{FF2B5EF4-FFF2-40B4-BE49-F238E27FC236}">
                      <a16:creationId xmlns:a16="http://schemas.microsoft.com/office/drawing/2014/main" id="{F2CA580C-E468-852B-D6BF-1E23115644E3}"/>
                    </a:ext>
                  </a:extLst>
                </p:cNvPr>
                <p:cNvSpPr/>
                <p:nvPr/>
              </p:nvSpPr>
              <p:spPr>
                <a:xfrm>
                  <a:off x="5634749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57" name="Rectangle 1856">
                  <a:extLst>
                    <a:ext uri="{FF2B5EF4-FFF2-40B4-BE49-F238E27FC236}">
                      <a16:creationId xmlns:a16="http://schemas.microsoft.com/office/drawing/2014/main" id="{EBB2F65A-563E-717D-AE73-04557EAD0FCD}"/>
                    </a:ext>
                  </a:extLst>
                </p:cNvPr>
                <p:cNvSpPr/>
                <p:nvPr/>
              </p:nvSpPr>
              <p:spPr>
                <a:xfrm>
                  <a:off x="5863496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24" name="Group 1823">
                <a:extLst>
                  <a:ext uri="{FF2B5EF4-FFF2-40B4-BE49-F238E27FC236}">
                    <a16:creationId xmlns:a16="http://schemas.microsoft.com/office/drawing/2014/main" id="{AC9E9FEA-A7D7-5AE9-65F2-7D461A0FD456}"/>
                  </a:ext>
                </a:extLst>
              </p:cNvPr>
              <p:cNvGrpSpPr/>
              <p:nvPr/>
            </p:nvGrpSpPr>
            <p:grpSpPr>
              <a:xfrm>
                <a:off x="6244643" y="612194"/>
                <a:ext cx="877176" cy="223412"/>
                <a:chOff x="6092243" y="459794"/>
                <a:chExt cx="877176" cy="223412"/>
              </a:xfrm>
            </p:grpSpPr>
            <p:sp>
              <p:nvSpPr>
                <p:cNvPr id="1850" name="Rectangle 1849">
                  <a:extLst>
                    <a:ext uri="{FF2B5EF4-FFF2-40B4-BE49-F238E27FC236}">
                      <a16:creationId xmlns:a16="http://schemas.microsoft.com/office/drawing/2014/main" id="{1775B8C7-47E2-F086-A155-1BCABDB4E733}"/>
                    </a:ext>
                  </a:extLst>
                </p:cNvPr>
                <p:cNvSpPr/>
                <p:nvPr/>
              </p:nvSpPr>
              <p:spPr>
                <a:xfrm>
                  <a:off x="6092243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51" name="Rectangle 1850">
                  <a:extLst>
                    <a:ext uri="{FF2B5EF4-FFF2-40B4-BE49-F238E27FC236}">
                      <a16:creationId xmlns:a16="http://schemas.microsoft.com/office/drawing/2014/main" id="{93870755-13D4-61B9-531C-52794E3594AE}"/>
                    </a:ext>
                  </a:extLst>
                </p:cNvPr>
                <p:cNvSpPr/>
                <p:nvPr/>
              </p:nvSpPr>
              <p:spPr>
                <a:xfrm>
                  <a:off x="6320990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52" name="Rectangle 1851">
                  <a:extLst>
                    <a:ext uri="{FF2B5EF4-FFF2-40B4-BE49-F238E27FC236}">
                      <a16:creationId xmlns:a16="http://schemas.microsoft.com/office/drawing/2014/main" id="{317FD6A1-5867-4F0F-D714-03E091C223A6}"/>
                    </a:ext>
                  </a:extLst>
                </p:cNvPr>
                <p:cNvSpPr/>
                <p:nvPr/>
              </p:nvSpPr>
              <p:spPr>
                <a:xfrm>
                  <a:off x="6549737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53" name="Rectangle 1852">
                  <a:extLst>
                    <a:ext uri="{FF2B5EF4-FFF2-40B4-BE49-F238E27FC236}">
                      <a16:creationId xmlns:a16="http://schemas.microsoft.com/office/drawing/2014/main" id="{0D1BD76F-70F3-5A8C-0217-7187750A3F9C}"/>
                    </a:ext>
                  </a:extLst>
                </p:cNvPr>
                <p:cNvSpPr/>
                <p:nvPr/>
              </p:nvSpPr>
              <p:spPr>
                <a:xfrm>
                  <a:off x="6778484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25" name="Group 1824">
                <a:extLst>
                  <a:ext uri="{FF2B5EF4-FFF2-40B4-BE49-F238E27FC236}">
                    <a16:creationId xmlns:a16="http://schemas.microsoft.com/office/drawing/2014/main" id="{3628C38D-7BE1-D419-794D-4F81E873E4D9}"/>
                  </a:ext>
                </a:extLst>
              </p:cNvPr>
              <p:cNvGrpSpPr/>
              <p:nvPr/>
            </p:nvGrpSpPr>
            <p:grpSpPr>
              <a:xfrm>
                <a:off x="7159631" y="612194"/>
                <a:ext cx="877176" cy="223412"/>
                <a:chOff x="7007231" y="459794"/>
                <a:chExt cx="877176" cy="223412"/>
              </a:xfrm>
            </p:grpSpPr>
            <p:sp>
              <p:nvSpPr>
                <p:cNvPr id="1846" name="Rectangle 1845">
                  <a:extLst>
                    <a:ext uri="{FF2B5EF4-FFF2-40B4-BE49-F238E27FC236}">
                      <a16:creationId xmlns:a16="http://schemas.microsoft.com/office/drawing/2014/main" id="{7BFAB828-9C9D-07ED-1CA1-1A1924E4FDE1}"/>
                    </a:ext>
                  </a:extLst>
                </p:cNvPr>
                <p:cNvSpPr/>
                <p:nvPr/>
              </p:nvSpPr>
              <p:spPr>
                <a:xfrm>
                  <a:off x="7007231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47" name="Rectangle 1846">
                  <a:extLst>
                    <a:ext uri="{FF2B5EF4-FFF2-40B4-BE49-F238E27FC236}">
                      <a16:creationId xmlns:a16="http://schemas.microsoft.com/office/drawing/2014/main" id="{8367E5B0-53E3-AC8C-EE61-BA85AC2A8548}"/>
                    </a:ext>
                  </a:extLst>
                </p:cNvPr>
                <p:cNvSpPr/>
                <p:nvPr/>
              </p:nvSpPr>
              <p:spPr>
                <a:xfrm>
                  <a:off x="7235978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48" name="Rectangle 1847">
                  <a:extLst>
                    <a:ext uri="{FF2B5EF4-FFF2-40B4-BE49-F238E27FC236}">
                      <a16:creationId xmlns:a16="http://schemas.microsoft.com/office/drawing/2014/main" id="{A98B9DEB-95F3-36B4-AAA3-16B944347BC0}"/>
                    </a:ext>
                  </a:extLst>
                </p:cNvPr>
                <p:cNvSpPr/>
                <p:nvPr/>
              </p:nvSpPr>
              <p:spPr>
                <a:xfrm>
                  <a:off x="7464725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49" name="Rectangle 1848">
                  <a:extLst>
                    <a:ext uri="{FF2B5EF4-FFF2-40B4-BE49-F238E27FC236}">
                      <a16:creationId xmlns:a16="http://schemas.microsoft.com/office/drawing/2014/main" id="{E742DC8E-F119-062D-5C31-D71C007FCB4A}"/>
                    </a:ext>
                  </a:extLst>
                </p:cNvPr>
                <p:cNvSpPr/>
                <p:nvPr/>
              </p:nvSpPr>
              <p:spPr>
                <a:xfrm>
                  <a:off x="7693472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26" name="Group 1825">
                <a:extLst>
                  <a:ext uri="{FF2B5EF4-FFF2-40B4-BE49-F238E27FC236}">
                    <a16:creationId xmlns:a16="http://schemas.microsoft.com/office/drawing/2014/main" id="{9E6CEFE8-FFAC-C55A-D1C9-F5B8CF621F8A}"/>
                  </a:ext>
                </a:extLst>
              </p:cNvPr>
              <p:cNvGrpSpPr/>
              <p:nvPr/>
            </p:nvGrpSpPr>
            <p:grpSpPr>
              <a:xfrm>
                <a:off x="8074619" y="612194"/>
                <a:ext cx="877176" cy="223412"/>
                <a:chOff x="7922219" y="459794"/>
                <a:chExt cx="877176" cy="223412"/>
              </a:xfrm>
            </p:grpSpPr>
            <p:sp>
              <p:nvSpPr>
                <p:cNvPr id="1842" name="Rectangle 1841">
                  <a:extLst>
                    <a:ext uri="{FF2B5EF4-FFF2-40B4-BE49-F238E27FC236}">
                      <a16:creationId xmlns:a16="http://schemas.microsoft.com/office/drawing/2014/main" id="{9BA49E4A-8D9D-F0A5-60F9-ED165EF31CAA}"/>
                    </a:ext>
                  </a:extLst>
                </p:cNvPr>
                <p:cNvSpPr/>
                <p:nvPr/>
              </p:nvSpPr>
              <p:spPr>
                <a:xfrm>
                  <a:off x="7922219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43" name="Rectangle 1842">
                  <a:extLst>
                    <a:ext uri="{FF2B5EF4-FFF2-40B4-BE49-F238E27FC236}">
                      <a16:creationId xmlns:a16="http://schemas.microsoft.com/office/drawing/2014/main" id="{391ED55E-AEBB-B972-486A-4B921EBF060A}"/>
                    </a:ext>
                  </a:extLst>
                </p:cNvPr>
                <p:cNvSpPr/>
                <p:nvPr/>
              </p:nvSpPr>
              <p:spPr>
                <a:xfrm>
                  <a:off x="8150966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44" name="Rectangle 1843">
                  <a:extLst>
                    <a:ext uri="{FF2B5EF4-FFF2-40B4-BE49-F238E27FC236}">
                      <a16:creationId xmlns:a16="http://schemas.microsoft.com/office/drawing/2014/main" id="{CA512601-CA38-7557-67CD-098F09BEB9C1}"/>
                    </a:ext>
                  </a:extLst>
                </p:cNvPr>
                <p:cNvSpPr/>
                <p:nvPr/>
              </p:nvSpPr>
              <p:spPr>
                <a:xfrm>
                  <a:off x="8379713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45" name="Rectangle 1844">
                  <a:extLst>
                    <a:ext uri="{FF2B5EF4-FFF2-40B4-BE49-F238E27FC236}">
                      <a16:creationId xmlns:a16="http://schemas.microsoft.com/office/drawing/2014/main" id="{D70473CB-F626-C38C-71A8-18AE668085AE}"/>
                    </a:ext>
                  </a:extLst>
                </p:cNvPr>
                <p:cNvSpPr/>
                <p:nvPr/>
              </p:nvSpPr>
              <p:spPr>
                <a:xfrm>
                  <a:off x="8608460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27" name="Group 1826">
                <a:extLst>
                  <a:ext uri="{FF2B5EF4-FFF2-40B4-BE49-F238E27FC236}">
                    <a16:creationId xmlns:a16="http://schemas.microsoft.com/office/drawing/2014/main" id="{1981E53C-AB47-94E4-9443-9CBC5D092042}"/>
                  </a:ext>
                </a:extLst>
              </p:cNvPr>
              <p:cNvGrpSpPr/>
              <p:nvPr/>
            </p:nvGrpSpPr>
            <p:grpSpPr>
              <a:xfrm>
                <a:off x="8989607" y="612194"/>
                <a:ext cx="877176" cy="223412"/>
                <a:chOff x="8837207" y="459794"/>
                <a:chExt cx="877176" cy="223412"/>
              </a:xfrm>
            </p:grpSpPr>
            <p:sp>
              <p:nvSpPr>
                <p:cNvPr id="1838" name="Rectangle 1837">
                  <a:extLst>
                    <a:ext uri="{FF2B5EF4-FFF2-40B4-BE49-F238E27FC236}">
                      <a16:creationId xmlns:a16="http://schemas.microsoft.com/office/drawing/2014/main" id="{4DF4A2C0-81C6-B37B-F52F-FEB55F1333BB}"/>
                    </a:ext>
                  </a:extLst>
                </p:cNvPr>
                <p:cNvSpPr/>
                <p:nvPr/>
              </p:nvSpPr>
              <p:spPr>
                <a:xfrm>
                  <a:off x="8837207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39" name="Rectangle 1838">
                  <a:extLst>
                    <a:ext uri="{FF2B5EF4-FFF2-40B4-BE49-F238E27FC236}">
                      <a16:creationId xmlns:a16="http://schemas.microsoft.com/office/drawing/2014/main" id="{D50006EE-EBEB-6996-9665-2D3E432D9A5B}"/>
                    </a:ext>
                  </a:extLst>
                </p:cNvPr>
                <p:cNvSpPr/>
                <p:nvPr/>
              </p:nvSpPr>
              <p:spPr>
                <a:xfrm>
                  <a:off x="9065954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40" name="Rectangle 1839">
                  <a:extLst>
                    <a:ext uri="{FF2B5EF4-FFF2-40B4-BE49-F238E27FC236}">
                      <a16:creationId xmlns:a16="http://schemas.microsoft.com/office/drawing/2014/main" id="{EFB212FE-A253-537B-BDE4-6EC8652F313D}"/>
                    </a:ext>
                  </a:extLst>
                </p:cNvPr>
                <p:cNvSpPr/>
                <p:nvPr/>
              </p:nvSpPr>
              <p:spPr>
                <a:xfrm>
                  <a:off x="9294701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41" name="Rectangle 1840">
                  <a:extLst>
                    <a:ext uri="{FF2B5EF4-FFF2-40B4-BE49-F238E27FC236}">
                      <a16:creationId xmlns:a16="http://schemas.microsoft.com/office/drawing/2014/main" id="{F0ABB107-BB9B-4683-0F4A-F7F6DC50C67C}"/>
                    </a:ext>
                  </a:extLst>
                </p:cNvPr>
                <p:cNvSpPr/>
                <p:nvPr/>
              </p:nvSpPr>
              <p:spPr>
                <a:xfrm>
                  <a:off x="9523448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28" name="Group 1827">
                <a:extLst>
                  <a:ext uri="{FF2B5EF4-FFF2-40B4-BE49-F238E27FC236}">
                    <a16:creationId xmlns:a16="http://schemas.microsoft.com/office/drawing/2014/main" id="{F4D05722-BB3A-FB4E-252E-13F8620F8FB2}"/>
                  </a:ext>
                </a:extLst>
              </p:cNvPr>
              <p:cNvGrpSpPr/>
              <p:nvPr/>
            </p:nvGrpSpPr>
            <p:grpSpPr>
              <a:xfrm>
                <a:off x="9904595" y="612194"/>
                <a:ext cx="877176" cy="223412"/>
                <a:chOff x="9752195" y="459794"/>
                <a:chExt cx="877176" cy="223412"/>
              </a:xfrm>
            </p:grpSpPr>
            <p:sp>
              <p:nvSpPr>
                <p:cNvPr id="1834" name="Rectangle 1833">
                  <a:extLst>
                    <a:ext uri="{FF2B5EF4-FFF2-40B4-BE49-F238E27FC236}">
                      <a16:creationId xmlns:a16="http://schemas.microsoft.com/office/drawing/2014/main" id="{0ABE1292-D329-5B34-85CD-DBA631BFD927}"/>
                    </a:ext>
                  </a:extLst>
                </p:cNvPr>
                <p:cNvSpPr/>
                <p:nvPr/>
              </p:nvSpPr>
              <p:spPr>
                <a:xfrm>
                  <a:off x="9752195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35" name="Rectangle 1834">
                  <a:extLst>
                    <a:ext uri="{FF2B5EF4-FFF2-40B4-BE49-F238E27FC236}">
                      <a16:creationId xmlns:a16="http://schemas.microsoft.com/office/drawing/2014/main" id="{D60EEC60-0050-D8F6-0327-F71640DCF1EA}"/>
                    </a:ext>
                  </a:extLst>
                </p:cNvPr>
                <p:cNvSpPr/>
                <p:nvPr/>
              </p:nvSpPr>
              <p:spPr>
                <a:xfrm>
                  <a:off x="9980942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36" name="Rectangle 1835">
                  <a:extLst>
                    <a:ext uri="{FF2B5EF4-FFF2-40B4-BE49-F238E27FC236}">
                      <a16:creationId xmlns:a16="http://schemas.microsoft.com/office/drawing/2014/main" id="{9D35361C-A98B-8F1D-A4FA-20C1C2F23930}"/>
                    </a:ext>
                  </a:extLst>
                </p:cNvPr>
                <p:cNvSpPr/>
                <p:nvPr/>
              </p:nvSpPr>
              <p:spPr>
                <a:xfrm>
                  <a:off x="10209689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37" name="Rectangle 1836">
                  <a:extLst>
                    <a:ext uri="{FF2B5EF4-FFF2-40B4-BE49-F238E27FC236}">
                      <a16:creationId xmlns:a16="http://schemas.microsoft.com/office/drawing/2014/main" id="{7468FE55-00C5-96BE-56C1-5568916419AE}"/>
                    </a:ext>
                  </a:extLst>
                </p:cNvPr>
                <p:cNvSpPr/>
                <p:nvPr/>
              </p:nvSpPr>
              <p:spPr>
                <a:xfrm>
                  <a:off x="10438436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29" name="Group 1828">
                <a:extLst>
                  <a:ext uri="{FF2B5EF4-FFF2-40B4-BE49-F238E27FC236}">
                    <a16:creationId xmlns:a16="http://schemas.microsoft.com/office/drawing/2014/main" id="{90F8D8E1-9535-F06D-6866-E996D38B3D79}"/>
                  </a:ext>
                </a:extLst>
              </p:cNvPr>
              <p:cNvGrpSpPr/>
              <p:nvPr/>
            </p:nvGrpSpPr>
            <p:grpSpPr>
              <a:xfrm>
                <a:off x="10819583" y="612194"/>
                <a:ext cx="877182" cy="223412"/>
                <a:chOff x="10667183" y="459794"/>
                <a:chExt cx="877182" cy="223412"/>
              </a:xfrm>
            </p:grpSpPr>
            <p:sp>
              <p:nvSpPr>
                <p:cNvPr id="1830" name="Rectangle 1829">
                  <a:extLst>
                    <a:ext uri="{FF2B5EF4-FFF2-40B4-BE49-F238E27FC236}">
                      <a16:creationId xmlns:a16="http://schemas.microsoft.com/office/drawing/2014/main" id="{F92307D9-2DC0-1DB2-3067-49360E12550E}"/>
                    </a:ext>
                  </a:extLst>
                </p:cNvPr>
                <p:cNvSpPr/>
                <p:nvPr/>
              </p:nvSpPr>
              <p:spPr>
                <a:xfrm>
                  <a:off x="10667183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31" name="Rectangle 1830">
                  <a:extLst>
                    <a:ext uri="{FF2B5EF4-FFF2-40B4-BE49-F238E27FC236}">
                      <a16:creationId xmlns:a16="http://schemas.microsoft.com/office/drawing/2014/main" id="{13B4C59C-9B85-55ED-3790-6EFB65D3E895}"/>
                    </a:ext>
                  </a:extLst>
                </p:cNvPr>
                <p:cNvSpPr/>
                <p:nvPr/>
              </p:nvSpPr>
              <p:spPr>
                <a:xfrm>
                  <a:off x="10895930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32" name="Rectangle 1831">
                  <a:extLst>
                    <a:ext uri="{FF2B5EF4-FFF2-40B4-BE49-F238E27FC236}">
                      <a16:creationId xmlns:a16="http://schemas.microsoft.com/office/drawing/2014/main" id="{6D944E80-B1B9-1C69-C97C-B64E516F4497}"/>
                    </a:ext>
                  </a:extLst>
                </p:cNvPr>
                <p:cNvSpPr/>
                <p:nvPr/>
              </p:nvSpPr>
              <p:spPr>
                <a:xfrm>
                  <a:off x="11124677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33" name="Rectangle 1832">
                  <a:extLst>
                    <a:ext uri="{FF2B5EF4-FFF2-40B4-BE49-F238E27FC236}">
                      <a16:creationId xmlns:a16="http://schemas.microsoft.com/office/drawing/2014/main" id="{12930EFB-FD27-1611-14D2-8CA609D95784}"/>
                    </a:ext>
                  </a:extLst>
                </p:cNvPr>
                <p:cNvSpPr/>
                <p:nvPr/>
              </p:nvSpPr>
              <p:spPr>
                <a:xfrm>
                  <a:off x="11353430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675" name="TextBox 2674">
              <a:extLst>
                <a:ext uri="{FF2B5EF4-FFF2-40B4-BE49-F238E27FC236}">
                  <a16:creationId xmlns:a16="http://schemas.microsoft.com/office/drawing/2014/main" id="{81944546-1F40-5AB7-5F9C-81A295B65507}"/>
                </a:ext>
              </a:extLst>
            </p:cNvPr>
            <p:cNvSpPr txBox="1"/>
            <p:nvPr/>
          </p:nvSpPr>
          <p:spPr>
            <a:xfrm>
              <a:off x="481725" y="1674854"/>
              <a:ext cx="2933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691" name="Group 2690">
            <a:extLst>
              <a:ext uri="{FF2B5EF4-FFF2-40B4-BE49-F238E27FC236}">
                <a16:creationId xmlns:a16="http://schemas.microsoft.com/office/drawing/2014/main" id="{0E0DB103-23BD-137D-CCC1-997E40CDAFD5}"/>
              </a:ext>
            </a:extLst>
          </p:cNvPr>
          <p:cNvGrpSpPr/>
          <p:nvPr/>
        </p:nvGrpSpPr>
        <p:grpSpPr>
          <a:xfrm>
            <a:off x="489465" y="2432691"/>
            <a:ext cx="11372715" cy="307777"/>
            <a:chOff x="489465" y="1984061"/>
            <a:chExt cx="11372715" cy="307777"/>
          </a:xfrm>
        </p:grpSpPr>
        <p:grpSp>
          <p:nvGrpSpPr>
            <p:cNvPr id="1878" name="Group 1877">
              <a:extLst>
                <a:ext uri="{FF2B5EF4-FFF2-40B4-BE49-F238E27FC236}">
                  <a16:creationId xmlns:a16="http://schemas.microsoft.com/office/drawing/2014/main" id="{1210686C-D6E4-2A7D-8FD9-FD1A90E48723}"/>
                </a:ext>
              </a:extLst>
            </p:cNvPr>
            <p:cNvGrpSpPr/>
            <p:nvPr/>
          </p:nvGrpSpPr>
          <p:grpSpPr>
            <a:xfrm>
              <a:off x="920130" y="1997559"/>
              <a:ext cx="10942050" cy="223412"/>
              <a:chOff x="754715" y="612194"/>
              <a:chExt cx="10942050" cy="223412"/>
            </a:xfrm>
          </p:grpSpPr>
          <p:grpSp>
            <p:nvGrpSpPr>
              <p:cNvPr id="1879" name="Group 1878">
                <a:extLst>
                  <a:ext uri="{FF2B5EF4-FFF2-40B4-BE49-F238E27FC236}">
                    <a16:creationId xmlns:a16="http://schemas.microsoft.com/office/drawing/2014/main" id="{3CA19049-C58E-4FC4-1302-200D334FC5D1}"/>
                  </a:ext>
                </a:extLst>
              </p:cNvPr>
              <p:cNvGrpSpPr/>
              <p:nvPr/>
            </p:nvGrpSpPr>
            <p:grpSpPr>
              <a:xfrm>
                <a:off x="754715" y="612194"/>
                <a:ext cx="877176" cy="223412"/>
                <a:chOff x="602315" y="459794"/>
                <a:chExt cx="877176" cy="223412"/>
              </a:xfrm>
            </p:grpSpPr>
            <p:sp>
              <p:nvSpPr>
                <p:cNvPr id="1935" name="Rectangle 1934">
                  <a:extLst>
                    <a:ext uri="{FF2B5EF4-FFF2-40B4-BE49-F238E27FC236}">
                      <a16:creationId xmlns:a16="http://schemas.microsoft.com/office/drawing/2014/main" id="{107B36A7-AB32-0515-F303-2E961D18F14B}"/>
                    </a:ext>
                  </a:extLst>
                </p:cNvPr>
                <p:cNvSpPr/>
                <p:nvPr/>
              </p:nvSpPr>
              <p:spPr>
                <a:xfrm>
                  <a:off x="602315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36" name="Rectangle 1935">
                  <a:extLst>
                    <a:ext uri="{FF2B5EF4-FFF2-40B4-BE49-F238E27FC236}">
                      <a16:creationId xmlns:a16="http://schemas.microsoft.com/office/drawing/2014/main" id="{AA0086C1-2C2B-99CE-0F09-4D3E6DB2A923}"/>
                    </a:ext>
                  </a:extLst>
                </p:cNvPr>
                <p:cNvSpPr/>
                <p:nvPr/>
              </p:nvSpPr>
              <p:spPr>
                <a:xfrm>
                  <a:off x="831062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37" name="Rectangle 1936">
                  <a:extLst>
                    <a:ext uri="{FF2B5EF4-FFF2-40B4-BE49-F238E27FC236}">
                      <a16:creationId xmlns:a16="http://schemas.microsoft.com/office/drawing/2014/main" id="{8578D2F3-171A-1311-42FA-396407C17622}"/>
                    </a:ext>
                  </a:extLst>
                </p:cNvPr>
                <p:cNvSpPr/>
                <p:nvPr/>
              </p:nvSpPr>
              <p:spPr>
                <a:xfrm>
                  <a:off x="1059809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38" name="Rectangle 1937">
                  <a:extLst>
                    <a:ext uri="{FF2B5EF4-FFF2-40B4-BE49-F238E27FC236}">
                      <a16:creationId xmlns:a16="http://schemas.microsoft.com/office/drawing/2014/main" id="{154585FA-7CBF-5AE7-0961-D30C5D93A357}"/>
                    </a:ext>
                  </a:extLst>
                </p:cNvPr>
                <p:cNvSpPr/>
                <p:nvPr/>
              </p:nvSpPr>
              <p:spPr>
                <a:xfrm>
                  <a:off x="1288556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80" name="Group 1879">
                <a:extLst>
                  <a:ext uri="{FF2B5EF4-FFF2-40B4-BE49-F238E27FC236}">
                    <a16:creationId xmlns:a16="http://schemas.microsoft.com/office/drawing/2014/main" id="{BB3DC3E1-CA79-7E67-3003-00FEAEB0E3D3}"/>
                  </a:ext>
                </a:extLst>
              </p:cNvPr>
              <p:cNvGrpSpPr/>
              <p:nvPr/>
            </p:nvGrpSpPr>
            <p:grpSpPr>
              <a:xfrm>
                <a:off x="1669703" y="612194"/>
                <a:ext cx="877176" cy="223412"/>
                <a:chOff x="1517303" y="459794"/>
                <a:chExt cx="877176" cy="223412"/>
              </a:xfrm>
            </p:grpSpPr>
            <p:sp>
              <p:nvSpPr>
                <p:cNvPr id="1931" name="Rectangle 1930">
                  <a:extLst>
                    <a:ext uri="{FF2B5EF4-FFF2-40B4-BE49-F238E27FC236}">
                      <a16:creationId xmlns:a16="http://schemas.microsoft.com/office/drawing/2014/main" id="{52D76C33-10C9-8994-274A-94BA8BE3FDB0}"/>
                    </a:ext>
                  </a:extLst>
                </p:cNvPr>
                <p:cNvSpPr/>
                <p:nvPr/>
              </p:nvSpPr>
              <p:spPr>
                <a:xfrm>
                  <a:off x="1517303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32" name="Rectangle 1931">
                  <a:extLst>
                    <a:ext uri="{FF2B5EF4-FFF2-40B4-BE49-F238E27FC236}">
                      <a16:creationId xmlns:a16="http://schemas.microsoft.com/office/drawing/2014/main" id="{A86F6E06-A938-AD01-5A2C-7A2666A8C80F}"/>
                    </a:ext>
                  </a:extLst>
                </p:cNvPr>
                <p:cNvSpPr/>
                <p:nvPr/>
              </p:nvSpPr>
              <p:spPr>
                <a:xfrm>
                  <a:off x="1746050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33" name="Rectangle 1932">
                  <a:extLst>
                    <a:ext uri="{FF2B5EF4-FFF2-40B4-BE49-F238E27FC236}">
                      <a16:creationId xmlns:a16="http://schemas.microsoft.com/office/drawing/2014/main" id="{2C893F4A-3F73-8923-D133-2AEAB72DD194}"/>
                    </a:ext>
                  </a:extLst>
                </p:cNvPr>
                <p:cNvSpPr/>
                <p:nvPr/>
              </p:nvSpPr>
              <p:spPr>
                <a:xfrm>
                  <a:off x="1974797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34" name="Rectangle 1933">
                  <a:extLst>
                    <a:ext uri="{FF2B5EF4-FFF2-40B4-BE49-F238E27FC236}">
                      <a16:creationId xmlns:a16="http://schemas.microsoft.com/office/drawing/2014/main" id="{305C54B0-E198-B7B8-3A45-833D16E87A08}"/>
                    </a:ext>
                  </a:extLst>
                </p:cNvPr>
                <p:cNvSpPr/>
                <p:nvPr/>
              </p:nvSpPr>
              <p:spPr>
                <a:xfrm>
                  <a:off x="2203544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81" name="Group 1880">
                <a:extLst>
                  <a:ext uri="{FF2B5EF4-FFF2-40B4-BE49-F238E27FC236}">
                    <a16:creationId xmlns:a16="http://schemas.microsoft.com/office/drawing/2014/main" id="{FBB1B47D-AE31-A9B7-5146-A25C28A49F4F}"/>
                  </a:ext>
                </a:extLst>
              </p:cNvPr>
              <p:cNvGrpSpPr/>
              <p:nvPr/>
            </p:nvGrpSpPr>
            <p:grpSpPr>
              <a:xfrm>
                <a:off x="2584691" y="612194"/>
                <a:ext cx="877176" cy="223412"/>
                <a:chOff x="2432291" y="459794"/>
                <a:chExt cx="877176" cy="223412"/>
              </a:xfrm>
            </p:grpSpPr>
            <p:sp>
              <p:nvSpPr>
                <p:cNvPr id="1927" name="Rectangle 1926">
                  <a:extLst>
                    <a:ext uri="{FF2B5EF4-FFF2-40B4-BE49-F238E27FC236}">
                      <a16:creationId xmlns:a16="http://schemas.microsoft.com/office/drawing/2014/main" id="{9573599C-5899-EFAC-FB08-EB9AF569A89B}"/>
                    </a:ext>
                  </a:extLst>
                </p:cNvPr>
                <p:cNvSpPr/>
                <p:nvPr/>
              </p:nvSpPr>
              <p:spPr>
                <a:xfrm>
                  <a:off x="2432291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28" name="Rectangle 1927">
                  <a:extLst>
                    <a:ext uri="{FF2B5EF4-FFF2-40B4-BE49-F238E27FC236}">
                      <a16:creationId xmlns:a16="http://schemas.microsoft.com/office/drawing/2014/main" id="{16848D73-E78B-A546-A4E4-8B30CB44598A}"/>
                    </a:ext>
                  </a:extLst>
                </p:cNvPr>
                <p:cNvSpPr/>
                <p:nvPr/>
              </p:nvSpPr>
              <p:spPr>
                <a:xfrm>
                  <a:off x="2661038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29" name="Rectangle 1928">
                  <a:extLst>
                    <a:ext uri="{FF2B5EF4-FFF2-40B4-BE49-F238E27FC236}">
                      <a16:creationId xmlns:a16="http://schemas.microsoft.com/office/drawing/2014/main" id="{6E64C1D1-C25F-84AA-3D23-298D6B3892E3}"/>
                    </a:ext>
                  </a:extLst>
                </p:cNvPr>
                <p:cNvSpPr/>
                <p:nvPr/>
              </p:nvSpPr>
              <p:spPr>
                <a:xfrm>
                  <a:off x="2889785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30" name="Rectangle 1929">
                  <a:extLst>
                    <a:ext uri="{FF2B5EF4-FFF2-40B4-BE49-F238E27FC236}">
                      <a16:creationId xmlns:a16="http://schemas.microsoft.com/office/drawing/2014/main" id="{130E0EF6-9EA8-C700-4852-DB69998A6CFB}"/>
                    </a:ext>
                  </a:extLst>
                </p:cNvPr>
                <p:cNvSpPr/>
                <p:nvPr/>
              </p:nvSpPr>
              <p:spPr>
                <a:xfrm>
                  <a:off x="3118532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82" name="Group 1881">
                <a:extLst>
                  <a:ext uri="{FF2B5EF4-FFF2-40B4-BE49-F238E27FC236}">
                    <a16:creationId xmlns:a16="http://schemas.microsoft.com/office/drawing/2014/main" id="{EEF0E20A-3404-6978-526D-E5FB1FE2C362}"/>
                  </a:ext>
                </a:extLst>
              </p:cNvPr>
              <p:cNvGrpSpPr/>
              <p:nvPr/>
            </p:nvGrpSpPr>
            <p:grpSpPr>
              <a:xfrm>
                <a:off x="3499679" y="612194"/>
                <a:ext cx="877176" cy="223412"/>
                <a:chOff x="3347279" y="459794"/>
                <a:chExt cx="877176" cy="223412"/>
              </a:xfrm>
            </p:grpSpPr>
            <p:sp>
              <p:nvSpPr>
                <p:cNvPr id="1923" name="Rectangle 1922">
                  <a:extLst>
                    <a:ext uri="{FF2B5EF4-FFF2-40B4-BE49-F238E27FC236}">
                      <a16:creationId xmlns:a16="http://schemas.microsoft.com/office/drawing/2014/main" id="{A84765EC-858A-3003-F797-C5131CAF361F}"/>
                    </a:ext>
                  </a:extLst>
                </p:cNvPr>
                <p:cNvSpPr/>
                <p:nvPr/>
              </p:nvSpPr>
              <p:spPr>
                <a:xfrm>
                  <a:off x="3347279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24" name="Rectangle 1923">
                  <a:extLst>
                    <a:ext uri="{FF2B5EF4-FFF2-40B4-BE49-F238E27FC236}">
                      <a16:creationId xmlns:a16="http://schemas.microsoft.com/office/drawing/2014/main" id="{08E59C6A-EFD0-D196-23E7-F546D2EAAE5E}"/>
                    </a:ext>
                  </a:extLst>
                </p:cNvPr>
                <p:cNvSpPr/>
                <p:nvPr/>
              </p:nvSpPr>
              <p:spPr>
                <a:xfrm>
                  <a:off x="3576026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25" name="Rectangle 1924">
                  <a:extLst>
                    <a:ext uri="{FF2B5EF4-FFF2-40B4-BE49-F238E27FC236}">
                      <a16:creationId xmlns:a16="http://schemas.microsoft.com/office/drawing/2014/main" id="{65FE767E-243E-9802-3E67-D6A525A1C054}"/>
                    </a:ext>
                  </a:extLst>
                </p:cNvPr>
                <p:cNvSpPr/>
                <p:nvPr/>
              </p:nvSpPr>
              <p:spPr>
                <a:xfrm>
                  <a:off x="3804773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26" name="Rectangle 1925">
                  <a:extLst>
                    <a:ext uri="{FF2B5EF4-FFF2-40B4-BE49-F238E27FC236}">
                      <a16:creationId xmlns:a16="http://schemas.microsoft.com/office/drawing/2014/main" id="{8CA0AE33-CB5F-09C3-063B-61716F64F824}"/>
                    </a:ext>
                  </a:extLst>
                </p:cNvPr>
                <p:cNvSpPr/>
                <p:nvPr/>
              </p:nvSpPr>
              <p:spPr>
                <a:xfrm>
                  <a:off x="4033520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83" name="Group 1882">
                <a:extLst>
                  <a:ext uri="{FF2B5EF4-FFF2-40B4-BE49-F238E27FC236}">
                    <a16:creationId xmlns:a16="http://schemas.microsoft.com/office/drawing/2014/main" id="{413EDD77-4B6E-4CE9-D521-4F63678A74A1}"/>
                  </a:ext>
                </a:extLst>
              </p:cNvPr>
              <p:cNvGrpSpPr/>
              <p:nvPr/>
            </p:nvGrpSpPr>
            <p:grpSpPr>
              <a:xfrm>
                <a:off x="4414667" y="612194"/>
                <a:ext cx="877176" cy="223412"/>
                <a:chOff x="4262267" y="459794"/>
                <a:chExt cx="877176" cy="223412"/>
              </a:xfrm>
            </p:grpSpPr>
            <p:sp>
              <p:nvSpPr>
                <p:cNvPr id="1919" name="Rectangle 1918">
                  <a:extLst>
                    <a:ext uri="{FF2B5EF4-FFF2-40B4-BE49-F238E27FC236}">
                      <a16:creationId xmlns:a16="http://schemas.microsoft.com/office/drawing/2014/main" id="{8442AE37-714F-B8F5-55F5-96AC77EA942C}"/>
                    </a:ext>
                  </a:extLst>
                </p:cNvPr>
                <p:cNvSpPr/>
                <p:nvPr/>
              </p:nvSpPr>
              <p:spPr>
                <a:xfrm>
                  <a:off x="4262267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20" name="Rectangle 1919">
                  <a:extLst>
                    <a:ext uri="{FF2B5EF4-FFF2-40B4-BE49-F238E27FC236}">
                      <a16:creationId xmlns:a16="http://schemas.microsoft.com/office/drawing/2014/main" id="{E6CDDE26-CF90-A46E-8064-EF6162D81B08}"/>
                    </a:ext>
                  </a:extLst>
                </p:cNvPr>
                <p:cNvSpPr/>
                <p:nvPr/>
              </p:nvSpPr>
              <p:spPr>
                <a:xfrm>
                  <a:off x="4491014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21" name="Rectangle 1920">
                  <a:extLst>
                    <a:ext uri="{FF2B5EF4-FFF2-40B4-BE49-F238E27FC236}">
                      <a16:creationId xmlns:a16="http://schemas.microsoft.com/office/drawing/2014/main" id="{FE43D9D3-C4D9-9F39-92B6-0007B0D79B46}"/>
                    </a:ext>
                  </a:extLst>
                </p:cNvPr>
                <p:cNvSpPr/>
                <p:nvPr/>
              </p:nvSpPr>
              <p:spPr>
                <a:xfrm>
                  <a:off x="4719761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22" name="Rectangle 1921">
                  <a:extLst>
                    <a:ext uri="{FF2B5EF4-FFF2-40B4-BE49-F238E27FC236}">
                      <a16:creationId xmlns:a16="http://schemas.microsoft.com/office/drawing/2014/main" id="{CBC02380-1751-A3DA-32C1-17317AF85249}"/>
                    </a:ext>
                  </a:extLst>
                </p:cNvPr>
                <p:cNvSpPr/>
                <p:nvPr/>
              </p:nvSpPr>
              <p:spPr>
                <a:xfrm>
                  <a:off x="4948508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84" name="Group 1883">
                <a:extLst>
                  <a:ext uri="{FF2B5EF4-FFF2-40B4-BE49-F238E27FC236}">
                    <a16:creationId xmlns:a16="http://schemas.microsoft.com/office/drawing/2014/main" id="{80B03F4F-9408-FB38-CD33-F58AD59ED723}"/>
                  </a:ext>
                </a:extLst>
              </p:cNvPr>
              <p:cNvGrpSpPr/>
              <p:nvPr/>
            </p:nvGrpSpPr>
            <p:grpSpPr>
              <a:xfrm>
                <a:off x="5329655" y="612194"/>
                <a:ext cx="877176" cy="223412"/>
                <a:chOff x="5177255" y="459794"/>
                <a:chExt cx="877176" cy="223412"/>
              </a:xfrm>
            </p:grpSpPr>
            <p:sp>
              <p:nvSpPr>
                <p:cNvPr id="1915" name="Rectangle 1914">
                  <a:extLst>
                    <a:ext uri="{FF2B5EF4-FFF2-40B4-BE49-F238E27FC236}">
                      <a16:creationId xmlns:a16="http://schemas.microsoft.com/office/drawing/2014/main" id="{D67BFC2B-FF48-F711-8A2C-DEC193D5371A}"/>
                    </a:ext>
                  </a:extLst>
                </p:cNvPr>
                <p:cNvSpPr/>
                <p:nvPr/>
              </p:nvSpPr>
              <p:spPr>
                <a:xfrm>
                  <a:off x="5177255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16" name="Rectangle 1915">
                  <a:extLst>
                    <a:ext uri="{FF2B5EF4-FFF2-40B4-BE49-F238E27FC236}">
                      <a16:creationId xmlns:a16="http://schemas.microsoft.com/office/drawing/2014/main" id="{9EF10FD4-6CB9-F0AB-37FF-DB872F04227D}"/>
                    </a:ext>
                  </a:extLst>
                </p:cNvPr>
                <p:cNvSpPr/>
                <p:nvPr/>
              </p:nvSpPr>
              <p:spPr>
                <a:xfrm>
                  <a:off x="5406002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17" name="Rectangle 1916">
                  <a:extLst>
                    <a:ext uri="{FF2B5EF4-FFF2-40B4-BE49-F238E27FC236}">
                      <a16:creationId xmlns:a16="http://schemas.microsoft.com/office/drawing/2014/main" id="{0F8DB02D-F3A7-85D9-E26E-4E218F5A26FD}"/>
                    </a:ext>
                  </a:extLst>
                </p:cNvPr>
                <p:cNvSpPr/>
                <p:nvPr/>
              </p:nvSpPr>
              <p:spPr>
                <a:xfrm>
                  <a:off x="5634749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18" name="Rectangle 1917">
                  <a:extLst>
                    <a:ext uri="{FF2B5EF4-FFF2-40B4-BE49-F238E27FC236}">
                      <a16:creationId xmlns:a16="http://schemas.microsoft.com/office/drawing/2014/main" id="{F2A03EEA-D567-E08A-AA0F-C4E7C50A35BE}"/>
                    </a:ext>
                  </a:extLst>
                </p:cNvPr>
                <p:cNvSpPr/>
                <p:nvPr/>
              </p:nvSpPr>
              <p:spPr>
                <a:xfrm>
                  <a:off x="5863496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85" name="Group 1884">
                <a:extLst>
                  <a:ext uri="{FF2B5EF4-FFF2-40B4-BE49-F238E27FC236}">
                    <a16:creationId xmlns:a16="http://schemas.microsoft.com/office/drawing/2014/main" id="{BDA4938C-51DC-3336-E116-68E049E84CF7}"/>
                  </a:ext>
                </a:extLst>
              </p:cNvPr>
              <p:cNvGrpSpPr/>
              <p:nvPr/>
            </p:nvGrpSpPr>
            <p:grpSpPr>
              <a:xfrm>
                <a:off x="6244643" y="612194"/>
                <a:ext cx="877176" cy="223412"/>
                <a:chOff x="6092243" y="459794"/>
                <a:chExt cx="877176" cy="223412"/>
              </a:xfrm>
            </p:grpSpPr>
            <p:sp>
              <p:nvSpPr>
                <p:cNvPr id="1911" name="Rectangle 1910">
                  <a:extLst>
                    <a:ext uri="{FF2B5EF4-FFF2-40B4-BE49-F238E27FC236}">
                      <a16:creationId xmlns:a16="http://schemas.microsoft.com/office/drawing/2014/main" id="{2CF4F709-0CD0-4860-AF10-A7326D2C953A}"/>
                    </a:ext>
                  </a:extLst>
                </p:cNvPr>
                <p:cNvSpPr/>
                <p:nvPr/>
              </p:nvSpPr>
              <p:spPr>
                <a:xfrm>
                  <a:off x="6092243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12" name="Rectangle 1911">
                  <a:extLst>
                    <a:ext uri="{FF2B5EF4-FFF2-40B4-BE49-F238E27FC236}">
                      <a16:creationId xmlns:a16="http://schemas.microsoft.com/office/drawing/2014/main" id="{978B6919-CE10-193A-1280-4B287CF93A6F}"/>
                    </a:ext>
                  </a:extLst>
                </p:cNvPr>
                <p:cNvSpPr/>
                <p:nvPr/>
              </p:nvSpPr>
              <p:spPr>
                <a:xfrm>
                  <a:off x="6320990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13" name="Rectangle 1912">
                  <a:extLst>
                    <a:ext uri="{FF2B5EF4-FFF2-40B4-BE49-F238E27FC236}">
                      <a16:creationId xmlns:a16="http://schemas.microsoft.com/office/drawing/2014/main" id="{EDEB1C0C-C9A2-19BF-CD6D-B8A8B4B34109}"/>
                    </a:ext>
                  </a:extLst>
                </p:cNvPr>
                <p:cNvSpPr/>
                <p:nvPr/>
              </p:nvSpPr>
              <p:spPr>
                <a:xfrm>
                  <a:off x="6549737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14" name="Rectangle 1913">
                  <a:extLst>
                    <a:ext uri="{FF2B5EF4-FFF2-40B4-BE49-F238E27FC236}">
                      <a16:creationId xmlns:a16="http://schemas.microsoft.com/office/drawing/2014/main" id="{A151401A-97BA-9E1E-498E-E0CEBFD9F234}"/>
                    </a:ext>
                  </a:extLst>
                </p:cNvPr>
                <p:cNvSpPr/>
                <p:nvPr/>
              </p:nvSpPr>
              <p:spPr>
                <a:xfrm>
                  <a:off x="6778484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86" name="Group 1885">
                <a:extLst>
                  <a:ext uri="{FF2B5EF4-FFF2-40B4-BE49-F238E27FC236}">
                    <a16:creationId xmlns:a16="http://schemas.microsoft.com/office/drawing/2014/main" id="{0AFF6B6E-108E-66FE-A6A6-A8105C270CF0}"/>
                  </a:ext>
                </a:extLst>
              </p:cNvPr>
              <p:cNvGrpSpPr/>
              <p:nvPr/>
            </p:nvGrpSpPr>
            <p:grpSpPr>
              <a:xfrm>
                <a:off x="7159631" y="612194"/>
                <a:ext cx="877176" cy="223412"/>
                <a:chOff x="7007231" y="459794"/>
                <a:chExt cx="877176" cy="223412"/>
              </a:xfrm>
            </p:grpSpPr>
            <p:sp>
              <p:nvSpPr>
                <p:cNvPr id="1907" name="Rectangle 1906">
                  <a:extLst>
                    <a:ext uri="{FF2B5EF4-FFF2-40B4-BE49-F238E27FC236}">
                      <a16:creationId xmlns:a16="http://schemas.microsoft.com/office/drawing/2014/main" id="{18CE0912-D0F7-FD9E-38EF-A995821A010A}"/>
                    </a:ext>
                  </a:extLst>
                </p:cNvPr>
                <p:cNvSpPr/>
                <p:nvPr/>
              </p:nvSpPr>
              <p:spPr>
                <a:xfrm>
                  <a:off x="7007231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08" name="Rectangle 1907">
                  <a:extLst>
                    <a:ext uri="{FF2B5EF4-FFF2-40B4-BE49-F238E27FC236}">
                      <a16:creationId xmlns:a16="http://schemas.microsoft.com/office/drawing/2014/main" id="{B4AC7D71-DB95-2885-45CD-6BBFD3D4E034}"/>
                    </a:ext>
                  </a:extLst>
                </p:cNvPr>
                <p:cNvSpPr/>
                <p:nvPr/>
              </p:nvSpPr>
              <p:spPr>
                <a:xfrm>
                  <a:off x="7235978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09" name="Rectangle 1908">
                  <a:extLst>
                    <a:ext uri="{FF2B5EF4-FFF2-40B4-BE49-F238E27FC236}">
                      <a16:creationId xmlns:a16="http://schemas.microsoft.com/office/drawing/2014/main" id="{8A341298-766F-D9AD-C29F-9E159127AF38}"/>
                    </a:ext>
                  </a:extLst>
                </p:cNvPr>
                <p:cNvSpPr/>
                <p:nvPr/>
              </p:nvSpPr>
              <p:spPr>
                <a:xfrm>
                  <a:off x="7464725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10" name="Rectangle 1909">
                  <a:extLst>
                    <a:ext uri="{FF2B5EF4-FFF2-40B4-BE49-F238E27FC236}">
                      <a16:creationId xmlns:a16="http://schemas.microsoft.com/office/drawing/2014/main" id="{6B3DB936-15D9-1DC6-DB4A-D87F2F943DBD}"/>
                    </a:ext>
                  </a:extLst>
                </p:cNvPr>
                <p:cNvSpPr/>
                <p:nvPr/>
              </p:nvSpPr>
              <p:spPr>
                <a:xfrm>
                  <a:off x="7693472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87" name="Group 1886">
                <a:extLst>
                  <a:ext uri="{FF2B5EF4-FFF2-40B4-BE49-F238E27FC236}">
                    <a16:creationId xmlns:a16="http://schemas.microsoft.com/office/drawing/2014/main" id="{17777A98-391B-B84A-E450-0AA3C8D44DC2}"/>
                  </a:ext>
                </a:extLst>
              </p:cNvPr>
              <p:cNvGrpSpPr/>
              <p:nvPr/>
            </p:nvGrpSpPr>
            <p:grpSpPr>
              <a:xfrm>
                <a:off x="8074619" y="612194"/>
                <a:ext cx="877176" cy="223412"/>
                <a:chOff x="7922219" y="459794"/>
                <a:chExt cx="877176" cy="223412"/>
              </a:xfrm>
            </p:grpSpPr>
            <p:sp>
              <p:nvSpPr>
                <p:cNvPr id="1903" name="Rectangle 1902">
                  <a:extLst>
                    <a:ext uri="{FF2B5EF4-FFF2-40B4-BE49-F238E27FC236}">
                      <a16:creationId xmlns:a16="http://schemas.microsoft.com/office/drawing/2014/main" id="{1534AA7B-9772-26E3-28C6-0911036EACCF}"/>
                    </a:ext>
                  </a:extLst>
                </p:cNvPr>
                <p:cNvSpPr/>
                <p:nvPr/>
              </p:nvSpPr>
              <p:spPr>
                <a:xfrm>
                  <a:off x="7922219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04" name="Rectangle 1903">
                  <a:extLst>
                    <a:ext uri="{FF2B5EF4-FFF2-40B4-BE49-F238E27FC236}">
                      <a16:creationId xmlns:a16="http://schemas.microsoft.com/office/drawing/2014/main" id="{72A50C3B-605C-151E-DEEA-6CF3FF52E6C0}"/>
                    </a:ext>
                  </a:extLst>
                </p:cNvPr>
                <p:cNvSpPr/>
                <p:nvPr/>
              </p:nvSpPr>
              <p:spPr>
                <a:xfrm>
                  <a:off x="8150966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05" name="Rectangle 1904">
                  <a:extLst>
                    <a:ext uri="{FF2B5EF4-FFF2-40B4-BE49-F238E27FC236}">
                      <a16:creationId xmlns:a16="http://schemas.microsoft.com/office/drawing/2014/main" id="{79DE6FBA-4A4C-9157-12DE-9DD2A80F428B}"/>
                    </a:ext>
                  </a:extLst>
                </p:cNvPr>
                <p:cNvSpPr/>
                <p:nvPr/>
              </p:nvSpPr>
              <p:spPr>
                <a:xfrm>
                  <a:off x="8379713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06" name="Rectangle 1905">
                  <a:extLst>
                    <a:ext uri="{FF2B5EF4-FFF2-40B4-BE49-F238E27FC236}">
                      <a16:creationId xmlns:a16="http://schemas.microsoft.com/office/drawing/2014/main" id="{B26572A4-0D14-7007-F5A9-7FB74D481556}"/>
                    </a:ext>
                  </a:extLst>
                </p:cNvPr>
                <p:cNvSpPr/>
                <p:nvPr/>
              </p:nvSpPr>
              <p:spPr>
                <a:xfrm>
                  <a:off x="8608460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88" name="Group 1887">
                <a:extLst>
                  <a:ext uri="{FF2B5EF4-FFF2-40B4-BE49-F238E27FC236}">
                    <a16:creationId xmlns:a16="http://schemas.microsoft.com/office/drawing/2014/main" id="{A276368C-C877-F9BD-AFCA-9F5BB48EDBC8}"/>
                  </a:ext>
                </a:extLst>
              </p:cNvPr>
              <p:cNvGrpSpPr/>
              <p:nvPr/>
            </p:nvGrpSpPr>
            <p:grpSpPr>
              <a:xfrm>
                <a:off x="8989607" y="612194"/>
                <a:ext cx="877176" cy="223412"/>
                <a:chOff x="8837207" y="459794"/>
                <a:chExt cx="877176" cy="223412"/>
              </a:xfrm>
            </p:grpSpPr>
            <p:sp>
              <p:nvSpPr>
                <p:cNvPr id="1899" name="Rectangle 1898">
                  <a:extLst>
                    <a:ext uri="{FF2B5EF4-FFF2-40B4-BE49-F238E27FC236}">
                      <a16:creationId xmlns:a16="http://schemas.microsoft.com/office/drawing/2014/main" id="{6BBAE473-725C-C89C-C1FE-4DF591E88F46}"/>
                    </a:ext>
                  </a:extLst>
                </p:cNvPr>
                <p:cNvSpPr/>
                <p:nvPr/>
              </p:nvSpPr>
              <p:spPr>
                <a:xfrm>
                  <a:off x="8837207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00" name="Rectangle 1899">
                  <a:extLst>
                    <a:ext uri="{FF2B5EF4-FFF2-40B4-BE49-F238E27FC236}">
                      <a16:creationId xmlns:a16="http://schemas.microsoft.com/office/drawing/2014/main" id="{AA68320A-D7D6-0EAF-B9C1-8BC0C84DA60A}"/>
                    </a:ext>
                  </a:extLst>
                </p:cNvPr>
                <p:cNvSpPr/>
                <p:nvPr/>
              </p:nvSpPr>
              <p:spPr>
                <a:xfrm>
                  <a:off x="9065954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01" name="Rectangle 1900">
                  <a:extLst>
                    <a:ext uri="{FF2B5EF4-FFF2-40B4-BE49-F238E27FC236}">
                      <a16:creationId xmlns:a16="http://schemas.microsoft.com/office/drawing/2014/main" id="{743052CD-C3A2-9413-7E57-1D0792657309}"/>
                    </a:ext>
                  </a:extLst>
                </p:cNvPr>
                <p:cNvSpPr/>
                <p:nvPr/>
              </p:nvSpPr>
              <p:spPr>
                <a:xfrm>
                  <a:off x="9294701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02" name="Rectangle 1901">
                  <a:extLst>
                    <a:ext uri="{FF2B5EF4-FFF2-40B4-BE49-F238E27FC236}">
                      <a16:creationId xmlns:a16="http://schemas.microsoft.com/office/drawing/2014/main" id="{5CCC2AF6-A2BF-80FD-73E1-26288972498B}"/>
                    </a:ext>
                  </a:extLst>
                </p:cNvPr>
                <p:cNvSpPr/>
                <p:nvPr/>
              </p:nvSpPr>
              <p:spPr>
                <a:xfrm>
                  <a:off x="9523448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89" name="Group 1888">
                <a:extLst>
                  <a:ext uri="{FF2B5EF4-FFF2-40B4-BE49-F238E27FC236}">
                    <a16:creationId xmlns:a16="http://schemas.microsoft.com/office/drawing/2014/main" id="{43E08B43-1862-3A23-D2A6-AF62D55BEED6}"/>
                  </a:ext>
                </a:extLst>
              </p:cNvPr>
              <p:cNvGrpSpPr/>
              <p:nvPr/>
            </p:nvGrpSpPr>
            <p:grpSpPr>
              <a:xfrm>
                <a:off x="9904595" y="612194"/>
                <a:ext cx="877176" cy="223412"/>
                <a:chOff x="9752195" y="459794"/>
                <a:chExt cx="877176" cy="223412"/>
              </a:xfrm>
            </p:grpSpPr>
            <p:sp>
              <p:nvSpPr>
                <p:cNvPr id="1895" name="Rectangle 1894">
                  <a:extLst>
                    <a:ext uri="{FF2B5EF4-FFF2-40B4-BE49-F238E27FC236}">
                      <a16:creationId xmlns:a16="http://schemas.microsoft.com/office/drawing/2014/main" id="{4B8059EC-746E-0121-FC56-0F6F67085C0A}"/>
                    </a:ext>
                  </a:extLst>
                </p:cNvPr>
                <p:cNvSpPr/>
                <p:nvPr/>
              </p:nvSpPr>
              <p:spPr>
                <a:xfrm>
                  <a:off x="9752195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96" name="Rectangle 1895">
                  <a:extLst>
                    <a:ext uri="{FF2B5EF4-FFF2-40B4-BE49-F238E27FC236}">
                      <a16:creationId xmlns:a16="http://schemas.microsoft.com/office/drawing/2014/main" id="{24AB89EE-5513-C63D-3F2B-E057B713E1EA}"/>
                    </a:ext>
                  </a:extLst>
                </p:cNvPr>
                <p:cNvSpPr/>
                <p:nvPr/>
              </p:nvSpPr>
              <p:spPr>
                <a:xfrm>
                  <a:off x="9980942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97" name="Rectangle 1896">
                  <a:extLst>
                    <a:ext uri="{FF2B5EF4-FFF2-40B4-BE49-F238E27FC236}">
                      <a16:creationId xmlns:a16="http://schemas.microsoft.com/office/drawing/2014/main" id="{8D3EB479-C60B-DDCE-89E2-9039C270A02F}"/>
                    </a:ext>
                  </a:extLst>
                </p:cNvPr>
                <p:cNvSpPr/>
                <p:nvPr/>
              </p:nvSpPr>
              <p:spPr>
                <a:xfrm>
                  <a:off x="10209689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98" name="Rectangle 1897">
                  <a:extLst>
                    <a:ext uri="{FF2B5EF4-FFF2-40B4-BE49-F238E27FC236}">
                      <a16:creationId xmlns:a16="http://schemas.microsoft.com/office/drawing/2014/main" id="{F5199E3B-FBB9-0920-228D-CAC523297FBF}"/>
                    </a:ext>
                  </a:extLst>
                </p:cNvPr>
                <p:cNvSpPr/>
                <p:nvPr/>
              </p:nvSpPr>
              <p:spPr>
                <a:xfrm>
                  <a:off x="10438436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90" name="Group 1889">
                <a:extLst>
                  <a:ext uri="{FF2B5EF4-FFF2-40B4-BE49-F238E27FC236}">
                    <a16:creationId xmlns:a16="http://schemas.microsoft.com/office/drawing/2014/main" id="{B1BB6CF4-47B9-29E8-FCFB-375CC0C09332}"/>
                  </a:ext>
                </a:extLst>
              </p:cNvPr>
              <p:cNvGrpSpPr/>
              <p:nvPr/>
            </p:nvGrpSpPr>
            <p:grpSpPr>
              <a:xfrm>
                <a:off x="10819583" y="612194"/>
                <a:ext cx="877182" cy="223412"/>
                <a:chOff x="10667183" y="459794"/>
                <a:chExt cx="877182" cy="223412"/>
              </a:xfrm>
            </p:grpSpPr>
            <p:sp>
              <p:nvSpPr>
                <p:cNvPr id="1891" name="Rectangle 1890">
                  <a:extLst>
                    <a:ext uri="{FF2B5EF4-FFF2-40B4-BE49-F238E27FC236}">
                      <a16:creationId xmlns:a16="http://schemas.microsoft.com/office/drawing/2014/main" id="{3F7D245F-BD8E-6484-EFE4-EEB4EAEE5D90}"/>
                    </a:ext>
                  </a:extLst>
                </p:cNvPr>
                <p:cNvSpPr/>
                <p:nvPr/>
              </p:nvSpPr>
              <p:spPr>
                <a:xfrm>
                  <a:off x="10667183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92" name="Rectangle 1891">
                  <a:extLst>
                    <a:ext uri="{FF2B5EF4-FFF2-40B4-BE49-F238E27FC236}">
                      <a16:creationId xmlns:a16="http://schemas.microsoft.com/office/drawing/2014/main" id="{E1BCBCDE-188B-5428-240B-D3A584D4A7F0}"/>
                    </a:ext>
                  </a:extLst>
                </p:cNvPr>
                <p:cNvSpPr/>
                <p:nvPr/>
              </p:nvSpPr>
              <p:spPr>
                <a:xfrm>
                  <a:off x="10895930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93" name="Rectangle 1892">
                  <a:extLst>
                    <a:ext uri="{FF2B5EF4-FFF2-40B4-BE49-F238E27FC236}">
                      <a16:creationId xmlns:a16="http://schemas.microsoft.com/office/drawing/2014/main" id="{74AF2DA3-EC12-2185-747B-EEC9C678A1E7}"/>
                    </a:ext>
                  </a:extLst>
                </p:cNvPr>
                <p:cNvSpPr/>
                <p:nvPr/>
              </p:nvSpPr>
              <p:spPr>
                <a:xfrm>
                  <a:off x="11124677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94" name="Rectangle 1893">
                  <a:extLst>
                    <a:ext uri="{FF2B5EF4-FFF2-40B4-BE49-F238E27FC236}">
                      <a16:creationId xmlns:a16="http://schemas.microsoft.com/office/drawing/2014/main" id="{DB47BBFC-F309-CAF8-C5A2-EE3515151BBD}"/>
                    </a:ext>
                  </a:extLst>
                </p:cNvPr>
                <p:cNvSpPr/>
                <p:nvPr/>
              </p:nvSpPr>
              <p:spPr>
                <a:xfrm>
                  <a:off x="11353430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676" name="TextBox 2675">
              <a:extLst>
                <a:ext uri="{FF2B5EF4-FFF2-40B4-BE49-F238E27FC236}">
                  <a16:creationId xmlns:a16="http://schemas.microsoft.com/office/drawing/2014/main" id="{FD6E1E1B-C689-A2BA-05BA-376543CD5D8E}"/>
                </a:ext>
              </a:extLst>
            </p:cNvPr>
            <p:cNvSpPr txBox="1"/>
            <p:nvPr/>
          </p:nvSpPr>
          <p:spPr>
            <a:xfrm>
              <a:off x="489465" y="1984061"/>
              <a:ext cx="2933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693" name="Group 2692">
            <a:extLst>
              <a:ext uri="{FF2B5EF4-FFF2-40B4-BE49-F238E27FC236}">
                <a16:creationId xmlns:a16="http://schemas.microsoft.com/office/drawing/2014/main" id="{6C8EEBBE-59C4-9010-65F7-A36E3ED14841}"/>
              </a:ext>
            </a:extLst>
          </p:cNvPr>
          <p:cNvGrpSpPr/>
          <p:nvPr/>
        </p:nvGrpSpPr>
        <p:grpSpPr>
          <a:xfrm>
            <a:off x="489465" y="3235171"/>
            <a:ext cx="11372715" cy="307777"/>
            <a:chOff x="489465" y="2786541"/>
            <a:chExt cx="11372715" cy="307777"/>
          </a:xfrm>
        </p:grpSpPr>
        <p:grpSp>
          <p:nvGrpSpPr>
            <p:cNvPr id="2062" name="Group 2061">
              <a:extLst>
                <a:ext uri="{FF2B5EF4-FFF2-40B4-BE49-F238E27FC236}">
                  <a16:creationId xmlns:a16="http://schemas.microsoft.com/office/drawing/2014/main" id="{4B330787-2080-C269-75B3-E2DB5F2CBE3E}"/>
                </a:ext>
              </a:extLst>
            </p:cNvPr>
            <p:cNvGrpSpPr/>
            <p:nvPr/>
          </p:nvGrpSpPr>
          <p:grpSpPr>
            <a:xfrm>
              <a:off x="920130" y="2828646"/>
              <a:ext cx="10942050" cy="223412"/>
              <a:chOff x="754715" y="612194"/>
              <a:chExt cx="10942050" cy="223412"/>
            </a:xfrm>
          </p:grpSpPr>
          <p:grpSp>
            <p:nvGrpSpPr>
              <p:cNvPr id="2063" name="Group 2062">
                <a:extLst>
                  <a:ext uri="{FF2B5EF4-FFF2-40B4-BE49-F238E27FC236}">
                    <a16:creationId xmlns:a16="http://schemas.microsoft.com/office/drawing/2014/main" id="{18B4E00F-A270-8447-6B76-924B7B034E21}"/>
                  </a:ext>
                </a:extLst>
              </p:cNvPr>
              <p:cNvGrpSpPr/>
              <p:nvPr/>
            </p:nvGrpSpPr>
            <p:grpSpPr>
              <a:xfrm>
                <a:off x="754715" y="612194"/>
                <a:ext cx="877176" cy="223412"/>
                <a:chOff x="602315" y="459794"/>
                <a:chExt cx="877176" cy="223412"/>
              </a:xfrm>
            </p:grpSpPr>
            <p:sp>
              <p:nvSpPr>
                <p:cNvPr id="2119" name="Rectangle 2118">
                  <a:extLst>
                    <a:ext uri="{FF2B5EF4-FFF2-40B4-BE49-F238E27FC236}">
                      <a16:creationId xmlns:a16="http://schemas.microsoft.com/office/drawing/2014/main" id="{B61A452F-747E-6B07-1BD6-9FEF641D70C1}"/>
                    </a:ext>
                  </a:extLst>
                </p:cNvPr>
                <p:cNvSpPr/>
                <p:nvPr/>
              </p:nvSpPr>
              <p:spPr>
                <a:xfrm>
                  <a:off x="602315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20" name="Rectangle 2119">
                  <a:extLst>
                    <a:ext uri="{FF2B5EF4-FFF2-40B4-BE49-F238E27FC236}">
                      <a16:creationId xmlns:a16="http://schemas.microsoft.com/office/drawing/2014/main" id="{47F6A46B-A0BE-D6AB-AE09-EA00DDAAF950}"/>
                    </a:ext>
                  </a:extLst>
                </p:cNvPr>
                <p:cNvSpPr/>
                <p:nvPr/>
              </p:nvSpPr>
              <p:spPr>
                <a:xfrm>
                  <a:off x="831062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21" name="Rectangle 2120">
                  <a:extLst>
                    <a:ext uri="{FF2B5EF4-FFF2-40B4-BE49-F238E27FC236}">
                      <a16:creationId xmlns:a16="http://schemas.microsoft.com/office/drawing/2014/main" id="{A053BD98-7811-05AB-26FA-1009E239DE09}"/>
                    </a:ext>
                  </a:extLst>
                </p:cNvPr>
                <p:cNvSpPr/>
                <p:nvPr/>
              </p:nvSpPr>
              <p:spPr>
                <a:xfrm>
                  <a:off x="1059809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22" name="Rectangle 2121">
                  <a:extLst>
                    <a:ext uri="{FF2B5EF4-FFF2-40B4-BE49-F238E27FC236}">
                      <a16:creationId xmlns:a16="http://schemas.microsoft.com/office/drawing/2014/main" id="{0244645B-DF42-C2EB-4FE5-ED5B316CC033}"/>
                    </a:ext>
                  </a:extLst>
                </p:cNvPr>
                <p:cNvSpPr/>
                <p:nvPr/>
              </p:nvSpPr>
              <p:spPr>
                <a:xfrm>
                  <a:off x="1288556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64" name="Group 2063">
                <a:extLst>
                  <a:ext uri="{FF2B5EF4-FFF2-40B4-BE49-F238E27FC236}">
                    <a16:creationId xmlns:a16="http://schemas.microsoft.com/office/drawing/2014/main" id="{344FDC14-D35B-22BF-F7C4-F9E70C773311}"/>
                  </a:ext>
                </a:extLst>
              </p:cNvPr>
              <p:cNvGrpSpPr/>
              <p:nvPr/>
            </p:nvGrpSpPr>
            <p:grpSpPr>
              <a:xfrm>
                <a:off x="1669703" y="612194"/>
                <a:ext cx="877176" cy="223412"/>
                <a:chOff x="1517303" y="459794"/>
                <a:chExt cx="877176" cy="223412"/>
              </a:xfrm>
            </p:grpSpPr>
            <p:sp>
              <p:nvSpPr>
                <p:cNvPr id="2115" name="Rectangle 2114">
                  <a:extLst>
                    <a:ext uri="{FF2B5EF4-FFF2-40B4-BE49-F238E27FC236}">
                      <a16:creationId xmlns:a16="http://schemas.microsoft.com/office/drawing/2014/main" id="{6A953CA8-57B9-B4EF-7A5F-08D3A45D6EAA}"/>
                    </a:ext>
                  </a:extLst>
                </p:cNvPr>
                <p:cNvSpPr/>
                <p:nvPr/>
              </p:nvSpPr>
              <p:spPr>
                <a:xfrm>
                  <a:off x="1517303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16" name="Rectangle 2115">
                  <a:extLst>
                    <a:ext uri="{FF2B5EF4-FFF2-40B4-BE49-F238E27FC236}">
                      <a16:creationId xmlns:a16="http://schemas.microsoft.com/office/drawing/2014/main" id="{D2DAC56E-0E3B-14D1-96F5-13549A864226}"/>
                    </a:ext>
                  </a:extLst>
                </p:cNvPr>
                <p:cNvSpPr/>
                <p:nvPr/>
              </p:nvSpPr>
              <p:spPr>
                <a:xfrm>
                  <a:off x="1746050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17" name="Rectangle 2116">
                  <a:extLst>
                    <a:ext uri="{FF2B5EF4-FFF2-40B4-BE49-F238E27FC236}">
                      <a16:creationId xmlns:a16="http://schemas.microsoft.com/office/drawing/2014/main" id="{F9DCEDF4-2381-3EFF-D675-58EB75E27679}"/>
                    </a:ext>
                  </a:extLst>
                </p:cNvPr>
                <p:cNvSpPr/>
                <p:nvPr/>
              </p:nvSpPr>
              <p:spPr>
                <a:xfrm>
                  <a:off x="1974797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18" name="Rectangle 2117">
                  <a:extLst>
                    <a:ext uri="{FF2B5EF4-FFF2-40B4-BE49-F238E27FC236}">
                      <a16:creationId xmlns:a16="http://schemas.microsoft.com/office/drawing/2014/main" id="{F9AE4D5C-8EDF-6904-95A2-23A24553FC2B}"/>
                    </a:ext>
                  </a:extLst>
                </p:cNvPr>
                <p:cNvSpPr/>
                <p:nvPr/>
              </p:nvSpPr>
              <p:spPr>
                <a:xfrm>
                  <a:off x="2203544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65" name="Group 2064">
                <a:extLst>
                  <a:ext uri="{FF2B5EF4-FFF2-40B4-BE49-F238E27FC236}">
                    <a16:creationId xmlns:a16="http://schemas.microsoft.com/office/drawing/2014/main" id="{6DA534B2-37E1-13FC-D9F1-78B698009B51}"/>
                  </a:ext>
                </a:extLst>
              </p:cNvPr>
              <p:cNvGrpSpPr/>
              <p:nvPr/>
            </p:nvGrpSpPr>
            <p:grpSpPr>
              <a:xfrm>
                <a:off x="2584691" y="612194"/>
                <a:ext cx="877176" cy="223412"/>
                <a:chOff x="2432291" y="459794"/>
                <a:chExt cx="877176" cy="223412"/>
              </a:xfrm>
            </p:grpSpPr>
            <p:sp>
              <p:nvSpPr>
                <p:cNvPr id="2111" name="Rectangle 2110">
                  <a:extLst>
                    <a:ext uri="{FF2B5EF4-FFF2-40B4-BE49-F238E27FC236}">
                      <a16:creationId xmlns:a16="http://schemas.microsoft.com/office/drawing/2014/main" id="{1022B36C-53CD-D57C-5876-F18A32E65270}"/>
                    </a:ext>
                  </a:extLst>
                </p:cNvPr>
                <p:cNvSpPr/>
                <p:nvPr/>
              </p:nvSpPr>
              <p:spPr>
                <a:xfrm>
                  <a:off x="2432291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12" name="Rectangle 2111">
                  <a:extLst>
                    <a:ext uri="{FF2B5EF4-FFF2-40B4-BE49-F238E27FC236}">
                      <a16:creationId xmlns:a16="http://schemas.microsoft.com/office/drawing/2014/main" id="{E3F7958E-8265-90B2-8E5A-8D51222A08E4}"/>
                    </a:ext>
                  </a:extLst>
                </p:cNvPr>
                <p:cNvSpPr/>
                <p:nvPr/>
              </p:nvSpPr>
              <p:spPr>
                <a:xfrm>
                  <a:off x="2661038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13" name="Rectangle 2112">
                  <a:extLst>
                    <a:ext uri="{FF2B5EF4-FFF2-40B4-BE49-F238E27FC236}">
                      <a16:creationId xmlns:a16="http://schemas.microsoft.com/office/drawing/2014/main" id="{B4242A7A-3A3C-B14C-C2A7-ABEC9F894087}"/>
                    </a:ext>
                  </a:extLst>
                </p:cNvPr>
                <p:cNvSpPr/>
                <p:nvPr/>
              </p:nvSpPr>
              <p:spPr>
                <a:xfrm>
                  <a:off x="2889785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14" name="Rectangle 2113">
                  <a:extLst>
                    <a:ext uri="{FF2B5EF4-FFF2-40B4-BE49-F238E27FC236}">
                      <a16:creationId xmlns:a16="http://schemas.microsoft.com/office/drawing/2014/main" id="{558C2CB8-59BC-42E3-86E6-226B48DB5DBF}"/>
                    </a:ext>
                  </a:extLst>
                </p:cNvPr>
                <p:cNvSpPr/>
                <p:nvPr/>
              </p:nvSpPr>
              <p:spPr>
                <a:xfrm>
                  <a:off x="3118532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66" name="Group 2065">
                <a:extLst>
                  <a:ext uri="{FF2B5EF4-FFF2-40B4-BE49-F238E27FC236}">
                    <a16:creationId xmlns:a16="http://schemas.microsoft.com/office/drawing/2014/main" id="{2E3E59F9-33BE-8C61-BD51-C16897690B70}"/>
                  </a:ext>
                </a:extLst>
              </p:cNvPr>
              <p:cNvGrpSpPr/>
              <p:nvPr/>
            </p:nvGrpSpPr>
            <p:grpSpPr>
              <a:xfrm>
                <a:off x="3499679" y="612194"/>
                <a:ext cx="877176" cy="223412"/>
                <a:chOff x="3347279" y="459794"/>
                <a:chExt cx="877176" cy="223412"/>
              </a:xfrm>
            </p:grpSpPr>
            <p:sp>
              <p:nvSpPr>
                <p:cNvPr id="2107" name="Rectangle 2106">
                  <a:extLst>
                    <a:ext uri="{FF2B5EF4-FFF2-40B4-BE49-F238E27FC236}">
                      <a16:creationId xmlns:a16="http://schemas.microsoft.com/office/drawing/2014/main" id="{C436E9A3-953B-B937-2611-B6619C17572C}"/>
                    </a:ext>
                  </a:extLst>
                </p:cNvPr>
                <p:cNvSpPr/>
                <p:nvPr/>
              </p:nvSpPr>
              <p:spPr>
                <a:xfrm>
                  <a:off x="3347279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08" name="Rectangle 2107">
                  <a:extLst>
                    <a:ext uri="{FF2B5EF4-FFF2-40B4-BE49-F238E27FC236}">
                      <a16:creationId xmlns:a16="http://schemas.microsoft.com/office/drawing/2014/main" id="{723FFDE1-B438-1D1E-C93A-C63B6222BF5D}"/>
                    </a:ext>
                  </a:extLst>
                </p:cNvPr>
                <p:cNvSpPr/>
                <p:nvPr/>
              </p:nvSpPr>
              <p:spPr>
                <a:xfrm>
                  <a:off x="3576026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09" name="Rectangle 2108">
                  <a:extLst>
                    <a:ext uri="{FF2B5EF4-FFF2-40B4-BE49-F238E27FC236}">
                      <a16:creationId xmlns:a16="http://schemas.microsoft.com/office/drawing/2014/main" id="{48648D28-A6AB-D947-5C10-6DB45AD311A0}"/>
                    </a:ext>
                  </a:extLst>
                </p:cNvPr>
                <p:cNvSpPr/>
                <p:nvPr/>
              </p:nvSpPr>
              <p:spPr>
                <a:xfrm>
                  <a:off x="3804773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10" name="Rectangle 2109">
                  <a:extLst>
                    <a:ext uri="{FF2B5EF4-FFF2-40B4-BE49-F238E27FC236}">
                      <a16:creationId xmlns:a16="http://schemas.microsoft.com/office/drawing/2014/main" id="{89B8B894-5C0F-F508-03A8-51AD67C6B62F}"/>
                    </a:ext>
                  </a:extLst>
                </p:cNvPr>
                <p:cNvSpPr/>
                <p:nvPr/>
              </p:nvSpPr>
              <p:spPr>
                <a:xfrm>
                  <a:off x="4033520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67" name="Group 2066">
                <a:extLst>
                  <a:ext uri="{FF2B5EF4-FFF2-40B4-BE49-F238E27FC236}">
                    <a16:creationId xmlns:a16="http://schemas.microsoft.com/office/drawing/2014/main" id="{1C2F0BD8-DF9F-1C6E-66D1-EE3E0D43DAED}"/>
                  </a:ext>
                </a:extLst>
              </p:cNvPr>
              <p:cNvGrpSpPr/>
              <p:nvPr/>
            </p:nvGrpSpPr>
            <p:grpSpPr>
              <a:xfrm>
                <a:off x="4414667" y="612194"/>
                <a:ext cx="877176" cy="223412"/>
                <a:chOff x="4262267" y="459794"/>
                <a:chExt cx="877176" cy="223412"/>
              </a:xfrm>
            </p:grpSpPr>
            <p:sp>
              <p:nvSpPr>
                <p:cNvPr id="2103" name="Rectangle 2102">
                  <a:extLst>
                    <a:ext uri="{FF2B5EF4-FFF2-40B4-BE49-F238E27FC236}">
                      <a16:creationId xmlns:a16="http://schemas.microsoft.com/office/drawing/2014/main" id="{15F8CDD7-4AA0-18DB-14F4-B060AFFFC74E}"/>
                    </a:ext>
                  </a:extLst>
                </p:cNvPr>
                <p:cNvSpPr/>
                <p:nvPr/>
              </p:nvSpPr>
              <p:spPr>
                <a:xfrm>
                  <a:off x="4262267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04" name="Rectangle 2103">
                  <a:extLst>
                    <a:ext uri="{FF2B5EF4-FFF2-40B4-BE49-F238E27FC236}">
                      <a16:creationId xmlns:a16="http://schemas.microsoft.com/office/drawing/2014/main" id="{838F03D5-827F-DF20-C1C5-8DF1ABF7C4E8}"/>
                    </a:ext>
                  </a:extLst>
                </p:cNvPr>
                <p:cNvSpPr/>
                <p:nvPr/>
              </p:nvSpPr>
              <p:spPr>
                <a:xfrm>
                  <a:off x="4491014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05" name="Rectangle 2104">
                  <a:extLst>
                    <a:ext uri="{FF2B5EF4-FFF2-40B4-BE49-F238E27FC236}">
                      <a16:creationId xmlns:a16="http://schemas.microsoft.com/office/drawing/2014/main" id="{60AC20CC-8BFC-182F-AB05-BEEF8F264A5D}"/>
                    </a:ext>
                  </a:extLst>
                </p:cNvPr>
                <p:cNvSpPr/>
                <p:nvPr/>
              </p:nvSpPr>
              <p:spPr>
                <a:xfrm>
                  <a:off x="4719761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06" name="Rectangle 2105">
                  <a:extLst>
                    <a:ext uri="{FF2B5EF4-FFF2-40B4-BE49-F238E27FC236}">
                      <a16:creationId xmlns:a16="http://schemas.microsoft.com/office/drawing/2014/main" id="{873F3549-BC68-CBBF-11C0-70143D10C8AD}"/>
                    </a:ext>
                  </a:extLst>
                </p:cNvPr>
                <p:cNvSpPr/>
                <p:nvPr/>
              </p:nvSpPr>
              <p:spPr>
                <a:xfrm>
                  <a:off x="4948508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68" name="Group 2067">
                <a:extLst>
                  <a:ext uri="{FF2B5EF4-FFF2-40B4-BE49-F238E27FC236}">
                    <a16:creationId xmlns:a16="http://schemas.microsoft.com/office/drawing/2014/main" id="{57EA57AA-F9DF-0630-BD0F-9D378B66DEEA}"/>
                  </a:ext>
                </a:extLst>
              </p:cNvPr>
              <p:cNvGrpSpPr/>
              <p:nvPr/>
            </p:nvGrpSpPr>
            <p:grpSpPr>
              <a:xfrm>
                <a:off x="5329655" y="612194"/>
                <a:ext cx="877176" cy="223412"/>
                <a:chOff x="5177255" y="459794"/>
                <a:chExt cx="877176" cy="223412"/>
              </a:xfrm>
            </p:grpSpPr>
            <p:sp>
              <p:nvSpPr>
                <p:cNvPr id="2099" name="Rectangle 2098">
                  <a:extLst>
                    <a:ext uri="{FF2B5EF4-FFF2-40B4-BE49-F238E27FC236}">
                      <a16:creationId xmlns:a16="http://schemas.microsoft.com/office/drawing/2014/main" id="{758D1422-45B1-9630-5F0A-C4F78D66C91A}"/>
                    </a:ext>
                  </a:extLst>
                </p:cNvPr>
                <p:cNvSpPr/>
                <p:nvPr/>
              </p:nvSpPr>
              <p:spPr>
                <a:xfrm>
                  <a:off x="5177255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00" name="Rectangle 2099">
                  <a:extLst>
                    <a:ext uri="{FF2B5EF4-FFF2-40B4-BE49-F238E27FC236}">
                      <a16:creationId xmlns:a16="http://schemas.microsoft.com/office/drawing/2014/main" id="{5401764B-A6ED-5C31-1A44-E3588F229069}"/>
                    </a:ext>
                  </a:extLst>
                </p:cNvPr>
                <p:cNvSpPr/>
                <p:nvPr/>
              </p:nvSpPr>
              <p:spPr>
                <a:xfrm>
                  <a:off x="5406002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01" name="Rectangle 2100">
                  <a:extLst>
                    <a:ext uri="{FF2B5EF4-FFF2-40B4-BE49-F238E27FC236}">
                      <a16:creationId xmlns:a16="http://schemas.microsoft.com/office/drawing/2014/main" id="{1F364DA8-D917-F6F6-805F-E6EE3FCE70BF}"/>
                    </a:ext>
                  </a:extLst>
                </p:cNvPr>
                <p:cNvSpPr/>
                <p:nvPr/>
              </p:nvSpPr>
              <p:spPr>
                <a:xfrm>
                  <a:off x="5634749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02" name="Rectangle 2101">
                  <a:extLst>
                    <a:ext uri="{FF2B5EF4-FFF2-40B4-BE49-F238E27FC236}">
                      <a16:creationId xmlns:a16="http://schemas.microsoft.com/office/drawing/2014/main" id="{2E2F28C6-A4C4-881F-1880-48D97AAF8880}"/>
                    </a:ext>
                  </a:extLst>
                </p:cNvPr>
                <p:cNvSpPr/>
                <p:nvPr/>
              </p:nvSpPr>
              <p:spPr>
                <a:xfrm>
                  <a:off x="5863496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69" name="Group 2068">
                <a:extLst>
                  <a:ext uri="{FF2B5EF4-FFF2-40B4-BE49-F238E27FC236}">
                    <a16:creationId xmlns:a16="http://schemas.microsoft.com/office/drawing/2014/main" id="{ABFFCB22-E2B5-97B1-7A93-68C98FAE48E2}"/>
                  </a:ext>
                </a:extLst>
              </p:cNvPr>
              <p:cNvGrpSpPr/>
              <p:nvPr/>
            </p:nvGrpSpPr>
            <p:grpSpPr>
              <a:xfrm>
                <a:off x="6244643" y="612194"/>
                <a:ext cx="877176" cy="223412"/>
                <a:chOff x="6092243" y="459794"/>
                <a:chExt cx="877176" cy="223412"/>
              </a:xfrm>
            </p:grpSpPr>
            <p:sp>
              <p:nvSpPr>
                <p:cNvPr id="2095" name="Rectangle 2094">
                  <a:extLst>
                    <a:ext uri="{FF2B5EF4-FFF2-40B4-BE49-F238E27FC236}">
                      <a16:creationId xmlns:a16="http://schemas.microsoft.com/office/drawing/2014/main" id="{501BD04D-4D78-A038-5DEC-4142121FB3A9}"/>
                    </a:ext>
                  </a:extLst>
                </p:cNvPr>
                <p:cNvSpPr/>
                <p:nvPr/>
              </p:nvSpPr>
              <p:spPr>
                <a:xfrm>
                  <a:off x="6092243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96" name="Rectangle 2095">
                  <a:extLst>
                    <a:ext uri="{FF2B5EF4-FFF2-40B4-BE49-F238E27FC236}">
                      <a16:creationId xmlns:a16="http://schemas.microsoft.com/office/drawing/2014/main" id="{91D56A74-F382-D8F3-0475-2DD39A4CB6EF}"/>
                    </a:ext>
                  </a:extLst>
                </p:cNvPr>
                <p:cNvSpPr/>
                <p:nvPr/>
              </p:nvSpPr>
              <p:spPr>
                <a:xfrm>
                  <a:off x="6320990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97" name="Rectangle 2096">
                  <a:extLst>
                    <a:ext uri="{FF2B5EF4-FFF2-40B4-BE49-F238E27FC236}">
                      <a16:creationId xmlns:a16="http://schemas.microsoft.com/office/drawing/2014/main" id="{676DFB30-2F24-6686-C546-250076AAAAF0}"/>
                    </a:ext>
                  </a:extLst>
                </p:cNvPr>
                <p:cNvSpPr/>
                <p:nvPr/>
              </p:nvSpPr>
              <p:spPr>
                <a:xfrm>
                  <a:off x="6549737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98" name="Rectangle 2097">
                  <a:extLst>
                    <a:ext uri="{FF2B5EF4-FFF2-40B4-BE49-F238E27FC236}">
                      <a16:creationId xmlns:a16="http://schemas.microsoft.com/office/drawing/2014/main" id="{0C25BB85-98D4-7A08-08C6-6BA107261AC0}"/>
                    </a:ext>
                  </a:extLst>
                </p:cNvPr>
                <p:cNvSpPr/>
                <p:nvPr/>
              </p:nvSpPr>
              <p:spPr>
                <a:xfrm>
                  <a:off x="6778484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70" name="Group 2069">
                <a:extLst>
                  <a:ext uri="{FF2B5EF4-FFF2-40B4-BE49-F238E27FC236}">
                    <a16:creationId xmlns:a16="http://schemas.microsoft.com/office/drawing/2014/main" id="{0B862A95-7387-B6CE-9393-522F30B8C546}"/>
                  </a:ext>
                </a:extLst>
              </p:cNvPr>
              <p:cNvGrpSpPr/>
              <p:nvPr/>
            </p:nvGrpSpPr>
            <p:grpSpPr>
              <a:xfrm>
                <a:off x="7159631" y="612194"/>
                <a:ext cx="877176" cy="223412"/>
                <a:chOff x="7007231" y="459794"/>
                <a:chExt cx="877176" cy="223412"/>
              </a:xfrm>
            </p:grpSpPr>
            <p:sp>
              <p:nvSpPr>
                <p:cNvPr id="2091" name="Rectangle 2090">
                  <a:extLst>
                    <a:ext uri="{FF2B5EF4-FFF2-40B4-BE49-F238E27FC236}">
                      <a16:creationId xmlns:a16="http://schemas.microsoft.com/office/drawing/2014/main" id="{D01CF742-A329-1153-1A96-DC7AB5B78BA6}"/>
                    </a:ext>
                  </a:extLst>
                </p:cNvPr>
                <p:cNvSpPr/>
                <p:nvPr/>
              </p:nvSpPr>
              <p:spPr>
                <a:xfrm>
                  <a:off x="7007231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92" name="Rectangle 2091">
                  <a:extLst>
                    <a:ext uri="{FF2B5EF4-FFF2-40B4-BE49-F238E27FC236}">
                      <a16:creationId xmlns:a16="http://schemas.microsoft.com/office/drawing/2014/main" id="{6F7D67B6-3A0F-7DEF-6C50-D545AC45ED85}"/>
                    </a:ext>
                  </a:extLst>
                </p:cNvPr>
                <p:cNvSpPr/>
                <p:nvPr/>
              </p:nvSpPr>
              <p:spPr>
                <a:xfrm>
                  <a:off x="7235978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93" name="Rectangle 2092">
                  <a:extLst>
                    <a:ext uri="{FF2B5EF4-FFF2-40B4-BE49-F238E27FC236}">
                      <a16:creationId xmlns:a16="http://schemas.microsoft.com/office/drawing/2014/main" id="{903ED841-0932-6D6D-AC91-FBBEA277FBC7}"/>
                    </a:ext>
                  </a:extLst>
                </p:cNvPr>
                <p:cNvSpPr/>
                <p:nvPr/>
              </p:nvSpPr>
              <p:spPr>
                <a:xfrm>
                  <a:off x="7464725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94" name="Rectangle 2093">
                  <a:extLst>
                    <a:ext uri="{FF2B5EF4-FFF2-40B4-BE49-F238E27FC236}">
                      <a16:creationId xmlns:a16="http://schemas.microsoft.com/office/drawing/2014/main" id="{0E74DF1B-BF2F-790D-BBF7-61A0E323AFD3}"/>
                    </a:ext>
                  </a:extLst>
                </p:cNvPr>
                <p:cNvSpPr/>
                <p:nvPr/>
              </p:nvSpPr>
              <p:spPr>
                <a:xfrm>
                  <a:off x="7693472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71" name="Group 2070">
                <a:extLst>
                  <a:ext uri="{FF2B5EF4-FFF2-40B4-BE49-F238E27FC236}">
                    <a16:creationId xmlns:a16="http://schemas.microsoft.com/office/drawing/2014/main" id="{15CFA7C5-5DF4-2719-2157-AE7E8E85C077}"/>
                  </a:ext>
                </a:extLst>
              </p:cNvPr>
              <p:cNvGrpSpPr/>
              <p:nvPr/>
            </p:nvGrpSpPr>
            <p:grpSpPr>
              <a:xfrm>
                <a:off x="8074619" y="612194"/>
                <a:ext cx="877176" cy="223412"/>
                <a:chOff x="7922219" y="459794"/>
                <a:chExt cx="877176" cy="223412"/>
              </a:xfrm>
            </p:grpSpPr>
            <p:sp>
              <p:nvSpPr>
                <p:cNvPr id="2087" name="Rectangle 2086">
                  <a:extLst>
                    <a:ext uri="{FF2B5EF4-FFF2-40B4-BE49-F238E27FC236}">
                      <a16:creationId xmlns:a16="http://schemas.microsoft.com/office/drawing/2014/main" id="{D3390C35-D2BD-CB98-AD6B-E9650215BE27}"/>
                    </a:ext>
                  </a:extLst>
                </p:cNvPr>
                <p:cNvSpPr/>
                <p:nvPr/>
              </p:nvSpPr>
              <p:spPr>
                <a:xfrm>
                  <a:off x="7922219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88" name="Rectangle 2087">
                  <a:extLst>
                    <a:ext uri="{FF2B5EF4-FFF2-40B4-BE49-F238E27FC236}">
                      <a16:creationId xmlns:a16="http://schemas.microsoft.com/office/drawing/2014/main" id="{4A604394-B15A-0C91-1C6F-F1E6731B6BAD}"/>
                    </a:ext>
                  </a:extLst>
                </p:cNvPr>
                <p:cNvSpPr/>
                <p:nvPr/>
              </p:nvSpPr>
              <p:spPr>
                <a:xfrm>
                  <a:off x="8150966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89" name="Rectangle 2088">
                  <a:extLst>
                    <a:ext uri="{FF2B5EF4-FFF2-40B4-BE49-F238E27FC236}">
                      <a16:creationId xmlns:a16="http://schemas.microsoft.com/office/drawing/2014/main" id="{4145D524-5D11-785A-A33F-CF12ABE0312B}"/>
                    </a:ext>
                  </a:extLst>
                </p:cNvPr>
                <p:cNvSpPr/>
                <p:nvPr/>
              </p:nvSpPr>
              <p:spPr>
                <a:xfrm>
                  <a:off x="8379713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90" name="Rectangle 2089">
                  <a:extLst>
                    <a:ext uri="{FF2B5EF4-FFF2-40B4-BE49-F238E27FC236}">
                      <a16:creationId xmlns:a16="http://schemas.microsoft.com/office/drawing/2014/main" id="{5B8CF521-B7C8-26E9-E917-26B3A7104459}"/>
                    </a:ext>
                  </a:extLst>
                </p:cNvPr>
                <p:cNvSpPr/>
                <p:nvPr/>
              </p:nvSpPr>
              <p:spPr>
                <a:xfrm>
                  <a:off x="8608460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72" name="Group 2071">
                <a:extLst>
                  <a:ext uri="{FF2B5EF4-FFF2-40B4-BE49-F238E27FC236}">
                    <a16:creationId xmlns:a16="http://schemas.microsoft.com/office/drawing/2014/main" id="{E9BAC567-30EC-0AB0-C2C4-9F96BDE60774}"/>
                  </a:ext>
                </a:extLst>
              </p:cNvPr>
              <p:cNvGrpSpPr/>
              <p:nvPr/>
            </p:nvGrpSpPr>
            <p:grpSpPr>
              <a:xfrm>
                <a:off x="8989607" y="612194"/>
                <a:ext cx="877176" cy="223412"/>
                <a:chOff x="8837207" y="459794"/>
                <a:chExt cx="877176" cy="223412"/>
              </a:xfrm>
            </p:grpSpPr>
            <p:sp>
              <p:nvSpPr>
                <p:cNvPr id="2083" name="Rectangle 2082">
                  <a:extLst>
                    <a:ext uri="{FF2B5EF4-FFF2-40B4-BE49-F238E27FC236}">
                      <a16:creationId xmlns:a16="http://schemas.microsoft.com/office/drawing/2014/main" id="{0EF32D4A-D5BD-2D39-9FEB-7E5391E65753}"/>
                    </a:ext>
                  </a:extLst>
                </p:cNvPr>
                <p:cNvSpPr/>
                <p:nvPr/>
              </p:nvSpPr>
              <p:spPr>
                <a:xfrm>
                  <a:off x="8837207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84" name="Rectangle 2083">
                  <a:extLst>
                    <a:ext uri="{FF2B5EF4-FFF2-40B4-BE49-F238E27FC236}">
                      <a16:creationId xmlns:a16="http://schemas.microsoft.com/office/drawing/2014/main" id="{6E8F5CAA-05DD-BB20-B4F4-8F7B0C2D98C8}"/>
                    </a:ext>
                  </a:extLst>
                </p:cNvPr>
                <p:cNvSpPr/>
                <p:nvPr/>
              </p:nvSpPr>
              <p:spPr>
                <a:xfrm>
                  <a:off x="9065954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85" name="Rectangle 2084">
                  <a:extLst>
                    <a:ext uri="{FF2B5EF4-FFF2-40B4-BE49-F238E27FC236}">
                      <a16:creationId xmlns:a16="http://schemas.microsoft.com/office/drawing/2014/main" id="{94D2D1C8-7B27-048C-1C97-6B27A9B22703}"/>
                    </a:ext>
                  </a:extLst>
                </p:cNvPr>
                <p:cNvSpPr/>
                <p:nvPr/>
              </p:nvSpPr>
              <p:spPr>
                <a:xfrm>
                  <a:off x="9294701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86" name="Rectangle 2085">
                  <a:extLst>
                    <a:ext uri="{FF2B5EF4-FFF2-40B4-BE49-F238E27FC236}">
                      <a16:creationId xmlns:a16="http://schemas.microsoft.com/office/drawing/2014/main" id="{D44B6E58-0E58-BBFE-371F-6158515101FB}"/>
                    </a:ext>
                  </a:extLst>
                </p:cNvPr>
                <p:cNvSpPr/>
                <p:nvPr/>
              </p:nvSpPr>
              <p:spPr>
                <a:xfrm>
                  <a:off x="9523448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73" name="Group 2072">
                <a:extLst>
                  <a:ext uri="{FF2B5EF4-FFF2-40B4-BE49-F238E27FC236}">
                    <a16:creationId xmlns:a16="http://schemas.microsoft.com/office/drawing/2014/main" id="{386CE8BC-D80B-3CA2-BAE5-EB3AF7D071F6}"/>
                  </a:ext>
                </a:extLst>
              </p:cNvPr>
              <p:cNvGrpSpPr/>
              <p:nvPr/>
            </p:nvGrpSpPr>
            <p:grpSpPr>
              <a:xfrm>
                <a:off x="9904595" y="612194"/>
                <a:ext cx="877176" cy="223412"/>
                <a:chOff x="9752195" y="459794"/>
                <a:chExt cx="877176" cy="223412"/>
              </a:xfrm>
            </p:grpSpPr>
            <p:sp>
              <p:nvSpPr>
                <p:cNvPr id="2079" name="Rectangle 2078">
                  <a:extLst>
                    <a:ext uri="{FF2B5EF4-FFF2-40B4-BE49-F238E27FC236}">
                      <a16:creationId xmlns:a16="http://schemas.microsoft.com/office/drawing/2014/main" id="{70A7B659-6C17-D5A9-5B6A-4E98A74B673E}"/>
                    </a:ext>
                  </a:extLst>
                </p:cNvPr>
                <p:cNvSpPr/>
                <p:nvPr/>
              </p:nvSpPr>
              <p:spPr>
                <a:xfrm>
                  <a:off x="9752195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80" name="Rectangle 2079">
                  <a:extLst>
                    <a:ext uri="{FF2B5EF4-FFF2-40B4-BE49-F238E27FC236}">
                      <a16:creationId xmlns:a16="http://schemas.microsoft.com/office/drawing/2014/main" id="{40A83083-0302-604E-0AE5-EA063F9E1C10}"/>
                    </a:ext>
                  </a:extLst>
                </p:cNvPr>
                <p:cNvSpPr/>
                <p:nvPr/>
              </p:nvSpPr>
              <p:spPr>
                <a:xfrm>
                  <a:off x="9980942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81" name="Rectangle 2080">
                  <a:extLst>
                    <a:ext uri="{FF2B5EF4-FFF2-40B4-BE49-F238E27FC236}">
                      <a16:creationId xmlns:a16="http://schemas.microsoft.com/office/drawing/2014/main" id="{9128165E-6B54-179D-4A0E-B90996B8ABF3}"/>
                    </a:ext>
                  </a:extLst>
                </p:cNvPr>
                <p:cNvSpPr/>
                <p:nvPr/>
              </p:nvSpPr>
              <p:spPr>
                <a:xfrm>
                  <a:off x="10209689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82" name="Rectangle 2081">
                  <a:extLst>
                    <a:ext uri="{FF2B5EF4-FFF2-40B4-BE49-F238E27FC236}">
                      <a16:creationId xmlns:a16="http://schemas.microsoft.com/office/drawing/2014/main" id="{52A09F76-6B38-7628-F8C8-E141F1EAEA73}"/>
                    </a:ext>
                  </a:extLst>
                </p:cNvPr>
                <p:cNvSpPr/>
                <p:nvPr/>
              </p:nvSpPr>
              <p:spPr>
                <a:xfrm>
                  <a:off x="10438436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74" name="Group 2073">
                <a:extLst>
                  <a:ext uri="{FF2B5EF4-FFF2-40B4-BE49-F238E27FC236}">
                    <a16:creationId xmlns:a16="http://schemas.microsoft.com/office/drawing/2014/main" id="{2F3A024B-456A-935D-800C-0B4A137D0F4B}"/>
                  </a:ext>
                </a:extLst>
              </p:cNvPr>
              <p:cNvGrpSpPr/>
              <p:nvPr/>
            </p:nvGrpSpPr>
            <p:grpSpPr>
              <a:xfrm>
                <a:off x="10819583" y="612194"/>
                <a:ext cx="877182" cy="223412"/>
                <a:chOff x="10667183" y="459794"/>
                <a:chExt cx="877182" cy="223412"/>
              </a:xfrm>
            </p:grpSpPr>
            <p:sp>
              <p:nvSpPr>
                <p:cNvPr id="2075" name="Rectangle 2074">
                  <a:extLst>
                    <a:ext uri="{FF2B5EF4-FFF2-40B4-BE49-F238E27FC236}">
                      <a16:creationId xmlns:a16="http://schemas.microsoft.com/office/drawing/2014/main" id="{B168A371-C206-9811-F8B0-614C6C214E75}"/>
                    </a:ext>
                  </a:extLst>
                </p:cNvPr>
                <p:cNvSpPr/>
                <p:nvPr/>
              </p:nvSpPr>
              <p:spPr>
                <a:xfrm>
                  <a:off x="10667183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76" name="Rectangle 2075">
                  <a:extLst>
                    <a:ext uri="{FF2B5EF4-FFF2-40B4-BE49-F238E27FC236}">
                      <a16:creationId xmlns:a16="http://schemas.microsoft.com/office/drawing/2014/main" id="{BAF3476B-A2CF-178F-D9D3-816E04AD5762}"/>
                    </a:ext>
                  </a:extLst>
                </p:cNvPr>
                <p:cNvSpPr/>
                <p:nvPr/>
              </p:nvSpPr>
              <p:spPr>
                <a:xfrm>
                  <a:off x="10895930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77" name="Rectangle 2076">
                  <a:extLst>
                    <a:ext uri="{FF2B5EF4-FFF2-40B4-BE49-F238E27FC236}">
                      <a16:creationId xmlns:a16="http://schemas.microsoft.com/office/drawing/2014/main" id="{86640333-DDBB-2DCA-A9F6-7415DD4B8874}"/>
                    </a:ext>
                  </a:extLst>
                </p:cNvPr>
                <p:cNvSpPr/>
                <p:nvPr/>
              </p:nvSpPr>
              <p:spPr>
                <a:xfrm>
                  <a:off x="11124677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78" name="Rectangle 2077">
                  <a:extLst>
                    <a:ext uri="{FF2B5EF4-FFF2-40B4-BE49-F238E27FC236}">
                      <a16:creationId xmlns:a16="http://schemas.microsoft.com/office/drawing/2014/main" id="{C9876CE7-DE27-169C-7821-6C83F9B3705A}"/>
                    </a:ext>
                  </a:extLst>
                </p:cNvPr>
                <p:cNvSpPr/>
                <p:nvPr/>
              </p:nvSpPr>
              <p:spPr>
                <a:xfrm>
                  <a:off x="11353430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677" name="TextBox 2676">
              <a:extLst>
                <a:ext uri="{FF2B5EF4-FFF2-40B4-BE49-F238E27FC236}">
                  <a16:creationId xmlns:a16="http://schemas.microsoft.com/office/drawing/2014/main" id="{E45E22FC-F272-FD43-82CA-0DD4856C1406}"/>
                </a:ext>
              </a:extLst>
            </p:cNvPr>
            <p:cNvSpPr txBox="1"/>
            <p:nvPr/>
          </p:nvSpPr>
          <p:spPr>
            <a:xfrm>
              <a:off x="489465" y="2786541"/>
              <a:ext cx="2933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N</a:t>
              </a:r>
            </a:p>
          </p:txBody>
        </p:sp>
      </p:grpSp>
      <p:sp>
        <p:nvSpPr>
          <p:cNvPr id="2678" name="TextBox 2677">
            <a:extLst>
              <a:ext uri="{FF2B5EF4-FFF2-40B4-BE49-F238E27FC236}">
                <a16:creationId xmlns:a16="http://schemas.microsoft.com/office/drawing/2014/main" id="{386CAA73-F06E-D852-08A4-FDD4686BA879}"/>
              </a:ext>
            </a:extLst>
          </p:cNvPr>
          <p:cNvSpPr txBox="1"/>
          <p:nvPr/>
        </p:nvSpPr>
        <p:spPr>
          <a:xfrm rot="16200000">
            <a:off x="405318" y="2786336"/>
            <a:ext cx="293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grpSp>
        <p:nvGrpSpPr>
          <p:cNvPr id="2698" name="Group 2697">
            <a:extLst>
              <a:ext uri="{FF2B5EF4-FFF2-40B4-BE49-F238E27FC236}">
                <a16:creationId xmlns:a16="http://schemas.microsoft.com/office/drawing/2014/main" id="{2B112300-35C5-5D94-9288-B11403EA828A}"/>
              </a:ext>
            </a:extLst>
          </p:cNvPr>
          <p:cNvGrpSpPr/>
          <p:nvPr/>
        </p:nvGrpSpPr>
        <p:grpSpPr>
          <a:xfrm>
            <a:off x="865642" y="1106393"/>
            <a:ext cx="3905270" cy="461665"/>
            <a:chOff x="865642" y="657763"/>
            <a:chExt cx="3905270" cy="461665"/>
          </a:xfrm>
        </p:grpSpPr>
        <p:sp>
          <p:nvSpPr>
            <p:cNvPr id="2679" name="TextBox 2678">
              <a:extLst>
                <a:ext uri="{FF2B5EF4-FFF2-40B4-BE49-F238E27FC236}">
                  <a16:creationId xmlns:a16="http://schemas.microsoft.com/office/drawing/2014/main" id="{AD724824-4601-F591-0A81-54C02A3D157B}"/>
                </a:ext>
              </a:extLst>
            </p:cNvPr>
            <p:cNvSpPr txBox="1"/>
            <p:nvPr/>
          </p:nvSpPr>
          <p:spPr>
            <a:xfrm>
              <a:off x="865642" y="811651"/>
              <a:ext cx="2933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680" name="TextBox 2679">
              <a:extLst>
                <a:ext uri="{FF2B5EF4-FFF2-40B4-BE49-F238E27FC236}">
                  <a16:creationId xmlns:a16="http://schemas.microsoft.com/office/drawing/2014/main" id="{53A015AB-0AF0-9F2A-5142-3275CA08025F}"/>
                </a:ext>
              </a:extLst>
            </p:cNvPr>
            <p:cNvSpPr txBox="1"/>
            <p:nvPr/>
          </p:nvSpPr>
          <p:spPr>
            <a:xfrm>
              <a:off x="4063940" y="811651"/>
              <a:ext cx="7069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1024</a:t>
              </a:r>
            </a:p>
          </p:txBody>
        </p:sp>
        <p:sp>
          <p:nvSpPr>
            <p:cNvPr id="2694" name="TextBox 2693">
              <a:extLst>
                <a:ext uri="{FF2B5EF4-FFF2-40B4-BE49-F238E27FC236}">
                  <a16:creationId xmlns:a16="http://schemas.microsoft.com/office/drawing/2014/main" id="{8223F9B0-76BD-03C9-C4E0-4F3675AC933C}"/>
                </a:ext>
              </a:extLst>
            </p:cNvPr>
            <p:cNvSpPr txBox="1"/>
            <p:nvPr/>
          </p:nvSpPr>
          <p:spPr>
            <a:xfrm>
              <a:off x="2387928" y="657763"/>
              <a:ext cx="3035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…</a:t>
              </a:r>
            </a:p>
          </p:txBody>
        </p:sp>
      </p:grpSp>
      <p:grpSp>
        <p:nvGrpSpPr>
          <p:cNvPr id="2699" name="Group 2698">
            <a:extLst>
              <a:ext uri="{FF2B5EF4-FFF2-40B4-BE49-F238E27FC236}">
                <a16:creationId xmlns:a16="http://schemas.microsoft.com/office/drawing/2014/main" id="{82F93404-E7EB-F1A8-DDCB-E5BE032B047A}"/>
              </a:ext>
            </a:extLst>
          </p:cNvPr>
          <p:cNvGrpSpPr/>
          <p:nvPr/>
        </p:nvGrpSpPr>
        <p:grpSpPr>
          <a:xfrm>
            <a:off x="5914752" y="1060164"/>
            <a:ext cx="2485008" cy="507894"/>
            <a:chOff x="5914752" y="611534"/>
            <a:chExt cx="2485008" cy="507894"/>
          </a:xfrm>
        </p:grpSpPr>
        <p:sp>
          <p:nvSpPr>
            <p:cNvPr id="2681" name="TextBox 2680">
              <a:extLst>
                <a:ext uri="{FF2B5EF4-FFF2-40B4-BE49-F238E27FC236}">
                  <a16:creationId xmlns:a16="http://schemas.microsoft.com/office/drawing/2014/main" id="{ADB0B799-C8B5-C3A1-F545-BF2DD601F9C1}"/>
                </a:ext>
              </a:extLst>
            </p:cNvPr>
            <p:cNvSpPr txBox="1"/>
            <p:nvPr/>
          </p:nvSpPr>
          <p:spPr>
            <a:xfrm>
              <a:off x="7782540" y="811651"/>
              <a:ext cx="617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2048</a:t>
              </a:r>
            </a:p>
          </p:txBody>
        </p:sp>
        <p:sp>
          <p:nvSpPr>
            <p:cNvPr id="2696" name="TextBox 2695">
              <a:extLst>
                <a:ext uri="{FF2B5EF4-FFF2-40B4-BE49-F238E27FC236}">
                  <a16:creationId xmlns:a16="http://schemas.microsoft.com/office/drawing/2014/main" id="{51C5FC1E-0D85-2231-EB2B-AA29A51267D3}"/>
                </a:ext>
              </a:extLst>
            </p:cNvPr>
            <p:cNvSpPr txBox="1"/>
            <p:nvPr/>
          </p:nvSpPr>
          <p:spPr>
            <a:xfrm>
              <a:off x="5914752" y="611534"/>
              <a:ext cx="3035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…</a:t>
              </a:r>
            </a:p>
          </p:txBody>
        </p:sp>
      </p:grpSp>
      <p:grpSp>
        <p:nvGrpSpPr>
          <p:cNvPr id="2700" name="Group 2699">
            <a:extLst>
              <a:ext uri="{FF2B5EF4-FFF2-40B4-BE49-F238E27FC236}">
                <a16:creationId xmlns:a16="http://schemas.microsoft.com/office/drawing/2014/main" id="{C99D12E2-DEB5-2382-29ED-E8690562769B}"/>
              </a:ext>
            </a:extLst>
          </p:cNvPr>
          <p:cNvGrpSpPr/>
          <p:nvPr/>
        </p:nvGrpSpPr>
        <p:grpSpPr>
          <a:xfrm>
            <a:off x="9537725" y="1106393"/>
            <a:ext cx="2345180" cy="461665"/>
            <a:chOff x="9537725" y="657763"/>
            <a:chExt cx="2345180" cy="461665"/>
          </a:xfrm>
        </p:grpSpPr>
        <p:sp>
          <p:nvSpPr>
            <p:cNvPr id="2682" name="TextBox 2681">
              <a:extLst>
                <a:ext uri="{FF2B5EF4-FFF2-40B4-BE49-F238E27FC236}">
                  <a16:creationId xmlns:a16="http://schemas.microsoft.com/office/drawing/2014/main" id="{A01BC647-DB72-FB8A-490A-A10772DB8422}"/>
                </a:ext>
              </a:extLst>
            </p:cNvPr>
            <p:cNvSpPr txBox="1"/>
            <p:nvPr/>
          </p:nvSpPr>
          <p:spPr>
            <a:xfrm>
              <a:off x="11175933" y="811651"/>
              <a:ext cx="7069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3072</a:t>
              </a:r>
            </a:p>
          </p:txBody>
        </p:sp>
        <p:sp>
          <p:nvSpPr>
            <p:cNvPr id="2697" name="TextBox 2696">
              <a:extLst>
                <a:ext uri="{FF2B5EF4-FFF2-40B4-BE49-F238E27FC236}">
                  <a16:creationId xmlns:a16="http://schemas.microsoft.com/office/drawing/2014/main" id="{B99F9DA1-486B-9246-F091-6AB9AFA8F4BC}"/>
                </a:ext>
              </a:extLst>
            </p:cNvPr>
            <p:cNvSpPr txBox="1"/>
            <p:nvPr/>
          </p:nvSpPr>
          <p:spPr>
            <a:xfrm>
              <a:off x="9537725" y="657763"/>
              <a:ext cx="3035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…</a:t>
              </a:r>
            </a:p>
          </p:txBody>
        </p:sp>
      </p:grpSp>
      <p:grpSp>
        <p:nvGrpSpPr>
          <p:cNvPr id="2770" name="Group 2769">
            <a:extLst>
              <a:ext uri="{FF2B5EF4-FFF2-40B4-BE49-F238E27FC236}">
                <a16:creationId xmlns:a16="http://schemas.microsoft.com/office/drawing/2014/main" id="{E0EE6CDD-0EAF-A164-B29C-323B3C2D7C5A}"/>
              </a:ext>
            </a:extLst>
          </p:cNvPr>
          <p:cNvGrpSpPr/>
          <p:nvPr/>
        </p:nvGrpSpPr>
        <p:grpSpPr>
          <a:xfrm>
            <a:off x="914036" y="3511200"/>
            <a:ext cx="10954232" cy="648952"/>
            <a:chOff x="914036" y="3062570"/>
            <a:chExt cx="10954232" cy="648952"/>
          </a:xfrm>
        </p:grpSpPr>
        <p:sp>
          <p:nvSpPr>
            <p:cNvPr id="2763" name="Left Brace 2762">
              <a:extLst>
                <a:ext uri="{FF2B5EF4-FFF2-40B4-BE49-F238E27FC236}">
                  <a16:creationId xmlns:a16="http://schemas.microsoft.com/office/drawing/2014/main" id="{E4F0F687-F34A-6E4F-9596-537C572B9CF2}"/>
                </a:ext>
              </a:extLst>
            </p:cNvPr>
            <p:cNvSpPr/>
            <p:nvPr/>
          </p:nvSpPr>
          <p:spPr>
            <a:xfrm rot="16200000">
              <a:off x="2588343" y="1388263"/>
              <a:ext cx="279620" cy="3628234"/>
            </a:xfrm>
            <a:prstGeom prst="leftBrace">
              <a:avLst>
                <a:gd name="adj1" fmla="val 75099"/>
                <a:gd name="adj2" fmla="val 50000"/>
              </a:avLst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64" name="Left Brace 2763">
              <a:extLst>
                <a:ext uri="{FF2B5EF4-FFF2-40B4-BE49-F238E27FC236}">
                  <a16:creationId xmlns:a16="http://schemas.microsoft.com/office/drawing/2014/main" id="{03C7BBDB-9AE2-A26A-DF79-85FECDE6A42A}"/>
                </a:ext>
              </a:extLst>
            </p:cNvPr>
            <p:cNvSpPr/>
            <p:nvPr/>
          </p:nvSpPr>
          <p:spPr>
            <a:xfrm rot="16200000">
              <a:off x="6240365" y="1380333"/>
              <a:ext cx="279620" cy="3644093"/>
            </a:xfrm>
            <a:prstGeom prst="leftBrace">
              <a:avLst>
                <a:gd name="adj1" fmla="val 86817"/>
                <a:gd name="adj2" fmla="val 50000"/>
              </a:avLst>
            </a:prstGeom>
            <a:ln>
              <a:solidFill>
                <a:srgbClr val="4EA72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65" name="Left Brace 2764">
              <a:extLst>
                <a:ext uri="{FF2B5EF4-FFF2-40B4-BE49-F238E27FC236}">
                  <a16:creationId xmlns:a16="http://schemas.microsoft.com/office/drawing/2014/main" id="{457EC98A-23AB-65F5-6831-B5AD9317B284}"/>
                </a:ext>
              </a:extLst>
            </p:cNvPr>
            <p:cNvSpPr/>
            <p:nvPr/>
          </p:nvSpPr>
          <p:spPr>
            <a:xfrm rot="16200000">
              <a:off x="9906411" y="1380333"/>
              <a:ext cx="279620" cy="3644094"/>
            </a:xfrm>
            <a:prstGeom prst="leftBrace">
              <a:avLst>
                <a:gd name="adj1" fmla="val 87907"/>
                <a:gd name="adj2" fmla="val 50000"/>
              </a:avLst>
            </a:prstGeom>
            <a:ln>
              <a:solidFill>
                <a:srgbClr val="215F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66" name="TextBox 2765">
              <a:extLst>
                <a:ext uri="{FF2B5EF4-FFF2-40B4-BE49-F238E27FC236}">
                  <a16:creationId xmlns:a16="http://schemas.microsoft.com/office/drawing/2014/main" id="{AC5AF0EC-CB50-A71C-28E4-FE5587BEF522}"/>
                </a:ext>
              </a:extLst>
            </p:cNvPr>
            <p:cNvSpPr txBox="1"/>
            <p:nvPr/>
          </p:nvSpPr>
          <p:spPr>
            <a:xfrm>
              <a:off x="1955468" y="3342190"/>
              <a:ext cx="15892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RED Channel</a:t>
              </a:r>
            </a:p>
          </p:txBody>
        </p:sp>
        <p:sp>
          <p:nvSpPr>
            <p:cNvPr id="2767" name="TextBox 2766">
              <a:extLst>
                <a:ext uri="{FF2B5EF4-FFF2-40B4-BE49-F238E27FC236}">
                  <a16:creationId xmlns:a16="http://schemas.microsoft.com/office/drawing/2014/main" id="{560803AB-A4EB-CC52-8A11-4F53F448811A}"/>
                </a:ext>
              </a:extLst>
            </p:cNvPr>
            <p:cNvSpPr txBox="1"/>
            <p:nvPr/>
          </p:nvSpPr>
          <p:spPr>
            <a:xfrm>
              <a:off x="5573078" y="3342190"/>
              <a:ext cx="18234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Green Channel</a:t>
              </a:r>
            </a:p>
          </p:txBody>
        </p:sp>
        <p:sp>
          <p:nvSpPr>
            <p:cNvPr id="2768" name="TextBox 2767">
              <a:extLst>
                <a:ext uri="{FF2B5EF4-FFF2-40B4-BE49-F238E27FC236}">
                  <a16:creationId xmlns:a16="http://schemas.microsoft.com/office/drawing/2014/main" id="{D5CFDCEC-E4AB-FA55-C9A6-43C26F3F4BA6}"/>
                </a:ext>
              </a:extLst>
            </p:cNvPr>
            <p:cNvSpPr txBox="1"/>
            <p:nvPr/>
          </p:nvSpPr>
          <p:spPr>
            <a:xfrm>
              <a:off x="9275372" y="3342190"/>
              <a:ext cx="15892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Blue Channel</a:t>
              </a:r>
            </a:p>
          </p:txBody>
        </p:sp>
      </p:grpSp>
      <p:sp>
        <p:nvSpPr>
          <p:cNvPr id="191" name="Rectangle 190">
            <a:extLst>
              <a:ext uri="{FF2B5EF4-FFF2-40B4-BE49-F238E27FC236}">
                <a16:creationId xmlns:a16="http://schemas.microsoft.com/office/drawing/2014/main" id="{8F910CB9-3600-B02B-230F-7D793CAB77AE}"/>
              </a:ext>
            </a:extLst>
          </p:cNvPr>
          <p:cNvSpPr/>
          <p:nvPr/>
        </p:nvSpPr>
        <p:spPr>
          <a:xfrm>
            <a:off x="552003" y="1799638"/>
            <a:ext cx="11639997" cy="5009872"/>
          </a:xfrm>
          <a:prstGeom prst="rect">
            <a:avLst/>
          </a:prstGeom>
          <a:solidFill>
            <a:srgbClr val="6858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31" name="Rectangle 2630">
            <a:extLst>
              <a:ext uri="{FF2B5EF4-FFF2-40B4-BE49-F238E27FC236}">
                <a16:creationId xmlns:a16="http://schemas.microsoft.com/office/drawing/2014/main" id="{9939193D-73DD-553D-ADB3-5DD8723E5148}"/>
              </a:ext>
            </a:extLst>
          </p:cNvPr>
          <p:cNvSpPr/>
          <p:nvPr/>
        </p:nvSpPr>
        <p:spPr>
          <a:xfrm>
            <a:off x="1852689" y="2032806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32" name="Rectangle 2631">
            <a:extLst>
              <a:ext uri="{FF2B5EF4-FFF2-40B4-BE49-F238E27FC236}">
                <a16:creationId xmlns:a16="http://schemas.microsoft.com/office/drawing/2014/main" id="{2F7C0E8E-460A-7D98-0F0F-FC980E36B63E}"/>
              </a:ext>
            </a:extLst>
          </p:cNvPr>
          <p:cNvSpPr/>
          <p:nvPr/>
        </p:nvSpPr>
        <p:spPr>
          <a:xfrm>
            <a:off x="2081436" y="2032806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33" name="Rectangle 2632">
            <a:extLst>
              <a:ext uri="{FF2B5EF4-FFF2-40B4-BE49-F238E27FC236}">
                <a16:creationId xmlns:a16="http://schemas.microsoft.com/office/drawing/2014/main" id="{62486D77-66C6-18AC-B1F2-A2AE85D12AF5}"/>
              </a:ext>
            </a:extLst>
          </p:cNvPr>
          <p:cNvSpPr/>
          <p:nvPr/>
        </p:nvSpPr>
        <p:spPr>
          <a:xfrm>
            <a:off x="2310183" y="2032806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34" name="Rectangle 2633">
            <a:extLst>
              <a:ext uri="{FF2B5EF4-FFF2-40B4-BE49-F238E27FC236}">
                <a16:creationId xmlns:a16="http://schemas.microsoft.com/office/drawing/2014/main" id="{E4874094-88E1-2774-8FFE-BF172FA36EB8}"/>
              </a:ext>
            </a:extLst>
          </p:cNvPr>
          <p:cNvSpPr/>
          <p:nvPr/>
        </p:nvSpPr>
        <p:spPr>
          <a:xfrm>
            <a:off x="2538930" y="2032806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35" name="Rectangle 2634">
            <a:extLst>
              <a:ext uri="{FF2B5EF4-FFF2-40B4-BE49-F238E27FC236}">
                <a16:creationId xmlns:a16="http://schemas.microsoft.com/office/drawing/2014/main" id="{45B169E3-219D-53E7-E7C8-DE1E00E624A0}"/>
              </a:ext>
            </a:extLst>
          </p:cNvPr>
          <p:cNvSpPr/>
          <p:nvPr/>
        </p:nvSpPr>
        <p:spPr>
          <a:xfrm>
            <a:off x="1852689" y="2312032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36" name="Rectangle 2635">
            <a:extLst>
              <a:ext uri="{FF2B5EF4-FFF2-40B4-BE49-F238E27FC236}">
                <a16:creationId xmlns:a16="http://schemas.microsoft.com/office/drawing/2014/main" id="{1BAAB9BF-DF47-621E-24CF-3E852050303B}"/>
              </a:ext>
            </a:extLst>
          </p:cNvPr>
          <p:cNvSpPr/>
          <p:nvPr/>
        </p:nvSpPr>
        <p:spPr>
          <a:xfrm>
            <a:off x="2081436" y="2312032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37" name="Rectangle 2636">
            <a:extLst>
              <a:ext uri="{FF2B5EF4-FFF2-40B4-BE49-F238E27FC236}">
                <a16:creationId xmlns:a16="http://schemas.microsoft.com/office/drawing/2014/main" id="{F8BEE6A7-8F56-994B-6824-D2D58D1DB988}"/>
              </a:ext>
            </a:extLst>
          </p:cNvPr>
          <p:cNvSpPr/>
          <p:nvPr/>
        </p:nvSpPr>
        <p:spPr>
          <a:xfrm>
            <a:off x="2310183" y="2312032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38" name="Rectangle 2637">
            <a:extLst>
              <a:ext uri="{FF2B5EF4-FFF2-40B4-BE49-F238E27FC236}">
                <a16:creationId xmlns:a16="http://schemas.microsoft.com/office/drawing/2014/main" id="{12AD29E3-8D7A-3CAE-24BB-7FC4548E9441}"/>
              </a:ext>
            </a:extLst>
          </p:cNvPr>
          <p:cNvSpPr/>
          <p:nvPr/>
        </p:nvSpPr>
        <p:spPr>
          <a:xfrm>
            <a:off x="2538930" y="2312032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39" name="Rectangle 2638">
            <a:extLst>
              <a:ext uri="{FF2B5EF4-FFF2-40B4-BE49-F238E27FC236}">
                <a16:creationId xmlns:a16="http://schemas.microsoft.com/office/drawing/2014/main" id="{92F15BB2-2A10-B84C-3C1C-4A8848B38CB5}"/>
              </a:ext>
            </a:extLst>
          </p:cNvPr>
          <p:cNvSpPr/>
          <p:nvPr/>
        </p:nvSpPr>
        <p:spPr>
          <a:xfrm>
            <a:off x="1852689" y="2591258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40" name="Rectangle 2639">
            <a:extLst>
              <a:ext uri="{FF2B5EF4-FFF2-40B4-BE49-F238E27FC236}">
                <a16:creationId xmlns:a16="http://schemas.microsoft.com/office/drawing/2014/main" id="{44B0D29B-CAD4-EACA-B87C-60B866D605F9}"/>
              </a:ext>
            </a:extLst>
          </p:cNvPr>
          <p:cNvSpPr/>
          <p:nvPr/>
        </p:nvSpPr>
        <p:spPr>
          <a:xfrm>
            <a:off x="2081436" y="2591258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41" name="Rectangle 2640">
            <a:extLst>
              <a:ext uri="{FF2B5EF4-FFF2-40B4-BE49-F238E27FC236}">
                <a16:creationId xmlns:a16="http://schemas.microsoft.com/office/drawing/2014/main" id="{F71A9D0E-8DC3-B794-9DC7-809DCEF420C1}"/>
              </a:ext>
            </a:extLst>
          </p:cNvPr>
          <p:cNvSpPr/>
          <p:nvPr/>
        </p:nvSpPr>
        <p:spPr>
          <a:xfrm>
            <a:off x="2310183" y="2591258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42" name="Rectangle 2641">
            <a:extLst>
              <a:ext uri="{FF2B5EF4-FFF2-40B4-BE49-F238E27FC236}">
                <a16:creationId xmlns:a16="http://schemas.microsoft.com/office/drawing/2014/main" id="{096B5929-A566-9FB1-1F3A-6C25D7E170C9}"/>
              </a:ext>
            </a:extLst>
          </p:cNvPr>
          <p:cNvSpPr/>
          <p:nvPr/>
        </p:nvSpPr>
        <p:spPr>
          <a:xfrm>
            <a:off x="2538930" y="2591258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43" name="Rectangle 2642">
            <a:extLst>
              <a:ext uri="{FF2B5EF4-FFF2-40B4-BE49-F238E27FC236}">
                <a16:creationId xmlns:a16="http://schemas.microsoft.com/office/drawing/2014/main" id="{B4EBF2E2-CAA6-EC83-AFCD-6E3950CB50E1}"/>
              </a:ext>
            </a:extLst>
          </p:cNvPr>
          <p:cNvSpPr/>
          <p:nvPr/>
        </p:nvSpPr>
        <p:spPr>
          <a:xfrm>
            <a:off x="1852689" y="2870483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44" name="Rectangle 2643">
            <a:extLst>
              <a:ext uri="{FF2B5EF4-FFF2-40B4-BE49-F238E27FC236}">
                <a16:creationId xmlns:a16="http://schemas.microsoft.com/office/drawing/2014/main" id="{CC10EC5F-0EDA-59B9-D2A7-42E5D494DCBE}"/>
              </a:ext>
            </a:extLst>
          </p:cNvPr>
          <p:cNvSpPr/>
          <p:nvPr/>
        </p:nvSpPr>
        <p:spPr>
          <a:xfrm>
            <a:off x="2081436" y="2870483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45" name="Rectangle 2644">
            <a:extLst>
              <a:ext uri="{FF2B5EF4-FFF2-40B4-BE49-F238E27FC236}">
                <a16:creationId xmlns:a16="http://schemas.microsoft.com/office/drawing/2014/main" id="{206AF572-20C3-F456-5402-457A5269689E}"/>
              </a:ext>
            </a:extLst>
          </p:cNvPr>
          <p:cNvSpPr/>
          <p:nvPr/>
        </p:nvSpPr>
        <p:spPr>
          <a:xfrm>
            <a:off x="2310183" y="2870483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46" name="Rectangle 2645">
            <a:extLst>
              <a:ext uri="{FF2B5EF4-FFF2-40B4-BE49-F238E27FC236}">
                <a16:creationId xmlns:a16="http://schemas.microsoft.com/office/drawing/2014/main" id="{CFFAABE9-7F7E-1E53-6380-4F153EBCD550}"/>
              </a:ext>
            </a:extLst>
          </p:cNvPr>
          <p:cNvSpPr/>
          <p:nvPr/>
        </p:nvSpPr>
        <p:spPr>
          <a:xfrm>
            <a:off x="2538930" y="2870483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47" name="Rectangle 2646">
            <a:extLst>
              <a:ext uri="{FF2B5EF4-FFF2-40B4-BE49-F238E27FC236}">
                <a16:creationId xmlns:a16="http://schemas.microsoft.com/office/drawing/2014/main" id="{473E8243-07C4-4F6F-BC4B-5D98E53C34E2}"/>
              </a:ext>
            </a:extLst>
          </p:cNvPr>
          <p:cNvSpPr/>
          <p:nvPr/>
        </p:nvSpPr>
        <p:spPr>
          <a:xfrm>
            <a:off x="5761629" y="2032806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48" name="Rectangle 2647">
            <a:extLst>
              <a:ext uri="{FF2B5EF4-FFF2-40B4-BE49-F238E27FC236}">
                <a16:creationId xmlns:a16="http://schemas.microsoft.com/office/drawing/2014/main" id="{1A80CBE6-17AE-8389-EC8E-B66CE28F10C1}"/>
              </a:ext>
            </a:extLst>
          </p:cNvPr>
          <p:cNvSpPr/>
          <p:nvPr/>
        </p:nvSpPr>
        <p:spPr>
          <a:xfrm>
            <a:off x="5990376" y="2032806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49" name="Rectangle 2648">
            <a:extLst>
              <a:ext uri="{FF2B5EF4-FFF2-40B4-BE49-F238E27FC236}">
                <a16:creationId xmlns:a16="http://schemas.microsoft.com/office/drawing/2014/main" id="{F2872967-34EE-3EB4-A99F-C9CD7A48CAE1}"/>
              </a:ext>
            </a:extLst>
          </p:cNvPr>
          <p:cNvSpPr/>
          <p:nvPr/>
        </p:nvSpPr>
        <p:spPr>
          <a:xfrm>
            <a:off x="6219123" y="2032806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50" name="Rectangle 2649">
            <a:extLst>
              <a:ext uri="{FF2B5EF4-FFF2-40B4-BE49-F238E27FC236}">
                <a16:creationId xmlns:a16="http://schemas.microsoft.com/office/drawing/2014/main" id="{686218E7-6CFC-F695-CC6E-FC04E1F783AE}"/>
              </a:ext>
            </a:extLst>
          </p:cNvPr>
          <p:cNvSpPr/>
          <p:nvPr/>
        </p:nvSpPr>
        <p:spPr>
          <a:xfrm>
            <a:off x="6447870" y="2032806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51" name="Rectangle 2650">
            <a:extLst>
              <a:ext uri="{FF2B5EF4-FFF2-40B4-BE49-F238E27FC236}">
                <a16:creationId xmlns:a16="http://schemas.microsoft.com/office/drawing/2014/main" id="{D272ECB7-B1F5-AC29-D5AB-252C960F4400}"/>
              </a:ext>
            </a:extLst>
          </p:cNvPr>
          <p:cNvSpPr/>
          <p:nvPr/>
        </p:nvSpPr>
        <p:spPr>
          <a:xfrm>
            <a:off x="5761629" y="2312032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52" name="Rectangle 2651">
            <a:extLst>
              <a:ext uri="{FF2B5EF4-FFF2-40B4-BE49-F238E27FC236}">
                <a16:creationId xmlns:a16="http://schemas.microsoft.com/office/drawing/2014/main" id="{B97848C1-13BF-213F-78F7-8DE788B06BEC}"/>
              </a:ext>
            </a:extLst>
          </p:cNvPr>
          <p:cNvSpPr/>
          <p:nvPr/>
        </p:nvSpPr>
        <p:spPr>
          <a:xfrm>
            <a:off x="5990376" y="2312032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53" name="Rectangle 2652">
            <a:extLst>
              <a:ext uri="{FF2B5EF4-FFF2-40B4-BE49-F238E27FC236}">
                <a16:creationId xmlns:a16="http://schemas.microsoft.com/office/drawing/2014/main" id="{85378311-348D-745D-EB7C-3B81E1ED0F86}"/>
              </a:ext>
            </a:extLst>
          </p:cNvPr>
          <p:cNvSpPr/>
          <p:nvPr/>
        </p:nvSpPr>
        <p:spPr>
          <a:xfrm>
            <a:off x="6219123" y="2312032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54" name="Rectangle 2653">
            <a:extLst>
              <a:ext uri="{FF2B5EF4-FFF2-40B4-BE49-F238E27FC236}">
                <a16:creationId xmlns:a16="http://schemas.microsoft.com/office/drawing/2014/main" id="{19571C6F-9EB7-2F2D-6D04-11ED10933F16}"/>
              </a:ext>
            </a:extLst>
          </p:cNvPr>
          <p:cNvSpPr/>
          <p:nvPr/>
        </p:nvSpPr>
        <p:spPr>
          <a:xfrm>
            <a:off x="6447870" y="2312032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55" name="Rectangle 2654">
            <a:extLst>
              <a:ext uri="{FF2B5EF4-FFF2-40B4-BE49-F238E27FC236}">
                <a16:creationId xmlns:a16="http://schemas.microsoft.com/office/drawing/2014/main" id="{6A4CF389-8C0E-DD35-53BE-02665C643204}"/>
              </a:ext>
            </a:extLst>
          </p:cNvPr>
          <p:cNvSpPr/>
          <p:nvPr/>
        </p:nvSpPr>
        <p:spPr>
          <a:xfrm>
            <a:off x="5761629" y="2591258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56" name="Rectangle 2655">
            <a:extLst>
              <a:ext uri="{FF2B5EF4-FFF2-40B4-BE49-F238E27FC236}">
                <a16:creationId xmlns:a16="http://schemas.microsoft.com/office/drawing/2014/main" id="{4C940080-A52F-D550-1AB3-65A9293EDAFA}"/>
              </a:ext>
            </a:extLst>
          </p:cNvPr>
          <p:cNvSpPr/>
          <p:nvPr/>
        </p:nvSpPr>
        <p:spPr>
          <a:xfrm>
            <a:off x="5990376" y="2591258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57" name="Rectangle 2656">
            <a:extLst>
              <a:ext uri="{FF2B5EF4-FFF2-40B4-BE49-F238E27FC236}">
                <a16:creationId xmlns:a16="http://schemas.microsoft.com/office/drawing/2014/main" id="{5B512BB3-5700-00CB-3AB5-60312B5858D0}"/>
              </a:ext>
            </a:extLst>
          </p:cNvPr>
          <p:cNvSpPr/>
          <p:nvPr/>
        </p:nvSpPr>
        <p:spPr>
          <a:xfrm>
            <a:off x="6219123" y="2591258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58" name="Rectangle 2657">
            <a:extLst>
              <a:ext uri="{FF2B5EF4-FFF2-40B4-BE49-F238E27FC236}">
                <a16:creationId xmlns:a16="http://schemas.microsoft.com/office/drawing/2014/main" id="{813ABF88-9B41-E3AA-E1AC-CBD3E507D44D}"/>
              </a:ext>
            </a:extLst>
          </p:cNvPr>
          <p:cNvSpPr/>
          <p:nvPr/>
        </p:nvSpPr>
        <p:spPr>
          <a:xfrm>
            <a:off x="6447870" y="2591258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59" name="Rectangle 2658">
            <a:extLst>
              <a:ext uri="{FF2B5EF4-FFF2-40B4-BE49-F238E27FC236}">
                <a16:creationId xmlns:a16="http://schemas.microsoft.com/office/drawing/2014/main" id="{B2CAB8E1-5B67-AF58-38CB-B31E4232F22A}"/>
              </a:ext>
            </a:extLst>
          </p:cNvPr>
          <p:cNvSpPr/>
          <p:nvPr/>
        </p:nvSpPr>
        <p:spPr>
          <a:xfrm>
            <a:off x="5761629" y="2870483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60" name="Rectangle 2659">
            <a:extLst>
              <a:ext uri="{FF2B5EF4-FFF2-40B4-BE49-F238E27FC236}">
                <a16:creationId xmlns:a16="http://schemas.microsoft.com/office/drawing/2014/main" id="{2471406F-70FD-E1C7-88C7-1DAE101214DC}"/>
              </a:ext>
            </a:extLst>
          </p:cNvPr>
          <p:cNvSpPr/>
          <p:nvPr/>
        </p:nvSpPr>
        <p:spPr>
          <a:xfrm>
            <a:off x="5990376" y="2870483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61" name="Rectangle 2660">
            <a:extLst>
              <a:ext uri="{FF2B5EF4-FFF2-40B4-BE49-F238E27FC236}">
                <a16:creationId xmlns:a16="http://schemas.microsoft.com/office/drawing/2014/main" id="{1304F259-4DB4-AC4D-C2CC-60DE0180CA4C}"/>
              </a:ext>
            </a:extLst>
          </p:cNvPr>
          <p:cNvSpPr/>
          <p:nvPr/>
        </p:nvSpPr>
        <p:spPr>
          <a:xfrm>
            <a:off x="6219123" y="2870483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62" name="Rectangle 2661">
            <a:extLst>
              <a:ext uri="{FF2B5EF4-FFF2-40B4-BE49-F238E27FC236}">
                <a16:creationId xmlns:a16="http://schemas.microsoft.com/office/drawing/2014/main" id="{8568B467-B44C-BB88-AC01-8368DAE1DB11}"/>
              </a:ext>
            </a:extLst>
          </p:cNvPr>
          <p:cNvSpPr/>
          <p:nvPr/>
        </p:nvSpPr>
        <p:spPr>
          <a:xfrm>
            <a:off x="6447870" y="2870483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63" name="Rectangle 2662">
            <a:extLst>
              <a:ext uri="{FF2B5EF4-FFF2-40B4-BE49-F238E27FC236}">
                <a16:creationId xmlns:a16="http://schemas.microsoft.com/office/drawing/2014/main" id="{5EC5A9FA-D794-545D-34D6-D07990919490}"/>
              </a:ext>
            </a:extLst>
          </p:cNvPr>
          <p:cNvSpPr/>
          <p:nvPr/>
        </p:nvSpPr>
        <p:spPr>
          <a:xfrm>
            <a:off x="9707983" y="2032806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64" name="Rectangle 2663">
            <a:extLst>
              <a:ext uri="{FF2B5EF4-FFF2-40B4-BE49-F238E27FC236}">
                <a16:creationId xmlns:a16="http://schemas.microsoft.com/office/drawing/2014/main" id="{35060290-3FD5-822B-E677-3AA7DFB78226}"/>
              </a:ext>
            </a:extLst>
          </p:cNvPr>
          <p:cNvSpPr/>
          <p:nvPr/>
        </p:nvSpPr>
        <p:spPr>
          <a:xfrm>
            <a:off x="9936730" y="2032806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65" name="Rectangle 2664">
            <a:extLst>
              <a:ext uri="{FF2B5EF4-FFF2-40B4-BE49-F238E27FC236}">
                <a16:creationId xmlns:a16="http://schemas.microsoft.com/office/drawing/2014/main" id="{181DA25E-E222-2568-7268-D23C4DB2AE7C}"/>
              </a:ext>
            </a:extLst>
          </p:cNvPr>
          <p:cNvSpPr/>
          <p:nvPr/>
        </p:nvSpPr>
        <p:spPr>
          <a:xfrm>
            <a:off x="10165477" y="2032806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66" name="Rectangle 2665">
            <a:extLst>
              <a:ext uri="{FF2B5EF4-FFF2-40B4-BE49-F238E27FC236}">
                <a16:creationId xmlns:a16="http://schemas.microsoft.com/office/drawing/2014/main" id="{39431F84-FC1B-09E9-15C9-0CE4D7C671A2}"/>
              </a:ext>
            </a:extLst>
          </p:cNvPr>
          <p:cNvSpPr/>
          <p:nvPr/>
        </p:nvSpPr>
        <p:spPr>
          <a:xfrm>
            <a:off x="10394224" y="2032806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67" name="Rectangle 2666">
            <a:extLst>
              <a:ext uri="{FF2B5EF4-FFF2-40B4-BE49-F238E27FC236}">
                <a16:creationId xmlns:a16="http://schemas.microsoft.com/office/drawing/2014/main" id="{884B17CF-95E9-7B3E-8A91-CDF44DA2D2C9}"/>
              </a:ext>
            </a:extLst>
          </p:cNvPr>
          <p:cNvSpPr/>
          <p:nvPr/>
        </p:nvSpPr>
        <p:spPr>
          <a:xfrm>
            <a:off x="9707983" y="2312032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68" name="Rectangle 2667">
            <a:extLst>
              <a:ext uri="{FF2B5EF4-FFF2-40B4-BE49-F238E27FC236}">
                <a16:creationId xmlns:a16="http://schemas.microsoft.com/office/drawing/2014/main" id="{3066CA53-86A7-0712-E1FA-9EB1A9F02C91}"/>
              </a:ext>
            </a:extLst>
          </p:cNvPr>
          <p:cNvSpPr/>
          <p:nvPr/>
        </p:nvSpPr>
        <p:spPr>
          <a:xfrm>
            <a:off x="9936730" y="2312032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69" name="Rectangle 2668">
            <a:extLst>
              <a:ext uri="{FF2B5EF4-FFF2-40B4-BE49-F238E27FC236}">
                <a16:creationId xmlns:a16="http://schemas.microsoft.com/office/drawing/2014/main" id="{CAA2B1C9-308B-6740-3FB6-1F2224304949}"/>
              </a:ext>
            </a:extLst>
          </p:cNvPr>
          <p:cNvSpPr/>
          <p:nvPr/>
        </p:nvSpPr>
        <p:spPr>
          <a:xfrm>
            <a:off x="10165477" y="2312032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70" name="Rectangle 2669">
            <a:extLst>
              <a:ext uri="{FF2B5EF4-FFF2-40B4-BE49-F238E27FC236}">
                <a16:creationId xmlns:a16="http://schemas.microsoft.com/office/drawing/2014/main" id="{92DF2D6C-4AA1-C356-0E76-575A4D8930AC}"/>
              </a:ext>
            </a:extLst>
          </p:cNvPr>
          <p:cNvSpPr/>
          <p:nvPr/>
        </p:nvSpPr>
        <p:spPr>
          <a:xfrm>
            <a:off x="10394224" y="2312032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71" name="Rectangle 2670">
            <a:extLst>
              <a:ext uri="{FF2B5EF4-FFF2-40B4-BE49-F238E27FC236}">
                <a16:creationId xmlns:a16="http://schemas.microsoft.com/office/drawing/2014/main" id="{F6658921-D946-76BF-961D-49633B134360}"/>
              </a:ext>
            </a:extLst>
          </p:cNvPr>
          <p:cNvSpPr/>
          <p:nvPr/>
        </p:nvSpPr>
        <p:spPr>
          <a:xfrm>
            <a:off x="9707983" y="2591258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73" name="Rectangle 2672">
            <a:extLst>
              <a:ext uri="{FF2B5EF4-FFF2-40B4-BE49-F238E27FC236}">
                <a16:creationId xmlns:a16="http://schemas.microsoft.com/office/drawing/2014/main" id="{D5A55854-598D-9353-D4BB-3D4AA82AB0EB}"/>
              </a:ext>
            </a:extLst>
          </p:cNvPr>
          <p:cNvSpPr/>
          <p:nvPr/>
        </p:nvSpPr>
        <p:spPr>
          <a:xfrm>
            <a:off x="9936730" y="2591258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83" name="Rectangle 2682">
            <a:extLst>
              <a:ext uri="{FF2B5EF4-FFF2-40B4-BE49-F238E27FC236}">
                <a16:creationId xmlns:a16="http://schemas.microsoft.com/office/drawing/2014/main" id="{DD20B3FF-AE7A-9CD5-56A9-88A74CC354B1}"/>
              </a:ext>
            </a:extLst>
          </p:cNvPr>
          <p:cNvSpPr/>
          <p:nvPr/>
        </p:nvSpPr>
        <p:spPr>
          <a:xfrm>
            <a:off x="10165477" y="2591258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86" name="Rectangle 2685">
            <a:extLst>
              <a:ext uri="{FF2B5EF4-FFF2-40B4-BE49-F238E27FC236}">
                <a16:creationId xmlns:a16="http://schemas.microsoft.com/office/drawing/2014/main" id="{987D1F2C-0553-3E9B-F22C-459A0945C8A5}"/>
              </a:ext>
            </a:extLst>
          </p:cNvPr>
          <p:cNvSpPr/>
          <p:nvPr/>
        </p:nvSpPr>
        <p:spPr>
          <a:xfrm>
            <a:off x="10394224" y="2591258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87" name="Rectangle 2686">
            <a:extLst>
              <a:ext uri="{FF2B5EF4-FFF2-40B4-BE49-F238E27FC236}">
                <a16:creationId xmlns:a16="http://schemas.microsoft.com/office/drawing/2014/main" id="{0D84B12C-4E59-606D-CEA0-F40D92F668B9}"/>
              </a:ext>
            </a:extLst>
          </p:cNvPr>
          <p:cNvSpPr/>
          <p:nvPr/>
        </p:nvSpPr>
        <p:spPr>
          <a:xfrm>
            <a:off x="9707983" y="2870483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88" name="Rectangle 2687">
            <a:extLst>
              <a:ext uri="{FF2B5EF4-FFF2-40B4-BE49-F238E27FC236}">
                <a16:creationId xmlns:a16="http://schemas.microsoft.com/office/drawing/2014/main" id="{DE8E53F9-3457-86FC-AE60-8D3A6E024A9A}"/>
              </a:ext>
            </a:extLst>
          </p:cNvPr>
          <p:cNvSpPr/>
          <p:nvPr/>
        </p:nvSpPr>
        <p:spPr>
          <a:xfrm>
            <a:off x="9936730" y="2870483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92" name="Rectangle 2691">
            <a:extLst>
              <a:ext uri="{FF2B5EF4-FFF2-40B4-BE49-F238E27FC236}">
                <a16:creationId xmlns:a16="http://schemas.microsoft.com/office/drawing/2014/main" id="{2ED578A3-482B-73AE-3AD2-DCE8CC299FE0}"/>
              </a:ext>
            </a:extLst>
          </p:cNvPr>
          <p:cNvSpPr/>
          <p:nvPr/>
        </p:nvSpPr>
        <p:spPr>
          <a:xfrm>
            <a:off x="10165477" y="2870483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95" name="Rectangle 2694">
            <a:extLst>
              <a:ext uri="{FF2B5EF4-FFF2-40B4-BE49-F238E27FC236}">
                <a16:creationId xmlns:a16="http://schemas.microsoft.com/office/drawing/2014/main" id="{DB74642C-C481-1174-FEC4-AEFC77A24998}"/>
              </a:ext>
            </a:extLst>
          </p:cNvPr>
          <p:cNvSpPr/>
          <p:nvPr/>
        </p:nvSpPr>
        <p:spPr>
          <a:xfrm>
            <a:off x="10394224" y="2870483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750" name="Group 2749">
            <a:extLst>
              <a:ext uri="{FF2B5EF4-FFF2-40B4-BE49-F238E27FC236}">
                <a16:creationId xmlns:a16="http://schemas.microsoft.com/office/drawing/2014/main" id="{89DFDC55-6A7C-E916-C5E5-D92E0C01A923}"/>
              </a:ext>
            </a:extLst>
          </p:cNvPr>
          <p:cNvGrpSpPr/>
          <p:nvPr/>
        </p:nvGrpSpPr>
        <p:grpSpPr>
          <a:xfrm>
            <a:off x="920130" y="1615101"/>
            <a:ext cx="877176" cy="223412"/>
            <a:chOff x="927748" y="3251798"/>
            <a:chExt cx="877176" cy="223412"/>
          </a:xfrm>
        </p:grpSpPr>
        <p:sp>
          <p:nvSpPr>
            <p:cNvPr id="2702" name="Rectangle 2701">
              <a:extLst>
                <a:ext uri="{FF2B5EF4-FFF2-40B4-BE49-F238E27FC236}">
                  <a16:creationId xmlns:a16="http://schemas.microsoft.com/office/drawing/2014/main" id="{A5DBC20F-1918-D799-AF61-7C6597E5B995}"/>
                </a:ext>
              </a:extLst>
            </p:cNvPr>
            <p:cNvSpPr/>
            <p:nvPr/>
          </p:nvSpPr>
          <p:spPr>
            <a:xfrm>
              <a:off x="927748" y="3251798"/>
              <a:ext cx="190935" cy="223412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03" name="Rectangle 2702">
              <a:extLst>
                <a:ext uri="{FF2B5EF4-FFF2-40B4-BE49-F238E27FC236}">
                  <a16:creationId xmlns:a16="http://schemas.microsoft.com/office/drawing/2014/main" id="{FF4903F5-AE03-31AD-35A3-4E6ED6AE3352}"/>
                </a:ext>
              </a:extLst>
            </p:cNvPr>
            <p:cNvSpPr/>
            <p:nvPr/>
          </p:nvSpPr>
          <p:spPr>
            <a:xfrm>
              <a:off x="1156495" y="3251798"/>
              <a:ext cx="190935" cy="223412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04" name="Rectangle 2703">
              <a:extLst>
                <a:ext uri="{FF2B5EF4-FFF2-40B4-BE49-F238E27FC236}">
                  <a16:creationId xmlns:a16="http://schemas.microsoft.com/office/drawing/2014/main" id="{9C4C8142-BC80-E4B7-8274-C34E334F5D5E}"/>
                </a:ext>
              </a:extLst>
            </p:cNvPr>
            <p:cNvSpPr/>
            <p:nvPr/>
          </p:nvSpPr>
          <p:spPr>
            <a:xfrm>
              <a:off x="1385242" y="3251798"/>
              <a:ext cx="190935" cy="223412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05" name="Rectangle 2704">
              <a:extLst>
                <a:ext uri="{FF2B5EF4-FFF2-40B4-BE49-F238E27FC236}">
                  <a16:creationId xmlns:a16="http://schemas.microsoft.com/office/drawing/2014/main" id="{E8D5DD84-70E8-8477-5EFB-EDD903BA1895}"/>
                </a:ext>
              </a:extLst>
            </p:cNvPr>
            <p:cNvSpPr/>
            <p:nvPr/>
          </p:nvSpPr>
          <p:spPr>
            <a:xfrm>
              <a:off x="1613989" y="3251798"/>
              <a:ext cx="190935" cy="223412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751" name="Group 2750">
            <a:extLst>
              <a:ext uri="{FF2B5EF4-FFF2-40B4-BE49-F238E27FC236}">
                <a16:creationId xmlns:a16="http://schemas.microsoft.com/office/drawing/2014/main" id="{D43B1F97-EC70-97F2-7104-FCD91592CE2F}"/>
              </a:ext>
            </a:extLst>
          </p:cNvPr>
          <p:cNvGrpSpPr/>
          <p:nvPr/>
        </p:nvGrpSpPr>
        <p:grpSpPr>
          <a:xfrm>
            <a:off x="1835118" y="1615101"/>
            <a:ext cx="877176" cy="223412"/>
            <a:chOff x="1842736" y="3251798"/>
            <a:chExt cx="877176" cy="223412"/>
          </a:xfrm>
        </p:grpSpPr>
        <p:sp>
          <p:nvSpPr>
            <p:cNvPr id="2706" name="Rectangle 2705">
              <a:extLst>
                <a:ext uri="{FF2B5EF4-FFF2-40B4-BE49-F238E27FC236}">
                  <a16:creationId xmlns:a16="http://schemas.microsoft.com/office/drawing/2014/main" id="{99FDDE88-CB23-B31F-3639-B70896E4B858}"/>
                </a:ext>
              </a:extLst>
            </p:cNvPr>
            <p:cNvSpPr/>
            <p:nvPr/>
          </p:nvSpPr>
          <p:spPr>
            <a:xfrm>
              <a:off x="1842736" y="3251798"/>
              <a:ext cx="190935" cy="223412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07" name="Rectangle 2706">
              <a:extLst>
                <a:ext uri="{FF2B5EF4-FFF2-40B4-BE49-F238E27FC236}">
                  <a16:creationId xmlns:a16="http://schemas.microsoft.com/office/drawing/2014/main" id="{68443A96-9463-5910-7D69-74BB35290646}"/>
                </a:ext>
              </a:extLst>
            </p:cNvPr>
            <p:cNvSpPr/>
            <p:nvPr/>
          </p:nvSpPr>
          <p:spPr>
            <a:xfrm>
              <a:off x="2071483" y="3251798"/>
              <a:ext cx="190935" cy="223412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08" name="Rectangle 2707">
              <a:extLst>
                <a:ext uri="{FF2B5EF4-FFF2-40B4-BE49-F238E27FC236}">
                  <a16:creationId xmlns:a16="http://schemas.microsoft.com/office/drawing/2014/main" id="{3F6FC52D-FA75-60E3-1328-44A3D93930EC}"/>
                </a:ext>
              </a:extLst>
            </p:cNvPr>
            <p:cNvSpPr/>
            <p:nvPr/>
          </p:nvSpPr>
          <p:spPr>
            <a:xfrm>
              <a:off x="2300230" y="3251798"/>
              <a:ext cx="190935" cy="223412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09" name="Rectangle 2708">
              <a:extLst>
                <a:ext uri="{FF2B5EF4-FFF2-40B4-BE49-F238E27FC236}">
                  <a16:creationId xmlns:a16="http://schemas.microsoft.com/office/drawing/2014/main" id="{7AFF0C9B-FADA-E09D-D5D5-922850B40CE5}"/>
                </a:ext>
              </a:extLst>
            </p:cNvPr>
            <p:cNvSpPr/>
            <p:nvPr/>
          </p:nvSpPr>
          <p:spPr>
            <a:xfrm>
              <a:off x="2528977" y="3251798"/>
              <a:ext cx="190935" cy="223412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752" name="Group 2751">
            <a:extLst>
              <a:ext uri="{FF2B5EF4-FFF2-40B4-BE49-F238E27FC236}">
                <a16:creationId xmlns:a16="http://schemas.microsoft.com/office/drawing/2014/main" id="{A1550ECE-8046-C9A0-C8D8-88F0D7BA768C}"/>
              </a:ext>
            </a:extLst>
          </p:cNvPr>
          <p:cNvGrpSpPr/>
          <p:nvPr/>
        </p:nvGrpSpPr>
        <p:grpSpPr>
          <a:xfrm>
            <a:off x="2750106" y="1615101"/>
            <a:ext cx="877176" cy="223412"/>
            <a:chOff x="2757724" y="3251798"/>
            <a:chExt cx="877176" cy="223412"/>
          </a:xfrm>
        </p:grpSpPr>
        <p:sp>
          <p:nvSpPr>
            <p:cNvPr id="2710" name="Rectangle 2709">
              <a:extLst>
                <a:ext uri="{FF2B5EF4-FFF2-40B4-BE49-F238E27FC236}">
                  <a16:creationId xmlns:a16="http://schemas.microsoft.com/office/drawing/2014/main" id="{0294C773-A84D-D463-04EB-E636B4F131A6}"/>
                </a:ext>
              </a:extLst>
            </p:cNvPr>
            <p:cNvSpPr/>
            <p:nvPr/>
          </p:nvSpPr>
          <p:spPr>
            <a:xfrm>
              <a:off x="2757724" y="3251798"/>
              <a:ext cx="190935" cy="223412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11" name="Rectangle 2710">
              <a:extLst>
                <a:ext uri="{FF2B5EF4-FFF2-40B4-BE49-F238E27FC236}">
                  <a16:creationId xmlns:a16="http://schemas.microsoft.com/office/drawing/2014/main" id="{5F8C1CE7-3693-337F-EC06-14E8F4AAC804}"/>
                </a:ext>
              </a:extLst>
            </p:cNvPr>
            <p:cNvSpPr/>
            <p:nvPr/>
          </p:nvSpPr>
          <p:spPr>
            <a:xfrm>
              <a:off x="2986471" y="3251798"/>
              <a:ext cx="190935" cy="223412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12" name="Rectangle 2711">
              <a:extLst>
                <a:ext uri="{FF2B5EF4-FFF2-40B4-BE49-F238E27FC236}">
                  <a16:creationId xmlns:a16="http://schemas.microsoft.com/office/drawing/2014/main" id="{F4564315-B09F-4454-9E44-EC42AB3236AB}"/>
                </a:ext>
              </a:extLst>
            </p:cNvPr>
            <p:cNvSpPr/>
            <p:nvPr/>
          </p:nvSpPr>
          <p:spPr>
            <a:xfrm>
              <a:off x="3215218" y="3251798"/>
              <a:ext cx="190935" cy="223412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13" name="Rectangle 2712">
              <a:extLst>
                <a:ext uri="{FF2B5EF4-FFF2-40B4-BE49-F238E27FC236}">
                  <a16:creationId xmlns:a16="http://schemas.microsoft.com/office/drawing/2014/main" id="{FF5D0B33-964F-C65A-626D-E57D03664DD4}"/>
                </a:ext>
              </a:extLst>
            </p:cNvPr>
            <p:cNvSpPr/>
            <p:nvPr/>
          </p:nvSpPr>
          <p:spPr>
            <a:xfrm>
              <a:off x="3443965" y="3251798"/>
              <a:ext cx="190935" cy="223412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753" name="Group 2752">
            <a:extLst>
              <a:ext uri="{FF2B5EF4-FFF2-40B4-BE49-F238E27FC236}">
                <a16:creationId xmlns:a16="http://schemas.microsoft.com/office/drawing/2014/main" id="{B097A35E-4148-DE72-5410-5E2C187251E5}"/>
              </a:ext>
            </a:extLst>
          </p:cNvPr>
          <p:cNvGrpSpPr/>
          <p:nvPr/>
        </p:nvGrpSpPr>
        <p:grpSpPr>
          <a:xfrm>
            <a:off x="3665094" y="1615101"/>
            <a:ext cx="877176" cy="223412"/>
            <a:chOff x="3672712" y="3251798"/>
            <a:chExt cx="877176" cy="223412"/>
          </a:xfrm>
        </p:grpSpPr>
        <p:sp>
          <p:nvSpPr>
            <p:cNvPr id="2714" name="Rectangle 2713">
              <a:extLst>
                <a:ext uri="{FF2B5EF4-FFF2-40B4-BE49-F238E27FC236}">
                  <a16:creationId xmlns:a16="http://schemas.microsoft.com/office/drawing/2014/main" id="{24D06BF5-6920-83DB-35B3-63A2E579BB67}"/>
                </a:ext>
              </a:extLst>
            </p:cNvPr>
            <p:cNvSpPr/>
            <p:nvPr/>
          </p:nvSpPr>
          <p:spPr>
            <a:xfrm>
              <a:off x="3672712" y="3251798"/>
              <a:ext cx="190935" cy="223412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15" name="Rectangle 2714">
              <a:extLst>
                <a:ext uri="{FF2B5EF4-FFF2-40B4-BE49-F238E27FC236}">
                  <a16:creationId xmlns:a16="http://schemas.microsoft.com/office/drawing/2014/main" id="{091C419F-C7A9-2EC5-BE4E-9695E80334D9}"/>
                </a:ext>
              </a:extLst>
            </p:cNvPr>
            <p:cNvSpPr/>
            <p:nvPr/>
          </p:nvSpPr>
          <p:spPr>
            <a:xfrm>
              <a:off x="3901459" y="3251798"/>
              <a:ext cx="190935" cy="223412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16" name="Rectangle 2715">
              <a:extLst>
                <a:ext uri="{FF2B5EF4-FFF2-40B4-BE49-F238E27FC236}">
                  <a16:creationId xmlns:a16="http://schemas.microsoft.com/office/drawing/2014/main" id="{23B29FAE-EBFD-6A84-EB4A-175F118C5621}"/>
                </a:ext>
              </a:extLst>
            </p:cNvPr>
            <p:cNvSpPr/>
            <p:nvPr/>
          </p:nvSpPr>
          <p:spPr>
            <a:xfrm>
              <a:off x="4130206" y="3251798"/>
              <a:ext cx="190935" cy="223412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17" name="Rectangle 2716">
              <a:extLst>
                <a:ext uri="{FF2B5EF4-FFF2-40B4-BE49-F238E27FC236}">
                  <a16:creationId xmlns:a16="http://schemas.microsoft.com/office/drawing/2014/main" id="{1C034D19-2C10-22A7-C039-8A3F0CCF0611}"/>
                </a:ext>
              </a:extLst>
            </p:cNvPr>
            <p:cNvSpPr/>
            <p:nvPr/>
          </p:nvSpPr>
          <p:spPr>
            <a:xfrm>
              <a:off x="4358953" y="3251798"/>
              <a:ext cx="190935" cy="223412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754" name="Group 2753">
            <a:extLst>
              <a:ext uri="{FF2B5EF4-FFF2-40B4-BE49-F238E27FC236}">
                <a16:creationId xmlns:a16="http://schemas.microsoft.com/office/drawing/2014/main" id="{2FBE8440-A337-FAC7-B92D-B3334FE2AAC8}"/>
              </a:ext>
            </a:extLst>
          </p:cNvPr>
          <p:cNvGrpSpPr/>
          <p:nvPr/>
        </p:nvGrpSpPr>
        <p:grpSpPr>
          <a:xfrm>
            <a:off x="4580082" y="1615101"/>
            <a:ext cx="877176" cy="223412"/>
            <a:chOff x="4587700" y="3251798"/>
            <a:chExt cx="877176" cy="223412"/>
          </a:xfrm>
        </p:grpSpPr>
        <p:sp>
          <p:nvSpPr>
            <p:cNvPr id="2718" name="Rectangle 2717">
              <a:extLst>
                <a:ext uri="{FF2B5EF4-FFF2-40B4-BE49-F238E27FC236}">
                  <a16:creationId xmlns:a16="http://schemas.microsoft.com/office/drawing/2014/main" id="{64A8F277-65F6-D3D5-36F7-D264771B9FA9}"/>
                </a:ext>
              </a:extLst>
            </p:cNvPr>
            <p:cNvSpPr/>
            <p:nvPr/>
          </p:nvSpPr>
          <p:spPr>
            <a:xfrm>
              <a:off x="4587700" y="3251798"/>
              <a:ext cx="190935" cy="223412"/>
            </a:xfrm>
            <a:prstGeom prst="rect">
              <a:avLst/>
            </a:prstGeom>
            <a:solidFill>
              <a:srgbClr val="4EA72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19" name="Rectangle 2718">
              <a:extLst>
                <a:ext uri="{FF2B5EF4-FFF2-40B4-BE49-F238E27FC236}">
                  <a16:creationId xmlns:a16="http://schemas.microsoft.com/office/drawing/2014/main" id="{48CE934B-A7D1-9AB5-CEAA-601B20AA69B5}"/>
                </a:ext>
              </a:extLst>
            </p:cNvPr>
            <p:cNvSpPr/>
            <p:nvPr/>
          </p:nvSpPr>
          <p:spPr>
            <a:xfrm>
              <a:off x="4816447" y="3251798"/>
              <a:ext cx="190935" cy="223412"/>
            </a:xfrm>
            <a:prstGeom prst="rect">
              <a:avLst/>
            </a:prstGeom>
            <a:solidFill>
              <a:srgbClr val="4EA72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20" name="Rectangle 2719">
              <a:extLst>
                <a:ext uri="{FF2B5EF4-FFF2-40B4-BE49-F238E27FC236}">
                  <a16:creationId xmlns:a16="http://schemas.microsoft.com/office/drawing/2014/main" id="{40531E44-4ED3-2C17-F48E-26BF04740C14}"/>
                </a:ext>
              </a:extLst>
            </p:cNvPr>
            <p:cNvSpPr/>
            <p:nvPr/>
          </p:nvSpPr>
          <p:spPr>
            <a:xfrm>
              <a:off x="5045194" y="3251798"/>
              <a:ext cx="190935" cy="223412"/>
            </a:xfrm>
            <a:prstGeom prst="rect">
              <a:avLst/>
            </a:prstGeom>
            <a:solidFill>
              <a:srgbClr val="4EA72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21" name="Rectangle 2720">
              <a:extLst>
                <a:ext uri="{FF2B5EF4-FFF2-40B4-BE49-F238E27FC236}">
                  <a16:creationId xmlns:a16="http://schemas.microsoft.com/office/drawing/2014/main" id="{CBF0412E-EF72-A5CD-809A-5918AF00B12D}"/>
                </a:ext>
              </a:extLst>
            </p:cNvPr>
            <p:cNvSpPr/>
            <p:nvPr/>
          </p:nvSpPr>
          <p:spPr>
            <a:xfrm>
              <a:off x="5273941" y="3251798"/>
              <a:ext cx="190935" cy="223412"/>
            </a:xfrm>
            <a:prstGeom prst="rect">
              <a:avLst/>
            </a:prstGeom>
            <a:solidFill>
              <a:srgbClr val="4EA72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755" name="Group 2754">
            <a:extLst>
              <a:ext uri="{FF2B5EF4-FFF2-40B4-BE49-F238E27FC236}">
                <a16:creationId xmlns:a16="http://schemas.microsoft.com/office/drawing/2014/main" id="{2DC83E36-9221-C288-8A49-0456153664E1}"/>
              </a:ext>
            </a:extLst>
          </p:cNvPr>
          <p:cNvGrpSpPr/>
          <p:nvPr/>
        </p:nvGrpSpPr>
        <p:grpSpPr>
          <a:xfrm>
            <a:off x="5495070" y="1615101"/>
            <a:ext cx="877176" cy="223412"/>
            <a:chOff x="5502688" y="3251798"/>
            <a:chExt cx="877176" cy="223412"/>
          </a:xfrm>
        </p:grpSpPr>
        <p:sp>
          <p:nvSpPr>
            <p:cNvPr id="2722" name="Rectangle 2721">
              <a:extLst>
                <a:ext uri="{FF2B5EF4-FFF2-40B4-BE49-F238E27FC236}">
                  <a16:creationId xmlns:a16="http://schemas.microsoft.com/office/drawing/2014/main" id="{8451C59F-3FD5-B882-D5A8-44C859A015BF}"/>
                </a:ext>
              </a:extLst>
            </p:cNvPr>
            <p:cNvSpPr/>
            <p:nvPr/>
          </p:nvSpPr>
          <p:spPr>
            <a:xfrm>
              <a:off x="5502688" y="3251798"/>
              <a:ext cx="190935" cy="223412"/>
            </a:xfrm>
            <a:prstGeom prst="rect">
              <a:avLst/>
            </a:prstGeom>
            <a:solidFill>
              <a:srgbClr val="4EA72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23" name="Rectangle 2722">
              <a:extLst>
                <a:ext uri="{FF2B5EF4-FFF2-40B4-BE49-F238E27FC236}">
                  <a16:creationId xmlns:a16="http://schemas.microsoft.com/office/drawing/2014/main" id="{E7AEDA3A-8D02-5FB0-6137-F896CEBD6C07}"/>
                </a:ext>
              </a:extLst>
            </p:cNvPr>
            <p:cNvSpPr/>
            <p:nvPr/>
          </p:nvSpPr>
          <p:spPr>
            <a:xfrm>
              <a:off x="5731435" y="3251798"/>
              <a:ext cx="190935" cy="223412"/>
            </a:xfrm>
            <a:prstGeom prst="rect">
              <a:avLst/>
            </a:prstGeom>
            <a:solidFill>
              <a:srgbClr val="4EA72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24" name="Rectangle 2723">
              <a:extLst>
                <a:ext uri="{FF2B5EF4-FFF2-40B4-BE49-F238E27FC236}">
                  <a16:creationId xmlns:a16="http://schemas.microsoft.com/office/drawing/2014/main" id="{EA2EC75C-0637-6D21-CE9E-3E380EEE821B}"/>
                </a:ext>
              </a:extLst>
            </p:cNvPr>
            <p:cNvSpPr/>
            <p:nvPr/>
          </p:nvSpPr>
          <p:spPr>
            <a:xfrm>
              <a:off x="5960182" y="3251798"/>
              <a:ext cx="190935" cy="223412"/>
            </a:xfrm>
            <a:prstGeom prst="rect">
              <a:avLst/>
            </a:prstGeom>
            <a:solidFill>
              <a:srgbClr val="4EA72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25" name="Rectangle 2724">
              <a:extLst>
                <a:ext uri="{FF2B5EF4-FFF2-40B4-BE49-F238E27FC236}">
                  <a16:creationId xmlns:a16="http://schemas.microsoft.com/office/drawing/2014/main" id="{B5A3303B-D51C-B0FD-9590-A766B5D2D227}"/>
                </a:ext>
              </a:extLst>
            </p:cNvPr>
            <p:cNvSpPr/>
            <p:nvPr/>
          </p:nvSpPr>
          <p:spPr>
            <a:xfrm>
              <a:off x="6188929" y="3251798"/>
              <a:ext cx="190935" cy="223412"/>
            </a:xfrm>
            <a:prstGeom prst="rect">
              <a:avLst/>
            </a:prstGeom>
            <a:solidFill>
              <a:srgbClr val="4EA72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756" name="Group 2755">
            <a:extLst>
              <a:ext uri="{FF2B5EF4-FFF2-40B4-BE49-F238E27FC236}">
                <a16:creationId xmlns:a16="http://schemas.microsoft.com/office/drawing/2014/main" id="{2AD43A61-D23E-8A89-C58E-F77EB315A871}"/>
              </a:ext>
            </a:extLst>
          </p:cNvPr>
          <p:cNvGrpSpPr/>
          <p:nvPr/>
        </p:nvGrpSpPr>
        <p:grpSpPr>
          <a:xfrm>
            <a:off x="6410058" y="1615101"/>
            <a:ext cx="877176" cy="223412"/>
            <a:chOff x="6417676" y="3251798"/>
            <a:chExt cx="877176" cy="223412"/>
          </a:xfrm>
        </p:grpSpPr>
        <p:sp>
          <p:nvSpPr>
            <p:cNvPr id="2726" name="Rectangle 2725">
              <a:extLst>
                <a:ext uri="{FF2B5EF4-FFF2-40B4-BE49-F238E27FC236}">
                  <a16:creationId xmlns:a16="http://schemas.microsoft.com/office/drawing/2014/main" id="{BEA66F02-1EFC-08CF-BD2C-3EF5415836EE}"/>
                </a:ext>
              </a:extLst>
            </p:cNvPr>
            <p:cNvSpPr/>
            <p:nvPr/>
          </p:nvSpPr>
          <p:spPr>
            <a:xfrm>
              <a:off x="6417676" y="3251798"/>
              <a:ext cx="190935" cy="223412"/>
            </a:xfrm>
            <a:prstGeom prst="rect">
              <a:avLst/>
            </a:prstGeom>
            <a:solidFill>
              <a:srgbClr val="4EA72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27" name="Rectangle 2726">
              <a:extLst>
                <a:ext uri="{FF2B5EF4-FFF2-40B4-BE49-F238E27FC236}">
                  <a16:creationId xmlns:a16="http://schemas.microsoft.com/office/drawing/2014/main" id="{E10D45D5-B00B-4679-9248-E85622338647}"/>
                </a:ext>
              </a:extLst>
            </p:cNvPr>
            <p:cNvSpPr/>
            <p:nvPr/>
          </p:nvSpPr>
          <p:spPr>
            <a:xfrm>
              <a:off x="6646423" y="3251798"/>
              <a:ext cx="190935" cy="223412"/>
            </a:xfrm>
            <a:prstGeom prst="rect">
              <a:avLst/>
            </a:prstGeom>
            <a:solidFill>
              <a:srgbClr val="4EA72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28" name="Rectangle 2727">
              <a:extLst>
                <a:ext uri="{FF2B5EF4-FFF2-40B4-BE49-F238E27FC236}">
                  <a16:creationId xmlns:a16="http://schemas.microsoft.com/office/drawing/2014/main" id="{327FAEEB-04A9-D37E-AE4B-C631E8E5F589}"/>
                </a:ext>
              </a:extLst>
            </p:cNvPr>
            <p:cNvSpPr/>
            <p:nvPr/>
          </p:nvSpPr>
          <p:spPr>
            <a:xfrm>
              <a:off x="6875170" y="3251798"/>
              <a:ext cx="190935" cy="223412"/>
            </a:xfrm>
            <a:prstGeom prst="rect">
              <a:avLst/>
            </a:prstGeom>
            <a:solidFill>
              <a:srgbClr val="4EA72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29" name="Rectangle 2728">
              <a:extLst>
                <a:ext uri="{FF2B5EF4-FFF2-40B4-BE49-F238E27FC236}">
                  <a16:creationId xmlns:a16="http://schemas.microsoft.com/office/drawing/2014/main" id="{F1F2E1B8-6D14-03C9-F531-9F9F2D3E2838}"/>
                </a:ext>
              </a:extLst>
            </p:cNvPr>
            <p:cNvSpPr/>
            <p:nvPr/>
          </p:nvSpPr>
          <p:spPr>
            <a:xfrm>
              <a:off x="7103917" y="3251798"/>
              <a:ext cx="190935" cy="223412"/>
            </a:xfrm>
            <a:prstGeom prst="rect">
              <a:avLst/>
            </a:prstGeom>
            <a:solidFill>
              <a:srgbClr val="4EA72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758" name="Group 2757">
            <a:extLst>
              <a:ext uri="{FF2B5EF4-FFF2-40B4-BE49-F238E27FC236}">
                <a16:creationId xmlns:a16="http://schemas.microsoft.com/office/drawing/2014/main" id="{CF4CD696-B423-40C5-5157-4B0C8CD39502}"/>
              </a:ext>
            </a:extLst>
          </p:cNvPr>
          <p:cNvGrpSpPr/>
          <p:nvPr/>
        </p:nvGrpSpPr>
        <p:grpSpPr>
          <a:xfrm>
            <a:off x="7325046" y="1615101"/>
            <a:ext cx="877176" cy="223412"/>
            <a:chOff x="7332664" y="3251798"/>
            <a:chExt cx="877176" cy="223412"/>
          </a:xfrm>
        </p:grpSpPr>
        <p:sp>
          <p:nvSpPr>
            <p:cNvPr id="2730" name="Rectangle 2729">
              <a:extLst>
                <a:ext uri="{FF2B5EF4-FFF2-40B4-BE49-F238E27FC236}">
                  <a16:creationId xmlns:a16="http://schemas.microsoft.com/office/drawing/2014/main" id="{E99E899D-7F22-0C18-4AA7-5F8CB9DCBA64}"/>
                </a:ext>
              </a:extLst>
            </p:cNvPr>
            <p:cNvSpPr/>
            <p:nvPr/>
          </p:nvSpPr>
          <p:spPr>
            <a:xfrm>
              <a:off x="7332664" y="3251798"/>
              <a:ext cx="190935" cy="223412"/>
            </a:xfrm>
            <a:prstGeom prst="rect">
              <a:avLst/>
            </a:prstGeom>
            <a:solidFill>
              <a:srgbClr val="4EA72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31" name="Rectangle 2730">
              <a:extLst>
                <a:ext uri="{FF2B5EF4-FFF2-40B4-BE49-F238E27FC236}">
                  <a16:creationId xmlns:a16="http://schemas.microsoft.com/office/drawing/2014/main" id="{D8FE4EE5-6A3A-FF03-CBC5-7707DC83790C}"/>
                </a:ext>
              </a:extLst>
            </p:cNvPr>
            <p:cNvSpPr/>
            <p:nvPr/>
          </p:nvSpPr>
          <p:spPr>
            <a:xfrm>
              <a:off x="7561411" y="3251798"/>
              <a:ext cx="190935" cy="223412"/>
            </a:xfrm>
            <a:prstGeom prst="rect">
              <a:avLst/>
            </a:prstGeom>
            <a:solidFill>
              <a:srgbClr val="4EA72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32" name="Rectangle 2731">
              <a:extLst>
                <a:ext uri="{FF2B5EF4-FFF2-40B4-BE49-F238E27FC236}">
                  <a16:creationId xmlns:a16="http://schemas.microsoft.com/office/drawing/2014/main" id="{B44A5822-E91E-1B15-C0A5-E3449DA5B8E5}"/>
                </a:ext>
              </a:extLst>
            </p:cNvPr>
            <p:cNvSpPr/>
            <p:nvPr/>
          </p:nvSpPr>
          <p:spPr>
            <a:xfrm>
              <a:off x="7790158" y="3251798"/>
              <a:ext cx="190935" cy="223412"/>
            </a:xfrm>
            <a:prstGeom prst="rect">
              <a:avLst/>
            </a:prstGeom>
            <a:solidFill>
              <a:srgbClr val="4EA72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33" name="Rectangle 2732">
              <a:extLst>
                <a:ext uri="{FF2B5EF4-FFF2-40B4-BE49-F238E27FC236}">
                  <a16:creationId xmlns:a16="http://schemas.microsoft.com/office/drawing/2014/main" id="{0AB87D84-B949-5C02-3EF2-032C1D40ABE1}"/>
                </a:ext>
              </a:extLst>
            </p:cNvPr>
            <p:cNvSpPr/>
            <p:nvPr/>
          </p:nvSpPr>
          <p:spPr>
            <a:xfrm>
              <a:off x="8018905" y="3251798"/>
              <a:ext cx="190935" cy="223412"/>
            </a:xfrm>
            <a:prstGeom prst="rect">
              <a:avLst/>
            </a:prstGeom>
            <a:solidFill>
              <a:srgbClr val="4EA72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759" name="Group 2758">
            <a:extLst>
              <a:ext uri="{FF2B5EF4-FFF2-40B4-BE49-F238E27FC236}">
                <a16:creationId xmlns:a16="http://schemas.microsoft.com/office/drawing/2014/main" id="{6EAFE139-8EE0-3A0E-E788-BA74BFA959CC}"/>
              </a:ext>
            </a:extLst>
          </p:cNvPr>
          <p:cNvGrpSpPr/>
          <p:nvPr/>
        </p:nvGrpSpPr>
        <p:grpSpPr>
          <a:xfrm>
            <a:off x="8240034" y="1615101"/>
            <a:ext cx="877176" cy="223412"/>
            <a:chOff x="8247652" y="3251798"/>
            <a:chExt cx="877176" cy="223412"/>
          </a:xfrm>
        </p:grpSpPr>
        <p:sp>
          <p:nvSpPr>
            <p:cNvPr id="2734" name="Rectangle 2733">
              <a:extLst>
                <a:ext uri="{FF2B5EF4-FFF2-40B4-BE49-F238E27FC236}">
                  <a16:creationId xmlns:a16="http://schemas.microsoft.com/office/drawing/2014/main" id="{F4F2CC4F-6F3E-AA8D-DC8D-E6BE72E6E7AC}"/>
                </a:ext>
              </a:extLst>
            </p:cNvPr>
            <p:cNvSpPr/>
            <p:nvPr/>
          </p:nvSpPr>
          <p:spPr>
            <a:xfrm>
              <a:off x="8247652" y="3251798"/>
              <a:ext cx="190935" cy="223412"/>
            </a:xfrm>
            <a:prstGeom prst="rect">
              <a:avLst/>
            </a:prstGeom>
            <a:solidFill>
              <a:srgbClr val="215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35" name="Rectangle 2734">
              <a:extLst>
                <a:ext uri="{FF2B5EF4-FFF2-40B4-BE49-F238E27FC236}">
                  <a16:creationId xmlns:a16="http://schemas.microsoft.com/office/drawing/2014/main" id="{54811C72-6AA1-DD3B-A722-2287BCE8EAEE}"/>
                </a:ext>
              </a:extLst>
            </p:cNvPr>
            <p:cNvSpPr/>
            <p:nvPr/>
          </p:nvSpPr>
          <p:spPr>
            <a:xfrm>
              <a:off x="8476399" y="3251798"/>
              <a:ext cx="190935" cy="223412"/>
            </a:xfrm>
            <a:prstGeom prst="rect">
              <a:avLst/>
            </a:prstGeom>
            <a:solidFill>
              <a:srgbClr val="215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36" name="Rectangle 2735">
              <a:extLst>
                <a:ext uri="{FF2B5EF4-FFF2-40B4-BE49-F238E27FC236}">
                  <a16:creationId xmlns:a16="http://schemas.microsoft.com/office/drawing/2014/main" id="{016B5EF7-F0D5-F9AA-87B7-4072ABD6D4AC}"/>
                </a:ext>
              </a:extLst>
            </p:cNvPr>
            <p:cNvSpPr/>
            <p:nvPr/>
          </p:nvSpPr>
          <p:spPr>
            <a:xfrm>
              <a:off x="8705146" y="3251798"/>
              <a:ext cx="190935" cy="223412"/>
            </a:xfrm>
            <a:prstGeom prst="rect">
              <a:avLst/>
            </a:prstGeom>
            <a:solidFill>
              <a:srgbClr val="215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37" name="Rectangle 2736">
              <a:extLst>
                <a:ext uri="{FF2B5EF4-FFF2-40B4-BE49-F238E27FC236}">
                  <a16:creationId xmlns:a16="http://schemas.microsoft.com/office/drawing/2014/main" id="{79B24BBF-52CF-00F5-5545-DA779512C57A}"/>
                </a:ext>
              </a:extLst>
            </p:cNvPr>
            <p:cNvSpPr/>
            <p:nvPr/>
          </p:nvSpPr>
          <p:spPr>
            <a:xfrm>
              <a:off x="8933893" y="3251798"/>
              <a:ext cx="190935" cy="223412"/>
            </a:xfrm>
            <a:prstGeom prst="rect">
              <a:avLst/>
            </a:prstGeom>
            <a:solidFill>
              <a:srgbClr val="215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760" name="Group 2759">
            <a:extLst>
              <a:ext uri="{FF2B5EF4-FFF2-40B4-BE49-F238E27FC236}">
                <a16:creationId xmlns:a16="http://schemas.microsoft.com/office/drawing/2014/main" id="{BBF3BA02-10C2-1F4C-CB92-E69D786C0B01}"/>
              </a:ext>
            </a:extLst>
          </p:cNvPr>
          <p:cNvGrpSpPr/>
          <p:nvPr/>
        </p:nvGrpSpPr>
        <p:grpSpPr>
          <a:xfrm>
            <a:off x="9155022" y="1615101"/>
            <a:ext cx="877176" cy="223412"/>
            <a:chOff x="9162640" y="3251798"/>
            <a:chExt cx="877176" cy="223412"/>
          </a:xfrm>
        </p:grpSpPr>
        <p:sp>
          <p:nvSpPr>
            <p:cNvPr id="2738" name="Rectangle 2737">
              <a:extLst>
                <a:ext uri="{FF2B5EF4-FFF2-40B4-BE49-F238E27FC236}">
                  <a16:creationId xmlns:a16="http://schemas.microsoft.com/office/drawing/2014/main" id="{B7BF1ED3-F533-F504-1A98-3BB4C5C3766C}"/>
                </a:ext>
              </a:extLst>
            </p:cNvPr>
            <p:cNvSpPr/>
            <p:nvPr/>
          </p:nvSpPr>
          <p:spPr>
            <a:xfrm>
              <a:off x="9162640" y="3251798"/>
              <a:ext cx="190935" cy="223412"/>
            </a:xfrm>
            <a:prstGeom prst="rect">
              <a:avLst/>
            </a:prstGeom>
            <a:solidFill>
              <a:srgbClr val="215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39" name="Rectangle 2738">
              <a:extLst>
                <a:ext uri="{FF2B5EF4-FFF2-40B4-BE49-F238E27FC236}">
                  <a16:creationId xmlns:a16="http://schemas.microsoft.com/office/drawing/2014/main" id="{F7CF4650-CE8F-98F4-9BCF-A88DD77107C7}"/>
                </a:ext>
              </a:extLst>
            </p:cNvPr>
            <p:cNvSpPr/>
            <p:nvPr/>
          </p:nvSpPr>
          <p:spPr>
            <a:xfrm>
              <a:off x="9391387" y="3251798"/>
              <a:ext cx="190935" cy="223412"/>
            </a:xfrm>
            <a:prstGeom prst="rect">
              <a:avLst/>
            </a:prstGeom>
            <a:solidFill>
              <a:srgbClr val="215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40" name="Rectangle 2739">
              <a:extLst>
                <a:ext uri="{FF2B5EF4-FFF2-40B4-BE49-F238E27FC236}">
                  <a16:creationId xmlns:a16="http://schemas.microsoft.com/office/drawing/2014/main" id="{23D0E71A-9A0C-6A63-054D-79086E4C8F2B}"/>
                </a:ext>
              </a:extLst>
            </p:cNvPr>
            <p:cNvSpPr/>
            <p:nvPr/>
          </p:nvSpPr>
          <p:spPr>
            <a:xfrm>
              <a:off x="9620134" y="3251798"/>
              <a:ext cx="190935" cy="223412"/>
            </a:xfrm>
            <a:prstGeom prst="rect">
              <a:avLst/>
            </a:prstGeom>
            <a:solidFill>
              <a:srgbClr val="215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41" name="Rectangle 2740">
              <a:extLst>
                <a:ext uri="{FF2B5EF4-FFF2-40B4-BE49-F238E27FC236}">
                  <a16:creationId xmlns:a16="http://schemas.microsoft.com/office/drawing/2014/main" id="{A16C1E42-1EB3-0923-26EF-D3838E3C94A9}"/>
                </a:ext>
              </a:extLst>
            </p:cNvPr>
            <p:cNvSpPr/>
            <p:nvPr/>
          </p:nvSpPr>
          <p:spPr>
            <a:xfrm>
              <a:off x="9848881" y="3251798"/>
              <a:ext cx="190935" cy="223412"/>
            </a:xfrm>
            <a:prstGeom prst="rect">
              <a:avLst/>
            </a:prstGeom>
            <a:solidFill>
              <a:srgbClr val="215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761" name="Group 2760">
            <a:extLst>
              <a:ext uri="{FF2B5EF4-FFF2-40B4-BE49-F238E27FC236}">
                <a16:creationId xmlns:a16="http://schemas.microsoft.com/office/drawing/2014/main" id="{2BCD2B11-EDF4-EB01-3496-6919B635B88D}"/>
              </a:ext>
            </a:extLst>
          </p:cNvPr>
          <p:cNvGrpSpPr/>
          <p:nvPr/>
        </p:nvGrpSpPr>
        <p:grpSpPr>
          <a:xfrm>
            <a:off x="10070010" y="1615101"/>
            <a:ext cx="877176" cy="223412"/>
            <a:chOff x="10077628" y="3251798"/>
            <a:chExt cx="877176" cy="223412"/>
          </a:xfrm>
        </p:grpSpPr>
        <p:sp>
          <p:nvSpPr>
            <p:cNvPr id="2742" name="Rectangle 2741">
              <a:extLst>
                <a:ext uri="{FF2B5EF4-FFF2-40B4-BE49-F238E27FC236}">
                  <a16:creationId xmlns:a16="http://schemas.microsoft.com/office/drawing/2014/main" id="{EE079F7D-D78A-9D67-91D7-8B23A369F1C7}"/>
                </a:ext>
              </a:extLst>
            </p:cNvPr>
            <p:cNvSpPr/>
            <p:nvPr/>
          </p:nvSpPr>
          <p:spPr>
            <a:xfrm>
              <a:off x="10077628" y="3251798"/>
              <a:ext cx="190935" cy="223412"/>
            </a:xfrm>
            <a:prstGeom prst="rect">
              <a:avLst/>
            </a:prstGeom>
            <a:solidFill>
              <a:srgbClr val="215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43" name="Rectangle 2742">
              <a:extLst>
                <a:ext uri="{FF2B5EF4-FFF2-40B4-BE49-F238E27FC236}">
                  <a16:creationId xmlns:a16="http://schemas.microsoft.com/office/drawing/2014/main" id="{C4A85175-1DA5-68F4-7A80-E68413084461}"/>
                </a:ext>
              </a:extLst>
            </p:cNvPr>
            <p:cNvSpPr/>
            <p:nvPr/>
          </p:nvSpPr>
          <p:spPr>
            <a:xfrm>
              <a:off x="10306375" y="3251798"/>
              <a:ext cx="190935" cy="223412"/>
            </a:xfrm>
            <a:prstGeom prst="rect">
              <a:avLst/>
            </a:prstGeom>
            <a:solidFill>
              <a:srgbClr val="215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44" name="Rectangle 2743">
              <a:extLst>
                <a:ext uri="{FF2B5EF4-FFF2-40B4-BE49-F238E27FC236}">
                  <a16:creationId xmlns:a16="http://schemas.microsoft.com/office/drawing/2014/main" id="{10E398E6-D0CA-8DC1-D750-06869F093A5C}"/>
                </a:ext>
              </a:extLst>
            </p:cNvPr>
            <p:cNvSpPr/>
            <p:nvPr/>
          </p:nvSpPr>
          <p:spPr>
            <a:xfrm>
              <a:off x="10535122" y="3251798"/>
              <a:ext cx="190935" cy="223412"/>
            </a:xfrm>
            <a:prstGeom prst="rect">
              <a:avLst/>
            </a:prstGeom>
            <a:solidFill>
              <a:srgbClr val="215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45" name="Rectangle 2744">
              <a:extLst>
                <a:ext uri="{FF2B5EF4-FFF2-40B4-BE49-F238E27FC236}">
                  <a16:creationId xmlns:a16="http://schemas.microsoft.com/office/drawing/2014/main" id="{557F45B9-D3F2-30F0-C71C-880EECB1E76D}"/>
                </a:ext>
              </a:extLst>
            </p:cNvPr>
            <p:cNvSpPr/>
            <p:nvPr/>
          </p:nvSpPr>
          <p:spPr>
            <a:xfrm>
              <a:off x="10763869" y="3251798"/>
              <a:ext cx="190935" cy="223412"/>
            </a:xfrm>
            <a:prstGeom prst="rect">
              <a:avLst/>
            </a:prstGeom>
            <a:solidFill>
              <a:srgbClr val="215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762" name="Group 2761">
            <a:extLst>
              <a:ext uri="{FF2B5EF4-FFF2-40B4-BE49-F238E27FC236}">
                <a16:creationId xmlns:a16="http://schemas.microsoft.com/office/drawing/2014/main" id="{FF7B6349-C46C-4146-D443-6221EDE0ACCF}"/>
              </a:ext>
            </a:extLst>
          </p:cNvPr>
          <p:cNvGrpSpPr/>
          <p:nvPr/>
        </p:nvGrpSpPr>
        <p:grpSpPr>
          <a:xfrm>
            <a:off x="10984998" y="1615101"/>
            <a:ext cx="877182" cy="223412"/>
            <a:chOff x="10992616" y="3251798"/>
            <a:chExt cx="877182" cy="223412"/>
          </a:xfrm>
        </p:grpSpPr>
        <p:sp>
          <p:nvSpPr>
            <p:cNvPr id="2746" name="Rectangle 2745">
              <a:extLst>
                <a:ext uri="{FF2B5EF4-FFF2-40B4-BE49-F238E27FC236}">
                  <a16:creationId xmlns:a16="http://schemas.microsoft.com/office/drawing/2014/main" id="{293F3DE3-0AE2-24E8-3789-6C49CB2F6D93}"/>
                </a:ext>
              </a:extLst>
            </p:cNvPr>
            <p:cNvSpPr/>
            <p:nvPr/>
          </p:nvSpPr>
          <p:spPr>
            <a:xfrm>
              <a:off x="10992616" y="3251798"/>
              <a:ext cx="190935" cy="223412"/>
            </a:xfrm>
            <a:prstGeom prst="rect">
              <a:avLst/>
            </a:prstGeom>
            <a:solidFill>
              <a:srgbClr val="215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47" name="Rectangle 2746">
              <a:extLst>
                <a:ext uri="{FF2B5EF4-FFF2-40B4-BE49-F238E27FC236}">
                  <a16:creationId xmlns:a16="http://schemas.microsoft.com/office/drawing/2014/main" id="{6C1E88F3-5C37-C3C6-A7A4-C6C12E9546A2}"/>
                </a:ext>
              </a:extLst>
            </p:cNvPr>
            <p:cNvSpPr/>
            <p:nvPr/>
          </p:nvSpPr>
          <p:spPr>
            <a:xfrm>
              <a:off x="11221363" y="3251798"/>
              <a:ext cx="190935" cy="223412"/>
            </a:xfrm>
            <a:prstGeom prst="rect">
              <a:avLst/>
            </a:prstGeom>
            <a:solidFill>
              <a:srgbClr val="215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48" name="Rectangle 2747">
              <a:extLst>
                <a:ext uri="{FF2B5EF4-FFF2-40B4-BE49-F238E27FC236}">
                  <a16:creationId xmlns:a16="http://schemas.microsoft.com/office/drawing/2014/main" id="{7D7EC9C2-CBC3-E2D3-A276-DF41EDCF1D30}"/>
                </a:ext>
              </a:extLst>
            </p:cNvPr>
            <p:cNvSpPr/>
            <p:nvPr/>
          </p:nvSpPr>
          <p:spPr>
            <a:xfrm>
              <a:off x="11450110" y="3251798"/>
              <a:ext cx="190935" cy="223412"/>
            </a:xfrm>
            <a:prstGeom prst="rect">
              <a:avLst/>
            </a:prstGeom>
            <a:solidFill>
              <a:srgbClr val="215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49" name="Rectangle 2748">
              <a:extLst>
                <a:ext uri="{FF2B5EF4-FFF2-40B4-BE49-F238E27FC236}">
                  <a16:creationId xmlns:a16="http://schemas.microsoft.com/office/drawing/2014/main" id="{FCCE989B-DD95-CFE6-1C31-27D1BA92A8FA}"/>
                </a:ext>
              </a:extLst>
            </p:cNvPr>
            <p:cNvSpPr/>
            <p:nvPr/>
          </p:nvSpPr>
          <p:spPr>
            <a:xfrm>
              <a:off x="11678863" y="3251798"/>
              <a:ext cx="190935" cy="223412"/>
            </a:xfrm>
            <a:prstGeom prst="rect">
              <a:avLst/>
            </a:prstGeom>
            <a:solidFill>
              <a:srgbClr val="215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23" name="Rectangle 122">
            <a:extLst>
              <a:ext uri="{FF2B5EF4-FFF2-40B4-BE49-F238E27FC236}">
                <a16:creationId xmlns:a16="http://schemas.microsoft.com/office/drawing/2014/main" id="{112885FB-F36F-0904-7D51-CFAE6926F885}"/>
              </a:ext>
            </a:extLst>
          </p:cNvPr>
          <p:cNvSpPr/>
          <p:nvPr/>
        </p:nvSpPr>
        <p:spPr>
          <a:xfrm>
            <a:off x="8240034" y="1615194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A375DE40-D183-63FA-12B9-86CF2A2E6761}"/>
              </a:ext>
            </a:extLst>
          </p:cNvPr>
          <p:cNvSpPr/>
          <p:nvPr/>
        </p:nvSpPr>
        <p:spPr>
          <a:xfrm>
            <a:off x="8468781" y="1615194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7EFF39A1-F708-8016-6CF6-CB180A6C7049}"/>
              </a:ext>
            </a:extLst>
          </p:cNvPr>
          <p:cNvSpPr/>
          <p:nvPr/>
        </p:nvSpPr>
        <p:spPr>
          <a:xfrm>
            <a:off x="8697528" y="1615194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35C7E1D4-1510-9F96-B190-3B8D2ACB4560}"/>
              </a:ext>
            </a:extLst>
          </p:cNvPr>
          <p:cNvSpPr/>
          <p:nvPr/>
        </p:nvSpPr>
        <p:spPr>
          <a:xfrm>
            <a:off x="8926275" y="1615194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BF7323ED-442A-1B4E-38AB-489D7F317FC5}"/>
              </a:ext>
            </a:extLst>
          </p:cNvPr>
          <p:cNvSpPr/>
          <p:nvPr/>
        </p:nvSpPr>
        <p:spPr>
          <a:xfrm>
            <a:off x="9155022" y="1615194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A3A54D87-B688-A790-2F91-21A1E898443F}"/>
              </a:ext>
            </a:extLst>
          </p:cNvPr>
          <p:cNvSpPr/>
          <p:nvPr/>
        </p:nvSpPr>
        <p:spPr>
          <a:xfrm>
            <a:off x="9383769" y="1615194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BBAF8812-88B6-1EF9-2B60-0378443FF052}"/>
              </a:ext>
            </a:extLst>
          </p:cNvPr>
          <p:cNvSpPr/>
          <p:nvPr/>
        </p:nvSpPr>
        <p:spPr>
          <a:xfrm>
            <a:off x="9612516" y="1615194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9EC117FD-2EA9-B02C-DD84-A237A46AEF3C}"/>
              </a:ext>
            </a:extLst>
          </p:cNvPr>
          <p:cNvSpPr/>
          <p:nvPr/>
        </p:nvSpPr>
        <p:spPr>
          <a:xfrm>
            <a:off x="9841263" y="1615194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00D46CD5-B80B-4CC0-3E21-23DC6E6FE887}"/>
              </a:ext>
            </a:extLst>
          </p:cNvPr>
          <p:cNvSpPr/>
          <p:nvPr/>
        </p:nvSpPr>
        <p:spPr>
          <a:xfrm>
            <a:off x="10070010" y="1615194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BBD2608D-3396-61D0-C4F0-3C6988195639}"/>
              </a:ext>
            </a:extLst>
          </p:cNvPr>
          <p:cNvSpPr/>
          <p:nvPr/>
        </p:nvSpPr>
        <p:spPr>
          <a:xfrm>
            <a:off x="10298757" y="1615194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9F1E322F-E231-106D-8610-971D7EF98556}"/>
              </a:ext>
            </a:extLst>
          </p:cNvPr>
          <p:cNvSpPr/>
          <p:nvPr/>
        </p:nvSpPr>
        <p:spPr>
          <a:xfrm>
            <a:off x="10527504" y="1615194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26548B66-0163-C8D7-73EB-0C43B9AD9B62}"/>
              </a:ext>
            </a:extLst>
          </p:cNvPr>
          <p:cNvSpPr/>
          <p:nvPr/>
        </p:nvSpPr>
        <p:spPr>
          <a:xfrm>
            <a:off x="10756251" y="1615194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1F95BA8F-E84F-97B9-FEE6-9993137D16E4}"/>
              </a:ext>
            </a:extLst>
          </p:cNvPr>
          <p:cNvSpPr/>
          <p:nvPr/>
        </p:nvSpPr>
        <p:spPr>
          <a:xfrm>
            <a:off x="10984998" y="1615194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D57B00EC-DAA9-CCF0-B43D-7EB1904ABF17}"/>
              </a:ext>
            </a:extLst>
          </p:cNvPr>
          <p:cNvSpPr/>
          <p:nvPr/>
        </p:nvSpPr>
        <p:spPr>
          <a:xfrm>
            <a:off x="11213745" y="1615194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D78F0DAF-182C-6A57-BA72-4B879F914D52}"/>
              </a:ext>
            </a:extLst>
          </p:cNvPr>
          <p:cNvSpPr/>
          <p:nvPr/>
        </p:nvSpPr>
        <p:spPr>
          <a:xfrm>
            <a:off x="11442492" y="1615194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3E1F7B1A-51B1-DFB0-49F3-7591BCF68DEF}"/>
              </a:ext>
            </a:extLst>
          </p:cNvPr>
          <p:cNvSpPr/>
          <p:nvPr/>
        </p:nvSpPr>
        <p:spPr>
          <a:xfrm>
            <a:off x="11671245" y="1615194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6650D9-B075-4612-13FB-8649755CC15D}"/>
              </a:ext>
            </a:extLst>
          </p:cNvPr>
          <p:cNvSpPr/>
          <p:nvPr/>
        </p:nvSpPr>
        <p:spPr>
          <a:xfrm>
            <a:off x="920130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9D4C99-DE83-1758-6C43-A5395596B497}"/>
              </a:ext>
            </a:extLst>
          </p:cNvPr>
          <p:cNvSpPr/>
          <p:nvPr/>
        </p:nvSpPr>
        <p:spPr>
          <a:xfrm>
            <a:off x="1148877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95A45D-1E48-853C-63D0-950A90FF3322}"/>
              </a:ext>
            </a:extLst>
          </p:cNvPr>
          <p:cNvSpPr/>
          <p:nvPr/>
        </p:nvSpPr>
        <p:spPr>
          <a:xfrm>
            <a:off x="1377624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D828F9-372C-AA14-8632-202B804810FF}"/>
              </a:ext>
            </a:extLst>
          </p:cNvPr>
          <p:cNvSpPr/>
          <p:nvPr/>
        </p:nvSpPr>
        <p:spPr>
          <a:xfrm>
            <a:off x="1606371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37FA7A4-9313-09A1-1582-4E71358DA8A3}"/>
              </a:ext>
            </a:extLst>
          </p:cNvPr>
          <p:cNvSpPr/>
          <p:nvPr/>
        </p:nvSpPr>
        <p:spPr>
          <a:xfrm>
            <a:off x="1835118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A026A9A-9C6A-1584-D519-E86BCB229365}"/>
              </a:ext>
            </a:extLst>
          </p:cNvPr>
          <p:cNvSpPr/>
          <p:nvPr/>
        </p:nvSpPr>
        <p:spPr>
          <a:xfrm>
            <a:off x="2063865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9C11D31-BE2D-000F-18BE-BA4E4C61286C}"/>
              </a:ext>
            </a:extLst>
          </p:cNvPr>
          <p:cNvSpPr/>
          <p:nvPr/>
        </p:nvSpPr>
        <p:spPr>
          <a:xfrm>
            <a:off x="2292612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533FE05-D9FA-1361-F144-19188459D54E}"/>
              </a:ext>
            </a:extLst>
          </p:cNvPr>
          <p:cNvSpPr/>
          <p:nvPr/>
        </p:nvSpPr>
        <p:spPr>
          <a:xfrm>
            <a:off x="2521359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263B8DF-6E2F-0EBF-378C-33FB2C5DCAF2}"/>
              </a:ext>
            </a:extLst>
          </p:cNvPr>
          <p:cNvSpPr/>
          <p:nvPr/>
        </p:nvSpPr>
        <p:spPr>
          <a:xfrm>
            <a:off x="2750106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B3D103B-67BD-65D7-6DDB-C40F0BBF0AC2}"/>
              </a:ext>
            </a:extLst>
          </p:cNvPr>
          <p:cNvSpPr/>
          <p:nvPr/>
        </p:nvSpPr>
        <p:spPr>
          <a:xfrm>
            <a:off x="2978853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E0B6BD8B-6E0C-CCDF-C4B6-3B60A0A85776}"/>
              </a:ext>
            </a:extLst>
          </p:cNvPr>
          <p:cNvSpPr/>
          <p:nvPr/>
        </p:nvSpPr>
        <p:spPr>
          <a:xfrm>
            <a:off x="3207600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A666EA7-0203-13CD-9B41-37D64D6F57CF}"/>
              </a:ext>
            </a:extLst>
          </p:cNvPr>
          <p:cNvSpPr/>
          <p:nvPr/>
        </p:nvSpPr>
        <p:spPr>
          <a:xfrm>
            <a:off x="3436347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1E1A44F3-7920-A287-65BE-58C999BF2E76}"/>
              </a:ext>
            </a:extLst>
          </p:cNvPr>
          <p:cNvSpPr/>
          <p:nvPr/>
        </p:nvSpPr>
        <p:spPr>
          <a:xfrm>
            <a:off x="3665094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D16F72F-EFB2-84FE-2785-00CEE3A412B5}"/>
              </a:ext>
            </a:extLst>
          </p:cNvPr>
          <p:cNvSpPr/>
          <p:nvPr/>
        </p:nvSpPr>
        <p:spPr>
          <a:xfrm>
            <a:off x="3893841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7381F17-7A66-18A2-9B61-2444053654A2}"/>
              </a:ext>
            </a:extLst>
          </p:cNvPr>
          <p:cNvSpPr/>
          <p:nvPr/>
        </p:nvSpPr>
        <p:spPr>
          <a:xfrm>
            <a:off x="4122588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D36D6F4-34AA-A154-782D-1ECC46778F29}"/>
              </a:ext>
            </a:extLst>
          </p:cNvPr>
          <p:cNvSpPr/>
          <p:nvPr/>
        </p:nvSpPr>
        <p:spPr>
          <a:xfrm>
            <a:off x="4351335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5A963305-8469-F1D6-6B27-1766796484F2}"/>
              </a:ext>
            </a:extLst>
          </p:cNvPr>
          <p:cNvSpPr/>
          <p:nvPr/>
        </p:nvSpPr>
        <p:spPr>
          <a:xfrm>
            <a:off x="4580082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9228D6-C8DF-D14A-3F10-0C05DE04A1BF}"/>
              </a:ext>
            </a:extLst>
          </p:cNvPr>
          <p:cNvSpPr/>
          <p:nvPr/>
        </p:nvSpPr>
        <p:spPr>
          <a:xfrm>
            <a:off x="4808829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8D1AF76F-0670-3ABE-8200-79FD17BB134F}"/>
              </a:ext>
            </a:extLst>
          </p:cNvPr>
          <p:cNvSpPr/>
          <p:nvPr/>
        </p:nvSpPr>
        <p:spPr>
          <a:xfrm>
            <a:off x="5037576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97251D57-1B8D-C502-7441-8B1C117D5E78}"/>
              </a:ext>
            </a:extLst>
          </p:cNvPr>
          <p:cNvSpPr/>
          <p:nvPr/>
        </p:nvSpPr>
        <p:spPr>
          <a:xfrm>
            <a:off x="5266323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049D86D-B4EC-3452-D775-C8176109769B}"/>
              </a:ext>
            </a:extLst>
          </p:cNvPr>
          <p:cNvSpPr/>
          <p:nvPr/>
        </p:nvSpPr>
        <p:spPr>
          <a:xfrm>
            <a:off x="5495070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186F4BC-50A1-F031-82C1-2C4A3A4765A0}"/>
              </a:ext>
            </a:extLst>
          </p:cNvPr>
          <p:cNvSpPr/>
          <p:nvPr/>
        </p:nvSpPr>
        <p:spPr>
          <a:xfrm>
            <a:off x="5723817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E21E18D7-93EC-29F9-8C6A-E6A8F83617E7}"/>
              </a:ext>
            </a:extLst>
          </p:cNvPr>
          <p:cNvSpPr/>
          <p:nvPr/>
        </p:nvSpPr>
        <p:spPr>
          <a:xfrm>
            <a:off x="5952564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D006F1EF-A340-1FE3-4D03-7A2A39624E51}"/>
              </a:ext>
            </a:extLst>
          </p:cNvPr>
          <p:cNvSpPr/>
          <p:nvPr/>
        </p:nvSpPr>
        <p:spPr>
          <a:xfrm>
            <a:off x="6181311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74CA0AD9-2348-08AF-FA0D-4DCB1CAEC589}"/>
              </a:ext>
            </a:extLst>
          </p:cNvPr>
          <p:cNvSpPr/>
          <p:nvPr/>
        </p:nvSpPr>
        <p:spPr>
          <a:xfrm>
            <a:off x="6410058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D0B18831-FA48-78A1-0FCC-CC1D610B6B83}"/>
              </a:ext>
            </a:extLst>
          </p:cNvPr>
          <p:cNvSpPr/>
          <p:nvPr/>
        </p:nvSpPr>
        <p:spPr>
          <a:xfrm>
            <a:off x="6638805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F02A8297-2F9F-1A15-8216-6E9FFADF3E5F}"/>
              </a:ext>
            </a:extLst>
          </p:cNvPr>
          <p:cNvSpPr/>
          <p:nvPr/>
        </p:nvSpPr>
        <p:spPr>
          <a:xfrm>
            <a:off x="6867552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13877B49-1B5F-FD6C-35CB-935F969A8586}"/>
              </a:ext>
            </a:extLst>
          </p:cNvPr>
          <p:cNvSpPr/>
          <p:nvPr/>
        </p:nvSpPr>
        <p:spPr>
          <a:xfrm>
            <a:off x="7096299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C4A4240F-A5D6-B7D8-9A76-5C3192FB862B}"/>
              </a:ext>
            </a:extLst>
          </p:cNvPr>
          <p:cNvSpPr/>
          <p:nvPr/>
        </p:nvSpPr>
        <p:spPr>
          <a:xfrm>
            <a:off x="7325046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1E77162C-E48A-2BDE-80A0-4C3CDA50A337}"/>
              </a:ext>
            </a:extLst>
          </p:cNvPr>
          <p:cNvSpPr/>
          <p:nvPr/>
        </p:nvSpPr>
        <p:spPr>
          <a:xfrm>
            <a:off x="7553793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ED66E0DF-7575-0433-4060-15891AC11ADE}"/>
              </a:ext>
            </a:extLst>
          </p:cNvPr>
          <p:cNvSpPr/>
          <p:nvPr/>
        </p:nvSpPr>
        <p:spPr>
          <a:xfrm>
            <a:off x="7782540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17B561D2-11DA-75CF-07F3-A737321F8B68}"/>
              </a:ext>
            </a:extLst>
          </p:cNvPr>
          <p:cNvSpPr/>
          <p:nvPr/>
        </p:nvSpPr>
        <p:spPr>
          <a:xfrm>
            <a:off x="8011287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40" name="TextBox 2839">
            <a:extLst>
              <a:ext uri="{FF2B5EF4-FFF2-40B4-BE49-F238E27FC236}">
                <a16:creationId xmlns:a16="http://schemas.microsoft.com/office/drawing/2014/main" id="{D9A80845-F36A-7F0C-1BB3-7C63D09FCB51}"/>
              </a:ext>
            </a:extLst>
          </p:cNvPr>
          <p:cNvSpPr txBox="1"/>
          <p:nvPr/>
        </p:nvSpPr>
        <p:spPr>
          <a:xfrm>
            <a:off x="1821288" y="1755284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2841" name="TextBox 2840">
            <a:extLst>
              <a:ext uri="{FF2B5EF4-FFF2-40B4-BE49-F238E27FC236}">
                <a16:creationId xmlns:a16="http://schemas.microsoft.com/office/drawing/2014/main" id="{C43A1D93-0733-D5E0-E7F6-B2D8619B50E5}"/>
              </a:ext>
            </a:extLst>
          </p:cNvPr>
          <p:cNvSpPr txBox="1"/>
          <p:nvPr/>
        </p:nvSpPr>
        <p:spPr>
          <a:xfrm>
            <a:off x="2483548" y="1755284"/>
            <a:ext cx="273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842" name="TextBox 2841">
            <a:extLst>
              <a:ext uri="{FF2B5EF4-FFF2-40B4-BE49-F238E27FC236}">
                <a16:creationId xmlns:a16="http://schemas.microsoft.com/office/drawing/2014/main" id="{58806227-1C0F-CBE4-5DAE-3CCBE3AB83A7}"/>
              </a:ext>
            </a:extLst>
          </p:cNvPr>
          <p:cNvSpPr txBox="1"/>
          <p:nvPr/>
        </p:nvSpPr>
        <p:spPr>
          <a:xfrm>
            <a:off x="1568559" y="2814670"/>
            <a:ext cx="229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843" name="TextBox 2842">
            <a:extLst>
              <a:ext uri="{FF2B5EF4-FFF2-40B4-BE49-F238E27FC236}">
                <a16:creationId xmlns:a16="http://schemas.microsoft.com/office/drawing/2014/main" id="{3F6F3C14-66C8-897C-383D-4DD2981291A9}"/>
              </a:ext>
            </a:extLst>
          </p:cNvPr>
          <p:cNvSpPr txBox="1"/>
          <p:nvPr/>
        </p:nvSpPr>
        <p:spPr>
          <a:xfrm>
            <a:off x="1562955" y="1976348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2844" name="TextBox 2843">
            <a:extLst>
              <a:ext uri="{FF2B5EF4-FFF2-40B4-BE49-F238E27FC236}">
                <a16:creationId xmlns:a16="http://schemas.microsoft.com/office/drawing/2014/main" id="{A15DDB0E-737B-CE03-0C6A-C27FEAF27870}"/>
              </a:ext>
            </a:extLst>
          </p:cNvPr>
          <p:cNvSpPr txBox="1"/>
          <p:nvPr/>
        </p:nvSpPr>
        <p:spPr>
          <a:xfrm rot="16200000">
            <a:off x="1496733" y="2402390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2845" name="TextBox 2844">
            <a:extLst>
              <a:ext uri="{FF2B5EF4-FFF2-40B4-BE49-F238E27FC236}">
                <a16:creationId xmlns:a16="http://schemas.microsoft.com/office/drawing/2014/main" id="{FA749552-9130-D0DC-BEEE-B2DAB9F13DC2}"/>
              </a:ext>
            </a:extLst>
          </p:cNvPr>
          <p:cNvSpPr txBox="1"/>
          <p:nvPr/>
        </p:nvSpPr>
        <p:spPr>
          <a:xfrm>
            <a:off x="2130279" y="1706415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2846" name="TextBox 2845">
            <a:extLst>
              <a:ext uri="{FF2B5EF4-FFF2-40B4-BE49-F238E27FC236}">
                <a16:creationId xmlns:a16="http://schemas.microsoft.com/office/drawing/2014/main" id="{EE9FB5D6-4BD3-EB1A-BB38-8999B3AA2B2B}"/>
              </a:ext>
            </a:extLst>
          </p:cNvPr>
          <p:cNvSpPr txBox="1"/>
          <p:nvPr/>
        </p:nvSpPr>
        <p:spPr>
          <a:xfrm>
            <a:off x="5729907" y="1755284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2847" name="TextBox 2846">
            <a:extLst>
              <a:ext uri="{FF2B5EF4-FFF2-40B4-BE49-F238E27FC236}">
                <a16:creationId xmlns:a16="http://schemas.microsoft.com/office/drawing/2014/main" id="{9C018264-7DE5-68B6-D65A-BAE6FAD5BD66}"/>
              </a:ext>
            </a:extLst>
          </p:cNvPr>
          <p:cNvSpPr txBox="1"/>
          <p:nvPr/>
        </p:nvSpPr>
        <p:spPr>
          <a:xfrm>
            <a:off x="6392167" y="1755284"/>
            <a:ext cx="273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848" name="TextBox 2847">
            <a:extLst>
              <a:ext uri="{FF2B5EF4-FFF2-40B4-BE49-F238E27FC236}">
                <a16:creationId xmlns:a16="http://schemas.microsoft.com/office/drawing/2014/main" id="{47995A76-037A-91F3-CF2A-8012E63A1694}"/>
              </a:ext>
            </a:extLst>
          </p:cNvPr>
          <p:cNvSpPr txBox="1"/>
          <p:nvPr/>
        </p:nvSpPr>
        <p:spPr>
          <a:xfrm>
            <a:off x="5477178" y="2814670"/>
            <a:ext cx="229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849" name="TextBox 2848">
            <a:extLst>
              <a:ext uri="{FF2B5EF4-FFF2-40B4-BE49-F238E27FC236}">
                <a16:creationId xmlns:a16="http://schemas.microsoft.com/office/drawing/2014/main" id="{307FD902-3DC7-92F1-6A32-75139D9FA42B}"/>
              </a:ext>
            </a:extLst>
          </p:cNvPr>
          <p:cNvSpPr txBox="1"/>
          <p:nvPr/>
        </p:nvSpPr>
        <p:spPr>
          <a:xfrm>
            <a:off x="5471574" y="1976348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2850" name="TextBox 2849">
            <a:extLst>
              <a:ext uri="{FF2B5EF4-FFF2-40B4-BE49-F238E27FC236}">
                <a16:creationId xmlns:a16="http://schemas.microsoft.com/office/drawing/2014/main" id="{9157D72B-27F8-A777-9522-60E1063BF503}"/>
              </a:ext>
            </a:extLst>
          </p:cNvPr>
          <p:cNvSpPr txBox="1"/>
          <p:nvPr/>
        </p:nvSpPr>
        <p:spPr>
          <a:xfrm rot="16200000">
            <a:off x="5405352" y="2402390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2851" name="TextBox 2850">
            <a:extLst>
              <a:ext uri="{FF2B5EF4-FFF2-40B4-BE49-F238E27FC236}">
                <a16:creationId xmlns:a16="http://schemas.microsoft.com/office/drawing/2014/main" id="{2F381ADC-F4F6-E1F6-BFFA-8B4AE61088F8}"/>
              </a:ext>
            </a:extLst>
          </p:cNvPr>
          <p:cNvSpPr txBox="1"/>
          <p:nvPr/>
        </p:nvSpPr>
        <p:spPr>
          <a:xfrm>
            <a:off x="6038898" y="1706415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2852" name="TextBox 2851">
            <a:extLst>
              <a:ext uri="{FF2B5EF4-FFF2-40B4-BE49-F238E27FC236}">
                <a16:creationId xmlns:a16="http://schemas.microsoft.com/office/drawing/2014/main" id="{6212C84F-FED2-D722-0808-46C3B0F59D02}"/>
              </a:ext>
            </a:extLst>
          </p:cNvPr>
          <p:cNvSpPr txBox="1"/>
          <p:nvPr/>
        </p:nvSpPr>
        <p:spPr>
          <a:xfrm>
            <a:off x="9678693" y="1755284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2853" name="TextBox 2852">
            <a:extLst>
              <a:ext uri="{FF2B5EF4-FFF2-40B4-BE49-F238E27FC236}">
                <a16:creationId xmlns:a16="http://schemas.microsoft.com/office/drawing/2014/main" id="{890EFFBF-7FB2-DFC4-08B0-377461AF67B9}"/>
              </a:ext>
            </a:extLst>
          </p:cNvPr>
          <p:cNvSpPr txBox="1"/>
          <p:nvPr/>
        </p:nvSpPr>
        <p:spPr>
          <a:xfrm>
            <a:off x="10340953" y="1755284"/>
            <a:ext cx="273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854" name="TextBox 2853">
            <a:extLst>
              <a:ext uri="{FF2B5EF4-FFF2-40B4-BE49-F238E27FC236}">
                <a16:creationId xmlns:a16="http://schemas.microsoft.com/office/drawing/2014/main" id="{EFEC9AF8-D49A-B856-1863-3ADC8DE7E7A6}"/>
              </a:ext>
            </a:extLst>
          </p:cNvPr>
          <p:cNvSpPr txBox="1"/>
          <p:nvPr/>
        </p:nvSpPr>
        <p:spPr>
          <a:xfrm>
            <a:off x="9425964" y="2814670"/>
            <a:ext cx="229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855" name="TextBox 2854">
            <a:extLst>
              <a:ext uri="{FF2B5EF4-FFF2-40B4-BE49-F238E27FC236}">
                <a16:creationId xmlns:a16="http://schemas.microsoft.com/office/drawing/2014/main" id="{3A294CAC-715A-37DF-32A2-064B0F92521F}"/>
              </a:ext>
            </a:extLst>
          </p:cNvPr>
          <p:cNvSpPr txBox="1"/>
          <p:nvPr/>
        </p:nvSpPr>
        <p:spPr>
          <a:xfrm>
            <a:off x="9420360" y="1976348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2856" name="TextBox 2855">
            <a:extLst>
              <a:ext uri="{FF2B5EF4-FFF2-40B4-BE49-F238E27FC236}">
                <a16:creationId xmlns:a16="http://schemas.microsoft.com/office/drawing/2014/main" id="{B3F57D10-9B89-517C-BE44-881280CC18B9}"/>
              </a:ext>
            </a:extLst>
          </p:cNvPr>
          <p:cNvSpPr txBox="1"/>
          <p:nvPr/>
        </p:nvSpPr>
        <p:spPr>
          <a:xfrm rot="16200000">
            <a:off x="9354138" y="2402390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2857" name="TextBox 2856">
            <a:extLst>
              <a:ext uri="{FF2B5EF4-FFF2-40B4-BE49-F238E27FC236}">
                <a16:creationId xmlns:a16="http://schemas.microsoft.com/office/drawing/2014/main" id="{1419E658-74CF-7A1D-8A95-919586D898FB}"/>
              </a:ext>
            </a:extLst>
          </p:cNvPr>
          <p:cNvSpPr txBox="1"/>
          <p:nvPr/>
        </p:nvSpPr>
        <p:spPr>
          <a:xfrm>
            <a:off x="9987684" y="1706415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052D2F29-5BE9-B799-709F-796F0ACC5BA7}"/>
              </a:ext>
            </a:extLst>
          </p:cNvPr>
          <p:cNvSpPr txBox="1"/>
          <p:nvPr/>
        </p:nvSpPr>
        <p:spPr>
          <a:xfrm>
            <a:off x="0" y="4546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Visualized DCT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19E8B4-CDEE-EA75-E056-996F59AAC576}"/>
              </a:ext>
            </a:extLst>
          </p:cNvPr>
          <p:cNvSpPr txBox="1"/>
          <p:nvPr/>
        </p:nvSpPr>
        <p:spPr>
          <a:xfrm>
            <a:off x="4788098" y="966911"/>
            <a:ext cx="2536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DCT Coefficients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A02A27-B8B1-AB11-BF1D-C1505BB648E3}"/>
              </a:ext>
            </a:extLst>
          </p:cNvPr>
          <p:cNvSpPr txBox="1"/>
          <p:nvPr/>
        </p:nvSpPr>
        <p:spPr>
          <a:xfrm rot="16200000">
            <a:off x="-998279" y="2381555"/>
            <a:ext cx="2536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52708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400"/>
                                        <p:tgtEl>
                                          <p:spTgt spid="2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0.03815 -2.59259E-6 C 0.05521 -2.59259E-6 0.07656 0.01621 0.07656 0.03056 L 0.07656 0.06135 " pathEditMode="relative" rAng="0" ptsTypes="AAAA">
                                      <p:cBhvr>
                                        <p:cTn id="203" dur="2000" fill="hold"/>
                                        <p:tgtEl>
                                          <p:spTgt spid="27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3056"/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0.00156 0.10209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27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5093"/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3672 -2.59259E-6 C -0.05326 -2.59259E-6 -0.07344 0.03912 -0.07344 0.07084 L -0.07344 0.1419 " pathEditMode="relative" rAng="0" ptsTypes="AAAA">
                                      <p:cBhvr>
                                        <p:cTn id="207" dur="2000" fill="hold"/>
                                        <p:tgtEl>
                                          <p:spTgt spid="27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2" y="7083"/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-0.07435 -2.59259E-6 C -0.10768 -2.59259E-6 -0.14857 0.0507 -0.14857 0.09213 L -0.14857 0.18426 " pathEditMode="relative" rAng="0" ptsTypes="AAAA">
                                      <p:cBhvr>
                                        <p:cTn id="209" dur="2000" fill="hold"/>
                                        <p:tgtEl>
                                          <p:spTgt spid="27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35" y="9213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0.04831 -2.59259E-6 C 0.06992 -2.59259E-6 0.09687 0.01667 0.09687 0.03056 L 0.09687 0.06111 " pathEditMode="relative" rAng="0" ptsTypes="AAAA">
                                      <p:cBhvr>
                                        <p:cTn id="211" dur="2000" fill="hold"/>
                                        <p:tgtEl>
                                          <p:spTgt spid="27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3056"/>
                                    </p:animMotion>
                                  </p:childTnLst>
                                </p:cTn>
                              </p:par>
                              <p:par>
                                <p:cTn id="2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0.022 0.10185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27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5093"/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-0.02682 -2.59259E-6 C -0.03867 -2.59259E-6 -0.05326 0.03889 -0.05326 0.07084 L -0.05326 0.1426 " pathEditMode="relative" rAng="0" ptsTypes="AAAA">
                                      <p:cBhvr>
                                        <p:cTn id="215" dur="2000" fill="hold"/>
                                        <p:tgtEl>
                                          <p:spTgt spid="27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9" y="7130"/>
                                    </p:animMotion>
                                  </p:childTnLst>
                                </p:cTn>
                              </p:par>
                              <p:par>
                                <p:cTn id="216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-0.06406 -2.59259E-6 C -0.09297 -2.59259E-6 -0.12813 0.05047 -0.12813 0.0919 L -0.12813 0.18426 " pathEditMode="relative" rAng="0" ptsTypes="AAAA">
                                      <p:cBhvr>
                                        <p:cTn id="217" dur="2000" fill="hold"/>
                                        <p:tgtEl>
                                          <p:spTgt spid="27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6" y="9213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0.05989 -2.59259E-6 C 0.08672 -2.59259E-6 0.11979 0.01667 0.11979 0.03056 L 0.11979 0.06135 " pathEditMode="relative" rAng="0" ptsTypes="AAAA">
                                      <p:cBhvr>
                                        <p:cTn id="219" dur="2000" fill="hold"/>
                                        <p:tgtEl>
                                          <p:spTgt spid="27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0" y="3056"/>
                                    </p:animMotion>
                                  </p:childTnLst>
                                </p:cTn>
                              </p:par>
                              <p:par>
                                <p:cTn id="220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0.02226 -2.59259E-6 C 0.03216 -2.59259E-6 0.04453 0.02824 0.04453 0.05139 L 0.04453 0.10301 " pathEditMode="relative" rAng="0" ptsTypes="AAAA">
                                      <p:cBhvr>
                                        <p:cTn id="221" dur="2000" fill="hold"/>
                                        <p:tgtEl>
                                          <p:spTgt spid="27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5139"/>
                                    </p:animMotion>
                                  </p:childTnLst>
                                </p:cTn>
                              </p:par>
                              <p:par>
                                <p:cTn id="2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03047 0.1426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27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7130"/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-0.05287 -2.59259E-6 C -0.07656 -2.59259E-6 -0.10547 0.0507 -0.10547 0.09213 L -0.10547 0.18449 " pathEditMode="relative" rAng="0" ptsTypes="AAAA">
                                      <p:cBhvr>
                                        <p:cTn id="225" dur="2000" fill="hold"/>
                                        <p:tgtEl>
                                          <p:spTgt spid="27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3" y="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2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2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2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2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2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2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2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2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2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2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2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2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2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2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2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2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2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2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2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2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2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2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2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2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2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2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2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2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2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2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2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2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2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2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500"/>
                                        <p:tgtEl>
                                          <p:spTgt spid="2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2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2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2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2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2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2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2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2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2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2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2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2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2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8" dur="500"/>
                                        <p:tgtEl>
                                          <p:spTgt spid="2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2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4" dur="500"/>
                                        <p:tgtEl>
                                          <p:spTgt spid="2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500"/>
                                        <p:tgtEl>
                                          <p:spTgt spid="2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2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2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2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2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2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2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8" grpId="0"/>
      <p:bldP spid="191" grpId="0" animBg="1"/>
      <p:bldP spid="2631" grpId="0" animBg="1"/>
      <p:bldP spid="2632" grpId="0" animBg="1"/>
      <p:bldP spid="2633" grpId="0" animBg="1"/>
      <p:bldP spid="2634" grpId="0" animBg="1"/>
      <p:bldP spid="2635" grpId="0" animBg="1"/>
      <p:bldP spid="2636" grpId="0" animBg="1"/>
      <p:bldP spid="2637" grpId="0" animBg="1"/>
      <p:bldP spid="2638" grpId="0" animBg="1"/>
      <p:bldP spid="2639" grpId="0" animBg="1"/>
      <p:bldP spid="2640" grpId="0" animBg="1"/>
      <p:bldP spid="2641" grpId="0" animBg="1"/>
      <p:bldP spid="2642" grpId="0" animBg="1"/>
      <p:bldP spid="2643" grpId="0" animBg="1"/>
      <p:bldP spid="2644" grpId="0" animBg="1"/>
      <p:bldP spid="2645" grpId="0" animBg="1"/>
      <p:bldP spid="2646" grpId="0" animBg="1"/>
      <p:bldP spid="2647" grpId="0" animBg="1"/>
      <p:bldP spid="2648" grpId="0" animBg="1"/>
      <p:bldP spid="2649" grpId="0" animBg="1"/>
      <p:bldP spid="2650" grpId="0" animBg="1"/>
      <p:bldP spid="2651" grpId="0" animBg="1"/>
      <p:bldP spid="2652" grpId="0" animBg="1"/>
      <p:bldP spid="2653" grpId="0" animBg="1"/>
      <p:bldP spid="2654" grpId="0" animBg="1"/>
      <p:bldP spid="2655" grpId="0" animBg="1"/>
      <p:bldP spid="2656" grpId="0" animBg="1"/>
      <p:bldP spid="2657" grpId="0" animBg="1"/>
      <p:bldP spid="2658" grpId="0" animBg="1"/>
      <p:bldP spid="2659" grpId="0" animBg="1"/>
      <p:bldP spid="2660" grpId="0" animBg="1"/>
      <p:bldP spid="2661" grpId="0" animBg="1"/>
      <p:bldP spid="2662" grpId="0" animBg="1"/>
      <p:bldP spid="2663" grpId="0" animBg="1"/>
      <p:bldP spid="2664" grpId="0" animBg="1"/>
      <p:bldP spid="2665" grpId="0" animBg="1"/>
      <p:bldP spid="2666" grpId="0" animBg="1"/>
      <p:bldP spid="2667" grpId="0" animBg="1"/>
      <p:bldP spid="2668" grpId="0" animBg="1"/>
      <p:bldP spid="2669" grpId="0" animBg="1"/>
      <p:bldP spid="2670" grpId="0" animBg="1"/>
      <p:bldP spid="2671" grpId="0" animBg="1"/>
      <p:bldP spid="2673" grpId="0" animBg="1"/>
      <p:bldP spid="2683" grpId="0" animBg="1"/>
      <p:bldP spid="2686" grpId="0" animBg="1"/>
      <p:bldP spid="2687" grpId="0" animBg="1"/>
      <p:bldP spid="2688" grpId="0" animBg="1"/>
      <p:bldP spid="2692" grpId="0" animBg="1"/>
      <p:bldP spid="2695" grpId="0" animBg="1"/>
      <p:bldP spid="4" grpId="0" animBg="1"/>
      <p:bldP spid="5" grpId="0" animBg="1"/>
      <p:bldP spid="6" grpId="0" animBg="1"/>
      <p:bldP spid="7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2840" grpId="0"/>
      <p:bldP spid="2841" grpId="0"/>
      <p:bldP spid="2842" grpId="0"/>
      <p:bldP spid="2843" grpId="0"/>
      <p:bldP spid="2844" grpId="0"/>
      <p:bldP spid="2845" grpId="0"/>
      <p:bldP spid="2846" grpId="0"/>
      <p:bldP spid="2847" grpId="0"/>
      <p:bldP spid="2848" grpId="0"/>
      <p:bldP spid="2849" grpId="0"/>
      <p:bldP spid="2850" grpId="0"/>
      <p:bldP spid="2851" grpId="0"/>
      <p:bldP spid="2852" grpId="0"/>
      <p:bldP spid="2853" grpId="0"/>
      <p:bldP spid="2854" grpId="0"/>
      <p:bldP spid="2855" grpId="0"/>
      <p:bldP spid="2856" grpId="0"/>
      <p:bldP spid="285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585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5937C3-C986-C8C7-C24A-391416BD5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Rectangle 299">
            <a:extLst>
              <a:ext uri="{FF2B5EF4-FFF2-40B4-BE49-F238E27FC236}">
                <a16:creationId xmlns:a16="http://schemas.microsoft.com/office/drawing/2014/main" id="{6EC648A8-593F-0899-DF36-1876203CE48C}"/>
              </a:ext>
            </a:extLst>
          </p:cNvPr>
          <p:cNvSpPr/>
          <p:nvPr/>
        </p:nvSpPr>
        <p:spPr>
          <a:xfrm>
            <a:off x="4798204" y="1663379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1" name="Rectangle 300">
            <a:extLst>
              <a:ext uri="{FF2B5EF4-FFF2-40B4-BE49-F238E27FC236}">
                <a16:creationId xmlns:a16="http://schemas.microsoft.com/office/drawing/2014/main" id="{5378310F-1BC8-57B6-5124-A7F8EEE9B61B}"/>
              </a:ext>
            </a:extLst>
          </p:cNvPr>
          <p:cNvSpPr/>
          <p:nvPr/>
        </p:nvSpPr>
        <p:spPr>
          <a:xfrm>
            <a:off x="5026951" y="1663379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2" name="Rectangle 301">
            <a:extLst>
              <a:ext uri="{FF2B5EF4-FFF2-40B4-BE49-F238E27FC236}">
                <a16:creationId xmlns:a16="http://schemas.microsoft.com/office/drawing/2014/main" id="{156EE36D-67F0-EDB7-157B-200E1ECC0AEC}"/>
              </a:ext>
            </a:extLst>
          </p:cNvPr>
          <p:cNvSpPr/>
          <p:nvPr/>
        </p:nvSpPr>
        <p:spPr>
          <a:xfrm>
            <a:off x="5255698" y="1663379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3" name="Rectangle 302">
            <a:extLst>
              <a:ext uri="{FF2B5EF4-FFF2-40B4-BE49-F238E27FC236}">
                <a16:creationId xmlns:a16="http://schemas.microsoft.com/office/drawing/2014/main" id="{167B9101-E5FF-851F-B41D-338A1ED42346}"/>
              </a:ext>
            </a:extLst>
          </p:cNvPr>
          <p:cNvSpPr/>
          <p:nvPr/>
        </p:nvSpPr>
        <p:spPr>
          <a:xfrm>
            <a:off x="5707054" y="1663379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4" name="Rectangle 303">
            <a:extLst>
              <a:ext uri="{FF2B5EF4-FFF2-40B4-BE49-F238E27FC236}">
                <a16:creationId xmlns:a16="http://schemas.microsoft.com/office/drawing/2014/main" id="{5F4B166F-07B3-65A3-0264-E539080C2ACB}"/>
              </a:ext>
            </a:extLst>
          </p:cNvPr>
          <p:cNvSpPr/>
          <p:nvPr/>
        </p:nvSpPr>
        <p:spPr>
          <a:xfrm>
            <a:off x="4798204" y="1942605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5" name="Rectangle 304">
            <a:extLst>
              <a:ext uri="{FF2B5EF4-FFF2-40B4-BE49-F238E27FC236}">
                <a16:creationId xmlns:a16="http://schemas.microsoft.com/office/drawing/2014/main" id="{6341A70C-AFBA-2387-BEF1-CC84F6D3E6D6}"/>
              </a:ext>
            </a:extLst>
          </p:cNvPr>
          <p:cNvSpPr/>
          <p:nvPr/>
        </p:nvSpPr>
        <p:spPr>
          <a:xfrm>
            <a:off x="5026951" y="1942605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4BE4D59F-9CE7-F453-A1FB-9CD825EDD095}"/>
              </a:ext>
            </a:extLst>
          </p:cNvPr>
          <p:cNvSpPr/>
          <p:nvPr/>
        </p:nvSpPr>
        <p:spPr>
          <a:xfrm>
            <a:off x="5255698" y="1942605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C596811E-5826-A2B2-0834-5FB55E0621F3}"/>
              </a:ext>
            </a:extLst>
          </p:cNvPr>
          <p:cNvSpPr/>
          <p:nvPr/>
        </p:nvSpPr>
        <p:spPr>
          <a:xfrm>
            <a:off x="5707054" y="1942605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82642D8A-D955-7B5F-54F5-C553E451E5CF}"/>
              </a:ext>
            </a:extLst>
          </p:cNvPr>
          <p:cNvSpPr/>
          <p:nvPr/>
        </p:nvSpPr>
        <p:spPr>
          <a:xfrm>
            <a:off x="4798204" y="2221831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9" name="Rectangle 308">
            <a:extLst>
              <a:ext uri="{FF2B5EF4-FFF2-40B4-BE49-F238E27FC236}">
                <a16:creationId xmlns:a16="http://schemas.microsoft.com/office/drawing/2014/main" id="{8CA8EDBA-F7E0-1611-1BF1-F83CAF74AEEC}"/>
              </a:ext>
            </a:extLst>
          </p:cNvPr>
          <p:cNvSpPr/>
          <p:nvPr/>
        </p:nvSpPr>
        <p:spPr>
          <a:xfrm>
            <a:off x="5026951" y="2221831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0" name="Rectangle 309">
            <a:extLst>
              <a:ext uri="{FF2B5EF4-FFF2-40B4-BE49-F238E27FC236}">
                <a16:creationId xmlns:a16="http://schemas.microsoft.com/office/drawing/2014/main" id="{543A0C5B-8A38-BF55-5FD2-670CBD7527B8}"/>
              </a:ext>
            </a:extLst>
          </p:cNvPr>
          <p:cNvSpPr/>
          <p:nvPr/>
        </p:nvSpPr>
        <p:spPr>
          <a:xfrm>
            <a:off x="5255698" y="2221831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1" name="Rectangle 310">
            <a:extLst>
              <a:ext uri="{FF2B5EF4-FFF2-40B4-BE49-F238E27FC236}">
                <a16:creationId xmlns:a16="http://schemas.microsoft.com/office/drawing/2014/main" id="{C258669D-BD44-168E-A4DD-546797FCBEF0}"/>
              </a:ext>
            </a:extLst>
          </p:cNvPr>
          <p:cNvSpPr/>
          <p:nvPr/>
        </p:nvSpPr>
        <p:spPr>
          <a:xfrm>
            <a:off x="5707054" y="2221831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78060F5B-9033-F8D6-6A1D-D616A39427D7}"/>
              </a:ext>
            </a:extLst>
          </p:cNvPr>
          <p:cNvSpPr/>
          <p:nvPr/>
        </p:nvSpPr>
        <p:spPr>
          <a:xfrm>
            <a:off x="4798204" y="2689364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A4749035-AC4B-3D5F-6F6A-42551366B32A}"/>
              </a:ext>
            </a:extLst>
          </p:cNvPr>
          <p:cNvSpPr/>
          <p:nvPr/>
        </p:nvSpPr>
        <p:spPr>
          <a:xfrm>
            <a:off x="5026951" y="2689364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FAC8BBBB-9D54-02F0-9694-86D7F2B277CF}"/>
              </a:ext>
            </a:extLst>
          </p:cNvPr>
          <p:cNvSpPr/>
          <p:nvPr/>
        </p:nvSpPr>
        <p:spPr>
          <a:xfrm>
            <a:off x="5255698" y="2689364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F90CDE6F-14DD-91B0-6A15-8CDB2973A5B2}"/>
              </a:ext>
            </a:extLst>
          </p:cNvPr>
          <p:cNvSpPr/>
          <p:nvPr/>
        </p:nvSpPr>
        <p:spPr>
          <a:xfrm>
            <a:off x="5707054" y="2689364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6" name="TextBox 315">
            <a:extLst>
              <a:ext uri="{FF2B5EF4-FFF2-40B4-BE49-F238E27FC236}">
                <a16:creationId xmlns:a16="http://schemas.microsoft.com/office/drawing/2014/main" id="{1FCC6F51-41BE-4CD3-6723-048E80DA4422}"/>
              </a:ext>
            </a:extLst>
          </p:cNvPr>
          <p:cNvSpPr txBox="1"/>
          <p:nvPr/>
        </p:nvSpPr>
        <p:spPr>
          <a:xfrm>
            <a:off x="4773886" y="1348022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id="{97EB1617-4DB5-6D1A-595D-08BCB0156480}"/>
              </a:ext>
            </a:extLst>
          </p:cNvPr>
          <p:cNvSpPr txBox="1"/>
          <p:nvPr/>
        </p:nvSpPr>
        <p:spPr>
          <a:xfrm>
            <a:off x="4504834" y="1621196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18" name="TextBox 317">
            <a:extLst>
              <a:ext uri="{FF2B5EF4-FFF2-40B4-BE49-F238E27FC236}">
                <a16:creationId xmlns:a16="http://schemas.microsoft.com/office/drawing/2014/main" id="{887AAF22-C12E-88EC-B720-963915A4D49F}"/>
              </a:ext>
            </a:extLst>
          </p:cNvPr>
          <p:cNvSpPr txBox="1"/>
          <p:nvPr/>
        </p:nvSpPr>
        <p:spPr>
          <a:xfrm>
            <a:off x="4406865" y="2647181"/>
            <a:ext cx="393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32</a:t>
            </a:r>
          </a:p>
        </p:txBody>
      </p:sp>
      <p:sp>
        <p:nvSpPr>
          <p:cNvPr id="319" name="TextBox 318">
            <a:extLst>
              <a:ext uri="{FF2B5EF4-FFF2-40B4-BE49-F238E27FC236}">
                <a16:creationId xmlns:a16="http://schemas.microsoft.com/office/drawing/2014/main" id="{1BE96AE1-7DDF-B185-C9B1-9B2A31FD9AAA}"/>
              </a:ext>
            </a:extLst>
          </p:cNvPr>
          <p:cNvSpPr txBox="1"/>
          <p:nvPr/>
        </p:nvSpPr>
        <p:spPr>
          <a:xfrm rot="16200000">
            <a:off x="4691672" y="2433337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320" name="TextBox 319">
            <a:extLst>
              <a:ext uri="{FF2B5EF4-FFF2-40B4-BE49-F238E27FC236}">
                <a16:creationId xmlns:a16="http://schemas.microsoft.com/office/drawing/2014/main" id="{F3437DFE-84A0-09D4-85B6-3DE56A168927}"/>
              </a:ext>
            </a:extLst>
          </p:cNvPr>
          <p:cNvSpPr txBox="1"/>
          <p:nvPr/>
        </p:nvSpPr>
        <p:spPr>
          <a:xfrm rot="16200000">
            <a:off x="4920571" y="2433337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321" name="TextBox 320">
            <a:extLst>
              <a:ext uri="{FF2B5EF4-FFF2-40B4-BE49-F238E27FC236}">
                <a16:creationId xmlns:a16="http://schemas.microsoft.com/office/drawing/2014/main" id="{4334B8D3-B179-57A3-2572-42DB2EE1C5A7}"/>
              </a:ext>
            </a:extLst>
          </p:cNvPr>
          <p:cNvSpPr txBox="1"/>
          <p:nvPr/>
        </p:nvSpPr>
        <p:spPr>
          <a:xfrm rot="16200000">
            <a:off x="5163526" y="2433337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322" name="TextBox 321">
            <a:extLst>
              <a:ext uri="{FF2B5EF4-FFF2-40B4-BE49-F238E27FC236}">
                <a16:creationId xmlns:a16="http://schemas.microsoft.com/office/drawing/2014/main" id="{B24F9519-EDFD-6B26-CD85-E53FD84B9575}"/>
              </a:ext>
            </a:extLst>
          </p:cNvPr>
          <p:cNvSpPr txBox="1"/>
          <p:nvPr/>
        </p:nvSpPr>
        <p:spPr>
          <a:xfrm rot="13500000">
            <a:off x="5402160" y="2448077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323" name="TextBox 322">
            <a:extLst>
              <a:ext uri="{FF2B5EF4-FFF2-40B4-BE49-F238E27FC236}">
                <a16:creationId xmlns:a16="http://schemas.microsoft.com/office/drawing/2014/main" id="{D77C4FF6-12B4-54C9-2079-497EA2B7CE40}"/>
              </a:ext>
            </a:extLst>
          </p:cNvPr>
          <p:cNvSpPr txBox="1"/>
          <p:nvPr/>
        </p:nvSpPr>
        <p:spPr>
          <a:xfrm rot="16200000">
            <a:off x="5600675" y="2433337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324" name="TextBox 323">
            <a:extLst>
              <a:ext uri="{FF2B5EF4-FFF2-40B4-BE49-F238E27FC236}">
                <a16:creationId xmlns:a16="http://schemas.microsoft.com/office/drawing/2014/main" id="{44837887-9AB9-6422-DC88-D2216788FB0D}"/>
              </a:ext>
            </a:extLst>
          </p:cNvPr>
          <p:cNvSpPr txBox="1"/>
          <p:nvPr/>
        </p:nvSpPr>
        <p:spPr>
          <a:xfrm>
            <a:off x="5429319" y="2597518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325" name="TextBox 324">
            <a:extLst>
              <a:ext uri="{FF2B5EF4-FFF2-40B4-BE49-F238E27FC236}">
                <a16:creationId xmlns:a16="http://schemas.microsoft.com/office/drawing/2014/main" id="{CE087801-57B7-5870-16E6-F8C433CBC5BB}"/>
              </a:ext>
            </a:extLst>
          </p:cNvPr>
          <p:cNvSpPr txBox="1"/>
          <p:nvPr/>
        </p:nvSpPr>
        <p:spPr>
          <a:xfrm>
            <a:off x="5429319" y="2123559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326" name="TextBox 325">
            <a:extLst>
              <a:ext uri="{FF2B5EF4-FFF2-40B4-BE49-F238E27FC236}">
                <a16:creationId xmlns:a16="http://schemas.microsoft.com/office/drawing/2014/main" id="{9E3BC424-82B7-A4C4-9FB3-974BE7F495CE}"/>
              </a:ext>
            </a:extLst>
          </p:cNvPr>
          <p:cNvSpPr txBox="1"/>
          <p:nvPr/>
        </p:nvSpPr>
        <p:spPr>
          <a:xfrm>
            <a:off x="5429319" y="1849996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327" name="TextBox 326">
            <a:extLst>
              <a:ext uri="{FF2B5EF4-FFF2-40B4-BE49-F238E27FC236}">
                <a16:creationId xmlns:a16="http://schemas.microsoft.com/office/drawing/2014/main" id="{7ACA4C56-8396-3E45-AF58-D036BB01048A}"/>
              </a:ext>
            </a:extLst>
          </p:cNvPr>
          <p:cNvSpPr txBox="1"/>
          <p:nvPr/>
        </p:nvSpPr>
        <p:spPr>
          <a:xfrm>
            <a:off x="5429319" y="1568585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328" name="TextBox 327">
            <a:extLst>
              <a:ext uri="{FF2B5EF4-FFF2-40B4-BE49-F238E27FC236}">
                <a16:creationId xmlns:a16="http://schemas.microsoft.com/office/drawing/2014/main" id="{E566DD78-5037-4F5C-3875-11A0250F1A7E}"/>
              </a:ext>
            </a:extLst>
          </p:cNvPr>
          <p:cNvSpPr txBox="1"/>
          <p:nvPr/>
        </p:nvSpPr>
        <p:spPr>
          <a:xfrm>
            <a:off x="5605657" y="1354969"/>
            <a:ext cx="393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32</a:t>
            </a:r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2B8325E1-2230-E667-2C94-0B32D5D267AA}"/>
              </a:ext>
            </a:extLst>
          </p:cNvPr>
          <p:cNvSpPr/>
          <p:nvPr/>
        </p:nvSpPr>
        <p:spPr>
          <a:xfrm>
            <a:off x="8975473" y="1663379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2" name="Rectangle 331">
            <a:extLst>
              <a:ext uri="{FF2B5EF4-FFF2-40B4-BE49-F238E27FC236}">
                <a16:creationId xmlns:a16="http://schemas.microsoft.com/office/drawing/2014/main" id="{82CE8560-E902-106F-4001-443616BFF1C6}"/>
              </a:ext>
            </a:extLst>
          </p:cNvPr>
          <p:cNvSpPr/>
          <p:nvPr/>
        </p:nvSpPr>
        <p:spPr>
          <a:xfrm>
            <a:off x="9204220" y="1663379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A0EE9DE3-20FC-9493-7602-9DF0228F58C7}"/>
              </a:ext>
            </a:extLst>
          </p:cNvPr>
          <p:cNvSpPr/>
          <p:nvPr/>
        </p:nvSpPr>
        <p:spPr>
          <a:xfrm>
            <a:off x="9655576" y="1663379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4" name="Rectangle 333">
            <a:extLst>
              <a:ext uri="{FF2B5EF4-FFF2-40B4-BE49-F238E27FC236}">
                <a16:creationId xmlns:a16="http://schemas.microsoft.com/office/drawing/2014/main" id="{A1621AE3-AFC3-5A88-81FD-CB440A0AA7ED}"/>
              </a:ext>
            </a:extLst>
          </p:cNvPr>
          <p:cNvSpPr/>
          <p:nvPr/>
        </p:nvSpPr>
        <p:spPr>
          <a:xfrm>
            <a:off x="8746726" y="1942605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28111AFC-20DD-2439-D02A-739874CA3926}"/>
              </a:ext>
            </a:extLst>
          </p:cNvPr>
          <p:cNvSpPr/>
          <p:nvPr/>
        </p:nvSpPr>
        <p:spPr>
          <a:xfrm>
            <a:off x="8975473" y="1942605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6" name="Rectangle 335">
            <a:extLst>
              <a:ext uri="{FF2B5EF4-FFF2-40B4-BE49-F238E27FC236}">
                <a16:creationId xmlns:a16="http://schemas.microsoft.com/office/drawing/2014/main" id="{CC56CF2A-FE52-5F67-9CA5-E35F31B96CD4}"/>
              </a:ext>
            </a:extLst>
          </p:cNvPr>
          <p:cNvSpPr/>
          <p:nvPr/>
        </p:nvSpPr>
        <p:spPr>
          <a:xfrm>
            <a:off x="9204220" y="1942605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7" name="Rectangle 336">
            <a:extLst>
              <a:ext uri="{FF2B5EF4-FFF2-40B4-BE49-F238E27FC236}">
                <a16:creationId xmlns:a16="http://schemas.microsoft.com/office/drawing/2014/main" id="{F7BD23EE-9281-78FC-57A8-D2BC1E081851}"/>
              </a:ext>
            </a:extLst>
          </p:cNvPr>
          <p:cNvSpPr/>
          <p:nvPr/>
        </p:nvSpPr>
        <p:spPr>
          <a:xfrm>
            <a:off x="9655576" y="1942605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8" name="Rectangle 337">
            <a:extLst>
              <a:ext uri="{FF2B5EF4-FFF2-40B4-BE49-F238E27FC236}">
                <a16:creationId xmlns:a16="http://schemas.microsoft.com/office/drawing/2014/main" id="{C7DDE8DD-366F-3B39-98D0-BB003B7A59BA}"/>
              </a:ext>
            </a:extLst>
          </p:cNvPr>
          <p:cNvSpPr/>
          <p:nvPr/>
        </p:nvSpPr>
        <p:spPr>
          <a:xfrm>
            <a:off x="8746726" y="2221831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id="{1051BC74-6490-9E0E-1985-804B16105612}"/>
              </a:ext>
            </a:extLst>
          </p:cNvPr>
          <p:cNvSpPr/>
          <p:nvPr/>
        </p:nvSpPr>
        <p:spPr>
          <a:xfrm>
            <a:off x="8975473" y="2221831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E8B3C00A-76DB-0AEC-8B61-101BA1B7CCB5}"/>
              </a:ext>
            </a:extLst>
          </p:cNvPr>
          <p:cNvSpPr/>
          <p:nvPr/>
        </p:nvSpPr>
        <p:spPr>
          <a:xfrm>
            <a:off x="9204220" y="2221831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984A4785-9BE1-D25E-9D47-A86F4CF6F224}"/>
              </a:ext>
            </a:extLst>
          </p:cNvPr>
          <p:cNvSpPr/>
          <p:nvPr/>
        </p:nvSpPr>
        <p:spPr>
          <a:xfrm>
            <a:off x="9655576" y="2221831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581AB0B3-0AD2-932A-3D45-B14BB4551391}"/>
              </a:ext>
            </a:extLst>
          </p:cNvPr>
          <p:cNvSpPr/>
          <p:nvPr/>
        </p:nvSpPr>
        <p:spPr>
          <a:xfrm>
            <a:off x="8746726" y="2689364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3" name="Rectangle 342">
            <a:extLst>
              <a:ext uri="{FF2B5EF4-FFF2-40B4-BE49-F238E27FC236}">
                <a16:creationId xmlns:a16="http://schemas.microsoft.com/office/drawing/2014/main" id="{FF943D44-DA35-BEA9-AC29-CBEC17F2AEF5}"/>
              </a:ext>
            </a:extLst>
          </p:cNvPr>
          <p:cNvSpPr/>
          <p:nvPr/>
        </p:nvSpPr>
        <p:spPr>
          <a:xfrm>
            <a:off x="8975473" y="2689364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4" name="Rectangle 343">
            <a:extLst>
              <a:ext uri="{FF2B5EF4-FFF2-40B4-BE49-F238E27FC236}">
                <a16:creationId xmlns:a16="http://schemas.microsoft.com/office/drawing/2014/main" id="{69A48A55-E976-DE86-7AB9-36E559A0C982}"/>
              </a:ext>
            </a:extLst>
          </p:cNvPr>
          <p:cNvSpPr/>
          <p:nvPr/>
        </p:nvSpPr>
        <p:spPr>
          <a:xfrm>
            <a:off x="9204220" y="2689364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5" name="Rectangle 344">
            <a:extLst>
              <a:ext uri="{FF2B5EF4-FFF2-40B4-BE49-F238E27FC236}">
                <a16:creationId xmlns:a16="http://schemas.microsoft.com/office/drawing/2014/main" id="{4C80927F-AA00-59AD-4482-F7AB58FC1C58}"/>
              </a:ext>
            </a:extLst>
          </p:cNvPr>
          <p:cNvSpPr/>
          <p:nvPr/>
        </p:nvSpPr>
        <p:spPr>
          <a:xfrm>
            <a:off x="9655576" y="2689364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6" name="TextBox 345">
            <a:extLst>
              <a:ext uri="{FF2B5EF4-FFF2-40B4-BE49-F238E27FC236}">
                <a16:creationId xmlns:a16="http://schemas.microsoft.com/office/drawing/2014/main" id="{3BF0E894-4B2D-A6C3-64CD-8755B0581496}"/>
              </a:ext>
            </a:extLst>
          </p:cNvPr>
          <p:cNvSpPr txBox="1"/>
          <p:nvPr/>
        </p:nvSpPr>
        <p:spPr>
          <a:xfrm>
            <a:off x="8722408" y="1348022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E817DF89-918B-E03D-4AD9-818016E7C040}"/>
              </a:ext>
            </a:extLst>
          </p:cNvPr>
          <p:cNvSpPr txBox="1"/>
          <p:nvPr/>
        </p:nvSpPr>
        <p:spPr>
          <a:xfrm>
            <a:off x="8453356" y="1621196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61F49A28-26D2-2FA7-A8A2-6B56F0884581}"/>
              </a:ext>
            </a:extLst>
          </p:cNvPr>
          <p:cNvSpPr txBox="1"/>
          <p:nvPr/>
        </p:nvSpPr>
        <p:spPr>
          <a:xfrm>
            <a:off x="8355387" y="2647181"/>
            <a:ext cx="393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32</a:t>
            </a:r>
          </a:p>
        </p:txBody>
      </p:sp>
      <p:sp>
        <p:nvSpPr>
          <p:cNvPr id="349" name="TextBox 348">
            <a:extLst>
              <a:ext uri="{FF2B5EF4-FFF2-40B4-BE49-F238E27FC236}">
                <a16:creationId xmlns:a16="http://schemas.microsoft.com/office/drawing/2014/main" id="{1737823C-DE76-90D9-E1A9-258D12BF7CC4}"/>
              </a:ext>
            </a:extLst>
          </p:cNvPr>
          <p:cNvSpPr txBox="1"/>
          <p:nvPr/>
        </p:nvSpPr>
        <p:spPr>
          <a:xfrm rot="16200000">
            <a:off x="8640194" y="2433337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350" name="TextBox 349">
            <a:extLst>
              <a:ext uri="{FF2B5EF4-FFF2-40B4-BE49-F238E27FC236}">
                <a16:creationId xmlns:a16="http://schemas.microsoft.com/office/drawing/2014/main" id="{AC0E678C-0750-0737-92DC-34423CD9CE98}"/>
              </a:ext>
            </a:extLst>
          </p:cNvPr>
          <p:cNvSpPr txBox="1"/>
          <p:nvPr/>
        </p:nvSpPr>
        <p:spPr>
          <a:xfrm rot="16200000">
            <a:off x="8869093" y="2433337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351" name="TextBox 350">
            <a:extLst>
              <a:ext uri="{FF2B5EF4-FFF2-40B4-BE49-F238E27FC236}">
                <a16:creationId xmlns:a16="http://schemas.microsoft.com/office/drawing/2014/main" id="{E1E0BAB4-1FD6-8AFD-EC45-89CF015A282F}"/>
              </a:ext>
            </a:extLst>
          </p:cNvPr>
          <p:cNvSpPr txBox="1"/>
          <p:nvPr/>
        </p:nvSpPr>
        <p:spPr>
          <a:xfrm rot="16200000">
            <a:off x="9112048" y="2433337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352" name="TextBox 351">
            <a:extLst>
              <a:ext uri="{FF2B5EF4-FFF2-40B4-BE49-F238E27FC236}">
                <a16:creationId xmlns:a16="http://schemas.microsoft.com/office/drawing/2014/main" id="{1CAA7662-D3CD-513A-5042-A85962519EB9}"/>
              </a:ext>
            </a:extLst>
          </p:cNvPr>
          <p:cNvSpPr txBox="1"/>
          <p:nvPr/>
        </p:nvSpPr>
        <p:spPr>
          <a:xfrm rot="13500000">
            <a:off x="9350682" y="2448077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353" name="TextBox 352">
            <a:extLst>
              <a:ext uri="{FF2B5EF4-FFF2-40B4-BE49-F238E27FC236}">
                <a16:creationId xmlns:a16="http://schemas.microsoft.com/office/drawing/2014/main" id="{29EA97EB-276F-80E6-2B30-9FE9EF8B622E}"/>
              </a:ext>
            </a:extLst>
          </p:cNvPr>
          <p:cNvSpPr txBox="1"/>
          <p:nvPr/>
        </p:nvSpPr>
        <p:spPr>
          <a:xfrm rot="16200000">
            <a:off x="9549197" y="2433337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354" name="TextBox 353">
            <a:extLst>
              <a:ext uri="{FF2B5EF4-FFF2-40B4-BE49-F238E27FC236}">
                <a16:creationId xmlns:a16="http://schemas.microsoft.com/office/drawing/2014/main" id="{A2133A4E-8B8C-D331-46C4-BB64A264F429}"/>
              </a:ext>
            </a:extLst>
          </p:cNvPr>
          <p:cNvSpPr txBox="1"/>
          <p:nvPr/>
        </p:nvSpPr>
        <p:spPr>
          <a:xfrm>
            <a:off x="9377841" y="2597518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355" name="TextBox 354">
            <a:extLst>
              <a:ext uri="{FF2B5EF4-FFF2-40B4-BE49-F238E27FC236}">
                <a16:creationId xmlns:a16="http://schemas.microsoft.com/office/drawing/2014/main" id="{81CDDB30-0B32-75B1-834E-76169628D429}"/>
              </a:ext>
            </a:extLst>
          </p:cNvPr>
          <p:cNvSpPr txBox="1"/>
          <p:nvPr/>
        </p:nvSpPr>
        <p:spPr>
          <a:xfrm>
            <a:off x="9377841" y="2123559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A554C870-1B61-9710-F760-ABCF4D7CC68D}"/>
              </a:ext>
            </a:extLst>
          </p:cNvPr>
          <p:cNvSpPr txBox="1"/>
          <p:nvPr/>
        </p:nvSpPr>
        <p:spPr>
          <a:xfrm>
            <a:off x="9377841" y="1849996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357" name="TextBox 356">
            <a:extLst>
              <a:ext uri="{FF2B5EF4-FFF2-40B4-BE49-F238E27FC236}">
                <a16:creationId xmlns:a16="http://schemas.microsoft.com/office/drawing/2014/main" id="{EAC0406E-FE03-244A-AACC-7B1B20F5D413}"/>
              </a:ext>
            </a:extLst>
          </p:cNvPr>
          <p:cNvSpPr txBox="1"/>
          <p:nvPr/>
        </p:nvSpPr>
        <p:spPr>
          <a:xfrm>
            <a:off x="9377841" y="1568585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358" name="TextBox 357">
            <a:extLst>
              <a:ext uri="{FF2B5EF4-FFF2-40B4-BE49-F238E27FC236}">
                <a16:creationId xmlns:a16="http://schemas.microsoft.com/office/drawing/2014/main" id="{73BA15D0-0EA7-3F82-700D-9EF221793366}"/>
              </a:ext>
            </a:extLst>
          </p:cNvPr>
          <p:cNvSpPr txBox="1"/>
          <p:nvPr/>
        </p:nvSpPr>
        <p:spPr>
          <a:xfrm>
            <a:off x="9554179" y="1354969"/>
            <a:ext cx="393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32</a:t>
            </a:r>
          </a:p>
        </p:txBody>
      </p:sp>
      <p:sp>
        <p:nvSpPr>
          <p:cNvPr id="359" name="Rectangle 358">
            <a:extLst>
              <a:ext uri="{FF2B5EF4-FFF2-40B4-BE49-F238E27FC236}">
                <a16:creationId xmlns:a16="http://schemas.microsoft.com/office/drawing/2014/main" id="{FB132AEE-A2FD-7785-FFF4-824B0F8793FB}"/>
              </a:ext>
            </a:extLst>
          </p:cNvPr>
          <p:cNvSpPr/>
          <p:nvPr/>
        </p:nvSpPr>
        <p:spPr>
          <a:xfrm>
            <a:off x="8746726" y="1663379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95" name="Rectangle 394">
            <a:extLst>
              <a:ext uri="{FF2B5EF4-FFF2-40B4-BE49-F238E27FC236}">
                <a16:creationId xmlns:a16="http://schemas.microsoft.com/office/drawing/2014/main" id="{99CDA18F-E50B-C2F2-E63E-A622852F3535}"/>
              </a:ext>
            </a:extLst>
          </p:cNvPr>
          <p:cNvSpPr/>
          <p:nvPr/>
        </p:nvSpPr>
        <p:spPr>
          <a:xfrm>
            <a:off x="1176000" y="1663379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96" name="Rectangle 395">
            <a:extLst>
              <a:ext uri="{FF2B5EF4-FFF2-40B4-BE49-F238E27FC236}">
                <a16:creationId xmlns:a16="http://schemas.microsoft.com/office/drawing/2014/main" id="{E97A027A-43B9-C121-CE1A-CE2F008D4BED}"/>
              </a:ext>
            </a:extLst>
          </p:cNvPr>
          <p:cNvSpPr/>
          <p:nvPr/>
        </p:nvSpPr>
        <p:spPr>
          <a:xfrm>
            <a:off x="1404747" y="1663379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97" name="Rectangle 396">
            <a:extLst>
              <a:ext uri="{FF2B5EF4-FFF2-40B4-BE49-F238E27FC236}">
                <a16:creationId xmlns:a16="http://schemas.microsoft.com/office/drawing/2014/main" id="{4790F74D-B940-8EFF-C1A0-89EB81794C14}"/>
              </a:ext>
            </a:extLst>
          </p:cNvPr>
          <p:cNvSpPr/>
          <p:nvPr/>
        </p:nvSpPr>
        <p:spPr>
          <a:xfrm>
            <a:off x="1633494" y="1663379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98" name="Rectangle 397">
            <a:extLst>
              <a:ext uri="{FF2B5EF4-FFF2-40B4-BE49-F238E27FC236}">
                <a16:creationId xmlns:a16="http://schemas.microsoft.com/office/drawing/2014/main" id="{E436BCB8-E2DF-9CE3-D232-5373FBE0A516}"/>
              </a:ext>
            </a:extLst>
          </p:cNvPr>
          <p:cNvSpPr/>
          <p:nvPr/>
        </p:nvSpPr>
        <p:spPr>
          <a:xfrm>
            <a:off x="2084850" y="1663379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99" name="Rectangle 398">
            <a:extLst>
              <a:ext uri="{FF2B5EF4-FFF2-40B4-BE49-F238E27FC236}">
                <a16:creationId xmlns:a16="http://schemas.microsoft.com/office/drawing/2014/main" id="{223BF7E9-C6F3-446C-00D9-369AE8E07505}"/>
              </a:ext>
            </a:extLst>
          </p:cNvPr>
          <p:cNvSpPr/>
          <p:nvPr/>
        </p:nvSpPr>
        <p:spPr>
          <a:xfrm>
            <a:off x="1176000" y="1942605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00" name="Rectangle 399">
            <a:extLst>
              <a:ext uri="{FF2B5EF4-FFF2-40B4-BE49-F238E27FC236}">
                <a16:creationId xmlns:a16="http://schemas.microsoft.com/office/drawing/2014/main" id="{B63DF481-8ABB-50AB-FC1D-AD95C64D5E5C}"/>
              </a:ext>
            </a:extLst>
          </p:cNvPr>
          <p:cNvSpPr/>
          <p:nvPr/>
        </p:nvSpPr>
        <p:spPr>
          <a:xfrm>
            <a:off x="1404747" y="1942605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01" name="Rectangle 400">
            <a:extLst>
              <a:ext uri="{FF2B5EF4-FFF2-40B4-BE49-F238E27FC236}">
                <a16:creationId xmlns:a16="http://schemas.microsoft.com/office/drawing/2014/main" id="{EA24765C-F051-1872-C19B-B81D32C3C618}"/>
              </a:ext>
            </a:extLst>
          </p:cNvPr>
          <p:cNvSpPr/>
          <p:nvPr/>
        </p:nvSpPr>
        <p:spPr>
          <a:xfrm>
            <a:off x="1633494" y="1942605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02" name="Rectangle 401">
            <a:extLst>
              <a:ext uri="{FF2B5EF4-FFF2-40B4-BE49-F238E27FC236}">
                <a16:creationId xmlns:a16="http://schemas.microsoft.com/office/drawing/2014/main" id="{A7DF60CB-877A-D67F-E08F-6B97F7B5E566}"/>
              </a:ext>
            </a:extLst>
          </p:cNvPr>
          <p:cNvSpPr/>
          <p:nvPr/>
        </p:nvSpPr>
        <p:spPr>
          <a:xfrm>
            <a:off x="2084850" y="1942605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03" name="Rectangle 402">
            <a:extLst>
              <a:ext uri="{FF2B5EF4-FFF2-40B4-BE49-F238E27FC236}">
                <a16:creationId xmlns:a16="http://schemas.microsoft.com/office/drawing/2014/main" id="{4B57E5CB-49D9-D31E-A64E-E5687652DE11}"/>
              </a:ext>
            </a:extLst>
          </p:cNvPr>
          <p:cNvSpPr/>
          <p:nvPr/>
        </p:nvSpPr>
        <p:spPr>
          <a:xfrm>
            <a:off x="1176000" y="2221831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04" name="Rectangle 403">
            <a:extLst>
              <a:ext uri="{FF2B5EF4-FFF2-40B4-BE49-F238E27FC236}">
                <a16:creationId xmlns:a16="http://schemas.microsoft.com/office/drawing/2014/main" id="{89650D01-0742-45AB-6070-BA16B120796F}"/>
              </a:ext>
            </a:extLst>
          </p:cNvPr>
          <p:cNvSpPr/>
          <p:nvPr/>
        </p:nvSpPr>
        <p:spPr>
          <a:xfrm>
            <a:off x="1404747" y="2221831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05" name="Rectangle 404">
            <a:extLst>
              <a:ext uri="{FF2B5EF4-FFF2-40B4-BE49-F238E27FC236}">
                <a16:creationId xmlns:a16="http://schemas.microsoft.com/office/drawing/2014/main" id="{2F0D05EC-898D-9EA8-5013-A40A10786C6E}"/>
              </a:ext>
            </a:extLst>
          </p:cNvPr>
          <p:cNvSpPr/>
          <p:nvPr/>
        </p:nvSpPr>
        <p:spPr>
          <a:xfrm>
            <a:off x="1633494" y="2221831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06" name="Rectangle 405">
            <a:extLst>
              <a:ext uri="{FF2B5EF4-FFF2-40B4-BE49-F238E27FC236}">
                <a16:creationId xmlns:a16="http://schemas.microsoft.com/office/drawing/2014/main" id="{B8E97F64-1155-F661-A515-23919EEB1026}"/>
              </a:ext>
            </a:extLst>
          </p:cNvPr>
          <p:cNvSpPr/>
          <p:nvPr/>
        </p:nvSpPr>
        <p:spPr>
          <a:xfrm>
            <a:off x="2084850" y="2221831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07" name="Rectangle 406">
            <a:extLst>
              <a:ext uri="{FF2B5EF4-FFF2-40B4-BE49-F238E27FC236}">
                <a16:creationId xmlns:a16="http://schemas.microsoft.com/office/drawing/2014/main" id="{47B6AD4A-3C9C-EEB1-3489-2DF567C041C4}"/>
              </a:ext>
            </a:extLst>
          </p:cNvPr>
          <p:cNvSpPr/>
          <p:nvPr/>
        </p:nvSpPr>
        <p:spPr>
          <a:xfrm>
            <a:off x="1176000" y="2689364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08" name="Rectangle 407">
            <a:extLst>
              <a:ext uri="{FF2B5EF4-FFF2-40B4-BE49-F238E27FC236}">
                <a16:creationId xmlns:a16="http://schemas.microsoft.com/office/drawing/2014/main" id="{F9601F5D-F3E6-3582-A736-37A58467A459}"/>
              </a:ext>
            </a:extLst>
          </p:cNvPr>
          <p:cNvSpPr/>
          <p:nvPr/>
        </p:nvSpPr>
        <p:spPr>
          <a:xfrm>
            <a:off x="1404747" y="2689364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09" name="Rectangle 408">
            <a:extLst>
              <a:ext uri="{FF2B5EF4-FFF2-40B4-BE49-F238E27FC236}">
                <a16:creationId xmlns:a16="http://schemas.microsoft.com/office/drawing/2014/main" id="{F27C05E6-4203-354E-0151-62DB92F51F70}"/>
              </a:ext>
            </a:extLst>
          </p:cNvPr>
          <p:cNvSpPr/>
          <p:nvPr/>
        </p:nvSpPr>
        <p:spPr>
          <a:xfrm>
            <a:off x="1633494" y="2689364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0" name="Rectangle 409">
            <a:extLst>
              <a:ext uri="{FF2B5EF4-FFF2-40B4-BE49-F238E27FC236}">
                <a16:creationId xmlns:a16="http://schemas.microsoft.com/office/drawing/2014/main" id="{7068268B-B848-65CE-E45A-6497414B1569}"/>
              </a:ext>
            </a:extLst>
          </p:cNvPr>
          <p:cNvSpPr/>
          <p:nvPr/>
        </p:nvSpPr>
        <p:spPr>
          <a:xfrm>
            <a:off x="2084850" y="2689364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1" name="TextBox 410">
            <a:extLst>
              <a:ext uri="{FF2B5EF4-FFF2-40B4-BE49-F238E27FC236}">
                <a16:creationId xmlns:a16="http://schemas.microsoft.com/office/drawing/2014/main" id="{3F0CF74A-5C0E-3CA4-7CF1-2C0CF344B12B}"/>
              </a:ext>
            </a:extLst>
          </p:cNvPr>
          <p:cNvSpPr txBox="1"/>
          <p:nvPr/>
        </p:nvSpPr>
        <p:spPr>
          <a:xfrm>
            <a:off x="1151682" y="1348022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412" name="TextBox 411">
            <a:extLst>
              <a:ext uri="{FF2B5EF4-FFF2-40B4-BE49-F238E27FC236}">
                <a16:creationId xmlns:a16="http://schemas.microsoft.com/office/drawing/2014/main" id="{50187C5A-651C-79E7-6E71-865FB11A753E}"/>
              </a:ext>
            </a:extLst>
          </p:cNvPr>
          <p:cNvSpPr txBox="1"/>
          <p:nvPr/>
        </p:nvSpPr>
        <p:spPr>
          <a:xfrm>
            <a:off x="882630" y="1621196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413" name="TextBox 412">
            <a:extLst>
              <a:ext uri="{FF2B5EF4-FFF2-40B4-BE49-F238E27FC236}">
                <a16:creationId xmlns:a16="http://schemas.microsoft.com/office/drawing/2014/main" id="{C5233F31-332F-DE46-7638-D5AA01273DE2}"/>
              </a:ext>
            </a:extLst>
          </p:cNvPr>
          <p:cNvSpPr txBox="1"/>
          <p:nvPr/>
        </p:nvSpPr>
        <p:spPr>
          <a:xfrm>
            <a:off x="784661" y="2647181"/>
            <a:ext cx="393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32</a:t>
            </a:r>
          </a:p>
        </p:txBody>
      </p:sp>
      <p:sp>
        <p:nvSpPr>
          <p:cNvPr id="414" name="TextBox 413">
            <a:extLst>
              <a:ext uri="{FF2B5EF4-FFF2-40B4-BE49-F238E27FC236}">
                <a16:creationId xmlns:a16="http://schemas.microsoft.com/office/drawing/2014/main" id="{97A0A11F-FC11-57D0-DF03-57A83709BDE8}"/>
              </a:ext>
            </a:extLst>
          </p:cNvPr>
          <p:cNvSpPr txBox="1"/>
          <p:nvPr/>
        </p:nvSpPr>
        <p:spPr>
          <a:xfrm rot="16200000">
            <a:off x="1069468" y="2433337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415" name="TextBox 414">
            <a:extLst>
              <a:ext uri="{FF2B5EF4-FFF2-40B4-BE49-F238E27FC236}">
                <a16:creationId xmlns:a16="http://schemas.microsoft.com/office/drawing/2014/main" id="{FBD6E718-6756-0E6B-03E6-13E6BC6B7556}"/>
              </a:ext>
            </a:extLst>
          </p:cNvPr>
          <p:cNvSpPr txBox="1"/>
          <p:nvPr/>
        </p:nvSpPr>
        <p:spPr>
          <a:xfrm rot="16200000">
            <a:off x="1298367" y="2433337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416" name="TextBox 415">
            <a:extLst>
              <a:ext uri="{FF2B5EF4-FFF2-40B4-BE49-F238E27FC236}">
                <a16:creationId xmlns:a16="http://schemas.microsoft.com/office/drawing/2014/main" id="{4935B417-F6E6-2936-C9FE-D8713AAA6125}"/>
              </a:ext>
            </a:extLst>
          </p:cNvPr>
          <p:cNvSpPr txBox="1"/>
          <p:nvPr/>
        </p:nvSpPr>
        <p:spPr>
          <a:xfrm rot="16200000">
            <a:off x="1541322" y="2433337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417" name="TextBox 416">
            <a:extLst>
              <a:ext uri="{FF2B5EF4-FFF2-40B4-BE49-F238E27FC236}">
                <a16:creationId xmlns:a16="http://schemas.microsoft.com/office/drawing/2014/main" id="{24F76B4E-C685-E228-774C-63CDD62DD3DB}"/>
              </a:ext>
            </a:extLst>
          </p:cNvPr>
          <p:cNvSpPr txBox="1"/>
          <p:nvPr/>
        </p:nvSpPr>
        <p:spPr>
          <a:xfrm rot="13500000">
            <a:off x="1779956" y="2448077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418" name="TextBox 417">
            <a:extLst>
              <a:ext uri="{FF2B5EF4-FFF2-40B4-BE49-F238E27FC236}">
                <a16:creationId xmlns:a16="http://schemas.microsoft.com/office/drawing/2014/main" id="{402454AF-DEAE-C411-985C-AA05D1D6BE00}"/>
              </a:ext>
            </a:extLst>
          </p:cNvPr>
          <p:cNvSpPr txBox="1"/>
          <p:nvPr/>
        </p:nvSpPr>
        <p:spPr>
          <a:xfrm rot="16200000">
            <a:off x="1978471" y="2433337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419" name="TextBox 418">
            <a:extLst>
              <a:ext uri="{FF2B5EF4-FFF2-40B4-BE49-F238E27FC236}">
                <a16:creationId xmlns:a16="http://schemas.microsoft.com/office/drawing/2014/main" id="{AE45D4AC-D0E5-8EB2-5D81-469A2FD6E8B8}"/>
              </a:ext>
            </a:extLst>
          </p:cNvPr>
          <p:cNvSpPr txBox="1"/>
          <p:nvPr/>
        </p:nvSpPr>
        <p:spPr>
          <a:xfrm>
            <a:off x="1807115" y="2597518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420" name="TextBox 419">
            <a:extLst>
              <a:ext uri="{FF2B5EF4-FFF2-40B4-BE49-F238E27FC236}">
                <a16:creationId xmlns:a16="http://schemas.microsoft.com/office/drawing/2014/main" id="{90C5A0E1-B441-D300-A54C-D19E1BC14CD3}"/>
              </a:ext>
            </a:extLst>
          </p:cNvPr>
          <p:cNvSpPr txBox="1"/>
          <p:nvPr/>
        </p:nvSpPr>
        <p:spPr>
          <a:xfrm>
            <a:off x="1807115" y="2123559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421" name="TextBox 420">
            <a:extLst>
              <a:ext uri="{FF2B5EF4-FFF2-40B4-BE49-F238E27FC236}">
                <a16:creationId xmlns:a16="http://schemas.microsoft.com/office/drawing/2014/main" id="{78CE70C8-CF95-F753-FC5F-AE3E2400378A}"/>
              </a:ext>
            </a:extLst>
          </p:cNvPr>
          <p:cNvSpPr txBox="1"/>
          <p:nvPr/>
        </p:nvSpPr>
        <p:spPr>
          <a:xfrm>
            <a:off x="1807115" y="1849996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422" name="TextBox 421">
            <a:extLst>
              <a:ext uri="{FF2B5EF4-FFF2-40B4-BE49-F238E27FC236}">
                <a16:creationId xmlns:a16="http://schemas.microsoft.com/office/drawing/2014/main" id="{06E7552F-1FDA-9CB5-F2C9-C742D34927EF}"/>
              </a:ext>
            </a:extLst>
          </p:cNvPr>
          <p:cNvSpPr txBox="1"/>
          <p:nvPr/>
        </p:nvSpPr>
        <p:spPr>
          <a:xfrm>
            <a:off x="1807115" y="1568585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423" name="TextBox 422">
            <a:extLst>
              <a:ext uri="{FF2B5EF4-FFF2-40B4-BE49-F238E27FC236}">
                <a16:creationId xmlns:a16="http://schemas.microsoft.com/office/drawing/2014/main" id="{D2ECB011-79FC-32BA-F1F5-312FFFC7F1A4}"/>
              </a:ext>
            </a:extLst>
          </p:cNvPr>
          <p:cNvSpPr txBox="1"/>
          <p:nvPr/>
        </p:nvSpPr>
        <p:spPr>
          <a:xfrm>
            <a:off x="1983453" y="1354969"/>
            <a:ext cx="393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32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B4F7D05-5834-0278-5DA5-DEC34D9B49A7}"/>
              </a:ext>
            </a:extLst>
          </p:cNvPr>
          <p:cNvSpPr txBox="1"/>
          <p:nvPr/>
        </p:nvSpPr>
        <p:spPr>
          <a:xfrm>
            <a:off x="0" y="4546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Discrete Cosine Transform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A00ACF-606C-A13E-DC43-AD07D1766995}"/>
              </a:ext>
            </a:extLst>
          </p:cNvPr>
          <p:cNvSpPr txBox="1"/>
          <p:nvPr/>
        </p:nvSpPr>
        <p:spPr>
          <a:xfrm>
            <a:off x="2356410" y="1627408"/>
            <a:ext cx="15941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32 X 32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Matrix of DCT Values for the RED channel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B5C1BA-D7B1-4A9C-5120-E8C2A4F652A7}"/>
              </a:ext>
            </a:extLst>
          </p:cNvPr>
          <p:cNvSpPr txBox="1"/>
          <p:nvPr/>
        </p:nvSpPr>
        <p:spPr>
          <a:xfrm>
            <a:off x="6060379" y="1627408"/>
            <a:ext cx="18837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32 X 32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Matrix of DCT Values for the GREEN channel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DFE5F4-E3ED-8990-20D1-95F0BD33E2D3}"/>
              </a:ext>
            </a:extLst>
          </p:cNvPr>
          <p:cNvSpPr txBox="1"/>
          <p:nvPr/>
        </p:nvSpPr>
        <p:spPr>
          <a:xfrm>
            <a:off x="9952758" y="1627408"/>
            <a:ext cx="18837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32 X 32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Matrix of DCT Values for the BLUE channel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26BFCB-050D-1FE6-470C-7561CEB6F3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13" b="1636"/>
          <a:stretch/>
        </p:blipFill>
        <p:spPr>
          <a:xfrm>
            <a:off x="3141975" y="3268355"/>
            <a:ext cx="3084986" cy="292686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7A0449E-334F-66E0-716C-D1B626505BAC}"/>
              </a:ext>
            </a:extLst>
          </p:cNvPr>
          <p:cNvGrpSpPr/>
          <p:nvPr/>
        </p:nvGrpSpPr>
        <p:grpSpPr>
          <a:xfrm>
            <a:off x="3493110" y="3608328"/>
            <a:ext cx="2685137" cy="2532704"/>
            <a:chOff x="1958402" y="2523943"/>
            <a:chExt cx="3559582" cy="335750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FBC076-82D2-274E-D04C-9F1ABAA19A43}"/>
                </a:ext>
              </a:extLst>
            </p:cNvPr>
            <p:cNvSpPr/>
            <p:nvPr/>
          </p:nvSpPr>
          <p:spPr>
            <a:xfrm>
              <a:off x="1958402" y="2523943"/>
              <a:ext cx="3559582" cy="3357507"/>
            </a:xfrm>
            <a:prstGeom prst="rect">
              <a:avLst/>
            </a:prstGeom>
            <a:solidFill>
              <a:srgbClr val="F5DDE2">
                <a:alpha val="49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92CE802-AC8A-0A57-133C-C6D77A23C922}"/>
                </a:ext>
              </a:extLst>
            </p:cNvPr>
            <p:cNvSpPr txBox="1"/>
            <p:nvPr/>
          </p:nvSpPr>
          <p:spPr>
            <a:xfrm>
              <a:off x="2511270" y="4006813"/>
              <a:ext cx="2355931" cy="612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711200" sx="102000" sy="102000" algn="ctr" rotWithShape="0">
                      <a:prstClr val="black">
                        <a:alpha val="83000"/>
                      </a:prstClr>
                    </a:outerShdw>
                  </a:effectLst>
                  <a:uLnTx/>
                  <a:uFillTx/>
                  <a:latin typeface="Outfit" pitchFamily="2" charset="0"/>
                  <a:ea typeface="+mn-ea"/>
                  <a:cs typeface="+mn-cs"/>
                </a:rPr>
                <a:t>Combined Frequencies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6E31FA-AB01-2DCA-1141-08BD2A92FB5F}"/>
              </a:ext>
            </a:extLst>
          </p:cNvPr>
          <p:cNvGrpSpPr/>
          <p:nvPr/>
        </p:nvGrpSpPr>
        <p:grpSpPr>
          <a:xfrm>
            <a:off x="3511356" y="3631447"/>
            <a:ext cx="2453002" cy="2428669"/>
            <a:chOff x="1905880" y="2493285"/>
            <a:chExt cx="3251849" cy="321959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3BAF3C7-4348-D1B7-48FF-7421C0842138}"/>
                </a:ext>
              </a:extLst>
            </p:cNvPr>
            <p:cNvSpPr/>
            <p:nvPr/>
          </p:nvSpPr>
          <p:spPr>
            <a:xfrm rot="5400000">
              <a:off x="1928871" y="2484018"/>
              <a:ext cx="3219592" cy="3238125"/>
            </a:xfrm>
            <a:prstGeom prst="rect">
              <a:avLst/>
            </a:prstGeom>
            <a:gradFill>
              <a:gsLst>
                <a:gs pos="0">
                  <a:srgbClr val="C5558D">
                    <a:lumMod val="83000"/>
                  </a:srgbClr>
                </a:gs>
                <a:gs pos="42000">
                  <a:srgbClr val="FFFFFF">
                    <a:alpha val="0"/>
                  </a:srgbClr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13000">
                      <a:srgbClr val="C5558D"/>
                    </a:gs>
                    <a:gs pos="77000">
                      <a:srgbClr val="FFFFFF"/>
                    </a:gs>
                  </a:gsLst>
                  <a:lin ang="18900000" scaled="1"/>
                </a:gra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2250714-1550-41A8-07EF-3BB5FEE148D9}"/>
                </a:ext>
              </a:extLst>
            </p:cNvPr>
            <p:cNvSpPr txBox="1"/>
            <p:nvPr/>
          </p:nvSpPr>
          <p:spPr>
            <a:xfrm>
              <a:off x="1905880" y="2564876"/>
              <a:ext cx="1173205" cy="367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CF2F5"/>
                  </a:solidFill>
                  <a:effectLst>
                    <a:outerShdw blurRad="711200" sx="102000" sy="102000" algn="ctr" rotWithShape="0">
                      <a:prstClr val="black">
                        <a:alpha val="83000"/>
                      </a:prstClr>
                    </a:outerShdw>
                  </a:effectLst>
                  <a:uLnTx/>
                  <a:uFillTx/>
                  <a:latin typeface="Outfit" pitchFamily="2" charset="0"/>
                  <a:ea typeface="+mn-ea"/>
                  <a:cs typeface="+mn-cs"/>
                </a:rPr>
                <a:t>Low Freq.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4BBE33-422A-3FE1-75BC-F555D7CAB346}"/>
              </a:ext>
            </a:extLst>
          </p:cNvPr>
          <p:cNvGrpSpPr/>
          <p:nvPr/>
        </p:nvGrpSpPr>
        <p:grpSpPr>
          <a:xfrm>
            <a:off x="3806480" y="3746242"/>
            <a:ext cx="2444580" cy="2428669"/>
            <a:chOff x="2271772" y="2661858"/>
            <a:chExt cx="3240685" cy="321959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BC18CA0-1AA3-8442-469A-C8906B90A864}"/>
                </a:ext>
              </a:extLst>
            </p:cNvPr>
            <p:cNvSpPr/>
            <p:nvPr/>
          </p:nvSpPr>
          <p:spPr>
            <a:xfrm rot="16200000">
              <a:off x="2281039" y="2652591"/>
              <a:ext cx="3219592" cy="3238125"/>
            </a:xfrm>
            <a:prstGeom prst="rect">
              <a:avLst/>
            </a:prstGeom>
            <a:gradFill>
              <a:gsLst>
                <a:gs pos="0">
                  <a:srgbClr val="2E9274">
                    <a:lumMod val="60000"/>
                    <a:lumOff val="40000"/>
                  </a:srgbClr>
                </a:gs>
                <a:gs pos="55000">
                  <a:srgbClr val="FFFFFF">
                    <a:alpha val="0"/>
                  </a:srgbClr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3000">
                      <a:srgbClr val="C5558D"/>
                    </a:gs>
                    <a:gs pos="77000">
                      <a:srgbClr val="FFFFFF"/>
                    </a:gs>
                  </a:gsLst>
                  <a:lin ang="18900000" scaled="1"/>
                </a:gra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000DD0E-81F8-1F2B-CB97-D40AA513E1AE}"/>
                </a:ext>
              </a:extLst>
            </p:cNvPr>
            <p:cNvSpPr txBox="1"/>
            <p:nvPr/>
          </p:nvSpPr>
          <p:spPr>
            <a:xfrm>
              <a:off x="4339254" y="5184328"/>
              <a:ext cx="1173203" cy="612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E5FFF6"/>
                  </a:solidFill>
                  <a:effectLst>
                    <a:outerShdw blurRad="711200" sx="102000" sy="102000" algn="ctr" rotWithShape="0">
                      <a:prstClr val="black">
                        <a:alpha val="83000"/>
                      </a:prstClr>
                    </a:outerShdw>
                  </a:effectLst>
                  <a:uLnTx/>
                  <a:uFillTx/>
                  <a:latin typeface="Outfit" pitchFamily="2" charset="0"/>
                  <a:ea typeface="+mn-ea"/>
                  <a:cs typeface="+mn-cs"/>
                </a:rPr>
                <a:t>High Freq.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7DCBE32-5D99-6C1B-21D8-012A00FF735E}"/>
              </a:ext>
            </a:extLst>
          </p:cNvPr>
          <p:cNvGrpSpPr/>
          <p:nvPr/>
        </p:nvGrpSpPr>
        <p:grpSpPr>
          <a:xfrm>
            <a:off x="7068549" y="5023167"/>
            <a:ext cx="913721" cy="913721"/>
            <a:chOff x="1460664" y="3280044"/>
            <a:chExt cx="1211284" cy="1211284"/>
          </a:xfrm>
        </p:grpSpPr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6E66285D-F07D-3AC5-EF9B-4A9AF0F48EC4}"/>
                </a:ext>
              </a:extLst>
            </p:cNvPr>
            <p:cNvSpPr/>
            <p:nvPr/>
          </p:nvSpPr>
          <p:spPr>
            <a:xfrm rot="10800000">
              <a:off x="1460664" y="3280044"/>
              <a:ext cx="1211284" cy="1211284"/>
            </a:xfrm>
            <a:prstGeom prst="rtTriangl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" name="Right Triangle 19">
              <a:extLst>
                <a:ext uri="{FF2B5EF4-FFF2-40B4-BE49-F238E27FC236}">
                  <a16:creationId xmlns:a16="http://schemas.microsoft.com/office/drawing/2014/main" id="{09C94FF4-D347-D860-514A-7B6504D6672A}"/>
                </a:ext>
              </a:extLst>
            </p:cNvPr>
            <p:cNvSpPr/>
            <p:nvPr/>
          </p:nvSpPr>
          <p:spPr>
            <a:xfrm>
              <a:off x="1460664" y="3280044"/>
              <a:ext cx="1211284" cy="1211284"/>
            </a:xfrm>
            <a:prstGeom prst="rtTriangle">
              <a:avLst/>
            </a:prstGeom>
            <a:solidFill>
              <a:srgbClr val="C8F7E9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391926CE-19A0-06BC-E0EA-A407F5DA257B}"/>
              </a:ext>
            </a:extLst>
          </p:cNvPr>
          <p:cNvSpPr/>
          <p:nvPr/>
        </p:nvSpPr>
        <p:spPr>
          <a:xfrm>
            <a:off x="7053309" y="3727171"/>
            <a:ext cx="913721" cy="913721"/>
          </a:xfrm>
          <a:prstGeom prst="rect">
            <a:avLst/>
          </a:prstGeom>
          <a:gradFill flip="none" rotWithShape="1">
            <a:gsLst>
              <a:gs pos="13000">
                <a:srgbClr val="C5558D"/>
              </a:gs>
              <a:gs pos="77000">
                <a:srgbClr val="FFFFFF"/>
              </a:gs>
            </a:gsLst>
            <a:lin ang="18900000" scaled="1"/>
            <a:tileRect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2C04E3-7D3B-BD79-DC8C-E9A09034C10C}"/>
              </a:ext>
            </a:extLst>
          </p:cNvPr>
          <p:cNvSpPr txBox="1"/>
          <p:nvPr/>
        </p:nvSpPr>
        <p:spPr>
          <a:xfrm>
            <a:off x="7979350" y="4990190"/>
            <a:ext cx="1653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High Frequency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8E97DF-A90A-EA9C-0400-D6A180AF1091}"/>
              </a:ext>
            </a:extLst>
          </p:cNvPr>
          <p:cNvSpPr txBox="1"/>
          <p:nvPr/>
        </p:nvSpPr>
        <p:spPr>
          <a:xfrm>
            <a:off x="7900930" y="3698605"/>
            <a:ext cx="1687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Low Frequency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453E18-E53A-FF49-B2B3-4B6EAAE68DBC}"/>
              </a:ext>
            </a:extLst>
          </p:cNvPr>
          <p:cNvSpPr txBox="1"/>
          <p:nvPr/>
        </p:nvSpPr>
        <p:spPr>
          <a:xfrm>
            <a:off x="8052243" y="3919250"/>
            <a:ext cx="1389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Quantifies subtle changes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08ABF0-6442-C13A-2316-157847C09C15}"/>
              </a:ext>
            </a:extLst>
          </p:cNvPr>
          <p:cNvSpPr txBox="1"/>
          <p:nvPr/>
        </p:nvSpPr>
        <p:spPr>
          <a:xfrm>
            <a:off x="8085810" y="5273692"/>
            <a:ext cx="1389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Sudden changes in pixel values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1F101C-0956-E037-D1A1-B7517E9CF766}"/>
              </a:ext>
            </a:extLst>
          </p:cNvPr>
          <p:cNvSpPr txBox="1"/>
          <p:nvPr/>
        </p:nvSpPr>
        <p:spPr>
          <a:xfrm>
            <a:off x="8085810" y="5654043"/>
            <a:ext cx="1389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Edges, borders, fine textures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309929-296C-564F-F1F4-C6106F53AB41}"/>
              </a:ext>
            </a:extLst>
          </p:cNvPr>
          <p:cNvSpPr txBox="1"/>
          <p:nvPr/>
        </p:nvSpPr>
        <p:spPr>
          <a:xfrm>
            <a:off x="8085812" y="4332691"/>
            <a:ext cx="13891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Smooth gradients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20E4C01-2E24-3A49-782F-3D28CD662CE9}"/>
              </a:ext>
            </a:extLst>
          </p:cNvPr>
          <p:cNvSpPr txBox="1"/>
          <p:nvPr/>
        </p:nvSpPr>
        <p:spPr>
          <a:xfrm>
            <a:off x="3259938" y="6322560"/>
            <a:ext cx="2796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Example 8x8 DCT Matrix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EEEA9F8-AA62-298C-8638-103FE90A234F}"/>
              </a:ext>
            </a:extLst>
          </p:cNvPr>
          <p:cNvGrpSpPr/>
          <p:nvPr/>
        </p:nvGrpSpPr>
        <p:grpSpPr>
          <a:xfrm>
            <a:off x="3493111" y="3257378"/>
            <a:ext cx="2685136" cy="382111"/>
            <a:chOff x="1710483" y="1987802"/>
            <a:chExt cx="3559582" cy="50655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1722068-5854-8EF2-0FFE-E1FDEEF9A990}"/>
                </a:ext>
              </a:extLst>
            </p:cNvPr>
            <p:cNvSpPr/>
            <p:nvPr/>
          </p:nvSpPr>
          <p:spPr>
            <a:xfrm>
              <a:off x="1710483" y="1987802"/>
              <a:ext cx="3559582" cy="506550"/>
            </a:xfrm>
            <a:prstGeom prst="rect">
              <a:avLst/>
            </a:prstGeom>
            <a:solidFill>
              <a:srgbClr val="F5DDE2">
                <a:alpha val="49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B55E1A0-2331-986A-D094-469032920D16}"/>
                </a:ext>
              </a:extLst>
            </p:cNvPr>
            <p:cNvSpPr txBox="1"/>
            <p:nvPr/>
          </p:nvSpPr>
          <p:spPr>
            <a:xfrm>
              <a:off x="2121962" y="2071800"/>
              <a:ext cx="2638712" cy="367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711200" sx="102000" sy="102000" algn="ctr" rotWithShape="0">
                      <a:prstClr val="black">
                        <a:alpha val="83000"/>
                      </a:prstClr>
                    </a:outerShdw>
                  </a:effectLst>
                  <a:uLnTx/>
                  <a:uFillTx/>
                  <a:latin typeface="Outfit" pitchFamily="2" charset="0"/>
                  <a:ea typeface="+mn-ea"/>
                  <a:cs typeface="+mn-cs"/>
                </a:rPr>
                <a:t>Horizontal  Frequencies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660F0D2-8A01-85E2-08B7-BDAB1ABEFA38}"/>
              </a:ext>
            </a:extLst>
          </p:cNvPr>
          <p:cNvGrpSpPr/>
          <p:nvPr/>
        </p:nvGrpSpPr>
        <p:grpSpPr>
          <a:xfrm>
            <a:off x="3167533" y="3608327"/>
            <a:ext cx="331248" cy="2555830"/>
            <a:chOff x="1456765" y="2295957"/>
            <a:chExt cx="548781" cy="338816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586B683-F608-A5CD-6DB2-8DEC8E480D93}"/>
                </a:ext>
              </a:extLst>
            </p:cNvPr>
            <p:cNvSpPr/>
            <p:nvPr/>
          </p:nvSpPr>
          <p:spPr>
            <a:xfrm rot="16200000">
              <a:off x="38344" y="3716919"/>
              <a:ext cx="3388164" cy="546240"/>
            </a:xfrm>
            <a:prstGeom prst="rect">
              <a:avLst/>
            </a:prstGeom>
            <a:solidFill>
              <a:srgbClr val="F5DDE2">
                <a:alpha val="49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17F596E-524D-D385-8BC4-C578FFD91445}"/>
                </a:ext>
              </a:extLst>
            </p:cNvPr>
            <p:cNvSpPr txBox="1"/>
            <p:nvPr/>
          </p:nvSpPr>
          <p:spPr>
            <a:xfrm rot="16200000">
              <a:off x="449184" y="3831880"/>
              <a:ext cx="2382370" cy="367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711200" sx="102000" sy="102000" algn="ctr" rotWithShape="0">
                      <a:prstClr val="black">
                        <a:alpha val="83000"/>
                      </a:prstClr>
                    </a:outerShdw>
                  </a:effectLst>
                  <a:uLnTx/>
                  <a:uFillTx/>
                  <a:latin typeface="Outfit" pitchFamily="2" charset="0"/>
                  <a:ea typeface="+mn-ea"/>
                  <a:cs typeface="+mn-cs"/>
                </a:rPr>
                <a:t>Vertical  Frequencies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FE6C853-1EAB-04EA-7D0C-D029E2FD2917}"/>
              </a:ext>
            </a:extLst>
          </p:cNvPr>
          <p:cNvGrpSpPr/>
          <p:nvPr/>
        </p:nvGrpSpPr>
        <p:grpSpPr>
          <a:xfrm>
            <a:off x="1823465" y="3209130"/>
            <a:ext cx="1376611" cy="338554"/>
            <a:chOff x="981525" y="3029802"/>
            <a:chExt cx="1376611" cy="338554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216E76D-29E2-5F23-A86C-3E9B72E537FC}"/>
                </a:ext>
              </a:extLst>
            </p:cNvPr>
            <p:cNvSpPr txBox="1"/>
            <p:nvPr/>
          </p:nvSpPr>
          <p:spPr>
            <a:xfrm>
              <a:off x="981525" y="3029802"/>
              <a:ext cx="11955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Brightness</a:t>
              </a:r>
            </a:p>
          </p:txBody>
        </p:sp>
        <p:sp>
          <p:nvSpPr>
            <p:cNvPr id="37" name="Arrow: Right 36">
              <a:extLst>
                <a:ext uri="{FF2B5EF4-FFF2-40B4-BE49-F238E27FC236}">
                  <a16:creationId xmlns:a16="http://schemas.microsoft.com/office/drawing/2014/main" id="{4AE01B2C-72F4-7762-D6E1-B8FCEAC4D3CD}"/>
                </a:ext>
              </a:extLst>
            </p:cNvPr>
            <p:cNvSpPr/>
            <p:nvPr/>
          </p:nvSpPr>
          <p:spPr>
            <a:xfrm>
              <a:off x="2152904" y="3156896"/>
              <a:ext cx="205232" cy="179648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1000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43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331B21-C7EC-F71B-7B25-E956B7AA0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6596FF81-A144-FD87-7774-B75B5B7E3DDD}"/>
              </a:ext>
            </a:extLst>
          </p:cNvPr>
          <p:cNvSpPr txBox="1"/>
          <p:nvPr/>
        </p:nvSpPr>
        <p:spPr>
          <a:xfrm>
            <a:off x="306994" y="-110040"/>
            <a:ext cx="11578012" cy="21816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Proposed Solutions: Xception</a:t>
            </a:r>
          </a:p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5632F9B4-C21C-490E-2AEE-53184102DD85}"/>
              </a:ext>
            </a:extLst>
          </p:cNvPr>
          <p:cNvSpPr/>
          <p:nvPr/>
        </p:nvSpPr>
        <p:spPr>
          <a:xfrm>
            <a:off x="4245206" y="1082695"/>
            <a:ext cx="7725323" cy="2786002"/>
          </a:xfrm>
          <a:prstGeom prst="roundRect">
            <a:avLst>
              <a:gd name="adj" fmla="val 2134"/>
            </a:avLst>
          </a:prstGeom>
          <a:noFill/>
          <a:ln w="76200">
            <a:solidFill>
              <a:srgbClr val="AB9B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42397E-051C-314D-E33B-3E31AE64B490}"/>
              </a:ext>
            </a:extLst>
          </p:cNvPr>
          <p:cNvSpPr txBox="1"/>
          <p:nvPr/>
        </p:nvSpPr>
        <p:spPr>
          <a:xfrm>
            <a:off x="4602672" y="2583092"/>
            <a:ext cx="2082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Similar to CNN but looks at image details more carefully.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3B40C90-731C-644E-3621-A5082766A166}"/>
              </a:ext>
            </a:extLst>
          </p:cNvPr>
          <p:cNvSpPr txBox="1"/>
          <p:nvPr/>
        </p:nvSpPr>
        <p:spPr>
          <a:xfrm>
            <a:off x="6922667" y="2564861"/>
            <a:ext cx="2228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Studies each feature separately, then combines features.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F137553-172D-25DD-6443-DB377EB83FED}"/>
              </a:ext>
            </a:extLst>
          </p:cNvPr>
          <p:cNvSpPr txBox="1"/>
          <p:nvPr/>
        </p:nvSpPr>
        <p:spPr>
          <a:xfrm>
            <a:off x="9520206" y="2599588"/>
            <a:ext cx="1930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Faster and more accurate in classifying  images.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B42BC6B-A1A5-52D9-2A74-DAFD705EC487}"/>
              </a:ext>
            </a:extLst>
          </p:cNvPr>
          <p:cNvSpPr/>
          <p:nvPr/>
        </p:nvSpPr>
        <p:spPr>
          <a:xfrm>
            <a:off x="310208" y="1082694"/>
            <a:ext cx="3802325" cy="5423614"/>
          </a:xfrm>
          <a:prstGeom prst="roundRect">
            <a:avLst>
              <a:gd name="adj" fmla="val 2134"/>
            </a:avLst>
          </a:prstGeom>
          <a:noFill/>
          <a:ln w="76200">
            <a:solidFill>
              <a:srgbClr val="AB9B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Cube 38">
            <a:extLst>
              <a:ext uri="{FF2B5EF4-FFF2-40B4-BE49-F238E27FC236}">
                <a16:creationId xmlns:a16="http://schemas.microsoft.com/office/drawing/2014/main" id="{B594F60C-6F28-E219-2108-9F2D16764C5A}"/>
              </a:ext>
            </a:extLst>
          </p:cNvPr>
          <p:cNvSpPr/>
          <p:nvPr/>
        </p:nvSpPr>
        <p:spPr>
          <a:xfrm rot="5400000">
            <a:off x="1561197" y="359756"/>
            <a:ext cx="569566" cy="2897558"/>
          </a:xfrm>
          <a:prstGeom prst="cube">
            <a:avLst>
              <a:gd name="adj" fmla="val 79674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06482C8-9922-9881-353F-A8F2F3D0861F}"/>
              </a:ext>
            </a:extLst>
          </p:cNvPr>
          <p:cNvCxnSpPr>
            <a:cxnSpLocks/>
          </p:cNvCxnSpPr>
          <p:nvPr/>
        </p:nvCxnSpPr>
        <p:spPr>
          <a:xfrm>
            <a:off x="1854196" y="1858865"/>
            <a:ext cx="0" cy="420494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ube 40">
            <a:extLst>
              <a:ext uri="{FF2B5EF4-FFF2-40B4-BE49-F238E27FC236}">
                <a16:creationId xmlns:a16="http://schemas.microsoft.com/office/drawing/2014/main" id="{485271B1-8733-FF8B-83B7-1D92293BD973}"/>
              </a:ext>
            </a:extLst>
          </p:cNvPr>
          <p:cNvSpPr/>
          <p:nvPr/>
        </p:nvSpPr>
        <p:spPr>
          <a:xfrm rot="5400000">
            <a:off x="1648927" y="1263691"/>
            <a:ext cx="394107" cy="2004949"/>
          </a:xfrm>
          <a:prstGeom prst="cube">
            <a:avLst>
              <a:gd name="adj" fmla="val 7967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Cube 41">
            <a:extLst>
              <a:ext uri="{FF2B5EF4-FFF2-40B4-BE49-F238E27FC236}">
                <a16:creationId xmlns:a16="http://schemas.microsoft.com/office/drawing/2014/main" id="{0EB09731-11DE-6CD1-AA3A-026E5FFBEB32}"/>
              </a:ext>
            </a:extLst>
          </p:cNvPr>
          <p:cNvSpPr/>
          <p:nvPr/>
        </p:nvSpPr>
        <p:spPr>
          <a:xfrm rot="5400000">
            <a:off x="1648927" y="1682828"/>
            <a:ext cx="394107" cy="2004949"/>
          </a:xfrm>
          <a:prstGeom prst="cube">
            <a:avLst>
              <a:gd name="adj" fmla="val 7967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Cube 42">
            <a:extLst>
              <a:ext uri="{FF2B5EF4-FFF2-40B4-BE49-F238E27FC236}">
                <a16:creationId xmlns:a16="http://schemas.microsoft.com/office/drawing/2014/main" id="{A4906FD7-6CC5-13A2-386B-7061A522AC32}"/>
              </a:ext>
            </a:extLst>
          </p:cNvPr>
          <p:cNvSpPr/>
          <p:nvPr/>
        </p:nvSpPr>
        <p:spPr>
          <a:xfrm rot="5400000">
            <a:off x="1648927" y="2101964"/>
            <a:ext cx="394107" cy="2004949"/>
          </a:xfrm>
          <a:prstGeom prst="cube">
            <a:avLst>
              <a:gd name="adj" fmla="val 7967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1A65D40A-4826-45E0-5CE6-AC2751205A66}"/>
              </a:ext>
            </a:extLst>
          </p:cNvPr>
          <p:cNvSpPr/>
          <p:nvPr/>
        </p:nvSpPr>
        <p:spPr>
          <a:xfrm rot="5400000">
            <a:off x="1648927" y="2521101"/>
            <a:ext cx="394107" cy="2004949"/>
          </a:xfrm>
          <a:prstGeom prst="cube">
            <a:avLst>
              <a:gd name="adj" fmla="val 7967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34BDEA96-01C8-9B6A-D286-E48008282928}"/>
              </a:ext>
            </a:extLst>
          </p:cNvPr>
          <p:cNvSpPr/>
          <p:nvPr/>
        </p:nvSpPr>
        <p:spPr>
          <a:xfrm rot="5400000">
            <a:off x="1648927" y="2940238"/>
            <a:ext cx="394107" cy="2004949"/>
          </a:xfrm>
          <a:prstGeom prst="cube">
            <a:avLst>
              <a:gd name="adj" fmla="val 7967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Cube 45">
            <a:extLst>
              <a:ext uri="{FF2B5EF4-FFF2-40B4-BE49-F238E27FC236}">
                <a16:creationId xmlns:a16="http://schemas.microsoft.com/office/drawing/2014/main" id="{EA99F931-261D-E5BF-D554-BC446E3EDB01}"/>
              </a:ext>
            </a:extLst>
          </p:cNvPr>
          <p:cNvSpPr/>
          <p:nvPr/>
        </p:nvSpPr>
        <p:spPr>
          <a:xfrm rot="5400000">
            <a:off x="1648927" y="3359374"/>
            <a:ext cx="394107" cy="2004949"/>
          </a:xfrm>
          <a:prstGeom prst="cube">
            <a:avLst>
              <a:gd name="adj" fmla="val 7967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Cube 46">
            <a:extLst>
              <a:ext uri="{FF2B5EF4-FFF2-40B4-BE49-F238E27FC236}">
                <a16:creationId xmlns:a16="http://schemas.microsoft.com/office/drawing/2014/main" id="{0015CA22-D297-49F8-4AD5-B9DFA74ED01C}"/>
              </a:ext>
            </a:extLst>
          </p:cNvPr>
          <p:cNvSpPr/>
          <p:nvPr/>
        </p:nvSpPr>
        <p:spPr>
          <a:xfrm rot="5400000">
            <a:off x="1648927" y="3778511"/>
            <a:ext cx="394107" cy="2004949"/>
          </a:xfrm>
          <a:prstGeom prst="cube">
            <a:avLst>
              <a:gd name="adj" fmla="val 7967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Cube 47">
            <a:extLst>
              <a:ext uri="{FF2B5EF4-FFF2-40B4-BE49-F238E27FC236}">
                <a16:creationId xmlns:a16="http://schemas.microsoft.com/office/drawing/2014/main" id="{5B15CDC5-7AC2-8EE1-FC57-A43CE0C44D42}"/>
              </a:ext>
            </a:extLst>
          </p:cNvPr>
          <p:cNvSpPr/>
          <p:nvPr/>
        </p:nvSpPr>
        <p:spPr>
          <a:xfrm rot="5400000">
            <a:off x="1648927" y="4197649"/>
            <a:ext cx="394107" cy="2004949"/>
          </a:xfrm>
          <a:prstGeom prst="cube">
            <a:avLst>
              <a:gd name="adj" fmla="val 7967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A40B75E-C6E6-5E65-FDEB-ACD3B94C7891}"/>
              </a:ext>
            </a:extLst>
          </p:cNvPr>
          <p:cNvCxnSpPr>
            <a:cxnSpLocks/>
          </p:cNvCxnSpPr>
          <p:nvPr/>
        </p:nvCxnSpPr>
        <p:spPr>
          <a:xfrm>
            <a:off x="1854196" y="5219210"/>
            <a:ext cx="0" cy="420494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Arrow: Curved Up 49">
            <a:extLst>
              <a:ext uri="{FF2B5EF4-FFF2-40B4-BE49-F238E27FC236}">
                <a16:creationId xmlns:a16="http://schemas.microsoft.com/office/drawing/2014/main" id="{CBB9B278-3811-3BC6-4549-CFD48765010D}"/>
              </a:ext>
            </a:extLst>
          </p:cNvPr>
          <p:cNvSpPr/>
          <p:nvPr/>
        </p:nvSpPr>
        <p:spPr>
          <a:xfrm rot="5400000">
            <a:off x="950578" y="3577884"/>
            <a:ext cx="394109" cy="1413125"/>
          </a:xfrm>
          <a:prstGeom prst="curvedUpArrow">
            <a:avLst>
              <a:gd name="adj1" fmla="val 15426"/>
              <a:gd name="adj2" fmla="val 15426"/>
              <a:gd name="adj3" fmla="val 272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Arrow: Curved Up 50">
            <a:extLst>
              <a:ext uri="{FF2B5EF4-FFF2-40B4-BE49-F238E27FC236}">
                <a16:creationId xmlns:a16="http://schemas.microsoft.com/office/drawing/2014/main" id="{385C085E-021C-311E-44B4-CAB1BC297B58}"/>
              </a:ext>
            </a:extLst>
          </p:cNvPr>
          <p:cNvSpPr/>
          <p:nvPr/>
        </p:nvSpPr>
        <p:spPr>
          <a:xfrm rot="5400000">
            <a:off x="937383" y="4023080"/>
            <a:ext cx="420500" cy="1413125"/>
          </a:xfrm>
          <a:prstGeom prst="curvedUpArrow">
            <a:avLst>
              <a:gd name="adj1" fmla="val 15426"/>
              <a:gd name="adj2" fmla="val 15426"/>
              <a:gd name="adj3" fmla="val 272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Arrow: Curved Up 51">
            <a:extLst>
              <a:ext uri="{FF2B5EF4-FFF2-40B4-BE49-F238E27FC236}">
                <a16:creationId xmlns:a16="http://schemas.microsoft.com/office/drawing/2014/main" id="{F6B07674-5EAD-E895-1E3E-11A3F592C440}"/>
              </a:ext>
            </a:extLst>
          </p:cNvPr>
          <p:cNvSpPr/>
          <p:nvPr/>
        </p:nvSpPr>
        <p:spPr>
          <a:xfrm rot="5400000">
            <a:off x="950579" y="3162384"/>
            <a:ext cx="394108" cy="1413125"/>
          </a:xfrm>
          <a:prstGeom prst="curvedUpArrow">
            <a:avLst>
              <a:gd name="adj1" fmla="val 15426"/>
              <a:gd name="adj2" fmla="val 15426"/>
              <a:gd name="adj3" fmla="val 272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Arrow: Curved Up 52">
            <a:extLst>
              <a:ext uri="{FF2B5EF4-FFF2-40B4-BE49-F238E27FC236}">
                <a16:creationId xmlns:a16="http://schemas.microsoft.com/office/drawing/2014/main" id="{1596F55B-2DBB-64BC-B1A1-BBCA36007B34}"/>
              </a:ext>
            </a:extLst>
          </p:cNvPr>
          <p:cNvSpPr/>
          <p:nvPr/>
        </p:nvSpPr>
        <p:spPr>
          <a:xfrm rot="5400000">
            <a:off x="937382" y="2769434"/>
            <a:ext cx="420499" cy="1413126"/>
          </a:xfrm>
          <a:prstGeom prst="curvedUpArrow">
            <a:avLst>
              <a:gd name="adj1" fmla="val 15426"/>
              <a:gd name="adj2" fmla="val 15426"/>
              <a:gd name="adj3" fmla="val 272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Arrow: Curved Up 53">
            <a:extLst>
              <a:ext uri="{FF2B5EF4-FFF2-40B4-BE49-F238E27FC236}">
                <a16:creationId xmlns:a16="http://schemas.microsoft.com/office/drawing/2014/main" id="{E0E0A8C3-701A-26B0-C286-4E4FB140CFBB}"/>
              </a:ext>
            </a:extLst>
          </p:cNvPr>
          <p:cNvSpPr/>
          <p:nvPr/>
        </p:nvSpPr>
        <p:spPr>
          <a:xfrm rot="5400000">
            <a:off x="937382" y="2341105"/>
            <a:ext cx="420499" cy="1413126"/>
          </a:xfrm>
          <a:prstGeom prst="curvedUpArrow">
            <a:avLst>
              <a:gd name="adj1" fmla="val 15426"/>
              <a:gd name="adj2" fmla="val 15426"/>
              <a:gd name="adj3" fmla="val 272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Arrow: Curved Up 54">
            <a:extLst>
              <a:ext uri="{FF2B5EF4-FFF2-40B4-BE49-F238E27FC236}">
                <a16:creationId xmlns:a16="http://schemas.microsoft.com/office/drawing/2014/main" id="{0EF40F79-F2AE-66F7-710C-4BC51A97E706}"/>
              </a:ext>
            </a:extLst>
          </p:cNvPr>
          <p:cNvSpPr/>
          <p:nvPr/>
        </p:nvSpPr>
        <p:spPr>
          <a:xfrm rot="5400000">
            <a:off x="937384" y="1885072"/>
            <a:ext cx="420498" cy="1413125"/>
          </a:xfrm>
          <a:prstGeom prst="curvedUpArrow">
            <a:avLst>
              <a:gd name="adj1" fmla="val 15426"/>
              <a:gd name="adj2" fmla="val 15426"/>
              <a:gd name="adj3" fmla="val 272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6B12E2E-96BA-567D-D895-8BB139E0AE42}"/>
              </a:ext>
            </a:extLst>
          </p:cNvPr>
          <p:cNvCxnSpPr>
            <a:cxnSpLocks/>
          </p:cNvCxnSpPr>
          <p:nvPr/>
        </p:nvCxnSpPr>
        <p:spPr>
          <a:xfrm>
            <a:off x="1854197" y="2280191"/>
            <a:ext cx="0" cy="208057"/>
          </a:xfrm>
          <a:prstGeom prst="line">
            <a:avLst/>
          </a:prstGeom>
          <a:ln w="38100">
            <a:solidFill>
              <a:srgbClr val="6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570EF38-29D9-D5D4-D075-AB4846FEC99F}"/>
              </a:ext>
            </a:extLst>
          </p:cNvPr>
          <p:cNvCxnSpPr>
            <a:cxnSpLocks/>
          </p:cNvCxnSpPr>
          <p:nvPr/>
        </p:nvCxnSpPr>
        <p:spPr>
          <a:xfrm>
            <a:off x="1854197" y="2738849"/>
            <a:ext cx="0" cy="168536"/>
          </a:xfrm>
          <a:prstGeom prst="line">
            <a:avLst/>
          </a:prstGeom>
          <a:ln w="38100">
            <a:solidFill>
              <a:srgbClr val="6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A14EFAE-9774-E8B0-1A62-FA594F36C3CB}"/>
              </a:ext>
            </a:extLst>
          </p:cNvPr>
          <p:cNvCxnSpPr>
            <a:cxnSpLocks/>
          </p:cNvCxnSpPr>
          <p:nvPr/>
        </p:nvCxnSpPr>
        <p:spPr>
          <a:xfrm>
            <a:off x="1854196" y="3188055"/>
            <a:ext cx="0" cy="133828"/>
          </a:xfrm>
          <a:prstGeom prst="line">
            <a:avLst/>
          </a:prstGeom>
          <a:ln w="38100">
            <a:solidFill>
              <a:srgbClr val="604A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2ECD1FC-1C3F-B150-78CE-AE5B6514EE1A}"/>
              </a:ext>
            </a:extLst>
          </p:cNvPr>
          <p:cNvCxnSpPr>
            <a:cxnSpLocks/>
          </p:cNvCxnSpPr>
          <p:nvPr/>
        </p:nvCxnSpPr>
        <p:spPr>
          <a:xfrm>
            <a:off x="1854197" y="3578193"/>
            <a:ext cx="0" cy="167465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7D04CB9-41AE-E8FE-D01E-73B205F15237}"/>
              </a:ext>
            </a:extLst>
          </p:cNvPr>
          <p:cNvCxnSpPr>
            <a:cxnSpLocks/>
          </p:cNvCxnSpPr>
          <p:nvPr/>
        </p:nvCxnSpPr>
        <p:spPr>
          <a:xfrm>
            <a:off x="1854196" y="3993243"/>
            <a:ext cx="0" cy="171552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CC32C86-6017-4989-5EAE-D4233406AED0}"/>
              </a:ext>
            </a:extLst>
          </p:cNvPr>
          <p:cNvCxnSpPr>
            <a:cxnSpLocks/>
          </p:cNvCxnSpPr>
          <p:nvPr/>
        </p:nvCxnSpPr>
        <p:spPr>
          <a:xfrm>
            <a:off x="1854197" y="4407367"/>
            <a:ext cx="0" cy="151535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8904F6F-77C8-B919-9E13-2BA4F963EBA0}"/>
              </a:ext>
            </a:extLst>
          </p:cNvPr>
          <p:cNvCxnSpPr>
            <a:cxnSpLocks/>
          </p:cNvCxnSpPr>
          <p:nvPr/>
        </p:nvCxnSpPr>
        <p:spPr>
          <a:xfrm>
            <a:off x="1854197" y="4800931"/>
            <a:ext cx="0" cy="202138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F6A4B31A-7E92-D148-C3AB-1338AAC87F95}"/>
              </a:ext>
            </a:extLst>
          </p:cNvPr>
          <p:cNvGrpSpPr/>
          <p:nvPr/>
        </p:nvGrpSpPr>
        <p:grpSpPr>
          <a:xfrm>
            <a:off x="1772177" y="2203991"/>
            <a:ext cx="148833" cy="141861"/>
            <a:chOff x="2236112" y="2620590"/>
            <a:chExt cx="148833" cy="141861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E178AB4-01D6-349F-2954-D762B94A4FC0}"/>
                </a:ext>
              </a:extLst>
            </p:cNvPr>
            <p:cNvSpPr/>
            <p:nvPr/>
          </p:nvSpPr>
          <p:spPr>
            <a:xfrm rot="5400000">
              <a:off x="2235629" y="2621988"/>
              <a:ext cx="140946" cy="1399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C1E7AB4-D551-20E1-566B-E812DF3F5288}"/>
                </a:ext>
              </a:extLst>
            </p:cNvPr>
            <p:cNvSpPr/>
            <p:nvPr/>
          </p:nvSpPr>
          <p:spPr>
            <a:xfrm rot="5400000">
              <a:off x="2244482" y="2621073"/>
              <a:ext cx="140946" cy="13998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+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CAB2670-5640-C04C-8B69-92E7F9282180}"/>
              </a:ext>
            </a:extLst>
          </p:cNvPr>
          <p:cNvGrpSpPr/>
          <p:nvPr/>
        </p:nvGrpSpPr>
        <p:grpSpPr>
          <a:xfrm>
            <a:off x="1772177" y="3055321"/>
            <a:ext cx="148833" cy="141861"/>
            <a:chOff x="2236112" y="2620590"/>
            <a:chExt cx="148833" cy="14186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6B87F33-3EA4-DF71-3EEA-1EB722513131}"/>
                </a:ext>
              </a:extLst>
            </p:cNvPr>
            <p:cNvSpPr/>
            <p:nvPr/>
          </p:nvSpPr>
          <p:spPr>
            <a:xfrm rot="5400000">
              <a:off x="2235629" y="2621988"/>
              <a:ext cx="140946" cy="1399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C253423-A948-2264-CE53-81BA538133F0}"/>
                </a:ext>
              </a:extLst>
            </p:cNvPr>
            <p:cNvSpPr/>
            <p:nvPr/>
          </p:nvSpPr>
          <p:spPr>
            <a:xfrm rot="5400000">
              <a:off x="2244482" y="2621073"/>
              <a:ext cx="140946" cy="13998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+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1EFE549-CD37-5D40-CA55-480E43095477}"/>
              </a:ext>
            </a:extLst>
          </p:cNvPr>
          <p:cNvGrpSpPr/>
          <p:nvPr/>
        </p:nvGrpSpPr>
        <p:grpSpPr>
          <a:xfrm>
            <a:off x="1772177" y="3464190"/>
            <a:ext cx="148833" cy="141861"/>
            <a:chOff x="2236112" y="2620590"/>
            <a:chExt cx="148833" cy="14186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C69DCC9-E000-3660-ACBA-7FB51A799559}"/>
                </a:ext>
              </a:extLst>
            </p:cNvPr>
            <p:cNvSpPr/>
            <p:nvPr/>
          </p:nvSpPr>
          <p:spPr>
            <a:xfrm rot="5400000">
              <a:off x="2235629" y="2621988"/>
              <a:ext cx="140946" cy="1399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80E4C65-B824-F242-9192-321E7D30529F}"/>
                </a:ext>
              </a:extLst>
            </p:cNvPr>
            <p:cNvSpPr/>
            <p:nvPr/>
          </p:nvSpPr>
          <p:spPr>
            <a:xfrm rot="5400000">
              <a:off x="2244482" y="2621073"/>
              <a:ext cx="140946" cy="13998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+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BD86D7B-D959-B5A0-2DF7-4D036C0E5BD3}"/>
              </a:ext>
            </a:extLst>
          </p:cNvPr>
          <p:cNvGrpSpPr/>
          <p:nvPr/>
        </p:nvGrpSpPr>
        <p:grpSpPr>
          <a:xfrm>
            <a:off x="1772177" y="3868696"/>
            <a:ext cx="148833" cy="141861"/>
            <a:chOff x="2236112" y="2620590"/>
            <a:chExt cx="148833" cy="14186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88400E8-EE78-A11B-26D1-58FE912370B4}"/>
                </a:ext>
              </a:extLst>
            </p:cNvPr>
            <p:cNvSpPr/>
            <p:nvPr/>
          </p:nvSpPr>
          <p:spPr>
            <a:xfrm rot="5400000">
              <a:off x="2235629" y="2621988"/>
              <a:ext cx="140946" cy="1399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EEDDB89-DB2C-CD28-CCCA-84AAC4F6CAD9}"/>
                </a:ext>
              </a:extLst>
            </p:cNvPr>
            <p:cNvSpPr/>
            <p:nvPr/>
          </p:nvSpPr>
          <p:spPr>
            <a:xfrm rot="5400000">
              <a:off x="2244482" y="2621073"/>
              <a:ext cx="140946" cy="13998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+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C921F24-9E3F-714E-B486-DCBC7F87EF1F}"/>
              </a:ext>
            </a:extLst>
          </p:cNvPr>
          <p:cNvGrpSpPr/>
          <p:nvPr/>
        </p:nvGrpSpPr>
        <p:grpSpPr>
          <a:xfrm>
            <a:off x="1772177" y="4290240"/>
            <a:ext cx="148833" cy="141861"/>
            <a:chOff x="2236112" y="2620590"/>
            <a:chExt cx="148833" cy="14186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682676B-FF85-DF97-EDFC-5B3D7D990B69}"/>
                </a:ext>
              </a:extLst>
            </p:cNvPr>
            <p:cNvSpPr/>
            <p:nvPr/>
          </p:nvSpPr>
          <p:spPr>
            <a:xfrm rot="5400000">
              <a:off x="2235629" y="2621988"/>
              <a:ext cx="140946" cy="1399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B8CC204-6974-C315-F8AB-21BFB3754271}"/>
                </a:ext>
              </a:extLst>
            </p:cNvPr>
            <p:cNvSpPr/>
            <p:nvPr/>
          </p:nvSpPr>
          <p:spPr>
            <a:xfrm rot="5400000">
              <a:off x="2244482" y="2621073"/>
              <a:ext cx="140946" cy="13998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+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775378A-CD0A-9AE5-D042-0800F6BA356D}"/>
              </a:ext>
            </a:extLst>
          </p:cNvPr>
          <p:cNvGrpSpPr/>
          <p:nvPr/>
        </p:nvGrpSpPr>
        <p:grpSpPr>
          <a:xfrm>
            <a:off x="1772177" y="4704111"/>
            <a:ext cx="148833" cy="141861"/>
            <a:chOff x="2236112" y="2620590"/>
            <a:chExt cx="148833" cy="14186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B53A295-4F93-7B6B-6911-BF83EC0CC3EC}"/>
                </a:ext>
              </a:extLst>
            </p:cNvPr>
            <p:cNvSpPr/>
            <p:nvPr/>
          </p:nvSpPr>
          <p:spPr>
            <a:xfrm rot="5400000">
              <a:off x="2235629" y="2621988"/>
              <a:ext cx="140946" cy="1399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6260BFD-D267-018E-C885-072271DE1F1C}"/>
                </a:ext>
              </a:extLst>
            </p:cNvPr>
            <p:cNvSpPr/>
            <p:nvPr/>
          </p:nvSpPr>
          <p:spPr>
            <a:xfrm rot="5400000">
              <a:off x="2244482" y="2621073"/>
              <a:ext cx="140946" cy="13998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+</a:t>
              </a: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C83DB2F-9030-E0D4-F967-AD9ED6D48538}"/>
              </a:ext>
            </a:extLst>
          </p:cNvPr>
          <p:cNvSpPr/>
          <p:nvPr/>
        </p:nvSpPr>
        <p:spPr>
          <a:xfrm>
            <a:off x="4245206" y="4009643"/>
            <a:ext cx="7725323" cy="2499126"/>
          </a:xfrm>
          <a:prstGeom prst="roundRect">
            <a:avLst>
              <a:gd name="adj" fmla="val 2134"/>
            </a:avLst>
          </a:prstGeom>
          <a:noFill/>
          <a:ln w="76200">
            <a:solidFill>
              <a:srgbClr val="AB9B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0316B04F-76D1-36C7-E51A-841BD9CBA223}"/>
              </a:ext>
            </a:extLst>
          </p:cNvPr>
          <p:cNvGrpSpPr/>
          <p:nvPr/>
        </p:nvGrpSpPr>
        <p:grpSpPr>
          <a:xfrm>
            <a:off x="7747489" y="4119647"/>
            <a:ext cx="2365226" cy="2212037"/>
            <a:chOff x="7586494" y="4119647"/>
            <a:chExt cx="2365226" cy="2212037"/>
          </a:xfrm>
        </p:grpSpPr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D5198806-9473-0F98-EABC-95480E203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268491" y="4119647"/>
              <a:ext cx="1001232" cy="1001232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F91DE051-45E3-2175-FAD8-64B15849A9B9}"/>
                </a:ext>
              </a:extLst>
            </p:cNvPr>
            <p:cNvSpPr txBox="1"/>
            <p:nvPr/>
          </p:nvSpPr>
          <p:spPr>
            <a:xfrm>
              <a:off x="7586494" y="5166959"/>
              <a:ext cx="23652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Depth wise Separable Convolution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BFB1A3AB-6795-4648-8EAC-956379E2CA69}"/>
                </a:ext>
              </a:extLst>
            </p:cNvPr>
            <p:cNvSpPr txBox="1"/>
            <p:nvPr/>
          </p:nvSpPr>
          <p:spPr>
            <a:xfrm>
              <a:off x="7784621" y="5777686"/>
              <a:ext cx="196897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Analyze each channel</a:t>
              </a:r>
            </a:p>
          </p:txBody>
        </p: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B129A707-1A6A-D1F2-487B-252E9AB7DBF3}"/>
              </a:ext>
            </a:extLst>
          </p:cNvPr>
          <p:cNvGrpSpPr/>
          <p:nvPr/>
        </p:nvGrpSpPr>
        <p:grpSpPr>
          <a:xfrm>
            <a:off x="9591780" y="4094798"/>
            <a:ext cx="2391308" cy="2236886"/>
            <a:chOff x="9591780" y="4094798"/>
            <a:chExt cx="2391308" cy="2236886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24E1AE4C-9021-FAF7-C8E0-6E481295126D}"/>
                </a:ext>
              </a:extLst>
            </p:cNvPr>
            <p:cNvSpPr txBox="1"/>
            <p:nvPr/>
          </p:nvSpPr>
          <p:spPr>
            <a:xfrm>
              <a:off x="9591780" y="5777686"/>
              <a:ext cx="239130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Combines meaningful features from depth wise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C7BBAA36-E891-DFF2-3E21-B4DE8980C57D}"/>
                </a:ext>
              </a:extLst>
            </p:cNvPr>
            <p:cNvSpPr txBox="1"/>
            <p:nvPr/>
          </p:nvSpPr>
          <p:spPr>
            <a:xfrm>
              <a:off x="9753593" y="5166959"/>
              <a:ext cx="20676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Pointwise Convolutional</a:t>
              </a:r>
            </a:p>
          </p:txBody>
        </p:sp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C438F766-DCFD-9A72-8DE0-D7CD19626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261969" y="4094798"/>
              <a:ext cx="1050931" cy="1050931"/>
            </a:xfrm>
            <a:prstGeom prst="rect">
              <a:avLst/>
            </a:prstGeom>
          </p:spPr>
        </p:pic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8E271F6F-65FE-B413-2CFF-3ADDD1A2879E}"/>
              </a:ext>
            </a:extLst>
          </p:cNvPr>
          <p:cNvSpPr txBox="1"/>
          <p:nvPr/>
        </p:nvSpPr>
        <p:spPr>
          <a:xfrm>
            <a:off x="2790585" y="4945105"/>
            <a:ext cx="1324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Exit Flow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58C3CBD0-99F9-CEDB-009C-8917C96E0199}"/>
              </a:ext>
            </a:extLst>
          </p:cNvPr>
          <p:cNvSpPr txBox="1"/>
          <p:nvPr/>
        </p:nvSpPr>
        <p:spPr>
          <a:xfrm>
            <a:off x="2790585" y="3922268"/>
            <a:ext cx="1324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Middle Flow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783A9659-76B0-20F4-A720-DA91AA5A81A0}"/>
              </a:ext>
            </a:extLst>
          </p:cNvPr>
          <p:cNvSpPr txBox="1"/>
          <p:nvPr/>
        </p:nvSpPr>
        <p:spPr>
          <a:xfrm>
            <a:off x="2790585" y="2597178"/>
            <a:ext cx="1324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Entry Flow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4F75200B-C2B5-0011-F855-67E045CA3862}"/>
              </a:ext>
            </a:extLst>
          </p:cNvPr>
          <p:cNvSpPr txBox="1"/>
          <p:nvPr/>
        </p:nvSpPr>
        <p:spPr>
          <a:xfrm>
            <a:off x="2837481" y="1341960"/>
            <a:ext cx="1324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Input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74E33C21-44C0-A20E-EA32-6A5F3F55A2AA}"/>
              </a:ext>
            </a:extLst>
          </p:cNvPr>
          <p:cNvSpPr txBox="1"/>
          <p:nvPr/>
        </p:nvSpPr>
        <p:spPr>
          <a:xfrm>
            <a:off x="1065314" y="5751636"/>
            <a:ext cx="1693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Classification</a:t>
            </a:r>
          </a:p>
        </p:txBody>
      </p: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899329E5-54CD-429C-15D8-AB46D0D88C24}"/>
              </a:ext>
            </a:extLst>
          </p:cNvPr>
          <p:cNvGrpSpPr/>
          <p:nvPr/>
        </p:nvGrpSpPr>
        <p:grpSpPr>
          <a:xfrm>
            <a:off x="4296115" y="4135780"/>
            <a:ext cx="1968972" cy="2195904"/>
            <a:chOff x="4048529" y="4135780"/>
            <a:chExt cx="1968972" cy="2195904"/>
          </a:xfrm>
        </p:grpSpPr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F074D0A0-8F48-9FAA-BD02-EA32CF55F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48532" y="4135780"/>
              <a:ext cx="968966" cy="968966"/>
            </a:xfrm>
            <a:prstGeom prst="rect">
              <a:avLst/>
            </a:prstGeom>
          </p:spPr>
        </p:pic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D0C13775-1B44-CDC2-B057-78328AA49052}"/>
                </a:ext>
              </a:extLst>
            </p:cNvPr>
            <p:cNvSpPr txBox="1"/>
            <p:nvPr/>
          </p:nvSpPr>
          <p:spPr>
            <a:xfrm>
              <a:off x="4048529" y="5290069"/>
              <a:ext cx="19689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Entry Flow</a:t>
              </a:r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0DE24591-070C-597C-B760-CA9956EDE6BD}"/>
                </a:ext>
              </a:extLst>
            </p:cNvPr>
            <p:cNvSpPr txBox="1"/>
            <p:nvPr/>
          </p:nvSpPr>
          <p:spPr>
            <a:xfrm>
              <a:off x="4048529" y="5777686"/>
              <a:ext cx="196897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Extracts basic image features</a:t>
              </a:r>
            </a:p>
          </p:txBody>
        </p: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F5DE1250-601F-643C-A7BB-5136BD134307}"/>
              </a:ext>
            </a:extLst>
          </p:cNvPr>
          <p:cNvGrpSpPr/>
          <p:nvPr/>
        </p:nvGrpSpPr>
        <p:grpSpPr>
          <a:xfrm>
            <a:off x="6030697" y="4064025"/>
            <a:ext cx="1968972" cy="2383075"/>
            <a:chOff x="6053815" y="4064025"/>
            <a:chExt cx="1968972" cy="2383075"/>
          </a:xfrm>
        </p:grpSpPr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99081484-674B-226A-20BF-5756B27AE420}"/>
                </a:ext>
              </a:extLst>
            </p:cNvPr>
            <p:cNvSpPr txBox="1"/>
            <p:nvPr/>
          </p:nvSpPr>
          <p:spPr>
            <a:xfrm>
              <a:off x="6053815" y="5290069"/>
              <a:ext cx="19689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Middle Flow</a:t>
              </a: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EEE88AD6-9339-03D9-7CA9-A856C5B06A0C}"/>
                </a:ext>
              </a:extLst>
            </p:cNvPr>
            <p:cNvSpPr txBox="1"/>
            <p:nvPr/>
          </p:nvSpPr>
          <p:spPr>
            <a:xfrm>
              <a:off x="6176431" y="5662270"/>
              <a:ext cx="1846356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Learns complicated patterns extracted from entry flow</a:t>
              </a:r>
            </a:p>
          </p:txBody>
        </p:sp>
        <p:pic>
          <p:nvPicPr>
            <p:cNvPr id="199" name="Picture 198">
              <a:extLst>
                <a:ext uri="{FF2B5EF4-FFF2-40B4-BE49-F238E27FC236}">
                  <a16:creationId xmlns:a16="http://schemas.microsoft.com/office/drawing/2014/main" id="{16772116-C9E4-BE34-CF4B-57CEAB906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82063" y="4064025"/>
              <a:ext cx="1112477" cy="1112477"/>
            </a:xfrm>
            <a:prstGeom prst="rect">
              <a:avLst/>
            </a:prstGeom>
          </p:spPr>
        </p:pic>
      </p:grpSp>
      <p:pic>
        <p:nvPicPr>
          <p:cNvPr id="205" name="Picture 204">
            <a:extLst>
              <a:ext uri="{FF2B5EF4-FFF2-40B4-BE49-F238E27FC236}">
                <a16:creationId xmlns:a16="http://schemas.microsoft.com/office/drawing/2014/main" id="{DD377CCB-E644-7A24-1025-B3CE19461E95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5893" y="1426609"/>
            <a:ext cx="1007420" cy="1007420"/>
          </a:xfrm>
          <a:prstGeom prst="rect">
            <a:avLst/>
          </a:prstGeom>
        </p:spPr>
      </p:pic>
      <p:pic>
        <p:nvPicPr>
          <p:cNvPr id="206" name="Picture 205">
            <a:extLst>
              <a:ext uri="{FF2B5EF4-FFF2-40B4-BE49-F238E27FC236}">
                <a16:creationId xmlns:a16="http://schemas.microsoft.com/office/drawing/2014/main" id="{5A0F246B-D861-7A84-352D-13935A84EA7F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2018" y="1358427"/>
            <a:ext cx="1111660" cy="1111660"/>
          </a:xfrm>
          <a:prstGeom prst="rect">
            <a:avLst/>
          </a:prstGeom>
        </p:spPr>
      </p:pic>
      <p:pic>
        <p:nvPicPr>
          <p:cNvPr id="207" name="Picture 206">
            <a:extLst>
              <a:ext uri="{FF2B5EF4-FFF2-40B4-BE49-F238E27FC236}">
                <a16:creationId xmlns:a16="http://schemas.microsoft.com/office/drawing/2014/main" id="{C2BCB441-DA14-2756-485D-8F9C350E4B5A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29664" y="1423839"/>
            <a:ext cx="1111660" cy="111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3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120" grpId="0"/>
      <p:bldP spid="121" grpId="0"/>
      <p:bldP spid="122" grpId="0"/>
      <p:bldP spid="1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526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64EF15-057F-CC4A-DB72-3EE8467AE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3FB663B9-7C71-005D-1703-67480A5DCA8D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Random Forest Hyperparameters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CC8D666-C61E-DEE5-769B-18D55BAFCA76}"/>
              </a:ext>
            </a:extLst>
          </p:cNvPr>
          <p:cNvGrpSpPr/>
          <p:nvPr/>
        </p:nvGrpSpPr>
        <p:grpSpPr>
          <a:xfrm>
            <a:off x="273186" y="1218020"/>
            <a:ext cx="1718858" cy="2039757"/>
            <a:chOff x="631225" y="1576160"/>
            <a:chExt cx="1718858" cy="203975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84D65D1-B3BB-0EA2-D45D-6B825B7B7FBB}"/>
                </a:ext>
              </a:extLst>
            </p:cNvPr>
            <p:cNvSpPr txBox="1"/>
            <p:nvPr/>
          </p:nvSpPr>
          <p:spPr>
            <a:xfrm>
              <a:off x="695307" y="2684170"/>
              <a:ext cx="15906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N Estimators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5D85E2-F83A-D577-57E2-47C91D8E1608}"/>
                </a:ext>
              </a:extLst>
            </p:cNvPr>
            <p:cNvSpPr txBox="1"/>
            <p:nvPr/>
          </p:nvSpPr>
          <p:spPr>
            <a:xfrm>
              <a:off x="631225" y="3031142"/>
              <a:ext cx="171885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Number of trees in the forest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8472D44-198D-DA5B-426D-E4EF9C38E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17897" y="1576160"/>
              <a:ext cx="945514" cy="945514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A3ED0B8-6CBA-47C4-05B8-DA939ABA9DEA}"/>
              </a:ext>
            </a:extLst>
          </p:cNvPr>
          <p:cNvGrpSpPr/>
          <p:nvPr/>
        </p:nvGrpSpPr>
        <p:grpSpPr>
          <a:xfrm>
            <a:off x="2069270" y="1289959"/>
            <a:ext cx="1732294" cy="1967818"/>
            <a:chOff x="2792379" y="1648099"/>
            <a:chExt cx="1732294" cy="19678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3A246C-0832-EC5F-53C0-863E8E7C0917}"/>
                </a:ext>
              </a:extLst>
            </p:cNvPr>
            <p:cNvSpPr txBox="1"/>
            <p:nvPr/>
          </p:nvSpPr>
          <p:spPr>
            <a:xfrm>
              <a:off x="2988892" y="2699558"/>
              <a:ext cx="133926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Max Depth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45F11F6-8A52-DDB9-3D95-385009E61771}"/>
                </a:ext>
              </a:extLst>
            </p:cNvPr>
            <p:cNvSpPr txBox="1"/>
            <p:nvPr/>
          </p:nvSpPr>
          <p:spPr>
            <a:xfrm>
              <a:off x="2792379" y="3031142"/>
              <a:ext cx="173229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Maximum depth of each tree</a:t>
              </a: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3875B67-1326-68A6-671E-A39180EA7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57708" y="1648099"/>
              <a:ext cx="801636" cy="801636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84A324B-032E-9CAF-ED20-EF23522A6FB0}"/>
              </a:ext>
            </a:extLst>
          </p:cNvPr>
          <p:cNvGrpSpPr/>
          <p:nvPr/>
        </p:nvGrpSpPr>
        <p:grpSpPr>
          <a:xfrm>
            <a:off x="3878790" y="1262498"/>
            <a:ext cx="2167870" cy="1995279"/>
            <a:chOff x="4749181" y="1620638"/>
            <a:chExt cx="2167870" cy="199527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68233AA-EED2-F090-DCEC-0ADBBD861222}"/>
                </a:ext>
              </a:extLst>
            </p:cNvPr>
            <p:cNvSpPr txBox="1"/>
            <p:nvPr/>
          </p:nvSpPr>
          <p:spPr>
            <a:xfrm>
              <a:off x="4780243" y="2684169"/>
              <a:ext cx="21057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Min Samples Split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3A0F0BB-9B22-8F5D-F69C-54CE1DE63D02}"/>
                </a:ext>
              </a:extLst>
            </p:cNvPr>
            <p:cNvSpPr txBox="1"/>
            <p:nvPr/>
          </p:nvSpPr>
          <p:spPr>
            <a:xfrm>
              <a:off x="4749181" y="3031142"/>
              <a:ext cx="21678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When a node in the tree is allowed to split</a:t>
              </a: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743D42F-4C87-6836-E08A-80676F800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800000">
              <a:off x="5404836" y="1620638"/>
              <a:ext cx="856560" cy="85656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22B993-0BBC-1F3F-4B34-8F2510AF3A50}"/>
              </a:ext>
            </a:extLst>
          </p:cNvPr>
          <p:cNvGrpSpPr/>
          <p:nvPr/>
        </p:nvGrpSpPr>
        <p:grpSpPr>
          <a:xfrm>
            <a:off x="6123886" y="1262497"/>
            <a:ext cx="2167874" cy="1995280"/>
            <a:chOff x="6923769" y="1620637"/>
            <a:chExt cx="2167874" cy="199528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FE55054-4DB3-0E09-9150-E1532C2B90C0}"/>
                </a:ext>
              </a:extLst>
            </p:cNvPr>
            <p:cNvSpPr txBox="1"/>
            <p:nvPr/>
          </p:nvSpPr>
          <p:spPr>
            <a:xfrm>
              <a:off x="7052939" y="2684169"/>
              <a:ext cx="19095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Max Leaf Nodes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585AC62-0AE9-892E-E01F-B7EEA86069C5}"/>
                </a:ext>
              </a:extLst>
            </p:cNvPr>
            <p:cNvSpPr txBox="1"/>
            <p:nvPr/>
          </p:nvSpPr>
          <p:spPr>
            <a:xfrm>
              <a:off x="6923769" y="3031142"/>
              <a:ext cx="216787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How many end leaves a tree can have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424B5CDD-80EB-CA98-6C30-93A3C87DD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79426" y="1620637"/>
              <a:ext cx="856560" cy="85656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F5DBB97-6CC2-D412-9057-A5872C2CD507}"/>
              </a:ext>
            </a:extLst>
          </p:cNvPr>
          <p:cNvGrpSpPr/>
          <p:nvPr/>
        </p:nvGrpSpPr>
        <p:grpSpPr>
          <a:xfrm>
            <a:off x="9883866" y="1273473"/>
            <a:ext cx="1842084" cy="1984304"/>
            <a:chOff x="10491721" y="1631613"/>
            <a:chExt cx="1842084" cy="1984304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8EC7F70-FBB8-093D-1FFC-CFC1B986DDDF}"/>
                </a:ext>
              </a:extLst>
            </p:cNvPr>
            <p:cNvSpPr txBox="1"/>
            <p:nvPr/>
          </p:nvSpPr>
          <p:spPr>
            <a:xfrm>
              <a:off x="10491721" y="2684169"/>
              <a:ext cx="184208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Max Features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18F8C28-BB20-ED34-BE3E-36FB433A9B27}"/>
                </a:ext>
              </a:extLst>
            </p:cNvPr>
            <p:cNvSpPr txBox="1"/>
            <p:nvPr/>
          </p:nvSpPr>
          <p:spPr>
            <a:xfrm>
              <a:off x="10491721" y="3031142"/>
              <a:ext cx="184208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Features sampled per node split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7FFA2D8-13C9-EAAC-DDC8-902065F34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995459" y="1631613"/>
              <a:ext cx="834608" cy="83460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72C480-1523-5A0C-30D4-502AB08BB16D}"/>
              </a:ext>
            </a:extLst>
          </p:cNvPr>
          <p:cNvGrpSpPr/>
          <p:nvPr/>
        </p:nvGrpSpPr>
        <p:grpSpPr>
          <a:xfrm>
            <a:off x="8368986" y="1273473"/>
            <a:ext cx="1437652" cy="1984304"/>
            <a:chOff x="9129421" y="1631613"/>
            <a:chExt cx="1437652" cy="198430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355919A-AD85-38D4-2037-009D0E2E4E55}"/>
                </a:ext>
              </a:extLst>
            </p:cNvPr>
            <p:cNvSpPr txBox="1"/>
            <p:nvPr/>
          </p:nvSpPr>
          <p:spPr>
            <a:xfrm>
              <a:off x="9129421" y="2699558"/>
              <a:ext cx="143765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Bootstrap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3CEC075-8C72-1C20-F093-F58CC7D03100}"/>
                </a:ext>
              </a:extLst>
            </p:cNvPr>
            <p:cNvSpPr txBox="1"/>
            <p:nvPr/>
          </p:nvSpPr>
          <p:spPr>
            <a:xfrm>
              <a:off x="9129422" y="3031142"/>
              <a:ext cx="143765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Samples with replacement</a:t>
              </a: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EAFE9653-D136-DA39-D3BD-42533665D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430943" y="1631613"/>
              <a:ext cx="834608" cy="834608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E5B2C031-9928-FEAE-DB14-764A88AD2B6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23055" y="3381700"/>
            <a:ext cx="4384120" cy="277885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F115177-BF74-9535-12FB-DCC920CB3446}"/>
              </a:ext>
            </a:extLst>
          </p:cNvPr>
          <p:cNvSpPr txBox="1"/>
          <p:nvPr/>
        </p:nvSpPr>
        <p:spPr>
          <a:xfrm>
            <a:off x="422046" y="6297912"/>
            <a:ext cx="4178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Outfit" pitchFamily="2" charset="0"/>
              </a:rPr>
              <a:t># of tree estimators vs </a:t>
            </a:r>
            <a:r>
              <a:rPr lang="en-US" dirty="0" err="1">
                <a:solidFill>
                  <a:schemeClr val="bg1"/>
                </a:solidFill>
                <a:latin typeface="Outfit" pitchFamily="2" charset="0"/>
              </a:rPr>
              <a:t>NxN</a:t>
            </a:r>
            <a:r>
              <a:rPr lang="en-US" dirty="0">
                <a:solidFill>
                  <a:schemeClr val="bg1"/>
                </a:solidFill>
                <a:latin typeface="Outfit" pitchFamily="2" charset="0"/>
              </a:rPr>
              <a:t> patch size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029D1F-A5CE-D7DD-2A4E-E01335B65976}"/>
              </a:ext>
            </a:extLst>
          </p:cNvPr>
          <p:cNvSpPr txBox="1"/>
          <p:nvPr/>
        </p:nvSpPr>
        <p:spPr>
          <a:xfrm>
            <a:off x="4867854" y="6297912"/>
            <a:ext cx="4178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Outfit" pitchFamily="2" charset="0"/>
              </a:rPr>
              <a:t># of tree estimators vs </a:t>
            </a:r>
            <a:r>
              <a:rPr lang="en-US" dirty="0" err="1">
                <a:solidFill>
                  <a:schemeClr val="bg1"/>
                </a:solidFill>
                <a:latin typeface="Outfit" pitchFamily="2" charset="0"/>
              </a:rPr>
              <a:t>NxN</a:t>
            </a:r>
            <a:r>
              <a:rPr lang="en-US" dirty="0">
                <a:solidFill>
                  <a:schemeClr val="bg1"/>
                </a:solidFill>
                <a:latin typeface="Outfit" pitchFamily="2" charset="0"/>
              </a:rPr>
              <a:t> patch size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7F21C13-EFD1-E589-4F4F-923624C0E0B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4986" y="3381700"/>
            <a:ext cx="4139226" cy="277885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CABD160-1676-A4D7-B968-7D5D67B1971E}"/>
              </a:ext>
            </a:extLst>
          </p:cNvPr>
          <p:cNvSpPr txBox="1"/>
          <p:nvPr/>
        </p:nvSpPr>
        <p:spPr>
          <a:xfrm>
            <a:off x="9330644" y="4116473"/>
            <a:ext cx="272849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Outfit" pitchFamily="2" charset="0"/>
              </a:rPr>
              <a:t>Best Results:</a:t>
            </a:r>
          </a:p>
          <a:p>
            <a:r>
              <a:rPr lang="en-US" sz="1600" dirty="0">
                <a:solidFill>
                  <a:schemeClr val="bg1"/>
                </a:solidFill>
                <a:latin typeface="Outfit" pitchFamily="2" charset="0"/>
              </a:rPr>
              <a:t>Train : 98.90% </a:t>
            </a:r>
          </a:p>
          <a:p>
            <a:r>
              <a:rPr lang="en-US" sz="1600" dirty="0">
                <a:solidFill>
                  <a:schemeClr val="bg1"/>
                </a:solidFill>
                <a:latin typeface="Outfit" pitchFamily="2" charset="0"/>
              </a:rPr>
              <a:t>      (Patch 1, Estimators 50)</a:t>
            </a:r>
          </a:p>
          <a:p>
            <a:r>
              <a:rPr lang="en-US" sz="1600" dirty="0">
                <a:solidFill>
                  <a:schemeClr val="bg1"/>
                </a:solidFill>
                <a:latin typeface="Outfit" pitchFamily="2" charset="0"/>
              </a:rPr>
              <a:t>Eval :  54.70% </a:t>
            </a:r>
          </a:p>
          <a:p>
            <a:r>
              <a:rPr lang="en-US" sz="1600" dirty="0">
                <a:solidFill>
                  <a:schemeClr val="bg1"/>
                </a:solidFill>
                <a:latin typeface="Outfit" pitchFamily="2" charset="0"/>
              </a:rPr>
              <a:t>     (Patch 22, Estimators 50)</a:t>
            </a:r>
          </a:p>
        </p:txBody>
      </p:sp>
    </p:spTree>
    <p:extLst>
      <p:ext uri="{BB962C8B-B14F-4D97-AF65-F5344CB8AC3E}">
        <p14:creationId xmlns:p14="http://schemas.microsoft.com/office/powerpoint/2010/main" val="239263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  <p:bldP spid="31" grpId="0"/>
      <p:bldP spid="3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43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D9ADD9-3B96-9321-96A0-3F495A0C2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TextBox 2070">
            <a:extLst>
              <a:ext uri="{FF2B5EF4-FFF2-40B4-BE49-F238E27FC236}">
                <a16:creationId xmlns:a16="http://schemas.microsoft.com/office/drawing/2014/main" id="{B4F90B12-5B94-0505-217D-3A6148E0219C}"/>
              </a:ext>
            </a:extLst>
          </p:cNvPr>
          <p:cNvSpPr txBox="1"/>
          <p:nvPr/>
        </p:nvSpPr>
        <p:spPr>
          <a:xfrm>
            <a:off x="1263236" y="1084658"/>
            <a:ext cx="9633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Tensors are multi-dimensional arrays used by CNNs to process images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E15C59EC-8E62-73E9-40F1-2F2F4B06C909}"/>
              </a:ext>
            </a:extLst>
          </p:cNvPr>
          <p:cNvSpPr txBox="1"/>
          <p:nvPr/>
        </p:nvSpPr>
        <p:spPr>
          <a:xfrm>
            <a:off x="685799" y="69850"/>
            <a:ext cx="11034327" cy="1032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Tensors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EB2DEB7-3BC9-20AE-9E46-20598D983980}"/>
              </a:ext>
            </a:extLst>
          </p:cNvPr>
          <p:cNvGrpSpPr/>
          <p:nvPr/>
        </p:nvGrpSpPr>
        <p:grpSpPr>
          <a:xfrm>
            <a:off x="1263236" y="1706532"/>
            <a:ext cx="1788842" cy="1416056"/>
            <a:chOff x="846773" y="2705113"/>
            <a:chExt cx="1788842" cy="141605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97643A1-5C70-105D-99C6-7C3E13084546}"/>
                </a:ext>
              </a:extLst>
            </p:cNvPr>
            <p:cNvSpPr txBox="1"/>
            <p:nvPr/>
          </p:nvSpPr>
          <p:spPr>
            <a:xfrm flipH="1">
              <a:off x="1128419" y="3286412"/>
              <a:ext cx="1225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Scalars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19FF6711-2857-61B2-E7CB-8D50D179FAA8}"/>
                    </a:ext>
                  </a:extLst>
                </p:cNvPr>
                <p:cNvSpPr txBox="1"/>
                <p:nvPr/>
              </p:nvSpPr>
              <p:spPr>
                <a:xfrm flipH="1">
                  <a:off x="1398929" y="2705113"/>
                  <a:ext cx="68453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"/>
                            <m:ctrlPr>
                              <a:rPr kumimoji="0" lang="en-US" sz="24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  <m:r>
                              <a:rPr kumimoji="0" lang="en-US" sz="24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]</m:t>
                            </m:r>
                          </m:e>
                        </m:d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19FF6711-2857-61B2-E7CB-8D50D179FA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1398929" y="2705113"/>
                  <a:ext cx="684530" cy="461665"/>
                </a:xfrm>
                <a:prstGeom prst="rect">
                  <a:avLst/>
                </a:prstGeom>
                <a:blipFill>
                  <a:blip r:embed="rId3"/>
                  <a:stretch>
                    <a:fillRect l="-61607" t="-130263" r="-42857" b="-1947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258E9DE-88A8-ACA6-E4C0-32581677B3E9}"/>
                </a:ext>
              </a:extLst>
            </p:cNvPr>
            <p:cNvSpPr txBox="1"/>
            <p:nvPr/>
          </p:nvSpPr>
          <p:spPr>
            <a:xfrm flipH="1">
              <a:off x="846773" y="3721059"/>
              <a:ext cx="17888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Single value</a:t>
              </a:r>
            </a:p>
          </p:txBody>
        </p:sp>
      </p:grpSp>
      <p:grpSp>
        <p:nvGrpSpPr>
          <p:cNvPr id="2094" name="Group 2093">
            <a:extLst>
              <a:ext uri="{FF2B5EF4-FFF2-40B4-BE49-F238E27FC236}">
                <a16:creationId xmlns:a16="http://schemas.microsoft.com/office/drawing/2014/main" id="{E6495CD8-CA66-37D4-2F34-39E87E80000A}"/>
              </a:ext>
            </a:extLst>
          </p:cNvPr>
          <p:cNvGrpSpPr/>
          <p:nvPr/>
        </p:nvGrpSpPr>
        <p:grpSpPr>
          <a:xfrm>
            <a:off x="3247696" y="1706532"/>
            <a:ext cx="2094230" cy="1416056"/>
            <a:chOff x="3247696" y="1722696"/>
            <a:chExt cx="2094230" cy="14160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FFAD7E8-3328-662C-3A3D-071569B73ACD}"/>
                    </a:ext>
                  </a:extLst>
                </p:cNvPr>
                <p:cNvSpPr txBox="1"/>
                <p:nvPr/>
              </p:nvSpPr>
              <p:spPr>
                <a:xfrm flipH="1">
                  <a:off x="3247696" y="1722696"/>
                  <a:ext cx="209423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"/>
                            <m:ctrlPr>
                              <a:rPr kumimoji="0" lang="en-US" sz="24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  <m:r>
                              <a:rPr kumimoji="0" lang="en-US" sz="24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</m:t>
                            </m:r>
                            <m:r>
                              <a:rPr kumimoji="0" lang="en-US" sz="24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  <m:r>
                              <a:rPr kumimoji="0" lang="en-US" sz="24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</m:t>
                            </m:r>
                            <m:r>
                              <a:rPr kumimoji="0" lang="en-US" sz="24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  <m:r>
                              <a:rPr kumimoji="0" lang="en-US" sz="24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…, </m:t>
                            </m:r>
                            <m:r>
                              <a:rPr kumimoji="0" lang="en-US" sz="24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𝑵</m:t>
                            </m:r>
                            <m:r>
                              <a:rPr kumimoji="0" lang="en-US" sz="24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]</m:t>
                            </m:r>
                          </m:e>
                        </m:d>
                      </m:oMath>
                    </m:oMathPara>
                  </a14:m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FFAD7E8-3328-662C-3A3D-071569B73A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3247696" y="1722696"/>
                  <a:ext cx="2094230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19825" t="-127632" r="-1749" b="-1973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76BB92-9D89-5C09-36B9-0416FDE96B60}"/>
                </a:ext>
              </a:extLst>
            </p:cNvPr>
            <p:cNvSpPr txBox="1"/>
            <p:nvPr/>
          </p:nvSpPr>
          <p:spPr>
            <a:xfrm flipH="1">
              <a:off x="3514396" y="2303995"/>
              <a:ext cx="1560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Vectors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2BF0F52-AF48-AB63-ACE6-573BFC6EF821}"/>
                </a:ext>
              </a:extLst>
            </p:cNvPr>
            <p:cNvSpPr txBox="1"/>
            <p:nvPr/>
          </p:nvSpPr>
          <p:spPr>
            <a:xfrm flipH="1">
              <a:off x="3400390" y="2738642"/>
              <a:ext cx="17888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List of values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FF557DD-3E23-A44F-FE69-EFC50CD94CEA}"/>
              </a:ext>
            </a:extLst>
          </p:cNvPr>
          <p:cNvGrpSpPr/>
          <p:nvPr/>
        </p:nvGrpSpPr>
        <p:grpSpPr>
          <a:xfrm>
            <a:off x="5495302" y="1562550"/>
            <a:ext cx="1788842" cy="1560038"/>
            <a:chOff x="5078839" y="2561131"/>
            <a:chExt cx="1788842" cy="15600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74E98DBF-25A8-F7AC-80FC-3C33CF2E5483}"/>
                    </a:ext>
                  </a:extLst>
                </p:cNvPr>
                <p:cNvSpPr txBox="1"/>
                <p:nvPr/>
              </p:nvSpPr>
              <p:spPr>
                <a:xfrm flipH="1">
                  <a:off x="5192845" y="2561131"/>
                  <a:ext cx="1560830" cy="7496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kumimoji="0" lang="en-US" sz="24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kumimoji="0" lang="en-US" sz="2400" b="1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kumimoji="0" lang="en-US" sz="2400" b="1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</m:t>
                                  </m:r>
                                </m:e>
                                <m:e>
                                  <m:r>
                                    <a:rPr kumimoji="0" lang="en-US" sz="2400" b="1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𝟐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kumimoji="0" lang="en-US" sz="2400" b="1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𝟑</m:t>
                                  </m:r>
                                </m:e>
                                <m:e>
                                  <m:r>
                                    <a:rPr kumimoji="0" lang="en-US" sz="2400" b="1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𝟒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74E98DBF-25A8-F7AC-80FC-3C33CF2E54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5192845" y="2561131"/>
                  <a:ext cx="1560830" cy="74962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022911B-97E6-C831-EA46-1BE9A2B3126B}"/>
                </a:ext>
              </a:extLst>
            </p:cNvPr>
            <p:cNvSpPr txBox="1"/>
            <p:nvPr/>
          </p:nvSpPr>
          <p:spPr>
            <a:xfrm flipH="1">
              <a:off x="5192845" y="3286412"/>
              <a:ext cx="1560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Matrix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E3A5DB2-97C9-FF35-D216-EBBF24DE6A0F}"/>
                </a:ext>
              </a:extLst>
            </p:cNvPr>
            <p:cNvSpPr txBox="1"/>
            <p:nvPr/>
          </p:nvSpPr>
          <p:spPr>
            <a:xfrm flipH="1">
              <a:off x="5078839" y="3721059"/>
              <a:ext cx="17888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Grid of values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221B752-AD8D-E43A-4263-63E9B3DE12F4}"/>
              </a:ext>
            </a:extLst>
          </p:cNvPr>
          <p:cNvGrpSpPr/>
          <p:nvPr/>
        </p:nvGrpSpPr>
        <p:grpSpPr>
          <a:xfrm>
            <a:off x="7430024" y="1562550"/>
            <a:ext cx="3263767" cy="1560038"/>
            <a:chOff x="7013561" y="2561131"/>
            <a:chExt cx="3263767" cy="1560038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1B8B8AD-164D-2B6F-9095-70A40DFEE64C}"/>
                </a:ext>
              </a:extLst>
            </p:cNvPr>
            <p:cNvSpPr txBox="1"/>
            <p:nvPr/>
          </p:nvSpPr>
          <p:spPr>
            <a:xfrm flipH="1">
              <a:off x="7865029" y="3286412"/>
              <a:ext cx="1560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Tensors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6E68FD9-E3B3-F769-CC0D-18BB983F5ABE}"/>
                </a:ext>
              </a:extLst>
            </p:cNvPr>
            <p:cNvSpPr txBox="1"/>
            <p:nvPr/>
          </p:nvSpPr>
          <p:spPr>
            <a:xfrm flipH="1">
              <a:off x="7751023" y="3721059"/>
              <a:ext cx="17888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Multiple grids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1013286-0A19-3319-4D43-56A9091B112A}"/>
                </a:ext>
              </a:extLst>
            </p:cNvPr>
            <p:cNvGrpSpPr/>
            <p:nvPr/>
          </p:nvGrpSpPr>
          <p:grpSpPr>
            <a:xfrm>
              <a:off x="7013561" y="2561131"/>
              <a:ext cx="3263767" cy="749629"/>
              <a:chOff x="7013561" y="2561131"/>
              <a:chExt cx="3263767" cy="74962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CD61C5E-6A02-2A3D-427B-1B61BD5A9026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7867764" y="2705113"/>
                    <a:ext cx="473612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</m:oMath>
                      </m:oMathPara>
                    </a14:m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CD61C5E-6A02-2A3D-427B-1B61BD5A902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flipH="1">
                    <a:off x="7867764" y="2705113"/>
                    <a:ext cx="473612" cy="46166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t="-10526" r="-8974" b="-2894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A166D87A-1AAF-4661-5B84-04416FDAA58C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7013561" y="2561131"/>
                    <a:ext cx="1100270" cy="74962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4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400" b="1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kumimoji="0" lang="en-US" sz="2400" b="1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𝟏</m:t>
                                    </m:r>
                                  </m:e>
                                  <m:e>
                                    <m:r>
                                      <a:rPr kumimoji="0" lang="en-US" sz="2400" b="1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𝟐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400" b="1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𝟑</m:t>
                                    </m:r>
                                  </m:e>
                                  <m:e>
                                    <m:r>
                                      <a:rPr kumimoji="0" lang="en-US" sz="2400" b="1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𝟒</m:t>
                                    </m:r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A166D87A-1AAF-4661-5B84-04416FDAA58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flipH="1">
                    <a:off x="7013561" y="2561131"/>
                    <a:ext cx="1100270" cy="74962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ACD45A52-8ED2-3962-DAC9-75A4980B2577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8095309" y="2561131"/>
                    <a:ext cx="1100270" cy="74962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4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400" b="1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kumimoji="0" lang="en-US" sz="2400" b="1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𝟏</m:t>
                                    </m:r>
                                  </m:e>
                                  <m:e>
                                    <m:r>
                                      <a:rPr kumimoji="0" lang="en-US" sz="2400" b="1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𝟐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400" b="1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𝟑</m:t>
                                    </m:r>
                                  </m:e>
                                  <m:e>
                                    <m:r>
                                      <a:rPr kumimoji="0" lang="en-US" sz="2400" b="1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𝟒</m:t>
                                    </m:r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ACD45A52-8ED2-3962-DAC9-75A4980B257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flipH="1">
                    <a:off x="8095309" y="2561131"/>
                    <a:ext cx="1100270" cy="74962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47BD8ADC-B24E-D8E7-746F-DC7E9CD31D20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9177058" y="2561131"/>
                    <a:ext cx="1100270" cy="74962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4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400" b="1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kumimoji="0" lang="en-US" sz="2400" b="1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𝟏</m:t>
                                    </m:r>
                                  </m:e>
                                  <m:e>
                                    <m:r>
                                      <a:rPr kumimoji="0" lang="en-US" sz="2400" b="1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𝟐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400" b="1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𝟑</m:t>
                                    </m:r>
                                  </m:e>
                                  <m:e>
                                    <m:r>
                                      <a:rPr kumimoji="0" lang="en-US" sz="2400" b="1" i="1" u="none" strike="noStrike" kern="1200" cap="none" spc="0" normalizeH="0" baseline="0" noProof="0" dirty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𝟒</m:t>
                                    </m:r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47BD8ADC-B24E-D8E7-746F-DC7E9CD31D2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flipH="1">
                    <a:off x="9177058" y="2561131"/>
                    <a:ext cx="1100270" cy="74962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D2908C63-93A3-B9AB-897E-34571A2BDAA4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8949512" y="2705113"/>
                    <a:ext cx="473612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</m:oMath>
                      </m:oMathPara>
                    </a14:m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D2908C63-93A3-B9AB-897E-34571A2BDAA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flipH="1">
                    <a:off x="8949512" y="2705113"/>
                    <a:ext cx="473612" cy="461665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t="-10526" r="-10256" b="-2894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58" name="Picture 57" descr="A yellow smiley face with black eyes&#10;&#10;AI-generated content may be incorrect.">
            <a:extLst>
              <a:ext uri="{FF2B5EF4-FFF2-40B4-BE49-F238E27FC236}">
                <a16:creationId xmlns:a16="http://schemas.microsoft.com/office/drawing/2014/main" id="{416B868D-09A6-1EEE-2DCF-D36B27A19A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" t="5438" r="5437" b="5347"/>
          <a:stretch>
            <a:fillRect/>
          </a:stretch>
        </p:blipFill>
        <p:spPr>
          <a:xfrm>
            <a:off x="393605" y="3303217"/>
            <a:ext cx="2918410" cy="2918410"/>
          </a:xfrm>
          <a:prstGeom prst="rect">
            <a:avLst/>
          </a:prstGeom>
        </p:spPr>
      </p:pic>
      <p:grpSp>
        <p:nvGrpSpPr>
          <p:cNvPr id="2098" name="Group 2097">
            <a:extLst>
              <a:ext uri="{FF2B5EF4-FFF2-40B4-BE49-F238E27FC236}">
                <a16:creationId xmlns:a16="http://schemas.microsoft.com/office/drawing/2014/main" id="{7046A22F-C647-4F34-9259-90FF36BC5C61}"/>
              </a:ext>
            </a:extLst>
          </p:cNvPr>
          <p:cNvGrpSpPr/>
          <p:nvPr/>
        </p:nvGrpSpPr>
        <p:grpSpPr>
          <a:xfrm>
            <a:off x="3666655" y="3532887"/>
            <a:ext cx="2764154" cy="2495054"/>
            <a:chOff x="3743907" y="3602485"/>
            <a:chExt cx="2764154" cy="2495054"/>
          </a:xfrm>
        </p:grpSpPr>
        <p:sp>
          <p:nvSpPr>
            <p:cNvPr id="2093" name="TextBox 2092">
              <a:extLst>
                <a:ext uri="{FF2B5EF4-FFF2-40B4-BE49-F238E27FC236}">
                  <a16:creationId xmlns:a16="http://schemas.microsoft.com/office/drawing/2014/main" id="{4011396A-C26E-9403-17F6-5BB7127173A2}"/>
                </a:ext>
              </a:extLst>
            </p:cNvPr>
            <p:cNvSpPr txBox="1"/>
            <p:nvPr/>
          </p:nvSpPr>
          <p:spPr>
            <a:xfrm flipH="1">
              <a:off x="3743907" y="3602485"/>
              <a:ext cx="27641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Each color is quantified by a vector of RGB</a:t>
              </a:r>
            </a:p>
          </p:txBody>
        </p:sp>
        <p:sp>
          <p:nvSpPr>
            <p:cNvPr id="2084" name="Rectangle: Rounded Corners 2083">
              <a:extLst>
                <a:ext uri="{FF2B5EF4-FFF2-40B4-BE49-F238E27FC236}">
                  <a16:creationId xmlns:a16="http://schemas.microsoft.com/office/drawing/2014/main" id="{197A1AB1-B34E-6929-9A8F-653E02A15DFA}"/>
                </a:ext>
              </a:extLst>
            </p:cNvPr>
            <p:cNvSpPr/>
            <p:nvPr/>
          </p:nvSpPr>
          <p:spPr>
            <a:xfrm>
              <a:off x="3743911" y="4381706"/>
              <a:ext cx="2764150" cy="481070"/>
            </a:xfrm>
            <a:prstGeom prst="roundRect">
              <a:avLst/>
            </a:prstGeom>
            <a:solidFill>
              <a:srgbClr val="FDE5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RGB(253 229 0)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2085" name="Rectangle: Rounded Corners 2084">
              <a:extLst>
                <a:ext uri="{FF2B5EF4-FFF2-40B4-BE49-F238E27FC236}">
                  <a16:creationId xmlns:a16="http://schemas.microsoft.com/office/drawing/2014/main" id="{ACC41AAC-C6EF-2ABC-8AE8-783EA70837C0}"/>
                </a:ext>
              </a:extLst>
            </p:cNvPr>
            <p:cNvSpPr/>
            <p:nvPr/>
          </p:nvSpPr>
          <p:spPr>
            <a:xfrm>
              <a:off x="3743911" y="5008808"/>
              <a:ext cx="2764150" cy="481070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RGB(255 255 255)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2086" name="Rectangle: Rounded Corners 2085">
              <a:extLst>
                <a:ext uri="{FF2B5EF4-FFF2-40B4-BE49-F238E27FC236}">
                  <a16:creationId xmlns:a16="http://schemas.microsoft.com/office/drawing/2014/main" id="{22585FA2-2040-0DE4-1E9C-F978245F64D4}"/>
                </a:ext>
              </a:extLst>
            </p:cNvPr>
            <p:cNvSpPr/>
            <p:nvPr/>
          </p:nvSpPr>
          <p:spPr>
            <a:xfrm>
              <a:off x="3743911" y="5616469"/>
              <a:ext cx="2764150" cy="481070"/>
            </a:xfrm>
            <a:prstGeom prst="round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RGB(255 255 255)</a:t>
              </a:r>
            </a:p>
          </p:txBody>
        </p:sp>
      </p:grpSp>
      <p:pic>
        <p:nvPicPr>
          <p:cNvPr id="2087" name="Picture 2086">
            <a:extLst>
              <a:ext uri="{FF2B5EF4-FFF2-40B4-BE49-F238E27FC236}">
                <a16:creationId xmlns:a16="http://schemas.microsoft.com/office/drawing/2014/main" id="{24EA36C7-845A-4AC0-585E-D6F77166E3B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33177" t="5117" r="38448" b="10805"/>
          <a:stretch>
            <a:fillRect/>
          </a:stretch>
        </p:blipFill>
        <p:spPr>
          <a:xfrm>
            <a:off x="6698929" y="3369602"/>
            <a:ext cx="2764151" cy="2746850"/>
          </a:xfrm>
          <a:prstGeom prst="rect">
            <a:avLst/>
          </a:prstGeom>
        </p:spPr>
      </p:pic>
      <p:pic>
        <p:nvPicPr>
          <p:cNvPr id="2088" name="Picture 2087">
            <a:extLst>
              <a:ext uri="{FF2B5EF4-FFF2-40B4-BE49-F238E27FC236}">
                <a16:creationId xmlns:a16="http://schemas.microsoft.com/office/drawing/2014/main" id="{C1B8D765-4EE0-B0D7-8DE9-84F58DC5055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66490" t="5117" r="5135" b="10805"/>
          <a:stretch>
            <a:fillRect/>
          </a:stretch>
        </p:blipFill>
        <p:spPr>
          <a:xfrm>
            <a:off x="6847891" y="3532887"/>
            <a:ext cx="2764151" cy="2746850"/>
          </a:xfrm>
          <a:prstGeom prst="rect">
            <a:avLst/>
          </a:prstGeom>
        </p:spPr>
      </p:pic>
      <p:pic>
        <p:nvPicPr>
          <p:cNvPr id="2089" name="Picture 2088">
            <a:extLst>
              <a:ext uri="{FF2B5EF4-FFF2-40B4-BE49-F238E27FC236}">
                <a16:creationId xmlns:a16="http://schemas.microsoft.com/office/drawing/2014/main" id="{D90DAD0B-4CB0-F9B1-0299-86414780099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5117" r="71625" b="10805"/>
          <a:stretch>
            <a:fillRect/>
          </a:stretch>
        </p:blipFill>
        <p:spPr>
          <a:xfrm>
            <a:off x="7033052" y="3696172"/>
            <a:ext cx="2764151" cy="2746850"/>
          </a:xfrm>
          <a:prstGeom prst="rect">
            <a:avLst/>
          </a:prstGeom>
        </p:spPr>
      </p:pic>
      <p:sp>
        <p:nvSpPr>
          <p:cNvPr id="2095" name="TextBox 2094">
            <a:extLst>
              <a:ext uri="{FF2B5EF4-FFF2-40B4-BE49-F238E27FC236}">
                <a16:creationId xmlns:a16="http://schemas.microsoft.com/office/drawing/2014/main" id="{18DC707F-BBD0-3480-09B7-66C24ACE7791}"/>
              </a:ext>
            </a:extLst>
          </p:cNvPr>
          <p:cNvSpPr txBox="1"/>
          <p:nvPr/>
        </p:nvSpPr>
        <p:spPr>
          <a:xfrm flipH="1">
            <a:off x="9842322" y="3321479"/>
            <a:ext cx="2115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The values could be mapped to a matrix to form a tensor</a:t>
            </a:r>
          </a:p>
        </p:txBody>
      </p:sp>
      <p:sp>
        <p:nvSpPr>
          <p:cNvPr id="2096" name="TextBox 2095">
            <a:extLst>
              <a:ext uri="{FF2B5EF4-FFF2-40B4-BE49-F238E27FC236}">
                <a16:creationId xmlns:a16="http://schemas.microsoft.com/office/drawing/2014/main" id="{99470611-FA60-AD96-2E7A-5E2E8D0875B7}"/>
              </a:ext>
            </a:extLst>
          </p:cNvPr>
          <p:cNvSpPr txBox="1"/>
          <p:nvPr/>
        </p:nvSpPr>
        <p:spPr>
          <a:xfrm flipH="1">
            <a:off x="9842322" y="4530833"/>
            <a:ext cx="2115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The dimension of this tensor is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(row, column, color channel)</a:t>
            </a:r>
          </a:p>
        </p:txBody>
      </p:sp>
      <p:sp>
        <p:nvSpPr>
          <p:cNvPr id="2097" name="TextBox 2096">
            <a:extLst>
              <a:ext uri="{FF2B5EF4-FFF2-40B4-BE49-F238E27FC236}">
                <a16:creationId xmlns:a16="http://schemas.microsoft.com/office/drawing/2014/main" id="{E073F486-ED6D-933E-0346-07B48826B5AE}"/>
              </a:ext>
            </a:extLst>
          </p:cNvPr>
          <p:cNvSpPr txBox="1"/>
          <p:nvPr/>
        </p:nvSpPr>
        <p:spPr>
          <a:xfrm flipH="1">
            <a:off x="9842322" y="5731162"/>
            <a:ext cx="2115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Now scale this up to thousands of images</a:t>
            </a:r>
          </a:p>
        </p:txBody>
      </p:sp>
      <p:grpSp>
        <p:nvGrpSpPr>
          <p:cNvPr id="2099" name="Group 2098">
            <a:extLst>
              <a:ext uri="{FF2B5EF4-FFF2-40B4-BE49-F238E27FC236}">
                <a16:creationId xmlns:a16="http://schemas.microsoft.com/office/drawing/2014/main" id="{4E9E7FB8-AA2F-F0AF-8E80-E6B66319DB7B}"/>
              </a:ext>
            </a:extLst>
          </p:cNvPr>
          <p:cNvGrpSpPr/>
          <p:nvPr/>
        </p:nvGrpSpPr>
        <p:grpSpPr>
          <a:xfrm>
            <a:off x="266353" y="3208595"/>
            <a:ext cx="3179010" cy="3119094"/>
            <a:chOff x="889035" y="3319942"/>
            <a:chExt cx="3258477" cy="3197064"/>
          </a:xfrm>
        </p:grpSpPr>
        <p:grpSp>
          <p:nvGrpSpPr>
            <p:cNvPr id="2100" name="Group 2099">
              <a:extLst>
                <a:ext uri="{FF2B5EF4-FFF2-40B4-BE49-F238E27FC236}">
                  <a16:creationId xmlns:a16="http://schemas.microsoft.com/office/drawing/2014/main" id="{DFCD3829-6FB2-6E8E-D6D7-2D630DFBA9EC}"/>
                </a:ext>
              </a:extLst>
            </p:cNvPr>
            <p:cNvGrpSpPr/>
            <p:nvPr/>
          </p:nvGrpSpPr>
          <p:grpSpPr>
            <a:xfrm>
              <a:off x="1022594" y="3319942"/>
              <a:ext cx="2991362" cy="3197064"/>
              <a:chOff x="646897" y="1501541"/>
              <a:chExt cx="2991362" cy="3412155"/>
            </a:xfrm>
          </p:grpSpPr>
          <p:cxnSp>
            <p:nvCxnSpPr>
              <p:cNvPr id="2120" name="Straight Connector 2119">
                <a:extLst>
                  <a:ext uri="{FF2B5EF4-FFF2-40B4-BE49-F238E27FC236}">
                    <a16:creationId xmlns:a16="http://schemas.microsoft.com/office/drawing/2014/main" id="{0D4F1A88-4C4A-0B14-EC91-657950D1399E}"/>
                  </a:ext>
                </a:extLst>
              </p:cNvPr>
              <p:cNvCxnSpPr/>
              <p:nvPr/>
            </p:nvCxnSpPr>
            <p:spPr>
              <a:xfrm>
                <a:off x="824162" y="1501541"/>
                <a:ext cx="0" cy="3412155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1" name="Straight Connector 2120">
                <a:extLst>
                  <a:ext uri="{FF2B5EF4-FFF2-40B4-BE49-F238E27FC236}">
                    <a16:creationId xmlns:a16="http://schemas.microsoft.com/office/drawing/2014/main" id="{20AD7ED2-8A2C-C289-FC07-3DF33AEEFD0B}"/>
                  </a:ext>
                </a:extLst>
              </p:cNvPr>
              <p:cNvCxnSpPr/>
              <p:nvPr/>
            </p:nvCxnSpPr>
            <p:spPr>
              <a:xfrm>
                <a:off x="997417" y="1501541"/>
                <a:ext cx="0" cy="3412155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2" name="Straight Connector 2121">
                <a:extLst>
                  <a:ext uri="{FF2B5EF4-FFF2-40B4-BE49-F238E27FC236}">
                    <a16:creationId xmlns:a16="http://schemas.microsoft.com/office/drawing/2014/main" id="{336C4397-FF8C-1DC5-5830-3A0321292AA9}"/>
                  </a:ext>
                </a:extLst>
              </p:cNvPr>
              <p:cNvCxnSpPr/>
              <p:nvPr/>
            </p:nvCxnSpPr>
            <p:spPr>
              <a:xfrm>
                <a:off x="1180297" y="1501541"/>
                <a:ext cx="0" cy="3412155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3" name="Straight Connector 2122">
                <a:extLst>
                  <a:ext uri="{FF2B5EF4-FFF2-40B4-BE49-F238E27FC236}">
                    <a16:creationId xmlns:a16="http://schemas.microsoft.com/office/drawing/2014/main" id="{F7E877E0-9188-992F-62E6-D98FBC1FE853}"/>
                  </a:ext>
                </a:extLst>
              </p:cNvPr>
              <p:cNvCxnSpPr/>
              <p:nvPr/>
            </p:nvCxnSpPr>
            <p:spPr>
              <a:xfrm>
                <a:off x="1357562" y="1501541"/>
                <a:ext cx="0" cy="3412155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4" name="Straight Connector 2123">
                <a:extLst>
                  <a:ext uri="{FF2B5EF4-FFF2-40B4-BE49-F238E27FC236}">
                    <a16:creationId xmlns:a16="http://schemas.microsoft.com/office/drawing/2014/main" id="{442B884F-A9DC-6C8F-EAD8-63B5F81A8118}"/>
                  </a:ext>
                </a:extLst>
              </p:cNvPr>
              <p:cNvCxnSpPr/>
              <p:nvPr/>
            </p:nvCxnSpPr>
            <p:spPr>
              <a:xfrm>
                <a:off x="1530817" y="1501541"/>
                <a:ext cx="0" cy="3412155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5" name="Straight Connector 2124">
                <a:extLst>
                  <a:ext uri="{FF2B5EF4-FFF2-40B4-BE49-F238E27FC236}">
                    <a16:creationId xmlns:a16="http://schemas.microsoft.com/office/drawing/2014/main" id="{18931689-3881-F31F-0DF6-B3E3E4CA1C3A}"/>
                  </a:ext>
                </a:extLst>
              </p:cNvPr>
              <p:cNvCxnSpPr/>
              <p:nvPr/>
            </p:nvCxnSpPr>
            <p:spPr>
              <a:xfrm>
                <a:off x="1713697" y="1501541"/>
                <a:ext cx="0" cy="3412155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6" name="Straight Connector 2125">
                <a:extLst>
                  <a:ext uri="{FF2B5EF4-FFF2-40B4-BE49-F238E27FC236}">
                    <a16:creationId xmlns:a16="http://schemas.microsoft.com/office/drawing/2014/main" id="{44ACDB3D-1118-E8F7-6E97-394095E1B886}"/>
                  </a:ext>
                </a:extLst>
              </p:cNvPr>
              <p:cNvCxnSpPr/>
              <p:nvPr/>
            </p:nvCxnSpPr>
            <p:spPr>
              <a:xfrm>
                <a:off x="1880802" y="1501541"/>
                <a:ext cx="0" cy="3412155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7" name="Straight Connector 2126">
                <a:extLst>
                  <a:ext uri="{FF2B5EF4-FFF2-40B4-BE49-F238E27FC236}">
                    <a16:creationId xmlns:a16="http://schemas.microsoft.com/office/drawing/2014/main" id="{CDB2D913-B884-EA0C-F132-AE7B94AA922B}"/>
                  </a:ext>
                </a:extLst>
              </p:cNvPr>
              <p:cNvCxnSpPr/>
              <p:nvPr/>
            </p:nvCxnSpPr>
            <p:spPr>
              <a:xfrm>
                <a:off x="2054057" y="1501541"/>
                <a:ext cx="0" cy="3412155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8" name="Straight Connector 2127">
                <a:extLst>
                  <a:ext uri="{FF2B5EF4-FFF2-40B4-BE49-F238E27FC236}">
                    <a16:creationId xmlns:a16="http://schemas.microsoft.com/office/drawing/2014/main" id="{29AC729C-3D62-BDF3-7E16-A24D1B049760}"/>
                  </a:ext>
                </a:extLst>
              </p:cNvPr>
              <p:cNvCxnSpPr/>
              <p:nvPr/>
            </p:nvCxnSpPr>
            <p:spPr>
              <a:xfrm>
                <a:off x="2236937" y="1501541"/>
                <a:ext cx="0" cy="3412155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9" name="Straight Connector 2128">
                <a:extLst>
                  <a:ext uri="{FF2B5EF4-FFF2-40B4-BE49-F238E27FC236}">
                    <a16:creationId xmlns:a16="http://schemas.microsoft.com/office/drawing/2014/main" id="{B922470A-668C-A09A-E887-9C435F628B70}"/>
                  </a:ext>
                </a:extLst>
              </p:cNvPr>
              <p:cNvCxnSpPr/>
              <p:nvPr/>
            </p:nvCxnSpPr>
            <p:spPr>
              <a:xfrm>
                <a:off x="2409122" y="1501541"/>
                <a:ext cx="0" cy="3412155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0" name="Straight Connector 2129">
                <a:extLst>
                  <a:ext uri="{FF2B5EF4-FFF2-40B4-BE49-F238E27FC236}">
                    <a16:creationId xmlns:a16="http://schemas.microsoft.com/office/drawing/2014/main" id="{CF08AF70-2F43-F262-E36F-603CB483013B}"/>
                  </a:ext>
                </a:extLst>
              </p:cNvPr>
              <p:cNvCxnSpPr/>
              <p:nvPr/>
            </p:nvCxnSpPr>
            <p:spPr>
              <a:xfrm>
                <a:off x="2582377" y="1501541"/>
                <a:ext cx="0" cy="3412155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1" name="Straight Connector 2130">
                <a:extLst>
                  <a:ext uri="{FF2B5EF4-FFF2-40B4-BE49-F238E27FC236}">
                    <a16:creationId xmlns:a16="http://schemas.microsoft.com/office/drawing/2014/main" id="{12132C00-02E6-F508-15F5-241F6870F779}"/>
                  </a:ext>
                </a:extLst>
              </p:cNvPr>
              <p:cNvCxnSpPr/>
              <p:nvPr/>
            </p:nvCxnSpPr>
            <p:spPr>
              <a:xfrm>
                <a:off x="2765257" y="1501541"/>
                <a:ext cx="0" cy="3412155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2" name="Straight Connector 2131">
                <a:extLst>
                  <a:ext uri="{FF2B5EF4-FFF2-40B4-BE49-F238E27FC236}">
                    <a16:creationId xmlns:a16="http://schemas.microsoft.com/office/drawing/2014/main" id="{B5A1BFE8-7CA2-CC74-3AA6-CC68E24E2261}"/>
                  </a:ext>
                </a:extLst>
              </p:cNvPr>
              <p:cNvCxnSpPr/>
              <p:nvPr/>
            </p:nvCxnSpPr>
            <p:spPr>
              <a:xfrm>
                <a:off x="2927282" y="1501541"/>
                <a:ext cx="0" cy="3412155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3" name="Straight Connector 2132">
                <a:extLst>
                  <a:ext uri="{FF2B5EF4-FFF2-40B4-BE49-F238E27FC236}">
                    <a16:creationId xmlns:a16="http://schemas.microsoft.com/office/drawing/2014/main" id="{07995C83-0126-C269-0DD1-12090F4C2D8E}"/>
                  </a:ext>
                </a:extLst>
              </p:cNvPr>
              <p:cNvCxnSpPr/>
              <p:nvPr/>
            </p:nvCxnSpPr>
            <p:spPr>
              <a:xfrm>
                <a:off x="3100537" y="1501541"/>
                <a:ext cx="0" cy="3412155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4" name="Straight Connector 2133">
                <a:extLst>
                  <a:ext uri="{FF2B5EF4-FFF2-40B4-BE49-F238E27FC236}">
                    <a16:creationId xmlns:a16="http://schemas.microsoft.com/office/drawing/2014/main" id="{45D63CFD-6136-0115-F887-7D60F650F841}"/>
                  </a:ext>
                </a:extLst>
              </p:cNvPr>
              <p:cNvCxnSpPr/>
              <p:nvPr/>
            </p:nvCxnSpPr>
            <p:spPr>
              <a:xfrm>
                <a:off x="3283417" y="1501541"/>
                <a:ext cx="0" cy="3412155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5" name="Straight Connector 2134">
                <a:extLst>
                  <a:ext uri="{FF2B5EF4-FFF2-40B4-BE49-F238E27FC236}">
                    <a16:creationId xmlns:a16="http://schemas.microsoft.com/office/drawing/2014/main" id="{E27E2C83-4453-140F-C93E-9C0F47BAC6AE}"/>
                  </a:ext>
                </a:extLst>
              </p:cNvPr>
              <p:cNvCxnSpPr/>
              <p:nvPr/>
            </p:nvCxnSpPr>
            <p:spPr>
              <a:xfrm>
                <a:off x="3455602" y="1501541"/>
                <a:ext cx="0" cy="3412155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6" name="Straight Connector 2135">
                <a:extLst>
                  <a:ext uri="{FF2B5EF4-FFF2-40B4-BE49-F238E27FC236}">
                    <a16:creationId xmlns:a16="http://schemas.microsoft.com/office/drawing/2014/main" id="{640ABB66-296F-D3BA-85B8-017850727F9F}"/>
                  </a:ext>
                </a:extLst>
              </p:cNvPr>
              <p:cNvCxnSpPr/>
              <p:nvPr/>
            </p:nvCxnSpPr>
            <p:spPr>
              <a:xfrm>
                <a:off x="646897" y="1501541"/>
                <a:ext cx="0" cy="3412155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7" name="Straight Connector 2136">
                <a:extLst>
                  <a:ext uri="{FF2B5EF4-FFF2-40B4-BE49-F238E27FC236}">
                    <a16:creationId xmlns:a16="http://schemas.microsoft.com/office/drawing/2014/main" id="{FD8FE4DD-F263-90C9-33FE-C7B9E2CE9FA0}"/>
                  </a:ext>
                </a:extLst>
              </p:cNvPr>
              <p:cNvCxnSpPr/>
              <p:nvPr/>
            </p:nvCxnSpPr>
            <p:spPr>
              <a:xfrm>
                <a:off x="3638259" y="1501541"/>
                <a:ext cx="0" cy="3412155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01" name="Group 2100">
              <a:extLst>
                <a:ext uri="{FF2B5EF4-FFF2-40B4-BE49-F238E27FC236}">
                  <a16:creationId xmlns:a16="http://schemas.microsoft.com/office/drawing/2014/main" id="{99CA501C-D89A-732A-D3D7-BB50E2C96BD9}"/>
                </a:ext>
              </a:extLst>
            </p:cNvPr>
            <p:cNvGrpSpPr/>
            <p:nvPr/>
          </p:nvGrpSpPr>
          <p:grpSpPr>
            <a:xfrm rot="5400000">
              <a:off x="1022593" y="3280468"/>
              <a:ext cx="2991362" cy="3258477"/>
              <a:chOff x="646897" y="1501541"/>
              <a:chExt cx="2991362" cy="3412155"/>
            </a:xfrm>
          </p:grpSpPr>
          <p:cxnSp>
            <p:nvCxnSpPr>
              <p:cNvPr id="2102" name="Straight Connector 2101">
                <a:extLst>
                  <a:ext uri="{FF2B5EF4-FFF2-40B4-BE49-F238E27FC236}">
                    <a16:creationId xmlns:a16="http://schemas.microsoft.com/office/drawing/2014/main" id="{B97D2CF4-3C69-772E-12BA-BB8A9B9167AE}"/>
                  </a:ext>
                </a:extLst>
              </p:cNvPr>
              <p:cNvCxnSpPr/>
              <p:nvPr/>
            </p:nvCxnSpPr>
            <p:spPr>
              <a:xfrm>
                <a:off x="824162" y="1501541"/>
                <a:ext cx="0" cy="3412155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3" name="Straight Connector 2102">
                <a:extLst>
                  <a:ext uri="{FF2B5EF4-FFF2-40B4-BE49-F238E27FC236}">
                    <a16:creationId xmlns:a16="http://schemas.microsoft.com/office/drawing/2014/main" id="{824E742D-FE5C-2AFB-B2AC-E9DCD02231A0}"/>
                  </a:ext>
                </a:extLst>
              </p:cNvPr>
              <p:cNvCxnSpPr/>
              <p:nvPr/>
            </p:nvCxnSpPr>
            <p:spPr>
              <a:xfrm>
                <a:off x="997417" y="1501541"/>
                <a:ext cx="0" cy="3412155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4" name="Straight Connector 2103">
                <a:extLst>
                  <a:ext uri="{FF2B5EF4-FFF2-40B4-BE49-F238E27FC236}">
                    <a16:creationId xmlns:a16="http://schemas.microsoft.com/office/drawing/2014/main" id="{0AE51112-065F-C09D-F9B1-06932E1F1EAA}"/>
                  </a:ext>
                </a:extLst>
              </p:cNvPr>
              <p:cNvCxnSpPr/>
              <p:nvPr/>
            </p:nvCxnSpPr>
            <p:spPr>
              <a:xfrm>
                <a:off x="1180297" y="1501541"/>
                <a:ext cx="0" cy="3412155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5" name="Straight Connector 2104">
                <a:extLst>
                  <a:ext uri="{FF2B5EF4-FFF2-40B4-BE49-F238E27FC236}">
                    <a16:creationId xmlns:a16="http://schemas.microsoft.com/office/drawing/2014/main" id="{651C5CFD-4317-8142-39E1-48A66DC61B40}"/>
                  </a:ext>
                </a:extLst>
              </p:cNvPr>
              <p:cNvCxnSpPr/>
              <p:nvPr/>
            </p:nvCxnSpPr>
            <p:spPr>
              <a:xfrm>
                <a:off x="1357562" y="1501541"/>
                <a:ext cx="0" cy="3412155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6" name="Straight Connector 2105">
                <a:extLst>
                  <a:ext uri="{FF2B5EF4-FFF2-40B4-BE49-F238E27FC236}">
                    <a16:creationId xmlns:a16="http://schemas.microsoft.com/office/drawing/2014/main" id="{356F0351-D79F-4528-E590-42EE59BBEF45}"/>
                  </a:ext>
                </a:extLst>
              </p:cNvPr>
              <p:cNvCxnSpPr/>
              <p:nvPr/>
            </p:nvCxnSpPr>
            <p:spPr>
              <a:xfrm>
                <a:off x="1530817" y="1501541"/>
                <a:ext cx="0" cy="3412155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7" name="Straight Connector 2106">
                <a:extLst>
                  <a:ext uri="{FF2B5EF4-FFF2-40B4-BE49-F238E27FC236}">
                    <a16:creationId xmlns:a16="http://schemas.microsoft.com/office/drawing/2014/main" id="{3FE14EF7-64D5-A1F2-9E89-D5A06D7294B2}"/>
                  </a:ext>
                </a:extLst>
              </p:cNvPr>
              <p:cNvCxnSpPr/>
              <p:nvPr/>
            </p:nvCxnSpPr>
            <p:spPr>
              <a:xfrm>
                <a:off x="1713697" y="1501541"/>
                <a:ext cx="0" cy="3412155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8" name="Straight Connector 2107">
                <a:extLst>
                  <a:ext uri="{FF2B5EF4-FFF2-40B4-BE49-F238E27FC236}">
                    <a16:creationId xmlns:a16="http://schemas.microsoft.com/office/drawing/2014/main" id="{8120929C-329A-1C63-D8D0-47055FD56C32}"/>
                  </a:ext>
                </a:extLst>
              </p:cNvPr>
              <p:cNvCxnSpPr/>
              <p:nvPr/>
            </p:nvCxnSpPr>
            <p:spPr>
              <a:xfrm>
                <a:off x="1880802" y="1501541"/>
                <a:ext cx="0" cy="3412155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9" name="Straight Connector 2108">
                <a:extLst>
                  <a:ext uri="{FF2B5EF4-FFF2-40B4-BE49-F238E27FC236}">
                    <a16:creationId xmlns:a16="http://schemas.microsoft.com/office/drawing/2014/main" id="{72C0F0E1-86F5-B7A3-F041-85EA55962D26}"/>
                  </a:ext>
                </a:extLst>
              </p:cNvPr>
              <p:cNvCxnSpPr/>
              <p:nvPr/>
            </p:nvCxnSpPr>
            <p:spPr>
              <a:xfrm>
                <a:off x="2054057" y="1501541"/>
                <a:ext cx="0" cy="3412155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0" name="Straight Connector 2109">
                <a:extLst>
                  <a:ext uri="{FF2B5EF4-FFF2-40B4-BE49-F238E27FC236}">
                    <a16:creationId xmlns:a16="http://schemas.microsoft.com/office/drawing/2014/main" id="{DCDF07C1-93BD-D3E9-0581-D1C7B4D6686D}"/>
                  </a:ext>
                </a:extLst>
              </p:cNvPr>
              <p:cNvCxnSpPr/>
              <p:nvPr/>
            </p:nvCxnSpPr>
            <p:spPr>
              <a:xfrm>
                <a:off x="2236937" y="1501541"/>
                <a:ext cx="0" cy="3412155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1" name="Straight Connector 2110">
                <a:extLst>
                  <a:ext uri="{FF2B5EF4-FFF2-40B4-BE49-F238E27FC236}">
                    <a16:creationId xmlns:a16="http://schemas.microsoft.com/office/drawing/2014/main" id="{6579D484-38D1-A9DB-FEA6-D70597B17CFC}"/>
                  </a:ext>
                </a:extLst>
              </p:cNvPr>
              <p:cNvCxnSpPr/>
              <p:nvPr/>
            </p:nvCxnSpPr>
            <p:spPr>
              <a:xfrm>
                <a:off x="2409122" y="1501541"/>
                <a:ext cx="0" cy="3412155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2" name="Straight Connector 2111">
                <a:extLst>
                  <a:ext uri="{FF2B5EF4-FFF2-40B4-BE49-F238E27FC236}">
                    <a16:creationId xmlns:a16="http://schemas.microsoft.com/office/drawing/2014/main" id="{4C09E3F7-34CB-178A-A122-4EE56440BA1B}"/>
                  </a:ext>
                </a:extLst>
              </p:cNvPr>
              <p:cNvCxnSpPr/>
              <p:nvPr/>
            </p:nvCxnSpPr>
            <p:spPr>
              <a:xfrm>
                <a:off x="2582377" y="1501541"/>
                <a:ext cx="0" cy="3412155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3" name="Straight Connector 2112">
                <a:extLst>
                  <a:ext uri="{FF2B5EF4-FFF2-40B4-BE49-F238E27FC236}">
                    <a16:creationId xmlns:a16="http://schemas.microsoft.com/office/drawing/2014/main" id="{A71B8B37-9879-A229-FAE6-E264D22158E6}"/>
                  </a:ext>
                </a:extLst>
              </p:cNvPr>
              <p:cNvCxnSpPr/>
              <p:nvPr/>
            </p:nvCxnSpPr>
            <p:spPr>
              <a:xfrm>
                <a:off x="2765257" y="1501541"/>
                <a:ext cx="0" cy="3412155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4" name="Straight Connector 2113">
                <a:extLst>
                  <a:ext uri="{FF2B5EF4-FFF2-40B4-BE49-F238E27FC236}">
                    <a16:creationId xmlns:a16="http://schemas.microsoft.com/office/drawing/2014/main" id="{9CB9E11B-388E-6F5F-02BD-62A4A7F7C118}"/>
                  </a:ext>
                </a:extLst>
              </p:cNvPr>
              <p:cNvCxnSpPr/>
              <p:nvPr/>
            </p:nvCxnSpPr>
            <p:spPr>
              <a:xfrm>
                <a:off x="2927282" y="1501541"/>
                <a:ext cx="0" cy="3412155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5" name="Straight Connector 2114">
                <a:extLst>
                  <a:ext uri="{FF2B5EF4-FFF2-40B4-BE49-F238E27FC236}">
                    <a16:creationId xmlns:a16="http://schemas.microsoft.com/office/drawing/2014/main" id="{5513B125-3232-A0F4-F2EE-88925317E75A}"/>
                  </a:ext>
                </a:extLst>
              </p:cNvPr>
              <p:cNvCxnSpPr/>
              <p:nvPr/>
            </p:nvCxnSpPr>
            <p:spPr>
              <a:xfrm>
                <a:off x="3100537" y="1501541"/>
                <a:ext cx="0" cy="3412155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6" name="Straight Connector 2115">
                <a:extLst>
                  <a:ext uri="{FF2B5EF4-FFF2-40B4-BE49-F238E27FC236}">
                    <a16:creationId xmlns:a16="http://schemas.microsoft.com/office/drawing/2014/main" id="{3D6B444D-A7A2-B096-ADF4-754844D8D62D}"/>
                  </a:ext>
                </a:extLst>
              </p:cNvPr>
              <p:cNvCxnSpPr/>
              <p:nvPr/>
            </p:nvCxnSpPr>
            <p:spPr>
              <a:xfrm>
                <a:off x="3283417" y="1501541"/>
                <a:ext cx="0" cy="3412155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7" name="Straight Connector 2116">
                <a:extLst>
                  <a:ext uri="{FF2B5EF4-FFF2-40B4-BE49-F238E27FC236}">
                    <a16:creationId xmlns:a16="http://schemas.microsoft.com/office/drawing/2014/main" id="{71288968-69FA-A125-8CB7-FCB7902EAB29}"/>
                  </a:ext>
                </a:extLst>
              </p:cNvPr>
              <p:cNvCxnSpPr/>
              <p:nvPr/>
            </p:nvCxnSpPr>
            <p:spPr>
              <a:xfrm>
                <a:off x="3455602" y="1501541"/>
                <a:ext cx="0" cy="3412155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8" name="Straight Connector 2117">
                <a:extLst>
                  <a:ext uri="{FF2B5EF4-FFF2-40B4-BE49-F238E27FC236}">
                    <a16:creationId xmlns:a16="http://schemas.microsoft.com/office/drawing/2014/main" id="{C5D95B6B-9F71-CFCC-2D62-598AA17876FA}"/>
                  </a:ext>
                </a:extLst>
              </p:cNvPr>
              <p:cNvCxnSpPr/>
              <p:nvPr/>
            </p:nvCxnSpPr>
            <p:spPr>
              <a:xfrm>
                <a:off x="646897" y="1501541"/>
                <a:ext cx="0" cy="3412155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9" name="Straight Connector 2118">
                <a:extLst>
                  <a:ext uri="{FF2B5EF4-FFF2-40B4-BE49-F238E27FC236}">
                    <a16:creationId xmlns:a16="http://schemas.microsoft.com/office/drawing/2014/main" id="{321F1A96-5B05-A256-A660-E7FA1C922D0F}"/>
                  </a:ext>
                </a:extLst>
              </p:cNvPr>
              <p:cNvCxnSpPr/>
              <p:nvPr/>
            </p:nvCxnSpPr>
            <p:spPr>
              <a:xfrm>
                <a:off x="3638259" y="1501541"/>
                <a:ext cx="0" cy="3412155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90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5" grpId="0"/>
      <p:bldP spid="2096" grpId="0"/>
      <p:bldP spid="209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43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36D301-C308-423E-5D3F-CC3D365E8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id="{C850A7C7-4726-F242-9A2E-2A350DB8C4D6}"/>
              </a:ext>
            </a:extLst>
          </p:cNvPr>
          <p:cNvSpPr txBox="1"/>
          <p:nvPr/>
        </p:nvSpPr>
        <p:spPr>
          <a:xfrm>
            <a:off x="0" y="205530"/>
            <a:ext cx="121920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Convolutional Neural Network</a:t>
            </a:r>
          </a:p>
        </p:txBody>
      </p:sp>
      <p:sp>
        <p:nvSpPr>
          <p:cNvPr id="295" name="Rectangle: Rounded Corners 294">
            <a:extLst>
              <a:ext uri="{FF2B5EF4-FFF2-40B4-BE49-F238E27FC236}">
                <a16:creationId xmlns:a16="http://schemas.microsoft.com/office/drawing/2014/main" id="{C88BA7D8-3751-1917-8BA8-471AB2D7CA31}"/>
              </a:ext>
            </a:extLst>
          </p:cNvPr>
          <p:cNvSpPr/>
          <p:nvPr/>
        </p:nvSpPr>
        <p:spPr>
          <a:xfrm>
            <a:off x="516195" y="1598400"/>
            <a:ext cx="7218106" cy="4900784"/>
          </a:xfrm>
          <a:prstGeom prst="roundRect">
            <a:avLst>
              <a:gd name="adj" fmla="val 2134"/>
            </a:avLst>
          </a:prstGeom>
          <a:noFill/>
          <a:ln w="76200">
            <a:solidFill>
              <a:srgbClr val="AB9B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A0E604E-E63A-DC79-E457-7E290023259F}"/>
              </a:ext>
            </a:extLst>
          </p:cNvPr>
          <p:cNvGrpSpPr/>
          <p:nvPr/>
        </p:nvGrpSpPr>
        <p:grpSpPr>
          <a:xfrm>
            <a:off x="889978" y="1852006"/>
            <a:ext cx="6456537" cy="590594"/>
            <a:chOff x="889978" y="1328403"/>
            <a:chExt cx="6456537" cy="59059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DD6B67F-80B2-D3E6-FEB0-9314F71A744B}"/>
                </a:ext>
              </a:extLst>
            </p:cNvPr>
            <p:cNvSpPr/>
            <p:nvPr/>
          </p:nvSpPr>
          <p:spPr>
            <a:xfrm>
              <a:off x="889979" y="1328403"/>
              <a:ext cx="1958393" cy="590594"/>
            </a:xfrm>
            <a:prstGeom prst="round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596E890-95CE-97F9-819C-E174A8BDE239}"/>
                </a:ext>
              </a:extLst>
            </p:cNvPr>
            <p:cNvSpPr txBox="1"/>
            <p:nvPr/>
          </p:nvSpPr>
          <p:spPr>
            <a:xfrm>
              <a:off x="889978" y="1439034"/>
              <a:ext cx="19583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Input Layer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C269CC3-DCD8-1E89-02C3-DDCDB7E86DA2}"/>
                </a:ext>
              </a:extLst>
            </p:cNvPr>
            <p:cNvSpPr/>
            <p:nvPr/>
          </p:nvSpPr>
          <p:spPr>
            <a:xfrm>
              <a:off x="3019197" y="1328403"/>
              <a:ext cx="4327318" cy="590594"/>
            </a:xfrm>
            <a:prstGeom prst="round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8F27D81-7DDF-0759-5E28-EF155A92AAEC}"/>
                </a:ext>
              </a:extLst>
            </p:cNvPr>
            <p:cNvSpPr txBox="1"/>
            <p:nvPr/>
          </p:nvSpPr>
          <p:spPr>
            <a:xfrm>
              <a:off x="3019196" y="1439034"/>
              <a:ext cx="42478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Color channels, height, width of image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B887A24-B2A7-FDF9-3036-886FA00E9F1B}"/>
              </a:ext>
            </a:extLst>
          </p:cNvPr>
          <p:cNvGrpSpPr/>
          <p:nvPr/>
        </p:nvGrpSpPr>
        <p:grpSpPr>
          <a:xfrm>
            <a:off x="889978" y="2658473"/>
            <a:ext cx="6456537" cy="884723"/>
            <a:chOff x="889978" y="2293904"/>
            <a:chExt cx="6456537" cy="88472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FB74BD6-1A18-3BE6-D343-14838F27B248}"/>
                </a:ext>
              </a:extLst>
            </p:cNvPr>
            <p:cNvSpPr/>
            <p:nvPr/>
          </p:nvSpPr>
          <p:spPr>
            <a:xfrm>
              <a:off x="889979" y="2293904"/>
              <a:ext cx="1958393" cy="884723"/>
            </a:xfrm>
            <a:prstGeom prst="round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F6596F2-4F9F-76EF-1CD2-78E2C3DFB209}"/>
                </a:ext>
              </a:extLst>
            </p:cNvPr>
            <p:cNvSpPr txBox="1"/>
            <p:nvPr/>
          </p:nvSpPr>
          <p:spPr>
            <a:xfrm>
              <a:off x="889978" y="2413100"/>
              <a:ext cx="19583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Convolutional Layers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46C42D0-1A6F-8ECE-FA82-142A877BB113}"/>
                </a:ext>
              </a:extLst>
            </p:cNvPr>
            <p:cNvSpPr/>
            <p:nvPr/>
          </p:nvSpPr>
          <p:spPr>
            <a:xfrm>
              <a:off x="3019197" y="2293904"/>
              <a:ext cx="4327318" cy="884723"/>
            </a:xfrm>
            <a:prstGeom prst="round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A5AD390-2237-243C-F2A6-9B2132D0F690}"/>
                </a:ext>
              </a:extLst>
            </p:cNvPr>
            <p:cNvSpPr txBox="1"/>
            <p:nvPr/>
          </p:nvSpPr>
          <p:spPr>
            <a:xfrm>
              <a:off x="3019196" y="2413100"/>
              <a:ext cx="42478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Number of filters, filter size, filter stride, activation function, number of layers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205570F-C18C-4EA3-F2C6-9F4E013A0182}"/>
              </a:ext>
            </a:extLst>
          </p:cNvPr>
          <p:cNvGrpSpPr/>
          <p:nvPr/>
        </p:nvGrpSpPr>
        <p:grpSpPr>
          <a:xfrm>
            <a:off x="889978" y="3766241"/>
            <a:ext cx="6496267" cy="628312"/>
            <a:chOff x="889978" y="3677783"/>
            <a:chExt cx="6496267" cy="62831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91BC27B-640B-AC53-60B4-8B99C9A4CD70}"/>
                </a:ext>
              </a:extLst>
            </p:cNvPr>
            <p:cNvSpPr/>
            <p:nvPr/>
          </p:nvSpPr>
          <p:spPr>
            <a:xfrm>
              <a:off x="889979" y="3677783"/>
              <a:ext cx="1958393" cy="628312"/>
            </a:xfrm>
            <a:prstGeom prst="round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9458603-2830-8248-9AFC-CF45C264B785}"/>
                </a:ext>
              </a:extLst>
            </p:cNvPr>
            <p:cNvSpPr txBox="1"/>
            <p:nvPr/>
          </p:nvSpPr>
          <p:spPr>
            <a:xfrm>
              <a:off x="889978" y="3807273"/>
              <a:ext cx="19583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Pooling Layers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F26B75A2-0928-CE34-7980-2342AA3EA068}"/>
                </a:ext>
              </a:extLst>
            </p:cNvPr>
            <p:cNvSpPr/>
            <p:nvPr/>
          </p:nvSpPr>
          <p:spPr>
            <a:xfrm>
              <a:off x="3019197" y="3696642"/>
              <a:ext cx="4327318" cy="590594"/>
            </a:xfrm>
            <a:prstGeom prst="round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51242F6-EE5C-C405-6E0B-C1CBBAD63BB1}"/>
                </a:ext>
              </a:extLst>
            </p:cNvPr>
            <p:cNvSpPr txBox="1"/>
            <p:nvPr/>
          </p:nvSpPr>
          <p:spPr>
            <a:xfrm>
              <a:off x="2979467" y="3779405"/>
              <a:ext cx="44067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Pooling type, pool size, stride, placement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0D8E859-EEB0-2F6F-D63A-D1B76E1EF87F}"/>
              </a:ext>
            </a:extLst>
          </p:cNvPr>
          <p:cNvGrpSpPr/>
          <p:nvPr/>
        </p:nvGrpSpPr>
        <p:grpSpPr>
          <a:xfrm>
            <a:off x="889978" y="4620627"/>
            <a:ext cx="6456537" cy="890714"/>
            <a:chOff x="889978" y="4646432"/>
            <a:chExt cx="6456537" cy="89071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FA802AD-BD9F-DAAD-6492-409FB3E08E15}"/>
                </a:ext>
              </a:extLst>
            </p:cNvPr>
            <p:cNvSpPr/>
            <p:nvPr/>
          </p:nvSpPr>
          <p:spPr>
            <a:xfrm>
              <a:off x="889979" y="4646432"/>
              <a:ext cx="1958393" cy="890714"/>
            </a:xfrm>
            <a:prstGeom prst="round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EC16D9B-1249-C67D-528D-E1A28B08DAB9}"/>
                </a:ext>
              </a:extLst>
            </p:cNvPr>
            <p:cNvSpPr txBox="1"/>
            <p:nvPr/>
          </p:nvSpPr>
          <p:spPr>
            <a:xfrm>
              <a:off x="889978" y="4768624"/>
              <a:ext cx="19583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Fully Connected Layers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E0A9D4FA-929D-F062-B00F-93098C2B76EE}"/>
                </a:ext>
              </a:extLst>
            </p:cNvPr>
            <p:cNvSpPr/>
            <p:nvPr/>
          </p:nvSpPr>
          <p:spPr>
            <a:xfrm>
              <a:off x="3019197" y="4649428"/>
              <a:ext cx="4327318" cy="884723"/>
            </a:xfrm>
            <a:prstGeom prst="round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9314F4B-568F-9B67-0801-EF66DCCE18B1}"/>
                </a:ext>
              </a:extLst>
            </p:cNvPr>
            <p:cNvSpPr txBox="1"/>
            <p:nvPr/>
          </p:nvSpPr>
          <p:spPr>
            <a:xfrm>
              <a:off x="3019196" y="4768624"/>
              <a:ext cx="42478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Number of layers, neurons per layer, activation functions, dropout rate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8E05678-BED8-F47C-5CC3-D44A867D3ADE}"/>
              </a:ext>
            </a:extLst>
          </p:cNvPr>
          <p:cNvGrpSpPr/>
          <p:nvPr/>
        </p:nvGrpSpPr>
        <p:grpSpPr>
          <a:xfrm>
            <a:off x="889978" y="5696740"/>
            <a:ext cx="6456537" cy="646331"/>
            <a:chOff x="889978" y="5851376"/>
            <a:chExt cx="6456537" cy="64633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49E207B-A410-9ABF-81F3-E9DC6411A242}"/>
                </a:ext>
              </a:extLst>
            </p:cNvPr>
            <p:cNvSpPr/>
            <p:nvPr/>
          </p:nvSpPr>
          <p:spPr>
            <a:xfrm>
              <a:off x="889979" y="5873757"/>
              <a:ext cx="1958393" cy="601569"/>
            </a:xfrm>
            <a:prstGeom prst="round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94E7FA9-4A8E-8771-871F-7D56E949C385}"/>
                </a:ext>
              </a:extLst>
            </p:cNvPr>
            <p:cNvSpPr txBox="1"/>
            <p:nvPr/>
          </p:nvSpPr>
          <p:spPr>
            <a:xfrm>
              <a:off x="889978" y="5989875"/>
              <a:ext cx="19583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Output Layers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782B095-311C-9A78-8364-4993193F7EDE}"/>
                </a:ext>
              </a:extLst>
            </p:cNvPr>
            <p:cNvSpPr/>
            <p:nvPr/>
          </p:nvSpPr>
          <p:spPr>
            <a:xfrm>
              <a:off x="3019197" y="5879244"/>
              <a:ext cx="4327318" cy="590594"/>
            </a:xfrm>
            <a:prstGeom prst="round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6A76F03-6D62-BB55-CFD0-94C9E9532124}"/>
                </a:ext>
              </a:extLst>
            </p:cNvPr>
            <p:cNvSpPr txBox="1"/>
            <p:nvPr/>
          </p:nvSpPr>
          <p:spPr>
            <a:xfrm>
              <a:off x="3019196" y="5851376"/>
              <a:ext cx="42478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1 Neuron for binary classification, Activation function</a:t>
              </a: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96D3AB3-FE70-1CD0-8292-FCD66BAEFF96}"/>
              </a:ext>
            </a:extLst>
          </p:cNvPr>
          <p:cNvSpPr/>
          <p:nvPr/>
        </p:nvSpPr>
        <p:spPr>
          <a:xfrm>
            <a:off x="7905125" y="1598400"/>
            <a:ext cx="3890636" cy="4900784"/>
          </a:xfrm>
          <a:prstGeom prst="roundRect">
            <a:avLst>
              <a:gd name="adj" fmla="val 2134"/>
            </a:avLst>
          </a:prstGeom>
          <a:noFill/>
          <a:ln w="76200">
            <a:solidFill>
              <a:srgbClr val="AB9B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3CC9557-8EA0-BC5C-56D3-09947D98ED6D}"/>
              </a:ext>
            </a:extLst>
          </p:cNvPr>
          <p:cNvSpPr txBox="1"/>
          <p:nvPr/>
        </p:nvSpPr>
        <p:spPr>
          <a:xfrm>
            <a:off x="8108085" y="2396365"/>
            <a:ext cx="3436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Activation Function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C088DCB-105E-360B-5756-3421C76E65A0}"/>
              </a:ext>
            </a:extLst>
          </p:cNvPr>
          <p:cNvSpPr txBox="1"/>
          <p:nvPr/>
        </p:nvSpPr>
        <p:spPr>
          <a:xfrm>
            <a:off x="8108085" y="2787008"/>
            <a:ext cx="34366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Introduces nonlinearity, allows the network to learn complex patterns beyond simple linear combinations.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4D88B4C-D217-6E7E-B493-702E1EBB6E4B}"/>
              </a:ext>
            </a:extLst>
          </p:cNvPr>
          <p:cNvSpPr txBox="1"/>
          <p:nvPr/>
        </p:nvSpPr>
        <p:spPr>
          <a:xfrm>
            <a:off x="8108085" y="3739993"/>
            <a:ext cx="3436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Pooling Type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489C071-4CC8-8ABB-7D0A-23947B7154DD}"/>
              </a:ext>
            </a:extLst>
          </p:cNvPr>
          <p:cNvSpPr txBox="1"/>
          <p:nvPr/>
        </p:nvSpPr>
        <p:spPr>
          <a:xfrm>
            <a:off x="8108085" y="4130636"/>
            <a:ext cx="34366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Method used to summarize and down sample feature extracted to reduce spatial dimension.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D53B8FA-9861-16B3-5F62-AF4F2F96F340}"/>
              </a:ext>
            </a:extLst>
          </p:cNvPr>
          <p:cNvSpPr txBox="1"/>
          <p:nvPr/>
        </p:nvSpPr>
        <p:spPr>
          <a:xfrm>
            <a:off x="8108085" y="5083621"/>
            <a:ext cx="3436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Dropout Rate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AD7F742-50AD-27C5-AA7A-7D79B8F4625B}"/>
              </a:ext>
            </a:extLst>
          </p:cNvPr>
          <p:cNvSpPr txBox="1"/>
          <p:nvPr/>
        </p:nvSpPr>
        <p:spPr>
          <a:xfrm>
            <a:off x="8108085" y="5474264"/>
            <a:ext cx="34366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Parameter used to prevent overfitting by randomly turning off some neurons during training.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D0015CE-4558-1EB5-E147-C3C690850C90}"/>
              </a:ext>
            </a:extLst>
          </p:cNvPr>
          <p:cNvSpPr txBox="1"/>
          <p:nvPr/>
        </p:nvSpPr>
        <p:spPr>
          <a:xfrm>
            <a:off x="8108085" y="1852006"/>
            <a:ext cx="3436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Definitions:</a:t>
            </a:r>
          </a:p>
        </p:txBody>
      </p:sp>
      <p:sp>
        <p:nvSpPr>
          <p:cNvPr id="54" name="TextBox 7">
            <a:extLst>
              <a:ext uri="{FF2B5EF4-FFF2-40B4-BE49-F238E27FC236}">
                <a16:creationId xmlns:a16="http://schemas.microsoft.com/office/drawing/2014/main" id="{A9F1FB05-86B8-E4E7-5080-FED8714FB265}"/>
              </a:ext>
            </a:extLst>
          </p:cNvPr>
          <p:cNvSpPr txBox="1"/>
          <p:nvPr/>
        </p:nvSpPr>
        <p:spPr>
          <a:xfrm>
            <a:off x="516195" y="974615"/>
            <a:ext cx="1115961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Components of CNN that need to be designed and tuned for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effective classification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utfit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</p:spTree>
    <p:extLst>
      <p:ext uri="{BB962C8B-B14F-4D97-AF65-F5344CB8AC3E}">
        <p14:creationId xmlns:p14="http://schemas.microsoft.com/office/powerpoint/2010/main" val="41221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4" grpId="0"/>
      <p:bldP spid="45" grpId="0"/>
      <p:bldP spid="47" grpId="0"/>
      <p:bldP spid="48" grpId="0"/>
      <p:bldP spid="49" grpId="0"/>
      <p:bldP spid="50" grpId="0"/>
      <p:bldP spid="5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43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11C768-7A4C-77E3-4EE9-42FDB79D2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6">
            <a:extLst>
              <a:ext uri="{FF2B5EF4-FFF2-40B4-BE49-F238E27FC236}">
                <a16:creationId xmlns:a16="http://schemas.microsoft.com/office/drawing/2014/main" id="{03FCEFE7-26CC-8E9C-8E2A-8C771372A981}"/>
              </a:ext>
            </a:extLst>
          </p:cNvPr>
          <p:cNvSpPr txBox="1"/>
          <p:nvPr/>
        </p:nvSpPr>
        <p:spPr>
          <a:xfrm>
            <a:off x="685799" y="69850"/>
            <a:ext cx="11034327" cy="1032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Batch, Loss, Epoch</a:t>
            </a:r>
          </a:p>
        </p:txBody>
      </p:sp>
      <p:grpSp>
        <p:nvGrpSpPr>
          <p:cNvPr id="2123" name="Group 2122">
            <a:extLst>
              <a:ext uri="{FF2B5EF4-FFF2-40B4-BE49-F238E27FC236}">
                <a16:creationId xmlns:a16="http://schemas.microsoft.com/office/drawing/2014/main" id="{D292C34E-C4BD-8D0B-6791-48B9E1FE38DE}"/>
              </a:ext>
            </a:extLst>
          </p:cNvPr>
          <p:cNvGrpSpPr/>
          <p:nvPr/>
        </p:nvGrpSpPr>
        <p:grpSpPr>
          <a:xfrm>
            <a:off x="587880" y="2564640"/>
            <a:ext cx="3394840" cy="460800"/>
            <a:chOff x="587880" y="2564640"/>
            <a:chExt cx="3394840" cy="4608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26881BF-4440-640E-DCC4-0A4D8628C7F5}"/>
                </a:ext>
              </a:extLst>
            </p:cNvPr>
            <p:cNvSpPr/>
            <p:nvPr/>
          </p:nvSpPr>
          <p:spPr>
            <a:xfrm>
              <a:off x="587880" y="2564640"/>
              <a:ext cx="1014280" cy="460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Image 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2DE2149-CACD-AEFF-E136-905ED32DC82A}"/>
                </a:ext>
              </a:extLst>
            </p:cNvPr>
            <p:cNvSpPr/>
            <p:nvPr/>
          </p:nvSpPr>
          <p:spPr>
            <a:xfrm>
              <a:off x="1778160" y="2564640"/>
              <a:ext cx="1014280" cy="460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Image 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A4C19A2-A410-B554-4E28-D051148C9012}"/>
                </a:ext>
              </a:extLst>
            </p:cNvPr>
            <p:cNvSpPr/>
            <p:nvPr/>
          </p:nvSpPr>
          <p:spPr>
            <a:xfrm>
              <a:off x="2968440" y="2564640"/>
              <a:ext cx="1014280" cy="460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Image 3</a:t>
              </a:r>
            </a:p>
          </p:txBody>
        </p:sp>
      </p:grpSp>
      <p:grpSp>
        <p:nvGrpSpPr>
          <p:cNvPr id="2120" name="Group 2119">
            <a:extLst>
              <a:ext uri="{FF2B5EF4-FFF2-40B4-BE49-F238E27FC236}">
                <a16:creationId xmlns:a16="http://schemas.microsoft.com/office/drawing/2014/main" id="{B0616209-84CD-99E7-332D-D83DF7171F57}"/>
              </a:ext>
            </a:extLst>
          </p:cNvPr>
          <p:cNvGrpSpPr/>
          <p:nvPr/>
        </p:nvGrpSpPr>
        <p:grpSpPr>
          <a:xfrm>
            <a:off x="587880" y="3159000"/>
            <a:ext cx="3394840" cy="460800"/>
            <a:chOff x="587880" y="3159000"/>
            <a:chExt cx="3394840" cy="4608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8199FA1-F2F2-B354-7273-F0DD5D965A0C}"/>
                </a:ext>
              </a:extLst>
            </p:cNvPr>
            <p:cNvSpPr/>
            <p:nvPr/>
          </p:nvSpPr>
          <p:spPr>
            <a:xfrm>
              <a:off x="587880" y="3159000"/>
              <a:ext cx="1014280" cy="460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Image 4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069EE5C-5F60-9734-D7FA-7814A1EF4B5C}"/>
                </a:ext>
              </a:extLst>
            </p:cNvPr>
            <p:cNvSpPr/>
            <p:nvPr/>
          </p:nvSpPr>
          <p:spPr>
            <a:xfrm>
              <a:off x="1778160" y="3159000"/>
              <a:ext cx="1014280" cy="460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Image 5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624A35C-2481-E638-6946-6CCF357BF4FD}"/>
                </a:ext>
              </a:extLst>
            </p:cNvPr>
            <p:cNvSpPr/>
            <p:nvPr/>
          </p:nvSpPr>
          <p:spPr>
            <a:xfrm>
              <a:off x="2968440" y="3159000"/>
              <a:ext cx="1014280" cy="460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Image 6</a:t>
              </a:r>
            </a:p>
          </p:txBody>
        </p:sp>
      </p:grpSp>
      <p:grpSp>
        <p:nvGrpSpPr>
          <p:cNvPr id="2121" name="Group 2120">
            <a:extLst>
              <a:ext uri="{FF2B5EF4-FFF2-40B4-BE49-F238E27FC236}">
                <a16:creationId xmlns:a16="http://schemas.microsoft.com/office/drawing/2014/main" id="{682A4CC9-D685-0F39-DB88-11E8BF00B8EE}"/>
              </a:ext>
            </a:extLst>
          </p:cNvPr>
          <p:cNvGrpSpPr/>
          <p:nvPr/>
        </p:nvGrpSpPr>
        <p:grpSpPr>
          <a:xfrm>
            <a:off x="587880" y="3753360"/>
            <a:ext cx="3394840" cy="460800"/>
            <a:chOff x="587880" y="3753360"/>
            <a:chExt cx="3394840" cy="4608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558CFD4-22F0-0659-B5CA-108510D05CD3}"/>
                </a:ext>
              </a:extLst>
            </p:cNvPr>
            <p:cNvSpPr/>
            <p:nvPr/>
          </p:nvSpPr>
          <p:spPr>
            <a:xfrm>
              <a:off x="587880" y="3753360"/>
              <a:ext cx="1014280" cy="460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Image 7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3E51CC-2305-AA9E-CC90-CEF3B146CB8C}"/>
                </a:ext>
              </a:extLst>
            </p:cNvPr>
            <p:cNvSpPr/>
            <p:nvPr/>
          </p:nvSpPr>
          <p:spPr>
            <a:xfrm>
              <a:off x="1778160" y="3753360"/>
              <a:ext cx="1014280" cy="460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Image 8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5AB86EC-1ED2-205B-F2E3-4BB366D33E51}"/>
                </a:ext>
              </a:extLst>
            </p:cNvPr>
            <p:cNvSpPr/>
            <p:nvPr/>
          </p:nvSpPr>
          <p:spPr>
            <a:xfrm>
              <a:off x="2968440" y="3753360"/>
              <a:ext cx="1014280" cy="460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Image 9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580D80B-F4B7-E329-C177-3D749877A2B8}"/>
              </a:ext>
            </a:extLst>
          </p:cNvPr>
          <p:cNvSpPr txBox="1"/>
          <p:nvPr/>
        </p:nvSpPr>
        <p:spPr>
          <a:xfrm flipH="1">
            <a:off x="370836" y="1956234"/>
            <a:ext cx="3889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Lets say we have a large dataset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07F7399-B63B-5D00-CB25-B59C5B7073C4}"/>
              </a:ext>
            </a:extLst>
          </p:cNvPr>
          <p:cNvSpPr/>
          <p:nvPr/>
        </p:nvSpPr>
        <p:spPr>
          <a:xfrm>
            <a:off x="1778160" y="4177100"/>
            <a:ext cx="1014280" cy="460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…..</a:t>
            </a:r>
          </a:p>
        </p:txBody>
      </p:sp>
      <p:grpSp>
        <p:nvGrpSpPr>
          <p:cNvPr id="2122" name="Group 2121">
            <a:extLst>
              <a:ext uri="{FF2B5EF4-FFF2-40B4-BE49-F238E27FC236}">
                <a16:creationId xmlns:a16="http://schemas.microsoft.com/office/drawing/2014/main" id="{185261A4-4FA8-1CE6-4BE6-B2117E4236A8}"/>
              </a:ext>
            </a:extLst>
          </p:cNvPr>
          <p:cNvGrpSpPr/>
          <p:nvPr/>
        </p:nvGrpSpPr>
        <p:grpSpPr>
          <a:xfrm>
            <a:off x="587880" y="4759820"/>
            <a:ext cx="3394840" cy="460800"/>
            <a:chOff x="587880" y="4759820"/>
            <a:chExt cx="3394840" cy="4608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30C0E4A-E54C-D943-F180-C8A0B48137BA}"/>
                </a:ext>
              </a:extLst>
            </p:cNvPr>
            <p:cNvSpPr/>
            <p:nvPr/>
          </p:nvSpPr>
          <p:spPr>
            <a:xfrm>
              <a:off x="587880" y="4759820"/>
              <a:ext cx="1014280" cy="460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Image N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3F3DD8F-5D5C-CD8B-CAE0-8A649B226AAA}"/>
                </a:ext>
              </a:extLst>
            </p:cNvPr>
            <p:cNvSpPr/>
            <p:nvPr/>
          </p:nvSpPr>
          <p:spPr>
            <a:xfrm>
              <a:off x="1778160" y="4759820"/>
              <a:ext cx="1014280" cy="460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Image N+1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EE71497-C27E-A73A-C368-B4F99018760A}"/>
                </a:ext>
              </a:extLst>
            </p:cNvPr>
            <p:cNvSpPr/>
            <p:nvPr/>
          </p:nvSpPr>
          <p:spPr>
            <a:xfrm>
              <a:off x="2968440" y="4759820"/>
              <a:ext cx="1014280" cy="460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Image N+2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E993F8E9-5DC0-DC04-767D-A11C2B97ABDE}"/>
              </a:ext>
            </a:extLst>
          </p:cNvPr>
          <p:cNvSpPr txBox="1"/>
          <p:nvPr/>
        </p:nvSpPr>
        <p:spPr>
          <a:xfrm flipH="1">
            <a:off x="5315400" y="1775490"/>
            <a:ext cx="2904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A subset of the data can be fed model at once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03A188C-32D8-02EF-EC65-0C90E6C85A5B}"/>
              </a:ext>
            </a:extLst>
          </p:cNvPr>
          <p:cNvSpPr txBox="1"/>
          <p:nvPr/>
        </p:nvSpPr>
        <p:spPr>
          <a:xfrm flipH="1">
            <a:off x="5315400" y="1364010"/>
            <a:ext cx="2904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Batch</a:t>
            </a: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095101C8-3773-34E0-3324-29B8C9B7882F}"/>
              </a:ext>
            </a:extLst>
          </p:cNvPr>
          <p:cNvSpPr/>
          <p:nvPr/>
        </p:nvSpPr>
        <p:spPr>
          <a:xfrm>
            <a:off x="4199360" y="3520440"/>
            <a:ext cx="601240" cy="460800"/>
          </a:xfrm>
          <a:prstGeom prst="rightArrow">
            <a:avLst>
              <a:gd name="adj1" fmla="val 50000"/>
              <a:gd name="adj2" fmla="val 58819"/>
            </a:avLst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8F0798F-5757-C2BD-C363-8206258E83A3}"/>
              </a:ext>
            </a:extLst>
          </p:cNvPr>
          <p:cNvSpPr txBox="1"/>
          <p:nvPr/>
        </p:nvSpPr>
        <p:spPr>
          <a:xfrm flipH="1">
            <a:off x="4043680" y="2874109"/>
            <a:ext cx="9398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Into Model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6118E9A-842F-124E-4FDD-1434F0E12B6A}"/>
              </a:ext>
            </a:extLst>
          </p:cNvPr>
          <p:cNvSpPr txBox="1"/>
          <p:nvPr/>
        </p:nvSpPr>
        <p:spPr>
          <a:xfrm flipH="1">
            <a:off x="9108440" y="1775490"/>
            <a:ext cx="2712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Predictions are from the true labels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207CBEE-50F8-9977-FA9B-9FEA41509F4A}"/>
              </a:ext>
            </a:extLst>
          </p:cNvPr>
          <p:cNvSpPr txBox="1"/>
          <p:nvPr/>
        </p:nvSpPr>
        <p:spPr>
          <a:xfrm flipH="1">
            <a:off x="9108440" y="1364010"/>
            <a:ext cx="2712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Loss Rate</a:t>
            </a:r>
          </a:p>
        </p:txBody>
      </p:sp>
      <p:grpSp>
        <p:nvGrpSpPr>
          <p:cNvPr id="2119" name="Group 2118">
            <a:extLst>
              <a:ext uri="{FF2B5EF4-FFF2-40B4-BE49-F238E27FC236}">
                <a16:creationId xmlns:a16="http://schemas.microsoft.com/office/drawing/2014/main" id="{D2C160AB-75DC-14FF-2F0A-1756777E1A8C}"/>
              </a:ext>
            </a:extLst>
          </p:cNvPr>
          <p:cNvGrpSpPr/>
          <p:nvPr/>
        </p:nvGrpSpPr>
        <p:grpSpPr>
          <a:xfrm>
            <a:off x="5036000" y="2564640"/>
            <a:ext cx="3394840" cy="460800"/>
            <a:chOff x="5036000" y="2564640"/>
            <a:chExt cx="3394840" cy="46080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D09B9E3-EC6A-390E-4BF5-6E603B48DE56}"/>
                </a:ext>
              </a:extLst>
            </p:cNvPr>
            <p:cNvSpPr/>
            <p:nvPr/>
          </p:nvSpPr>
          <p:spPr>
            <a:xfrm>
              <a:off x="5036000" y="2564640"/>
              <a:ext cx="1014280" cy="460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Image 1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B47D56E-9FDD-761C-8B77-E1357F3084DA}"/>
                </a:ext>
              </a:extLst>
            </p:cNvPr>
            <p:cNvSpPr/>
            <p:nvPr/>
          </p:nvSpPr>
          <p:spPr>
            <a:xfrm>
              <a:off x="6226280" y="2564640"/>
              <a:ext cx="1014280" cy="460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Image 2</a:t>
              </a:r>
            </a:p>
          </p:txBody>
        </p:sp>
        <p:sp>
          <p:nvSpPr>
            <p:cNvPr id="2082" name="Rectangle 2081">
              <a:extLst>
                <a:ext uri="{FF2B5EF4-FFF2-40B4-BE49-F238E27FC236}">
                  <a16:creationId xmlns:a16="http://schemas.microsoft.com/office/drawing/2014/main" id="{E09BADDE-F375-CB61-D913-F8EB63558DE2}"/>
                </a:ext>
              </a:extLst>
            </p:cNvPr>
            <p:cNvSpPr/>
            <p:nvPr/>
          </p:nvSpPr>
          <p:spPr>
            <a:xfrm>
              <a:off x="7416560" y="2564640"/>
              <a:ext cx="1014280" cy="460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Image 3</a:t>
              </a:r>
            </a:p>
          </p:txBody>
        </p:sp>
      </p:grpSp>
      <p:grpSp>
        <p:nvGrpSpPr>
          <p:cNvPr id="2127" name="Group 2126">
            <a:extLst>
              <a:ext uri="{FF2B5EF4-FFF2-40B4-BE49-F238E27FC236}">
                <a16:creationId xmlns:a16="http://schemas.microsoft.com/office/drawing/2014/main" id="{22AF485A-9F1A-D576-CEC5-2E7DF65D5ABE}"/>
              </a:ext>
            </a:extLst>
          </p:cNvPr>
          <p:cNvGrpSpPr/>
          <p:nvPr/>
        </p:nvGrpSpPr>
        <p:grpSpPr>
          <a:xfrm>
            <a:off x="8727440" y="2564640"/>
            <a:ext cx="2496390" cy="460800"/>
            <a:chOff x="8727440" y="2564640"/>
            <a:chExt cx="2496390" cy="460800"/>
          </a:xfrm>
        </p:grpSpPr>
        <p:sp>
          <p:nvSpPr>
            <p:cNvPr id="2083" name="Arrow: Right 2082">
              <a:extLst>
                <a:ext uri="{FF2B5EF4-FFF2-40B4-BE49-F238E27FC236}">
                  <a16:creationId xmlns:a16="http://schemas.microsoft.com/office/drawing/2014/main" id="{F22FFA7A-0742-CB0E-E0CF-716EDAACF4A9}"/>
                </a:ext>
              </a:extLst>
            </p:cNvPr>
            <p:cNvSpPr/>
            <p:nvPr/>
          </p:nvSpPr>
          <p:spPr>
            <a:xfrm>
              <a:off x="8727440" y="2564640"/>
              <a:ext cx="796740" cy="460800"/>
            </a:xfrm>
            <a:prstGeom prst="rightArrow">
              <a:avLst>
                <a:gd name="adj1" fmla="val 25747"/>
                <a:gd name="adj2" fmla="val 58819"/>
              </a:avLst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2090" name="Rectangle 2089">
              <a:extLst>
                <a:ext uri="{FF2B5EF4-FFF2-40B4-BE49-F238E27FC236}">
                  <a16:creationId xmlns:a16="http://schemas.microsoft.com/office/drawing/2014/main" id="{D99D31B4-40BB-8F6F-854D-2D44C317FB09}"/>
                </a:ext>
              </a:extLst>
            </p:cNvPr>
            <p:cNvSpPr/>
            <p:nvPr/>
          </p:nvSpPr>
          <p:spPr>
            <a:xfrm>
              <a:off x="10209550" y="2564640"/>
              <a:ext cx="1014280" cy="460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0.5</a:t>
              </a:r>
            </a:p>
          </p:txBody>
        </p:sp>
      </p:grpSp>
      <p:grpSp>
        <p:nvGrpSpPr>
          <p:cNvPr id="2124" name="Group 2123">
            <a:extLst>
              <a:ext uri="{FF2B5EF4-FFF2-40B4-BE49-F238E27FC236}">
                <a16:creationId xmlns:a16="http://schemas.microsoft.com/office/drawing/2014/main" id="{D29AEDDF-B515-C6C0-D9F9-66AF7E5606A8}"/>
              </a:ext>
            </a:extLst>
          </p:cNvPr>
          <p:cNvGrpSpPr/>
          <p:nvPr/>
        </p:nvGrpSpPr>
        <p:grpSpPr>
          <a:xfrm>
            <a:off x="5036000" y="3207561"/>
            <a:ext cx="3394840" cy="460800"/>
            <a:chOff x="5036000" y="3207561"/>
            <a:chExt cx="3394840" cy="460800"/>
          </a:xfrm>
        </p:grpSpPr>
        <p:sp>
          <p:nvSpPr>
            <p:cNvPr id="2091" name="Rectangle 2090">
              <a:extLst>
                <a:ext uri="{FF2B5EF4-FFF2-40B4-BE49-F238E27FC236}">
                  <a16:creationId xmlns:a16="http://schemas.microsoft.com/office/drawing/2014/main" id="{1794A94D-4F65-75E6-7A7B-87CF89B1D85C}"/>
                </a:ext>
              </a:extLst>
            </p:cNvPr>
            <p:cNvSpPr/>
            <p:nvPr/>
          </p:nvSpPr>
          <p:spPr>
            <a:xfrm>
              <a:off x="5036000" y="3207561"/>
              <a:ext cx="1014280" cy="460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Image 4</a:t>
              </a:r>
            </a:p>
          </p:txBody>
        </p:sp>
        <p:sp>
          <p:nvSpPr>
            <p:cNvPr id="2099" name="Rectangle 2098">
              <a:extLst>
                <a:ext uri="{FF2B5EF4-FFF2-40B4-BE49-F238E27FC236}">
                  <a16:creationId xmlns:a16="http://schemas.microsoft.com/office/drawing/2014/main" id="{EACC8612-1764-AF1C-2E8B-DF7004104463}"/>
                </a:ext>
              </a:extLst>
            </p:cNvPr>
            <p:cNvSpPr/>
            <p:nvPr/>
          </p:nvSpPr>
          <p:spPr>
            <a:xfrm>
              <a:off x="6226280" y="3207561"/>
              <a:ext cx="1014280" cy="460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Image 5</a:t>
              </a:r>
            </a:p>
          </p:txBody>
        </p:sp>
        <p:sp>
          <p:nvSpPr>
            <p:cNvPr id="2100" name="Rectangle 2099">
              <a:extLst>
                <a:ext uri="{FF2B5EF4-FFF2-40B4-BE49-F238E27FC236}">
                  <a16:creationId xmlns:a16="http://schemas.microsoft.com/office/drawing/2014/main" id="{2632B8EB-7EF6-1CF6-ED89-7F109FAD7A2B}"/>
                </a:ext>
              </a:extLst>
            </p:cNvPr>
            <p:cNvSpPr/>
            <p:nvPr/>
          </p:nvSpPr>
          <p:spPr>
            <a:xfrm>
              <a:off x="7416560" y="3207561"/>
              <a:ext cx="1014280" cy="460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Image 6</a:t>
              </a:r>
            </a:p>
          </p:txBody>
        </p:sp>
      </p:grpSp>
      <p:grpSp>
        <p:nvGrpSpPr>
          <p:cNvPr id="2128" name="Group 2127">
            <a:extLst>
              <a:ext uri="{FF2B5EF4-FFF2-40B4-BE49-F238E27FC236}">
                <a16:creationId xmlns:a16="http://schemas.microsoft.com/office/drawing/2014/main" id="{B5C3A9D7-9CE5-B292-CE99-7976D5322AE0}"/>
              </a:ext>
            </a:extLst>
          </p:cNvPr>
          <p:cNvGrpSpPr/>
          <p:nvPr/>
        </p:nvGrpSpPr>
        <p:grpSpPr>
          <a:xfrm>
            <a:off x="8727440" y="3159000"/>
            <a:ext cx="2496390" cy="509361"/>
            <a:chOff x="8727440" y="3159000"/>
            <a:chExt cx="2496390" cy="509361"/>
          </a:xfrm>
        </p:grpSpPr>
        <p:sp>
          <p:nvSpPr>
            <p:cNvPr id="2101" name="Arrow: Right 2100">
              <a:extLst>
                <a:ext uri="{FF2B5EF4-FFF2-40B4-BE49-F238E27FC236}">
                  <a16:creationId xmlns:a16="http://schemas.microsoft.com/office/drawing/2014/main" id="{4850D783-8A61-5B13-D72A-6237DC254CD6}"/>
                </a:ext>
              </a:extLst>
            </p:cNvPr>
            <p:cNvSpPr/>
            <p:nvPr/>
          </p:nvSpPr>
          <p:spPr>
            <a:xfrm>
              <a:off x="8727440" y="3207561"/>
              <a:ext cx="796740" cy="460800"/>
            </a:xfrm>
            <a:prstGeom prst="rightArrow">
              <a:avLst>
                <a:gd name="adj1" fmla="val 25747"/>
                <a:gd name="adj2" fmla="val 58819"/>
              </a:avLst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2102" name="Rectangle 2101">
              <a:extLst>
                <a:ext uri="{FF2B5EF4-FFF2-40B4-BE49-F238E27FC236}">
                  <a16:creationId xmlns:a16="http://schemas.microsoft.com/office/drawing/2014/main" id="{96396151-1E48-F286-5FD9-D7F5653E3B14}"/>
                </a:ext>
              </a:extLst>
            </p:cNvPr>
            <p:cNvSpPr/>
            <p:nvPr/>
          </p:nvSpPr>
          <p:spPr>
            <a:xfrm>
              <a:off x="10209550" y="3159000"/>
              <a:ext cx="1014280" cy="460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0.25</a:t>
              </a:r>
            </a:p>
          </p:txBody>
        </p:sp>
      </p:grpSp>
      <p:grpSp>
        <p:nvGrpSpPr>
          <p:cNvPr id="2125" name="Group 2124">
            <a:extLst>
              <a:ext uri="{FF2B5EF4-FFF2-40B4-BE49-F238E27FC236}">
                <a16:creationId xmlns:a16="http://schemas.microsoft.com/office/drawing/2014/main" id="{35157BD9-941F-DF74-1D27-17C9F1F397BB}"/>
              </a:ext>
            </a:extLst>
          </p:cNvPr>
          <p:cNvGrpSpPr/>
          <p:nvPr/>
        </p:nvGrpSpPr>
        <p:grpSpPr>
          <a:xfrm>
            <a:off x="5036000" y="3832561"/>
            <a:ext cx="3394840" cy="460800"/>
            <a:chOff x="5036000" y="3832561"/>
            <a:chExt cx="3394840" cy="460800"/>
          </a:xfrm>
        </p:grpSpPr>
        <p:sp>
          <p:nvSpPr>
            <p:cNvPr id="2103" name="Rectangle 2102">
              <a:extLst>
                <a:ext uri="{FF2B5EF4-FFF2-40B4-BE49-F238E27FC236}">
                  <a16:creationId xmlns:a16="http://schemas.microsoft.com/office/drawing/2014/main" id="{9EAD41AE-35B5-2D01-10A6-5969C3BFB0BD}"/>
                </a:ext>
              </a:extLst>
            </p:cNvPr>
            <p:cNvSpPr/>
            <p:nvPr/>
          </p:nvSpPr>
          <p:spPr>
            <a:xfrm>
              <a:off x="5036000" y="3832561"/>
              <a:ext cx="1014280" cy="460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Image 7</a:t>
              </a:r>
            </a:p>
          </p:txBody>
        </p:sp>
        <p:sp>
          <p:nvSpPr>
            <p:cNvPr id="2104" name="Rectangle 2103">
              <a:extLst>
                <a:ext uri="{FF2B5EF4-FFF2-40B4-BE49-F238E27FC236}">
                  <a16:creationId xmlns:a16="http://schemas.microsoft.com/office/drawing/2014/main" id="{194CD7C5-901B-6A2C-C8EF-2D29A31B5E98}"/>
                </a:ext>
              </a:extLst>
            </p:cNvPr>
            <p:cNvSpPr/>
            <p:nvPr/>
          </p:nvSpPr>
          <p:spPr>
            <a:xfrm>
              <a:off x="6226280" y="3832561"/>
              <a:ext cx="1014280" cy="460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Image 8</a:t>
              </a:r>
            </a:p>
          </p:txBody>
        </p:sp>
        <p:sp>
          <p:nvSpPr>
            <p:cNvPr id="2105" name="Rectangle 2104">
              <a:extLst>
                <a:ext uri="{FF2B5EF4-FFF2-40B4-BE49-F238E27FC236}">
                  <a16:creationId xmlns:a16="http://schemas.microsoft.com/office/drawing/2014/main" id="{6072529F-ACD3-4CDC-04C5-53E47A834F28}"/>
                </a:ext>
              </a:extLst>
            </p:cNvPr>
            <p:cNvSpPr/>
            <p:nvPr/>
          </p:nvSpPr>
          <p:spPr>
            <a:xfrm>
              <a:off x="7416560" y="3832561"/>
              <a:ext cx="1014280" cy="460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Image 9</a:t>
              </a:r>
            </a:p>
          </p:txBody>
        </p:sp>
      </p:grpSp>
      <p:grpSp>
        <p:nvGrpSpPr>
          <p:cNvPr id="2129" name="Group 2128">
            <a:extLst>
              <a:ext uri="{FF2B5EF4-FFF2-40B4-BE49-F238E27FC236}">
                <a16:creationId xmlns:a16="http://schemas.microsoft.com/office/drawing/2014/main" id="{88E1D332-CA69-C9AC-9E3D-5D95F5A37EC3}"/>
              </a:ext>
            </a:extLst>
          </p:cNvPr>
          <p:cNvGrpSpPr/>
          <p:nvPr/>
        </p:nvGrpSpPr>
        <p:grpSpPr>
          <a:xfrm>
            <a:off x="8727440" y="3832561"/>
            <a:ext cx="2496390" cy="460800"/>
            <a:chOff x="8727440" y="3832561"/>
            <a:chExt cx="2496390" cy="460800"/>
          </a:xfrm>
        </p:grpSpPr>
        <p:sp>
          <p:nvSpPr>
            <p:cNvPr id="2106" name="Arrow: Right 2105">
              <a:extLst>
                <a:ext uri="{FF2B5EF4-FFF2-40B4-BE49-F238E27FC236}">
                  <a16:creationId xmlns:a16="http://schemas.microsoft.com/office/drawing/2014/main" id="{95767569-3C9F-100D-58A7-638BCD437A2C}"/>
                </a:ext>
              </a:extLst>
            </p:cNvPr>
            <p:cNvSpPr/>
            <p:nvPr/>
          </p:nvSpPr>
          <p:spPr>
            <a:xfrm>
              <a:off x="8727440" y="3832561"/>
              <a:ext cx="796740" cy="460800"/>
            </a:xfrm>
            <a:prstGeom prst="rightArrow">
              <a:avLst>
                <a:gd name="adj1" fmla="val 25747"/>
                <a:gd name="adj2" fmla="val 58819"/>
              </a:avLst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2107" name="Rectangle 2106">
              <a:extLst>
                <a:ext uri="{FF2B5EF4-FFF2-40B4-BE49-F238E27FC236}">
                  <a16:creationId xmlns:a16="http://schemas.microsoft.com/office/drawing/2014/main" id="{B22DC7A7-42D5-31FC-F888-C51530CEDFC2}"/>
                </a:ext>
              </a:extLst>
            </p:cNvPr>
            <p:cNvSpPr/>
            <p:nvPr/>
          </p:nvSpPr>
          <p:spPr>
            <a:xfrm>
              <a:off x="10209550" y="3832561"/>
              <a:ext cx="1014280" cy="460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0.15</a:t>
              </a:r>
            </a:p>
          </p:txBody>
        </p:sp>
      </p:grpSp>
      <p:grpSp>
        <p:nvGrpSpPr>
          <p:cNvPr id="2126" name="Group 2125">
            <a:extLst>
              <a:ext uri="{FF2B5EF4-FFF2-40B4-BE49-F238E27FC236}">
                <a16:creationId xmlns:a16="http://schemas.microsoft.com/office/drawing/2014/main" id="{79A6853D-2EC4-ABD6-9F05-DCCEDED37B3D}"/>
              </a:ext>
            </a:extLst>
          </p:cNvPr>
          <p:cNvGrpSpPr/>
          <p:nvPr/>
        </p:nvGrpSpPr>
        <p:grpSpPr>
          <a:xfrm>
            <a:off x="5036000" y="4759820"/>
            <a:ext cx="3394840" cy="460800"/>
            <a:chOff x="5036000" y="4759820"/>
            <a:chExt cx="3394840" cy="460800"/>
          </a:xfrm>
        </p:grpSpPr>
        <p:sp>
          <p:nvSpPr>
            <p:cNvPr id="2108" name="Rectangle 2107">
              <a:extLst>
                <a:ext uri="{FF2B5EF4-FFF2-40B4-BE49-F238E27FC236}">
                  <a16:creationId xmlns:a16="http://schemas.microsoft.com/office/drawing/2014/main" id="{8635FDB0-C1F8-BE45-F486-2AC404162A4F}"/>
                </a:ext>
              </a:extLst>
            </p:cNvPr>
            <p:cNvSpPr/>
            <p:nvPr/>
          </p:nvSpPr>
          <p:spPr>
            <a:xfrm>
              <a:off x="5036000" y="4759820"/>
              <a:ext cx="1014280" cy="460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Image N</a:t>
              </a:r>
            </a:p>
          </p:txBody>
        </p:sp>
        <p:sp>
          <p:nvSpPr>
            <p:cNvPr id="2109" name="Rectangle 2108">
              <a:extLst>
                <a:ext uri="{FF2B5EF4-FFF2-40B4-BE49-F238E27FC236}">
                  <a16:creationId xmlns:a16="http://schemas.microsoft.com/office/drawing/2014/main" id="{0D387D22-EA3A-438A-98D0-C4F573BB802C}"/>
                </a:ext>
              </a:extLst>
            </p:cNvPr>
            <p:cNvSpPr/>
            <p:nvPr/>
          </p:nvSpPr>
          <p:spPr>
            <a:xfrm>
              <a:off x="6226280" y="4759820"/>
              <a:ext cx="1014280" cy="460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Image N+1</a:t>
              </a:r>
            </a:p>
          </p:txBody>
        </p:sp>
        <p:sp>
          <p:nvSpPr>
            <p:cNvPr id="2110" name="Rectangle 2109">
              <a:extLst>
                <a:ext uri="{FF2B5EF4-FFF2-40B4-BE49-F238E27FC236}">
                  <a16:creationId xmlns:a16="http://schemas.microsoft.com/office/drawing/2014/main" id="{EDE9C336-E6D7-E8F7-C3C1-590AC0BB19E8}"/>
                </a:ext>
              </a:extLst>
            </p:cNvPr>
            <p:cNvSpPr/>
            <p:nvPr/>
          </p:nvSpPr>
          <p:spPr>
            <a:xfrm>
              <a:off x="7416560" y="4759820"/>
              <a:ext cx="1014280" cy="460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Image N+2</a:t>
              </a:r>
            </a:p>
          </p:txBody>
        </p:sp>
      </p:grpSp>
      <p:grpSp>
        <p:nvGrpSpPr>
          <p:cNvPr id="2130" name="Group 2129">
            <a:extLst>
              <a:ext uri="{FF2B5EF4-FFF2-40B4-BE49-F238E27FC236}">
                <a16:creationId xmlns:a16="http://schemas.microsoft.com/office/drawing/2014/main" id="{69911C12-B657-BC64-42D3-51042D931D26}"/>
              </a:ext>
            </a:extLst>
          </p:cNvPr>
          <p:cNvGrpSpPr/>
          <p:nvPr/>
        </p:nvGrpSpPr>
        <p:grpSpPr>
          <a:xfrm>
            <a:off x="8727440" y="4759820"/>
            <a:ext cx="2748280" cy="460800"/>
            <a:chOff x="8727440" y="4759820"/>
            <a:chExt cx="2748280" cy="460800"/>
          </a:xfrm>
        </p:grpSpPr>
        <p:sp>
          <p:nvSpPr>
            <p:cNvPr id="2112" name="Arrow: Right 2111">
              <a:extLst>
                <a:ext uri="{FF2B5EF4-FFF2-40B4-BE49-F238E27FC236}">
                  <a16:creationId xmlns:a16="http://schemas.microsoft.com/office/drawing/2014/main" id="{730EE300-9A28-FEAA-7194-DB2317DABA92}"/>
                </a:ext>
              </a:extLst>
            </p:cNvPr>
            <p:cNvSpPr/>
            <p:nvPr/>
          </p:nvSpPr>
          <p:spPr>
            <a:xfrm>
              <a:off x="8727440" y="4759820"/>
              <a:ext cx="796740" cy="460800"/>
            </a:xfrm>
            <a:prstGeom prst="rightArrow">
              <a:avLst>
                <a:gd name="adj1" fmla="val 25747"/>
                <a:gd name="adj2" fmla="val 58819"/>
              </a:avLst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2113" name="Rectangle 2112">
              <a:extLst>
                <a:ext uri="{FF2B5EF4-FFF2-40B4-BE49-F238E27FC236}">
                  <a16:creationId xmlns:a16="http://schemas.microsoft.com/office/drawing/2014/main" id="{F8CBBB8F-48ED-4F19-23B2-9122C394D9B2}"/>
                </a:ext>
              </a:extLst>
            </p:cNvPr>
            <p:cNvSpPr/>
            <p:nvPr/>
          </p:nvSpPr>
          <p:spPr>
            <a:xfrm>
              <a:off x="9957660" y="4759820"/>
              <a:ext cx="1518060" cy="460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~ideally close to 0.0</a:t>
              </a:r>
            </a:p>
          </p:txBody>
        </p:sp>
      </p:grpSp>
      <p:sp>
        <p:nvSpPr>
          <p:cNvPr id="2114" name="TextBox 2113">
            <a:extLst>
              <a:ext uri="{FF2B5EF4-FFF2-40B4-BE49-F238E27FC236}">
                <a16:creationId xmlns:a16="http://schemas.microsoft.com/office/drawing/2014/main" id="{87D8285F-A954-8725-CCCC-3EC3C6DC0BB4}"/>
              </a:ext>
            </a:extLst>
          </p:cNvPr>
          <p:cNvSpPr txBox="1"/>
          <p:nvPr/>
        </p:nvSpPr>
        <p:spPr>
          <a:xfrm flipH="1">
            <a:off x="885640" y="1364010"/>
            <a:ext cx="2904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Dataset</a:t>
            </a:r>
          </a:p>
        </p:txBody>
      </p:sp>
      <p:sp>
        <p:nvSpPr>
          <p:cNvPr id="2115" name="Rectangle 2114">
            <a:extLst>
              <a:ext uri="{FF2B5EF4-FFF2-40B4-BE49-F238E27FC236}">
                <a16:creationId xmlns:a16="http://schemas.microsoft.com/office/drawing/2014/main" id="{6CEFFE72-6936-9E4F-EC67-FD4E2B4DCBE6}"/>
              </a:ext>
            </a:extLst>
          </p:cNvPr>
          <p:cNvSpPr/>
          <p:nvPr/>
        </p:nvSpPr>
        <p:spPr>
          <a:xfrm>
            <a:off x="6285680" y="4177100"/>
            <a:ext cx="1014280" cy="460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…..</a:t>
            </a:r>
          </a:p>
        </p:txBody>
      </p:sp>
      <p:sp>
        <p:nvSpPr>
          <p:cNvPr id="2116" name="Rectangle 2115">
            <a:extLst>
              <a:ext uri="{FF2B5EF4-FFF2-40B4-BE49-F238E27FC236}">
                <a16:creationId xmlns:a16="http://schemas.microsoft.com/office/drawing/2014/main" id="{30B88F96-6D6A-AC87-F878-222A0995336E}"/>
              </a:ext>
            </a:extLst>
          </p:cNvPr>
          <p:cNvSpPr/>
          <p:nvPr/>
        </p:nvSpPr>
        <p:spPr>
          <a:xfrm>
            <a:off x="10226660" y="4177100"/>
            <a:ext cx="1014280" cy="460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…..</a:t>
            </a:r>
          </a:p>
        </p:txBody>
      </p:sp>
      <p:sp>
        <p:nvSpPr>
          <p:cNvPr id="2117" name="TextBox 2116">
            <a:extLst>
              <a:ext uri="{FF2B5EF4-FFF2-40B4-BE49-F238E27FC236}">
                <a16:creationId xmlns:a16="http://schemas.microsoft.com/office/drawing/2014/main" id="{45D6DD7A-B156-E044-4F84-70C3546F3247}"/>
              </a:ext>
            </a:extLst>
          </p:cNvPr>
          <p:cNvSpPr txBox="1"/>
          <p:nvPr/>
        </p:nvSpPr>
        <p:spPr>
          <a:xfrm flipH="1">
            <a:off x="370836" y="5633141"/>
            <a:ext cx="11450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Epochs are complete pass throughs in the entire training dataset within the model.</a:t>
            </a:r>
          </a:p>
        </p:txBody>
      </p:sp>
      <p:sp>
        <p:nvSpPr>
          <p:cNvPr id="2118" name="TextBox 2117">
            <a:extLst>
              <a:ext uri="{FF2B5EF4-FFF2-40B4-BE49-F238E27FC236}">
                <a16:creationId xmlns:a16="http://schemas.microsoft.com/office/drawing/2014/main" id="{13778423-BD2E-5740-5364-94F4B567C090}"/>
              </a:ext>
            </a:extLst>
          </p:cNvPr>
          <p:cNvSpPr txBox="1"/>
          <p:nvPr/>
        </p:nvSpPr>
        <p:spPr>
          <a:xfrm flipH="1">
            <a:off x="370836" y="6102601"/>
            <a:ext cx="11450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The models performance should increase with more epochs</a:t>
            </a:r>
          </a:p>
        </p:txBody>
      </p:sp>
    </p:spTree>
    <p:extLst>
      <p:ext uri="{BB962C8B-B14F-4D97-AF65-F5344CB8AC3E}">
        <p14:creationId xmlns:p14="http://schemas.microsoft.com/office/powerpoint/2010/main" val="184750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/>
      <p:bldP spid="33" grpId="0"/>
      <p:bldP spid="38" grpId="0" animBg="1"/>
      <p:bldP spid="39" grpId="0"/>
      <p:bldP spid="43" grpId="0"/>
      <p:bldP spid="44" grpId="0"/>
      <p:bldP spid="2115" grpId="0"/>
      <p:bldP spid="2116" grpId="0"/>
      <p:bldP spid="2117" grpId="0"/>
      <p:bldP spid="21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BA9C5-8E90-8675-0920-66075036E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4589940C-1048-AD95-08B4-4B6AA0187F81}"/>
              </a:ext>
            </a:extLst>
          </p:cNvPr>
          <p:cNvSpPr/>
          <p:nvPr/>
        </p:nvSpPr>
        <p:spPr>
          <a:xfrm>
            <a:off x="3961223" y="1362774"/>
            <a:ext cx="1953347" cy="38925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82244F5-9785-A32E-F2B3-B29BA4783C53}"/>
              </a:ext>
            </a:extLst>
          </p:cNvPr>
          <p:cNvSpPr/>
          <p:nvPr/>
        </p:nvSpPr>
        <p:spPr>
          <a:xfrm>
            <a:off x="685800" y="1697564"/>
            <a:ext cx="924110" cy="38925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41A7CDF-AB02-4BE5-813A-744FAA5E010C}"/>
              </a:ext>
            </a:extLst>
          </p:cNvPr>
          <p:cNvSpPr/>
          <p:nvPr/>
        </p:nvSpPr>
        <p:spPr>
          <a:xfrm>
            <a:off x="685800" y="2565940"/>
            <a:ext cx="3169508" cy="38925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EE0D235-49EC-5132-AAA4-6F4A2CA247D1}"/>
              </a:ext>
            </a:extLst>
          </p:cNvPr>
          <p:cNvSpPr/>
          <p:nvPr/>
        </p:nvSpPr>
        <p:spPr>
          <a:xfrm>
            <a:off x="632863" y="4331293"/>
            <a:ext cx="3568434" cy="38925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1B51298-8316-CCAA-11B7-790D43C6871E}"/>
              </a:ext>
            </a:extLst>
          </p:cNvPr>
          <p:cNvSpPr/>
          <p:nvPr/>
        </p:nvSpPr>
        <p:spPr>
          <a:xfrm>
            <a:off x="6436002" y="4726741"/>
            <a:ext cx="2800095" cy="38925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D06C883-7989-2A3A-B579-0EA7E89F3A2C}"/>
              </a:ext>
            </a:extLst>
          </p:cNvPr>
          <p:cNvSpPr/>
          <p:nvPr/>
        </p:nvSpPr>
        <p:spPr>
          <a:xfrm>
            <a:off x="8560830" y="2864307"/>
            <a:ext cx="2993836" cy="38925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A851B7C-28FF-F6A5-C141-BDA1EDCA2DE1}"/>
              </a:ext>
            </a:extLst>
          </p:cNvPr>
          <p:cNvSpPr/>
          <p:nvPr/>
        </p:nvSpPr>
        <p:spPr>
          <a:xfrm>
            <a:off x="7166206" y="1701674"/>
            <a:ext cx="4273662" cy="38925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9DA0638-85A7-55F0-8F47-ADBC41EA8932}"/>
              </a:ext>
            </a:extLst>
          </p:cNvPr>
          <p:cNvSpPr/>
          <p:nvPr/>
        </p:nvSpPr>
        <p:spPr>
          <a:xfrm>
            <a:off x="6436002" y="5239995"/>
            <a:ext cx="833149" cy="389250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7997F1A-CD41-663D-044E-511A6BB085BE}"/>
              </a:ext>
            </a:extLst>
          </p:cNvPr>
          <p:cNvSpPr/>
          <p:nvPr/>
        </p:nvSpPr>
        <p:spPr>
          <a:xfrm>
            <a:off x="6436002" y="3668203"/>
            <a:ext cx="833149" cy="389250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F784523-0C5B-0D09-6948-E45CF9BBF929}"/>
              </a:ext>
            </a:extLst>
          </p:cNvPr>
          <p:cNvSpPr/>
          <p:nvPr/>
        </p:nvSpPr>
        <p:spPr>
          <a:xfrm>
            <a:off x="6436002" y="2439273"/>
            <a:ext cx="1083129" cy="389250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B0AD114-CA9B-5D55-3D75-9465851EBBCE}"/>
              </a:ext>
            </a:extLst>
          </p:cNvPr>
          <p:cNvSpPr/>
          <p:nvPr/>
        </p:nvSpPr>
        <p:spPr>
          <a:xfrm>
            <a:off x="620799" y="2018189"/>
            <a:ext cx="1083129" cy="389250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55E2E49-F95B-C59D-27C0-A95CAED2D62E}"/>
              </a:ext>
            </a:extLst>
          </p:cNvPr>
          <p:cNvSpPr/>
          <p:nvPr/>
        </p:nvSpPr>
        <p:spPr>
          <a:xfrm>
            <a:off x="669266" y="3753813"/>
            <a:ext cx="1083129" cy="389250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D0378AE-13B8-6F63-650A-0D68BDFF84FB}"/>
              </a:ext>
            </a:extLst>
          </p:cNvPr>
          <p:cNvSpPr/>
          <p:nvPr/>
        </p:nvSpPr>
        <p:spPr>
          <a:xfrm>
            <a:off x="669266" y="5108714"/>
            <a:ext cx="1083129" cy="389250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7608240-E22D-1885-1686-F94F33BA428D}"/>
              </a:ext>
            </a:extLst>
          </p:cNvPr>
          <p:cNvSpPr/>
          <p:nvPr/>
        </p:nvSpPr>
        <p:spPr>
          <a:xfrm>
            <a:off x="2286041" y="5108714"/>
            <a:ext cx="3607976" cy="389250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43EA077-4C77-FBBE-3FB6-F9729CC61152}"/>
              </a:ext>
            </a:extLst>
          </p:cNvPr>
          <p:cNvSpPr/>
          <p:nvPr/>
        </p:nvSpPr>
        <p:spPr>
          <a:xfrm>
            <a:off x="2286041" y="3760408"/>
            <a:ext cx="3607976" cy="389250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04AFCA1-D06A-AEAF-B2B8-651B3B5ACA94}"/>
              </a:ext>
            </a:extLst>
          </p:cNvPr>
          <p:cNvSpPr/>
          <p:nvPr/>
        </p:nvSpPr>
        <p:spPr>
          <a:xfrm>
            <a:off x="2286041" y="1995948"/>
            <a:ext cx="3607976" cy="389250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BD06A49-EF12-3053-495F-D21B7EAB4B31}"/>
              </a:ext>
            </a:extLst>
          </p:cNvPr>
          <p:cNvSpPr/>
          <p:nvPr/>
        </p:nvSpPr>
        <p:spPr>
          <a:xfrm>
            <a:off x="8073673" y="2421961"/>
            <a:ext cx="3453479" cy="389250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63A2CC1-BEA7-00C4-C957-D69AABEAA4DE}"/>
              </a:ext>
            </a:extLst>
          </p:cNvPr>
          <p:cNvSpPr/>
          <p:nvPr/>
        </p:nvSpPr>
        <p:spPr>
          <a:xfrm>
            <a:off x="8073673" y="3652104"/>
            <a:ext cx="3453479" cy="389250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32228A2-766E-EF6C-82BA-4E14E127E1D9}"/>
              </a:ext>
            </a:extLst>
          </p:cNvPr>
          <p:cNvSpPr/>
          <p:nvPr/>
        </p:nvSpPr>
        <p:spPr>
          <a:xfrm>
            <a:off x="8073673" y="5224276"/>
            <a:ext cx="3453479" cy="389250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9ED6A1C-79CB-C0D9-C5B2-62F62284F7B9}"/>
              </a:ext>
            </a:extLst>
          </p:cNvPr>
          <p:cNvSpPr/>
          <p:nvPr/>
        </p:nvSpPr>
        <p:spPr>
          <a:xfrm>
            <a:off x="5937193" y="5984461"/>
            <a:ext cx="2893017" cy="52254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958A90-5529-E831-4C29-A03079941D63}"/>
              </a:ext>
            </a:extLst>
          </p:cNvPr>
          <p:cNvSpPr txBox="1"/>
          <p:nvPr/>
        </p:nvSpPr>
        <p:spPr>
          <a:xfrm>
            <a:off x="5894017" y="5990088"/>
            <a:ext cx="31176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Neue Machina Ultra-Bold"/>
              </a:rPr>
              <a:t>News Source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A2ACD58-EAEE-530A-40EF-104635BC4E60}"/>
              </a:ext>
            </a:extLst>
          </p:cNvPr>
          <p:cNvSpPr/>
          <p:nvPr/>
        </p:nvSpPr>
        <p:spPr>
          <a:xfrm>
            <a:off x="9893335" y="5963849"/>
            <a:ext cx="1208087" cy="5431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37C90C-2D15-A1AF-D1B3-EDCCE5194830}"/>
              </a:ext>
            </a:extLst>
          </p:cNvPr>
          <p:cNvSpPr txBox="1"/>
          <p:nvPr/>
        </p:nvSpPr>
        <p:spPr>
          <a:xfrm>
            <a:off x="9893335" y="5963850"/>
            <a:ext cx="12080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Neue Machina Ultra-Bold"/>
              </a:rPr>
              <a:t>Date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1691533-7BE9-474D-0401-949FEA67C6AE}"/>
              </a:ext>
            </a:extLst>
          </p:cNvPr>
          <p:cNvSpPr/>
          <p:nvPr/>
        </p:nvSpPr>
        <p:spPr>
          <a:xfrm>
            <a:off x="3388757" y="5963850"/>
            <a:ext cx="1762961" cy="543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144A3E8E-D373-F078-1E8E-9E27C213314A}"/>
              </a:ext>
            </a:extLst>
          </p:cNvPr>
          <p:cNvSpPr txBox="1"/>
          <p:nvPr/>
        </p:nvSpPr>
        <p:spPr>
          <a:xfrm>
            <a:off x="685799" y="69850"/>
            <a:ext cx="11034327" cy="1032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DeepFake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 News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04DD30-4376-4B38-C78C-1EE5DF0ACCA1}"/>
              </a:ext>
            </a:extLst>
          </p:cNvPr>
          <p:cNvSpPr txBox="1"/>
          <p:nvPr/>
        </p:nvSpPr>
        <p:spPr>
          <a:xfrm>
            <a:off x="609763" y="1935259"/>
            <a:ext cx="5518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dhabi" panose="020F0502020204030204" pitchFamily="2" charset="-78"/>
                <a:ea typeface="+mn-ea"/>
                <a:cs typeface="Aldhabi" panose="020F0502020204030204" pitchFamily="2" charset="-78"/>
              </a:rPr>
              <a:t>NBC News                 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ldhabi" panose="020F0502020204030204" pitchFamily="2" charset="-78"/>
              </a:rPr>
              <a:t>Tues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18 November 2025 05.00 EST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448171-67AD-C95E-3257-649B7BF50591}"/>
              </a:ext>
            </a:extLst>
          </p:cNvPr>
          <p:cNvSpPr txBox="1"/>
          <p:nvPr/>
        </p:nvSpPr>
        <p:spPr>
          <a:xfrm>
            <a:off x="577186" y="1293217"/>
            <a:ext cx="5386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AI-generated evidence is showing up in court.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4A7ABD-B85A-4467-0B82-0C040AFD2E15}"/>
              </a:ext>
            </a:extLst>
          </p:cNvPr>
          <p:cNvSpPr txBox="1"/>
          <p:nvPr/>
        </p:nvSpPr>
        <p:spPr>
          <a:xfrm>
            <a:off x="3388757" y="5963849"/>
            <a:ext cx="18430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Victims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4BDBEC-B293-F40D-7D64-2D9CB0246718}"/>
              </a:ext>
            </a:extLst>
          </p:cNvPr>
          <p:cNvSpPr txBox="1"/>
          <p:nvPr/>
        </p:nvSpPr>
        <p:spPr>
          <a:xfrm>
            <a:off x="620800" y="5963849"/>
            <a:ext cx="2401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Notice the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B1E8E1F-286D-C2FD-70D5-8D0471366D18}"/>
              </a:ext>
            </a:extLst>
          </p:cNvPr>
          <p:cNvGrpSpPr/>
          <p:nvPr/>
        </p:nvGrpSpPr>
        <p:grpSpPr>
          <a:xfrm>
            <a:off x="620799" y="2554452"/>
            <a:ext cx="5311657" cy="1587642"/>
            <a:chOff x="620799" y="2934238"/>
            <a:chExt cx="5311657" cy="158764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FAE6B3-1A7F-4F3A-4A28-51278E6ECA5F}"/>
                </a:ext>
              </a:extLst>
            </p:cNvPr>
            <p:cNvSpPr txBox="1"/>
            <p:nvPr/>
          </p:nvSpPr>
          <p:spPr>
            <a:xfrm>
              <a:off x="620800" y="2934238"/>
              <a:ext cx="531165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fontAlgn="base"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Megan Thee Stallion to testify in Miami lawsuit over blogger’s promotion of deepfake video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2AFCAAB-5780-5ED0-E6BC-957654EC7C52}"/>
                </a:ext>
              </a:extLst>
            </p:cNvPr>
            <p:cNvSpPr txBox="1"/>
            <p:nvPr/>
          </p:nvSpPr>
          <p:spPr>
            <a:xfrm>
              <a:off x="620799" y="4060215"/>
              <a:ext cx="5311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i="1" dirty="0">
                  <a:solidFill>
                    <a:prstClr val="white"/>
                  </a:solidFill>
                  <a:latin typeface="Aldhabi" panose="020F0502020204030204" pitchFamily="2" charset="-78"/>
                  <a:cs typeface="Aldhabi" panose="020F0502020204030204" pitchFamily="2" charset="-78"/>
                </a:rPr>
                <a:t>CBS News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 	                 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ldhabi" panose="020F0502020204030204" pitchFamily="2" charset="-78"/>
                </a:rPr>
                <a:t>Wed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 19 November 2025 05.35 EST 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9C45841-8F0E-7576-E1A1-471FBA4FB21E}"/>
              </a:ext>
            </a:extLst>
          </p:cNvPr>
          <p:cNvGrpSpPr/>
          <p:nvPr/>
        </p:nvGrpSpPr>
        <p:grpSpPr>
          <a:xfrm>
            <a:off x="577185" y="4325329"/>
            <a:ext cx="5466333" cy="1196794"/>
            <a:chOff x="577185" y="4239345"/>
            <a:chExt cx="5466333" cy="1196794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E08F51D-98A5-05EE-807E-B6AD16F5539A}"/>
                </a:ext>
              </a:extLst>
            </p:cNvPr>
            <p:cNvSpPr txBox="1"/>
            <p:nvPr/>
          </p:nvSpPr>
          <p:spPr>
            <a:xfrm>
              <a:off x="577185" y="4239345"/>
              <a:ext cx="53373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Mayor of California City fights back against AI deepfake videos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32C300B-1E12-03FD-BEB7-93E5922E9E78}"/>
                </a:ext>
              </a:extLst>
            </p:cNvPr>
            <p:cNvSpPr txBox="1"/>
            <p:nvPr/>
          </p:nvSpPr>
          <p:spPr>
            <a:xfrm>
              <a:off x="632862" y="4974474"/>
              <a:ext cx="54106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Fox 28	                 </a:t>
              </a:r>
              <a:r>
                <a:rPr kumimoji="0" lang="fr-FR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Tues 18 </a:t>
              </a:r>
              <a:r>
                <a:rPr kumimoji="0" lang="fr-FR" sz="1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November</a:t>
              </a:r>
              <a:r>
                <a:rPr kumimoji="0" lang="fr-FR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 2025 05.48 EST </a:t>
              </a:r>
              <a:endPara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DE5CC39-8B55-BD2A-1FBD-71762A5F450C}"/>
              </a:ext>
            </a:extLst>
          </p:cNvPr>
          <p:cNvGrpSpPr/>
          <p:nvPr/>
        </p:nvGrpSpPr>
        <p:grpSpPr>
          <a:xfrm>
            <a:off x="6462307" y="2840996"/>
            <a:ext cx="5108893" cy="1226314"/>
            <a:chOff x="6462307" y="2840996"/>
            <a:chExt cx="5108893" cy="1226314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180D48A-6F27-1E6B-EEAC-2F50ABC43B20}"/>
                </a:ext>
              </a:extLst>
            </p:cNvPr>
            <p:cNvSpPr txBox="1"/>
            <p:nvPr/>
          </p:nvSpPr>
          <p:spPr>
            <a:xfrm>
              <a:off x="6462307" y="3605645"/>
              <a:ext cx="5067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BBC	                      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ldhabi" panose="020F0502020204030204" pitchFamily="2" charset="-78"/>
                </a:rPr>
                <a:t>Fri October 17 2025 12:00 EDT</a:t>
              </a:r>
              <a:endPara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9E79895-9D1F-3864-846F-684F0C453F88}"/>
                </a:ext>
              </a:extLst>
            </p:cNvPr>
            <p:cNvSpPr txBox="1"/>
            <p:nvPr/>
          </p:nvSpPr>
          <p:spPr>
            <a:xfrm>
              <a:off x="6462307" y="2840996"/>
              <a:ext cx="51088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OpenAI stops 'disrespectful' Martin Luther King Jr deepfakes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8C067E-6FF0-852C-EFA8-F55051910CAB}"/>
              </a:ext>
            </a:extLst>
          </p:cNvPr>
          <p:cNvGrpSpPr/>
          <p:nvPr/>
        </p:nvGrpSpPr>
        <p:grpSpPr>
          <a:xfrm>
            <a:off x="6408469" y="4325329"/>
            <a:ext cx="5367760" cy="1298289"/>
            <a:chOff x="6408469" y="3999064"/>
            <a:chExt cx="5367760" cy="1298289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A343E96-57FF-01CF-8CC7-7EF481CAB258}"/>
                </a:ext>
              </a:extLst>
            </p:cNvPr>
            <p:cNvSpPr txBox="1"/>
            <p:nvPr/>
          </p:nvSpPr>
          <p:spPr>
            <a:xfrm>
              <a:off x="6408470" y="4835688"/>
              <a:ext cx="5367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News 5		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Thu October </a:t>
              </a:r>
              <a:r>
                <a:rPr lang="en-US" dirty="0">
                  <a:solidFill>
                    <a:srgbClr val="FFFFFF"/>
                  </a:solidFill>
                  <a:latin typeface="Franklin Gothic Book" panose="020B0503020102020204" pitchFamily="34" charset="0"/>
                </a:rPr>
                <a:t>23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 2025 11:26 EDT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5A71EAC-D93F-A6E1-06A4-9DB0463FB921}"/>
                </a:ext>
              </a:extLst>
            </p:cNvPr>
            <p:cNvSpPr txBox="1"/>
            <p:nvPr/>
          </p:nvSpPr>
          <p:spPr>
            <a:xfrm>
              <a:off x="6408469" y="3999064"/>
              <a:ext cx="52063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Deepfake Elton John video scams Northeast Ohio man out of $20,000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FCC680B-8E7D-5942-1928-8408CBF9EDC2}"/>
              </a:ext>
            </a:extLst>
          </p:cNvPr>
          <p:cNvGrpSpPr/>
          <p:nvPr/>
        </p:nvGrpSpPr>
        <p:grpSpPr>
          <a:xfrm>
            <a:off x="6408469" y="1297508"/>
            <a:ext cx="5146197" cy="1556333"/>
            <a:chOff x="6408469" y="1297508"/>
            <a:chExt cx="5146197" cy="155633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323EB1B-DC80-AED3-8678-82FA5CEC370F}"/>
                </a:ext>
              </a:extLst>
            </p:cNvPr>
            <p:cNvSpPr txBox="1"/>
            <p:nvPr/>
          </p:nvSpPr>
          <p:spPr>
            <a:xfrm>
              <a:off x="6408469" y="1297508"/>
              <a:ext cx="514619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fontAlgn="base"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Louisiana dad says "it's disturbing" after deepfake images of his daughter allegedly shared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CD5B2EE-7DFE-44ED-887E-0524CFE9DC2E}"/>
                </a:ext>
              </a:extLst>
            </p:cNvPr>
            <p:cNvSpPr txBox="1"/>
            <p:nvPr/>
          </p:nvSpPr>
          <p:spPr>
            <a:xfrm>
              <a:off x="6486999" y="2392176"/>
              <a:ext cx="5067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CBS News                   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Sat November 15 2025 8:33 EDT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105CAFD-8C97-4C5C-7272-AF0C1D0BCFC5}"/>
              </a:ext>
            </a:extLst>
          </p:cNvPr>
          <p:cNvGrpSpPr/>
          <p:nvPr/>
        </p:nvGrpSpPr>
        <p:grpSpPr>
          <a:xfrm>
            <a:off x="685799" y="7230862"/>
            <a:ext cx="11034327" cy="2154436"/>
            <a:chOff x="685799" y="554954"/>
            <a:chExt cx="11034327" cy="2154436"/>
          </a:xfrm>
        </p:grpSpPr>
        <p:sp>
          <p:nvSpPr>
            <p:cNvPr id="59" name="TextBox 16">
              <a:extLst>
                <a:ext uri="{FF2B5EF4-FFF2-40B4-BE49-F238E27FC236}">
                  <a16:creationId xmlns:a16="http://schemas.microsoft.com/office/drawing/2014/main" id="{A73EEE6D-446B-64D4-D97A-F2CE61810821}"/>
                </a:ext>
              </a:extLst>
            </p:cNvPr>
            <p:cNvSpPr txBox="1"/>
            <p:nvPr/>
          </p:nvSpPr>
          <p:spPr>
            <a:xfrm>
              <a:off x="685799" y="554954"/>
              <a:ext cx="11034327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Problem Statement</a:t>
              </a:r>
            </a:p>
          </p:txBody>
        </p:sp>
        <p:sp>
          <p:nvSpPr>
            <p:cNvPr id="63" name="TextBox 9">
              <a:extLst>
                <a:ext uri="{FF2B5EF4-FFF2-40B4-BE49-F238E27FC236}">
                  <a16:creationId xmlns:a16="http://schemas.microsoft.com/office/drawing/2014/main" id="{AA84868E-9921-8503-771D-B8E82FB54121}"/>
                </a:ext>
              </a:extLst>
            </p:cNvPr>
            <p:cNvSpPr txBox="1"/>
            <p:nvPr/>
          </p:nvSpPr>
          <p:spPr>
            <a:xfrm>
              <a:off x="1020415" y="1232062"/>
              <a:ext cx="10151168" cy="1477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Artificially generated and manipulated images such as DeepFakes, have become easier to create, and harder to detect. These images pose a serious risk to the credibility of public figures, resulting in great emotional, financial and political turmoil. 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FD46F92-7903-38EF-02A0-3D70AB93B1C9}"/>
              </a:ext>
            </a:extLst>
          </p:cNvPr>
          <p:cNvGrpSpPr/>
          <p:nvPr/>
        </p:nvGrpSpPr>
        <p:grpSpPr>
          <a:xfrm>
            <a:off x="685799" y="9633423"/>
            <a:ext cx="11034327" cy="1828174"/>
            <a:chOff x="685799" y="3151424"/>
            <a:chExt cx="11034327" cy="1828174"/>
          </a:xfrm>
        </p:grpSpPr>
        <p:sp>
          <p:nvSpPr>
            <p:cNvPr id="82" name="TextBox 16">
              <a:extLst>
                <a:ext uri="{FF2B5EF4-FFF2-40B4-BE49-F238E27FC236}">
                  <a16:creationId xmlns:a16="http://schemas.microsoft.com/office/drawing/2014/main" id="{5FB10E5C-26EC-4664-49A7-0A1F799196A3}"/>
                </a:ext>
              </a:extLst>
            </p:cNvPr>
            <p:cNvSpPr txBox="1"/>
            <p:nvPr/>
          </p:nvSpPr>
          <p:spPr>
            <a:xfrm>
              <a:off x="685799" y="3151424"/>
              <a:ext cx="11034327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Needs Statement</a:t>
              </a:r>
            </a:p>
          </p:txBody>
        </p:sp>
        <p:sp>
          <p:nvSpPr>
            <p:cNvPr id="83" name="TextBox 9">
              <a:extLst>
                <a:ext uri="{FF2B5EF4-FFF2-40B4-BE49-F238E27FC236}">
                  <a16:creationId xmlns:a16="http://schemas.microsoft.com/office/drawing/2014/main" id="{EB6219D8-B264-B01B-CEC2-10E92F7F56B4}"/>
                </a:ext>
              </a:extLst>
            </p:cNvPr>
            <p:cNvSpPr txBox="1"/>
            <p:nvPr/>
          </p:nvSpPr>
          <p:spPr>
            <a:xfrm>
              <a:off x="1020415" y="3871602"/>
              <a:ext cx="10151168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An accurate and reliable DeepFake detector is needed to protect individuals such as celebrities, politicians, and even corporations who are frequent victims of DeepFake misuse.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F8498FD-D186-ABFF-08B2-E4F400146751}"/>
              </a:ext>
            </a:extLst>
          </p:cNvPr>
          <p:cNvGrpSpPr/>
          <p:nvPr/>
        </p:nvGrpSpPr>
        <p:grpSpPr>
          <a:xfrm>
            <a:off x="325887" y="-6063927"/>
            <a:ext cx="3778772" cy="3755796"/>
            <a:chOff x="316651" y="1796293"/>
            <a:chExt cx="3778772" cy="3755796"/>
          </a:xfrm>
        </p:grpSpPr>
        <p:pic>
          <p:nvPicPr>
            <p:cNvPr id="85" name="Picture 84" descr="A person smiling at the camera&#10;&#10;AI-generated content may be incorrect.">
              <a:extLst>
                <a:ext uri="{FF2B5EF4-FFF2-40B4-BE49-F238E27FC236}">
                  <a16:creationId xmlns:a16="http://schemas.microsoft.com/office/drawing/2014/main" id="{66B4A598-8667-BDBF-3E47-B8E6FF07E9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8" r="4273"/>
            <a:stretch/>
          </p:blipFill>
          <p:spPr>
            <a:xfrm>
              <a:off x="316652" y="1796293"/>
              <a:ext cx="1831063" cy="1831063"/>
            </a:xfrm>
            <a:prstGeom prst="roundRect">
              <a:avLst>
                <a:gd name="adj" fmla="val 7202"/>
              </a:avLst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3B227681-D9A7-646B-ABB4-F00AE7A6BA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76" t="7630" r="876" b="7029"/>
            <a:stretch/>
          </p:blipFill>
          <p:spPr>
            <a:xfrm>
              <a:off x="2273649" y="1805801"/>
              <a:ext cx="1812485" cy="1812483"/>
            </a:xfrm>
            <a:prstGeom prst="roundRect">
              <a:avLst>
                <a:gd name="adj" fmla="val 6638"/>
              </a:avLst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7877AC9C-6C6B-432F-7108-37EFC42954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5" t="12666" r="195" b="21321"/>
            <a:stretch/>
          </p:blipFill>
          <p:spPr>
            <a:xfrm>
              <a:off x="2264359" y="3721025"/>
              <a:ext cx="1831064" cy="1831064"/>
            </a:xfrm>
            <a:prstGeom prst="roundRect">
              <a:avLst>
                <a:gd name="adj" fmla="val 6047"/>
              </a:avLst>
            </a:prstGeom>
          </p:spPr>
        </p:pic>
        <p:pic>
          <p:nvPicPr>
            <p:cNvPr id="90" name="Picture 89" descr="A person standing in a room with a variety of objects&#10;&#10;AI-generated content may be incorrect.">
              <a:extLst>
                <a:ext uri="{FF2B5EF4-FFF2-40B4-BE49-F238E27FC236}">
                  <a16:creationId xmlns:a16="http://schemas.microsoft.com/office/drawing/2014/main" id="{6123F161-C2DA-8050-0C2D-0B4D3B62D7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44" t="26002" r="19076" b="10926"/>
            <a:stretch/>
          </p:blipFill>
          <p:spPr>
            <a:xfrm>
              <a:off x="316651" y="3721025"/>
              <a:ext cx="1831064" cy="1831064"/>
            </a:xfrm>
            <a:prstGeom prst="roundRect">
              <a:avLst>
                <a:gd name="adj" fmla="val 4201"/>
              </a:avLst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2A7F49A-DA40-C5CB-14E8-A10AFD6EFC5C}"/>
              </a:ext>
            </a:extLst>
          </p:cNvPr>
          <p:cNvGrpSpPr/>
          <p:nvPr/>
        </p:nvGrpSpPr>
        <p:grpSpPr>
          <a:xfrm>
            <a:off x="4232646" y="-6076564"/>
            <a:ext cx="3795383" cy="3780197"/>
            <a:chOff x="306853" y="-2077138"/>
            <a:chExt cx="3795383" cy="3780197"/>
          </a:xfrm>
        </p:grpSpPr>
        <p:pic>
          <p:nvPicPr>
            <p:cNvPr id="92" name="Picture 91" descr="A person in a garment&#10;&#10;AI-generated content may be incorrect.">
              <a:extLst>
                <a:ext uri="{FF2B5EF4-FFF2-40B4-BE49-F238E27FC236}">
                  <a16:creationId xmlns:a16="http://schemas.microsoft.com/office/drawing/2014/main" id="{661BB76C-2552-726F-6AFE-53887CD44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4" b="23464"/>
            <a:stretch/>
          </p:blipFill>
          <p:spPr>
            <a:xfrm>
              <a:off x="306853" y="-2077138"/>
              <a:ext cx="1850661" cy="1850661"/>
            </a:xfrm>
            <a:prstGeom prst="roundRect">
              <a:avLst>
                <a:gd name="adj" fmla="val 8737"/>
              </a:avLst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BFD8A0CE-851C-4B2D-1B08-FE8525B503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307" r="1307" b="11243"/>
            <a:stretch/>
          </p:blipFill>
          <p:spPr>
            <a:xfrm>
              <a:off x="2272129" y="-2059898"/>
              <a:ext cx="1815525" cy="1815525"/>
            </a:xfrm>
            <a:prstGeom prst="roundRect">
              <a:avLst>
                <a:gd name="adj" fmla="val 6872"/>
              </a:avLst>
            </a:prstGeom>
          </p:spPr>
        </p:pic>
        <p:pic>
          <p:nvPicPr>
            <p:cNvPr id="94" name="Picture 93" descr="A person wearing a red scarf and holding a medal&#10;&#10;Description automatically generated">
              <a:extLst>
                <a:ext uri="{FF2B5EF4-FFF2-40B4-BE49-F238E27FC236}">
                  <a16:creationId xmlns:a16="http://schemas.microsoft.com/office/drawing/2014/main" id="{7CC35C5D-90C5-9873-7FE3-D6C8C3B57B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41" t="8234" r="19097" b="21794"/>
            <a:stretch/>
          </p:blipFill>
          <p:spPr>
            <a:xfrm>
              <a:off x="314469" y="-132806"/>
              <a:ext cx="1835428" cy="1835428"/>
            </a:xfrm>
            <a:prstGeom prst="roundRect">
              <a:avLst>
                <a:gd name="adj" fmla="val 5586"/>
              </a:avLst>
            </a:prstGeom>
          </p:spPr>
        </p:pic>
        <p:pic>
          <p:nvPicPr>
            <p:cNvPr id="95" name="Picture 94" descr="A person holding several trophies&#10;&#10;AI-generated content may be incorrect.">
              <a:extLst>
                <a:ext uri="{FF2B5EF4-FFF2-40B4-BE49-F238E27FC236}">
                  <a16:creationId xmlns:a16="http://schemas.microsoft.com/office/drawing/2014/main" id="{7CACA867-2414-9CCE-E06C-1C86A371A4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877" b="19623"/>
            <a:stretch/>
          </p:blipFill>
          <p:spPr>
            <a:xfrm>
              <a:off x="2257546" y="-141631"/>
              <a:ext cx="1844690" cy="1844690"/>
            </a:xfrm>
            <a:prstGeom prst="roundRect">
              <a:avLst>
                <a:gd name="adj" fmla="val 7663"/>
              </a:avLst>
            </a:prstGeom>
          </p:spPr>
        </p:pic>
      </p:grpSp>
      <p:sp>
        <p:nvSpPr>
          <p:cNvPr id="96" name="TextBox 16">
            <a:extLst>
              <a:ext uri="{FF2B5EF4-FFF2-40B4-BE49-F238E27FC236}">
                <a16:creationId xmlns:a16="http://schemas.microsoft.com/office/drawing/2014/main" id="{EB43A07A-8636-D8CA-3B0B-B1FCE4BEEBBC}"/>
              </a:ext>
            </a:extLst>
          </p:cNvPr>
          <p:cNvSpPr txBox="1"/>
          <p:nvPr/>
        </p:nvSpPr>
        <p:spPr>
          <a:xfrm>
            <a:off x="338442" y="-7930959"/>
            <a:ext cx="11447159" cy="1002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What is a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DeepFake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?</a:t>
            </a:r>
          </a:p>
        </p:txBody>
      </p:sp>
      <p:sp>
        <p:nvSpPr>
          <p:cNvPr id="97" name="TextBox 17">
            <a:extLst>
              <a:ext uri="{FF2B5EF4-FFF2-40B4-BE49-F238E27FC236}">
                <a16:creationId xmlns:a16="http://schemas.microsoft.com/office/drawing/2014/main" id="{2332003A-B0CE-48DE-A4CD-0004A5757FB9}"/>
              </a:ext>
            </a:extLst>
          </p:cNvPr>
          <p:cNvSpPr txBox="1"/>
          <p:nvPr/>
        </p:nvSpPr>
        <p:spPr>
          <a:xfrm>
            <a:off x="338442" y="-2341764"/>
            <a:ext cx="3805799" cy="595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Target</a:t>
            </a:r>
          </a:p>
        </p:txBody>
      </p:sp>
      <p:sp>
        <p:nvSpPr>
          <p:cNvPr id="98" name="TextBox 17">
            <a:extLst>
              <a:ext uri="{FF2B5EF4-FFF2-40B4-BE49-F238E27FC236}">
                <a16:creationId xmlns:a16="http://schemas.microsoft.com/office/drawing/2014/main" id="{4D08B462-5260-EF80-E366-B69D05D19075}"/>
              </a:ext>
            </a:extLst>
          </p:cNvPr>
          <p:cNvSpPr txBox="1"/>
          <p:nvPr/>
        </p:nvSpPr>
        <p:spPr>
          <a:xfrm>
            <a:off x="4144241" y="-2341764"/>
            <a:ext cx="3962953" cy="595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Source</a:t>
            </a:r>
          </a:p>
        </p:txBody>
      </p:sp>
      <p:sp>
        <p:nvSpPr>
          <p:cNvPr id="99" name="TextBox 17">
            <a:extLst>
              <a:ext uri="{FF2B5EF4-FFF2-40B4-BE49-F238E27FC236}">
                <a16:creationId xmlns:a16="http://schemas.microsoft.com/office/drawing/2014/main" id="{D666D5A1-2991-180C-ED93-CA5BB748372F}"/>
              </a:ext>
            </a:extLst>
          </p:cNvPr>
          <p:cNvSpPr txBox="1"/>
          <p:nvPr/>
        </p:nvSpPr>
        <p:spPr>
          <a:xfrm>
            <a:off x="8107194" y="-2341765"/>
            <a:ext cx="3735089" cy="595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Face Swap</a:t>
            </a:r>
          </a:p>
        </p:txBody>
      </p:sp>
      <p:sp>
        <p:nvSpPr>
          <p:cNvPr id="100" name="TextBox 17">
            <a:extLst>
              <a:ext uri="{FF2B5EF4-FFF2-40B4-BE49-F238E27FC236}">
                <a16:creationId xmlns:a16="http://schemas.microsoft.com/office/drawing/2014/main" id="{B682B8E7-5BC3-CA1D-7FED-63978A9637B5}"/>
              </a:ext>
            </a:extLst>
          </p:cNvPr>
          <p:cNvSpPr txBox="1"/>
          <p:nvPr/>
        </p:nvSpPr>
        <p:spPr>
          <a:xfrm>
            <a:off x="3818635" y="-7022916"/>
            <a:ext cx="4614165" cy="595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A form of AI-Generated content</a:t>
            </a:r>
          </a:p>
        </p:txBody>
      </p:sp>
      <p:sp>
        <p:nvSpPr>
          <p:cNvPr id="101" name="TextBox 17">
            <a:extLst>
              <a:ext uri="{FF2B5EF4-FFF2-40B4-BE49-F238E27FC236}">
                <a16:creationId xmlns:a16="http://schemas.microsoft.com/office/drawing/2014/main" id="{E2622428-4D65-69B1-8AB1-5A898D4D52F1}"/>
              </a:ext>
            </a:extLst>
          </p:cNvPr>
          <p:cNvSpPr txBox="1"/>
          <p:nvPr/>
        </p:nvSpPr>
        <p:spPr>
          <a:xfrm>
            <a:off x="973835" y="-1816775"/>
            <a:ext cx="10303765" cy="582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These images were created within a few minutes using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Neue Machina Ultra-Bold"/>
                <a:cs typeface="Neue Machina Ultra-Bold"/>
                <a:sym typeface="Neue Machina Ultra-Bold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https://deepfakemaker.io/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2198C23-0B81-6CB9-1F22-86AE3DA2AA25}"/>
              </a:ext>
            </a:extLst>
          </p:cNvPr>
          <p:cNvGrpSpPr/>
          <p:nvPr/>
        </p:nvGrpSpPr>
        <p:grpSpPr>
          <a:xfrm>
            <a:off x="316651" y="-6063927"/>
            <a:ext cx="3778772" cy="3755796"/>
            <a:chOff x="316651" y="1796293"/>
            <a:chExt cx="3778772" cy="3755796"/>
          </a:xfrm>
        </p:grpSpPr>
        <p:pic>
          <p:nvPicPr>
            <p:cNvPr id="103" name="Picture 102" descr="A person smiling at the camera&#10;&#10;AI-generated content may be incorrect.">
              <a:extLst>
                <a:ext uri="{FF2B5EF4-FFF2-40B4-BE49-F238E27FC236}">
                  <a16:creationId xmlns:a16="http://schemas.microsoft.com/office/drawing/2014/main" id="{806069A0-96C0-F45F-9701-117AAFD941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8" r="4273"/>
            <a:stretch/>
          </p:blipFill>
          <p:spPr>
            <a:xfrm>
              <a:off x="316652" y="1796293"/>
              <a:ext cx="1831063" cy="1831063"/>
            </a:xfrm>
            <a:prstGeom prst="roundRect">
              <a:avLst>
                <a:gd name="adj" fmla="val 7202"/>
              </a:avLst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E97BB9E4-0574-7283-0B71-7A2F1BD358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76" t="7630" r="876" b="7029"/>
            <a:stretch/>
          </p:blipFill>
          <p:spPr>
            <a:xfrm>
              <a:off x="2273649" y="1805801"/>
              <a:ext cx="1812485" cy="1812483"/>
            </a:xfrm>
            <a:prstGeom prst="roundRect">
              <a:avLst>
                <a:gd name="adj" fmla="val 6638"/>
              </a:avLst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CFD9FF3F-59E6-D773-84CF-F2752D55FF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5" t="12666" r="195" b="21321"/>
            <a:stretch/>
          </p:blipFill>
          <p:spPr>
            <a:xfrm>
              <a:off x="2264359" y="3721025"/>
              <a:ext cx="1831064" cy="1831064"/>
            </a:xfrm>
            <a:prstGeom prst="roundRect">
              <a:avLst>
                <a:gd name="adj" fmla="val 6047"/>
              </a:avLst>
            </a:prstGeom>
          </p:spPr>
        </p:pic>
        <p:pic>
          <p:nvPicPr>
            <p:cNvPr id="106" name="Picture 105" descr="A person standing in a room with a variety of objects&#10;&#10;AI-generated content may be incorrect.">
              <a:extLst>
                <a:ext uri="{FF2B5EF4-FFF2-40B4-BE49-F238E27FC236}">
                  <a16:creationId xmlns:a16="http://schemas.microsoft.com/office/drawing/2014/main" id="{BC288D3B-04BF-DEA1-8904-5E7392562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6" t="38906" r="26291" b="22247"/>
            <a:stretch/>
          </p:blipFill>
          <p:spPr>
            <a:xfrm>
              <a:off x="316651" y="3721025"/>
              <a:ext cx="1831064" cy="1831064"/>
            </a:xfrm>
            <a:prstGeom prst="roundRect">
              <a:avLst>
                <a:gd name="adj" fmla="val 4201"/>
              </a:avLst>
            </a:prstGeom>
          </p:spPr>
        </p:pic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7570F14-4D8E-E25B-6FF8-67E07D9632CA}"/>
              </a:ext>
            </a:extLst>
          </p:cNvPr>
          <p:cNvGrpSpPr/>
          <p:nvPr/>
        </p:nvGrpSpPr>
        <p:grpSpPr>
          <a:xfrm>
            <a:off x="4232646" y="-6076127"/>
            <a:ext cx="3795383" cy="3780197"/>
            <a:chOff x="306853" y="-2077138"/>
            <a:chExt cx="3795383" cy="3780197"/>
          </a:xfrm>
        </p:grpSpPr>
        <p:pic>
          <p:nvPicPr>
            <p:cNvPr id="108" name="Picture 107" descr="A person in a garment&#10;&#10;AI-generated content may be incorrect.">
              <a:extLst>
                <a:ext uri="{FF2B5EF4-FFF2-40B4-BE49-F238E27FC236}">
                  <a16:creationId xmlns:a16="http://schemas.microsoft.com/office/drawing/2014/main" id="{6BACF6C5-0121-6AF7-774F-C0831FFCA4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4" b="23464"/>
            <a:stretch/>
          </p:blipFill>
          <p:spPr>
            <a:xfrm>
              <a:off x="306853" y="-2077138"/>
              <a:ext cx="1850661" cy="1850661"/>
            </a:xfrm>
            <a:prstGeom prst="roundRect">
              <a:avLst>
                <a:gd name="adj" fmla="val 8737"/>
              </a:avLst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44EBC0B0-3169-272B-D14A-9A682A0C84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307" r="1307" b="11243"/>
            <a:stretch/>
          </p:blipFill>
          <p:spPr>
            <a:xfrm>
              <a:off x="2272129" y="-2059898"/>
              <a:ext cx="1815525" cy="1815525"/>
            </a:xfrm>
            <a:prstGeom prst="roundRect">
              <a:avLst>
                <a:gd name="adj" fmla="val 6872"/>
              </a:avLst>
            </a:prstGeom>
          </p:spPr>
        </p:pic>
        <p:pic>
          <p:nvPicPr>
            <p:cNvPr id="110" name="Picture 109" descr="A person wearing a red scarf and holding a medal&#10;&#10;Description automatically generated">
              <a:extLst>
                <a:ext uri="{FF2B5EF4-FFF2-40B4-BE49-F238E27FC236}">
                  <a16:creationId xmlns:a16="http://schemas.microsoft.com/office/drawing/2014/main" id="{D101DF4D-490B-0AEF-AE74-65EE923053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41" t="8234" r="19097" b="21794"/>
            <a:stretch/>
          </p:blipFill>
          <p:spPr>
            <a:xfrm>
              <a:off x="314469" y="-132806"/>
              <a:ext cx="1835428" cy="1835428"/>
            </a:xfrm>
            <a:prstGeom prst="roundRect">
              <a:avLst>
                <a:gd name="adj" fmla="val 5586"/>
              </a:avLst>
            </a:prstGeom>
          </p:spPr>
        </p:pic>
        <p:pic>
          <p:nvPicPr>
            <p:cNvPr id="111" name="Picture 110" descr="A person holding several trophies&#10;&#10;AI-generated content may be incorrect.">
              <a:extLst>
                <a:ext uri="{FF2B5EF4-FFF2-40B4-BE49-F238E27FC236}">
                  <a16:creationId xmlns:a16="http://schemas.microsoft.com/office/drawing/2014/main" id="{4B4D8069-049F-D339-EC16-1696B7ADB6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877" b="19623"/>
            <a:stretch/>
          </p:blipFill>
          <p:spPr>
            <a:xfrm>
              <a:off x="2257546" y="-141631"/>
              <a:ext cx="1844690" cy="1844690"/>
            </a:xfrm>
            <a:prstGeom prst="roundRect">
              <a:avLst>
                <a:gd name="adj" fmla="val 7663"/>
              </a:avLst>
            </a:prstGeom>
          </p:spPr>
        </p:pic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77AC2768-B717-416F-1E15-1CD176559280}"/>
              </a:ext>
            </a:extLst>
          </p:cNvPr>
          <p:cNvGrpSpPr/>
          <p:nvPr/>
        </p:nvGrpSpPr>
        <p:grpSpPr>
          <a:xfrm>
            <a:off x="8170629" y="-6054087"/>
            <a:ext cx="3806529" cy="3791219"/>
            <a:chOff x="7789133" y="1742456"/>
            <a:chExt cx="3806529" cy="3791219"/>
          </a:xfrm>
          <a:effectLst/>
        </p:grpSpPr>
        <p:pic>
          <p:nvPicPr>
            <p:cNvPr id="113" name="Picture 112" descr="A person in a garment&#10;&#10;AI-generated content may be incorrect.">
              <a:extLst>
                <a:ext uri="{FF2B5EF4-FFF2-40B4-BE49-F238E27FC236}">
                  <a16:creationId xmlns:a16="http://schemas.microsoft.com/office/drawing/2014/main" id="{D452E1C2-C880-2535-95D7-34B13FC115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5" t="580" r="2990" b="28429"/>
            <a:stretch/>
          </p:blipFill>
          <p:spPr>
            <a:xfrm>
              <a:off x="7789133" y="1742456"/>
              <a:ext cx="1844690" cy="1844690"/>
            </a:xfrm>
            <a:prstGeom prst="roundRect">
              <a:avLst>
                <a:gd name="adj" fmla="val 6148"/>
              </a:avLst>
            </a:prstGeom>
            <a:ln w="57150">
              <a:solidFill>
                <a:srgbClr val="01204C"/>
              </a:solidFill>
            </a:ln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7A81316B-4FF6-F513-C7AA-CB094AEF47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459" b="9960"/>
            <a:stretch/>
          </p:blipFill>
          <p:spPr>
            <a:xfrm>
              <a:off x="9751424" y="1742456"/>
              <a:ext cx="1815525" cy="1815525"/>
            </a:xfrm>
            <a:prstGeom prst="roundRect">
              <a:avLst>
                <a:gd name="adj" fmla="val 5586"/>
              </a:avLst>
            </a:prstGeom>
            <a:ln w="57150">
              <a:solidFill>
                <a:srgbClr val="01204C"/>
              </a:solidFill>
            </a:ln>
          </p:spPr>
        </p:pic>
        <p:pic>
          <p:nvPicPr>
            <p:cNvPr id="115" name="Picture 114" descr="A person holding a trophy&#10;&#10;AI-generated content may be incorrect.">
              <a:extLst>
                <a:ext uri="{FF2B5EF4-FFF2-40B4-BE49-F238E27FC236}">
                  <a16:creationId xmlns:a16="http://schemas.microsoft.com/office/drawing/2014/main" id="{8419327E-EEB1-37C5-0658-7E6864326D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2290" b="15280"/>
            <a:stretch/>
          </p:blipFill>
          <p:spPr>
            <a:xfrm>
              <a:off x="9722710" y="3660723"/>
              <a:ext cx="1872952" cy="1872952"/>
            </a:xfrm>
            <a:prstGeom prst="roundRect">
              <a:avLst>
                <a:gd name="adj" fmla="val 8818"/>
              </a:avLst>
            </a:prstGeom>
            <a:ln w="57150">
              <a:solidFill>
                <a:srgbClr val="01204C"/>
              </a:solidFill>
            </a:ln>
          </p:spPr>
        </p:pic>
        <p:pic>
          <p:nvPicPr>
            <p:cNvPr id="116" name="Picture 115" descr="A person wearing a red scarf and holding a medal&#10;&#10;AI-generated content may be incorrect.">
              <a:extLst>
                <a:ext uri="{FF2B5EF4-FFF2-40B4-BE49-F238E27FC236}">
                  <a16:creationId xmlns:a16="http://schemas.microsoft.com/office/drawing/2014/main" id="{2A5120B1-A2D8-37EB-75E6-8A927D4732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34" t="10187" r="22208" b="24189"/>
            <a:stretch/>
          </p:blipFill>
          <p:spPr>
            <a:xfrm>
              <a:off x="7789134" y="3680817"/>
              <a:ext cx="1844689" cy="1844689"/>
            </a:xfrm>
            <a:prstGeom prst="roundRect">
              <a:avLst>
                <a:gd name="adj" fmla="val 8818"/>
              </a:avLst>
            </a:prstGeom>
            <a:ln w="57150">
              <a:solidFill>
                <a:srgbClr val="01204C"/>
              </a:solidFill>
            </a:ln>
          </p:spPr>
        </p:pic>
      </p:grp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6E79161B-225A-DF1D-8241-D1FCED903108}"/>
              </a:ext>
            </a:extLst>
          </p:cNvPr>
          <p:cNvCxnSpPr/>
          <p:nvPr/>
        </p:nvCxnSpPr>
        <p:spPr>
          <a:xfrm>
            <a:off x="4168544" y="-6164251"/>
            <a:ext cx="0" cy="4418098"/>
          </a:xfrm>
          <a:prstGeom prst="line">
            <a:avLst/>
          </a:prstGeom>
          <a:ln w="19050" cap="flat" cmpd="sng" algn="ctr">
            <a:solidFill>
              <a:srgbClr val="01204C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36DFB7C1-925A-AEAD-C198-9716F2483E86}"/>
              </a:ext>
            </a:extLst>
          </p:cNvPr>
          <p:cNvCxnSpPr/>
          <p:nvPr/>
        </p:nvCxnSpPr>
        <p:spPr>
          <a:xfrm>
            <a:off x="8085703" y="-6164251"/>
            <a:ext cx="0" cy="4418098"/>
          </a:xfrm>
          <a:prstGeom prst="line">
            <a:avLst/>
          </a:prstGeom>
          <a:ln w="19050" cap="flat" cmpd="sng" algn="ctr">
            <a:solidFill>
              <a:srgbClr val="01204C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D9B9133F-0D19-DD59-5985-FF59B90B0A46}"/>
              </a:ext>
            </a:extLst>
          </p:cNvPr>
          <p:cNvCxnSpPr>
            <a:cxnSpLocks/>
          </p:cNvCxnSpPr>
          <p:nvPr/>
        </p:nvCxnSpPr>
        <p:spPr>
          <a:xfrm>
            <a:off x="4159800" y="-6120758"/>
            <a:ext cx="0" cy="409456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AC19A46E-FAB4-E51C-51F2-D3DEDD3499B5}"/>
              </a:ext>
            </a:extLst>
          </p:cNvPr>
          <p:cNvCxnSpPr>
            <a:cxnSpLocks/>
          </p:cNvCxnSpPr>
          <p:nvPr/>
        </p:nvCxnSpPr>
        <p:spPr>
          <a:xfrm>
            <a:off x="8092061" y="-6120758"/>
            <a:ext cx="0" cy="409456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42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41" grpId="0" animBg="1"/>
      <p:bldP spid="23" grpId="0"/>
      <p:bldP spid="33" grpId="0" animBg="1"/>
      <p:bldP spid="22" grpId="0"/>
      <p:bldP spid="30" grpId="0" animBg="1"/>
      <p:bldP spid="21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F4E04-0EB2-C301-A77E-0A007000C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ECEF890-5F1A-0A95-302E-2D9B2EDC15E3}"/>
              </a:ext>
            </a:extLst>
          </p:cNvPr>
          <p:cNvGrpSpPr/>
          <p:nvPr/>
        </p:nvGrpSpPr>
        <p:grpSpPr>
          <a:xfrm>
            <a:off x="685799" y="554954"/>
            <a:ext cx="11034327" cy="2154436"/>
            <a:chOff x="685799" y="554954"/>
            <a:chExt cx="11034327" cy="2154436"/>
          </a:xfrm>
        </p:grpSpPr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A5133544-36F9-9EAA-8B0A-91BA453041A2}"/>
                </a:ext>
              </a:extLst>
            </p:cNvPr>
            <p:cNvSpPr txBox="1"/>
            <p:nvPr/>
          </p:nvSpPr>
          <p:spPr>
            <a:xfrm>
              <a:off x="685799" y="554954"/>
              <a:ext cx="11034327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Problem Statement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30C3AB88-DD0D-0554-C7F0-FA7B8B2BF2F7}"/>
                </a:ext>
              </a:extLst>
            </p:cNvPr>
            <p:cNvSpPr txBox="1"/>
            <p:nvPr/>
          </p:nvSpPr>
          <p:spPr>
            <a:xfrm>
              <a:off x="1020415" y="1232062"/>
              <a:ext cx="10151168" cy="1477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Artificially generated and manipulated images such as DeepFakes, have become easier to create, and harder to detect. These images pose a serious risk to the credibility of public figures, resulting in great emotional, financial and political turmoil.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6CEE127-0695-9025-4A2C-E8C74CEEF9B4}"/>
              </a:ext>
            </a:extLst>
          </p:cNvPr>
          <p:cNvGrpSpPr/>
          <p:nvPr/>
        </p:nvGrpSpPr>
        <p:grpSpPr>
          <a:xfrm>
            <a:off x="685799" y="2957515"/>
            <a:ext cx="11034327" cy="1828174"/>
            <a:chOff x="685799" y="3151424"/>
            <a:chExt cx="11034327" cy="1828174"/>
          </a:xfrm>
        </p:grpSpPr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32AC898B-E488-4F29-2DCD-6D2CD1861FE8}"/>
                </a:ext>
              </a:extLst>
            </p:cNvPr>
            <p:cNvSpPr txBox="1"/>
            <p:nvPr/>
          </p:nvSpPr>
          <p:spPr>
            <a:xfrm>
              <a:off x="685799" y="3151424"/>
              <a:ext cx="11034327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Needs Statement</a:t>
              </a:r>
            </a:p>
          </p:txBody>
        </p:sp>
        <p:sp>
          <p:nvSpPr>
            <p:cNvPr id="17" name="TextBox 9">
              <a:extLst>
                <a:ext uri="{FF2B5EF4-FFF2-40B4-BE49-F238E27FC236}">
                  <a16:creationId xmlns:a16="http://schemas.microsoft.com/office/drawing/2014/main" id="{8EE7915D-FC24-1806-F7F4-460E96223CE3}"/>
                </a:ext>
              </a:extLst>
            </p:cNvPr>
            <p:cNvSpPr txBox="1"/>
            <p:nvPr/>
          </p:nvSpPr>
          <p:spPr>
            <a:xfrm>
              <a:off x="1020415" y="3871602"/>
              <a:ext cx="10151168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An accurate and reliable DeepFake detector is needed to protect individuals such as celebrities, politicians, and even corporations who are frequent victims of DeepFake misuse.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6">
            <a:extLst>
              <a:ext uri="{FF2B5EF4-FFF2-40B4-BE49-F238E27FC236}">
                <a16:creationId xmlns:a16="http://schemas.microsoft.com/office/drawing/2014/main" id="{CC572852-DDD9-7EE9-5E42-DBCF4274D1C6}"/>
              </a:ext>
            </a:extLst>
          </p:cNvPr>
          <p:cNvSpPr txBox="1"/>
          <p:nvPr/>
        </p:nvSpPr>
        <p:spPr>
          <a:xfrm>
            <a:off x="751992" y="5348930"/>
            <a:ext cx="10605638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DeepFakes pose a risk to everyone, making us all stakeholders in their detection and mitigation.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2E35DF-0968-168F-55EB-6467AB27365D}"/>
              </a:ext>
            </a:extLst>
          </p:cNvPr>
          <p:cNvSpPr/>
          <p:nvPr/>
        </p:nvSpPr>
        <p:spPr>
          <a:xfrm>
            <a:off x="3961223" y="-5733670"/>
            <a:ext cx="1953347" cy="38925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82A778-ADE5-222D-FF0E-C343A0920F67}"/>
              </a:ext>
            </a:extLst>
          </p:cNvPr>
          <p:cNvSpPr/>
          <p:nvPr/>
        </p:nvSpPr>
        <p:spPr>
          <a:xfrm>
            <a:off x="685800" y="-5398880"/>
            <a:ext cx="924110" cy="38925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0CC5A37-D175-ECE8-D64C-CBE956068DC4}"/>
              </a:ext>
            </a:extLst>
          </p:cNvPr>
          <p:cNvSpPr/>
          <p:nvPr/>
        </p:nvSpPr>
        <p:spPr>
          <a:xfrm>
            <a:off x="685800" y="-4530504"/>
            <a:ext cx="3169508" cy="38925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755C063-EABC-BB01-F1BF-119FB3233EDF}"/>
              </a:ext>
            </a:extLst>
          </p:cNvPr>
          <p:cNvSpPr/>
          <p:nvPr/>
        </p:nvSpPr>
        <p:spPr>
          <a:xfrm>
            <a:off x="632863" y="-2765151"/>
            <a:ext cx="3568434" cy="38925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238473D-EEA5-F584-57D2-2E5D2F32C40D}"/>
              </a:ext>
            </a:extLst>
          </p:cNvPr>
          <p:cNvSpPr/>
          <p:nvPr/>
        </p:nvSpPr>
        <p:spPr>
          <a:xfrm>
            <a:off x="6436002" y="-2369703"/>
            <a:ext cx="2800095" cy="38925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1F90E14-9307-7124-71B6-E8546C4B159B}"/>
              </a:ext>
            </a:extLst>
          </p:cNvPr>
          <p:cNvSpPr/>
          <p:nvPr/>
        </p:nvSpPr>
        <p:spPr>
          <a:xfrm>
            <a:off x="8560830" y="-4232137"/>
            <a:ext cx="2993836" cy="38925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6C9D633-532C-F027-230B-A9EB098D3327}"/>
              </a:ext>
            </a:extLst>
          </p:cNvPr>
          <p:cNvSpPr/>
          <p:nvPr/>
        </p:nvSpPr>
        <p:spPr>
          <a:xfrm>
            <a:off x="7166206" y="-5394770"/>
            <a:ext cx="4273662" cy="38925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2B6B918-1B2A-6F03-9AC3-BD651BF64C14}"/>
              </a:ext>
            </a:extLst>
          </p:cNvPr>
          <p:cNvSpPr/>
          <p:nvPr/>
        </p:nvSpPr>
        <p:spPr>
          <a:xfrm>
            <a:off x="6436002" y="-1856449"/>
            <a:ext cx="833149" cy="389250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107231F-C1A9-A6DE-EA8E-AE5714CA9570}"/>
              </a:ext>
            </a:extLst>
          </p:cNvPr>
          <p:cNvSpPr/>
          <p:nvPr/>
        </p:nvSpPr>
        <p:spPr>
          <a:xfrm>
            <a:off x="6436002" y="-3428241"/>
            <a:ext cx="833149" cy="389250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1BE02B5-1375-A980-8D7C-93E4B82334F0}"/>
              </a:ext>
            </a:extLst>
          </p:cNvPr>
          <p:cNvSpPr/>
          <p:nvPr/>
        </p:nvSpPr>
        <p:spPr>
          <a:xfrm>
            <a:off x="6436002" y="-4657171"/>
            <a:ext cx="1083129" cy="389250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F5B47CB-39E1-5E00-8039-39120330802D}"/>
              </a:ext>
            </a:extLst>
          </p:cNvPr>
          <p:cNvSpPr/>
          <p:nvPr/>
        </p:nvSpPr>
        <p:spPr>
          <a:xfrm>
            <a:off x="620799" y="-5078255"/>
            <a:ext cx="1083129" cy="389250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B57F90A-DDF3-BFDB-E5C7-F040436E4414}"/>
              </a:ext>
            </a:extLst>
          </p:cNvPr>
          <p:cNvSpPr/>
          <p:nvPr/>
        </p:nvSpPr>
        <p:spPr>
          <a:xfrm>
            <a:off x="669266" y="-3342631"/>
            <a:ext cx="1083129" cy="389250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5F601A5-7428-15BB-8204-1FC228F7112C}"/>
              </a:ext>
            </a:extLst>
          </p:cNvPr>
          <p:cNvSpPr/>
          <p:nvPr/>
        </p:nvSpPr>
        <p:spPr>
          <a:xfrm>
            <a:off x="669266" y="-1987730"/>
            <a:ext cx="1083129" cy="389250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73FF5B0-F28B-906F-B376-485A48A26373}"/>
              </a:ext>
            </a:extLst>
          </p:cNvPr>
          <p:cNvSpPr/>
          <p:nvPr/>
        </p:nvSpPr>
        <p:spPr>
          <a:xfrm>
            <a:off x="2286041" y="-1987730"/>
            <a:ext cx="3607976" cy="389250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945CB7E-0269-27CB-7528-05834B318B77}"/>
              </a:ext>
            </a:extLst>
          </p:cNvPr>
          <p:cNvSpPr/>
          <p:nvPr/>
        </p:nvSpPr>
        <p:spPr>
          <a:xfrm>
            <a:off x="2286041" y="-3336036"/>
            <a:ext cx="3607976" cy="389250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EA92F4B-1261-348A-70E8-F7BECF4C0E64}"/>
              </a:ext>
            </a:extLst>
          </p:cNvPr>
          <p:cNvSpPr/>
          <p:nvPr/>
        </p:nvSpPr>
        <p:spPr>
          <a:xfrm>
            <a:off x="2286041" y="-5100496"/>
            <a:ext cx="3607976" cy="389250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E7D2C5A-E81E-64AD-D539-D71ABDB13466}"/>
              </a:ext>
            </a:extLst>
          </p:cNvPr>
          <p:cNvSpPr/>
          <p:nvPr/>
        </p:nvSpPr>
        <p:spPr>
          <a:xfrm>
            <a:off x="8073673" y="-4674483"/>
            <a:ext cx="3453479" cy="389250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6600A662-52CD-08E0-FA1D-8180601E1F37}"/>
              </a:ext>
            </a:extLst>
          </p:cNvPr>
          <p:cNvSpPr/>
          <p:nvPr/>
        </p:nvSpPr>
        <p:spPr>
          <a:xfrm>
            <a:off x="8073673" y="-3444340"/>
            <a:ext cx="3453479" cy="389250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31E71B2-4DF2-A1E5-C732-BE10A2238082}"/>
              </a:ext>
            </a:extLst>
          </p:cNvPr>
          <p:cNvSpPr/>
          <p:nvPr/>
        </p:nvSpPr>
        <p:spPr>
          <a:xfrm>
            <a:off x="8073673" y="-1872168"/>
            <a:ext cx="3453479" cy="389250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74774D0-00F9-3F7E-7952-CEA7ED7928BE}"/>
              </a:ext>
            </a:extLst>
          </p:cNvPr>
          <p:cNvSpPr/>
          <p:nvPr/>
        </p:nvSpPr>
        <p:spPr>
          <a:xfrm>
            <a:off x="5937193" y="-1111983"/>
            <a:ext cx="2893017" cy="52254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FFC16BF-CFF4-E4F3-DE2F-AB41EFB9769A}"/>
              </a:ext>
            </a:extLst>
          </p:cNvPr>
          <p:cNvSpPr txBox="1"/>
          <p:nvPr/>
        </p:nvSpPr>
        <p:spPr>
          <a:xfrm>
            <a:off x="5894017" y="-1106356"/>
            <a:ext cx="31176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Neue Machina Ultra-Bold"/>
              </a:rPr>
              <a:t>News Source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C4E0352-953C-4F70-30AA-BE523A0DB481}"/>
              </a:ext>
            </a:extLst>
          </p:cNvPr>
          <p:cNvSpPr/>
          <p:nvPr/>
        </p:nvSpPr>
        <p:spPr>
          <a:xfrm>
            <a:off x="9893335" y="-1132595"/>
            <a:ext cx="1208087" cy="5431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5D6A581-D251-99DD-93E5-450775A14B27}"/>
              </a:ext>
            </a:extLst>
          </p:cNvPr>
          <p:cNvSpPr txBox="1"/>
          <p:nvPr/>
        </p:nvSpPr>
        <p:spPr>
          <a:xfrm>
            <a:off x="9893335" y="-1132594"/>
            <a:ext cx="12080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Neue Machina Ultra-Bold"/>
              </a:rPr>
              <a:t>Date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F8DE917E-C844-CEAA-3634-680EDA5987B4}"/>
              </a:ext>
            </a:extLst>
          </p:cNvPr>
          <p:cNvSpPr/>
          <p:nvPr/>
        </p:nvSpPr>
        <p:spPr>
          <a:xfrm>
            <a:off x="3388757" y="-1132594"/>
            <a:ext cx="1762961" cy="543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TextBox 16">
            <a:extLst>
              <a:ext uri="{FF2B5EF4-FFF2-40B4-BE49-F238E27FC236}">
                <a16:creationId xmlns:a16="http://schemas.microsoft.com/office/drawing/2014/main" id="{E5F46518-789D-166F-0C7D-A8F6FBAEBFD2}"/>
              </a:ext>
            </a:extLst>
          </p:cNvPr>
          <p:cNvSpPr txBox="1"/>
          <p:nvPr/>
        </p:nvSpPr>
        <p:spPr>
          <a:xfrm>
            <a:off x="685799" y="-7026594"/>
            <a:ext cx="11034327" cy="1032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DeepFake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 News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718381B-2109-D621-A980-B92BC596DC63}"/>
              </a:ext>
            </a:extLst>
          </p:cNvPr>
          <p:cNvSpPr txBox="1"/>
          <p:nvPr/>
        </p:nvSpPr>
        <p:spPr>
          <a:xfrm>
            <a:off x="609763" y="-5161185"/>
            <a:ext cx="5518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dhabi" panose="020F0502020204030204" pitchFamily="2" charset="-78"/>
                <a:ea typeface="+mn-ea"/>
                <a:cs typeface="Aldhabi" panose="020F0502020204030204" pitchFamily="2" charset="-78"/>
              </a:rPr>
              <a:t>NBC News                 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ldhabi" panose="020F0502020204030204" pitchFamily="2" charset="-78"/>
              </a:rPr>
              <a:t>Tues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18 November 2025 05.00 EST 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21F0D74-E7A7-928A-DD5D-4F70317E188F}"/>
              </a:ext>
            </a:extLst>
          </p:cNvPr>
          <p:cNvSpPr txBox="1"/>
          <p:nvPr/>
        </p:nvSpPr>
        <p:spPr>
          <a:xfrm>
            <a:off x="577186" y="-5803227"/>
            <a:ext cx="5386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AI-generated evidence is showing up in court.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4B42406-BFC0-4541-9030-EF557D643AED}"/>
              </a:ext>
            </a:extLst>
          </p:cNvPr>
          <p:cNvSpPr txBox="1"/>
          <p:nvPr/>
        </p:nvSpPr>
        <p:spPr>
          <a:xfrm>
            <a:off x="3388757" y="-1132595"/>
            <a:ext cx="18430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Victims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37C9DE9-BEE1-1C85-2CF4-3865909441A8}"/>
              </a:ext>
            </a:extLst>
          </p:cNvPr>
          <p:cNvSpPr txBox="1"/>
          <p:nvPr/>
        </p:nvSpPr>
        <p:spPr>
          <a:xfrm>
            <a:off x="620800" y="-1132595"/>
            <a:ext cx="2401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Notice the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A03FFD5-70AA-BA06-EB83-AA763522B20F}"/>
              </a:ext>
            </a:extLst>
          </p:cNvPr>
          <p:cNvGrpSpPr/>
          <p:nvPr/>
        </p:nvGrpSpPr>
        <p:grpSpPr>
          <a:xfrm>
            <a:off x="620799" y="-4541992"/>
            <a:ext cx="5311657" cy="1587642"/>
            <a:chOff x="620799" y="2934238"/>
            <a:chExt cx="5311657" cy="1587642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592CF5C-412E-2F9C-2275-E40C7AD4A92C}"/>
                </a:ext>
              </a:extLst>
            </p:cNvPr>
            <p:cNvSpPr txBox="1"/>
            <p:nvPr/>
          </p:nvSpPr>
          <p:spPr>
            <a:xfrm>
              <a:off x="620800" y="2934238"/>
              <a:ext cx="531165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fontAlgn="base"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Megan Thee Stallion to testify in Miami lawsuit over blogger’s promotion of deepfake video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D2CF3C6A-B908-9BF1-645B-72A1BA5E9047}"/>
                </a:ext>
              </a:extLst>
            </p:cNvPr>
            <p:cNvSpPr txBox="1"/>
            <p:nvPr/>
          </p:nvSpPr>
          <p:spPr>
            <a:xfrm>
              <a:off x="620799" y="4060215"/>
              <a:ext cx="5311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i="1" dirty="0">
                  <a:solidFill>
                    <a:prstClr val="white"/>
                  </a:solidFill>
                  <a:latin typeface="Aldhabi" panose="020F0502020204030204" pitchFamily="2" charset="-78"/>
                  <a:cs typeface="Aldhabi" panose="020F0502020204030204" pitchFamily="2" charset="-78"/>
                </a:rPr>
                <a:t>CBS News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 	                 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ldhabi" panose="020F0502020204030204" pitchFamily="2" charset="-78"/>
                </a:rPr>
                <a:t>Wed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 19 November 2025 05.35 EST 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40B23E56-9005-6325-4306-79E75B5A8D55}"/>
              </a:ext>
            </a:extLst>
          </p:cNvPr>
          <p:cNvGrpSpPr/>
          <p:nvPr/>
        </p:nvGrpSpPr>
        <p:grpSpPr>
          <a:xfrm>
            <a:off x="577185" y="-2771115"/>
            <a:ext cx="5466333" cy="1196794"/>
            <a:chOff x="577185" y="4239345"/>
            <a:chExt cx="5466333" cy="1196794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0446C81A-0A33-3F7C-2056-D62C912F0597}"/>
                </a:ext>
              </a:extLst>
            </p:cNvPr>
            <p:cNvSpPr txBox="1"/>
            <p:nvPr/>
          </p:nvSpPr>
          <p:spPr>
            <a:xfrm>
              <a:off x="577185" y="4239345"/>
              <a:ext cx="53373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Mayor of California City fights back against AI deepfake videos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85630E6E-1591-AD21-0B53-FEB4A5A04E9A}"/>
                </a:ext>
              </a:extLst>
            </p:cNvPr>
            <p:cNvSpPr txBox="1"/>
            <p:nvPr/>
          </p:nvSpPr>
          <p:spPr>
            <a:xfrm>
              <a:off x="632862" y="4974474"/>
              <a:ext cx="54106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Fox 28	                 </a:t>
              </a:r>
              <a:r>
                <a:rPr kumimoji="0" lang="fr-FR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Tues 18 </a:t>
              </a:r>
              <a:r>
                <a:rPr kumimoji="0" lang="fr-FR" sz="1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November</a:t>
              </a:r>
              <a:r>
                <a:rPr kumimoji="0" lang="fr-FR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 2025 05.48 EST </a:t>
              </a:r>
              <a:endPara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E0F3FCD-E797-D144-076F-8211AB095F21}"/>
              </a:ext>
            </a:extLst>
          </p:cNvPr>
          <p:cNvGrpSpPr/>
          <p:nvPr/>
        </p:nvGrpSpPr>
        <p:grpSpPr>
          <a:xfrm>
            <a:off x="6462307" y="-4255448"/>
            <a:ext cx="5108893" cy="1226314"/>
            <a:chOff x="6462307" y="2840996"/>
            <a:chExt cx="5108893" cy="1226314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C1B9FBC3-7BA0-F6AA-482E-4CF6DB25009D}"/>
                </a:ext>
              </a:extLst>
            </p:cNvPr>
            <p:cNvSpPr txBox="1"/>
            <p:nvPr/>
          </p:nvSpPr>
          <p:spPr>
            <a:xfrm>
              <a:off x="6462307" y="3605645"/>
              <a:ext cx="5067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BBC	                      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ldhabi" panose="020F0502020204030204" pitchFamily="2" charset="-78"/>
                </a:rPr>
                <a:t>Fri October 17 2025 12:00 EDT</a:t>
              </a:r>
              <a:endPara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5FB970FD-4BD9-EA26-6873-A1C67114E8F6}"/>
                </a:ext>
              </a:extLst>
            </p:cNvPr>
            <p:cNvSpPr txBox="1"/>
            <p:nvPr/>
          </p:nvSpPr>
          <p:spPr>
            <a:xfrm>
              <a:off x="6462307" y="2840996"/>
              <a:ext cx="51088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OpenAI stops 'disrespectful' Martin Luther King Jr deepfakes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04AC8FF-47E0-3543-64F0-237D7E280594}"/>
              </a:ext>
            </a:extLst>
          </p:cNvPr>
          <p:cNvGrpSpPr/>
          <p:nvPr/>
        </p:nvGrpSpPr>
        <p:grpSpPr>
          <a:xfrm>
            <a:off x="6408469" y="-2771115"/>
            <a:ext cx="5367760" cy="1298289"/>
            <a:chOff x="6408469" y="3999064"/>
            <a:chExt cx="5367760" cy="1298289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00C7FF47-FCAB-3D14-0F05-169E72B9DF4E}"/>
                </a:ext>
              </a:extLst>
            </p:cNvPr>
            <p:cNvSpPr txBox="1"/>
            <p:nvPr/>
          </p:nvSpPr>
          <p:spPr>
            <a:xfrm>
              <a:off x="6408470" y="4835688"/>
              <a:ext cx="5367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News 5		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Thu October </a:t>
              </a:r>
              <a:r>
                <a:rPr lang="en-US" dirty="0">
                  <a:solidFill>
                    <a:srgbClr val="FFFFFF"/>
                  </a:solidFill>
                  <a:latin typeface="Franklin Gothic Book" panose="020B0503020102020204" pitchFamily="34" charset="0"/>
                </a:rPr>
                <a:t>23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 2025 11:26 EDT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9E361B5E-CF1B-5ED0-6546-E1933B75E284}"/>
                </a:ext>
              </a:extLst>
            </p:cNvPr>
            <p:cNvSpPr txBox="1"/>
            <p:nvPr/>
          </p:nvSpPr>
          <p:spPr>
            <a:xfrm>
              <a:off x="6408469" y="3999064"/>
              <a:ext cx="52063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Deepfake Elton John video scams Northeast Ohio man out of $20,000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4A5D386-2C40-131E-2F4F-1C5704277651}"/>
              </a:ext>
            </a:extLst>
          </p:cNvPr>
          <p:cNvGrpSpPr/>
          <p:nvPr/>
        </p:nvGrpSpPr>
        <p:grpSpPr>
          <a:xfrm>
            <a:off x="6408469" y="-5798936"/>
            <a:ext cx="5146197" cy="1556333"/>
            <a:chOff x="6408469" y="1297508"/>
            <a:chExt cx="5146197" cy="1556333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AE0B8565-90C0-08AF-806C-54AA92BC1751}"/>
                </a:ext>
              </a:extLst>
            </p:cNvPr>
            <p:cNvSpPr txBox="1"/>
            <p:nvPr/>
          </p:nvSpPr>
          <p:spPr>
            <a:xfrm>
              <a:off x="6408469" y="1297508"/>
              <a:ext cx="514619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fontAlgn="base"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Louisiana dad says "it's disturbing" after deepfake images of his daughter allegedly shared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CAA2D0CC-3F5C-96FD-27DD-905F93924DE1}"/>
                </a:ext>
              </a:extLst>
            </p:cNvPr>
            <p:cNvSpPr txBox="1"/>
            <p:nvPr/>
          </p:nvSpPr>
          <p:spPr>
            <a:xfrm>
              <a:off x="6486999" y="2392176"/>
              <a:ext cx="5067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CBS News                   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Sat November 15 2025 8:33 EDT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8583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0FAB6-CF02-2143-244C-C4F68DA7B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TextBox 9">
            <a:extLst>
              <a:ext uri="{FF2B5EF4-FFF2-40B4-BE49-F238E27FC236}">
                <a16:creationId xmlns:a16="http://schemas.microsoft.com/office/drawing/2014/main" id="{3F01A51C-AE2F-6E2F-F219-1F208882DAA8}"/>
              </a:ext>
            </a:extLst>
          </p:cNvPr>
          <p:cNvSpPr txBox="1"/>
          <p:nvPr/>
        </p:nvSpPr>
        <p:spPr>
          <a:xfrm>
            <a:off x="2858534" y="941311"/>
            <a:ext cx="8460890" cy="431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Web Application</a:t>
            </a:r>
          </a:p>
        </p:txBody>
      </p:sp>
      <p:sp>
        <p:nvSpPr>
          <p:cNvPr id="2072" name="Rectangle: Rounded Corners 2071">
            <a:extLst>
              <a:ext uri="{FF2B5EF4-FFF2-40B4-BE49-F238E27FC236}">
                <a16:creationId xmlns:a16="http://schemas.microsoft.com/office/drawing/2014/main" id="{D28A61EA-6162-97B4-5A24-FCEFD8AF7431}"/>
              </a:ext>
            </a:extLst>
          </p:cNvPr>
          <p:cNvSpPr/>
          <p:nvPr/>
        </p:nvSpPr>
        <p:spPr>
          <a:xfrm>
            <a:off x="2858534" y="1494200"/>
            <a:ext cx="8419209" cy="4574588"/>
          </a:xfrm>
          <a:prstGeom prst="roundRect">
            <a:avLst>
              <a:gd name="adj" fmla="val 1330"/>
            </a:avLst>
          </a:prstGeom>
          <a:solidFill>
            <a:srgbClr val="01204C"/>
          </a:solidFill>
          <a:ln w="76200"/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62" name="TextBox 7">
            <a:extLst>
              <a:ext uri="{FF2B5EF4-FFF2-40B4-BE49-F238E27FC236}">
                <a16:creationId xmlns:a16="http://schemas.microsoft.com/office/drawing/2014/main" id="{16353807-A54A-ADD2-4FF1-E20E2BC24EC4}"/>
              </a:ext>
            </a:extLst>
          </p:cNvPr>
          <p:cNvSpPr txBox="1"/>
          <p:nvPr/>
        </p:nvSpPr>
        <p:spPr>
          <a:xfrm>
            <a:off x="0" y="-110040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Proposed Solution</a:t>
            </a:r>
          </a:p>
        </p:txBody>
      </p:sp>
      <p:grpSp>
        <p:nvGrpSpPr>
          <p:cNvPr id="2061" name="Group 2060">
            <a:extLst>
              <a:ext uri="{FF2B5EF4-FFF2-40B4-BE49-F238E27FC236}">
                <a16:creationId xmlns:a16="http://schemas.microsoft.com/office/drawing/2014/main" id="{C6AB1E99-AE1B-E944-4ED5-411F361A069E}"/>
              </a:ext>
            </a:extLst>
          </p:cNvPr>
          <p:cNvGrpSpPr/>
          <p:nvPr/>
        </p:nvGrpSpPr>
        <p:grpSpPr>
          <a:xfrm>
            <a:off x="3028401" y="1687481"/>
            <a:ext cx="2219638" cy="1831366"/>
            <a:chOff x="812574" y="1800662"/>
            <a:chExt cx="2219638" cy="183136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677EFDBA-02EF-371F-D67B-4322768F3EEB}"/>
                </a:ext>
              </a:extLst>
            </p:cNvPr>
            <p:cNvSpPr/>
            <p:nvPr/>
          </p:nvSpPr>
          <p:spPr>
            <a:xfrm>
              <a:off x="873170" y="2180954"/>
              <a:ext cx="2098446" cy="1451074"/>
            </a:xfrm>
            <a:prstGeom prst="roundRect">
              <a:avLst>
                <a:gd name="adj" fmla="val 2252"/>
              </a:avLst>
            </a:prstGeom>
            <a:solidFill>
              <a:srgbClr val="01204C"/>
            </a:solidFill>
            <a:ln w="38100">
              <a:solidFill>
                <a:schemeClr val="accent2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TextBox 9">
              <a:extLst>
                <a:ext uri="{FF2B5EF4-FFF2-40B4-BE49-F238E27FC236}">
                  <a16:creationId xmlns:a16="http://schemas.microsoft.com/office/drawing/2014/main" id="{DA98324A-53AF-296F-874B-9DF4F21F5360}"/>
                </a:ext>
              </a:extLst>
            </p:cNvPr>
            <p:cNvSpPr txBox="1"/>
            <p:nvPr/>
          </p:nvSpPr>
          <p:spPr>
            <a:xfrm>
              <a:off x="988569" y="1800662"/>
              <a:ext cx="1929245" cy="287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Upload Image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3A6D1A7-6439-961B-010B-EAE2ED5D9A11}"/>
                </a:ext>
              </a:extLst>
            </p:cNvPr>
            <p:cNvSpPr txBox="1"/>
            <p:nvPr/>
          </p:nvSpPr>
          <p:spPr>
            <a:xfrm>
              <a:off x="812574" y="3221574"/>
              <a:ext cx="221963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User uploaded image</a:t>
              </a:r>
            </a:p>
          </p:txBody>
        </p:sp>
        <p:pic>
          <p:nvPicPr>
            <p:cNvPr id="41" name="Picture 2" descr="Upload - Free computer icons">
              <a:extLst>
                <a:ext uri="{FF2B5EF4-FFF2-40B4-BE49-F238E27FC236}">
                  <a16:creationId xmlns:a16="http://schemas.microsoft.com/office/drawing/2014/main" id="{9522C058-720C-42A4-BFCE-5B4B68E05B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6000"/>
                      </a14:imgEffect>
                      <a14:imgEffect>
                        <a14:saturation sat="246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7165" y="2320063"/>
              <a:ext cx="901511" cy="901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62" name="Group 2061">
            <a:extLst>
              <a:ext uri="{FF2B5EF4-FFF2-40B4-BE49-F238E27FC236}">
                <a16:creationId xmlns:a16="http://schemas.microsoft.com/office/drawing/2014/main" id="{D7912B98-D4DA-2434-41BB-1BE9577056AB}"/>
              </a:ext>
            </a:extLst>
          </p:cNvPr>
          <p:cNvGrpSpPr/>
          <p:nvPr/>
        </p:nvGrpSpPr>
        <p:grpSpPr>
          <a:xfrm>
            <a:off x="5707877" y="1687481"/>
            <a:ext cx="2219638" cy="1831366"/>
            <a:chOff x="3365650" y="1800662"/>
            <a:chExt cx="2219638" cy="1831366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E0043C2D-FF6E-F02A-6F1F-40400DAF7B2E}"/>
                </a:ext>
              </a:extLst>
            </p:cNvPr>
            <p:cNvSpPr/>
            <p:nvPr/>
          </p:nvSpPr>
          <p:spPr>
            <a:xfrm>
              <a:off x="3426246" y="2180954"/>
              <a:ext cx="2098446" cy="1451074"/>
            </a:xfrm>
            <a:prstGeom prst="roundRect">
              <a:avLst>
                <a:gd name="adj" fmla="val 2252"/>
              </a:avLst>
            </a:prstGeom>
            <a:solidFill>
              <a:srgbClr val="01204C"/>
            </a:solidFill>
            <a:ln w="38100">
              <a:solidFill>
                <a:schemeClr val="accent4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TextBox 9">
              <a:extLst>
                <a:ext uri="{FF2B5EF4-FFF2-40B4-BE49-F238E27FC236}">
                  <a16:creationId xmlns:a16="http://schemas.microsoft.com/office/drawing/2014/main" id="{124643C0-1583-D3EB-422C-2017513F2151}"/>
                </a:ext>
              </a:extLst>
            </p:cNvPr>
            <p:cNvSpPr txBox="1"/>
            <p:nvPr/>
          </p:nvSpPr>
          <p:spPr>
            <a:xfrm>
              <a:off x="3426246" y="1800662"/>
              <a:ext cx="2107675" cy="287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Find Faces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E0A32EB-E9F0-8916-A34E-D3AC48CF9755}"/>
                </a:ext>
              </a:extLst>
            </p:cNvPr>
            <p:cNvSpPr txBox="1"/>
            <p:nvPr/>
          </p:nvSpPr>
          <p:spPr>
            <a:xfrm>
              <a:off x="3365650" y="3221574"/>
              <a:ext cx="221963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Face Detection Model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A712DD3-8655-462E-E99C-BC67FC4FF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99763" y="2229025"/>
              <a:ext cx="1069766" cy="1069766"/>
            </a:xfrm>
            <a:prstGeom prst="rect">
              <a:avLst/>
            </a:prstGeom>
          </p:spPr>
        </p:pic>
      </p:grpSp>
      <p:grpSp>
        <p:nvGrpSpPr>
          <p:cNvPr id="2063" name="Group 2062">
            <a:extLst>
              <a:ext uri="{FF2B5EF4-FFF2-40B4-BE49-F238E27FC236}">
                <a16:creationId xmlns:a16="http://schemas.microsoft.com/office/drawing/2014/main" id="{982BFF0A-A6BA-784E-C834-54FEF1CC5089}"/>
              </a:ext>
            </a:extLst>
          </p:cNvPr>
          <p:cNvGrpSpPr/>
          <p:nvPr/>
        </p:nvGrpSpPr>
        <p:grpSpPr>
          <a:xfrm>
            <a:off x="8387353" y="1687481"/>
            <a:ext cx="2219638" cy="1831366"/>
            <a:chOff x="5842635" y="1800662"/>
            <a:chExt cx="2219638" cy="1831366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24B9ECE0-380D-E794-041F-314375FAD170}"/>
                </a:ext>
              </a:extLst>
            </p:cNvPr>
            <p:cNvSpPr/>
            <p:nvPr/>
          </p:nvSpPr>
          <p:spPr>
            <a:xfrm>
              <a:off x="5903231" y="2180954"/>
              <a:ext cx="2098446" cy="1451074"/>
            </a:xfrm>
            <a:prstGeom prst="roundRect">
              <a:avLst>
                <a:gd name="adj" fmla="val 2252"/>
              </a:avLst>
            </a:prstGeom>
            <a:solidFill>
              <a:srgbClr val="01204C"/>
            </a:solidFill>
            <a:ln w="38100">
              <a:solidFill>
                <a:schemeClr val="accent4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TextBox 9">
              <a:extLst>
                <a:ext uri="{FF2B5EF4-FFF2-40B4-BE49-F238E27FC236}">
                  <a16:creationId xmlns:a16="http://schemas.microsoft.com/office/drawing/2014/main" id="{A923E8E7-328B-FD24-2D09-F15685CBF4F4}"/>
                </a:ext>
              </a:extLst>
            </p:cNvPr>
            <p:cNvSpPr txBox="1"/>
            <p:nvPr/>
          </p:nvSpPr>
          <p:spPr>
            <a:xfrm>
              <a:off x="5918726" y="1800662"/>
              <a:ext cx="2107676" cy="287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Find Bounding Box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3A57BB1-325F-635B-697D-44F994F45D61}"/>
                </a:ext>
              </a:extLst>
            </p:cNvPr>
            <p:cNvSpPr txBox="1"/>
            <p:nvPr/>
          </p:nvSpPr>
          <p:spPr>
            <a:xfrm>
              <a:off x="5842635" y="3221574"/>
              <a:ext cx="221963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(x, y, width, height)</a:t>
              </a: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A5321F6-4DC3-48DD-1FDC-63C7E2B09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13363" y="2318698"/>
              <a:ext cx="878181" cy="878179"/>
            </a:xfrm>
            <a:prstGeom prst="rect">
              <a:avLst/>
            </a:prstGeom>
          </p:spPr>
        </p:pic>
      </p:grpSp>
      <p:grpSp>
        <p:nvGrpSpPr>
          <p:cNvPr id="2060" name="Group 2059">
            <a:extLst>
              <a:ext uri="{FF2B5EF4-FFF2-40B4-BE49-F238E27FC236}">
                <a16:creationId xmlns:a16="http://schemas.microsoft.com/office/drawing/2014/main" id="{AFD94F93-6306-5A24-CC6B-8E2A93BD53E4}"/>
              </a:ext>
            </a:extLst>
          </p:cNvPr>
          <p:cNvGrpSpPr/>
          <p:nvPr/>
        </p:nvGrpSpPr>
        <p:grpSpPr>
          <a:xfrm>
            <a:off x="3028401" y="3822968"/>
            <a:ext cx="2219638" cy="1831366"/>
            <a:chOff x="3300248" y="4292356"/>
            <a:chExt cx="2219638" cy="1831366"/>
          </a:xfrm>
        </p:grpSpPr>
        <p:sp>
          <p:nvSpPr>
            <p:cNvPr id="183" name="Rectangle: Rounded Corners 182">
              <a:extLst>
                <a:ext uri="{FF2B5EF4-FFF2-40B4-BE49-F238E27FC236}">
                  <a16:creationId xmlns:a16="http://schemas.microsoft.com/office/drawing/2014/main" id="{05B236E9-1AA2-EB08-B35F-ABF78EFCC9B6}"/>
                </a:ext>
              </a:extLst>
            </p:cNvPr>
            <p:cNvSpPr/>
            <p:nvPr/>
          </p:nvSpPr>
          <p:spPr>
            <a:xfrm>
              <a:off x="3352480" y="4672648"/>
              <a:ext cx="2098446" cy="1451074"/>
            </a:xfrm>
            <a:prstGeom prst="roundRect">
              <a:avLst>
                <a:gd name="adj" fmla="val 2252"/>
              </a:avLst>
            </a:prstGeom>
            <a:solidFill>
              <a:srgbClr val="01204C"/>
            </a:solidFill>
            <a:ln w="38100">
              <a:solidFill>
                <a:schemeClr val="accent2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TextBox 9">
              <a:extLst>
                <a:ext uri="{FF2B5EF4-FFF2-40B4-BE49-F238E27FC236}">
                  <a16:creationId xmlns:a16="http://schemas.microsoft.com/office/drawing/2014/main" id="{FD87B1D6-6AA1-B9E3-B6CA-72B37F14DF6A}"/>
                </a:ext>
              </a:extLst>
            </p:cNvPr>
            <p:cNvSpPr txBox="1"/>
            <p:nvPr/>
          </p:nvSpPr>
          <p:spPr>
            <a:xfrm>
              <a:off x="3467879" y="4292356"/>
              <a:ext cx="1929245" cy="287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Present Results</a:t>
              </a: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8091499E-D770-BA3A-20EF-12E59A84CEC8}"/>
                </a:ext>
              </a:extLst>
            </p:cNvPr>
            <p:cNvSpPr txBox="1"/>
            <p:nvPr/>
          </p:nvSpPr>
          <p:spPr>
            <a:xfrm>
              <a:off x="3300248" y="5726511"/>
              <a:ext cx="221963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Output to UI</a:t>
              </a:r>
            </a:p>
          </p:txBody>
        </p:sp>
        <p:grpSp>
          <p:nvGrpSpPr>
            <p:cNvPr id="2057" name="Group 2056">
              <a:extLst>
                <a:ext uri="{FF2B5EF4-FFF2-40B4-BE49-F238E27FC236}">
                  <a16:creationId xmlns:a16="http://schemas.microsoft.com/office/drawing/2014/main" id="{FF1EAE59-10F7-8402-A450-FE7DD35F4B79}"/>
                </a:ext>
              </a:extLst>
            </p:cNvPr>
            <p:cNvGrpSpPr/>
            <p:nvPr/>
          </p:nvGrpSpPr>
          <p:grpSpPr>
            <a:xfrm>
              <a:off x="3727632" y="4796737"/>
              <a:ext cx="1249298" cy="929774"/>
              <a:chOff x="7080013" y="4310015"/>
              <a:chExt cx="1249298" cy="929774"/>
            </a:xfrm>
          </p:grpSpPr>
          <p:pic>
            <p:nvPicPr>
              <p:cNvPr id="2058" name="Picture 2057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5916AEAE-FC2D-6F54-B17B-53706D9409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biLevel thresh="25000"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harpenSoften amount="2000"/>
                        </a14:imgEffect>
                        <a14:imgEffect>
                          <a14:colorTemperature colorTemp="1500"/>
                        </a14:imgEffect>
                        <a14:imgEffect>
                          <a14:saturation sat="0"/>
                        </a14:imgEffect>
                        <a14:imgEffect>
                          <a14:brightnessContrast bright="100000" contrast="-9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98797" y="4709275"/>
                <a:ext cx="530514" cy="530514"/>
              </a:xfrm>
              <a:prstGeom prst="rect">
                <a:avLst/>
              </a:prstGeom>
            </p:spPr>
          </p:pic>
          <p:pic>
            <p:nvPicPr>
              <p:cNvPr id="2059" name="Picture 2058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0C2CD8AE-DF4A-EE9C-6777-EE780030AB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artisticPhotocopy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0013" y="4310015"/>
                <a:ext cx="664517" cy="664517"/>
              </a:xfrm>
              <a:prstGeom prst="rect">
                <a:avLst/>
              </a:prstGeom>
            </p:spPr>
          </p:pic>
        </p:grpSp>
      </p:grpSp>
      <p:sp>
        <p:nvSpPr>
          <p:cNvPr id="2073" name="Arrow: Down 2072">
            <a:extLst>
              <a:ext uri="{FF2B5EF4-FFF2-40B4-BE49-F238E27FC236}">
                <a16:creationId xmlns:a16="http://schemas.microsoft.com/office/drawing/2014/main" id="{85A7E53D-4303-F0D1-7A08-A73A8E429140}"/>
              </a:ext>
            </a:extLst>
          </p:cNvPr>
          <p:cNvSpPr/>
          <p:nvPr/>
        </p:nvSpPr>
        <p:spPr>
          <a:xfrm rot="16200000">
            <a:off x="5169945" y="2525991"/>
            <a:ext cx="634113" cy="562942"/>
          </a:xfrm>
          <a:prstGeom prst="downArrow">
            <a:avLst>
              <a:gd name="adj1" fmla="val 28370"/>
              <a:gd name="adj2" fmla="val 5744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4" name="Arrow: Down 2073">
            <a:extLst>
              <a:ext uri="{FF2B5EF4-FFF2-40B4-BE49-F238E27FC236}">
                <a16:creationId xmlns:a16="http://schemas.microsoft.com/office/drawing/2014/main" id="{F648E6A6-13BF-BC12-5B44-2A98AEE1216C}"/>
              </a:ext>
            </a:extLst>
          </p:cNvPr>
          <p:cNvSpPr/>
          <p:nvPr/>
        </p:nvSpPr>
        <p:spPr>
          <a:xfrm rot="16200000">
            <a:off x="7854929" y="2525991"/>
            <a:ext cx="634113" cy="562942"/>
          </a:xfrm>
          <a:prstGeom prst="downArrow">
            <a:avLst>
              <a:gd name="adj1" fmla="val 28370"/>
              <a:gd name="adj2" fmla="val 5744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1" name="Arrow: Down 2080">
            <a:extLst>
              <a:ext uri="{FF2B5EF4-FFF2-40B4-BE49-F238E27FC236}">
                <a16:creationId xmlns:a16="http://schemas.microsoft.com/office/drawing/2014/main" id="{9BCB28B0-537F-0E74-CB7D-165ECB1AF19E}"/>
              </a:ext>
            </a:extLst>
          </p:cNvPr>
          <p:cNvSpPr/>
          <p:nvPr/>
        </p:nvSpPr>
        <p:spPr>
          <a:xfrm rot="16200000">
            <a:off x="2322423" y="2366987"/>
            <a:ext cx="634113" cy="880949"/>
          </a:xfrm>
          <a:prstGeom prst="downArrow">
            <a:avLst>
              <a:gd name="adj1" fmla="val 28370"/>
              <a:gd name="adj2" fmla="val 5744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2" name="Arrow: Down 2081">
            <a:extLst>
              <a:ext uri="{FF2B5EF4-FFF2-40B4-BE49-F238E27FC236}">
                <a16:creationId xmlns:a16="http://schemas.microsoft.com/office/drawing/2014/main" id="{530EECA2-2ABB-8657-146E-4BFA640577FD}"/>
              </a:ext>
            </a:extLst>
          </p:cNvPr>
          <p:cNvSpPr/>
          <p:nvPr/>
        </p:nvSpPr>
        <p:spPr>
          <a:xfrm rot="5400000">
            <a:off x="2322422" y="3924084"/>
            <a:ext cx="634113" cy="880950"/>
          </a:xfrm>
          <a:prstGeom prst="downArrow">
            <a:avLst>
              <a:gd name="adj1" fmla="val 28370"/>
              <a:gd name="adj2" fmla="val 5744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4" name="Rectangle 2083">
            <a:extLst>
              <a:ext uri="{FF2B5EF4-FFF2-40B4-BE49-F238E27FC236}">
                <a16:creationId xmlns:a16="http://schemas.microsoft.com/office/drawing/2014/main" id="{AC8C061F-5B74-0C83-634F-89C2E17DB1D9}"/>
              </a:ext>
            </a:extLst>
          </p:cNvPr>
          <p:cNvSpPr/>
          <p:nvPr/>
        </p:nvSpPr>
        <p:spPr>
          <a:xfrm>
            <a:off x="10581891" y="2702843"/>
            <a:ext cx="569128" cy="198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7" name="Arrow: Down 2086">
            <a:extLst>
              <a:ext uri="{FF2B5EF4-FFF2-40B4-BE49-F238E27FC236}">
                <a16:creationId xmlns:a16="http://schemas.microsoft.com/office/drawing/2014/main" id="{F5717A78-D1FF-D695-B885-E2D2EBD4978D}"/>
              </a:ext>
            </a:extLst>
          </p:cNvPr>
          <p:cNvSpPr/>
          <p:nvPr/>
        </p:nvSpPr>
        <p:spPr>
          <a:xfrm rot="5400000">
            <a:off x="5148451" y="4710395"/>
            <a:ext cx="634113" cy="562942"/>
          </a:xfrm>
          <a:prstGeom prst="downArrow">
            <a:avLst>
              <a:gd name="adj1" fmla="val 28370"/>
              <a:gd name="adj2" fmla="val 5744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4240D3D7-F91A-7783-BA42-F39761CCADC4}"/>
              </a:ext>
            </a:extLst>
          </p:cNvPr>
          <p:cNvSpPr txBox="1"/>
          <p:nvPr/>
        </p:nvSpPr>
        <p:spPr>
          <a:xfrm>
            <a:off x="416795" y="4919315"/>
            <a:ext cx="2157005" cy="287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User Interface (UI)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C7B0A936-56D3-4F1E-5C29-91D7420CCE51}"/>
              </a:ext>
            </a:extLst>
          </p:cNvPr>
          <p:cNvSpPr txBox="1"/>
          <p:nvPr/>
        </p:nvSpPr>
        <p:spPr>
          <a:xfrm>
            <a:off x="530675" y="5215416"/>
            <a:ext cx="1929245" cy="287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Identify Face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45985C1B-9D5F-2BB7-6912-E591577E5368}"/>
              </a:ext>
            </a:extLst>
          </p:cNvPr>
          <p:cNvSpPr txBox="1"/>
          <p:nvPr/>
        </p:nvSpPr>
        <p:spPr>
          <a:xfrm>
            <a:off x="530675" y="5563506"/>
            <a:ext cx="1929245" cy="287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Classification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96256A-25A3-1BAC-76EE-3A6984DDDF15}"/>
              </a:ext>
            </a:extLst>
          </p:cNvPr>
          <p:cNvGrpSpPr/>
          <p:nvPr/>
        </p:nvGrpSpPr>
        <p:grpSpPr>
          <a:xfrm>
            <a:off x="383905" y="1952434"/>
            <a:ext cx="1727201" cy="2466351"/>
            <a:chOff x="4136" y="2644744"/>
            <a:chExt cx="1727201" cy="246635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D95E351-23C2-4009-17ED-339F741239F8}"/>
                </a:ext>
              </a:extLst>
            </p:cNvPr>
            <p:cNvGrpSpPr/>
            <p:nvPr/>
          </p:nvGrpSpPr>
          <p:grpSpPr>
            <a:xfrm>
              <a:off x="880872" y="3860572"/>
              <a:ext cx="676224" cy="1250523"/>
              <a:chOff x="1640794" y="4289215"/>
              <a:chExt cx="784733" cy="1451184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D3E9B886-7A1B-7598-8DF9-406D41F41255}"/>
                  </a:ext>
                </a:extLst>
              </p:cNvPr>
              <p:cNvSpPr/>
              <p:nvPr/>
            </p:nvSpPr>
            <p:spPr>
              <a:xfrm>
                <a:off x="1736207" y="4289215"/>
                <a:ext cx="593909" cy="5939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1204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Flowchart: Delay 11">
                <a:extLst>
                  <a:ext uri="{FF2B5EF4-FFF2-40B4-BE49-F238E27FC236}">
                    <a16:creationId xmlns:a16="http://schemas.microsoft.com/office/drawing/2014/main" id="{7E85585F-4D53-3D7A-2958-2F3E964DE6AD}"/>
                  </a:ext>
                </a:extLst>
              </p:cNvPr>
              <p:cNvSpPr/>
              <p:nvPr/>
            </p:nvSpPr>
            <p:spPr>
              <a:xfrm rot="16200000">
                <a:off x="1629734" y="4944606"/>
                <a:ext cx="806853" cy="784733"/>
              </a:xfrm>
              <a:prstGeom prst="flowChartDelay">
                <a:avLst/>
              </a:prstGeom>
              <a:solidFill>
                <a:schemeClr val="bg1"/>
              </a:solidFill>
              <a:ln>
                <a:solidFill>
                  <a:srgbClr val="01204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8" name="Thought Bubble: Cloud 7">
              <a:extLst>
                <a:ext uri="{FF2B5EF4-FFF2-40B4-BE49-F238E27FC236}">
                  <a16:creationId xmlns:a16="http://schemas.microsoft.com/office/drawing/2014/main" id="{6D8E3421-2E2D-1F67-99EA-3225ACA38E74}"/>
                </a:ext>
              </a:extLst>
            </p:cNvPr>
            <p:cNvSpPr/>
            <p:nvPr/>
          </p:nvSpPr>
          <p:spPr>
            <a:xfrm>
              <a:off x="4136" y="2644744"/>
              <a:ext cx="1727201" cy="814022"/>
            </a:xfrm>
            <a:prstGeom prst="cloudCallout">
              <a:avLst>
                <a:gd name="adj1" fmla="val 2535"/>
                <a:gd name="adj2" fmla="val 106666"/>
              </a:avLst>
            </a:prstGeom>
            <a:solidFill>
              <a:srgbClr val="01204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7861E4C2-CDC2-8739-ECE1-436461D83ADC}"/>
                </a:ext>
              </a:extLst>
            </p:cNvPr>
            <p:cNvSpPr txBox="1"/>
            <p:nvPr/>
          </p:nvSpPr>
          <p:spPr>
            <a:xfrm>
              <a:off x="399194" y="2824568"/>
              <a:ext cx="963356" cy="4102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Is this image real?</a:t>
              </a:r>
            </a:p>
          </p:txBody>
        </p:sp>
      </p:grpSp>
      <p:sp>
        <p:nvSpPr>
          <p:cNvPr id="2083" name="Arrow: Bent-Up 2082">
            <a:extLst>
              <a:ext uri="{FF2B5EF4-FFF2-40B4-BE49-F238E27FC236}">
                <a16:creationId xmlns:a16="http://schemas.microsoft.com/office/drawing/2014/main" id="{58EFECC2-C205-B524-2014-3C769B41BFFD}"/>
              </a:ext>
            </a:extLst>
          </p:cNvPr>
          <p:cNvSpPr/>
          <p:nvPr/>
        </p:nvSpPr>
        <p:spPr>
          <a:xfrm rot="16200000" flipH="1">
            <a:off x="9619481" y="3650460"/>
            <a:ext cx="2421879" cy="618247"/>
          </a:xfrm>
          <a:prstGeom prst="bentUpArrow">
            <a:avLst>
              <a:gd name="adj1" fmla="val 18904"/>
              <a:gd name="adj2" fmla="val 41547"/>
              <a:gd name="adj3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3F5A222-B630-E79A-C42C-D864A9354C7A}"/>
              </a:ext>
            </a:extLst>
          </p:cNvPr>
          <p:cNvSpPr/>
          <p:nvPr/>
        </p:nvSpPr>
        <p:spPr>
          <a:xfrm>
            <a:off x="5764251" y="4203260"/>
            <a:ext cx="4724548" cy="1451074"/>
          </a:xfrm>
          <a:prstGeom prst="roundRect">
            <a:avLst>
              <a:gd name="adj" fmla="val 2252"/>
            </a:avLst>
          </a:prstGeom>
          <a:solidFill>
            <a:srgbClr val="01204C"/>
          </a:solidFill>
          <a:ln w="38100">
            <a:solidFill>
              <a:srgbClr val="4F81BD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9C37B9B3-3ACB-5FC3-2C36-DD90AFDD651E}"/>
              </a:ext>
            </a:extLst>
          </p:cNvPr>
          <p:cNvSpPr txBox="1"/>
          <p:nvPr/>
        </p:nvSpPr>
        <p:spPr>
          <a:xfrm>
            <a:off x="6024066" y="3822968"/>
            <a:ext cx="4343600" cy="287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Classify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4F9ABE-7B12-A067-A3DA-0271A89326CB}"/>
              </a:ext>
            </a:extLst>
          </p:cNvPr>
          <p:cNvSpPr txBox="1"/>
          <p:nvPr/>
        </p:nvSpPr>
        <p:spPr>
          <a:xfrm>
            <a:off x="7107045" y="4343062"/>
            <a:ext cx="29534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Classify using AI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8A0C46-B66F-FE2A-9C1E-7414EC8E1BF0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8142" y="4500669"/>
            <a:ext cx="850256" cy="8082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FC50B90-BEF8-D2BB-1835-8C8BF4AE11D7}"/>
              </a:ext>
            </a:extLst>
          </p:cNvPr>
          <p:cNvSpPr txBox="1"/>
          <p:nvPr/>
        </p:nvSpPr>
        <p:spPr>
          <a:xfrm>
            <a:off x="7107045" y="4674809"/>
            <a:ext cx="2953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Random Forest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err="1">
                <a:solidFill>
                  <a:prstClr val="white"/>
                </a:solidFill>
                <a:latin typeface="Outfit" pitchFamily="2" charset="0"/>
              </a:rPr>
              <a:t>DeepTRUTH</a:t>
            </a:r>
            <a:endParaRPr lang="en-US" sz="1600" dirty="0">
              <a:solidFill>
                <a:prstClr val="white"/>
              </a:solidFill>
              <a:latin typeface="Outfit" pitchFamily="2" charset="0"/>
            </a:endParaRPr>
          </a:p>
          <a:p>
            <a:pPr lvl="0" algn="ctr">
              <a:defRPr/>
            </a:pPr>
            <a:r>
              <a:rPr lang="en-US" sz="1600" dirty="0">
                <a:solidFill>
                  <a:prstClr val="white"/>
                </a:solidFill>
                <a:latin typeface="Outfit" pitchFamily="2" charset="0"/>
              </a:rPr>
              <a:t>Efficientnet-B0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DDE529-57B0-B456-025B-4EED95692BB5}"/>
              </a:ext>
            </a:extLst>
          </p:cNvPr>
          <p:cNvGrpSpPr/>
          <p:nvPr/>
        </p:nvGrpSpPr>
        <p:grpSpPr>
          <a:xfrm>
            <a:off x="685799" y="-6520094"/>
            <a:ext cx="11034327" cy="2154436"/>
            <a:chOff x="685799" y="554954"/>
            <a:chExt cx="11034327" cy="2154436"/>
          </a:xfrm>
        </p:grpSpPr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id="{F2E11FB8-4CB8-9350-4BD3-A27ADA1D9200}"/>
                </a:ext>
              </a:extLst>
            </p:cNvPr>
            <p:cNvSpPr txBox="1"/>
            <p:nvPr/>
          </p:nvSpPr>
          <p:spPr>
            <a:xfrm>
              <a:off x="685799" y="554954"/>
              <a:ext cx="11034327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Problem Statement</a:t>
              </a:r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81CF2CA5-9C5C-22C5-17BC-56134683CE27}"/>
                </a:ext>
              </a:extLst>
            </p:cNvPr>
            <p:cNvSpPr txBox="1"/>
            <p:nvPr/>
          </p:nvSpPr>
          <p:spPr>
            <a:xfrm>
              <a:off x="1020415" y="1232062"/>
              <a:ext cx="10151168" cy="1477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Artificially generated and manipulated images such as DeepFakes, have become easier to create, and harder to detect. These images pose a serious risk to the credibility of public figures, resulting in great emotional, financial and political turmoil.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965C246-367E-96BA-042A-FB17E7696CD0}"/>
              </a:ext>
            </a:extLst>
          </p:cNvPr>
          <p:cNvGrpSpPr/>
          <p:nvPr/>
        </p:nvGrpSpPr>
        <p:grpSpPr>
          <a:xfrm>
            <a:off x="685799" y="-4117533"/>
            <a:ext cx="11034327" cy="1828174"/>
            <a:chOff x="685799" y="3151424"/>
            <a:chExt cx="11034327" cy="182817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64FF438-12B7-08C1-CB8E-5BBB2F36E9E4}"/>
                </a:ext>
              </a:extLst>
            </p:cNvPr>
            <p:cNvSpPr txBox="1"/>
            <p:nvPr/>
          </p:nvSpPr>
          <p:spPr>
            <a:xfrm>
              <a:off x="685799" y="3151424"/>
              <a:ext cx="11034327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Needs Statement</a:t>
              </a:r>
            </a:p>
          </p:txBody>
        </p: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C35BB865-B857-AF39-5B43-E6AAB09B5FCF}"/>
                </a:ext>
              </a:extLst>
            </p:cNvPr>
            <p:cNvSpPr txBox="1"/>
            <p:nvPr/>
          </p:nvSpPr>
          <p:spPr>
            <a:xfrm>
              <a:off x="1020415" y="3871602"/>
              <a:ext cx="10151168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An accurate and reliable DeepFake detector is needed to protect individuals such as celebrities, politicians, and even corporations who are frequent victims of DeepFake misuse.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Box 16">
            <a:extLst>
              <a:ext uri="{FF2B5EF4-FFF2-40B4-BE49-F238E27FC236}">
                <a16:creationId xmlns:a16="http://schemas.microsoft.com/office/drawing/2014/main" id="{B63C6635-0755-F738-5AED-D40AC4C6BBB9}"/>
              </a:ext>
            </a:extLst>
          </p:cNvPr>
          <p:cNvSpPr txBox="1"/>
          <p:nvPr/>
        </p:nvSpPr>
        <p:spPr>
          <a:xfrm>
            <a:off x="751992" y="-1726118"/>
            <a:ext cx="10605638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DeepFakes pose a risk to everyone, making us all stakeholders in their detection and mitigation.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C157A9A-D1AC-F2DD-E110-95F946049C7F}"/>
              </a:ext>
            </a:extLst>
          </p:cNvPr>
          <p:cNvGrpSpPr/>
          <p:nvPr/>
        </p:nvGrpSpPr>
        <p:grpSpPr>
          <a:xfrm>
            <a:off x="778666" y="7253132"/>
            <a:ext cx="3259850" cy="2793775"/>
            <a:chOff x="778666" y="848889"/>
            <a:chExt cx="3259850" cy="279377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E4DAF64-27A0-0558-7E6E-8A185E0EA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68710" y="848889"/>
              <a:ext cx="1479762" cy="1479762"/>
            </a:xfrm>
            <a:prstGeom prst="rect">
              <a:avLst/>
            </a:prstGeom>
          </p:spPr>
        </p:pic>
        <p:sp>
          <p:nvSpPr>
            <p:cNvPr id="26" name="TextBox 9">
              <a:extLst>
                <a:ext uri="{FF2B5EF4-FFF2-40B4-BE49-F238E27FC236}">
                  <a16:creationId xmlns:a16="http://schemas.microsoft.com/office/drawing/2014/main" id="{FD5198A9-55DB-C0B4-9630-A261EF4B1C60}"/>
                </a:ext>
              </a:extLst>
            </p:cNvPr>
            <p:cNvSpPr txBox="1"/>
            <p:nvPr/>
          </p:nvSpPr>
          <p:spPr>
            <a:xfrm>
              <a:off x="778666" y="2811667"/>
              <a:ext cx="3259850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Times New Roman" panose="02020603050405020304" pitchFamily="18" charset="0"/>
                </a:rPr>
                <a:t>Measuring how well our solution classifies real from fake content across datasets.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F404657E-BAC7-A040-9CB6-3CD528B6E636}"/>
                </a:ext>
              </a:extLst>
            </p:cNvPr>
            <p:cNvSpPr txBox="1"/>
            <p:nvPr/>
          </p:nvSpPr>
          <p:spPr>
            <a:xfrm>
              <a:off x="908774" y="2392235"/>
              <a:ext cx="2999634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Performance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41667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1" grpId="0"/>
      <p:bldP spid="2072" grpId="0" animBg="1"/>
      <p:bldP spid="2073" grpId="0" animBg="1"/>
      <p:bldP spid="2074" grpId="0" animBg="1"/>
      <p:bldP spid="2081" grpId="0" animBg="1"/>
      <p:bldP spid="2082" grpId="0" animBg="1"/>
      <p:bldP spid="2084" grpId="0" animBg="1"/>
      <p:bldP spid="2087" grpId="0" animBg="1"/>
      <p:bldP spid="2" grpId="0"/>
      <p:bldP spid="3" grpId="0"/>
      <p:bldP spid="5" grpId="0"/>
      <p:bldP spid="2083" grpId="0" animBg="1"/>
      <p:bldP spid="19" grpId="0" animBg="1"/>
      <p:bldP spid="20" grpId="0"/>
      <p:bldP spid="21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3C27AD-318C-0C87-24CE-1B5224543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2" name="TextBox 7">
            <a:extLst>
              <a:ext uri="{FF2B5EF4-FFF2-40B4-BE49-F238E27FC236}">
                <a16:creationId xmlns:a16="http://schemas.microsoft.com/office/drawing/2014/main" id="{64E0F7F5-9790-FB94-BE06-F2726A225E05}"/>
              </a:ext>
            </a:extLst>
          </p:cNvPr>
          <p:cNvSpPr txBox="1"/>
          <p:nvPr/>
        </p:nvSpPr>
        <p:spPr>
          <a:xfrm>
            <a:off x="0" y="-110040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Requirement &amp; Constraints Criteria</a:t>
            </a:r>
          </a:p>
        </p:txBody>
      </p:sp>
      <p:grpSp>
        <p:nvGrpSpPr>
          <p:cNvPr id="2165" name="Group 2164">
            <a:extLst>
              <a:ext uri="{FF2B5EF4-FFF2-40B4-BE49-F238E27FC236}">
                <a16:creationId xmlns:a16="http://schemas.microsoft.com/office/drawing/2014/main" id="{AF5FE78C-05B9-4548-D876-76CC6A3EAE2C}"/>
              </a:ext>
            </a:extLst>
          </p:cNvPr>
          <p:cNvGrpSpPr/>
          <p:nvPr/>
        </p:nvGrpSpPr>
        <p:grpSpPr>
          <a:xfrm>
            <a:off x="2236006" y="3869008"/>
            <a:ext cx="3259850" cy="2648795"/>
            <a:chOff x="2236006" y="3869008"/>
            <a:chExt cx="3259850" cy="2648795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D5A04C8-B87A-24D5-C91F-0F84D963E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l="9900" r="10291"/>
            <a:stretch>
              <a:fillRect/>
            </a:stretch>
          </p:blipFill>
          <p:spPr>
            <a:xfrm>
              <a:off x="3378924" y="3869008"/>
              <a:ext cx="974016" cy="1220438"/>
            </a:xfrm>
            <a:prstGeom prst="rect">
              <a:avLst/>
            </a:prstGeom>
          </p:spPr>
        </p:pic>
        <p:sp>
          <p:nvSpPr>
            <p:cNvPr id="44" name="TextBox 16">
              <a:extLst>
                <a:ext uri="{FF2B5EF4-FFF2-40B4-BE49-F238E27FC236}">
                  <a16:creationId xmlns:a16="http://schemas.microsoft.com/office/drawing/2014/main" id="{EA01B2FC-9383-DF82-0836-98CDAAF8D59A}"/>
                </a:ext>
              </a:extLst>
            </p:cNvPr>
            <p:cNvSpPr txBox="1"/>
            <p:nvPr/>
          </p:nvSpPr>
          <p:spPr>
            <a:xfrm>
              <a:off x="2366114" y="5255919"/>
              <a:ext cx="2999634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Usability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endParaRPr>
            </a:p>
          </p:txBody>
        </p:sp>
        <p:sp>
          <p:nvSpPr>
            <p:cNvPr id="45" name="TextBox 9">
              <a:extLst>
                <a:ext uri="{FF2B5EF4-FFF2-40B4-BE49-F238E27FC236}">
                  <a16:creationId xmlns:a16="http://schemas.microsoft.com/office/drawing/2014/main" id="{0FB6893C-0771-B7C7-D224-3C5B6584CAED}"/>
                </a:ext>
              </a:extLst>
            </p:cNvPr>
            <p:cNvSpPr txBox="1"/>
            <p:nvPr/>
          </p:nvSpPr>
          <p:spPr>
            <a:xfrm>
              <a:off x="2236006" y="5686806"/>
              <a:ext cx="3259850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Times New Roman" panose="02020603050405020304" pitchFamily="18" charset="0"/>
                </a:rPr>
                <a:t>Demonstration app is intuitive, accessible,  offering results with low user effort.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63" name="Group 2162">
            <a:extLst>
              <a:ext uri="{FF2B5EF4-FFF2-40B4-BE49-F238E27FC236}">
                <a16:creationId xmlns:a16="http://schemas.microsoft.com/office/drawing/2014/main" id="{525C2CB4-AFA4-D694-F2B0-D519A8DB0C9C}"/>
              </a:ext>
            </a:extLst>
          </p:cNvPr>
          <p:cNvGrpSpPr/>
          <p:nvPr/>
        </p:nvGrpSpPr>
        <p:grpSpPr>
          <a:xfrm>
            <a:off x="8058000" y="893759"/>
            <a:ext cx="3365398" cy="2748905"/>
            <a:chOff x="8058000" y="893759"/>
            <a:chExt cx="3365398" cy="274890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0B07FF1-F6EF-D143-41DF-9C1C613EE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48044" y="893759"/>
              <a:ext cx="1390022" cy="1390022"/>
            </a:xfrm>
            <a:prstGeom prst="rect">
              <a:avLst/>
            </a:prstGeom>
          </p:spPr>
        </p:pic>
        <p:sp>
          <p:nvSpPr>
            <p:cNvPr id="46" name="TextBox 16">
              <a:extLst>
                <a:ext uri="{FF2B5EF4-FFF2-40B4-BE49-F238E27FC236}">
                  <a16:creationId xmlns:a16="http://schemas.microsoft.com/office/drawing/2014/main" id="{F6BFB96C-9D31-4925-46D9-89AFBC824260}"/>
                </a:ext>
              </a:extLst>
            </p:cNvPr>
            <p:cNvSpPr txBox="1"/>
            <p:nvPr/>
          </p:nvSpPr>
          <p:spPr>
            <a:xfrm>
              <a:off x="8058000" y="2392235"/>
              <a:ext cx="3365398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Code Maintainability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endParaRPr>
            </a:p>
          </p:txBody>
        </p:sp>
        <p:sp>
          <p:nvSpPr>
            <p:cNvPr id="47" name="TextBox 9">
              <a:extLst>
                <a:ext uri="{FF2B5EF4-FFF2-40B4-BE49-F238E27FC236}">
                  <a16:creationId xmlns:a16="http://schemas.microsoft.com/office/drawing/2014/main" id="{7364AFA6-BDB7-6ED2-65BD-0D551930083E}"/>
                </a:ext>
              </a:extLst>
            </p:cNvPr>
            <p:cNvSpPr txBox="1"/>
            <p:nvPr/>
          </p:nvSpPr>
          <p:spPr>
            <a:xfrm>
              <a:off x="8058000" y="2811667"/>
              <a:ext cx="3365398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Times New Roman" panose="02020603050405020304" pitchFamily="18" charset="0"/>
                </a:rPr>
                <a:t>Ease in which a codebase can be understood, modified, tested, and developed over time.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64" name="Group 2163">
            <a:extLst>
              <a:ext uri="{FF2B5EF4-FFF2-40B4-BE49-F238E27FC236}">
                <a16:creationId xmlns:a16="http://schemas.microsoft.com/office/drawing/2014/main" id="{4AB6DC27-7E7E-0437-298A-7A7875BB34DE}"/>
              </a:ext>
            </a:extLst>
          </p:cNvPr>
          <p:cNvGrpSpPr/>
          <p:nvPr/>
        </p:nvGrpSpPr>
        <p:grpSpPr>
          <a:xfrm>
            <a:off x="6109655" y="3864408"/>
            <a:ext cx="3971092" cy="2653624"/>
            <a:chOff x="6109655" y="3864408"/>
            <a:chExt cx="3971092" cy="2653624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2B0BB19-ABEA-D89A-B05A-4A62DEAD0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82682" y="3864408"/>
              <a:ext cx="1225038" cy="1225038"/>
            </a:xfrm>
            <a:prstGeom prst="rect">
              <a:avLst/>
            </a:prstGeom>
          </p:spPr>
        </p:pic>
        <p:sp>
          <p:nvSpPr>
            <p:cNvPr id="65" name="TextBox 9">
              <a:extLst>
                <a:ext uri="{FF2B5EF4-FFF2-40B4-BE49-F238E27FC236}">
                  <a16:creationId xmlns:a16="http://schemas.microsoft.com/office/drawing/2014/main" id="{5E2018CD-4F45-CD0B-A032-228FB40C7C87}"/>
                </a:ext>
              </a:extLst>
            </p:cNvPr>
            <p:cNvSpPr txBox="1"/>
            <p:nvPr/>
          </p:nvSpPr>
          <p:spPr>
            <a:xfrm>
              <a:off x="6109655" y="5687035"/>
              <a:ext cx="3971092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Times New Roman" panose="02020603050405020304" pitchFamily="18" charset="0"/>
                </a:rPr>
                <a:t>Ensuring user privacy, protecting data, and promoting responsible detection with fairness and transparency.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TextBox 16">
              <a:extLst>
                <a:ext uri="{FF2B5EF4-FFF2-40B4-BE49-F238E27FC236}">
                  <a16:creationId xmlns:a16="http://schemas.microsoft.com/office/drawing/2014/main" id="{C21875AE-824A-173D-E7CD-CAC572F7D222}"/>
                </a:ext>
              </a:extLst>
            </p:cNvPr>
            <p:cNvSpPr txBox="1"/>
            <p:nvPr/>
          </p:nvSpPr>
          <p:spPr>
            <a:xfrm>
              <a:off x="6595384" y="5270958"/>
              <a:ext cx="2999634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Ethic &amp; Security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endParaRPr>
            </a:p>
          </p:txBody>
        </p:sp>
      </p:grpSp>
      <p:grpSp>
        <p:nvGrpSpPr>
          <p:cNvPr id="2161" name="Group 2160">
            <a:extLst>
              <a:ext uri="{FF2B5EF4-FFF2-40B4-BE49-F238E27FC236}">
                <a16:creationId xmlns:a16="http://schemas.microsoft.com/office/drawing/2014/main" id="{81942E0B-2C5B-24B7-94DC-F98C029E3B9A}"/>
              </a:ext>
            </a:extLst>
          </p:cNvPr>
          <p:cNvGrpSpPr/>
          <p:nvPr/>
        </p:nvGrpSpPr>
        <p:grpSpPr>
          <a:xfrm>
            <a:off x="4352940" y="1028806"/>
            <a:ext cx="3259850" cy="2613858"/>
            <a:chOff x="4352940" y="1028806"/>
            <a:chExt cx="3259850" cy="261385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962CC1B-13A1-4A07-E0CB-99FEC9473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22901" y="1028806"/>
              <a:ext cx="1119928" cy="1119928"/>
            </a:xfrm>
            <a:prstGeom prst="rect">
              <a:avLst/>
            </a:prstGeom>
          </p:spPr>
        </p:pic>
        <p:sp>
          <p:nvSpPr>
            <p:cNvPr id="58" name="TextBox 9">
              <a:extLst>
                <a:ext uri="{FF2B5EF4-FFF2-40B4-BE49-F238E27FC236}">
                  <a16:creationId xmlns:a16="http://schemas.microsoft.com/office/drawing/2014/main" id="{22C957CE-771C-36A6-6F8D-B5EFE16AA2A7}"/>
                </a:ext>
              </a:extLst>
            </p:cNvPr>
            <p:cNvSpPr txBox="1"/>
            <p:nvPr/>
          </p:nvSpPr>
          <p:spPr>
            <a:xfrm>
              <a:off x="4352940" y="2811667"/>
              <a:ext cx="3259850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Times New Roman" panose="02020603050405020304" pitchFamily="18" charset="0"/>
                </a:rPr>
                <a:t>Delivering fast, results while minimizing resource usage, ensuring smooth performance.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TextBox 16">
              <a:extLst>
                <a:ext uri="{FF2B5EF4-FFF2-40B4-BE49-F238E27FC236}">
                  <a16:creationId xmlns:a16="http://schemas.microsoft.com/office/drawing/2014/main" id="{FDF766BD-34C9-02EE-BBC2-80C7D2E648AE}"/>
                </a:ext>
              </a:extLst>
            </p:cNvPr>
            <p:cNvSpPr txBox="1"/>
            <p:nvPr/>
          </p:nvSpPr>
          <p:spPr>
            <a:xfrm>
              <a:off x="4483048" y="2392235"/>
              <a:ext cx="2999634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Efficiency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endParaRPr>
            </a:p>
          </p:txBody>
        </p:sp>
      </p:grpSp>
      <p:grpSp>
        <p:nvGrpSpPr>
          <p:cNvPr id="2166" name="Group 2165">
            <a:extLst>
              <a:ext uri="{FF2B5EF4-FFF2-40B4-BE49-F238E27FC236}">
                <a16:creationId xmlns:a16="http://schemas.microsoft.com/office/drawing/2014/main" id="{540FC866-8122-2B62-D648-11D001B5E219}"/>
              </a:ext>
            </a:extLst>
          </p:cNvPr>
          <p:cNvGrpSpPr/>
          <p:nvPr/>
        </p:nvGrpSpPr>
        <p:grpSpPr>
          <a:xfrm>
            <a:off x="778666" y="848889"/>
            <a:ext cx="3259850" cy="2793775"/>
            <a:chOff x="778666" y="848889"/>
            <a:chExt cx="3259850" cy="279377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4290610-C201-8F7A-9EAB-8C1C21261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68710" y="848889"/>
              <a:ext cx="1479762" cy="1479762"/>
            </a:xfrm>
            <a:prstGeom prst="rect">
              <a:avLst/>
            </a:prstGeom>
          </p:spPr>
        </p:pic>
        <p:sp>
          <p:nvSpPr>
            <p:cNvPr id="62" name="TextBox 9">
              <a:extLst>
                <a:ext uri="{FF2B5EF4-FFF2-40B4-BE49-F238E27FC236}">
                  <a16:creationId xmlns:a16="http://schemas.microsoft.com/office/drawing/2014/main" id="{185D521E-F697-3792-46AA-682C45C7E5AA}"/>
                </a:ext>
              </a:extLst>
            </p:cNvPr>
            <p:cNvSpPr txBox="1"/>
            <p:nvPr/>
          </p:nvSpPr>
          <p:spPr>
            <a:xfrm>
              <a:off x="778666" y="2811667"/>
              <a:ext cx="3259850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Times New Roman" panose="02020603050405020304" pitchFamily="18" charset="0"/>
                </a:rPr>
                <a:t>Measuring how well our solution classifies real from fake content across datasets.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C97BBEE4-C935-959F-2367-D64A52B5BFDB}"/>
                </a:ext>
              </a:extLst>
            </p:cNvPr>
            <p:cNvSpPr txBox="1"/>
            <p:nvPr/>
          </p:nvSpPr>
          <p:spPr>
            <a:xfrm>
              <a:off x="908774" y="2392235"/>
              <a:ext cx="2999634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Performance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endParaRPr>
            </a:p>
          </p:txBody>
        </p:sp>
      </p:grpSp>
      <p:sp>
        <p:nvSpPr>
          <p:cNvPr id="3" name="TextBox 9">
            <a:extLst>
              <a:ext uri="{FF2B5EF4-FFF2-40B4-BE49-F238E27FC236}">
                <a16:creationId xmlns:a16="http://schemas.microsoft.com/office/drawing/2014/main" id="{C0884F8E-C380-7110-F29C-40C8E506D70E}"/>
              </a:ext>
            </a:extLst>
          </p:cNvPr>
          <p:cNvSpPr txBox="1"/>
          <p:nvPr/>
        </p:nvSpPr>
        <p:spPr>
          <a:xfrm>
            <a:off x="2858534" y="-5937828"/>
            <a:ext cx="8460890" cy="431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Web Application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946AB4F-3FC1-A2D6-E7F0-092A74F1019B}"/>
              </a:ext>
            </a:extLst>
          </p:cNvPr>
          <p:cNvSpPr/>
          <p:nvPr/>
        </p:nvSpPr>
        <p:spPr>
          <a:xfrm>
            <a:off x="2858534" y="-5384939"/>
            <a:ext cx="8419209" cy="4574588"/>
          </a:xfrm>
          <a:prstGeom prst="roundRect">
            <a:avLst>
              <a:gd name="adj" fmla="val 1330"/>
            </a:avLst>
          </a:prstGeom>
          <a:solidFill>
            <a:srgbClr val="01204C"/>
          </a:solidFill>
          <a:ln w="76200"/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0D6ADD49-08F7-A726-E9A4-880430719C6F}"/>
              </a:ext>
            </a:extLst>
          </p:cNvPr>
          <p:cNvSpPr txBox="1"/>
          <p:nvPr/>
        </p:nvSpPr>
        <p:spPr>
          <a:xfrm>
            <a:off x="0" y="-6989179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Proposed Solution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722E6A2-2740-E6CC-5276-9EE36678EEBB}"/>
              </a:ext>
            </a:extLst>
          </p:cNvPr>
          <p:cNvGrpSpPr/>
          <p:nvPr/>
        </p:nvGrpSpPr>
        <p:grpSpPr>
          <a:xfrm>
            <a:off x="3028401" y="-5191658"/>
            <a:ext cx="2219638" cy="1831366"/>
            <a:chOff x="812574" y="1800662"/>
            <a:chExt cx="2219638" cy="183136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F4E8781-AB29-3B38-E830-963D6F63AC68}"/>
                </a:ext>
              </a:extLst>
            </p:cNvPr>
            <p:cNvSpPr/>
            <p:nvPr/>
          </p:nvSpPr>
          <p:spPr>
            <a:xfrm>
              <a:off x="873170" y="2180954"/>
              <a:ext cx="2098446" cy="1451074"/>
            </a:xfrm>
            <a:prstGeom prst="roundRect">
              <a:avLst>
                <a:gd name="adj" fmla="val 2252"/>
              </a:avLst>
            </a:prstGeom>
            <a:solidFill>
              <a:srgbClr val="01204C"/>
            </a:solidFill>
            <a:ln w="38100">
              <a:solidFill>
                <a:schemeClr val="accent2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228FD6A1-1579-CCA3-ECE0-ACED2EA7CF22}"/>
                </a:ext>
              </a:extLst>
            </p:cNvPr>
            <p:cNvSpPr txBox="1"/>
            <p:nvPr/>
          </p:nvSpPr>
          <p:spPr>
            <a:xfrm>
              <a:off x="988569" y="1800662"/>
              <a:ext cx="1929245" cy="287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Upload Image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7E7F61-C571-D3EA-A5F2-31DA5F3B109F}"/>
                </a:ext>
              </a:extLst>
            </p:cNvPr>
            <p:cNvSpPr txBox="1"/>
            <p:nvPr/>
          </p:nvSpPr>
          <p:spPr>
            <a:xfrm>
              <a:off x="812574" y="3221574"/>
              <a:ext cx="221963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User uploaded image</a:t>
              </a:r>
            </a:p>
          </p:txBody>
        </p:sp>
        <p:pic>
          <p:nvPicPr>
            <p:cNvPr id="10" name="Picture 2" descr="Upload - Free computer icons">
              <a:extLst>
                <a:ext uri="{FF2B5EF4-FFF2-40B4-BE49-F238E27FC236}">
                  <a16:creationId xmlns:a16="http://schemas.microsoft.com/office/drawing/2014/main" id="{9C273182-A21A-8222-B4FD-56CCBF84EF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56000"/>
                      </a14:imgEffect>
                      <a14:imgEffect>
                        <a14:saturation sat="246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7165" y="2320063"/>
              <a:ext cx="901511" cy="901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E60E276-D3AC-B9F6-4E81-991968DB3321}"/>
              </a:ext>
            </a:extLst>
          </p:cNvPr>
          <p:cNvGrpSpPr/>
          <p:nvPr/>
        </p:nvGrpSpPr>
        <p:grpSpPr>
          <a:xfrm>
            <a:off x="5707877" y="-5191658"/>
            <a:ext cx="2219638" cy="1831366"/>
            <a:chOff x="3365650" y="1800662"/>
            <a:chExt cx="2219638" cy="183136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D1C4C74-23EF-61E3-34A9-04BA908BFF9A}"/>
                </a:ext>
              </a:extLst>
            </p:cNvPr>
            <p:cNvSpPr/>
            <p:nvPr/>
          </p:nvSpPr>
          <p:spPr>
            <a:xfrm>
              <a:off x="3426246" y="2180954"/>
              <a:ext cx="2098446" cy="1451074"/>
            </a:xfrm>
            <a:prstGeom prst="roundRect">
              <a:avLst>
                <a:gd name="adj" fmla="val 2252"/>
              </a:avLst>
            </a:prstGeom>
            <a:solidFill>
              <a:srgbClr val="01204C"/>
            </a:solidFill>
            <a:ln w="38100">
              <a:solidFill>
                <a:schemeClr val="accent4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3FE1406B-2361-D12C-673D-3668578F47E7}"/>
                </a:ext>
              </a:extLst>
            </p:cNvPr>
            <p:cNvSpPr txBox="1"/>
            <p:nvPr/>
          </p:nvSpPr>
          <p:spPr>
            <a:xfrm>
              <a:off x="3426246" y="1800662"/>
              <a:ext cx="2107675" cy="287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Find Faces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02BCE1D-FD03-EBF8-E54A-B2714C766379}"/>
                </a:ext>
              </a:extLst>
            </p:cNvPr>
            <p:cNvSpPr txBox="1"/>
            <p:nvPr/>
          </p:nvSpPr>
          <p:spPr>
            <a:xfrm>
              <a:off x="3365650" y="3221574"/>
              <a:ext cx="221963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Face Detection Model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68F4119-70A1-9815-2557-E75C5495E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99763" y="2229025"/>
              <a:ext cx="1069766" cy="1069766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91DF20-198D-2D1F-0DEB-DEA85BDDCA74}"/>
              </a:ext>
            </a:extLst>
          </p:cNvPr>
          <p:cNvGrpSpPr/>
          <p:nvPr/>
        </p:nvGrpSpPr>
        <p:grpSpPr>
          <a:xfrm>
            <a:off x="8387353" y="-5191658"/>
            <a:ext cx="2219638" cy="1831366"/>
            <a:chOff x="5842635" y="1800662"/>
            <a:chExt cx="2219638" cy="183136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FCC1FD3-5521-BAEB-9773-BA33655D2CD3}"/>
                </a:ext>
              </a:extLst>
            </p:cNvPr>
            <p:cNvSpPr/>
            <p:nvPr/>
          </p:nvSpPr>
          <p:spPr>
            <a:xfrm>
              <a:off x="5903231" y="2180954"/>
              <a:ext cx="2098446" cy="1451074"/>
            </a:xfrm>
            <a:prstGeom prst="roundRect">
              <a:avLst>
                <a:gd name="adj" fmla="val 2252"/>
              </a:avLst>
            </a:prstGeom>
            <a:solidFill>
              <a:srgbClr val="01204C"/>
            </a:solidFill>
            <a:ln w="38100">
              <a:solidFill>
                <a:schemeClr val="accent4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D6E7968B-0368-D697-7E58-5973D106F2F2}"/>
                </a:ext>
              </a:extLst>
            </p:cNvPr>
            <p:cNvSpPr txBox="1"/>
            <p:nvPr/>
          </p:nvSpPr>
          <p:spPr>
            <a:xfrm>
              <a:off x="5918726" y="1800662"/>
              <a:ext cx="2107676" cy="287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Find Bounding Box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F7F80E1-8F09-C1F7-EF28-52E0DB6332B2}"/>
                </a:ext>
              </a:extLst>
            </p:cNvPr>
            <p:cNvSpPr txBox="1"/>
            <p:nvPr/>
          </p:nvSpPr>
          <p:spPr>
            <a:xfrm>
              <a:off x="5842635" y="3221574"/>
              <a:ext cx="221963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(x, y, width, height)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457FE86-225F-12BF-5529-A1426620A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13363" y="2318698"/>
              <a:ext cx="878181" cy="87817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44C1496-F461-2F73-C830-C49D183E1F9A}"/>
              </a:ext>
            </a:extLst>
          </p:cNvPr>
          <p:cNvGrpSpPr/>
          <p:nvPr/>
        </p:nvGrpSpPr>
        <p:grpSpPr>
          <a:xfrm>
            <a:off x="3028401" y="-3056171"/>
            <a:ext cx="2219638" cy="1831366"/>
            <a:chOff x="3300248" y="4292356"/>
            <a:chExt cx="2219638" cy="183136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6043D9E-BF1B-AA5B-7695-B4A21AC10F08}"/>
                </a:ext>
              </a:extLst>
            </p:cNvPr>
            <p:cNvSpPr/>
            <p:nvPr/>
          </p:nvSpPr>
          <p:spPr>
            <a:xfrm>
              <a:off x="3352480" y="4672648"/>
              <a:ext cx="2098446" cy="1451074"/>
            </a:xfrm>
            <a:prstGeom prst="roundRect">
              <a:avLst>
                <a:gd name="adj" fmla="val 2252"/>
              </a:avLst>
            </a:prstGeom>
            <a:solidFill>
              <a:srgbClr val="01204C"/>
            </a:solidFill>
            <a:ln w="38100">
              <a:solidFill>
                <a:schemeClr val="accent2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9">
              <a:extLst>
                <a:ext uri="{FF2B5EF4-FFF2-40B4-BE49-F238E27FC236}">
                  <a16:creationId xmlns:a16="http://schemas.microsoft.com/office/drawing/2014/main" id="{4CF173CA-7363-85F0-08AC-98B19A63BCEB}"/>
                </a:ext>
              </a:extLst>
            </p:cNvPr>
            <p:cNvSpPr txBox="1"/>
            <p:nvPr/>
          </p:nvSpPr>
          <p:spPr>
            <a:xfrm>
              <a:off x="3467879" y="4292356"/>
              <a:ext cx="1929245" cy="287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Present Results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03E41CC-9C6E-2036-26CC-A9044DC36BE9}"/>
                </a:ext>
              </a:extLst>
            </p:cNvPr>
            <p:cNvSpPr txBox="1"/>
            <p:nvPr/>
          </p:nvSpPr>
          <p:spPr>
            <a:xfrm>
              <a:off x="3300248" y="5726511"/>
              <a:ext cx="221963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Output to UI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067BDE8-8C47-AFCC-4F96-30B7B09A4886}"/>
                </a:ext>
              </a:extLst>
            </p:cNvPr>
            <p:cNvGrpSpPr/>
            <p:nvPr/>
          </p:nvGrpSpPr>
          <p:grpSpPr>
            <a:xfrm>
              <a:off x="3727632" y="4796737"/>
              <a:ext cx="1249298" cy="929774"/>
              <a:chOff x="7080013" y="4310015"/>
              <a:chExt cx="1249298" cy="929774"/>
            </a:xfrm>
          </p:grpSpPr>
          <p:pic>
            <p:nvPicPr>
              <p:cNvPr id="29" name="Picture 28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2579E9F8-D5D4-B770-A4CC-67E5192292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biLevel thresh="25000"/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sharpenSoften amount="2000"/>
                        </a14:imgEffect>
                        <a14:imgEffect>
                          <a14:colorTemperature colorTemp="1500"/>
                        </a14:imgEffect>
                        <a14:imgEffect>
                          <a14:saturation sat="0"/>
                        </a14:imgEffect>
                        <a14:imgEffect>
                          <a14:brightnessContrast bright="100000" contrast="-9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98797" y="4709275"/>
                <a:ext cx="530514" cy="530514"/>
              </a:xfrm>
              <a:prstGeom prst="rect">
                <a:avLst/>
              </a:prstGeom>
            </p:spPr>
          </p:pic>
          <p:pic>
            <p:nvPicPr>
              <p:cNvPr id="30" name="Picture 29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F826FAED-D4B9-1748-E656-A542E97BAC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artisticPhotocopy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0013" y="4310015"/>
                <a:ext cx="664517" cy="664517"/>
              </a:xfrm>
              <a:prstGeom prst="rect">
                <a:avLst/>
              </a:prstGeom>
            </p:spPr>
          </p:pic>
        </p:grpSp>
      </p:grpSp>
      <p:sp>
        <p:nvSpPr>
          <p:cNvPr id="31" name="Arrow: Down 30">
            <a:extLst>
              <a:ext uri="{FF2B5EF4-FFF2-40B4-BE49-F238E27FC236}">
                <a16:creationId xmlns:a16="http://schemas.microsoft.com/office/drawing/2014/main" id="{5E7D6836-ED16-3D8A-459D-9C4ACEE6FBEB}"/>
              </a:ext>
            </a:extLst>
          </p:cNvPr>
          <p:cNvSpPr/>
          <p:nvPr/>
        </p:nvSpPr>
        <p:spPr>
          <a:xfrm rot="16200000">
            <a:off x="5169945" y="-4353148"/>
            <a:ext cx="634113" cy="562942"/>
          </a:xfrm>
          <a:prstGeom prst="downArrow">
            <a:avLst>
              <a:gd name="adj1" fmla="val 28370"/>
              <a:gd name="adj2" fmla="val 5744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D1606DC1-EA4F-7D2F-3AB7-5895B7794BF2}"/>
              </a:ext>
            </a:extLst>
          </p:cNvPr>
          <p:cNvSpPr/>
          <p:nvPr/>
        </p:nvSpPr>
        <p:spPr>
          <a:xfrm rot="16200000">
            <a:off x="7854929" y="-4353148"/>
            <a:ext cx="634113" cy="562942"/>
          </a:xfrm>
          <a:prstGeom prst="downArrow">
            <a:avLst>
              <a:gd name="adj1" fmla="val 28370"/>
              <a:gd name="adj2" fmla="val 5744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2C461052-A1AB-C91C-BFC1-BDDA3DF3E628}"/>
              </a:ext>
            </a:extLst>
          </p:cNvPr>
          <p:cNvSpPr/>
          <p:nvPr/>
        </p:nvSpPr>
        <p:spPr>
          <a:xfrm rot="16200000">
            <a:off x="2322423" y="-4512152"/>
            <a:ext cx="634113" cy="880949"/>
          </a:xfrm>
          <a:prstGeom prst="downArrow">
            <a:avLst>
              <a:gd name="adj1" fmla="val 28370"/>
              <a:gd name="adj2" fmla="val 5744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D93DF284-F2F6-3C4A-2672-89713790F035}"/>
              </a:ext>
            </a:extLst>
          </p:cNvPr>
          <p:cNvSpPr/>
          <p:nvPr/>
        </p:nvSpPr>
        <p:spPr>
          <a:xfrm rot="5400000">
            <a:off x="2322422" y="-2955055"/>
            <a:ext cx="634113" cy="880950"/>
          </a:xfrm>
          <a:prstGeom prst="downArrow">
            <a:avLst>
              <a:gd name="adj1" fmla="val 28370"/>
              <a:gd name="adj2" fmla="val 5744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2620366-9A22-DAAA-0159-5CA34F11CFF6}"/>
              </a:ext>
            </a:extLst>
          </p:cNvPr>
          <p:cNvSpPr/>
          <p:nvPr/>
        </p:nvSpPr>
        <p:spPr>
          <a:xfrm>
            <a:off x="10581891" y="-4176296"/>
            <a:ext cx="569128" cy="198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69B4C188-57FB-2F7B-7278-18E84FDB8673}"/>
              </a:ext>
            </a:extLst>
          </p:cNvPr>
          <p:cNvSpPr/>
          <p:nvPr/>
        </p:nvSpPr>
        <p:spPr>
          <a:xfrm rot="5400000">
            <a:off x="5148451" y="-2168744"/>
            <a:ext cx="634113" cy="562942"/>
          </a:xfrm>
          <a:prstGeom prst="downArrow">
            <a:avLst>
              <a:gd name="adj1" fmla="val 28370"/>
              <a:gd name="adj2" fmla="val 5744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9">
            <a:extLst>
              <a:ext uri="{FF2B5EF4-FFF2-40B4-BE49-F238E27FC236}">
                <a16:creationId xmlns:a16="http://schemas.microsoft.com/office/drawing/2014/main" id="{DC7E065E-63FC-2C5B-23DD-01C9DFD43751}"/>
              </a:ext>
            </a:extLst>
          </p:cNvPr>
          <p:cNvSpPr txBox="1"/>
          <p:nvPr/>
        </p:nvSpPr>
        <p:spPr>
          <a:xfrm>
            <a:off x="416795" y="-1959824"/>
            <a:ext cx="2157005" cy="287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User Interface (UI)</a:t>
            </a:r>
          </a:p>
        </p:txBody>
      </p:sp>
      <p:sp>
        <p:nvSpPr>
          <p:cNvPr id="39" name="TextBox 9">
            <a:extLst>
              <a:ext uri="{FF2B5EF4-FFF2-40B4-BE49-F238E27FC236}">
                <a16:creationId xmlns:a16="http://schemas.microsoft.com/office/drawing/2014/main" id="{3C261F9C-7923-62E9-4019-BAD2BAA8764D}"/>
              </a:ext>
            </a:extLst>
          </p:cNvPr>
          <p:cNvSpPr txBox="1"/>
          <p:nvPr/>
        </p:nvSpPr>
        <p:spPr>
          <a:xfrm>
            <a:off x="530675" y="-1663723"/>
            <a:ext cx="1929245" cy="287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Identify Face</a:t>
            </a:r>
          </a:p>
        </p:txBody>
      </p:sp>
      <p:sp>
        <p:nvSpPr>
          <p:cNvPr id="40" name="TextBox 9">
            <a:extLst>
              <a:ext uri="{FF2B5EF4-FFF2-40B4-BE49-F238E27FC236}">
                <a16:creationId xmlns:a16="http://schemas.microsoft.com/office/drawing/2014/main" id="{81848D3E-D947-146A-05A3-6B1A84800309}"/>
              </a:ext>
            </a:extLst>
          </p:cNvPr>
          <p:cNvSpPr txBox="1"/>
          <p:nvPr/>
        </p:nvSpPr>
        <p:spPr>
          <a:xfrm>
            <a:off x="530675" y="-1315633"/>
            <a:ext cx="1929245" cy="287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Classification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2C02E7-CDC0-D44D-DF96-CBDB49EB4427}"/>
              </a:ext>
            </a:extLst>
          </p:cNvPr>
          <p:cNvGrpSpPr/>
          <p:nvPr/>
        </p:nvGrpSpPr>
        <p:grpSpPr>
          <a:xfrm>
            <a:off x="383905" y="-4926705"/>
            <a:ext cx="1727201" cy="2466351"/>
            <a:chOff x="4136" y="2644744"/>
            <a:chExt cx="1727201" cy="246635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CDE34C5-17EE-B4C7-D6CA-F79D7240591E}"/>
                </a:ext>
              </a:extLst>
            </p:cNvPr>
            <p:cNvGrpSpPr/>
            <p:nvPr/>
          </p:nvGrpSpPr>
          <p:grpSpPr>
            <a:xfrm>
              <a:off x="880872" y="3860572"/>
              <a:ext cx="676224" cy="1250523"/>
              <a:chOff x="1640794" y="4289215"/>
              <a:chExt cx="784733" cy="1451184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A14BF26A-62E9-B02D-FE09-B1BD496223BB}"/>
                  </a:ext>
                </a:extLst>
              </p:cNvPr>
              <p:cNvSpPr/>
              <p:nvPr/>
            </p:nvSpPr>
            <p:spPr>
              <a:xfrm>
                <a:off x="1736207" y="4289215"/>
                <a:ext cx="593909" cy="5939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1204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lowchart: Delay 50">
                <a:extLst>
                  <a:ext uri="{FF2B5EF4-FFF2-40B4-BE49-F238E27FC236}">
                    <a16:creationId xmlns:a16="http://schemas.microsoft.com/office/drawing/2014/main" id="{6D0B3868-4436-09D3-0D5C-C32BCD6A5452}"/>
                  </a:ext>
                </a:extLst>
              </p:cNvPr>
              <p:cNvSpPr/>
              <p:nvPr/>
            </p:nvSpPr>
            <p:spPr>
              <a:xfrm rot="16200000">
                <a:off x="1629734" y="4944606"/>
                <a:ext cx="806853" cy="784733"/>
              </a:xfrm>
              <a:prstGeom prst="flowChartDelay">
                <a:avLst/>
              </a:prstGeom>
              <a:solidFill>
                <a:schemeClr val="bg1"/>
              </a:solidFill>
              <a:ln>
                <a:solidFill>
                  <a:srgbClr val="01204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8" name="Thought Bubble: Cloud 47">
              <a:extLst>
                <a:ext uri="{FF2B5EF4-FFF2-40B4-BE49-F238E27FC236}">
                  <a16:creationId xmlns:a16="http://schemas.microsoft.com/office/drawing/2014/main" id="{FB9406DC-BE0A-A66C-7709-4C16E652CE59}"/>
                </a:ext>
              </a:extLst>
            </p:cNvPr>
            <p:cNvSpPr/>
            <p:nvPr/>
          </p:nvSpPr>
          <p:spPr>
            <a:xfrm>
              <a:off x="4136" y="2644744"/>
              <a:ext cx="1727201" cy="814022"/>
            </a:xfrm>
            <a:prstGeom prst="cloudCallout">
              <a:avLst>
                <a:gd name="adj1" fmla="val 2535"/>
                <a:gd name="adj2" fmla="val 106666"/>
              </a:avLst>
            </a:prstGeom>
            <a:solidFill>
              <a:srgbClr val="01204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49" name="TextBox 9">
              <a:extLst>
                <a:ext uri="{FF2B5EF4-FFF2-40B4-BE49-F238E27FC236}">
                  <a16:creationId xmlns:a16="http://schemas.microsoft.com/office/drawing/2014/main" id="{36A36D23-5FB1-BC13-F3D0-7968C3FDCD54}"/>
                </a:ext>
              </a:extLst>
            </p:cNvPr>
            <p:cNvSpPr txBox="1"/>
            <p:nvPr/>
          </p:nvSpPr>
          <p:spPr>
            <a:xfrm>
              <a:off x="399194" y="2824568"/>
              <a:ext cx="963356" cy="4102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Is this image real?</a:t>
              </a:r>
            </a:p>
          </p:txBody>
        </p:sp>
      </p:grpSp>
      <p:sp>
        <p:nvSpPr>
          <p:cNvPr id="52" name="Arrow: Bent-Up 51">
            <a:extLst>
              <a:ext uri="{FF2B5EF4-FFF2-40B4-BE49-F238E27FC236}">
                <a16:creationId xmlns:a16="http://schemas.microsoft.com/office/drawing/2014/main" id="{37EDD941-D6ED-79CB-41EA-34A6CBB68114}"/>
              </a:ext>
            </a:extLst>
          </p:cNvPr>
          <p:cNvSpPr/>
          <p:nvPr/>
        </p:nvSpPr>
        <p:spPr>
          <a:xfrm rot="16200000" flipH="1">
            <a:off x="9619481" y="-3228679"/>
            <a:ext cx="2421879" cy="618247"/>
          </a:xfrm>
          <a:prstGeom prst="bentUpArrow">
            <a:avLst>
              <a:gd name="adj1" fmla="val 18904"/>
              <a:gd name="adj2" fmla="val 41547"/>
              <a:gd name="adj3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80EFAD3E-AC8E-3F6B-5E48-418424FADD7F}"/>
              </a:ext>
            </a:extLst>
          </p:cNvPr>
          <p:cNvSpPr/>
          <p:nvPr/>
        </p:nvSpPr>
        <p:spPr>
          <a:xfrm>
            <a:off x="5764251" y="-2675879"/>
            <a:ext cx="4724548" cy="1451074"/>
          </a:xfrm>
          <a:prstGeom prst="roundRect">
            <a:avLst>
              <a:gd name="adj" fmla="val 2252"/>
            </a:avLst>
          </a:prstGeom>
          <a:solidFill>
            <a:srgbClr val="01204C"/>
          </a:solidFill>
          <a:ln w="38100">
            <a:solidFill>
              <a:srgbClr val="4F81BD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TextBox 9">
            <a:extLst>
              <a:ext uri="{FF2B5EF4-FFF2-40B4-BE49-F238E27FC236}">
                <a16:creationId xmlns:a16="http://schemas.microsoft.com/office/drawing/2014/main" id="{6183D85A-E1FF-3546-1A28-5700A0188672}"/>
              </a:ext>
            </a:extLst>
          </p:cNvPr>
          <p:cNvSpPr txBox="1"/>
          <p:nvPr/>
        </p:nvSpPr>
        <p:spPr>
          <a:xfrm>
            <a:off x="6024066" y="-3056171"/>
            <a:ext cx="4343600" cy="287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Classify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713B615-62FE-3B26-B3D2-E3E584D0F72E}"/>
              </a:ext>
            </a:extLst>
          </p:cNvPr>
          <p:cNvSpPr txBox="1"/>
          <p:nvPr/>
        </p:nvSpPr>
        <p:spPr>
          <a:xfrm>
            <a:off x="7107045" y="-2536077"/>
            <a:ext cx="29534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Classify using AI model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C906D9E4-E61D-A8D6-B599-1C42DDAAE081}"/>
              </a:ext>
            </a:extLst>
          </p:cNvPr>
          <p:cNvPicPr>
            <a:picLocks noChangeAspect="1"/>
          </p:cNvPicPr>
          <p:nvPr/>
        </p:nvPicPr>
        <p:blipFill>
          <a:blip r:embed="rId2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8142" y="-2378470"/>
            <a:ext cx="850256" cy="808254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7BAAB3D5-CC74-22C3-F26D-1AA36C9591D6}"/>
              </a:ext>
            </a:extLst>
          </p:cNvPr>
          <p:cNvSpPr txBox="1"/>
          <p:nvPr/>
        </p:nvSpPr>
        <p:spPr>
          <a:xfrm>
            <a:off x="7107045" y="-2204330"/>
            <a:ext cx="2953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Random Forest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err="1">
                <a:solidFill>
                  <a:prstClr val="white"/>
                </a:solidFill>
                <a:latin typeface="Outfit" pitchFamily="2" charset="0"/>
              </a:rPr>
              <a:t>DeepTRUTH</a:t>
            </a:r>
            <a:endParaRPr lang="en-US" sz="1600" dirty="0">
              <a:solidFill>
                <a:prstClr val="white"/>
              </a:solidFill>
              <a:latin typeface="Outfit" pitchFamily="2" charset="0"/>
            </a:endParaRPr>
          </a:p>
          <a:p>
            <a:pPr lvl="0" algn="ctr">
              <a:defRPr/>
            </a:pPr>
            <a:r>
              <a:rPr lang="en-US" sz="1600" dirty="0">
                <a:solidFill>
                  <a:prstClr val="white"/>
                </a:solidFill>
                <a:latin typeface="Outfit" pitchFamily="2" charset="0"/>
              </a:rPr>
              <a:t>Efficientnet-B0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graphicFrame>
        <p:nvGraphicFramePr>
          <p:cNvPr id="64" name="Table 63">
            <a:extLst>
              <a:ext uri="{FF2B5EF4-FFF2-40B4-BE49-F238E27FC236}">
                <a16:creationId xmlns:a16="http://schemas.microsoft.com/office/drawing/2014/main" id="{4C6F2A67-62A1-D531-75EC-CFE1E18961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689377"/>
              </p:ext>
            </p:extLst>
          </p:nvPr>
        </p:nvGraphicFramePr>
        <p:xfrm>
          <a:off x="3419032" y="8209698"/>
          <a:ext cx="8062210" cy="21525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7588">
                  <a:extLst>
                    <a:ext uri="{9D8B030D-6E8A-4147-A177-3AD203B41FA5}">
                      <a16:colId xmlns:a16="http://schemas.microsoft.com/office/drawing/2014/main" val="2601158603"/>
                    </a:ext>
                  </a:extLst>
                </a:gridCol>
                <a:gridCol w="1814059">
                  <a:extLst>
                    <a:ext uri="{9D8B030D-6E8A-4147-A177-3AD203B41FA5}">
                      <a16:colId xmlns:a16="http://schemas.microsoft.com/office/drawing/2014/main" val="2694850680"/>
                    </a:ext>
                  </a:extLst>
                </a:gridCol>
                <a:gridCol w="814705">
                  <a:extLst>
                    <a:ext uri="{9D8B030D-6E8A-4147-A177-3AD203B41FA5}">
                      <a16:colId xmlns:a16="http://schemas.microsoft.com/office/drawing/2014/main" val="4219863395"/>
                    </a:ext>
                  </a:extLst>
                </a:gridCol>
                <a:gridCol w="2205880">
                  <a:extLst>
                    <a:ext uri="{9D8B030D-6E8A-4147-A177-3AD203B41FA5}">
                      <a16:colId xmlns:a16="http://schemas.microsoft.com/office/drawing/2014/main" val="3001049488"/>
                    </a:ext>
                  </a:extLst>
                </a:gridCol>
                <a:gridCol w="1519978">
                  <a:extLst>
                    <a:ext uri="{9D8B030D-6E8A-4147-A177-3AD203B41FA5}">
                      <a16:colId xmlns:a16="http://schemas.microsoft.com/office/drawing/2014/main" val="3183897918"/>
                    </a:ext>
                  </a:extLst>
                </a:gridCol>
              </a:tblGrid>
              <a:tr h="58994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Criteria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Requirement</a:t>
                      </a:r>
                    </a:p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Constraint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Goal </a:t>
                      </a:r>
                    </a:p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Value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Negotiable / Non-Negotiable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Standard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448272"/>
                  </a:ext>
                </a:extLst>
              </a:tr>
              <a:tr h="26504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Accuracy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Requirement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95%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1488291"/>
                  </a:ext>
                </a:extLst>
              </a:tr>
              <a:tr h="265042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Precision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Outfit" pitchFamily="2" charset="0"/>
                        </a:rPr>
                        <a:t>Requirement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Outfit" pitchFamily="2" charset="0"/>
                        </a:rPr>
                        <a:t>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Outfit" pitchFamily="2" charset="0"/>
                        </a:rPr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1714168"/>
                  </a:ext>
                </a:extLst>
              </a:tr>
              <a:tr h="265042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Recall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Outfit" pitchFamily="2" charset="0"/>
                        </a:rPr>
                        <a:t>Requirement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85%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Outfit" pitchFamily="2" charset="0"/>
                        </a:rPr>
                        <a:t>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Outfit" pitchFamily="2" charset="0"/>
                        </a:rPr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7297796"/>
                  </a:ext>
                </a:extLst>
              </a:tr>
              <a:tr h="415143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F1 Score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Outfit" pitchFamily="2" charset="0"/>
                        </a:rPr>
                        <a:t>Requirement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85%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Outfit" pitchFamily="2" charset="0"/>
                        </a:rPr>
                        <a:t>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0750116"/>
                  </a:ext>
                </a:extLst>
              </a:tr>
            </a:tbl>
          </a:graphicData>
        </a:graphic>
      </p:graphicFrame>
      <p:sp>
        <p:nvSpPr>
          <p:cNvPr id="66" name="TextBox 7">
            <a:extLst>
              <a:ext uri="{FF2B5EF4-FFF2-40B4-BE49-F238E27FC236}">
                <a16:creationId xmlns:a16="http://schemas.microsoft.com/office/drawing/2014/main" id="{641D539A-E261-F438-79AC-F3145D5612C6}"/>
              </a:ext>
            </a:extLst>
          </p:cNvPr>
          <p:cNvSpPr txBox="1"/>
          <p:nvPr/>
        </p:nvSpPr>
        <p:spPr>
          <a:xfrm>
            <a:off x="0" y="6986289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Requirement &amp; Constraints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6019F1B8-9444-4D12-64E8-80DF31AB3F1C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0404" y="8125702"/>
            <a:ext cx="1014701" cy="1014701"/>
          </a:xfrm>
          <a:prstGeom prst="rect">
            <a:avLst/>
          </a:prstGeom>
        </p:spPr>
      </p:pic>
      <p:sp>
        <p:nvSpPr>
          <p:cNvPr id="70" name="TextBox 9">
            <a:extLst>
              <a:ext uri="{FF2B5EF4-FFF2-40B4-BE49-F238E27FC236}">
                <a16:creationId xmlns:a16="http://schemas.microsoft.com/office/drawing/2014/main" id="{63EA8CCF-3A9C-0F01-C7A9-984899FDEB58}"/>
              </a:ext>
            </a:extLst>
          </p:cNvPr>
          <p:cNvSpPr txBox="1"/>
          <p:nvPr/>
        </p:nvSpPr>
        <p:spPr>
          <a:xfrm>
            <a:off x="352303" y="9581144"/>
            <a:ext cx="2870902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Times New Roman" panose="02020603050405020304" pitchFamily="18" charset="0"/>
              </a:rPr>
              <a:t>Measuring how correctly our solution distinguishes real from fake content across datasets.</a:t>
            </a:r>
          </a:p>
        </p:txBody>
      </p:sp>
      <p:sp>
        <p:nvSpPr>
          <p:cNvPr id="71" name="TextBox 16">
            <a:extLst>
              <a:ext uri="{FF2B5EF4-FFF2-40B4-BE49-F238E27FC236}">
                <a16:creationId xmlns:a16="http://schemas.microsoft.com/office/drawing/2014/main" id="{D361FA67-8748-64CA-001F-33F9576F6988}"/>
              </a:ext>
            </a:extLst>
          </p:cNvPr>
          <p:cNvSpPr txBox="1"/>
          <p:nvPr/>
        </p:nvSpPr>
        <p:spPr>
          <a:xfrm>
            <a:off x="287937" y="9224049"/>
            <a:ext cx="2999634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Performance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</p:spTree>
    <p:extLst>
      <p:ext uri="{BB962C8B-B14F-4D97-AF65-F5344CB8AC3E}">
        <p14:creationId xmlns:p14="http://schemas.microsoft.com/office/powerpoint/2010/main" val="4106224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3B7B847-DB59-6BC3-484D-6C155D39ED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337433"/>
              </p:ext>
            </p:extLst>
          </p:nvPr>
        </p:nvGraphicFramePr>
        <p:xfrm>
          <a:off x="3419032" y="1113369"/>
          <a:ext cx="8062210" cy="21525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7588">
                  <a:extLst>
                    <a:ext uri="{9D8B030D-6E8A-4147-A177-3AD203B41FA5}">
                      <a16:colId xmlns:a16="http://schemas.microsoft.com/office/drawing/2014/main" val="2601158603"/>
                    </a:ext>
                  </a:extLst>
                </a:gridCol>
                <a:gridCol w="1814059">
                  <a:extLst>
                    <a:ext uri="{9D8B030D-6E8A-4147-A177-3AD203B41FA5}">
                      <a16:colId xmlns:a16="http://schemas.microsoft.com/office/drawing/2014/main" val="2694850680"/>
                    </a:ext>
                  </a:extLst>
                </a:gridCol>
                <a:gridCol w="814705">
                  <a:extLst>
                    <a:ext uri="{9D8B030D-6E8A-4147-A177-3AD203B41FA5}">
                      <a16:colId xmlns:a16="http://schemas.microsoft.com/office/drawing/2014/main" val="4219863395"/>
                    </a:ext>
                  </a:extLst>
                </a:gridCol>
                <a:gridCol w="2205880">
                  <a:extLst>
                    <a:ext uri="{9D8B030D-6E8A-4147-A177-3AD203B41FA5}">
                      <a16:colId xmlns:a16="http://schemas.microsoft.com/office/drawing/2014/main" val="3001049488"/>
                    </a:ext>
                  </a:extLst>
                </a:gridCol>
                <a:gridCol w="1519978">
                  <a:extLst>
                    <a:ext uri="{9D8B030D-6E8A-4147-A177-3AD203B41FA5}">
                      <a16:colId xmlns:a16="http://schemas.microsoft.com/office/drawing/2014/main" val="3183897918"/>
                    </a:ext>
                  </a:extLst>
                </a:gridCol>
              </a:tblGrid>
              <a:tr h="58994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Criteria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Requirement</a:t>
                      </a:r>
                    </a:p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Constraint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Goal </a:t>
                      </a:r>
                    </a:p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Value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Negotiable / Non-Negotiable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Standard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448272"/>
                  </a:ext>
                </a:extLst>
              </a:tr>
              <a:tr h="26504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Accuracy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Requirement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95%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1488291"/>
                  </a:ext>
                </a:extLst>
              </a:tr>
              <a:tr h="265042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Precision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Outfit" pitchFamily="2" charset="0"/>
                        </a:rPr>
                        <a:t>Requirement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Outfit" pitchFamily="2" charset="0"/>
                        </a:rPr>
                        <a:t>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Outfit" pitchFamily="2" charset="0"/>
                        </a:rPr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1714168"/>
                  </a:ext>
                </a:extLst>
              </a:tr>
              <a:tr h="265042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Recall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Outfit" pitchFamily="2" charset="0"/>
                        </a:rPr>
                        <a:t>Requirement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85%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Outfit" pitchFamily="2" charset="0"/>
                        </a:rPr>
                        <a:t>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Outfit" pitchFamily="2" charset="0"/>
                        </a:rPr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7297796"/>
                  </a:ext>
                </a:extLst>
              </a:tr>
              <a:tr h="415143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F1 Score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Outfit" pitchFamily="2" charset="0"/>
                        </a:rPr>
                        <a:t>Requirement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85%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Outfit" pitchFamily="2" charset="0"/>
                        </a:rPr>
                        <a:t>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0750116"/>
                  </a:ext>
                </a:extLst>
              </a:tr>
            </a:tbl>
          </a:graphicData>
        </a:graphic>
      </p:graphicFrame>
      <p:sp>
        <p:nvSpPr>
          <p:cNvPr id="7" name="TextBox 7">
            <a:extLst>
              <a:ext uri="{FF2B5EF4-FFF2-40B4-BE49-F238E27FC236}">
                <a16:creationId xmlns:a16="http://schemas.microsoft.com/office/drawing/2014/main" id="{564986C3-D47D-8A00-99CE-86207FCC36AB}"/>
              </a:ext>
            </a:extLst>
          </p:cNvPr>
          <p:cNvSpPr txBox="1"/>
          <p:nvPr/>
        </p:nvSpPr>
        <p:spPr>
          <a:xfrm>
            <a:off x="0" y="-110040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Requirement &amp; Constraints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079FD1-068F-3F2C-3E12-3DD646780B7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0404" y="1029373"/>
            <a:ext cx="1014701" cy="1014701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6301A5A3-9A27-5833-38C4-667229061B8D}"/>
              </a:ext>
            </a:extLst>
          </p:cNvPr>
          <p:cNvSpPr txBox="1"/>
          <p:nvPr/>
        </p:nvSpPr>
        <p:spPr>
          <a:xfrm>
            <a:off x="352303" y="2484815"/>
            <a:ext cx="2870902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Times New Roman" panose="02020603050405020304" pitchFamily="18" charset="0"/>
              </a:rPr>
              <a:t>Measuring how correctly our solution distinguishes real from fake content across datasets.</a:t>
            </a: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0888D8AE-B399-859A-4C2C-FBE1707BDB2E}"/>
              </a:ext>
            </a:extLst>
          </p:cNvPr>
          <p:cNvSpPr txBox="1"/>
          <p:nvPr/>
        </p:nvSpPr>
        <p:spPr>
          <a:xfrm>
            <a:off x="287937" y="2127720"/>
            <a:ext cx="2999634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Performance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F90D403-D9B9-D446-B3C7-A3EEC6A8477D}"/>
              </a:ext>
            </a:extLst>
          </p:cNvPr>
          <p:cNvGraphicFramePr>
            <a:graphicFrameLocks noGrp="1"/>
          </p:cNvGraphicFramePr>
          <p:nvPr/>
        </p:nvGraphicFramePr>
        <p:xfrm>
          <a:off x="359078" y="3539424"/>
          <a:ext cx="5761651" cy="8981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4367">
                  <a:extLst>
                    <a:ext uri="{9D8B030D-6E8A-4147-A177-3AD203B41FA5}">
                      <a16:colId xmlns:a16="http://schemas.microsoft.com/office/drawing/2014/main" val="891258439"/>
                    </a:ext>
                  </a:extLst>
                </a:gridCol>
                <a:gridCol w="1829076">
                  <a:extLst>
                    <a:ext uri="{9D8B030D-6E8A-4147-A177-3AD203B41FA5}">
                      <a16:colId xmlns:a16="http://schemas.microsoft.com/office/drawing/2014/main" val="1800656759"/>
                    </a:ext>
                  </a:extLst>
                </a:gridCol>
                <a:gridCol w="2008208">
                  <a:extLst>
                    <a:ext uri="{9D8B030D-6E8A-4147-A177-3AD203B41FA5}">
                      <a16:colId xmlns:a16="http://schemas.microsoft.com/office/drawing/2014/main" val="1756451049"/>
                    </a:ext>
                  </a:extLst>
                </a:gridCol>
              </a:tblGrid>
              <a:tr h="326156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Actual / Predicted</a:t>
                      </a:r>
                      <a:endParaRPr lang="en-US" sz="1800" b="1" i="0" u="none" strike="noStrike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Predicted Real</a:t>
                      </a:r>
                      <a:endParaRPr lang="en-US" sz="1800" b="1" i="0" u="none" strike="noStrike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Predicted Fake</a:t>
                      </a:r>
                      <a:endParaRPr lang="en-US" sz="1800" b="1" i="0" u="none" strike="noStrike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1317863"/>
                  </a:ext>
                </a:extLst>
              </a:tr>
              <a:tr h="29515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Actual Real</a:t>
                      </a:r>
                      <a:endParaRPr lang="en-US" sz="1800" b="1" i="0" u="none" strike="noStrike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0" u="none" strike="noStrike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TP</a:t>
                      </a:r>
                      <a:endParaRPr lang="en-US" sz="1400" b="0">
                        <a:solidFill>
                          <a:schemeClr val="bg1"/>
                        </a:solidFill>
                        <a:effectLst/>
                        <a:latin typeface="Outfit" pitchFamily="2" charset="0"/>
                        <a:ea typeface="Times New Roman" panose="02020603050405020304" pitchFamily="18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FN</a:t>
                      </a:r>
                      <a:endParaRPr lang="en-US" sz="1400" b="0">
                        <a:solidFill>
                          <a:schemeClr val="bg1"/>
                        </a:solidFill>
                        <a:effectLst/>
                        <a:latin typeface="Outfit" pitchFamily="2" charset="0"/>
                        <a:ea typeface="Times New Roman" panose="02020603050405020304" pitchFamily="18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2200269"/>
                  </a:ext>
                </a:extLst>
              </a:tr>
              <a:tr h="10480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Actual Fake</a:t>
                      </a:r>
                      <a:endParaRPr lang="en-US" sz="1800" b="1" i="0" u="none" strike="noStrike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0" u="none" strike="noStrike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FP</a:t>
                      </a:r>
                      <a:endParaRPr lang="en-US" sz="1800" b="0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TN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4379080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99C9469C-BCCC-7B3A-6B6D-F6D83D70D475}"/>
              </a:ext>
            </a:extLst>
          </p:cNvPr>
          <p:cNvGrpSpPr/>
          <p:nvPr/>
        </p:nvGrpSpPr>
        <p:grpSpPr>
          <a:xfrm>
            <a:off x="3443679" y="3881199"/>
            <a:ext cx="2356862" cy="521228"/>
            <a:chOff x="6013264" y="1898541"/>
            <a:chExt cx="2356862" cy="52122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D776F15-9F52-65F0-1F7E-ADB7DBEFA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30646" y="1908614"/>
              <a:ext cx="235518" cy="23551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1453C22-68A1-82B6-62D1-701566C8B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277607" y="1920651"/>
              <a:ext cx="211442" cy="21144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8E8EBBF-3A57-77E8-F116-953307A31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86115" y="2184253"/>
              <a:ext cx="235518" cy="23551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F138061-9C28-785C-66AB-EE2A0767D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28120" y="2183528"/>
              <a:ext cx="235518" cy="23551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46602A7-A807-B264-FB18-F95939BD7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21633" y="1898541"/>
              <a:ext cx="248493" cy="24849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CDBEF65-2C79-CCF7-0797-05E935337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86115" y="1908612"/>
              <a:ext cx="235518" cy="23551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310A424-833A-A8BE-79CD-4B1962509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13264" y="2176521"/>
              <a:ext cx="235518" cy="23551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1152C72-672F-8702-B478-0E3232703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277607" y="2189362"/>
              <a:ext cx="211442" cy="211442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49995E0-F5D7-FA64-3C4A-33537D9F949A}"/>
              </a:ext>
            </a:extLst>
          </p:cNvPr>
          <p:cNvGrpSpPr/>
          <p:nvPr/>
        </p:nvGrpSpPr>
        <p:grpSpPr>
          <a:xfrm>
            <a:off x="6475801" y="3474580"/>
            <a:ext cx="1110929" cy="1147800"/>
            <a:chOff x="1097758" y="2725484"/>
            <a:chExt cx="1110929" cy="114780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BC9128F-C3E9-DF54-510F-828314129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96179" y="2725484"/>
              <a:ext cx="514086" cy="514086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8E9B073-3517-9D51-905F-DE265B7D683A}"/>
                </a:ext>
              </a:extLst>
            </p:cNvPr>
            <p:cNvGrpSpPr/>
            <p:nvPr/>
          </p:nvGrpSpPr>
          <p:grpSpPr>
            <a:xfrm>
              <a:off x="1097758" y="3294999"/>
              <a:ext cx="1110929" cy="578285"/>
              <a:chOff x="2640341" y="2708669"/>
              <a:chExt cx="1110929" cy="578285"/>
            </a:xfrm>
          </p:grpSpPr>
          <p:sp>
            <p:nvSpPr>
              <p:cNvPr id="28" name="Title 1">
                <a:extLst>
                  <a:ext uri="{FF2B5EF4-FFF2-40B4-BE49-F238E27FC236}">
                    <a16:creationId xmlns:a16="http://schemas.microsoft.com/office/drawing/2014/main" id="{B339EFB5-E334-490D-E0D1-356F8811287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65316" y="2708669"/>
                <a:ext cx="860978" cy="272054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Cambria Math" panose="02040503050406030204" pitchFamily="18" charset="0"/>
                    <a:cs typeface="+mj-cs"/>
                  </a:rPr>
                  <a:t>True (T)</a:t>
                </a:r>
              </a:p>
            </p:txBody>
          </p:sp>
          <p:sp>
            <p:nvSpPr>
              <p:cNvPr id="29" name="Title 1">
                <a:extLst>
                  <a:ext uri="{FF2B5EF4-FFF2-40B4-BE49-F238E27FC236}">
                    <a16:creationId xmlns:a16="http://schemas.microsoft.com/office/drawing/2014/main" id="{B207D7DE-8041-3CB3-CD64-4FEE35D2A9B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93758" y="2861784"/>
                <a:ext cx="804095" cy="272055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Cambria Math" panose="02040503050406030204" pitchFamily="18" charset="0"/>
                    <a:cs typeface="+mj-cs"/>
                  </a:rPr>
                  <a:t>correct </a:t>
                </a:r>
              </a:p>
            </p:txBody>
          </p:sp>
          <p:sp>
            <p:nvSpPr>
              <p:cNvPr id="30" name="Title 1">
                <a:extLst>
                  <a:ext uri="{FF2B5EF4-FFF2-40B4-BE49-F238E27FC236}">
                    <a16:creationId xmlns:a16="http://schemas.microsoft.com/office/drawing/2014/main" id="{FD8DF02F-76A2-D890-235C-915B8FF4A9F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40341" y="3014899"/>
                <a:ext cx="1110929" cy="272055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Cambria Math" panose="02040503050406030204" pitchFamily="18" charset="0"/>
                    <a:cs typeface="+mj-cs"/>
                  </a:rPr>
                  <a:t>classification </a:t>
                </a: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BA77348-DE07-0522-ECC7-2FAD19792300}"/>
              </a:ext>
            </a:extLst>
          </p:cNvPr>
          <p:cNvGrpSpPr/>
          <p:nvPr/>
        </p:nvGrpSpPr>
        <p:grpSpPr>
          <a:xfrm>
            <a:off x="7719513" y="3479817"/>
            <a:ext cx="1110929" cy="1127019"/>
            <a:chOff x="2550477" y="2746264"/>
            <a:chExt cx="1110929" cy="1127019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090D5D8-9FD1-ECD4-DB3E-F33D69E4F1C7}"/>
                </a:ext>
              </a:extLst>
            </p:cNvPr>
            <p:cNvGrpSpPr/>
            <p:nvPr/>
          </p:nvGrpSpPr>
          <p:grpSpPr>
            <a:xfrm>
              <a:off x="2550477" y="3294998"/>
              <a:ext cx="1110929" cy="578285"/>
              <a:chOff x="4478565" y="2708669"/>
              <a:chExt cx="1110929" cy="578285"/>
            </a:xfrm>
          </p:grpSpPr>
          <p:sp>
            <p:nvSpPr>
              <p:cNvPr id="34" name="Title 1">
                <a:extLst>
                  <a:ext uri="{FF2B5EF4-FFF2-40B4-BE49-F238E27FC236}">
                    <a16:creationId xmlns:a16="http://schemas.microsoft.com/office/drawing/2014/main" id="{3ED28BB0-EC83-144E-5E7B-763A32A458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48438" y="2708669"/>
                <a:ext cx="971182" cy="272054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Cambria Math" panose="02040503050406030204" pitchFamily="18" charset="0"/>
                    <a:cs typeface="+mj-cs"/>
                  </a:rPr>
                  <a:t>False (F)</a:t>
                </a:r>
              </a:p>
            </p:txBody>
          </p:sp>
          <p:sp>
            <p:nvSpPr>
              <p:cNvPr id="35" name="Title 1">
                <a:extLst>
                  <a:ext uri="{FF2B5EF4-FFF2-40B4-BE49-F238E27FC236}">
                    <a16:creationId xmlns:a16="http://schemas.microsoft.com/office/drawing/2014/main" id="{C63114C2-4040-2874-1124-E2E851468F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31982" y="2861784"/>
                <a:ext cx="804095" cy="272055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Cambria Math" panose="02040503050406030204" pitchFamily="18" charset="0"/>
                    <a:cs typeface="+mj-cs"/>
                  </a:rPr>
                  <a:t>incorrect </a:t>
                </a:r>
              </a:p>
            </p:txBody>
          </p:sp>
          <p:sp>
            <p:nvSpPr>
              <p:cNvPr id="36" name="Title 1">
                <a:extLst>
                  <a:ext uri="{FF2B5EF4-FFF2-40B4-BE49-F238E27FC236}">
                    <a16:creationId xmlns:a16="http://schemas.microsoft.com/office/drawing/2014/main" id="{3A0CD3D4-8FFC-6144-497E-DC71C0B5D7C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565" y="3014899"/>
                <a:ext cx="1110929" cy="272055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Cambria Math" panose="02040503050406030204" pitchFamily="18" charset="0"/>
                    <a:cs typeface="+mj-cs"/>
                  </a:rPr>
                  <a:t>classification </a:t>
                </a:r>
              </a:p>
            </p:txBody>
          </p:sp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0A04CC9-B429-213A-A4CF-0FD7C20E5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61495" y="2746264"/>
              <a:ext cx="488893" cy="488893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4A5C3AA-8EBC-9AC2-D452-8FE760D01844}"/>
              </a:ext>
            </a:extLst>
          </p:cNvPr>
          <p:cNvGrpSpPr/>
          <p:nvPr/>
        </p:nvGrpSpPr>
        <p:grpSpPr>
          <a:xfrm>
            <a:off x="8963225" y="3481165"/>
            <a:ext cx="1280714" cy="1127816"/>
            <a:chOff x="3428603" y="2762554"/>
            <a:chExt cx="1280714" cy="112781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2446736-64BF-93AA-E3DB-2517A62B38F9}"/>
                </a:ext>
              </a:extLst>
            </p:cNvPr>
            <p:cNvGrpSpPr/>
            <p:nvPr/>
          </p:nvGrpSpPr>
          <p:grpSpPr>
            <a:xfrm>
              <a:off x="3428603" y="3312085"/>
              <a:ext cx="1280714" cy="578285"/>
              <a:chOff x="6356871" y="2708669"/>
              <a:chExt cx="1280714" cy="578285"/>
            </a:xfrm>
          </p:grpSpPr>
          <p:sp>
            <p:nvSpPr>
              <p:cNvPr id="40" name="Title 1">
                <a:extLst>
                  <a:ext uri="{FF2B5EF4-FFF2-40B4-BE49-F238E27FC236}">
                    <a16:creationId xmlns:a16="http://schemas.microsoft.com/office/drawing/2014/main" id="{4C1E6175-C5E7-C491-3071-D576BBEED0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56871" y="2708669"/>
                <a:ext cx="1280714" cy="272054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Cambria Math" panose="02040503050406030204" pitchFamily="18" charset="0"/>
                    <a:cs typeface="+mj-cs"/>
                  </a:rPr>
                  <a:t>Positive (P)</a:t>
                </a:r>
              </a:p>
            </p:txBody>
          </p:sp>
          <p:sp>
            <p:nvSpPr>
              <p:cNvPr id="41" name="Title 1">
                <a:extLst>
                  <a:ext uri="{FF2B5EF4-FFF2-40B4-BE49-F238E27FC236}">
                    <a16:creationId xmlns:a16="http://schemas.microsoft.com/office/drawing/2014/main" id="{5FA4A5C9-E293-829D-FD90-98888EDFD3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95181" y="2861784"/>
                <a:ext cx="804095" cy="272055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Cambria Math" panose="02040503050406030204" pitchFamily="18" charset="0"/>
                    <a:cs typeface="+mj-cs"/>
                  </a:rPr>
                  <a:t>real </a:t>
                </a:r>
              </a:p>
            </p:txBody>
          </p:sp>
          <p:sp>
            <p:nvSpPr>
              <p:cNvPr id="42" name="Title 1">
                <a:extLst>
                  <a:ext uri="{FF2B5EF4-FFF2-40B4-BE49-F238E27FC236}">
                    <a16:creationId xmlns:a16="http://schemas.microsoft.com/office/drawing/2014/main" id="{848688E1-F6C8-A15C-6893-AE304232AEE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41764" y="3014899"/>
                <a:ext cx="1110929" cy="272055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Cambria Math" panose="02040503050406030204" pitchFamily="18" charset="0"/>
                    <a:cs typeface="+mj-cs"/>
                  </a:rPr>
                  <a:t>image </a:t>
                </a: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6EE2CDB-EFDB-DA80-4F40-41F1211AD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3704" y="2762554"/>
              <a:ext cx="470513" cy="470513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F6A12F6-3904-2029-6925-E8CCD3DBDEAF}"/>
              </a:ext>
            </a:extLst>
          </p:cNvPr>
          <p:cNvGrpSpPr/>
          <p:nvPr/>
        </p:nvGrpSpPr>
        <p:grpSpPr>
          <a:xfrm>
            <a:off x="10376722" y="3480823"/>
            <a:ext cx="1367638" cy="1128408"/>
            <a:chOff x="4560712" y="2744059"/>
            <a:chExt cx="1367638" cy="112840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444C8B0-98DB-47AA-D3A0-2267B20447AD}"/>
                </a:ext>
              </a:extLst>
            </p:cNvPr>
            <p:cNvGrpSpPr/>
            <p:nvPr/>
          </p:nvGrpSpPr>
          <p:grpSpPr>
            <a:xfrm>
              <a:off x="4560712" y="3294182"/>
              <a:ext cx="1367638" cy="578285"/>
              <a:chOff x="8387535" y="2708669"/>
              <a:chExt cx="1367638" cy="578285"/>
            </a:xfrm>
          </p:grpSpPr>
          <p:sp>
            <p:nvSpPr>
              <p:cNvPr id="46" name="Title 1">
                <a:extLst>
                  <a:ext uri="{FF2B5EF4-FFF2-40B4-BE49-F238E27FC236}">
                    <a16:creationId xmlns:a16="http://schemas.microsoft.com/office/drawing/2014/main" id="{534BA0A4-2300-0723-7B08-95AAC0462E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7535" y="2708669"/>
                <a:ext cx="1367638" cy="272054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Cambria Math" panose="02040503050406030204" pitchFamily="18" charset="0"/>
                    <a:cs typeface="+mj-cs"/>
                  </a:rPr>
                  <a:t>Negative (N)</a:t>
                </a:r>
              </a:p>
            </p:txBody>
          </p:sp>
          <p:sp>
            <p:nvSpPr>
              <p:cNvPr id="47" name="Title 1">
                <a:extLst>
                  <a:ext uri="{FF2B5EF4-FFF2-40B4-BE49-F238E27FC236}">
                    <a16:creationId xmlns:a16="http://schemas.microsoft.com/office/drawing/2014/main" id="{0DB7DCFD-935F-DC65-40BA-630DA011ECD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69307" y="2861784"/>
                <a:ext cx="804095" cy="272055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Cambria Math" panose="02040503050406030204" pitchFamily="18" charset="0"/>
                    <a:cs typeface="+mj-cs"/>
                  </a:rPr>
                  <a:t>fake</a:t>
                </a:r>
              </a:p>
            </p:txBody>
          </p:sp>
          <p:sp>
            <p:nvSpPr>
              <p:cNvPr id="48" name="Title 1">
                <a:extLst>
                  <a:ext uri="{FF2B5EF4-FFF2-40B4-BE49-F238E27FC236}">
                    <a16:creationId xmlns:a16="http://schemas.microsoft.com/office/drawing/2014/main" id="{83D500DB-2488-B421-D1D9-DFBFE7B8C9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15890" y="3014899"/>
                <a:ext cx="1110929" cy="272055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Cambria Math" panose="02040503050406030204" pitchFamily="18" charset="0"/>
                    <a:cs typeface="+mj-cs"/>
                  </a:rPr>
                  <a:t>image </a:t>
                </a: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73F6721F-C857-09F0-D3CA-CD9E8DD6A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87488" y="2744059"/>
              <a:ext cx="514086" cy="514086"/>
            </a:xfrm>
            <a:prstGeom prst="rect">
              <a:avLst/>
            </a:prstGeom>
          </p:spPr>
        </p:pic>
      </p:grp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2515CA4C-415C-8BF0-94CE-41C57D7C14B7}"/>
              </a:ext>
            </a:extLst>
          </p:cNvPr>
          <p:cNvSpPr>
            <a:spLocks noGrp="1"/>
          </p:cNvSpPr>
          <p:nvPr/>
        </p:nvSpPr>
        <p:spPr>
          <a:xfrm>
            <a:off x="869534" y="4774536"/>
            <a:ext cx="1702609" cy="523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Aptos" panose="0211000402020202020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Aptos" panose="0211000402020202020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Aptos" panose="0211000402020202020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Accuracy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ontent Placeholder 2">
                <a:extLst>
                  <a:ext uri="{FF2B5EF4-FFF2-40B4-BE49-F238E27FC236}">
                    <a16:creationId xmlns:a16="http://schemas.microsoft.com/office/drawing/2014/main" id="{4898C2C8-DA0D-4587-710D-4917D349EB50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639571" y="5236189"/>
                <a:ext cx="2162534" cy="55412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𝑇𝑃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𝑇𝑁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𝑇𝑃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𝐹𝑃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𝑇𝑁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𝐹𝑁</m:t>
                          </m:r>
                        </m:den>
                      </m:f>
                    </m:oMath>
                  </m:oMathPara>
                </a14:m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Content Placeholder 2">
                <a:extLst>
                  <a:ext uri="{FF2B5EF4-FFF2-40B4-BE49-F238E27FC236}">
                    <a16:creationId xmlns:a16="http://schemas.microsoft.com/office/drawing/2014/main" id="{4898C2C8-DA0D-4587-710D-4917D349EB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571" y="5236189"/>
                <a:ext cx="2162534" cy="554126"/>
              </a:xfrm>
              <a:prstGeom prst="rect">
                <a:avLst/>
              </a:prstGeom>
              <a:blipFill>
                <a:blip r:embed="rId13"/>
                <a:stretch>
                  <a:fillRect b="-2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4B9DA94C-F7B3-606D-29CD-F90D525891DB}"/>
              </a:ext>
            </a:extLst>
          </p:cNvPr>
          <p:cNvSpPr txBox="1"/>
          <p:nvPr/>
        </p:nvSpPr>
        <p:spPr>
          <a:xfrm>
            <a:off x="370508" y="5814052"/>
            <a:ext cx="270066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How often the model classifies an image correctly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E1C0DF96-55F9-985A-3A8C-21612EB02189}"/>
              </a:ext>
            </a:extLst>
          </p:cNvPr>
          <p:cNvSpPr>
            <a:spLocks noGrp="1"/>
          </p:cNvSpPr>
          <p:nvPr/>
        </p:nvSpPr>
        <p:spPr>
          <a:xfrm>
            <a:off x="3753361" y="4774536"/>
            <a:ext cx="1702609" cy="523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Aptos" panose="0211000402020202020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Aptos" panose="0211000402020202020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Aptos" panose="0211000402020202020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Precision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Content Placeholder 2">
                <a:extLst>
                  <a:ext uri="{FF2B5EF4-FFF2-40B4-BE49-F238E27FC236}">
                    <a16:creationId xmlns:a16="http://schemas.microsoft.com/office/drawing/2014/main" id="{3D2D0224-46DD-30B0-843F-52568106AEF6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3523398" y="5236189"/>
                <a:ext cx="2162534" cy="55412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𝑇𝑃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𝑇𝑃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𝐹𝑃</m:t>
                          </m:r>
                        </m:den>
                      </m:f>
                    </m:oMath>
                  </m:oMathPara>
                </a14:m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7" name="Content Placeholder 2">
                <a:extLst>
                  <a:ext uri="{FF2B5EF4-FFF2-40B4-BE49-F238E27FC236}">
                    <a16:creationId xmlns:a16="http://schemas.microsoft.com/office/drawing/2014/main" id="{3D2D0224-46DD-30B0-843F-52568106AE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3398" y="5236189"/>
                <a:ext cx="2162534" cy="554126"/>
              </a:xfrm>
              <a:prstGeom prst="rect">
                <a:avLst/>
              </a:prstGeom>
              <a:blipFill>
                <a:blip r:embed="rId14"/>
                <a:stretch>
                  <a:fillRect b="-2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extBox 57">
            <a:extLst>
              <a:ext uri="{FF2B5EF4-FFF2-40B4-BE49-F238E27FC236}">
                <a16:creationId xmlns:a16="http://schemas.microsoft.com/office/drawing/2014/main" id="{6BF6497F-BB98-860E-86AF-7935EBD585BB}"/>
              </a:ext>
            </a:extLst>
          </p:cNvPr>
          <p:cNvSpPr txBox="1"/>
          <p:nvPr/>
        </p:nvSpPr>
        <p:spPr>
          <a:xfrm>
            <a:off x="3209406" y="5814052"/>
            <a:ext cx="27905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Proportion of correct positive predictions to all positive cases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DE2CD104-BC0A-0ED7-B87B-19E60E71B252}"/>
              </a:ext>
            </a:extLst>
          </p:cNvPr>
          <p:cNvSpPr>
            <a:spLocks noGrp="1"/>
          </p:cNvSpPr>
          <p:nvPr/>
        </p:nvSpPr>
        <p:spPr>
          <a:xfrm>
            <a:off x="6691145" y="4774536"/>
            <a:ext cx="1702609" cy="523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Aptos" panose="0211000402020202020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Aptos" panose="0211000402020202020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Aptos" panose="0211000402020202020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Recall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Content Placeholder 2">
                <a:extLst>
                  <a:ext uri="{FF2B5EF4-FFF2-40B4-BE49-F238E27FC236}">
                    <a16:creationId xmlns:a16="http://schemas.microsoft.com/office/drawing/2014/main" id="{3E8475D6-67BC-4817-4B3E-D0EDA775EDE5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6461182" y="5236189"/>
                <a:ext cx="2162534" cy="55412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𝑇𝑃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𝑇𝑃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𝐹𝑁</m:t>
                          </m:r>
                        </m:den>
                      </m:f>
                    </m:oMath>
                  </m:oMathPara>
                </a14:m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0" name="Content Placeholder 2">
                <a:extLst>
                  <a:ext uri="{FF2B5EF4-FFF2-40B4-BE49-F238E27FC236}">
                    <a16:creationId xmlns:a16="http://schemas.microsoft.com/office/drawing/2014/main" id="{3E8475D6-67BC-4817-4B3E-D0EDA775ED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1182" y="5236189"/>
                <a:ext cx="2162534" cy="554126"/>
              </a:xfrm>
              <a:prstGeom prst="rect">
                <a:avLst/>
              </a:prstGeom>
              <a:blipFill>
                <a:blip r:embed="rId15"/>
                <a:stretch>
                  <a:fillRect b="-2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>
            <a:extLst>
              <a:ext uri="{FF2B5EF4-FFF2-40B4-BE49-F238E27FC236}">
                <a16:creationId xmlns:a16="http://schemas.microsoft.com/office/drawing/2014/main" id="{181A7C25-8968-A2C8-A7D7-FB6102FC3A3D}"/>
              </a:ext>
            </a:extLst>
          </p:cNvPr>
          <p:cNvSpPr txBox="1"/>
          <p:nvPr/>
        </p:nvSpPr>
        <p:spPr>
          <a:xfrm>
            <a:off x="6147190" y="5814052"/>
            <a:ext cx="27905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Proportion of positive cases correctly identified</a:t>
            </a: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F555B91C-4C9B-B612-A9A9-F0D49ADEF137}"/>
              </a:ext>
            </a:extLst>
          </p:cNvPr>
          <p:cNvSpPr>
            <a:spLocks noGrp="1"/>
          </p:cNvSpPr>
          <p:nvPr/>
        </p:nvSpPr>
        <p:spPr>
          <a:xfrm>
            <a:off x="9682950" y="4774536"/>
            <a:ext cx="1702609" cy="523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Aptos" panose="0211000402020202020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Aptos" panose="0211000402020202020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Aptos" panose="0211000402020202020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F1 Score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ontent Placeholder 2">
                <a:extLst>
                  <a:ext uri="{FF2B5EF4-FFF2-40B4-BE49-F238E27FC236}">
                    <a16:creationId xmlns:a16="http://schemas.microsoft.com/office/drawing/2014/main" id="{B9B09324-E304-DBC2-26ED-CFE21365B65C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9452987" y="5236189"/>
                <a:ext cx="2162534" cy="55412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𝑃𝑟𝑒𝑐𝑖𝑠𝑖𝑜𝑛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×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𝑅𝑒𝑐𝑎𝑙𝑙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𝑃𝑟𝑒𝑐𝑖𝑠𝑖𝑜𝑛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𝑅𝑒𝑐𝑎𝑙𝑙</m:t>
                          </m:r>
                        </m:den>
                      </m:f>
                    </m:oMath>
                  </m:oMathPara>
                </a14:m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3" name="Content Placeholder 2">
                <a:extLst>
                  <a:ext uri="{FF2B5EF4-FFF2-40B4-BE49-F238E27FC236}">
                    <a16:creationId xmlns:a16="http://schemas.microsoft.com/office/drawing/2014/main" id="{B9B09324-E304-DBC2-26ED-CFE21365B6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987" y="5236189"/>
                <a:ext cx="2162534" cy="554126"/>
              </a:xfrm>
              <a:prstGeom prst="rect">
                <a:avLst/>
              </a:prstGeom>
              <a:blipFill>
                <a:blip r:embed="rId16"/>
                <a:stretch>
                  <a:fillRect r="-1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>
            <a:extLst>
              <a:ext uri="{FF2B5EF4-FFF2-40B4-BE49-F238E27FC236}">
                <a16:creationId xmlns:a16="http://schemas.microsoft.com/office/drawing/2014/main" id="{27249948-0FBF-1D1D-7BE9-BF5B9C8CEE9B}"/>
              </a:ext>
            </a:extLst>
          </p:cNvPr>
          <p:cNvSpPr txBox="1"/>
          <p:nvPr/>
        </p:nvSpPr>
        <p:spPr>
          <a:xfrm>
            <a:off x="9138995" y="5814052"/>
            <a:ext cx="27905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Combines precision and recall into a balanced metric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94CEB18-B77A-660C-4260-E1B0B2745E87}"/>
              </a:ext>
            </a:extLst>
          </p:cNvPr>
          <p:cNvCxnSpPr>
            <a:cxnSpLocks/>
          </p:cNvCxnSpPr>
          <p:nvPr/>
        </p:nvCxnSpPr>
        <p:spPr>
          <a:xfrm>
            <a:off x="3138981" y="4939510"/>
            <a:ext cx="0" cy="1855746"/>
          </a:xfrm>
          <a:prstGeom prst="line">
            <a:avLst/>
          </a:prstGeom>
          <a:ln w="38100"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3469FA4-DFC4-29A4-A525-DC41FEC19250}"/>
              </a:ext>
            </a:extLst>
          </p:cNvPr>
          <p:cNvCxnSpPr>
            <a:cxnSpLocks/>
          </p:cNvCxnSpPr>
          <p:nvPr/>
        </p:nvCxnSpPr>
        <p:spPr>
          <a:xfrm>
            <a:off x="6147190" y="4939510"/>
            <a:ext cx="0" cy="1855746"/>
          </a:xfrm>
          <a:prstGeom prst="line">
            <a:avLst/>
          </a:prstGeom>
          <a:ln w="38100"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91E800E8-A601-64BC-CB09-7FB7D44B4770}"/>
              </a:ext>
            </a:extLst>
          </p:cNvPr>
          <p:cNvCxnSpPr>
            <a:cxnSpLocks/>
          </p:cNvCxnSpPr>
          <p:nvPr/>
        </p:nvCxnSpPr>
        <p:spPr>
          <a:xfrm>
            <a:off x="9048118" y="4939510"/>
            <a:ext cx="0" cy="1855746"/>
          </a:xfrm>
          <a:prstGeom prst="line">
            <a:avLst/>
          </a:prstGeom>
          <a:ln w="38100"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7">
            <a:extLst>
              <a:ext uri="{FF2B5EF4-FFF2-40B4-BE49-F238E27FC236}">
                <a16:creationId xmlns:a16="http://schemas.microsoft.com/office/drawing/2014/main" id="{0E5D0A52-F0B3-7ED9-F556-00487A6E9A89}"/>
              </a:ext>
            </a:extLst>
          </p:cNvPr>
          <p:cNvSpPr txBox="1"/>
          <p:nvPr/>
        </p:nvSpPr>
        <p:spPr>
          <a:xfrm>
            <a:off x="0" y="-6883171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Requirement &amp; Constraints Criteria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50DBD22-49DF-E06F-7467-F3A529B9542A}"/>
              </a:ext>
            </a:extLst>
          </p:cNvPr>
          <p:cNvGrpSpPr/>
          <p:nvPr/>
        </p:nvGrpSpPr>
        <p:grpSpPr>
          <a:xfrm>
            <a:off x="2236006" y="-2904123"/>
            <a:ext cx="3259850" cy="2648795"/>
            <a:chOff x="2236006" y="3869008"/>
            <a:chExt cx="3259850" cy="264879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7ABF094-4C35-8A5C-9886-0712F82AD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l="9900" r="10291"/>
            <a:stretch>
              <a:fillRect/>
            </a:stretch>
          </p:blipFill>
          <p:spPr>
            <a:xfrm>
              <a:off x="3378924" y="3869008"/>
              <a:ext cx="974016" cy="1220438"/>
            </a:xfrm>
            <a:prstGeom prst="rect">
              <a:avLst/>
            </a:prstGeom>
          </p:spPr>
        </p:pic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4D19B0F5-F4B4-AB3D-9773-FDCC9E7D294A}"/>
                </a:ext>
              </a:extLst>
            </p:cNvPr>
            <p:cNvSpPr txBox="1"/>
            <p:nvPr/>
          </p:nvSpPr>
          <p:spPr>
            <a:xfrm>
              <a:off x="2366114" y="5255919"/>
              <a:ext cx="2999634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Usability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endParaRPr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0672B99C-46D4-8F98-FF19-7CCEDB3685A9}"/>
                </a:ext>
              </a:extLst>
            </p:cNvPr>
            <p:cNvSpPr txBox="1"/>
            <p:nvPr/>
          </p:nvSpPr>
          <p:spPr>
            <a:xfrm>
              <a:off x="2236006" y="5686806"/>
              <a:ext cx="3259850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Times New Roman" panose="02020603050405020304" pitchFamily="18" charset="0"/>
                </a:rPr>
                <a:t>Demonstration app is intuitive, accessible,  offering results with low user effort.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0E29F62-CDD5-306B-595D-DC754C68D895}"/>
              </a:ext>
            </a:extLst>
          </p:cNvPr>
          <p:cNvGrpSpPr/>
          <p:nvPr/>
        </p:nvGrpSpPr>
        <p:grpSpPr>
          <a:xfrm>
            <a:off x="8058000" y="-5879372"/>
            <a:ext cx="3365398" cy="2748905"/>
            <a:chOff x="8058000" y="893759"/>
            <a:chExt cx="3365398" cy="274890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462267E-B8C0-DF92-1842-CA231C51D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48044" y="893759"/>
              <a:ext cx="1390022" cy="1390022"/>
            </a:xfrm>
            <a:prstGeom prst="rect">
              <a:avLst/>
            </a:prstGeom>
          </p:spPr>
        </p:pic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6F976758-BFF2-82FC-83A5-8B357AEC4DA6}"/>
                </a:ext>
              </a:extLst>
            </p:cNvPr>
            <p:cNvSpPr txBox="1"/>
            <p:nvPr/>
          </p:nvSpPr>
          <p:spPr>
            <a:xfrm>
              <a:off x="8058000" y="2392235"/>
              <a:ext cx="3365398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Code Maintainability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endParaRPr>
            </a:p>
          </p:txBody>
        </p:sp>
        <p:sp>
          <p:nvSpPr>
            <p:cNvPr id="49" name="TextBox 9">
              <a:extLst>
                <a:ext uri="{FF2B5EF4-FFF2-40B4-BE49-F238E27FC236}">
                  <a16:creationId xmlns:a16="http://schemas.microsoft.com/office/drawing/2014/main" id="{3194C867-15B6-9B5A-4FA6-47DB0D98E258}"/>
                </a:ext>
              </a:extLst>
            </p:cNvPr>
            <p:cNvSpPr txBox="1"/>
            <p:nvPr/>
          </p:nvSpPr>
          <p:spPr>
            <a:xfrm>
              <a:off x="8058000" y="2811667"/>
              <a:ext cx="3365398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Times New Roman" panose="02020603050405020304" pitchFamily="18" charset="0"/>
                </a:rPr>
                <a:t>Ease in which a codebase can be understood, modified, tested, and developed over time.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8EE3EC2-57A8-7546-07DB-CFF1085DED7C}"/>
              </a:ext>
            </a:extLst>
          </p:cNvPr>
          <p:cNvGrpSpPr/>
          <p:nvPr/>
        </p:nvGrpSpPr>
        <p:grpSpPr>
          <a:xfrm>
            <a:off x="6109655" y="-2908723"/>
            <a:ext cx="3971092" cy="2653624"/>
            <a:chOff x="6109655" y="3864408"/>
            <a:chExt cx="3971092" cy="2653624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323D2DC-5149-5CC9-3A6F-05304C971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82682" y="3864408"/>
              <a:ext cx="1225038" cy="1225038"/>
            </a:xfrm>
            <a:prstGeom prst="rect">
              <a:avLst/>
            </a:prstGeom>
          </p:spPr>
        </p:pic>
        <p:sp>
          <p:nvSpPr>
            <p:cNvPr id="52" name="TextBox 9">
              <a:extLst>
                <a:ext uri="{FF2B5EF4-FFF2-40B4-BE49-F238E27FC236}">
                  <a16:creationId xmlns:a16="http://schemas.microsoft.com/office/drawing/2014/main" id="{82C582F8-8F2B-9BD6-AB73-50AA80CE615D}"/>
                </a:ext>
              </a:extLst>
            </p:cNvPr>
            <p:cNvSpPr txBox="1"/>
            <p:nvPr/>
          </p:nvSpPr>
          <p:spPr>
            <a:xfrm>
              <a:off x="6109655" y="5687035"/>
              <a:ext cx="3971092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Times New Roman" panose="02020603050405020304" pitchFamily="18" charset="0"/>
                </a:rPr>
                <a:t>Ensuring user privacy, protecting data, and promoting responsible detection with fairness and transparency.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TextBox 16">
              <a:extLst>
                <a:ext uri="{FF2B5EF4-FFF2-40B4-BE49-F238E27FC236}">
                  <a16:creationId xmlns:a16="http://schemas.microsoft.com/office/drawing/2014/main" id="{6CAB5FA8-002E-3CD7-C271-D0217AC258D7}"/>
                </a:ext>
              </a:extLst>
            </p:cNvPr>
            <p:cNvSpPr txBox="1"/>
            <p:nvPr/>
          </p:nvSpPr>
          <p:spPr>
            <a:xfrm>
              <a:off x="6595384" y="5270958"/>
              <a:ext cx="2999634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Ethic &amp; Security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3600931-DCF2-6DB8-2B37-AA47F5D269DA}"/>
              </a:ext>
            </a:extLst>
          </p:cNvPr>
          <p:cNvGrpSpPr/>
          <p:nvPr/>
        </p:nvGrpSpPr>
        <p:grpSpPr>
          <a:xfrm>
            <a:off x="4352940" y="-5744325"/>
            <a:ext cx="3259850" cy="2613858"/>
            <a:chOff x="4352940" y="1028806"/>
            <a:chExt cx="3259850" cy="2613858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38AB57BF-8728-5A55-06D0-209C0FAB5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22901" y="1028806"/>
              <a:ext cx="1119928" cy="1119928"/>
            </a:xfrm>
            <a:prstGeom prst="rect">
              <a:avLst/>
            </a:prstGeom>
          </p:spPr>
        </p:pic>
        <p:sp>
          <p:nvSpPr>
            <p:cNvPr id="71" name="TextBox 9">
              <a:extLst>
                <a:ext uri="{FF2B5EF4-FFF2-40B4-BE49-F238E27FC236}">
                  <a16:creationId xmlns:a16="http://schemas.microsoft.com/office/drawing/2014/main" id="{7987B185-E3C4-18AC-AB7D-C1FE7E60C908}"/>
                </a:ext>
              </a:extLst>
            </p:cNvPr>
            <p:cNvSpPr txBox="1"/>
            <p:nvPr/>
          </p:nvSpPr>
          <p:spPr>
            <a:xfrm>
              <a:off x="4352940" y="2811667"/>
              <a:ext cx="3259850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Times New Roman" panose="02020603050405020304" pitchFamily="18" charset="0"/>
                </a:rPr>
                <a:t>Delivering fast, results while minimizing resource usage, ensuring smooth performance.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TextBox 16">
              <a:extLst>
                <a:ext uri="{FF2B5EF4-FFF2-40B4-BE49-F238E27FC236}">
                  <a16:creationId xmlns:a16="http://schemas.microsoft.com/office/drawing/2014/main" id="{1EA9C272-5A25-22EE-B80E-6D01E5209501}"/>
                </a:ext>
              </a:extLst>
            </p:cNvPr>
            <p:cNvSpPr txBox="1"/>
            <p:nvPr/>
          </p:nvSpPr>
          <p:spPr>
            <a:xfrm>
              <a:off x="4483048" y="2392235"/>
              <a:ext cx="2999634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Efficiency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B82C928-6577-5C6C-880F-72A15D1FE614}"/>
              </a:ext>
            </a:extLst>
          </p:cNvPr>
          <p:cNvGrpSpPr/>
          <p:nvPr/>
        </p:nvGrpSpPr>
        <p:grpSpPr>
          <a:xfrm>
            <a:off x="778666" y="-5924242"/>
            <a:ext cx="3259850" cy="2793775"/>
            <a:chOff x="778666" y="848889"/>
            <a:chExt cx="3259850" cy="2793775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A61C4ED3-CD70-7287-BBE0-5A0E35749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68710" y="848889"/>
              <a:ext cx="1479762" cy="1479762"/>
            </a:xfrm>
            <a:prstGeom prst="rect">
              <a:avLst/>
            </a:prstGeom>
          </p:spPr>
        </p:pic>
        <p:sp>
          <p:nvSpPr>
            <p:cNvPr id="75" name="TextBox 9">
              <a:extLst>
                <a:ext uri="{FF2B5EF4-FFF2-40B4-BE49-F238E27FC236}">
                  <a16:creationId xmlns:a16="http://schemas.microsoft.com/office/drawing/2014/main" id="{B948189A-E529-FB6B-E115-F242D8FCE6E2}"/>
                </a:ext>
              </a:extLst>
            </p:cNvPr>
            <p:cNvSpPr txBox="1"/>
            <p:nvPr/>
          </p:nvSpPr>
          <p:spPr>
            <a:xfrm>
              <a:off x="778666" y="2811667"/>
              <a:ext cx="3259850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Times New Roman" panose="02020603050405020304" pitchFamily="18" charset="0"/>
                </a:rPr>
                <a:t>Measuring how well our solution classifies real from fake content across datasets.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TextBox 16">
              <a:extLst>
                <a:ext uri="{FF2B5EF4-FFF2-40B4-BE49-F238E27FC236}">
                  <a16:creationId xmlns:a16="http://schemas.microsoft.com/office/drawing/2014/main" id="{C4CABC26-5348-4859-D5C3-B59D870F7F34}"/>
                </a:ext>
              </a:extLst>
            </p:cNvPr>
            <p:cNvSpPr txBox="1"/>
            <p:nvPr/>
          </p:nvSpPr>
          <p:spPr>
            <a:xfrm>
              <a:off x="908774" y="2392235"/>
              <a:ext cx="2999634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Performance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endParaRPr>
            </a:p>
          </p:txBody>
        </p:sp>
      </p:grpSp>
      <p:graphicFrame>
        <p:nvGraphicFramePr>
          <p:cNvPr id="80" name="Table 79">
            <a:extLst>
              <a:ext uri="{FF2B5EF4-FFF2-40B4-BE49-F238E27FC236}">
                <a16:creationId xmlns:a16="http://schemas.microsoft.com/office/drawing/2014/main" id="{B600328D-4CED-ED80-82E6-7739AD1218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738909"/>
              </p:ext>
            </p:extLst>
          </p:nvPr>
        </p:nvGraphicFramePr>
        <p:xfrm>
          <a:off x="2414977" y="7155016"/>
          <a:ext cx="927740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4043">
                  <a:extLst>
                    <a:ext uri="{9D8B030D-6E8A-4147-A177-3AD203B41FA5}">
                      <a16:colId xmlns:a16="http://schemas.microsoft.com/office/drawing/2014/main" val="2601158603"/>
                    </a:ext>
                  </a:extLst>
                </a:gridCol>
                <a:gridCol w="3129520">
                  <a:extLst>
                    <a:ext uri="{9D8B030D-6E8A-4147-A177-3AD203B41FA5}">
                      <a16:colId xmlns:a16="http://schemas.microsoft.com/office/drawing/2014/main" val="2694850680"/>
                    </a:ext>
                  </a:extLst>
                </a:gridCol>
                <a:gridCol w="1414466">
                  <a:extLst>
                    <a:ext uri="{9D8B030D-6E8A-4147-A177-3AD203B41FA5}">
                      <a16:colId xmlns:a16="http://schemas.microsoft.com/office/drawing/2014/main" val="4219863395"/>
                    </a:ext>
                  </a:extLst>
                </a:gridCol>
                <a:gridCol w="1657829">
                  <a:extLst>
                    <a:ext uri="{9D8B030D-6E8A-4147-A177-3AD203B41FA5}">
                      <a16:colId xmlns:a16="http://schemas.microsoft.com/office/drawing/2014/main" val="3001049488"/>
                    </a:ext>
                  </a:extLst>
                </a:gridCol>
                <a:gridCol w="1261542">
                  <a:extLst>
                    <a:ext uri="{9D8B030D-6E8A-4147-A177-3AD203B41FA5}">
                      <a16:colId xmlns:a16="http://schemas.microsoft.com/office/drawing/2014/main" val="3183897918"/>
                    </a:ext>
                  </a:extLst>
                </a:gridCol>
              </a:tblGrid>
              <a:tr h="15290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Criteria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Requirement or Constraint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Goal Value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Negotiability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Standard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448272"/>
                  </a:ext>
                </a:extLst>
              </a:tr>
              <a:tr h="152902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Outfit" pitchFamily="2" charset="0"/>
                          <a:ea typeface="+mn-ea"/>
                          <a:cs typeface="+mn-cs"/>
                        </a:rPr>
                        <a:t>Interpretability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Outfit" pitchFamily="2" charset="0"/>
                          <a:ea typeface="+mn-ea"/>
                          <a:cs typeface="+mn-cs"/>
                        </a:rPr>
                        <a:t>Requirement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Pass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WACG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1488291"/>
                  </a:ext>
                </a:extLst>
              </a:tr>
              <a:tr h="15290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Accessibility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Requirement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Pass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Outfit" pitchFamily="2" charset="0"/>
                        </a:rPr>
                        <a:t>WACG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1714168"/>
                  </a:ext>
                </a:extLst>
              </a:tr>
              <a:tr h="15290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User Interface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Requirement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Pass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WACG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7297796"/>
                  </a:ext>
                </a:extLst>
              </a:tr>
            </a:tbl>
          </a:graphicData>
        </a:graphic>
      </p:graphicFrame>
      <p:sp>
        <p:nvSpPr>
          <p:cNvPr id="81" name="TextBox 16">
            <a:extLst>
              <a:ext uri="{FF2B5EF4-FFF2-40B4-BE49-F238E27FC236}">
                <a16:creationId xmlns:a16="http://schemas.microsoft.com/office/drawing/2014/main" id="{7BC8B53C-2AF9-B940-7C8A-75FC7FA28E5E}"/>
              </a:ext>
            </a:extLst>
          </p:cNvPr>
          <p:cNvSpPr txBox="1"/>
          <p:nvPr/>
        </p:nvSpPr>
        <p:spPr>
          <a:xfrm>
            <a:off x="295569" y="8037263"/>
            <a:ext cx="204010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Usability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A913CBDF-4E6E-9786-96A5-4907623E370C}"/>
              </a:ext>
            </a:extLst>
          </p:cNvPr>
          <p:cNvPicPr>
            <a:picLocks noChangeAspect="1"/>
          </p:cNvPicPr>
          <p:nvPr/>
        </p:nvPicPr>
        <p:blipFill>
          <a:blip r:embed="rId1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9900" r="10291"/>
          <a:stretch>
            <a:fillRect/>
          </a:stretch>
        </p:blipFill>
        <p:spPr>
          <a:xfrm>
            <a:off x="1090184" y="7213019"/>
            <a:ext cx="584186" cy="73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728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BBFB0C-0059-609E-C035-A8FEC11DE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DB66A553-47E5-4BC3-9369-DF51F1436BEF}"/>
              </a:ext>
            </a:extLst>
          </p:cNvPr>
          <p:cNvSpPr txBox="1"/>
          <p:nvPr/>
        </p:nvSpPr>
        <p:spPr>
          <a:xfrm>
            <a:off x="0" y="-110040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Requirement &amp; Constraints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07A2177-DFAA-BB0D-B710-33531FC7F2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067907"/>
              </p:ext>
            </p:extLst>
          </p:nvPr>
        </p:nvGraphicFramePr>
        <p:xfrm>
          <a:off x="2414977" y="1066729"/>
          <a:ext cx="927740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4043">
                  <a:extLst>
                    <a:ext uri="{9D8B030D-6E8A-4147-A177-3AD203B41FA5}">
                      <a16:colId xmlns:a16="http://schemas.microsoft.com/office/drawing/2014/main" val="2601158603"/>
                    </a:ext>
                  </a:extLst>
                </a:gridCol>
                <a:gridCol w="3129520">
                  <a:extLst>
                    <a:ext uri="{9D8B030D-6E8A-4147-A177-3AD203B41FA5}">
                      <a16:colId xmlns:a16="http://schemas.microsoft.com/office/drawing/2014/main" val="2694850680"/>
                    </a:ext>
                  </a:extLst>
                </a:gridCol>
                <a:gridCol w="1414466">
                  <a:extLst>
                    <a:ext uri="{9D8B030D-6E8A-4147-A177-3AD203B41FA5}">
                      <a16:colId xmlns:a16="http://schemas.microsoft.com/office/drawing/2014/main" val="4219863395"/>
                    </a:ext>
                  </a:extLst>
                </a:gridCol>
                <a:gridCol w="1657829">
                  <a:extLst>
                    <a:ext uri="{9D8B030D-6E8A-4147-A177-3AD203B41FA5}">
                      <a16:colId xmlns:a16="http://schemas.microsoft.com/office/drawing/2014/main" val="3001049488"/>
                    </a:ext>
                  </a:extLst>
                </a:gridCol>
                <a:gridCol w="1261542">
                  <a:extLst>
                    <a:ext uri="{9D8B030D-6E8A-4147-A177-3AD203B41FA5}">
                      <a16:colId xmlns:a16="http://schemas.microsoft.com/office/drawing/2014/main" val="3183897918"/>
                    </a:ext>
                  </a:extLst>
                </a:gridCol>
              </a:tblGrid>
              <a:tr h="15290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Criteria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Requirement or Constraint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Goal Value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Negotiability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Standard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448272"/>
                  </a:ext>
                </a:extLst>
              </a:tr>
              <a:tr h="152902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Outfit" pitchFamily="2" charset="0"/>
                          <a:ea typeface="+mn-ea"/>
                          <a:cs typeface="+mn-cs"/>
                        </a:rPr>
                        <a:t>Interpretability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Outfit" pitchFamily="2" charset="0"/>
                          <a:ea typeface="+mn-ea"/>
                          <a:cs typeface="+mn-cs"/>
                        </a:rPr>
                        <a:t>Requirement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Pass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WACG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1488291"/>
                  </a:ext>
                </a:extLst>
              </a:tr>
              <a:tr h="15290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Accessibility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Requirement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Pass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Outfit" pitchFamily="2" charset="0"/>
                        </a:rPr>
                        <a:t>WACG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1714168"/>
                  </a:ext>
                </a:extLst>
              </a:tr>
              <a:tr h="15290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User Interface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Requirement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Pass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WACG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7297796"/>
                  </a:ext>
                </a:extLst>
              </a:tr>
            </a:tbl>
          </a:graphicData>
        </a:graphic>
      </p:graphicFrame>
      <p:sp>
        <p:nvSpPr>
          <p:cNvPr id="15" name="TextBox 16">
            <a:extLst>
              <a:ext uri="{FF2B5EF4-FFF2-40B4-BE49-F238E27FC236}">
                <a16:creationId xmlns:a16="http://schemas.microsoft.com/office/drawing/2014/main" id="{450335EC-5896-67FA-9FB1-ECDA2BAE2990}"/>
              </a:ext>
            </a:extLst>
          </p:cNvPr>
          <p:cNvSpPr txBox="1"/>
          <p:nvPr/>
        </p:nvSpPr>
        <p:spPr>
          <a:xfrm>
            <a:off x="295569" y="1948976"/>
            <a:ext cx="204010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Usability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C5777-709C-1417-BD23-EBE3CC1B3181}"/>
              </a:ext>
            </a:extLst>
          </p:cNvPr>
          <p:cNvSpPr txBox="1"/>
          <p:nvPr/>
        </p:nvSpPr>
        <p:spPr>
          <a:xfrm>
            <a:off x="390992" y="2985622"/>
            <a:ext cx="342989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Calibri"/>
                <a:cs typeface="Calibri"/>
              </a:rPr>
              <a:t>All content is interpretable,</a:t>
            </a:r>
            <a:r>
              <a:rPr lang="en-US" sz="1600" dirty="0">
                <a:solidFill>
                  <a:prstClr val="white"/>
                </a:solidFill>
                <a:latin typeface="Outfit" pitchFamily="2" charset="0"/>
                <a:ea typeface="Calibri"/>
                <a:cs typeface="Calibri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Calibri"/>
                <a:cs typeface="Calibri"/>
              </a:rPr>
              <a:t>maintains appropriate color contrast, and uses text </a:t>
            </a:r>
            <a:r>
              <a:rPr lang="en-US" sz="1600" dirty="0">
                <a:solidFill>
                  <a:prstClr val="white"/>
                </a:solidFill>
                <a:latin typeface="Outfit" pitchFamily="2" charset="0"/>
                <a:ea typeface="Calibri"/>
                <a:cs typeface="Calibri"/>
              </a:rPr>
              <a:t>for UI feedback.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5EE9CF-EDDB-5207-7019-983053F4E7D6}"/>
              </a:ext>
            </a:extLst>
          </p:cNvPr>
          <p:cNvSpPr txBox="1"/>
          <p:nvPr/>
        </p:nvSpPr>
        <p:spPr>
          <a:xfrm>
            <a:off x="441477" y="2640870"/>
            <a:ext cx="3328924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Neue Machina Ultra-Bold"/>
                <a:cs typeface="Neue Machina Ultra-Bold"/>
                <a:sym typeface="Neue Machina Ultra-Bold"/>
              </a:rPr>
              <a:t>Interpretability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06F382-04B3-A137-0685-74668B2907F8}"/>
              </a:ext>
            </a:extLst>
          </p:cNvPr>
          <p:cNvSpPr txBox="1"/>
          <p:nvPr/>
        </p:nvSpPr>
        <p:spPr>
          <a:xfrm>
            <a:off x="4378759" y="2640870"/>
            <a:ext cx="3328924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Neue Machina Ultra-Bold"/>
                <a:cs typeface="Neue Machina Ultra-Bold"/>
                <a:sym typeface="Neue Machina Ultra-Bold"/>
              </a:rPr>
              <a:t>Accessibility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87C4A0-CEF5-7BE7-561A-1A5F63E36FBE}"/>
              </a:ext>
            </a:extLst>
          </p:cNvPr>
          <p:cNvSpPr txBox="1"/>
          <p:nvPr/>
        </p:nvSpPr>
        <p:spPr>
          <a:xfrm>
            <a:off x="8217545" y="2640870"/>
            <a:ext cx="3328924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Neue Machina Ultra-Bold"/>
                <a:cs typeface="Neue Machina Ultra-Bold"/>
                <a:sym typeface="Neue Machina Ultra-Bold"/>
              </a:rPr>
              <a:t>User Interface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955DFD-A90B-80B2-914F-B422DF772006}"/>
              </a:ext>
            </a:extLst>
          </p:cNvPr>
          <p:cNvSpPr txBox="1"/>
          <p:nvPr/>
        </p:nvSpPr>
        <p:spPr>
          <a:xfrm>
            <a:off x="4336454" y="2985622"/>
            <a:ext cx="341353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Calibri"/>
                <a:cs typeface="Calibri"/>
              </a:rPr>
              <a:t>App is usable with mouse or keyboard and is compatible with screen readers and assistive technologies.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73B92F-0328-CC41-FBAD-3B1C9601E86C}"/>
              </a:ext>
            </a:extLst>
          </p:cNvPr>
          <p:cNvSpPr txBox="1"/>
          <p:nvPr/>
        </p:nvSpPr>
        <p:spPr>
          <a:xfrm>
            <a:off x="8217545" y="2948647"/>
            <a:ext cx="332892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Calibri"/>
                <a:cs typeface="Calibri"/>
              </a:rPr>
              <a:t>Interface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Calibri"/>
                <a:cs typeface="Calibri"/>
              </a:rPr>
              <a:t>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Calibri"/>
                <a:cs typeface="Calibri"/>
              </a:rPr>
              <a:t>intuitive, and easy to navigate</a:t>
            </a:r>
            <a:r>
              <a:rPr lang="en-US" sz="1600" dirty="0">
                <a:solidFill>
                  <a:prstClr val="white"/>
                </a:solidFill>
                <a:latin typeface="Outfit" pitchFamily="2" charset="0"/>
                <a:ea typeface="Calibri"/>
                <a:cs typeface="Calibri"/>
              </a:rPr>
              <a:t>, with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Calibri"/>
                <a:cs typeface="Calibri"/>
              </a:rPr>
              <a:t>components clearly labeled.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1F7075F-3BB5-E182-D254-92E30677A6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678268"/>
              </p:ext>
            </p:extLst>
          </p:nvPr>
        </p:nvGraphicFramePr>
        <p:xfrm>
          <a:off x="2414978" y="3770456"/>
          <a:ext cx="9521636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4992">
                  <a:extLst>
                    <a:ext uri="{9D8B030D-6E8A-4147-A177-3AD203B41FA5}">
                      <a16:colId xmlns:a16="http://schemas.microsoft.com/office/drawing/2014/main" val="2601158603"/>
                    </a:ext>
                  </a:extLst>
                </a:gridCol>
                <a:gridCol w="3019743">
                  <a:extLst>
                    <a:ext uri="{9D8B030D-6E8A-4147-A177-3AD203B41FA5}">
                      <a16:colId xmlns:a16="http://schemas.microsoft.com/office/drawing/2014/main" val="2694850680"/>
                    </a:ext>
                  </a:extLst>
                </a:gridCol>
                <a:gridCol w="1611630">
                  <a:extLst>
                    <a:ext uri="{9D8B030D-6E8A-4147-A177-3AD203B41FA5}">
                      <a16:colId xmlns:a16="http://schemas.microsoft.com/office/drawing/2014/main" val="4219863395"/>
                    </a:ext>
                  </a:extLst>
                </a:gridCol>
                <a:gridCol w="1868805">
                  <a:extLst>
                    <a:ext uri="{9D8B030D-6E8A-4147-A177-3AD203B41FA5}">
                      <a16:colId xmlns:a16="http://schemas.microsoft.com/office/drawing/2014/main" val="3001049488"/>
                    </a:ext>
                  </a:extLst>
                </a:gridCol>
                <a:gridCol w="1176466">
                  <a:extLst>
                    <a:ext uri="{9D8B030D-6E8A-4147-A177-3AD203B41FA5}">
                      <a16:colId xmlns:a16="http://schemas.microsoft.com/office/drawing/2014/main" val="3183897918"/>
                    </a:ext>
                  </a:extLst>
                </a:gridCol>
              </a:tblGrid>
              <a:tr h="2300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Outfit" pitchFamily="2" charset="0"/>
                        </a:rPr>
                        <a:t>Criteria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Outfit" pitchFamily="2" charset="0"/>
                        </a:rPr>
                        <a:t>Requirement or Constraint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Outfit" pitchFamily="2" charset="0"/>
                        </a:rPr>
                        <a:t>Goal Value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Outfit" pitchFamily="2" charset="0"/>
                        </a:rPr>
                        <a:t>Negotiability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Outfit" pitchFamily="2" charset="0"/>
                        </a:rPr>
                        <a:t>Standard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448272"/>
                  </a:ext>
                </a:extLst>
              </a:tr>
              <a:tr h="2300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Outfit" pitchFamily="2" charset="0"/>
                        </a:rPr>
                        <a:t>Process 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Outfit" pitchFamily="2" charset="0"/>
                        </a:rPr>
                        <a:t>Requirement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2.50 sec/face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Outfit" pitchFamily="2" charset="0"/>
                        </a:rPr>
                        <a:t>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Outfit" pitchFamily="2" charset="0"/>
                        </a:rPr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1488291"/>
                  </a:ext>
                </a:extLst>
              </a:tr>
              <a:tr h="2300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Outfit" pitchFamily="2" charset="0"/>
                        </a:rPr>
                        <a:t>Site Start 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Requirement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Outfit" pitchFamily="2" charset="0"/>
                        </a:rPr>
                        <a:t>5 Seconds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1714168"/>
                  </a:ext>
                </a:extLst>
              </a:tr>
              <a:tr h="2300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Outfit" pitchFamily="2" charset="0"/>
                        </a:rPr>
                        <a:t>Resource Usage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Outfit" pitchFamily="2" charset="0"/>
                        </a:rPr>
                        <a:t>Constraint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Outfit" pitchFamily="2" charset="0"/>
                        </a:rPr>
                        <a:t>&lt; 128 RAM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Non-Negotiable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ISIP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7297796"/>
                  </a:ext>
                </a:extLst>
              </a:tr>
              <a:tr h="2300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Outfit" pitchFamily="2" charset="0"/>
                        </a:rPr>
                        <a:t>Generalizability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Requirement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0750116"/>
                  </a:ext>
                </a:extLst>
              </a:tr>
            </a:tbl>
          </a:graphicData>
        </a:graphic>
      </p:graphicFrame>
      <p:sp>
        <p:nvSpPr>
          <p:cNvPr id="13" name="TextBox 16">
            <a:extLst>
              <a:ext uri="{FF2B5EF4-FFF2-40B4-BE49-F238E27FC236}">
                <a16:creationId xmlns:a16="http://schemas.microsoft.com/office/drawing/2014/main" id="{A733CBB7-3BF2-3A32-51C6-229AF064106B}"/>
              </a:ext>
            </a:extLst>
          </p:cNvPr>
          <p:cNvSpPr txBox="1"/>
          <p:nvPr/>
        </p:nvSpPr>
        <p:spPr>
          <a:xfrm>
            <a:off x="136660" y="5060721"/>
            <a:ext cx="2199015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Efficiency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67630E9-C1D8-4765-0945-56C96018D8CA}"/>
              </a:ext>
            </a:extLst>
          </p:cNvPr>
          <p:cNvSpPr>
            <a:spLocks noGrp="1"/>
          </p:cNvSpPr>
          <p:nvPr/>
        </p:nvSpPr>
        <p:spPr>
          <a:xfrm>
            <a:off x="289632" y="5645426"/>
            <a:ext cx="2769476" cy="441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Aptos" panose="0211000402020202020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Aptos" panose="0211000402020202020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Aptos" panose="0211000402020202020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Algorithm Process Time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776080B-F591-EB18-6028-1745C4667A69}"/>
              </a:ext>
            </a:extLst>
          </p:cNvPr>
          <p:cNvSpPr>
            <a:spLocks noGrp="1"/>
          </p:cNvSpPr>
          <p:nvPr/>
        </p:nvSpPr>
        <p:spPr>
          <a:xfrm>
            <a:off x="3615672" y="5645426"/>
            <a:ext cx="2121990" cy="441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Aptos" panose="0211000402020202020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Aptos" panose="0211000402020202020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Aptos" panose="0211000402020202020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Website boot time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D56137E-C2F9-298E-53BA-6EA5D97487A1}"/>
              </a:ext>
            </a:extLst>
          </p:cNvPr>
          <p:cNvSpPr>
            <a:spLocks noGrp="1"/>
          </p:cNvSpPr>
          <p:nvPr/>
        </p:nvSpPr>
        <p:spPr>
          <a:xfrm>
            <a:off x="6458741" y="5645426"/>
            <a:ext cx="2285858" cy="441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Aptos" panose="0211000402020202020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Aptos" panose="0211000402020202020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Aptos" panose="0211000402020202020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Resource Usage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C8ADC55-4B2A-99FC-3EE7-A56F344E2875}"/>
              </a:ext>
            </a:extLst>
          </p:cNvPr>
          <p:cNvSpPr>
            <a:spLocks noGrp="1"/>
          </p:cNvSpPr>
          <p:nvPr/>
        </p:nvSpPr>
        <p:spPr>
          <a:xfrm>
            <a:off x="9372035" y="5645426"/>
            <a:ext cx="2253098" cy="441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Aptos" panose="0211000402020202020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Aptos" panose="0211000402020202020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Aptos" panose="0211000402020202020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Generalizability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0649DC-CAAE-E25B-DD40-9DD7C33C06B5}"/>
              </a:ext>
            </a:extLst>
          </p:cNvPr>
          <p:cNvSpPr txBox="1"/>
          <p:nvPr/>
        </p:nvSpPr>
        <p:spPr>
          <a:xfrm>
            <a:off x="3369221" y="5978606"/>
            <a:ext cx="2614890" cy="7848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/>
                <a:ea typeface="Calibri"/>
                <a:cs typeface="Calibri"/>
              </a:rPr>
              <a:t>Our website should be readily </a:t>
            </a:r>
            <a:r>
              <a:rPr lang="en-US" sz="1500" dirty="0">
                <a:solidFill>
                  <a:srgbClr val="FFFFFF"/>
                </a:solidFill>
                <a:latin typeface="Outfit"/>
                <a:ea typeface="Calibri"/>
                <a:cs typeface="Calibri"/>
              </a:rPr>
              <a:t>live and accessible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/>
                <a:ea typeface="Calibri"/>
                <a:cs typeface="Calibri"/>
              </a:rPr>
              <a:t>,</a:t>
            </a:r>
            <a:r>
              <a:rPr kumimoji="0" lang="en-US" sz="1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/>
                <a:ea typeface="Calibri"/>
                <a:cs typeface="Calibri"/>
              </a:rPr>
              <a:t>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/>
                <a:ea typeface="Calibri"/>
                <a:cs typeface="Calibri"/>
              </a:rPr>
              <a:t>hosted on the ISIP server</a:t>
            </a:r>
            <a:r>
              <a:rPr lang="en-US" sz="1500" noProof="0" dirty="0">
                <a:solidFill>
                  <a:srgbClr val="FFFFFF"/>
                </a:solidFill>
                <a:latin typeface="Outfit"/>
                <a:ea typeface="Calibri"/>
                <a:cs typeface="Calibri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05DC1D-6096-597D-BCD5-AEAE6733C72D}"/>
              </a:ext>
            </a:extLst>
          </p:cNvPr>
          <p:cNvSpPr txBox="1"/>
          <p:nvPr/>
        </p:nvSpPr>
        <p:spPr>
          <a:xfrm>
            <a:off x="6294224" y="5978605"/>
            <a:ext cx="2614890" cy="7848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algn="just">
              <a:defRPr/>
            </a:pPr>
            <a:r>
              <a:rPr lang="en-US" sz="1500" dirty="0">
                <a:solidFill>
                  <a:srgbClr val="FFFFFF"/>
                </a:solidFill>
                <a:latin typeface="Outfit"/>
                <a:ea typeface="Calibri"/>
                <a:cs typeface="Calibri"/>
              </a:rPr>
              <a:t>Our application should use less than 128 GB of RAM on the Neuronix Cluster.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032411-6B1F-D564-7E9D-A594EB1F2CF6}"/>
              </a:ext>
            </a:extLst>
          </p:cNvPr>
          <p:cNvSpPr txBox="1"/>
          <p:nvPr/>
        </p:nvSpPr>
        <p:spPr>
          <a:xfrm>
            <a:off x="9191138" y="5978604"/>
            <a:ext cx="2614890" cy="7848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algn="just">
              <a:defRPr/>
            </a:pPr>
            <a:r>
              <a:rPr lang="en-US" sz="1500" dirty="0">
                <a:solidFill>
                  <a:srgbClr val="FFFFFF"/>
                </a:solidFill>
                <a:latin typeface="Outfit"/>
                <a:ea typeface="Calibri"/>
                <a:cs typeface="Calibri"/>
              </a:rPr>
              <a:t>The models should classify images from different DeepFake methods.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8A2977-7646-FBF0-1F6B-8188E7B1CC38}"/>
              </a:ext>
            </a:extLst>
          </p:cNvPr>
          <p:cNvSpPr txBox="1"/>
          <p:nvPr/>
        </p:nvSpPr>
        <p:spPr>
          <a:xfrm>
            <a:off x="366925" y="5978603"/>
            <a:ext cx="2614890" cy="7848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/>
                <a:ea typeface="Calibri"/>
                <a:cs typeface="Calibri"/>
              </a:rPr>
              <a:t>Our final algorithm classification time should below 2500 ms per face.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C00FD0-9DCE-019F-03B9-FEDF64D13DE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9900" r="10291"/>
          <a:stretch>
            <a:fillRect/>
          </a:stretch>
        </p:blipFill>
        <p:spPr>
          <a:xfrm>
            <a:off x="1090184" y="1124732"/>
            <a:ext cx="584186" cy="7319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69EDA5-3893-8462-9A3A-CAD64560AE4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304" y="4178175"/>
            <a:ext cx="802002" cy="802002"/>
          </a:xfrm>
          <a:prstGeom prst="rect">
            <a:avLst/>
          </a:prstGeom>
        </p:spPr>
      </p:pic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B3836EBE-19CE-3A95-1DB2-F18688907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608926"/>
              </p:ext>
            </p:extLst>
          </p:nvPr>
        </p:nvGraphicFramePr>
        <p:xfrm>
          <a:off x="3419032" y="-5783599"/>
          <a:ext cx="8062210" cy="21525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7588">
                  <a:extLst>
                    <a:ext uri="{9D8B030D-6E8A-4147-A177-3AD203B41FA5}">
                      <a16:colId xmlns:a16="http://schemas.microsoft.com/office/drawing/2014/main" val="2601158603"/>
                    </a:ext>
                  </a:extLst>
                </a:gridCol>
                <a:gridCol w="1814059">
                  <a:extLst>
                    <a:ext uri="{9D8B030D-6E8A-4147-A177-3AD203B41FA5}">
                      <a16:colId xmlns:a16="http://schemas.microsoft.com/office/drawing/2014/main" val="2694850680"/>
                    </a:ext>
                  </a:extLst>
                </a:gridCol>
                <a:gridCol w="814705">
                  <a:extLst>
                    <a:ext uri="{9D8B030D-6E8A-4147-A177-3AD203B41FA5}">
                      <a16:colId xmlns:a16="http://schemas.microsoft.com/office/drawing/2014/main" val="4219863395"/>
                    </a:ext>
                  </a:extLst>
                </a:gridCol>
                <a:gridCol w="2205880">
                  <a:extLst>
                    <a:ext uri="{9D8B030D-6E8A-4147-A177-3AD203B41FA5}">
                      <a16:colId xmlns:a16="http://schemas.microsoft.com/office/drawing/2014/main" val="3001049488"/>
                    </a:ext>
                  </a:extLst>
                </a:gridCol>
                <a:gridCol w="1519978">
                  <a:extLst>
                    <a:ext uri="{9D8B030D-6E8A-4147-A177-3AD203B41FA5}">
                      <a16:colId xmlns:a16="http://schemas.microsoft.com/office/drawing/2014/main" val="3183897918"/>
                    </a:ext>
                  </a:extLst>
                </a:gridCol>
              </a:tblGrid>
              <a:tr h="58994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Criteria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Requirement</a:t>
                      </a:r>
                    </a:p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Constraint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Goal </a:t>
                      </a:r>
                    </a:p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Value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Negotiable / Non-Negotiable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Standard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448272"/>
                  </a:ext>
                </a:extLst>
              </a:tr>
              <a:tr h="26504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Accuracy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Requirement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95%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1488291"/>
                  </a:ext>
                </a:extLst>
              </a:tr>
              <a:tr h="265042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Precision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Outfit" pitchFamily="2" charset="0"/>
                        </a:rPr>
                        <a:t>Requirement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Outfit" pitchFamily="2" charset="0"/>
                        </a:rPr>
                        <a:t>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Outfit" pitchFamily="2" charset="0"/>
                        </a:rPr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1714168"/>
                  </a:ext>
                </a:extLst>
              </a:tr>
              <a:tr h="265042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Recall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Outfit" pitchFamily="2" charset="0"/>
                        </a:rPr>
                        <a:t>Requirement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85%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Outfit" pitchFamily="2" charset="0"/>
                        </a:rPr>
                        <a:t>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Outfit" pitchFamily="2" charset="0"/>
                        </a:rPr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7297796"/>
                  </a:ext>
                </a:extLst>
              </a:tr>
              <a:tr h="415143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F1 Score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Outfit" pitchFamily="2" charset="0"/>
                        </a:rPr>
                        <a:t>Requirement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85%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Outfit" pitchFamily="2" charset="0"/>
                        </a:rPr>
                        <a:t>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0750116"/>
                  </a:ext>
                </a:extLst>
              </a:tr>
            </a:tbl>
          </a:graphicData>
        </a:graphic>
      </p:graphicFrame>
      <p:sp>
        <p:nvSpPr>
          <p:cNvPr id="29" name="TextBox 7">
            <a:extLst>
              <a:ext uri="{FF2B5EF4-FFF2-40B4-BE49-F238E27FC236}">
                <a16:creationId xmlns:a16="http://schemas.microsoft.com/office/drawing/2014/main" id="{9AC99A6D-81E7-093E-FEC5-90816A409BA9}"/>
              </a:ext>
            </a:extLst>
          </p:cNvPr>
          <p:cNvSpPr txBox="1"/>
          <p:nvPr/>
        </p:nvSpPr>
        <p:spPr>
          <a:xfrm>
            <a:off x="0" y="-7007008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Requirement &amp; Constraints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172A25B-2BBD-5457-F74D-FB96446BF7E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0404" y="-5867595"/>
            <a:ext cx="1014701" cy="1014701"/>
          </a:xfrm>
          <a:prstGeom prst="rect">
            <a:avLst/>
          </a:prstGeom>
        </p:spPr>
      </p:pic>
      <p:sp>
        <p:nvSpPr>
          <p:cNvPr id="31" name="TextBox 9">
            <a:extLst>
              <a:ext uri="{FF2B5EF4-FFF2-40B4-BE49-F238E27FC236}">
                <a16:creationId xmlns:a16="http://schemas.microsoft.com/office/drawing/2014/main" id="{FB180DA7-286D-5A26-2CDB-3C760578AC2B}"/>
              </a:ext>
            </a:extLst>
          </p:cNvPr>
          <p:cNvSpPr txBox="1"/>
          <p:nvPr/>
        </p:nvSpPr>
        <p:spPr>
          <a:xfrm>
            <a:off x="352303" y="-4412153"/>
            <a:ext cx="2870902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Times New Roman" panose="02020603050405020304" pitchFamily="18" charset="0"/>
              </a:rPr>
              <a:t>Measuring how correctly our solution distinguishes real from fake content across datasets.</a:t>
            </a:r>
          </a:p>
        </p:txBody>
      </p:sp>
      <p:sp>
        <p:nvSpPr>
          <p:cNvPr id="32" name="TextBox 16">
            <a:extLst>
              <a:ext uri="{FF2B5EF4-FFF2-40B4-BE49-F238E27FC236}">
                <a16:creationId xmlns:a16="http://schemas.microsoft.com/office/drawing/2014/main" id="{E88B6646-CD63-8BB8-44A4-998EDF92568B}"/>
              </a:ext>
            </a:extLst>
          </p:cNvPr>
          <p:cNvSpPr txBox="1"/>
          <p:nvPr/>
        </p:nvSpPr>
        <p:spPr>
          <a:xfrm>
            <a:off x="287937" y="-4769248"/>
            <a:ext cx="2999634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Performance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54211F5D-638B-7803-4AC5-EE851DBA82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2232236"/>
              </p:ext>
            </p:extLst>
          </p:nvPr>
        </p:nvGraphicFramePr>
        <p:xfrm>
          <a:off x="359078" y="-3357544"/>
          <a:ext cx="5761651" cy="8981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4367">
                  <a:extLst>
                    <a:ext uri="{9D8B030D-6E8A-4147-A177-3AD203B41FA5}">
                      <a16:colId xmlns:a16="http://schemas.microsoft.com/office/drawing/2014/main" val="891258439"/>
                    </a:ext>
                  </a:extLst>
                </a:gridCol>
                <a:gridCol w="1829076">
                  <a:extLst>
                    <a:ext uri="{9D8B030D-6E8A-4147-A177-3AD203B41FA5}">
                      <a16:colId xmlns:a16="http://schemas.microsoft.com/office/drawing/2014/main" val="1800656759"/>
                    </a:ext>
                  </a:extLst>
                </a:gridCol>
                <a:gridCol w="2008208">
                  <a:extLst>
                    <a:ext uri="{9D8B030D-6E8A-4147-A177-3AD203B41FA5}">
                      <a16:colId xmlns:a16="http://schemas.microsoft.com/office/drawing/2014/main" val="1756451049"/>
                    </a:ext>
                  </a:extLst>
                </a:gridCol>
              </a:tblGrid>
              <a:tr h="326156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Actual / Predicted</a:t>
                      </a:r>
                      <a:endParaRPr lang="en-US" sz="1800" b="1" i="0" u="none" strike="noStrike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Predicted Real</a:t>
                      </a:r>
                      <a:endParaRPr lang="en-US" sz="1800" b="1" i="0" u="none" strike="noStrike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Predicted Fake</a:t>
                      </a:r>
                      <a:endParaRPr lang="en-US" sz="1800" b="1" i="0" u="none" strike="noStrike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1317863"/>
                  </a:ext>
                </a:extLst>
              </a:tr>
              <a:tr h="29515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Actual Real</a:t>
                      </a:r>
                      <a:endParaRPr lang="en-US" sz="1800" b="1" i="0" u="none" strike="noStrike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0" u="none" strike="noStrike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TP</a:t>
                      </a:r>
                      <a:endParaRPr lang="en-US" sz="1400" b="0">
                        <a:solidFill>
                          <a:schemeClr val="bg1"/>
                        </a:solidFill>
                        <a:effectLst/>
                        <a:latin typeface="Outfit" pitchFamily="2" charset="0"/>
                        <a:ea typeface="Times New Roman" panose="02020603050405020304" pitchFamily="18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FN</a:t>
                      </a:r>
                      <a:endParaRPr lang="en-US" sz="1400" b="0">
                        <a:solidFill>
                          <a:schemeClr val="bg1"/>
                        </a:solidFill>
                        <a:effectLst/>
                        <a:latin typeface="Outfit" pitchFamily="2" charset="0"/>
                        <a:ea typeface="Times New Roman" panose="02020603050405020304" pitchFamily="18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2200269"/>
                  </a:ext>
                </a:extLst>
              </a:tr>
              <a:tr h="10480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Actual Fake</a:t>
                      </a:r>
                      <a:endParaRPr lang="en-US" sz="1800" b="1" i="0" u="none" strike="noStrike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0" u="none" strike="noStrike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FP</a:t>
                      </a:r>
                      <a:endParaRPr lang="en-US" sz="1800" b="0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TN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4379080"/>
                  </a:ext>
                </a:extLst>
              </a:tr>
            </a:tbl>
          </a:graphicData>
        </a:graphic>
      </p:graphicFrame>
      <p:grpSp>
        <p:nvGrpSpPr>
          <p:cNvPr id="34" name="Group 33">
            <a:extLst>
              <a:ext uri="{FF2B5EF4-FFF2-40B4-BE49-F238E27FC236}">
                <a16:creationId xmlns:a16="http://schemas.microsoft.com/office/drawing/2014/main" id="{70EF306D-373A-5859-335B-6D8AF39454AD}"/>
              </a:ext>
            </a:extLst>
          </p:cNvPr>
          <p:cNvGrpSpPr/>
          <p:nvPr/>
        </p:nvGrpSpPr>
        <p:grpSpPr>
          <a:xfrm>
            <a:off x="3443679" y="-3015769"/>
            <a:ext cx="2356862" cy="521228"/>
            <a:chOff x="6013264" y="1898541"/>
            <a:chExt cx="2356862" cy="521228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E2A42B6-49F8-C54A-C2DB-112E26A07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30646" y="1908614"/>
              <a:ext cx="235518" cy="235516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ED67DA1-1A51-5747-0AB3-91D4084E2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277607" y="1920651"/>
              <a:ext cx="211442" cy="211442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6B9BA0C-679A-672B-A56F-8DBDA34AA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86115" y="2184253"/>
              <a:ext cx="235518" cy="235516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D0E0B30-44D2-5870-E0A4-2178C2EC5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28120" y="2183528"/>
              <a:ext cx="235518" cy="235516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39C5D83-5073-F3BB-87EF-89F6715A5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21633" y="1898541"/>
              <a:ext cx="248493" cy="248491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EA448AE-D0EC-3F17-E0C6-0FA480190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86115" y="1908612"/>
              <a:ext cx="235518" cy="235518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492195E-9686-DDCF-2A25-E5B296A1E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13264" y="2176521"/>
              <a:ext cx="235518" cy="235518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FFEE4D0-D1BB-A805-7672-036104242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277607" y="2189362"/>
              <a:ext cx="211442" cy="211442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42CE07A-7F08-0376-7FE6-D0D650F7E7CB}"/>
              </a:ext>
            </a:extLst>
          </p:cNvPr>
          <p:cNvGrpSpPr/>
          <p:nvPr/>
        </p:nvGrpSpPr>
        <p:grpSpPr>
          <a:xfrm>
            <a:off x="6475801" y="-3422388"/>
            <a:ext cx="1110929" cy="1147800"/>
            <a:chOff x="1097758" y="2725484"/>
            <a:chExt cx="1110929" cy="114780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F6FD2A7-6BC7-1A02-7BCA-B4506ABF2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96179" y="2725484"/>
              <a:ext cx="514086" cy="514086"/>
            </a:xfrm>
            <a:prstGeom prst="rect">
              <a:avLst/>
            </a:prstGeom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1966486-5511-F6E9-DB9E-F936DF1F0210}"/>
                </a:ext>
              </a:extLst>
            </p:cNvPr>
            <p:cNvGrpSpPr/>
            <p:nvPr/>
          </p:nvGrpSpPr>
          <p:grpSpPr>
            <a:xfrm>
              <a:off x="1097758" y="3294999"/>
              <a:ext cx="1110929" cy="578285"/>
              <a:chOff x="2640341" y="2708669"/>
              <a:chExt cx="1110929" cy="578285"/>
            </a:xfrm>
          </p:grpSpPr>
          <p:sp>
            <p:nvSpPr>
              <p:cNvPr id="46" name="Title 1">
                <a:extLst>
                  <a:ext uri="{FF2B5EF4-FFF2-40B4-BE49-F238E27FC236}">
                    <a16:creationId xmlns:a16="http://schemas.microsoft.com/office/drawing/2014/main" id="{BEB8ECA6-939A-39E4-E151-9B75A25DE7C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65316" y="2708669"/>
                <a:ext cx="860978" cy="272054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Cambria Math" panose="02040503050406030204" pitchFamily="18" charset="0"/>
                    <a:cs typeface="+mj-cs"/>
                  </a:rPr>
                  <a:t>True (T)</a:t>
                </a:r>
              </a:p>
            </p:txBody>
          </p:sp>
          <p:sp>
            <p:nvSpPr>
              <p:cNvPr id="47" name="Title 1">
                <a:extLst>
                  <a:ext uri="{FF2B5EF4-FFF2-40B4-BE49-F238E27FC236}">
                    <a16:creationId xmlns:a16="http://schemas.microsoft.com/office/drawing/2014/main" id="{8EAA7211-BA79-9B95-715A-65FB7F1C4E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93758" y="2861784"/>
                <a:ext cx="804095" cy="272055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Cambria Math" panose="02040503050406030204" pitchFamily="18" charset="0"/>
                    <a:cs typeface="+mj-cs"/>
                  </a:rPr>
                  <a:t>correct </a:t>
                </a:r>
              </a:p>
            </p:txBody>
          </p:sp>
          <p:sp>
            <p:nvSpPr>
              <p:cNvPr id="48" name="Title 1">
                <a:extLst>
                  <a:ext uri="{FF2B5EF4-FFF2-40B4-BE49-F238E27FC236}">
                    <a16:creationId xmlns:a16="http://schemas.microsoft.com/office/drawing/2014/main" id="{93171B7F-AAFB-9294-F577-EE5714DA11B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40341" y="3014899"/>
                <a:ext cx="1110929" cy="272055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Cambria Math" panose="02040503050406030204" pitchFamily="18" charset="0"/>
                    <a:cs typeface="+mj-cs"/>
                  </a:rPr>
                  <a:t>classification </a:t>
                </a: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CEFCA96-7F8D-690C-52A0-E25B0A92316A}"/>
              </a:ext>
            </a:extLst>
          </p:cNvPr>
          <p:cNvGrpSpPr/>
          <p:nvPr/>
        </p:nvGrpSpPr>
        <p:grpSpPr>
          <a:xfrm>
            <a:off x="7719513" y="-3417151"/>
            <a:ext cx="1110929" cy="1127019"/>
            <a:chOff x="2550477" y="2746264"/>
            <a:chExt cx="1110929" cy="112701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3520555-E922-2FE7-D467-A0D1AD6C84A0}"/>
                </a:ext>
              </a:extLst>
            </p:cNvPr>
            <p:cNvGrpSpPr/>
            <p:nvPr/>
          </p:nvGrpSpPr>
          <p:grpSpPr>
            <a:xfrm>
              <a:off x="2550477" y="3294998"/>
              <a:ext cx="1110929" cy="578285"/>
              <a:chOff x="4478565" y="2708669"/>
              <a:chExt cx="1110929" cy="578285"/>
            </a:xfrm>
          </p:grpSpPr>
          <p:sp>
            <p:nvSpPr>
              <p:cNvPr id="52" name="Title 1">
                <a:extLst>
                  <a:ext uri="{FF2B5EF4-FFF2-40B4-BE49-F238E27FC236}">
                    <a16:creationId xmlns:a16="http://schemas.microsoft.com/office/drawing/2014/main" id="{15634681-378A-57E7-05FD-0E9B0EE19E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48438" y="2708669"/>
                <a:ext cx="971182" cy="272054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Cambria Math" panose="02040503050406030204" pitchFamily="18" charset="0"/>
                    <a:cs typeface="+mj-cs"/>
                  </a:rPr>
                  <a:t>False (F)</a:t>
                </a:r>
              </a:p>
            </p:txBody>
          </p:sp>
          <p:sp>
            <p:nvSpPr>
              <p:cNvPr id="53" name="Title 1">
                <a:extLst>
                  <a:ext uri="{FF2B5EF4-FFF2-40B4-BE49-F238E27FC236}">
                    <a16:creationId xmlns:a16="http://schemas.microsoft.com/office/drawing/2014/main" id="{973E7336-1B9F-DF2A-F251-14E09CCA00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31982" y="2861784"/>
                <a:ext cx="804095" cy="272055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Cambria Math" panose="02040503050406030204" pitchFamily="18" charset="0"/>
                    <a:cs typeface="+mj-cs"/>
                  </a:rPr>
                  <a:t>incorrect </a:t>
                </a:r>
              </a:p>
            </p:txBody>
          </p:sp>
          <p:sp>
            <p:nvSpPr>
              <p:cNvPr id="54" name="Title 1">
                <a:extLst>
                  <a:ext uri="{FF2B5EF4-FFF2-40B4-BE49-F238E27FC236}">
                    <a16:creationId xmlns:a16="http://schemas.microsoft.com/office/drawing/2014/main" id="{FDDE6CC3-16AE-7307-BBDA-2079D87805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8565" y="3014899"/>
                <a:ext cx="1110929" cy="272055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Cambria Math" panose="02040503050406030204" pitchFamily="18" charset="0"/>
                    <a:cs typeface="+mj-cs"/>
                  </a:rPr>
                  <a:t>classification </a:t>
                </a: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FB5D81E2-DCE1-1C6C-E5B9-B57BA27BD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61495" y="2746264"/>
              <a:ext cx="488893" cy="488893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38EC986-B18C-A852-E429-63E3AA6EE5D5}"/>
              </a:ext>
            </a:extLst>
          </p:cNvPr>
          <p:cNvGrpSpPr/>
          <p:nvPr/>
        </p:nvGrpSpPr>
        <p:grpSpPr>
          <a:xfrm>
            <a:off x="8963225" y="-3415803"/>
            <a:ext cx="1280714" cy="1127816"/>
            <a:chOff x="3428603" y="2762554"/>
            <a:chExt cx="1280714" cy="1127816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4F7FB9A-6D2B-15E2-FE8A-233EE0B9A709}"/>
                </a:ext>
              </a:extLst>
            </p:cNvPr>
            <p:cNvGrpSpPr/>
            <p:nvPr/>
          </p:nvGrpSpPr>
          <p:grpSpPr>
            <a:xfrm>
              <a:off x="3428603" y="3312085"/>
              <a:ext cx="1280714" cy="578285"/>
              <a:chOff x="6356871" y="2708669"/>
              <a:chExt cx="1280714" cy="578285"/>
            </a:xfrm>
          </p:grpSpPr>
          <p:sp>
            <p:nvSpPr>
              <p:cNvPr id="58" name="Title 1">
                <a:extLst>
                  <a:ext uri="{FF2B5EF4-FFF2-40B4-BE49-F238E27FC236}">
                    <a16:creationId xmlns:a16="http://schemas.microsoft.com/office/drawing/2014/main" id="{29AB9FB6-C31B-C0B8-9897-C691496F2B9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56871" y="2708669"/>
                <a:ext cx="1280714" cy="272054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Cambria Math" panose="02040503050406030204" pitchFamily="18" charset="0"/>
                    <a:cs typeface="+mj-cs"/>
                  </a:rPr>
                  <a:t>Positive (P)</a:t>
                </a:r>
              </a:p>
            </p:txBody>
          </p:sp>
          <p:sp>
            <p:nvSpPr>
              <p:cNvPr id="59" name="Title 1">
                <a:extLst>
                  <a:ext uri="{FF2B5EF4-FFF2-40B4-BE49-F238E27FC236}">
                    <a16:creationId xmlns:a16="http://schemas.microsoft.com/office/drawing/2014/main" id="{4D02F6BD-C527-81BA-4DFB-0C4DBA3E4C4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95181" y="2861784"/>
                <a:ext cx="804095" cy="272055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Cambria Math" panose="02040503050406030204" pitchFamily="18" charset="0"/>
                    <a:cs typeface="+mj-cs"/>
                  </a:rPr>
                  <a:t>real </a:t>
                </a:r>
              </a:p>
            </p:txBody>
          </p:sp>
          <p:sp>
            <p:nvSpPr>
              <p:cNvPr id="60" name="Title 1">
                <a:extLst>
                  <a:ext uri="{FF2B5EF4-FFF2-40B4-BE49-F238E27FC236}">
                    <a16:creationId xmlns:a16="http://schemas.microsoft.com/office/drawing/2014/main" id="{06F56AB8-BF26-9FB9-BA80-A62EAEFD646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41764" y="3014899"/>
                <a:ext cx="1110929" cy="272055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Cambria Math" panose="02040503050406030204" pitchFamily="18" charset="0"/>
                    <a:cs typeface="+mj-cs"/>
                  </a:rPr>
                  <a:t>image </a:t>
                </a:r>
              </a:p>
            </p:txBody>
          </p:sp>
        </p:grp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AE68E20B-1F72-8437-63BC-E23A9065D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833704" y="2762554"/>
              <a:ext cx="470513" cy="470513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7046D28-3D8E-D6A3-B07D-9055164EB926}"/>
              </a:ext>
            </a:extLst>
          </p:cNvPr>
          <p:cNvGrpSpPr/>
          <p:nvPr/>
        </p:nvGrpSpPr>
        <p:grpSpPr>
          <a:xfrm>
            <a:off x="10376722" y="-3416145"/>
            <a:ext cx="1367638" cy="1128408"/>
            <a:chOff x="4560712" y="2744059"/>
            <a:chExt cx="1367638" cy="1128408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8AF4C8BC-CC39-E5B0-6D1F-03EB6002F70B}"/>
                </a:ext>
              </a:extLst>
            </p:cNvPr>
            <p:cNvGrpSpPr/>
            <p:nvPr/>
          </p:nvGrpSpPr>
          <p:grpSpPr>
            <a:xfrm>
              <a:off x="4560712" y="3294182"/>
              <a:ext cx="1367638" cy="578285"/>
              <a:chOff x="8387535" y="2708669"/>
              <a:chExt cx="1367638" cy="578285"/>
            </a:xfrm>
          </p:grpSpPr>
          <p:sp>
            <p:nvSpPr>
              <p:cNvPr id="64" name="Title 1">
                <a:extLst>
                  <a:ext uri="{FF2B5EF4-FFF2-40B4-BE49-F238E27FC236}">
                    <a16:creationId xmlns:a16="http://schemas.microsoft.com/office/drawing/2014/main" id="{19882783-DACA-40DA-29D1-7BF4CC71F0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7535" y="2708669"/>
                <a:ext cx="1367638" cy="272054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Cambria Math" panose="02040503050406030204" pitchFamily="18" charset="0"/>
                    <a:cs typeface="+mj-cs"/>
                  </a:rPr>
                  <a:t>Negative (N)</a:t>
                </a:r>
              </a:p>
            </p:txBody>
          </p:sp>
          <p:sp>
            <p:nvSpPr>
              <p:cNvPr id="65" name="Title 1">
                <a:extLst>
                  <a:ext uri="{FF2B5EF4-FFF2-40B4-BE49-F238E27FC236}">
                    <a16:creationId xmlns:a16="http://schemas.microsoft.com/office/drawing/2014/main" id="{23229C4D-EF48-AB9A-A86C-8DF059B1CD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69307" y="2861784"/>
                <a:ext cx="804095" cy="272055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Cambria Math" panose="02040503050406030204" pitchFamily="18" charset="0"/>
                    <a:cs typeface="+mj-cs"/>
                  </a:rPr>
                  <a:t>fake</a:t>
                </a:r>
              </a:p>
            </p:txBody>
          </p:sp>
          <p:sp>
            <p:nvSpPr>
              <p:cNvPr id="66" name="Title 1">
                <a:extLst>
                  <a:ext uri="{FF2B5EF4-FFF2-40B4-BE49-F238E27FC236}">
                    <a16:creationId xmlns:a16="http://schemas.microsoft.com/office/drawing/2014/main" id="{F5D32F96-D410-1F92-E14E-64836A833F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15890" y="3014899"/>
                <a:ext cx="1110929" cy="272055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Cambria Math" panose="02040503050406030204" pitchFamily="18" charset="0"/>
                    <a:cs typeface="+mj-cs"/>
                  </a:rPr>
                  <a:t>image </a:t>
                </a:r>
              </a:p>
            </p:txBody>
          </p:sp>
        </p:grp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DEC326BD-6F03-1781-710A-C9EDB10E2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87488" y="2744059"/>
              <a:ext cx="514086" cy="514086"/>
            </a:xfrm>
            <a:prstGeom prst="rect">
              <a:avLst/>
            </a:prstGeom>
          </p:spPr>
        </p:pic>
      </p:grp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88315D7D-CFAE-23B2-FECF-AA04C714714F}"/>
              </a:ext>
            </a:extLst>
          </p:cNvPr>
          <p:cNvSpPr>
            <a:spLocks noGrp="1"/>
          </p:cNvSpPr>
          <p:nvPr/>
        </p:nvSpPr>
        <p:spPr>
          <a:xfrm>
            <a:off x="869534" y="-2122432"/>
            <a:ext cx="1702609" cy="523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Aptos" panose="0211000402020202020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Aptos" panose="0211000402020202020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Aptos" panose="0211000402020202020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Accuracy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8" name="Content Placeholder 2">
                <a:extLst>
                  <a:ext uri="{FF2B5EF4-FFF2-40B4-BE49-F238E27FC236}">
                    <a16:creationId xmlns:a16="http://schemas.microsoft.com/office/drawing/2014/main" id="{3C983D6E-DFD1-DCC0-453E-DEA3486B22DE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639571" y="-1660779"/>
                <a:ext cx="2162534" cy="55412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𝑇𝑃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𝑇𝑁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𝑇𝑃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𝐹𝑃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𝑇𝑁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𝐹𝑁</m:t>
                          </m:r>
                        </m:den>
                      </m:f>
                    </m:oMath>
                  </m:oMathPara>
                </a14:m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68" name="Content Placeholder 2">
                <a:extLst>
                  <a:ext uri="{FF2B5EF4-FFF2-40B4-BE49-F238E27FC236}">
                    <a16:creationId xmlns:a16="http://schemas.microsoft.com/office/drawing/2014/main" id="{3C983D6E-DFD1-DCC0-453E-DEA3486B22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571" y="-1660779"/>
                <a:ext cx="2162534" cy="554126"/>
              </a:xfrm>
              <a:prstGeom prst="rect">
                <a:avLst/>
              </a:prstGeom>
              <a:blipFill>
                <a:blip r:embed="rId17"/>
                <a:stretch>
                  <a:fillRect l="-5070" r="-1972" b="-11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>
            <a:extLst>
              <a:ext uri="{FF2B5EF4-FFF2-40B4-BE49-F238E27FC236}">
                <a16:creationId xmlns:a16="http://schemas.microsoft.com/office/drawing/2014/main" id="{03EFA74D-8BC2-3C64-E676-682C949D8864}"/>
              </a:ext>
            </a:extLst>
          </p:cNvPr>
          <p:cNvSpPr txBox="1"/>
          <p:nvPr/>
        </p:nvSpPr>
        <p:spPr>
          <a:xfrm>
            <a:off x="370508" y="-1082916"/>
            <a:ext cx="270066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How often the model classifies an image correctly</a:t>
            </a:r>
          </a:p>
        </p:txBody>
      </p:sp>
      <p:sp>
        <p:nvSpPr>
          <p:cNvPr id="70" name="Content Placeholder 2">
            <a:extLst>
              <a:ext uri="{FF2B5EF4-FFF2-40B4-BE49-F238E27FC236}">
                <a16:creationId xmlns:a16="http://schemas.microsoft.com/office/drawing/2014/main" id="{BA365B70-E653-B3D9-E95D-9AD0B60F5C7B}"/>
              </a:ext>
            </a:extLst>
          </p:cNvPr>
          <p:cNvSpPr>
            <a:spLocks noGrp="1"/>
          </p:cNvSpPr>
          <p:nvPr/>
        </p:nvSpPr>
        <p:spPr>
          <a:xfrm>
            <a:off x="3753361" y="-2122432"/>
            <a:ext cx="1702609" cy="523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Aptos" panose="0211000402020202020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Aptos" panose="0211000402020202020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Aptos" panose="0211000402020202020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Precision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1" name="Content Placeholder 2">
                <a:extLst>
                  <a:ext uri="{FF2B5EF4-FFF2-40B4-BE49-F238E27FC236}">
                    <a16:creationId xmlns:a16="http://schemas.microsoft.com/office/drawing/2014/main" id="{B9F2B37E-1D19-C3F8-682E-DB6D5AF4D077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3523398" y="-1660779"/>
                <a:ext cx="2162534" cy="55412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𝑇𝑃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𝑇𝑃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𝐹𝑃</m:t>
                          </m:r>
                        </m:den>
                      </m:f>
                    </m:oMath>
                  </m:oMathPara>
                </a14:m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71" name="Content Placeholder 2">
                <a:extLst>
                  <a:ext uri="{FF2B5EF4-FFF2-40B4-BE49-F238E27FC236}">
                    <a16:creationId xmlns:a16="http://schemas.microsoft.com/office/drawing/2014/main" id="{B9F2B37E-1D19-C3F8-682E-DB6D5AF4D0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3398" y="-1660779"/>
                <a:ext cx="2162534" cy="554126"/>
              </a:xfrm>
              <a:prstGeom prst="rect">
                <a:avLst/>
              </a:prstGeom>
              <a:blipFill>
                <a:blip r:embed="rId18"/>
                <a:stretch>
                  <a:fillRect l="-5070" b="-11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TextBox 71">
            <a:extLst>
              <a:ext uri="{FF2B5EF4-FFF2-40B4-BE49-F238E27FC236}">
                <a16:creationId xmlns:a16="http://schemas.microsoft.com/office/drawing/2014/main" id="{84145C19-6B2A-ADFC-51E6-385C2E2467FA}"/>
              </a:ext>
            </a:extLst>
          </p:cNvPr>
          <p:cNvSpPr txBox="1"/>
          <p:nvPr/>
        </p:nvSpPr>
        <p:spPr>
          <a:xfrm>
            <a:off x="3209406" y="-1082916"/>
            <a:ext cx="27905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Proportion of correct positive predictions to all positive cases</a:t>
            </a:r>
          </a:p>
        </p:txBody>
      </p: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2360C628-0F6E-E6B5-C7E3-6B6B1E5732D3}"/>
              </a:ext>
            </a:extLst>
          </p:cNvPr>
          <p:cNvSpPr>
            <a:spLocks noGrp="1"/>
          </p:cNvSpPr>
          <p:nvPr/>
        </p:nvSpPr>
        <p:spPr>
          <a:xfrm>
            <a:off x="6691145" y="-2122432"/>
            <a:ext cx="1702609" cy="523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Aptos" panose="0211000402020202020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Aptos" panose="0211000402020202020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Aptos" panose="0211000402020202020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Recall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4" name="Content Placeholder 2">
                <a:extLst>
                  <a:ext uri="{FF2B5EF4-FFF2-40B4-BE49-F238E27FC236}">
                    <a16:creationId xmlns:a16="http://schemas.microsoft.com/office/drawing/2014/main" id="{578EA735-0653-258A-221B-5D4755D3E526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6461182" y="-1660779"/>
                <a:ext cx="2162534" cy="55412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𝑇𝑃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𝑇𝑃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𝐹𝑁</m:t>
                          </m:r>
                        </m:den>
                      </m:f>
                    </m:oMath>
                  </m:oMathPara>
                </a14:m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74" name="Content Placeholder 2">
                <a:extLst>
                  <a:ext uri="{FF2B5EF4-FFF2-40B4-BE49-F238E27FC236}">
                    <a16:creationId xmlns:a16="http://schemas.microsoft.com/office/drawing/2014/main" id="{578EA735-0653-258A-221B-5D4755D3E5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1182" y="-1660779"/>
                <a:ext cx="2162534" cy="554126"/>
              </a:xfrm>
              <a:prstGeom prst="rect">
                <a:avLst/>
              </a:prstGeom>
              <a:blipFill>
                <a:blip r:embed="rId19"/>
                <a:stretch>
                  <a:fillRect l="-5070" b="-11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TextBox 74">
            <a:extLst>
              <a:ext uri="{FF2B5EF4-FFF2-40B4-BE49-F238E27FC236}">
                <a16:creationId xmlns:a16="http://schemas.microsoft.com/office/drawing/2014/main" id="{086430A6-D06C-E945-745F-46730FE13D97}"/>
              </a:ext>
            </a:extLst>
          </p:cNvPr>
          <p:cNvSpPr txBox="1"/>
          <p:nvPr/>
        </p:nvSpPr>
        <p:spPr>
          <a:xfrm>
            <a:off x="6147190" y="-1082916"/>
            <a:ext cx="27905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Proportion of positive cases correctly identified</a:t>
            </a:r>
          </a:p>
        </p:txBody>
      </p:sp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CAE8716E-D279-70E4-3699-9C9D8509DC32}"/>
              </a:ext>
            </a:extLst>
          </p:cNvPr>
          <p:cNvSpPr>
            <a:spLocks noGrp="1"/>
          </p:cNvSpPr>
          <p:nvPr/>
        </p:nvSpPr>
        <p:spPr>
          <a:xfrm>
            <a:off x="9682950" y="-2122432"/>
            <a:ext cx="1702609" cy="523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Aptos" panose="0211000402020202020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Aptos" panose="0211000402020202020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Aptos" panose="0211000402020202020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F1 Score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7" name="Content Placeholder 2">
                <a:extLst>
                  <a:ext uri="{FF2B5EF4-FFF2-40B4-BE49-F238E27FC236}">
                    <a16:creationId xmlns:a16="http://schemas.microsoft.com/office/drawing/2014/main" id="{7C6A3341-B1DF-BA95-06B2-DC5C0C772FCC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9452987" y="-1660779"/>
                <a:ext cx="2162534" cy="55412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𝑃𝑟𝑒𝑐𝑖𝑠𝑖𝑜𝑛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×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𝑅𝑒𝑐𝑎𝑙𝑙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𝑃𝑟𝑒𝑐𝑖𝑠𝑖𝑜𝑛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𝑅𝑒𝑐𝑎𝑙𝑙</m:t>
                          </m:r>
                        </m:den>
                      </m:f>
                    </m:oMath>
                  </m:oMathPara>
                </a14:m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77" name="Content Placeholder 2">
                <a:extLst>
                  <a:ext uri="{FF2B5EF4-FFF2-40B4-BE49-F238E27FC236}">
                    <a16:creationId xmlns:a16="http://schemas.microsoft.com/office/drawing/2014/main" id="{7C6A3341-B1DF-BA95-06B2-DC5C0C772F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987" y="-1660779"/>
                <a:ext cx="2162534" cy="554126"/>
              </a:xfrm>
              <a:prstGeom prst="rect">
                <a:avLst/>
              </a:prstGeom>
              <a:blipFill>
                <a:blip r:embed="rId20"/>
                <a:stretch>
                  <a:fillRect r="-1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TextBox 77">
            <a:extLst>
              <a:ext uri="{FF2B5EF4-FFF2-40B4-BE49-F238E27FC236}">
                <a16:creationId xmlns:a16="http://schemas.microsoft.com/office/drawing/2014/main" id="{49AC2128-78D4-A325-F678-E9969CE10E35}"/>
              </a:ext>
            </a:extLst>
          </p:cNvPr>
          <p:cNvSpPr txBox="1"/>
          <p:nvPr/>
        </p:nvSpPr>
        <p:spPr>
          <a:xfrm>
            <a:off x="9138995" y="-1082916"/>
            <a:ext cx="27905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Combines precision and recall into a balanced metric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8B6DDEC-FB68-486D-377D-878EE31F3DAB}"/>
              </a:ext>
            </a:extLst>
          </p:cNvPr>
          <p:cNvCxnSpPr>
            <a:cxnSpLocks/>
          </p:cNvCxnSpPr>
          <p:nvPr/>
        </p:nvCxnSpPr>
        <p:spPr>
          <a:xfrm>
            <a:off x="3138981" y="-1957458"/>
            <a:ext cx="0" cy="1855746"/>
          </a:xfrm>
          <a:prstGeom prst="line">
            <a:avLst/>
          </a:prstGeom>
          <a:ln w="38100"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011C79E-4E86-0B0B-EE5A-DE9E48FA0EE8}"/>
              </a:ext>
            </a:extLst>
          </p:cNvPr>
          <p:cNvCxnSpPr>
            <a:cxnSpLocks/>
          </p:cNvCxnSpPr>
          <p:nvPr/>
        </p:nvCxnSpPr>
        <p:spPr>
          <a:xfrm>
            <a:off x="6147190" y="-1957458"/>
            <a:ext cx="0" cy="1855746"/>
          </a:xfrm>
          <a:prstGeom prst="line">
            <a:avLst/>
          </a:prstGeom>
          <a:ln w="38100"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B056087-025C-CF50-1427-E7DC139C1CB4}"/>
              </a:ext>
            </a:extLst>
          </p:cNvPr>
          <p:cNvCxnSpPr>
            <a:cxnSpLocks/>
          </p:cNvCxnSpPr>
          <p:nvPr/>
        </p:nvCxnSpPr>
        <p:spPr>
          <a:xfrm>
            <a:off x="9048118" y="-1957458"/>
            <a:ext cx="0" cy="1855746"/>
          </a:xfrm>
          <a:prstGeom prst="line">
            <a:avLst/>
          </a:prstGeom>
          <a:ln w="38100"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2" name="Table 81">
            <a:extLst>
              <a:ext uri="{FF2B5EF4-FFF2-40B4-BE49-F238E27FC236}">
                <a16:creationId xmlns:a16="http://schemas.microsoft.com/office/drawing/2014/main" id="{D7A5F9DC-DDEA-0CD9-7F1A-0273F2214A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545991"/>
              </p:ext>
            </p:extLst>
          </p:nvPr>
        </p:nvGraphicFramePr>
        <p:xfrm>
          <a:off x="3374954" y="7456927"/>
          <a:ext cx="8398628" cy="15232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6369">
                  <a:extLst>
                    <a:ext uri="{9D8B030D-6E8A-4147-A177-3AD203B41FA5}">
                      <a16:colId xmlns:a16="http://schemas.microsoft.com/office/drawing/2014/main" val="2601158603"/>
                    </a:ext>
                  </a:extLst>
                </a:gridCol>
                <a:gridCol w="1633532">
                  <a:extLst>
                    <a:ext uri="{9D8B030D-6E8A-4147-A177-3AD203B41FA5}">
                      <a16:colId xmlns:a16="http://schemas.microsoft.com/office/drawing/2014/main" val="2694850680"/>
                    </a:ext>
                  </a:extLst>
                </a:gridCol>
                <a:gridCol w="1447909">
                  <a:extLst>
                    <a:ext uri="{9D8B030D-6E8A-4147-A177-3AD203B41FA5}">
                      <a16:colId xmlns:a16="http://schemas.microsoft.com/office/drawing/2014/main" val="4219863395"/>
                    </a:ext>
                  </a:extLst>
                </a:gridCol>
                <a:gridCol w="2113037">
                  <a:extLst>
                    <a:ext uri="{9D8B030D-6E8A-4147-A177-3AD203B41FA5}">
                      <a16:colId xmlns:a16="http://schemas.microsoft.com/office/drawing/2014/main" val="3001049488"/>
                    </a:ext>
                  </a:extLst>
                </a:gridCol>
                <a:gridCol w="1287781">
                  <a:extLst>
                    <a:ext uri="{9D8B030D-6E8A-4147-A177-3AD203B41FA5}">
                      <a16:colId xmlns:a16="http://schemas.microsoft.com/office/drawing/2014/main" val="3183897918"/>
                    </a:ext>
                  </a:extLst>
                </a:gridCol>
              </a:tblGrid>
              <a:tr h="66827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Criteria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Requirement</a:t>
                      </a:r>
                    </a:p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Constraint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Goal Value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Negotiable / Non-Negotiable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Standard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448272"/>
                  </a:ext>
                </a:extLst>
              </a:tr>
              <a:tr h="394982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Outfit" pitchFamily="2" charset="0"/>
                          <a:ea typeface="+mn-ea"/>
                          <a:cs typeface="+mn-cs"/>
                        </a:rPr>
                        <a:t>ISIP Guideline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Outfit" pitchFamily="2" charset="0"/>
                          <a:ea typeface="+mn-ea"/>
                          <a:cs typeface="+mn-cs"/>
                        </a:rPr>
                        <a:t>Constraint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Pass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Non-Negotiable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ISIP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1488291"/>
                  </a:ext>
                </a:extLst>
              </a:tr>
              <a:tr h="460005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 pitchFamily="2" charset="0"/>
                        </a:rPr>
                        <a:t>Documentation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requirement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Pass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Outfit" pitchFamily="2" charset="0"/>
                        </a:rPr>
                        <a:t>Non-Negotiable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ISO 12207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1714168"/>
                  </a:ext>
                </a:extLst>
              </a:tr>
            </a:tbl>
          </a:graphicData>
        </a:graphic>
      </p:graphicFrame>
      <p:pic>
        <p:nvPicPr>
          <p:cNvPr id="83" name="Picture 82">
            <a:extLst>
              <a:ext uri="{FF2B5EF4-FFF2-40B4-BE49-F238E27FC236}">
                <a16:creationId xmlns:a16="http://schemas.microsoft.com/office/drawing/2014/main" id="{A4F43FE2-E0C5-D713-797E-D8D70BF3F7B9}"/>
              </a:ext>
            </a:extLst>
          </p:cNvPr>
          <p:cNvPicPr>
            <a:picLocks noChangeAspect="1"/>
          </p:cNvPicPr>
          <p:nvPr/>
        </p:nvPicPr>
        <p:blipFill>
          <a:blip r:embed="rId21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6786" y="7227645"/>
            <a:ext cx="864284" cy="864284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54DEC8CA-EE8F-11CC-4964-267D6E5C8057}"/>
              </a:ext>
            </a:extLst>
          </p:cNvPr>
          <p:cNvSpPr txBox="1"/>
          <p:nvPr/>
        </p:nvSpPr>
        <p:spPr>
          <a:xfrm>
            <a:off x="343477" y="8176239"/>
            <a:ext cx="2870902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Code Maintainability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sp>
        <p:nvSpPr>
          <p:cNvPr id="85" name="TextBox 9">
            <a:extLst>
              <a:ext uri="{FF2B5EF4-FFF2-40B4-BE49-F238E27FC236}">
                <a16:creationId xmlns:a16="http://schemas.microsoft.com/office/drawing/2014/main" id="{BA964DBE-6143-BCF0-115E-7F50E4E923DB}"/>
              </a:ext>
            </a:extLst>
          </p:cNvPr>
          <p:cNvSpPr txBox="1"/>
          <p:nvPr/>
        </p:nvSpPr>
        <p:spPr>
          <a:xfrm>
            <a:off x="418418" y="8533334"/>
            <a:ext cx="2721022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Times New Roman" panose="02020603050405020304" pitchFamily="18" charset="0"/>
              </a:rPr>
              <a:t>Ease with which a codebase can be understood, modified, tested, and extended over time.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6" name="Table 85">
            <a:extLst>
              <a:ext uri="{FF2B5EF4-FFF2-40B4-BE49-F238E27FC236}">
                <a16:creationId xmlns:a16="http://schemas.microsoft.com/office/drawing/2014/main" id="{E5A03F3F-BE5B-A6E3-D0C6-F8B19E1699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830241"/>
              </p:ext>
            </p:extLst>
          </p:nvPr>
        </p:nvGraphicFramePr>
        <p:xfrm>
          <a:off x="3374956" y="9124237"/>
          <a:ext cx="8409830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1840">
                  <a:extLst>
                    <a:ext uri="{9D8B030D-6E8A-4147-A177-3AD203B41FA5}">
                      <a16:colId xmlns:a16="http://schemas.microsoft.com/office/drawing/2014/main" val="2601158603"/>
                    </a:ext>
                  </a:extLst>
                </a:gridCol>
                <a:gridCol w="1631613">
                  <a:extLst>
                    <a:ext uri="{9D8B030D-6E8A-4147-A177-3AD203B41FA5}">
                      <a16:colId xmlns:a16="http://schemas.microsoft.com/office/drawing/2014/main" val="2694850680"/>
                    </a:ext>
                  </a:extLst>
                </a:gridCol>
                <a:gridCol w="1447909">
                  <a:extLst>
                    <a:ext uri="{9D8B030D-6E8A-4147-A177-3AD203B41FA5}">
                      <a16:colId xmlns:a16="http://schemas.microsoft.com/office/drawing/2014/main" val="4219863395"/>
                    </a:ext>
                  </a:extLst>
                </a:gridCol>
                <a:gridCol w="2134450">
                  <a:extLst>
                    <a:ext uri="{9D8B030D-6E8A-4147-A177-3AD203B41FA5}">
                      <a16:colId xmlns:a16="http://schemas.microsoft.com/office/drawing/2014/main" val="3001049488"/>
                    </a:ext>
                  </a:extLst>
                </a:gridCol>
                <a:gridCol w="1294018">
                  <a:extLst>
                    <a:ext uri="{9D8B030D-6E8A-4147-A177-3AD203B41FA5}">
                      <a16:colId xmlns:a16="http://schemas.microsoft.com/office/drawing/2014/main" val="3183897918"/>
                    </a:ext>
                  </a:extLst>
                </a:gridCol>
              </a:tblGrid>
              <a:tr h="58994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/>
                        </a:rPr>
                        <a:t>Criteria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/>
                        </a:rPr>
                        <a:t>Requirement</a:t>
                      </a:r>
                    </a:p>
                    <a:p>
                      <a:pPr algn="ctr"/>
                      <a:r>
                        <a:rPr lang="en-US" sz="1800" dirty="0">
                          <a:latin typeface="Outfit"/>
                        </a:rPr>
                        <a:t>Constraint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/>
                        </a:rPr>
                        <a:t>Goal Value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/>
                        </a:rPr>
                        <a:t>Negotiable / Non-Negotiable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/>
                        </a:rPr>
                        <a:t>Standard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4482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Outfit"/>
                          <a:ea typeface="+mn-ea"/>
                          <a:cs typeface="+mn-cs"/>
                        </a:rPr>
                        <a:t>Algorithmic Transparency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Outfit"/>
                          <a:ea typeface="+mn-ea"/>
                          <a:cs typeface="+mn-cs"/>
                        </a:rPr>
                        <a:t>Constraint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/>
                        </a:rPr>
                        <a:t>Pass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/>
                        </a:rPr>
                        <a:t>Non-negotiable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/>
                        </a:rPr>
                        <a:t>IEEE7003- 2024 Standard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1488291"/>
                  </a:ext>
                </a:extLst>
              </a:tr>
              <a:tr h="265042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Outfit"/>
                        </a:rPr>
                        <a:t>Website Security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Outfit"/>
                        </a:rPr>
                        <a:t>Requirement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/>
                        </a:rPr>
                        <a:t>Pass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/>
                        </a:rPr>
                        <a:t>Non-Negotiable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/>
                        </a:rPr>
                        <a:t>ISO 27001</a:t>
                      </a:r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1714168"/>
                  </a:ext>
                </a:extLst>
              </a:tr>
            </a:tbl>
          </a:graphicData>
        </a:graphic>
      </p:graphicFrame>
      <p:sp>
        <p:nvSpPr>
          <p:cNvPr id="87" name="TextBox 86">
            <a:extLst>
              <a:ext uri="{FF2B5EF4-FFF2-40B4-BE49-F238E27FC236}">
                <a16:creationId xmlns:a16="http://schemas.microsoft.com/office/drawing/2014/main" id="{6A5CF51E-AEE1-D172-6D46-564CCA1FE53F}"/>
              </a:ext>
            </a:extLst>
          </p:cNvPr>
          <p:cNvSpPr txBox="1"/>
          <p:nvPr/>
        </p:nvSpPr>
        <p:spPr>
          <a:xfrm>
            <a:off x="434453" y="10118822"/>
            <a:ext cx="274966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Ethic &amp; Security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sp>
        <p:nvSpPr>
          <p:cNvPr id="88" name="TextBox 9">
            <a:extLst>
              <a:ext uri="{FF2B5EF4-FFF2-40B4-BE49-F238E27FC236}">
                <a16:creationId xmlns:a16="http://schemas.microsoft.com/office/drawing/2014/main" id="{20010479-E5C4-C91D-A3CF-478891C5230F}"/>
              </a:ext>
            </a:extLst>
          </p:cNvPr>
          <p:cNvSpPr txBox="1"/>
          <p:nvPr/>
        </p:nvSpPr>
        <p:spPr>
          <a:xfrm>
            <a:off x="418418" y="10459223"/>
            <a:ext cx="2765702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Times New Roman" panose="02020603050405020304" pitchFamily="18" charset="0"/>
              </a:rPr>
              <a:t>Ensuring user privacy, protecting data, and promoting responsible detection with fairness and transparency.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14E0D281-578B-6E75-613E-B3432FA98908}"/>
              </a:ext>
            </a:extLst>
          </p:cNvPr>
          <p:cNvPicPr>
            <a:picLocks noChangeAspect="1"/>
          </p:cNvPicPr>
          <p:nvPr/>
        </p:nvPicPr>
        <p:blipFill>
          <a:blip r:embed="rId2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3956" y="9301710"/>
            <a:ext cx="817114" cy="817112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BFCB4AA4-548C-1A8E-C291-28B8D5F392DA}"/>
              </a:ext>
            </a:extLst>
          </p:cNvPr>
          <p:cNvGrpSpPr/>
          <p:nvPr/>
        </p:nvGrpSpPr>
        <p:grpSpPr>
          <a:xfrm>
            <a:off x="432953" y="11640623"/>
            <a:ext cx="2501650" cy="959932"/>
            <a:chOff x="476561" y="5419352"/>
            <a:chExt cx="2866609" cy="959932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BD262976-7604-85E3-BDFC-06AEFD7A75CA}"/>
                </a:ext>
              </a:extLst>
            </p:cNvPr>
            <p:cNvSpPr txBox="1"/>
            <p:nvPr/>
          </p:nvSpPr>
          <p:spPr>
            <a:xfrm>
              <a:off x="476561" y="5419352"/>
              <a:ext cx="2866609" cy="2769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ISIP Guideline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DD172199-ECE6-51A5-8D88-3A4DB0DFB587}"/>
                </a:ext>
              </a:extLst>
            </p:cNvPr>
            <p:cNvSpPr txBox="1"/>
            <p:nvPr/>
          </p:nvSpPr>
          <p:spPr>
            <a:xfrm>
              <a:off x="559177" y="5732953"/>
              <a:ext cx="2701376" cy="6463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prstClr val="white"/>
                  </a:solidFill>
                  <a:latin typeface="Outfit" pitchFamily="2" charset="0"/>
                  <a:cs typeface="Times New Roman" panose="02020603050405020304" pitchFamily="18" charset="0"/>
                </a:rPr>
                <a:t>W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Times New Roman" panose="02020603050405020304" pitchFamily="18" charset="0"/>
                </a:rPr>
                <a:t>e should follow ISIP’s naming conventions and commenting style.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E3612CA-B2AA-FD8A-1CEB-BAB08CF22004}"/>
              </a:ext>
            </a:extLst>
          </p:cNvPr>
          <p:cNvGrpSpPr/>
          <p:nvPr/>
        </p:nvGrpSpPr>
        <p:grpSpPr>
          <a:xfrm>
            <a:off x="3463675" y="11640623"/>
            <a:ext cx="2401412" cy="959932"/>
            <a:chOff x="3504306" y="5419352"/>
            <a:chExt cx="2751750" cy="959932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455546B-23E2-78A9-C0D4-1E822F95BD7C}"/>
                </a:ext>
              </a:extLst>
            </p:cNvPr>
            <p:cNvSpPr txBox="1"/>
            <p:nvPr/>
          </p:nvSpPr>
          <p:spPr>
            <a:xfrm>
              <a:off x="3653392" y="5419352"/>
              <a:ext cx="2453578" cy="2769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Neue Machina Ultra-Bold"/>
                  <a:cs typeface="Neue Machina Ultra-Bold"/>
                  <a:sym typeface="Neue Machina Ultra-Bold"/>
                </a:rPr>
                <a:t>ISO 12207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B1973519-0D76-C674-E22C-77C89EAB1070}"/>
                </a:ext>
              </a:extLst>
            </p:cNvPr>
            <p:cNvSpPr txBox="1"/>
            <p:nvPr/>
          </p:nvSpPr>
          <p:spPr>
            <a:xfrm>
              <a:off x="3504306" y="5732953"/>
              <a:ext cx="2751750" cy="6463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prstClr val="white"/>
                  </a:solidFill>
                  <a:latin typeface="Outfit" pitchFamily="2" charset="0"/>
                  <a:cs typeface="Times New Roman" panose="02020603050405020304" pitchFamily="18" charset="0"/>
                </a:rPr>
                <a:t>Create documents such as read me files and user guides, which are accessible. 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449637A-E743-B88E-12CB-1AC31CA7E1B8}"/>
              </a:ext>
            </a:extLst>
          </p:cNvPr>
          <p:cNvGrpSpPr/>
          <p:nvPr/>
        </p:nvGrpSpPr>
        <p:grpSpPr>
          <a:xfrm>
            <a:off x="9352201" y="11640623"/>
            <a:ext cx="2436018" cy="959932"/>
            <a:chOff x="9400596" y="5419352"/>
            <a:chExt cx="2791404" cy="959932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CF371680-B117-D98B-564C-ADA711594066}"/>
                </a:ext>
              </a:extLst>
            </p:cNvPr>
            <p:cNvSpPr txBox="1"/>
            <p:nvPr/>
          </p:nvSpPr>
          <p:spPr>
            <a:xfrm>
              <a:off x="9812215" y="5419352"/>
              <a:ext cx="1968166" cy="2769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Neue Machina Ultra-Bold"/>
                  <a:cs typeface="Neue Machina Ultra-Bold"/>
                  <a:sym typeface="Neue Machina Ultra-Bold"/>
                </a:rPr>
                <a:t>ISO 27001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314BF03-9E58-15BB-36F4-24A278428104}"/>
                </a:ext>
              </a:extLst>
            </p:cNvPr>
            <p:cNvSpPr txBox="1"/>
            <p:nvPr/>
          </p:nvSpPr>
          <p:spPr>
            <a:xfrm>
              <a:off x="9400596" y="5732953"/>
              <a:ext cx="2791404" cy="6463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/>
                  <a:ea typeface="Calibri"/>
                  <a:cs typeface="Times New Roman"/>
                </a:rPr>
                <a:t>The application should not store uploaded photos, keeping all user data private.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73FC8DAE-270A-4C56-8993-A9C4ABB20E35}"/>
              </a:ext>
            </a:extLst>
          </p:cNvPr>
          <p:cNvGrpSpPr/>
          <p:nvPr/>
        </p:nvGrpSpPr>
        <p:grpSpPr>
          <a:xfrm>
            <a:off x="6389373" y="11640623"/>
            <a:ext cx="2436018" cy="959932"/>
            <a:chOff x="6792325" y="5419352"/>
            <a:chExt cx="2791404" cy="959932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C34F8F7-B54B-E727-57B3-EEC476489D08}"/>
                </a:ext>
              </a:extLst>
            </p:cNvPr>
            <p:cNvSpPr txBox="1"/>
            <p:nvPr/>
          </p:nvSpPr>
          <p:spPr>
            <a:xfrm>
              <a:off x="6961238" y="5419352"/>
              <a:ext cx="2453578" cy="2769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Neue Machina Ultra-Bold"/>
                  <a:cs typeface="Neue Machina Ultra-Bold"/>
                  <a:sym typeface="Neue Machina Ultra-Bold"/>
                </a:rPr>
                <a:t>IEEE 7003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3C843F39-A291-2E79-628D-9681356ECE55}"/>
                </a:ext>
              </a:extLst>
            </p:cNvPr>
            <p:cNvSpPr txBox="1"/>
            <p:nvPr/>
          </p:nvSpPr>
          <p:spPr>
            <a:xfrm>
              <a:off x="6792325" y="5732953"/>
              <a:ext cx="2791404" cy="6463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prstClr val="white"/>
                  </a:solidFill>
                  <a:latin typeface="Outfit"/>
                  <a:ea typeface="Calibri"/>
                  <a:cs typeface="Times New Roman"/>
                </a:rPr>
                <a:t>D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/>
                  <a:ea typeface="Calibri"/>
                  <a:cs typeface="Times New Roman"/>
                </a:rPr>
                <a:t>ocumenting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/>
                  <a:ea typeface="Calibri"/>
                  <a:cs typeface="Times New Roman"/>
                </a:rPr>
                <a:t> race or gender bias in the model to confirm the system works as intended.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50507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3059</TotalTime>
  <Words>8312</Words>
  <Application>Microsoft Office PowerPoint</Application>
  <PresentationFormat>Widescreen</PresentationFormat>
  <Paragraphs>2824</Paragraphs>
  <Slides>39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53" baseType="lpstr">
      <vt:lpstr>Aldhabi</vt:lpstr>
      <vt:lpstr>Aptos</vt:lpstr>
      <vt:lpstr>Aptos Display</vt:lpstr>
      <vt:lpstr>Arial</vt:lpstr>
      <vt:lpstr>Calibri</vt:lpstr>
      <vt:lpstr>Cambria Math</vt:lpstr>
      <vt:lpstr>Franklin Gothic Book</vt:lpstr>
      <vt:lpstr>Montserrat</vt:lpstr>
      <vt:lpstr>Montserrat Bold</vt:lpstr>
      <vt:lpstr>Outfit</vt:lpstr>
      <vt:lpstr>Times New Roman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Jouri Ghazi</dc:creator>
  <cp:lastModifiedBy>Jouri Ghazi</cp:lastModifiedBy>
  <cp:revision>36</cp:revision>
  <dcterms:created xsi:type="dcterms:W3CDTF">2025-11-17T14:52:13Z</dcterms:created>
  <dcterms:modified xsi:type="dcterms:W3CDTF">2025-11-20T05:03:24Z</dcterms:modified>
</cp:coreProperties>
</file>