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4"/>
  </p:notesMasterIdLst>
  <p:sldIdLst>
    <p:sldId id="300" r:id="rId6"/>
    <p:sldId id="301" r:id="rId7"/>
    <p:sldId id="419" r:id="rId8"/>
    <p:sldId id="379" r:id="rId9"/>
    <p:sldId id="405" r:id="rId10"/>
    <p:sldId id="416" r:id="rId11"/>
    <p:sldId id="414" r:id="rId12"/>
    <p:sldId id="417" r:id="rId13"/>
    <p:sldId id="434" r:id="rId14"/>
    <p:sldId id="418" r:id="rId15"/>
    <p:sldId id="435" r:id="rId16"/>
    <p:sldId id="346" r:id="rId17"/>
    <p:sldId id="368" r:id="rId18"/>
    <p:sldId id="427" r:id="rId19"/>
    <p:sldId id="428" r:id="rId20"/>
    <p:sldId id="423" r:id="rId21"/>
    <p:sldId id="410" r:id="rId22"/>
    <p:sldId id="411" r:id="rId23"/>
    <p:sldId id="412" r:id="rId24"/>
    <p:sldId id="413" r:id="rId25"/>
    <p:sldId id="429" r:id="rId26"/>
    <p:sldId id="424" r:id="rId27"/>
    <p:sldId id="425" r:id="rId28"/>
    <p:sldId id="446" r:id="rId29"/>
    <p:sldId id="443" r:id="rId30"/>
    <p:sldId id="426" r:id="rId31"/>
    <p:sldId id="447" r:id="rId32"/>
    <p:sldId id="422" r:id="rId33"/>
    <p:sldId id="406" r:id="rId34"/>
    <p:sldId id="420" r:id="rId35"/>
    <p:sldId id="421" r:id="rId36"/>
    <p:sldId id="442" r:id="rId37"/>
    <p:sldId id="445" r:id="rId38"/>
    <p:sldId id="275" r:id="rId39"/>
    <p:sldId id="436" r:id="rId40"/>
    <p:sldId id="365" r:id="rId41"/>
    <p:sldId id="298" r:id="rId42"/>
    <p:sldId id="37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FDE500"/>
    <a:srgbClr val="FC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33" autoAdjust="0"/>
    <p:restoredTop sz="94660"/>
  </p:normalViewPr>
  <p:slideViewPr>
    <p:cSldViewPr snapToGrid="0">
      <p:cViewPr>
        <p:scale>
          <a:sx n="49" d="100"/>
          <a:sy n="49" d="100"/>
        </p:scale>
        <p:origin x="403" y="59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B3B28-BA71-4C4C-BAE5-C9B7CEC6D51C}"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0F991-367B-419F-9A8B-80333FF6921A}" type="slidenum">
              <a:rPr lang="en-US" smtClean="0"/>
              <a:t>‹#›</a:t>
            </a:fld>
            <a:endParaRPr lang="en-US"/>
          </a:p>
        </p:txBody>
      </p:sp>
    </p:spTree>
    <p:extLst>
      <p:ext uri="{BB962C8B-B14F-4D97-AF65-F5344CB8AC3E}">
        <p14:creationId xmlns:p14="http://schemas.microsoft.com/office/powerpoint/2010/main" val="2955817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Jouri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2048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Zacary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98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1074-8EA2-BE8D-E6B3-CD7F88B5C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F6F75-4A12-1B26-5A4B-24512E801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A8EA9-5530-E7C1-33B5-C5485542B0F3}"/>
              </a:ext>
            </a:extLst>
          </p:cNvPr>
          <p:cNvSpPr>
            <a:spLocks noGrp="1"/>
          </p:cNvSpPr>
          <p:nvPr>
            <p:ph type="body" idx="1"/>
          </p:nvPr>
        </p:nvSpPr>
        <p:spPr/>
        <p:txBody>
          <a:bodyPr/>
          <a:lstStyle/>
          <a:p>
            <a:r>
              <a:rPr lang="en-US"/>
              <a:t>Zacary</a:t>
            </a:r>
          </a:p>
        </p:txBody>
      </p:sp>
      <p:sp>
        <p:nvSpPr>
          <p:cNvPr id="4" name="Slide Number Placeholder 3">
            <a:extLst>
              <a:ext uri="{FF2B5EF4-FFF2-40B4-BE49-F238E27FC236}">
                <a16:creationId xmlns:a16="http://schemas.microsoft.com/office/drawing/2014/main" id="{67E333B1-1DFA-F8B8-8CE0-542EB82A02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518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Ashton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83355-7623-48B7-81D3-D7E3027C1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45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FA49-D309-B7D7-45F3-AD1C99106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4BDE8-EC4D-EF9F-0739-458FADEFA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97181-A95F-8E89-C884-B06B6731F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Ashton</a:t>
            </a:r>
          </a:p>
          <a:p>
            <a:endParaRPr lang="en-US"/>
          </a:p>
        </p:txBody>
      </p:sp>
      <p:sp>
        <p:nvSpPr>
          <p:cNvPr id="4" name="Slide Number Placeholder 3">
            <a:extLst>
              <a:ext uri="{FF2B5EF4-FFF2-40B4-BE49-F238E27FC236}">
                <a16:creationId xmlns:a16="http://schemas.microsoft.com/office/drawing/2014/main" id="{A1436291-78C9-0245-BE78-BC6C811A56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944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EECF5-D011-9762-4F82-430BAE553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99077-64ED-7C16-6946-C69627AEF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C3761-F6EE-FBC3-8BE3-E95279CAF1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Jahtega</a:t>
            </a:r>
          </a:p>
          <a:p>
            <a:endParaRPr lang="en-US" dirty="0"/>
          </a:p>
        </p:txBody>
      </p:sp>
      <p:sp>
        <p:nvSpPr>
          <p:cNvPr id="4" name="Slide Number Placeholder 3">
            <a:extLst>
              <a:ext uri="{FF2B5EF4-FFF2-40B4-BE49-F238E27FC236}">
                <a16:creationId xmlns:a16="http://schemas.microsoft.com/office/drawing/2014/main" id="{13BC8400-FB3C-3754-519A-31D7C7988D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96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32E89-68D2-1BE4-C429-3468CC17B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F0442-2A8A-FD7E-691E-C60EEDA8E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D4354-0433-AADC-0646-E12BCE885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Jahtega</a:t>
            </a:r>
          </a:p>
        </p:txBody>
      </p:sp>
      <p:sp>
        <p:nvSpPr>
          <p:cNvPr id="4" name="Slide Number Placeholder 3">
            <a:extLst>
              <a:ext uri="{FF2B5EF4-FFF2-40B4-BE49-F238E27FC236}">
                <a16:creationId xmlns:a16="http://schemas.microsoft.com/office/drawing/2014/main" id="{CA5A283F-1A07-A8F2-CEC1-1466A31F45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83355-7623-48B7-81D3-D7E3027C10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6056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Ashton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10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Jouri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CNN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85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723C-530F-5D10-887A-6A39C9DFC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B3BC7-6763-5A49-57EF-45DA8B33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9E6F0-499D-5FA2-4DC7-1FBA3092B3D0}"/>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D6D227E3-4A2D-1F2A-B654-9A383C8DC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45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Jahtega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58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F633-BE81-905A-78FB-94FA57AE6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826B2-2263-86E3-66DC-25B72F142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2FB83-149F-42BB-5BAF-AB653EB94552}"/>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3E216FE0-7E5C-BDF4-5749-E37437139A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1795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F18C3-AFD3-DEEB-E74C-199B25F4E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EA28F-6145-C610-8583-BAE826C98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18CD72-48C4-BE8B-C9C2-F1E430B0CB88}"/>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B1F16E0A-21E8-ED79-F5B8-BFA55DC6A3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6488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6F3C-782C-E820-6E48-4921F0228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60231-F49D-B0A5-C9C8-BDC772620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54E72-3A71-CAE2-0E3B-EF07E1EC57B8}"/>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AA22018E-C8C3-E3F2-68E3-55CE528802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687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11FB3-BE9D-828B-A800-8E6E3EAB2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D7953-08DD-468A-32B9-14BF5CEE7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74FBB-421F-8DBA-4ADB-9E12DB322D45}"/>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D8E55F82-C244-3449-CCA7-A967A31AE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70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7911-11F5-5987-524F-75AFF2C92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5ECB5-399D-C236-7573-3A7C4F8BF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62829-C5C9-464A-D56C-AF6F3D49A884}"/>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730EAFB6-2359-5528-CAB6-BC44EF1143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692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952FD-892B-30C3-9B5D-6A944C732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08CCF-F53E-1C73-1A95-370115F3A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06C66-3DC7-FC79-DEEC-B33338354487}"/>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6B0E4BAD-282E-9EE4-EEC1-802B41F449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6467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6851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5011D-9709-743F-B2B7-08AD1DCB5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FBBFA-8590-0F33-1655-43BD2AE99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96F65-77EF-9E60-7374-081502D5566F}"/>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19D5B8E4-45DA-DCFB-A03D-F37544657F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6382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603E-9BAB-C393-AF99-ECDAA97CE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2E5C1-EA73-344B-DC5C-142E6DDD8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A4175-BFF3-0968-74FB-3482F1EA55EC}"/>
              </a:ext>
            </a:extLst>
          </p:cNvPr>
          <p:cNvSpPr>
            <a:spLocks noGrp="1"/>
          </p:cNvSpPr>
          <p:nvPr>
            <p:ph type="body" idx="1"/>
          </p:nvPr>
        </p:nvSpPr>
        <p:spPr/>
        <p:txBody>
          <a:bodyPr/>
          <a:lstStyle/>
          <a:p>
            <a:r>
              <a:rPr lang="en-US" dirty="0"/>
              <a:t>Ashton</a:t>
            </a:r>
          </a:p>
        </p:txBody>
      </p:sp>
      <p:sp>
        <p:nvSpPr>
          <p:cNvPr id="4" name="Slide Number Placeholder 3">
            <a:extLst>
              <a:ext uri="{FF2B5EF4-FFF2-40B4-BE49-F238E27FC236}">
                <a16:creationId xmlns:a16="http://schemas.microsoft.com/office/drawing/2014/main" id="{7A29CAE4-C9D9-448E-D93C-E2542288E1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522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C9321-68AA-54CC-E8A6-5B0A492B1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86D2F-9658-4161-8663-289E5D158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C7DD1-81E5-39B5-EFB6-DD64FC22C047}"/>
              </a:ext>
            </a:extLst>
          </p:cNvPr>
          <p:cNvSpPr>
            <a:spLocks noGrp="1"/>
          </p:cNvSpPr>
          <p:nvPr>
            <p:ph type="body" idx="1"/>
          </p:nvPr>
        </p:nvSpPr>
        <p:spPr/>
        <p:txBody>
          <a:bodyPr/>
          <a:lstStyle/>
          <a:p>
            <a:r>
              <a:rPr lang="en-US" dirty="0"/>
              <a:t>Zacary</a:t>
            </a:r>
          </a:p>
        </p:txBody>
      </p:sp>
      <p:sp>
        <p:nvSpPr>
          <p:cNvPr id="4" name="Slide Number Placeholder 3">
            <a:extLst>
              <a:ext uri="{FF2B5EF4-FFF2-40B4-BE49-F238E27FC236}">
                <a16:creationId xmlns:a16="http://schemas.microsoft.com/office/drawing/2014/main" id="{0F4EFFD6-4593-79FB-0AF6-D872FB0BA8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57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Jahtega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220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21A6D-740F-88BD-A154-2E8E7D755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883B2-8873-9513-7C21-8A36162DB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75331-B414-7FDA-D0EC-EEA45FE34153}"/>
              </a:ext>
            </a:extLst>
          </p:cNvPr>
          <p:cNvSpPr>
            <a:spLocks noGrp="1"/>
          </p:cNvSpPr>
          <p:nvPr>
            <p:ph type="body" idx="1"/>
          </p:nvPr>
        </p:nvSpPr>
        <p:spPr/>
        <p:txBody>
          <a:bodyPr/>
          <a:lstStyle/>
          <a:p>
            <a:r>
              <a:rPr lang="en-US" dirty="0"/>
              <a:t>Jouri</a:t>
            </a:r>
          </a:p>
        </p:txBody>
      </p:sp>
      <p:sp>
        <p:nvSpPr>
          <p:cNvPr id="4" name="Slide Number Placeholder 3">
            <a:extLst>
              <a:ext uri="{FF2B5EF4-FFF2-40B4-BE49-F238E27FC236}">
                <a16:creationId xmlns:a16="http://schemas.microsoft.com/office/drawing/2014/main" id="{0F41D741-426D-99A2-E6AD-7F55F93CB0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962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E3829-1763-DFA8-F5B5-279170DE1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2B64F-26B5-2D1F-BBC8-8306D5F14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E3563-74FB-9500-F370-3547E3D8FDA6}"/>
              </a:ext>
            </a:extLst>
          </p:cNvPr>
          <p:cNvSpPr>
            <a:spLocks noGrp="1"/>
          </p:cNvSpPr>
          <p:nvPr>
            <p:ph type="body" idx="1"/>
          </p:nvPr>
        </p:nvSpPr>
        <p:spPr/>
        <p:txBody>
          <a:bodyPr/>
          <a:lstStyle/>
          <a:p>
            <a:r>
              <a:rPr lang="en-US"/>
              <a:t>Zac</a:t>
            </a:r>
          </a:p>
        </p:txBody>
      </p:sp>
      <p:sp>
        <p:nvSpPr>
          <p:cNvPr id="4" name="Slide Number Placeholder 3">
            <a:extLst>
              <a:ext uri="{FF2B5EF4-FFF2-40B4-BE49-F238E27FC236}">
                <a16:creationId xmlns:a16="http://schemas.microsoft.com/office/drawing/2014/main" id="{EFC0F93C-925D-5772-80CE-F0CCFDF0D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8682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8F91-0BE5-11D3-3473-BD045F9CD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96010-6BC2-4F1E-8A3D-2A5CD208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38D9E-A00E-5C38-DCBC-56A6F2FB5A9F}"/>
              </a:ext>
            </a:extLst>
          </p:cNvPr>
          <p:cNvSpPr>
            <a:spLocks noGrp="1"/>
          </p:cNvSpPr>
          <p:nvPr>
            <p:ph type="body" idx="1"/>
          </p:nvPr>
        </p:nvSpPr>
        <p:spPr/>
        <p:txBody>
          <a:bodyPr/>
          <a:lstStyle/>
          <a:p>
            <a:r>
              <a:rPr lang="en-US"/>
              <a:t>Zacary</a:t>
            </a:r>
          </a:p>
        </p:txBody>
      </p:sp>
      <p:sp>
        <p:nvSpPr>
          <p:cNvPr id="4" name="Slide Number Placeholder 3">
            <a:extLst>
              <a:ext uri="{FF2B5EF4-FFF2-40B4-BE49-F238E27FC236}">
                <a16:creationId xmlns:a16="http://schemas.microsoft.com/office/drawing/2014/main" id="{F933694A-9818-8D09-0C5D-60EA7A1BFD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9498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Jahtega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064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B6C1-9EF3-145A-3446-D986F0327A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53201-5397-DE09-B0DD-E8988DA97D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2CFA4-C5F4-A537-8953-00B714E8E1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Jahtega</a:t>
            </a:r>
          </a:p>
          <a:p>
            <a:endParaRPr lang="en-US"/>
          </a:p>
        </p:txBody>
      </p:sp>
      <p:sp>
        <p:nvSpPr>
          <p:cNvPr id="4" name="Slide Number Placeholder 3">
            <a:extLst>
              <a:ext uri="{FF2B5EF4-FFF2-40B4-BE49-F238E27FC236}">
                <a16:creationId xmlns:a16="http://schemas.microsoft.com/office/drawing/2014/main" id="{A9731D98-DF49-FFB7-7516-36A2CE8D38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751909-0480-4BCE-A614-7271EFAE548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63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80AE-2E86-13F7-08DE-EC55C60D8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F8DB7-008C-62AF-9F2C-78A06AC6C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C6EF0-FA12-0A81-D366-FE3850136A0F}"/>
              </a:ext>
            </a:extLst>
          </p:cNvPr>
          <p:cNvSpPr>
            <a:spLocks noGrp="1"/>
          </p:cNvSpPr>
          <p:nvPr>
            <p:ph type="body" idx="1"/>
          </p:nvPr>
        </p:nvSpPr>
        <p:spPr/>
        <p:txBody>
          <a:bodyPr/>
          <a:lstStyle/>
          <a:p>
            <a:r>
              <a:rPr lang="en-US"/>
              <a:t>Zacary</a:t>
            </a:r>
          </a:p>
        </p:txBody>
      </p:sp>
      <p:sp>
        <p:nvSpPr>
          <p:cNvPr id="4" name="Slide Number Placeholder 3">
            <a:extLst>
              <a:ext uri="{FF2B5EF4-FFF2-40B4-BE49-F238E27FC236}">
                <a16:creationId xmlns:a16="http://schemas.microsoft.com/office/drawing/2014/main" id="{909112FB-851E-6790-E2F9-945CC0D52A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234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FBB2-246D-B21C-BA2C-17F8156EE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F8F87-5500-0721-EA5F-26E9FE23E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0446F-1E1E-6235-98DC-B72FF0E00ABB}"/>
              </a:ext>
            </a:extLst>
          </p:cNvPr>
          <p:cNvSpPr>
            <a:spLocks noGrp="1"/>
          </p:cNvSpPr>
          <p:nvPr>
            <p:ph type="body" idx="1"/>
          </p:nvPr>
        </p:nvSpPr>
        <p:spPr/>
        <p:txBody>
          <a:bodyPr/>
          <a:lstStyle/>
          <a:p>
            <a:r>
              <a:rPr lang="en-US"/>
              <a:t>Ashton</a:t>
            </a:r>
          </a:p>
        </p:txBody>
      </p:sp>
      <p:sp>
        <p:nvSpPr>
          <p:cNvPr id="4" name="Slide Number Placeholder 3">
            <a:extLst>
              <a:ext uri="{FF2B5EF4-FFF2-40B4-BE49-F238E27FC236}">
                <a16:creationId xmlns:a16="http://schemas.microsoft.com/office/drawing/2014/main" id="{2E7A39D5-6261-147D-06DC-A97118D171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23C43-C0B7-45B0-8878-F937141F4B1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677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Jouri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257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Ashton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9627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C0E3-2899-721C-CBDE-AFE4694C0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6846F-6CBF-3862-4D8C-194BEEF0C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2FCFA-13D2-B881-8C4D-7780B89707B2}"/>
              </a:ext>
            </a:extLst>
          </p:cNvPr>
          <p:cNvSpPr>
            <a:spLocks noGrp="1"/>
          </p:cNvSpPr>
          <p:nvPr>
            <p:ph type="body" idx="1"/>
          </p:nvPr>
        </p:nvSpPr>
        <p:spPr/>
        <p:txBody>
          <a:bodyPr/>
          <a:lstStyle/>
          <a:p>
            <a:r>
              <a:rPr lang="en-US"/>
              <a:t>Jahtega</a:t>
            </a:r>
          </a:p>
        </p:txBody>
      </p:sp>
      <p:sp>
        <p:nvSpPr>
          <p:cNvPr id="4" name="Slide Number Placeholder 3">
            <a:extLst>
              <a:ext uri="{FF2B5EF4-FFF2-40B4-BE49-F238E27FC236}">
                <a16:creationId xmlns:a16="http://schemas.microsoft.com/office/drawing/2014/main" id="{5EA4B1AC-1DC3-0679-5E36-614AB5B2A5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3894C-6967-4603-BCCA-6850AB31A06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907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69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9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6922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FEA0-F2FC-97F8-B2B5-B04B28B54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CF0726-4C1A-B953-98B1-0FDC62889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28628-1AFE-A3EC-5A64-C02A8891500E}"/>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7A66D94B-5C25-5BF0-E879-841AF432B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5E5B6-4941-101E-ACFA-6873057DA22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4057989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B987-1238-DD2C-7D2D-E17F9D950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94BFD-4BE0-51F1-4792-A6BBB76F98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57073-9473-90E0-58E8-821389B09083}"/>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0F499003-4868-6C9B-FD7A-29519FD36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1A497-7074-7BD5-8DBD-CA7117397413}"/>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835348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8522-2366-2908-1B95-02C5F5BF5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8E80A-3141-28F3-D130-0059341548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2CE75-7295-C320-FD83-67BCB4B2E7C3}"/>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9ABF2EA9-30D4-E071-C640-A56BB8C3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4797D-E92B-AD57-0767-AD64E1157B86}"/>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102318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ECB2-A74E-8FCB-D8F1-9BFDD7CDF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30EA18-4A7C-EEB9-DB97-C9C8D72EC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A1EE1-E448-88B5-4521-96DF69B6F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687D1-2EC7-F4D8-158A-365F4F98FF6A}"/>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6" name="Footer Placeholder 5">
            <a:extLst>
              <a:ext uri="{FF2B5EF4-FFF2-40B4-BE49-F238E27FC236}">
                <a16:creationId xmlns:a16="http://schemas.microsoft.com/office/drawing/2014/main" id="{1DA4A22D-AC95-D36E-AEB7-98AF1DED9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AEA84-2235-4D64-BBCD-2201E873812A}"/>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793850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1E4A-3F5E-B44F-55B3-EEA423F209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DC70F8-4E4F-059C-3999-F60126C21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5887-855F-EE2B-7AC2-709FEE83F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B426B5-5DCD-C7D6-178A-EFC75D8A1E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EAE43-893E-97BA-A316-CD0DA6BB74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A1D2FF-ABE0-D061-B874-53001885FBD6}"/>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8" name="Footer Placeholder 7">
            <a:extLst>
              <a:ext uri="{FF2B5EF4-FFF2-40B4-BE49-F238E27FC236}">
                <a16:creationId xmlns:a16="http://schemas.microsoft.com/office/drawing/2014/main" id="{03E28337-D68B-DE8D-119A-462B3C1A03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11869A-671E-E723-C8D5-4ED5832FC5D3}"/>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1659065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0D58-7503-673A-3DC3-DC62EF799D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9569C7-CCAC-2F51-1EFF-BB750F6535D0}"/>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4" name="Footer Placeholder 3">
            <a:extLst>
              <a:ext uri="{FF2B5EF4-FFF2-40B4-BE49-F238E27FC236}">
                <a16:creationId xmlns:a16="http://schemas.microsoft.com/office/drawing/2014/main" id="{0C6C3348-43AE-641A-27D5-186A341BA9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775AC-6E88-683E-4C73-745E42B8C039}"/>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276264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B707D-84EB-9BA9-624E-986BCAAC601A}"/>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3" name="Footer Placeholder 2">
            <a:extLst>
              <a:ext uri="{FF2B5EF4-FFF2-40B4-BE49-F238E27FC236}">
                <a16:creationId xmlns:a16="http://schemas.microsoft.com/office/drawing/2014/main" id="{84C8CE7A-3A24-9AD3-B657-FD70957306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93130F-D41D-D411-A97C-6504C7A3C095}"/>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854020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A891-DB72-FE94-3F6A-18B66EF16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656B85-6D2D-3D40-6857-9841F9425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5B3D-238D-2E8A-2881-F71EA3237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029542-D6A8-42A7-960E-375F1D59F66A}"/>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6" name="Footer Placeholder 5">
            <a:extLst>
              <a:ext uri="{FF2B5EF4-FFF2-40B4-BE49-F238E27FC236}">
                <a16:creationId xmlns:a16="http://schemas.microsoft.com/office/drawing/2014/main" id="{8C7D1115-FEAB-BE3D-9703-70C1B461B1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F5DC3-8148-768A-7B8A-BBD8AEE55442}"/>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36510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270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D9432-9D37-30BE-CD63-89D28DC7C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7BBD9-90A9-5DEC-4CFC-3E691BDE5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0754C8-8BFC-4EC2-BC67-6F103E47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0B2D3-F6A7-5C0C-BA64-14D58475AE45}"/>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6" name="Footer Placeholder 5">
            <a:extLst>
              <a:ext uri="{FF2B5EF4-FFF2-40B4-BE49-F238E27FC236}">
                <a16:creationId xmlns:a16="http://schemas.microsoft.com/office/drawing/2014/main" id="{51555E46-8C82-C6C5-ACD9-0089A9E88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2EBEE-3BC6-A279-F9C4-EC7C4E774A3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104429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85D8-D520-7C12-F8C1-175E2F3306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214732-26B2-845D-8E14-4B20AA5BE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7896C-C41D-8351-3D7C-A00EB75EBA83}"/>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E02F420D-3F26-58D1-7DCD-D87A26409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66FA-45E2-2EE1-15CB-031B8C2A46EE}"/>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3695829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BFC655-33C6-556B-9ABA-4E997F42E9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1ED74-AE67-D1D4-E082-0A3FDF0A54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78D2-D99F-1E89-2314-8C7B795F8FC6}"/>
              </a:ext>
            </a:extLst>
          </p:cNvPr>
          <p:cNvSpPr>
            <a:spLocks noGrp="1"/>
          </p:cNvSpPr>
          <p:nvPr>
            <p:ph type="dt" sz="half" idx="10"/>
          </p:nvPr>
        </p:nvSpPr>
        <p:spPr/>
        <p:txBody>
          <a:body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A2CE39FB-48A2-54B2-EFC2-65EA396FE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108B2-483D-FD2C-EA87-8DFB9D7ADF87}"/>
              </a:ext>
            </a:extLst>
          </p:cNvPr>
          <p:cNvSpPr>
            <a:spLocks noGrp="1"/>
          </p:cNvSpPr>
          <p:nvPr>
            <p:ph type="sldNum" sz="quarter" idx="12"/>
          </p:nvPr>
        </p:nvSpPr>
        <p:spPr/>
        <p:txBody>
          <a:bodyPr/>
          <a:lstStyle/>
          <a:p>
            <a:fld id="{280F93CA-8A5F-4C6D-85D1-D1476283F285}" type="slidenum">
              <a:rPr lang="en-US" smtClean="0"/>
              <a:t>‹#›</a:t>
            </a:fld>
            <a:endParaRPr lang="en-US"/>
          </a:p>
        </p:txBody>
      </p:sp>
    </p:spTree>
    <p:extLst>
      <p:ext uri="{BB962C8B-B14F-4D97-AF65-F5344CB8AC3E}">
        <p14:creationId xmlns:p14="http://schemas.microsoft.com/office/powerpoint/2010/main" val="149804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2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489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97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9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534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62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763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204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7113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1204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3DFD9-15AA-A901-840F-5CB142B202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491A8-44A4-9775-F2B0-BC4440EEF5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C6635-604A-DDE0-524F-D30CB5B23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04A2B0-74DC-4E27-BA14-150158B9C129}" type="datetimeFigureOut">
              <a:rPr lang="en-US" smtClean="0"/>
              <a:t>11/2/2025</a:t>
            </a:fld>
            <a:endParaRPr lang="en-US"/>
          </a:p>
        </p:txBody>
      </p:sp>
      <p:sp>
        <p:nvSpPr>
          <p:cNvPr id="5" name="Footer Placeholder 4">
            <a:extLst>
              <a:ext uri="{FF2B5EF4-FFF2-40B4-BE49-F238E27FC236}">
                <a16:creationId xmlns:a16="http://schemas.microsoft.com/office/drawing/2014/main" id="{8672E892-2966-89A2-1054-2ACDBABAC2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86D8F8A-E4D5-4A5D-D3F4-33A4F2265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0F93CA-8A5F-4C6D-85D1-D1476283F285}" type="slidenum">
              <a:rPr lang="en-US" smtClean="0"/>
              <a:t>‹#›</a:t>
            </a:fld>
            <a:endParaRPr lang="en-US"/>
          </a:p>
        </p:txBody>
      </p:sp>
    </p:spTree>
    <p:extLst>
      <p:ext uri="{BB962C8B-B14F-4D97-AF65-F5344CB8AC3E}">
        <p14:creationId xmlns:p14="http://schemas.microsoft.com/office/powerpoint/2010/main" val="1363505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18.wdp"/></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1.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36.png"/><Relationship Id="rId4" Type="http://schemas.microsoft.com/office/2007/relationships/hdphoto" Target="../media/hdphoto18.wdp"/></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11" Type="http://schemas.microsoft.com/office/2007/relationships/hdphoto" Target="../media/hdphoto25.wdp"/><Relationship Id="rId5" Type="http://schemas.microsoft.com/office/2007/relationships/hdphoto" Target="../media/hdphoto23.wdp"/><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30.wdp"/><Relationship Id="rId3" Type="http://schemas.microsoft.com/office/2007/relationships/hdphoto" Target="../media/hdphoto24.wdp"/><Relationship Id="rId7" Type="http://schemas.microsoft.com/office/2007/relationships/hdphoto" Target="../media/hdphoto27.wdp"/><Relationship Id="rId12" Type="http://schemas.openxmlformats.org/officeDocument/2006/relationships/image" Target="../media/image58.png"/><Relationship Id="rId17" Type="http://schemas.microsoft.com/office/2007/relationships/hdphoto" Target="../media/hdphoto32.wdp"/><Relationship Id="rId2" Type="http://schemas.openxmlformats.org/officeDocument/2006/relationships/image" Target="../media/image50.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5.png"/><Relationship Id="rId11" Type="http://schemas.microsoft.com/office/2007/relationships/hdphoto" Target="../media/hdphoto29.wdp"/><Relationship Id="rId5" Type="http://schemas.microsoft.com/office/2007/relationships/hdphoto" Target="../media/hdphoto26.wdp"/><Relationship Id="rId15" Type="http://schemas.microsoft.com/office/2007/relationships/hdphoto" Target="../media/hdphoto31.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28.wdp"/><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hyperlink" Target="https://deepfakemaker.io/" TargetMode="External"/><Relationship Id="rId5" Type="http://schemas.openxmlformats.org/officeDocument/2006/relationships/image" Target="../media/image8.jpeg"/><Relationship Id="rId15" Type="http://schemas.openxmlformats.org/officeDocument/2006/relationships/image" Target="../media/image4.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2.png"/><Relationship Id="rId12" Type="http://schemas.microsoft.com/office/2007/relationships/hdphoto" Target="../media/hdphoto27.wdp"/><Relationship Id="rId2" Type="http://schemas.openxmlformats.org/officeDocument/2006/relationships/notesSlide" Target="../notesSlides/notesSlide17.xml"/><Relationship Id="rId16" Type="http://schemas.microsoft.com/office/2007/relationships/hdphoto" Target="../media/hdphoto37.wdp"/><Relationship Id="rId1" Type="http://schemas.openxmlformats.org/officeDocument/2006/relationships/slideLayout" Target="../slideLayouts/slideLayout7.xml"/><Relationship Id="rId6" Type="http://schemas.microsoft.com/office/2007/relationships/hdphoto" Target="../media/hdphoto33.wdp"/><Relationship Id="rId11" Type="http://schemas.openxmlformats.org/officeDocument/2006/relationships/image" Target="../media/image55.png"/><Relationship Id="rId5" Type="http://schemas.openxmlformats.org/officeDocument/2006/relationships/image" Target="../media/image61.png"/><Relationship Id="rId15" Type="http://schemas.openxmlformats.org/officeDocument/2006/relationships/image" Target="../media/image65.png"/><Relationship Id="rId10" Type="http://schemas.microsoft.com/office/2007/relationships/hdphoto" Target="../media/hdphoto35.wdp"/><Relationship Id="rId4" Type="http://schemas.microsoft.com/office/2007/relationships/hdphoto" Target="../media/hdphoto29.wdp"/><Relationship Id="rId9" Type="http://schemas.openxmlformats.org/officeDocument/2006/relationships/image" Target="../media/image63.png"/><Relationship Id="rId14" Type="http://schemas.microsoft.com/office/2007/relationships/hdphoto" Target="../media/hdphoto36.wdp"/></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67.jp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76.png"/><Relationship Id="rId4" Type="http://schemas.microsoft.com/office/2007/relationships/hdphoto" Target="../media/hdphoto38.wdp"/></Relationships>
</file>

<file path=ppt/slides/_rels/slide2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79.gif"/></Relationships>
</file>

<file path=ppt/slides/_rels/slide2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79.gif"/></Relationships>
</file>

<file path=ppt/slides/_rels/slide28.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7.png"/><Relationship Id="rId4" Type="http://schemas.microsoft.com/office/2007/relationships/hdphoto" Target="../media/hdphoto18.wdp"/></Relationships>
</file>

<file path=ppt/slides/_rels/slide29.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83.png"/><Relationship Id="rId4" Type="http://schemas.microsoft.com/office/2007/relationships/hdphoto" Target="../media/hdphoto4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46.wdp"/><Relationship Id="rId13" Type="http://schemas.openxmlformats.org/officeDocument/2006/relationships/image" Target="../media/image90.png"/><Relationship Id="rId18" Type="http://schemas.microsoft.com/office/2007/relationships/hdphoto" Target="../media/hdphoto51.wdp"/><Relationship Id="rId3" Type="http://schemas.openxmlformats.org/officeDocument/2006/relationships/image" Target="../media/image85.png"/><Relationship Id="rId7" Type="http://schemas.openxmlformats.org/officeDocument/2006/relationships/image" Target="../media/image87.png"/><Relationship Id="rId12" Type="http://schemas.microsoft.com/office/2007/relationships/hdphoto" Target="../media/hdphoto48.wdp"/><Relationship Id="rId17" Type="http://schemas.openxmlformats.org/officeDocument/2006/relationships/image" Target="../media/image92.png"/><Relationship Id="rId2" Type="http://schemas.openxmlformats.org/officeDocument/2006/relationships/notesSlide" Target="../notesSlides/notesSlide27.xml"/><Relationship Id="rId16" Type="http://schemas.microsoft.com/office/2007/relationships/hdphoto" Target="../media/hdphoto50.wdp"/><Relationship Id="rId1" Type="http://schemas.openxmlformats.org/officeDocument/2006/relationships/slideLayout" Target="../slideLayouts/slideLayout2.xml"/><Relationship Id="rId6" Type="http://schemas.microsoft.com/office/2007/relationships/hdphoto" Target="../media/hdphoto45.wdp"/><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10" Type="http://schemas.microsoft.com/office/2007/relationships/hdphoto" Target="../media/hdphoto47.wdp"/><Relationship Id="rId4" Type="http://schemas.microsoft.com/office/2007/relationships/hdphoto" Target="../media/hdphoto44.wdp"/><Relationship Id="rId9" Type="http://schemas.openxmlformats.org/officeDocument/2006/relationships/image" Target="../media/image88.png"/><Relationship Id="rId14" Type="http://schemas.microsoft.com/office/2007/relationships/hdphoto" Target="../media/hdphoto49.wdp"/></Relationships>
</file>

<file path=ppt/slides/_rels/slide3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7.png"/><Relationship Id="rId4" Type="http://schemas.microsoft.com/office/2007/relationships/hdphoto" Target="../media/hdphoto18.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6.png"/><Relationship Id="rId3" Type="http://schemas.openxmlformats.org/officeDocument/2006/relationships/image" Target="../media/image93.png"/><Relationship Id="rId7" Type="http://schemas.microsoft.com/office/2007/relationships/hdphoto" Target="../media/hdphoto28.wdp"/><Relationship Id="rId12" Type="http://schemas.microsoft.com/office/2007/relationships/hdphoto" Target="../media/hdphoto21.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9.png"/><Relationship Id="rId5" Type="http://schemas.openxmlformats.org/officeDocument/2006/relationships/image" Target="../media/image94.png"/><Relationship Id="rId10" Type="http://schemas.microsoft.com/office/2007/relationships/hdphoto" Target="../media/hdphoto8.wdp"/><Relationship Id="rId4" Type="http://schemas.microsoft.com/office/2007/relationships/hdphoto" Target="../media/hdphoto52.wdp"/><Relationship Id="rId9" Type="http://schemas.openxmlformats.org/officeDocument/2006/relationships/image" Target="../media/image21.png"/><Relationship Id="rId14" Type="http://schemas.microsoft.com/office/2007/relationships/hdphoto" Target="../media/hdphoto53.wdp"/></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notesSlide" Target="../notesSlides/notesSlide5.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17.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4.png"/><Relationship Id="rId18" Type="http://schemas.microsoft.com/office/2007/relationships/hdphoto" Target="../media/hdphoto3.wdp"/><Relationship Id="rId26" Type="http://schemas.microsoft.com/office/2007/relationships/hdphoto" Target="../media/hdphoto7.wdp"/><Relationship Id="rId3" Type="http://schemas.openxmlformats.org/officeDocument/2006/relationships/image" Target="../media/image23.png"/><Relationship Id="rId21" Type="http://schemas.openxmlformats.org/officeDocument/2006/relationships/image" Target="../media/image18.png"/><Relationship Id="rId7" Type="http://schemas.openxmlformats.org/officeDocument/2006/relationships/image" Target="../media/image25.png"/><Relationship Id="rId12" Type="http://schemas.microsoft.com/office/2007/relationships/hdphoto" Target="../media/hdphoto9.wdp"/><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6.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22.png"/><Relationship Id="rId24" Type="http://schemas.microsoft.com/office/2007/relationships/hdphoto" Target="../media/hdphoto6.wdp"/><Relationship Id="rId5" Type="http://schemas.openxmlformats.org/officeDocument/2006/relationships/image" Target="../media/image24.png"/><Relationship Id="rId15" Type="http://schemas.openxmlformats.org/officeDocument/2006/relationships/image" Target="../media/image15.png"/><Relationship Id="rId23" Type="http://schemas.openxmlformats.org/officeDocument/2006/relationships/image" Target="../media/image19.png"/><Relationship Id="rId28" Type="http://schemas.microsoft.com/office/2007/relationships/hdphoto" Target="../media/hdphoto8.wdp"/><Relationship Id="rId10" Type="http://schemas.microsoft.com/office/2007/relationships/hdphoto" Target="../media/hdphoto13.wdp"/><Relationship Id="rId19" Type="http://schemas.openxmlformats.org/officeDocument/2006/relationships/image" Target="../media/image17.png"/><Relationship Id="rId4" Type="http://schemas.microsoft.com/office/2007/relationships/hdphoto" Target="../media/hdphoto10.wdp"/><Relationship Id="rId9" Type="http://schemas.openxmlformats.org/officeDocument/2006/relationships/image" Target="../media/image26.png"/><Relationship Id="rId14" Type="http://schemas.microsoft.com/office/2007/relationships/hdphoto" Target="../media/hdphoto1.wdp"/><Relationship Id="rId22" Type="http://schemas.microsoft.com/office/2007/relationships/hdphoto" Target="../media/hdphoto5.wdp"/><Relationship Id="rId27"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8.png"/><Relationship Id="rId12" Type="http://schemas.microsoft.com/office/2007/relationships/hdphoto" Target="../media/hdphoto17.wdp"/><Relationship Id="rId2" Type="http://schemas.openxmlformats.org/officeDocument/2006/relationships/notesSlide" Target="../notesSlides/notesSlide7.xml"/><Relationship Id="rId16"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3.png"/><Relationship Id="rId10" Type="http://schemas.microsoft.com/office/2007/relationships/hdphoto" Target="../media/hdphoto16.wdp"/><Relationship Id="rId4" Type="http://schemas.microsoft.com/office/2007/relationships/hdphoto" Target="../media/hdphoto9.wdp"/><Relationship Id="rId9" Type="http://schemas.openxmlformats.org/officeDocument/2006/relationships/image" Target="../media/image29.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trophy&#10;&#10;AI-generated content may be incorrect.">
            <a:extLst>
              <a:ext uri="{FF2B5EF4-FFF2-40B4-BE49-F238E27FC236}">
                <a16:creationId xmlns:a16="http://schemas.microsoft.com/office/drawing/2014/main" id="{63700A85-27B5-59EC-391F-9F5E5D775094}"/>
              </a:ext>
            </a:extLst>
          </p:cNvPr>
          <p:cNvPicPr>
            <a:picLocks noChangeAspect="1"/>
          </p:cNvPicPr>
          <p:nvPr/>
        </p:nvPicPr>
        <p:blipFill>
          <a:blip r:embed="rId3"/>
          <a:srcRect l="-1" t="251" r="3476" b="15731"/>
          <a:stretch/>
        </p:blipFill>
        <p:spPr>
          <a:xfrm>
            <a:off x="9167638" y="2480741"/>
            <a:ext cx="2396413" cy="2530480"/>
          </a:xfrm>
          <a:prstGeom prst="roundRect">
            <a:avLst>
              <a:gd name="adj" fmla="val 12427"/>
            </a:avLst>
          </a:prstGeom>
          <a:effectLst>
            <a:outerShdw blurRad="444500" sx="108000" sy="108000" algn="ctr" rotWithShape="0">
              <a:srgbClr val="BF8442"/>
            </a:outerShdw>
          </a:effectLst>
        </p:spPr>
      </p:pic>
      <p:sp>
        <p:nvSpPr>
          <p:cNvPr id="9" name="TextBox 9"/>
          <p:cNvSpPr txBox="1"/>
          <p:nvPr/>
        </p:nvSpPr>
        <p:spPr>
          <a:xfrm>
            <a:off x="762000" y="408165"/>
            <a:ext cx="10668000" cy="1164999"/>
          </a:xfrm>
          <a:prstGeom prst="rect">
            <a:avLst/>
          </a:prstGeom>
          <a:effectLst>
            <a:outerShdw blurRad="723900" sx="96000" sy="96000" algn="ctr" rotWithShape="0">
              <a:srgbClr val="01204C">
                <a:alpha val="0"/>
              </a:srgbClr>
            </a:outerShdw>
          </a:effectLst>
        </p:spPr>
        <p:txBody>
          <a:bodyPr wrap="square" lIns="0" tIns="0" rIns="0" bIns="0" rtlCol="0" anchor="t">
            <a:spAutoFit/>
          </a:bodyPr>
          <a:lstStyle/>
          <a:p>
            <a:pPr marL="0" marR="0" lvl="0" indent="0" algn="ctr" defTabSz="609630" rtl="0" eaLnBrk="1" fontAlgn="auto" latinLnBrk="0" hangingPunct="1">
              <a:lnSpc>
                <a:spcPts val="9827"/>
              </a:lnSpc>
              <a:spcBef>
                <a:spcPts val="0"/>
              </a:spcBef>
              <a:spcAft>
                <a:spcPts val="0"/>
              </a:spcAft>
              <a:buClrTx/>
              <a:buSzTx/>
              <a:buFontTx/>
              <a:buNone/>
              <a:tabLst/>
              <a:defRPr/>
            </a:pPr>
            <a:r>
              <a:rPr kumimoji="0" lang="en-US" sz="7020" b="1" i="0" u="none" strike="noStrike" kern="1200" cap="none" spc="0" normalizeH="0" baseline="0" noProof="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a:t>
            </a:r>
            <a:r>
              <a:rPr kumimoji="0" lang="en-US" sz="702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 Detection</a:t>
            </a:r>
          </a:p>
        </p:txBody>
      </p:sp>
      <p:sp>
        <p:nvSpPr>
          <p:cNvPr id="73" name="TextBox 17">
            <a:extLst>
              <a:ext uri="{FF2B5EF4-FFF2-40B4-BE49-F238E27FC236}">
                <a16:creationId xmlns:a16="http://schemas.microsoft.com/office/drawing/2014/main" id="{4C027C5B-AC54-CDB4-DE51-ECAB71BDC252}"/>
              </a:ext>
            </a:extLst>
          </p:cNvPr>
          <p:cNvSpPr txBox="1"/>
          <p:nvPr/>
        </p:nvSpPr>
        <p:spPr>
          <a:xfrm>
            <a:off x="1685035" y="6267116"/>
            <a:ext cx="888136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These are synthesized images, we will be developing a </a:t>
            </a:r>
            <a:r>
              <a:rPr kumimoji="0" lang="en-US" sz="1867" b="0" i="0" u="none" strike="noStrike" kern="1200" cap="none" spc="0" normalizeH="0" baseline="0" noProof="0" err="1">
                <a:ln>
                  <a:noFill/>
                </a:ln>
                <a:solidFill>
                  <a:srgbClr val="FFFFFF"/>
                </a:solidFill>
                <a:effectLst/>
                <a:uLnTx/>
                <a:uFillTx/>
                <a:latin typeface="Outfit" pitchFamily="2" charset="0"/>
                <a:ea typeface="Neue Machina Ultra-Bold"/>
                <a:cs typeface="Neue Machina Ultra-Bold"/>
                <a:sym typeface="Neue Machina Ultra-Bold"/>
              </a:rPr>
              <a:t>DeepFake</a:t>
            </a:r>
            <a:r>
              <a:rPr kumimoji="0" lang="en-US" sz="1867" b="0"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 detection method.</a:t>
            </a:r>
          </a:p>
        </p:txBody>
      </p:sp>
      <p:sp>
        <p:nvSpPr>
          <p:cNvPr id="31" name="TextBox 29">
            <a:extLst>
              <a:ext uri="{FF2B5EF4-FFF2-40B4-BE49-F238E27FC236}">
                <a16:creationId xmlns:a16="http://schemas.microsoft.com/office/drawing/2014/main" id="{65CB842C-6C96-1B6D-9889-3ECEB760744A}"/>
              </a:ext>
            </a:extLst>
          </p:cNvPr>
          <p:cNvSpPr txBox="1"/>
          <p:nvPr/>
        </p:nvSpPr>
        <p:spPr>
          <a:xfrm>
            <a:off x="6337886" y="5203380"/>
            <a:ext cx="2396412" cy="286232"/>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174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Ashton Bryant</a:t>
            </a:r>
          </a:p>
        </p:txBody>
      </p:sp>
      <p:sp>
        <p:nvSpPr>
          <p:cNvPr id="64" name="TextBox 22">
            <a:extLst>
              <a:ext uri="{FF2B5EF4-FFF2-40B4-BE49-F238E27FC236}">
                <a16:creationId xmlns:a16="http://schemas.microsoft.com/office/drawing/2014/main" id="{3C08C84F-0208-34C8-B485-871656AF21D8}"/>
              </a:ext>
            </a:extLst>
          </p:cNvPr>
          <p:cNvSpPr txBox="1"/>
          <p:nvPr/>
        </p:nvSpPr>
        <p:spPr>
          <a:xfrm>
            <a:off x="6551649" y="56446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a:cs typeface="Montserrat"/>
                <a:sym typeface="Montserrat"/>
              </a:rPr>
              <a:t>The 44th President of the United States</a:t>
            </a:r>
          </a:p>
        </p:txBody>
      </p:sp>
      <p:pic>
        <p:nvPicPr>
          <p:cNvPr id="8" name="Picture 7">
            <a:extLst>
              <a:ext uri="{FF2B5EF4-FFF2-40B4-BE49-F238E27FC236}">
                <a16:creationId xmlns:a16="http://schemas.microsoft.com/office/drawing/2014/main" id="{925E9980-546C-E946-C929-5438E92A54D8}"/>
              </a:ext>
            </a:extLst>
          </p:cNvPr>
          <p:cNvPicPr>
            <a:picLocks noChangeAspect="1"/>
          </p:cNvPicPr>
          <p:nvPr/>
        </p:nvPicPr>
        <p:blipFill>
          <a:blip r:embed="rId4"/>
          <a:srcRect b="9503"/>
          <a:stretch/>
        </p:blipFill>
        <p:spPr>
          <a:xfrm>
            <a:off x="6310033" y="2507384"/>
            <a:ext cx="2452118" cy="2477194"/>
          </a:xfrm>
          <a:prstGeom prst="roundRect">
            <a:avLst>
              <a:gd name="adj" fmla="val 13560"/>
            </a:avLst>
          </a:prstGeom>
          <a:effectLst>
            <a:outerShdw blurRad="469900" sx="108000" sy="108000" algn="ctr" rotWithShape="0">
              <a:srgbClr val="A75F55"/>
            </a:outerShdw>
          </a:effectLst>
        </p:spPr>
      </p:pic>
      <p:sp>
        <p:nvSpPr>
          <p:cNvPr id="62" name="TextBox 23">
            <a:extLst>
              <a:ext uri="{FF2B5EF4-FFF2-40B4-BE49-F238E27FC236}">
                <a16:creationId xmlns:a16="http://schemas.microsoft.com/office/drawing/2014/main" id="{1D8E02CA-F37B-4941-230A-AA524B8C4BE3}"/>
              </a:ext>
            </a:extLst>
          </p:cNvPr>
          <p:cNvSpPr txBox="1"/>
          <p:nvPr/>
        </p:nvSpPr>
        <p:spPr>
          <a:xfrm>
            <a:off x="3491361" y="5203380"/>
            <a:ext cx="2396412" cy="286232"/>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174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Jahtega Djukpen</a:t>
            </a:r>
          </a:p>
        </p:txBody>
      </p:sp>
      <p:sp>
        <p:nvSpPr>
          <p:cNvPr id="63" name="TextBox 22">
            <a:extLst>
              <a:ext uri="{FF2B5EF4-FFF2-40B4-BE49-F238E27FC236}">
                <a16:creationId xmlns:a16="http://schemas.microsoft.com/office/drawing/2014/main" id="{75F669AD-58B1-2EDD-35BC-5A06CC233562}"/>
              </a:ext>
            </a:extLst>
          </p:cNvPr>
          <p:cNvSpPr txBox="1"/>
          <p:nvPr/>
        </p:nvSpPr>
        <p:spPr>
          <a:xfrm>
            <a:off x="3705124" y="5644656"/>
            <a:ext cx="1968886" cy="2051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a:cs typeface="Montserrat"/>
                <a:sym typeface="Montserrat"/>
              </a:rPr>
              <a:t>An Oscar Winning Actor</a:t>
            </a:r>
          </a:p>
        </p:txBody>
      </p:sp>
      <p:pic>
        <p:nvPicPr>
          <p:cNvPr id="7" name="Picture 6" descr="A person in a garment&#10;&#10;AI-generated content may be incorrect.">
            <a:extLst>
              <a:ext uri="{FF2B5EF4-FFF2-40B4-BE49-F238E27FC236}">
                <a16:creationId xmlns:a16="http://schemas.microsoft.com/office/drawing/2014/main" id="{D222BE4A-DA3D-8220-DBAF-54057FD1E5E1}"/>
              </a:ext>
            </a:extLst>
          </p:cNvPr>
          <p:cNvPicPr>
            <a:picLocks noChangeAspect="1"/>
          </p:cNvPicPr>
          <p:nvPr/>
        </p:nvPicPr>
        <p:blipFill>
          <a:blip r:embed="rId5">
            <a:extLst>
              <a:ext uri="{28A0092B-C50C-407E-A947-70E740481C1C}">
                <a14:useLocalDpi xmlns:a14="http://schemas.microsoft.com/office/drawing/2010/main" val="0"/>
              </a:ext>
            </a:extLst>
          </a:blip>
          <a:srcRect b="22592"/>
          <a:stretch/>
        </p:blipFill>
        <p:spPr>
          <a:xfrm>
            <a:off x="3474588" y="2521997"/>
            <a:ext cx="2429958" cy="2447969"/>
          </a:xfrm>
          <a:prstGeom prst="roundRect">
            <a:avLst>
              <a:gd name="adj" fmla="val 13009"/>
            </a:avLst>
          </a:prstGeom>
          <a:effectLst>
            <a:outerShdw blurRad="457200" sx="103000" sy="103000" algn="ctr" rotWithShape="0">
              <a:srgbClr val="4D6785">
                <a:alpha val="84000"/>
              </a:srgbClr>
            </a:outerShdw>
          </a:effectLst>
        </p:spPr>
      </p:pic>
      <p:sp>
        <p:nvSpPr>
          <p:cNvPr id="38" name="TextBox 29">
            <a:extLst>
              <a:ext uri="{FF2B5EF4-FFF2-40B4-BE49-F238E27FC236}">
                <a16:creationId xmlns:a16="http://schemas.microsoft.com/office/drawing/2014/main" id="{DE12C048-7323-CE9E-E5FE-6AA6B43569C4}"/>
              </a:ext>
            </a:extLst>
          </p:cNvPr>
          <p:cNvSpPr txBox="1"/>
          <p:nvPr/>
        </p:nvSpPr>
        <p:spPr>
          <a:xfrm>
            <a:off x="9167638" y="5203380"/>
            <a:ext cx="2396412" cy="286232"/>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1749" b="1" i="0" u="none" strike="noStrike" kern="1200" cap="none" spc="0" normalizeH="0" baseline="0" noProof="0" err="1">
                <a:ln>
                  <a:noFill/>
                </a:ln>
                <a:solidFill>
                  <a:srgbClr val="FFFFFF"/>
                </a:solidFill>
                <a:effectLst/>
                <a:uLnTx/>
                <a:uFillTx/>
                <a:latin typeface="Montserrat Bold"/>
                <a:ea typeface="Montserrat Bold"/>
                <a:cs typeface="Montserrat Bold"/>
                <a:sym typeface="Montserrat Bold"/>
              </a:rPr>
              <a:t>Zacary</a:t>
            </a:r>
            <a:r>
              <a:rPr kumimoji="0" lang="en-US" sz="174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 Louis</a:t>
            </a:r>
          </a:p>
        </p:txBody>
      </p:sp>
      <p:sp>
        <p:nvSpPr>
          <p:cNvPr id="65" name="TextBox 22">
            <a:extLst>
              <a:ext uri="{FF2B5EF4-FFF2-40B4-BE49-F238E27FC236}">
                <a16:creationId xmlns:a16="http://schemas.microsoft.com/office/drawing/2014/main" id="{AD07293F-E2A8-D031-E8D4-250322F877CA}"/>
              </a:ext>
            </a:extLst>
          </p:cNvPr>
          <p:cNvSpPr txBox="1"/>
          <p:nvPr/>
        </p:nvSpPr>
        <p:spPr>
          <a:xfrm>
            <a:off x="9381401" y="56446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a:cs typeface="Montserrat"/>
                <a:sym typeface="Montserrat"/>
              </a:rPr>
              <a:t>A Multi-Grammy award Artist</a:t>
            </a:r>
          </a:p>
        </p:txBody>
      </p:sp>
      <p:sp>
        <p:nvSpPr>
          <p:cNvPr id="26" name="TextBox 22">
            <a:extLst>
              <a:ext uri="{FF2B5EF4-FFF2-40B4-BE49-F238E27FC236}">
                <a16:creationId xmlns:a16="http://schemas.microsoft.com/office/drawing/2014/main" id="{B8B5CE1B-34AA-C7DB-CED8-B28A6AD1DF6A}"/>
              </a:ext>
            </a:extLst>
          </p:cNvPr>
          <p:cNvSpPr txBox="1"/>
          <p:nvPr/>
        </p:nvSpPr>
        <p:spPr>
          <a:xfrm>
            <a:off x="869679" y="56446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a:cs typeface="Montserrat"/>
                <a:sym typeface="Montserrat"/>
              </a:rPr>
              <a:t>A Nobel Peace Prize winner</a:t>
            </a:r>
          </a:p>
        </p:txBody>
      </p:sp>
      <p:sp>
        <p:nvSpPr>
          <p:cNvPr id="27" name="TextBox 23">
            <a:extLst>
              <a:ext uri="{FF2B5EF4-FFF2-40B4-BE49-F238E27FC236}">
                <a16:creationId xmlns:a16="http://schemas.microsoft.com/office/drawing/2014/main" id="{DA21444D-10C0-5E44-2B09-7FA501E4941A}"/>
              </a:ext>
            </a:extLst>
          </p:cNvPr>
          <p:cNvSpPr txBox="1"/>
          <p:nvPr/>
        </p:nvSpPr>
        <p:spPr>
          <a:xfrm>
            <a:off x="655916" y="5243501"/>
            <a:ext cx="2396412" cy="286232"/>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1749"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Jouri Ghazi</a:t>
            </a:r>
          </a:p>
        </p:txBody>
      </p:sp>
      <p:pic>
        <p:nvPicPr>
          <p:cNvPr id="13" name="Picture 12" descr="A person wearing a red scarf and holding a medal&#10;&#10;AI-generated content may be incorrect.">
            <a:extLst>
              <a:ext uri="{FF2B5EF4-FFF2-40B4-BE49-F238E27FC236}">
                <a16:creationId xmlns:a16="http://schemas.microsoft.com/office/drawing/2014/main" id="{AFC3B493-F094-59AA-EC25-E999BDC249E3}"/>
              </a:ext>
            </a:extLst>
          </p:cNvPr>
          <p:cNvPicPr>
            <a:picLocks noChangeAspect="1"/>
          </p:cNvPicPr>
          <p:nvPr/>
        </p:nvPicPr>
        <p:blipFill rotWithShape="1">
          <a:blip r:embed="rId6">
            <a:extLst>
              <a:ext uri="{28A0092B-C50C-407E-A947-70E740481C1C}">
                <a14:useLocalDpi xmlns:a14="http://schemas.microsoft.com/office/drawing/2010/main" val="0"/>
              </a:ext>
            </a:extLst>
          </a:blip>
          <a:srcRect l="12012" r="12012"/>
          <a:stretch/>
        </p:blipFill>
        <p:spPr>
          <a:xfrm>
            <a:off x="639143" y="2531002"/>
            <a:ext cx="2429958" cy="2429958"/>
          </a:xfrm>
          <a:prstGeom prst="roundRect">
            <a:avLst>
              <a:gd name="adj" fmla="val 15747"/>
            </a:avLst>
          </a:prstGeom>
          <a:effectLst>
            <a:outerShdw blurRad="457200" sx="104000" sy="104000" algn="ctr" rotWithShape="0">
              <a:srgbClr val="B7201E">
                <a:alpha val="84000"/>
              </a:srgbClr>
            </a:outerShdw>
          </a:effectLst>
        </p:spPr>
      </p:pic>
      <p:grpSp>
        <p:nvGrpSpPr>
          <p:cNvPr id="75" name="Group 74">
            <a:extLst>
              <a:ext uri="{FF2B5EF4-FFF2-40B4-BE49-F238E27FC236}">
                <a16:creationId xmlns:a16="http://schemas.microsoft.com/office/drawing/2014/main" id="{1AF3CB5A-B1C6-B351-7E6E-8F15E5C13B11}"/>
              </a:ext>
            </a:extLst>
          </p:cNvPr>
          <p:cNvGrpSpPr/>
          <p:nvPr/>
        </p:nvGrpSpPr>
        <p:grpSpPr>
          <a:xfrm>
            <a:off x="4699000" y="1661432"/>
            <a:ext cx="2794000" cy="457200"/>
            <a:chOff x="6686910" y="2705450"/>
            <a:chExt cx="4191000" cy="685800"/>
          </a:xfrm>
          <a:effectLst>
            <a:outerShdw blurRad="63500" sx="102000" sy="102000" algn="ctr" rotWithShape="0">
              <a:prstClr val="black">
                <a:alpha val="40000"/>
              </a:prstClr>
            </a:outerShdw>
          </a:effectLst>
        </p:grpSpPr>
        <p:sp>
          <p:nvSpPr>
            <p:cNvPr id="74" name="Rectangle: Rounded Corners 73">
              <a:extLst>
                <a:ext uri="{FF2B5EF4-FFF2-40B4-BE49-F238E27FC236}">
                  <a16:creationId xmlns:a16="http://schemas.microsoft.com/office/drawing/2014/main" id="{4716E7E6-D329-F68B-38A8-A62957B24A32}"/>
                </a:ext>
              </a:extLst>
            </p:cNvPr>
            <p:cNvSpPr/>
            <p:nvPr/>
          </p:nvSpPr>
          <p:spPr>
            <a:xfrm>
              <a:off x="6686910" y="2705450"/>
              <a:ext cx="4191000" cy="685800"/>
            </a:xfrm>
            <a:prstGeom prst="roundRect">
              <a:avLst>
                <a:gd name="adj" fmla="val 330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10"/>
            <p:cNvSpPr txBox="1"/>
            <p:nvPr/>
          </p:nvSpPr>
          <p:spPr>
            <a:xfrm>
              <a:off x="6953610" y="2834256"/>
              <a:ext cx="3657600" cy="428195"/>
            </a:xfrm>
            <a:prstGeom prst="rect">
              <a:avLst/>
            </a:prstGeom>
          </p:spPr>
          <p:txBody>
            <a:bodyPr wrap="square" lIns="0" tIns="0" rIns="0" bIns="0" rtlCol="0" anchor="t">
              <a:spAutoFit/>
            </a:bodyPr>
            <a:lstStyle/>
            <a:p>
              <a:pPr marL="0" marR="0" lvl="0" indent="0" algn="ctr" defTabSz="609630" rtl="0" eaLnBrk="1" fontAlgn="auto" latinLnBrk="0" hangingPunct="1">
                <a:lnSpc>
                  <a:spcPts val="2414"/>
                </a:lnSpc>
                <a:spcBef>
                  <a:spcPts val="0"/>
                </a:spcBef>
                <a:spcAft>
                  <a:spcPts val="0"/>
                </a:spcAft>
                <a:buClrTx/>
                <a:buSzTx/>
                <a:buFontTx/>
                <a:buNone/>
                <a:tabLst/>
                <a:defRPr/>
              </a:pPr>
              <a:r>
                <a:rPr kumimoji="0" lang="en-US" sz="1724" b="1" i="0" u="none" strike="noStrike" kern="1200" cap="none" spc="0" normalizeH="0" baseline="0" noProof="0">
                  <a:ln>
                    <a:noFill/>
                  </a:ln>
                  <a:solidFill>
                    <a:srgbClr val="01204C"/>
                  </a:solidFill>
                  <a:effectLst/>
                  <a:uLnTx/>
                  <a:uFillTx/>
                  <a:latin typeface="Outfit" pitchFamily="2" charset="0"/>
                  <a:ea typeface="Montserrat Medium"/>
                  <a:cs typeface="Montserrat Medium"/>
                  <a:sym typeface="Montserrat Medium"/>
                </a:rPr>
                <a:t>Advised by Dr. Picone</a:t>
              </a:r>
            </a:p>
          </p:txBody>
        </p:sp>
      </p:grpSp>
      <p:grpSp>
        <p:nvGrpSpPr>
          <p:cNvPr id="41" name="Group 40">
            <a:extLst>
              <a:ext uri="{FF2B5EF4-FFF2-40B4-BE49-F238E27FC236}">
                <a16:creationId xmlns:a16="http://schemas.microsoft.com/office/drawing/2014/main" id="{46F15A7D-755A-02F9-186C-C4A84B1F950A}"/>
              </a:ext>
            </a:extLst>
          </p:cNvPr>
          <p:cNvGrpSpPr/>
          <p:nvPr/>
        </p:nvGrpSpPr>
        <p:grpSpPr>
          <a:xfrm>
            <a:off x="632768" y="2480741"/>
            <a:ext cx="10924908" cy="2530480"/>
            <a:chOff x="632768" y="2480741"/>
            <a:chExt cx="10924908" cy="2530480"/>
          </a:xfrm>
          <a:effectLst/>
        </p:grpSpPr>
        <p:pic>
          <p:nvPicPr>
            <p:cNvPr id="33" name="Picture 32">
              <a:extLst>
                <a:ext uri="{FF2B5EF4-FFF2-40B4-BE49-F238E27FC236}">
                  <a16:creationId xmlns:a16="http://schemas.microsoft.com/office/drawing/2014/main" id="{D1627D10-72CA-0F60-6E37-5AF4166C9ECB}"/>
                </a:ext>
              </a:extLst>
            </p:cNvPr>
            <p:cNvPicPr>
              <a:picLocks noChangeAspect="1"/>
            </p:cNvPicPr>
            <p:nvPr/>
          </p:nvPicPr>
          <p:blipFill>
            <a:blip r:embed="rId4">
              <a:duotone>
                <a:schemeClr val="bg2">
                  <a:shade val="45000"/>
                  <a:satMod val="135000"/>
                </a:schemeClr>
                <a:prstClr val="white"/>
              </a:duotone>
              <a:alphaModFix amt="50000"/>
            </a:blip>
            <a:srcRect b="9503"/>
            <a:stretch/>
          </p:blipFill>
          <p:spPr>
            <a:xfrm>
              <a:off x="6303658" y="2507384"/>
              <a:ext cx="2452118" cy="2477194"/>
            </a:xfrm>
            <a:prstGeom prst="roundRect">
              <a:avLst>
                <a:gd name="adj" fmla="val 13560"/>
              </a:avLst>
            </a:prstGeom>
            <a:effectLst>
              <a:outerShdw blurRad="469900" sx="108000" sy="108000" algn="ctr" rotWithShape="0">
                <a:srgbClr val="A75F55"/>
              </a:outerShdw>
            </a:effectLst>
          </p:spPr>
        </p:pic>
        <p:pic>
          <p:nvPicPr>
            <p:cNvPr id="37" name="Picture 36" descr="A person in a garment&#10;&#10;AI-generated content may be incorrect.">
              <a:extLst>
                <a:ext uri="{FF2B5EF4-FFF2-40B4-BE49-F238E27FC236}">
                  <a16:creationId xmlns:a16="http://schemas.microsoft.com/office/drawing/2014/main" id="{67A39E87-D7D7-0BC0-5522-7DA4EFCCD504}"/>
                </a:ext>
              </a:extLst>
            </p:cNvPr>
            <p:cNvPicPr>
              <a:picLocks noChangeAspect="1"/>
            </p:cNvPicPr>
            <p:nvPr/>
          </p:nvPicPr>
          <p:blipFill>
            <a:blip r:embed="rId5">
              <a:duotone>
                <a:schemeClr val="bg2">
                  <a:shade val="45000"/>
                  <a:satMod val="135000"/>
                </a:schemeClr>
                <a:prstClr val="white"/>
              </a:duotone>
              <a:alphaModFix amt="50000"/>
              <a:extLst>
                <a:ext uri="{28A0092B-C50C-407E-A947-70E740481C1C}">
                  <a14:useLocalDpi xmlns:a14="http://schemas.microsoft.com/office/drawing/2010/main" val="0"/>
                </a:ext>
              </a:extLst>
            </a:blip>
            <a:srcRect b="22592"/>
            <a:stretch/>
          </p:blipFill>
          <p:spPr>
            <a:xfrm>
              <a:off x="3468213" y="2521997"/>
              <a:ext cx="2429958" cy="2447969"/>
            </a:xfrm>
            <a:prstGeom prst="roundRect">
              <a:avLst>
                <a:gd name="adj" fmla="val 13009"/>
              </a:avLst>
            </a:prstGeom>
            <a:effectLst>
              <a:outerShdw blurRad="457200" sx="103000" sy="103000" algn="ctr" rotWithShape="0">
                <a:srgbClr val="4D6785">
                  <a:alpha val="84000"/>
                </a:srgbClr>
              </a:outerShdw>
            </a:effectLst>
          </p:spPr>
        </p:pic>
        <p:pic>
          <p:nvPicPr>
            <p:cNvPr id="39" name="Picture 38" descr="A person holding a trophy&#10;&#10;AI-generated content may be incorrect.">
              <a:extLst>
                <a:ext uri="{FF2B5EF4-FFF2-40B4-BE49-F238E27FC236}">
                  <a16:creationId xmlns:a16="http://schemas.microsoft.com/office/drawing/2014/main" id="{EEA36496-7D45-8BDD-C106-4F1112B192E8}"/>
                </a:ext>
              </a:extLst>
            </p:cNvPr>
            <p:cNvPicPr>
              <a:picLocks noChangeAspect="1"/>
            </p:cNvPicPr>
            <p:nvPr/>
          </p:nvPicPr>
          <p:blipFill>
            <a:blip r:embed="rId3">
              <a:duotone>
                <a:schemeClr val="bg2">
                  <a:shade val="45000"/>
                  <a:satMod val="135000"/>
                </a:schemeClr>
                <a:prstClr val="white"/>
              </a:duotone>
              <a:alphaModFix amt="50000"/>
            </a:blip>
            <a:srcRect l="-1" t="251" r="3476" b="15731"/>
            <a:stretch/>
          </p:blipFill>
          <p:spPr>
            <a:xfrm>
              <a:off x="9161263" y="2480741"/>
              <a:ext cx="2396413" cy="2530480"/>
            </a:xfrm>
            <a:prstGeom prst="roundRect">
              <a:avLst>
                <a:gd name="adj" fmla="val 12427"/>
              </a:avLst>
            </a:prstGeom>
            <a:effectLst>
              <a:outerShdw blurRad="444500" sx="108000" sy="108000" algn="ctr" rotWithShape="0">
                <a:srgbClr val="BF8442"/>
              </a:outerShdw>
            </a:effectLst>
          </p:spPr>
        </p:pic>
        <p:pic>
          <p:nvPicPr>
            <p:cNvPr id="40" name="Picture 39" descr="A person wearing a red scarf and holding a medal&#10;&#10;AI-generated content may be incorrect.">
              <a:extLst>
                <a:ext uri="{FF2B5EF4-FFF2-40B4-BE49-F238E27FC236}">
                  <a16:creationId xmlns:a16="http://schemas.microsoft.com/office/drawing/2014/main" id="{AD4EE4B0-8E90-740E-518B-45E580EA4A14}"/>
                </a:ext>
              </a:extLst>
            </p:cNvPr>
            <p:cNvPicPr>
              <a:picLocks noChangeAspect="1"/>
            </p:cNvPicPr>
            <p:nvPr/>
          </p:nvPicPr>
          <p:blipFill rotWithShape="1">
            <a:blip r:embed="rId6">
              <a:duotone>
                <a:schemeClr val="bg2">
                  <a:shade val="45000"/>
                  <a:satMod val="135000"/>
                </a:schemeClr>
                <a:prstClr val="white"/>
              </a:duotone>
              <a:alphaModFix amt="50000"/>
              <a:extLst>
                <a:ext uri="{28A0092B-C50C-407E-A947-70E740481C1C}">
                  <a14:useLocalDpi xmlns:a14="http://schemas.microsoft.com/office/drawing/2010/main" val="0"/>
                </a:ext>
              </a:extLst>
            </a:blip>
            <a:srcRect l="12012" r="12012"/>
            <a:stretch/>
          </p:blipFill>
          <p:spPr>
            <a:xfrm>
              <a:off x="632768" y="2531002"/>
              <a:ext cx="2429958" cy="2429958"/>
            </a:xfrm>
            <a:prstGeom prst="roundRect">
              <a:avLst>
                <a:gd name="adj" fmla="val 15747"/>
              </a:avLst>
            </a:prstGeom>
            <a:effectLst>
              <a:outerShdw blurRad="457200" sx="104000" sy="104000" algn="ctr" rotWithShape="0">
                <a:srgbClr val="B7201E">
                  <a:alpha val="84000"/>
                </a:srgbClr>
              </a:outerShdw>
            </a:effectLst>
          </p:spPr>
        </p:pic>
      </p:grpSp>
      <p:grpSp>
        <p:nvGrpSpPr>
          <p:cNvPr id="32" name="Group 31">
            <a:extLst>
              <a:ext uri="{FF2B5EF4-FFF2-40B4-BE49-F238E27FC236}">
                <a16:creationId xmlns:a16="http://schemas.microsoft.com/office/drawing/2014/main" id="{A6AC9B06-1C46-A688-F3B6-9569EEC7C07F}"/>
              </a:ext>
            </a:extLst>
          </p:cNvPr>
          <p:cNvGrpSpPr/>
          <p:nvPr/>
        </p:nvGrpSpPr>
        <p:grpSpPr>
          <a:xfrm>
            <a:off x="1243841" y="3474753"/>
            <a:ext cx="9791941" cy="1339875"/>
            <a:chOff x="1069216" y="2979838"/>
            <a:chExt cx="11472322" cy="1569810"/>
          </a:xfrm>
        </p:grpSpPr>
        <p:pic>
          <p:nvPicPr>
            <p:cNvPr id="22" name="Picture 21" descr="A red sign with a black background&#10;&#10;AI-generated content may be incorrect.">
              <a:extLst>
                <a:ext uri="{FF2B5EF4-FFF2-40B4-BE49-F238E27FC236}">
                  <a16:creationId xmlns:a16="http://schemas.microsoft.com/office/drawing/2014/main" id="{5EDD6234-EB48-709C-39F5-DEAE97B4CE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16" y="2979838"/>
              <a:ext cx="1569812" cy="1569810"/>
            </a:xfrm>
            <a:prstGeom prst="rect">
              <a:avLst/>
            </a:prstGeom>
          </p:spPr>
        </p:pic>
        <p:pic>
          <p:nvPicPr>
            <p:cNvPr id="28" name="Picture 27" descr="A red sign with a black background&#10;&#10;AI-generated content may be incorrect.">
              <a:extLst>
                <a:ext uri="{FF2B5EF4-FFF2-40B4-BE49-F238E27FC236}">
                  <a16:creationId xmlns:a16="http://schemas.microsoft.com/office/drawing/2014/main" id="{CFA773F6-7842-06A5-B0F3-FF2CA74A31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4376" y="2979838"/>
              <a:ext cx="1569811" cy="1569810"/>
            </a:xfrm>
            <a:prstGeom prst="rect">
              <a:avLst/>
            </a:prstGeom>
          </p:spPr>
        </p:pic>
        <p:pic>
          <p:nvPicPr>
            <p:cNvPr id="29" name="Picture 28" descr="A red sign with a black background&#10;&#10;AI-generated content may be incorrect.">
              <a:extLst>
                <a:ext uri="{FF2B5EF4-FFF2-40B4-BE49-F238E27FC236}">
                  <a16:creationId xmlns:a16="http://schemas.microsoft.com/office/drawing/2014/main" id="{8C645C1D-6A95-2CF8-6A46-624482935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6365" y="2979838"/>
              <a:ext cx="1569811" cy="1569810"/>
            </a:xfrm>
            <a:prstGeom prst="rect">
              <a:avLst/>
            </a:prstGeom>
          </p:spPr>
        </p:pic>
        <p:pic>
          <p:nvPicPr>
            <p:cNvPr id="30" name="Picture 29" descr="A red sign with a black background&#10;&#10;AI-generated content may be incorrect.">
              <a:extLst>
                <a:ext uri="{FF2B5EF4-FFF2-40B4-BE49-F238E27FC236}">
                  <a16:creationId xmlns:a16="http://schemas.microsoft.com/office/drawing/2014/main" id="{19305CF0-3C1B-C68A-9A09-BB41B1352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1727" y="2979838"/>
              <a:ext cx="1569811" cy="1569810"/>
            </a:xfrm>
            <a:prstGeom prst="rect">
              <a:avLst/>
            </a:prstGeom>
          </p:spPr>
        </p:pic>
      </p:grpSp>
      <p:grpSp>
        <p:nvGrpSpPr>
          <p:cNvPr id="46" name="Group 45">
            <a:extLst>
              <a:ext uri="{FF2B5EF4-FFF2-40B4-BE49-F238E27FC236}">
                <a16:creationId xmlns:a16="http://schemas.microsoft.com/office/drawing/2014/main" id="{3AA5158E-58A8-C4AC-FC34-C34E69C64EEE}"/>
              </a:ext>
            </a:extLst>
          </p:cNvPr>
          <p:cNvGrpSpPr/>
          <p:nvPr/>
        </p:nvGrpSpPr>
        <p:grpSpPr>
          <a:xfrm>
            <a:off x="869424" y="5645284"/>
            <a:ext cx="10480608" cy="410241"/>
            <a:chOff x="1022079" y="5797056"/>
            <a:chExt cx="10480608" cy="410241"/>
          </a:xfrm>
        </p:grpSpPr>
        <p:sp>
          <p:nvSpPr>
            <p:cNvPr id="42" name="TextBox 22">
              <a:extLst>
                <a:ext uri="{FF2B5EF4-FFF2-40B4-BE49-F238E27FC236}">
                  <a16:creationId xmlns:a16="http://schemas.microsoft.com/office/drawing/2014/main" id="{56206B4E-9D66-0682-12C6-5244D516393D}"/>
                </a:ext>
              </a:extLst>
            </p:cNvPr>
            <p:cNvSpPr txBox="1"/>
            <p:nvPr/>
          </p:nvSpPr>
          <p:spPr>
            <a:xfrm>
              <a:off x="6704049" y="57970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Outfit" pitchFamily="2" charset="0"/>
                  <a:ea typeface="Montserrat"/>
                  <a:cs typeface="Montserrat"/>
                  <a:sym typeface="Montserrat"/>
                </a:rPr>
                <a:t>The 44th President of the United States</a:t>
              </a:r>
            </a:p>
          </p:txBody>
        </p:sp>
        <p:sp>
          <p:nvSpPr>
            <p:cNvPr id="43" name="TextBox 22">
              <a:extLst>
                <a:ext uri="{FF2B5EF4-FFF2-40B4-BE49-F238E27FC236}">
                  <a16:creationId xmlns:a16="http://schemas.microsoft.com/office/drawing/2014/main" id="{9C2B46CB-AA17-892C-A007-F251F6EF8E8A}"/>
                </a:ext>
              </a:extLst>
            </p:cNvPr>
            <p:cNvSpPr txBox="1"/>
            <p:nvPr/>
          </p:nvSpPr>
          <p:spPr>
            <a:xfrm>
              <a:off x="3857524" y="5797056"/>
              <a:ext cx="1968886" cy="2051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Outfit" pitchFamily="2" charset="0"/>
                  <a:ea typeface="Montserrat"/>
                  <a:cs typeface="Montserrat"/>
                  <a:sym typeface="Montserrat"/>
                </a:rPr>
                <a:t>An Oscar Winning Actor</a:t>
              </a:r>
            </a:p>
          </p:txBody>
        </p:sp>
        <p:sp>
          <p:nvSpPr>
            <p:cNvPr id="44" name="TextBox 22">
              <a:extLst>
                <a:ext uri="{FF2B5EF4-FFF2-40B4-BE49-F238E27FC236}">
                  <a16:creationId xmlns:a16="http://schemas.microsoft.com/office/drawing/2014/main" id="{6960485E-B940-ACAD-64A1-3CCB36B62FBD}"/>
                </a:ext>
              </a:extLst>
            </p:cNvPr>
            <p:cNvSpPr txBox="1"/>
            <p:nvPr/>
          </p:nvSpPr>
          <p:spPr>
            <a:xfrm>
              <a:off x="9533801" y="57970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Outfit" pitchFamily="2" charset="0"/>
                  <a:ea typeface="Montserrat"/>
                  <a:cs typeface="Montserrat"/>
                  <a:sym typeface="Montserrat"/>
                </a:rPr>
                <a:t>A Multi-Grammy award Artist</a:t>
              </a:r>
            </a:p>
          </p:txBody>
        </p:sp>
        <p:sp>
          <p:nvSpPr>
            <p:cNvPr id="45" name="TextBox 22">
              <a:extLst>
                <a:ext uri="{FF2B5EF4-FFF2-40B4-BE49-F238E27FC236}">
                  <a16:creationId xmlns:a16="http://schemas.microsoft.com/office/drawing/2014/main" id="{97E092E2-144A-2BD3-1720-1FE1A4C84755}"/>
                </a:ext>
              </a:extLst>
            </p:cNvPr>
            <p:cNvSpPr txBox="1"/>
            <p:nvPr/>
          </p:nvSpPr>
          <p:spPr>
            <a:xfrm>
              <a:off x="1022079" y="5797056"/>
              <a:ext cx="1968886" cy="41024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0000"/>
                  </a:solidFill>
                  <a:effectLst/>
                  <a:uLnTx/>
                  <a:uFillTx/>
                  <a:latin typeface="Outfit" pitchFamily="2" charset="0"/>
                  <a:ea typeface="Montserrat"/>
                  <a:cs typeface="Montserrat"/>
                  <a:sym typeface="Montserrat"/>
                </a:rPr>
                <a:t>A Nobel Peace Prize winner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1000"/>
                                        <p:tgtEl>
                                          <p:spTgt spid="62"/>
                                        </p:tgtEl>
                                      </p:cBhvr>
                                    </p:animEffect>
                                    <p:anim calcmode="lin" valueType="num">
                                      <p:cBhvr>
                                        <p:cTn id="23" dur="1000" fill="hold"/>
                                        <p:tgtEl>
                                          <p:spTgt spid="62"/>
                                        </p:tgtEl>
                                        <p:attrNameLst>
                                          <p:attrName>ppt_x</p:attrName>
                                        </p:attrNameLst>
                                      </p:cBhvr>
                                      <p:tavLst>
                                        <p:tav tm="0">
                                          <p:val>
                                            <p:strVal val="#ppt_x"/>
                                          </p:val>
                                        </p:tav>
                                        <p:tav tm="100000">
                                          <p:val>
                                            <p:strVal val="#ppt_x"/>
                                          </p:val>
                                        </p:tav>
                                      </p:tavLst>
                                    </p:anim>
                                    <p:anim calcmode="lin" valueType="num">
                                      <p:cBhvr>
                                        <p:cTn id="24" dur="1000" fill="hold"/>
                                        <p:tgtEl>
                                          <p:spTgt spid="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70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anim calcmode="lin" valueType="num">
                                      <p:cBhvr>
                                        <p:cTn id="33" dur="1000" fill="hold"/>
                                        <p:tgtEl>
                                          <p:spTgt spid="63"/>
                                        </p:tgtEl>
                                        <p:attrNameLst>
                                          <p:attrName>ppt_x</p:attrName>
                                        </p:attrNameLst>
                                      </p:cBhvr>
                                      <p:tavLst>
                                        <p:tav tm="0">
                                          <p:val>
                                            <p:strVal val="#ppt_x"/>
                                          </p:val>
                                        </p:tav>
                                        <p:tav tm="100000">
                                          <p:val>
                                            <p:strVal val="#ppt_x"/>
                                          </p:val>
                                        </p:tav>
                                      </p:tavLst>
                                    </p:anim>
                                    <p:anim calcmode="lin" valueType="num">
                                      <p:cBhvr>
                                        <p:cTn id="34" dur="1000" fill="hold"/>
                                        <p:tgtEl>
                                          <p:spTgt spid="6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8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9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00"/>
                                        <p:tgtEl>
                                          <p:spTgt spid="64"/>
                                        </p:tgtEl>
                                      </p:cBhvr>
                                    </p:animEffect>
                                    <p:anim calcmode="lin" valueType="num">
                                      <p:cBhvr>
                                        <p:cTn id="48" dur="1000" fill="hold"/>
                                        <p:tgtEl>
                                          <p:spTgt spid="64"/>
                                        </p:tgtEl>
                                        <p:attrNameLst>
                                          <p:attrName>ppt_x</p:attrName>
                                        </p:attrNameLst>
                                      </p:cBhvr>
                                      <p:tavLst>
                                        <p:tav tm="0">
                                          <p:val>
                                            <p:strVal val="#ppt_x"/>
                                          </p:val>
                                        </p:tav>
                                        <p:tav tm="100000">
                                          <p:val>
                                            <p:strVal val="#ppt_x"/>
                                          </p:val>
                                        </p:tav>
                                      </p:tavLst>
                                    </p:anim>
                                    <p:anim calcmode="lin" valueType="num">
                                      <p:cBhvr>
                                        <p:cTn id="49" dur="1000" fill="hold"/>
                                        <p:tgtEl>
                                          <p:spTgt spid="6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1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20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30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anim calcmode="lin" valueType="num">
                                      <p:cBhvr>
                                        <p:cTn id="63" dur="1000" fill="hold"/>
                                        <p:tgtEl>
                                          <p:spTgt spid="65"/>
                                        </p:tgtEl>
                                        <p:attrNameLst>
                                          <p:attrName>ppt_x</p:attrName>
                                        </p:attrNameLst>
                                      </p:cBhvr>
                                      <p:tavLst>
                                        <p:tav tm="0">
                                          <p:val>
                                            <p:strVal val="#ppt_x"/>
                                          </p:val>
                                        </p:tav>
                                        <p:tav tm="100000">
                                          <p:val>
                                            <p:strVal val="#ppt_x"/>
                                          </p:val>
                                        </p:tav>
                                      </p:tavLst>
                                    </p:anim>
                                    <p:anim calcmode="lin" valueType="num">
                                      <p:cBhvr>
                                        <p:cTn id="6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fade">
                                      <p:cBhvr>
                                        <p:cTn id="69" dur="500"/>
                                        <p:tgtEl>
                                          <p:spTgt spid="73"/>
                                        </p:tgtEl>
                                      </p:cBhvr>
                                    </p:animEffect>
                                  </p:childTnLst>
                                </p:cTn>
                              </p:par>
                              <p:par>
                                <p:cTn id="70" presetID="10"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31" grpId="0"/>
      <p:bldP spid="64" grpId="0"/>
      <p:bldP spid="62" grpId="0"/>
      <p:bldP spid="63" grpId="0"/>
      <p:bldP spid="38" grpId="0"/>
      <p:bldP spid="65" grpId="0"/>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770A5D91-B8CB-B0F2-8A96-7ACE6A63A322}"/>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4BEFE25A-CC5A-6F12-51A4-993629EEF1BE}"/>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graphicFrame>
        <p:nvGraphicFramePr>
          <p:cNvPr id="12" name="Table 11">
            <a:extLst>
              <a:ext uri="{FF2B5EF4-FFF2-40B4-BE49-F238E27FC236}">
                <a16:creationId xmlns:a16="http://schemas.microsoft.com/office/drawing/2014/main" id="{5780680D-DDC6-C60F-3FDE-BDFEB27D6FE9}"/>
              </a:ext>
            </a:extLst>
          </p:cNvPr>
          <p:cNvGraphicFramePr>
            <a:graphicFrameLocks noGrp="1"/>
          </p:cNvGraphicFramePr>
          <p:nvPr/>
        </p:nvGraphicFramePr>
        <p:xfrm>
          <a:off x="3403600" y="1359957"/>
          <a:ext cx="8413750" cy="2194560"/>
        </p:xfrm>
        <a:graphic>
          <a:graphicData uri="http://schemas.openxmlformats.org/drawingml/2006/table">
            <a:tbl>
              <a:tblPr firstRow="1" bandRow="1">
                <a:tableStyleId>{5C22544A-7EE6-4342-B048-85BDC9FD1C3A}</a:tableStyleId>
              </a:tblPr>
              <a:tblGrid>
                <a:gridCol w="1625863">
                  <a:extLst>
                    <a:ext uri="{9D8B030D-6E8A-4147-A177-3AD203B41FA5}">
                      <a16:colId xmlns:a16="http://schemas.microsoft.com/office/drawing/2014/main" val="2601158603"/>
                    </a:ext>
                  </a:extLst>
                </a:gridCol>
                <a:gridCol w="1569457">
                  <a:extLst>
                    <a:ext uri="{9D8B030D-6E8A-4147-A177-3AD203B41FA5}">
                      <a16:colId xmlns:a16="http://schemas.microsoft.com/office/drawing/2014/main" val="2694850680"/>
                    </a:ext>
                  </a:extLst>
                </a:gridCol>
                <a:gridCol w="1092200">
                  <a:extLst>
                    <a:ext uri="{9D8B030D-6E8A-4147-A177-3AD203B41FA5}">
                      <a16:colId xmlns:a16="http://schemas.microsoft.com/office/drawing/2014/main" val="3648320474"/>
                    </a:ext>
                  </a:extLst>
                </a:gridCol>
                <a:gridCol w="929640">
                  <a:extLst>
                    <a:ext uri="{9D8B030D-6E8A-4147-A177-3AD203B41FA5}">
                      <a16:colId xmlns:a16="http://schemas.microsoft.com/office/drawing/2014/main" val="4219863395"/>
                    </a:ext>
                  </a:extLst>
                </a:gridCol>
                <a:gridCol w="1990090">
                  <a:extLst>
                    <a:ext uri="{9D8B030D-6E8A-4147-A177-3AD203B41FA5}">
                      <a16:colId xmlns:a16="http://schemas.microsoft.com/office/drawing/2014/main" val="3001049488"/>
                    </a:ext>
                  </a:extLst>
                </a:gridCol>
                <a:gridCol w="1206500">
                  <a:extLst>
                    <a:ext uri="{9D8B030D-6E8A-4147-A177-3AD203B41FA5}">
                      <a16:colId xmlns:a16="http://schemas.microsoft.com/office/drawing/2014/main" val="3183897918"/>
                    </a:ext>
                  </a:extLst>
                </a:gridCol>
              </a:tblGrid>
              <a:tr h="589940">
                <a:tc>
                  <a:txBody>
                    <a:bodyPr/>
                    <a:lstStyle/>
                    <a:p>
                      <a:pPr algn="ctr"/>
                      <a:r>
                        <a:rPr lang="en-US" sz="1800">
                          <a:latin typeface="Outfit"/>
                        </a:rPr>
                        <a:t>Criteria</a:t>
                      </a:r>
                    </a:p>
                  </a:txBody>
                  <a:tcPr anchor="ctr">
                    <a:solidFill>
                      <a:schemeClr val="tx1">
                        <a:lumMod val="95000"/>
                        <a:lumOff val="5000"/>
                      </a:schemeClr>
                    </a:solidFill>
                  </a:tcPr>
                </a:tc>
                <a:tc>
                  <a:txBody>
                    <a:bodyPr/>
                    <a:lstStyle/>
                    <a:p>
                      <a:pPr algn="ctr"/>
                      <a:r>
                        <a:rPr lang="en-US" sz="1800">
                          <a:latin typeface="Outfit"/>
                        </a:rPr>
                        <a:t>Requirement</a:t>
                      </a:r>
                    </a:p>
                    <a:p>
                      <a:pPr algn="ctr"/>
                      <a:r>
                        <a:rPr lang="en-US" sz="1800">
                          <a:latin typeface="Outfit"/>
                        </a:rPr>
                        <a:t>Constraint</a:t>
                      </a:r>
                    </a:p>
                  </a:txBody>
                  <a:tcPr anchor="ctr">
                    <a:solidFill>
                      <a:schemeClr val="tx1">
                        <a:lumMod val="95000"/>
                        <a:lumOff val="5000"/>
                      </a:schemeClr>
                    </a:solidFill>
                  </a:tcPr>
                </a:tc>
                <a:tc>
                  <a:txBody>
                    <a:bodyPr/>
                    <a:lstStyle/>
                    <a:p>
                      <a:pPr algn="ctr"/>
                      <a:r>
                        <a:rPr lang="en-US" sz="1800">
                          <a:latin typeface="Outfit"/>
                        </a:rPr>
                        <a:t>Unit</a:t>
                      </a:r>
                    </a:p>
                  </a:txBody>
                  <a:tcPr anchor="ctr">
                    <a:solidFill>
                      <a:schemeClr val="tx1">
                        <a:lumMod val="95000"/>
                        <a:lumOff val="5000"/>
                      </a:schemeClr>
                    </a:solidFill>
                  </a:tcPr>
                </a:tc>
                <a:tc>
                  <a:txBody>
                    <a:bodyPr/>
                    <a:lstStyle/>
                    <a:p>
                      <a:pPr algn="ctr"/>
                      <a:r>
                        <a:rPr lang="en-US" sz="1800">
                          <a:latin typeface="Outfit"/>
                        </a:rPr>
                        <a:t>Goal Value</a:t>
                      </a:r>
                    </a:p>
                  </a:txBody>
                  <a:tcPr anchor="ctr">
                    <a:solidFill>
                      <a:schemeClr val="tx1">
                        <a:lumMod val="95000"/>
                        <a:lumOff val="5000"/>
                      </a:schemeClr>
                    </a:solidFill>
                  </a:tcPr>
                </a:tc>
                <a:tc>
                  <a:txBody>
                    <a:bodyPr/>
                    <a:lstStyle/>
                    <a:p>
                      <a:pPr algn="ctr"/>
                      <a:r>
                        <a:rPr lang="en-US" sz="1800">
                          <a:latin typeface="Outfit"/>
                        </a:rPr>
                        <a:t>Negotiable / Non-Negotiable</a:t>
                      </a:r>
                    </a:p>
                  </a:txBody>
                  <a:tcPr anchor="ctr">
                    <a:solidFill>
                      <a:schemeClr val="tx1">
                        <a:lumMod val="95000"/>
                        <a:lumOff val="5000"/>
                      </a:schemeClr>
                    </a:solidFill>
                  </a:tcPr>
                </a:tc>
                <a:tc>
                  <a:txBody>
                    <a:bodyPr/>
                    <a:lstStyle/>
                    <a:p>
                      <a:pPr algn="ctr"/>
                      <a:r>
                        <a:rPr lang="en-US" sz="1800">
                          <a:latin typeface="Outfit"/>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0">
                <a:tc>
                  <a:txBody>
                    <a:bodyPr/>
                    <a:lstStyle/>
                    <a:p>
                      <a:pPr algn="ctr"/>
                      <a:r>
                        <a:rPr lang="en-US" sz="1800" kern="1200">
                          <a:solidFill>
                            <a:schemeClr val="dk1"/>
                          </a:solidFill>
                          <a:latin typeface="Outfit"/>
                          <a:ea typeface="+mn-ea"/>
                          <a:cs typeface="+mn-cs"/>
                        </a:rPr>
                        <a:t>Algorithmic Transparency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Outfit"/>
                          <a:ea typeface="+mn-ea"/>
                          <a:cs typeface="+mn-cs"/>
                        </a:rPr>
                        <a:t>Constraint</a:t>
                      </a:r>
                    </a:p>
                  </a:txBody>
                  <a:tcPr anchor="ctr"/>
                </a:tc>
                <a:tc>
                  <a:txBody>
                    <a:bodyPr/>
                    <a:lstStyle/>
                    <a:p>
                      <a:pPr algn="ctr"/>
                      <a:r>
                        <a:rPr lang="en-US" sz="1800">
                          <a:latin typeface="Outfit"/>
                        </a:rPr>
                        <a:t>Pass</a:t>
                      </a:r>
                      <a:r>
                        <a:rPr lang="en-US" sz="1200">
                          <a:latin typeface="Outfit"/>
                        </a:rPr>
                        <a:t>/</a:t>
                      </a:r>
                      <a:r>
                        <a:rPr lang="en-US" sz="1800">
                          <a:latin typeface="Outfit"/>
                        </a:rPr>
                        <a:t>Fail</a:t>
                      </a:r>
                    </a:p>
                  </a:txBody>
                  <a:tcPr anchor="ctr"/>
                </a:tc>
                <a:tc>
                  <a:txBody>
                    <a:bodyPr/>
                    <a:lstStyle/>
                    <a:p>
                      <a:pPr algn="ctr"/>
                      <a:r>
                        <a:rPr lang="en-US" sz="1800">
                          <a:latin typeface="Outfit"/>
                        </a:rPr>
                        <a:t>Pass</a:t>
                      </a:r>
                    </a:p>
                  </a:txBody>
                  <a:tcPr anchor="ctr"/>
                </a:tc>
                <a:tc>
                  <a:txBody>
                    <a:bodyPr/>
                    <a:lstStyle/>
                    <a:p>
                      <a:pPr algn="ctr"/>
                      <a:r>
                        <a:rPr lang="en-US" sz="1800">
                          <a:latin typeface="Outfit"/>
                        </a:rPr>
                        <a:t>Non-negotiable</a:t>
                      </a:r>
                    </a:p>
                  </a:txBody>
                  <a:tcPr anchor="ctr"/>
                </a:tc>
                <a:tc>
                  <a:txBody>
                    <a:bodyPr/>
                    <a:lstStyle/>
                    <a:p>
                      <a:pPr algn="ctr"/>
                      <a:r>
                        <a:rPr lang="en-US" sz="1800">
                          <a:latin typeface="Outfit"/>
                        </a:rPr>
                        <a:t>IEEE7003- 2024 Standard</a:t>
                      </a:r>
                    </a:p>
                  </a:txBody>
                  <a:tcPr anchor="ctr"/>
                </a:tc>
                <a:extLst>
                  <a:ext uri="{0D108BD9-81ED-4DB2-BD59-A6C34878D82A}">
                    <a16:rowId xmlns:a16="http://schemas.microsoft.com/office/drawing/2014/main" val="2031488291"/>
                  </a:ext>
                </a:extLst>
              </a:tr>
              <a:tr h="265042">
                <a:tc>
                  <a:txBody>
                    <a:bodyPr/>
                    <a:lstStyle/>
                    <a:p>
                      <a:pPr algn="ctr"/>
                      <a:r>
                        <a:rPr lang="en-US" sz="1800">
                          <a:latin typeface="Outfit"/>
                        </a:rPr>
                        <a:t>Website Security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a:rPr>
                        <a:t>Requirement</a:t>
                      </a:r>
                    </a:p>
                  </a:txBody>
                  <a:tcPr anchor="ctr"/>
                </a:tc>
                <a:tc>
                  <a:txBody>
                    <a:bodyPr/>
                    <a:lstStyle/>
                    <a:p>
                      <a:pPr algn="ctr"/>
                      <a:r>
                        <a:rPr lang="en-US" sz="1800">
                          <a:latin typeface="Outfit"/>
                        </a:rPr>
                        <a:t>Pass</a:t>
                      </a:r>
                      <a:r>
                        <a:rPr lang="en-US" sz="1200">
                          <a:latin typeface="Outfit"/>
                        </a:rPr>
                        <a:t>/</a:t>
                      </a:r>
                      <a:r>
                        <a:rPr lang="en-US" sz="1800">
                          <a:latin typeface="Outfit"/>
                        </a:rPr>
                        <a:t>Fail</a:t>
                      </a:r>
                    </a:p>
                  </a:txBody>
                  <a:tcPr anchor="ctr"/>
                </a:tc>
                <a:tc>
                  <a:txBody>
                    <a:bodyPr/>
                    <a:lstStyle/>
                    <a:p>
                      <a:pPr algn="ctr"/>
                      <a:r>
                        <a:rPr lang="en-US" sz="1800">
                          <a:latin typeface="Outfit"/>
                        </a:rPr>
                        <a:t>Pass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a:rPr>
                        <a:t>Non-Negotiable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a:rPr>
                        <a:t>ISO 27001</a:t>
                      </a:r>
                      <a:endParaRPr lang="en-US" sz="1800">
                        <a:latin typeface="Outfit" pitchFamily="2" charset="0"/>
                      </a:endParaRPr>
                    </a:p>
                  </a:txBody>
                  <a:tcPr anchor="ctr"/>
                </a:tc>
                <a:extLst>
                  <a:ext uri="{0D108BD9-81ED-4DB2-BD59-A6C34878D82A}">
                    <a16:rowId xmlns:a16="http://schemas.microsoft.com/office/drawing/2014/main" val="1711714168"/>
                  </a:ext>
                </a:extLst>
              </a:tr>
            </a:tbl>
          </a:graphicData>
        </a:graphic>
      </p:graphicFrame>
      <p:sp>
        <p:nvSpPr>
          <p:cNvPr id="20" name="TextBox 19">
            <a:extLst>
              <a:ext uri="{FF2B5EF4-FFF2-40B4-BE49-F238E27FC236}">
                <a16:creationId xmlns:a16="http://schemas.microsoft.com/office/drawing/2014/main" id="{87B401DE-79B7-D85D-3FC1-E2BEFFED20E3}"/>
              </a:ext>
            </a:extLst>
          </p:cNvPr>
          <p:cNvSpPr txBox="1"/>
          <p:nvPr/>
        </p:nvSpPr>
        <p:spPr>
          <a:xfrm>
            <a:off x="284575" y="2270917"/>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Ethic &amp; Security</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1" name="TextBox 9">
            <a:extLst>
              <a:ext uri="{FF2B5EF4-FFF2-40B4-BE49-F238E27FC236}">
                <a16:creationId xmlns:a16="http://schemas.microsoft.com/office/drawing/2014/main" id="{6ED92410-E578-B840-0932-CE758DEEA099}"/>
              </a:ext>
            </a:extLst>
          </p:cNvPr>
          <p:cNvSpPr txBox="1"/>
          <p:nvPr/>
        </p:nvSpPr>
        <p:spPr>
          <a:xfrm>
            <a:off x="255933" y="2628012"/>
            <a:ext cx="2928187" cy="98488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Ensuring user privacy, protecting data, and promoting responsible detection with fairness and transparency.</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A13B0E00-9340-9D33-5A63-CBB3C72E688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178431" y="1220277"/>
            <a:ext cx="1001321" cy="1001321"/>
          </a:xfrm>
          <a:prstGeom prst="rect">
            <a:avLst/>
          </a:prstGeom>
        </p:spPr>
      </p:pic>
      <p:cxnSp>
        <p:nvCxnSpPr>
          <p:cNvPr id="3" name="Straight Connector 2">
            <a:extLst>
              <a:ext uri="{FF2B5EF4-FFF2-40B4-BE49-F238E27FC236}">
                <a16:creationId xmlns:a16="http://schemas.microsoft.com/office/drawing/2014/main" id="{84B34331-021B-CD9A-E324-A655E9A5948C}"/>
              </a:ext>
            </a:extLst>
          </p:cNvPr>
          <p:cNvCxnSpPr>
            <a:cxnSpLocks/>
          </p:cNvCxnSpPr>
          <p:nvPr/>
        </p:nvCxnSpPr>
        <p:spPr>
          <a:xfrm>
            <a:off x="5823187" y="4349575"/>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062C941-BDD1-99C3-EC5E-0BFBD282A6A4}"/>
              </a:ext>
            </a:extLst>
          </p:cNvPr>
          <p:cNvSpPr txBox="1"/>
          <p:nvPr/>
        </p:nvSpPr>
        <p:spPr>
          <a:xfrm>
            <a:off x="1522436" y="4549614"/>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Neue Machina Ultra-Bold"/>
                <a:cs typeface="Neue Machina Ultra-Bold"/>
                <a:sym typeface="Neue Machina Ultra-Bold"/>
              </a:rPr>
              <a:t>IEEE 7003</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0" name="TextBox 9">
            <a:extLst>
              <a:ext uri="{FF2B5EF4-FFF2-40B4-BE49-F238E27FC236}">
                <a16:creationId xmlns:a16="http://schemas.microsoft.com/office/drawing/2014/main" id="{5EFFF2B4-2EC8-7B43-0666-4090C56EC8FC}"/>
              </a:ext>
            </a:extLst>
          </p:cNvPr>
          <p:cNvSpPr txBox="1"/>
          <p:nvPr/>
        </p:nvSpPr>
        <p:spPr>
          <a:xfrm>
            <a:off x="7253037" y="4549613"/>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Neue Machina Ultra-Bold"/>
                <a:cs typeface="Neue Machina Ultra-Bold"/>
                <a:sym typeface="Neue Machina Ultra-Bold"/>
              </a:rPr>
              <a:t>ISO 27001</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3" name="TextBox 12">
            <a:extLst>
              <a:ext uri="{FF2B5EF4-FFF2-40B4-BE49-F238E27FC236}">
                <a16:creationId xmlns:a16="http://schemas.microsoft.com/office/drawing/2014/main" id="{D21AAC21-FA88-13CD-D8AF-B679C6756E3B}"/>
              </a:ext>
            </a:extLst>
          </p:cNvPr>
          <p:cNvSpPr txBox="1"/>
          <p:nvPr/>
        </p:nvSpPr>
        <p:spPr>
          <a:xfrm>
            <a:off x="6504110" y="4961596"/>
            <a:ext cx="4368755" cy="138499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a:ea typeface="Calibri"/>
                <a:cs typeface="Times New Roman"/>
              </a:rPr>
              <a:t>This standard has been inherently met as our website is hosted on the ISIP server, which complies with ISO 27001 security requirements. Additionally, we have ensured that our code does not store or retain any photos provided to it, maintaining data confidentiality and privacy. </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3BCA0C53-F7B8-EFF3-0A41-286CD8A529A8}"/>
              </a:ext>
            </a:extLst>
          </p:cNvPr>
          <p:cNvSpPr txBox="1"/>
          <p:nvPr/>
        </p:nvSpPr>
        <p:spPr>
          <a:xfrm>
            <a:off x="739507" y="4967966"/>
            <a:ext cx="4368755" cy="138499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a:ea typeface="Calibri"/>
                <a:cs typeface="Times New Roman"/>
              </a:rPr>
              <a:t>This standard calls for the establishment of algorithmic bias profiles. This profile is meant to document known race or gender biases in machine learning models. The requirement provides auditors the ability to assess whether the system behaves as intended.</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0627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ADBBFB0C-0059-609E-C035-A8FEC11DE78F}"/>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DB66A553-47E5-4BC3-9369-DF51F1436BEF}"/>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graphicFrame>
        <p:nvGraphicFramePr>
          <p:cNvPr id="5" name="Table 4">
            <a:extLst>
              <a:ext uri="{FF2B5EF4-FFF2-40B4-BE49-F238E27FC236}">
                <a16:creationId xmlns:a16="http://schemas.microsoft.com/office/drawing/2014/main" id="{707A2177-DFAA-BB0D-B710-33531FC7F2F4}"/>
              </a:ext>
            </a:extLst>
          </p:cNvPr>
          <p:cNvGraphicFramePr>
            <a:graphicFrameLocks noGrp="1"/>
          </p:cNvGraphicFramePr>
          <p:nvPr/>
        </p:nvGraphicFramePr>
        <p:xfrm>
          <a:off x="3403601" y="1113368"/>
          <a:ext cx="8413750" cy="2141346"/>
        </p:xfrm>
        <a:graphic>
          <a:graphicData uri="http://schemas.openxmlformats.org/drawingml/2006/table">
            <a:tbl>
              <a:tblPr firstRow="1" bandRow="1">
                <a:tableStyleId>{5C22544A-7EE6-4342-B048-85BDC9FD1C3A}</a:tableStyleId>
              </a:tblPr>
              <a:tblGrid>
                <a:gridCol w="1715566">
                  <a:extLst>
                    <a:ext uri="{9D8B030D-6E8A-4147-A177-3AD203B41FA5}">
                      <a16:colId xmlns:a16="http://schemas.microsoft.com/office/drawing/2014/main" val="2601158603"/>
                    </a:ext>
                  </a:extLst>
                </a:gridCol>
                <a:gridCol w="1546062">
                  <a:extLst>
                    <a:ext uri="{9D8B030D-6E8A-4147-A177-3AD203B41FA5}">
                      <a16:colId xmlns:a16="http://schemas.microsoft.com/office/drawing/2014/main" val="2694850680"/>
                    </a:ext>
                  </a:extLst>
                </a:gridCol>
                <a:gridCol w="1085758">
                  <a:extLst>
                    <a:ext uri="{9D8B030D-6E8A-4147-A177-3AD203B41FA5}">
                      <a16:colId xmlns:a16="http://schemas.microsoft.com/office/drawing/2014/main" val="3648320474"/>
                    </a:ext>
                  </a:extLst>
                </a:gridCol>
                <a:gridCol w="930625">
                  <a:extLst>
                    <a:ext uri="{9D8B030D-6E8A-4147-A177-3AD203B41FA5}">
                      <a16:colId xmlns:a16="http://schemas.microsoft.com/office/drawing/2014/main" val="4219863395"/>
                    </a:ext>
                  </a:extLst>
                </a:gridCol>
                <a:gridCol w="1942681">
                  <a:extLst>
                    <a:ext uri="{9D8B030D-6E8A-4147-A177-3AD203B41FA5}">
                      <a16:colId xmlns:a16="http://schemas.microsoft.com/office/drawing/2014/main" val="3001049488"/>
                    </a:ext>
                  </a:extLst>
                </a:gridCol>
                <a:gridCol w="1193058">
                  <a:extLst>
                    <a:ext uri="{9D8B030D-6E8A-4147-A177-3AD203B41FA5}">
                      <a16:colId xmlns:a16="http://schemas.microsoft.com/office/drawing/2014/main" val="3183897918"/>
                    </a:ext>
                  </a:extLst>
                </a:gridCol>
              </a:tblGrid>
              <a:tr h="575732">
                <a:tc>
                  <a:txBody>
                    <a:bodyPr/>
                    <a:lstStyle/>
                    <a:p>
                      <a:pPr algn="ctr"/>
                      <a:r>
                        <a:rPr lang="en-US" sz="1800">
                          <a:latin typeface="Outfit" pitchFamily="2" charset="0"/>
                        </a:rPr>
                        <a:t>Criteria</a:t>
                      </a:r>
                    </a:p>
                  </a:txBody>
                  <a:tcPr anchor="ctr">
                    <a:solidFill>
                      <a:schemeClr val="tx1">
                        <a:lumMod val="95000"/>
                        <a:lumOff val="5000"/>
                      </a:schemeClr>
                    </a:solidFill>
                  </a:tcPr>
                </a:tc>
                <a:tc>
                  <a:txBody>
                    <a:bodyPr/>
                    <a:lstStyle/>
                    <a:p>
                      <a:pPr algn="ctr"/>
                      <a:r>
                        <a:rPr lang="en-US" sz="1800">
                          <a:latin typeface="Outfit" pitchFamily="2" charset="0"/>
                        </a:rPr>
                        <a:t>Requirement</a:t>
                      </a:r>
                    </a:p>
                    <a:p>
                      <a:pPr algn="ctr"/>
                      <a:r>
                        <a:rPr lang="en-US" sz="180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Unit</a:t>
                      </a:r>
                    </a:p>
                  </a:txBody>
                  <a:tcPr anchor="ctr">
                    <a:solidFill>
                      <a:schemeClr val="tx1">
                        <a:lumMod val="95000"/>
                        <a:lumOff val="5000"/>
                      </a:schemeClr>
                    </a:solidFill>
                  </a:tcPr>
                </a:tc>
                <a:tc>
                  <a:txBody>
                    <a:bodyPr/>
                    <a:lstStyle/>
                    <a:p>
                      <a:pPr algn="ctr"/>
                      <a:r>
                        <a:rPr lang="en-US" sz="1800">
                          <a:latin typeface="Outfit" pitchFamily="2" charset="0"/>
                        </a:rPr>
                        <a:t>Goal Value</a:t>
                      </a:r>
                    </a:p>
                  </a:txBody>
                  <a:tcPr anchor="ctr">
                    <a:solidFill>
                      <a:schemeClr val="tx1">
                        <a:lumMod val="95000"/>
                        <a:lumOff val="5000"/>
                      </a:schemeClr>
                    </a:solidFill>
                  </a:tcPr>
                </a:tc>
                <a:tc>
                  <a:txBody>
                    <a:bodyPr/>
                    <a:lstStyle/>
                    <a:p>
                      <a:pPr algn="ctr"/>
                      <a:r>
                        <a:rPr lang="en-US" sz="180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500422">
                <a:tc>
                  <a:txBody>
                    <a:bodyPr/>
                    <a:lstStyle/>
                    <a:p>
                      <a:pPr algn="ctr"/>
                      <a:r>
                        <a:rPr lang="en-US" sz="1800" kern="1200">
                          <a:solidFill>
                            <a:schemeClr val="dk1"/>
                          </a:solidFill>
                          <a:latin typeface="Outfit" pitchFamily="2" charset="0"/>
                          <a:ea typeface="+mn-ea"/>
                          <a:cs typeface="+mn-cs"/>
                        </a:rPr>
                        <a:t>Interpretability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Outfit" pitchFamily="2" charset="0"/>
                          <a:ea typeface="+mn-ea"/>
                          <a:cs typeface="+mn-cs"/>
                        </a:rPr>
                        <a:t>Requirement</a:t>
                      </a:r>
                    </a:p>
                  </a:txBody>
                  <a:tcPr/>
                </a:tc>
                <a:tc>
                  <a:txBody>
                    <a:bodyPr/>
                    <a:lstStyle/>
                    <a:p>
                      <a:pPr algn="ctr"/>
                      <a:r>
                        <a:rPr lang="en-US" sz="1800">
                          <a:latin typeface="Outfit" pitchFamily="2" charset="0"/>
                        </a:rPr>
                        <a:t>Pass</a:t>
                      </a:r>
                      <a:r>
                        <a:rPr lang="en-US" sz="1200">
                          <a:latin typeface="Outfit" pitchFamily="2" charset="0"/>
                        </a:rPr>
                        <a:t>/</a:t>
                      </a:r>
                      <a:r>
                        <a:rPr lang="en-US" sz="1800">
                          <a:latin typeface="Outfit" pitchFamily="2" charset="0"/>
                        </a:rPr>
                        <a:t>Fail</a:t>
                      </a:r>
                    </a:p>
                  </a:txBody>
                  <a:tcPr/>
                </a:tc>
                <a:tc>
                  <a:txBody>
                    <a:bodyPr/>
                    <a:lstStyle/>
                    <a:p>
                      <a:pPr algn="ctr"/>
                      <a:r>
                        <a:rPr lang="en-US" sz="1800">
                          <a:latin typeface="Outfit" pitchFamily="2" charset="0"/>
                        </a:rPr>
                        <a:t>Pass</a:t>
                      </a:r>
                    </a:p>
                  </a:txBody>
                  <a:tcPr/>
                </a:tc>
                <a:tc>
                  <a:txBody>
                    <a:bodyPr/>
                    <a:lstStyle/>
                    <a:p>
                      <a:pPr algn="ctr"/>
                      <a:r>
                        <a:rPr lang="en-US" sz="1800">
                          <a:latin typeface="Outfit" pitchFamily="2" charset="0"/>
                        </a:rPr>
                        <a:t>Negotiable</a:t>
                      </a:r>
                    </a:p>
                  </a:txBody>
                  <a:tcPr/>
                </a:tc>
                <a:tc>
                  <a:txBody>
                    <a:bodyPr/>
                    <a:lstStyle/>
                    <a:p>
                      <a:pPr algn="ctr"/>
                      <a:r>
                        <a:rPr lang="en-US" sz="1800">
                          <a:latin typeface="Outfit" pitchFamily="2" charset="0"/>
                        </a:rPr>
                        <a:t>WACG</a:t>
                      </a:r>
                    </a:p>
                  </a:txBody>
                  <a:tcPr/>
                </a:tc>
                <a:extLst>
                  <a:ext uri="{0D108BD9-81ED-4DB2-BD59-A6C34878D82A}">
                    <a16:rowId xmlns:a16="http://schemas.microsoft.com/office/drawing/2014/main" val="2031488291"/>
                  </a:ext>
                </a:extLst>
              </a:tr>
              <a:tr h="500422">
                <a:tc>
                  <a:txBody>
                    <a:bodyPr/>
                    <a:lstStyle/>
                    <a:p>
                      <a:pPr algn="ctr"/>
                      <a:r>
                        <a:rPr lang="en-US" sz="1800">
                          <a:latin typeface="Outfit" pitchFamily="2" charset="0"/>
                        </a:rPr>
                        <a:t>Accessibility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tc>
                <a:tc>
                  <a:txBody>
                    <a:bodyPr/>
                    <a:lstStyle/>
                    <a:p>
                      <a:pPr algn="ctr"/>
                      <a:r>
                        <a:rPr lang="en-US" sz="1800">
                          <a:latin typeface="Outfit" pitchFamily="2" charset="0"/>
                        </a:rPr>
                        <a:t>Pass</a:t>
                      </a:r>
                      <a:r>
                        <a:rPr lang="en-US" sz="1200">
                          <a:latin typeface="Outfit" pitchFamily="2" charset="0"/>
                        </a:rPr>
                        <a:t>/</a:t>
                      </a:r>
                      <a:r>
                        <a:rPr lang="en-US" sz="1800">
                          <a:latin typeface="Outfit" pitchFamily="2" charset="0"/>
                        </a:rPr>
                        <a:t>Fail</a:t>
                      </a:r>
                    </a:p>
                  </a:txBody>
                  <a:tcPr/>
                </a:tc>
                <a:tc>
                  <a:txBody>
                    <a:bodyPr/>
                    <a:lstStyle/>
                    <a:p>
                      <a:pPr algn="ctr"/>
                      <a:r>
                        <a:rPr lang="en-US" sz="1800">
                          <a:latin typeface="Outfit" pitchFamily="2" charset="0"/>
                        </a:rPr>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WACG</a:t>
                      </a:r>
                    </a:p>
                  </a:txBody>
                  <a:tcPr/>
                </a:tc>
                <a:extLst>
                  <a:ext uri="{0D108BD9-81ED-4DB2-BD59-A6C34878D82A}">
                    <a16:rowId xmlns:a16="http://schemas.microsoft.com/office/drawing/2014/main" val="1711714168"/>
                  </a:ext>
                </a:extLst>
              </a:tr>
              <a:tr h="500422">
                <a:tc>
                  <a:txBody>
                    <a:bodyPr/>
                    <a:lstStyle/>
                    <a:p>
                      <a:pPr algn="ctr"/>
                      <a:r>
                        <a:rPr lang="en-US" sz="1800">
                          <a:latin typeface="Outfit" pitchFamily="2" charset="0"/>
                        </a:rPr>
                        <a:t>User Interface</a:t>
                      </a:r>
                    </a:p>
                  </a:txBody>
                  <a:tcPr/>
                </a:tc>
                <a:tc>
                  <a:txBody>
                    <a:bodyPr/>
                    <a:lstStyle/>
                    <a:p>
                      <a:pPr algn="ctr"/>
                      <a:r>
                        <a:rPr lang="en-US" sz="1800">
                          <a:latin typeface="Outfit" pitchFamily="2" charset="0"/>
                        </a:rPr>
                        <a:t>Requirement</a:t>
                      </a:r>
                    </a:p>
                  </a:txBody>
                  <a:tcPr/>
                </a:tc>
                <a:tc>
                  <a:txBody>
                    <a:bodyPr/>
                    <a:lstStyle/>
                    <a:p>
                      <a:pPr algn="ctr"/>
                      <a:r>
                        <a:rPr lang="en-US" sz="1800">
                          <a:latin typeface="Outfit" pitchFamily="2" charset="0"/>
                        </a:rPr>
                        <a:t>Pass</a:t>
                      </a:r>
                      <a:r>
                        <a:rPr lang="en-US" sz="1200">
                          <a:latin typeface="Outfit" pitchFamily="2" charset="0"/>
                        </a:rPr>
                        <a:t>/</a:t>
                      </a:r>
                      <a:r>
                        <a:rPr lang="en-US" sz="1800">
                          <a:latin typeface="Outfit" pitchFamily="2" charset="0"/>
                        </a:rPr>
                        <a:t>Fail</a:t>
                      </a:r>
                    </a:p>
                  </a:txBody>
                  <a:tcPr/>
                </a:tc>
                <a:tc>
                  <a:txBody>
                    <a:bodyPr/>
                    <a:lstStyle/>
                    <a:p>
                      <a:pPr algn="ctr"/>
                      <a:r>
                        <a:rPr lang="en-US" sz="1800">
                          <a:latin typeface="Outfit" pitchFamily="2" charset="0"/>
                        </a:rPr>
                        <a:t>Pass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WACG</a:t>
                      </a:r>
                    </a:p>
                  </a:txBody>
                  <a:tcPr/>
                </a:tc>
                <a:extLst>
                  <a:ext uri="{0D108BD9-81ED-4DB2-BD59-A6C34878D82A}">
                    <a16:rowId xmlns:a16="http://schemas.microsoft.com/office/drawing/2014/main" val="927297796"/>
                  </a:ext>
                </a:extLst>
              </a:tr>
            </a:tbl>
          </a:graphicData>
        </a:graphic>
      </p:graphicFrame>
      <p:sp>
        <p:nvSpPr>
          <p:cNvPr id="14" name="TextBox 9">
            <a:extLst>
              <a:ext uri="{FF2B5EF4-FFF2-40B4-BE49-F238E27FC236}">
                <a16:creationId xmlns:a16="http://schemas.microsoft.com/office/drawing/2014/main" id="{C6F3B7BF-47FC-207B-A895-E78C108616FE}"/>
              </a:ext>
            </a:extLst>
          </p:cNvPr>
          <p:cNvSpPr txBox="1"/>
          <p:nvPr/>
        </p:nvSpPr>
        <p:spPr>
          <a:xfrm>
            <a:off x="284575" y="2545824"/>
            <a:ext cx="2870902"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Demonstration app is intuitive, accessible,  offering results with minimal user effort.</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450335EC-5896-67FA-9FB1-ECDA2BAE2990}"/>
              </a:ext>
            </a:extLst>
          </p:cNvPr>
          <p:cNvSpPr txBox="1"/>
          <p:nvPr/>
        </p:nvSpPr>
        <p:spPr>
          <a:xfrm>
            <a:off x="220209" y="2188729"/>
            <a:ext cx="299963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Usability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pic>
        <p:nvPicPr>
          <p:cNvPr id="16" name="Picture 15">
            <a:extLst>
              <a:ext uri="{FF2B5EF4-FFF2-40B4-BE49-F238E27FC236}">
                <a16:creationId xmlns:a16="http://schemas.microsoft.com/office/drawing/2014/main" id="{A513F7F7-24BE-9454-F08D-79AB9F50DEA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l="9900" r="10291"/>
          <a:stretch>
            <a:fillRect/>
          </a:stretch>
        </p:blipFill>
        <p:spPr>
          <a:xfrm>
            <a:off x="1344936" y="1129135"/>
            <a:ext cx="750181" cy="939974"/>
          </a:xfrm>
          <a:prstGeom prst="rect">
            <a:avLst/>
          </a:prstGeom>
        </p:spPr>
      </p:pic>
      <p:sp>
        <p:nvSpPr>
          <p:cNvPr id="3" name="TextBox 2">
            <a:extLst>
              <a:ext uri="{FF2B5EF4-FFF2-40B4-BE49-F238E27FC236}">
                <a16:creationId xmlns:a16="http://schemas.microsoft.com/office/drawing/2014/main" id="{8360AB6B-87A1-C59A-C7A2-1E2D1427B3D2}"/>
              </a:ext>
            </a:extLst>
          </p:cNvPr>
          <p:cNvSpPr txBox="1"/>
          <p:nvPr/>
        </p:nvSpPr>
        <p:spPr>
          <a:xfrm>
            <a:off x="3043129" y="3697625"/>
            <a:ext cx="6085589"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a:ea typeface="Calibri"/>
                <a:cs typeface="Calibri"/>
                <a:sym typeface="Neue Machina Ultra-Bold"/>
              </a:rPr>
              <a:t>Web Content Accessibility Guidelines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FC5777-709C-1417-BD23-EBE3CC1B3181}"/>
              </a:ext>
            </a:extLst>
          </p:cNvPr>
          <p:cNvSpPr txBox="1"/>
          <p:nvPr/>
        </p:nvSpPr>
        <p:spPr>
          <a:xfrm>
            <a:off x="960703" y="4745281"/>
            <a:ext cx="3122567" cy="115416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Calibri"/>
                <a:cs typeface="Calibri"/>
              </a:rPr>
              <a:t>Our website ensures that all visual and textual content is clearly interpretable by users. This includes maintaining appropriate color contrast, and using descriptive text for images</a:t>
            </a:r>
          </a:p>
        </p:txBody>
      </p:sp>
      <p:sp>
        <p:nvSpPr>
          <p:cNvPr id="8" name="TextBox 7">
            <a:extLst>
              <a:ext uri="{FF2B5EF4-FFF2-40B4-BE49-F238E27FC236}">
                <a16:creationId xmlns:a16="http://schemas.microsoft.com/office/drawing/2014/main" id="{655EE9CF-EDDB-5207-7019-983053F4E7D6}"/>
              </a:ext>
            </a:extLst>
          </p:cNvPr>
          <p:cNvSpPr txBox="1"/>
          <p:nvPr/>
        </p:nvSpPr>
        <p:spPr>
          <a:xfrm>
            <a:off x="1082565" y="4332625"/>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Neue Machina Ultra-Bold"/>
                <a:cs typeface="Neue Machina Ultra-Bold"/>
                <a:sym typeface="Neue Machina Ultra-Bold"/>
              </a:rPr>
              <a:t>Interpretability</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9" name="TextBox 8">
            <a:extLst>
              <a:ext uri="{FF2B5EF4-FFF2-40B4-BE49-F238E27FC236}">
                <a16:creationId xmlns:a16="http://schemas.microsoft.com/office/drawing/2014/main" id="{7F06F382-04B3-A137-0685-74668B2907F8}"/>
              </a:ext>
            </a:extLst>
          </p:cNvPr>
          <p:cNvSpPr txBox="1"/>
          <p:nvPr/>
        </p:nvSpPr>
        <p:spPr>
          <a:xfrm>
            <a:off x="4654440" y="4332625"/>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Neue Machina Ultra-Bold"/>
                <a:cs typeface="Neue Machina Ultra-Bold"/>
                <a:sym typeface="Neue Machina Ultra-Bold"/>
              </a:rPr>
              <a:t>Accessibility</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0" name="TextBox 9">
            <a:extLst>
              <a:ext uri="{FF2B5EF4-FFF2-40B4-BE49-F238E27FC236}">
                <a16:creationId xmlns:a16="http://schemas.microsoft.com/office/drawing/2014/main" id="{7D87C4A0-CEF5-7BE7-561A-1A5F63E36FBE}"/>
              </a:ext>
            </a:extLst>
          </p:cNvPr>
          <p:cNvSpPr txBox="1"/>
          <p:nvPr/>
        </p:nvSpPr>
        <p:spPr>
          <a:xfrm>
            <a:off x="8226315" y="4332625"/>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a:ea typeface="Neue Machina Ultra-Bold"/>
                <a:cs typeface="Neue Machina Ultra-Bold"/>
                <a:sym typeface="Neue Machina Ultra-Bold"/>
              </a:rPr>
              <a:t>User Interface</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1" name="TextBox 10">
            <a:extLst>
              <a:ext uri="{FF2B5EF4-FFF2-40B4-BE49-F238E27FC236}">
                <a16:creationId xmlns:a16="http://schemas.microsoft.com/office/drawing/2014/main" id="{E6955DFD-A90B-80B2-914F-B422DF772006}"/>
              </a:ext>
            </a:extLst>
          </p:cNvPr>
          <p:cNvSpPr txBox="1"/>
          <p:nvPr/>
        </p:nvSpPr>
        <p:spPr>
          <a:xfrm>
            <a:off x="4532578" y="4872280"/>
            <a:ext cx="3122567"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Calibri"/>
                <a:cs typeface="Calibri"/>
              </a:rPr>
              <a:t>The website is navigable via both mouse and keyboard inputs and maintains compatibility with screen readers and assistive technologies.</a:t>
            </a:r>
            <a:endParaRPr kumimoji="0" lang="en-US" sz="1800" b="0" i="0" u="none" strike="noStrike" kern="1200" cap="none" spc="0" normalizeH="0" baseline="0" noProof="0">
              <a:ln>
                <a:noFill/>
              </a:ln>
              <a:solidFill>
                <a:prstClr val="white"/>
              </a:solidFill>
              <a:effectLst/>
              <a:uLnTx/>
              <a:uFillTx/>
              <a:latin typeface="Calibri"/>
              <a:ea typeface="Calibri"/>
              <a:cs typeface="Calibri"/>
            </a:endParaRPr>
          </a:p>
        </p:txBody>
      </p:sp>
      <p:sp>
        <p:nvSpPr>
          <p:cNvPr id="12" name="TextBox 11">
            <a:extLst>
              <a:ext uri="{FF2B5EF4-FFF2-40B4-BE49-F238E27FC236}">
                <a16:creationId xmlns:a16="http://schemas.microsoft.com/office/drawing/2014/main" id="{BC73B92F-0328-CC41-FBAD-3B1C9601E86C}"/>
              </a:ext>
            </a:extLst>
          </p:cNvPr>
          <p:cNvSpPr txBox="1"/>
          <p:nvPr/>
        </p:nvSpPr>
        <p:spPr>
          <a:xfrm>
            <a:off x="8104453" y="4872280"/>
            <a:ext cx="3122567" cy="115416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a:ea typeface="Calibri"/>
                <a:cs typeface="Calibri"/>
              </a:rPr>
              <a:t>Designed to be intuitive, consistent, and easy to navigate. Interactive components are clearly labeled, and  layouts remain responsive across devices.</a:t>
            </a:r>
          </a:p>
        </p:txBody>
      </p:sp>
      <p:cxnSp>
        <p:nvCxnSpPr>
          <p:cNvPr id="17" name="Straight Connector 16">
            <a:extLst>
              <a:ext uri="{FF2B5EF4-FFF2-40B4-BE49-F238E27FC236}">
                <a16:creationId xmlns:a16="http://schemas.microsoft.com/office/drawing/2014/main" id="{A3EA76A0-99FD-F89D-DB72-BC3A842ACE2F}"/>
              </a:ext>
            </a:extLst>
          </p:cNvPr>
          <p:cNvCxnSpPr>
            <a:cxnSpLocks/>
          </p:cNvCxnSpPr>
          <p:nvPr/>
        </p:nvCxnSpPr>
        <p:spPr>
          <a:xfrm>
            <a:off x="4299187" y="433370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0D6471-E61C-E0F0-DC2E-347588E89722}"/>
              </a:ext>
            </a:extLst>
          </p:cNvPr>
          <p:cNvCxnSpPr>
            <a:cxnSpLocks/>
          </p:cNvCxnSpPr>
          <p:nvPr/>
        </p:nvCxnSpPr>
        <p:spPr>
          <a:xfrm>
            <a:off x="7918687" y="433370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05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6A2E75E9-1939-C358-EBA7-762762AE7684}"/>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Dataset Breakdown</a:t>
            </a:r>
          </a:p>
        </p:txBody>
      </p:sp>
      <p:grpSp>
        <p:nvGrpSpPr>
          <p:cNvPr id="2" name="Group 1">
            <a:extLst>
              <a:ext uri="{FF2B5EF4-FFF2-40B4-BE49-F238E27FC236}">
                <a16:creationId xmlns:a16="http://schemas.microsoft.com/office/drawing/2014/main" id="{25CDD33C-3C9E-7B65-810F-9AD3FABE7B6D}"/>
              </a:ext>
            </a:extLst>
          </p:cNvPr>
          <p:cNvGrpSpPr/>
          <p:nvPr/>
        </p:nvGrpSpPr>
        <p:grpSpPr>
          <a:xfrm>
            <a:off x="555372" y="1390986"/>
            <a:ext cx="2017546" cy="925898"/>
            <a:chOff x="555372" y="1390986"/>
            <a:chExt cx="2017546" cy="925898"/>
          </a:xfrm>
        </p:grpSpPr>
        <p:sp>
          <p:nvSpPr>
            <p:cNvPr id="9" name="TextBox 8">
              <a:extLst>
                <a:ext uri="{FF2B5EF4-FFF2-40B4-BE49-F238E27FC236}">
                  <a16:creationId xmlns:a16="http://schemas.microsoft.com/office/drawing/2014/main" id="{3385BAD9-96C0-16BD-8280-151DBEC3F78E}"/>
                </a:ext>
              </a:extLst>
            </p:cNvPr>
            <p:cNvSpPr txBox="1"/>
            <p:nvPr/>
          </p:nvSpPr>
          <p:spPr>
            <a:xfrm>
              <a:off x="555372" y="1390986"/>
              <a:ext cx="201754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Dataset Name</a:t>
              </a:r>
            </a:p>
          </p:txBody>
        </p:sp>
        <p:sp>
          <p:nvSpPr>
            <p:cNvPr id="17" name="TextBox 16">
              <a:extLst>
                <a:ext uri="{FF2B5EF4-FFF2-40B4-BE49-F238E27FC236}">
                  <a16:creationId xmlns:a16="http://schemas.microsoft.com/office/drawing/2014/main" id="{0D692468-98A8-511F-E11D-904DDE3C41BD}"/>
                </a:ext>
              </a:extLst>
            </p:cNvPr>
            <p:cNvSpPr txBox="1"/>
            <p:nvPr/>
          </p:nvSpPr>
          <p:spPr>
            <a:xfrm>
              <a:off x="665197" y="1947552"/>
              <a:ext cx="1797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Outfit" pitchFamily="2" charset="0"/>
                  <a:ea typeface="+mn-ea"/>
                  <a:cs typeface="+mn-cs"/>
                </a:rPr>
                <a:t>OpenForensics</a:t>
              </a:r>
              <a:endParaRPr kumimoji="0" lang="en-US" sz="1800" b="0" i="0" u="none" strike="noStrike" kern="1200" cap="none" spc="0" normalizeH="0" baseline="0" noProof="0">
                <a:ln>
                  <a:noFill/>
                </a:ln>
                <a:solidFill>
                  <a:prstClr val="white"/>
                </a:solidFill>
                <a:effectLst/>
                <a:uLnTx/>
                <a:uFillTx/>
                <a:latin typeface="Outfit" pitchFamily="2" charset="0"/>
                <a:ea typeface="+mn-ea"/>
                <a:cs typeface="+mn-cs"/>
              </a:endParaRPr>
            </a:p>
          </p:txBody>
        </p:sp>
      </p:grpSp>
      <p:grpSp>
        <p:nvGrpSpPr>
          <p:cNvPr id="3" name="Group 2">
            <a:extLst>
              <a:ext uri="{FF2B5EF4-FFF2-40B4-BE49-F238E27FC236}">
                <a16:creationId xmlns:a16="http://schemas.microsoft.com/office/drawing/2014/main" id="{7FE1C4EF-125A-0C5A-9A5A-251C59EBD6A7}"/>
              </a:ext>
            </a:extLst>
          </p:cNvPr>
          <p:cNvGrpSpPr/>
          <p:nvPr/>
        </p:nvGrpSpPr>
        <p:grpSpPr>
          <a:xfrm>
            <a:off x="2768257" y="1274028"/>
            <a:ext cx="2119070" cy="1042856"/>
            <a:chOff x="2768257" y="1274028"/>
            <a:chExt cx="2119070" cy="1042856"/>
          </a:xfrm>
        </p:grpSpPr>
        <p:sp>
          <p:nvSpPr>
            <p:cNvPr id="10" name="TextBox 9">
              <a:extLst>
                <a:ext uri="{FF2B5EF4-FFF2-40B4-BE49-F238E27FC236}">
                  <a16:creationId xmlns:a16="http://schemas.microsoft.com/office/drawing/2014/main" id="{28DDCC83-AB93-DAE5-220A-34723D1398C9}"/>
                </a:ext>
              </a:extLst>
            </p:cNvPr>
            <p:cNvSpPr txBox="1"/>
            <p:nvPr/>
          </p:nvSpPr>
          <p:spPr>
            <a:xfrm>
              <a:off x="2768257" y="1274028"/>
              <a:ext cx="21190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Number of Real Images</a:t>
              </a:r>
            </a:p>
          </p:txBody>
        </p:sp>
        <p:sp>
          <p:nvSpPr>
            <p:cNvPr id="18" name="TextBox 17">
              <a:extLst>
                <a:ext uri="{FF2B5EF4-FFF2-40B4-BE49-F238E27FC236}">
                  <a16:creationId xmlns:a16="http://schemas.microsoft.com/office/drawing/2014/main" id="{C4EC1FE2-441C-99FE-22EE-4EC1F383C3DD}"/>
                </a:ext>
              </a:extLst>
            </p:cNvPr>
            <p:cNvSpPr txBox="1"/>
            <p:nvPr/>
          </p:nvSpPr>
          <p:spPr>
            <a:xfrm>
              <a:off x="2796428" y="1947552"/>
              <a:ext cx="20627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45,473</a:t>
              </a:r>
            </a:p>
          </p:txBody>
        </p:sp>
      </p:grpSp>
      <p:cxnSp>
        <p:nvCxnSpPr>
          <p:cNvPr id="22" name="Straight Connector 21">
            <a:extLst>
              <a:ext uri="{FF2B5EF4-FFF2-40B4-BE49-F238E27FC236}">
                <a16:creationId xmlns:a16="http://schemas.microsoft.com/office/drawing/2014/main" id="{4660ED2E-83C6-8205-B45D-6A1CD60B7BDA}"/>
              </a:ext>
            </a:extLst>
          </p:cNvPr>
          <p:cNvCxnSpPr>
            <a:cxnSpLocks/>
          </p:cNvCxnSpPr>
          <p:nvPr/>
        </p:nvCxnSpPr>
        <p:spPr>
          <a:xfrm>
            <a:off x="271520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A998392-98EF-3FC1-A2C6-5BABEE32439B}"/>
              </a:ext>
            </a:extLst>
          </p:cNvPr>
          <p:cNvGrpSpPr/>
          <p:nvPr/>
        </p:nvGrpSpPr>
        <p:grpSpPr>
          <a:xfrm>
            <a:off x="4920281" y="1237098"/>
            <a:ext cx="1927672" cy="1149036"/>
            <a:chOff x="4920281" y="1237098"/>
            <a:chExt cx="1927672" cy="1149036"/>
          </a:xfrm>
        </p:grpSpPr>
        <p:grpSp>
          <p:nvGrpSpPr>
            <p:cNvPr id="5" name="Group 4">
              <a:extLst>
                <a:ext uri="{FF2B5EF4-FFF2-40B4-BE49-F238E27FC236}">
                  <a16:creationId xmlns:a16="http://schemas.microsoft.com/office/drawing/2014/main" id="{005E9368-6980-8623-475D-6E72DE7D8F7E}"/>
                </a:ext>
              </a:extLst>
            </p:cNvPr>
            <p:cNvGrpSpPr/>
            <p:nvPr/>
          </p:nvGrpSpPr>
          <p:grpSpPr>
            <a:xfrm>
              <a:off x="4920281" y="1237098"/>
              <a:ext cx="1927672" cy="1079786"/>
              <a:chOff x="4920281" y="1237098"/>
              <a:chExt cx="1927672" cy="1079786"/>
            </a:xfrm>
          </p:grpSpPr>
          <p:sp>
            <p:nvSpPr>
              <p:cNvPr id="12" name="TextBox 11">
                <a:extLst>
                  <a:ext uri="{FF2B5EF4-FFF2-40B4-BE49-F238E27FC236}">
                    <a16:creationId xmlns:a16="http://schemas.microsoft.com/office/drawing/2014/main" id="{08923431-47E7-6492-2C46-51B43A1F4F15}"/>
                  </a:ext>
                </a:extLst>
              </p:cNvPr>
              <p:cNvSpPr txBox="1"/>
              <p:nvPr/>
            </p:nvSpPr>
            <p:spPr>
              <a:xfrm>
                <a:off x="5049992" y="1237098"/>
                <a:ext cx="1668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Source of Real Images</a:t>
                </a:r>
              </a:p>
            </p:txBody>
          </p:sp>
          <p:sp>
            <p:nvSpPr>
              <p:cNvPr id="20" name="TextBox 19">
                <a:extLst>
                  <a:ext uri="{FF2B5EF4-FFF2-40B4-BE49-F238E27FC236}">
                    <a16:creationId xmlns:a16="http://schemas.microsoft.com/office/drawing/2014/main" id="{879AF655-3EBF-D1F9-2D76-747B31CEE5A4}"/>
                  </a:ext>
                </a:extLst>
              </p:cNvPr>
              <p:cNvSpPr txBox="1"/>
              <p:nvPr/>
            </p:nvSpPr>
            <p:spPr>
              <a:xfrm>
                <a:off x="4920281" y="1947552"/>
                <a:ext cx="19276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Google Images</a:t>
                </a:r>
              </a:p>
            </p:txBody>
          </p:sp>
        </p:grpSp>
        <p:cxnSp>
          <p:nvCxnSpPr>
            <p:cNvPr id="26" name="Straight Connector 25">
              <a:extLst>
                <a:ext uri="{FF2B5EF4-FFF2-40B4-BE49-F238E27FC236}">
                  <a16:creationId xmlns:a16="http://schemas.microsoft.com/office/drawing/2014/main" id="{E61D0075-B8D2-EFF0-F78C-3A0837B72AFC}"/>
                </a:ext>
              </a:extLst>
            </p:cNvPr>
            <p:cNvCxnSpPr>
              <a:cxnSpLocks/>
            </p:cNvCxnSpPr>
            <p:nvPr/>
          </p:nvCxnSpPr>
          <p:spPr>
            <a:xfrm>
              <a:off x="493770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45DA406D-8059-EF4E-3E44-7B0EAA8DF2AA}"/>
              </a:ext>
            </a:extLst>
          </p:cNvPr>
          <p:cNvGrpSpPr/>
          <p:nvPr/>
        </p:nvGrpSpPr>
        <p:grpSpPr>
          <a:xfrm>
            <a:off x="6786827" y="1237098"/>
            <a:ext cx="2284721" cy="1149036"/>
            <a:chOff x="6786827" y="1237098"/>
            <a:chExt cx="2284721" cy="1149036"/>
          </a:xfrm>
        </p:grpSpPr>
        <p:grpSp>
          <p:nvGrpSpPr>
            <p:cNvPr id="6" name="Group 5">
              <a:extLst>
                <a:ext uri="{FF2B5EF4-FFF2-40B4-BE49-F238E27FC236}">
                  <a16:creationId xmlns:a16="http://schemas.microsoft.com/office/drawing/2014/main" id="{B8956E91-9487-0555-6301-DC7D444569A2}"/>
                </a:ext>
              </a:extLst>
            </p:cNvPr>
            <p:cNvGrpSpPr/>
            <p:nvPr/>
          </p:nvGrpSpPr>
          <p:grpSpPr>
            <a:xfrm>
              <a:off x="6841696" y="1274028"/>
              <a:ext cx="2229852" cy="1042856"/>
              <a:chOff x="6841696" y="1274028"/>
              <a:chExt cx="2229852" cy="1042856"/>
            </a:xfrm>
          </p:grpSpPr>
          <p:sp>
            <p:nvSpPr>
              <p:cNvPr id="11" name="TextBox 10">
                <a:extLst>
                  <a:ext uri="{FF2B5EF4-FFF2-40B4-BE49-F238E27FC236}">
                    <a16:creationId xmlns:a16="http://schemas.microsoft.com/office/drawing/2014/main" id="{2286855D-59CC-576E-D02D-1E1C50B58D2E}"/>
                  </a:ext>
                </a:extLst>
              </p:cNvPr>
              <p:cNvSpPr txBox="1"/>
              <p:nvPr/>
            </p:nvSpPr>
            <p:spPr>
              <a:xfrm>
                <a:off x="6888542" y="1274028"/>
                <a:ext cx="20744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Number of Fake Images</a:t>
                </a:r>
              </a:p>
            </p:txBody>
          </p:sp>
          <p:sp>
            <p:nvSpPr>
              <p:cNvPr id="19" name="TextBox 18">
                <a:extLst>
                  <a:ext uri="{FF2B5EF4-FFF2-40B4-BE49-F238E27FC236}">
                    <a16:creationId xmlns:a16="http://schemas.microsoft.com/office/drawing/2014/main" id="{39DF52EC-9B53-1E48-C958-B424CA073943}"/>
                  </a:ext>
                </a:extLst>
              </p:cNvPr>
              <p:cNvSpPr txBox="1"/>
              <p:nvPr/>
            </p:nvSpPr>
            <p:spPr>
              <a:xfrm>
                <a:off x="6841696" y="1947552"/>
                <a:ext cx="22298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70,325</a:t>
                </a:r>
              </a:p>
            </p:txBody>
          </p:sp>
        </p:grpSp>
        <p:cxnSp>
          <p:nvCxnSpPr>
            <p:cNvPr id="27" name="Straight Connector 26">
              <a:extLst>
                <a:ext uri="{FF2B5EF4-FFF2-40B4-BE49-F238E27FC236}">
                  <a16:creationId xmlns:a16="http://schemas.microsoft.com/office/drawing/2014/main" id="{D6EF91BA-B519-EFC1-7F4D-D453B68ADFAF}"/>
                </a:ext>
              </a:extLst>
            </p:cNvPr>
            <p:cNvCxnSpPr>
              <a:cxnSpLocks/>
            </p:cNvCxnSpPr>
            <p:nvPr/>
          </p:nvCxnSpPr>
          <p:spPr>
            <a:xfrm>
              <a:off x="678682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51CC5656-3A53-AF67-69C9-56F754E76FFB}"/>
              </a:ext>
            </a:extLst>
          </p:cNvPr>
          <p:cNvGrpSpPr/>
          <p:nvPr/>
        </p:nvGrpSpPr>
        <p:grpSpPr>
          <a:xfrm>
            <a:off x="9071548" y="1237098"/>
            <a:ext cx="2587051" cy="1149036"/>
            <a:chOff x="9071548" y="1237098"/>
            <a:chExt cx="2587051" cy="1149036"/>
          </a:xfrm>
        </p:grpSpPr>
        <p:grpSp>
          <p:nvGrpSpPr>
            <p:cNvPr id="7" name="Group 6">
              <a:extLst>
                <a:ext uri="{FF2B5EF4-FFF2-40B4-BE49-F238E27FC236}">
                  <a16:creationId xmlns:a16="http://schemas.microsoft.com/office/drawing/2014/main" id="{98B51180-542C-817A-5E02-6157B8ADDA93}"/>
                </a:ext>
              </a:extLst>
            </p:cNvPr>
            <p:cNvGrpSpPr/>
            <p:nvPr/>
          </p:nvGrpSpPr>
          <p:grpSpPr>
            <a:xfrm>
              <a:off x="9220088" y="1237098"/>
              <a:ext cx="2438511" cy="1079786"/>
              <a:chOff x="9220088" y="1237098"/>
              <a:chExt cx="2438511" cy="1079786"/>
            </a:xfrm>
          </p:grpSpPr>
          <p:sp>
            <p:nvSpPr>
              <p:cNvPr id="13" name="TextBox 12">
                <a:extLst>
                  <a:ext uri="{FF2B5EF4-FFF2-40B4-BE49-F238E27FC236}">
                    <a16:creationId xmlns:a16="http://schemas.microsoft.com/office/drawing/2014/main" id="{C83BAE3C-9545-3D6D-0A22-92F260522AB4}"/>
                  </a:ext>
                </a:extLst>
              </p:cNvPr>
              <p:cNvSpPr txBox="1"/>
              <p:nvPr/>
            </p:nvSpPr>
            <p:spPr>
              <a:xfrm>
                <a:off x="9321802" y="1237098"/>
                <a:ext cx="21589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Source of Fake Images</a:t>
                </a:r>
              </a:p>
            </p:txBody>
          </p:sp>
          <p:sp>
            <p:nvSpPr>
              <p:cNvPr id="21" name="TextBox 20">
                <a:extLst>
                  <a:ext uri="{FF2B5EF4-FFF2-40B4-BE49-F238E27FC236}">
                    <a16:creationId xmlns:a16="http://schemas.microsoft.com/office/drawing/2014/main" id="{E25D0359-AD1F-2FB6-9FE0-15830784547D}"/>
                  </a:ext>
                </a:extLst>
              </p:cNvPr>
              <p:cNvSpPr txBox="1"/>
              <p:nvPr/>
            </p:nvSpPr>
            <p:spPr>
              <a:xfrm>
                <a:off x="9220088" y="1947552"/>
                <a:ext cx="24385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GAN (AI-Generated)</a:t>
                </a:r>
              </a:p>
            </p:txBody>
          </p:sp>
        </p:grpSp>
        <p:cxnSp>
          <p:nvCxnSpPr>
            <p:cNvPr id="28" name="Straight Connector 27">
              <a:extLst>
                <a:ext uri="{FF2B5EF4-FFF2-40B4-BE49-F238E27FC236}">
                  <a16:creationId xmlns:a16="http://schemas.microsoft.com/office/drawing/2014/main" id="{D4A3C17A-0D68-2578-D1D8-DB4BF1D11CB1}"/>
                </a:ext>
              </a:extLst>
            </p:cNvPr>
            <p:cNvCxnSpPr>
              <a:cxnSpLocks/>
            </p:cNvCxnSpPr>
            <p:nvPr/>
          </p:nvCxnSpPr>
          <p:spPr>
            <a:xfrm>
              <a:off x="9071548"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BC2123F4-728E-9460-75BA-1C359CD35B6D}"/>
              </a:ext>
            </a:extLst>
          </p:cNvPr>
          <p:cNvGrpSpPr/>
          <p:nvPr/>
        </p:nvGrpSpPr>
        <p:grpSpPr>
          <a:xfrm>
            <a:off x="1415702" y="3242231"/>
            <a:ext cx="2921984" cy="3236382"/>
            <a:chOff x="1012631" y="3005997"/>
            <a:chExt cx="3164822" cy="3505349"/>
          </a:xfrm>
        </p:grpSpPr>
        <p:pic>
          <p:nvPicPr>
            <p:cNvPr id="143" name="Picture 142">
              <a:extLst>
                <a:ext uri="{FF2B5EF4-FFF2-40B4-BE49-F238E27FC236}">
                  <a16:creationId xmlns:a16="http://schemas.microsoft.com/office/drawing/2014/main" id="{7E17D613-2D90-2165-AE24-2EC0F582838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978049" y="3005997"/>
              <a:ext cx="1233986" cy="1233986"/>
            </a:xfrm>
            <a:prstGeom prst="rect">
              <a:avLst/>
            </a:prstGeom>
          </p:spPr>
        </p:pic>
        <p:sp>
          <p:nvSpPr>
            <p:cNvPr id="148" name="TextBox 147">
              <a:extLst>
                <a:ext uri="{FF2B5EF4-FFF2-40B4-BE49-F238E27FC236}">
                  <a16:creationId xmlns:a16="http://schemas.microsoft.com/office/drawing/2014/main" id="{288374A1-4BCD-A668-F354-536DDBB4B8A8}"/>
                </a:ext>
              </a:extLst>
            </p:cNvPr>
            <p:cNvSpPr txBox="1"/>
            <p:nvPr/>
          </p:nvSpPr>
          <p:spPr>
            <a:xfrm>
              <a:off x="1563678" y="4888165"/>
              <a:ext cx="206272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44,097 images</a:t>
              </a:r>
            </a:p>
          </p:txBody>
        </p:sp>
        <p:sp>
          <p:nvSpPr>
            <p:cNvPr id="151" name="TextBox 150">
              <a:extLst>
                <a:ext uri="{FF2B5EF4-FFF2-40B4-BE49-F238E27FC236}">
                  <a16:creationId xmlns:a16="http://schemas.microsoft.com/office/drawing/2014/main" id="{D5A67DCD-2E7D-A6F5-F21B-DEAD9173CA2A}"/>
                </a:ext>
              </a:extLst>
            </p:cNvPr>
            <p:cNvSpPr txBox="1"/>
            <p:nvPr/>
          </p:nvSpPr>
          <p:spPr>
            <a:xfrm>
              <a:off x="1535507" y="4480941"/>
              <a:ext cx="21190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Training</a:t>
              </a:r>
            </a:p>
          </p:txBody>
        </p:sp>
        <p:sp>
          <p:nvSpPr>
            <p:cNvPr id="155" name="TextBox 154">
              <a:extLst>
                <a:ext uri="{FF2B5EF4-FFF2-40B4-BE49-F238E27FC236}">
                  <a16:creationId xmlns:a16="http://schemas.microsoft.com/office/drawing/2014/main" id="{E0888444-176B-4ACD-B8E6-2E1F0970C673}"/>
                </a:ext>
              </a:extLst>
            </p:cNvPr>
            <p:cNvSpPr txBox="1"/>
            <p:nvPr/>
          </p:nvSpPr>
          <p:spPr>
            <a:xfrm>
              <a:off x="1012631" y="5411274"/>
              <a:ext cx="3164822" cy="11000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to teach a machine learning model to learn patterns </a:t>
              </a:r>
            </a:p>
          </p:txBody>
        </p:sp>
      </p:grpSp>
      <p:grpSp>
        <p:nvGrpSpPr>
          <p:cNvPr id="161" name="Group 160">
            <a:extLst>
              <a:ext uri="{FF2B5EF4-FFF2-40B4-BE49-F238E27FC236}">
                <a16:creationId xmlns:a16="http://schemas.microsoft.com/office/drawing/2014/main" id="{F89FDFF2-E953-0282-6562-2AD2B0C4089C}"/>
              </a:ext>
            </a:extLst>
          </p:cNvPr>
          <p:cNvGrpSpPr/>
          <p:nvPr/>
        </p:nvGrpSpPr>
        <p:grpSpPr>
          <a:xfrm>
            <a:off x="8019001" y="3076747"/>
            <a:ext cx="2609577" cy="3275165"/>
            <a:chOff x="7201002" y="2879581"/>
            <a:chExt cx="2826452" cy="3547355"/>
          </a:xfrm>
        </p:grpSpPr>
        <p:pic>
          <p:nvPicPr>
            <p:cNvPr id="145" name="Picture 144">
              <a:extLst>
                <a:ext uri="{FF2B5EF4-FFF2-40B4-BE49-F238E27FC236}">
                  <a16:creationId xmlns:a16="http://schemas.microsoft.com/office/drawing/2014/main" id="{1042D90B-D031-0B1A-9073-533A8A3E0A3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872830" y="2879581"/>
              <a:ext cx="1482796" cy="1482796"/>
            </a:xfrm>
            <a:prstGeom prst="rect">
              <a:avLst/>
            </a:prstGeom>
          </p:spPr>
        </p:pic>
        <p:sp>
          <p:nvSpPr>
            <p:cNvPr id="150" name="TextBox 149">
              <a:extLst>
                <a:ext uri="{FF2B5EF4-FFF2-40B4-BE49-F238E27FC236}">
                  <a16:creationId xmlns:a16="http://schemas.microsoft.com/office/drawing/2014/main" id="{A9C01AD8-A745-973F-2F65-5CF9B4034E87}"/>
                </a:ext>
              </a:extLst>
            </p:cNvPr>
            <p:cNvSpPr txBox="1"/>
            <p:nvPr/>
          </p:nvSpPr>
          <p:spPr>
            <a:xfrm>
              <a:off x="7582864" y="4888166"/>
              <a:ext cx="2062728" cy="4333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7,308 images</a:t>
              </a:r>
            </a:p>
          </p:txBody>
        </p:sp>
        <p:sp>
          <p:nvSpPr>
            <p:cNvPr id="154" name="TextBox 153">
              <a:extLst>
                <a:ext uri="{FF2B5EF4-FFF2-40B4-BE49-F238E27FC236}">
                  <a16:creationId xmlns:a16="http://schemas.microsoft.com/office/drawing/2014/main" id="{000DAFCE-340F-BD0B-90A2-865E7668044B}"/>
                </a:ext>
              </a:extLst>
            </p:cNvPr>
            <p:cNvSpPr txBox="1"/>
            <p:nvPr/>
          </p:nvSpPr>
          <p:spPr>
            <a:xfrm>
              <a:off x="7554693" y="4516155"/>
              <a:ext cx="21190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Evaluation</a:t>
              </a:r>
            </a:p>
          </p:txBody>
        </p:sp>
        <p:sp>
          <p:nvSpPr>
            <p:cNvPr id="160" name="TextBox 159">
              <a:extLst>
                <a:ext uri="{FF2B5EF4-FFF2-40B4-BE49-F238E27FC236}">
                  <a16:creationId xmlns:a16="http://schemas.microsoft.com/office/drawing/2014/main" id="{D6172099-D308-E42A-6058-317014EFAC9C}"/>
                </a:ext>
              </a:extLst>
            </p:cNvPr>
            <p:cNvSpPr txBox="1"/>
            <p:nvPr/>
          </p:nvSpPr>
          <p:spPr>
            <a:xfrm>
              <a:off x="7201002" y="5411273"/>
              <a:ext cx="282645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to assess a model's performance metrics</a:t>
              </a:r>
            </a:p>
          </p:txBody>
        </p:sp>
      </p:grpSp>
      <p:sp>
        <p:nvSpPr>
          <p:cNvPr id="164" name="TextBox 163">
            <a:extLst>
              <a:ext uri="{FF2B5EF4-FFF2-40B4-BE49-F238E27FC236}">
                <a16:creationId xmlns:a16="http://schemas.microsoft.com/office/drawing/2014/main" id="{E6AE449E-3314-1239-FC61-7187475E187E}"/>
              </a:ext>
            </a:extLst>
          </p:cNvPr>
          <p:cNvSpPr txBox="1"/>
          <p:nvPr/>
        </p:nvSpPr>
        <p:spPr>
          <a:xfrm>
            <a:off x="3025638" y="2514992"/>
            <a:ext cx="58868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The dataset is split into 3 parts: </a:t>
            </a:r>
          </a:p>
        </p:txBody>
      </p:sp>
      <p:cxnSp>
        <p:nvCxnSpPr>
          <p:cNvPr id="165" name="Straight Connector 164">
            <a:extLst>
              <a:ext uri="{FF2B5EF4-FFF2-40B4-BE49-F238E27FC236}">
                <a16:creationId xmlns:a16="http://schemas.microsoft.com/office/drawing/2014/main" id="{9B7982F7-6F97-628E-EF61-60C57271491B}"/>
              </a:ext>
            </a:extLst>
          </p:cNvPr>
          <p:cNvCxnSpPr>
            <a:cxnSpLocks/>
          </p:cNvCxnSpPr>
          <p:nvPr/>
        </p:nvCxnSpPr>
        <p:spPr>
          <a:xfrm>
            <a:off x="7740459" y="3242231"/>
            <a:ext cx="0" cy="3236382"/>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48B297E-E0CD-8763-E449-F54556EFEA66}"/>
              </a:ext>
            </a:extLst>
          </p:cNvPr>
          <p:cNvGrpSpPr/>
          <p:nvPr/>
        </p:nvGrpSpPr>
        <p:grpSpPr>
          <a:xfrm>
            <a:off x="4516909" y="3150402"/>
            <a:ext cx="2966224" cy="3328211"/>
            <a:chOff x="4516909" y="3150402"/>
            <a:chExt cx="2966224" cy="3328211"/>
          </a:xfrm>
        </p:grpSpPr>
        <p:grpSp>
          <p:nvGrpSpPr>
            <p:cNvPr id="162" name="Group 161">
              <a:extLst>
                <a:ext uri="{FF2B5EF4-FFF2-40B4-BE49-F238E27FC236}">
                  <a16:creationId xmlns:a16="http://schemas.microsoft.com/office/drawing/2014/main" id="{BD06AB7C-B456-8D25-B737-7A37508C459A}"/>
                </a:ext>
              </a:extLst>
            </p:cNvPr>
            <p:cNvGrpSpPr/>
            <p:nvPr/>
          </p:nvGrpSpPr>
          <p:grpSpPr>
            <a:xfrm>
              <a:off x="4873555" y="3150402"/>
              <a:ext cx="2609578" cy="3328211"/>
              <a:chOff x="4191409" y="2906536"/>
              <a:chExt cx="2826453" cy="3604810"/>
            </a:xfrm>
          </p:grpSpPr>
          <p:pic>
            <p:nvPicPr>
              <p:cNvPr id="147" name="Picture 146">
                <a:extLst>
                  <a:ext uri="{FF2B5EF4-FFF2-40B4-BE49-F238E27FC236}">
                    <a16:creationId xmlns:a16="http://schemas.microsoft.com/office/drawing/2014/main" id="{8F056667-9FF0-FACE-EBF1-AB51970F1521}"/>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4896567" y="2906536"/>
                <a:ext cx="1416136" cy="1416136"/>
              </a:xfrm>
              <a:prstGeom prst="rect">
                <a:avLst/>
              </a:prstGeom>
            </p:spPr>
          </p:pic>
          <p:sp>
            <p:nvSpPr>
              <p:cNvPr id="149" name="TextBox 148">
                <a:extLst>
                  <a:ext uri="{FF2B5EF4-FFF2-40B4-BE49-F238E27FC236}">
                    <a16:creationId xmlns:a16="http://schemas.microsoft.com/office/drawing/2014/main" id="{A0CAE7CF-836E-8C16-DE1A-187EBB60F376}"/>
                  </a:ext>
                </a:extLst>
              </p:cNvPr>
              <p:cNvSpPr txBox="1"/>
              <p:nvPr/>
            </p:nvSpPr>
            <p:spPr>
              <a:xfrm>
                <a:off x="4573271" y="4888165"/>
                <a:ext cx="2062728" cy="4333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CECEC"/>
                    </a:solidFill>
                    <a:effectLst/>
                    <a:uLnTx/>
                    <a:uFillTx/>
                    <a:latin typeface="Outfit" pitchFamily="2" charset="0"/>
                    <a:ea typeface="+mn-ea"/>
                    <a:cs typeface="+mn-cs"/>
                  </a:rPr>
                  <a:t>63,885</a:t>
                </a: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 images</a:t>
                </a:r>
              </a:p>
            </p:txBody>
          </p:sp>
          <p:sp>
            <p:nvSpPr>
              <p:cNvPr id="153" name="TextBox 152">
                <a:extLst>
                  <a:ext uri="{FF2B5EF4-FFF2-40B4-BE49-F238E27FC236}">
                    <a16:creationId xmlns:a16="http://schemas.microsoft.com/office/drawing/2014/main" id="{F30C892E-1ACB-88B0-74B2-EA331F2D9B57}"/>
                  </a:ext>
                </a:extLst>
              </p:cNvPr>
              <p:cNvSpPr txBox="1"/>
              <p:nvPr/>
            </p:nvSpPr>
            <p:spPr>
              <a:xfrm>
                <a:off x="4242408" y="4480941"/>
                <a:ext cx="2724455" cy="5000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Development</a:t>
                </a:r>
              </a:p>
            </p:txBody>
          </p:sp>
          <p:sp>
            <p:nvSpPr>
              <p:cNvPr id="159" name="TextBox 158">
                <a:extLst>
                  <a:ext uri="{FF2B5EF4-FFF2-40B4-BE49-F238E27FC236}">
                    <a16:creationId xmlns:a16="http://schemas.microsoft.com/office/drawing/2014/main" id="{E3AFA350-1D69-D16E-1678-D8C0F06E6A52}"/>
                  </a:ext>
                </a:extLst>
              </p:cNvPr>
              <p:cNvSpPr txBox="1"/>
              <p:nvPr/>
            </p:nvSpPr>
            <p:spPr>
              <a:xfrm>
                <a:off x="4191409" y="5411274"/>
                <a:ext cx="2826453" cy="11000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during training to fine tune model to prevent overfitting</a:t>
                </a:r>
              </a:p>
            </p:txBody>
          </p:sp>
        </p:grpSp>
        <p:cxnSp>
          <p:nvCxnSpPr>
            <p:cNvPr id="168" name="Straight Connector 167">
              <a:extLst>
                <a:ext uri="{FF2B5EF4-FFF2-40B4-BE49-F238E27FC236}">
                  <a16:creationId xmlns:a16="http://schemas.microsoft.com/office/drawing/2014/main" id="{EC6FB81C-4ED7-62F8-A8FA-752A86E1EDF6}"/>
                </a:ext>
              </a:extLst>
            </p:cNvPr>
            <p:cNvCxnSpPr>
              <a:cxnSpLocks/>
            </p:cNvCxnSpPr>
            <p:nvPr/>
          </p:nvCxnSpPr>
          <p:spPr>
            <a:xfrm>
              <a:off x="4516909" y="3242231"/>
              <a:ext cx="0" cy="3236382"/>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456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
                                        </p:tgtEl>
                                        <p:attrNameLst>
                                          <p:attrName>style.visibility</p:attrName>
                                        </p:attrNameLst>
                                      </p:cBhvr>
                                      <p:to>
                                        <p:strVal val="visible"/>
                                      </p:to>
                                    </p:set>
                                    <p:animEffect transition="in" filter="fade">
                                      <p:cBhvr>
                                        <p:cTn id="40" dur="5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3"/>
                                        </p:tgtEl>
                                        <p:attrNameLst>
                                          <p:attrName>style.visibility</p:attrName>
                                        </p:attrNameLst>
                                      </p:cBhvr>
                                      <p:to>
                                        <p:strVal val="visible"/>
                                      </p:to>
                                    </p:set>
                                    <p:animEffect transition="in" filter="fade">
                                      <p:cBhvr>
                                        <p:cTn id="45" dur="1000"/>
                                        <p:tgtEl>
                                          <p:spTgt spid="163"/>
                                        </p:tgtEl>
                                      </p:cBhvr>
                                    </p:animEffect>
                                    <p:anim calcmode="lin" valueType="num">
                                      <p:cBhvr>
                                        <p:cTn id="46" dur="1000" fill="hold"/>
                                        <p:tgtEl>
                                          <p:spTgt spid="163"/>
                                        </p:tgtEl>
                                        <p:attrNameLst>
                                          <p:attrName>ppt_x</p:attrName>
                                        </p:attrNameLst>
                                      </p:cBhvr>
                                      <p:tavLst>
                                        <p:tav tm="0">
                                          <p:val>
                                            <p:strVal val="#ppt_x"/>
                                          </p:val>
                                        </p:tav>
                                        <p:tav tm="100000">
                                          <p:val>
                                            <p:strVal val="#ppt_x"/>
                                          </p:val>
                                        </p:tav>
                                      </p:tavLst>
                                    </p:anim>
                                    <p:anim calcmode="lin" valueType="num">
                                      <p:cBhvr>
                                        <p:cTn id="47"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61"/>
                                        </p:tgtEl>
                                        <p:attrNameLst>
                                          <p:attrName>style.visibility</p:attrName>
                                        </p:attrNameLst>
                                      </p:cBhvr>
                                      <p:to>
                                        <p:strVal val="visible"/>
                                      </p:to>
                                    </p:set>
                                    <p:animEffect transition="in" filter="fade">
                                      <p:cBhvr>
                                        <p:cTn id="59" dur="1000"/>
                                        <p:tgtEl>
                                          <p:spTgt spid="161"/>
                                        </p:tgtEl>
                                      </p:cBhvr>
                                    </p:animEffect>
                                    <p:anim calcmode="lin" valueType="num">
                                      <p:cBhvr>
                                        <p:cTn id="60" dur="1000" fill="hold"/>
                                        <p:tgtEl>
                                          <p:spTgt spid="161"/>
                                        </p:tgtEl>
                                        <p:attrNameLst>
                                          <p:attrName>ppt_x</p:attrName>
                                        </p:attrNameLst>
                                      </p:cBhvr>
                                      <p:tavLst>
                                        <p:tav tm="0">
                                          <p:val>
                                            <p:strVal val="#ppt_x"/>
                                          </p:val>
                                        </p:tav>
                                        <p:tav tm="100000">
                                          <p:val>
                                            <p:strVal val="#ppt_x"/>
                                          </p:val>
                                        </p:tav>
                                      </p:tavLst>
                                    </p:anim>
                                    <p:anim calcmode="lin" valueType="num">
                                      <p:cBhvr>
                                        <p:cTn id="61" dur="1000" fill="hold"/>
                                        <p:tgtEl>
                                          <p:spTgt spid="16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5"/>
                                        </p:tgtEl>
                                        <p:attrNameLst>
                                          <p:attrName>style.visibility</p:attrName>
                                        </p:attrNameLst>
                                      </p:cBhvr>
                                      <p:to>
                                        <p:strVal val="visible"/>
                                      </p:to>
                                    </p:set>
                                    <p:animEffect transition="in" filter="fade">
                                      <p:cBhvr>
                                        <p:cTn id="64" dur="1000"/>
                                        <p:tgtEl>
                                          <p:spTgt spid="165"/>
                                        </p:tgtEl>
                                      </p:cBhvr>
                                    </p:animEffect>
                                    <p:anim calcmode="lin" valueType="num">
                                      <p:cBhvr>
                                        <p:cTn id="65" dur="1000" fill="hold"/>
                                        <p:tgtEl>
                                          <p:spTgt spid="165"/>
                                        </p:tgtEl>
                                        <p:attrNameLst>
                                          <p:attrName>ppt_x</p:attrName>
                                        </p:attrNameLst>
                                      </p:cBhvr>
                                      <p:tavLst>
                                        <p:tav tm="0">
                                          <p:val>
                                            <p:strVal val="#ppt_x"/>
                                          </p:val>
                                        </p:tav>
                                        <p:tav tm="100000">
                                          <p:val>
                                            <p:strVal val="#ppt_x"/>
                                          </p:val>
                                        </p:tav>
                                      </p:tavLst>
                                    </p:anim>
                                    <p:anim calcmode="lin" valueType="num">
                                      <p:cBhvr>
                                        <p:cTn id="66"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780990C6-6571-931A-2467-4A8B9EAD6D4B}"/>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E7F68AAC-BCEF-85B7-4CF7-4BAA32BB0E8E}"/>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Test Plan</a:t>
            </a:r>
          </a:p>
        </p:txBody>
      </p:sp>
      <p:cxnSp>
        <p:nvCxnSpPr>
          <p:cNvPr id="3" name="Connector: Curved 2">
            <a:extLst>
              <a:ext uri="{FF2B5EF4-FFF2-40B4-BE49-F238E27FC236}">
                <a16:creationId xmlns:a16="http://schemas.microsoft.com/office/drawing/2014/main" id="{415BF62D-1FF1-91D8-BD80-9F7B419D5C5B}"/>
              </a:ext>
            </a:extLst>
          </p:cNvPr>
          <p:cNvCxnSpPr>
            <a:cxnSpLocks/>
            <a:stCxn id="11" idx="3"/>
            <a:endCxn id="18" idx="1"/>
          </p:cNvCxnSpPr>
          <p:nvPr/>
        </p:nvCxnSpPr>
        <p:spPr>
          <a:xfrm flipV="1">
            <a:off x="3390751" y="4897519"/>
            <a:ext cx="815460" cy="1"/>
          </a:xfrm>
          <a:prstGeom prst="curvedConnector3">
            <a:avLst>
              <a:gd name="adj1" fmla="val 50000"/>
            </a:avLst>
          </a:prstGeom>
          <a:ln w="136525">
            <a:solidFill>
              <a:schemeClr val="accent3"/>
            </a:solidFill>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6017EAE3-80E3-11B0-6D33-8492307FE95C}"/>
              </a:ext>
            </a:extLst>
          </p:cNvPr>
          <p:cNvCxnSpPr>
            <a:cxnSpLocks/>
            <a:stCxn id="6" idx="3"/>
            <a:endCxn id="21" idx="1"/>
          </p:cNvCxnSpPr>
          <p:nvPr/>
        </p:nvCxnSpPr>
        <p:spPr>
          <a:xfrm flipV="1">
            <a:off x="3468238" y="2404538"/>
            <a:ext cx="737974" cy="1"/>
          </a:xfrm>
          <a:prstGeom prst="curvedConnector3">
            <a:avLst>
              <a:gd name="adj1" fmla="val 50000"/>
            </a:avLst>
          </a:prstGeom>
          <a:ln w="136525">
            <a:solidFill>
              <a:schemeClr val="accent3"/>
            </a:solidFill>
            <a:prstDash val="sysDot"/>
            <a:tailEnd type="triangle"/>
          </a:ln>
          <a:effectLst/>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11B7ECB-5709-3372-981C-D1469FFE6419}"/>
              </a:ext>
            </a:extLst>
          </p:cNvPr>
          <p:cNvSpPr/>
          <p:nvPr/>
        </p:nvSpPr>
        <p:spPr>
          <a:xfrm>
            <a:off x="1433664" y="1918097"/>
            <a:ext cx="2034574" cy="972883"/>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Outfit" pitchFamily="2" charset="0"/>
                <a:ea typeface="+mn-ea"/>
                <a:cs typeface="+mn-cs"/>
              </a:rPr>
              <a:t>dataset 1</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(training)</a:t>
            </a:r>
          </a:p>
        </p:txBody>
      </p:sp>
      <p:cxnSp>
        <p:nvCxnSpPr>
          <p:cNvPr id="7" name="Connector: Curved 6">
            <a:extLst>
              <a:ext uri="{FF2B5EF4-FFF2-40B4-BE49-F238E27FC236}">
                <a16:creationId xmlns:a16="http://schemas.microsoft.com/office/drawing/2014/main" id="{69E8868D-7A47-8AD0-BE55-E6DFB4D8DA3C}"/>
              </a:ext>
            </a:extLst>
          </p:cNvPr>
          <p:cNvCxnSpPr>
            <a:cxnSpLocks/>
            <a:stCxn id="15" idx="1"/>
            <a:endCxn id="25" idx="0"/>
          </p:cNvCxnSpPr>
          <p:nvPr/>
        </p:nvCxnSpPr>
        <p:spPr>
          <a:xfrm rot="10800000" flipV="1">
            <a:off x="7907815" y="1168844"/>
            <a:ext cx="1391799" cy="1656547"/>
          </a:xfrm>
          <a:prstGeom prst="curvedConnector2">
            <a:avLst/>
          </a:prstGeom>
          <a:ln w="136525">
            <a:solidFill>
              <a:schemeClr val="accent3"/>
            </a:solidFill>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4DD0137A-53B0-69BA-151C-4635EA21D40A}"/>
              </a:ext>
            </a:extLst>
          </p:cNvPr>
          <p:cNvCxnSpPr>
            <a:cxnSpLocks/>
            <a:stCxn id="21" idx="3"/>
            <a:endCxn id="25" idx="0"/>
          </p:cNvCxnSpPr>
          <p:nvPr/>
        </p:nvCxnSpPr>
        <p:spPr>
          <a:xfrm>
            <a:off x="6240106" y="2404538"/>
            <a:ext cx="1667708" cy="420854"/>
          </a:xfrm>
          <a:prstGeom prst="curvedConnector2">
            <a:avLst/>
          </a:prstGeom>
          <a:ln w="136525">
            <a:solidFill>
              <a:srgbClr val="C960D7"/>
            </a:solidFill>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990E15C1-655A-B7A5-73F0-AAFFEA7BD41E}"/>
              </a:ext>
            </a:extLst>
          </p:cNvPr>
          <p:cNvCxnSpPr>
            <a:cxnSpLocks/>
            <a:stCxn id="25" idx="2"/>
            <a:endCxn id="18" idx="3"/>
          </p:cNvCxnSpPr>
          <p:nvPr/>
        </p:nvCxnSpPr>
        <p:spPr>
          <a:xfrm rot="5400000">
            <a:off x="6849813" y="3839517"/>
            <a:ext cx="448297" cy="1667707"/>
          </a:xfrm>
          <a:prstGeom prst="curvedConnector2">
            <a:avLst/>
          </a:prstGeom>
          <a:ln w="136525">
            <a:solidFill>
              <a:srgbClr val="C960D7"/>
            </a:solidFill>
            <a:prstDash val="sysDot"/>
            <a:tailEnd type="triangle"/>
          </a:ln>
          <a:effectLst/>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540891D-F229-C30F-A9AC-7E30A041B3A6}"/>
              </a:ext>
            </a:extLst>
          </p:cNvPr>
          <p:cNvSpPr/>
          <p:nvPr/>
        </p:nvSpPr>
        <p:spPr>
          <a:xfrm>
            <a:off x="8360600" y="4183381"/>
            <a:ext cx="2793999" cy="2079244"/>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Update: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Accuracy</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Confidence Score</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Confusion Matrix</a:t>
            </a:r>
          </a:p>
        </p:txBody>
      </p:sp>
      <p:sp>
        <p:nvSpPr>
          <p:cNvPr id="11" name="Rectangle: Rounded Corners 10">
            <a:extLst>
              <a:ext uri="{FF2B5EF4-FFF2-40B4-BE49-F238E27FC236}">
                <a16:creationId xmlns:a16="http://schemas.microsoft.com/office/drawing/2014/main" id="{4F493887-753C-C4F5-FCE8-11FF61FFFA99}"/>
              </a:ext>
            </a:extLst>
          </p:cNvPr>
          <p:cNvSpPr/>
          <p:nvPr/>
        </p:nvSpPr>
        <p:spPr>
          <a:xfrm>
            <a:off x="1511151" y="4411078"/>
            <a:ext cx="1879600" cy="972883"/>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Outfit" pitchFamily="2" charset="0"/>
                <a:ea typeface="+mn-ea"/>
                <a:cs typeface="+mn-cs"/>
              </a:rPr>
              <a:t>dataset 1</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(development)</a:t>
            </a:r>
          </a:p>
        </p:txBody>
      </p:sp>
      <p:cxnSp>
        <p:nvCxnSpPr>
          <p:cNvPr id="12" name="Connector: Curved 11">
            <a:extLst>
              <a:ext uri="{FF2B5EF4-FFF2-40B4-BE49-F238E27FC236}">
                <a16:creationId xmlns:a16="http://schemas.microsoft.com/office/drawing/2014/main" id="{2571B64E-B343-503C-FA15-0EDEE0247ACF}"/>
              </a:ext>
            </a:extLst>
          </p:cNvPr>
          <p:cNvCxnSpPr>
            <a:cxnSpLocks/>
            <a:stCxn id="25" idx="3"/>
            <a:endCxn id="10" idx="0"/>
          </p:cNvCxnSpPr>
          <p:nvPr/>
        </p:nvCxnSpPr>
        <p:spPr>
          <a:xfrm>
            <a:off x="8924761" y="3637307"/>
            <a:ext cx="832839" cy="546074"/>
          </a:xfrm>
          <a:prstGeom prst="curvedConnector2">
            <a:avLst/>
          </a:prstGeom>
          <a:ln w="136525">
            <a:solidFill>
              <a:schemeClr val="accent5"/>
            </a:solidFill>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FF1ED69D-18E0-5622-E031-BD801706E7AA}"/>
              </a:ext>
            </a:extLst>
          </p:cNvPr>
          <p:cNvCxnSpPr>
            <a:cxnSpLocks/>
            <a:stCxn id="18" idx="0"/>
            <a:endCxn id="21" idx="2"/>
          </p:cNvCxnSpPr>
          <p:nvPr/>
        </p:nvCxnSpPr>
        <p:spPr>
          <a:xfrm rot="5400000" flipH="1" flipV="1">
            <a:off x="4802305" y="3637308"/>
            <a:ext cx="841709" cy="12700"/>
          </a:xfrm>
          <a:prstGeom prst="curvedConnector3">
            <a:avLst>
              <a:gd name="adj1" fmla="val 50000"/>
            </a:avLst>
          </a:prstGeom>
          <a:ln w="136525">
            <a:solidFill>
              <a:srgbClr val="C960D7"/>
            </a:solidFill>
            <a:prstDash val="sysDot"/>
            <a:tailEnd type="triangle"/>
          </a:ln>
          <a:effectLst/>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174E7DD-3164-A03A-60A6-3F5D97C5FDE5}"/>
              </a:ext>
            </a:extLst>
          </p:cNvPr>
          <p:cNvSpPr/>
          <p:nvPr/>
        </p:nvSpPr>
        <p:spPr>
          <a:xfrm>
            <a:off x="9299613" y="682403"/>
            <a:ext cx="2079626" cy="972883"/>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Outfit" pitchFamily="2" charset="0"/>
                <a:ea typeface="+mn-ea"/>
                <a:cs typeface="+mn-cs"/>
              </a:rPr>
              <a:t>dataset 1</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Outfit" pitchFamily="2" charset="0"/>
                <a:ea typeface="+mn-ea"/>
                <a:cs typeface="+mn-cs"/>
              </a:rPr>
              <a:t>(evaluation)</a:t>
            </a:r>
          </a:p>
        </p:txBody>
      </p:sp>
      <p:pic>
        <p:nvPicPr>
          <p:cNvPr id="16" name="Picture 15" descr="A white circle with arrows and a percent sign&#10;&#10;AI-generated content may be incorrect.">
            <a:extLst>
              <a:ext uri="{FF2B5EF4-FFF2-40B4-BE49-F238E27FC236}">
                <a16:creationId xmlns:a16="http://schemas.microsoft.com/office/drawing/2014/main" id="{6FB3A3EF-AE1C-15C8-12AC-F98916788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644" y="4244041"/>
            <a:ext cx="607909" cy="607907"/>
          </a:xfrm>
          <a:prstGeom prst="rect">
            <a:avLst/>
          </a:prstGeom>
          <a:noFill/>
          <a:effectLst/>
        </p:spPr>
      </p:pic>
      <p:grpSp>
        <p:nvGrpSpPr>
          <p:cNvPr id="32" name="Group 31">
            <a:extLst>
              <a:ext uri="{FF2B5EF4-FFF2-40B4-BE49-F238E27FC236}">
                <a16:creationId xmlns:a16="http://schemas.microsoft.com/office/drawing/2014/main" id="{CB75B9A2-4750-518C-B6D2-0EFA91219DAB}"/>
              </a:ext>
            </a:extLst>
          </p:cNvPr>
          <p:cNvGrpSpPr/>
          <p:nvPr/>
        </p:nvGrpSpPr>
        <p:grpSpPr>
          <a:xfrm>
            <a:off x="4206211" y="4058162"/>
            <a:ext cx="2033896" cy="1678714"/>
            <a:chOff x="4206211" y="4058162"/>
            <a:chExt cx="2033896" cy="1678714"/>
          </a:xfrm>
        </p:grpSpPr>
        <p:sp>
          <p:nvSpPr>
            <p:cNvPr id="18" name="Rectangle: Rounded Corners 17">
              <a:extLst>
                <a:ext uri="{FF2B5EF4-FFF2-40B4-BE49-F238E27FC236}">
                  <a16:creationId xmlns:a16="http://schemas.microsoft.com/office/drawing/2014/main" id="{7D50952B-9E2A-D69B-AF04-635EA89035A7}"/>
                </a:ext>
              </a:extLst>
            </p:cNvPr>
            <p:cNvSpPr/>
            <p:nvPr/>
          </p:nvSpPr>
          <p:spPr>
            <a:xfrm>
              <a:off x="4206211" y="4058162"/>
              <a:ext cx="2033896" cy="1678714"/>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Revise Model</a:t>
              </a:r>
            </a:p>
          </p:txBody>
        </p:sp>
        <p:pic>
          <p:nvPicPr>
            <p:cNvPr id="19" name="Picture 18" descr="A black background with a black square&#10;&#10;AI-generated content may be incorrect.">
              <a:extLst>
                <a:ext uri="{FF2B5EF4-FFF2-40B4-BE49-F238E27FC236}">
                  <a16:creationId xmlns:a16="http://schemas.microsoft.com/office/drawing/2014/main" id="{D1C6D2FE-E27F-C2BD-70C5-BF2FAA5C8A75}"/>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924653" y="4244041"/>
              <a:ext cx="614548" cy="614548"/>
            </a:xfrm>
            <a:prstGeom prst="rect">
              <a:avLst/>
            </a:prstGeom>
            <a:noFill/>
          </p:spPr>
        </p:pic>
      </p:grpSp>
      <p:grpSp>
        <p:nvGrpSpPr>
          <p:cNvPr id="30" name="Group 29">
            <a:extLst>
              <a:ext uri="{FF2B5EF4-FFF2-40B4-BE49-F238E27FC236}">
                <a16:creationId xmlns:a16="http://schemas.microsoft.com/office/drawing/2014/main" id="{DFB7188A-2F3C-8ABA-C3AA-02AAEB32AE88}"/>
              </a:ext>
            </a:extLst>
          </p:cNvPr>
          <p:cNvGrpSpPr/>
          <p:nvPr/>
        </p:nvGrpSpPr>
        <p:grpSpPr>
          <a:xfrm>
            <a:off x="4206212" y="1592623"/>
            <a:ext cx="2033894" cy="1623830"/>
            <a:chOff x="4206212" y="1592623"/>
            <a:chExt cx="2033894" cy="1623830"/>
          </a:xfrm>
        </p:grpSpPr>
        <p:sp>
          <p:nvSpPr>
            <p:cNvPr id="21" name="Rectangle: Rounded Corners 20">
              <a:extLst>
                <a:ext uri="{FF2B5EF4-FFF2-40B4-BE49-F238E27FC236}">
                  <a16:creationId xmlns:a16="http://schemas.microsoft.com/office/drawing/2014/main" id="{EFD9EF65-2AC5-2028-B7C1-A1B1FFDF23A9}"/>
                </a:ext>
              </a:extLst>
            </p:cNvPr>
            <p:cNvSpPr/>
            <p:nvPr/>
          </p:nvSpPr>
          <p:spPr>
            <a:xfrm>
              <a:off x="4206212" y="1592623"/>
              <a:ext cx="2033894" cy="1623830"/>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Train Model</a:t>
              </a:r>
            </a:p>
          </p:txBody>
        </p:sp>
        <p:pic>
          <p:nvPicPr>
            <p:cNvPr id="22" name="Picture 21" descr="A black background with a smiling face&#10;&#10;AI-generated content may be incorrect.">
              <a:extLst>
                <a:ext uri="{FF2B5EF4-FFF2-40B4-BE49-F238E27FC236}">
                  <a16:creationId xmlns:a16="http://schemas.microsoft.com/office/drawing/2014/main" id="{C5C544B9-74DD-D466-F792-6369C71DF9AE}"/>
                </a:ext>
              </a:extLst>
            </p:cNvPr>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4900664" y="1757220"/>
              <a:ext cx="647317" cy="647317"/>
            </a:xfrm>
            <a:prstGeom prst="rect">
              <a:avLst/>
            </a:prstGeom>
            <a:noFill/>
          </p:spPr>
        </p:pic>
      </p:grpSp>
      <p:grpSp>
        <p:nvGrpSpPr>
          <p:cNvPr id="31" name="Group 30">
            <a:extLst>
              <a:ext uri="{FF2B5EF4-FFF2-40B4-BE49-F238E27FC236}">
                <a16:creationId xmlns:a16="http://schemas.microsoft.com/office/drawing/2014/main" id="{A799C769-99DC-AB11-C356-BFE73E8E8C72}"/>
              </a:ext>
            </a:extLst>
          </p:cNvPr>
          <p:cNvGrpSpPr/>
          <p:nvPr/>
        </p:nvGrpSpPr>
        <p:grpSpPr>
          <a:xfrm>
            <a:off x="6890867" y="2825392"/>
            <a:ext cx="2033894" cy="1623830"/>
            <a:chOff x="6890867" y="2825392"/>
            <a:chExt cx="2033894" cy="1623830"/>
          </a:xfrm>
        </p:grpSpPr>
        <p:sp>
          <p:nvSpPr>
            <p:cNvPr id="25" name="Rectangle: Rounded Corners 24">
              <a:extLst>
                <a:ext uri="{FF2B5EF4-FFF2-40B4-BE49-F238E27FC236}">
                  <a16:creationId xmlns:a16="http://schemas.microsoft.com/office/drawing/2014/main" id="{8B1D8414-C60F-AA6F-7ED1-B5FEF395E430}"/>
                </a:ext>
              </a:extLst>
            </p:cNvPr>
            <p:cNvSpPr/>
            <p:nvPr/>
          </p:nvSpPr>
          <p:spPr>
            <a:xfrm>
              <a:off x="6890867" y="2825392"/>
              <a:ext cx="2033894" cy="1623830"/>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Evaluate Model</a:t>
              </a:r>
            </a:p>
          </p:txBody>
        </p:sp>
        <p:pic>
          <p:nvPicPr>
            <p:cNvPr id="26" name="Picture 25" descr="A diagram of two people&#10;&#10;AI-generated content may be incorrect.">
              <a:extLst>
                <a:ext uri="{FF2B5EF4-FFF2-40B4-BE49-F238E27FC236}">
                  <a16:creationId xmlns:a16="http://schemas.microsoft.com/office/drawing/2014/main" id="{6DDDB689-4BD0-E5DE-9CE5-3F9691EF94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3589" y="3047890"/>
              <a:ext cx="549311" cy="549311"/>
            </a:xfrm>
            <a:prstGeom prst="rect">
              <a:avLst/>
            </a:prstGeom>
            <a:noFill/>
          </p:spPr>
        </p:pic>
      </p:grpSp>
      <p:sp>
        <p:nvSpPr>
          <p:cNvPr id="20" name="Rectangle: Rounded Corners 19">
            <a:extLst>
              <a:ext uri="{FF2B5EF4-FFF2-40B4-BE49-F238E27FC236}">
                <a16:creationId xmlns:a16="http://schemas.microsoft.com/office/drawing/2014/main" id="{6C28EBF1-AF58-3064-B9E2-575A297CE589}"/>
              </a:ext>
            </a:extLst>
          </p:cNvPr>
          <p:cNvSpPr/>
          <p:nvPr/>
        </p:nvSpPr>
        <p:spPr>
          <a:xfrm>
            <a:off x="9299613" y="1852509"/>
            <a:ext cx="2079626" cy="972883"/>
          </a:xfrm>
          <a:prstGeom prst="roundRect">
            <a:avLst>
              <a:gd name="adj" fmla="val 50000"/>
            </a:avLst>
          </a:prstGeom>
          <a:noFill/>
          <a:ln w="762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prstClr val="white"/>
                </a:solidFill>
                <a:effectLst/>
                <a:uLnTx/>
                <a:uFillTx/>
                <a:latin typeface="Outfit" pitchFamily="2" charset="0"/>
                <a:ea typeface="+mn-ea"/>
                <a:cs typeface="+mn-cs"/>
              </a:rPr>
              <a:t>dataset 2</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prstClr val="white"/>
                </a:solidFill>
                <a:effectLst/>
                <a:uLnTx/>
                <a:uFillTx/>
                <a:latin typeface="Outfit" pitchFamily="2" charset="0"/>
                <a:ea typeface="+mn-ea"/>
                <a:cs typeface="+mn-cs"/>
              </a:rPr>
              <a:t>(evaluation)</a:t>
            </a:r>
          </a:p>
        </p:txBody>
      </p:sp>
      <p:cxnSp>
        <p:nvCxnSpPr>
          <p:cNvPr id="23" name="Connector: Curved 22">
            <a:extLst>
              <a:ext uri="{FF2B5EF4-FFF2-40B4-BE49-F238E27FC236}">
                <a16:creationId xmlns:a16="http://schemas.microsoft.com/office/drawing/2014/main" id="{B4AC8A7E-5F79-4487-4F74-5274C9EAE429}"/>
              </a:ext>
            </a:extLst>
          </p:cNvPr>
          <p:cNvCxnSpPr>
            <a:cxnSpLocks/>
            <a:stCxn id="20" idx="1"/>
            <a:endCxn id="25" idx="0"/>
          </p:cNvCxnSpPr>
          <p:nvPr/>
        </p:nvCxnSpPr>
        <p:spPr>
          <a:xfrm rot="10800000" flipV="1">
            <a:off x="7907815" y="2338950"/>
            <a:ext cx="1391799" cy="486441"/>
          </a:xfrm>
          <a:prstGeom prst="curvedConnector2">
            <a:avLst/>
          </a:prstGeom>
          <a:ln w="136525">
            <a:solidFill>
              <a:schemeClr val="accent3"/>
            </a:solidFill>
            <a:prstDash val="sysDot"/>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5"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9C843D09-39EA-238A-D4E8-800CA783E36B}"/>
            </a:ext>
          </a:extLst>
        </p:cNvPr>
        <p:cNvGrpSpPr/>
        <p:nvPr/>
      </p:nvGrpSpPr>
      <p:grpSpPr>
        <a:xfrm>
          <a:off x="0" y="0"/>
          <a:ext cx="0" cy="0"/>
          <a:chOff x="0" y="0"/>
          <a:chExt cx="0" cy="0"/>
        </a:xfrm>
      </p:grpSpPr>
      <p:sp>
        <p:nvSpPr>
          <p:cNvPr id="18" name="Equals 17">
            <a:extLst>
              <a:ext uri="{FF2B5EF4-FFF2-40B4-BE49-F238E27FC236}">
                <a16:creationId xmlns:a16="http://schemas.microsoft.com/office/drawing/2014/main" id="{836C3501-3B61-6407-46AF-ED48084A562C}"/>
              </a:ext>
            </a:extLst>
          </p:cNvPr>
          <p:cNvSpPr/>
          <p:nvPr/>
        </p:nvSpPr>
        <p:spPr>
          <a:xfrm>
            <a:off x="5471035" y="4978393"/>
            <a:ext cx="1141512" cy="429768"/>
          </a:xfrm>
          <a:prstGeom prst="mathEqual">
            <a:avLst>
              <a:gd name="adj1" fmla="val 36745"/>
              <a:gd name="adj2" fmla="val 287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EEA2B61-005C-0DB5-FE5D-D40D30B32A8A}"/>
              </a:ext>
            </a:extLst>
          </p:cNvPr>
          <p:cNvSpPr txBox="1"/>
          <p:nvPr/>
        </p:nvSpPr>
        <p:spPr>
          <a:xfrm>
            <a:off x="9705886" y="3404133"/>
            <a:ext cx="1943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Face 2</a:t>
            </a:r>
          </a:p>
        </p:txBody>
      </p:sp>
      <p:sp>
        <p:nvSpPr>
          <p:cNvPr id="21" name="TextBox 20">
            <a:extLst>
              <a:ext uri="{FF2B5EF4-FFF2-40B4-BE49-F238E27FC236}">
                <a16:creationId xmlns:a16="http://schemas.microsoft.com/office/drawing/2014/main" id="{A53BAC66-32FB-B3A0-A775-6863A053F7E4}"/>
              </a:ext>
            </a:extLst>
          </p:cNvPr>
          <p:cNvSpPr txBox="1"/>
          <p:nvPr/>
        </p:nvSpPr>
        <p:spPr>
          <a:xfrm>
            <a:off x="753691" y="3404134"/>
            <a:ext cx="42474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Original Image</a:t>
            </a:r>
          </a:p>
        </p:txBody>
      </p:sp>
      <p:sp>
        <p:nvSpPr>
          <p:cNvPr id="4" name="TextBox 7">
            <a:extLst>
              <a:ext uri="{FF2B5EF4-FFF2-40B4-BE49-F238E27FC236}">
                <a16:creationId xmlns:a16="http://schemas.microsoft.com/office/drawing/2014/main" id="{91091351-CCB4-25C2-4B43-B7B368380AE4}"/>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Parallel Dataset</a:t>
            </a:r>
          </a:p>
        </p:txBody>
      </p:sp>
      <p:sp>
        <p:nvSpPr>
          <p:cNvPr id="9" name="Content Placeholder 2">
            <a:extLst>
              <a:ext uri="{FF2B5EF4-FFF2-40B4-BE49-F238E27FC236}">
                <a16:creationId xmlns:a16="http://schemas.microsoft.com/office/drawing/2014/main" id="{D90E9C17-40CF-E271-6F79-96B69F795F29}"/>
              </a:ext>
            </a:extLst>
          </p:cNvPr>
          <p:cNvSpPr txBox="1">
            <a:spLocks/>
          </p:cNvSpPr>
          <p:nvPr/>
        </p:nvSpPr>
        <p:spPr>
          <a:xfrm>
            <a:off x="1007192" y="1115896"/>
            <a:ext cx="10096238" cy="71653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A parallel dataset is created to better train and develop the CNN architectures</a:t>
            </a:r>
          </a:p>
        </p:txBody>
      </p:sp>
      <p:sp>
        <p:nvSpPr>
          <p:cNvPr id="11" name="Content Placeholder 2">
            <a:extLst>
              <a:ext uri="{FF2B5EF4-FFF2-40B4-BE49-F238E27FC236}">
                <a16:creationId xmlns:a16="http://schemas.microsoft.com/office/drawing/2014/main" id="{0F5508EF-19C1-1554-F2A4-F850B2EC5511}"/>
              </a:ext>
            </a:extLst>
          </p:cNvPr>
          <p:cNvSpPr txBox="1">
            <a:spLocks/>
          </p:cNvSpPr>
          <p:nvPr/>
        </p:nvSpPr>
        <p:spPr>
          <a:xfrm>
            <a:off x="1948461" y="2029571"/>
            <a:ext cx="8335570" cy="1177422"/>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This dataset will be made up of images that contain one face each</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 Images sourced from our original </a:t>
            </a:r>
            <a:r>
              <a:rPr kumimoji="0" lang="en-US" sz="2400" b="0" i="0" u="none" strike="noStrike" kern="1200" cap="none" spc="0" normalizeH="0" baseline="0" noProof="0" dirty="0" err="1">
                <a:ln>
                  <a:noFill/>
                </a:ln>
                <a:solidFill>
                  <a:prstClr val="white"/>
                </a:solidFill>
                <a:effectLst/>
                <a:uLnTx/>
                <a:uFillTx/>
                <a:latin typeface="Outfit" pitchFamily="2" charset="0"/>
                <a:ea typeface="+mn-ea"/>
                <a:cs typeface="+mn-cs"/>
              </a:rPr>
              <a:t>OpenForensics</a:t>
            </a: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 dataset</a:t>
            </a:r>
          </a:p>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 Faces extracted using the </a:t>
            </a:r>
            <a:r>
              <a:rPr kumimoji="0" lang="en-US" sz="2400" b="0" i="0" u="none" strike="noStrike" kern="1200" cap="none" spc="0" normalizeH="0" baseline="0" noProof="0" dirty="0" err="1">
                <a:ln>
                  <a:noFill/>
                </a:ln>
                <a:solidFill>
                  <a:prstClr val="white"/>
                </a:solidFill>
                <a:effectLst/>
                <a:uLnTx/>
                <a:uFillTx/>
                <a:latin typeface="Outfit" pitchFamily="2" charset="0"/>
                <a:ea typeface="+mn-ea"/>
                <a:cs typeface="+mn-cs"/>
              </a:rPr>
              <a:t>nedc_dpath_gen_images</a:t>
            </a: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 tool</a:t>
            </a:r>
          </a:p>
        </p:txBody>
      </p:sp>
      <p:sp>
        <p:nvSpPr>
          <p:cNvPr id="28" name="TextBox 27">
            <a:extLst>
              <a:ext uri="{FF2B5EF4-FFF2-40B4-BE49-F238E27FC236}">
                <a16:creationId xmlns:a16="http://schemas.microsoft.com/office/drawing/2014/main" id="{B55E6174-9B68-B61F-1F9B-2EE24585C8EF}"/>
              </a:ext>
            </a:extLst>
          </p:cNvPr>
          <p:cNvSpPr txBox="1"/>
          <p:nvPr/>
        </p:nvSpPr>
        <p:spPr>
          <a:xfrm>
            <a:off x="6890713" y="3421360"/>
            <a:ext cx="2628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Face 1</a:t>
            </a:r>
          </a:p>
        </p:txBody>
      </p:sp>
      <p:pic>
        <p:nvPicPr>
          <p:cNvPr id="3" name="Picture 2">
            <a:extLst>
              <a:ext uri="{FF2B5EF4-FFF2-40B4-BE49-F238E27FC236}">
                <a16:creationId xmlns:a16="http://schemas.microsoft.com/office/drawing/2014/main" id="{92F62053-B0F4-6842-BF94-5AB8A4143C29}"/>
              </a:ext>
            </a:extLst>
          </p:cNvPr>
          <p:cNvPicPr>
            <a:picLocks noChangeAspect="1"/>
          </p:cNvPicPr>
          <p:nvPr/>
        </p:nvPicPr>
        <p:blipFill>
          <a:blip r:embed="rId3"/>
          <a:stretch>
            <a:fillRect/>
          </a:stretch>
        </p:blipFill>
        <p:spPr>
          <a:xfrm>
            <a:off x="942547" y="3865274"/>
            <a:ext cx="3982065" cy="2656006"/>
          </a:xfrm>
          <a:prstGeom prst="rect">
            <a:avLst/>
          </a:prstGeom>
        </p:spPr>
      </p:pic>
      <p:pic>
        <p:nvPicPr>
          <p:cNvPr id="7" name="Picture 6">
            <a:extLst>
              <a:ext uri="{FF2B5EF4-FFF2-40B4-BE49-F238E27FC236}">
                <a16:creationId xmlns:a16="http://schemas.microsoft.com/office/drawing/2014/main" id="{F6E82A88-7FF3-42D1-E646-4C061195FC61}"/>
              </a:ext>
            </a:extLst>
          </p:cNvPr>
          <p:cNvPicPr>
            <a:picLocks noChangeAspect="1"/>
          </p:cNvPicPr>
          <p:nvPr/>
        </p:nvPicPr>
        <p:blipFill>
          <a:blip r:embed="rId4"/>
          <a:stretch>
            <a:fillRect/>
          </a:stretch>
        </p:blipFill>
        <p:spPr>
          <a:xfrm>
            <a:off x="7158970" y="4082880"/>
            <a:ext cx="2219431" cy="2219431"/>
          </a:xfrm>
          <a:prstGeom prst="rect">
            <a:avLst/>
          </a:prstGeom>
        </p:spPr>
      </p:pic>
      <p:pic>
        <p:nvPicPr>
          <p:cNvPr id="13" name="Picture 12">
            <a:extLst>
              <a:ext uri="{FF2B5EF4-FFF2-40B4-BE49-F238E27FC236}">
                <a16:creationId xmlns:a16="http://schemas.microsoft.com/office/drawing/2014/main" id="{A6BC09AC-EBFB-F3B2-0D7E-D3EF801A77B9}"/>
              </a:ext>
            </a:extLst>
          </p:cNvPr>
          <p:cNvPicPr>
            <a:picLocks noChangeAspect="1"/>
          </p:cNvPicPr>
          <p:nvPr/>
        </p:nvPicPr>
        <p:blipFill>
          <a:blip r:embed="rId5"/>
          <a:stretch>
            <a:fillRect/>
          </a:stretch>
        </p:blipFill>
        <p:spPr>
          <a:xfrm>
            <a:off x="9746426" y="4082879"/>
            <a:ext cx="2219431" cy="2219431"/>
          </a:xfrm>
          <a:prstGeom prst="rect">
            <a:avLst/>
          </a:prstGeom>
        </p:spPr>
      </p:pic>
    </p:spTree>
    <p:extLst>
      <p:ext uri="{BB962C8B-B14F-4D97-AF65-F5344CB8AC3E}">
        <p14:creationId xmlns:p14="http://schemas.microsoft.com/office/powerpoint/2010/main" val="19694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8E654029-01AA-C50E-8B9E-E98CB1B07E69}"/>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EE58F0B0-7777-9345-4546-33B6CCD5C85E}"/>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Parallel Dataset Breakdown</a:t>
            </a:r>
          </a:p>
        </p:txBody>
      </p:sp>
      <p:grpSp>
        <p:nvGrpSpPr>
          <p:cNvPr id="2" name="Group 1">
            <a:extLst>
              <a:ext uri="{FF2B5EF4-FFF2-40B4-BE49-F238E27FC236}">
                <a16:creationId xmlns:a16="http://schemas.microsoft.com/office/drawing/2014/main" id="{037083F8-4646-CAC2-ABA1-31AAB663420B}"/>
              </a:ext>
            </a:extLst>
          </p:cNvPr>
          <p:cNvGrpSpPr/>
          <p:nvPr/>
        </p:nvGrpSpPr>
        <p:grpSpPr>
          <a:xfrm>
            <a:off x="555372" y="1390986"/>
            <a:ext cx="2017546" cy="925898"/>
            <a:chOff x="555372" y="1390986"/>
            <a:chExt cx="2017546" cy="925898"/>
          </a:xfrm>
        </p:grpSpPr>
        <p:sp>
          <p:nvSpPr>
            <p:cNvPr id="9" name="TextBox 8">
              <a:extLst>
                <a:ext uri="{FF2B5EF4-FFF2-40B4-BE49-F238E27FC236}">
                  <a16:creationId xmlns:a16="http://schemas.microsoft.com/office/drawing/2014/main" id="{4981F8E9-4437-CA2E-F0A7-9CF1CEFBD4C8}"/>
                </a:ext>
              </a:extLst>
            </p:cNvPr>
            <p:cNvSpPr txBox="1"/>
            <p:nvPr/>
          </p:nvSpPr>
          <p:spPr>
            <a:xfrm>
              <a:off x="555372" y="1390986"/>
              <a:ext cx="201754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Dataset Name</a:t>
              </a:r>
            </a:p>
          </p:txBody>
        </p:sp>
        <p:sp>
          <p:nvSpPr>
            <p:cNvPr id="17" name="TextBox 16">
              <a:extLst>
                <a:ext uri="{FF2B5EF4-FFF2-40B4-BE49-F238E27FC236}">
                  <a16:creationId xmlns:a16="http://schemas.microsoft.com/office/drawing/2014/main" id="{0E35657F-BCE4-58CD-BF89-D6E35A78B1A3}"/>
                </a:ext>
              </a:extLst>
            </p:cNvPr>
            <p:cNvSpPr txBox="1"/>
            <p:nvPr/>
          </p:nvSpPr>
          <p:spPr>
            <a:xfrm>
              <a:off x="665197" y="1947552"/>
              <a:ext cx="17978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Outfit" pitchFamily="2" charset="0"/>
                  <a:ea typeface="+mn-ea"/>
                  <a:cs typeface="+mn-cs"/>
                </a:rPr>
                <a:t>OpenForensics</a:t>
              </a:r>
              <a:endPar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endParaRPr>
            </a:p>
          </p:txBody>
        </p:sp>
      </p:grpSp>
      <p:grpSp>
        <p:nvGrpSpPr>
          <p:cNvPr id="3" name="Group 2">
            <a:extLst>
              <a:ext uri="{FF2B5EF4-FFF2-40B4-BE49-F238E27FC236}">
                <a16:creationId xmlns:a16="http://schemas.microsoft.com/office/drawing/2014/main" id="{B586C025-146C-76B4-603B-EB14741AF914}"/>
              </a:ext>
            </a:extLst>
          </p:cNvPr>
          <p:cNvGrpSpPr/>
          <p:nvPr/>
        </p:nvGrpSpPr>
        <p:grpSpPr>
          <a:xfrm>
            <a:off x="2768257" y="1274028"/>
            <a:ext cx="2119070" cy="1042856"/>
            <a:chOff x="2768257" y="1274028"/>
            <a:chExt cx="2119070" cy="1042856"/>
          </a:xfrm>
        </p:grpSpPr>
        <p:sp>
          <p:nvSpPr>
            <p:cNvPr id="10" name="TextBox 9">
              <a:extLst>
                <a:ext uri="{FF2B5EF4-FFF2-40B4-BE49-F238E27FC236}">
                  <a16:creationId xmlns:a16="http://schemas.microsoft.com/office/drawing/2014/main" id="{F1BC4903-6456-F4DB-EB9F-BF3E8282DAFA}"/>
                </a:ext>
              </a:extLst>
            </p:cNvPr>
            <p:cNvSpPr txBox="1"/>
            <p:nvPr/>
          </p:nvSpPr>
          <p:spPr>
            <a:xfrm>
              <a:off x="2768257" y="1274028"/>
              <a:ext cx="21190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Number of Real Images</a:t>
              </a:r>
            </a:p>
          </p:txBody>
        </p:sp>
        <p:sp>
          <p:nvSpPr>
            <p:cNvPr id="18" name="TextBox 17">
              <a:extLst>
                <a:ext uri="{FF2B5EF4-FFF2-40B4-BE49-F238E27FC236}">
                  <a16:creationId xmlns:a16="http://schemas.microsoft.com/office/drawing/2014/main" id="{7A6A0B9F-C75B-CD45-93E1-FDDE8CAA5AA4}"/>
                </a:ext>
              </a:extLst>
            </p:cNvPr>
            <p:cNvSpPr txBox="1"/>
            <p:nvPr/>
          </p:nvSpPr>
          <p:spPr>
            <a:xfrm>
              <a:off x="2796428" y="1947552"/>
              <a:ext cx="20627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159,996 images</a:t>
              </a:r>
            </a:p>
          </p:txBody>
        </p:sp>
      </p:grpSp>
      <p:cxnSp>
        <p:nvCxnSpPr>
          <p:cNvPr id="22" name="Straight Connector 21">
            <a:extLst>
              <a:ext uri="{FF2B5EF4-FFF2-40B4-BE49-F238E27FC236}">
                <a16:creationId xmlns:a16="http://schemas.microsoft.com/office/drawing/2014/main" id="{2E077F56-FA75-D664-AD6C-49370400BDA0}"/>
              </a:ext>
            </a:extLst>
          </p:cNvPr>
          <p:cNvCxnSpPr>
            <a:cxnSpLocks/>
          </p:cNvCxnSpPr>
          <p:nvPr/>
        </p:nvCxnSpPr>
        <p:spPr>
          <a:xfrm>
            <a:off x="271520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FA6C28C-017A-AF76-003F-FB3E5F178BF3}"/>
              </a:ext>
            </a:extLst>
          </p:cNvPr>
          <p:cNvGrpSpPr/>
          <p:nvPr/>
        </p:nvGrpSpPr>
        <p:grpSpPr>
          <a:xfrm>
            <a:off x="4920281" y="1237098"/>
            <a:ext cx="1927672" cy="1149036"/>
            <a:chOff x="4920281" y="1237098"/>
            <a:chExt cx="1927672" cy="1149036"/>
          </a:xfrm>
        </p:grpSpPr>
        <p:grpSp>
          <p:nvGrpSpPr>
            <p:cNvPr id="5" name="Group 4">
              <a:extLst>
                <a:ext uri="{FF2B5EF4-FFF2-40B4-BE49-F238E27FC236}">
                  <a16:creationId xmlns:a16="http://schemas.microsoft.com/office/drawing/2014/main" id="{EF2F3885-1E38-01C2-1304-24FA18702B95}"/>
                </a:ext>
              </a:extLst>
            </p:cNvPr>
            <p:cNvGrpSpPr/>
            <p:nvPr/>
          </p:nvGrpSpPr>
          <p:grpSpPr>
            <a:xfrm>
              <a:off x="4920281" y="1237098"/>
              <a:ext cx="1927672" cy="1079786"/>
              <a:chOff x="4920281" y="1237098"/>
              <a:chExt cx="1927672" cy="1079786"/>
            </a:xfrm>
          </p:grpSpPr>
          <p:sp>
            <p:nvSpPr>
              <p:cNvPr id="12" name="TextBox 11">
                <a:extLst>
                  <a:ext uri="{FF2B5EF4-FFF2-40B4-BE49-F238E27FC236}">
                    <a16:creationId xmlns:a16="http://schemas.microsoft.com/office/drawing/2014/main" id="{21FF6A1B-52B9-BF08-1CD2-F6D610619D66}"/>
                  </a:ext>
                </a:extLst>
              </p:cNvPr>
              <p:cNvSpPr txBox="1"/>
              <p:nvPr/>
            </p:nvSpPr>
            <p:spPr>
              <a:xfrm>
                <a:off x="5049992" y="1237098"/>
                <a:ext cx="1668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Source of Real Images</a:t>
                </a:r>
              </a:p>
            </p:txBody>
          </p:sp>
          <p:sp>
            <p:nvSpPr>
              <p:cNvPr id="20" name="TextBox 19">
                <a:extLst>
                  <a:ext uri="{FF2B5EF4-FFF2-40B4-BE49-F238E27FC236}">
                    <a16:creationId xmlns:a16="http://schemas.microsoft.com/office/drawing/2014/main" id="{023E7F01-FA97-AE69-A098-CC5F8D2FE504}"/>
                  </a:ext>
                </a:extLst>
              </p:cNvPr>
              <p:cNvSpPr txBox="1"/>
              <p:nvPr/>
            </p:nvSpPr>
            <p:spPr>
              <a:xfrm>
                <a:off x="4920281" y="1947552"/>
                <a:ext cx="19276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Google Images</a:t>
                </a:r>
              </a:p>
            </p:txBody>
          </p:sp>
        </p:grpSp>
        <p:cxnSp>
          <p:nvCxnSpPr>
            <p:cNvPr id="26" name="Straight Connector 25">
              <a:extLst>
                <a:ext uri="{FF2B5EF4-FFF2-40B4-BE49-F238E27FC236}">
                  <a16:creationId xmlns:a16="http://schemas.microsoft.com/office/drawing/2014/main" id="{8FB66030-56AB-487A-D0E4-2780A2AAE49E}"/>
                </a:ext>
              </a:extLst>
            </p:cNvPr>
            <p:cNvCxnSpPr>
              <a:cxnSpLocks/>
            </p:cNvCxnSpPr>
            <p:nvPr/>
          </p:nvCxnSpPr>
          <p:spPr>
            <a:xfrm>
              <a:off x="493770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2778AD4-8D11-8D64-0A62-C7EC408DA242}"/>
              </a:ext>
            </a:extLst>
          </p:cNvPr>
          <p:cNvGrpSpPr/>
          <p:nvPr/>
        </p:nvGrpSpPr>
        <p:grpSpPr>
          <a:xfrm>
            <a:off x="6786827" y="1237098"/>
            <a:ext cx="2284721" cy="1149036"/>
            <a:chOff x="6786827" y="1237098"/>
            <a:chExt cx="2284721" cy="1149036"/>
          </a:xfrm>
        </p:grpSpPr>
        <p:grpSp>
          <p:nvGrpSpPr>
            <p:cNvPr id="6" name="Group 5">
              <a:extLst>
                <a:ext uri="{FF2B5EF4-FFF2-40B4-BE49-F238E27FC236}">
                  <a16:creationId xmlns:a16="http://schemas.microsoft.com/office/drawing/2014/main" id="{BD1CE146-9631-6D76-108F-263513272CD1}"/>
                </a:ext>
              </a:extLst>
            </p:cNvPr>
            <p:cNvGrpSpPr/>
            <p:nvPr/>
          </p:nvGrpSpPr>
          <p:grpSpPr>
            <a:xfrm>
              <a:off x="6841696" y="1274028"/>
              <a:ext cx="2229852" cy="1042856"/>
              <a:chOff x="6841696" y="1274028"/>
              <a:chExt cx="2229852" cy="1042856"/>
            </a:xfrm>
          </p:grpSpPr>
          <p:sp>
            <p:nvSpPr>
              <p:cNvPr id="11" name="TextBox 10">
                <a:extLst>
                  <a:ext uri="{FF2B5EF4-FFF2-40B4-BE49-F238E27FC236}">
                    <a16:creationId xmlns:a16="http://schemas.microsoft.com/office/drawing/2014/main" id="{138ADF34-F070-9FF9-48B0-65777E1F3B1A}"/>
                  </a:ext>
                </a:extLst>
              </p:cNvPr>
              <p:cNvSpPr txBox="1"/>
              <p:nvPr/>
            </p:nvSpPr>
            <p:spPr>
              <a:xfrm>
                <a:off x="6888542" y="1274028"/>
                <a:ext cx="20744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Number of Fake Images</a:t>
                </a:r>
              </a:p>
            </p:txBody>
          </p:sp>
          <p:sp>
            <p:nvSpPr>
              <p:cNvPr id="19" name="TextBox 18">
                <a:extLst>
                  <a:ext uri="{FF2B5EF4-FFF2-40B4-BE49-F238E27FC236}">
                    <a16:creationId xmlns:a16="http://schemas.microsoft.com/office/drawing/2014/main" id="{A08C7CEE-CAAC-2469-B265-D0EF3DA539A6}"/>
                  </a:ext>
                </a:extLst>
              </p:cNvPr>
              <p:cNvSpPr txBox="1"/>
              <p:nvPr/>
            </p:nvSpPr>
            <p:spPr>
              <a:xfrm>
                <a:off x="6841696" y="1947552"/>
                <a:ext cx="22298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173,528 images</a:t>
                </a:r>
              </a:p>
            </p:txBody>
          </p:sp>
        </p:grpSp>
        <p:cxnSp>
          <p:nvCxnSpPr>
            <p:cNvPr id="27" name="Straight Connector 26">
              <a:extLst>
                <a:ext uri="{FF2B5EF4-FFF2-40B4-BE49-F238E27FC236}">
                  <a16:creationId xmlns:a16="http://schemas.microsoft.com/office/drawing/2014/main" id="{4AA4FA40-FC8E-9CF7-25C3-6F42E31AF190}"/>
                </a:ext>
              </a:extLst>
            </p:cNvPr>
            <p:cNvCxnSpPr>
              <a:cxnSpLocks/>
            </p:cNvCxnSpPr>
            <p:nvPr/>
          </p:nvCxnSpPr>
          <p:spPr>
            <a:xfrm>
              <a:off x="6786827"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6E90A781-377E-91AB-714E-B0C03160DBBA}"/>
              </a:ext>
            </a:extLst>
          </p:cNvPr>
          <p:cNvGrpSpPr/>
          <p:nvPr/>
        </p:nvGrpSpPr>
        <p:grpSpPr>
          <a:xfrm>
            <a:off x="9071548" y="1237098"/>
            <a:ext cx="2587051" cy="1149036"/>
            <a:chOff x="9071548" y="1237098"/>
            <a:chExt cx="2587051" cy="1149036"/>
          </a:xfrm>
        </p:grpSpPr>
        <p:grpSp>
          <p:nvGrpSpPr>
            <p:cNvPr id="7" name="Group 6">
              <a:extLst>
                <a:ext uri="{FF2B5EF4-FFF2-40B4-BE49-F238E27FC236}">
                  <a16:creationId xmlns:a16="http://schemas.microsoft.com/office/drawing/2014/main" id="{3AD9A724-EA9C-5967-9EC2-EB94239B686B}"/>
                </a:ext>
              </a:extLst>
            </p:cNvPr>
            <p:cNvGrpSpPr/>
            <p:nvPr/>
          </p:nvGrpSpPr>
          <p:grpSpPr>
            <a:xfrm>
              <a:off x="9220088" y="1237098"/>
              <a:ext cx="2438511" cy="1079786"/>
              <a:chOff x="9220088" y="1237098"/>
              <a:chExt cx="2438511" cy="1079786"/>
            </a:xfrm>
          </p:grpSpPr>
          <p:sp>
            <p:nvSpPr>
              <p:cNvPr id="13" name="TextBox 12">
                <a:extLst>
                  <a:ext uri="{FF2B5EF4-FFF2-40B4-BE49-F238E27FC236}">
                    <a16:creationId xmlns:a16="http://schemas.microsoft.com/office/drawing/2014/main" id="{4D6B7B85-4A71-E9CF-92ED-8FA560619304}"/>
                  </a:ext>
                </a:extLst>
              </p:cNvPr>
              <p:cNvSpPr txBox="1"/>
              <p:nvPr/>
            </p:nvSpPr>
            <p:spPr>
              <a:xfrm>
                <a:off x="9321802" y="1237098"/>
                <a:ext cx="21589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Outfit" pitchFamily="2" charset="0"/>
                    <a:ea typeface="+mn-ea"/>
                    <a:cs typeface="+mn-cs"/>
                  </a:rPr>
                  <a:t>Source of Fake Images</a:t>
                </a:r>
              </a:p>
            </p:txBody>
          </p:sp>
          <p:sp>
            <p:nvSpPr>
              <p:cNvPr id="21" name="TextBox 20">
                <a:extLst>
                  <a:ext uri="{FF2B5EF4-FFF2-40B4-BE49-F238E27FC236}">
                    <a16:creationId xmlns:a16="http://schemas.microsoft.com/office/drawing/2014/main" id="{F7496AA0-12D3-9652-18BB-E796668F0578}"/>
                  </a:ext>
                </a:extLst>
              </p:cNvPr>
              <p:cNvSpPr txBox="1"/>
              <p:nvPr/>
            </p:nvSpPr>
            <p:spPr>
              <a:xfrm>
                <a:off x="9220088" y="1947552"/>
                <a:ext cx="243851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GAN (AI-Generated)</a:t>
                </a:r>
              </a:p>
            </p:txBody>
          </p:sp>
        </p:grpSp>
        <p:cxnSp>
          <p:nvCxnSpPr>
            <p:cNvPr id="28" name="Straight Connector 27">
              <a:extLst>
                <a:ext uri="{FF2B5EF4-FFF2-40B4-BE49-F238E27FC236}">
                  <a16:creationId xmlns:a16="http://schemas.microsoft.com/office/drawing/2014/main" id="{EFC4F3C3-D1C4-B2DF-E9E3-A60AD1680892}"/>
                </a:ext>
              </a:extLst>
            </p:cNvPr>
            <p:cNvCxnSpPr>
              <a:cxnSpLocks/>
            </p:cNvCxnSpPr>
            <p:nvPr/>
          </p:nvCxnSpPr>
          <p:spPr>
            <a:xfrm>
              <a:off x="9071548" y="1237098"/>
              <a:ext cx="0" cy="11490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9488787-C6E3-4F0A-2364-601BDD3391FA}"/>
              </a:ext>
            </a:extLst>
          </p:cNvPr>
          <p:cNvGrpSpPr/>
          <p:nvPr/>
        </p:nvGrpSpPr>
        <p:grpSpPr>
          <a:xfrm>
            <a:off x="1415702" y="3242231"/>
            <a:ext cx="2921984" cy="3236382"/>
            <a:chOff x="1012631" y="3005997"/>
            <a:chExt cx="3164822" cy="3505349"/>
          </a:xfrm>
        </p:grpSpPr>
        <p:pic>
          <p:nvPicPr>
            <p:cNvPr id="143" name="Picture 142">
              <a:extLst>
                <a:ext uri="{FF2B5EF4-FFF2-40B4-BE49-F238E27FC236}">
                  <a16:creationId xmlns:a16="http://schemas.microsoft.com/office/drawing/2014/main" id="{D1F23805-EC6B-38BD-8E53-A223BBA8BF9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978049" y="3005997"/>
              <a:ext cx="1233986" cy="1233986"/>
            </a:xfrm>
            <a:prstGeom prst="rect">
              <a:avLst/>
            </a:prstGeom>
          </p:spPr>
        </p:pic>
        <p:sp>
          <p:nvSpPr>
            <p:cNvPr id="148" name="TextBox 147">
              <a:extLst>
                <a:ext uri="{FF2B5EF4-FFF2-40B4-BE49-F238E27FC236}">
                  <a16:creationId xmlns:a16="http://schemas.microsoft.com/office/drawing/2014/main" id="{5A661D9D-3082-B392-5E9B-2A2E1F26F3B5}"/>
                </a:ext>
              </a:extLst>
            </p:cNvPr>
            <p:cNvSpPr txBox="1"/>
            <p:nvPr/>
          </p:nvSpPr>
          <p:spPr>
            <a:xfrm>
              <a:off x="1563678" y="4888165"/>
              <a:ext cx="2062728" cy="4333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150,866 images</a:t>
              </a:r>
            </a:p>
          </p:txBody>
        </p:sp>
        <p:sp>
          <p:nvSpPr>
            <p:cNvPr id="151" name="TextBox 150">
              <a:extLst>
                <a:ext uri="{FF2B5EF4-FFF2-40B4-BE49-F238E27FC236}">
                  <a16:creationId xmlns:a16="http://schemas.microsoft.com/office/drawing/2014/main" id="{4E11A4B0-2C32-271F-E021-8209E0BEF975}"/>
                </a:ext>
              </a:extLst>
            </p:cNvPr>
            <p:cNvSpPr txBox="1"/>
            <p:nvPr/>
          </p:nvSpPr>
          <p:spPr>
            <a:xfrm>
              <a:off x="1535507" y="4480941"/>
              <a:ext cx="21190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Training</a:t>
              </a:r>
            </a:p>
          </p:txBody>
        </p:sp>
        <p:sp>
          <p:nvSpPr>
            <p:cNvPr id="155" name="TextBox 154">
              <a:extLst>
                <a:ext uri="{FF2B5EF4-FFF2-40B4-BE49-F238E27FC236}">
                  <a16:creationId xmlns:a16="http://schemas.microsoft.com/office/drawing/2014/main" id="{67052A79-900C-4FDA-9D6F-9EC425CABB90}"/>
                </a:ext>
              </a:extLst>
            </p:cNvPr>
            <p:cNvSpPr txBox="1"/>
            <p:nvPr/>
          </p:nvSpPr>
          <p:spPr>
            <a:xfrm>
              <a:off x="1012631" y="5411274"/>
              <a:ext cx="3164822" cy="11000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to teach a machine learning model to learn patterns </a:t>
              </a:r>
            </a:p>
          </p:txBody>
        </p:sp>
      </p:grpSp>
      <p:grpSp>
        <p:nvGrpSpPr>
          <p:cNvPr id="161" name="Group 160">
            <a:extLst>
              <a:ext uri="{FF2B5EF4-FFF2-40B4-BE49-F238E27FC236}">
                <a16:creationId xmlns:a16="http://schemas.microsoft.com/office/drawing/2014/main" id="{08E51F2A-DBF5-2738-6139-0F950C211FF0}"/>
              </a:ext>
            </a:extLst>
          </p:cNvPr>
          <p:cNvGrpSpPr/>
          <p:nvPr/>
        </p:nvGrpSpPr>
        <p:grpSpPr>
          <a:xfrm>
            <a:off x="8019001" y="3076747"/>
            <a:ext cx="2609577" cy="3275165"/>
            <a:chOff x="7201002" y="2879581"/>
            <a:chExt cx="2826452" cy="3547355"/>
          </a:xfrm>
        </p:grpSpPr>
        <p:pic>
          <p:nvPicPr>
            <p:cNvPr id="145" name="Picture 144">
              <a:extLst>
                <a:ext uri="{FF2B5EF4-FFF2-40B4-BE49-F238E27FC236}">
                  <a16:creationId xmlns:a16="http://schemas.microsoft.com/office/drawing/2014/main" id="{DC854B55-C6F6-5050-4DB2-E33DBA092666}"/>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872830" y="2879581"/>
              <a:ext cx="1482796" cy="1482796"/>
            </a:xfrm>
            <a:prstGeom prst="rect">
              <a:avLst/>
            </a:prstGeom>
          </p:spPr>
        </p:pic>
        <p:sp>
          <p:nvSpPr>
            <p:cNvPr id="150" name="TextBox 149">
              <a:extLst>
                <a:ext uri="{FF2B5EF4-FFF2-40B4-BE49-F238E27FC236}">
                  <a16:creationId xmlns:a16="http://schemas.microsoft.com/office/drawing/2014/main" id="{20651D8C-B6D8-6097-4DBD-7DA90C0409E5}"/>
                </a:ext>
              </a:extLst>
            </p:cNvPr>
            <p:cNvSpPr txBox="1"/>
            <p:nvPr/>
          </p:nvSpPr>
          <p:spPr>
            <a:xfrm>
              <a:off x="7582864" y="4888166"/>
              <a:ext cx="2062728" cy="4333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15,345 images</a:t>
              </a:r>
            </a:p>
          </p:txBody>
        </p:sp>
        <p:sp>
          <p:nvSpPr>
            <p:cNvPr id="154" name="TextBox 153">
              <a:extLst>
                <a:ext uri="{FF2B5EF4-FFF2-40B4-BE49-F238E27FC236}">
                  <a16:creationId xmlns:a16="http://schemas.microsoft.com/office/drawing/2014/main" id="{C96AE5D4-1058-E420-0E2B-F4465CB2D96D}"/>
                </a:ext>
              </a:extLst>
            </p:cNvPr>
            <p:cNvSpPr txBox="1"/>
            <p:nvPr/>
          </p:nvSpPr>
          <p:spPr>
            <a:xfrm>
              <a:off x="7554693" y="4516155"/>
              <a:ext cx="211907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Evaluation</a:t>
              </a:r>
            </a:p>
          </p:txBody>
        </p:sp>
        <p:sp>
          <p:nvSpPr>
            <p:cNvPr id="160" name="TextBox 159">
              <a:extLst>
                <a:ext uri="{FF2B5EF4-FFF2-40B4-BE49-F238E27FC236}">
                  <a16:creationId xmlns:a16="http://schemas.microsoft.com/office/drawing/2014/main" id="{24906860-8DD9-5E56-50D3-864B11418BB6}"/>
                </a:ext>
              </a:extLst>
            </p:cNvPr>
            <p:cNvSpPr txBox="1"/>
            <p:nvPr/>
          </p:nvSpPr>
          <p:spPr>
            <a:xfrm>
              <a:off x="7201002" y="5411273"/>
              <a:ext cx="282645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to assess a model's performance metrics</a:t>
              </a:r>
            </a:p>
          </p:txBody>
        </p:sp>
      </p:grpSp>
      <p:sp>
        <p:nvSpPr>
          <p:cNvPr id="164" name="TextBox 163">
            <a:extLst>
              <a:ext uri="{FF2B5EF4-FFF2-40B4-BE49-F238E27FC236}">
                <a16:creationId xmlns:a16="http://schemas.microsoft.com/office/drawing/2014/main" id="{9A019951-79A2-A365-2512-3531D1154B8A}"/>
              </a:ext>
            </a:extLst>
          </p:cNvPr>
          <p:cNvSpPr txBox="1"/>
          <p:nvPr/>
        </p:nvSpPr>
        <p:spPr>
          <a:xfrm>
            <a:off x="3025638" y="2514992"/>
            <a:ext cx="58868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The dataset is split into 3 parts: </a:t>
            </a:r>
          </a:p>
        </p:txBody>
      </p:sp>
      <p:cxnSp>
        <p:nvCxnSpPr>
          <p:cNvPr id="165" name="Straight Connector 164">
            <a:extLst>
              <a:ext uri="{FF2B5EF4-FFF2-40B4-BE49-F238E27FC236}">
                <a16:creationId xmlns:a16="http://schemas.microsoft.com/office/drawing/2014/main" id="{48A2FB9C-8C3D-33E8-5AEA-530AA59663F3}"/>
              </a:ext>
            </a:extLst>
          </p:cNvPr>
          <p:cNvCxnSpPr>
            <a:cxnSpLocks/>
          </p:cNvCxnSpPr>
          <p:nvPr/>
        </p:nvCxnSpPr>
        <p:spPr>
          <a:xfrm>
            <a:off x="7740459" y="3242231"/>
            <a:ext cx="0" cy="3236382"/>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4978140-2E0A-249E-15EB-1A081D194EA5}"/>
              </a:ext>
            </a:extLst>
          </p:cNvPr>
          <p:cNvGrpSpPr/>
          <p:nvPr/>
        </p:nvGrpSpPr>
        <p:grpSpPr>
          <a:xfrm>
            <a:off x="4516909" y="3150402"/>
            <a:ext cx="2966224" cy="3328211"/>
            <a:chOff x="4516909" y="3150402"/>
            <a:chExt cx="2966224" cy="3328211"/>
          </a:xfrm>
        </p:grpSpPr>
        <p:grpSp>
          <p:nvGrpSpPr>
            <p:cNvPr id="162" name="Group 161">
              <a:extLst>
                <a:ext uri="{FF2B5EF4-FFF2-40B4-BE49-F238E27FC236}">
                  <a16:creationId xmlns:a16="http://schemas.microsoft.com/office/drawing/2014/main" id="{88678811-5429-7A6D-5E68-FA9E9C9D773D}"/>
                </a:ext>
              </a:extLst>
            </p:cNvPr>
            <p:cNvGrpSpPr/>
            <p:nvPr/>
          </p:nvGrpSpPr>
          <p:grpSpPr>
            <a:xfrm>
              <a:off x="4873555" y="3150402"/>
              <a:ext cx="2609578" cy="3328211"/>
              <a:chOff x="4191409" y="2906536"/>
              <a:chExt cx="2826453" cy="3604810"/>
            </a:xfrm>
          </p:grpSpPr>
          <p:pic>
            <p:nvPicPr>
              <p:cNvPr id="147" name="Picture 146">
                <a:extLst>
                  <a:ext uri="{FF2B5EF4-FFF2-40B4-BE49-F238E27FC236}">
                    <a16:creationId xmlns:a16="http://schemas.microsoft.com/office/drawing/2014/main" id="{87FB44B0-1E75-ABF3-D1CD-8E1B0DD1434A}"/>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4896567" y="2906536"/>
                <a:ext cx="1416136" cy="1416136"/>
              </a:xfrm>
              <a:prstGeom prst="rect">
                <a:avLst/>
              </a:prstGeom>
            </p:spPr>
          </p:pic>
          <p:sp>
            <p:nvSpPr>
              <p:cNvPr id="149" name="TextBox 148">
                <a:extLst>
                  <a:ext uri="{FF2B5EF4-FFF2-40B4-BE49-F238E27FC236}">
                    <a16:creationId xmlns:a16="http://schemas.microsoft.com/office/drawing/2014/main" id="{0E64118C-62DE-53CE-6710-48D0B244D832}"/>
                  </a:ext>
                </a:extLst>
              </p:cNvPr>
              <p:cNvSpPr txBox="1"/>
              <p:nvPr/>
            </p:nvSpPr>
            <p:spPr>
              <a:xfrm>
                <a:off x="4573271" y="4888165"/>
                <a:ext cx="2062728" cy="4333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167,313 images</a:t>
                </a:r>
              </a:p>
            </p:txBody>
          </p:sp>
          <p:sp>
            <p:nvSpPr>
              <p:cNvPr id="153" name="TextBox 152">
                <a:extLst>
                  <a:ext uri="{FF2B5EF4-FFF2-40B4-BE49-F238E27FC236}">
                    <a16:creationId xmlns:a16="http://schemas.microsoft.com/office/drawing/2014/main" id="{DC79D15C-36ED-B215-94EE-0249DB3C0425}"/>
                  </a:ext>
                </a:extLst>
              </p:cNvPr>
              <p:cNvSpPr txBox="1"/>
              <p:nvPr/>
            </p:nvSpPr>
            <p:spPr>
              <a:xfrm>
                <a:off x="4242408" y="4480941"/>
                <a:ext cx="2724455" cy="5000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Development</a:t>
                </a:r>
              </a:p>
            </p:txBody>
          </p:sp>
          <p:sp>
            <p:nvSpPr>
              <p:cNvPr id="159" name="TextBox 158">
                <a:extLst>
                  <a:ext uri="{FF2B5EF4-FFF2-40B4-BE49-F238E27FC236}">
                    <a16:creationId xmlns:a16="http://schemas.microsoft.com/office/drawing/2014/main" id="{99B523FB-3F37-DFB3-8F5C-41E441CF7B0C}"/>
                  </a:ext>
                </a:extLst>
              </p:cNvPr>
              <p:cNvSpPr txBox="1"/>
              <p:nvPr/>
            </p:nvSpPr>
            <p:spPr>
              <a:xfrm>
                <a:off x="4191409" y="5411274"/>
                <a:ext cx="2826453" cy="11000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mn-ea"/>
                    <a:cs typeface="+mn-cs"/>
                  </a:rPr>
                  <a:t>Used during training to fine tune model to prevent overfitting</a:t>
                </a:r>
              </a:p>
            </p:txBody>
          </p:sp>
        </p:grpSp>
        <p:cxnSp>
          <p:nvCxnSpPr>
            <p:cNvPr id="168" name="Straight Connector 167">
              <a:extLst>
                <a:ext uri="{FF2B5EF4-FFF2-40B4-BE49-F238E27FC236}">
                  <a16:creationId xmlns:a16="http://schemas.microsoft.com/office/drawing/2014/main" id="{0B937561-C34E-5082-C8E8-E8B2B2B9EFAF}"/>
                </a:ext>
              </a:extLst>
            </p:cNvPr>
            <p:cNvCxnSpPr>
              <a:cxnSpLocks/>
            </p:cNvCxnSpPr>
            <p:nvPr/>
          </p:nvCxnSpPr>
          <p:spPr>
            <a:xfrm>
              <a:off x="4516909" y="3242231"/>
              <a:ext cx="0" cy="3236382"/>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90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
                                        </p:tgtEl>
                                        <p:attrNameLst>
                                          <p:attrName>style.visibility</p:attrName>
                                        </p:attrNameLst>
                                      </p:cBhvr>
                                      <p:to>
                                        <p:strVal val="visible"/>
                                      </p:to>
                                    </p:set>
                                    <p:animEffect transition="in" filter="fade">
                                      <p:cBhvr>
                                        <p:cTn id="40" dur="5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3"/>
                                        </p:tgtEl>
                                        <p:attrNameLst>
                                          <p:attrName>style.visibility</p:attrName>
                                        </p:attrNameLst>
                                      </p:cBhvr>
                                      <p:to>
                                        <p:strVal val="visible"/>
                                      </p:to>
                                    </p:set>
                                    <p:animEffect transition="in" filter="fade">
                                      <p:cBhvr>
                                        <p:cTn id="45" dur="1000"/>
                                        <p:tgtEl>
                                          <p:spTgt spid="163"/>
                                        </p:tgtEl>
                                      </p:cBhvr>
                                    </p:animEffect>
                                    <p:anim calcmode="lin" valueType="num">
                                      <p:cBhvr>
                                        <p:cTn id="46" dur="1000" fill="hold"/>
                                        <p:tgtEl>
                                          <p:spTgt spid="163"/>
                                        </p:tgtEl>
                                        <p:attrNameLst>
                                          <p:attrName>ppt_x</p:attrName>
                                        </p:attrNameLst>
                                      </p:cBhvr>
                                      <p:tavLst>
                                        <p:tav tm="0">
                                          <p:val>
                                            <p:strVal val="#ppt_x"/>
                                          </p:val>
                                        </p:tav>
                                        <p:tav tm="100000">
                                          <p:val>
                                            <p:strVal val="#ppt_x"/>
                                          </p:val>
                                        </p:tav>
                                      </p:tavLst>
                                    </p:anim>
                                    <p:anim calcmode="lin" valueType="num">
                                      <p:cBhvr>
                                        <p:cTn id="47"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61"/>
                                        </p:tgtEl>
                                        <p:attrNameLst>
                                          <p:attrName>style.visibility</p:attrName>
                                        </p:attrNameLst>
                                      </p:cBhvr>
                                      <p:to>
                                        <p:strVal val="visible"/>
                                      </p:to>
                                    </p:set>
                                    <p:animEffect transition="in" filter="fade">
                                      <p:cBhvr>
                                        <p:cTn id="59" dur="1000"/>
                                        <p:tgtEl>
                                          <p:spTgt spid="161"/>
                                        </p:tgtEl>
                                      </p:cBhvr>
                                    </p:animEffect>
                                    <p:anim calcmode="lin" valueType="num">
                                      <p:cBhvr>
                                        <p:cTn id="60" dur="1000" fill="hold"/>
                                        <p:tgtEl>
                                          <p:spTgt spid="161"/>
                                        </p:tgtEl>
                                        <p:attrNameLst>
                                          <p:attrName>ppt_x</p:attrName>
                                        </p:attrNameLst>
                                      </p:cBhvr>
                                      <p:tavLst>
                                        <p:tav tm="0">
                                          <p:val>
                                            <p:strVal val="#ppt_x"/>
                                          </p:val>
                                        </p:tav>
                                        <p:tav tm="100000">
                                          <p:val>
                                            <p:strVal val="#ppt_x"/>
                                          </p:val>
                                        </p:tav>
                                      </p:tavLst>
                                    </p:anim>
                                    <p:anim calcmode="lin" valueType="num">
                                      <p:cBhvr>
                                        <p:cTn id="61" dur="1000" fill="hold"/>
                                        <p:tgtEl>
                                          <p:spTgt spid="16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5"/>
                                        </p:tgtEl>
                                        <p:attrNameLst>
                                          <p:attrName>style.visibility</p:attrName>
                                        </p:attrNameLst>
                                      </p:cBhvr>
                                      <p:to>
                                        <p:strVal val="visible"/>
                                      </p:to>
                                    </p:set>
                                    <p:animEffect transition="in" filter="fade">
                                      <p:cBhvr>
                                        <p:cTn id="64" dur="1000"/>
                                        <p:tgtEl>
                                          <p:spTgt spid="165"/>
                                        </p:tgtEl>
                                      </p:cBhvr>
                                    </p:animEffect>
                                    <p:anim calcmode="lin" valueType="num">
                                      <p:cBhvr>
                                        <p:cTn id="65" dur="1000" fill="hold"/>
                                        <p:tgtEl>
                                          <p:spTgt spid="165"/>
                                        </p:tgtEl>
                                        <p:attrNameLst>
                                          <p:attrName>ppt_x</p:attrName>
                                        </p:attrNameLst>
                                      </p:cBhvr>
                                      <p:tavLst>
                                        <p:tav tm="0">
                                          <p:val>
                                            <p:strVal val="#ppt_x"/>
                                          </p:val>
                                        </p:tav>
                                        <p:tav tm="100000">
                                          <p:val>
                                            <p:strVal val="#ppt_x"/>
                                          </p:val>
                                        </p:tav>
                                      </p:tavLst>
                                    </p:anim>
                                    <p:anim calcmode="lin" valueType="num">
                                      <p:cBhvr>
                                        <p:cTn id="66"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9" name="Picture 28" descr="A person in a red and white striped shirt&#10;&#10;AI-generated content may be incorrect.">
            <a:extLst>
              <a:ext uri="{FF2B5EF4-FFF2-40B4-BE49-F238E27FC236}">
                <a16:creationId xmlns:a16="http://schemas.microsoft.com/office/drawing/2014/main" id="{2ACBB4AB-BC31-135A-34AD-32674CA552DA}"/>
              </a:ext>
            </a:extLst>
          </p:cNvPr>
          <p:cNvPicPr>
            <a:picLocks noChangeAspect="1"/>
          </p:cNvPicPr>
          <p:nvPr/>
        </p:nvPicPr>
        <p:blipFill>
          <a:blip r:embed="rId3">
            <a:extLst>
              <a:ext uri="{28A0092B-C50C-407E-A947-70E740481C1C}">
                <a14:useLocalDpi xmlns:a14="http://schemas.microsoft.com/office/drawing/2010/main" val="0"/>
              </a:ext>
            </a:extLst>
          </a:blip>
          <a:srcRect r="8590" b="5800"/>
          <a:stretch>
            <a:fillRect/>
          </a:stretch>
        </p:blipFill>
        <p:spPr>
          <a:xfrm>
            <a:off x="3221286" y="3865798"/>
            <a:ext cx="1776185" cy="2458472"/>
          </a:xfrm>
          <a:prstGeom prst="rect">
            <a:avLst/>
          </a:prstGeom>
        </p:spPr>
      </p:pic>
      <p:pic>
        <p:nvPicPr>
          <p:cNvPr id="30" name="Picture 29" descr="A person wearing glasses and a blue shirt&#10;&#10;AI-generated content may be incorrect.">
            <a:extLst>
              <a:ext uri="{FF2B5EF4-FFF2-40B4-BE49-F238E27FC236}">
                <a16:creationId xmlns:a16="http://schemas.microsoft.com/office/drawing/2014/main" id="{D59E57BC-A451-21EA-5B34-D8A838F63671}"/>
              </a:ext>
            </a:extLst>
          </p:cNvPr>
          <p:cNvPicPr>
            <a:picLocks noChangeAspect="1"/>
          </p:cNvPicPr>
          <p:nvPr/>
        </p:nvPicPr>
        <p:blipFill>
          <a:blip r:embed="rId4">
            <a:extLst>
              <a:ext uri="{28A0092B-C50C-407E-A947-70E740481C1C}">
                <a14:useLocalDpi xmlns:a14="http://schemas.microsoft.com/office/drawing/2010/main" val="0"/>
              </a:ext>
            </a:extLst>
          </a:blip>
          <a:srcRect r="15576" b="7452"/>
          <a:stretch>
            <a:fillRect/>
          </a:stretch>
        </p:blipFill>
        <p:spPr>
          <a:xfrm>
            <a:off x="741664" y="3892585"/>
            <a:ext cx="1776185" cy="2458473"/>
          </a:xfrm>
          <a:prstGeom prst="rect">
            <a:avLst/>
          </a:prstGeom>
        </p:spPr>
      </p:pic>
      <p:pic>
        <p:nvPicPr>
          <p:cNvPr id="27" name="Picture 26" descr="A person in a red and white striped shirt&#10;&#10;AI-generated content may be incorrect.">
            <a:extLst>
              <a:ext uri="{FF2B5EF4-FFF2-40B4-BE49-F238E27FC236}">
                <a16:creationId xmlns:a16="http://schemas.microsoft.com/office/drawing/2014/main" id="{80554F6B-804D-E8DC-4460-A1131F5D8A0B}"/>
              </a:ext>
            </a:extLst>
          </p:cNvPr>
          <p:cNvPicPr>
            <a:picLocks noChangeAspect="1"/>
          </p:cNvPicPr>
          <p:nvPr/>
        </p:nvPicPr>
        <p:blipFill>
          <a:blip r:embed="rId3">
            <a:extLst>
              <a:ext uri="{28A0092B-C50C-407E-A947-70E740481C1C}">
                <a14:useLocalDpi xmlns:a14="http://schemas.microsoft.com/office/drawing/2010/main" val="0"/>
              </a:ext>
            </a:extLst>
          </a:blip>
          <a:srcRect l="26675" t="8552" r="25368" b="35353"/>
          <a:stretch>
            <a:fillRect/>
          </a:stretch>
        </p:blipFill>
        <p:spPr>
          <a:xfrm rot="21011328">
            <a:off x="3637478" y="4094921"/>
            <a:ext cx="1097899" cy="1724850"/>
          </a:xfrm>
          <a:prstGeom prst="rect">
            <a:avLst/>
          </a:prstGeom>
        </p:spPr>
      </p:pic>
      <p:pic>
        <p:nvPicPr>
          <p:cNvPr id="19" name="Picture 18" descr="A person wearing glasses and a blue shirt&#10;&#10;AI-generated content may be incorrect.">
            <a:extLst>
              <a:ext uri="{FF2B5EF4-FFF2-40B4-BE49-F238E27FC236}">
                <a16:creationId xmlns:a16="http://schemas.microsoft.com/office/drawing/2014/main" id="{3D94B8C8-625D-E186-041B-9E9EB34C3ECE}"/>
              </a:ext>
            </a:extLst>
          </p:cNvPr>
          <p:cNvPicPr>
            <a:picLocks noChangeAspect="1"/>
          </p:cNvPicPr>
          <p:nvPr/>
        </p:nvPicPr>
        <p:blipFill>
          <a:blip r:embed="rId4">
            <a:extLst>
              <a:ext uri="{28A0092B-C50C-407E-A947-70E740481C1C}">
                <a14:useLocalDpi xmlns:a14="http://schemas.microsoft.com/office/drawing/2010/main" val="0"/>
              </a:ext>
            </a:extLst>
          </a:blip>
          <a:srcRect l="12273" t="11927" r="23038" b="32837"/>
          <a:stretch>
            <a:fillRect/>
          </a:stretch>
        </p:blipFill>
        <p:spPr>
          <a:xfrm rot="654915">
            <a:off x="1076358" y="4138466"/>
            <a:ext cx="1130854" cy="1219200"/>
          </a:xfrm>
          <a:prstGeom prst="rect">
            <a:avLst/>
          </a:prstGeom>
        </p:spPr>
      </p:pic>
      <p:pic>
        <p:nvPicPr>
          <p:cNvPr id="6" name="Picture 5" descr="A person wearing glasses and a blue shirt&#10;&#10;AI-generated content may be incorrect.">
            <a:extLst>
              <a:ext uri="{FF2B5EF4-FFF2-40B4-BE49-F238E27FC236}">
                <a16:creationId xmlns:a16="http://schemas.microsoft.com/office/drawing/2014/main" id="{244AF913-AF38-201D-102B-C7227FD80891}"/>
              </a:ext>
            </a:extLst>
          </p:cNvPr>
          <p:cNvPicPr>
            <a:picLocks noChangeAspect="1"/>
          </p:cNvPicPr>
          <p:nvPr/>
        </p:nvPicPr>
        <p:blipFill>
          <a:blip r:embed="rId4">
            <a:extLst>
              <a:ext uri="{28A0092B-C50C-407E-A947-70E740481C1C}">
                <a14:useLocalDpi xmlns:a14="http://schemas.microsoft.com/office/drawing/2010/main" val="0"/>
              </a:ext>
            </a:extLst>
          </a:blip>
          <a:srcRect r="15576" b="7452"/>
          <a:stretch>
            <a:fillRect/>
          </a:stretch>
        </p:blipFill>
        <p:spPr>
          <a:xfrm>
            <a:off x="753692" y="3883024"/>
            <a:ext cx="1776185" cy="2458473"/>
          </a:xfrm>
          <a:prstGeom prst="rect">
            <a:avLst/>
          </a:prstGeom>
        </p:spPr>
      </p:pic>
      <p:pic>
        <p:nvPicPr>
          <p:cNvPr id="8" name="Picture 7" descr="A person in a red and white striped shirt&#10;&#10;AI-generated content may be incorrect.">
            <a:extLst>
              <a:ext uri="{FF2B5EF4-FFF2-40B4-BE49-F238E27FC236}">
                <a16:creationId xmlns:a16="http://schemas.microsoft.com/office/drawing/2014/main" id="{244E41CD-8E0B-0FC4-AB55-0EF859896526}"/>
              </a:ext>
            </a:extLst>
          </p:cNvPr>
          <p:cNvPicPr>
            <a:picLocks noChangeAspect="1"/>
          </p:cNvPicPr>
          <p:nvPr/>
        </p:nvPicPr>
        <p:blipFill>
          <a:blip r:embed="rId3">
            <a:extLst>
              <a:ext uri="{28A0092B-C50C-407E-A947-70E740481C1C}">
                <a14:useLocalDpi xmlns:a14="http://schemas.microsoft.com/office/drawing/2010/main" val="0"/>
              </a:ext>
            </a:extLst>
          </a:blip>
          <a:srcRect r="8590" b="5800"/>
          <a:stretch>
            <a:fillRect/>
          </a:stretch>
        </p:blipFill>
        <p:spPr>
          <a:xfrm>
            <a:off x="3225006" y="3883025"/>
            <a:ext cx="1776185" cy="2458472"/>
          </a:xfrm>
          <a:prstGeom prst="rect">
            <a:avLst/>
          </a:prstGeom>
        </p:spPr>
      </p:pic>
      <p:sp>
        <p:nvSpPr>
          <p:cNvPr id="17" name="Plus Sign 16">
            <a:extLst>
              <a:ext uri="{FF2B5EF4-FFF2-40B4-BE49-F238E27FC236}">
                <a16:creationId xmlns:a16="http://schemas.microsoft.com/office/drawing/2014/main" id="{5E25B691-6B37-E308-7A80-6401E0949308}"/>
              </a:ext>
            </a:extLst>
          </p:cNvPr>
          <p:cNvSpPr/>
          <p:nvPr/>
        </p:nvSpPr>
        <p:spPr>
          <a:xfrm>
            <a:off x="2548612" y="4876222"/>
            <a:ext cx="657658" cy="634111"/>
          </a:xfrm>
          <a:prstGeom prst="mathPlus">
            <a:avLst>
              <a:gd name="adj1" fmla="val 1681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Equals 17">
            <a:extLst>
              <a:ext uri="{FF2B5EF4-FFF2-40B4-BE49-F238E27FC236}">
                <a16:creationId xmlns:a16="http://schemas.microsoft.com/office/drawing/2014/main" id="{3A5E9F31-8137-3AD8-91F3-6E8C550E1A8A}"/>
              </a:ext>
            </a:extLst>
          </p:cNvPr>
          <p:cNvSpPr/>
          <p:nvPr/>
        </p:nvSpPr>
        <p:spPr>
          <a:xfrm>
            <a:off x="5471035" y="4978393"/>
            <a:ext cx="1141512" cy="429768"/>
          </a:xfrm>
          <a:prstGeom prst="mathEqual">
            <a:avLst>
              <a:gd name="adj1" fmla="val 36745"/>
              <a:gd name="adj2" fmla="val 2878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E119B18-B9C8-B240-5227-C5A7149202E5}"/>
              </a:ext>
            </a:extLst>
          </p:cNvPr>
          <p:cNvSpPr txBox="1"/>
          <p:nvPr/>
        </p:nvSpPr>
        <p:spPr>
          <a:xfrm>
            <a:off x="9705886" y="3404133"/>
            <a:ext cx="1943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utfit" pitchFamily="2" charset="0"/>
                <a:ea typeface="+mn-ea"/>
                <a:cs typeface="+mn-cs"/>
              </a:rPr>
              <a:t>Photoshop</a:t>
            </a:r>
          </a:p>
        </p:txBody>
      </p:sp>
      <p:sp>
        <p:nvSpPr>
          <p:cNvPr id="21" name="TextBox 20">
            <a:extLst>
              <a:ext uri="{FF2B5EF4-FFF2-40B4-BE49-F238E27FC236}">
                <a16:creationId xmlns:a16="http://schemas.microsoft.com/office/drawing/2014/main" id="{B76B27EA-6163-C4B7-C2FE-FEAEE548C7D2}"/>
              </a:ext>
            </a:extLst>
          </p:cNvPr>
          <p:cNvSpPr txBox="1"/>
          <p:nvPr/>
        </p:nvSpPr>
        <p:spPr>
          <a:xfrm>
            <a:off x="753691" y="3404134"/>
            <a:ext cx="42474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utfit" pitchFamily="2" charset="0"/>
                <a:ea typeface="+mn-ea"/>
                <a:cs typeface="+mn-cs"/>
              </a:rPr>
              <a:t>Original Images</a:t>
            </a:r>
          </a:p>
        </p:txBody>
      </p:sp>
      <p:sp>
        <p:nvSpPr>
          <p:cNvPr id="4" name="TextBox 7">
            <a:extLst>
              <a:ext uri="{FF2B5EF4-FFF2-40B4-BE49-F238E27FC236}">
                <a16:creationId xmlns:a16="http://schemas.microsoft.com/office/drawing/2014/main" id="{4BD9015D-0014-0119-3006-D9A275101A95}"/>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Evaluation Dataset</a:t>
            </a:r>
          </a:p>
        </p:txBody>
      </p:sp>
      <p:sp>
        <p:nvSpPr>
          <p:cNvPr id="9" name="Content Placeholder 2">
            <a:extLst>
              <a:ext uri="{FF2B5EF4-FFF2-40B4-BE49-F238E27FC236}">
                <a16:creationId xmlns:a16="http://schemas.microsoft.com/office/drawing/2014/main" id="{09689ED9-10F0-E991-04A3-94865FEAAD5E}"/>
              </a:ext>
            </a:extLst>
          </p:cNvPr>
          <p:cNvSpPr txBox="1">
            <a:spLocks/>
          </p:cNvSpPr>
          <p:nvPr/>
        </p:nvSpPr>
        <p:spPr>
          <a:xfrm>
            <a:off x="1007192" y="1115896"/>
            <a:ext cx="10096238" cy="71653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A secondary evaluation dataset is created to assess generalization, testing the model's performance on new and unseen data</a:t>
            </a:r>
          </a:p>
        </p:txBody>
      </p:sp>
      <p:sp>
        <p:nvSpPr>
          <p:cNvPr id="11" name="Content Placeholder 2">
            <a:extLst>
              <a:ext uri="{FF2B5EF4-FFF2-40B4-BE49-F238E27FC236}">
                <a16:creationId xmlns:a16="http://schemas.microsoft.com/office/drawing/2014/main" id="{A8E46296-65E9-F6DE-CACD-CDAD696EEB04}"/>
              </a:ext>
            </a:extLst>
          </p:cNvPr>
          <p:cNvSpPr txBox="1">
            <a:spLocks/>
          </p:cNvSpPr>
          <p:nvPr/>
        </p:nvSpPr>
        <p:spPr>
          <a:xfrm>
            <a:off x="1948461" y="2029571"/>
            <a:ext cx="8335570" cy="1177422"/>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This dataset will be 100 Fake images and 100 Real images </a:t>
            </a:r>
          </a:p>
          <a:p>
            <a:pPr marL="228611" marR="0" lvl="0" indent="-228611" algn="l" defTabSz="609630" rtl="0" eaLnBrk="1" fontAlgn="auto" latinLnBrk="0" hangingPunct="1">
              <a:lnSpc>
                <a:spcPct val="100000"/>
              </a:lnSpc>
              <a:spcBef>
                <a:spcPct val="200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Images Sourced form Caltech </a:t>
            </a:r>
          </a:p>
          <a:p>
            <a:pPr marL="228611" marR="0" lvl="0" indent="-228611" algn="l" defTabSz="609630" rtl="0" eaLnBrk="1" fontAlgn="auto" latinLnBrk="0" hangingPunct="1">
              <a:lnSpc>
                <a:spcPct val="100000"/>
              </a:lnSpc>
              <a:spcBef>
                <a:spcPct val="20000"/>
              </a:spcBef>
              <a:spcAft>
                <a:spcPts val="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Images made from Photoshop and </a:t>
            </a:r>
            <a:r>
              <a:rPr kumimoji="0" lang="en-US" sz="2400" b="0" i="0" u="none" strike="noStrike" kern="1200" cap="none" spc="0" normalizeH="0" baseline="0" noProof="0" dirty="0" err="1">
                <a:ln>
                  <a:noFill/>
                </a:ln>
                <a:solidFill>
                  <a:prstClr val="white"/>
                </a:solidFill>
                <a:effectLst/>
                <a:uLnTx/>
                <a:uFillTx/>
                <a:latin typeface="Outfit" pitchFamily="2" charset="0"/>
                <a:ea typeface="+mn-ea"/>
                <a:cs typeface="+mn-cs"/>
              </a:rPr>
              <a:t>DeepfakeMaker</a:t>
            </a: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 </a:t>
            </a:r>
          </a:p>
        </p:txBody>
      </p:sp>
      <p:sp>
        <p:nvSpPr>
          <p:cNvPr id="28" name="TextBox 27">
            <a:extLst>
              <a:ext uri="{FF2B5EF4-FFF2-40B4-BE49-F238E27FC236}">
                <a16:creationId xmlns:a16="http://schemas.microsoft.com/office/drawing/2014/main" id="{EDC9FDE4-A2BE-7CEF-EEF9-35FD7DB2E9B7}"/>
              </a:ext>
            </a:extLst>
          </p:cNvPr>
          <p:cNvSpPr txBox="1"/>
          <p:nvPr/>
        </p:nvSpPr>
        <p:spPr>
          <a:xfrm>
            <a:off x="6792391" y="3404133"/>
            <a:ext cx="26288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utfit" pitchFamily="2" charset="0"/>
                <a:ea typeface="+mn-ea"/>
                <a:cs typeface="+mn-cs"/>
              </a:rPr>
              <a:t>DeepFake Maker</a:t>
            </a:r>
          </a:p>
        </p:txBody>
      </p:sp>
      <p:pic>
        <p:nvPicPr>
          <p:cNvPr id="14" name="Picture 13" descr="A person with a beard&#10;&#10;AI-generated content may be incorrect.">
            <a:extLst>
              <a:ext uri="{FF2B5EF4-FFF2-40B4-BE49-F238E27FC236}">
                <a16:creationId xmlns:a16="http://schemas.microsoft.com/office/drawing/2014/main" id="{84902DF2-10A9-9A80-F48E-A6712255CBB5}"/>
              </a:ext>
            </a:extLst>
          </p:cNvPr>
          <p:cNvPicPr>
            <a:picLocks noChangeAspect="1"/>
          </p:cNvPicPr>
          <p:nvPr/>
        </p:nvPicPr>
        <p:blipFill>
          <a:blip r:embed="rId5">
            <a:extLst>
              <a:ext uri="{28A0092B-C50C-407E-A947-70E740481C1C}">
                <a14:useLocalDpi xmlns:a14="http://schemas.microsoft.com/office/drawing/2010/main" val="0"/>
              </a:ext>
            </a:extLst>
          </a:blip>
          <a:srcRect r="15798" b="8418"/>
          <a:stretch>
            <a:fillRect/>
          </a:stretch>
        </p:blipFill>
        <p:spPr>
          <a:xfrm>
            <a:off x="9780875" y="3865798"/>
            <a:ext cx="1856083" cy="2390184"/>
          </a:xfrm>
          <a:prstGeom prst="rect">
            <a:avLst/>
          </a:prstGeom>
        </p:spPr>
      </p:pic>
      <p:pic>
        <p:nvPicPr>
          <p:cNvPr id="10" name="Picture 9" descr="A person in a red and white striped shirt&#10;&#10;AI-generated content may be incorrect.">
            <a:extLst>
              <a:ext uri="{FF2B5EF4-FFF2-40B4-BE49-F238E27FC236}">
                <a16:creationId xmlns:a16="http://schemas.microsoft.com/office/drawing/2014/main" id="{FAC54894-B5CD-7809-9D4B-E469E2E3829D}"/>
              </a:ext>
            </a:extLst>
          </p:cNvPr>
          <p:cNvPicPr>
            <a:picLocks noChangeAspect="1"/>
          </p:cNvPicPr>
          <p:nvPr/>
        </p:nvPicPr>
        <p:blipFill>
          <a:blip r:embed="rId6">
            <a:extLst>
              <a:ext uri="{28A0092B-C50C-407E-A947-70E740481C1C}">
                <a14:useLocalDpi xmlns:a14="http://schemas.microsoft.com/office/drawing/2010/main" val="0"/>
              </a:ext>
            </a:extLst>
          </a:blip>
          <a:srcRect r="8590" b="5800"/>
          <a:stretch>
            <a:fillRect/>
          </a:stretch>
        </p:blipFill>
        <p:spPr>
          <a:xfrm>
            <a:off x="7218741" y="3883025"/>
            <a:ext cx="1776185" cy="2458472"/>
          </a:xfrm>
          <a:prstGeom prst="rect">
            <a:avLst/>
          </a:prstGeom>
        </p:spPr>
      </p:pic>
    </p:spTree>
    <p:extLst>
      <p:ext uri="{BB962C8B-B14F-4D97-AF65-F5344CB8AC3E}">
        <p14:creationId xmlns:p14="http://schemas.microsoft.com/office/powerpoint/2010/main" val="42424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703 0.01875 L 0.54375 0.01875 " pathEditMode="relative" rAng="0" ptsTypes="AA">
                                      <p:cBhvr>
                                        <p:cTn id="11" dur="2000" fill="hold"/>
                                        <p:tgtEl>
                                          <p:spTgt spid="19"/>
                                        </p:tgtEl>
                                        <p:attrNameLst>
                                          <p:attrName>ppt_x</p:attrName>
                                          <p:attrName>ppt_y</p:attrName>
                                        </p:attrNameLst>
                                      </p:cBhvr>
                                      <p:rCtr x="26836" y="0"/>
                                    </p:animMotion>
                                  </p:childTnLst>
                                </p:cTn>
                              </p:par>
                              <p:par>
                                <p:cTn id="12" presetID="42" presetClass="path" presetSubtype="0" accel="50000" decel="50000" fill="hold" nodeType="withEffect">
                                  <p:stCondLst>
                                    <p:cond delay="0"/>
                                  </p:stCondLst>
                                  <p:childTnLst>
                                    <p:animMotion origin="layout" path="M 8.33333E-7 -4.07407E-6 L 0.32734 0.00533 " pathEditMode="relative" rAng="0" ptsTypes="AA">
                                      <p:cBhvr>
                                        <p:cTn id="13" dur="2000" fill="hold"/>
                                        <p:tgtEl>
                                          <p:spTgt spid="29"/>
                                        </p:tgtEl>
                                        <p:attrNameLst>
                                          <p:attrName>ppt_x</p:attrName>
                                          <p:attrName>ppt_y</p:attrName>
                                        </p:attrNameLst>
                                      </p:cBhvr>
                                      <p:rCtr x="16367" y="255"/>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47 -0.00325 L 0.53333 -0.00487 " pathEditMode="relative" rAng="0" ptsTypes="AA">
                                      <p:cBhvr>
                                        <p:cTn id="22" dur="2000" fill="hold"/>
                                        <p:tgtEl>
                                          <p:spTgt spid="27"/>
                                        </p:tgtEl>
                                        <p:attrNameLst>
                                          <p:attrName>ppt_x</p:attrName>
                                          <p:attrName>ppt_y</p:attrName>
                                        </p:attrNameLst>
                                      </p:cBhvr>
                                      <p:rCtr x="26784" y="-93"/>
                                    </p:animMotion>
                                  </p:childTnLst>
                                </p:cTn>
                              </p:par>
                              <p:par>
                                <p:cTn id="23" presetID="42" presetClass="path" presetSubtype="0" accel="50000" decel="50000" fill="hold" nodeType="withEffect">
                                  <p:stCondLst>
                                    <p:cond delay="0"/>
                                  </p:stCondLst>
                                  <p:childTnLst>
                                    <p:animMotion origin="layout" path="M -3.75E-6 7.40741E-7 L 0.74493 0.00139 " pathEditMode="relative" rAng="0" ptsTypes="AA">
                                      <p:cBhvr>
                                        <p:cTn id="24" dur="2000" fill="hold"/>
                                        <p:tgtEl>
                                          <p:spTgt spid="30"/>
                                        </p:tgtEl>
                                        <p:attrNameLst>
                                          <p:attrName>ppt_x</p:attrName>
                                          <p:attrName>ppt_y</p:attrName>
                                        </p:attrNameLst>
                                      </p:cBhvr>
                                      <p:rCtr x="37240" y="69"/>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63F4B0BF-07B2-2C0E-1F73-02AF99A945FD}"/>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87C78795-FD77-2266-D9B0-55E7817F7CE3}"/>
              </a:ext>
            </a:extLst>
          </p:cNvPr>
          <p:cNvSpPr txBox="1"/>
          <p:nvPr/>
        </p:nvSpPr>
        <p:spPr>
          <a:xfrm>
            <a:off x="2780414" y="-110040"/>
            <a:ext cx="6631172"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Proposed Solutions</a:t>
            </a:r>
          </a:p>
        </p:txBody>
      </p:sp>
      <p:sp>
        <p:nvSpPr>
          <p:cNvPr id="3" name="TextBox 7">
            <a:extLst>
              <a:ext uri="{FF2B5EF4-FFF2-40B4-BE49-F238E27FC236}">
                <a16:creationId xmlns:a16="http://schemas.microsoft.com/office/drawing/2014/main" id="{F2005953-5CC1-A13F-1647-4D835ECFDBFA}"/>
              </a:ext>
            </a:extLst>
          </p:cNvPr>
          <p:cNvSpPr txBox="1"/>
          <p:nvPr/>
        </p:nvSpPr>
        <p:spPr>
          <a:xfrm>
            <a:off x="355235" y="5600916"/>
            <a:ext cx="3754084" cy="1014701"/>
          </a:xfrm>
          <a:prstGeom prst="rect">
            <a:avLst/>
          </a:prstGeom>
        </p:spPr>
        <p:txBody>
          <a:bodyPr wrap="square" lIns="0" tIns="0" rIns="0" bIns="0" rtlCol="0" anchor="ctr">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Random Forest</a:t>
            </a:r>
          </a:p>
        </p:txBody>
      </p:sp>
      <p:sp>
        <p:nvSpPr>
          <p:cNvPr id="12" name="Rectangle: Rounded Corners 11">
            <a:extLst>
              <a:ext uri="{FF2B5EF4-FFF2-40B4-BE49-F238E27FC236}">
                <a16:creationId xmlns:a16="http://schemas.microsoft.com/office/drawing/2014/main" id="{23A960BD-2DF6-10DE-1C1E-AFDEAD34EC00}"/>
              </a:ext>
            </a:extLst>
          </p:cNvPr>
          <p:cNvSpPr/>
          <p:nvPr/>
        </p:nvSpPr>
        <p:spPr>
          <a:xfrm>
            <a:off x="306994" y="1062414"/>
            <a:ext cx="3802325" cy="481156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tent Placeholder 6">
            <a:extLst>
              <a:ext uri="{FF2B5EF4-FFF2-40B4-BE49-F238E27FC236}">
                <a16:creationId xmlns:a16="http://schemas.microsoft.com/office/drawing/2014/main" id="{23029F86-D3C5-EEC2-6C64-28CF2EEFDF13}"/>
              </a:ext>
            </a:extLst>
          </p:cNvPr>
          <p:cNvSpPr txBox="1">
            <a:spLocks/>
          </p:cNvSpPr>
          <p:nvPr/>
        </p:nvSpPr>
        <p:spPr>
          <a:xfrm>
            <a:off x="1480871" y="4538686"/>
            <a:ext cx="1454570"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Averaging</a:t>
            </a:r>
          </a:p>
        </p:txBody>
      </p:sp>
      <p:sp>
        <p:nvSpPr>
          <p:cNvPr id="22" name="Content Placeholder 6">
            <a:extLst>
              <a:ext uri="{FF2B5EF4-FFF2-40B4-BE49-F238E27FC236}">
                <a16:creationId xmlns:a16="http://schemas.microsoft.com/office/drawing/2014/main" id="{A1D3C157-5BD3-7EAB-A3DD-A8FD8EBCBFEC}"/>
              </a:ext>
            </a:extLst>
          </p:cNvPr>
          <p:cNvSpPr txBox="1">
            <a:spLocks/>
          </p:cNvSpPr>
          <p:nvPr/>
        </p:nvSpPr>
        <p:spPr>
          <a:xfrm>
            <a:off x="1529374" y="1225819"/>
            <a:ext cx="1357564" cy="575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900"/>
              </a:lnSpc>
              <a:spcBef>
                <a:spcPts val="1000"/>
              </a:spcBef>
              <a:spcAft>
                <a:spcPts val="24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Dataset</a:t>
            </a:r>
          </a:p>
        </p:txBody>
      </p:sp>
      <p:grpSp>
        <p:nvGrpSpPr>
          <p:cNvPr id="15" name="Group 14">
            <a:extLst>
              <a:ext uri="{FF2B5EF4-FFF2-40B4-BE49-F238E27FC236}">
                <a16:creationId xmlns:a16="http://schemas.microsoft.com/office/drawing/2014/main" id="{5D76744A-C0D7-39B5-C6F4-C8430B586174}"/>
              </a:ext>
            </a:extLst>
          </p:cNvPr>
          <p:cNvGrpSpPr/>
          <p:nvPr/>
        </p:nvGrpSpPr>
        <p:grpSpPr>
          <a:xfrm>
            <a:off x="2702092" y="2846777"/>
            <a:ext cx="283077" cy="57515"/>
            <a:chOff x="8256522" y="2966771"/>
            <a:chExt cx="437306" cy="88851"/>
          </a:xfrm>
        </p:grpSpPr>
        <p:sp>
          <p:nvSpPr>
            <p:cNvPr id="16" name="Rectangle 15">
              <a:extLst>
                <a:ext uri="{FF2B5EF4-FFF2-40B4-BE49-F238E27FC236}">
                  <a16:creationId xmlns:a16="http://schemas.microsoft.com/office/drawing/2014/main" id="{F7ACE328-BF23-D9F9-FCA5-C1B542628D0E}"/>
                </a:ext>
              </a:extLst>
            </p:cNvPr>
            <p:cNvSpPr/>
            <p:nvPr/>
          </p:nvSpPr>
          <p:spPr>
            <a:xfrm>
              <a:off x="8256522" y="2966773"/>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ECD98B32-337A-8CDF-F7DF-1BFD50BB9A3D}"/>
                </a:ext>
              </a:extLst>
            </p:cNvPr>
            <p:cNvSpPr/>
            <p:nvPr/>
          </p:nvSpPr>
          <p:spPr>
            <a:xfrm>
              <a:off x="8431481" y="2966773"/>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D0EDE4F-9FC9-61D0-0130-280074C56D72}"/>
                </a:ext>
              </a:extLst>
            </p:cNvPr>
            <p:cNvSpPr/>
            <p:nvPr/>
          </p:nvSpPr>
          <p:spPr>
            <a:xfrm>
              <a:off x="8609833" y="2966771"/>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Oval 23">
            <a:extLst>
              <a:ext uri="{FF2B5EF4-FFF2-40B4-BE49-F238E27FC236}">
                <a16:creationId xmlns:a16="http://schemas.microsoft.com/office/drawing/2014/main" id="{B9727ACF-F7AD-9EDE-E757-7971EB9017E5}"/>
              </a:ext>
            </a:extLst>
          </p:cNvPr>
          <p:cNvSpPr/>
          <p:nvPr/>
        </p:nvSpPr>
        <p:spPr>
          <a:xfrm rot="16200000" flipH="1">
            <a:off x="789036" y="3072454"/>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0B164ED0-977F-FD4E-F675-5DA31421147C}"/>
              </a:ext>
            </a:extLst>
          </p:cNvPr>
          <p:cNvSpPr/>
          <p:nvPr/>
        </p:nvSpPr>
        <p:spPr>
          <a:xfrm rot="16200000" flipH="1">
            <a:off x="1146287"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BB9C727F-ED99-CA52-DAA3-3FF158B42065}"/>
              </a:ext>
            </a:extLst>
          </p:cNvPr>
          <p:cNvSpPr/>
          <p:nvPr/>
        </p:nvSpPr>
        <p:spPr>
          <a:xfrm rot="16200000" flipH="1">
            <a:off x="1302248"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68142281-3A73-8E5F-3221-99D0B5B40934}"/>
              </a:ext>
            </a:extLst>
          </p:cNvPr>
          <p:cNvSpPr/>
          <p:nvPr/>
        </p:nvSpPr>
        <p:spPr>
          <a:xfrm rot="16200000" flipH="1">
            <a:off x="990324" y="3073640"/>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4276C755-73C6-679F-1749-2903F1A04624}"/>
              </a:ext>
            </a:extLst>
          </p:cNvPr>
          <p:cNvCxnSpPr>
            <a:cxnSpLocks/>
            <a:stCxn id="23" idx="3"/>
            <a:endCxn id="25" idx="7"/>
          </p:cNvCxnSpPr>
          <p:nvPr/>
        </p:nvCxnSpPr>
        <p:spPr>
          <a:xfrm flipH="1">
            <a:off x="494156" y="2854879"/>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52964A-A601-AF97-EC3A-C6D4DA705F20}"/>
              </a:ext>
            </a:extLst>
          </p:cNvPr>
          <p:cNvCxnSpPr>
            <a:cxnSpLocks/>
            <a:stCxn id="23" idx="1"/>
            <a:endCxn id="24" idx="5"/>
          </p:cNvCxnSpPr>
          <p:nvPr/>
        </p:nvCxnSpPr>
        <p:spPr>
          <a:xfrm>
            <a:off x="650118" y="2854879"/>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B731CE-F7F6-795D-3EBB-B2BD704CA3E9}"/>
              </a:ext>
            </a:extLst>
          </p:cNvPr>
          <p:cNvCxnSpPr>
            <a:cxnSpLocks/>
            <a:stCxn id="27" idx="3"/>
            <a:endCxn id="29" idx="7"/>
          </p:cNvCxnSpPr>
          <p:nvPr/>
        </p:nvCxnSpPr>
        <p:spPr>
          <a:xfrm flipH="1">
            <a:off x="1007368" y="2854879"/>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8CDD68-43C4-B75B-E113-2FA245A5A374}"/>
              </a:ext>
            </a:extLst>
          </p:cNvPr>
          <p:cNvCxnSpPr>
            <a:cxnSpLocks/>
            <a:stCxn id="27" idx="1"/>
            <a:endCxn id="28" idx="5"/>
          </p:cNvCxnSpPr>
          <p:nvPr/>
        </p:nvCxnSpPr>
        <p:spPr>
          <a:xfrm>
            <a:off x="1163331" y="2854879"/>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AC3E4D-E758-87D3-B2EA-C35D9B60178C}"/>
              </a:ext>
            </a:extLst>
          </p:cNvPr>
          <p:cNvCxnSpPr>
            <a:cxnSpLocks/>
            <a:stCxn id="27" idx="5"/>
            <a:endCxn id="26" idx="1"/>
          </p:cNvCxnSpPr>
          <p:nvPr/>
        </p:nvCxnSpPr>
        <p:spPr>
          <a:xfrm flipH="1" flipV="1">
            <a:off x="906725" y="2629000"/>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961B00-FF6D-9222-D63A-05FF82340C0C}"/>
              </a:ext>
            </a:extLst>
          </p:cNvPr>
          <p:cNvCxnSpPr>
            <a:cxnSpLocks/>
            <a:stCxn id="26" idx="3"/>
            <a:endCxn id="23" idx="7"/>
          </p:cNvCxnSpPr>
          <p:nvPr/>
        </p:nvCxnSpPr>
        <p:spPr>
          <a:xfrm flipH="1">
            <a:off x="650118" y="2629000"/>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51AC1726-664E-CF90-CF75-77435D7AD0F7}"/>
              </a:ext>
            </a:extLst>
          </p:cNvPr>
          <p:cNvSpPr/>
          <p:nvPr/>
        </p:nvSpPr>
        <p:spPr>
          <a:xfrm rot="16200000" flipH="1">
            <a:off x="3270458"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58EEFE07-61D2-66C8-6E1E-89FBD44A1AF2}"/>
              </a:ext>
            </a:extLst>
          </p:cNvPr>
          <p:cNvSpPr/>
          <p:nvPr/>
        </p:nvSpPr>
        <p:spPr>
          <a:xfrm rot="16200000" flipH="1">
            <a:off x="3627708" y="283411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2AEAB1D7-008C-F27A-28C6-D3F725B625EC}"/>
              </a:ext>
            </a:extLst>
          </p:cNvPr>
          <p:cNvSpPr/>
          <p:nvPr/>
        </p:nvSpPr>
        <p:spPr>
          <a:xfrm rot="16200000" flipH="1">
            <a:off x="3783670" y="3072456"/>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E7768D6E-E59A-3DA0-E7F4-6B94F64B2235}"/>
              </a:ext>
            </a:extLst>
          </p:cNvPr>
          <p:cNvSpPr/>
          <p:nvPr/>
        </p:nvSpPr>
        <p:spPr>
          <a:xfrm rot="16200000" flipH="1">
            <a:off x="3471746" y="3073641"/>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57" name="Straight Connector 56">
            <a:extLst>
              <a:ext uri="{FF2B5EF4-FFF2-40B4-BE49-F238E27FC236}">
                <a16:creationId xmlns:a16="http://schemas.microsoft.com/office/drawing/2014/main" id="{5CF76392-8440-A865-B170-6C4CE97B75C0}"/>
              </a:ext>
            </a:extLst>
          </p:cNvPr>
          <p:cNvCxnSpPr>
            <a:cxnSpLocks/>
            <a:stCxn id="49" idx="1"/>
            <a:endCxn id="50" idx="5"/>
          </p:cNvCxnSpPr>
          <p:nvPr/>
        </p:nvCxnSpPr>
        <p:spPr>
          <a:xfrm>
            <a:off x="3131540" y="2854880"/>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10DDF11-E926-E295-624D-891D4AF3786F}"/>
              </a:ext>
            </a:extLst>
          </p:cNvPr>
          <p:cNvCxnSpPr>
            <a:cxnSpLocks/>
            <a:stCxn id="53" idx="3"/>
            <a:endCxn id="55" idx="7"/>
          </p:cNvCxnSpPr>
          <p:nvPr/>
        </p:nvCxnSpPr>
        <p:spPr>
          <a:xfrm flipH="1">
            <a:off x="3488790" y="2854880"/>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CE08C7A-3439-8B98-3898-158F5E5731CA}"/>
              </a:ext>
            </a:extLst>
          </p:cNvPr>
          <p:cNvCxnSpPr>
            <a:cxnSpLocks/>
            <a:stCxn id="53" idx="1"/>
            <a:endCxn id="54" idx="5"/>
          </p:cNvCxnSpPr>
          <p:nvPr/>
        </p:nvCxnSpPr>
        <p:spPr>
          <a:xfrm>
            <a:off x="3644752" y="2854880"/>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E64686-15FE-836F-8268-7D0092EF74DD}"/>
              </a:ext>
            </a:extLst>
          </p:cNvPr>
          <p:cNvCxnSpPr>
            <a:cxnSpLocks/>
            <a:stCxn id="53" idx="5"/>
            <a:endCxn id="52" idx="1"/>
          </p:cNvCxnSpPr>
          <p:nvPr/>
        </p:nvCxnSpPr>
        <p:spPr>
          <a:xfrm flipH="1" flipV="1">
            <a:off x="3388146" y="2629001"/>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F4B94C-C87D-DE5D-C8ED-CE3A3CB22C79}"/>
              </a:ext>
            </a:extLst>
          </p:cNvPr>
          <p:cNvCxnSpPr>
            <a:cxnSpLocks/>
            <a:stCxn id="52" idx="3"/>
            <a:endCxn id="49" idx="7"/>
          </p:cNvCxnSpPr>
          <p:nvPr/>
        </p:nvCxnSpPr>
        <p:spPr>
          <a:xfrm flipH="1">
            <a:off x="3131540" y="2629001"/>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76E103E-3E1D-CEF4-0775-4A954DEAB367}"/>
              </a:ext>
            </a:extLst>
          </p:cNvPr>
          <p:cNvSpPr/>
          <p:nvPr/>
        </p:nvSpPr>
        <p:spPr>
          <a:xfrm rot="16200000" flipH="1">
            <a:off x="1873785"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FAE06AAB-3CD8-C6E3-455A-EE22B08B46CB}"/>
              </a:ext>
            </a:extLst>
          </p:cNvPr>
          <p:cNvSpPr/>
          <p:nvPr/>
        </p:nvSpPr>
        <p:spPr>
          <a:xfrm rot="16200000" flipH="1">
            <a:off x="2029747" y="3072454"/>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7F1A367E-A7D7-0F31-FA99-5A5938C63582}"/>
              </a:ext>
            </a:extLst>
          </p:cNvPr>
          <p:cNvSpPr/>
          <p:nvPr/>
        </p:nvSpPr>
        <p:spPr>
          <a:xfrm rot="16200000" flipH="1">
            <a:off x="1717823" y="30736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494A7D89-3C3F-ABA0-93A8-682BA3FB6C58}"/>
              </a:ext>
            </a:extLst>
          </p:cNvPr>
          <p:cNvSpPr/>
          <p:nvPr/>
        </p:nvSpPr>
        <p:spPr>
          <a:xfrm rot="16200000" flipH="1">
            <a:off x="2542959"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43" name="Straight Connector 42">
            <a:extLst>
              <a:ext uri="{FF2B5EF4-FFF2-40B4-BE49-F238E27FC236}">
                <a16:creationId xmlns:a16="http://schemas.microsoft.com/office/drawing/2014/main" id="{D159F599-090C-A1AF-0808-D3CF4A9602EB}"/>
              </a:ext>
            </a:extLst>
          </p:cNvPr>
          <p:cNvCxnSpPr>
            <a:cxnSpLocks/>
            <a:stCxn id="36" idx="3"/>
            <a:endCxn id="38" idx="7"/>
          </p:cNvCxnSpPr>
          <p:nvPr/>
        </p:nvCxnSpPr>
        <p:spPr>
          <a:xfrm flipH="1">
            <a:off x="1734867" y="2854879"/>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633D27-BE34-A741-F14A-3285B51C2597}"/>
              </a:ext>
            </a:extLst>
          </p:cNvPr>
          <p:cNvCxnSpPr>
            <a:cxnSpLocks/>
            <a:stCxn id="36" idx="1"/>
            <a:endCxn id="37" idx="5"/>
          </p:cNvCxnSpPr>
          <p:nvPr/>
        </p:nvCxnSpPr>
        <p:spPr>
          <a:xfrm>
            <a:off x="1890829" y="2854879"/>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3B3A03-A670-26A9-9EB3-CD12CC5B9FF5}"/>
              </a:ext>
            </a:extLst>
          </p:cNvPr>
          <p:cNvCxnSpPr>
            <a:cxnSpLocks/>
            <a:stCxn id="40" idx="3"/>
            <a:endCxn id="42" idx="7"/>
          </p:cNvCxnSpPr>
          <p:nvPr/>
        </p:nvCxnSpPr>
        <p:spPr>
          <a:xfrm flipH="1">
            <a:off x="2248079" y="2854879"/>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8D09646-3F52-CFE7-BFAA-634E2CF0C323}"/>
              </a:ext>
            </a:extLst>
          </p:cNvPr>
          <p:cNvCxnSpPr>
            <a:cxnSpLocks/>
            <a:stCxn id="40" idx="1"/>
            <a:endCxn id="41" idx="5"/>
          </p:cNvCxnSpPr>
          <p:nvPr/>
        </p:nvCxnSpPr>
        <p:spPr>
          <a:xfrm>
            <a:off x="2404042" y="2854879"/>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DD57720-3211-1A21-9B49-7B86F774F158}"/>
              </a:ext>
            </a:extLst>
          </p:cNvPr>
          <p:cNvCxnSpPr>
            <a:cxnSpLocks/>
            <a:stCxn id="40" idx="5"/>
            <a:endCxn id="39" idx="1"/>
          </p:cNvCxnSpPr>
          <p:nvPr/>
        </p:nvCxnSpPr>
        <p:spPr>
          <a:xfrm flipH="1" flipV="1">
            <a:off x="2147436" y="2629000"/>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E82CAAB-86D9-FF62-FA00-1195EB437829}"/>
              </a:ext>
            </a:extLst>
          </p:cNvPr>
          <p:cNvCxnSpPr>
            <a:cxnSpLocks/>
            <a:stCxn id="39" idx="3"/>
            <a:endCxn id="36" idx="7"/>
          </p:cNvCxnSpPr>
          <p:nvPr/>
        </p:nvCxnSpPr>
        <p:spPr>
          <a:xfrm flipH="1">
            <a:off x="1890829" y="2629000"/>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4BBCBC5-6B27-49B3-D486-EB54243F7BB0}"/>
              </a:ext>
            </a:extLst>
          </p:cNvPr>
          <p:cNvCxnSpPr>
            <a:cxnSpLocks/>
          </p:cNvCxnSpPr>
          <p:nvPr/>
        </p:nvCxnSpPr>
        <p:spPr>
          <a:xfrm flipH="1">
            <a:off x="966371" y="1774279"/>
            <a:ext cx="253495"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285F330-8138-C10D-5FC2-E23B22504819}"/>
              </a:ext>
            </a:extLst>
          </p:cNvPr>
          <p:cNvCxnSpPr>
            <a:cxnSpLocks/>
          </p:cNvCxnSpPr>
          <p:nvPr/>
        </p:nvCxnSpPr>
        <p:spPr>
          <a:xfrm>
            <a:off x="3194298" y="1783769"/>
            <a:ext cx="253495"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A7A0B67-4A92-ED67-6D2A-18B4A9ABC030}"/>
              </a:ext>
            </a:extLst>
          </p:cNvPr>
          <p:cNvCxnSpPr>
            <a:cxnSpLocks/>
          </p:cNvCxnSpPr>
          <p:nvPr/>
        </p:nvCxnSpPr>
        <p:spPr>
          <a:xfrm>
            <a:off x="2208156" y="1783769"/>
            <a:ext cx="0"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6">
            <a:extLst>
              <a:ext uri="{FF2B5EF4-FFF2-40B4-BE49-F238E27FC236}">
                <a16:creationId xmlns:a16="http://schemas.microsoft.com/office/drawing/2014/main" id="{EEE8AC1A-F076-E71A-3EDE-707DD81CFBE1}"/>
              </a:ext>
            </a:extLst>
          </p:cNvPr>
          <p:cNvSpPr txBox="1">
            <a:spLocks/>
          </p:cNvSpPr>
          <p:nvPr/>
        </p:nvSpPr>
        <p:spPr>
          <a:xfrm>
            <a:off x="368454"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1</a:t>
            </a:r>
          </a:p>
        </p:txBody>
      </p:sp>
      <p:sp>
        <p:nvSpPr>
          <p:cNvPr id="21" name="Content Placeholder 6">
            <a:extLst>
              <a:ext uri="{FF2B5EF4-FFF2-40B4-BE49-F238E27FC236}">
                <a16:creationId xmlns:a16="http://schemas.microsoft.com/office/drawing/2014/main" id="{4CD32189-7078-BEA3-72B0-49FB9AC6B662}"/>
              </a:ext>
            </a:extLst>
          </p:cNvPr>
          <p:cNvSpPr txBox="1">
            <a:spLocks/>
          </p:cNvSpPr>
          <p:nvPr/>
        </p:nvSpPr>
        <p:spPr>
          <a:xfrm>
            <a:off x="2849876"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N</a:t>
            </a:r>
          </a:p>
        </p:txBody>
      </p:sp>
      <p:sp>
        <p:nvSpPr>
          <p:cNvPr id="77" name="Content Placeholder 6">
            <a:extLst>
              <a:ext uri="{FF2B5EF4-FFF2-40B4-BE49-F238E27FC236}">
                <a16:creationId xmlns:a16="http://schemas.microsoft.com/office/drawing/2014/main" id="{3B652B77-C326-A0EE-3467-B253F6C43F39}"/>
              </a:ext>
            </a:extLst>
          </p:cNvPr>
          <p:cNvSpPr txBox="1">
            <a:spLocks/>
          </p:cNvSpPr>
          <p:nvPr/>
        </p:nvSpPr>
        <p:spPr>
          <a:xfrm>
            <a:off x="1609165"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2</a:t>
            </a:r>
          </a:p>
        </p:txBody>
      </p:sp>
      <p:sp>
        <p:nvSpPr>
          <p:cNvPr id="67" name="Content Placeholder 6">
            <a:extLst>
              <a:ext uri="{FF2B5EF4-FFF2-40B4-BE49-F238E27FC236}">
                <a16:creationId xmlns:a16="http://schemas.microsoft.com/office/drawing/2014/main" id="{0F68DC46-F8CA-70FF-B22D-137238211FD1}"/>
              </a:ext>
            </a:extLst>
          </p:cNvPr>
          <p:cNvSpPr txBox="1">
            <a:spLocks/>
          </p:cNvSpPr>
          <p:nvPr/>
        </p:nvSpPr>
        <p:spPr>
          <a:xfrm>
            <a:off x="406784" y="3691825"/>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1</a:t>
            </a:r>
          </a:p>
        </p:txBody>
      </p:sp>
      <p:sp>
        <p:nvSpPr>
          <p:cNvPr id="71" name="Content Placeholder 6">
            <a:extLst>
              <a:ext uri="{FF2B5EF4-FFF2-40B4-BE49-F238E27FC236}">
                <a16:creationId xmlns:a16="http://schemas.microsoft.com/office/drawing/2014/main" id="{F7539131-DB2B-E7CE-A67E-9683DB7DFA6C}"/>
              </a:ext>
            </a:extLst>
          </p:cNvPr>
          <p:cNvSpPr txBox="1">
            <a:spLocks/>
          </p:cNvSpPr>
          <p:nvPr/>
        </p:nvSpPr>
        <p:spPr>
          <a:xfrm>
            <a:off x="2826845" y="3691825"/>
            <a:ext cx="1182683"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N</a:t>
            </a:r>
          </a:p>
        </p:txBody>
      </p:sp>
      <p:sp>
        <p:nvSpPr>
          <p:cNvPr id="69" name="Content Placeholder 6">
            <a:extLst>
              <a:ext uri="{FF2B5EF4-FFF2-40B4-BE49-F238E27FC236}">
                <a16:creationId xmlns:a16="http://schemas.microsoft.com/office/drawing/2014/main" id="{5B1B91BA-CCE5-439A-90A6-39C435371C87}"/>
              </a:ext>
            </a:extLst>
          </p:cNvPr>
          <p:cNvSpPr txBox="1">
            <a:spLocks/>
          </p:cNvSpPr>
          <p:nvPr/>
        </p:nvSpPr>
        <p:spPr>
          <a:xfrm>
            <a:off x="1647495" y="3706414"/>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2</a:t>
            </a:r>
          </a:p>
        </p:txBody>
      </p:sp>
      <p:cxnSp>
        <p:nvCxnSpPr>
          <p:cNvPr id="68" name="Straight Arrow Connector 67">
            <a:extLst>
              <a:ext uri="{FF2B5EF4-FFF2-40B4-BE49-F238E27FC236}">
                <a16:creationId xmlns:a16="http://schemas.microsoft.com/office/drawing/2014/main" id="{A5FBD670-F42F-8BAD-A303-857A326CE341}"/>
              </a:ext>
            </a:extLst>
          </p:cNvPr>
          <p:cNvCxnSpPr>
            <a:cxnSpLocks/>
          </p:cNvCxnSpPr>
          <p:nvPr/>
        </p:nvCxnSpPr>
        <p:spPr>
          <a:xfrm flipH="1">
            <a:off x="966371"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9707C75-D699-39F8-C776-37DDF82D22E1}"/>
              </a:ext>
            </a:extLst>
          </p:cNvPr>
          <p:cNvCxnSpPr>
            <a:cxnSpLocks/>
          </p:cNvCxnSpPr>
          <p:nvPr/>
        </p:nvCxnSpPr>
        <p:spPr>
          <a:xfrm flipH="1">
            <a:off x="3447793"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64AB58E-E18D-0E6A-29A0-7C774D188A96}"/>
              </a:ext>
            </a:extLst>
          </p:cNvPr>
          <p:cNvCxnSpPr>
            <a:cxnSpLocks/>
          </p:cNvCxnSpPr>
          <p:nvPr/>
        </p:nvCxnSpPr>
        <p:spPr>
          <a:xfrm flipH="1">
            <a:off x="2207082"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6D56F07-581C-0258-7FA8-8739B2675F50}"/>
              </a:ext>
            </a:extLst>
          </p:cNvPr>
          <p:cNvCxnSpPr>
            <a:cxnSpLocks/>
          </p:cNvCxnSpPr>
          <p:nvPr/>
        </p:nvCxnSpPr>
        <p:spPr>
          <a:xfrm>
            <a:off x="985140" y="4329265"/>
            <a:ext cx="462563" cy="21041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FFE45E0-F4FE-109F-5E9D-FF4E0D4734E6}"/>
              </a:ext>
            </a:extLst>
          </p:cNvPr>
          <p:cNvCxnSpPr>
            <a:cxnSpLocks/>
          </p:cNvCxnSpPr>
          <p:nvPr/>
        </p:nvCxnSpPr>
        <p:spPr>
          <a:xfrm flipH="1">
            <a:off x="2982329" y="4336014"/>
            <a:ext cx="462563" cy="21041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ED38EEE-A677-8560-DA23-35D55FA4344B}"/>
              </a:ext>
            </a:extLst>
          </p:cNvPr>
          <p:cNvCxnSpPr>
            <a:cxnSpLocks/>
          </p:cNvCxnSpPr>
          <p:nvPr/>
        </p:nvCxnSpPr>
        <p:spPr>
          <a:xfrm flipH="1">
            <a:off x="2207082" y="4253858"/>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8DB41A7-3819-4504-1688-19686B923179}"/>
              </a:ext>
            </a:extLst>
          </p:cNvPr>
          <p:cNvCxnSpPr>
            <a:cxnSpLocks/>
          </p:cNvCxnSpPr>
          <p:nvPr/>
        </p:nvCxnSpPr>
        <p:spPr>
          <a:xfrm flipH="1">
            <a:off x="2207082" y="4962180"/>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A0F0898-C343-76A7-1B08-426BB704E106}"/>
              </a:ext>
            </a:extLst>
          </p:cNvPr>
          <p:cNvSpPr/>
          <p:nvPr/>
        </p:nvSpPr>
        <p:spPr>
          <a:xfrm rot="16200000" flipH="1">
            <a:off x="889681" y="260823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E89EDDD9-AF44-0C40-7B5D-A271282D581F}"/>
              </a:ext>
            </a:extLst>
          </p:cNvPr>
          <p:cNvSpPr/>
          <p:nvPr/>
        </p:nvSpPr>
        <p:spPr>
          <a:xfrm rot="16200000" flipH="1">
            <a:off x="3371103" y="26082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BFEEC910-66AA-9B5E-5301-4AB1BB258685}"/>
              </a:ext>
            </a:extLst>
          </p:cNvPr>
          <p:cNvSpPr/>
          <p:nvPr/>
        </p:nvSpPr>
        <p:spPr>
          <a:xfrm rot="16200000" flipH="1">
            <a:off x="2130392" y="260823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74BD016C-7E6E-6BD7-DE06-B075B9E5F653}"/>
              </a:ext>
            </a:extLst>
          </p:cNvPr>
          <p:cNvSpPr/>
          <p:nvPr/>
        </p:nvSpPr>
        <p:spPr>
          <a:xfrm rot="16200000" flipH="1">
            <a:off x="633074"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610EEDEC-EBF0-0A72-7B27-1CECDA1F5B30}"/>
              </a:ext>
            </a:extLst>
          </p:cNvPr>
          <p:cNvSpPr/>
          <p:nvPr/>
        </p:nvSpPr>
        <p:spPr>
          <a:xfrm rot="16200000" flipH="1">
            <a:off x="2386998"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90D88FCB-0964-834C-2559-A264E8F3CA6C}"/>
              </a:ext>
            </a:extLst>
          </p:cNvPr>
          <p:cNvCxnSpPr>
            <a:cxnSpLocks/>
            <a:stCxn id="49" idx="3"/>
            <a:endCxn id="51" idx="7"/>
          </p:cNvCxnSpPr>
          <p:nvPr/>
        </p:nvCxnSpPr>
        <p:spPr>
          <a:xfrm flipH="1">
            <a:off x="2975578" y="2854880"/>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1AFD3E1-3942-9E92-E760-2D4BA912BAD2}"/>
              </a:ext>
            </a:extLst>
          </p:cNvPr>
          <p:cNvSpPr/>
          <p:nvPr/>
        </p:nvSpPr>
        <p:spPr>
          <a:xfrm rot="16200000" flipH="1">
            <a:off x="477112" y="30736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F007AB24-B827-B45E-762B-EB2EA6ACEB3F}"/>
              </a:ext>
            </a:extLst>
          </p:cNvPr>
          <p:cNvSpPr/>
          <p:nvPr/>
        </p:nvSpPr>
        <p:spPr>
          <a:xfrm rot="16200000" flipH="1">
            <a:off x="2958534" y="3073641"/>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CCFE6AF1-D83D-B26D-48C6-6697CDDAD70D}"/>
              </a:ext>
            </a:extLst>
          </p:cNvPr>
          <p:cNvSpPr/>
          <p:nvPr/>
        </p:nvSpPr>
        <p:spPr>
          <a:xfrm rot="16200000" flipH="1">
            <a:off x="2231035" y="3073640"/>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13" name="Content Placeholder 6">
            <a:extLst>
              <a:ext uri="{FF2B5EF4-FFF2-40B4-BE49-F238E27FC236}">
                <a16:creationId xmlns:a16="http://schemas.microsoft.com/office/drawing/2014/main" id="{F74090B6-2E88-6D1F-7042-4DD7CDCDB32F}"/>
              </a:ext>
            </a:extLst>
          </p:cNvPr>
          <p:cNvSpPr txBox="1">
            <a:spLocks/>
          </p:cNvSpPr>
          <p:nvPr/>
        </p:nvSpPr>
        <p:spPr>
          <a:xfrm>
            <a:off x="971420" y="5219951"/>
            <a:ext cx="2473472"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Classification</a:t>
            </a:r>
          </a:p>
        </p:txBody>
      </p:sp>
      <p:sp>
        <p:nvSpPr>
          <p:cNvPr id="49" name="Oval 48">
            <a:extLst>
              <a:ext uri="{FF2B5EF4-FFF2-40B4-BE49-F238E27FC236}">
                <a16:creationId xmlns:a16="http://schemas.microsoft.com/office/drawing/2014/main" id="{F3E7C1F4-A037-86F3-7765-B51A1D55FE4E}"/>
              </a:ext>
            </a:extLst>
          </p:cNvPr>
          <p:cNvSpPr/>
          <p:nvPr/>
        </p:nvSpPr>
        <p:spPr>
          <a:xfrm rot="16200000" flipH="1">
            <a:off x="3114496" y="283411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grpSp>
        <p:nvGrpSpPr>
          <p:cNvPr id="411" name="Group 410">
            <a:extLst>
              <a:ext uri="{FF2B5EF4-FFF2-40B4-BE49-F238E27FC236}">
                <a16:creationId xmlns:a16="http://schemas.microsoft.com/office/drawing/2014/main" id="{5D2CE1D9-FEEF-A1C4-7F8E-4710618F206E}"/>
              </a:ext>
            </a:extLst>
          </p:cNvPr>
          <p:cNvGrpSpPr/>
          <p:nvPr/>
        </p:nvGrpSpPr>
        <p:grpSpPr>
          <a:xfrm>
            <a:off x="4182544" y="1082693"/>
            <a:ext cx="7865485" cy="5532924"/>
            <a:chOff x="4182544" y="1082693"/>
            <a:chExt cx="7865485" cy="5532924"/>
          </a:xfrm>
        </p:grpSpPr>
        <p:sp>
          <p:nvSpPr>
            <p:cNvPr id="364" name="TextBox 7">
              <a:extLst>
                <a:ext uri="{FF2B5EF4-FFF2-40B4-BE49-F238E27FC236}">
                  <a16:creationId xmlns:a16="http://schemas.microsoft.com/office/drawing/2014/main" id="{E06391E9-0611-499A-8717-CCB1B729168D}"/>
                </a:ext>
              </a:extLst>
            </p:cNvPr>
            <p:cNvSpPr txBox="1"/>
            <p:nvPr/>
          </p:nvSpPr>
          <p:spPr>
            <a:xfrm>
              <a:off x="4182544" y="5600916"/>
              <a:ext cx="3754084" cy="1014701"/>
            </a:xfrm>
            <a:prstGeom prst="rect">
              <a:avLst/>
            </a:prstGeom>
          </p:spPr>
          <p:txBody>
            <a:bodyPr wrap="square" lIns="0" tIns="0" rIns="0" bIns="0" rtlCol="0" anchor="ctr">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CNN</a:t>
              </a:r>
            </a:p>
          </p:txBody>
        </p:sp>
        <p:sp>
          <p:nvSpPr>
            <p:cNvPr id="365" name="TextBox 7">
              <a:extLst>
                <a:ext uri="{FF2B5EF4-FFF2-40B4-BE49-F238E27FC236}">
                  <a16:creationId xmlns:a16="http://schemas.microsoft.com/office/drawing/2014/main" id="{83505C9A-119B-09CC-0541-72CFF25F4482}"/>
                </a:ext>
              </a:extLst>
            </p:cNvPr>
            <p:cNvSpPr txBox="1"/>
            <p:nvPr/>
          </p:nvSpPr>
          <p:spPr>
            <a:xfrm>
              <a:off x="8178243" y="5600916"/>
              <a:ext cx="3754084" cy="1014701"/>
            </a:xfrm>
            <a:prstGeom prst="rect">
              <a:avLst/>
            </a:prstGeom>
          </p:spPr>
          <p:txBody>
            <a:bodyPr wrap="square" lIns="0" tIns="0" rIns="0" bIns="0" rtlCol="0" anchor="ctr">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Xception</a:t>
              </a:r>
            </a:p>
          </p:txBody>
        </p:sp>
        <p:sp>
          <p:nvSpPr>
            <p:cNvPr id="226" name="TextBox 225">
              <a:extLst>
                <a:ext uri="{FF2B5EF4-FFF2-40B4-BE49-F238E27FC236}">
                  <a16:creationId xmlns:a16="http://schemas.microsoft.com/office/drawing/2014/main" id="{7428F96B-8270-4BD4-AC68-5DCAD71CBE8E}"/>
                </a:ext>
              </a:extLst>
            </p:cNvPr>
            <p:cNvSpPr txBox="1"/>
            <p:nvPr/>
          </p:nvSpPr>
          <p:spPr>
            <a:xfrm>
              <a:off x="5506999" y="1383989"/>
              <a:ext cx="1150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Input Layer</a:t>
              </a:r>
            </a:p>
          </p:txBody>
        </p:sp>
        <p:sp>
          <p:nvSpPr>
            <p:cNvPr id="227" name="Rectangle: Rounded Corners 226">
              <a:extLst>
                <a:ext uri="{FF2B5EF4-FFF2-40B4-BE49-F238E27FC236}">
                  <a16:creationId xmlns:a16="http://schemas.microsoft.com/office/drawing/2014/main" id="{9E6B6C90-2B20-1E99-7A0C-CBD40F67FE3E}"/>
                </a:ext>
              </a:extLst>
            </p:cNvPr>
            <p:cNvSpPr/>
            <p:nvPr/>
          </p:nvSpPr>
          <p:spPr>
            <a:xfrm>
              <a:off x="4420840" y="2380020"/>
              <a:ext cx="1452338" cy="91314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Rectangle: Rounded Corners 227">
              <a:extLst>
                <a:ext uri="{FF2B5EF4-FFF2-40B4-BE49-F238E27FC236}">
                  <a16:creationId xmlns:a16="http://schemas.microsoft.com/office/drawing/2014/main" id="{7C88F18C-2D9D-FD95-9D94-989114F60648}"/>
                </a:ext>
              </a:extLst>
            </p:cNvPr>
            <p:cNvSpPr/>
            <p:nvPr/>
          </p:nvSpPr>
          <p:spPr>
            <a:xfrm>
              <a:off x="6245996" y="2380020"/>
              <a:ext cx="1462182" cy="91314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Rectangle: Rounded Corners 228">
              <a:extLst>
                <a:ext uri="{FF2B5EF4-FFF2-40B4-BE49-F238E27FC236}">
                  <a16:creationId xmlns:a16="http://schemas.microsoft.com/office/drawing/2014/main" id="{CDF76E34-DF0C-1750-32BB-7B2176977AD0}"/>
                </a:ext>
              </a:extLst>
            </p:cNvPr>
            <p:cNvSpPr/>
            <p:nvPr/>
          </p:nvSpPr>
          <p:spPr>
            <a:xfrm>
              <a:off x="4232179" y="1082693"/>
              <a:ext cx="3802325" cy="4810107"/>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0" name="Oval 229">
              <a:extLst>
                <a:ext uri="{FF2B5EF4-FFF2-40B4-BE49-F238E27FC236}">
                  <a16:creationId xmlns:a16="http://schemas.microsoft.com/office/drawing/2014/main" id="{BE250A87-9811-017C-BDAB-5CE5E9EEAB25}"/>
                </a:ext>
              </a:extLst>
            </p:cNvPr>
            <p:cNvSpPr/>
            <p:nvPr/>
          </p:nvSpPr>
          <p:spPr>
            <a:xfrm rot="5400000">
              <a:off x="6333488" y="516593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a:extLst>
                <a:ext uri="{FF2B5EF4-FFF2-40B4-BE49-F238E27FC236}">
                  <a16:creationId xmlns:a16="http://schemas.microsoft.com/office/drawing/2014/main" id="{D0F25953-2BDA-D6FD-E1FE-0E9AC91119C5}"/>
                </a:ext>
              </a:extLst>
            </p:cNvPr>
            <p:cNvSpPr/>
            <p:nvPr/>
          </p:nvSpPr>
          <p:spPr>
            <a:xfrm rot="5400000">
              <a:off x="5693525" y="516593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a:extLst>
                <a:ext uri="{FF2B5EF4-FFF2-40B4-BE49-F238E27FC236}">
                  <a16:creationId xmlns:a16="http://schemas.microsoft.com/office/drawing/2014/main" id="{F17EB4E3-FB99-96C8-03DA-AC7B35213551}"/>
                </a:ext>
              </a:extLst>
            </p:cNvPr>
            <p:cNvSpPr/>
            <p:nvPr/>
          </p:nvSpPr>
          <p:spPr>
            <a:xfrm rot="5400000">
              <a:off x="6973451"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a:extLst>
                <a:ext uri="{FF2B5EF4-FFF2-40B4-BE49-F238E27FC236}">
                  <a16:creationId xmlns:a16="http://schemas.microsoft.com/office/drawing/2014/main" id="{6F1EA260-0F67-6143-8E4D-854F83ECABC0}"/>
                </a:ext>
              </a:extLst>
            </p:cNvPr>
            <p:cNvSpPr/>
            <p:nvPr/>
          </p:nvSpPr>
          <p:spPr>
            <a:xfrm rot="5400000">
              <a:off x="6333488"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a:extLst>
                <a:ext uri="{FF2B5EF4-FFF2-40B4-BE49-F238E27FC236}">
                  <a16:creationId xmlns:a16="http://schemas.microsoft.com/office/drawing/2014/main" id="{9A55E993-4BE4-41C8-F099-87F45BFC7325}"/>
                </a:ext>
              </a:extLst>
            </p:cNvPr>
            <p:cNvSpPr/>
            <p:nvPr/>
          </p:nvSpPr>
          <p:spPr>
            <a:xfrm rot="5400000">
              <a:off x="5693524"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Oval 234">
              <a:extLst>
                <a:ext uri="{FF2B5EF4-FFF2-40B4-BE49-F238E27FC236}">
                  <a16:creationId xmlns:a16="http://schemas.microsoft.com/office/drawing/2014/main" id="{36C26F22-2F26-C8C3-44FA-968E70CAB39A}"/>
                </a:ext>
              </a:extLst>
            </p:cNvPr>
            <p:cNvSpPr/>
            <p:nvPr/>
          </p:nvSpPr>
          <p:spPr>
            <a:xfrm rot="5400000">
              <a:off x="5053562"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a:extLst>
                <a:ext uri="{FF2B5EF4-FFF2-40B4-BE49-F238E27FC236}">
                  <a16:creationId xmlns:a16="http://schemas.microsoft.com/office/drawing/2014/main" id="{DDF56D37-A440-20FB-626D-095EF310BF1D}"/>
                </a:ext>
              </a:extLst>
            </p:cNvPr>
            <p:cNvSpPr/>
            <p:nvPr/>
          </p:nvSpPr>
          <p:spPr>
            <a:xfrm rot="5400000">
              <a:off x="6975351" y="3749857"/>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a:extLst>
                <a:ext uri="{FF2B5EF4-FFF2-40B4-BE49-F238E27FC236}">
                  <a16:creationId xmlns:a16="http://schemas.microsoft.com/office/drawing/2014/main" id="{203BEFDD-DB47-448A-7E12-3FFB17992050}"/>
                </a:ext>
              </a:extLst>
            </p:cNvPr>
            <p:cNvSpPr/>
            <p:nvPr/>
          </p:nvSpPr>
          <p:spPr>
            <a:xfrm rot="5400000">
              <a:off x="6335389" y="374985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a:extLst>
                <a:ext uri="{FF2B5EF4-FFF2-40B4-BE49-F238E27FC236}">
                  <a16:creationId xmlns:a16="http://schemas.microsoft.com/office/drawing/2014/main" id="{695FA629-B920-AA52-A9A9-E2585EF62CDF}"/>
                </a:ext>
              </a:extLst>
            </p:cNvPr>
            <p:cNvSpPr/>
            <p:nvPr/>
          </p:nvSpPr>
          <p:spPr>
            <a:xfrm rot="5400000">
              <a:off x="5695424" y="374985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a:extLst>
                <a:ext uri="{FF2B5EF4-FFF2-40B4-BE49-F238E27FC236}">
                  <a16:creationId xmlns:a16="http://schemas.microsoft.com/office/drawing/2014/main" id="{30F89224-7F70-1380-3280-F10E120B4BD0}"/>
                </a:ext>
              </a:extLst>
            </p:cNvPr>
            <p:cNvSpPr/>
            <p:nvPr/>
          </p:nvSpPr>
          <p:spPr>
            <a:xfrm rot="5400000">
              <a:off x="5055463" y="374985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Rectangle: Rounded Corners 239">
              <a:extLst>
                <a:ext uri="{FF2B5EF4-FFF2-40B4-BE49-F238E27FC236}">
                  <a16:creationId xmlns:a16="http://schemas.microsoft.com/office/drawing/2014/main" id="{A51B0632-8026-8864-22B8-2E29C8CCD952}"/>
                </a:ext>
              </a:extLst>
            </p:cNvPr>
            <p:cNvSpPr/>
            <p:nvPr/>
          </p:nvSpPr>
          <p:spPr>
            <a:xfrm>
              <a:off x="5537073" y="1266800"/>
              <a:ext cx="1133536" cy="810068"/>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TextBox 240">
              <a:extLst>
                <a:ext uri="{FF2B5EF4-FFF2-40B4-BE49-F238E27FC236}">
                  <a16:creationId xmlns:a16="http://schemas.microsoft.com/office/drawing/2014/main" id="{45824E6C-F932-CF92-28E5-CA0B314070B2}"/>
                </a:ext>
              </a:extLst>
            </p:cNvPr>
            <p:cNvSpPr txBox="1"/>
            <p:nvPr/>
          </p:nvSpPr>
          <p:spPr>
            <a:xfrm>
              <a:off x="4420840" y="2513426"/>
              <a:ext cx="145233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Convolution Layer</a:t>
              </a:r>
            </a:p>
          </p:txBody>
        </p:sp>
        <p:sp>
          <p:nvSpPr>
            <p:cNvPr id="242" name="TextBox 241">
              <a:extLst>
                <a:ext uri="{FF2B5EF4-FFF2-40B4-BE49-F238E27FC236}">
                  <a16:creationId xmlns:a16="http://schemas.microsoft.com/office/drawing/2014/main" id="{49C86338-0707-70F6-A3E4-BFC4B8F35384}"/>
                </a:ext>
              </a:extLst>
            </p:cNvPr>
            <p:cNvSpPr txBox="1"/>
            <p:nvPr/>
          </p:nvSpPr>
          <p:spPr>
            <a:xfrm>
              <a:off x="6245994" y="2513426"/>
              <a:ext cx="1462184"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Pooling Layer</a:t>
              </a:r>
            </a:p>
          </p:txBody>
        </p:sp>
        <p:cxnSp>
          <p:nvCxnSpPr>
            <p:cNvPr id="243" name="Connector: Elbow 242">
              <a:extLst>
                <a:ext uri="{FF2B5EF4-FFF2-40B4-BE49-F238E27FC236}">
                  <a16:creationId xmlns:a16="http://schemas.microsoft.com/office/drawing/2014/main" id="{9939D0F2-2F9E-06A2-56E2-D52A9BDAAE4B}"/>
                </a:ext>
              </a:extLst>
            </p:cNvPr>
            <p:cNvCxnSpPr>
              <a:cxnSpLocks/>
              <a:stCxn id="240" idx="2"/>
              <a:endCxn id="227" idx="0"/>
            </p:cNvCxnSpPr>
            <p:nvPr/>
          </p:nvCxnSpPr>
          <p:spPr>
            <a:xfrm rot="5400000">
              <a:off x="5473849" y="1750028"/>
              <a:ext cx="303152" cy="956832"/>
            </a:xfrm>
            <a:prstGeom prst="bentConnector3">
              <a:avLst>
                <a:gd name="adj1" fmla="val 3050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3E0032D9-5801-6DD4-D893-9C52B453F297}"/>
                </a:ext>
              </a:extLst>
            </p:cNvPr>
            <p:cNvCxnSpPr>
              <a:cxnSpLocks/>
              <a:stCxn id="227" idx="3"/>
              <a:endCxn id="242" idx="1"/>
            </p:cNvCxnSpPr>
            <p:nvPr/>
          </p:nvCxnSpPr>
          <p:spPr>
            <a:xfrm>
              <a:off x="5873178" y="2836592"/>
              <a:ext cx="37281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Connector: Elbow 244">
              <a:extLst>
                <a:ext uri="{FF2B5EF4-FFF2-40B4-BE49-F238E27FC236}">
                  <a16:creationId xmlns:a16="http://schemas.microsoft.com/office/drawing/2014/main" id="{38B8CEE0-0183-9109-9966-C8AFA34243E9}"/>
                </a:ext>
              </a:extLst>
            </p:cNvPr>
            <p:cNvCxnSpPr>
              <a:cxnSpLocks/>
              <a:stCxn id="228" idx="2"/>
            </p:cNvCxnSpPr>
            <p:nvPr/>
          </p:nvCxnSpPr>
          <p:spPr>
            <a:xfrm rot="5400000">
              <a:off x="6366651" y="3053260"/>
              <a:ext cx="370532" cy="850340"/>
            </a:xfrm>
            <a:prstGeom prst="bentConnector3">
              <a:avLst>
                <a:gd name="adj1" fmla="val 3190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740437AA-C059-94DF-308D-6917E35E8784}"/>
                </a:ext>
              </a:extLst>
            </p:cNvPr>
            <p:cNvCxnSpPr>
              <a:cxnSpLocks/>
              <a:stCxn id="239" idx="7"/>
              <a:endCxn id="234" idx="3"/>
            </p:cNvCxnSpPr>
            <p:nvPr/>
          </p:nvCxnSpPr>
          <p:spPr>
            <a:xfrm>
              <a:off x="5479999" y="4174395"/>
              <a:ext cx="286364"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B1A0D01F-C13B-8E1B-E3D7-1981E9FEAF2F}"/>
                </a:ext>
              </a:extLst>
            </p:cNvPr>
            <p:cNvCxnSpPr>
              <a:cxnSpLocks/>
              <a:stCxn id="238" idx="7"/>
              <a:endCxn id="233" idx="3"/>
            </p:cNvCxnSpPr>
            <p:nvPr/>
          </p:nvCxnSpPr>
          <p:spPr>
            <a:xfrm>
              <a:off x="6119960" y="4174395"/>
              <a:ext cx="286367"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811C6126-AED8-85C0-A8E3-C6A5ED4D91A3}"/>
                </a:ext>
              </a:extLst>
            </p:cNvPr>
            <p:cNvCxnSpPr>
              <a:cxnSpLocks/>
              <a:stCxn id="237" idx="7"/>
              <a:endCxn id="232" idx="3"/>
            </p:cNvCxnSpPr>
            <p:nvPr/>
          </p:nvCxnSpPr>
          <p:spPr>
            <a:xfrm>
              <a:off x="6759925" y="4174394"/>
              <a:ext cx="286365" cy="4304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85DF4CD8-33B2-487C-04F7-890BB4415242}"/>
                </a:ext>
              </a:extLst>
            </p:cNvPr>
            <p:cNvCxnSpPr>
              <a:cxnSpLocks/>
              <a:stCxn id="236" idx="5"/>
              <a:endCxn id="233" idx="1"/>
            </p:cNvCxnSpPr>
            <p:nvPr/>
          </p:nvCxnSpPr>
          <p:spPr>
            <a:xfrm flipH="1">
              <a:off x="6758024" y="4174393"/>
              <a:ext cx="290166" cy="4304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83DD8CD2-EC3B-99CC-91AD-0AED1E091778}"/>
                </a:ext>
              </a:extLst>
            </p:cNvPr>
            <p:cNvCxnSpPr>
              <a:cxnSpLocks/>
              <a:stCxn id="237" idx="5"/>
              <a:endCxn id="234" idx="1"/>
            </p:cNvCxnSpPr>
            <p:nvPr/>
          </p:nvCxnSpPr>
          <p:spPr>
            <a:xfrm flipH="1">
              <a:off x="6118060" y="4174394"/>
              <a:ext cx="290168" cy="4304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291F71E3-4917-5A34-AB16-0E34893CBB8E}"/>
                </a:ext>
              </a:extLst>
            </p:cNvPr>
            <p:cNvCxnSpPr>
              <a:cxnSpLocks/>
              <a:stCxn id="238" idx="5"/>
              <a:endCxn id="235" idx="1"/>
            </p:cNvCxnSpPr>
            <p:nvPr/>
          </p:nvCxnSpPr>
          <p:spPr>
            <a:xfrm flipH="1">
              <a:off x="5478098" y="4174395"/>
              <a:ext cx="290165"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DA161EED-5A35-EA08-C3B1-373D89ACFF27}"/>
                </a:ext>
              </a:extLst>
            </p:cNvPr>
            <p:cNvCxnSpPr>
              <a:cxnSpLocks/>
              <a:stCxn id="234" idx="6"/>
              <a:endCxn id="231" idx="2"/>
            </p:cNvCxnSpPr>
            <p:nvPr/>
          </p:nvCxnSpPr>
          <p:spPr>
            <a:xfrm>
              <a:off x="5942211" y="5029413"/>
              <a:ext cx="1" cy="1365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52831353-D161-C80C-CDD1-CEFAAED2F4DE}"/>
                </a:ext>
              </a:extLst>
            </p:cNvPr>
            <p:cNvCxnSpPr>
              <a:cxnSpLocks/>
              <a:stCxn id="235" idx="7"/>
              <a:endCxn id="231" idx="3"/>
            </p:cNvCxnSpPr>
            <p:nvPr/>
          </p:nvCxnSpPr>
          <p:spPr>
            <a:xfrm>
              <a:off x="5478098" y="4956574"/>
              <a:ext cx="288266" cy="2822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EACDBA52-8FE3-C5FA-E148-2AE2B350AD23}"/>
                </a:ext>
              </a:extLst>
            </p:cNvPr>
            <p:cNvCxnSpPr>
              <a:cxnSpLocks/>
              <a:stCxn id="233" idx="5"/>
              <a:endCxn id="231" idx="1"/>
            </p:cNvCxnSpPr>
            <p:nvPr/>
          </p:nvCxnSpPr>
          <p:spPr>
            <a:xfrm flipH="1">
              <a:off x="6118061" y="4956574"/>
              <a:ext cx="288266" cy="2822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139A0DB6-DA00-0E02-5382-060077221156}"/>
                </a:ext>
              </a:extLst>
            </p:cNvPr>
            <p:cNvCxnSpPr>
              <a:cxnSpLocks/>
              <a:stCxn id="234" idx="7"/>
              <a:endCxn id="230" idx="3"/>
            </p:cNvCxnSpPr>
            <p:nvPr/>
          </p:nvCxnSpPr>
          <p:spPr>
            <a:xfrm>
              <a:off x="6118060" y="4956574"/>
              <a:ext cx="288267" cy="2822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D193E1B5-DB05-8517-1B30-56FBB871A6A5}"/>
                </a:ext>
              </a:extLst>
            </p:cNvPr>
            <p:cNvCxnSpPr>
              <a:cxnSpLocks/>
              <a:stCxn id="233" idx="6"/>
              <a:endCxn id="230" idx="2"/>
            </p:cNvCxnSpPr>
            <p:nvPr/>
          </p:nvCxnSpPr>
          <p:spPr>
            <a:xfrm>
              <a:off x="6582175" y="5029413"/>
              <a:ext cx="0" cy="1365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E781C394-4BFB-1CE1-F8E5-0BD72AA4BDD8}"/>
                </a:ext>
              </a:extLst>
            </p:cNvPr>
            <p:cNvCxnSpPr>
              <a:cxnSpLocks/>
              <a:stCxn id="232" idx="5"/>
              <a:endCxn id="230" idx="1"/>
            </p:cNvCxnSpPr>
            <p:nvPr/>
          </p:nvCxnSpPr>
          <p:spPr>
            <a:xfrm flipH="1">
              <a:off x="6758024" y="4956574"/>
              <a:ext cx="288266" cy="2822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E74992FE-357C-B18A-F9C2-FA9EC196AD62}"/>
                </a:ext>
              </a:extLst>
            </p:cNvPr>
            <p:cNvSpPr txBox="1"/>
            <p:nvPr/>
          </p:nvSpPr>
          <p:spPr>
            <a:xfrm>
              <a:off x="4193120" y="4029324"/>
              <a:ext cx="903017"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Inner Layer</a:t>
              </a:r>
            </a:p>
          </p:txBody>
        </p:sp>
        <p:sp>
          <p:nvSpPr>
            <p:cNvPr id="259" name="TextBox 258">
              <a:extLst>
                <a:ext uri="{FF2B5EF4-FFF2-40B4-BE49-F238E27FC236}">
                  <a16:creationId xmlns:a16="http://schemas.microsoft.com/office/drawing/2014/main" id="{9DCF6C8E-8D60-F17C-2F22-4E7005B528E1}"/>
                </a:ext>
              </a:extLst>
            </p:cNvPr>
            <p:cNvSpPr txBox="1"/>
            <p:nvPr/>
          </p:nvSpPr>
          <p:spPr>
            <a:xfrm>
              <a:off x="4193120" y="5195252"/>
              <a:ext cx="1573243"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Outer Layer</a:t>
              </a:r>
            </a:p>
          </p:txBody>
        </p:sp>
        <p:sp>
          <p:nvSpPr>
            <p:cNvPr id="310" name="Rectangle: Rounded Corners 309">
              <a:extLst>
                <a:ext uri="{FF2B5EF4-FFF2-40B4-BE49-F238E27FC236}">
                  <a16:creationId xmlns:a16="http://schemas.microsoft.com/office/drawing/2014/main" id="{6AA38B68-34B6-C89E-7189-D77603B1AB9B}"/>
                </a:ext>
              </a:extLst>
            </p:cNvPr>
            <p:cNvSpPr/>
            <p:nvPr/>
          </p:nvSpPr>
          <p:spPr>
            <a:xfrm>
              <a:off x="8196710" y="1082694"/>
              <a:ext cx="3802325" cy="4810106"/>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Cube 310">
              <a:extLst>
                <a:ext uri="{FF2B5EF4-FFF2-40B4-BE49-F238E27FC236}">
                  <a16:creationId xmlns:a16="http://schemas.microsoft.com/office/drawing/2014/main" id="{2D4B1BF1-4276-56B7-44CE-9F4FE04BF1B9}"/>
                </a:ext>
              </a:extLst>
            </p:cNvPr>
            <p:cNvSpPr/>
            <p:nvPr/>
          </p:nvSpPr>
          <p:spPr>
            <a:xfrm rot="5400000">
              <a:off x="9447699" y="133194"/>
              <a:ext cx="569566" cy="2897558"/>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12" name="Straight Arrow Connector 311">
              <a:extLst>
                <a:ext uri="{FF2B5EF4-FFF2-40B4-BE49-F238E27FC236}">
                  <a16:creationId xmlns:a16="http://schemas.microsoft.com/office/drawing/2014/main" id="{889BB847-62A1-8BE1-9B86-7B3EBD02CD49}"/>
                </a:ext>
              </a:extLst>
            </p:cNvPr>
            <p:cNvCxnSpPr>
              <a:cxnSpLocks/>
            </p:cNvCxnSpPr>
            <p:nvPr/>
          </p:nvCxnSpPr>
          <p:spPr>
            <a:xfrm>
              <a:off x="9740698" y="1632303"/>
              <a:ext cx="0" cy="4204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3" name="Cube 312">
              <a:extLst>
                <a:ext uri="{FF2B5EF4-FFF2-40B4-BE49-F238E27FC236}">
                  <a16:creationId xmlns:a16="http://schemas.microsoft.com/office/drawing/2014/main" id="{4DB7C558-02D4-2EE7-27D8-722798656C3C}"/>
                </a:ext>
              </a:extLst>
            </p:cNvPr>
            <p:cNvSpPr/>
            <p:nvPr/>
          </p:nvSpPr>
          <p:spPr>
            <a:xfrm rot="5400000">
              <a:off x="9535429" y="1037129"/>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4" name="Cube 313">
              <a:extLst>
                <a:ext uri="{FF2B5EF4-FFF2-40B4-BE49-F238E27FC236}">
                  <a16:creationId xmlns:a16="http://schemas.microsoft.com/office/drawing/2014/main" id="{80082BE2-4C8B-F61A-6283-414E1A47385D}"/>
                </a:ext>
              </a:extLst>
            </p:cNvPr>
            <p:cNvSpPr/>
            <p:nvPr/>
          </p:nvSpPr>
          <p:spPr>
            <a:xfrm rot="5400000">
              <a:off x="9535429" y="1456266"/>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5" name="Cube 314">
              <a:extLst>
                <a:ext uri="{FF2B5EF4-FFF2-40B4-BE49-F238E27FC236}">
                  <a16:creationId xmlns:a16="http://schemas.microsoft.com/office/drawing/2014/main" id="{F7EAA82E-C7D9-2ADE-AA05-4CE2C241080C}"/>
                </a:ext>
              </a:extLst>
            </p:cNvPr>
            <p:cNvSpPr/>
            <p:nvPr/>
          </p:nvSpPr>
          <p:spPr>
            <a:xfrm rot="5400000">
              <a:off x="9535429" y="1875402"/>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6" name="Cube 315">
              <a:extLst>
                <a:ext uri="{FF2B5EF4-FFF2-40B4-BE49-F238E27FC236}">
                  <a16:creationId xmlns:a16="http://schemas.microsoft.com/office/drawing/2014/main" id="{FA1D9065-F3C1-53F4-79FD-4F6C786CAB74}"/>
                </a:ext>
              </a:extLst>
            </p:cNvPr>
            <p:cNvSpPr/>
            <p:nvPr/>
          </p:nvSpPr>
          <p:spPr>
            <a:xfrm rot="5400000">
              <a:off x="9535429" y="2294539"/>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7" name="Cube 316">
              <a:extLst>
                <a:ext uri="{FF2B5EF4-FFF2-40B4-BE49-F238E27FC236}">
                  <a16:creationId xmlns:a16="http://schemas.microsoft.com/office/drawing/2014/main" id="{BD361600-45F9-C7ED-858A-AF453F32769E}"/>
                </a:ext>
              </a:extLst>
            </p:cNvPr>
            <p:cNvSpPr/>
            <p:nvPr/>
          </p:nvSpPr>
          <p:spPr>
            <a:xfrm rot="5400000">
              <a:off x="9535429" y="2713676"/>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Cube 317">
              <a:extLst>
                <a:ext uri="{FF2B5EF4-FFF2-40B4-BE49-F238E27FC236}">
                  <a16:creationId xmlns:a16="http://schemas.microsoft.com/office/drawing/2014/main" id="{27FBEF66-51D9-0F47-3C1B-BD5C546ADBDF}"/>
                </a:ext>
              </a:extLst>
            </p:cNvPr>
            <p:cNvSpPr/>
            <p:nvPr/>
          </p:nvSpPr>
          <p:spPr>
            <a:xfrm rot="5400000">
              <a:off x="9535429" y="3132812"/>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9" name="Cube 318">
              <a:extLst>
                <a:ext uri="{FF2B5EF4-FFF2-40B4-BE49-F238E27FC236}">
                  <a16:creationId xmlns:a16="http://schemas.microsoft.com/office/drawing/2014/main" id="{FBB14352-3111-58C4-9AB1-5EF2139C0CA3}"/>
                </a:ext>
              </a:extLst>
            </p:cNvPr>
            <p:cNvSpPr/>
            <p:nvPr/>
          </p:nvSpPr>
          <p:spPr>
            <a:xfrm rot="5400000">
              <a:off x="9535429" y="3551949"/>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Cube 319">
              <a:extLst>
                <a:ext uri="{FF2B5EF4-FFF2-40B4-BE49-F238E27FC236}">
                  <a16:creationId xmlns:a16="http://schemas.microsoft.com/office/drawing/2014/main" id="{7813140C-6B72-C8A4-4F4D-CDDF9E312C47}"/>
                </a:ext>
              </a:extLst>
            </p:cNvPr>
            <p:cNvSpPr/>
            <p:nvPr/>
          </p:nvSpPr>
          <p:spPr>
            <a:xfrm rot="5400000">
              <a:off x="9535429" y="3971087"/>
              <a:ext cx="394107" cy="2004949"/>
            </a:xfrm>
            <a:prstGeom prst="cube">
              <a:avLst>
                <a:gd name="adj" fmla="val 79674"/>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1" name="Straight Arrow Connector 320">
              <a:extLst>
                <a:ext uri="{FF2B5EF4-FFF2-40B4-BE49-F238E27FC236}">
                  <a16:creationId xmlns:a16="http://schemas.microsoft.com/office/drawing/2014/main" id="{3B493189-EE91-F7BC-CD2D-E062A0105BAF}"/>
                </a:ext>
              </a:extLst>
            </p:cNvPr>
            <p:cNvCxnSpPr>
              <a:cxnSpLocks/>
            </p:cNvCxnSpPr>
            <p:nvPr/>
          </p:nvCxnSpPr>
          <p:spPr>
            <a:xfrm>
              <a:off x="9740698" y="4992648"/>
              <a:ext cx="0" cy="4204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2" name="Arrow: Curved Up 321">
              <a:extLst>
                <a:ext uri="{FF2B5EF4-FFF2-40B4-BE49-F238E27FC236}">
                  <a16:creationId xmlns:a16="http://schemas.microsoft.com/office/drawing/2014/main" id="{9D9584FD-9756-0482-8AEA-AF9297494B37}"/>
                </a:ext>
              </a:extLst>
            </p:cNvPr>
            <p:cNvSpPr/>
            <p:nvPr/>
          </p:nvSpPr>
          <p:spPr>
            <a:xfrm rot="5400000">
              <a:off x="8837080" y="3351322"/>
              <a:ext cx="394109"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Arrow: Curved Up 322">
              <a:extLst>
                <a:ext uri="{FF2B5EF4-FFF2-40B4-BE49-F238E27FC236}">
                  <a16:creationId xmlns:a16="http://schemas.microsoft.com/office/drawing/2014/main" id="{DC537072-45AF-D467-53CE-B1A84B045321}"/>
                </a:ext>
              </a:extLst>
            </p:cNvPr>
            <p:cNvSpPr/>
            <p:nvPr/>
          </p:nvSpPr>
          <p:spPr>
            <a:xfrm rot="5400000">
              <a:off x="8823885" y="3796518"/>
              <a:ext cx="420500"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Arrow: Curved Up 323">
              <a:extLst>
                <a:ext uri="{FF2B5EF4-FFF2-40B4-BE49-F238E27FC236}">
                  <a16:creationId xmlns:a16="http://schemas.microsoft.com/office/drawing/2014/main" id="{04190AD6-47B9-ABD2-1003-E7B4B88E3C29}"/>
                </a:ext>
              </a:extLst>
            </p:cNvPr>
            <p:cNvSpPr/>
            <p:nvPr/>
          </p:nvSpPr>
          <p:spPr>
            <a:xfrm rot="5400000">
              <a:off x="8837081" y="2935822"/>
              <a:ext cx="394108"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Arrow: Curved Up 324">
              <a:extLst>
                <a:ext uri="{FF2B5EF4-FFF2-40B4-BE49-F238E27FC236}">
                  <a16:creationId xmlns:a16="http://schemas.microsoft.com/office/drawing/2014/main" id="{5602C4CD-6622-A062-E816-0279130FEFC0}"/>
                </a:ext>
              </a:extLst>
            </p:cNvPr>
            <p:cNvSpPr/>
            <p:nvPr/>
          </p:nvSpPr>
          <p:spPr>
            <a:xfrm rot="5400000">
              <a:off x="8823884" y="2542872"/>
              <a:ext cx="420499" cy="1413126"/>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Arrow: Curved Up 325">
              <a:extLst>
                <a:ext uri="{FF2B5EF4-FFF2-40B4-BE49-F238E27FC236}">
                  <a16:creationId xmlns:a16="http://schemas.microsoft.com/office/drawing/2014/main" id="{002C039E-BCD7-BEE3-BF40-62C0E00A6995}"/>
                </a:ext>
              </a:extLst>
            </p:cNvPr>
            <p:cNvSpPr/>
            <p:nvPr/>
          </p:nvSpPr>
          <p:spPr>
            <a:xfrm rot="5400000">
              <a:off x="8823884" y="2114543"/>
              <a:ext cx="420499" cy="1413126"/>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Arrow: Curved Up 326">
              <a:extLst>
                <a:ext uri="{FF2B5EF4-FFF2-40B4-BE49-F238E27FC236}">
                  <a16:creationId xmlns:a16="http://schemas.microsoft.com/office/drawing/2014/main" id="{46C64DFE-6B42-C5A4-2041-6165989950C8}"/>
                </a:ext>
              </a:extLst>
            </p:cNvPr>
            <p:cNvSpPr/>
            <p:nvPr/>
          </p:nvSpPr>
          <p:spPr>
            <a:xfrm rot="5400000">
              <a:off x="8823886" y="1658510"/>
              <a:ext cx="420498"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28" name="Straight Connector 327">
              <a:extLst>
                <a:ext uri="{FF2B5EF4-FFF2-40B4-BE49-F238E27FC236}">
                  <a16:creationId xmlns:a16="http://schemas.microsoft.com/office/drawing/2014/main" id="{DBF65D49-81DC-B5E1-F2ED-BA51833943E6}"/>
                </a:ext>
              </a:extLst>
            </p:cNvPr>
            <p:cNvCxnSpPr>
              <a:cxnSpLocks/>
            </p:cNvCxnSpPr>
            <p:nvPr/>
          </p:nvCxnSpPr>
          <p:spPr>
            <a:xfrm>
              <a:off x="9740699" y="2053629"/>
              <a:ext cx="0" cy="2080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6D78672-5F15-2A24-A2C5-97DF9ACBE586}"/>
                </a:ext>
              </a:extLst>
            </p:cNvPr>
            <p:cNvCxnSpPr>
              <a:cxnSpLocks/>
            </p:cNvCxnSpPr>
            <p:nvPr/>
          </p:nvCxnSpPr>
          <p:spPr>
            <a:xfrm>
              <a:off x="9740699" y="2512287"/>
              <a:ext cx="0" cy="1685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6F9C45F-4FB1-E2D3-A6FD-AA6B83524F4B}"/>
                </a:ext>
              </a:extLst>
            </p:cNvPr>
            <p:cNvCxnSpPr>
              <a:cxnSpLocks/>
            </p:cNvCxnSpPr>
            <p:nvPr/>
          </p:nvCxnSpPr>
          <p:spPr>
            <a:xfrm>
              <a:off x="9740698" y="2961493"/>
              <a:ext cx="0" cy="1338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94057B55-5312-D941-6329-19BA5DDF65ED}"/>
                </a:ext>
              </a:extLst>
            </p:cNvPr>
            <p:cNvCxnSpPr>
              <a:cxnSpLocks/>
            </p:cNvCxnSpPr>
            <p:nvPr/>
          </p:nvCxnSpPr>
          <p:spPr>
            <a:xfrm>
              <a:off x="9740699" y="3351631"/>
              <a:ext cx="0" cy="1674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C6F5083-2145-0DE7-9961-D2D1F5145BE9}"/>
                </a:ext>
              </a:extLst>
            </p:cNvPr>
            <p:cNvCxnSpPr>
              <a:cxnSpLocks/>
            </p:cNvCxnSpPr>
            <p:nvPr/>
          </p:nvCxnSpPr>
          <p:spPr>
            <a:xfrm>
              <a:off x="9740698" y="3766681"/>
              <a:ext cx="0" cy="1715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A361FE6F-32C0-5309-C51F-ADB9BA7B821E}"/>
                </a:ext>
              </a:extLst>
            </p:cNvPr>
            <p:cNvCxnSpPr>
              <a:cxnSpLocks/>
            </p:cNvCxnSpPr>
            <p:nvPr/>
          </p:nvCxnSpPr>
          <p:spPr>
            <a:xfrm>
              <a:off x="9740699" y="4180805"/>
              <a:ext cx="0" cy="15153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39AA9607-9F15-960A-7626-D5505841F2D1}"/>
                </a:ext>
              </a:extLst>
            </p:cNvPr>
            <p:cNvCxnSpPr>
              <a:cxnSpLocks/>
            </p:cNvCxnSpPr>
            <p:nvPr/>
          </p:nvCxnSpPr>
          <p:spPr>
            <a:xfrm>
              <a:off x="9740699" y="4574369"/>
              <a:ext cx="0" cy="2021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35" name="Group 334">
              <a:extLst>
                <a:ext uri="{FF2B5EF4-FFF2-40B4-BE49-F238E27FC236}">
                  <a16:creationId xmlns:a16="http://schemas.microsoft.com/office/drawing/2014/main" id="{180DC392-FC3B-6171-84E0-50CB3667ED46}"/>
                </a:ext>
              </a:extLst>
            </p:cNvPr>
            <p:cNvGrpSpPr/>
            <p:nvPr/>
          </p:nvGrpSpPr>
          <p:grpSpPr>
            <a:xfrm>
              <a:off x="9658679" y="1977429"/>
              <a:ext cx="148833" cy="141861"/>
              <a:chOff x="2236112" y="2620590"/>
              <a:chExt cx="148833" cy="141861"/>
            </a:xfrm>
            <a:solidFill>
              <a:schemeClr val="bg1"/>
            </a:solidFill>
          </p:grpSpPr>
          <p:sp>
            <p:nvSpPr>
              <p:cNvPr id="356" name="Oval 355">
                <a:extLst>
                  <a:ext uri="{FF2B5EF4-FFF2-40B4-BE49-F238E27FC236}">
                    <a16:creationId xmlns:a16="http://schemas.microsoft.com/office/drawing/2014/main" id="{525F4E44-AE75-2706-A417-DE7F071352EF}"/>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7" name="Oval 356">
                <a:extLst>
                  <a:ext uri="{FF2B5EF4-FFF2-40B4-BE49-F238E27FC236}">
                    <a16:creationId xmlns:a16="http://schemas.microsoft.com/office/drawing/2014/main" id="{FE155404-7B38-2174-836C-0C1E13554AD2}"/>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336" name="Group 335">
              <a:extLst>
                <a:ext uri="{FF2B5EF4-FFF2-40B4-BE49-F238E27FC236}">
                  <a16:creationId xmlns:a16="http://schemas.microsoft.com/office/drawing/2014/main" id="{968A4A2B-6C37-EAD4-9499-8DAB34BA5DA3}"/>
                </a:ext>
              </a:extLst>
            </p:cNvPr>
            <p:cNvGrpSpPr/>
            <p:nvPr/>
          </p:nvGrpSpPr>
          <p:grpSpPr>
            <a:xfrm>
              <a:off x="9658679" y="2828759"/>
              <a:ext cx="148833" cy="141861"/>
              <a:chOff x="2236112" y="2620590"/>
              <a:chExt cx="148833" cy="141861"/>
            </a:xfrm>
            <a:solidFill>
              <a:schemeClr val="bg1"/>
            </a:solidFill>
          </p:grpSpPr>
          <p:sp>
            <p:nvSpPr>
              <p:cNvPr id="354" name="Oval 353">
                <a:extLst>
                  <a:ext uri="{FF2B5EF4-FFF2-40B4-BE49-F238E27FC236}">
                    <a16:creationId xmlns:a16="http://schemas.microsoft.com/office/drawing/2014/main" id="{8FBD53D2-5DF6-5965-3E36-AF6331BE6ECD}"/>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5" name="Oval 354">
                <a:extLst>
                  <a:ext uri="{FF2B5EF4-FFF2-40B4-BE49-F238E27FC236}">
                    <a16:creationId xmlns:a16="http://schemas.microsoft.com/office/drawing/2014/main" id="{8458CB36-EDC6-C268-F8AA-A59AF6A1D221}"/>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337" name="Group 336">
              <a:extLst>
                <a:ext uri="{FF2B5EF4-FFF2-40B4-BE49-F238E27FC236}">
                  <a16:creationId xmlns:a16="http://schemas.microsoft.com/office/drawing/2014/main" id="{78B868FE-E4C3-C791-4C12-83E84DC48AB1}"/>
                </a:ext>
              </a:extLst>
            </p:cNvPr>
            <p:cNvGrpSpPr/>
            <p:nvPr/>
          </p:nvGrpSpPr>
          <p:grpSpPr>
            <a:xfrm>
              <a:off x="9658679" y="3237628"/>
              <a:ext cx="148833" cy="141861"/>
              <a:chOff x="2236112" y="2620590"/>
              <a:chExt cx="148833" cy="141861"/>
            </a:xfrm>
            <a:solidFill>
              <a:schemeClr val="bg1"/>
            </a:solidFill>
          </p:grpSpPr>
          <p:sp>
            <p:nvSpPr>
              <p:cNvPr id="352" name="Oval 351">
                <a:extLst>
                  <a:ext uri="{FF2B5EF4-FFF2-40B4-BE49-F238E27FC236}">
                    <a16:creationId xmlns:a16="http://schemas.microsoft.com/office/drawing/2014/main" id="{9D3F120F-15A8-5B4B-4B47-68314831A0C5}"/>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3" name="Oval 352">
                <a:extLst>
                  <a:ext uri="{FF2B5EF4-FFF2-40B4-BE49-F238E27FC236}">
                    <a16:creationId xmlns:a16="http://schemas.microsoft.com/office/drawing/2014/main" id="{010E73E3-BFE3-0192-26F4-E65F6A16463D}"/>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338" name="Group 337">
              <a:extLst>
                <a:ext uri="{FF2B5EF4-FFF2-40B4-BE49-F238E27FC236}">
                  <a16:creationId xmlns:a16="http://schemas.microsoft.com/office/drawing/2014/main" id="{127433CB-AF40-787F-A774-7E78D2508D27}"/>
                </a:ext>
              </a:extLst>
            </p:cNvPr>
            <p:cNvGrpSpPr/>
            <p:nvPr/>
          </p:nvGrpSpPr>
          <p:grpSpPr>
            <a:xfrm>
              <a:off x="9658679" y="3642134"/>
              <a:ext cx="148833" cy="141861"/>
              <a:chOff x="2236112" y="2620590"/>
              <a:chExt cx="148833" cy="141861"/>
            </a:xfrm>
            <a:solidFill>
              <a:schemeClr val="bg1"/>
            </a:solidFill>
          </p:grpSpPr>
          <p:sp>
            <p:nvSpPr>
              <p:cNvPr id="350" name="Oval 349">
                <a:extLst>
                  <a:ext uri="{FF2B5EF4-FFF2-40B4-BE49-F238E27FC236}">
                    <a16:creationId xmlns:a16="http://schemas.microsoft.com/office/drawing/2014/main" id="{E63382C9-984F-0A6B-03D0-EC9B769DFC53}"/>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1" name="Oval 350">
                <a:extLst>
                  <a:ext uri="{FF2B5EF4-FFF2-40B4-BE49-F238E27FC236}">
                    <a16:creationId xmlns:a16="http://schemas.microsoft.com/office/drawing/2014/main" id="{A6CD6F2E-B82D-40A1-6DB0-8C2C19512889}"/>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339" name="Group 338">
              <a:extLst>
                <a:ext uri="{FF2B5EF4-FFF2-40B4-BE49-F238E27FC236}">
                  <a16:creationId xmlns:a16="http://schemas.microsoft.com/office/drawing/2014/main" id="{0D435298-E596-5F98-BB3F-4DD0212E8061}"/>
                </a:ext>
              </a:extLst>
            </p:cNvPr>
            <p:cNvGrpSpPr/>
            <p:nvPr/>
          </p:nvGrpSpPr>
          <p:grpSpPr>
            <a:xfrm>
              <a:off x="9658679" y="4063678"/>
              <a:ext cx="148833" cy="141861"/>
              <a:chOff x="2236112" y="2620590"/>
              <a:chExt cx="148833" cy="141861"/>
            </a:xfrm>
            <a:solidFill>
              <a:schemeClr val="bg1"/>
            </a:solidFill>
          </p:grpSpPr>
          <p:sp>
            <p:nvSpPr>
              <p:cNvPr id="348" name="Oval 347">
                <a:extLst>
                  <a:ext uri="{FF2B5EF4-FFF2-40B4-BE49-F238E27FC236}">
                    <a16:creationId xmlns:a16="http://schemas.microsoft.com/office/drawing/2014/main" id="{883D8FB2-57C3-6C2B-4362-ABF50762F809}"/>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9" name="Oval 348">
                <a:extLst>
                  <a:ext uri="{FF2B5EF4-FFF2-40B4-BE49-F238E27FC236}">
                    <a16:creationId xmlns:a16="http://schemas.microsoft.com/office/drawing/2014/main" id="{6E62C04D-8868-A249-393A-BE6FA11A7101}"/>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340" name="Group 339">
              <a:extLst>
                <a:ext uri="{FF2B5EF4-FFF2-40B4-BE49-F238E27FC236}">
                  <a16:creationId xmlns:a16="http://schemas.microsoft.com/office/drawing/2014/main" id="{C13BF737-6D32-C35A-CD52-D1A12DF0A7FA}"/>
                </a:ext>
              </a:extLst>
            </p:cNvPr>
            <p:cNvGrpSpPr/>
            <p:nvPr/>
          </p:nvGrpSpPr>
          <p:grpSpPr>
            <a:xfrm>
              <a:off x="9658679" y="4477549"/>
              <a:ext cx="148833" cy="141861"/>
              <a:chOff x="2236112" y="2620590"/>
              <a:chExt cx="148833" cy="141861"/>
            </a:xfrm>
            <a:solidFill>
              <a:schemeClr val="bg1"/>
            </a:solidFill>
          </p:grpSpPr>
          <p:sp>
            <p:nvSpPr>
              <p:cNvPr id="346" name="Oval 345">
                <a:extLst>
                  <a:ext uri="{FF2B5EF4-FFF2-40B4-BE49-F238E27FC236}">
                    <a16:creationId xmlns:a16="http://schemas.microsoft.com/office/drawing/2014/main" id="{CEB6D2D7-534D-F1E8-0E91-F3BB5E784CCD}"/>
                  </a:ext>
                </a:extLst>
              </p:cNvPr>
              <p:cNvSpPr/>
              <p:nvPr/>
            </p:nvSpPr>
            <p:spPr>
              <a:xfrm rot="5400000">
                <a:off x="2235629" y="2621988"/>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7" name="Oval 346">
                <a:extLst>
                  <a:ext uri="{FF2B5EF4-FFF2-40B4-BE49-F238E27FC236}">
                    <a16:creationId xmlns:a16="http://schemas.microsoft.com/office/drawing/2014/main" id="{4FAB65A7-28D8-C871-BF6C-188A25F22729}"/>
                  </a:ext>
                </a:extLst>
              </p:cNvPr>
              <p:cNvSpPr/>
              <p:nvPr/>
            </p:nvSpPr>
            <p:spPr>
              <a:xfrm rot="5400000">
                <a:off x="2244482" y="2621073"/>
                <a:ext cx="140946" cy="139980"/>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p:txBody>
          </p:sp>
        </p:grpSp>
        <p:sp>
          <p:nvSpPr>
            <p:cNvPr id="341" name="TextBox 340">
              <a:extLst>
                <a:ext uri="{FF2B5EF4-FFF2-40B4-BE49-F238E27FC236}">
                  <a16:creationId xmlns:a16="http://schemas.microsoft.com/office/drawing/2014/main" id="{68883C5A-5E3C-33D6-8D5D-E529C59C80B5}"/>
                </a:ext>
              </a:extLst>
            </p:cNvPr>
            <p:cNvSpPr txBox="1"/>
            <p:nvPr/>
          </p:nvSpPr>
          <p:spPr>
            <a:xfrm>
              <a:off x="10677087" y="4718543"/>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Exit Flow</a:t>
              </a:r>
            </a:p>
          </p:txBody>
        </p:sp>
        <p:sp>
          <p:nvSpPr>
            <p:cNvPr id="342" name="TextBox 341">
              <a:extLst>
                <a:ext uri="{FF2B5EF4-FFF2-40B4-BE49-F238E27FC236}">
                  <a16:creationId xmlns:a16="http://schemas.microsoft.com/office/drawing/2014/main" id="{07B5BE1F-3DE6-64F0-EBCD-935AA8E523F0}"/>
                </a:ext>
              </a:extLst>
            </p:cNvPr>
            <p:cNvSpPr txBox="1"/>
            <p:nvPr/>
          </p:nvSpPr>
          <p:spPr>
            <a:xfrm>
              <a:off x="10677087" y="3695706"/>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Middle Flow</a:t>
              </a:r>
            </a:p>
          </p:txBody>
        </p:sp>
        <p:sp>
          <p:nvSpPr>
            <p:cNvPr id="343" name="TextBox 342">
              <a:extLst>
                <a:ext uri="{FF2B5EF4-FFF2-40B4-BE49-F238E27FC236}">
                  <a16:creationId xmlns:a16="http://schemas.microsoft.com/office/drawing/2014/main" id="{E2C9D6C0-180E-3942-9366-21FECE6D0D31}"/>
                </a:ext>
              </a:extLst>
            </p:cNvPr>
            <p:cNvSpPr txBox="1"/>
            <p:nvPr/>
          </p:nvSpPr>
          <p:spPr>
            <a:xfrm>
              <a:off x="10677087" y="2370616"/>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Entry Flow</a:t>
              </a:r>
            </a:p>
          </p:txBody>
        </p:sp>
        <p:sp>
          <p:nvSpPr>
            <p:cNvPr id="344" name="TextBox 343">
              <a:extLst>
                <a:ext uri="{FF2B5EF4-FFF2-40B4-BE49-F238E27FC236}">
                  <a16:creationId xmlns:a16="http://schemas.microsoft.com/office/drawing/2014/main" id="{5E029D75-D8B4-5DAB-47DC-E6117E77AA43}"/>
                </a:ext>
              </a:extLst>
            </p:cNvPr>
            <p:cNvSpPr txBox="1"/>
            <p:nvPr/>
          </p:nvSpPr>
          <p:spPr>
            <a:xfrm>
              <a:off x="10723983" y="1396748"/>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Input</a:t>
              </a:r>
            </a:p>
          </p:txBody>
        </p:sp>
        <p:sp>
          <p:nvSpPr>
            <p:cNvPr id="345" name="TextBox 344">
              <a:extLst>
                <a:ext uri="{FF2B5EF4-FFF2-40B4-BE49-F238E27FC236}">
                  <a16:creationId xmlns:a16="http://schemas.microsoft.com/office/drawing/2014/main" id="{8D969E4E-E818-944C-644D-2F071690A572}"/>
                </a:ext>
              </a:extLst>
            </p:cNvPr>
            <p:cNvSpPr txBox="1"/>
            <p:nvPr/>
          </p:nvSpPr>
          <p:spPr>
            <a:xfrm>
              <a:off x="8951816" y="5436752"/>
              <a:ext cx="16936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Classification</a:t>
              </a:r>
            </a:p>
          </p:txBody>
        </p:sp>
      </p:grpSp>
    </p:spTree>
    <p:extLst>
      <p:ext uri="{BB962C8B-B14F-4D97-AF65-F5344CB8AC3E}">
        <p14:creationId xmlns:p14="http://schemas.microsoft.com/office/powerpoint/2010/main" val="322944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AA6391B5-BB86-11F6-BFFF-F07690E6BE2F}"/>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F350B978-772F-3286-DAE9-38E7FFAACB2B}"/>
              </a:ext>
            </a:extLst>
          </p:cNvPr>
          <p:cNvSpPr txBox="1"/>
          <p:nvPr/>
        </p:nvSpPr>
        <p:spPr>
          <a:xfrm>
            <a:off x="306994" y="-110040"/>
            <a:ext cx="11578012" cy="2181687"/>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Random Forest</a:t>
            </a:r>
          </a:p>
          <a:p>
            <a:pPr marL="0" marR="0" lvl="0" indent="0" algn="ctr" defTabSz="609630" rtl="0" eaLnBrk="1" fontAlgn="auto" latinLnBrk="0" hangingPunct="1">
              <a:lnSpc>
                <a:spcPts val="9112"/>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2" name="Rectangle: Rounded Corners 11">
            <a:extLst>
              <a:ext uri="{FF2B5EF4-FFF2-40B4-BE49-F238E27FC236}">
                <a16:creationId xmlns:a16="http://schemas.microsoft.com/office/drawing/2014/main" id="{C848F8D6-E3BD-1804-BF5B-A941FCB5841A}"/>
              </a:ext>
            </a:extLst>
          </p:cNvPr>
          <p:cNvSpPr/>
          <p:nvPr/>
        </p:nvSpPr>
        <p:spPr>
          <a:xfrm>
            <a:off x="306994" y="1062414"/>
            <a:ext cx="3802325" cy="481156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tent Placeholder 6">
            <a:extLst>
              <a:ext uri="{FF2B5EF4-FFF2-40B4-BE49-F238E27FC236}">
                <a16:creationId xmlns:a16="http://schemas.microsoft.com/office/drawing/2014/main" id="{77DC26A4-F080-0407-A305-A085344E10FE}"/>
              </a:ext>
            </a:extLst>
          </p:cNvPr>
          <p:cNvSpPr txBox="1">
            <a:spLocks/>
          </p:cNvSpPr>
          <p:nvPr/>
        </p:nvSpPr>
        <p:spPr>
          <a:xfrm>
            <a:off x="1480871" y="4538686"/>
            <a:ext cx="1454570"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Averaging</a:t>
            </a:r>
          </a:p>
        </p:txBody>
      </p:sp>
      <p:sp>
        <p:nvSpPr>
          <p:cNvPr id="22" name="Content Placeholder 6">
            <a:extLst>
              <a:ext uri="{FF2B5EF4-FFF2-40B4-BE49-F238E27FC236}">
                <a16:creationId xmlns:a16="http://schemas.microsoft.com/office/drawing/2014/main" id="{1946C77D-B294-1F3E-450E-D6BB204C690E}"/>
              </a:ext>
            </a:extLst>
          </p:cNvPr>
          <p:cNvSpPr txBox="1">
            <a:spLocks/>
          </p:cNvSpPr>
          <p:nvPr/>
        </p:nvSpPr>
        <p:spPr>
          <a:xfrm>
            <a:off x="1529374" y="1225819"/>
            <a:ext cx="1357564" cy="575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900"/>
              </a:lnSpc>
              <a:spcBef>
                <a:spcPts val="1000"/>
              </a:spcBef>
              <a:spcAft>
                <a:spcPts val="24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Dataset</a:t>
            </a:r>
          </a:p>
        </p:txBody>
      </p:sp>
      <p:grpSp>
        <p:nvGrpSpPr>
          <p:cNvPr id="15" name="Group 14">
            <a:extLst>
              <a:ext uri="{FF2B5EF4-FFF2-40B4-BE49-F238E27FC236}">
                <a16:creationId xmlns:a16="http://schemas.microsoft.com/office/drawing/2014/main" id="{F81E3444-6C77-6D76-CC93-6950E664BD73}"/>
              </a:ext>
            </a:extLst>
          </p:cNvPr>
          <p:cNvGrpSpPr/>
          <p:nvPr/>
        </p:nvGrpSpPr>
        <p:grpSpPr>
          <a:xfrm>
            <a:off x="2702092" y="2846777"/>
            <a:ext cx="283077" cy="57515"/>
            <a:chOff x="8256522" y="2966771"/>
            <a:chExt cx="437306" cy="88851"/>
          </a:xfrm>
        </p:grpSpPr>
        <p:sp>
          <p:nvSpPr>
            <p:cNvPr id="16" name="Rectangle 15">
              <a:extLst>
                <a:ext uri="{FF2B5EF4-FFF2-40B4-BE49-F238E27FC236}">
                  <a16:creationId xmlns:a16="http://schemas.microsoft.com/office/drawing/2014/main" id="{E60E1762-DBB0-6CA6-CE28-D45DD4EE1262}"/>
                </a:ext>
              </a:extLst>
            </p:cNvPr>
            <p:cNvSpPr/>
            <p:nvPr/>
          </p:nvSpPr>
          <p:spPr>
            <a:xfrm>
              <a:off x="8256522" y="2966773"/>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7CCE774-E44E-9535-C11A-6CDB02B65A64}"/>
                </a:ext>
              </a:extLst>
            </p:cNvPr>
            <p:cNvSpPr/>
            <p:nvPr/>
          </p:nvSpPr>
          <p:spPr>
            <a:xfrm>
              <a:off x="8431481" y="2966773"/>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CB7E2512-0838-F4FD-238B-151923EEB221}"/>
                </a:ext>
              </a:extLst>
            </p:cNvPr>
            <p:cNvSpPr/>
            <p:nvPr/>
          </p:nvSpPr>
          <p:spPr>
            <a:xfrm>
              <a:off x="8609833" y="2966771"/>
              <a:ext cx="83995" cy="888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Oval 23">
            <a:extLst>
              <a:ext uri="{FF2B5EF4-FFF2-40B4-BE49-F238E27FC236}">
                <a16:creationId xmlns:a16="http://schemas.microsoft.com/office/drawing/2014/main" id="{3CFD561E-C416-4050-686A-CD736340CF46}"/>
              </a:ext>
            </a:extLst>
          </p:cNvPr>
          <p:cNvSpPr/>
          <p:nvPr/>
        </p:nvSpPr>
        <p:spPr>
          <a:xfrm rot="16200000" flipH="1">
            <a:off x="789036" y="3072454"/>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C4C20E9F-D3F8-D2BA-9F2D-2A1B46185661}"/>
              </a:ext>
            </a:extLst>
          </p:cNvPr>
          <p:cNvSpPr/>
          <p:nvPr/>
        </p:nvSpPr>
        <p:spPr>
          <a:xfrm rot="16200000" flipH="1">
            <a:off x="1146287"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33A60D5-9795-9F36-52D7-DF0D9DEF4AF7}"/>
              </a:ext>
            </a:extLst>
          </p:cNvPr>
          <p:cNvSpPr/>
          <p:nvPr/>
        </p:nvSpPr>
        <p:spPr>
          <a:xfrm rot="16200000" flipH="1">
            <a:off x="1302248"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F74179AE-D1DF-69A9-27CF-889C772CCE67}"/>
              </a:ext>
            </a:extLst>
          </p:cNvPr>
          <p:cNvSpPr/>
          <p:nvPr/>
        </p:nvSpPr>
        <p:spPr>
          <a:xfrm rot="16200000" flipH="1">
            <a:off x="990324" y="3073640"/>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ED12F640-E4EC-09B9-0A30-965962475864}"/>
              </a:ext>
            </a:extLst>
          </p:cNvPr>
          <p:cNvCxnSpPr>
            <a:cxnSpLocks/>
            <a:stCxn id="23" idx="3"/>
            <a:endCxn id="25" idx="7"/>
          </p:cNvCxnSpPr>
          <p:nvPr/>
        </p:nvCxnSpPr>
        <p:spPr>
          <a:xfrm flipH="1">
            <a:off x="494156" y="2854879"/>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AEF2C5-7A40-6428-0F37-654C213521F4}"/>
              </a:ext>
            </a:extLst>
          </p:cNvPr>
          <p:cNvCxnSpPr>
            <a:cxnSpLocks/>
            <a:stCxn id="23" idx="1"/>
            <a:endCxn id="24" idx="5"/>
          </p:cNvCxnSpPr>
          <p:nvPr/>
        </p:nvCxnSpPr>
        <p:spPr>
          <a:xfrm>
            <a:off x="650118" y="2854879"/>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9975BF-097E-D9DC-BC28-594C484E47A0}"/>
              </a:ext>
            </a:extLst>
          </p:cNvPr>
          <p:cNvCxnSpPr>
            <a:cxnSpLocks/>
            <a:stCxn id="27" idx="3"/>
            <a:endCxn id="29" idx="7"/>
          </p:cNvCxnSpPr>
          <p:nvPr/>
        </p:nvCxnSpPr>
        <p:spPr>
          <a:xfrm flipH="1">
            <a:off x="1007368" y="2854879"/>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A0F9C6-D592-A72D-2027-41E8436BBAFE}"/>
              </a:ext>
            </a:extLst>
          </p:cNvPr>
          <p:cNvCxnSpPr>
            <a:cxnSpLocks/>
            <a:stCxn id="27" idx="1"/>
            <a:endCxn id="28" idx="5"/>
          </p:cNvCxnSpPr>
          <p:nvPr/>
        </p:nvCxnSpPr>
        <p:spPr>
          <a:xfrm>
            <a:off x="1163331" y="2854879"/>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92414F-A49F-6380-FBBB-56963B16C8B7}"/>
              </a:ext>
            </a:extLst>
          </p:cNvPr>
          <p:cNvCxnSpPr>
            <a:cxnSpLocks/>
            <a:stCxn id="27" idx="5"/>
            <a:endCxn id="26" idx="1"/>
          </p:cNvCxnSpPr>
          <p:nvPr/>
        </p:nvCxnSpPr>
        <p:spPr>
          <a:xfrm flipH="1" flipV="1">
            <a:off x="906725" y="2629000"/>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B81E90-4549-DE1B-C3BC-8C3D72BA2E51}"/>
              </a:ext>
            </a:extLst>
          </p:cNvPr>
          <p:cNvCxnSpPr>
            <a:cxnSpLocks/>
            <a:stCxn id="26" idx="3"/>
            <a:endCxn id="23" idx="7"/>
          </p:cNvCxnSpPr>
          <p:nvPr/>
        </p:nvCxnSpPr>
        <p:spPr>
          <a:xfrm flipH="1">
            <a:off x="650118" y="2629000"/>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5A0F70B7-67B3-FCD1-093F-649850895080}"/>
              </a:ext>
            </a:extLst>
          </p:cNvPr>
          <p:cNvSpPr/>
          <p:nvPr/>
        </p:nvSpPr>
        <p:spPr>
          <a:xfrm rot="16200000" flipH="1">
            <a:off x="3270458"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A513EA16-954C-3ADC-4A8E-AFB2E027059F}"/>
              </a:ext>
            </a:extLst>
          </p:cNvPr>
          <p:cNvSpPr/>
          <p:nvPr/>
        </p:nvSpPr>
        <p:spPr>
          <a:xfrm rot="16200000" flipH="1">
            <a:off x="3627708" y="283411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60D551BC-6D9A-F855-036E-CE5548D32DEC}"/>
              </a:ext>
            </a:extLst>
          </p:cNvPr>
          <p:cNvSpPr/>
          <p:nvPr/>
        </p:nvSpPr>
        <p:spPr>
          <a:xfrm rot="16200000" flipH="1">
            <a:off x="3783670" y="3072456"/>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13AFE7AA-8313-84FD-2A5A-29480313B8D8}"/>
              </a:ext>
            </a:extLst>
          </p:cNvPr>
          <p:cNvSpPr/>
          <p:nvPr/>
        </p:nvSpPr>
        <p:spPr>
          <a:xfrm rot="16200000" flipH="1">
            <a:off x="3471746" y="3073641"/>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57" name="Straight Connector 56">
            <a:extLst>
              <a:ext uri="{FF2B5EF4-FFF2-40B4-BE49-F238E27FC236}">
                <a16:creationId xmlns:a16="http://schemas.microsoft.com/office/drawing/2014/main" id="{47369DE4-E2A4-F7C2-E51C-2FC7FE79125B}"/>
              </a:ext>
            </a:extLst>
          </p:cNvPr>
          <p:cNvCxnSpPr>
            <a:cxnSpLocks/>
            <a:stCxn id="49" idx="1"/>
            <a:endCxn id="50" idx="5"/>
          </p:cNvCxnSpPr>
          <p:nvPr/>
        </p:nvCxnSpPr>
        <p:spPr>
          <a:xfrm>
            <a:off x="3131540" y="2854880"/>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3EA17D0-9BCC-A54F-A7F5-E01CC7C27459}"/>
              </a:ext>
            </a:extLst>
          </p:cNvPr>
          <p:cNvCxnSpPr>
            <a:cxnSpLocks/>
            <a:stCxn id="53" idx="3"/>
            <a:endCxn id="55" idx="7"/>
          </p:cNvCxnSpPr>
          <p:nvPr/>
        </p:nvCxnSpPr>
        <p:spPr>
          <a:xfrm flipH="1">
            <a:off x="3488790" y="2854880"/>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1A9AED5-E217-5768-03C1-CF1AE687A466}"/>
              </a:ext>
            </a:extLst>
          </p:cNvPr>
          <p:cNvCxnSpPr>
            <a:cxnSpLocks/>
            <a:stCxn id="53" idx="1"/>
            <a:endCxn id="54" idx="5"/>
          </p:cNvCxnSpPr>
          <p:nvPr/>
        </p:nvCxnSpPr>
        <p:spPr>
          <a:xfrm>
            <a:off x="3644752" y="2854880"/>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D6928D3-E92B-15A8-4B81-A29148BE7077}"/>
              </a:ext>
            </a:extLst>
          </p:cNvPr>
          <p:cNvCxnSpPr>
            <a:cxnSpLocks/>
            <a:stCxn id="53" idx="5"/>
            <a:endCxn id="52" idx="1"/>
          </p:cNvCxnSpPr>
          <p:nvPr/>
        </p:nvCxnSpPr>
        <p:spPr>
          <a:xfrm flipH="1" flipV="1">
            <a:off x="3388146" y="2629001"/>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874CF70-1BD7-9F99-020F-798340A23033}"/>
              </a:ext>
            </a:extLst>
          </p:cNvPr>
          <p:cNvCxnSpPr>
            <a:cxnSpLocks/>
            <a:stCxn id="52" idx="3"/>
            <a:endCxn id="49" idx="7"/>
          </p:cNvCxnSpPr>
          <p:nvPr/>
        </p:nvCxnSpPr>
        <p:spPr>
          <a:xfrm flipH="1">
            <a:off x="3131540" y="2629001"/>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2816045-864A-266D-EC5D-C1B5133215EB}"/>
              </a:ext>
            </a:extLst>
          </p:cNvPr>
          <p:cNvSpPr/>
          <p:nvPr/>
        </p:nvSpPr>
        <p:spPr>
          <a:xfrm rot="16200000" flipH="1">
            <a:off x="1873785"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5CC748E4-E4B2-A15A-FCEA-CDF325E571FF}"/>
              </a:ext>
            </a:extLst>
          </p:cNvPr>
          <p:cNvSpPr/>
          <p:nvPr/>
        </p:nvSpPr>
        <p:spPr>
          <a:xfrm rot="16200000" flipH="1">
            <a:off x="2029747" y="3072454"/>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CD5CF615-CA73-5D2D-7575-55C395422260}"/>
              </a:ext>
            </a:extLst>
          </p:cNvPr>
          <p:cNvSpPr/>
          <p:nvPr/>
        </p:nvSpPr>
        <p:spPr>
          <a:xfrm rot="16200000" flipH="1">
            <a:off x="1717823" y="30736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4FBC69F6-D038-6DBD-D2C1-5FDC068600F6}"/>
              </a:ext>
            </a:extLst>
          </p:cNvPr>
          <p:cNvSpPr/>
          <p:nvPr/>
        </p:nvSpPr>
        <p:spPr>
          <a:xfrm rot="16200000" flipH="1">
            <a:off x="2542959" y="3072455"/>
            <a:ext cx="126897" cy="131252"/>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43" name="Straight Connector 42">
            <a:extLst>
              <a:ext uri="{FF2B5EF4-FFF2-40B4-BE49-F238E27FC236}">
                <a16:creationId xmlns:a16="http://schemas.microsoft.com/office/drawing/2014/main" id="{BDE7B3BD-270D-7295-7ACE-A01A3BCC23D1}"/>
              </a:ext>
            </a:extLst>
          </p:cNvPr>
          <p:cNvCxnSpPr>
            <a:cxnSpLocks/>
            <a:stCxn id="36" idx="3"/>
            <a:endCxn id="38" idx="7"/>
          </p:cNvCxnSpPr>
          <p:nvPr/>
        </p:nvCxnSpPr>
        <p:spPr>
          <a:xfrm flipH="1">
            <a:off x="1734867" y="2854879"/>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AB16C93-349B-85B9-F3A6-D761FDD220E9}"/>
              </a:ext>
            </a:extLst>
          </p:cNvPr>
          <p:cNvCxnSpPr>
            <a:cxnSpLocks/>
            <a:stCxn id="36" idx="1"/>
            <a:endCxn id="37" idx="5"/>
          </p:cNvCxnSpPr>
          <p:nvPr/>
        </p:nvCxnSpPr>
        <p:spPr>
          <a:xfrm>
            <a:off x="1890829" y="2854879"/>
            <a:ext cx="248771" cy="3280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DECD9D0-0029-BB93-D404-5B3A6D3BEA46}"/>
              </a:ext>
            </a:extLst>
          </p:cNvPr>
          <p:cNvCxnSpPr>
            <a:cxnSpLocks/>
            <a:stCxn id="40" idx="3"/>
            <a:endCxn id="42" idx="7"/>
          </p:cNvCxnSpPr>
          <p:nvPr/>
        </p:nvCxnSpPr>
        <p:spPr>
          <a:xfrm flipH="1">
            <a:off x="2248079" y="2854879"/>
            <a:ext cx="248772"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614465-03FA-C08F-AB00-CCF0236A3A36}"/>
              </a:ext>
            </a:extLst>
          </p:cNvPr>
          <p:cNvCxnSpPr>
            <a:cxnSpLocks/>
            <a:stCxn id="40" idx="1"/>
            <a:endCxn id="41" idx="5"/>
          </p:cNvCxnSpPr>
          <p:nvPr/>
        </p:nvCxnSpPr>
        <p:spPr>
          <a:xfrm>
            <a:off x="2404042" y="2854879"/>
            <a:ext cx="248771" cy="3280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08561C6-265F-C638-C7FE-AC02BA1B8BB2}"/>
              </a:ext>
            </a:extLst>
          </p:cNvPr>
          <p:cNvCxnSpPr>
            <a:cxnSpLocks/>
            <a:stCxn id="40" idx="5"/>
            <a:endCxn id="39" idx="1"/>
          </p:cNvCxnSpPr>
          <p:nvPr/>
        </p:nvCxnSpPr>
        <p:spPr>
          <a:xfrm flipH="1" flipV="1">
            <a:off x="2147436" y="2629000"/>
            <a:ext cx="349415"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00030BB-1562-0ABD-0829-2B5AB0B012C1}"/>
              </a:ext>
            </a:extLst>
          </p:cNvPr>
          <p:cNvCxnSpPr>
            <a:cxnSpLocks/>
            <a:stCxn id="39" idx="3"/>
            <a:endCxn id="36" idx="7"/>
          </p:cNvCxnSpPr>
          <p:nvPr/>
        </p:nvCxnSpPr>
        <p:spPr>
          <a:xfrm flipH="1">
            <a:off x="1890829" y="2629000"/>
            <a:ext cx="349416" cy="3156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3092007-0F37-8882-F8B8-209C7724D16C}"/>
              </a:ext>
            </a:extLst>
          </p:cNvPr>
          <p:cNvCxnSpPr>
            <a:cxnSpLocks/>
          </p:cNvCxnSpPr>
          <p:nvPr/>
        </p:nvCxnSpPr>
        <p:spPr>
          <a:xfrm flipH="1">
            <a:off x="966371" y="1774279"/>
            <a:ext cx="253495"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957DDFB-2A07-5CFC-293A-6B3AC43360AA}"/>
              </a:ext>
            </a:extLst>
          </p:cNvPr>
          <p:cNvCxnSpPr>
            <a:cxnSpLocks/>
          </p:cNvCxnSpPr>
          <p:nvPr/>
        </p:nvCxnSpPr>
        <p:spPr>
          <a:xfrm>
            <a:off x="3194298" y="1783769"/>
            <a:ext cx="253495"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2E6CC6-5EA6-8374-A64D-94898893C6CB}"/>
              </a:ext>
            </a:extLst>
          </p:cNvPr>
          <p:cNvCxnSpPr>
            <a:cxnSpLocks/>
          </p:cNvCxnSpPr>
          <p:nvPr/>
        </p:nvCxnSpPr>
        <p:spPr>
          <a:xfrm>
            <a:off x="2208156" y="1783769"/>
            <a:ext cx="0" cy="37513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6">
            <a:extLst>
              <a:ext uri="{FF2B5EF4-FFF2-40B4-BE49-F238E27FC236}">
                <a16:creationId xmlns:a16="http://schemas.microsoft.com/office/drawing/2014/main" id="{7347A7A0-0DD4-ACF9-5427-C493B8217AA6}"/>
              </a:ext>
            </a:extLst>
          </p:cNvPr>
          <p:cNvSpPr txBox="1">
            <a:spLocks/>
          </p:cNvSpPr>
          <p:nvPr/>
        </p:nvSpPr>
        <p:spPr>
          <a:xfrm>
            <a:off x="368454"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1</a:t>
            </a:r>
          </a:p>
        </p:txBody>
      </p:sp>
      <p:sp>
        <p:nvSpPr>
          <p:cNvPr id="21" name="Content Placeholder 6">
            <a:extLst>
              <a:ext uri="{FF2B5EF4-FFF2-40B4-BE49-F238E27FC236}">
                <a16:creationId xmlns:a16="http://schemas.microsoft.com/office/drawing/2014/main" id="{98E10C2A-8FC3-5DC7-55AC-75FE3D0A4C0B}"/>
              </a:ext>
            </a:extLst>
          </p:cNvPr>
          <p:cNvSpPr txBox="1">
            <a:spLocks/>
          </p:cNvSpPr>
          <p:nvPr/>
        </p:nvSpPr>
        <p:spPr>
          <a:xfrm>
            <a:off x="2849876"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N</a:t>
            </a:r>
          </a:p>
        </p:txBody>
      </p:sp>
      <p:sp>
        <p:nvSpPr>
          <p:cNvPr id="77" name="Content Placeholder 6">
            <a:extLst>
              <a:ext uri="{FF2B5EF4-FFF2-40B4-BE49-F238E27FC236}">
                <a16:creationId xmlns:a16="http://schemas.microsoft.com/office/drawing/2014/main" id="{F69CD8FA-F9B1-7117-C4EC-96EBBCC00B02}"/>
              </a:ext>
            </a:extLst>
          </p:cNvPr>
          <p:cNvSpPr txBox="1">
            <a:spLocks/>
          </p:cNvSpPr>
          <p:nvPr/>
        </p:nvSpPr>
        <p:spPr>
          <a:xfrm>
            <a:off x="1609165" y="2213718"/>
            <a:ext cx="1197982" cy="3232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Tree 2</a:t>
            </a:r>
          </a:p>
        </p:txBody>
      </p:sp>
      <p:sp>
        <p:nvSpPr>
          <p:cNvPr id="67" name="Content Placeholder 6">
            <a:extLst>
              <a:ext uri="{FF2B5EF4-FFF2-40B4-BE49-F238E27FC236}">
                <a16:creationId xmlns:a16="http://schemas.microsoft.com/office/drawing/2014/main" id="{330AA7EE-4D69-90B2-2F99-219647DB691C}"/>
              </a:ext>
            </a:extLst>
          </p:cNvPr>
          <p:cNvSpPr txBox="1">
            <a:spLocks/>
          </p:cNvSpPr>
          <p:nvPr/>
        </p:nvSpPr>
        <p:spPr>
          <a:xfrm>
            <a:off x="406784" y="3691825"/>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1</a:t>
            </a:r>
          </a:p>
        </p:txBody>
      </p:sp>
      <p:sp>
        <p:nvSpPr>
          <p:cNvPr id="71" name="Content Placeholder 6">
            <a:extLst>
              <a:ext uri="{FF2B5EF4-FFF2-40B4-BE49-F238E27FC236}">
                <a16:creationId xmlns:a16="http://schemas.microsoft.com/office/drawing/2014/main" id="{75B32CAB-EC31-C37D-F1A7-184477D342D3}"/>
              </a:ext>
            </a:extLst>
          </p:cNvPr>
          <p:cNvSpPr txBox="1">
            <a:spLocks/>
          </p:cNvSpPr>
          <p:nvPr/>
        </p:nvSpPr>
        <p:spPr>
          <a:xfrm>
            <a:off x="2826845" y="3691825"/>
            <a:ext cx="1182683"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N</a:t>
            </a:r>
          </a:p>
        </p:txBody>
      </p:sp>
      <p:sp>
        <p:nvSpPr>
          <p:cNvPr id="69" name="Content Placeholder 6">
            <a:extLst>
              <a:ext uri="{FF2B5EF4-FFF2-40B4-BE49-F238E27FC236}">
                <a16:creationId xmlns:a16="http://schemas.microsoft.com/office/drawing/2014/main" id="{CA63C08D-9FF3-3D81-1549-EAF966A5E505}"/>
              </a:ext>
            </a:extLst>
          </p:cNvPr>
          <p:cNvSpPr txBox="1">
            <a:spLocks/>
          </p:cNvSpPr>
          <p:nvPr/>
        </p:nvSpPr>
        <p:spPr>
          <a:xfrm>
            <a:off x="1647495" y="3706414"/>
            <a:ext cx="1121322" cy="395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Result 2</a:t>
            </a:r>
          </a:p>
        </p:txBody>
      </p:sp>
      <p:cxnSp>
        <p:nvCxnSpPr>
          <p:cNvPr id="68" name="Straight Arrow Connector 67">
            <a:extLst>
              <a:ext uri="{FF2B5EF4-FFF2-40B4-BE49-F238E27FC236}">
                <a16:creationId xmlns:a16="http://schemas.microsoft.com/office/drawing/2014/main" id="{924C94DF-0D95-3AFB-5F88-8CD4684458AC}"/>
              </a:ext>
            </a:extLst>
          </p:cNvPr>
          <p:cNvCxnSpPr>
            <a:cxnSpLocks/>
          </p:cNvCxnSpPr>
          <p:nvPr/>
        </p:nvCxnSpPr>
        <p:spPr>
          <a:xfrm flipH="1">
            <a:off x="966371"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2E86D0D-5BF1-5F57-D45F-2FEFCCB5C546}"/>
              </a:ext>
            </a:extLst>
          </p:cNvPr>
          <p:cNvCxnSpPr>
            <a:cxnSpLocks/>
          </p:cNvCxnSpPr>
          <p:nvPr/>
        </p:nvCxnSpPr>
        <p:spPr>
          <a:xfrm flipH="1">
            <a:off x="3447793"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33EF4F7-1CD0-1CBB-8B12-5D734DDF861D}"/>
              </a:ext>
            </a:extLst>
          </p:cNvPr>
          <p:cNvCxnSpPr>
            <a:cxnSpLocks/>
          </p:cNvCxnSpPr>
          <p:nvPr/>
        </p:nvCxnSpPr>
        <p:spPr>
          <a:xfrm flipH="1">
            <a:off x="2207082" y="3372317"/>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51ABABE-0873-86ED-F579-E0385B382DE5}"/>
              </a:ext>
            </a:extLst>
          </p:cNvPr>
          <p:cNvCxnSpPr>
            <a:cxnSpLocks/>
          </p:cNvCxnSpPr>
          <p:nvPr/>
        </p:nvCxnSpPr>
        <p:spPr>
          <a:xfrm>
            <a:off x="985140" y="4329265"/>
            <a:ext cx="462563" cy="21041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CD373E1-447F-6811-3195-6F285165A9F9}"/>
              </a:ext>
            </a:extLst>
          </p:cNvPr>
          <p:cNvCxnSpPr>
            <a:cxnSpLocks/>
          </p:cNvCxnSpPr>
          <p:nvPr/>
        </p:nvCxnSpPr>
        <p:spPr>
          <a:xfrm flipH="1">
            <a:off x="2982329" y="4336014"/>
            <a:ext cx="462563" cy="21041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4BC281CE-2F77-6DAF-B691-28C6FFD9F035}"/>
              </a:ext>
            </a:extLst>
          </p:cNvPr>
          <p:cNvCxnSpPr>
            <a:cxnSpLocks/>
          </p:cNvCxnSpPr>
          <p:nvPr/>
        </p:nvCxnSpPr>
        <p:spPr>
          <a:xfrm flipH="1">
            <a:off x="2207082" y="4253858"/>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9F176AF-8DEF-C500-BDC2-FDBDB0887278}"/>
              </a:ext>
            </a:extLst>
          </p:cNvPr>
          <p:cNvCxnSpPr>
            <a:cxnSpLocks/>
          </p:cNvCxnSpPr>
          <p:nvPr/>
        </p:nvCxnSpPr>
        <p:spPr>
          <a:xfrm flipH="1">
            <a:off x="2207082" y="4962180"/>
            <a:ext cx="2148" cy="22209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DFC26D7-D6CF-9BBE-FDAF-AEB4A792FC29}"/>
              </a:ext>
            </a:extLst>
          </p:cNvPr>
          <p:cNvSpPr/>
          <p:nvPr/>
        </p:nvSpPr>
        <p:spPr>
          <a:xfrm rot="16200000" flipH="1">
            <a:off x="889681" y="260823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A8EB963B-8D64-C0A6-361E-E62C3B9372F8}"/>
              </a:ext>
            </a:extLst>
          </p:cNvPr>
          <p:cNvSpPr/>
          <p:nvPr/>
        </p:nvSpPr>
        <p:spPr>
          <a:xfrm rot="16200000" flipH="1">
            <a:off x="3371103" y="26082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3F171560-F8E1-3CAC-12A8-2C1346F51191}"/>
              </a:ext>
            </a:extLst>
          </p:cNvPr>
          <p:cNvSpPr/>
          <p:nvPr/>
        </p:nvSpPr>
        <p:spPr>
          <a:xfrm rot="16200000" flipH="1">
            <a:off x="2130392" y="260823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6CDA6E61-9DEF-5231-9FE5-EECF3DC258F1}"/>
              </a:ext>
            </a:extLst>
          </p:cNvPr>
          <p:cNvSpPr/>
          <p:nvPr/>
        </p:nvSpPr>
        <p:spPr>
          <a:xfrm rot="16200000" flipH="1">
            <a:off x="633074"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6B3C3DFF-ED60-7BE7-6C45-72CE913327C0}"/>
              </a:ext>
            </a:extLst>
          </p:cNvPr>
          <p:cNvSpPr/>
          <p:nvPr/>
        </p:nvSpPr>
        <p:spPr>
          <a:xfrm rot="16200000" flipH="1">
            <a:off x="2386998" y="2834116"/>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6B975508-A79C-FA7C-0ADF-924E4662EF9F}"/>
              </a:ext>
            </a:extLst>
          </p:cNvPr>
          <p:cNvCxnSpPr>
            <a:cxnSpLocks/>
            <a:stCxn id="49" idx="3"/>
            <a:endCxn id="51" idx="7"/>
          </p:cNvCxnSpPr>
          <p:nvPr/>
        </p:nvCxnSpPr>
        <p:spPr>
          <a:xfrm flipH="1">
            <a:off x="2975578" y="2854880"/>
            <a:ext cx="248771" cy="32925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A630EE3-C4CF-66BB-5F6A-6B4BDAD3A3AB}"/>
              </a:ext>
            </a:extLst>
          </p:cNvPr>
          <p:cNvSpPr/>
          <p:nvPr/>
        </p:nvSpPr>
        <p:spPr>
          <a:xfrm rot="16200000" flipH="1">
            <a:off x="477112" y="3073639"/>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9E939EC8-64C3-73D1-FBFA-4DD32F2A3EC9}"/>
              </a:ext>
            </a:extLst>
          </p:cNvPr>
          <p:cNvSpPr/>
          <p:nvPr/>
        </p:nvSpPr>
        <p:spPr>
          <a:xfrm rot="16200000" flipH="1">
            <a:off x="2958534" y="3073641"/>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DB61F58B-F20C-556D-A260-634734F1E66D}"/>
              </a:ext>
            </a:extLst>
          </p:cNvPr>
          <p:cNvSpPr/>
          <p:nvPr/>
        </p:nvSpPr>
        <p:spPr>
          <a:xfrm rot="16200000" flipH="1">
            <a:off x="2231035" y="3073640"/>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13" name="Content Placeholder 6">
            <a:extLst>
              <a:ext uri="{FF2B5EF4-FFF2-40B4-BE49-F238E27FC236}">
                <a16:creationId xmlns:a16="http://schemas.microsoft.com/office/drawing/2014/main" id="{9D9663B1-C890-865B-B558-168692F6C341}"/>
              </a:ext>
            </a:extLst>
          </p:cNvPr>
          <p:cNvSpPr txBox="1">
            <a:spLocks/>
          </p:cNvSpPr>
          <p:nvPr/>
        </p:nvSpPr>
        <p:spPr>
          <a:xfrm>
            <a:off x="971420" y="5219951"/>
            <a:ext cx="2473472" cy="4702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24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rPr>
              <a:t>Classification</a:t>
            </a:r>
          </a:p>
        </p:txBody>
      </p:sp>
      <p:sp>
        <p:nvSpPr>
          <p:cNvPr id="49" name="Oval 48">
            <a:extLst>
              <a:ext uri="{FF2B5EF4-FFF2-40B4-BE49-F238E27FC236}">
                <a16:creationId xmlns:a16="http://schemas.microsoft.com/office/drawing/2014/main" id="{433E447D-BC62-C5FD-CC1A-E0260AC8B456}"/>
              </a:ext>
            </a:extLst>
          </p:cNvPr>
          <p:cNvSpPr/>
          <p:nvPr/>
        </p:nvSpPr>
        <p:spPr>
          <a:xfrm rot="16200000" flipH="1">
            <a:off x="3114496" y="2834118"/>
            <a:ext cx="126897" cy="13125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E1261355-D4DB-E8F5-733B-3392166BEE5A}"/>
              </a:ext>
            </a:extLst>
          </p:cNvPr>
          <p:cNvSpPr/>
          <p:nvPr/>
        </p:nvSpPr>
        <p:spPr>
          <a:xfrm>
            <a:off x="406784" y="1673729"/>
            <a:ext cx="3641074" cy="1635851"/>
          </a:xfrm>
          <a:prstGeom prst="rect">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C4267B4-136B-62E0-4972-6ECC0A50FEF8}"/>
              </a:ext>
            </a:extLst>
          </p:cNvPr>
          <p:cNvSpPr txBox="1"/>
          <p:nvPr/>
        </p:nvSpPr>
        <p:spPr>
          <a:xfrm>
            <a:off x="306995" y="5969286"/>
            <a:ext cx="1166353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Outfit" pitchFamily="2" charset="0"/>
                <a:ea typeface="+mn-ea"/>
                <a:cs typeface="+mn-cs"/>
              </a:rPr>
              <a:t>This method was our baseline, achieving 55%</a:t>
            </a:r>
          </a:p>
        </p:txBody>
      </p:sp>
      <p:grpSp>
        <p:nvGrpSpPr>
          <p:cNvPr id="317" name="Group 316">
            <a:extLst>
              <a:ext uri="{FF2B5EF4-FFF2-40B4-BE49-F238E27FC236}">
                <a16:creationId xmlns:a16="http://schemas.microsoft.com/office/drawing/2014/main" id="{A16E2672-6DC2-9290-EF75-822112D2AF2A}"/>
              </a:ext>
            </a:extLst>
          </p:cNvPr>
          <p:cNvGrpSpPr/>
          <p:nvPr/>
        </p:nvGrpSpPr>
        <p:grpSpPr>
          <a:xfrm>
            <a:off x="4245206" y="1082694"/>
            <a:ext cx="7725323" cy="2804218"/>
            <a:chOff x="4245206" y="1082694"/>
            <a:chExt cx="7725323" cy="2804218"/>
          </a:xfrm>
        </p:grpSpPr>
        <p:sp>
          <p:nvSpPr>
            <p:cNvPr id="116" name="Rectangle: Rounded Corners 115">
              <a:extLst>
                <a:ext uri="{FF2B5EF4-FFF2-40B4-BE49-F238E27FC236}">
                  <a16:creationId xmlns:a16="http://schemas.microsoft.com/office/drawing/2014/main" id="{02DD68D1-9D3A-E939-310F-3E192F60BDF4}"/>
                </a:ext>
              </a:extLst>
            </p:cNvPr>
            <p:cNvSpPr/>
            <p:nvPr/>
          </p:nvSpPr>
          <p:spPr>
            <a:xfrm>
              <a:off x="4245206" y="1082694"/>
              <a:ext cx="7725323" cy="280421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69117A6C-7E60-8C3B-0A40-EB41AC1100B9}"/>
                </a:ext>
              </a:extLst>
            </p:cNvPr>
            <p:cNvSpPr txBox="1"/>
            <p:nvPr/>
          </p:nvSpPr>
          <p:spPr>
            <a:xfrm>
              <a:off x="4559399" y="2917984"/>
              <a:ext cx="2180408"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Each tree is trained on a random subset of the training data</a:t>
              </a:r>
            </a:p>
          </p:txBody>
        </p:sp>
        <p:pic>
          <p:nvPicPr>
            <p:cNvPr id="10" name="Picture 9">
              <a:extLst>
                <a:ext uri="{FF2B5EF4-FFF2-40B4-BE49-F238E27FC236}">
                  <a16:creationId xmlns:a16="http://schemas.microsoft.com/office/drawing/2014/main" id="{08B0686D-5A9E-F29D-4F46-A7DBB67046D8}"/>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4854392" y="1288599"/>
              <a:ext cx="1517752" cy="1517752"/>
            </a:xfrm>
            <a:prstGeom prst="rect">
              <a:avLst/>
            </a:prstGeom>
          </p:spPr>
        </p:pic>
        <p:sp>
          <p:nvSpPr>
            <p:cNvPr id="63" name="TextBox 62">
              <a:extLst>
                <a:ext uri="{FF2B5EF4-FFF2-40B4-BE49-F238E27FC236}">
                  <a16:creationId xmlns:a16="http://schemas.microsoft.com/office/drawing/2014/main" id="{A4D1F4FB-BDC7-84D3-AEB4-044F48367224}"/>
                </a:ext>
              </a:extLst>
            </p:cNvPr>
            <p:cNvSpPr txBox="1"/>
            <p:nvPr/>
          </p:nvSpPr>
          <p:spPr>
            <a:xfrm>
              <a:off x="6878948" y="2917984"/>
              <a:ext cx="2470868"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Based on the principle of “wisdom of the crowd”</a:t>
              </a:r>
            </a:p>
          </p:txBody>
        </p:sp>
        <p:sp>
          <p:nvSpPr>
            <p:cNvPr id="78" name="TextBox 77">
              <a:extLst>
                <a:ext uri="{FF2B5EF4-FFF2-40B4-BE49-F238E27FC236}">
                  <a16:creationId xmlns:a16="http://schemas.microsoft.com/office/drawing/2014/main" id="{9CF96BA5-9A2D-640A-666C-6FF5BBAB956A}"/>
                </a:ext>
              </a:extLst>
            </p:cNvPr>
            <p:cNvSpPr txBox="1"/>
            <p:nvPr/>
          </p:nvSpPr>
          <p:spPr>
            <a:xfrm>
              <a:off x="9327536" y="2917984"/>
              <a:ext cx="2370308"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Trained on extracted statistical features of the images</a:t>
              </a:r>
            </a:p>
          </p:txBody>
        </p:sp>
        <p:pic>
          <p:nvPicPr>
            <p:cNvPr id="81" name="Picture 80">
              <a:extLst>
                <a:ext uri="{FF2B5EF4-FFF2-40B4-BE49-F238E27FC236}">
                  <a16:creationId xmlns:a16="http://schemas.microsoft.com/office/drawing/2014/main" id="{18F7E181-C761-B2AE-A9D5-2D544ED8712A}"/>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7348993" y="1317187"/>
              <a:ext cx="1489164" cy="1489164"/>
            </a:xfrm>
            <a:prstGeom prst="rect">
              <a:avLst/>
            </a:prstGeom>
          </p:spPr>
        </p:pic>
        <p:pic>
          <p:nvPicPr>
            <p:cNvPr id="84" name="Picture 83">
              <a:extLst>
                <a:ext uri="{FF2B5EF4-FFF2-40B4-BE49-F238E27FC236}">
                  <a16:creationId xmlns:a16="http://schemas.microsoft.com/office/drawing/2014/main" id="{1F0E94D5-DABE-F8E4-2349-98B0952ABFC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9717479" y="1383989"/>
              <a:ext cx="1422362" cy="1422362"/>
            </a:xfrm>
            <a:prstGeom prst="rect">
              <a:avLst/>
            </a:prstGeom>
          </p:spPr>
        </p:pic>
      </p:grpSp>
      <p:grpSp>
        <p:nvGrpSpPr>
          <p:cNvPr id="319" name="Group 318">
            <a:extLst>
              <a:ext uri="{FF2B5EF4-FFF2-40B4-BE49-F238E27FC236}">
                <a16:creationId xmlns:a16="http://schemas.microsoft.com/office/drawing/2014/main" id="{04E71763-3F00-EA07-122D-7ED8EB14ECD5}"/>
              </a:ext>
            </a:extLst>
          </p:cNvPr>
          <p:cNvGrpSpPr/>
          <p:nvPr/>
        </p:nvGrpSpPr>
        <p:grpSpPr>
          <a:xfrm>
            <a:off x="4209109" y="3998545"/>
            <a:ext cx="7761420" cy="1876001"/>
            <a:chOff x="4209109" y="3998545"/>
            <a:chExt cx="7761420" cy="1876001"/>
          </a:xfrm>
        </p:grpSpPr>
        <p:grpSp>
          <p:nvGrpSpPr>
            <p:cNvPr id="316" name="Group 315">
              <a:extLst>
                <a:ext uri="{FF2B5EF4-FFF2-40B4-BE49-F238E27FC236}">
                  <a16:creationId xmlns:a16="http://schemas.microsoft.com/office/drawing/2014/main" id="{E97C247B-3324-35AF-8A88-8CF4A301F02D}"/>
                </a:ext>
              </a:extLst>
            </p:cNvPr>
            <p:cNvGrpSpPr/>
            <p:nvPr/>
          </p:nvGrpSpPr>
          <p:grpSpPr>
            <a:xfrm>
              <a:off x="4245206" y="3998545"/>
              <a:ext cx="7725323" cy="1876001"/>
              <a:chOff x="4245206" y="3998545"/>
              <a:chExt cx="7725323" cy="1876001"/>
            </a:xfrm>
          </p:grpSpPr>
          <p:sp>
            <p:nvSpPr>
              <p:cNvPr id="85" name="Rectangle: Rounded Corners 84">
                <a:extLst>
                  <a:ext uri="{FF2B5EF4-FFF2-40B4-BE49-F238E27FC236}">
                    <a16:creationId xmlns:a16="http://schemas.microsoft.com/office/drawing/2014/main" id="{1DE3C8AE-BE54-A72F-5F5B-6D8A99EC78C1}"/>
                  </a:ext>
                </a:extLst>
              </p:cNvPr>
              <p:cNvSpPr/>
              <p:nvPr/>
            </p:nvSpPr>
            <p:spPr>
              <a:xfrm>
                <a:off x="4245206" y="3998545"/>
                <a:ext cx="7725323" cy="1876001"/>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6" name="Title 1">
                    <a:extLst>
                      <a:ext uri="{FF2B5EF4-FFF2-40B4-BE49-F238E27FC236}">
                        <a16:creationId xmlns:a16="http://schemas.microsoft.com/office/drawing/2014/main" id="{5A6D4ACA-40EC-6D15-5D32-7D560C7CA0ED}"/>
                      </a:ext>
                    </a:extLst>
                  </p:cNvPr>
                  <p:cNvSpPr txBox="1">
                    <a:spLocks/>
                  </p:cNvSpPr>
                  <p:nvPr/>
                </p:nvSpPr>
                <p:spPr>
                  <a:xfrm>
                    <a:off x="4302578" y="4140673"/>
                    <a:ext cx="2477480" cy="1121817"/>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ctrlPr>
                            </m:dPr>
                            <m:e>
                              <m:m>
                                <m:mPr>
                                  <m:mcs>
                                    <m:mc>
                                      <m:mcPr>
                                        <m:count m:val="3"/>
                                        <m:mcJc m:val="center"/>
                                      </m:mcPr>
                                    </m:mc>
                                  </m:mcs>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mPr>
                                <m:mr>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m:rPr>
                                            <m:brk m:alnAt="7"/>
                                          </m:r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𝑹</m:t>
                                        </m:r>
                                        <m: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t>𝑮𝑩</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𝟏𝟏</m:t>
                                        </m:r>
                                      </m:sub>
                                    </m:sSub>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m:rPr>
                                            <m:brk m:alnAt="7"/>
                                          </m:r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𝑹</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𝑮𝑩</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𝒏</m:t>
                                        </m:r>
                                      </m:sub>
                                    </m:sSub>
                                  </m:e>
                                </m:mr>
                                <m:mr>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mr>
                                <m:mr>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m:rPr>
                                            <m:brk m:alnAt="7"/>
                                          </m:r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𝑹</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𝑮𝑩</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𝒎</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m:t>
                                        </m:r>
                                      </m:sub>
                                    </m:sSub>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m:rPr>
                                            <m:brk m:alnAt="7"/>
                                          </m:r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𝑹</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𝑮𝑩</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𝒎𝒏</m:t>
                                        </m:r>
                                      </m:sub>
                                    </m:sSub>
                                  </m:e>
                                </m:mr>
                              </m:m>
                            </m:e>
                          </m:d>
                        </m:oMath>
                      </m:oMathPara>
                    </a14:m>
                    <a:endParaRPr kumimoji="0" lang="en-US" sz="1700" b="1" i="0" u="none" strike="noStrike" kern="1200" cap="none" spc="0" normalizeH="0" baseline="0" noProof="0" dirty="0">
                      <a:ln>
                        <a:noFill/>
                      </a:ln>
                      <a:solidFill>
                        <a:prstClr val="white"/>
                      </a:solidFill>
                      <a:effectLst/>
                      <a:uLnTx/>
                      <a:uFillTx/>
                      <a:latin typeface="Outfit" pitchFamily="2" charset="0"/>
                      <a:ea typeface="+mj-ea"/>
                      <a:cs typeface="+mj-cs"/>
                    </a:endParaRPr>
                  </a:p>
                </p:txBody>
              </p:sp>
            </mc:Choice>
            <mc:Fallback xmlns="">
              <p:sp>
                <p:nvSpPr>
                  <p:cNvPr id="86" name="Title 1">
                    <a:extLst>
                      <a:ext uri="{FF2B5EF4-FFF2-40B4-BE49-F238E27FC236}">
                        <a16:creationId xmlns:a16="http://schemas.microsoft.com/office/drawing/2014/main" id="{5A6D4ACA-40EC-6D15-5D32-7D560C7CA0ED}"/>
                      </a:ext>
                    </a:extLst>
                  </p:cNvPr>
                  <p:cNvSpPr txBox="1">
                    <a:spLocks noRot="1" noChangeAspect="1" noMove="1" noResize="1" noEditPoints="1" noAdjustHandles="1" noChangeArrowheads="1" noChangeShapeType="1" noTextEdit="1"/>
                  </p:cNvSpPr>
                  <p:nvPr/>
                </p:nvSpPr>
                <p:spPr>
                  <a:xfrm>
                    <a:off x="4302578" y="4140673"/>
                    <a:ext cx="2477480" cy="1121817"/>
                  </a:xfrm>
                  <a:prstGeom prst="rect">
                    <a:avLst/>
                  </a:prstGeom>
                  <a:blipFill>
                    <a:blip r:embed="rId8"/>
                    <a:stretch>
                      <a:fillRect/>
                    </a:stretch>
                  </a:blipFill>
                </p:spPr>
                <p:txBody>
                  <a:bodyPr/>
                  <a:lstStyle/>
                  <a:p>
                    <a:r>
                      <a:rPr lang="en-US">
                        <a:noFill/>
                      </a:rPr>
                      <a:t> </a:t>
                    </a:r>
                  </a:p>
                </p:txBody>
              </p:sp>
            </mc:Fallback>
          </mc:AlternateContent>
          <p:sp>
            <p:nvSpPr>
              <p:cNvPr id="88" name="TextBox 87">
                <a:extLst>
                  <a:ext uri="{FF2B5EF4-FFF2-40B4-BE49-F238E27FC236}">
                    <a16:creationId xmlns:a16="http://schemas.microsoft.com/office/drawing/2014/main" id="{32ED42F2-58C9-6AF0-D4C8-B37F78F547DB}"/>
                  </a:ext>
                </a:extLst>
              </p:cNvPr>
              <p:cNvSpPr txBox="1"/>
              <p:nvPr/>
            </p:nvSpPr>
            <p:spPr>
              <a:xfrm>
                <a:off x="4404001" y="5262490"/>
                <a:ext cx="2169520" cy="398764"/>
              </a:xfrm>
              <a:prstGeom prst="rect">
                <a:avLst/>
              </a:prstGeom>
              <a:noFill/>
            </p:spPr>
            <p:txBody>
              <a:bodyPr wrap="square">
                <a:spAutoFit/>
              </a:body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Cambria Math" panose="02040503050406030204" pitchFamily="18" charset="0"/>
                    <a:cs typeface="+mn-cs"/>
                  </a:rPr>
                  <a:t>RGB Values</a:t>
                </a:r>
              </a:p>
            </p:txBody>
          </p:sp>
          <p:sp>
            <p:nvSpPr>
              <p:cNvPr id="89" name="TextBox 88">
                <a:extLst>
                  <a:ext uri="{FF2B5EF4-FFF2-40B4-BE49-F238E27FC236}">
                    <a16:creationId xmlns:a16="http://schemas.microsoft.com/office/drawing/2014/main" id="{811D6746-9FDD-98E3-61AC-E226209161B6}"/>
                  </a:ext>
                </a:extLst>
              </p:cNvPr>
              <p:cNvSpPr txBox="1"/>
              <p:nvPr/>
            </p:nvSpPr>
            <p:spPr>
              <a:xfrm>
                <a:off x="7060867" y="5299084"/>
                <a:ext cx="2266670" cy="398764"/>
              </a:xfrm>
              <a:prstGeom prst="rect">
                <a:avLst/>
              </a:prstGeom>
              <a:noFill/>
            </p:spPr>
            <p:txBody>
              <a:bodyPr wrap="square">
                <a:spAutoFit/>
              </a:body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Cambria Math" panose="02040503050406030204" pitchFamily="18" charset="0"/>
                    <a:cs typeface="+mn-cs"/>
                  </a:rPr>
                  <a:t>Cosine coefficients</a:t>
                </a:r>
              </a:p>
            </p:txBody>
          </p:sp>
          <mc:AlternateContent xmlns:mc="http://schemas.openxmlformats.org/markup-compatibility/2006" xmlns:a14="http://schemas.microsoft.com/office/drawing/2010/main">
            <mc:Choice Requires="a14">
              <p:sp>
                <p:nvSpPr>
                  <p:cNvPr id="90" name="Title 1">
                    <a:extLst>
                      <a:ext uri="{FF2B5EF4-FFF2-40B4-BE49-F238E27FC236}">
                        <a16:creationId xmlns:a16="http://schemas.microsoft.com/office/drawing/2014/main" id="{64C1C4E8-85F2-B1F2-B587-B68480A0958E}"/>
                      </a:ext>
                    </a:extLst>
                  </p:cNvPr>
                  <p:cNvSpPr txBox="1">
                    <a:spLocks/>
                  </p:cNvSpPr>
                  <p:nvPr/>
                </p:nvSpPr>
                <p:spPr>
                  <a:xfrm>
                    <a:off x="7416300" y="4110628"/>
                    <a:ext cx="1647690" cy="1121817"/>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ctrlPr>
                            </m:dPr>
                            <m:e>
                              <m:m>
                                <m:mPr>
                                  <m:mcs>
                                    <m:mc>
                                      <m:mcPr>
                                        <m:count m:val="3"/>
                                        <m:mcJc m:val="center"/>
                                      </m:mcPr>
                                    </m:mc>
                                  </m:mcs>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mPr>
                                <m:mr>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t>𝑪</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𝟏𝟏</m:t>
                                        </m:r>
                                      </m:sub>
                                    </m:sSub>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t>𝑪</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𝒏</m:t>
                                        </m:r>
                                      </m:sub>
                                    </m:sSub>
                                  </m:e>
                                </m:mr>
                                <m:mr>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mr>
                                <m:mr>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t>𝑪</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𝒎</m:t>
                                        </m:r>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𝟏</m:t>
                                        </m:r>
                                      </m:sub>
                                    </m:sSub>
                                  </m:e>
                                  <m:e>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m:t>
                                    </m:r>
                                  </m:e>
                                  <m:e>
                                    <m:sSub>
                                      <m:sSubPr>
                                        <m:ctrlP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ctrlPr>
                                      </m:sSubPr>
                                      <m:e>
                                        <m:r>
                                          <a:rPr kumimoji="0" lang="en-US" sz="1700" b="1" i="1" u="none" strike="noStrike" kern="1200" cap="none" spc="0" normalizeH="0" baseline="0" noProof="0" smtClean="0">
                                            <a:ln>
                                              <a:noFill/>
                                            </a:ln>
                                            <a:solidFill>
                                              <a:prstClr val="white"/>
                                            </a:solidFill>
                                            <a:effectLst/>
                                            <a:uLnTx/>
                                            <a:uFillTx/>
                                            <a:latin typeface="Cambria Math" panose="02040503050406030204" pitchFamily="18" charset="0"/>
                                            <a:ea typeface="+mj-ea"/>
                                            <a:cs typeface="+mj-cs"/>
                                          </a:rPr>
                                          <m:t>𝑪</m:t>
                                        </m:r>
                                      </m:e>
                                      <m:sub>
                                        <m:r>
                                          <a:rPr kumimoji="0" lang="en-US" sz="1700" b="1" i="1" u="none" strike="noStrike" kern="1200" cap="none" spc="0" normalizeH="0" baseline="0" noProof="0">
                                            <a:ln>
                                              <a:noFill/>
                                            </a:ln>
                                            <a:solidFill>
                                              <a:prstClr val="white"/>
                                            </a:solidFill>
                                            <a:effectLst/>
                                            <a:uLnTx/>
                                            <a:uFillTx/>
                                            <a:latin typeface="Cambria Math" panose="02040503050406030204" pitchFamily="18" charset="0"/>
                                            <a:ea typeface="+mj-ea"/>
                                            <a:cs typeface="+mj-cs"/>
                                          </a:rPr>
                                          <m:t>𝒎𝒏</m:t>
                                        </m:r>
                                      </m:sub>
                                    </m:sSub>
                                  </m:e>
                                </m:mr>
                              </m:m>
                            </m:e>
                          </m:d>
                        </m:oMath>
                      </m:oMathPara>
                    </a14:m>
                    <a:endParaRPr kumimoji="0" lang="en-US" sz="1700" b="1" i="0" u="none" strike="noStrike" kern="1200" cap="none" spc="0" normalizeH="0" baseline="0" noProof="0" dirty="0">
                      <a:ln>
                        <a:noFill/>
                      </a:ln>
                      <a:solidFill>
                        <a:prstClr val="white"/>
                      </a:solidFill>
                      <a:effectLst/>
                      <a:uLnTx/>
                      <a:uFillTx/>
                      <a:latin typeface="Outfit" pitchFamily="2" charset="0"/>
                      <a:ea typeface="+mj-ea"/>
                      <a:cs typeface="+mj-cs"/>
                    </a:endParaRPr>
                  </a:p>
                </p:txBody>
              </p:sp>
            </mc:Choice>
            <mc:Fallback xmlns="">
              <p:sp>
                <p:nvSpPr>
                  <p:cNvPr id="90" name="Title 1">
                    <a:extLst>
                      <a:ext uri="{FF2B5EF4-FFF2-40B4-BE49-F238E27FC236}">
                        <a16:creationId xmlns:a16="http://schemas.microsoft.com/office/drawing/2014/main" id="{64C1C4E8-85F2-B1F2-B587-B68480A0958E}"/>
                      </a:ext>
                    </a:extLst>
                  </p:cNvPr>
                  <p:cNvSpPr txBox="1">
                    <a:spLocks noRot="1" noChangeAspect="1" noMove="1" noResize="1" noEditPoints="1" noAdjustHandles="1" noChangeArrowheads="1" noChangeShapeType="1" noTextEdit="1"/>
                  </p:cNvSpPr>
                  <p:nvPr/>
                </p:nvSpPr>
                <p:spPr>
                  <a:xfrm>
                    <a:off x="7416300" y="4110628"/>
                    <a:ext cx="1647690" cy="1121817"/>
                  </a:xfrm>
                  <a:prstGeom prst="rect">
                    <a:avLst/>
                  </a:prstGeom>
                  <a:blipFill>
                    <a:blip r:embed="rId9"/>
                    <a:stretch>
                      <a:fillRect/>
                    </a:stretch>
                  </a:blipFill>
                </p:spPr>
                <p:txBody>
                  <a:bodyPr/>
                  <a:lstStyle/>
                  <a:p>
                    <a:r>
                      <a:rPr lang="en-US">
                        <a:noFill/>
                      </a:rPr>
                      <a:t> </a:t>
                    </a:r>
                  </a:p>
                </p:txBody>
              </p:sp>
            </mc:Fallback>
          </mc:AlternateContent>
          <p:pic>
            <p:nvPicPr>
              <p:cNvPr id="92" name="Picture 91">
                <a:extLst>
                  <a:ext uri="{FF2B5EF4-FFF2-40B4-BE49-F238E27FC236}">
                    <a16:creationId xmlns:a16="http://schemas.microsoft.com/office/drawing/2014/main" id="{1A394EB6-6C55-1557-BEC0-6C39F9477785}"/>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10098022" y="4066241"/>
                <a:ext cx="1395632" cy="1395632"/>
              </a:xfrm>
              <a:prstGeom prst="rect">
                <a:avLst/>
              </a:prstGeom>
            </p:spPr>
          </p:pic>
          <p:sp>
            <p:nvSpPr>
              <p:cNvPr id="93" name="Arrow: Right 92">
                <a:extLst>
                  <a:ext uri="{FF2B5EF4-FFF2-40B4-BE49-F238E27FC236}">
                    <a16:creationId xmlns:a16="http://schemas.microsoft.com/office/drawing/2014/main" id="{AC69D9BF-7FA9-458A-E5B3-2E208175585E}"/>
                  </a:ext>
                </a:extLst>
              </p:cNvPr>
              <p:cNvSpPr/>
              <p:nvPr/>
            </p:nvSpPr>
            <p:spPr>
              <a:xfrm>
                <a:off x="9236021" y="4639004"/>
                <a:ext cx="567319" cy="371755"/>
              </a:xfrm>
              <a:prstGeom prst="rightArrow">
                <a:avLst>
                  <a:gd name="adj1" fmla="val 21211"/>
                  <a:gd name="adj2" fmla="val 7267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892745CE-25CB-FA3C-FB54-D1D2D7E38278}"/>
                  </a:ext>
                </a:extLst>
              </p:cNvPr>
              <p:cNvSpPr txBox="1"/>
              <p:nvPr/>
            </p:nvSpPr>
            <p:spPr>
              <a:xfrm>
                <a:off x="9696405" y="5299084"/>
                <a:ext cx="2165148" cy="398764"/>
              </a:xfrm>
              <a:prstGeom prst="rect">
                <a:avLst/>
              </a:prstGeom>
              <a:noFill/>
            </p:spPr>
            <p:txBody>
              <a:bodyPr wrap="square">
                <a:spAutoFit/>
              </a:body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Cambria Math" panose="02040503050406030204" pitchFamily="18" charset="0"/>
                    <a:cs typeface="+mn-cs"/>
                  </a:rPr>
                  <a:t>Machine Learning</a:t>
                </a:r>
              </a:p>
            </p:txBody>
          </p:sp>
          <p:sp>
            <p:nvSpPr>
              <p:cNvPr id="95" name="Arrow: Right 94">
                <a:extLst>
                  <a:ext uri="{FF2B5EF4-FFF2-40B4-BE49-F238E27FC236}">
                    <a16:creationId xmlns:a16="http://schemas.microsoft.com/office/drawing/2014/main" id="{73A3F1BC-F379-4FBA-C747-B362C3097311}"/>
                  </a:ext>
                </a:extLst>
              </p:cNvPr>
              <p:cNvSpPr/>
              <p:nvPr/>
            </p:nvSpPr>
            <p:spPr>
              <a:xfrm>
                <a:off x="6734836" y="4639004"/>
                <a:ext cx="567319" cy="371755"/>
              </a:xfrm>
              <a:prstGeom prst="rightArrow">
                <a:avLst>
                  <a:gd name="adj1" fmla="val 21211"/>
                  <a:gd name="adj2" fmla="val 7267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8" name="TextBox 317">
              <a:extLst>
                <a:ext uri="{FF2B5EF4-FFF2-40B4-BE49-F238E27FC236}">
                  <a16:creationId xmlns:a16="http://schemas.microsoft.com/office/drawing/2014/main" id="{BA5F36D4-324E-6111-1837-311D1F0F59E8}"/>
                </a:ext>
              </a:extLst>
            </p:cNvPr>
            <p:cNvSpPr txBox="1"/>
            <p:nvPr/>
          </p:nvSpPr>
          <p:spPr>
            <a:xfrm>
              <a:off x="4209109" y="4000942"/>
              <a:ext cx="77592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Features Extracted using DCT</a:t>
              </a:r>
            </a:p>
          </p:txBody>
        </p:sp>
      </p:grpSp>
    </p:spTree>
    <p:extLst>
      <p:ext uri="{BB962C8B-B14F-4D97-AF65-F5344CB8AC3E}">
        <p14:creationId xmlns:p14="http://schemas.microsoft.com/office/powerpoint/2010/main" val="16930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2"/>
                                        </p:tgtEl>
                                      </p:cBhvr>
                                    </p:animEffect>
                                    <p:set>
                                      <p:cBhvr>
                                        <p:cTn id="7" dur="1" fill="hold">
                                          <p:stCondLst>
                                            <p:cond delay="499"/>
                                          </p:stCondLst>
                                        </p:cTn>
                                        <p:tgtEl>
                                          <p:spTgt spid="8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600" fill="hold"/>
                                        <p:tgtEl>
                                          <p:spTgt spid="26"/>
                                        </p:tgtEl>
                                        <p:attrNameLst>
                                          <p:attrName>fillcolor</p:attrName>
                                        </p:attrNameLst>
                                      </p:cBhvr>
                                      <p:to>
                                        <a:schemeClr val="accent2"/>
                                      </p:to>
                                    </p:animClr>
                                    <p:set>
                                      <p:cBhvr>
                                        <p:cTn id="12" dur="600" fill="hold"/>
                                        <p:tgtEl>
                                          <p:spTgt spid="26"/>
                                        </p:tgtEl>
                                        <p:attrNameLst>
                                          <p:attrName>fill.type</p:attrName>
                                        </p:attrNameLst>
                                      </p:cBhvr>
                                      <p:to>
                                        <p:strVal val="solid"/>
                                      </p:to>
                                    </p:set>
                                    <p:set>
                                      <p:cBhvr>
                                        <p:cTn id="13" dur="600" fill="hold"/>
                                        <p:tgtEl>
                                          <p:spTgt spid="26"/>
                                        </p:tgtEl>
                                        <p:attrNameLst>
                                          <p:attrName>fill.on</p:attrName>
                                        </p:attrNameLst>
                                      </p:cBhvr>
                                      <p:to>
                                        <p:strVal val="true"/>
                                      </p:to>
                                    </p:set>
                                  </p:childTnLst>
                                </p:cTn>
                              </p:par>
                              <p:par>
                                <p:cTn id="14" presetID="1" presetClass="emph" presetSubtype="2" fill="hold" nodeType="withEffect">
                                  <p:stCondLst>
                                    <p:cond delay="0"/>
                                  </p:stCondLst>
                                  <p:childTnLst>
                                    <p:animClr clrSpc="rgb" dir="cw">
                                      <p:cBhvr>
                                        <p:cTn id="15" dur="600" fill="hold"/>
                                        <p:tgtEl>
                                          <p:spTgt spid="39"/>
                                        </p:tgtEl>
                                        <p:attrNameLst>
                                          <p:attrName>fillcolor</p:attrName>
                                        </p:attrNameLst>
                                      </p:cBhvr>
                                      <p:to>
                                        <a:schemeClr val="accent2"/>
                                      </p:to>
                                    </p:animClr>
                                    <p:set>
                                      <p:cBhvr>
                                        <p:cTn id="16" dur="600" fill="hold"/>
                                        <p:tgtEl>
                                          <p:spTgt spid="39"/>
                                        </p:tgtEl>
                                        <p:attrNameLst>
                                          <p:attrName>fill.type</p:attrName>
                                        </p:attrNameLst>
                                      </p:cBhvr>
                                      <p:to>
                                        <p:strVal val="solid"/>
                                      </p:to>
                                    </p:set>
                                    <p:set>
                                      <p:cBhvr>
                                        <p:cTn id="17" dur="600" fill="hold"/>
                                        <p:tgtEl>
                                          <p:spTgt spid="39"/>
                                        </p:tgtEl>
                                        <p:attrNameLst>
                                          <p:attrName>fill.on</p:attrName>
                                        </p:attrNameLst>
                                      </p:cBhvr>
                                      <p:to>
                                        <p:strVal val="true"/>
                                      </p:to>
                                    </p:set>
                                  </p:childTnLst>
                                </p:cTn>
                              </p:par>
                              <p:par>
                                <p:cTn id="18" presetID="1" presetClass="emph" presetSubtype="2" fill="hold" nodeType="withEffect">
                                  <p:stCondLst>
                                    <p:cond delay="0"/>
                                  </p:stCondLst>
                                  <p:childTnLst>
                                    <p:animClr clrSpc="rgb" dir="cw">
                                      <p:cBhvr>
                                        <p:cTn id="19" dur="600" fill="hold"/>
                                        <p:tgtEl>
                                          <p:spTgt spid="52"/>
                                        </p:tgtEl>
                                        <p:attrNameLst>
                                          <p:attrName>fillcolor</p:attrName>
                                        </p:attrNameLst>
                                      </p:cBhvr>
                                      <p:to>
                                        <a:schemeClr val="accent2"/>
                                      </p:to>
                                    </p:animClr>
                                    <p:set>
                                      <p:cBhvr>
                                        <p:cTn id="20" dur="600" fill="hold"/>
                                        <p:tgtEl>
                                          <p:spTgt spid="52"/>
                                        </p:tgtEl>
                                        <p:attrNameLst>
                                          <p:attrName>fill.type</p:attrName>
                                        </p:attrNameLst>
                                      </p:cBhvr>
                                      <p:to>
                                        <p:strVal val="solid"/>
                                      </p:to>
                                    </p:set>
                                    <p:set>
                                      <p:cBhvr>
                                        <p:cTn id="21" dur="600" fill="hold"/>
                                        <p:tgtEl>
                                          <p:spTgt spid="52"/>
                                        </p:tgtEl>
                                        <p:attrNameLst>
                                          <p:attrName>fill.on</p:attrName>
                                        </p:attrNameLst>
                                      </p:cBhvr>
                                      <p:to>
                                        <p:strVal val="true"/>
                                      </p:to>
                                    </p:set>
                                  </p:childTnLst>
                                </p:cTn>
                              </p:par>
                              <p:par>
                                <p:cTn id="22" presetID="19" presetClass="emph" presetSubtype="0" fill="hold" grpId="0" nodeType="withEffect">
                                  <p:stCondLst>
                                    <p:cond delay="0"/>
                                  </p:stCondLst>
                                  <p:childTnLst>
                                    <p:animClr clrSpc="rgb" dir="cw">
                                      <p:cBhvr override="childStyle">
                                        <p:cTn id="23" dur="500" fill="hold"/>
                                        <p:tgtEl>
                                          <p:spTgt spid="23"/>
                                        </p:tgtEl>
                                        <p:attrNameLst>
                                          <p:attrName>style.color</p:attrName>
                                        </p:attrNameLst>
                                      </p:cBhvr>
                                      <p:to>
                                        <a:schemeClr val="accent2"/>
                                      </p:to>
                                    </p:animClr>
                                    <p:animClr clrSpc="rgb" dir="cw">
                                      <p:cBhvr>
                                        <p:cTn id="24" dur="500" fill="hold"/>
                                        <p:tgtEl>
                                          <p:spTgt spid="23"/>
                                        </p:tgtEl>
                                        <p:attrNameLst>
                                          <p:attrName>fillcolor</p:attrName>
                                        </p:attrNameLst>
                                      </p:cBhvr>
                                      <p:to>
                                        <a:schemeClr val="accent2"/>
                                      </p:to>
                                    </p:animClr>
                                    <p:set>
                                      <p:cBhvr>
                                        <p:cTn id="25" dur="500" fill="hold"/>
                                        <p:tgtEl>
                                          <p:spTgt spid="23"/>
                                        </p:tgtEl>
                                        <p:attrNameLst>
                                          <p:attrName>fill.type</p:attrName>
                                        </p:attrNameLst>
                                      </p:cBhvr>
                                      <p:to>
                                        <p:strVal val="solid"/>
                                      </p:to>
                                    </p:set>
                                    <p:set>
                                      <p:cBhvr>
                                        <p:cTn id="26" dur="500" fill="hold"/>
                                        <p:tgtEl>
                                          <p:spTgt spid="23"/>
                                        </p:tgtEl>
                                        <p:attrNameLst>
                                          <p:attrName>fill.on</p:attrName>
                                        </p:attrNameLst>
                                      </p:cBhvr>
                                      <p:to>
                                        <p:strVal val="true"/>
                                      </p:to>
                                    </p:set>
                                  </p:childTnLst>
                                </p:cTn>
                              </p:par>
                              <p:par>
                                <p:cTn id="27" presetID="19" presetClass="emph" presetSubtype="0" fill="hold" grpId="0" nodeType="withEffect">
                                  <p:stCondLst>
                                    <p:cond delay="0"/>
                                  </p:stCondLst>
                                  <p:childTnLst>
                                    <p:animClr clrSpc="rgb" dir="cw">
                                      <p:cBhvr override="childStyle">
                                        <p:cTn id="28" dur="500" fill="hold"/>
                                        <p:tgtEl>
                                          <p:spTgt spid="40"/>
                                        </p:tgtEl>
                                        <p:attrNameLst>
                                          <p:attrName>style.color</p:attrName>
                                        </p:attrNameLst>
                                      </p:cBhvr>
                                      <p:to>
                                        <a:schemeClr val="accent2"/>
                                      </p:to>
                                    </p:animClr>
                                    <p:animClr clrSpc="rgb" dir="cw">
                                      <p:cBhvr>
                                        <p:cTn id="29" dur="500" fill="hold"/>
                                        <p:tgtEl>
                                          <p:spTgt spid="40"/>
                                        </p:tgtEl>
                                        <p:attrNameLst>
                                          <p:attrName>fillcolor</p:attrName>
                                        </p:attrNameLst>
                                      </p:cBhvr>
                                      <p:to>
                                        <a:schemeClr val="accent2"/>
                                      </p:to>
                                    </p:animClr>
                                    <p:set>
                                      <p:cBhvr>
                                        <p:cTn id="30" dur="500" fill="hold"/>
                                        <p:tgtEl>
                                          <p:spTgt spid="40"/>
                                        </p:tgtEl>
                                        <p:attrNameLst>
                                          <p:attrName>fill.type</p:attrName>
                                        </p:attrNameLst>
                                      </p:cBhvr>
                                      <p:to>
                                        <p:strVal val="solid"/>
                                      </p:to>
                                    </p:set>
                                    <p:set>
                                      <p:cBhvr>
                                        <p:cTn id="31" dur="500" fill="hold"/>
                                        <p:tgtEl>
                                          <p:spTgt spid="40"/>
                                        </p:tgtEl>
                                        <p:attrNameLst>
                                          <p:attrName>fill.on</p:attrName>
                                        </p:attrNameLst>
                                      </p:cBhvr>
                                      <p:to>
                                        <p:strVal val="true"/>
                                      </p:to>
                                    </p:set>
                                  </p:childTnLst>
                                </p:cTn>
                              </p:par>
                              <p:par>
                                <p:cTn id="32" presetID="19" presetClass="emph" presetSubtype="0" fill="hold" grpId="0" nodeType="withEffect">
                                  <p:stCondLst>
                                    <p:cond delay="0"/>
                                  </p:stCondLst>
                                  <p:childTnLst>
                                    <p:animClr clrSpc="rgb" dir="cw">
                                      <p:cBhvr override="childStyle">
                                        <p:cTn id="33" dur="500" fill="hold"/>
                                        <p:tgtEl>
                                          <p:spTgt spid="49"/>
                                        </p:tgtEl>
                                        <p:attrNameLst>
                                          <p:attrName>style.color</p:attrName>
                                        </p:attrNameLst>
                                      </p:cBhvr>
                                      <p:to>
                                        <a:schemeClr val="accent2"/>
                                      </p:to>
                                    </p:animClr>
                                    <p:animClr clrSpc="rgb" dir="cw">
                                      <p:cBhvr>
                                        <p:cTn id="34" dur="500" fill="hold"/>
                                        <p:tgtEl>
                                          <p:spTgt spid="49"/>
                                        </p:tgtEl>
                                        <p:attrNameLst>
                                          <p:attrName>fillcolor</p:attrName>
                                        </p:attrNameLst>
                                      </p:cBhvr>
                                      <p:to>
                                        <a:schemeClr val="accent2"/>
                                      </p:to>
                                    </p:animClr>
                                    <p:set>
                                      <p:cBhvr>
                                        <p:cTn id="35" dur="500" fill="hold"/>
                                        <p:tgtEl>
                                          <p:spTgt spid="49"/>
                                        </p:tgtEl>
                                        <p:attrNameLst>
                                          <p:attrName>fill.type</p:attrName>
                                        </p:attrNameLst>
                                      </p:cBhvr>
                                      <p:to>
                                        <p:strVal val="solid"/>
                                      </p:to>
                                    </p:set>
                                    <p:set>
                                      <p:cBhvr>
                                        <p:cTn id="36" dur="500" fill="hold"/>
                                        <p:tgtEl>
                                          <p:spTgt spid="49"/>
                                        </p:tgtEl>
                                        <p:attrNameLst>
                                          <p:attrName>fill.on</p:attrName>
                                        </p:attrNameLst>
                                      </p:cBhvr>
                                      <p:to>
                                        <p:strVal val="true"/>
                                      </p:to>
                                    </p:set>
                                  </p:childTnLst>
                                </p:cTn>
                              </p:par>
                            </p:childTnLst>
                          </p:cTn>
                        </p:par>
                        <p:par>
                          <p:cTn id="37" fill="hold">
                            <p:stCondLst>
                              <p:cond delay="600"/>
                            </p:stCondLst>
                            <p:childTnLst>
                              <p:par>
                                <p:cTn id="38" presetID="19" presetClass="emph" presetSubtype="0" fill="hold" grpId="0" nodeType="afterEffect">
                                  <p:stCondLst>
                                    <p:cond delay="0"/>
                                  </p:stCondLst>
                                  <p:childTnLst>
                                    <p:animClr clrSpc="rgb" dir="cw">
                                      <p:cBhvr override="childStyle">
                                        <p:cTn id="39" dur="500" fill="hold"/>
                                        <p:tgtEl>
                                          <p:spTgt spid="25"/>
                                        </p:tgtEl>
                                        <p:attrNameLst>
                                          <p:attrName>style.color</p:attrName>
                                        </p:attrNameLst>
                                      </p:cBhvr>
                                      <p:to>
                                        <a:schemeClr val="accent2"/>
                                      </p:to>
                                    </p:animClr>
                                    <p:animClr clrSpc="rgb" dir="cw">
                                      <p:cBhvr>
                                        <p:cTn id="40" dur="500" fill="hold"/>
                                        <p:tgtEl>
                                          <p:spTgt spid="25"/>
                                        </p:tgtEl>
                                        <p:attrNameLst>
                                          <p:attrName>fillcolor</p:attrName>
                                        </p:attrNameLst>
                                      </p:cBhvr>
                                      <p:to>
                                        <a:schemeClr val="accent2"/>
                                      </p:to>
                                    </p:animClr>
                                    <p:set>
                                      <p:cBhvr>
                                        <p:cTn id="41" dur="500" fill="hold"/>
                                        <p:tgtEl>
                                          <p:spTgt spid="25"/>
                                        </p:tgtEl>
                                        <p:attrNameLst>
                                          <p:attrName>fill.type</p:attrName>
                                        </p:attrNameLst>
                                      </p:cBhvr>
                                      <p:to>
                                        <p:strVal val="solid"/>
                                      </p:to>
                                    </p:set>
                                    <p:set>
                                      <p:cBhvr>
                                        <p:cTn id="42" dur="500" fill="hold"/>
                                        <p:tgtEl>
                                          <p:spTgt spid="25"/>
                                        </p:tgtEl>
                                        <p:attrNameLst>
                                          <p:attrName>fill.on</p:attrName>
                                        </p:attrNameLst>
                                      </p:cBhvr>
                                      <p:to>
                                        <p:strVal val="true"/>
                                      </p:to>
                                    </p:set>
                                  </p:childTnLst>
                                </p:cTn>
                              </p:par>
                              <p:par>
                                <p:cTn id="43" presetID="19" presetClass="emph" presetSubtype="0" fill="hold" grpId="0" nodeType="withEffect">
                                  <p:stCondLst>
                                    <p:cond delay="0"/>
                                  </p:stCondLst>
                                  <p:childTnLst>
                                    <p:animClr clrSpc="rgb" dir="cw">
                                      <p:cBhvr override="childStyle">
                                        <p:cTn id="44" dur="500" fill="hold"/>
                                        <p:tgtEl>
                                          <p:spTgt spid="42"/>
                                        </p:tgtEl>
                                        <p:attrNameLst>
                                          <p:attrName>style.color</p:attrName>
                                        </p:attrNameLst>
                                      </p:cBhvr>
                                      <p:to>
                                        <a:schemeClr val="accent2"/>
                                      </p:to>
                                    </p:animClr>
                                    <p:animClr clrSpc="rgb" dir="cw">
                                      <p:cBhvr>
                                        <p:cTn id="45" dur="500" fill="hold"/>
                                        <p:tgtEl>
                                          <p:spTgt spid="42"/>
                                        </p:tgtEl>
                                        <p:attrNameLst>
                                          <p:attrName>fillcolor</p:attrName>
                                        </p:attrNameLst>
                                      </p:cBhvr>
                                      <p:to>
                                        <a:schemeClr val="accent2"/>
                                      </p:to>
                                    </p:animClr>
                                    <p:set>
                                      <p:cBhvr>
                                        <p:cTn id="46" dur="500" fill="hold"/>
                                        <p:tgtEl>
                                          <p:spTgt spid="42"/>
                                        </p:tgtEl>
                                        <p:attrNameLst>
                                          <p:attrName>fill.type</p:attrName>
                                        </p:attrNameLst>
                                      </p:cBhvr>
                                      <p:to>
                                        <p:strVal val="solid"/>
                                      </p:to>
                                    </p:set>
                                    <p:set>
                                      <p:cBhvr>
                                        <p:cTn id="47" dur="500" fill="hold"/>
                                        <p:tgtEl>
                                          <p:spTgt spid="42"/>
                                        </p:tgtEl>
                                        <p:attrNameLst>
                                          <p:attrName>fill.on</p:attrName>
                                        </p:attrNameLst>
                                      </p:cBhvr>
                                      <p:to>
                                        <p:strVal val="true"/>
                                      </p:to>
                                    </p:set>
                                  </p:childTnLst>
                                </p:cTn>
                              </p:par>
                              <p:par>
                                <p:cTn id="48" presetID="19" presetClass="emph" presetSubtype="0" fill="hold" grpId="0" nodeType="withEffect">
                                  <p:stCondLst>
                                    <p:cond delay="0"/>
                                  </p:stCondLst>
                                  <p:childTnLst>
                                    <p:animClr clrSpc="rgb" dir="cw">
                                      <p:cBhvr override="childStyle">
                                        <p:cTn id="49" dur="500" fill="hold"/>
                                        <p:tgtEl>
                                          <p:spTgt spid="51"/>
                                        </p:tgtEl>
                                        <p:attrNameLst>
                                          <p:attrName>style.color</p:attrName>
                                        </p:attrNameLst>
                                      </p:cBhvr>
                                      <p:to>
                                        <a:schemeClr val="accent2"/>
                                      </p:to>
                                    </p:animClr>
                                    <p:animClr clrSpc="rgb" dir="cw">
                                      <p:cBhvr>
                                        <p:cTn id="50" dur="500" fill="hold"/>
                                        <p:tgtEl>
                                          <p:spTgt spid="51"/>
                                        </p:tgtEl>
                                        <p:attrNameLst>
                                          <p:attrName>fillcolor</p:attrName>
                                        </p:attrNameLst>
                                      </p:cBhvr>
                                      <p:to>
                                        <a:schemeClr val="accent2"/>
                                      </p:to>
                                    </p:animClr>
                                    <p:set>
                                      <p:cBhvr>
                                        <p:cTn id="51" dur="500" fill="hold"/>
                                        <p:tgtEl>
                                          <p:spTgt spid="51"/>
                                        </p:tgtEl>
                                        <p:attrNameLst>
                                          <p:attrName>fill.type</p:attrName>
                                        </p:attrNameLst>
                                      </p:cBhvr>
                                      <p:to>
                                        <p:strVal val="solid"/>
                                      </p:to>
                                    </p:set>
                                    <p:set>
                                      <p:cBhvr>
                                        <p:cTn id="52" dur="500" fill="hold"/>
                                        <p:tgtEl>
                                          <p:spTgt spid="51"/>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fade">
                                      <p:cBhvr>
                                        <p:cTn id="57" dur="500"/>
                                        <p:tgtEl>
                                          <p:spTgt spid="68"/>
                                        </p:tgtEl>
                                      </p:cBhvr>
                                    </p:animEffect>
                                  </p:childTnLst>
                                </p:cTn>
                              </p:par>
                              <p:par>
                                <p:cTn id="58" presetID="10"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par>
                                <p:cTn id="61" presetID="10" presetClass="entr" presetSubtype="0"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500"/>
                                        <p:tgtEl>
                                          <p:spTgt spid="6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fade">
                                      <p:cBhvr>
                                        <p:cTn id="69" dur="500"/>
                                        <p:tgtEl>
                                          <p:spTgt spid="6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nodeType="withEffect">
                                  <p:stCondLst>
                                    <p:cond delay="0"/>
                                  </p:stCondLst>
                                  <p:childTnLst>
                                    <p:set>
                                      <p:cBhvr>
                                        <p:cTn id="79" dur="1" fill="hold">
                                          <p:stCondLst>
                                            <p:cond delay="0"/>
                                          </p:stCondLst>
                                        </p:cTn>
                                        <p:tgtEl>
                                          <p:spTgt spid="75"/>
                                        </p:tgtEl>
                                        <p:attrNameLst>
                                          <p:attrName>style.visibility</p:attrName>
                                        </p:attrNameLst>
                                      </p:cBhvr>
                                      <p:to>
                                        <p:strVal val="visible"/>
                                      </p:to>
                                    </p:set>
                                    <p:animEffect transition="in" filter="fade">
                                      <p:cBhvr>
                                        <p:cTn id="80" dur="500"/>
                                        <p:tgtEl>
                                          <p:spTgt spid="75"/>
                                        </p:tgtEl>
                                      </p:cBhvr>
                                    </p:animEffect>
                                  </p:childTnLst>
                                </p:cTn>
                              </p:par>
                              <p:par>
                                <p:cTn id="81" presetID="10" presetClass="entr" presetSubtype="0" fill="hold" nodeType="with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par>
                                <p:cTn id="84" presetID="10" presetClass="entr" presetSubtype="0" fill="hold"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par>
                                <p:cTn id="92" presetID="10"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500"/>
                                        <p:tgtEl>
                                          <p:spTgt spid="7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19"/>
                                        </p:tgtEl>
                                        <p:attrNameLst>
                                          <p:attrName>style.visibility</p:attrName>
                                        </p:attrNameLst>
                                      </p:cBhvr>
                                      <p:to>
                                        <p:strVal val="visible"/>
                                      </p:to>
                                    </p:set>
                                    <p:animEffect transition="in" filter="fade">
                                      <p:cBhvr>
                                        <p:cTn id="99" dur="500"/>
                                        <p:tgtEl>
                                          <p:spTgt spid="31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7" grpId="0"/>
      <p:bldP spid="71" grpId="0"/>
      <p:bldP spid="69" grpId="0"/>
      <p:bldP spid="23" grpId="0" animBg="1"/>
      <p:bldP spid="40" grpId="0" animBg="1"/>
      <p:bldP spid="25" grpId="0" animBg="1"/>
      <p:bldP spid="51" grpId="0" animBg="1"/>
      <p:bldP spid="42" grpId="0" animBg="1"/>
      <p:bldP spid="13" grpId="0"/>
      <p:bldP spid="49" grpId="0" animBg="1"/>
      <p:bldP spid="82"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7BA92836-8689-380A-49F0-501445D04CFD}"/>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CB2E6889-8B9F-7D3B-A46B-4C4548586C2A}"/>
              </a:ext>
            </a:extLst>
          </p:cNvPr>
          <p:cNvSpPr txBox="1"/>
          <p:nvPr/>
        </p:nvSpPr>
        <p:spPr>
          <a:xfrm>
            <a:off x="306994" y="-110040"/>
            <a:ext cx="11578012" cy="2181687"/>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Proposed Solutions: CNN</a:t>
            </a:r>
          </a:p>
          <a:p>
            <a:pPr marL="0" marR="0" lvl="0" indent="0" algn="ctr" defTabSz="609630" rtl="0" eaLnBrk="1" fontAlgn="auto" latinLnBrk="0" hangingPunct="1">
              <a:lnSpc>
                <a:spcPts val="9112"/>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87" name="TextBox 186">
            <a:extLst>
              <a:ext uri="{FF2B5EF4-FFF2-40B4-BE49-F238E27FC236}">
                <a16:creationId xmlns:a16="http://schemas.microsoft.com/office/drawing/2014/main" id="{00BE508E-71E2-F9D4-E52E-913B563E0ED2}"/>
              </a:ext>
            </a:extLst>
          </p:cNvPr>
          <p:cNvSpPr txBox="1"/>
          <p:nvPr/>
        </p:nvSpPr>
        <p:spPr>
          <a:xfrm>
            <a:off x="1585028" y="1383989"/>
            <a:ext cx="1150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Input Layer</a:t>
            </a:r>
          </a:p>
        </p:txBody>
      </p:sp>
      <p:sp>
        <p:nvSpPr>
          <p:cNvPr id="188" name="Rectangle: Rounded Corners 187">
            <a:extLst>
              <a:ext uri="{FF2B5EF4-FFF2-40B4-BE49-F238E27FC236}">
                <a16:creationId xmlns:a16="http://schemas.microsoft.com/office/drawing/2014/main" id="{6DB265B2-7923-5A77-03EA-2FF7E7524C16}"/>
              </a:ext>
            </a:extLst>
          </p:cNvPr>
          <p:cNvSpPr/>
          <p:nvPr/>
        </p:nvSpPr>
        <p:spPr>
          <a:xfrm>
            <a:off x="498869" y="2380020"/>
            <a:ext cx="1452338" cy="91314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Rectangle: Rounded Corners 188">
            <a:extLst>
              <a:ext uri="{FF2B5EF4-FFF2-40B4-BE49-F238E27FC236}">
                <a16:creationId xmlns:a16="http://schemas.microsoft.com/office/drawing/2014/main" id="{83652953-96C6-635C-6999-92BA5D3AE548}"/>
              </a:ext>
            </a:extLst>
          </p:cNvPr>
          <p:cNvSpPr/>
          <p:nvPr/>
        </p:nvSpPr>
        <p:spPr>
          <a:xfrm>
            <a:off x="2324025" y="2380020"/>
            <a:ext cx="1462182" cy="91314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Rectangle: Rounded Corners 190">
            <a:extLst>
              <a:ext uri="{FF2B5EF4-FFF2-40B4-BE49-F238E27FC236}">
                <a16:creationId xmlns:a16="http://schemas.microsoft.com/office/drawing/2014/main" id="{D73D547B-C90A-D973-49A6-79163CAA9F60}"/>
              </a:ext>
            </a:extLst>
          </p:cNvPr>
          <p:cNvSpPr/>
          <p:nvPr/>
        </p:nvSpPr>
        <p:spPr>
          <a:xfrm>
            <a:off x="310208" y="1082693"/>
            <a:ext cx="3802325" cy="5416491"/>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Oval 195">
            <a:extLst>
              <a:ext uri="{FF2B5EF4-FFF2-40B4-BE49-F238E27FC236}">
                <a16:creationId xmlns:a16="http://schemas.microsoft.com/office/drawing/2014/main" id="{CDB1FDCD-B18B-4E8C-9CFA-D0E5EA1BDB1F}"/>
              </a:ext>
            </a:extLst>
          </p:cNvPr>
          <p:cNvSpPr/>
          <p:nvPr/>
        </p:nvSpPr>
        <p:spPr>
          <a:xfrm rot="5400000">
            <a:off x="2411517" y="552661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a:extLst>
              <a:ext uri="{FF2B5EF4-FFF2-40B4-BE49-F238E27FC236}">
                <a16:creationId xmlns:a16="http://schemas.microsoft.com/office/drawing/2014/main" id="{A10D6B20-8E97-DDA5-0D7B-44670DD8D824}"/>
              </a:ext>
            </a:extLst>
          </p:cNvPr>
          <p:cNvSpPr/>
          <p:nvPr/>
        </p:nvSpPr>
        <p:spPr>
          <a:xfrm rot="5400000">
            <a:off x="1771554" y="552661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Oval 191">
            <a:extLst>
              <a:ext uri="{FF2B5EF4-FFF2-40B4-BE49-F238E27FC236}">
                <a16:creationId xmlns:a16="http://schemas.microsoft.com/office/drawing/2014/main" id="{EAFDF45A-6689-8DD8-EAC4-0333C6360327}"/>
              </a:ext>
            </a:extLst>
          </p:cNvPr>
          <p:cNvSpPr/>
          <p:nvPr/>
        </p:nvSpPr>
        <p:spPr>
          <a:xfrm rot="5400000">
            <a:off x="3051480"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Oval 192">
            <a:extLst>
              <a:ext uri="{FF2B5EF4-FFF2-40B4-BE49-F238E27FC236}">
                <a16:creationId xmlns:a16="http://schemas.microsoft.com/office/drawing/2014/main" id="{9ADC9AE7-4060-B052-8978-15E354C4E58A}"/>
              </a:ext>
            </a:extLst>
          </p:cNvPr>
          <p:cNvSpPr/>
          <p:nvPr/>
        </p:nvSpPr>
        <p:spPr>
          <a:xfrm rot="5400000">
            <a:off x="2411517"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Oval 193">
            <a:extLst>
              <a:ext uri="{FF2B5EF4-FFF2-40B4-BE49-F238E27FC236}">
                <a16:creationId xmlns:a16="http://schemas.microsoft.com/office/drawing/2014/main" id="{8A26BBFA-8564-74C6-6A9B-580586C73283}"/>
              </a:ext>
            </a:extLst>
          </p:cNvPr>
          <p:cNvSpPr/>
          <p:nvPr/>
        </p:nvSpPr>
        <p:spPr>
          <a:xfrm rot="5400000">
            <a:off x="1771553"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Oval 194">
            <a:extLst>
              <a:ext uri="{FF2B5EF4-FFF2-40B4-BE49-F238E27FC236}">
                <a16:creationId xmlns:a16="http://schemas.microsoft.com/office/drawing/2014/main" id="{7FAFBD66-4602-77D4-EDCE-1C0CBA6BA97B}"/>
              </a:ext>
            </a:extLst>
          </p:cNvPr>
          <p:cNvSpPr/>
          <p:nvPr/>
        </p:nvSpPr>
        <p:spPr>
          <a:xfrm rot="5400000">
            <a:off x="1131591" y="453203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a:extLst>
              <a:ext uri="{FF2B5EF4-FFF2-40B4-BE49-F238E27FC236}">
                <a16:creationId xmlns:a16="http://schemas.microsoft.com/office/drawing/2014/main" id="{CC4E1524-1D56-7117-42E6-EF151239D8C2}"/>
              </a:ext>
            </a:extLst>
          </p:cNvPr>
          <p:cNvSpPr/>
          <p:nvPr/>
        </p:nvSpPr>
        <p:spPr>
          <a:xfrm rot="5400000">
            <a:off x="3053380" y="3749857"/>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a:extLst>
              <a:ext uri="{FF2B5EF4-FFF2-40B4-BE49-F238E27FC236}">
                <a16:creationId xmlns:a16="http://schemas.microsoft.com/office/drawing/2014/main" id="{52710F1E-9C4E-0DDD-5064-3D305BF0BE3D}"/>
              </a:ext>
            </a:extLst>
          </p:cNvPr>
          <p:cNvSpPr/>
          <p:nvPr/>
        </p:nvSpPr>
        <p:spPr>
          <a:xfrm rot="5400000">
            <a:off x="2413418" y="3749858"/>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Oval 199">
            <a:extLst>
              <a:ext uri="{FF2B5EF4-FFF2-40B4-BE49-F238E27FC236}">
                <a16:creationId xmlns:a16="http://schemas.microsoft.com/office/drawing/2014/main" id="{71A3EC50-3235-D16F-353D-A17562D6C4C8}"/>
              </a:ext>
            </a:extLst>
          </p:cNvPr>
          <p:cNvSpPr/>
          <p:nvPr/>
        </p:nvSpPr>
        <p:spPr>
          <a:xfrm rot="5400000">
            <a:off x="1773453" y="374985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Oval 200">
            <a:extLst>
              <a:ext uri="{FF2B5EF4-FFF2-40B4-BE49-F238E27FC236}">
                <a16:creationId xmlns:a16="http://schemas.microsoft.com/office/drawing/2014/main" id="{E93BDC67-D5DA-A2AE-6847-E92477E32EA5}"/>
              </a:ext>
            </a:extLst>
          </p:cNvPr>
          <p:cNvSpPr/>
          <p:nvPr/>
        </p:nvSpPr>
        <p:spPr>
          <a:xfrm rot="5400000">
            <a:off x="1133492" y="3749859"/>
            <a:ext cx="497375" cy="497375"/>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ectangle: Rounded Corners 201">
            <a:extLst>
              <a:ext uri="{FF2B5EF4-FFF2-40B4-BE49-F238E27FC236}">
                <a16:creationId xmlns:a16="http://schemas.microsoft.com/office/drawing/2014/main" id="{0878FD0C-2F95-F7AF-598F-96DA7F13FBEF}"/>
              </a:ext>
            </a:extLst>
          </p:cNvPr>
          <p:cNvSpPr/>
          <p:nvPr/>
        </p:nvSpPr>
        <p:spPr>
          <a:xfrm>
            <a:off x="1615102" y="1266800"/>
            <a:ext cx="1133536" cy="810068"/>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TextBox 202">
            <a:extLst>
              <a:ext uri="{FF2B5EF4-FFF2-40B4-BE49-F238E27FC236}">
                <a16:creationId xmlns:a16="http://schemas.microsoft.com/office/drawing/2014/main" id="{FE564F62-B33A-8679-F8FF-CC541B6E33FD}"/>
              </a:ext>
            </a:extLst>
          </p:cNvPr>
          <p:cNvSpPr txBox="1"/>
          <p:nvPr/>
        </p:nvSpPr>
        <p:spPr>
          <a:xfrm>
            <a:off x="498869" y="2513426"/>
            <a:ext cx="145233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Convolution Layer</a:t>
            </a:r>
          </a:p>
        </p:txBody>
      </p:sp>
      <p:sp>
        <p:nvSpPr>
          <p:cNvPr id="204" name="TextBox 203">
            <a:extLst>
              <a:ext uri="{FF2B5EF4-FFF2-40B4-BE49-F238E27FC236}">
                <a16:creationId xmlns:a16="http://schemas.microsoft.com/office/drawing/2014/main" id="{C87BCD29-FAFD-4918-4FA0-B23CEB804C50}"/>
              </a:ext>
            </a:extLst>
          </p:cNvPr>
          <p:cNvSpPr txBox="1"/>
          <p:nvPr/>
        </p:nvSpPr>
        <p:spPr>
          <a:xfrm>
            <a:off x="2324023" y="2513426"/>
            <a:ext cx="1462184"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Pooling Layer</a:t>
            </a:r>
          </a:p>
        </p:txBody>
      </p:sp>
      <p:sp>
        <p:nvSpPr>
          <p:cNvPr id="3" name="Rectangle: Rounded Corners 2">
            <a:extLst>
              <a:ext uri="{FF2B5EF4-FFF2-40B4-BE49-F238E27FC236}">
                <a16:creationId xmlns:a16="http://schemas.microsoft.com/office/drawing/2014/main" id="{C6AA5175-9107-1CA3-44A9-F1EFCE132620}"/>
              </a:ext>
            </a:extLst>
          </p:cNvPr>
          <p:cNvSpPr/>
          <p:nvPr/>
        </p:nvSpPr>
        <p:spPr>
          <a:xfrm>
            <a:off x="4245206" y="3998545"/>
            <a:ext cx="7725323" cy="2500640"/>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2" name="Group 101">
            <a:extLst>
              <a:ext uri="{FF2B5EF4-FFF2-40B4-BE49-F238E27FC236}">
                <a16:creationId xmlns:a16="http://schemas.microsoft.com/office/drawing/2014/main" id="{261FA199-97F1-F810-BFBD-A832F3C3B9B0}"/>
              </a:ext>
            </a:extLst>
          </p:cNvPr>
          <p:cNvGrpSpPr/>
          <p:nvPr/>
        </p:nvGrpSpPr>
        <p:grpSpPr>
          <a:xfrm>
            <a:off x="4245206" y="1082694"/>
            <a:ext cx="7725323" cy="2804218"/>
            <a:chOff x="4245206" y="1082694"/>
            <a:chExt cx="7725323" cy="2804218"/>
          </a:xfrm>
        </p:grpSpPr>
        <p:sp>
          <p:nvSpPr>
            <p:cNvPr id="8" name="TextBox 7">
              <a:extLst>
                <a:ext uri="{FF2B5EF4-FFF2-40B4-BE49-F238E27FC236}">
                  <a16:creationId xmlns:a16="http://schemas.microsoft.com/office/drawing/2014/main" id="{83856766-D40D-9019-E7B7-8AC678B59A49}"/>
                </a:ext>
              </a:extLst>
            </p:cNvPr>
            <p:cNvSpPr txBox="1"/>
            <p:nvPr/>
          </p:nvSpPr>
          <p:spPr>
            <a:xfrm>
              <a:off x="4588841" y="2560306"/>
              <a:ext cx="203534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Deep Learning model that processes grid data like images.</a:t>
              </a:r>
            </a:p>
          </p:txBody>
        </p:sp>
        <p:sp>
          <p:nvSpPr>
            <p:cNvPr id="63" name="TextBox 62">
              <a:extLst>
                <a:ext uri="{FF2B5EF4-FFF2-40B4-BE49-F238E27FC236}">
                  <a16:creationId xmlns:a16="http://schemas.microsoft.com/office/drawing/2014/main" id="{1F28CD1F-0FD5-A156-7115-D7D48D0F246C}"/>
                </a:ext>
              </a:extLst>
            </p:cNvPr>
            <p:cNvSpPr txBox="1"/>
            <p:nvPr/>
          </p:nvSpPr>
          <p:spPr>
            <a:xfrm>
              <a:off x="6901586" y="2560306"/>
              <a:ext cx="227064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Automatically learns features such as edges.</a:t>
              </a:r>
            </a:p>
          </p:txBody>
        </p:sp>
        <p:sp>
          <p:nvSpPr>
            <p:cNvPr id="78" name="TextBox 77">
              <a:extLst>
                <a:ext uri="{FF2B5EF4-FFF2-40B4-BE49-F238E27FC236}">
                  <a16:creationId xmlns:a16="http://schemas.microsoft.com/office/drawing/2014/main" id="{113B8909-85B1-9C0B-5383-897AF5842912}"/>
                </a:ext>
              </a:extLst>
            </p:cNvPr>
            <p:cNvSpPr txBox="1"/>
            <p:nvPr/>
          </p:nvSpPr>
          <p:spPr>
            <a:xfrm>
              <a:off x="9277857" y="2560306"/>
              <a:ext cx="241527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Uses convolution for image detection and pooling for feature reduction.</a:t>
              </a:r>
            </a:p>
          </p:txBody>
        </p:sp>
        <p:pic>
          <p:nvPicPr>
            <p:cNvPr id="84" name="Picture 83">
              <a:extLst>
                <a:ext uri="{FF2B5EF4-FFF2-40B4-BE49-F238E27FC236}">
                  <a16:creationId xmlns:a16="http://schemas.microsoft.com/office/drawing/2014/main" id="{1D78DA42-8A76-66EF-DE92-89171D596AF8}"/>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9800188" y="1280202"/>
              <a:ext cx="1256944" cy="1256944"/>
            </a:xfrm>
            <a:prstGeom prst="rect">
              <a:avLst/>
            </a:prstGeom>
          </p:spPr>
        </p:pic>
        <p:pic>
          <p:nvPicPr>
            <p:cNvPr id="210" name="Picture 209">
              <a:extLst>
                <a:ext uri="{FF2B5EF4-FFF2-40B4-BE49-F238E27FC236}">
                  <a16:creationId xmlns:a16="http://schemas.microsoft.com/office/drawing/2014/main" id="{8024917E-53CD-91A2-8F97-481506DCBF32}"/>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7378916" y="1217284"/>
              <a:ext cx="1315978" cy="1315978"/>
            </a:xfrm>
            <a:prstGeom prst="rect">
              <a:avLst/>
            </a:prstGeom>
          </p:spPr>
        </p:pic>
        <p:pic>
          <p:nvPicPr>
            <p:cNvPr id="212" name="Picture 211">
              <a:extLst>
                <a:ext uri="{FF2B5EF4-FFF2-40B4-BE49-F238E27FC236}">
                  <a16:creationId xmlns:a16="http://schemas.microsoft.com/office/drawing/2014/main" id="{421062CA-D6F5-8E3B-BA1C-987F9CD34135}"/>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5062610" y="1377758"/>
              <a:ext cx="1087808" cy="1087808"/>
            </a:xfrm>
            <a:prstGeom prst="rect">
              <a:avLst/>
            </a:prstGeom>
          </p:spPr>
        </p:pic>
        <p:sp>
          <p:nvSpPr>
            <p:cNvPr id="4" name="Rectangle: Rounded Corners 3">
              <a:extLst>
                <a:ext uri="{FF2B5EF4-FFF2-40B4-BE49-F238E27FC236}">
                  <a16:creationId xmlns:a16="http://schemas.microsoft.com/office/drawing/2014/main" id="{3081E63E-EDFC-1C31-BAEB-785250C30190}"/>
                </a:ext>
              </a:extLst>
            </p:cNvPr>
            <p:cNvSpPr/>
            <p:nvPr/>
          </p:nvSpPr>
          <p:spPr>
            <a:xfrm>
              <a:off x="4245206" y="1082694"/>
              <a:ext cx="7725323" cy="280421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80AD32F5-C7B6-1006-44E8-9662EC71D67D}"/>
              </a:ext>
            </a:extLst>
          </p:cNvPr>
          <p:cNvGrpSpPr/>
          <p:nvPr/>
        </p:nvGrpSpPr>
        <p:grpSpPr>
          <a:xfrm>
            <a:off x="4257886" y="4178178"/>
            <a:ext cx="1497754" cy="2224594"/>
            <a:chOff x="4257886" y="4178178"/>
            <a:chExt cx="1497754" cy="2224594"/>
          </a:xfrm>
        </p:grpSpPr>
        <p:pic>
          <p:nvPicPr>
            <p:cNvPr id="9" name="Picture 8">
              <a:extLst>
                <a:ext uri="{FF2B5EF4-FFF2-40B4-BE49-F238E27FC236}">
                  <a16:creationId xmlns:a16="http://schemas.microsoft.com/office/drawing/2014/main" id="{6E3883CE-73E8-F022-257C-2A602F365E00}"/>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Lst>
            </a:blip>
            <a:stretch>
              <a:fillRect/>
            </a:stretch>
          </p:blipFill>
          <p:spPr>
            <a:xfrm>
              <a:off x="4466347" y="4178178"/>
              <a:ext cx="1080832" cy="1080832"/>
            </a:xfrm>
            <a:prstGeom prst="rect">
              <a:avLst/>
            </a:prstGeom>
          </p:spPr>
        </p:pic>
        <p:sp>
          <p:nvSpPr>
            <p:cNvPr id="20" name="TextBox 19">
              <a:extLst>
                <a:ext uri="{FF2B5EF4-FFF2-40B4-BE49-F238E27FC236}">
                  <a16:creationId xmlns:a16="http://schemas.microsoft.com/office/drawing/2014/main" id="{30513A66-7647-EAA1-C123-9B80F2BBC0C1}"/>
                </a:ext>
              </a:extLst>
            </p:cNvPr>
            <p:cNvSpPr txBox="1"/>
            <p:nvPr/>
          </p:nvSpPr>
          <p:spPr>
            <a:xfrm>
              <a:off x="4257886" y="537126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Input Layer</a:t>
              </a:r>
            </a:p>
          </p:txBody>
        </p:sp>
        <p:sp>
          <p:nvSpPr>
            <p:cNvPr id="25" name="TextBox 24">
              <a:extLst>
                <a:ext uri="{FF2B5EF4-FFF2-40B4-BE49-F238E27FC236}">
                  <a16:creationId xmlns:a16="http://schemas.microsoft.com/office/drawing/2014/main" id="{7E07C4AA-63A9-7850-94FA-2C6AE755ACB7}"/>
                </a:ext>
              </a:extLst>
            </p:cNvPr>
            <p:cNvSpPr txBox="1"/>
            <p:nvPr/>
          </p:nvSpPr>
          <p:spPr>
            <a:xfrm>
              <a:off x="4323290" y="5848774"/>
              <a:ext cx="13669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Feeds image into model</a:t>
              </a:r>
            </a:p>
          </p:txBody>
        </p:sp>
      </p:grpSp>
      <p:grpSp>
        <p:nvGrpSpPr>
          <p:cNvPr id="33" name="Group 32">
            <a:extLst>
              <a:ext uri="{FF2B5EF4-FFF2-40B4-BE49-F238E27FC236}">
                <a16:creationId xmlns:a16="http://schemas.microsoft.com/office/drawing/2014/main" id="{2EDEB58D-4F5C-E49D-88F0-2FFC5E945535}"/>
              </a:ext>
            </a:extLst>
          </p:cNvPr>
          <p:cNvGrpSpPr/>
          <p:nvPr/>
        </p:nvGrpSpPr>
        <p:grpSpPr>
          <a:xfrm>
            <a:off x="5793417" y="4178178"/>
            <a:ext cx="1703626" cy="2224594"/>
            <a:chOff x="5793417" y="4178178"/>
            <a:chExt cx="1703626" cy="2224594"/>
          </a:xfrm>
        </p:grpSpPr>
        <p:pic>
          <p:nvPicPr>
            <p:cNvPr id="11" name="Picture 10">
              <a:extLst>
                <a:ext uri="{FF2B5EF4-FFF2-40B4-BE49-F238E27FC236}">
                  <a16:creationId xmlns:a16="http://schemas.microsoft.com/office/drawing/2014/main" id="{D1E35F01-29A1-DAC8-2A0E-64644F9499DF}"/>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6104813" y="4178178"/>
              <a:ext cx="1080832" cy="1080832"/>
            </a:xfrm>
            <a:prstGeom prst="rect">
              <a:avLst/>
            </a:prstGeom>
          </p:spPr>
        </p:pic>
        <p:sp>
          <p:nvSpPr>
            <p:cNvPr id="21" name="TextBox 20">
              <a:extLst>
                <a:ext uri="{FF2B5EF4-FFF2-40B4-BE49-F238E27FC236}">
                  <a16:creationId xmlns:a16="http://schemas.microsoft.com/office/drawing/2014/main" id="{EC835DB9-5B91-CECE-622F-B5BC46A07F09}"/>
                </a:ext>
              </a:extLst>
            </p:cNvPr>
            <p:cNvSpPr txBox="1"/>
            <p:nvPr/>
          </p:nvSpPr>
          <p:spPr>
            <a:xfrm>
              <a:off x="5896352" y="5232767"/>
              <a:ext cx="14977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Convolution Layer</a:t>
              </a:r>
            </a:p>
          </p:txBody>
        </p:sp>
        <p:sp>
          <p:nvSpPr>
            <p:cNvPr id="26" name="TextBox 25">
              <a:extLst>
                <a:ext uri="{FF2B5EF4-FFF2-40B4-BE49-F238E27FC236}">
                  <a16:creationId xmlns:a16="http://schemas.microsoft.com/office/drawing/2014/main" id="{1CF02DF0-CC12-750E-9D51-F84E7EB6AEE6}"/>
                </a:ext>
              </a:extLst>
            </p:cNvPr>
            <p:cNvSpPr txBox="1"/>
            <p:nvPr/>
          </p:nvSpPr>
          <p:spPr>
            <a:xfrm>
              <a:off x="5793417" y="5848774"/>
              <a:ext cx="17036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Extracts features from image </a:t>
              </a:r>
            </a:p>
          </p:txBody>
        </p:sp>
      </p:grpSp>
      <p:grpSp>
        <p:nvGrpSpPr>
          <p:cNvPr id="30" name="Group 29">
            <a:extLst>
              <a:ext uri="{FF2B5EF4-FFF2-40B4-BE49-F238E27FC236}">
                <a16:creationId xmlns:a16="http://schemas.microsoft.com/office/drawing/2014/main" id="{C5D43F9B-AB19-FD41-B2A1-BF9F05CE331A}"/>
              </a:ext>
            </a:extLst>
          </p:cNvPr>
          <p:cNvGrpSpPr/>
          <p:nvPr/>
        </p:nvGrpSpPr>
        <p:grpSpPr>
          <a:xfrm>
            <a:off x="9016888" y="4178178"/>
            <a:ext cx="1497754" cy="2218712"/>
            <a:chOff x="7518479" y="4178178"/>
            <a:chExt cx="1497754" cy="2218712"/>
          </a:xfrm>
        </p:grpSpPr>
        <p:pic>
          <p:nvPicPr>
            <p:cNvPr id="15" name="Picture 14">
              <a:extLst>
                <a:ext uri="{FF2B5EF4-FFF2-40B4-BE49-F238E27FC236}">
                  <a16:creationId xmlns:a16="http://schemas.microsoft.com/office/drawing/2014/main" id="{A7CC99FD-7CDC-50DC-5EAF-167A8A53298D}"/>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7726940" y="4178178"/>
              <a:ext cx="1080832" cy="1080832"/>
            </a:xfrm>
            <a:prstGeom prst="rect">
              <a:avLst/>
            </a:prstGeom>
          </p:spPr>
        </p:pic>
        <p:sp>
          <p:nvSpPr>
            <p:cNvPr id="22" name="TextBox 21">
              <a:extLst>
                <a:ext uri="{FF2B5EF4-FFF2-40B4-BE49-F238E27FC236}">
                  <a16:creationId xmlns:a16="http://schemas.microsoft.com/office/drawing/2014/main" id="{FD40540A-34F7-A24A-4C2D-E3CAE5BCBCB3}"/>
                </a:ext>
              </a:extLst>
            </p:cNvPr>
            <p:cNvSpPr txBox="1"/>
            <p:nvPr/>
          </p:nvSpPr>
          <p:spPr>
            <a:xfrm>
              <a:off x="7518479" y="537126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Inner Layer</a:t>
              </a:r>
            </a:p>
          </p:txBody>
        </p:sp>
        <p:sp>
          <p:nvSpPr>
            <p:cNvPr id="27" name="TextBox 26">
              <a:extLst>
                <a:ext uri="{FF2B5EF4-FFF2-40B4-BE49-F238E27FC236}">
                  <a16:creationId xmlns:a16="http://schemas.microsoft.com/office/drawing/2014/main" id="{1F887EE9-268F-6DCC-6AA4-04488DAF13ED}"/>
                </a:ext>
              </a:extLst>
            </p:cNvPr>
            <p:cNvSpPr txBox="1"/>
            <p:nvPr/>
          </p:nvSpPr>
          <p:spPr>
            <a:xfrm>
              <a:off x="7545763" y="5842892"/>
              <a:ext cx="14431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Learn complex patterns</a:t>
              </a:r>
            </a:p>
          </p:txBody>
        </p:sp>
      </p:grpSp>
      <p:grpSp>
        <p:nvGrpSpPr>
          <p:cNvPr id="32" name="Group 31">
            <a:extLst>
              <a:ext uri="{FF2B5EF4-FFF2-40B4-BE49-F238E27FC236}">
                <a16:creationId xmlns:a16="http://schemas.microsoft.com/office/drawing/2014/main" id="{DBE1D8DF-FA24-4066-C58D-3B1F8383B784}"/>
              </a:ext>
            </a:extLst>
          </p:cNvPr>
          <p:cNvGrpSpPr/>
          <p:nvPr/>
        </p:nvGrpSpPr>
        <p:grpSpPr>
          <a:xfrm>
            <a:off x="7409468" y="4178178"/>
            <a:ext cx="1670002" cy="2228051"/>
            <a:chOff x="8771289" y="4178178"/>
            <a:chExt cx="1670002" cy="2228051"/>
          </a:xfrm>
        </p:grpSpPr>
        <p:pic>
          <p:nvPicPr>
            <p:cNvPr id="13" name="Picture 12">
              <a:extLst>
                <a:ext uri="{FF2B5EF4-FFF2-40B4-BE49-F238E27FC236}">
                  <a16:creationId xmlns:a16="http://schemas.microsoft.com/office/drawing/2014/main" id="{4A94BEF5-F488-E64A-014E-8F8FF1013C0C}"/>
                </a:ext>
              </a:extLst>
            </p:cNvPr>
            <p:cNvPicPr>
              <a:picLocks noChangeAspect="1"/>
            </p:cNvPicPr>
            <p:nvPr/>
          </p:nvPicPr>
          <p:blipFill>
            <a:blip r:embed="rId14">
              <a:lum bright="70000" contrast="-70000"/>
              <a:extLst>
                <a:ext uri="{BEBA8EAE-BF5A-486C-A8C5-ECC9F3942E4B}">
                  <a14:imgProps xmlns:a14="http://schemas.microsoft.com/office/drawing/2010/main">
                    <a14:imgLayer r:embed="rId15">
                      <a14:imgEffect>
                        <a14:artisticPhotocopy/>
                      </a14:imgEffect>
                    </a14:imgLayer>
                  </a14:imgProps>
                </a:ext>
              </a:extLst>
            </a:blip>
            <a:stretch>
              <a:fillRect/>
            </a:stretch>
          </p:blipFill>
          <p:spPr>
            <a:xfrm>
              <a:off x="9065873" y="4178178"/>
              <a:ext cx="1080832" cy="1080832"/>
            </a:xfrm>
            <a:prstGeom prst="rect">
              <a:avLst/>
            </a:prstGeom>
          </p:spPr>
        </p:pic>
        <p:sp>
          <p:nvSpPr>
            <p:cNvPr id="23" name="TextBox 22">
              <a:extLst>
                <a:ext uri="{FF2B5EF4-FFF2-40B4-BE49-F238E27FC236}">
                  <a16:creationId xmlns:a16="http://schemas.microsoft.com/office/drawing/2014/main" id="{01972EA6-4D63-3D84-5EE9-A03649D7D34C}"/>
                </a:ext>
              </a:extLst>
            </p:cNvPr>
            <p:cNvSpPr txBox="1"/>
            <p:nvPr/>
          </p:nvSpPr>
          <p:spPr>
            <a:xfrm>
              <a:off x="8857412" y="5232767"/>
              <a:ext cx="14977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Pooling Layer</a:t>
              </a:r>
            </a:p>
          </p:txBody>
        </p:sp>
        <p:sp>
          <p:nvSpPr>
            <p:cNvPr id="28" name="TextBox 27">
              <a:extLst>
                <a:ext uri="{FF2B5EF4-FFF2-40B4-BE49-F238E27FC236}">
                  <a16:creationId xmlns:a16="http://schemas.microsoft.com/office/drawing/2014/main" id="{5F784B30-5404-C381-23F2-D4D64ACB007A}"/>
                </a:ext>
              </a:extLst>
            </p:cNvPr>
            <p:cNvSpPr txBox="1"/>
            <p:nvPr/>
          </p:nvSpPr>
          <p:spPr>
            <a:xfrm>
              <a:off x="8771289" y="5852231"/>
              <a:ext cx="167000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Down samples information</a:t>
              </a:r>
            </a:p>
          </p:txBody>
        </p:sp>
      </p:grpSp>
      <p:grpSp>
        <p:nvGrpSpPr>
          <p:cNvPr id="31" name="Group 30">
            <a:extLst>
              <a:ext uri="{FF2B5EF4-FFF2-40B4-BE49-F238E27FC236}">
                <a16:creationId xmlns:a16="http://schemas.microsoft.com/office/drawing/2014/main" id="{D7565404-EA65-A887-5331-F6A2D7AB52E7}"/>
              </a:ext>
            </a:extLst>
          </p:cNvPr>
          <p:cNvGrpSpPr/>
          <p:nvPr/>
        </p:nvGrpSpPr>
        <p:grpSpPr>
          <a:xfrm>
            <a:off x="10389478" y="4178178"/>
            <a:ext cx="1497754" cy="2224594"/>
            <a:chOff x="10389478" y="4178178"/>
            <a:chExt cx="1497754" cy="2224594"/>
          </a:xfrm>
        </p:grpSpPr>
        <p:pic>
          <p:nvPicPr>
            <p:cNvPr id="17" name="Picture 16">
              <a:extLst>
                <a:ext uri="{FF2B5EF4-FFF2-40B4-BE49-F238E27FC236}">
                  <a16:creationId xmlns:a16="http://schemas.microsoft.com/office/drawing/2014/main" id="{658CCE43-0970-2EA5-2C1B-C8195DEE6984}"/>
                </a:ext>
              </a:extLst>
            </p:cNvPr>
            <p:cNvPicPr>
              <a:picLocks noChangeAspect="1"/>
            </p:cNvPicPr>
            <p:nvPr/>
          </p:nvPicPr>
          <p:blipFill>
            <a:blip r:embed="rId16">
              <a:lum bright="70000" contrast="-70000"/>
              <a:extLst>
                <a:ext uri="{BEBA8EAE-BF5A-486C-A8C5-ECC9F3942E4B}">
                  <a14:imgProps xmlns:a14="http://schemas.microsoft.com/office/drawing/2010/main">
                    <a14:imgLayer r:embed="rId17">
                      <a14:imgEffect>
                        <a14:artisticPhotocopy/>
                      </a14:imgEffect>
                    </a14:imgLayer>
                  </a14:imgProps>
                </a:ext>
              </a:extLst>
            </a:blip>
            <a:stretch>
              <a:fillRect/>
            </a:stretch>
          </p:blipFill>
          <p:spPr>
            <a:xfrm>
              <a:off x="10597939" y="4178178"/>
              <a:ext cx="1080832" cy="1080832"/>
            </a:xfrm>
            <a:prstGeom prst="rect">
              <a:avLst/>
            </a:prstGeom>
          </p:spPr>
        </p:pic>
        <p:sp>
          <p:nvSpPr>
            <p:cNvPr id="24" name="TextBox 23">
              <a:extLst>
                <a:ext uri="{FF2B5EF4-FFF2-40B4-BE49-F238E27FC236}">
                  <a16:creationId xmlns:a16="http://schemas.microsoft.com/office/drawing/2014/main" id="{03610CAB-28B3-72E5-F62A-F476D6D90A16}"/>
                </a:ext>
              </a:extLst>
            </p:cNvPr>
            <p:cNvSpPr txBox="1"/>
            <p:nvPr/>
          </p:nvSpPr>
          <p:spPr>
            <a:xfrm>
              <a:off x="10389478" y="5371266"/>
              <a:ext cx="14977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Outer Layer</a:t>
              </a:r>
            </a:p>
          </p:txBody>
        </p:sp>
        <p:sp>
          <p:nvSpPr>
            <p:cNvPr id="29" name="TextBox 28">
              <a:extLst>
                <a:ext uri="{FF2B5EF4-FFF2-40B4-BE49-F238E27FC236}">
                  <a16:creationId xmlns:a16="http://schemas.microsoft.com/office/drawing/2014/main" id="{82EA7EA0-6382-3183-3B2D-005FF7101AE6}"/>
                </a:ext>
              </a:extLst>
            </p:cNvPr>
            <p:cNvSpPr txBox="1"/>
            <p:nvPr/>
          </p:nvSpPr>
          <p:spPr>
            <a:xfrm>
              <a:off x="10454882" y="5848774"/>
              <a:ext cx="13669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Outputs final classification</a:t>
              </a:r>
            </a:p>
          </p:txBody>
        </p:sp>
      </p:grpSp>
      <p:cxnSp>
        <p:nvCxnSpPr>
          <p:cNvPr id="38" name="Connector: Elbow 37">
            <a:extLst>
              <a:ext uri="{FF2B5EF4-FFF2-40B4-BE49-F238E27FC236}">
                <a16:creationId xmlns:a16="http://schemas.microsoft.com/office/drawing/2014/main" id="{56E6624C-1A8D-8209-DC35-5DF51B35FA07}"/>
              </a:ext>
            </a:extLst>
          </p:cNvPr>
          <p:cNvCxnSpPr>
            <a:stCxn id="202" idx="2"/>
            <a:endCxn id="188" idx="0"/>
          </p:cNvCxnSpPr>
          <p:nvPr/>
        </p:nvCxnSpPr>
        <p:spPr>
          <a:xfrm rot="5400000">
            <a:off x="1551878" y="1750028"/>
            <a:ext cx="303152" cy="956832"/>
          </a:xfrm>
          <a:prstGeom prst="bentConnector3">
            <a:avLst>
              <a:gd name="adj1" fmla="val 3050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4906228-7AC1-07D8-037D-03AC8CF9A7B9}"/>
              </a:ext>
            </a:extLst>
          </p:cNvPr>
          <p:cNvCxnSpPr>
            <a:stCxn id="188" idx="3"/>
            <a:endCxn id="204" idx="1"/>
          </p:cNvCxnSpPr>
          <p:nvPr/>
        </p:nvCxnSpPr>
        <p:spPr>
          <a:xfrm>
            <a:off x="1951207" y="2836592"/>
            <a:ext cx="372816"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D5C0629-2EBE-3DDC-9B86-5726F99F3A42}"/>
              </a:ext>
            </a:extLst>
          </p:cNvPr>
          <p:cNvCxnSpPr>
            <a:cxnSpLocks/>
            <a:stCxn id="189" idx="2"/>
          </p:cNvCxnSpPr>
          <p:nvPr/>
        </p:nvCxnSpPr>
        <p:spPr>
          <a:xfrm rot="5400000">
            <a:off x="2444680" y="3053260"/>
            <a:ext cx="370532" cy="850340"/>
          </a:xfrm>
          <a:prstGeom prst="bentConnector3">
            <a:avLst>
              <a:gd name="adj1" fmla="val 3190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6E06FCE-77B0-3E5C-57AA-23611A9187D6}"/>
              </a:ext>
            </a:extLst>
          </p:cNvPr>
          <p:cNvCxnSpPr>
            <a:stCxn id="201" idx="7"/>
            <a:endCxn id="194" idx="3"/>
          </p:cNvCxnSpPr>
          <p:nvPr/>
        </p:nvCxnSpPr>
        <p:spPr>
          <a:xfrm>
            <a:off x="1558028" y="4174395"/>
            <a:ext cx="286364"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0D6C688-0E37-FC88-9B79-880AB2BBDE4C}"/>
              </a:ext>
            </a:extLst>
          </p:cNvPr>
          <p:cNvCxnSpPr>
            <a:cxnSpLocks/>
            <a:stCxn id="200" idx="7"/>
            <a:endCxn id="193" idx="3"/>
          </p:cNvCxnSpPr>
          <p:nvPr/>
        </p:nvCxnSpPr>
        <p:spPr>
          <a:xfrm>
            <a:off x="2197989" y="4174395"/>
            <a:ext cx="286367"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EA45BF1-E5F3-4BFE-D420-284C901B380D}"/>
              </a:ext>
            </a:extLst>
          </p:cNvPr>
          <p:cNvCxnSpPr>
            <a:cxnSpLocks/>
            <a:stCxn id="199" idx="7"/>
            <a:endCxn id="192" idx="3"/>
          </p:cNvCxnSpPr>
          <p:nvPr/>
        </p:nvCxnSpPr>
        <p:spPr>
          <a:xfrm>
            <a:off x="2837954" y="4174394"/>
            <a:ext cx="286365" cy="4304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4FE804F-7F4B-3DD6-4BFF-E7FED0CD124E}"/>
              </a:ext>
            </a:extLst>
          </p:cNvPr>
          <p:cNvCxnSpPr>
            <a:cxnSpLocks/>
            <a:stCxn id="198" idx="5"/>
            <a:endCxn id="193" idx="1"/>
          </p:cNvCxnSpPr>
          <p:nvPr/>
        </p:nvCxnSpPr>
        <p:spPr>
          <a:xfrm flipH="1">
            <a:off x="2836053" y="4174393"/>
            <a:ext cx="290166" cy="4304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14DB110-30C5-FB4B-8B31-D3DE80CB1E1C}"/>
              </a:ext>
            </a:extLst>
          </p:cNvPr>
          <p:cNvCxnSpPr>
            <a:cxnSpLocks/>
            <a:stCxn id="199" idx="5"/>
            <a:endCxn id="194" idx="1"/>
          </p:cNvCxnSpPr>
          <p:nvPr/>
        </p:nvCxnSpPr>
        <p:spPr>
          <a:xfrm flipH="1">
            <a:off x="2196089" y="4174394"/>
            <a:ext cx="290168" cy="4304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B8E04CC-548D-3515-D273-AD5FABF5530F}"/>
              </a:ext>
            </a:extLst>
          </p:cNvPr>
          <p:cNvCxnSpPr>
            <a:cxnSpLocks/>
            <a:stCxn id="200" idx="5"/>
            <a:endCxn id="195" idx="1"/>
          </p:cNvCxnSpPr>
          <p:nvPr/>
        </p:nvCxnSpPr>
        <p:spPr>
          <a:xfrm flipH="1">
            <a:off x="1556127" y="4174395"/>
            <a:ext cx="290165" cy="4304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6A3549D-4191-977B-D0D5-4193547B69B4}"/>
              </a:ext>
            </a:extLst>
          </p:cNvPr>
          <p:cNvCxnSpPr>
            <a:cxnSpLocks/>
            <a:stCxn id="194" idx="6"/>
            <a:endCxn id="197" idx="2"/>
          </p:cNvCxnSpPr>
          <p:nvPr/>
        </p:nvCxnSpPr>
        <p:spPr>
          <a:xfrm>
            <a:off x="2020240" y="5029413"/>
            <a:ext cx="1" cy="4972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1F881AB-C4B7-DD89-E1D7-2256F7E18DCD}"/>
              </a:ext>
            </a:extLst>
          </p:cNvPr>
          <p:cNvCxnSpPr>
            <a:cxnSpLocks/>
            <a:stCxn id="195" idx="7"/>
            <a:endCxn id="197" idx="3"/>
          </p:cNvCxnSpPr>
          <p:nvPr/>
        </p:nvCxnSpPr>
        <p:spPr>
          <a:xfrm>
            <a:off x="1556127" y="4956574"/>
            <a:ext cx="288266" cy="6428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5521D06-8E5E-A873-3E92-2F9B6E2E08F6}"/>
              </a:ext>
            </a:extLst>
          </p:cNvPr>
          <p:cNvCxnSpPr>
            <a:cxnSpLocks/>
            <a:stCxn id="193" idx="5"/>
            <a:endCxn id="197" idx="1"/>
          </p:cNvCxnSpPr>
          <p:nvPr/>
        </p:nvCxnSpPr>
        <p:spPr>
          <a:xfrm flipH="1">
            <a:off x="2196090" y="4956574"/>
            <a:ext cx="288266" cy="6428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4F4B5C3-616B-B0F9-2EB5-C728C8882CE3}"/>
              </a:ext>
            </a:extLst>
          </p:cNvPr>
          <p:cNvCxnSpPr>
            <a:cxnSpLocks/>
            <a:stCxn id="194" idx="7"/>
            <a:endCxn id="196" idx="3"/>
          </p:cNvCxnSpPr>
          <p:nvPr/>
        </p:nvCxnSpPr>
        <p:spPr>
          <a:xfrm>
            <a:off x="2196089" y="4956574"/>
            <a:ext cx="288267" cy="6428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6144A8C-0A6D-45FB-E11C-0A6CC8929060}"/>
              </a:ext>
            </a:extLst>
          </p:cNvPr>
          <p:cNvCxnSpPr>
            <a:cxnSpLocks/>
            <a:stCxn id="193" idx="6"/>
            <a:endCxn id="196" idx="2"/>
          </p:cNvCxnSpPr>
          <p:nvPr/>
        </p:nvCxnSpPr>
        <p:spPr>
          <a:xfrm>
            <a:off x="2660204" y="5029413"/>
            <a:ext cx="0" cy="4972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8393220-0DCB-F2D6-FA27-38699AA0BF24}"/>
              </a:ext>
            </a:extLst>
          </p:cNvPr>
          <p:cNvCxnSpPr>
            <a:cxnSpLocks/>
            <a:stCxn id="192" idx="5"/>
            <a:endCxn id="196" idx="1"/>
          </p:cNvCxnSpPr>
          <p:nvPr/>
        </p:nvCxnSpPr>
        <p:spPr>
          <a:xfrm flipH="1">
            <a:off x="2836053" y="4956574"/>
            <a:ext cx="288266" cy="6428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9472F18-C23F-60D2-49DD-6CDAFB0F0B33}"/>
              </a:ext>
            </a:extLst>
          </p:cNvPr>
          <p:cNvSpPr txBox="1"/>
          <p:nvPr/>
        </p:nvSpPr>
        <p:spPr>
          <a:xfrm>
            <a:off x="271149" y="4029324"/>
            <a:ext cx="903017"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Inner Layer</a:t>
            </a:r>
          </a:p>
        </p:txBody>
      </p:sp>
      <p:sp>
        <p:nvSpPr>
          <p:cNvPr id="94" name="TextBox 93">
            <a:extLst>
              <a:ext uri="{FF2B5EF4-FFF2-40B4-BE49-F238E27FC236}">
                <a16:creationId xmlns:a16="http://schemas.microsoft.com/office/drawing/2014/main" id="{B4E4EA7F-0508-17B9-BBD1-2795859AA6C5}"/>
              </a:ext>
            </a:extLst>
          </p:cNvPr>
          <p:cNvSpPr txBox="1"/>
          <p:nvPr/>
        </p:nvSpPr>
        <p:spPr>
          <a:xfrm>
            <a:off x="271149" y="5555932"/>
            <a:ext cx="1573243"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Outer Layer</a:t>
            </a:r>
          </a:p>
        </p:txBody>
      </p:sp>
      <p:sp>
        <p:nvSpPr>
          <p:cNvPr id="103" name="Rectangle 102">
            <a:extLst>
              <a:ext uri="{FF2B5EF4-FFF2-40B4-BE49-F238E27FC236}">
                <a16:creationId xmlns:a16="http://schemas.microsoft.com/office/drawing/2014/main" id="{6FAF14D3-AD72-FC98-DDFC-FC8BB05E2AE9}"/>
              </a:ext>
            </a:extLst>
          </p:cNvPr>
          <p:cNvSpPr/>
          <p:nvPr/>
        </p:nvSpPr>
        <p:spPr>
          <a:xfrm>
            <a:off x="406784" y="2116480"/>
            <a:ext cx="3641074" cy="1307572"/>
          </a:xfrm>
          <a:prstGeom prst="rect">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A1A5B2E3-1CE0-06CE-191E-AF0C6800E588}"/>
              </a:ext>
            </a:extLst>
          </p:cNvPr>
          <p:cNvSpPr/>
          <p:nvPr/>
        </p:nvSpPr>
        <p:spPr>
          <a:xfrm>
            <a:off x="406784" y="3354874"/>
            <a:ext cx="3641074" cy="2780747"/>
          </a:xfrm>
          <a:prstGeom prst="rect">
            <a:avLst/>
          </a:prstGeom>
          <a:solidFill>
            <a:srgbClr val="4F43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248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3"/>
                                        </p:tgtEl>
                                      </p:cBhvr>
                                    </p:animEffect>
                                    <p:set>
                                      <p:cBhvr>
                                        <p:cTn id="12" dur="1" fill="hold">
                                          <p:stCondLst>
                                            <p:cond delay="499"/>
                                          </p:stCondLst>
                                        </p:cTn>
                                        <p:tgtEl>
                                          <p:spTgt spid="10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4"/>
                                        </p:tgtEl>
                                      </p:cBhvr>
                                    </p:animEffect>
                                    <p:set>
                                      <p:cBhvr>
                                        <p:cTn id="23" dur="1" fill="hold">
                                          <p:stCondLst>
                                            <p:cond delay="499"/>
                                          </p:stCondLst>
                                        </p:cTn>
                                        <p:tgtEl>
                                          <p:spTgt spid="10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1000" fill="hold"/>
                                        <p:tgtEl>
                                          <p:spTgt spid="201"/>
                                        </p:tgtEl>
                                        <p:attrNameLst>
                                          <p:attrName>fillcolor</p:attrName>
                                        </p:attrNameLst>
                                      </p:cBhvr>
                                      <p:to>
                                        <a:schemeClr val="accent2"/>
                                      </p:to>
                                    </p:animClr>
                                    <p:set>
                                      <p:cBhvr>
                                        <p:cTn id="31" dur="1000" fill="hold"/>
                                        <p:tgtEl>
                                          <p:spTgt spid="201"/>
                                        </p:tgtEl>
                                        <p:attrNameLst>
                                          <p:attrName>fill.type</p:attrName>
                                        </p:attrNameLst>
                                      </p:cBhvr>
                                      <p:to>
                                        <p:strVal val="solid"/>
                                      </p:to>
                                    </p:set>
                                    <p:set>
                                      <p:cBhvr>
                                        <p:cTn id="32" dur="1000" fill="hold"/>
                                        <p:tgtEl>
                                          <p:spTgt spid="201"/>
                                        </p:tgtEl>
                                        <p:attrNameLst>
                                          <p:attrName>fill.on</p:attrName>
                                        </p:attrNameLst>
                                      </p:cBhvr>
                                      <p:to>
                                        <p:strVal val="true"/>
                                      </p:to>
                                    </p:set>
                                  </p:childTnLst>
                                </p:cTn>
                              </p:par>
                              <p:par>
                                <p:cTn id="33" presetID="1" presetClass="emph" presetSubtype="2" fill="hold" grpId="0" nodeType="withEffect">
                                  <p:stCondLst>
                                    <p:cond delay="500"/>
                                  </p:stCondLst>
                                  <p:childTnLst>
                                    <p:animClr clrSpc="rgb" dir="cw">
                                      <p:cBhvr>
                                        <p:cTn id="34" dur="1100" fill="hold"/>
                                        <p:tgtEl>
                                          <p:spTgt spid="199"/>
                                        </p:tgtEl>
                                        <p:attrNameLst>
                                          <p:attrName>fillcolor</p:attrName>
                                        </p:attrNameLst>
                                      </p:cBhvr>
                                      <p:to>
                                        <a:schemeClr val="accent2"/>
                                      </p:to>
                                    </p:animClr>
                                    <p:set>
                                      <p:cBhvr>
                                        <p:cTn id="35" dur="1100" fill="hold"/>
                                        <p:tgtEl>
                                          <p:spTgt spid="199"/>
                                        </p:tgtEl>
                                        <p:attrNameLst>
                                          <p:attrName>fill.type</p:attrName>
                                        </p:attrNameLst>
                                      </p:cBhvr>
                                      <p:to>
                                        <p:strVal val="solid"/>
                                      </p:to>
                                    </p:set>
                                    <p:set>
                                      <p:cBhvr>
                                        <p:cTn id="36" dur="1100" fill="hold"/>
                                        <p:tgtEl>
                                          <p:spTgt spid="199"/>
                                        </p:tgtEl>
                                        <p:attrNameLst>
                                          <p:attrName>fill.on</p:attrName>
                                        </p:attrNameLst>
                                      </p:cBhvr>
                                      <p:to>
                                        <p:strVal val="true"/>
                                      </p:to>
                                    </p:set>
                                  </p:childTnLst>
                                </p:cTn>
                              </p:par>
                              <p:par>
                                <p:cTn id="37" presetID="1" presetClass="emph" presetSubtype="2" fill="hold" grpId="0" nodeType="withEffect">
                                  <p:stCondLst>
                                    <p:cond delay="800"/>
                                  </p:stCondLst>
                                  <p:childTnLst>
                                    <p:animClr clrSpc="rgb" dir="cw">
                                      <p:cBhvr>
                                        <p:cTn id="38" dur="1100" fill="hold"/>
                                        <p:tgtEl>
                                          <p:spTgt spid="194"/>
                                        </p:tgtEl>
                                        <p:attrNameLst>
                                          <p:attrName>fillcolor</p:attrName>
                                        </p:attrNameLst>
                                      </p:cBhvr>
                                      <p:to>
                                        <a:schemeClr val="accent2"/>
                                      </p:to>
                                    </p:animClr>
                                    <p:set>
                                      <p:cBhvr>
                                        <p:cTn id="39" dur="1100" fill="hold"/>
                                        <p:tgtEl>
                                          <p:spTgt spid="194"/>
                                        </p:tgtEl>
                                        <p:attrNameLst>
                                          <p:attrName>fill.type</p:attrName>
                                        </p:attrNameLst>
                                      </p:cBhvr>
                                      <p:to>
                                        <p:strVal val="solid"/>
                                      </p:to>
                                    </p:set>
                                    <p:set>
                                      <p:cBhvr>
                                        <p:cTn id="40" dur="1100" fill="hold"/>
                                        <p:tgtEl>
                                          <p:spTgt spid="194"/>
                                        </p:tgtEl>
                                        <p:attrNameLst>
                                          <p:attrName>fill.on</p:attrName>
                                        </p:attrNameLst>
                                      </p:cBhvr>
                                      <p:to>
                                        <p:strVal val="true"/>
                                      </p:to>
                                    </p:set>
                                  </p:childTnLst>
                                </p:cTn>
                              </p:par>
                              <p:par>
                                <p:cTn id="41" presetID="1" presetClass="emph" presetSubtype="2" fill="hold" grpId="0" nodeType="withEffect">
                                  <p:stCondLst>
                                    <p:cond delay="1100"/>
                                  </p:stCondLst>
                                  <p:childTnLst>
                                    <p:animClr clrSpc="rgb" dir="cw">
                                      <p:cBhvr>
                                        <p:cTn id="42" dur="1100" fill="hold"/>
                                        <p:tgtEl>
                                          <p:spTgt spid="192"/>
                                        </p:tgtEl>
                                        <p:attrNameLst>
                                          <p:attrName>fillcolor</p:attrName>
                                        </p:attrNameLst>
                                      </p:cBhvr>
                                      <p:to>
                                        <a:schemeClr val="accent2"/>
                                      </p:to>
                                    </p:animClr>
                                    <p:set>
                                      <p:cBhvr>
                                        <p:cTn id="43" dur="1100" fill="hold"/>
                                        <p:tgtEl>
                                          <p:spTgt spid="192"/>
                                        </p:tgtEl>
                                        <p:attrNameLst>
                                          <p:attrName>fill.type</p:attrName>
                                        </p:attrNameLst>
                                      </p:cBhvr>
                                      <p:to>
                                        <p:strVal val="solid"/>
                                      </p:to>
                                    </p:set>
                                    <p:set>
                                      <p:cBhvr>
                                        <p:cTn id="44" dur="1100" fill="hold"/>
                                        <p:tgtEl>
                                          <p:spTgt spid="192"/>
                                        </p:tgtEl>
                                        <p:attrNameLst>
                                          <p:attrName>fill.on</p:attrName>
                                        </p:attrNameLst>
                                      </p:cBhvr>
                                      <p:to>
                                        <p:strVal val="true"/>
                                      </p:to>
                                    </p:set>
                                  </p:childTnLst>
                                </p:cTn>
                              </p:par>
                              <p:par>
                                <p:cTn id="45" presetID="1" presetClass="emph" presetSubtype="2" fill="hold" grpId="0" nodeType="withEffect">
                                  <p:stCondLst>
                                    <p:cond delay="1400"/>
                                  </p:stCondLst>
                                  <p:childTnLst>
                                    <p:animClr clrSpc="rgb" dir="cw">
                                      <p:cBhvr>
                                        <p:cTn id="46" dur="1000" fill="hold"/>
                                        <p:tgtEl>
                                          <p:spTgt spid="196"/>
                                        </p:tgtEl>
                                        <p:attrNameLst>
                                          <p:attrName>fillcolor</p:attrName>
                                        </p:attrNameLst>
                                      </p:cBhvr>
                                      <p:to>
                                        <a:schemeClr val="accent2"/>
                                      </p:to>
                                    </p:animClr>
                                    <p:set>
                                      <p:cBhvr>
                                        <p:cTn id="47" dur="1000" fill="hold"/>
                                        <p:tgtEl>
                                          <p:spTgt spid="196"/>
                                        </p:tgtEl>
                                        <p:attrNameLst>
                                          <p:attrName>fill.type</p:attrName>
                                        </p:attrNameLst>
                                      </p:cBhvr>
                                      <p:to>
                                        <p:strVal val="solid"/>
                                      </p:to>
                                    </p:set>
                                    <p:set>
                                      <p:cBhvr>
                                        <p:cTn id="48" dur="1000" fill="hold"/>
                                        <p:tgtEl>
                                          <p:spTgt spid="19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2" grpId="0" animBg="1"/>
      <p:bldP spid="194" grpId="0" animBg="1"/>
      <p:bldP spid="199" grpId="0" animBg="1"/>
      <p:bldP spid="201" grpId="0" animBg="1"/>
      <p:bldP spid="103" grpId="0" animBg="1"/>
      <p:bldP spid="10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7C5803D-2125-9565-AA88-BEC173E9E05B}"/>
              </a:ext>
            </a:extLst>
          </p:cNvPr>
          <p:cNvGrpSpPr/>
          <p:nvPr/>
        </p:nvGrpSpPr>
        <p:grpSpPr>
          <a:xfrm>
            <a:off x="325887" y="1797189"/>
            <a:ext cx="3778772" cy="3755796"/>
            <a:chOff x="316651" y="1796293"/>
            <a:chExt cx="3778772" cy="3755796"/>
          </a:xfrm>
        </p:grpSpPr>
        <p:pic>
          <p:nvPicPr>
            <p:cNvPr id="42" name="Picture 41" descr="A person smiling at the camera&#10;&#10;AI-generated content may be incorrect.">
              <a:extLst>
                <a:ext uri="{FF2B5EF4-FFF2-40B4-BE49-F238E27FC236}">
                  <a16:creationId xmlns:a16="http://schemas.microsoft.com/office/drawing/2014/main" id="{222F7BB5-9897-66EE-DC14-868CEECCF0C6}"/>
                </a:ext>
              </a:extLst>
            </p:cNvPr>
            <p:cNvPicPr>
              <a:picLocks noChangeAspect="1"/>
            </p:cNvPicPr>
            <p:nvPr/>
          </p:nvPicPr>
          <p:blipFill rotWithShape="1">
            <a:blip r:embed="rId3">
              <a:extLst>
                <a:ext uri="{28A0092B-C50C-407E-A947-70E740481C1C}">
                  <a14:useLocalDpi xmlns:a14="http://schemas.microsoft.com/office/drawing/2010/main" val="0"/>
                </a:ext>
              </a:extLst>
            </a:blip>
            <a:srcRect l="8178" r="4273"/>
            <a:stretch/>
          </p:blipFill>
          <p:spPr>
            <a:xfrm>
              <a:off x="316652" y="1796293"/>
              <a:ext cx="1831063" cy="1831063"/>
            </a:xfrm>
            <a:prstGeom prst="roundRect">
              <a:avLst>
                <a:gd name="adj" fmla="val 7202"/>
              </a:avLst>
            </a:prstGeom>
          </p:spPr>
        </p:pic>
        <p:pic>
          <p:nvPicPr>
            <p:cNvPr id="43" name="Picture 42">
              <a:extLst>
                <a:ext uri="{FF2B5EF4-FFF2-40B4-BE49-F238E27FC236}">
                  <a16:creationId xmlns:a16="http://schemas.microsoft.com/office/drawing/2014/main" id="{5FA44E4E-D759-9F15-5BC3-8E4D67E777A3}"/>
                </a:ext>
              </a:extLst>
            </p:cNvPr>
            <p:cNvPicPr>
              <a:picLocks noChangeAspect="1"/>
            </p:cNvPicPr>
            <p:nvPr/>
          </p:nvPicPr>
          <p:blipFill rotWithShape="1">
            <a:blip r:embed="rId4"/>
            <a:srcRect l="876" t="7630" r="876" b="7029"/>
            <a:stretch/>
          </p:blipFill>
          <p:spPr>
            <a:xfrm>
              <a:off x="2273649" y="1805801"/>
              <a:ext cx="1812485" cy="1812483"/>
            </a:xfrm>
            <a:prstGeom prst="roundRect">
              <a:avLst>
                <a:gd name="adj" fmla="val 6638"/>
              </a:avLst>
            </a:prstGeom>
          </p:spPr>
        </p:pic>
        <p:pic>
          <p:nvPicPr>
            <p:cNvPr id="44" name="Picture 43">
              <a:extLst>
                <a:ext uri="{FF2B5EF4-FFF2-40B4-BE49-F238E27FC236}">
                  <a16:creationId xmlns:a16="http://schemas.microsoft.com/office/drawing/2014/main" id="{586BDD55-39DE-B3A1-8B41-C251D9D5D53B}"/>
                </a:ext>
              </a:extLst>
            </p:cNvPr>
            <p:cNvPicPr>
              <a:picLocks noChangeAspect="1"/>
            </p:cNvPicPr>
            <p:nvPr/>
          </p:nvPicPr>
          <p:blipFill rotWithShape="1">
            <a:blip r:embed="rId5"/>
            <a:srcRect l="195" t="12666" r="195" b="21321"/>
            <a:stretch/>
          </p:blipFill>
          <p:spPr>
            <a:xfrm>
              <a:off x="2264359" y="3721025"/>
              <a:ext cx="1831064" cy="1831064"/>
            </a:xfrm>
            <a:prstGeom prst="roundRect">
              <a:avLst>
                <a:gd name="adj" fmla="val 6047"/>
              </a:avLst>
            </a:prstGeom>
          </p:spPr>
        </p:pic>
        <p:pic>
          <p:nvPicPr>
            <p:cNvPr id="45" name="Picture 44" descr="A person standing in a room with a variety of objects&#10;&#10;AI-generated content may be incorrect.">
              <a:extLst>
                <a:ext uri="{FF2B5EF4-FFF2-40B4-BE49-F238E27FC236}">
                  <a16:creationId xmlns:a16="http://schemas.microsoft.com/office/drawing/2014/main" id="{738FB757-0A50-1AD5-6AE3-18C66EB17858}"/>
                </a:ext>
              </a:extLst>
            </p:cNvPr>
            <p:cNvPicPr>
              <a:picLocks noChangeAspect="1"/>
            </p:cNvPicPr>
            <p:nvPr/>
          </p:nvPicPr>
          <p:blipFill rotWithShape="1">
            <a:blip r:embed="rId6">
              <a:extLst>
                <a:ext uri="{28A0092B-C50C-407E-A947-70E740481C1C}">
                  <a14:useLocalDpi xmlns:a14="http://schemas.microsoft.com/office/drawing/2010/main" val="0"/>
                </a:ext>
              </a:extLst>
            </a:blip>
            <a:srcRect l="45444" t="26002" r="19076" b="10926"/>
            <a:stretch/>
          </p:blipFill>
          <p:spPr>
            <a:xfrm>
              <a:off x="316651" y="3721025"/>
              <a:ext cx="1831064" cy="1831064"/>
            </a:xfrm>
            <a:prstGeom prst="roundRect">
              <a:avLst>
                <a:gd name="adj" fmla="val 4201"/>
              </a:avLst>
            </a:prstGeom>
          </p:spPr>
        </p:pic>
      </p:grpSp>
      <p:grpSp>
        <p:nvGrpSpPr>
          <p:cNvPr id="51" name="Group 50">
            <a:extLst>
              <a:ext uri="{FF2B5EF4-FFF2-40B4-BE49-F238E27FC236}">
                <a16:creationId xmlns:a16="http://schemas.microsoft.com/office/drawing/2014/main" id="{0D0EFEEB-4B7A-557F-59A7-111B13D66D23}"/>
              </a:ext>
            </a:extLst>
          </p:cNvPr>
          <p:cNvGrpSpPr/>
          <p:nvPr/>
        </p:nvGrpSpPr>
        <p:grpSpPr>
          <a:xfrm>
            <a:off x="4232646" y="1784552"/>
            <a:ext cx="3795383" cy="3780197"/>
            <a:chOff x="306853" y="-2077138"/>
            <a:chExt cx="3795383" cy="3780197"/>
          </a:xfrm>
        </p:grpSpPr>
        <p:pic>
          <p:nvPicPr>
            <p:cNvPr id="52" name="Picture 51" descr="A person in a garment&#10;&#10;AI-generated content may be incorrect.">
              <a:extLst>
                <a:ext uri="{FF2B5EF4-FFF2-40B4-BE49-F238E27FC236}">
                  <a16:creationId xmlns:a16="http://schemas.microsoft.com/office/drawing/2014/main" id="{BBE7DAB2-30AD-219B-69FA-F17132A5B640}"/>
                </a:ext>
              </a:extLst>
            </p:cNvPr>
            <p:cNvPicPr>
              <a:picLocks noChangeAspect="1"/>
            </p:cNvPicPr>
            <p:nvPr/>
          </p:nvPicPr>
          <p:blipFill rotWithShape="1">
            <a:blip r:embed="rId7">
              <a:extLst>
                <a:ext uri="{28A0092B-C50C-407E-A947-70E740481C1C}">
                  <a14:useLocalDpi xmlns:a14="http://schemas.microsoft.com/office/drawing/2010/main" val="0"/>
                </a:ext>
              </a:extLst>
            </a:blip>
            <a:srcRect t="1654" b="23464"/>
            <a:stretch/>
          </p:blipFill>
          <p:spPr>
            <a:xfrm>
              <a:off x="306853" y="-2077138"/>
              <a:ext cx="1850661" cy="1850661"/>
            </a:xfrm>
            <a:prstGeom prst="roundRect">
              <a:avLst>
                <a:gd name="adj" fmla="val 8737"/>
              </a:avLst>
            </a:prstGeom>
          </p:spPr>
        </p:pic>
        <p:pic>
          <p:nvPicPr>
            <p:cNvPr id="53" name="Picture 52">
              <a:extLst>
                <a:ext uri="{FF2B5EF4-FFF2-40B4-BE49-F238E27FC236}">
                  <a16:creationId xmlns:a16="http://schemas.microsoft.com/office/drawing/2014/main" id="{F8E458BA-02B8-9253-66A0-21580D8CFE9B}"/>
                </a:ext>
              </a:extLst>
            </p:cNvPr>
            <p:cNvPicPr>
              <a:picLocks noChangeAspect="1"/>
            </p:cNvPicPr>
            <p:nvPr/>
          </p:nvPicPr>
          <p:blipFill rotWithShape="1">
            <a:blip r:embed="rId8"/>
            <a:srcRect l="1307" r="1307" b="11243"/>
            <a:stretch/>
          </p:blipFill>
          <p:spPr>
            <a:xfrm>
              <a:off x="2272129" y="-2059898"/>
              <a:ext cx="1815525" cy="1815525"/>
            </a:xfrm>
            <a:prstGeom prst="roundRect">
              <a:avLst>
                <a:gd name="adj" fmla="val 6872"/>
              </a:avLst>
            </a:prstGeom>
          </p:spPr>
        </p:pic>
        <p:pic>
          <p:nvPicPr>
            <p:cNvPr id="54" name="Picture 53" descr="A person wearing a red scarf and holding a medal&#10;&#10;Description automatically generated">
              <a:extLst>
                <a:ext uri="{FF2B5EF4-FFF2-40B4-BE49-F238E27FC236}">
                  <a16:creationId xmlns:a16="http://schemas.microsoft.com/office/drawing/2014/main" id="{26D408A2-5942-2DC7-E418-21B56C13DB61}"/>
                </a:ext>
              </a:extLst>
            </p:cNvPr>
            <p:cNvPicPr>
              <a:picLocks noChangeAspect="1"/>
            </p:cNvPicPr>
            <p:nvPr/>
          </p:nvPicPr>
          <p:blipFill rotWithShape="1">
            <a:blip r:embed="rId9">
              <a:extLst>
                <a:ext uri="{28A0092B-C50C-407E-A947-70E740481C1C}">
                  <a14:useLocalDpi xmlns:a14="http://schemas.microsoft.com/office/drawing/2010/main" val="0"/>
                </a:ext>
              </a:extLst>
            </a:blip>
            <a:srcRect l="27741" t="8234" r="19097" b="21794"/>
            <a:stretch/>
          </p:blipFill>
          <p:spPr>
            <a:xfrm>
              <a:off x="314469" y="-132806"/>
              <a:ext cx="1835428" cy="1835428"/>
            </a:xfrm>
            <a:prstGeom prst="roundRect">
              <a:avLst>
                <a:gd name="adj" fmla="val 5586"/>
              </a:avLst>
            </a:prstGeom>
          </p:spPr>
        </p:pic>
        <p:pic>
          <p:nvPicPr>
            <p:cNvPr id="55" name="Picture 54" descr="A person holding several trophies&#10;&#10;AI-generated content may be incorrect.">
              <a:extLst>
                <a:ext uri="{FF2B5EF4-FFF2-40B4-BE49-F238E27FC236}">
                  <a16:creationId xmlns:a16="http://schemas.microsoft.com/office/drawing/2014/main" id="{14F688D8-78F3-D44E-BDEE-F90A3501E166}"/>
                </a:ext>
              </a:extLst>
            </p:cNvPr>
            <p:cNvPicPr>
              <a:picLocks noChangeAspect="1"/>
            </p:cNvPicPr>
            <p:nvPr/>
          </p:nvPicPr>
          <p:blipFill rotWithShape="1">
            <a:blip r:embed="rId10"/>
            <a:srcRect t="877" b="19623"/>
            <a:stretch/>
          </p:blipFill>
          <p:spPr>
            <a:xfrm>
              <a:off x="2257546" y="-141631"/>
              <a:ext cx="1844690" cy="1844690"/>
            </a:xfrm>
            <a:prstGeom prst="roundRect">
              <a:avLst>
                <a:gd name="adj" fmla="val 7663"/>
              </a:avLst>
            </a:prstGeom>
          </p:spPr>
        </p:pic>
      </p:grpSp>
      <p:sp>
        <p:nvSpPr>
          <p:cNvPr id="16" name="TextBox 16"/>
          <p:cNvSpPr txBox="1"/>
          <p:nvPr/>
        </p:nvSpPr>
        <p:spPr>
          <a:xfrm>
            <a:off x="338442" y="-69843"/>
            <a:ext cx="11447159" cy="1002006"/>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What is a </a:t>
            </a:r>
            <a:r>
              <a:rPr kumimoji="0" lang="en-US" sz="4000" b="1" i="0" u="none" strike="noStrike" kern="1200" cap="none" spc="0" normalizeH="0" baseline="0" noProof="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a:t>
            </a:r>
            <a:r>
              <a:rPr kumimoji="0" lang="en-US" sz="4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a:t>
            </a:r>
          </a:p>
        </p:txBody>
      </p:sp>
      <p:sp>
        <p:nvSpPr>
          <p:cNvPr id="17" name="TextBox 17"/>
          <p:cNvSpPr txBox="1"/>
          <p:nvPr/>
        </p:nvSpPr>
        <p:spPr>
          <a:xfrm>
            <a:off x="338442" y="5519352"/>
            <a:ext cx="3805799"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Target</a:t>
            </a:r>
          </a:p>
        </p:txBody>
      </p:sp>
      <p:sp>
        <p:nvSpPr>
          <p:cNvPr id="23" name="TextBox 17">
            <a:extLst>
              <a:ext uri="{FF2B5EF4-FFF2-40B4-BE49-F238E27FC236}">
                <a16:creationId xmlns:a16="http://schemas.microsoft.com/office/drawing/2014/main" id="{FC2A87A9-B553-D93E-BAE1-6899B44A485F}"/>
              </a:ext>
            </a:extLst>
          </p:cNvPr>
          <p:cNvSpPr txBox="1"/>
          <p:nvPr/>
        </p:nvSpPr>
        <p:spPr>
          <a:xfrm>
            <a:off x="4144241" y="5519352"/>
            <a:ext cx="3962953"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Source</a:t>
            </a:r>
          </a:p>
        </p:txBody>
      </p:sp>
      <p:sp>
        <p:nvSpPr>
          <p:cNvPr id="24" name="TextBox 17">
            <a:extLst>
              <a:ext uri="{FF2B5EF4-FFF2-40B4-BE49-F238E27FC236}">
                <a16:creationId xmlns:a16="http://schemas.microsoft.com/office/drawing/2014/main" id="{AD0B4924-D7EF-9D47-656C-AF7DEE64D083}"/>
              </a:ext>
            </a:extLst>
          </p:cNvPr>
          <p:cNvSpPr txBox="1"/>
          <p:nvPr/>
        </p:nvSpPr>
        <p:spPr>
          <a:xfrm>
            <a:off x="8107194" y="5519351"/>
            <a:ext cx="3735089"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Face Swap</a:t>
            </a:r>
          </a:p>
        </p:txBody>
      </p:sp>
      <p:sp>
        <p:nvSpPr>
          <p:cNvPr id="40" name="TextBox 17">
            <a:extLst>
              <a:ext uri="{FF2B5EF4-FFF2-40B4-BE49-F238E27FC236}">
                <a16:creationId xmlns:a16="http://schemas.microsoft.com/office/drawing/2014/main" id="{A54A65CB-44AD-4E48-4652-8DA570542EEF}"/>
              </a:ext>
            </a:extLst>
          </p:cNvPr>
          <p:cNvSpPr txBox="1"/>
          <p:nvPr/>
        </p:nvSpPr>
        <p:spPr>
          <a:xfrm>
            <a:off x="3818635" y="838200"/>
            <a:ext cx="4614165" cy="59561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Outfit" pitchFamily="2" charset="0"/>
                <a:ea typeface="Neue Machina Ultra-Bold"/>
                <a:cs typeface="Neue Machina Ultra-Bold"/>
                <a:sym typeface="Neue Machina Ultra-Bold"/>
              </a:rPr>
              <a:t>A form of AI-Generated content</a:t>
            </a:r>
          </a:p>
        </p:txBody>
      </p:sp>
      <p:sp>
        <p:nvSpPr>
          <p:cNvPr id="41" name="TextBox 17">
            <a:extLst>
              <a:ext uri="{FF2B5EF4-FFF2-40B4-BE49-F238E27FC236}">
                <a16:creationId xmlns:a16="http://schemas.microsoft.com/office/drawing/2014/main" id="{9AB20AA1-84AA-4090-C6CA-7DCAE81EF4DA}"/>
              </a:ext>
            </a:extLst>
          </p:cNvPr>
          <p:cNvSpPr txBox="1"/>
          <p:nvPr/>
        </p:nvSpPr>
        <p:spPr>
          <a:xfrm>
            <a:off x="973835" y="6044341"/>
            <a:ext cx="10303765" cy="582852"/>
          </a:xfrm>
          <a:prstGeom prst="rect">
            <a:avLst/>
          </a:prstGeom>
        </p:spPr>
        <p:txBody>
          <a:bodyPr wrap="square" lIns="0" tIns="0" rIns="0" bIns="0" rtlCol="0" anchor="t">
            <a:spAutoFit/>
          </a:bodyPr>
          <a:lstStyle/>
          <a:p>
            <a:pPr marL="0" marR="0" lvl="0" indent="0" algn="ctr" defTabSz="609630" rtl="0" eaLnBrk="1" fontAlgn="auto" latinLnBrk="0" hangingPunct="1">
              <a:lnSpc>
                <a:spcPts val="5368"/>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Outfit" pitchFamily="2" charset="0"/>
                <a:ea typeface="Neue Machina Ultra-Bold"/>
                <a:cs typeface="Neue Machina Ultra-Bold"/>
                <a:sym typeface="Neue Machina Ultra-Bold"/>
              </a:rPr>
              <a:t>These images were created within a few minutes using </a:t>
            </a:r>
            <a:r>
              <a:rPr kumimoji="0" lang="en-US" sz="2000" b="0" i="0" u="none" strike="noStrike" kern="1200" cap="none" spc="0" normalizeH="0" baseline="0" noProof="0">
                <a:ln>
                  <a:noFill/>
                </a:ln>
                <a:solidFill>
                  <a:prstClr val="white"/>
                </a:solidFill>
                <a:effectLst/>
                <a:uLnTx/>
                <a:uFillTx/>
                <a:latin typeface="Outfit" pitchFamily="2" charset="0"/>
                <a:ea typeface="Neue Machina Ultra-Bold"/>
                <a:cs typeface="Neue Machina Ultra-Bold"/>
                <a:sym typeface="Neue Machina Ultra-Bold"/>
                <a:hlinkClick r:id="rId11">
                  <a:extLst>
                    <a:ext uri="{A12FA001-AC4F-418D-AE19-62706E023703}">
                      <ahyp:hlinkClr xmlns:ahyp="http://schemas.microsoft.com/office/drawing/2018/hyperlinkcolor" val="tx"/>
                    </a:ext>
                  </a:extLst>
                </a:hlinkClick>
              </a:rPr>
              <a:t>https://deepfakemaker.io/</a:t>
            </a:r>
            <a:endParaRPr kumimoji="0" lang="en-US" sz="2000" b="0" i="0" u="none" strike="noStrike" kern="1200" cap="none" spc="0" normalizeH="0" baseline="0" noProof="0">
              <a:ln>
                <a:noFill/>
              </a:ln>
              <a:solidFill>
                <a:prstClr val="white"/>
              </a:solidFill>
              <a:effectLst/>
              <a:uLnTx/>
              <a:uFillTx/>
              <a:latin typeface="Outfit" pitchFamily="2" charset="0"/>
              <a:ea typeface="Neue Machina Ultra-Bold"/>
              <a:cs typeface="Neue Machina Ultra-Bold"/>
              <a:sym typeface="Neue Machina Ultra-Bold"/>
            </a:endParaRPr>
          </a:p>
        </p:txBody>
      </p:sp>
      <p:grpSp>
        <p:nvGrpSpPr>
          <p:cNvPr id="21" name="Group 20">
            <a:extLst>
              <a:ext uri="{FF2B5EF4-FFF2-40B4-BE49-F238E27FC236}">
                <a16:creationId xmlns:a16="http://schemas.microsoft.com/office/drawing/2014/main" id="{31B76500-A824-A2E2-F495-5C17EF1F9092}"/>
              </a:ext>
            </a:extLst>
          </p:cNvPr>
          <p:cNvGrpSpPr/>
          <p:nvPr/>
        </p:nvGrpSpPr>
        <p:grpSpPr>
          <a:xfrm>
            <a:off x="316651" y="1797189"/>
            <a:ext cx="3778772" cy="3755796"/>
            <a:chOff x="316651" y="1796293"/>
            <a:chExt cx="3778772" cy="3755796"/>
          </a:xfrm>
        </p:grpSpPr>
        <p:pic>
          <p:nvPicPr>
            <p:cNvPr id="3" name="Picture 2" descr="A person smiling at the camera&#10;&#10;AI-generated content may be incorrect.">
              <a:extLst>
                <a:ext uri="{FF2B5EF4-FFF2-40B4-BE49-F238E27FC236}">
                  <a16:creationId xmlns:a16="http://schemas.microsoft.com/office/drawing/2014/main" id="{D8F7479C-6C94-0682-0BA5-774588FF3823}"/>
                </a:ext>
              </a:extLst>
            </p:cNvPr>
            <p:cNvPicPr>
              <a:picLocks noChangeAspect="1"/>
            </p:cNvPicPr>
            <p:nvPr/>
          </p:nvPicPr>
          <p:blipFill rotWithShape="1">
            <a:blip r:embed="rId3">
              <a:extLst>
                <a:ext uri="{28A0092B-C50C-407E-A947-70E740481C1C}">
                  <a14:useLocalDpi xmlns:a14="http://schemas.microsoft.com/office/drawing/2010/main" val="0"/>
                </a:ext>
              </a:extLst>
            </a:blip>
            <a:srcRect l="8178" r="4273"/>
            <a:stretch/>
          </p:blipFill>
          <p:spPr>
            <a:xfrm>
              <a:off x="316652" y="1796293"/>
              <a:ext cx="1831063" cy="1831063"/>
            </a:xfrm>
            <a:prstGeom prst="roundRect">
              <a:avLst>
                <a:gd name="adj" fmla="val 7202"/>
              </a:avLst>
            </a:prstGeom>
          </p:spPr>
        </p:pic>
        <p:pic>
          <p:nvPicPr>
            <p:cNvPr id="5" name="Picture 4">
              <a:extLst>
                <a:ext uri="{FF2B5EF4-FFF2-40B4-BE49-F238E27FC236}">
                  <a16:creationId xmlns:a16="http://schemas.microsoft.com/office/drawing/2014/main" id="{7ABE3524-E915-16CC-0C27-40CE7EFAE24D}"/>
                </a:ext>
              </a:extLst>
            </p:cNvPr>
            <p:cNvPicPr>
              <a:picLocks noChangeAspect="1"/>
            </p:cNvPicPr>
            <p:nvPr/>
          </p:nvPicPr>
          <p:blipFill rotWithShape="1">
            <a:blip r:embed="rId4"/>
            <a:srcRect l="876" t="7630" r="876" b="7029"/>
            <a:stretch/>
          </p:blipFill>
          <p:spPr>
            <a:xfrm>
              <a:off x="2273649" y="1805801"/>
              <a:ext cx="1812485" cy="1812483"/>
            </a:xfrm>
            <a:prstGeom prst="roundRect">
              <a:avLst>
                <a:gd name="adj" fmla="val 6638"/>
              </a:avLst>
            </a:prstGeom>
          </p:spPr>
        </p:pic>
        <p:pic>
          <p:nvPicPr>
            <p:cNvPr id="19" name="Picture 18">
              <a:extLst>
                <a:ext uri="{FF2B5EF4-FFF2-40B4-BE49-F238E27FC236}">
                  <a16:creationId xmlns:a16="http://schemas.microsoft.com/office/drawing/2014/main" id="{14DFAA3A-E3B9-CD0E-5B75-138737F352ED}"/>
                </a:ext>
              </a:extLst>
            </p:cNvPr>
            <p:cNvPicPr>
              <a:picLocks noChangeAspect="1"/>
            </p:cNvPicPr>
            <p:nvPr/>
          </p:nvPicPr>
          <p:blipFill rotWithShape="1">
            <a:blip r:embed="rId5"/>
            <a:srcRect l="195" t="12666" r="195" b="21321"/>
            <a:stretch/>
          </p:blipFill>
          <p:spPr>
            <a:xfrm>
              <a:off x="2264359" y="3721025"/>
              <a:ext cx="1831064" cy="1831064"/>
            </a:xfrm>
            <a:prstGeom prst="roundRect">
              <a:avLst>
                <a:gd name="adj" fmla="val 6047"/>
              </a:avLst>
            </a:prstGeom>
          </p:spPr>
        </p:pic>
        <p:pic>
          <p:nvPicPr>
            <p:cNvPr id="10" name="Picture 9" descr="A person standing in a room with a variety of objects&#10;&#10;AI-generated content may be incorrect.">
              <a:extLst>
                <a:ext uri="{FF2B5EF4-FFF2-40B4-BE49-F238E27FC236}">
                  <a16:creationId xmlns:a16="http://schemas.microsoft.com/office/drawing/2014/main" id="{0A79C689-C67C-746E-97CE-30A1AE6596CA}"/>
                </a:ext>
              </a:extLst>
            </p:cNvPr>
            <p:cNvPicPr>
              <a:picLocks noChangeAspect="1"/>
            </p:cNvPicPr>
            <p:nvPr/>
          </p:nvPicPr>
          <p:blipFill rotWithShape="1">
            <a:blip r:embed="rId6">
              <a:extLst>
                <a:ext uri="{28A0092B-C50C-407E-A947-70E740481C1C}">
                  <a14:useLocalDpi xmlns:a14="http://schemas.microsoft.com/office/drawing/2010/main" val="0"/>
                </a:ext>
              </a:extLst>
            </a:blip>
            <a:srcRect l="51856" t="38906" r="26291" b="22247"/>
            <a:stretch/>
          </p:blipFill>
          <p:spPr>
            <a:xfrm>
              <a:off x="316651" y="3721025"/>
              <a:ext cx="1831064" cy="1831064"/>
            </a:xfrm>
            <a:prstGeom prst="roundRect">
              <a:avLst>
                <a:gd name="adj" fmla="val 4201"/>
              </a:avLst>
            </a:prstGeom>
          </p:spPr>
        </p:pic>
      </p:grpSp>
      <p:grpSp>
        <p:nvGrpSpPr>
          <p:cNvPr id="20" name="Group 19">
            <a:extLst>
              <a:ext uri="{FF2B5EF4-FFF2-40B4-BE49-F238E27FC236}">
                <a16:creationId xmlns:a16="http://schemas.microsoft.com/office/drawing/2014/main" id="{C678AFE5-E53A-C94A-5241-C37A596596BB}"/>
              </a:ext>
            </a:extLst>
          </p:cNvPr>
          <p:cNvGrpSpPr/>
          <p:nvPr/>
        </p:nvGrpSpPr>
        <p:grpSpPr>
          <a:xfrm>
            <a:off x="4232646" y="1784989"/>
            <a:ext cx="3795383" cy="3780197"/>
            <a:chOff x="306853" y="-2077138"/>
            <a:chExt cx="3795383" cy="3780197"/>
          </a:xfrm>
        </p:grpSpPr>
        <p:pic>
          <p:nvPicPr>
            <p:cNvPr id="6" name="Picture 5" descr="A person in a garment&#10;&#10;AI-generated content may be incorrect.">
              <a:extLst>
                <a:ext uri="{FF2B5EF4-FFF2-40B4-BE49-F238E27FC236}">
                  <a16:creationId xmlns:a16="http://schemas.microsoft.com/office/drawing/2014/main" id="{7559840C-38C2-D13F-5D19-DA2024E4F43B}"/>
                </a:ext>
              </a:extLst>
            </p:cNvPr>
            <p:cNvPicPr>
              <a:picLocks noChangeAspect="1"/>
            </p:cNvPicPr>
            <p:nvPr/>
          </p:nvPicPr>
          <p:blipFill rotWithShape="1">
            <a:blip r:embed="rId7">
              <a:extLst>
                <a:ext uri="{28A0092B-C50C-407E-A947-70E740481C1C}">
                  <a14:useLocalDpi xmlns:a14="http://schemas.microsoft.com/office/drawing/2010/main" val="0"/>
                </a:ext>
              </a:extLst>
            </a:blip>
            <a:srcRect t="1654" b="23464"/>
            <a:stretch/>
          </p:blipFill>
          <p:spPr>
            <a:xfrm>
              <a:off x="306853" y="-2077138"/>
              <a:ext cx="1850661" cy="1850661"/>
            </a:xfrm>
            <a:prstGeom prst="roundRect">
              <a:avLst>
                <a:gd name="adj" fmla="val 8737"/>
              </a:avLst>
            </a:prstGeom>
          </p:spPr>
        </p:pic>
        <p:pic>
          <p:nvPicPr>
            <p:cNvPr id="11" name="Picture 10">
              <a:extLst>
                <a:ext uri="{FF2B5EF4-FFF2-40B4-BE49-F238E27FC236}">
                  <a16:creationId xmlns:a16="http://schemas.microsoft.com/office/drawing/2014/main" id="{5B99AC4A-8123-5DF0-3B4B-8B2E6FA344EF}"/>
                </a:ext>
              </a:extLst>
            </p:cNvPr>
            <p:cNvPicPr>
              <a:picLocks noChangeAspect="1"/>
            </p:cNvPicPr>
            <p:nvPr/>
          </p:nvPicPr>
          <p:blipFill rotWithShape="1">
            <a:blip r:embed="rId8"/>
            <a:srcRect l="1307" r="1307" b="11243"/>
            <a:stretch/>
          </p:blipFill>
          <p:spPr>
            <a:xfrm>
              <a:off x="2272129" y="-2059898"/>
              <a:ext cx="1815525" cy="1815525"/>
            </a:xfrm>
            <a:prstGeom prst="roundRect">
              <a:avLst>
                <a:gd name="adj" fmla="val 6872"/>
              </a:avLst>
            </a:prstGeom>
          </p:spPr>
        </p:pic>
        <p:pic>
          <p:nvPicPr>
            <p:cNvPr id="15" name="Picture 14" descr="A person wearing a red scarf and holding a medal&#10;&#10;Description automatically generated">
              <a:extLst>
                <a:ext uri="{FF2B5EF4-FFF2-40B4-BE49-F238E27FC236}">
                  <a16:creationId xmlns:a16="http://schemas.microsoft.com/office/drawing/2014/main" id="{82760465-0012-E7DA-3D3B-70BAB5E44F0B}"/>
                </a:ext>
              </a:extLst>
            </p:cNvPr>
            <p:cNvPicPr>
              <a:picLocks noChangeAspect="1"/>
            </p:cNvPicPr>
            <p:nvPr/>
          </p:nvPicPr>
          <p:blipFill rotWithShape="1">
            <a:blip r:embed="rId9">
              <a:extLst>
                <a:ext uri="{28A0092B-C50C-407E-A947-70E740481C1C}">
                  <a14:useLocalDpi xmlns:a14="http://schemas.microsoft.com/office/drawing/2010/main" val="0"/>
                </a:ext>
              </a:extLst>
            </a:blip>
            <a:srcRect l="27741" t="8234" r="19097" b="21794"/>
            <a:stretch/>
          </p:blipFill>
          <p:spPr>
            <a:xfrm>
              <a:off x="314469" y="-132806"/>
              <a:ext cx="1835428" cy="1835428"/>
            </a:xfrm>
            <a:prstGeom prst="roundRect">
              <a:avLst>
                <a:gd name="adj" fmla="val 5586"/>
              </a:avLst>
            </a:prstGeom>
          </p:spPr>
        </p:pic>
        <p:pic>
          <p:nvPicPr>
            <p:cNvPr id="18" name="Picture 17" descr="A person holding several trophies&#10;&#10;AI-generated content may be incorrect.">
              <a:extLst>
                <a:ext uri="{FF2B5EF4-FFF2-40B4-BE49-F238E27FC236}">
                  <a16:creationId xmlns:a16="http://schemas.microsoft.com/office/drawing/2014/main" id="{F81B46B3-F0DF-8A68-D522-645630A757EB}"/>
                </a:ext>
              </a:extLst>
            </p:cNvPr>
            <p:cNvPicPr>
              <a:picLocks noChangeAspect="1"/>
            </p:cNvPicPr>
            <p:nvPr/>
          </p:nvPicPr>
          <p:blipFill rotWithShape="1">
            <a:blip r:embed="rId10"/>
            <a:srcRect t="877" b="19623"/>
            <a:stretch/>
          </p:blipFill>
          <p:spPr>
            <a:xfrm>
              <a:off x="2257546" y="-141631"/>
              <a:ext cx="1844690" cy="1844690"/>
            </a:xfrm>
            <a:prstGeom prst="roundRect">
              <a:avLst>
                <a:gd name="adj" fmla="val 7663"/>
              </a:avLst>
            </a:prstGeom>
          </p:spPr>
        </p:pic>
      </p:grpSp>
      <p:grpSp>
        <p:nvGrpSpPr>
          <p:cNvPr id="22" name="Group 21">
            <a:extLst>
              <a:ext uri="{FF2B5EF4-FFF2-40B4-BE49-F238E27FC236}">
                <a16:creationId xmlns:a16="http://schemas.microsoft.com/office/drawing/2014/main" id="{90576724-9322-F9A0-4A18-0DD936E498F1}"/>
              </a:ext>
            </a:extLst>
          </p:cNvPr>
          <p:cNvGrpSpPr/>
          <p:nvPr/>
        </p:nvGrpSpPr>
        <p:grpSpPr>
          <a:xfrm>
            <a:off x="8170629" y="1807029"/>
            <a:ext cx="3806529" cy="3791219"/>
            <a:chOff x="7789133" y="1742456"/>
            <a:chExt cx="3806529" cy="3791219"/>
          </a:xfrm>
          <a:effectLst/>
        </p:grpSpPr>
        <p:pic>
          <p:nvPicPr>
            <p:cNvPr id="4" name="Picture 3" descr="A person in a garment&#10;&#10;AI-generated content may be incorrect.">
              <a:extLst>
                <a:ext uri="{FF2B5EF4-FFF2-40B4-BE49-F238E27FC236}">
                  <a16:creationId xmlns:a16="http://schemas.microsoft.com/office/drawing/2014/main" id="{622B1711-FD01-7912-54C3-1C70AA6FC33D}"/>
                </a:ext>
              </a:extLst>
            </p:cNvPr>
            <p:cNvPicPr>
              <a:picLocks noChangeAspect="1"/>
            </p:cNvPicPr>
            <p:nvPr/>
          </p:nvPicPr>
          <p:blipFill rotWithShape="1">
            <a:blip r:embed="rId12">
              <a:extLst>
                <a:ext uri="{28A0092B-C50C-407E-A947-70E740481C1C}">
                  <a14:useLocalDpi xmlns:a14="http://schemas.microsoft.com/office/drawing/2010/main" val="0"/>
                </a:ext>
              </a:extLst>
            </a:blip>
            <a:srcRect l="2205" t="580" r="2990" b="28429"/>
            <a:stretch/>
          </p:blipFill>
          <p:spPr>
            <a:xfrm>
              <a:off x="7789133" y="1742456"/>
              <a:ext cx="1844690" cy="1844690"/>
            </a:xfrm>
            <a:prstGeom prst="roundRect">
              <a:avLst>
                <a:gd name="adj" fmla="val 6148"/>
              </a:avLst>
            </a:prstGeom>
            <a:ln w="57150">
              <a:solidFill>
                <a:srgbClr val="01204C"/>
              </a:solidFill>
            </a:ln>
          </p:spPr>
        </p:pic>
        <p:pic>
          <p:nvPicPr>
            <p:cNvPr id="8" name="Picture 7">
              <a:extLst>
                <a:ext uri="{FF2B5EF4-FFF2-40B4-BE49-F238E27FC236}">
                  <a16:creationId xmlns:a16="http://schemas.microsoft.com/office/drawing/2014/main" id="{576676C9-1D90-A512-1886-831BC5343E2E}"/>
                </a:ext>
              </a:extLst>
            </p:cNvPr>
            <p:cNvPicPr>
              <a:picLocks noChangeAspect="1"/>
            </p:cNvPicPr>
            <p:nvPr/>
          </p:nvPicPr>
          <p:blipFill rotWithShape="1">
            <a:blip r:embed="rId13"/>
            <a:srcRect t="459" b="9960"/>
            <a:stretch/>
          </p:blipFill>
          <p:spPr>
            <a:xfrm>
              <a:off x="9751424" y="1742456"/>
              <a:ext cx="1815525" cy="1815525"/>
            </a:xfrm>
            <a:prstGeom prst="roundRect">
              <a:avLst>
                <a:gd name="adj" fmla="val 5586"/>
              </a:avLst>
            </a:prstGeom>
            <a:ln w="57150">
              <a:solidFill>
                <a:srgbClr val="01204C"/>
              </a:solidFill>
            </a:ln>
          </p:spPr>
        </p:pic>
        <p:pic>
          <p:nvPicPr>
            <p:cNvPr id="13" name="Picture 12" descr="A person holding a trophy&#10;&#10;AI-generated content may be incorrect.">
              <a:extLst>
                <a:ext uri="{FF2B5EF4-FFF2-40B4-BE49-F238E27FC236}">
                  <a16:creationId xmlns:a16="http://schemas.microsoft.com/office/drawing/2014/main" id="{C76A76A1-CD3F-E1D7-E482-D818951901E4}"/>
                </a:ext>
              </a:extLst>
            </p:cNvPr>
            <p:cNvPicPr>
              <a:picLocks noChangeAspect="1"/>
            </p:cNvPicPr>
            <p:nvPr/>
          </p:nvPicPr>
          <p:blipFill rotWithShape="1">
            <a:blip r:embed="rId14"/>
            <a:srcRect t="2290" b="15280"/>
            <a:stretch/>
          </p:blipFill>
          <p:spPr>
            <a:xfrm>
              <a:off x="9722710" y="3660723"/>
              <a:ext cx="1872952" cy="1872952"/>
            </a:xfrm>
            <a:prstGeom prst="roundRect">
              <a:avLst>
                <a:gd name="adj" fmla="val 8818"/>
              </a:avLst>
            </a:prstGeom>
            <a:ln w="57150">
              <a:solidFill>
                <a:srgbClr val="01204C"/>
              </a:solidFill>
            </a:ln>
          </p:spPr>
        </p:pic>
        <p:pic>
          <p:nvPicPr>
            <p:cNvPr id="2" name="Picture 1" descr="A person wearing a red scarf and holding a medal&#10;&#10;AI-generated content may be incorrect.">
              <a:extLst>
                <a:ext uri="{FF2B5EF4-FFF2-40B4-BE49-F238E27FC236}">
                  <a16:creationId xmlns:a16="http://schemas.microsoft.com/office/drawing/2014/main" id="{857942DE-910B-031E-02EC-3EE2AC3D5613}"/>
                </a:ext>
              </a:extLst>
            </p:cNvPr>
            <p:cNvPicPr>
              <a:picLocks noChangeAspect="1"/>
            </p:cNvPicPr>
            <p:nvPr/>
          </p:nvPicPr>
          <p:blipFill rotWithShape="1">
            <a:blip r:embed="rId15">
              <a:extLst>
                <a:ext uri="{28A0092B-C50C-407E-A947-70E740481C1C}">
                  <a14:useLocalDpi xmlns:a14="http://schemas.microsoft.com/office/drawing/2010/main" val="0"/>
                </a:ext>
              </a:extLst>
            </a:blip>
            <a:srcRect l="27934" t="10187" r="22208" b="24189"/>
            <a:stretch/>
          </p:blipFill>
          <p:spPr>
            <a:xfrm>
              <a:off x="7789134" y="3680817"/>
              <a:ext cx="1844689" cy="1844689"/>
            </a:xfrm>
            <a:prstGeom prst="roundRect">
              <a:avLst>
                <a:gd name="adj" fmla="val 8818"/>
              </a:avLst>
            </a:prstGeom>
            <a:ln w="57150">
              <a:solidFill>
                <a:srgbClr val="01204C"/>
              </a:solidFill>
            </a:ln>
          </p:spPr>
        </p:pic>
      </p:grpSp>
      <p:cxnSp>
        <p:nvCxnSpPr>
          <p:cNvPr id="57" name="Straight Connector 56">
            <a:extLst>
              <a:ext uri="{FF2B5EF4-FFF2-40B4-BE49-F238E27FC236}">
                <a16:creationId xmlns:a16="http://schemas.microsoft.com/office/drawing/2014/main" id="{971E665B-2E40-6E53-DE70-C0535CBACE5D}"/>
              </a:ext>
            </a:extLst>
          </p:cNvPr>
          <p:cNvCxnSpPr/>
          <p:nvPr/>
        </p:nvCxnSpPr>
        <p:spPr>
          <a:xfrm>
            <a:off x="4168544" y="1696865"/>
            <a:ext cx="0" cy="4418098"/>
          </a:xfrm>
          <a:prstGeom prst="line">
            <a:avLst/>
          </a:prstGeom>
          <a:ln w="19050" cap="flat" cmpd="sng" algn="ctr">
            <a:solidFill>
              <a:srgbClr val="01204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4EFB76DF-CE5A-DF8F-89AC-5F2C1CEB102E}"/>
              </a:ext>
            </a:extLst>
          </p:cNvPr>
          <p:cNvCxnSpPr/>
          <p:nvPr/>
        </p:nvCxnSpPr>
        <p:spPr>
          <a:xfrm>
            <a:off x="8085703" y="1696865"/>
            <a:ext cx="0" cy="4418098"/>
          </a:xfrm>
          <a:prstGeom prst="line">
            <a:avLst/>
          </a:prstGeom>
          <a:ln w="19050" cap="flat" cmpd="sng" algn="ctr">
            <a:solidFill>
              <a:srgbClr val="01204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322E1900-F175-370A-D78E-4FC6FDB148A7}"/>
              </a:ext>
            </a:extLst>
          </p:cNvPr>
          <p:cNvCxnSpPr>
            <a:cxnSpLocks/>
          </p:cNvCxnSpPr>
          <p:nvPr/>
        </p:nvCxnSpPr>
        <p:spPr>
          <a:xfrm>
            <a:off x="4159800" y="1740358"/>
            <a:ext cx="0" cy="4094563"/>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9755E51B-BA93-453C-A9EC-DD1B6EB62495}"/>
              </a:ext>
            </a:extLst>
          </p:cNvPr>
          <p:cNvCxnSpPr>
            <a:cxnSpLocks/>
          </p:cNvCxnSpPr>
          <p:nvPr/>
        </p:nvCxnSpPr>
        <p:spPr>
          <a:xfrm>
            <a:off x="8092061" y="1740358"/>
            <a:ext cx="0" cy="4094563"/>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6.25E-7 3.7037E-7 L 0.64466 3.7037E-7 " pathEditMode="relative" rAng="0" ptsTypes="AA">
                                      <p:cBhvr>
                                        <p:cTn id="6" dur="1200" fill="hold"/>
                                        <p:tgtEl>
                                          <p:spTgt spid="38"/>
                                        </p:tgtEl>
                                        <p:attrNameLst>
                                          <p:attrName>ppt_x</p:attrName>
                                          <p:attrName>ppt_y</p:attrName>
                                        </p:attrNameLst>
                                      </p:cBhvr>
                                      <p:rCtr x="32227" y="0"/>
                                    </p:animMotion>
                                  </p:childTnLst>
                                </p:cTn>
                              </p:par>
                              <p:par>
                                <p:cTn id="7" presetID="10"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fade">
                                      <p:cBhvr>
                                        <p:cTn id="9" dur="500"/>
                                        <p:tgtEl>
                                          <p:spTgt spid="62"/>
                                        </p:tgtEl>
                                      </p:cBhvr>
                                    </p:animEffect>
                                  </p:childTnLst>
                                </p:cTn>
                              </p:par>
                              <p:par>
                                <p:cTn id="10" presetID="63" presetClass="path" presetSubtype="0" accel="50000" decel="50000" fill="hold" nodeType="withEffect">
                                  <p:stCondLst>
                                    <p:cond delay="1000"/>
                                  </p:stCondLst>
                                  <p:childTnLst>
                                    <p:animMotion origin="layout" path="M -4.375E-6 1.85185E-6 L 0.32422 1.85185E-6 " pathEditMode="relative" rAng="0" ptsTypes="AA">
                                      <p:cBhvr>
                                        <p:cTn id="11" dur="1200" fill="hold"/>
                                        <p:tgtEl>
                                          <p:spTgt spid="51"/>
                                        </p:tgtEl>
                                        <p:attrNameLst>
                                          <p:attrName>ppt_x</p:attrName>
                                          <p:attrName>ppt_y</p:attrName>
                                        </p:attrNameLst>
                                      </p:cBhvr>
                                      <p:rCtr x="16211" y="0"/>
                                    </p:animMotion>
                                  </p:childTnLst>
                                </p:cTn>
                              </p:par>
                              <p:par>
                                <p:cTn id="12" presetID="10" presetClass="entr" presetSubtype="0" fill="hold" nodeType="withEffect">
                                  <p:stCondLst>
                                    <p:cond delay="25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2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A7331B21-C7EC-F71B-7B25-E956B7AA05A4}"/>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6596FF81-A144-FD87-7774-B75B5B7E3DDD}"/>
              </a:ext>
            </a:extLst>
          </p:cNvPr>
          <p:cNvSpPr txBox="1"/>
          <p:nvPr/>
        </p:nvSpPr>
        <p:spPr>
          <a:xfrm>
            <a:off x="306994" y="-110040"/>
            <a:ext cx="11578012" cy="2181687"/>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Proposed Solutions: Xception</a:t>
            </a:r>
          </a:p>
          <a:p>
            <a:pPr marL="0" marR="0" lvl="0" indent="0" algn="ctr" defTabSz="609630" rtl="0" eaLnBrk="1" fontAlgn="auto" latinLnBrk="0" hangingPunct="1">
              <a:lnSpc>
                <a:spcPts val="9112"/>
              </a:lnSpc>
              <a:spcBef>
                <a:spcPts val="0"/>
              </a:spcBef>
              <a:spcAft>
                <a:spcPts val="0"/>
              </a:spcAft>
              <a:buClrTx/>
              <a:buSzTx/>
              <a:buFontTx/>
              <a:buNone/>
              <a:tabLst/>
              <a:defRPr/>
            </a:pPr>
            <a:endPar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16" name="Rectangle: Rounded Corners 115">
            <a:extLst>
              <a:ext uri="{FF2B5EF4-FFF2-40B4-BE49-F238E27FC236}">
                <a16:creationId xmlns:a16="http://schemas.microsoft.com/office/drawing/2014/main" id="{5632F9B4-C21C-490E-2AEE-53184102DD85}"/>
              </a:ext>
            </a:extLst>
          </p:cNvPr>
          <p:cNvSpPr/>
          <p:nvPr/>
        </p:nvSpPr>
        <p:spPr>
          <a:xfrm>
            <a:off x="4245206" y="1082695"/>
            <a:ext cx="7725323" cy="2786002"/>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AA42397E-051C-314D-E33B-3E31AE64B490}"/>
              </a:ext>
            </a:extLst>
          </p:cNvPr>
          <p:cNvSpPr txBox="1"/>
          <p:nvPr/>
        </p:nvSpPr>
        <p:spPr>
          <a:xfrm>
            <a:off x="4602672" y="2583092"/>
            <a:ext cx="208213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Similar to CNN but looks at image details more carefully.</a:t>
            </a:r>
          </a:p>
        </p:txBody>
      </p:sp>
      <p:sp>
        <p:nvSpPr>
          <p:cNvPr id="63" name="TextBox 62">
            <a:extLst>
              <a:ext uri="{FF2B5EF4-FFF2-40B4-BE49-F238E27FC236}">
                <a16:creationId xmlns:a16="http://schemas.microsoft.com/office/drawing/2014/main" id="{03B40C90-731C-644E-3621-A5082766A166}"/>
              </a:ext>
            </a:extLst>
          </p:cNvPr>
          <p:cNvSpPr txBox="1"/>
          <p:nvPr/>
        </p:nvSpPr>
        <p:spPr>
          <a:xfrm>
            <a:off x="6922667" y="2564861"/>
            <a:ext cx="222847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Studies each feature separately, then combines features.</a:t>
            </a:r>
          </a:p>
        </p:txBody>
      </p:sp>
      <p:sp>
        <p:nvSpPr>
          <p:cNvPr id="78" name="TextBox 77">
            <a:extLst>
              <a:ext uri="{FF2B5EF4-FFF2-40B4-BE49-F238E27FC236}">
                <a16:creationId xmlns:a16="http://schemas.microsoft.com/office/drawing/2014/main" id="{3F137553-172D-25DD-6443-DB377EB83FED}"/>
              </a:ext>
            </a:extLst>
          </p:cNvPr>
          <p:cNvSpPr txBox="1"/>
          <p:nvPr/>
        </p:nvSpPr>
        <p:spPr>
          <a:xfrm>
            <a:off x="9520206" y="2599588"/>
            <a:ext cx="193057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mn-cs"/>
              </a:rPr>
              <a:t>Faster and more accurate in classifying  images.</a:t>
            </a:r>
          </a:p>
        </p:txBody>
      </p:sp>
      <p:sp>
        <p:nvSpPr>
          <p:cNvPr id="37" name="Rectangle: Rounded Corners 36">
            <a:extLst>
              <a:ext uri="{FF2B5EF4-FFF2-40B4-BE49-F238E27FC236}">
                <a16:creationId xmlns:a16="http://schemas.microsoft.com/office/drawing/2014/main" id="{5B42BC6B-A1A5-52D9-2A74-DAFD705EC487}"/>
              </a:ext>
            </a:extLst>
          </p:cNvPr>
          <p:cNvSpPr/>
          <p:nvPr/>
        </p:nvSpPr>
        <p:spPr>
          <a:xfrm>
            <a:off x="310208" y="1082694"/>
            <a:ext cx="3802325" cy="5423614"/>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Cube 38">
            <a:extLst>
              <a:ext uri="{FF2B5EF4-FFF2-40B4-BE49-F238E27FC236}">
                <a16:creationId xmlns:a16="http://schemas.microsoft.com/office/drawing/2014/main" id="{B594F60C-6F28-E219-2108-9F2D16764C5A}"/>
              </a:ext>
            </a:extLst>
          </p:cNvPr>
          <p:cNvSpPr/>
          <p:nvPr/>
        </p:nvSpPr>
        <p:spPr>
          <a:xfrm rot="5400000">
            <a:off x="1561197" y="359756"/>
            <a:ext cx="569566" cy="2897558"/>
          </a:xfrm>
          <a:prstGeom prst="cube">
            <a:avLst>
              <a:gd name="adj" fmla="val 79674"/>
            </a:avLst>
          </a:prstGeom>
          <a:solidFill>
            <a:schemeClr val="bg2">
              <a:lumMod val="9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Straight Arrow Connector 39">
            <a:extLst>
              <a:ext uri="{FF2B5EF4-FFF2-40B4-BE49-F238E27FC236}">
                <a16:creationId xmlns:a16="http://schemas.microsoft.com/office/drawing/2014/main" id="{E06482C8-9922-9881-353F-A8F2F3D0861F}"/>
              </a:ext>
            </a:extLst>
          </p:cNvPr>
          <p:cNvCxnSpPr>
            <a:cxnSpLocks/>
          </p:cNvCxnSpPr>
          <p:nvPr/>
        </p:nvCxnSpPr>
        <p:spPr>
          <a:xfrm>
            <a:off x="1854196" y="1858865"/>
            <a:ext cx="0" cy="420494"/>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ube 40">
            <a:extLst>
              <a:ext uri="{FF2B5EF4-FFF2-40B4-BE49-F238E27FC236}">
                <a16:creationId xmlns:a16="http://schemas.microsoft.com/office/drawing/2014/main" id="{485271B1-8733-FF8B-83B7-1D92293BD973}"/>
              </a:ext>
            </a:extLst>
          </p:cNvPr>
          <p:cNvSpPr/>
          <p:nvPr/>
        </p:nvSpPr>
        <p:spPr>
          <a:xfrm rot="5400000">
            <a:off x="1648927" y="1263691"/>
            <a:ext cx="394107" cy="2004949"/>
          </a:xfrm>
          <a:prstGeom prst="cube">
            <a:avLst>
              <a:gd name="adj" fmla="val 79674"/>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Cube 41">
            <a:extLst>
              <a:ext uri="{FF2B5EF4-FFF2-40B4-BE49-F238E27FC236}">
                <a16:creationId xmlns:a16="http://schemas.microsoft.com/office/drawing/2014/main" id="{0EB09731-11DE-6CD1-AA3A-026E5FFBEB32}"/>
              </a:ext>
            </a:extLst>
          </p:cNvPr>
          <p:cNvSpPr/>
          <p:nvPr/>
        </p:nvSpPr>
        <p:spPr>
          <a:xfrm rot="5400000">
            <a:off x="1648927" y="1682828"/>
            <a:ext cx="394107" cy="2004949"/>
          </a:xfrm>
          <a:prstGeom prst="cube">
            <a:avLst>
              <a:gd name="adj" fmla="val 79674"/>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Cube 42">
            <a:extLst>
              <a:ext uri="{FF2B5EF4-FFF2-40B4-BE49-F238E27FC236}">
                <a16:creationId xmlns:a16="http://schemas.microsoft.com/office/drawing/2014/main" id="{A4906FD7-6CC5-13A2-386B-7061A522AC32}"/>
              </a:ext>
            </a:extLst>
          </p:cNvPr>
          <p:cNvSpPr/>
          <p:nvPr/>
        </p:nvSpPr>
        <p:spPr>
          <a:xfrm rot="5400000">
            <a:off x="1648927" y="2101964"/>
            <a:ext cx="394107" cy="2004949"/>
          </a:xfrm>
          <a:prstGeom prst="cube">
            <a:avLst>
              <a:gd name="adj" fmla="val 79674"/>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Cube 43">
            <a:extLst>
              <a:ext uri="{FF2B5EF4-FFF2-40B4-BE49-F238E27FC236}">
                <a16:creationId xmlns:a16="http://schemas.microsoft.com/office/drawing/2014/main" id="{1A65D40A-4826-45E0-5CE6-AC2751205A66}"/>
              </a:ext>
            </a:extLst>
          </p:cNvPr>
          <p:cNvSpPr/>
          <p:nvPr/>
        </p:nvSpPr>
        <p:spPr>
          <a:xfrm rot="5400000">
            <a:off x="1648927" y="2521101"/>
            <a:ext cx="394107" cy="2004949"/>
          </a:xfrm>
          <a:prstGeom prst="cube">
            <a:avLst>
              <a:gd name="adj" fmla="val 79674"/>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Cube 44">
            <a:extLst>
              <a:ext uri="{FF2B5EF4-FFF2-40B4-BE49-F238E27FC236}">
                <a16:creationId xmlns:a16="http://schemas.microsoft.com/office/drawing/2014/main" id="{34BDEA96-01C8-9B6A-D286-E48008282928}"/>
              </a:ext>
            </a:extLst>
          </p:cNvPr>
          <p:cNvSpPr/>
          <p:nvPr/>
        </p:nvSpPr>
        <p:spPr>
          <a:xfrm rot="5400000">
            <a:off x="1648927" y="2940238"/>
            <a:ext cx="394107" cy="2004949"/>
          </a:xfrm>
          <a:prstGeom prst="cube">
            <a:avLst>
              <a:gd name="adj" fmla="val 79674"/>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Cube 45">
            <a:extLst>
              <a:ext uri="{FF2B5EF4-FFF2-40B4-BE49-F238E27FC236}">
                <a16:creationId xmlns:a16="http://schemas.microsoft.com/office/drawing/2014/main" id="{EA99F931-261D-E5BF-D554-BC446E3EDB01}"/>
              </a:ext>
            </a:extLst>
          </p:cNvPr>
          <p:cNvSpPr/>
          <p:nvPr/>
        </p:nvSpPr>
        <p:spPr>
          <a:xfrm rot="5400000">
            <a:off x="1648927" y="3359374"/>
            <a:ext cx="394107" cy="2004949"/>
          </a:xfrm>
          <a:prstGeom prst="cube">
            <a:avLst>
              <a:gd name="adj" fmla="val 79674"/>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Cube 46">
            <a:extLst>
              <a:ext uri="{FF2B5EF4-FFF2-40B4-BE49-F238E27FC236}">
                <a16:creationId xmlns:a16="http://schemas.microsoft.com/office/drawing/2014/main" id="{0015CA22-D297-49F8-4AD5-B9DFA74ED01C}"/>
              </a:ext>
            </a:extLst>
          </p:cNvPr>
          <p:cNvSpPr/>
          <p:nvPr/>
        </p:nvSpPr>
        <p:spPr>
          <a:xfrm rot="5400000">
            <a:off x="1648927" y="3778511"/>
            <a:ext cx="394107" cy="2004949"/>
          </a:xfrm>
          <a:prstGeom prst="cube">
            <a:avLst>
              <a:gd name="adj" fmla="val 79674"/>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Cube 47">
            <a:extLst>
              <a:ext uri="{FF2B5EF4-FFF2-40B4-BE49-F238E27FC236}">
                <a16:creationId xmlns:a16="http://schemas.microsoft.com/office/drawing/2014/main" id="{5B15CDC5-7AC2-8EE1-FC57-A43CE0C44D42}"/>
              </a:ext>
            </a:extLst>
          </p:cNvPr>
          <p:cNvSpPr/>
          <p:nvPr/>
        </p:nvSpPr>
        <p:spPr>
          <a:xfrm rot="5400000">
            <a:off x="1648927" y="4197649"/>
            <a:ext cx="394107" cy="2004949"/>
          </a:xfrm>
          <a:prstGeom prst="cube">
            <a:avLst>
              <a:gd name="adj" fmla="val 79674"/>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CA40B75E-C6E6-5E65-FDEB-ACD3B94C7891}"/>
              </a:ext>
            </a:extLst>
          </p:cNvPr>
          <p:cNvCxnSpPr>
            <a:cxnSpLocks/>
          </p:cNvCxnSpPr>
          <p:nvPr/>
        </p:nvCxnSpPr>
        <p:spPr>
          <a:xfrm>
            <a:off x="1854196" y="5219210"/>
            <a:ext cx="0" cy="420494"/>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Arrow: Curved Up 49">
            <a:extLst>
              <a:ext uri="{FF2B5EF4-FFF2-40B4-BE49-F238E27FC236}">
                <a16:creationId xmlns:a16="http://schemas.microsoft.com/office/drawing/2014/main" id="{CBB9B278-3811-3BC6-4549-CFD48765010D}"/>
              </a:ext>
            </a:extLst>
          </p:cNvPr>
          <p:cNvSpPr/>
          <p:nvPr/>
        </p:nvSpPr>
        <p:spPr>
          <a:xfrm rot="5400000">
            <a:off x="950578" y="3577884"/>
            <a:ext cx="394109"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rrow: Curved Up 50">
            <a:extLst>
              <a:ext uri="{FF2B5EF4-FFF2-40B4-BE49-F238E27FC236}">
                <a16:creationId xmlns:a16="http://schemas.microsoft.com/office/drawing/2014/main" id="{385C085E-021C-311E-44B4-CAB1BC297B58}"/>
              </a:ext>
            </a:extLst>
          </p:cNvPr>
          <p:cNvSpPr/>
          <p:nvPr/>
        </p:nvSpPr>
        <p:spPr>
          <a:xfrm rot="5400000">
            <a:off x="937383" y="4023080"/>
            <a:ext cx="420500"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Arrow: Curved Up 51">
            <a:extLst>
              <a:ext uri="{FF2B5EF4-FFF2-40B4-BE49-F238E27FC236}">
                <a16:creationId xmlns:a16="http://schemas.microsoft.com/office/drawing/2014/main" id="{F6B07674-5EAD-E895-1E3E-11A3F592C440}"/>
              </a:ext>
            </a:extLst>
          </p:cNvPr>
          <p:cNvSpPr/>
          <p:nvPr/>
        </p:nvSpPr>
        <p:spPr>
          <a:xfrm rot="5400000">
            <a:off x="950579" y="3162384"/>
            <a:ext cx="394108"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Arrow: Curved Up 52">
            <a:extLst>
              <a:ext uri="{FF2B5EF4-FFF2-40B4-BE49-F238E27FC236}">
                <a16:creationId xmlns:a16="http://schemas.microsoft.com/office/drawing/2014/main" id="{1596F55B-2DBB-64BC-B1A1-BBCA36007B34}"/>
              </a:ext>
            </a:extLst>
          </p:cNvPr>
          <p:cNvSpPr/>
          <p:nvPr/>
        </p:nvSpPr>
        <p:spPr>
          <a:xfrm rot="5400000">
            <a:off x="937382" y="2769434"/>
            <a:ext cx="420499" cy="1413126"/>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Arrow: Curved Up 53">
            <a:extLst>
              <a:ext uri="{FF2B5EF4-FFF2-40B4-BE49-F238E27FC236}">
                <a16:creationId xmlns:a16="http://schemas.microsoft.com/office/drawing/2014/main" id="{E0E0A8C3-701A-26B0-C286-4E4FB140CFBB}"/>
              </a:ext>
            </a:extLst>
          </p:cNvPr>
          <p:cNvSpPr/>
          <p:nvPr/>
        </p:nvSpPr>
        <p:spPr>
          <a:xfrm rot="5400000">
            <a:off x="937382" y="2341105"/>
            <a:ext cx="420499" cy="1413126"/>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Arrow: Curved Up 54">
            <a:extLst>
              <a:ext uri="{FF2B5EF4-FFF2-40B4-BE49-F238E27FC236}">
                <a16:creationId xmlns:a16="http://schemas.microsoft.com/office/drawing/2014/main" id="{0EF40F79-F2AE-66F7-710C-4BC51A97E706}"/>
              </a:ext>
            </a:extLst>
          </p:cNvPr>
          <p:cNvSpPr/>
          <p:nvPr/>
        </p:nvSpPr>
        <p:spPr>
          <a:xfrm rot="5400000">
            <a:off x="937384" y="1885072"/>
            <a:ext cx="420498" cy="1413125"/>
          </a:xfrm>
          <a:prstGeom prst="curvedUpArrow">
            <a:avLst>
              <a:gd name="adj1" fmla="val 15426"/>
              <a:gd name="adj2" fmla="val 15426"/>
              <a:gd name="adj3" fmla="val 2724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46B12E2E-96BA-567D-D895-8BB139E0AE42}"/>
              </a:ext>
            </a:extLst>
          </p:cNvPr>
          <p:cNvCxnSpPr>
            <a:cxnSpLocks/>
          </p:cNvCxnSpPr>
          <p:nvPr/>
        </p:nvCxnSpPr>
        <p:spPr>
          <a:xfrm>
            <a:off x="1854197" y="2280191"/>
            <a:ext cx="0" cy="208057"/>
          </a:xfrm>
          <a:prstGeom prst="line">
            <a:avLst/>
          </a:prstGeom>
          <a:ln w="38100">
            <a:solidFill>
              <a:srgbClr val="604A7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570EF38-29D9-D5D4-D075-AB4846FEC99F}"/>
              </a:ext>
            </a:extLst>
          </p:cNvPr>
          <p:cNvCxnSpPr>
            <a:cxnSpLocks/>
          </p:cNvCxnSpPr>
          <p:nvPr/>
        </p:nvCxnSpPr>
        <p:spPr>
          <a:xfrm>
            <a:off x="1854197" y="2738849"/>
            <a:ext cx="0" cy="168536"/>
          </a:xfrm>
          <a:prstGeom prst="line">
            <a:avLst/>
          </a:prstGeom>
          <a:ln w="38100">
            <a:solidFill>
              <a:srgbClr val="604A7B"/>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A14EFAE-9774-E8B0-1A62-FA594F36C3CB}"/>
              </a:ext>
            </a:extLst>
          </p:cNvPr>
          <p:cNvCxnSpPr>
            <a:cxnSpLocks/>
          </p:cNvCxnSpPr>
          <p:nvPr/>
        </p:nvCxnSpPr>
        <p:spPr>
          <a:xfrm>
            <a:off x="1854196" y="3188055"/>
            <a:ext cx="0" cy="133828"/>
          </a:xfrm>
          <a:prstGeom prst="line">
            <a:avLst/>
          </a:prstGeom>
          <a:ln w="38100">
            <a:solidFill>
              <a:srgbClr val="604A7B"/>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2ECD1FC-1C3F-B150-78CE-AE5B6514EE1A}"/>
              </a:ext>
            </a:extLst>
          </p:cNvPr>
          <p:cNvCxnSpPr>
            <a:cxnSpLocks/>
          </p:cNvCxnSpPr>
          <p:nvPr/>
        </p:nvCxnSpPr>
        <p:spPr>
          <a:xfrm>
            <a:off x="1854197" y="3578193"/>
            <a:ext cx="0" cy="16746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7D04CB9-41AE-E8FE-D01E-73B205F15237}"/>
              </a:ext>
            </a:extLst>
          </p:cNvPr>
          <p:cNvCxnSpPr>
            <a:cxnSpLocks/>
          </p:cNvCxnSpPr>
          <p:nvPr/>
        </p:nvCxnSpPr>
        <p:spPr>
          <a:xfrm>
            <a:off x="1854196" y="3993243"/>
            <a:ext cx="0" cy="171552"/>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CC32C86-6017-4989-5EAE-D4233406AED0}"/>
              </a:ext>
            </a:extLst>
          </p:cNvPr>
          <p:cNvCxnSpPr>
            <a:cxnSpLocks/>
          </p:cNvCxnSpPr>
          <p:nvPr/>
        </p:nvCxnSpPr>
        <p:spPr>
          <a:xfrm>
            <a:off x="1854197" y="4407367"/>
            <a:ext cx="0" cy="15153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8904F6F-77C8-B919-9E13-2BA4F963EBA0}"/>
              </a:ext>
            </a:extLst>
          </p:cNvPr>
          <p:cNvCxnSpPr>
            <a:cxnSpLocks/>
          </p:cNvCxnSpPr>
          <p:nvPr/>
        </p:nvCxnSpPr>
        <p:spPr>
          <a:xfrm>
            <a:off x="1854197" y="4800931"/>
            <a:ext cx="0" cy="20213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6A4B31A-7E92-D148-C3AB-1338AAC87F95}"/>
              </a:ext>
            </a:extLst>
          </p:cNvPr>
          <p:cNvGrpSpPr/>
          <p:nvPr/>
        </p:nvGrpSpPr>
        <p:grpSpPr>
          <a:xfrm>
            <a:off x="1772177" y="2203991"/>
            <a:ext cx="148833" cy="141861"/>
            <a:chOff x="2236112" y="2620590"/>
            <a:chExt cx="148833" cy="141861"/>
          </a:xfrm>
        </p:grpSpPr>
        <p:sp>
          <p:nvSpPr>
            <p:cNvPr id="64" name="Oval 63">
              <a:extLst>
                <a:ext uri="{FF2B5EF4-FFF2-40B4-BE49-F238E27FC236}">
                  <a16:creationId xmlns:a16="http://schemas.microsoft.com/office/drawing/2014/main" id="{AE178AB4-01D6-349F-2954-D762B94A4FC0}"/>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BC1E7AB4-D551-20E1-566B-E812DF3F5288}"/>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6" name="Group 5">
            <a:extLst>
              <a:ext uri="{FF2B5EF4-FFF2-40B4-BE49-F238E27FC236}">
                <a16:creationId xmlns:a16="http://schemas.microsoft.com/office/drawing/2014/main" id="{FCAB2670-5640-C04C-8B69-92E7F9282180}"/>
              </a:ext>
            </a:extLst>
          </p:cNvPr>
          <p:cNvGrpSpPr/>
          <p:nvPr/>
        </p:nvGrpSpPr>
        <p:grpSpPr>
          <a:xfrm>
            <a:off x="1772177" y="3055321"/>
            <a:ext cx="148833" cy="141861"/>
            <a:chOff x="2236112" y="2620590"/>
            <a:chExt cx="148833" cy="141861"/>
          </a:xfrm>
        </p:grpSpPr>
        <p:sp>
          <p:nvSpPr>
            <p:cNvPr id="7" name="Oval 6">
              <a:extLst>
                <a:ext uri="{FF2B5EF4-FFF2-40B4-BE49-F238E27FC236}">
                  <a16:creationId xmlns:a16="http://schemas.microsoft.com/office/drawing/2014/main" id="{06B87F33-3EA4-DF71-3EEA-1EB722513131}"/>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a:extLst>
                <a:ext uri="{FF2B5EF4-FFF2-40B4-BE49-F238E27FC236}">
                  <a16:creationId xmlns:a16="http://schemas.microsoft.com/office/drawing/2014/main" id="{4C253423-A948-2264-CE53-81BA538133F0}"/>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10" name="Group 9">
            <a:extLst>
              <a:ext uri="{FF2B5EF4-FFF2-40B4-BE49-F238E27FC236}">
                <a16:creationId xmlns:a16="http://schemas.microsoft.com/office/drawing/2014/main" id="{01EFE549-CD37-5D40-CA55-480E43095477}"/>
              </a:ext>
            </a:extLst>
          </p:cNvPr>
          <p:cNvGrpSpPr/>
          <p:nvPr/>
        </p:nvGrpSpPr>
        <p:grpSpPr>
          <a:xfrm>
            <a:off x="1772177" y="3464190"/>
            <a:ext cx="148833" cy="141861"/>
            <a:chOff x="2236112" y="2620590"/>
            <a:chExt cx="148833" cy="141861"/>
          </a:xfrm>
        </p:grpSpPr>
        <p:sp>
          <p:nvSpPr>
            <p:cNvPr id="11" name="Oval 10">
              <a:extLst>
                <a:ext uri="{FF2B5EF4-FFF2-40B4-BE49-F238E27FC236}">
                  <a16:creationId xmlns:a16="http://schemas.microsoft.com/office/drawing/2014/main" id="{EC69DCC9-E000-3660-ACBA-7FB51A799559}"/>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D80E4C65-B824-F242-9192-321E7D30529F}"/>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13" name="Group 12">
            <a:extLst>
              <a:ext uri="{FF2B5EF4-FFF2-40B4-BE49-F238E27FC236}">
                <a16:creationId xmlns:a16="http://schemas.microsoft.com/office/drawing/2014/main" id="{ABD86D7B-D959-B5A0-2DF7-4D036C0E5BD3}"/>
              </a:ext>
            </a:extLst>
          </p:cNvPr>
          <p:cNvGrpSpPr/>
          <p:nvPr/>
        </p:nvGrpSpPr>
        <p:grpSpPr>
          <a:xfrm>
            <a:off x="1772177" y="3868696"/>
            <a:ext cx="148833" cy="141861"/>
            <a:chOff x="2236112" y="2620590"/>
            <a:chExt cx="148833" cy="141861"/>
          </a:xfrm>
        </p:grpSpPr>
        <p:sp>
          <p:nvSpPr>
            <p:cNvPr id="14" name="Oval 13">
              <a:extLst>
                <a:ext uri="{FF2B5EF4-FFF2-40B4-BE49-F238E27FC236}">
                  <a16:creationId xmlns:a16="http://schemas.microsoft.com/office/drawing/2014/main" id="{388400E8-EE78-A11B-26D1-58FE912370B4}"/>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a:extLst>
                <a:ext uri="{FF2B5EF4-FFF2-40B4-BE49-F238E27FC236}">
                  <a16:creationId xmlns:a16="http://schemas.microsoft.com/office/drawing/2014/main" id="{FEEDDB89-DB2C-CD28-CCCA-84AAC4F6CAD9}"/>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16" name="Group 15">
            <a:extLst>
              <a:ext uri="{FF2B5EF4-FFF2-40B4-BE49-F238E27FC236}">
                <a16:creationId xmlns:a16="http://schemas.microsoft.com/office/drawing/2014/main" id="{5C921F24-9E3F-714E-B486-DCBC7F87EF1F}"/>
              </a:ext>
            </a:extLst>
          </p:cNvPr>
          <p:cNvGrpSpPr/>
          <p:nvPr/>
        </p:nvGrpSpPr>
        <p:grpSpPr>
          <a:xfrm>
            <a:off x="1772177" y="4290240"/>
            <a:ext cx="148833" cy="141861"/>
            <a:chOff x="2236112" y="2620590"/>
            <a:chExt cx="148833" cy="141861"/>
          </a:xfrm>
        </p:grpSpPr>
        <p:sp>
          <p:nvSpPr>
            <p:cNvPr id="17" name="Oval 16">
              <a:extLst>
                <a:ext uri="{FF2B5EF4-FFF2-40B4-BE49-F238E27FC236}">
                  <a16:creationId xmlns:a16="http://schemas.microsoft.com/office/drawing/2014/main" id="{7682676B-FF85-DF97-EDFC-5B3D7D990B69}"/>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val 17">
              <a:extLst>
                <a:ext uri="{FF2B5EF4-FFF2-40B4-BE49-F238E27FC236}">
                  <a16:creationId xmlns:a16="http://schemas.microsoft.com/office/drawing/2014/main" id="{4B8CC204-6974-C315-F8AB-21BFB3754271}"/>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20" name="Group 19">
            <a:extLst>
              <a:ext uri="{FF2B5EF4-FFF2-40B4-BE49-F238E27FC236}">
                <a16:creationId xmlns:a16="http://schemas.microsoft.com/office/drawing/2014/main" id="{5775378A-CD0A-9AE5-D042-0800F6BA356D}"/>
              </a:ext>
            </a:extLst>
          </p:cNvPr>
          <p:cNvGrpSpPr/>
          <p:nvPr/>
        </p:nvGrpSpPr>
        <p:grpSpPr>
          <a:xfrm>
            <a:off x="1772177" y="4704111"/>
            <a:ext cx="148833" cy="141861"/>
            <a:chOff x="2236112" y="2620590"/>
            <a:chExt cx="148833" cy="141861"/>
          </a:xfrm>
        </p:grpSpPr>
        <p:sp>
          <p:nvSpPr>
            <p:cNvPr id="21" name="Oval 20">
              <a:extLst>
                <a:ext uri="{FF2B5EF4-FFF2-40B4-BE49-F238E27FC236}">
                  <a16:creationId xmlns:a16="http://schemas.microsoft.com/office/drawing/2014/main" id="{0B53A295-4F93-7B6B-6911-BF83EC0CC3EC}"/>
                </a:ext>
              </a:extLst>
            </p:cNvPr>
            <p:cNvSpPr/>
            <p:nvPr/>
          </p:nvSpPr>
          <p:spPr>
            <a:xfrm rot="5400000">
              <a:off x="2235629" y="2621988"/>
              <a:ext cx="140946" cy="13998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21">
              <a:extLst>
                <a:ext uri="{FF2B5EF4-FFF2-40B4-BE49-F238E27FC236}">
                  <a16:creationId xmlns:a16="http://schemas.microsoft.com/office/drawing/2014/main" id="{16260BFD-D267-018E-C885-072271DE1F1C}"/>
                </a:ext>
              </a:extLst>
            </p:cNvPr>
            <p:cNvSpPr/>
            <p:nvPr/>
          </p:nvSpPr>
          <p:spPr>
            <a:xfrm rot="5400000">
              <a:off x="2244482" y="2621073"/>
              <a:ext cx="140946" cy="1399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t>
              </a:r>
            </a:p>
          </p:txBody>
        </p:sp>
      </p:grpSp>
      <p:sp>
        <p:nvSpPr>
          <p:cNvPr id="35" name="Rectangle: Rounded Corners 34">
            <a:extLst>
              <a:ext uri="{FF2B5EF4-FFF2-40B4-BE49-F238E27FC236}">
                <a16:creationId xmlns:a16="http://schemas.microsoft.com/office/drawing/2014/main" id="{DC83DB2F-9030-E0D4-F967-AD9ED6D48538}"/>
              </a:ext>
            </a:extLst>
          </p:cNvPr>
          <p:cNvSpPr/>
          <p:nvPr/>
        </p:nvSpPr>
        <p:spPr>
          <a:xfrm>
            <a:off x="4245206" y="4009643"/>
            <a:ext cx="7725323" cy="2499126"/>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01" name="Group 200">
            <a:extLst>
              <a:ext uri="{FF2B5EF4-FFF2-40B4-BE49-F238E27FC236}">
                <a16:creationId xmlns:a16="http://schemas.microsoft.com/office/drawing/2014/main" id="{0316B04F-76D1-36C7-E51A-841BD9CBA223}"/>
              </a:ext>
            </a:extLst>
          </p:cNvPr>
          <p:cNvGrpSpPr/>
          <p:nvPr/>
        </p:nvGrpSpPr>
        <p:grpSpPr>
          <a:xfrm>
            <a:off x="7747489" y="4119647"/>
            <a:ext cx="2365226" cy="2212037"/>
            <a:chOff x="7586494" y="4119647"/>
            <a:chExt cx="2365226" cy="2212037"/>
          </a:xfrm>
        </p:grpSpPr>
        <p:pic>
          <p:nvPicPr>
            <p:cNvPr id="99" name="Picture 98">
              <a:extLst>
                <a:ext uri="{FF2B5EF4-FFF2-40B4-BE49-F238E27FC236}">
                  <a16:creationId xmlns:a16="http://schemas.microsoft.com/office/drawing/2014/main" id="{D5198806-9473-0F98-EABC-95480E20386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268491" y="4119647"/>
              <a:ext cx="1001232" cy="1001232"/>
            </a:xfrm>
            <a:prstGeom prst="rect">
              <a:avLst/>
            </a:prstGeom>
          </p:spPr>
        </p:pic>
        <p:sp>
          <p:nvSpPr>
            <p:cNvPr id="100" name="TextBox 99">
              <a:extLst>
                <a:ext uri="{FF2B5EF4-FFF2-40B4-BE49-F238E27FC236}">
                  <a16:creationId xmlns:a16="http://schemas.microsoft.com/office/drawing/2014/main" id="{F91DE051-45E3-2175-FAD8-64B15849A9B9}"/>
                </a:ext>
              </a:extLst>
            </p:cNvPr>
            <p:cNvSpPr txBox="1"/>
            <p:nvPr/>
          </p:nvSpPr>
          <p:spPr>
            <a:xfrm>
              <a:off x="7586494" y="5166959"/>
              <a:ext cx="23652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Depth wise Separable Convolution</a:t>
              </a:r>
            </a:p>
          </p:txBody>
        </p:sp>
        <p:sp>
          <p:nvSpPr>
            <p:cNvPr id="114" name="TextBox 113">
              <a:extLst>
                <a:ext uri="{FF2B5EF4-FFF2-40B4-BE49-F238E27FC236}">
                  <a16:creationId xmlns:a16="http://schemas.microsoft.com/office/drawing/2014/main" id="{BFB1A3AB-6795-4648-8EAC-956379E2CA69}"/>
                </a:ext>
              </a:extLst>
            </p:cNvPr>
            <p:cNvSpPr txBox="1"/>
            <p:nvPr/>
          </p:nvSpPr>
          <p:spPr>
            <a:xfrm>
              <a:off x="7784621" y="5777686"/>
              <a:ext cx="196897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Analyze each channel</a:t>
              </a:r>
            </a:p>
          </p:txBody>
        </p:sp>
      </p:grpSp>
      <p:grpSp>
        <p:nvGrpSpPr>
          <p:cNvPr id="200" name="Group 199">
            <a:extLst>
              <a:ext uri="{FF2B5EF4-FFF2-40B4-BE49-F238E27FC236}">
                <a16:creationId xmlns:a16="http://schemas.microsoft.com/office/drawing/2014/main" id="{B129A707-1A6A-D1F2-487B-252E9AB7DBF3}"/>
              </a:ext>
            </a:extLst>
          </p:cNvPr>
          <p:cNvGrpSpPr/>
          <p:nvPr/>
        </p:nvGrpSpPr>
        <p:grpSpPr>
          <a:xfrm>
            <a:off x="9591780" y="4094798"/>
            <a:ext cx="2391308" cy="2236886"/>
            <a:chOff x="9591780" y="4094798"/>
            <a:chExt cx="2391308" cy="2236886"/>
          </a:xfrm>
        </p:grpSpPr>
        <p:sp>
          <p:nvSpPr>
            <p:cNvPr id="109" name="TextBox 108">
              <a:extLst>
                <a:ext uri="{FF2B5EF4-FFF2-40B4-BE49-F238E27FC236}">
                  <a16:creationId xmlns:a16="http://schemas.microsoft.com/office/drawing/2014/main" id="{24E1AE4C-9021-FAF7-C8E0-6E481295126D}"/>
                </a:ext>
              </a:extLst>
            </p:cNvPr>
            <p:cNvSpPr txBox="1"/>
            <p:nvPr/>
          </p:nvSpPr>
          <p:spPr>
            <a:xfrm>
              <a:off x="9591780" y="5777686"/>
              <a:ext cx="23913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Combines meaningful features from depth wise</a:t>
              </a:r>
            </a:p>
          </p:txBody>
        </p:sp>
        <p:sp>
          <p:nvSpPr>
            <p:cNvPr id="117" name="TextBox 116">
              <a:extLst>
                <a:ext uri="{FF2B5EF4-FFF2-40B4-BE49-F238E27FC236}">
                  <a16:creationId xmlns:a16="http://schemas.microsoft.com/office/drawing/2014/main" id="{C7BBAA36-E891-DFF2-3E21-B4DE8980C57D}"/>
                </a:ext>
              </a:extLst>
            </p:cNvPr>
            <p:cNvSpPr txBox="1"/>
            <p:nvPr/>
          </p:nvSpPr>
          <p:spPr>
            <a:xfrm>
              <a:off x="9753593" y="5166959"/>
              <a:ext cx="20676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Pointwise Convolutional</a:t>
              </a:r>
            </a:p>
          </p:txBody>
        </p:sp>
        <p:pic>
          <p:nvPicPr>
            <p:cNvPr id="119" name="Picture 118">
              <a:extLst>
                <a:ext uri="{FF2B5EF4-FFF2-40B4-BE49-F238E27FC236}">
                  <a16:creationId xmlns:a16="http://schemas.microsoft.com/office/drawing/2014/main" id="{C438F766-DCFD-9A72-8DE0-D7CD196269B0}"/>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0261969" y="4094798"/>
              <a:ext cx="1050931" cy="1050931"/>
            </a:xfrm>
            <a:prstGeom prst="rect">
              <a:avLst/>
            </a:prstGeom>
          </p:spPr>
        </p:pic>
      </p:grpSp>
      <p:sp>
        <p:nvSpPr>
          <p:cNvPr id="120" name="TextBox 119">
            <a:extLst>
              <a:ext uri="{FF2B5EF4-FFF2-40B4-BE49-F238E27FC236}">
                <a16:creationId xmlns:a16="http://schemas.microsoft.com/office/drawing/2014/main" id="{8E271F6F-65FE-B413-2CFF-3ADDD1A2879E}"/>
              </a:ext>
            </a:extLst>
          </p:cNvPr>
          <p:cNvSpPr txBox="1"/>
          <p:nvPr/>
        </p:nvSpPr>
        <p:spPr>
          <a:xfrm>
            <a:off x="2790585" y="4945105"/>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Exit Flow</a:t>
            </a:r>
          </a:p>
        </p:txBody>
      </p:sp>
      <p:sp>
        <p:nvSpPr>
          <p:cNvPr id="121" name="TextBox 120">
            <a:extLst>
              <a:ext uri="{FF2B5EF4-FFF2-40B4-BE49-F238E27FC236}">
                <a16:creationId xmlns:a16="http://schemas.microsoft.com/office/drawing/2014/main" id="{58C3CBD0-99F9-CEDB-009C-8917C96E0199}"/>
              </a:ext>
            </a:extLst>
          </p:cNvPr>
          <p:cNvSpPr txBox="1"/>
          <p:nvPr/>
        </p:nvSpPr>
        <p:spPr>
          <a:xfrm>
            <a:off x="2790585" y="3922268"/>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Middle Flow</a:t>
            </a:r>
          </a:p>
        </p:txBody>
      </p:sp>
      <p:sp>
        <p:nvSpPr>
          <p:cNvPr id="122" name="TextBox 121">
            <a:extLst>
              <a:ext uri="{FF2B5EF4-FFF2-40B4-BE49-F238E27FC236}">
                <a16:creationId xmlns:a16="http://schemas.microsoft.com/office/drawing/2014/main" id="{783A9659-76B0-20F4-A720-DA91AA5A81A0}"/>
              </a:ext>
            </a:extLst>
          </p:cNvPr>
          <p:cNvSpPr txBox="1"/>
          <p:nvPr/>
        </p:nvSpPr>
        <p:spPr>
          <a:xfrm>
            <a:off x="2790585" y="2597178"/>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Entry Flow</a:t>
            </a:r>
          </a:p>
        </p:txBody>
      </p:sp>
      <p:sp>
        <p:nvSpPr>
          <p:cNvPr id="123" name="TextBox 122">
            <a:extLst>
              <a:ext uri="{FF2B5EF4-FFF2-40B4-BE49-F238E27FC236}">
                <a16:creationId xmlns:a16="http://schemas.microsoft.com/office/drawing/2014/main" id="{4F75200B-C2B5-0011-F855-67E045CA3862}"/>
              </a:ext>
            </a:extLst>
          </p:cNvPr>
          <p:cNvSpPr txBox="1"/>
          <p:nvPr/>
        </p:nvSpPr>
        <p:spPr>
          <a:xfrm>
            <a:off x="2837481" y="1341960"/>
            <a:ext cx="1324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Input</a:t>
            </a:r>
          </a:p>
        </p:txBody>
      </p:sp>
      <p:sp>
        <p:nvSpPr>
          <p:cNvPr id="124" name="TextBox 123">
            <a:extLst>
              <a:ext uri="{FF2B5EF4-FFF2-40B4-BE49-F238E27FC236}">
                <a16:creationId xmlns:a16="http://schemas.microsoft.com/office/drawing/2014/main" id="{74E33C21-44C0-A20E-EA32-6A5F3F55A2AA}"/>
              </a:ext>
            </a:extLst>
          </p:cNvPr>
          <p:cNvSpPr txBox="1"/>
          <p:nvPr/>
        </p:nvSpPr>
        <p:spPr>
          <a:xfrm>
            <a:off x="1065314" y="5751636"/>
            <a:ext cx="16936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Classification</a:t>
            </a:r>
          </a:p>
        </p:txBody>
      </p:sp>
      <p:grpSp>
        <p:nvGrpSpPr>
          <p:cNvPr id="203" name="Group 202">
            <a:extLst>
              <a:ext uri="{FF2B5EF4-FFF2-40B4-BE49-F238E27FC236}">
                <a16:creationId xmlns:a16="http://schemas.microsoft.com/office/drawing/2014/main" id="{899329E5-54CD-429C-15D8-AB46D0D88C24}"/>
              </a:ext>
            </a:extLst>
          </p:cNvPr>
          <p:cNvGrpSpPr/>
          <p:nvPr/>
        </p:nvGrpSpPr>
        <p:grpSpPr>
          <a:xfrm>
            <a:off x="4296115" y="4135780"/>
            <a:ext cx="1968972" cy="2195904"/>
            <a:chOff x="4048529" y="4135780"/>
            <a:chExt cx="1968972" cy="2195904"/>
          </a:xfrm>
        </p:grpSpPr>
        <p:pic>
          <p:nvPicPr>
            <p:cNvPr id="126" name="Picture 125">
              <a:extLst>
                <a:ext uri="{FF2B5EF4-FFF2-40B4-BE49-F238E27FC236}">
                  <a16:creationId xmlns:a16="http://schemas.microsoft.com/office/drawing/2014/main" id="{F074D0A0-8F48-9FAA-BD02-EA32CF55FED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4548532" y="4135780"/>
              <a:ext cx="968966" cy="968966"/>
            </a:xfrm>
            <a:prstGeom prst="rect">
              <a:avLst/>
            </a:prstGeom>
          </p:spPr>
        </p:pic>
        <p:sp>
          <p:nvSpPr>
            <p:cNvPr id="193" name="TextBox 192">
              <a:extLst>
                <a:ext uri="{FF2B5EF4-FFF2-40B4-BE49-F238E27FC236}">
                  <a16:creationId xmlns:a16="http://schemas.microsoft.com/office/drawing/2014/main" id="{D0C13775-1B44-CDC2-B057-78328AA49052}"/>
                </a:ext>
              </a:extLst>
            </p:cNvPr>
            <p:cNvSpPr txBox="1"/>
            <p:nvPr/>
          </p:nvSpPr>
          <p:spPr>
            <a:xfrm>
              <a:off x="4048529" y="5290069"/>
              <a:ext cx="196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Entry Flow</a:t>
              </a:r>
            </a:p>
          </p:txBody>
        </p:sp>
        <p:sp>
          <p:nvSpPr>
            <p:cNvPr id="194" name="TextBox 193">
              <a:extLst>
                <a:ext uri="{FF2B5EF4-FFF2-40B4-BE49-F238E27FC236}">
                  <a16:creationId xmlns:a16="http://schemas.microsoft.com/office/drawing/2014/main" id="{0DE24591-070C-597C-B760-CA9956EDE6BD}"/>
                </a:ext>
              </a:extLst>
            </p:cNvPr>
            <p:cNvSpPr txBox="1"/>
            <p:nvPr/>
          </p:nvSpPr>
          <p:spPr>
            <a:xfrm>
              <a:off x="4048529" y="5777686"/>
              <a:ext cx="196897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Extracts basic image features</a:t>
              </a:r>
            </a:p>
          </p:txBody>
        </p:sp>
      </p:grpSp>
      <p:grpSp>
        <p:nvGrpSpPr>
          <p:cNvPr id="202" name="Group 201">
            <a:extLst>
              <a:ext uri="{FF2B5EF4-FFF2-40B4-BE49-F238E27FC236}">
                <a16:creationId xmlns:a16="http://schemas.microsoft.com/office/drawing/2014/main" id="{F5DE1250-601F-643C-A7BB-5136BD134307}"/>
              </a:ext>
            </a:extLst>
          </p:cNvPr>
          <p:cNvGrpSpPr/>
          <p:nvPr/>
        </p:nvGrpSpPr>
        <p:grpSpPr>
          <a:xfrm>
            <a:off x="6030697" y="4064025"/>
            <a:ext cx="1968972" cy="2383075"/>
            <a:chOff x="6053815" y="4064025"/>
            <a:chExt cx="1968972" cy="2383075"/>
          </a:xfrm>
        </p:grpSpPr>
        <p:sp>
          <p:nvSpPr>
            <p:cNvPr id="196" name="TextBox 195">
              <a:extLst>
                <a:ext uri="{FF2B5EF4-FFF2-40B4-BE49-F238E27FC236}">
                  <a16:creationId xmlns:a16="http://schemas.microsoft.com/office/drawing/2014/main" id="{99081484-674B-226A-20BF-5756B27AE420}"/>
                </a:ext>
              </a:extLst>
            </p:cNvPr>
            <p:cNvSpPr txBox="1"/>
            <p:nvPr/>
          </p:nvSpPr>
          <p:spPr>
            <a:xfrm>
              <a:off x="6053815" y="5290069"/>
              <a:ext cx="19689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Middle Flow</a:t>
              </a:r>
            </a:p>
          </p:txBody>
        </p:sp>
        <p:sp>
          <p:nvSpPr>
            <p:cNvPr id="197" name="TextBox 196">
              <a:extLst>
                <a:ext uri="{FF2B5EF4-FFF2-40B4-BE49-F238E27FC236}">
                  <a16:creationId xmlns:a16="http://schemas.microsoft.com/office/drawing/2014/main" id="{EEE88AD6-9339-03D9-7CA9-A856C5B06A0C}"/>
                </a:ext>
              </a:extLst>
            </p:cNvPr>
            <p:cNvSpPr txBox="1"/>
            <p:nvPr/>
          </p:nvSpPr>
          <p:spPr>
            <a:xfrm>
              <a:off x="6176431" y="5662270"/>
              <a:ext cx="184635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Learns complicated patterns extracted from entry flow</a:t>
              </a:r>
            </a:p>
          </p:txBody>
        </p:sp>
        <p:pic>
          <p:nvPicPr>
            <p:cNvPr id="199" name="Picture 198">
              <a:extLst>
                <a:ext uri="{FF2B5EF4-FFF2-40B4-BE49-F238E27FC236}">
                  <a16:creationId xmlns:a16="http://schemas.microsoft.com/office/drawing/2014/main" id="{16772116-C9E4-BE34-CF4B-57CEAB90607D}"/>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6482063" y="4064025"/>
              <a:ext cx="1112477" cy="1112477"/>
            </a:xfrm>
            <a:prstGeom prst="rect">
              <a:avLst/>
            </a:prstGeom>
          </p:spPr>
        </p:pic>
      </p:grpSp>
      <p:pic>
        <p:nvPicPr>
          <p:cNvPr id="205" name="Picture 204">
            <a:extLst>
              <a:ext uri="{FF2B5EF4-FFF2-40B4-BE49-F238E27FC236}">
                <a16:creationId xmlns:a16="http://schemas.microsoft.com/office/drawing/2014/main" id="{DD377CCB-E644-7A24-1025-B3CE19461E95}"/>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5145893" y="1426609"/>
            <a:ext cx="1007420" cy="1007420"/>
          </a:xfrm>
          <a:prstGeom prst="rect">
            <a:avLst/>
          </a:prstGeom>
        </p:spPr>
      </p:pic>
      <p:pic>
        <p:nvPicPr>
          <p:cNvPr id="206" name="Picture 205">
            <a:extLst>
              <a:ext uri="{FF2B5EF4-FFF2-40B4-BE49-F238E27FC236}">
                <a16:creationId xmlns:a16="http://schemas.microsoft.com/office/drawing/2014/main" id="{5A0F246B-D861-7A84-352D-13935A84EA7F}"/>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7502018" y="1358427"/>
            <a:ext cx="1111660" cy="1111660"/>
          </a:xfrm>
          <a:prstGeom prst="rect">
            <a:avLst/>
          </a:prstGeom>
        </p:spPr>
      </p:pic>
      <p:pic>
        <p:nvPicPr>
          <p:cNvPr id="207" name="Picture 206">
            <a:extLst>
              <a:ext uri="{FF2B5EF4-FFF2-40B4-BE49-F238E27FC236}">
                <a16:creationId xmlns:a16="http://schemas.microsoft.com/office/drawing/2014/main" id="{C2BCB441-DA14-2756-485D-8F9C350E4B5A}"/>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9929664" y="1423839"/>
            <a:ext cx="1111660" cy="1111660"/>
          </a:xfrm>
          <a:prstGeom prst="rect">
            <a:avLst/>
          </a:prstGeom>
        </p:spPr>
      </p:pic>
    </p:spTree>
    <p:extLst>
      <p:ext uri="{BB962C8B-B14F-4D97-AF65-F5344CB8AC3E}">
        <p14:creationId xmlns:p14="http://schemas.microsoft.com/office/powerpoint/2010/main" val="472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
                                        </p:tgtEl>
                                        <p:attrNameLst>
                                          <p:attrName>style.visibility</p:attrName>
                                        </p:attrNameLst>
                                      </p:cBhvr>
                                      <p:to>
                                        <p:strVal val="visible"/>
                                      </p:to>
                                    </p:set>
                                    <p:animEffect transition="in" filter="fade">
                                      <p:cBhvr>
                                        <p:cTn id="28" dur="500"/>
                                        <p:tgtEl>
                                          <p:spTgt spid="1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203"/>
                                        </p:tgtEl>
                                        <p:attrNameLst>
                                          <p:attrName>style.visibility</p:attrName>
                                        </p:attrNameLst>
                                      </p:cBhvr>
                                      <p:to>
                                        <p:strVal val="visible"/>
                                      </p:to>
                                    </p:set>
                                    <p:animEffect transition="in" filter="fade">
                                      <p:cBhvr>
                                        <p:cTn id="42" dur="500"/>
                                        <p:tgtEl>
                                          <p:spTgt spid="20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10"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fade">
                                      <p:cBhvr>
                                        <p:cTn id="81" dur="500"/>
                                        <p:tgtEl>
                                          <p:spTgt spid="121"/>
                                        </p:tgtEl>
                                      </p:cBhvr>
                                    </p:animEffect>
                                  </p:childTnLst>
                                </p:cTn>
                              </p:par>
                              <p:par>
                                <p:cTn id="82" presetID="10" presetClass="entr" presetSubtype="0" fill="hold" nodeType="withEffect">
                                  <p:stCondLst>
                                    <p:cond delay="0"/>
                                  </p:stCondLst>
                                  <p:childTnLst>
                                    <p:set>
                                      <p:cBhvr>
                                        <p:cTn id="83" dur="1" fill="hold">
                                          <p:stCondLst>
                                            <p:cond delay="0"/>
                                          </p:stCondLst>
                                        </p:cTn>
                                        <p:tgtEl>
                                          <p:spTgt spid="202"/>
                                        </p:tgtEl>
                                        <p:attrNameLst>
                                          <p:attrName>style.visibility</p:attrName>
                                        </p:attrNameLst>
                                      </p:cBhvr>
                                      <p:to>
                                        <p:strVal val="visible"/>
                                      </p:to>
                                    </p:set>
                                    <p:animEffect transition="in" filter="fade">
                                      <p:cBhvr>
                                        <p:cTn id="84" dur="500"/>
                                        <p:tgtEl>
                                          <p:spTgt spid="20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fade">
                                      <p:cBhvr>
                                        <p:cTn id="89" dur="500"/>
                                        <p:tgtEl>
                                          <p:spTgt spid="4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fade">
                                      <p:cBhvr>
                                        <p:cTn id="92" dur="500"/>
                                        <p:tgtEl>
                                          <p:spTgt spid="48"/>
                                        </p:tgtEl>
                                      </p:cBhvr>
                                    </p:animEffect>
                                  </p:childTnLst>
                                </p:cTn>
                              </p:par>
                              <p:par>
                                <p:cTn id="93" presetID="10" presetClass="entr" presetSubtype="0" fill="hold"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10" presetClass="entr" presetSubtype="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par>
                                <p:cTn id="102" presetID="10" presetClass="entr" presetSubtype="0"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500"/>
                                        <p:tgtEl>
                                          <p:spTgt spid="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20"/>
                                        </p:tgtEl>
                                        <p:attrNameLst>
                                          <p:attrName>style.visibility</p:attrName>
                                        </p:attrNameLst>
                                      </p:cBhvr>
                                      <p:to>
                                        <p:strVal val="visible"/>
                                      </p:to>
                                    </p:set>
                                    <p:animEffect transition="in" filter="fade">
                                      <p:cBhvr>
                                        <p:cTn id="107" dur="500"/>
                                        <p:tgtEl>
                                          <p:spTgt spid="12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24"/>
                                        </p:tgtEl>
                                        <p:attrNameLst>
                                          <p:attrName>style.visibility</p:attrName>
                                        </p:attrNameLst>
                                      </p:cBhvr>
                                      <p:to>
                                        <p:strVal val="visible"/>
                                      </p:to>
                                    </p:set>
                                    <p:animEffect transition="in" filter="fade">
                                      <p:cBhvr>
                                        <p:cTn id="110" dur="500"/>
                                        <p:tgtEl>
                                          <p:spTgt spid="124"/>
                                        </p:tgtEl>
                                      </p:cBhvr>
                                    </p:animEffect>
                                  </p:childTnLst>
                                </p:cTn>
                              </p:par>
                              <p:par>
                                <p:cTn id="111" presetID="10" presetClass="entr" presetSubtype="0" fill="hold" nodeType="withEffect">
                                  <p:stCondLst>
                                    <p:cond delay="0"/>
                                  </p:stCondLst>
                                  <p:childTnLst>
                                    <p:set>
                                      <p:cBhvr>
                                        <p:cTn id="112" dur="1" fill="hold">
                                          <p:stCondLst>
                                            <p:cond delay="0"/>
                                          </p:stCondLst>
                                        </p:cTn>
                                        <p:tgtEl>
                                          <p:spTgt spid="201"/>
                                        </p:tgtEl>
                                        <p:attrNameLst>
                                          <p:attrName>style.visibility</p:attrName>
                                        </p:attrNameLst>
                                      </p:cBhvr>
                                      <p:to>
                                        <p:strVal val="visible"/>
                                      </p:to>
                                    </p:set>
                                    <p:animEffect transition="in" filter="fade">
                                      <p:cBhvr>
                                        <p:cTn id="113" dur="500"/>
                                        <p:tgtEl>
                                          <p:spTgt spid="201"/>
                                        </p:tgtEl>
                                      </p:cBhvr>
                                    </p:animEffect>
                                  </p:childTnLst>
                                </p:cTn>
                              </p:par>
                              <p:par>
                                <p:cTn id="114" presetID="10" presetClass="entr" presetSubtype="0" fill="hold" nodeType="withEffect">
                                  <p:stCondLst>
                                    <p:cond delay="0"/>
                                  </p:stCondLst>
                                  <p:childTnLst>
                                    <p:set>
                                      <p:cBhvr>
                                        <p:cTn id="115" dur="1" fill="hold">
                                          <p:stCondLst>
                                            <p:cond delay="0"/>
                                          </p:stCondLst>
                                        </p:cTn>
                                        <p:tgtEl>
                                          <p:spTgt spid="200"/>
                                        </p:tgtEl>
                                        <p:attrNameLst>
                                          <p:attrName>style.visibility</p:attrName>
                                        </p:attrNameLst>
                                      </p:cBhvr>
                                      <p:to>
                                        <p:strVal val="visible"/>
                                      </p:to>
                                    </p:set>
                                    <p:animEffect transition="in" filter="fade">
                                      <p:cBhvr>
                                        <p:cTn id="116"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53" grpId="0" animBg="1"/>
      <p:bldP spid="54" grpId="0" animBg="1"/>
      <p:bldP spid="55" grpId="0" animBg="1"/>
      <p:bldP spid="120" grpId="0"/>
      <p:bldP spid="121" grpId="0"/>
      <p:bldP spid="122" grpId="0"/>
      <p:bldP spid="1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8BB908CC-F4A5-38B1-071E-DD1C31B4D06C}"/>
            </a:ext>
          </a:extLst>
        </p:cNvPr>
        <p:cNvGrpSpPr/>
        <p:nvPr/>
      </p:nvGrpSpPr>
      <p:grpSpPr>
        <a:xfrm>
          <a:off x="0" y="0"/>
          <a:ext cx="0" cy="0"/>
          <a:chOff x="0" y="0"/>
          <a:chExt cx="0" cy="0"/>
        </a:xfrm>
      </p:grpSpPr>
      <p:sp>
        <p:nvSpPr>
          <p:cNvPr id="3" name="TextBox 7">
            <a:extLst>
              <a:ext uri="{FF2B5EF4-FFF2-40B4-BE49-F238E27FC236}">
                <a16:creationId xmlns:a16="http://schemas.microsoft.com/office/drawing/2014/main" id="{4145FF9E-9932-FAD9-FC4C-C65BDF1E1CBC}"/>
              </a:ext>
            </a:extLst>
          </p:cNvPr>
          <p:cNvSpPr txBox="1"/>
          <p:nvPr/>
        </p:nvSpPr>
        <p:spPr>
          <a:xfrm>
            <a:off x="0" y="205530"/>
            <a:ext cx="12192000"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Convolutional Neural Network</a:t>
            </a:r>
          </a:p>
        </p:txBody>
      </p:sp>
      <p:grpSp>
        <p:nvGrpSpPr>
          <p:cNvPr id="2072" name="Group 2071">
            <a:extLst>
              <a:ext uri="{FF2B5EF4-FFF2-40B4-BE49-F238E27FC236}">
                <a16:creationId xmlns:a16="http://schemas.microsoft.com/office/drawing/2014/main" id="{593522C6-B45E-74FB-DBF9-8155C0B9F47F}"/>
              </a:ext>
            </a:extLst>
          </p:cNvPr>
          <p:cNvGrpSpPr/>
          <p:nvPr/>
        </p:nvGrpSpPr>
        <p:grpSpPr>
          <a:xfrm>
            <a:off x="292155" y="1575486"/>
            <a:ext cx="2680938" cy="4923698"/>
            <a:chOff x="292155" y="1575486"/>
            <a:chExt cx="2680938" cy="4923698"/>
          </a:xfrm>
        </p:grpSpPr>
        <p:sp>
          <p:nvSpPr>
            <p:cNvPr id="59" name="Rectangle: Rounded Corners 58">
              <a:extLst>
                <a:ext uri="{FF2B5EF4-FFF2-40B4-BE49-F238E27FC236}">
                  <a16:creationId xmlns:a16="http://schemas.microsoft.com/office/drawing/2014/main" id="{F7646798-35BB-D1BE-6977-164FC78678A9}"/>
                </a:ext>
              </a:extLst>
            </p:cNvPr>
            <p:cNvSpPr/>
            <p:nvPr/>
          </p:nvSpPr>
          <p:spPr>
            <a:xfrm>
              <a:off x="324320" y="1575486"/>
              <a:ext cx="2648773" cy="492369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065" name="Group 2064">
              <a:extLst>
                <a:ext uri="{FF2B5EF4-FFF2-40B4-BE49-F238E27FC236}">
                  <a16:creationId xmlns:a16="http://schemas.microsoft.com/office/drawing/2014/main" id="{96A182CA-D0B7-3551-F229-871C2508AA03}"/>
                </a:ext>
              </a:extLst>
            </p:cNvPr>
            <p:cNvGrpSpPr/>
            <p:nvPr/>
          </p:nvGrpSpPr>
          <p:grpSpPr>
            <a:xfrm>
              <a:off x="292155" y="2167014"/>
              <a:ext cx="2562712" cy="3468312"/>
              <a:chOff x="297111" y="1210946"/>
              <a:chExt cx="2448658" cy="3313953"/>
            </a:xfrm>
          </p:grpSpPr>
          <p:sp>
            <p:nvSpPr>
              <p:cNvPr id="56" name="TextBox 55">
                <a:extLst>
                  <a:ext uri="{FF2B5EF4-FFF2-40B4-BE49-F238E27FC236}">
                    <a16:creationId xmlns:a16="http://schemas.microsoft.com/office/drawing/2014/main" id="{2248647C-3FB8-D642-6D05-6F34A393F092}"/>
                  </a:ext>
                </a:extLst>
              </p:cNvPr>
              <p:cNvSpPr txBox="1"/>
              <p:nvPr/>
            </p:nvSpPr>
            <p:spPr>
              <a:xfrm>
                <a:off x="1212384" y="1234023"/>
                <a:ext cx="801584" cy="44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utfit" pitchFamily="2" charset="0"/>
                    <a:ea typeface="+mn-ea"/>
                    <a:cs typeface="+mn-cs"/>
                  </a:rPr>
                  <a:t>Input Layer</a:t>
                </a:r>
              </a:p>
            </p:txBody>
          </p:sp>
          <p:sp>
            <p:nvSpPr>
              <p:cNvPr id="57" name="Rectangle: Rounded Corners 56">
                <a:extLst>
                  <a:ext uri="{FF2B5EF4-FFF2-40B4-BE49-F238E27FC236}">
                    <a16:creationId xmlns:a16="http://schemas.microsoft.com/office/drawing/2014/main" id="{7DBC3DD6-8F9C-2084-1EE2-054FF56A592F}"/>
                  </a:ext>
                </a:extLst>
              </p:cNvPr>
              <p:cNvSpPr/>
              <p:nvPr/>
            </p:nvSpPr>
            <p:spPr>
              <a:xfrm>
                <a:off x="455745" y="1986437"/>
                <a:ext cx="1011727" cy="63611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Rounded Corners 57">
                <a:extLst>
                  <a:ext uri="{FF2B5EF4-FFF2-40B4-BE49-F238E27FC236}">
                    <a16:creationId xmlns:a16="http://schemas.microsoft.com/office/drawing/2014/main" id="{572F18A5-679D-57E9-D16F-E9EE14796C93}"/>
                  </a:ext>
                </a:extLst>
              </p:cNvPr>
              <p:cNvSpPr/>
              <p:nvPr/>
            </p:nvSpPr>
            <p:spPr>
              <a:xfrm>
                <a:off x="1727184" y="1986437"/>
                <a:ext cx="1018584" cy="636114"/>
              </a:xfrm>
              <a:prstGeom prst="roundRect">
                <a:avLst/>
              </a:prstGeom>
              <a:noFill/>
              <a:ln w="5715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99A8FF56-86D4-0792-2A64-E29254784654}"/>
                  </a:ext>
                </a:extLst>
              </p:cNvPr>
              <p:cNvSpPr/>
              <p:nvPr/>
            </p:nvSpPr>
            <p:spPr>
              <a:xfrm rot="5400000">
                <a:off x="1788133" y="4178418"/>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BBA08558-5B60-3C9A-DD62-E8431D407C03}"/>
                  </a:ext>
                </a:extLst>
              </p:cNvPr>
              <p:cNvSpPr/>
              <p:nvPr/>
            </p:nvSpPr>
            <p:spPr>
              <a:xfrm rot="5400000">
                <a:off x="1342322" y="4178418"/>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58334D2E-844D-EF3A-F2CD-AE463FBB6D01}"/>
                  </a:ext>
                </a:extLst>
              </p:cNvPr>
              <p:cNvSpPr/>
              <p:nvPr/>
            </p:nvSpPr>
            <p:spPr>
              <a:xfrm rot="5400000">
                <a:off x="2233943" y="3485574"/>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F2F59015-3DE1-EB9D-31EA-D21B08B785F7}"/>
                  </a:ext>
                </a:extLst>
              </p:cNvPr>
              <p:cNvSpPr/>
              <p:nvPr/>
            </p:nvSpPr>
            <p:spPr>
              <a:xfrm rot="5400000">
                <a:off x="1788133" y="3485574"/>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a:extLst>
                  <a:ext uri="{FF2B5EF4-FFF2-40B4-BE49-F238E27FC236}">
                    <a16:creationId xmlns:a16="http://schemas.microsoft.com/office/drawing/2014/main" id="{6FDB8021-95E4-CEE4-123B-9F431ADDB428}"/>
                  </a:ext>
                </a:extLst>
              </p:cNvPr>
              <p:cNvSpPr/>
              <p:nvPr/>
            </p:nvSpPr>
            <p:spPr>
              <a:xfrm rot="5400000">
                <a:off x="1342321" y="3485574"/>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a:extLst>
                  <a:ext uri="{FF2B5EF4-FFF2-40B4-BE49-F238E27FC236}">
                    <a16:creationId xmlns:a16="http://schemas.microsoft.com/office/drawing/2014/main" id="{F9292592-A3C5-9ABE-7645-2D9CF5674DEC}"/>
                  </a:ext>
                </a:extLst>
              </p:cNvPr>
              <p:cNvSpPr/>
              <p:nvPr/>
            </p:nvSpPr>
            <p:spPr>
              <a:xfrm rot="5400000">
                <a:off x="896511" y="3485574"/>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a:extLst>
                  <a:ext uri="{FF2B5EF4-FFF2-40B4-BE49-F238E27FC236}">
                    <a16:creationId xmlns:a16="http://schemas.microsoft.com/office/drawing/2014/main" id="{709347AA-E5E8-42F0-8B37-0BB8ACB6DFCA}"/>
                  </a:ext>
                </a:extLst>
              </p:cNvPr>
              <p:cNvSpPr/>
              <p:nvPr/>
            </p:nvSpPr>
            <p:spPr>
              <a:xfrm rot="5400000">
                <a:off x="2235267" y="2940692"/>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a:extLst>
                  <a:ext uri="{FF2B5EF4-FFF2-40B4-BE49-F238E27FC236}">
                    <a16:creationId xmlns:a16="http://schemas.microsoft.com/office/drawing/2014/main" id="{A3789156-0FC9-7275-8104-C4CFAEDC5353}"/>
                  </a:ext>
                </a:extLst>
              </p:cNvPr>
              <p:cNvSpPr/>
              <p:nvPr/>
            </p:nvSpPr>
            <p:spPr>
              <a:xfrm rot="5400000">
                <a:off x="1789457" y="2940693"/>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a:extLst>
                  <a:ext uri="{FF2B5EF4-FFF2-40B4-BE49-F238E27FC236}">
                    <a16:creationId xmlns:a16="http://schemas.microsoft.com/office/drawing/2014/main" id="{59B48FC8-3279-0582-83EE-9527577A1878}"/>
                  </a:ext>
                </a:extLst>
              </p:cNvPr>
              <p:cNvSpPr/>
              <p:nvPr/>
            </p:nvSpPr>
            <p:spPr>
              <a:xfrm rot="5400000">
                <a:off x="1343645" y="2940693"/>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a:extLst>
                  <a:ext uri="{FF2B5EF4-FFF2-40B4-BE49-F238E27FC236}">
                    <a16:creationId xmlns:a16="http://schemas.microsoft.com/office/drawing/2014/main" id="{C6B07E9A-0941-33AE-7DCA-47C1F1F401BF}"/>
                  </a:ext>
                </a:extLst>
              </p:cNvPr>
              <p:cNvSpPr/>
              <p:nvPr/>
            </p:nvSpPr>
            <p:spPr>
              <a:xfrm rot="5400000">
                <a:off x="897836" y="2940693"/>
                <a:ext cx="346481" cy="346481"/>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ectangle: Rounded Corners 261">
                <a:extLst>
                  <a:ext uri="{FF2B5EF4-FFF2-40B4-BE49-F238E27FC236}">
                    <a16:creationId xmlns:a16="http://schemas.microsoft.com/office/drawing/2014/main" id="{933779E9-0739-AB44-34E1-237887FE51D5}"/>
                  </a:ext>
                </a:extLst>
              </p:cNvPr>
              <p:cNvSpPr/>
              <p:nvPr/>
            </p:nvSpPr>
            <p:spPr>
              <a:xfrm>
                <a:off x="1233335" y="1210946"/>
                <a:ext cx="789643" cy="564309"/>
              </a:xfrm>
              <a:prstGeom prst="round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3" name="TextBox 262">
                <a:extLst>
                  <a:ext uri="{FF2B5EF4-FFF2-40B4-BE49-F238E27FC236}">
                    <a16:creationId xmlns:a16="http://schemas.microsoft.com/office/drawing/2014/main" id="{0B72BE3C-1183-452D-9862-588A1FB032FF}"/>
                  </a:ext>
                </a:extLst>
              </p:cNvPr>
              <p:cNvSpPr txBox="1"/>
              <p:nvPr/>
            </p:nvSpPr>
            <p:spPr>
              <a:xfrm>
                <a:off x="455745" y="2079371"/>
                <a:ext cx="1011726" cy="4411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utfit" pitchFamily="2" charset="0"/>
                    <a:ea typeface="+mn-ea"/>
                    <a:cs typeface="+mn-cs"/>
                  </a:rPr>
                  <a:t>Convolution Layer</a:t>
                </a:r>
              </a:p>
            </p:txBody>
          </p:sp>
          <p:sp>
            <p:nvSpPr>
              <p:cNvPr id="264" name="TextBox 263">
                <a:extLst>
                  <a:ext uri="{FF2B5EF4-FFF2-40B4-BE49-F238E27FC236}">
                    <a16:creationId xmlns:a16="http://schemas.microsoft.com/office/drawing/2014/main" id="{582222FE-05C7-0165-70D5-6FB7F93DE0B0}"/>
                  </a:ext>
                </a:extLst>
              </p:cNvPr>
              <p:cNvSpPr txBox="1"/>
              <p:nvPr/>
            </p:nvSpPr>
            <p:spPr>
              <a:xfrm>
                <a:off x="1727183" y="2079371"/>
                <a:ext cx="1018586" cy="4411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Outfit" pitchFamily="2" charset="0"/>
                    <a:ea typeface="+mn-ea"/>
                    <a:cs typeface="+mn-cs"/>
                  </a:rPr>
                  <a:t>Pooling Layer</a:t>
                </a:r>
              </a:p>
            </p:txBody>
          </p:sp>
          <p:cxnSp>
            <p:nvCxnSpPr>
              <p:cNvPr id="265" name="Connector: Elbow 264">
                <a:extLst>
                  <a:ext uri="{FF2B5EF4-FFF2-40B4-BE49-F238E27FC236}">
                    <a16:creationId xmlns:a16="http://schemas.microsoft.com/office/drawing/2014/main" id="{88B97FC7-820C-301F-46AD-470DED2DBE6D}"/>
                  </a:ext>
                </a:extLst>
              </p:cNvPr>
              <p:cNvCxnSpPr>
                <a:stCxn id="262" idx="2"/>
                <a:endCxn id="57" idx="0"/>
              </p:cNvCxnSpPr>
              <p:nvPr/>
            </p:nvCxnSpPr>
            <p:spPr>
              <a:xfrm rot="5400000">
                <a:off x="1189291" y="1547572"/>
                <a:ext cx="211182" cy="666548"/>
              </a:xfrm>
              <a:prstGeom prst="bentConnector3">
                <a:avLst>
                  <a:gd name="adj1" fmla="val 2237"/>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D0E52451-F27A-B324-4553-C3FDBF51FF76}"/>
                  </a:ext>
                </a:extLst>
              </p:cNvPr>
              <p:cNvCxnSpPr>
                <a:cxnSpLocks/>
                <a:stCxn id="57" idx="3"/>
                <a:endCxn id="58" idx="1"/>
              </p:cNvCxnSpPr>
              <p:nvPr/>
            </p:nvCxnSpPr>
            <p:spPr>
              <a:xfrm>
                <a:off x="1467471" y="2304494"/>
                <a:ext cx="259713"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4DDEA8F9-8ACC-5B00-54E3-8B7191C7453A}"/>
                  </a:ext>
                </a:extLst>
              </p:cNvPr>
              <p:cNvCxnSpPr>
                <a:cxnSpLocks/>
                <a:stCxn id="58" idx="2"/>
              </p:cNvCxnSpPr>
              <p:nvPr/>
            </p:nvCxnSpPr>
            <p:spPr>
              <a:xfrm rot="5400000">
                <a:off x="1811235" y="2455429"/>
                <a:ext cx="258120" cy="592363"/>
              </a:xfrm>
              <a:prstGeom prst="bentConnector3">
                <a:avLst>
                  <a:gd name="adj1" fmla="val 781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87BA685C-79DD-09D7-568E-C3C861B1AB17}"/>
                  </a:ext>
                </a:extLst>
              </p:cNvPr>
              <p:cNvCxnSpPr>
                <a:stCxn id="261" idx="7"/>
                <a:endCxn id="256" idx="3"/>
              </p:cNvCxnSpPr>
              <p:nvPr/>
            </p:nvCxnSpPr>
            <p:spPr>
              <a:xfrm>
                <a:off x="1193576" y="3236433"/>
                <a:ext cx="199487" cy="2998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5C968D61-7A95-CDB9-0346-DA08F2F743CE}"/>
                  </a:ext>
                </a:extLst>
              </p:cNvPr>
              <p:cNvCxnSpPr>
                <a:cxnSpLocks/>
                <a:stCxn id="260" idx="7"/>
                <a:endCxn id="63" idx="3"/>
              </p:cNvCxnSpPr>
              <p:nvPr/>
            </p:nvCxnSpPr>
            <p:spPr>
              <a:xfrm>
                <a:off x="1639385" y="3236433"/>
                <a:ext cx="199489" cy="2998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5213C448-DDA1-62B9-3AD5-1102C55BA832}"/>
                  </a:ext>
                </a:extLst>
              </p:cNvPr>
              <p:cNvCxnSpPr>
                <a:cxnSpLocks/>
                <a:stCxn id="259" idx="7"/>
                <a:endCxn id="62" idx="3"/>
              </p:cNvCxnSpPr>
              <p:nvPr/>
            </p:nvCxnSpPr>
            <p:spPr>
              <a:xfrm>
                <a:off x="2085197" y="3236432"/>
                <a:ext cx="199487" cy="2998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5F2E3AE5-32BF-E24C-5EA2-EC1E6E93C243}"/>
                  </a:ext>
                </a:extLst>
              </p:cNvPr>
              <p:cNvCxnSpPr>
                <a:cxnSpLocks/>
                <a:stCxn id="258" idx="5"/>
                <a:endCxn id="63" idx="1"/>
              </p:cNvCxnSpPr>
              <p:nvPr/>
            </p:nvCxnSpPr>
            <p:spPr>
              <a:xfrm flipH="1">
                <a:off x="2083872" y="3236432"/>
                <a:ext cx="202135" cy="2998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737B1B74-B9C9-5FDA-6BBA-5657C848B857}"/>
                  </a:ext>
                </a:extLst>
              </p:cNvPr>
              <p:cNvCxnSpPr>
                <a:cxnSpLocks/>
                <a:stCxn id="259" idx="5"/>
                <a:endCxn id="256" idx="1"/>
              </p:cNvCxnSpPr>
              <p:nvPr/>
            </p:nvCxnSpPr>
            <p:spPr>
              <a:xfrm flipH="1">
                <a:off x="1638061" y="3236432"/>
                <a:ext cx="202137" cy="2998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DD7C67C0-3340-6E82-9ED4-7717B111219A}"/>
                  </a:ext>
                </a:extLst>
              </p:cNvPr>
              <p:cNvCxnSpPr>
                <a:cxnSpLocks/>
                <a:stCxn id="260" idx="5"/>
                <a:endCxn id="257" idx="1"/>
              </p:cNvCxnSpPr>
              <p:nvPr/>
            </p:nvCxnSpPr>
            <p:spPr>
              <a:xfrm flipH="1">
                <a:off x="1192251" y="3236433"/>
                <a:ext cx="202135" cy="29988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4BD51CAA-946D-D3C2-0785-41C6FA3BA320}"/>
                  </a:ext>
                </a:extLst>
              </p:cNvPr>
              <p:cNvCxnSpPr>
                <a:cxnSpLocks/>
                <a:stCxn id="256" idx="6"/>
                <a:endCxn id="61" idx="2"/>
              </p:cNvCxnSpPr>
              <p:nvPr/>
            </p:nvCxnSpPr>
            <p:spPr>
              <a:xfrm>
                <a:off x="1515561" y="3832055"/>
                <a:ext cx="1" cy="346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E69483AE-2CDC-3E9C-9E3E-245C18253C15}"/>
                  </a:ext>
                </a:extLst>
              </p:cNvPr>
              <p:cNvCxnSpPr>
                <a:cxnSpLocks/>
                <a:stCxn id="257" idx="7"/>
                <a:endCxn id="61" idx="3"/>
              </p:cNvCxnSpPr>
              <p:nvPr/>
            </p:nvCxnSpPr>
            <p:spPr>
              <a:xfrm>
                <a:off x="1192251" y="3781314"/>
                <a:ext cx="200812" cy="447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204B8D93-40F4-7A43-57E4-E35A4BBF0B90}"/>
                  </a:ext>
                </a:extLst>
              </p:cNvPr>
              <p:cNvCxnSpPr>
                <a:cxnSpLocks/>
                <a:stCxn id="63" idx="5"/>
                <a:endCxn id="61" idx="1"/>
              </p:cNvCxnSpPr>
              <p:nvPr/>
            </p:nvCxnSpPr>
            <p:spPr>
              <a:xfrm flipH="1">
                <a:off x="1638062" y="3781314"/>
                <a:ext cx="200812" cy="447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ED6D462C-3795-10CE-DD63-DA25470888BA}"/>
                  </a:ext>
                </a:extLst>
              </p:cNvPr>
              <p:cNvCxnSpPr>
                <a:cxnSpLocks/>
                <a:stCxn id="256" idx="7"/>
                <a:endCxn id="60" idx="3"/>
              </p:cNvCxnSpPr>
              <p:nvPr/>
            </p:nvCxnSpPr>
            <p:spPr>
              <a:xfrm>
                <a:off x="1638061" y="3781314"/>
                <a:ext cx="200812" cy="447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E70E4582-E67E-A939-4D41-1D63C4ED08DE}"/>
                  </a:ext>
                </a:extLst>
              </p:cNvPr>
              <p:cNvCxnSpPr>
                <a:cxnSpLocks/>
                <a:stCxn id="63" idx="6"/>
                <a:endCxn id="60" idx="2"/>
              </p:cNvCxnSpPr>
              <p:nvPr/>
            </p:nvCxnSpPr>
            <p:spPr>
              <a:xfrm>
                <a:off x="1961373" y="3832055"/>
                <a:ext cx="0" cy="3463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C72B4324-D9C4-6E5C-9B32-854542381A37}"/>
                  </a:ext>
                </a:extLst>
              </p:cNvPr>
              <p:cNvCxnSpPr>
                <a:cxnSpLocks/>
                <a:stCxn id="62" idx="5"/>
                <a:endCxn id="60" idx="1"/>
              </p:cNvCxnSpPr>
              <p:nvPr/>
            </p:nvCxnSpPr>
            <p:spPr>
              <a:xfrm flipH="1">
                <a:off x="2083872" y="3781314"/>
                <a:ext cx="200812" cy="447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7554F116-4C8E-5042-AA6C-F9A8F0061BE5}"/>
                  </a:ext>
                </a:extLst>
              </p:cNvPr>
              <p:cNvSpPr txBox="1"/>
              <p:nvPr/>
            </p:nvSpPr>
            <p:spPr>
              <a:xfrm>
                <a:off x="297111" y="3135375"/>
                <a:ext cx="629060" cy="44403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Outfit" pitchFamily="2" charset="0"/>
                    <a:ea typeface="+mn-ea"/>
                    <a:cs typeface="+mn-cs"/>
                  </a:rPr>
                  <a:t>Inner Layer</a:t>
                </a:r>
              </a:p>
            </p:txBody>
          </p:sp>
          <p:sp>
            <p:nvSpPr>
              <p:cNvPr id="281" name="TextBox 280">
                <a:extLst>
                  <a:ext uri="{FF2B5EF4-FFF2-40B4-BE49-F238E27FC236}">
                    <a16:creationId xmlns:a16="http://schemas.microsoft.com/office/drawing/2014/main" id="{2F8439F9-9080-5247-A4C4-DEEE345D58BA}"/>
                  </a:ext>
                </a:extLst>
              </p:cNvPr>
              <p:cNvSpPr txBox="1"/>
              <p:nvPr/>
            </p:nvSpPr>
            <p:spPr>
              <a:xfrm>
                <a:off x="297111" y="4198838"/>
                <a:ext cx="1095951" cy="27325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Outfit" pitchFamily="2" charset="0"/>
                    <a:ea typeface="+mn-ea"/>
                    <a:cs typeface="+mn-cs"/>
                  </a:rPr>
                  <a:t>Outer Layer</a:t>
                </a:r>
              </a:p>
            </p:txBody>
          </p:sp>
        </p:grpSp>
      </p:grpSp>
      <p:sp>
        <p:nvSpPr>
          <p:cNvPr id="295" name="Rectangle: Rounded Corners 294">
            <a:extLst>
              <a:ext uri="{FF2B5EF4-FFF2-40B4-BE49-F238E27FC236}">
                <a16:creationId xmlns:a16="http://schemas.microsoft.com/office/drawing/2014/main" id="{39921FA9-1A1F-AB50-613A-16EE08DD509C}"/>
              </a:ext>
            </a:extLst>
          </p:cNvPr>
          <p:cNvSpPr/>
          <p:nvPr/>
        </p:nvSpPr>
        <p:spPr>
          <a:xfrm>
            <a:off x="3158666" y="1575486"/>
            <a:ext cx="8811863" cy="4923698"/>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73" name="Group 2072">
            <a:extLst>
              <a:ext uri="{FF2B5EF4-FFF2-40B4-BE49-F238E27FC236}">
                <a16:creationId xmlns:a16="http://schemas.microsoft.com/office/drawing/2014/main" id="{1D27796A-70B4-5833-2057-C722E4A3EC39}"/>
              </a:ext>
            </a:extLst>
          </p:cNvPr>
          <p:cNvGrpSpPr/>
          <p:nvPr/>
        </p:nvGrpSpPr>
        <p:grpSpPr>
          <a:xfrm>
            <a:off x="3393024" y="1668420"/>
            <a:ext cx="7407838" cy="1446563"/>
            <a:chOff x="3393024" y="1668420"/>
            <a:chExt cx="7407838" cy="1446563"/>
          </a:xfrm>
        </p:grpSpPr>
        <p:sp>
          <p:nvSpPr>
            <p:cNvPr id="289" name="TextBox 288">
              <a:extLst>
                <a:ext uri="{FF2B5EF4-FFF2-40B4-BE49-F238E27FC236}">
                  <a16:creationId xmlns:a16="http://schemas.microsoft.com/office/drawing/2014/main" id="{E2DE461D-13B2-44F6-D67A-28358DDEFEAB}"/>
                </a:ext>
              </a:extLst>
            </p:cNvPr>
            <p:cNvSpPr txBox="1"/>
            <p:nvPr/>
          </p:nvSpPr>
          <p:spPr>
            <a:xfrm>
              <a:off x="3393024" y="1668420"/>
              <a:ext cx="70717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Extract hierarchical features in convolutional layer:</a:t>
              </a:r>
            </a:p>
          </p:txBody>
        </p:sp>
        <p:sp>
          <p:nvSpPr>
            <p:cNvPr id="296" name="TextBox 295">
              <a:extLst>
                <a:ext uri="{FF2B5EF4-FFF2-40B4-BE49-F238E27FC236}">
                  <a16:creationId xmlns:a16="http://schemas.microsoft.com/office/drawing/2014/main" id="{632E1ADD-8955-1B02-2A6F-2AE02D3EC72B}"/>
                </a:ext>
              </a:extLst>
            </p:cNvPr>
            <p:cNvSpPr txBox="1"/>
            <p:nvPr/>
          </p:nvSpPr>
          <p:spPr>
            <a:xfrm>
              <a:off x="4404774" y="2011589"/>
              <a:ext cx="6396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Lower Layers: edges, lines, colors</a:t>
              </a:r>
            </a:p>
          </p:txBody>
        </p:sp>
        <p:sp>
          <p:nvSpPr>
            <p:cNvPr id="297" name="TextBox 296">
              <a:extLst>
                <a:ext uri="{FF2B5EF4-FFF2-40B4-BE49-F238E27FC236}">
                  <a16:creationId xmlns:a16="http://schemas.microsoft.com/office/drawing/2014/main" id="{C7C64C53-5ABD-4B8B-9722-CE6A76870809}"/>
                </a:ext>
              </a:extLst>
            </p:cNvPr>
            <p:cNvSpPr txBox="1"/>
            <p:nvPr/>
          </p:nvSpPr>
          <p:spPr>
            <a:xfrm>
              <a:off x="4404774" y="2374631"/>
              <a:ext cx="6396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Middle Layers: patterns, shapes, textures</a:t>
              </a:r>
            </a:p>
          </p:txBody>
        </p:sp>
        <p:sp>
          <p:nvSpPr>
            <p:cNvPr id="298" name="TextBox 297">
              <a:extLst>
                <a:ext uri="{FF2B5EF4-FFF2-40B4-BE49-F238E27FC236}">
                  <a16:creationId xmlns:a16="http://schemas.microsoft.com/office/drawing/2014/main" id="{3CEFE4B4-CE75-1320-8124-A1A847853034}"/>
                </a:ext>
              </a:extLst>
            </p:cNvPr>
            <p:cNvSpPr txBox="1"/>
            <p:nvPr/>
          </p:nvSpPr>
          <p:spPr>
            <a:xfrm>
              <a:off x="4404774" y="2714873"/>
              <a:ext cx="6396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Higher Layers: faces objects signs of manipulation</a:t>
              </a:r>
            </a:p>
          </p:txBody>
        </p:sp>
      </p:grpSp>
      <p:grpSp>
        <p:nvGrpSpPr>
          <p:cNvPr id="2074" name="Group 2073">
            <a:extLst>
              <a:ext uri="{FF2B5EF4-FFF2-40B4-BE49-F238E27FC236}">
                <a16:creationId xmlns:a16="http://schemas.microsoft.com/office/drawing/2014/main" id="{6DBFFA11-BCA6-E2BF-3A8A-134066A34C91}"/>
              </a:ext>
            </a:extLst>
          </p:cNvPr>
          <p:cNvGrpSpPr/>
          <p:nvPr/>
        </p:nvGrpSpPr>
        <p:grpSpPr>
          <a:xfrm>
            <a:off x="3338239" y="3074423"/>
            <a:ext cx="8409261" cy="3277410"/>
            <a:chOff x="3338239" y="3074423"/>
            <a:chExt cx="8409261" cy="3277410"/>
          </a:xfrm>
        </p:grpSpPr>
        <p:pic>
          <p:nvPicPr>
            <p:cNvPr id="2049" name="Picture 2048">
              <a:extLst>
                <a:ext uri="{FF2B5EF4-FFF2-40B4-BE49-F238E27FC236}">
                  <a16:creationId xmlns:a16="http://schemas.microsoft.com/office/drawing/2014/main" id="{8A829B4B-4167-AF53-3201-F2B4ECA1067C}"/>
                </a:ext>
              </a:extLst>
            </p:cNvPr>
            <p:cNvPicPr>
              <a:picLocks noChangeAspect="1"/>
            </p:cNvPicPr>
            <p:nvPr/>
          </p:nvPicPr>
          <p:blipFill>
            <a:blip r:embed="rId3"/>
            <a:srcRect l="2754" t="9816" r="53129" b="51637"/>
            <a:stretch>
              <a:fillRect/>
            </a:stretch>
          </p:blipFill>
          <p:spPr>
            <a:xfrm>
              <a:off x="3338239" y="3431244"/>
              <a:ext cx="4145948" cy="1071742"/>
            </a:xfrm>
            <a:prstGeom prst="rect">
              <a:avLst/>
            </a:prstGeom>
          </p:spPr>
        </p:pic>
        <p:sp>
          <p:nvSpPr>
            <p:cNvPr id="2051" name="TextBox 2050">
              <a:extLst>
                <a:ext uri="{FF2B5EF4-FFF2-40B4-BE49-F238E27FC236}">
                  <a16:creationId xmlns:a16="http://schemas.microsoft.com/office/drawing/2014/main" id="{0E81EA9D-5EDE-1EE5-A0BB-32B7589C65C2}"/>
                </a:ext>
              </a:extLst>
            </p:cNvPr>
            <p:cNvSpPr txBox="1"/>
            <p:nvPr/>
          </p:nvSpPr>
          <p:spPr>
            <a:xfrm>
              <a:off x="4413250" y="5951723"/>
              <a:ext cx="7334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Prewitt filter: A manual example of lower Convolutional layers</a:t>
              </a:r>
            </a:p>
          </p:txBody>
        </p:sp>
        <p:pic>
          <p:nvPicPr>
            <p:cNvPr id="2057" name="Picture 2056">
              <a:extLst>
                <a:ext uri="{FF2B5EF4-FFF2-40B4-BE49-F238E27FC236}">
                  <a16:creationId xmlns:a16="http://schemas.microsoft.com/office/drawing/2014/main" id="{BB9FA358-8816-21BB-94F8-8A9D0B95C5A6}"/>
                </a:ext>
              </a:extLst>
            </p:cNvPr>
            <p:cNvPicPr>
              <a:picLocks noChangeAspect="1"/>
            </p:cNvPicPr>
            <p:nvPr/>
          </p:nvPicPr>
          <p:blipFill>
            <a:blip r:embed="rId3"/>
            <a:srcRect l="2754" t="54843" r="53129" b="6610"/>
            <a:stretch>
              <a:fillRect/>
            </a:stretch>
          </p:blipFill>
          <p:spPr>
            <a:xfrm>
              <a:off x="3338239" y="4582061"/>
              <a:ext cx="4145948" cy="1071742"/>
            </a:xfrm>
            <a:prstGeom prst="rect">
              <a:avLst/>
            </a:prstGeom>
          </p:spPr>
        </p:pic>
        <p:pic>
          <p:nvPicPr>
            <p:cNvPr id="2061" name="Picture 2060">
              <a:extLst>
                <a:ext uri="{FF2B5EF4-FFF2-40B4-BE49-F238E27FC236}">
                  <a16:creationId xmlns:a16="http://schemas.microsoft.com/office/drawing/2014/main" id="{DE20D222-1A75-C459-0EC4-ABF91FFFD52F}"/>
                </a:ext>
              </a:extLst>
            </p:cNvPr>
            <p:cNvPicPr>
              <a:picLocks noChangeAspect="1"/>
            </p:cNvPicPr>
            <p:nvPr/>
          </p:nvPicPr>
          <p:blipFill>
            <a:blip r:embed="rId3"/>
            <a:srcRect l="54225" t="9816" r="1658" b="51637"/>
            <a:stretch>
              <a:fillRect/>
            </a:stretch>
          </p:blipFill>
          <p:spPr>
            <a:xfrm>
              <a:off x="7576973" y="3451300"/>
              <a:ext cx="4145948" cy="1071742"/>
            </a:xfrm>
            <a:prstGeom prst="rect">
              <a:avLst/>
            </a:prstGeom>
          </p:spPr>
        </p:pic>
        <p:pic>
          <p:nvPicPr>
            <p:cNvPr id="2062" name="Picture 2061">
              <a:extLst>
                <a:ext uri="{FF2B5EF4-FFF2-40B4-BE49-F238E27FC236}">
                  <a16:creationId xmlns:a16="http://schemas.microsoft.com/office/drawing/2014/main" id="{177B756F-9EFC-5C6E-2D0F-5C8ED6172DB3}"/>
                </a:ext>
              </a:extLst>
            </p:cNvPr>
            <p:cNvPicPr>
              <a:picLocks noChangeAspect="1"/>
            </p:cNvPicPr>
            <p:nvPr/>
          </p:nvPicPr>
          <p:blipFill>
            <a:blip r:embed="rId3"/>
            <a:srcRect l="54225" t="55385" r="1658" b="6068"/>
            <a:stretch>
              <a:fillRect/>
            </a:stretch>
          </p:blipFill>
          <p:spPr>
            <a:xfrm>
              <a:off x="7576973" y="4582061"/>
              <a:ext cx="4145948" cy="1071742"/>
            </a:xfrm>
            <a:prstGeom prst="rect">
              <a:avLst/>
            </a:prstGeom>
          </p:spPr>
        </p:pic>
        <p:sp>
          <p:nvSpPr>
            <p:cNvPr id="2063" name="TextBox 2062">
              <a:extLst>
                <a:ext uri="{FF2B5EF4-FFF2-40B4-BE49-F238E27FC236}">
                  <a16:creationId xmlns:a16="http://schemas.microsoft.com/office/drawing/2014/main" id="{7AD32066-301A-E8BB-3239-4E5B1B8F396D}"/>
                </a:ext>
              </a:extLst>
            </p:cNvPr>
            <p:cNvSpPr txBox="1"/>
            <p:nvPr/>
          </p:nvSpPr>
          <p:spPr>
            <a:xfrm>
              <a:off x="3338239" y="3074423"/>
              <a:ext cx="41459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utfit" pitchFamily="2" charset="0"/>
                  <a:ea typeface="+mn-ea"/>
                  <a:cs typeface="+mn-cs"/>
                </a:rPr>
                <a:t>Original</a:t>
              </a:r>
              <a:endPar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64" name="TextBox 2063">
              <a:extLst>
                <a:ext uri="{FF2B5EF4-FFF2-40B4-BE49-F238E27FC236}">
                  <a16:creationId xmlns:a16="http://schemas.microsoft.com/office/drawing/2014/main" id="{668140EF-A4FE-7833-074D-FA770BEEBDE5}"/>
                </a:ext>
              </a:extLst>
            </p:cNvPr>
            <p:cNvSpPr txBox="1"/>
            <p:nvPr/>
          </p:nvSpPr>
          <p:spPr>
            <a:xfrm>
              <a:off x="7564597" y="3074423"/>
              <a:ext cx="41459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utfit" pitchFamily="2" charset="0"/>
                  <a:ea typeface="+mn-ea"/>
                  <a:cs typeface="+mn-cs"/>
                </a:rPr>
                <a:t>Gradient Magnitude</a:t>
              </a:r>
              <a:endPar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66" name="TextBox 2065">
              <a:extLst>
                <a:ext uri="{FF2B5EF4-FFF2-40B4-BE49-F238E27FC236}">
                  <a16:creationId xmlns:a16="http://schemas.microsoft.com/office/drawing/2014/main" id="{C8AC1071-62C4-7920-B30C-6E601CD8C3FB}"/>
                </a:ext>
              </a:extLst>
            </p:cNvPr>
            <p:cNvSpPr txBox="1"/>
            <p:nvPr/>
          </p:nvSpPr>
          <p:spPr>
            <a:xfrm>
              <a:off x="3338239" y="5654474"/>
              <a:ext cx="41459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utfit" pitchFamily="2" charset="0"/>
                  <a:ea typeface="+mn-ea"/>
                  <a:cs typeface="+mn-cs"/>
                </a:rPr>
                <a:t>X-Direction Derivative</a:t>
              </a:r>
              <a:endPar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67" name="TextBox 2066">
              <a:extLst>
                <a:ext uri="{FF2B5EF4-FFF2-40B4-BE49-F238E27FC236}">
                  <a16:creationId xmlns:a16="http://schemas.microsoft.com/office/drawing/2014/main" id="{8BEBF35A-F097-340A-4DEA-A7F077A900C9}"/>
                </a:ext>
              </a:extLst>
            </p:cNvPr>
            <p:cNvSpPr txBox="1"/>
            <p:nvPr/>
          </p:nvSpPr>
          <p:spPr>
            <a:xfrm>
              <a:off x="7564597" y="5654474"/>
              <a:ext cx="41459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utfit" pitchFamily="2" charset="0"/>
                  <a:ea typeface="+mn-ea"/>
                  <a:cs typeface="+mn-cs"/>
                </a:rPr>
                <a:t>Y-Direction Derivative</a:t>
              </a:r>
              <a:endPar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endParaRPr>
            </a:p>
          </p:txBody>
        </p:sp>
      </p:grpSp>
      <p:sp>
        <p:nvSpPr>
          <p:cNvPr id="2071" name="TextBox 2070">
            <a:extLst>
              <a:ext uri="{FF2B5EF4-FFF2-40B4-BE49-F238E27FC236}">
                <a16:creationId xmlns:a16="http://schemas.microsoft.com/office/drawing/2014/main" id="{CB43E6DD-6DEA-D5F3-949B-F2FA7CF712FD}"/>
              </a:ext>
            </a:extLst>
          </p:cNvPr>
          <p:cNvSpPr txBox="1"/>
          <p:nvPr/>
        </p:nvSpPr>
        <p:spPr>
          <a:xfrm>
            <a:off x="292156" y="832329"/>
            <a:ext cx="115755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CNNs are effective in analyzing images, automatically extracting features from pixels. This model was chosen as our Preliminary Design solution. </a:t>
            </a:r>
          </a:p>
        </p:txBody>
      </p:sp>
    </p:spTree>
    <p:extLst>
      <p:ext uri="{BB962C8B-B14F-4D97-AF65-F5344CB8AC3E}">
        <p14:creationId xmlns:p14="http://schemas.microsoft.com/office/powerpoint/2010/main" val="218731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fade">
                                      <p:cBhvr>
                                        <p:cTn id="7"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DDD9ADD9-3B96-9321-96A0-3F495A0C2136}"/>
            </a:ext>
          </a:extLst>
        </p:cNvPr>
        <p:cNvGrpSpPr/>
        <p:nvPr/>
      </p:nvGrpSpPr>
      <p:grpSpPr>
        <a:xfrm>
          <a:off x="0" y="0"/>
          <a:ext cx="0" cy="0"/>
          <a:chOff x="0" y="0"/>
          <a:chExt cx="0" cy="0"/>
        </a:xfrm>
      </p:grpSpPr>
      <p:sp>
        <p:nvSpPr>
          <p:cNvPr id="2071" name="TextBox 2070">
            <a:extLst>
              <a:ext uri="{FF2B5EF4-FFF2-40B4-BE49-F238E27FC236}">
                <a16:creationId xmlns:a16="http://schemas.microsoft.com/office/drawing/2014/main" id="{B4F90B12-5B94-0505-217D-3A6148E0219C}"/>
              </a:ext>
            </a:extLst>
          </p:cNvPr>
          <p:cNvSpPr txBox="1"/>
          <p:nvPr/>
        </p:nvSpPr>
        <p:spPr>
          <a:xfrm>
            <a:off x="1263236" y="1084658"/>
            <a:ext cx="96333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Tensors are multi-dimensional arrays used by CNNs to process images</a:t>
            </a:r>
          </a:p>
        </p:txBody>
      </p:sp>
      <p:sp>
        <p:nvSpPr>
          <p:cNvPr id="15" name="TextBox 16">
            <a:extLst>
              <a:ext uri="{FF2B5EF4-FFF2-40B4-BE49-F238E27FC236}">
                <a16:creationId xmlns:a16="http://schemas.microsoft.com/office/drawing/2014/main" id="{E15C59EC-8E62-73E9-40F1-2F2F4B06C909}"/>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Tensors</a:t>
            </a:r>
          </a:p>
        </p:txBody>
      </p:sp>
      <p:grpSp>
        <p:nvGrpSpPr>
          <p:cNvPr id="54" name="Group 53">
            <a:extLst>
              <a:ext uri="{FF2B5EF4-FFF2-40B4-BE49-F238E27FC236}">
                <a16:creationId xmlns:a16="http://schemas.microsoft.com/office/drawing/2014/main" id="{3EB2DEB7-3BC9-20AE-9E46-20598D983980}"/>
              </a:ext>
            </a:extLst>
          </p:cNvPr>
          <p:cNvGrpSpPr/>
          <p:nvPr/>
        </p:nvGrpSpPr>
        <p:grpSpPr>
          <a:xfrm>
            <a:off x="1263236" y="1706532"/>
            <a:ext cx="1788842" cy="1416056"/>
            <a:chOff x="846773" y="2705113"/>
            <a:chExt cx="1788842" cy="1416056"/>
          </a:xfrm>
        </p:grpSpPr>
        <p:sp>
          <p:nvSpPr>
            <p:cNvPr id="2" name="TextBox 1">
              <a:extLst>
                <a:ext uri="{FF2B5EF4-FFF2-40B4-BE49-F238E27FC236}">
                  <a16:creationId xmlns:a16="http://schemas.microsoft.com/office/drawing/2014/main" id="{A97643A1-5C70-105D-99C6-7C3E13084546}"/>
                </a:ext>
              </a:extLst>
            </p:cNvPr>
            <p:cNvSpPr txBox="1"/>
            <p:nvPr/>
          </p:nvSpPr>
          <p:spPr>
            <a:xfrm flipH="1">
              <a:off x="1128419" y="3286412"/>
              <a:ext cx="1225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Scalars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9FF6711-2857-61B2-E7CB-8D50D179FAA8}"/>
                    </a:ext>
                  </a:extLst>
                </p:cNvPr>
                <p:cNvSpPr txBox="1"/>
                <p:nvPr/>
              </p:nvSpPr>
              <p:spPr>
                <a:xfrm flipH="1">
                  <a:off x="1398929" y="2705113"/>
                  <a:ext cx="684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𝟏</m:t>
                            </m:r>
                            <m:r>
                              <a:rPr kumimoji="0" lang="en-US" sz="2400" b="1" i="1" u="none" strike="noStrike" kern="1200" cap="none" spc="0" normalizeH="0" baseline="0" noProof="0" dirty="0">
                                <a:ln>
                                  <a:noFill/>
                                </a:ln>
                                <a:solidFill>
                                  <a:prstClr val="white"/>
                                </a:solidFill>
                                <a:effectLst/>
                                <a:uLnTx/>
                                <a:uFillTx/>
                                <a:latin typeface="Cambria Math" panose="02040503050406030204" pitchFamily="18" charset="0"/>
                                <a:ea typeface="+mn-ea"/>
                                <a:cs typeface="+mn-cs"/>
                              </a:rPr>
                              <m:t>]</m:t>
                            </m:r>
                          </m:e>
                        </m:d>
                      </m:oMath>
                    </m:oMathPara>
                  </a14:m>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19FF6711-2857-61B2-E7CB-8D50D179FAA8}"/>
                    </a:ext>
                  </a:extLst>
                </p:cNvPr>
                <p:cNvSpPr txBox="1">
                  <a:spLocks noRot="1" noChangeAspect="1" noMove="1" noResize="1" noEditPoints="1" noAdjustHandles="1" noChangeArrowheads="1" noChangeShapeType="1" noTextEdit="1"/>
                </p:cNvSpPr>
                <p:nvPr/>
              </p:nvSpPr>
              <p:spPr>
                <a:xfrm flipH="1">
                  <a:off x="1398929" y="2705113"/>
                  <a:ext cx="684530" cy="461665"/>
                </a:xfrm>
                <a:prstGeom prst="rect">
                  <a:avLst/>
                </a:prstGeom>
                <a:blipFill>
                  <a:blip r:embed="rId3"/>
                  <a:stretch>
                    <a:fillRect l="-61607" t="-130263" r="-42857" b="-19473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4258E9DE-88A8-ACA6-E4C0-32581677B3E9}"/>
                </a:ext>
              </a:extLst>
            </p:cNvPr>
            <p:cNvSpPr txBox="1"/>
            <p:nvPr/>
          </p:nvSpPr>
          <p:spPr>
            <a:xfrm flipH="1">
              <a:off x="846773" y="3721059"/>
              <a:ext cx="17888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Single value</a:t>
              </a:r>
            </a:p>
          </p:txBody>
        </p:sp>
      </p:grpSp>
      <p:grpSp>
        <p:nvGrpSpPr>
          <p:cNvPr id="2094" name="Group 2093">
            <a:extLst>
              <a:ext uri="{FF2B5EF4-FFF2-40B4-BE49-F238E27FC236}">
                <a16:creationId xmlns:a16="http://schemas.microsoft.com/office/drawing/2014/main" id="{E6495CD8-CA66-37D4-2F34-39E87E80000A}"/>
              </a:ext>
            </a:extLst>
          </p:cNvPr>
          <p:cNvGrpSpPr/>
          <p:nvPr/>
        </p:nvGrpSpPr>
        <p:grpSpPr>
          <a:xfrm>
            <a:off x="3247696" y="1706532"/>
            <a:ext cx="2094230" cy="1416056"/>
            <a:chOff x="3247696" y="1722696"/>
            <a:chExt cx="2094230" cy="1416056"/>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FAD7E8-3328-662C-3A3D-071569B73ACD}"/>
                    </a:ext>
                  </a:extLst>
                </p:cNvPr>
                <p:cNvSpPr txBox="1"/>
                <p:nvPr/>
              </p:nvSpPr>
              <p:spPr>
                <a:xfrm flipH="1">
                  <a:off x="3247696" y="1722696"/>
                  <a:ext cx="20942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 </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𝑵</m:t>
                            </m:r>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m:t>
                            </m:r>
                          </m:e>
                        </m:d>
                      </m:oMath>
                    </m:oMathPara>
                  </a14:m>
                  <a:endParaRPr/>
                </a:p>
              </p:txBody>
            </p:sp>
          </mc:Choice>
          <mc:Fallback xmlns="">
            <p:sp>
              <p:nvSpPr>
                <p:cNvPr id="4" name="TextBox 3">
                  <a:extLst>
                    <a:ext uri="{FF2B5EF4-FFF2-40B4-BE49-F238E27FC236}">
                      <a16:creationId xmlns:a16="http://schemas.microsoft.com/office/drawing/2014/main" id="{9FFAD7E8-3328-662C-3A3D-071569B73ACD}"/>
                    </a:ext>
                  </a:extLst>
                </p:cNvPr>
                <p:cNvSpPr txBox="1">
                  <a:spLocks noRot="1" noChangeAspect="1" noMove="1" noResize="1" noEditPoints="1" noAdjustHandles="1" noChangeArrowheads="1" noChangeShapeType="1" noTextEdit="1"/>
                </p:cNvSpPr>
                <p:nvPr/>
              </p:nvSpPr>
              <p:spPr>
                <a:xfrm flipH="1">
                  <a:off x="3247696" y="1722696"/>
                  <a:ext cx="2094230" cy="461665"/>
                </a:xfrm>
                <a:prstGeom prst="rect">
                  <a:avLst/>
                </a:prstGeom>
                <a:blipFill>
                  <a:blip r:embed="rId4"/>
                  <a:stretch>
                    <a:fillRect l="-19825" t="-130263" b="-19473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2276BB92-9D89-5C09-36B9-0416FDE96B60}"/>
                </a:ext>
              </a:extLst>
            </p:cNvPr>
            <p:cNvSpPr txBox="1"/>
            <p:nvPr/>
          </p:nvSpPr>
          <p:spPr>
            <a:xfrm flipH="1">
              <a:off x="3514396" y="2303995"/>
              <a:ext cx="15608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Vectors</a:t>
              </a:r>
            </a:p>
          </p:txBody>
        </p:sp>
        <p:sp>
          <p:nvSpPr>
            <p:cNvPr id="30" name="TextBox 29">
              <a:extLst>
                <a:ext uri="{FF2B5EF4-FFF2-40B4-BE49-F238E27FC236}">
                  <a16:creationId xmlns:a16="http://schemas.microsoft.com/office/drawing/2014/main" id="{F2BF0F52-AF48-AB63-ACE6-573BFC6EF821}"/>
                </a:ext>
              </a:extLst>
            </p:cNvPr>
            <p:cNvSpPr txBox="1"/>
            <p:nvPr/>
          </p:nvSpPr>
          <p:spPr>
            <a:xfrm flipH="1">
              <a:off x="3400390" y="2738642"/>
              <a:ext cx="17888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List of values</a:t>
              </a:r>
            </a:p>
          </p:txBody>
        </p:sp>
      </p:grpSp>
      <p:grpSp>
        <p:nvGrpSpPr>
          <p:cNvPr id="56" name="Group 55">
            <a:extLst>
              <a:ext uri="{FF2B5EF4-FFF2-40B4-BE49-F238E27FC236}">
                <a16:creationId xmlns:a16="http://schemas.microsoft.com/office/drawing/2014/main" id="{1FF557DD-3E23-A44F-FE69-EFC50CD94CEA}"/>
              </a:ext>
            </a:extLst>
          </p:cNvPr>
          <p:cNvGrpSpPr/>
          <p:nvPr/>
        </p:nvGrpSpPr>
        <p:grpSpPr>
          <a:xfrm>
            <a:off x="5495302" y="1562550"/>
            <a:ext cx="1788842" cy="1560038"/>
            <a:chOff x="5078839" y="2561131"/>
            <a:chExt cx="1788842" cy="1560038"/>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4E98DBF-25A8-F7AC-80FC-3C33CF2E5483}"/>
                    </a:ext>
                  </a:extLst>
                </p:cNvPr>
                <p:cNvSpPr txBox="1"/>
                <p:nvPr/>
              </p:nvSpPr>
              <p:spPr>
                <a:xfrm flipH="1">
                  <a:off x="5192845" y="2561131"/>
                  <a:ext cx="1560830" cy="749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mPr>
                              <m:mr>
                                <m:e>
                                  <m:r>
                                    <m:rPr>
                                      <m:brk m:alnAt="7"/>
                                    </m:r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e>
                              </m:mr>
                              <m:mr>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𝟒</m:t>
                                  </m:r>
                                </m:e>
                              </m:mr>
                            </m:m>
                          </m:e>
                        </m:d>
                      </m:oMath>
                    </m:oMathPara>
                  </a14:m>
                  <a:endParaRPr/>
                </a:p>
              </p:txBody>
            </p:sp>
          </mc:Choice>
          <mc:Fallback xmlns="">
            <p:sp>
              <p:nvSpPr>
                <p:cNvPr id="17" name="TextBox 16">
                  <a:extLst>
                    <a:ext uri="{FF2B5EF4-FFF2-40B4-BE49-F238E27FC236}">
                      <a16:creationId xmlns:a16="http://schemas.microsoft.com/office/drawing/2014/main" id="{74E98DBF-25A8-F7AC-80FC-3C33CF2E5483}"/>
                    </a:ext>
                  </a:extLst>
                </p:cNvPr>
                <p:cNvSpPr txBox="1">
                  <a:spLocks noRot="1" noChangeAspect="1" noMove="1" noResize="1" noEditPoints="1" noAdjustHandles="1" noChangeArrowheads="1" noChangeShapeType="1" noTextEdit="1"/>
                </p:cNvSpPr>
                <p:nvPr/>
              </p:nvSpPr>
              <p:spPr>
                <a:xfrm flipH="1">
                  <a:off x="5192845" y="2561131"/>
                  <a:ext cx="1560830" cy="749629"/>
                </a:xfrm>
                <a:prstGeom prst="rect">
                  <a:avLst/>
                </a:prstGeom>
                <a:blipFill>
                  <a:blip r:embed="rId5"/>
                  <a:stretch>
                    <a:fillRect/>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1022911B-97E6-C831-EA46-1BE9A2B3126B}"/>
                </a:ext>
              </a:extLst>
            </p:cNvPr>
            <p:cNvSpPr txBox="1"/>
            <p:nvPr/>
          </p:nvSpPr>
          <p:spPr>
            <a:xfrm flipH="1">
              <a:off x="5192845" y="3286412"/>
              <a:ext cx="15608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Matrix</a:t>
              </a:r>
            </a:p>
          </p:txBody>
        </p:sp>
        <p:sp>
          <p:nvSpPr>
            <p:cNvPr id="46" name="TextBox 45">
              <a:extLst>
                <a:ext uri="{FF2B5EF4-FFF2-40B4-BE49-F238E27FC236}">
                  <a16:creationId xmlns:a16="http://schemas.microsoft.com/office/drawing/2014/main" id="{BE3A5DB2-97C9-FF35-D216-EBBF24DE6A0F}"/>
                </a:ext>
              </a:extLst>
            </p:cNvPr>
            <p:cNvSpPr txBox="1"/>
            <p:nvPr/>
          </p:nvSpPr>
          <p:spPr>
            <a:xfrm flipH="1">
              <a:off x="5078839" y="3721059"/>
              <a:ext cx="17888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Grid of values</a:t>
              </a:r>
            </a:p>
          </p:txBody>
        </p:sp>
      </p:grpSp>
      <p:grpSp>
        <p:nvGrpSpPr>
          <p:cNvPr id="57" name="Group 56">
            <a:extLst>
              <a:ext uri="{FF2B5EF4-FFF2-40B4-BE49-F238E27FC236}">
                <a16:creationId xmlns:a16="http://schemas.microsoft.com/office/drawing/2014/main" id="{B221B752-AD8D-E43A-4263-63E9B3DE12F4}"/>
              </a:ext>
            </a:extLst>
          </p:cNvPr>
          <p:cNvGrpSpPr/>
          <p:nvPr/>
        </p:nvGrpSpPr>
        <p:grpSpPr>
          <a:xfrm>
            <a:off x="7430024" y="1562550"/>
            <a:ext cx="3263767" cy="1560038"/>
            <a:chOff x="7013561" y="2561131"/>
            <a:chExt cx="3263767" cy="1560038"/>
          </a:xfrm>
        </p:grpSpPr>
        <p:sp>
          <p:nvSpPr>
            <p:cNvPr id="47" name="TextBox 46">
              <a:extLst>
                <a:ext uri="{FF2B5EF4-FFF2-40B4-BE49-F238E27FC236}">
                  <a16:creationId xmlns:a16="http://schemas.microsoft.com/office/drawing/2014/main" id="{F1B8B8AD-164D-2B6F-9095-70A40DFEE64C}"/>
                </a:ext>
              </a:extLst>
            </p:cNvPr>
            <p:cNvSpPr txBox="1"/>
            <p:nvPr/>
          </p:nvSpPr>
          <p:spPr>
            <a:xfrm flipH="1">
              <a:off x="7865029" y="3286412"/>
              <a:ext cx="15608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Tensors</a:t>
              </a:r>
            </a:p>
          </p:txBody>
        </p:sp>
        <p:sp>
          <p:nvSpPr>
            <p:cNvPr id="48" name="TextBox 47">
              <a:extLst>
                <a:ext uri="{FF2B5EF4-FFF2-40B4-BE49-F238E27FC236}">
                  <a16:creationId xmlns:a16="http://schemas.microsoft.com/office/drawing/2014/main" id="{E6E68FD9-E3B3-F769-CC0D-18BB983F5ABE}"/>
                </a:ext>
              </a:extLst>
            </p:cNvPr>
            <p:cNvSpPr txBox="1"/>
            <p:nvPr/>
          </p:nvSpPr>
          <p:spPr>
            <a:xfrm flipH="1">
              <a:off x="7751023" y="3721059"/>
              <a:ext cx="17888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Multiple grids</a:t>
              </a:r>
            </a:p>
          </p:txBody>
        </p:sp>
        <p:grpSp>
          <p:nvGrpSpPr>
            <p:cNvPr id="53" name="Group 52">
              <a:extLst>
                <a:ext uri="{FF2B5EF4-FFF2-40B4-BE49-F238E27FC236}">
                  <a16:creationId xmlns:a16="http://schemas.microsoft.com/office/drawing/2014/main" id="{81013286-0A19-3319-4D43-56A9091B112A}"/>
                </a:ext>
              </a:extLst>
            </p:cNvPr>
            <p:cNvGrpSpPr/>
            <p:nvPr/>
          </p:nvGrpSpPr>
          <p:grpSpPr>
            <a:xfrm>
              <a:off x="7013561" y="2561131"/>
              <a:ext cx="3263767" cy="749629"/>
              <a:chOff x="7013561" y="2561131"/>
              <a:chExt cx="3263767" cy="749629"/>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CD61C5E-6A02-2A3D-427B-1B61BD5A9026}"/>
                      </a:ext>
                    </a:extLst>
                  </p:cNvPr>
                  <p:cNvSpPr txBox="1"/>
                  <p:nvPr/>
                </p:nvSpPr>
                <p:spPr>
                  <a:xfrm flipH="1">
                    <a:off x="7867764" y="2705113"/>
                    <a:ext cx="473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m:t>
                          </m:r>
                        </m:oMath>
                      </m:oMathPara>
                    </a14:m>
                    <a:endParaRPr/>
                  </a:p>
                </p:txBody>
              </p:sp>
            </mc:Choice>
            <mc:Fallback xmlns="">
              <p:sp>
                <p:nvSpPr>
                  <p:cNvPr id="26" name="TextBox 25">
                    <a:extLst>
                      <a:ext uri="{FF2B5EF4-FFF2-40B4-BE49-F238E27FC236}">
                        <a16:creationId xmlns:a16="http://schemas.microsoft.com/office/drawing/2014/main" id="{ECD61C5E-6A02-2A3D-427B-1B61BD5A9026}"/>
                      </a:ext>
                    </a:extLst>
                  </p:cNvPr>
                  <p:cNvSpPr txBox="1">
                    <a:spLocks noRot="1" noChangeAspect="1" noMove="1" noResize="1" noEditPoints="1" noAdjustHandles="1" noChangeArrowheads="1" noChangeShapeType="1" noTextEdit="1"/>
                  </p:cNvSpPr>
                  <p:nvPr/>
                </p:nvSpPr>
                <p:spPr>
                  <a:xfrm flipH="1">
                    <a:off x="7867764" y="2705113"/>
                    <a:ext cx="473612"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166D87A-1AAF-4661-5B84-04416FDAA58C}"/>
                      </a:ext>
                    </a:extLst>
                  </p:cNvPr>
                  <p:cNvSpPr txBox="1"/>
                  <p:nvPr/>
                </p:nvSpPr>
                <p:spPr>
                  <a:xfrm flipH="1">
                    <a:off x="7013561" y="2561131"/>
                    <a:ext cx="1100270" cy="7496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mPr>
                                <m:mr>
                                  <m:e>
                                    <m:r>
                                      <m:rPr>
                                        <m:brk m:alnAt="7"/>
                                      </m:r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e>
                                </m:mr>
                                <m:mr>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𝟒</m:t>
                                    </m:r>
                                  </m:e>
                                </m:mr>
                              </m:m>
                            </m:e>
                          </m:d>
                        </m:oMath>
                      </m:oMathPara>
                    </a14:m>
                    <a:endParaRPr/>
                  </a:p>
                </p:txBody>
              </p:sp>
            </mc:Choice>
            <mc:Fallback xmlns="">
              <p:sp>
                <p:nvSpPr>
                  <p:cNvPr id="49" name="TextBox 48">
                    <a:extLst>
                      <a:ext uri="{FF2B5EF4-FFF2-40B4-BE49-F238E27FC236}">
                        <a16:creationId xmlns:a16="http://schemas.microsoft.com/office/drawing/2014/main" id="{A166D87A-1AAF-4661-5B84-04416FDAA58C}"/>
                      </a:ext>
                    </a:extLst>
                  </p:cNvPr>
                  <p:cNvSpPr txBox="1">
                    <a:spLocks noRot="1" noChangeAspect="1" noMove="1" noResize="1" noEditPoints="1" noAdjustHandles="1" noChangeArrowheads="1" noChangeShapeType="1" noTextEdit="1"/>
                  </p:cNvSpPr>
                  <p:nvPr/>
                </p:nvSpPr>
                <p:spPr>
                  <a:xfrm flipH="1">
                    <a:off x="7013561" y="2561131"/>
                    <a:ext cx="1100270" cy="74962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CD45A52-8ED2-3962-DAC9-75A4980B2577}"/>
                      </a:ext>
                    </a:extLst>
                  </p:cNvPr>
                  <p:cNvSpPr txBox="1"/>
                  <p:nvPr/>
                </p:nvSpPr>
                <p:spPr>
                  <a:xfrm flipH="1">
                    <a:off x="8095309" y="2561131"/>
                    <a:ext cx="1100270" cy="7496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mPr>
                                <m:mr>
                                  <m:e>
                                    <m:r>
                                      <m:rPr>
                                        <m:brk m:alnAt="7"/>
                                      </m:r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e>
                                </m:mr>
                                <m:mr>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𝟒</m:t>
                                    </m:r>
                                  </m:e>
                                </m:mr>
                              </m:m>
                            </m:e>
                          </m:d>
                        </m:oMath>
                      </m:oMathPara>
                    </a14:m>
                    <a:endParaRPr/>
                  </a:p>
                </p:txBody>
              </p:sp>
            </mc:Choice>
            <mc:Fallback xmlns="">
              <p:sp>
                <p:nvSpPr>
                  <p:cNvPr id="50" name="TextBox 49">
                    <a:extLst>
                      <a:ext uri="{FF2B5EF4-FFF2-40B4-BE49-F238E27FC236}">
                        <a16:creationId xmlns:a16="http://schemas.microsoft.com/office/drawing/2014/main" id="{ACD45A52-8ED2-3962-DAC9-75A4980B2577}"/>
                      </a:ext>
                    </a:extLst>
                  </p:cNvPr>
                  <p:cNvSpPr txBox="1">
                    <a:spLocks noRot="1" noChangeAspect="1" noMove="1" noResize="1" noEditPoints="1" noAdjustHandles="1" noChangeArrowheads="1" noChangeShapeType="1" noTextEdit="1"/>
                  </p:cNvSpPr>
                  <p:nvPr/>
                </p:nvSpPr>
                <p:spPr>
                  <a:xfrm flipH="1">
                    <a:off x="8095309" y="2561131"/>
                    <a:ext cx="1100270" cy="74962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7BD8ADC-B24E-D8E7-746F-DC7E9CD31D20}"/>
                      </a:ext>
                    </a:extLst>
                  </p:cNvPr>
                  <p:cNvSpPr txBox="1"/>
                  <p:nvPr/>
                </p:nvSpPr>
                <p:spPr>
                  <a:xfrm flipH="1">
                    <a:off x="9177058" y="2561131"/>
                    <a:ext cx="1100270" cy="7496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ctrlPr>
                                </m:mPr>
                                <m:mr>
                                  <m:e>
                                    <m:r>
                                      <m:rPr>
                                        <m:brk m:alnAt="7"/>
                                      </m:rP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e>
                                </m:mr>
                                <m:mr>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m:t>
                                    </m:r>
                                  </m:e>
                                  <m:e>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𝟒</m:t>
                                    </m:r>
                                  </m:e>
                                </m:mr>
                              </m:m>
                            </m:e>
                          </m:d>
                        </m:oMath>
                      </m:oMathPara>
                    </a14:m>
                    <a:endParaRPr/>
                  </a:p>
                </p:txBody>
              </p:sp>
            </mc:Choice>
            <mc:Fallback xmlns="">
              <p:sp>
                <p:nvSpPr>
                  <p:cNvPr id="51" name="TextBox 50">
                    <a:extLst>
                      <a:ext uri="{FF2B5EF4-FFF2-40B4-BE49-F238E27FC236}">
                        <a16:creationId xmlns:a16="http://schemas.microsoft.com/office/drawing/2014/main" id="{47BD8ADC-B24E-D8E7-746F-DC7E9CD31D20}"/>
                      </a:ext>
                    </a:extLst>
                  </p:cNvPr>
                  <p:cNvSpPr txBox="1">
                    <a:spLocks noRot="1" noChangeAspect="1" noMove="1" noResize="1" noEditPoints="1" noAdjustHandles="1" noChangeArrowheads="1" noChangeShapeType="1" noTextEdit="1"/>
                  </p:cNvSpPr>
                  <p:nvPr/>
                </p:nvSpPr>
                <p:spPr>
                  <a:xfrm flipH="1">
                    <a:off x="9177058" y="2561131"/>
                    <a:ext cx="1100270" cy="74962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2908C63-93A3-B9AB-897E-34571A2BDAA4}"/>
                      </a:ext>
                    </a:extLst>
                  </p:cNvPr>
                  <p:cNvSpPr txBox="1"/>
                  <p:nvPr/>
                </p:nvSpPr>
                <p:spPr>
                  <a:xfrm flipH="1">
                    <a:off x="8949512" y="2705113"/>
                    <a:ext cx="473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m:t>
                          </m:r>
                        </m:oMath>
                      </m:oMathPara>
                    </a14:m>
                    <a:endParaRPr/>
                  </a:p>
                </p:txBody>
              </p:sp>
            </mc:Choice>
            <mc:Fallback xmlns="">
              <p:sp>
                <p:nvSpPr>
                  <p:cNvPr id="52" name="TextBox 51">
                    <a:extLst>
                      <a:ext uri="{FF2B5EF4-FFF2-40B4-BE49-F238E27FC236}">
                        <a16:creationId xmlns:a16="http://schemas.microsoft.com/office/drawing/2014/main" id="{D2908C63-93A3-B9AB-897E-34571A2BDAA4}"/>
                      </a:ext>
                    </a:extLst>
                  </p:cNvPr>
                  <p:cNvSpPr txBox="1">
                    <a:spLocks noRot="1" noChangeAspect="1" noMove="1" noResize="1" noEditPoints="1" noAdjustHandles="1" noChangeArrowheads="1" noChangeShapeType="1" noTextEdit="1"/>
                  </p:cNvSpPr>
                  <p:nvPr/>
                </p:nvSpPr>
                <p:spPr>
                  <a:xfrm flipH="1">
                    <a:off x="8949512" y="2705113"/>
                    <a:ext cx="473612" cy="461665"/>
                  </a:xfrm>
                  <a:prstGeom prst="rect">
                    <a:avLst/>
                  </a:prstGeom>
                  <a:blipFill>
                    <a:blip r:embed="rId6"/>
                    <a:stretch>
                      <a:fillRect/>
                    </a:stretch>
                  </a:blipFill>
                </p:spPr>
                <p:txBody>
                  <a:bodyPr/>
                  <a:lstStyle/>
                  <a:p>
                    <a:r>
                      <a:rPr lang="en-US">
                        <a:noFill/>
                      </a:rPr>
                      <a:t> </a:t>
                    </a:r>
                  </a:p>
                </p:txBody>
              </p:sp>
            </mc:Fallback>
          </mc:AlternateContent>
        </p:grpSp>
      </p:grpSp>
      <p:pic>
        <p:nvPicPr>
          <p:cNvPr id="58" name="Picture 57" descr="A yellow smiley face with black eyes&#10;&#10;AI-generated content may be incorrect.">
            <a:extLst>
              <a:ext uri="{FF2B5EF4-FFF2-40B4-BE49-F238E27FC236}">
                <a16:creationId xmlns:a16="http://schemas.microsoft.com/office/drawing/2014/main" id="{416B868D-09A6-1EEE-2DCF-D36B27A19A1C}"/>
              </a:ext>
            </a:extLst>
          </p:cNvPr>
          <p:cNvPicPr>
            <a:picLocks noChangeAspect="1"/>
          </p:cNvPicPr>
          <p:nvPr/>
        </p:nvPicPr>
        <p:blipFill>
          <a:blip r:embed="rId10">
            <a:extLst>
              <a:ext uri="{28A0092B-C50C-407E-A947-70E740481C1C}">
                <a14:useLocalDpi xmlns:a14="http://schemas.microsoft.com/office/drawing/2010/main" val="0"/>
              </a:ext>
            </a:extLst>
          </a:blip>
          <a:srcRect l="5348" t="5438" r="5437" b="5347"/>
          <a:stretch>
            <a:fillRect/>
          </a:stretch>
        </p:blipFill>
        <p:spPr>
          <a:xfrm>
            <a:off x="393605" y="3303217"/>
            <a:ext cx="2918410" cy="2918410"/>
          </a:xfrm>
          <a:prstGeom prst="rect">
            <a:avLst/>
          </a:prstGeom>
        </p:spPr>
      </p:pic>
      <p:grpSp>
        <p:nvGrpSpPr>
          <p:cNvPr id="2098" name="Group 2097">
            <a:extLst>
              <a:ext uri="{FF2B5EF4-FFF2-40B4-BE49-F238E27FC236}">
                <a16:creationId xmlns:a16="http://schemas.microsoft.com/office/drawing/2014/main" id="{7046A22F-C647-4F34-9259-90FF36BC5C61}"/>
              </a:ext>
            </a:extLst>
          </p:cNvPr>
          <p:cNvGrpSpPr/>
          <p:nvPr/>
        </p:nvGrpSpPr>
        <p:grpSpPr>
          <a:xfrm>
            <a:off x="3666655" y="3532887"/>
            <a:ext cx="2764154" cy="2495054"/>
            <a:chOff x="3743907" y="3602485"/>
            <a:chExt cx="2764154" cy="2495054"/>
          </a:xfrm>
        </p:grpSpPr>
        <p:sp>
          <p:nvSpPr>
            <p:cNvPr id="2093" name="TextBox 2092">
              <a:extLst>
                <a:ext uri="{FF2B5EF4-FFF2-40B4-BE49-F238E27FC236}">
                  <a16:creationId xmlns:a16="http://schemas.microsoft.com/office/drawing/2014/main" id="{4011396A-C26E-9403-17F6-5BB7127173A2}"/>
                </a:ext>
              </a:extLst>
            </p:cNvPr>
            <p:cNvSpPr txBox="1"/>
            <p:nvPr/>
          </p:nvSpPr>
          <p:spPr>
            <a:xfrm flipH="1">
              <a:off x="3743907" y="3602485"/>
              <a:ext cx="27641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Each color is quantified by a vector of RGB</a:t>
              </a:r>
            </a:p>
          </p:txBody>
        </p:sp>
        <p:sp>
          <p:nvSpPr>
            <p:cNvPr id="2084" name="Rectangle: Rounded Corners 2083">
              <a:extLst>
                <a:ext uri="{FF2B5EF4-FFF2-40B4-BE49-F238E27FC236}">
                  <a16:creationId xmlns:a16="http://schemas.microsoft.com/office/drawing/2014/main" id="{197A1AB1-B34E-6929-9A8F-653E02A15DFA}"/>
                </a:ext>
              </a:extLst>
            </p:cNvPr>
            <p:cNvSpPr/>
            <p:nvPr/>
          </p:nvSpPr>
          <p:spPr>
            <a:xfrm>
              <a:off x="3743911" y="4381706"/>
              <a:ext cx="2764150" cy="481070"/>
            </a:xfrm>
            <a:prstGeom prst="roundRect">
              <a:avLst/>
            </a:prstGeom>
            <a:solidFill>
              <a:srgbClr val="FDE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utfit" pitchFamily="2" charset="0"/>
                  <a:ea typeface="+mn-ea"/>
                  <a:cs typeface="+mn-cs"/>
                </a:rPr>
                <a:t>RGB(253 229 0)</a:t>
              </a:r>
              <a:endPar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endParaRPr>
            </a:p>
          </p:txBody>
        </p:sp>
        <p:sp>
          <p:nvSpPr>
            <p:cNvPr id="2085" name="Rectangle: Rounded Corners 2084">
              <a:extLst>
                <a:ext uri="{FF2B5EF4-FFF2-40B4-BE49-F238E27FC236}">
                  <a16:creationId xmlns:a16="http://schemas.microsoft.com/office/drawing/2014/main" id="{ACC41AAC-C6EF-2ABC-8AE8-783EA70837C0}"/>
                </a:ext>
              </a:extLst>
            </p:cNvPr>
            <p:cNvSpPr/>
            <p:nvPr/>
          </p:nvSpPr>
          <p:spPr>
            <a:xfrm>
              <a:off x="3743911" y="5008808"/>
              <a:ext cx="2764150" cy="48107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Outfit" pitchFamily="2" charset="0"/>
                  <a:ea typeface="+mn-ea"/>
                  <a:cs typeface="+mn-cs"/>
                </a:rPr>
                <a:t>RGB(255 255 255)</a:t>
              </a:r>
              <a:endParaRPr kumimoji="0" lang="en-US" sz="1800" b="0" i="0" u="none" strike="noStrike" kern="1200" cap="none" spc="0" normalizeH="0" baseline="0" noProof="0" dirty="0">
                <a:ln>
                  <a:noFill/>
                </a:ln>
                <a:solidFill>
                  <a:prstClr val="black"/>
                </a:solidFill>
                <a:effectLst/>
                <a:uLnTx/>
                <a:uFillTx/>
                <a:latin typeface="Outfit" pitchFamily="2" charset="0"/>
                <a:ea typeface="+mn-ea"/>
                <a:cs typeface="+mn-cs"/>
              </a:endParaRPr>
            </a:p>
          </p:txBody>
        </p:sp>
        <p:sp>
          <p:nvSpPr>
            <p:cNvPr id="2086" name="Rectangle: Rounded Corners 2085">
              <a:extLst>
                <a:ext uri="{FF2B5EF4-FFF2-40B4-BE49-F238E27FC236}">
                  <a16:creationId xmlns:a16="http://schemas.microsoft.com/office/drawing/2014/main" id="{22585FA2-2040-0DE4-1E9C-F978245F64D4}"/>
                </a:ext>
              </a:extLst>
            </p:cNvPr>
            <p:cNvSpPr/>
            <p:nvPr/>
          </p:nvSpPr>
          <p:spPr>
            <a:xfrm>
              <a:off x="3743911" y="5616469"/>
              <a:ext cx="2764150" cy="481070"/>
            </a:xfrm>
            <a:prstGeom prst="round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Outfit" pitchFamily="2" charset="0"/>
                  <a:ea typeface="+mn-ea"/>
                  <a:cs typeface="+mn-cs"/>
                </a:rPr>
                <a:t>RGB(255 255 255)</a:t>
              </a:r>
            </a:p>
          </p:txBody>
        </p:sp>
      </p:grpSp>
      <p:pic>
        <p:nvPicPr>
          <p:cNvPr id="2087" name="Picture 2086">
            <a:extLst>
              <a:ext uri="{FF2B5EF4-FFF2-40B4-BE49-F238E27FC236}">
                <a16:creationId xmlns:a16="http://schemas.microsoft.com/office/drawing/2014/main" id="{24EA36C7-845A-4AC0-585E-D6F77166E3B4}"/>
              </a:ext>
            </a:extLst>
          </p:cNvPr>
          <p:cNvPicPr>
            <a:picLocks noChangeAspect="1"/>
          </p:cNvPicPr>
          <p:nvPr/>
        </p:nvPicPr>
        <p:blipFill>
          <a:blip r:embed="rId11"/>
          <a:srcRect l="33177" t="5117" r="38448" b="10805"/>
          <a:stretch>
            <a:fillRect/>
          </a:stretch>
        </p:blipFill>
        <p:spPr>
          <a:xfrm>
            <a:off x="6698929" y="3369602"/>
            <a:ext cx="2764151" cy="2746850"/>
          </a:xfrm>
          <a:prstGeom prst="rect">
            <a:avLst/>
          </a:prstGeom>
        </p:spPr>
      </p:pic>
      <p:pic>
        <p:nvPicPr>
          <p:cNvPr id="2088" name="Picture 2087">
            <a:extLst>
              <a:ext uri="{FF2B5EF4-FFF2-40B4-BE49-F238E27FC236}">
                <a16:creationId xmlns:a16="http://schemas.microsoft.com/office/drawing/2014/main" id="{C1B8D765-4EE0-B0D7-8DE9-84F58DC50554}"/>
              </a:ext>
            </a:extLst>
          </p:cNvPr>
          <p:cNvPicPr>
            <a:picLocks noChangeAspect="1"/>
          </p:cNvPicPr>
          <p:nvPr/>
        </p:nvPicPr>
        <p:blipFill>
          <a:blip r:embed="rId11"/>
          <a:srcRect l="66490" t="5117" r="5135" b="10805"/>
          <a:stretch>
            <a:fillRect/>
          </a:stretch>
        </p:blipFill>
        <p:spPr>
          <a:xfrm>
            <a:off x="6847891" y="3532887"/>
            <a:ext cx="2764151" cy="2746850"/>
          </a:xfrm>
          <a:prstGeom prst="rect">
            <a:avLst/>
          </a:prstGeom>
        </p:spPr>
      </p:pic>
      <p:pic>
        <p:nvPicPr>
          <p:cNvPr id="2089" name="Picture 2088">
            <a:extLst>
              <a:ext uri="{FF2B5EF4-FFF2-40B4-BE49-F238E27FC236}">
                <a16:creationId xmlns:a16="http://schemas.microsoft.com/office/drawing/2014/main" id="{D90DAD0B-4CB0-F9B1-0299-864147800996}"/>
              </a:ext>
            </a:extLst>
          </p:cNvPr>
          <p:cNvPicPr>
            <a:picLocks noChangeAspect="1"/>
          </p:cNvPicPr>
          <p:nvPr/>
        </p:nvPicPr>
        <p:blipFill>
          <a:blip r:embed="rId11"/>
          <a:srcRect t="5117" r="71625" b="10805"/>
          <a:stretch>
            <a:fillRect/>
          </a:stretch>
        </p:blipFill>
        <p:spPr>
          <a:xfrm>
            <a:off x="7033052" y="3696172"/>
            <a:ext cx="2764151" cy="2746850"/>
          </a:xfrm>
          <a:prstGeom prst="rect">
            <a:avLst/>
          </a:prstGeom>
        </p:spPr>
      </p:pic>
      <p:sp>
        <p:nvSpPr>
          <p:cNvPr id="2095" name="TextBox 2094">
            <a:extLst>
              <a:ext uri="{FF2B5EF4-FFF2-40B4-BE49-F238E27FC236}">
                <a16:creationId xmlns:a16="http://schemas.microsoft.com/office/drawing/2014/main" id="{18DC707F-BBD0-3480-09B7-66C24ACE7791}"/>
              </a:ext>
            </a:extLst>
          </p:cNvPr>
          <p:cNvSpPr txBox="1"/>
          <p:nvPr/>
        </p:nvSpPr>
        <p:spPr>
          <a:xfrm flipH="1">
            <a:off x="9842322" y="3321479"/>
            <a:ext cx="211510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The values could be mapped to a matrix to form a tensor</a:t>
            </a:r>
          </a:p>
        </p:txBody>
      </p:sp>
      <p:sp>
        <p:nvSpPr>
          <p:cNvPr id="2096" name="TextBox 2095">
            <a:extLst>
              <a:ext uri="{FF2B5EF4-FFF2-40B4-BE49-F238E27FC236}">
                <a16:creationId xmlns:a16="http://schemas.microsoft.com/office/drawing/2014/main" id="{99470611-FA60-AD96-2E7A-5E2E8D0875B7}"/>
              </a:ext>
            </a:extLst>
          </p:cNvPr>
          <p:cNvSpPr txBox="1"/>
          <p:nvPr/>
        </p:nvSpPr>
        <p:spPr>
          <a:xfrm flipH="1">
            <a:off x="9842322" y="4530833"/>
            <a:ext cx="2115104"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The dimension of this tensor is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(row, column, color channel)</a:t>
            </a:r>
          </a:p>
        </p:txBody>
      </p:sp>
      <p:sp>
        <p:nvSpPr>
          <p:cNvPr id="2097" name="TextBox 2096">
            <a:extLst>
              <a:ext uri="{FF2B5EF4-FFF2-40B4-BE49-F238E27FC236}">
                <a16:creationId xmlns:a16="http://schemas.microsoft.com/office/drawing/2014/main" id="{E073F486-ED6D-933E-0346-07B48826B5AE}"/>
              </a:ext>
            </a:extLst>
          </p:cNvPr>
          <p:cNvSpPr txBox="1"/>
          <p:nvPr/>
        </p:nvSpPr>
        <p:spPr>
          <a:xfrm flipH="1">
            <a:off x="9842322" y="5731162"/>
            <a:ext cx="211510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utfit" pitchFamily="2" charset="0"/>
                <a:ea typeface="+mn-ea"/>
                <a:cs typeface="+mn-cs"/>
              </a:rPr>
              <a:t>Now scale this up to thousands of images</a:t>
            </a:r>
          </a:p>
        </p:txBody>
      </p:sp>
      <p:grpSp>
        <p:nvGrpSpPr>
          <p:cNvPr id="2099" name="Group 2098">
            <a:extLst>
              <a:ext uri="{FF2B5EF4-FFF2-40B4-BE49-F238E27FC236}">
                <a16:creationId xmlns:a16="http://schemas.microsoft.com/office/drawing/2014/main" id="{4E9E7FB8-AA2F-F0AF-8E80-E6B66319DB7B}"/>
              </a:ext>
            </a:extLst>
          </p:cNvPr>
          <p:cNvGrpSpPr/>
          <p:nvPr/>
        </p:nvGrpSpPr>
        <p:grpSpPr>
          <a:xfrm>
            <a:off x="266353" y="3208595"/>
            <a:ext cx="3179010" cy="3119094"/>
            <a:chOff x="889035" y="3319942"/>
            <a:chExt cx="3258477" cy="3197064"/>
          </a:xfrm>
        </p:grpSpPr>
        <p:grpSp>
          <p:nvGrpSpPr>
            <p:cNvPr id="2100" name="Group 2099">
              <a:extLst>
                <a:ext uri="{FF2B5EF4-FFF2-40B4-BE49-F238E27FC236}">
                  <a16:creationId xmlns:a16="http://schemas.microsoft.com/office/drawing/2014/main" id="{DFCD3829-6FB2-6E8E-D6D7-2D630DFBA9EC}"/>
                </a:ext>
              </a:extLst>
            </p:cNvPr>
            <p:cNvGrpSpPr/>
            <p:nvPr/>
          </p:nvGrpSpPr>
          <p:grpSpPr>
            <a:xfrm>
              <a:off x="1022594" y="3319942"/>
              <a:ext cx="2991362" cy="3197064"/>
              <a:chOff x="646897" y="1501541"/>
              <a:chExt cx="2991362" cy="3412155"/>
            </a:xfrm>
          </p:grpSpPr>
          <p:cxnSp>
            <p:nvCxnSpPr>
              <p:cNvPr id="2120" name="Straight Connector 2119">
                <a:extLst>
                  <a:ext uri="{FF2B5EF4-FFF2-40B4-BE49-F238E27FC236}">
                    <a16:creationId xmlns:a16="http://schemas.microsoft.com/office/drawing/2014/main" id="{0D4F1A88-4C4A-0B14-EC91-657950D1399E}"/>
                  </a:ext>
                </a:extLst>
              </p:cNvPr>
              <p:cNvCxnSpPr/>
              <p:nvPr/>
            </p:nvCxnSpPr>
            <p:spPr>
              <a:xfrm>
                <a:off x="8241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20AD7ED2-8A2C-C289-FC07-3DF33AEEFD0B}"/>
                  </a:ext>
                </a:extLst>
              </p:cNvPr>
              <p:cNvCxnSpPr/>
              <p:nvPr/>
            </p:nvCxnSpPr>
            <p:spPr>
              <a:xfrm>
                <a:off x="997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2" name="Straight Connector 2121">
                <a:extLst>
                  <a:ext uri="{FF2B5EF4-FFF2-40B4-BE49-F238E27FC236}">
                    <a16:creationId xmlns:a16="http://schemas.microsoft.com/office/drawing/2014/main" id="{336C4397-FF8C-1DC5-5830-3A0321292AA9}"/>
                  </a:ext>
                </a:extLst>
              </p:cNvPr>
              <p:cNvCxnSpPr/>
              <p:nvPr/>
            </p:nvCxnSpPr>
            <p:spPr>
              <a:xfrm>
                <a:off x="11802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3" name="Straight Connector 2122">
                <a:extLst>
                  <a:ext uri="{FF2B5EF4-FFF2-40B4-BE49-F238E27FC236}">
                    <a16:creationId xmlns:a16="http://schemas.microsoft.com/office/drawing/2014/main" id="{F7E877E0-9188-992F-62E6-D98FBC1FE853}"/>
                  </a:ext>
                </a:extLst>
              </p:cNvPr>
              <p:cNvCxnSpPr/>
              <p:nvPr/>
            </p:nvCxnSpPr>
            <p:spPr>
              <a:xfrm>
                <a:off x="13575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4" name="Straight Connector 2123">
                <a:extLst>
                  <a:ext uri="{FF2B5EF4-FFF2-40B4-BE49-F238E27FC236}">
                    <a16:creationId xmlns:a16="http://schemas.microsoft.com/office/drawing/2014/main" id="{442B884F-A9DC-6C8F-EAD8-63B5F81A8118}"/>
                  </a:ext>
                </a:extLst>
              </p:cNvPr>
              <p:cNvCxnSpPr/>
              <p:nvPr/>
            </p:nvCxnSpPr>
            <p:spPr>
              <a:xfrm>
                <a:off x="15308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5" name="Straight Connector 2124">
                <a:extLst>
                  <a:ext uri="{FF2B5EF4-FFF2-40B4-BE49-F238E27FC236}">
                    <a16:creationId xmlns:a16="http://schemas.microsoft.com/office/drawing/2014/main" id="{18931689-3881-F31F-0DF6-B3E3E4CA1C3A}"/>
                  </a:ext>
                </a:extLst>
              </p:cNvPr>
              <p:cNvCxnSpPr/>
              <p:nvPr/>
            </p:nvCxnSpPr>
            <p:spPr>
              <a:xfrm>
                <a:off x="17136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a:extLst>
                  <a:ext uri="{FF2B5EF4-FFF2-40B4-BE49-F238E27FC236}">
                    <a16:creationId xmlns:a16="http://schemas.microsoft.com/office/drawing/2014/main" id="{44ACDB3D-1118-E8F7-6E97-394095E1B886}"/>
                  </a:ext>
                </a:extLst>
              </p:cNvPr>
              <p:cNvCxnSpPr/>
              <p:nvPr/>
            </p:nvCxnSpPr>
            <p:spPr>
              <a:xfrm>
                <a:off x="18808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7" name="Straight Connector 2126">
                <a:extLst>
                  <a:ext uri="{FF2B5EF4-FFF2-40B4-BE49-F238E27FC236}">
                    <a16:creationId xmlns:a16="http://schemas.microsoft.com/office/drawing/2014/main" id="{CDB2D913-B884-EA0C-F132-AE7B94AA922B}"/>
                  </a:ext>
                </a:extLst>
              </p:cNvPr>
              <p:cNvCxnSpPr/>
              <p:nvPr/>
            </p:nvCxnSpPr>
            <p:spPr>
              <a:xfrm>
                <a:off x="20540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8" name="Straight Connector 2127">
                <a:extLst>
                  <a:ext uri="{FF2B5EF4-FFF2-40B4-BE49-F238E27FC236}">
                    <a16:creationId xmlns:a16="http://schemas.microsoft.com/office/drawing/2014/main" id="{29AC729C-3D62-BDF3-7E16-A24D1B049760}"/>
                  </a:ext>
                </a:extLst>
              </p:cNvPr>
              <p:cNvCxnSpPr/>
              <p:nvPr/>
            </p:nvCxnSpPr>
            <p:spPr>
              <a:xfrm>
                <a:off x="22369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29" name="Straight Connector 2128">
                <a:extLst>
                  <a:ext uri="{FF2B5EF4-FFF2-40B4-BE49-F238E27FC236}">
                    <a16:creationId xmlns:a16="http://schemas.microsoft.com/office/drawing/2014/main" id="{B922470A-668C-A09A-E887-9C435F628B70}"/>
                  </a:ext>
                </a:extLst>
              </p:cNvPr>
              <p:cNvCxnSpPr/>
              <p:nvPr/>
            </p:nvCxnSpPr>
            <p:spPr>
              <a:xfrm>
                <a:off x="240912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0" name="Straight Connector 2129">
                <a:extLst>
                  <a:ext uri="{FF2B5EF4-FFF2-40B4-BE49-F238E27FC236}">
                    <a16:creationId xmlns:a16="http://schemas.microsoft.com/office/drawing/2014/main" id="{CF08AF70-2F43-F262-E36F-603CB483013B}"/>
                  </a:ext>
                </a:extLst>
              </p:cNvPr>
              <p:cNvCxnSpPr/>
              <p:nvPr/>
            </p:nvCxnSpPr>
            <p:spPr>
              <a:xfrm>
                <a:off x="258237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1" name="Straight Connector 2130">
                <a:extLst>
                  <a:ext uri="{FF2B5EF4-FFF2-40B4-BE49-F238E27FC236}">
                    <a16:creationId xmlns:a16="http://schemas.microsoft.com/office/drawing/2014/main" id="{12132C00-02E6-F508-15F5-241F6870F779}"/>
                  </a:ext>
                </a:extLst>
              </p:cNvPr>
              <p:cNvCxnSpPr/>
              <p:nvPr/>
            </p:nvCxnSpPr>
            <p:spPr>
              <a:xfrm>
                <a:off x="27652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B5A1BFE8-7CA2-CC74-3AA6-CC68E24E2261}"/>
                  </a:ext>
                </a:extLst>
              </p:cNvPr>
              <p:cNvCxnSpPr/>
              <p:nvPr/>
            </p:nvCxnSpPr>
            <p:spPr>
              <a:xfrm>
                <a:off x="292728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3" name="Straight Connector 2132">
                <a:extLst>
                  <a:ext uri="{FF2B5EF4-FFF2-40B4-BE49-F238E27FC236}">
                    <a16:creationId xmlns:a16="http://schemas.microsoft.com/office/drawing/2014/main" id="{07995C83-0126-C269-0DD1-12090F4C2D8E}"/>
                  </a:ext>
                </a:extLst>
              </p:cNvPr>
              <p:cNvCxnSpPr/>
              <p:nvPr/>
            </p:nvCxnSpPr>
            <p:spPr>
              <a:xfrm>
                <a:off x="31005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4" name="Straight Connector 2133">
                <a:extLst>
                  <a:ext uri="{FF2B5EF4-FFF2-40B4-BE49-F238E27FC236}">
                    <a16:creationId xmlns:a16="http://schemas.microsoft.com/office/drawing/2014/main" id="{45D63CFD-6136-0115-F887-7D60F650F841}"/>
                  </a:ext>
                </a:extLst>
              </p:cNvPr>
              <p:cNvCxnSpPr/>
              <p:nvPr/>
            </p:nvCxnSpPr>
            <p:spPr>
              <a:xfrm>
                <a:off x="3283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5" name="Straight Connector 2134">
                <a:extLst>
                  <a:ext uri="{FF2B5EF4-FFF2-40B4-BE49-F238E27FC236}">
                    <a16:creationId xmlns:a16="http://schemas.microsoft.com/office/drawing/2014/main" id="{E27E2C83-4453-140F-C93E-9C0F47BAC6AE}"/>
                  </a:ext>
                </a:extLst>
              </p:cNvPr>
              <p:cNvCxnSpPr/>
              <p:nvPr/>
            </p:nvCxnSpPr>
            <p:spPr>
              <a:xfrm>
                <a:off x="34556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6" name="Straight Connector 2135">
                <a:extLst>
                  <a:ext uri="{FF2B5EF4-FFF2-40B4-BE49-F238E27FC236}">
                    <a16:creationId xmlns:a16="http://schemas.microsoft.com/office/drawing/2014/main" id="{640ABB66-296F-D3BA-85B8-017850727F9F}"/>
                  </a:ext>
                </a:extLst>
              </p:cNvPr>
              <p:cNvCxnSpPr/>
              <p:nvPr/>
            </p:nvCxnSpPr>
            <p:spPr>
              <a:xfrm>
                <a:off x="6468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37" name="Straight Connector 2136">
                <a:extLst>
                  <a:ext uri="{FF2B5EF4-FFF2-40B4-BE49-F238E27FC236}">
                    <a16:creationId xmlns:a16="http://schemas.microsoft.com/office/drawing/2014/main" id="{FD8FE4DD-F263-90C9-33FE-C7B9E2CE9FA0}"/>
                  </a:ext>
                </a:extLst>
              </p:cNvPr>
              <p:cNvCxnSpPr/>
              <p:nvPr/>
            </p:nvCxnSpPr>
            <p:spPr>
              <a:xfrm>
                <a:off x="3638259"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101" name="Group 2100">
              <a:extLst>
                <a:ext uri="{FF2B5EF4-FFF2-40B4-BE49-F238E27FC236}">
                  <a16:creationId xmlns:a16="http://schemas.microsoft.com/office/drawing/2014/main" id="{99CA501C-D89A-732A-D3D7-BB50E2C96BD9}"/>
                </a:ext>
              </a:extLst>
            </p:cNvPr>
            <p:cNvGrpSpPr/>
            <p:nvPr/>
          </p:nvGrpSpPr>
          <p:grpSpPr>
            <a:xfrm rot="5400000">
              <a:off x="1022593" y="3280468"/>
              <a:ext cx="2991362" cy="3258477"/>
              <a:chOff x="646897" y="1501541"/>
              <a:chExt cx="2991362" cy="3412155"/>
            </a:xfrm>
          </p:grpSpPr>
          <p:cxnSp>
            <p:nvCxnSpPr>
              <p:cNvPr id="2102" name="Straight Connector 2101">
                <a:extLst>
                  <a:ext uri="{FF2B5EF4-FFF2-40B4-BE49-F238E27FC236}">
                    <a16:creationId xmlns:a16="http://schemas.microsoft.com/office/drawing/2014/main" id="{B97D2CF4-3C69-772E-12BA-BB8A9B9167AE}"/>
                  </a:ext>
                </a:extLst>
              </p:cNvPr>
              <p:cNvCxnSpPr/>
              <p:nvPr/>
            </p:nvCxnSpPr>
            <p:spPr>
              <a:xfrm>
                <a:off x="8241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824E742D-FE5C-2AFB-B2AC-E9DCD02231A0}"/>
                  </a:ext>
                </a:extLst>
              </p:cNvPr>
              <p:cNvCxnSpPr/>
              <p:nvPr/>
            </p:nvCxnSpPr>
            <p:spPr>
              <a:xfrm>
                <a:off x="997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0AE51112-065F-C09D-F9B1-06932E1F1EAA}"/>
                  </a:ext>
                </a:extLst>
              </p:cNvPr>
              <p:cNvCxnSpPr/>
              <p:nvPr/>
            </p:nvCxnSpPr>
            <p:spPr>
              <a:xfrm>
                <a:off x="11802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5" name="Straight Connector 2104">
                <a:extLst>
                  <a:ext uri="{FF2B5EF4-FFF2-40B4-BE49-F238E27FC236}">
                    <a16:creationId xmlns:a16="http://schemas.microsoft.com/office/drawing/2014/main" id="{651C5CFD-4317-8142-39E1-48A66DC61B40}"/>
                  </a:ext>
                </a:extLst>
              </p:cNvPr>
              <p:cNvCxnSpPr/>
              <p:nvPr/>
            </p:nvCxnSpPr>
            <p:spPr>
              <a:xfrm>
                <a:off x="135756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356F0351-D79F-4528-E590-42EE59BBEF45}"/>
                  </a:ext>
                </a:extLst>
              </p:cNvPr>
              <p:cNvCxnSpPr/>
              <p:nvPr/>
            </p:nvCxnSpPr>
            <p:spPr>
              <a:xfrm>
                <a:off x="15308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3FE14EF7-64D5-A1F2-9E89-D5A06D7294B2}"/>
                  </a:ext>
                </a:extLst>
              </p:cNvPr>
              <p:cNvCxnSpPr/>
              <p:nvPr/>
            </p:nvCxnSpPr>
            <p:spPr>
              <a:xfrm>
                <a:off x="17136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8120929C-329A-1C63-D8D0-47055FD56C32}"/>
                  </a:ext>
                </a:extLst>
              </p:cNvPr>
              <p:cNvCxnSpPr/>
              <p:nvPr/>
            </p:nvCxnSpPr>
            <p:spPr>
              <a:xfrm>
                <a:off x="18808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72C0F0E1-86F5-B7A3-F041-85EA55962D26}"/>
                  </a:ext>
                </a:extLst>
              </p:cNvPr>
              <p:cNvCxnSpPr/>
              <p:nvPr/>
            </p:nvCxnSpPr>
            <p:spPr>
              <a:xfrm>
                <a:off x="20540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DCDF07C1-93BD-D3E9-0581-D1C7B4D6686D}"/>
                  </a:ext>
                </a:extLst>
              </p:cNvPr>
              <p:cNvCxnSpPr/>
              <p:nvPr/>
            </p:nvCxnSpPr>
            <p:spPr>
              <a:xfrm>
                <a:off x="22369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6579D484-38D1-A9DB-FEA6-D70597B17CFC}"/>
                  </a:ext>
                </a:extLst>
              </p:cNvPr>
              <p:cNvCxnSpPr/>
              <p:nvPr/>
            </p:nvCxnSpPr>
            <p:spPr>
              <a:xfrm>
                <a:off x="240912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4C09E3F7-34CB-178A-A122-4EE56440BA1B}"/>
                  </a:ext>
                </a:extLst>
              </p:cNvPr>
              <p:cNvCxnSpPr/>
              <p:nvPr/>
            </p:nvCxnSpPr>
            <p:spPr>
              <a:xfrm>
                <a:off x="258237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A71B8B37-9879-A229-FAE6-E264D22158E6}"/>
                  </a:ext>
                </a:extLst>
              </p:cNvPr>
              <p:cNvCxnSpPr/>
              <p:nvPr/>
            </p:nvCxnSpPr>
            <p:spPr>
              <a:xfrm>
                <a:off x="276525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9CB9E11B-388E-6F5F-02BD-62A4A7F7C118}"/>
                  </a:ext>
                </a:extLst>
              </p:cNvPr>
              <p:cNvCxnSpPr/>
              <p:nvPr/>
            </p:nvCxnSpPr>
            <p:spPr>
              <a:xfrm>
                <a:off x="292728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5513B125-3232-A0F4-F2EE-88925317E75A}"/>
                  </a:ext>
                </a:extLst>
              </p:cNvPr>
              <p:cNvCxnSpPr/>
              <p:nvPr/>
            </p:nvCxnSpPr>
            <p:spPr>
              <a:xfrm>
                <a:off x="310053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3D6B444D-A7A2-B096-ADF4-754844D8D62D}"/>
                  </a:ext>
                </a:extLst>
              </p:cNvPr>
              <p:cNvCxnSpPr/>
              <p:nvPr/>
            </p:nvCxnSpPr>
            <p:spPr>
              <a:xfrm>
                <a:off x="328341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71288968-69FA-A125-8CB7-FCB7902EAB29}"/>
                  </a:ext>
                </a:extLst>
              </p:cNvPr>
              <p:cNvCxnSpPr/>
              <p:nvPr/>
            </p:nvCxnSpPr>
            <p:spPr>
              <a:xfrm>
                <a:off x="3455602"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8" name="Straight Connector 2117">
                <a:extLst>
                  <a:ext uri="{FF2B5EF4-FFF2-40B4-BE49-F238E27FC236}">
                    <a16:creationId xmlns:a16="http://schemas.microsoft.com/office/drawing/2014/main" id="{C5D95B6B-9F71-CFCC-2D62-598AA17876FA}"/>
                  </a:ext>
                </a:extLst>
              </p:cNvPr>
              <p:cNvCxnSpPr/>
              <p:nvPr/>
            </p:nvCxnSpPr>
            <p:spPr>
              <a:xfrm>
                <a:off x="646897"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19" name="Straight Connector 2118">
                <a:extLst>
                  <a:ext uri="{FF2B5EF4-FFF2-40B4-BE49-F238E27FC236}">
                    <a16:creationId xmlns:a16="http://schemas.microsoft.com/office/drawing/2014/main" id="{321F1A96-5B05-A256-A660-E7FA1C922D0F}"/>
                  </a:ext>
                </a:extLst>
              </p:cNvPr>
              <p:cNvCxnSpPr/>
              <p:nvPr/>
            </p:nvCxnSpPr>
            <p:spPr>
              <a:xfrm>
                <a:off x="3638259" y="1501541"/>
                <a:ext cx="0" cy="3412155"/>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30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4"/>
                                        </p:tgtEl>
                                        <p:attrNameLst>
                                          <p:attrName>style.visibility</p:attrName>
                                        </p:attrNameLst>
                                      </p:cBhvr>
                                      <p:to>
                                        <p:strVal val="visible"/>
                                      </p:to>
                                    </p:set>
                                    <p:animEffect transition="in" filter="fade">
                                      <p:cBhvr>
                                        <p:cTn id="12" dur="500"/>
                                        <p:tgtEl>
                                          <p:spTgt spid="20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9"/>
                                        </p:tgtEl>
                                        <p:attrNameLst>
                                          <p:attrName>style.visibility</p:attrName>
                                        </p:attrNameLst>
                                      </p:cBhvr>
                                      <p:to>
                                        <p:strVal val="visible"/>
                                      </p:to>
                                    </p:set>
                                    <p:animEffect transition="in" filter="fade">
                                      <p:cBhvr>
                                        <p:cTn id="32" dur="500"/>
                                        <p:tgtEl>
                                          <p:spTgt spid="20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8"/>
                                        </p:tgtEl>
                                        <p:attrNameLst>
                                          <p:attrName>style.visibility</p:attrName>
                                        </p:attrNameLst>
                                      </p:cBhvr>
                                      <p:to>
                                        <p:strVal val="visible"/>
                                      </p:to>
                                    </p:set>
                                    <p:animEffect transition="in" filter="fade">
                                      <p:cBhvr>
                                        <p:cTn id="37" dur="500"/>
                                        <p:tgtEl>
                                          <p:spTgt spid="20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89"/>
                                        </p:tgtEl>
                                        <p:attrNameLst>
                                          <p:attrName>style.visibility</p:attrName>
                                        </p:attrNameLst>
                                      </p:cBhvr>
                                      <p:to>
                                        <p:strVal val="visible"/>
                                      </p:to>
                                    </p:set>
                                    <p:animEffect transition="in" filter="fade">
                                      <p:cBhvr>
                                        <p:cTn id="42" dur="500"/>
                                        <p:tgtEl>
                                          <p:spTgt spid="2089"/>
                                        </p:tgtEl>
                                      </p:cBhvr>
                                    </p:animEffect>
                                  </p:childTnLst>
                                </p:cTn>
                              </p:par>
                              <p:par>
                                <p:cTn id="43" presetID="10" presetClass="entr" presetSubtype="0" fill="hold" nodeType="withEffect">
                                  <p:stCondLst>
                                    <p:cond delay="0"/>
                                  </p:stCondLst>
                                  <p:childTnLst>
                                    <p:set>
                                      <p:cBhvr>
                                        <p:cTn id="44" dur="1" fill="hold">
                                          <p:stCondLst>
                                            <p:cond delay="0"/>
                                          </p:stCondLst>
                                        </p:cTn>
                                        <p:tgtEl>
                                          <p:spTgt spid="2088"/>
                                        </p:tgtEl>
                                        <p:attrNameLst>
                                          <p:attrName>style.visibility</p:attrName>
                                        </p:attrNameLst>
                                      </p:cBhvr>
                                      <p:to>
                                        <p:strVal val="visible"/>
                                      </p:to>
                                    </p:set>
                                    <p:animEffect transition="in" filter="fade">
                                      <p:cBhvr>
                                        <p:cTn id="45" dur="500"/>
                                        <p:tgtEl>
                                          <p:spTgt spid="2088"/>
                                        </p:tgtEl>
                                      </p:cBhvr>
                                    </p:animEffect>
                                  </p:childTnLst>
                                </p:cTn>
                              </p:par>
                              <p:par>
                                <p:cTn id="46" presetID="10" presetClass="entr" presetSubtype="0" fill="hold" nodeType="withEffect">
                                  <p:stCondLst>
                                    <p:cond delay="0"/>
                                  </p:stCondLst>
                                  <p:childTnLst>
                                    <p:set>
                                      <p:cBhvr>
                                        <p:cTn id="47" dur="1" fill="hold">
                                          <p:stCondLst>
                                            <p:cond delay="0"/>
                                          </p:stCondLst>
                                        </p:cTn>
                                        <p:tgtEl>
                                          <p:spTgt spid="2087"/>
                                        </p:tgtEl>
                                        <p:attrNameLst>
                                          <p:attrName>style.visibility</p:attrName>
                                        </p:attrNameLst>
                                      </p:cBhvr>
                                      <p:to>
                                        <p:strVal val="visible"/>
                                      </p:to>
                                    </p:set>
                                    <p:animEffect transition="in" filter="fade">
                                      <p:cBhvr>
                                        <p:cTn id="48" dur="500"/>
                                        <p:tgtEl>
                                          <p:spTgt spid="208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95"/>
                                        </p:tgtEl>
                                        <p:attrNameLst>
                                          <p:attrName>style.visibility</p:attrName>
                                        </p:attrNameLst>
                                      </p:cBhvr>
                                      <p:to>
                                        <p:strVal val="visible"/>
                                      </p:to>
                                    </p:set>
                                    <p:animEffect transition="in" filter="fade">
                                      <p:cBhvr>
                                        <p:cTn id="53" dur="500"/>
                                        <p:tgtEl>
                                          <p:spTgt spid="209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96"/>
                                        </p:tgtEl>
                                        <p:attrNameLst>
                                          <p:attrName>style.visibility</p:attrName>
                                        </p:attrNameLst>
                                      </p:cBhvr>
                                      <p:to>
                                        <p:strVal val="visible"/>
                                      </p:to>
                                    </p:set>
                                    <p:animEffect transition="in" filter="fade">
                                      <p:cBhvr>
                                        <p:cTn id="56" dur="500"/>
                                        <p:tgtEl>
                                          <p:spTgt spid="209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97"/>
                                        </p:tgtEl>
                                        <p:attrNameLst>
                                          <p:attrName>style.visibility</p:attrName>
                                        </p:attrNameLst>
                                      </p:cBhvr>
                                      <p:to>
                                        <p:strVal val="visible"/>
                                      </p:to>
                                    </p:set>
                                    <p:animEffect transition="in" filter="fade">
                                      <p:cBhvr>
                                        <p:cTn id="59" dur="500"/>
                                        <p:tgtEl>
                                          <p:spTgt spid="2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0"/>
      <p:bldP spid="2096" grpId="0"/>
      <p:bldP spid="209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2C11C768-7A4C-77E3-4EE9-42FDB79D2CD6}"/>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03FCEFE7-26CC-8E9C-8E2A-8C771372A981}"/>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Training Process</a:t>
            </a:r>
          </a:p>
        </p:txBody>
      </p:sp>
      <p:grpSp>
        <p:nvGrpSpPr>
          <p:cNvPr id="2123" name="Group 2122">
            <a:extLst>
              <a:ext uri="{FF2B5EF4-FFF2-40B4-BE49-F238E27FC236}">
                <a16:creationId xmlns:a16="http://schemas.microsoft.com/office/drawing/2014/main" id="{D292C34E-C4BD-8D0B-6791-48B9E1FE38DE}"/>
              </a:ext>
            </a:extLst>
          </p:cNvPr>
          <p:cNvGrpSpPr/>
          <p:nvPr/>
        </p:nvGrpSpPr>
        <p:grpSpPr>
          <a:xfrm>
            <a:off x="587880" y="2564640"/>
            <a:ext cx="3394840" cy="460800"/>
            <a:chOff x="587880" y="2564640"/>
            <a:chExt cx="3394840" cy="460800"/>
          </a:xfrm>
        </p:grpSpPr>
        <p:sp>
          <p:nvSpPr>
            <p:cNvPr id="5" name="Rectangle 4">
              <a:extLst>
                <a:ext uri="{FF2B5EF4-FFF2-40B4-BE49-F238E27FC236}">
                  <a16:creationId xmlns:a16="http://schemas.microsoft.com/office/drawing/2014/main" id="{826881BF-4440-640E-DCC4-0A4D8628C7F5}"/>
                </a:ext>
              </a:extLst>
            </p:cNvPr>
            <p:cNvSpPr/>
            <p:nvPr/>
          </p:nvSpPr>
          <p:spPr>
            <a:xfrm>
              <a:off x="58788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1</a:t>
              </a:r>
            </a:p>
          </p:txBody>
        </p:sp>
        <p:sp>
          <p:nvSpPr>
            <p:cNvPr id="8" name="Rectangle 7">
              <a:extLst>
                <a:ext uri="{FF2B5EF4-FFF2-40B4-BE49-F238E27FC236}">
                  <a16:creationId xmlns:a16="http://schemas.microsoft.com/office/drawing/2014/main" id="{92DE2149-CACD-AEFF-E136-905ED32DC82A}"/>
                </a:ext>
              </a:extLst>
            </p:cNvPr>
            <p:cNvSpPr/>
            <p:nvPr/>
          </p:nvSpPr>
          <p:spPr>
            <a:xfrm>
              <a:off x="177816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2</a:t>
              </a:r>
            </a:p>
          </p:txBody>
        </p:sp>
        <p:sp>
          <p:nvSpPr>
            <p:cNvPr id="9" name="Rectangle 8">
              <a:extLst>
                <a:ext uri="{FF2B5EF4-FFF2-40B4-BE49-F238E27FC236}">
                  <a16:creationId xmlns:a16="http://schemas.microsoft.com/office/drawing/2014/main" id="{FA4C19A2-A410-B554-4E28-D051148C9012}"/>
                </a:ext>
              </a:extLst>
            </p:cNvPr>
            <p:cNvSpPr/>
            <p:nvPr/>
          </p:nvSpPr>
          <p:spPr>
            <a:xfrm>
              <a:off x="296844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3</a:t>
              </a:r>
            </a:p>
          </p:txBody>
        </p:sp>
      </p:grpSp>
      <p:grpSp>
        <p:nvGrpSpPr>
          <p:cNvPr id="2120" name="Group 2119">
            <a:extLst>
              <a:ext uri="{FF2B5EF4-FFF2-40B4-BE49-F238E27FC236}">
                <a16:creationId xmlns:a16="http://schemas.microsoft.com/office/drawing/2014/main" id="{B0616209-84CD-99E7-332D-D83DF7171F57}"/>
              </a:ext>
            </a:extLst>
          </p:cNvPr>
          <p:cNvGrpSpPr/>
          <p:nvPr/>
        </p:nvGrpSpPr>
        <p:grpSpPr>
          <a:xfrm>
            <a:off x="587880" y="3159000"/>
            <a:ext cx="3394840" cy="460800"/>
            <a:chOff x="587880" y="3159000"/>
            <a:chExt cx="3394840" cy="460800"/>
          </a:xfrm>
        </p:grpSpPr>
        <p:sp>
          <p:nvSpPr>
            <p:cNvPr id="10" name="Rectangle 9">
              <a:extLst>
                <a:ext uri="{FF2B5EF4-FFF2-40B4-BE49-F238E27FC236}">
                  <a16:creationId xmlns:a16="http://schemas.microsoft.com/office/drawing/2014/main" id="{08199FA1-F2F2-B354-7273-F0DD5D965A0C}"/>
                </a:ext>
              </a:extLst>
            </p:cNvPr>
            <p:cNvSpPr/>
            <p:nvPr/>
          </p:nvSpPr>
          <p:spPr>
            <a:xfrm>
              <a:off x="587880" y="315900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4</a:t>
              </a:r>
            </a:p>
          </p:txBody>
        </p:sp>
        <p:sp>
          <p:nvSpPr>
            <p:cNvPr id="12" name="Rectangle 11">
              <a:extLst>
                <a:ext uri="{FF2B5EF4-FFF2-40B4-BE49-F238E27FC236}">
                  <a16:creationId xmlns:a16="http://schemas.microsoft.com/office/drawing/2014/main" id="{F069EE5C-5F60-9734-D7FA-7814A1EF4B5C}"/>
                </a:ext>
              </a:extLst>
            </p:cNvPr>
            <p:cNvSpPr/>
            <p:nvPr/>
          </p:nvSpPr>
          <p:spPr>
            <a:xfrm>
              <a:off x="1778160" y="315900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5</a:t>
              </a:r>
            </a:p>
          </p:txBody>
        </p:sp>
        <p:sp>
          <p:nvSpPr>
            <p:cNvPr id="13" name="Rectangle 12">
              <a:extLst>
                <a:ext uri="{FF2B5EF4-FFF2-40B4-BE49-F238E27FC236}">
                  <a16:creationId xmlns:a16="http://schemas.microsoft.com/office/drawing/2014/main" id="{9624A35C-2481-E638-6946-6CCF357BF4FD}"/>
                </a:ext>
              </a:extLst>
            </p:cNvPr>
            <p:cNvSpPr/>
            <p:nvPr/>
          </p:nvSpPr>
          <p:spPr>
            <a:xfrm>
              <a:off x="2968440" y="315900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6</a:t>
              </a:r>
            </a:p>
          </p:txBody>
        </p:sp>
      </p:grpSp>
      <p:grpSp>
        <p:nvGrpSpPr>
          <p:cNvPr id="2121" name="Group 2120">
            <a:extLst>
              <a:ext uri="{FF2B5EF4-FFF2-40B4-BE49-F238E27FC236}">
                <a16:creationId xmlns:a16="http://schemas.microsoft.com/office/drawing/2014/main" id="{682A4CC9-D685-0F39-DB88-11E8BF00B8EE}"/>
              </a:ext>
            </a:extLst>
          </p:cNvPr>
          <p:cNvGrpSpPr/>
          <p:nvPr/>
        </p:nvGrpSpPr>
        <p:grpSpPr>
          <a:xfrm>
            <a:off x="587880" y="3753360"/>
            <a:ext cx="3394840" cy="460800"/>
            <a:chOff x="587880" y="3753360"/>
            <a:chExt cx="3394840" cy="460800"/>
          </a:xfrm>
        </p:grpSpPr>
        <p:sp>
          <p:nvSpPr>
            <p:cNvPr id="14" name="Rectangle 13">
              <a:extLst>
                <a:ext uri="{FF2B5EF4-FFF2-40B4-BE49-F238E27FC236}">
                  <a16:creationId xmlns:a16="http://schemas.microsoft.com/office/drawing/2014/main" id="{E558CFD4-22F0-0659-B5CA-108510D05CD3}"/>
                </a:ext>
              </a:extLst>
            </p:cNvPr>
            <p:cNvSpPr/>
            <p:nvPr/>
          </p:nvSpPr>
          <p:spPr>
            <a:xfrm>
              <a:off x="587880" y="375336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7</a:t>
              </a:r>
            </a:p>
          </p:txBody>
        </p:sp>
        <p:sp>
          <p:nvSpPr>
            <p:cNvPr id="16" name="Rectangle 15">
              <a:extLst>
                <a:ext uri="{FF2B5EF4-FFF2-40B4-BE49-F238E27FC236}">
                  <a16:creationId xmlns:a16="http://schemas.microsoft.com/office/drawing/2014/main" id="{F13E51CC-2305-AA9E-CC90-CEF3B146CB8C}"/>
                </a:ext>
              </a:extLst>
            </p:cNvPr>
            <p:cNvSpPr/>
            <p:nvPr/>
          </p:nvSpPr>
          <p:spPr>
            <a:xfrm>
              <a:off x="1778160" y="375336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8</a:t>
              </a:r>
            </a:p>
          </p:txBody>
        </p:sp>
        <p:sp>
          <p:nvSpPr>
            <p:cNvPr id="18" name="Rectangle 17">
              <a:extLst>
                <a:ext uri="{FF2B5EF4-FFF2-40B4-BE49-F238E27FC236}">
                  <a16:creationId xmlns:a16="http://schemas.microsoft.com/office/drawing/2014/main" id="{85AB86EC-1ED2-205B-F2E3-4BB366D33E51}"/>
                </a:ext>
              </a:extLst>
            </p:cNvPr>
            <p:cNvSpPr/>
            <p:nvPr/>
          </p:nvSpPr>
          <p:spPr>
            <a:xfrm>
              <a:off x="2968440" y="375336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9</a:t>
              </a:r>
            </a:p>
          </p:txBody>
        </p:sp>
      </p:grpSp>
      <p:sp>
        <p:nvSpPr>
          <p:cNvPr id="22" name="TextBox 21">
            <a:extLst>
              <a:ext uri="{FF2B5EF4-FFF2-40B4-BE49-F238E27FC236}">
                <a16:creationId xmlns:a16="http://schemas.microsoft.com/office/drawing/2014/main" id="{8580D80B-F4B7-E329-C177-3D749877A2B8}"/>
              </a:ext>
            </a:extLst>
          </p:cNvPr>
          <p:cNvSpPr txBox="1"/>
          <p:nvPr/>
        </p:nvSpPr>
        <p:spPr>
          <a:xfrm flipH="1">
            <a:off x="370836" y="1956234"/>
            <a:ext cx="38898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Outfit" pitchFamily="2" charset="0"/>
                <a:ea typeface="+mn-ea"/>
                <a:cs typeface="+mn-cs"/>
              </a:rPr>
              <a:t>Lets say we have a large dataset</a:t>
            </a:r>
          </a:p>
        </p:txBody>
      </p:sp>
      <p:sp>
        <p:nvSpPr>
          <p:cNvPr id="24" name="Rectangle 23">
            <a:extLst>
              <a:ext uri="{FF2B5EF4-FFF2-40B4-BE49-F238E27FC236}">
                <a16:creationId xmlns:a16="http://schemas.microsoft.com/office/drawing/2014/main" id="{507F7399-B63B-5D00-CB25-B59C5B7073C4}"/>
              </a:ext>
            </a:extLst>
          </p:cNvPr>
          <p:cNvSpPr/>
          <p:nvPr/>
        </p:nvSpPr>
        <p:spPr>
          <a:xfrm>
            <a:off x="177816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utfit" pitchFamily="2" charset="0"/>
              </a:rPr>
              <a:t>…..</a:t>
            </a:r>
          </a:p>
        </p:txBody>
      </p:sp>
      <p:grpSp>
        <p:nvGrpSpPr>
          <p:cNvPr id="2122" name="Group 2121">
            <a:extLst>
              <a:ext uri="{FF2B5EF4-FFF2-40B4-BE49-F238E27FC236}">
                <a16:creationId xmlns:a16="http://schemas.microsoft.com/office/drawing/2014/main" id="{185261A4-4FA8-1CE6-4BE6-B2117E4236A8}"/>
              </a:ext>
            </a:extLst>
          </p:cNvPr>
          <p:cNvGrpSpPr/>
          <p:nvPr/>
        </p:nvGrpSpPr>
        <p:grpSpPr>
          <a:xfrm>
            <a:off x="587880" y="4759820"/>
            <a:ext cx="3394840" cy="460800"/>
            <a:chOff x="587880" y="4759820"/>
            <a:chExt cx="3394840" cy="460800"/>
          </a:xfrm>
        </p:grpSpPr>
        <p:sp>
          <p:nvSpPr>
            <p:cNvPr id="27" name="Rectangle 26">
              <a:extLst>
                <a:ext uri="{FF2B5EF4-FFF2-40B4-BE49-F238E27FC236}">
                  <a16:creationId xmlns:a16="http://schemas.microsoft.com/office/drawing/2014/main" id="{330C0E4A-E54C-D943-F180-C8A0B48137BA}"/>
                </a:ext>
              </a:extLst>
            </p:cNvPr>
            <p:cNvSpPr/>
            <p:nvPr/>
          </p:nvSpPr>
          <p:spPr>
            <a:xfrm>
              <a:off x="58788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a:t>
              </a:r>
            </a:p>
          </p:txBody>
        </p:sp>
        <p:sp>
          <p:nvSpPr>
            <p:cNvPr id="29" name="Rectangle 28">
              <a:extLst>
                <a:ext uri="{FF2B5EF4-FFF2-40B4-BE49-F238E27FC236}">
                  <a16:creationId xmlns:a16="http://schemas.microsoft.com/office/drawing/2014/main" id="{63F3DD8F-5D5C-CD8B-CAE0-8A649B226AAA}"/>
                </a:ext>
              </a:extLst>
            </p:cNvPr>
            <p:cNvSpPr/>
            <p:nvPr/>
          </p:nvSpPr>
          <p:spPr>
            <a:xfrm>
              <a:off x="177816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N+1</a:t>
              </a:r>
            </a:p>
          </p:txBody>
        </p:sp>
        <p:sp>
          <p:nvSpPr>
            <p:cNvPr id="31" name="Rectangle 30">
              <a:extLst>
                <a:ext uri="{FF2B5EF4-FFF2-40B4-BE49-F238E27FC236}">
                  <a16:creationId xmlns:a16="http://schemas.microsoft.com/office/drawing/2014/main" id="{FEE71497-C27E-A73A-C368-B4F99018760A}"/>
                </a:ext>
              </a:extLst>
            </p:cNvPr>
            <p:cNvSpPr/>
            <p:nvPr/>
          </p:nvSpPr>
          <p:spPr>
            <a:xfrm>
              <a:off x="296844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N+2</a:t>
              </a:r>
            </a:p>
          </p:txBody>
        </p:sp>
      </p:grpSp>
      <p:sp>
        <p:nvSpPr>
          <p:cNvPr id="32" name="TextBox 31">
            <a:extLst>
              <a:ext uri="{FF2B5EF4-FFF2-40B4-BE49-F238E27FC236}">
                <a16:creationId xmlns:a16="http://schemas.microsoft.com/office/drawing/2014/main" id="{E993F8E9-5DC0-DC04-767D-A11C2B97ABDE}"/>
              </a:ext>
            </a:extLst>
          </p:cNvPr>
          <p:cNvSpPr txBox="1"/>
          <p:nvPr/>
        </p:nvSpPr>
        <p:spPr>
          <a:xfrm flipH="1">
            <a:off x="5315400" y="1775490"/>
            <a:ext cx="2904040" cy="646331"/>
          </a:xfrm>
          <a:prstGeom prst="rect">
            <a:avLst/>
          </a:prstGeom>
          <a:noFill/>
        </p:spPr>
        <p:txBody>
          <a:bodyPr wrap="square" rtlCol="0">
            <a:spAutoFit/>
          </a:bodyPr>
          <a:lstStyle/>
          <a:p>
            <a:pPr lvl="0" algn="ctr">
              <a:defRPr/>
            </a:pPr>
            <a:r>
              <a:rPr lang="en-US" dirty="0">
                <a:solidFill>
                  <a:prstClr val="white"/>
                </a:solidFill>
                <a:latin typeface="Outfit" pitchFamily="2" charset="0"/>
              </a:rPr>
              <a:t>A subset of the data can be fed model at once</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3" name="TextBox 32">
            <a:extLst>
              <a:ext uri="{FF2B5EF4-FFF2-40B4-BE49-F238E27FC236}">
                <a16:creationId xmlns:a16="http://schemas.microsoft.com/office/drawing/2014/main" id="{103A188C-32D8-02EF-EC65-0C90E6C85A5B}"/>
              </a:ext>
            </a:extLst>
          </p:cNvPr>
          <p:cNvSpPr txBox="1"/>
          <p:nvPr/>
        </p:nvSpPr>
        <p:spPr>
          <a:xfrm flipH="1">
            <a:off x="5315400" y="1364010"/>
            <a:ext cx="2904040" cy="461665"/>
          </a:xfrm>
          <a:prstGeom prst="rect">
            <a:avLst/>
          </a:prstGeom>
          <a:noFill/>
        </p:spPr>
        <p:txBody>
          <a:bodyPr wrap="square" rtlCol="0">
            <a:spAutoFit/>
          </a:bodyPr>
          <a:lstStyle/>
          <a:p>
            <a:pPr lvl="0" algn="ctr">
              <a:defRPr/>
            </a:pPr>
            <a:r>
              <a:rPr lang="en-US" sz="2400" b="1" dirty="0">
                <a:solidFill>
                  <a:prstClr val="white"/>
                </a:solidFill>
                <a:latin typeface="Outfit" pitchFamily="2" charset="0"/>
              </a:rPr>
              <a:t>Batch</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8" name="Arrow: Right 37">
            <a:extLst>
              <a:ext uri="{FF2B5EF4-FFF2-40B4-BE49-F238E27FC236}">
                <a16:creationId xmlns:a16="http://schemas.microsoft.com/office/drawing/2014/main" id="{095101C8-3773-34E0-3324-29B8C9B7882F}"/>
              </a:ext>
            </a:extLst>
          </p:cNvPr>
          <p:cNvSpPr/>
          <p:nvPr/>
        </p:nvSpPr>
        <p:spPr>
          <a:xfrm>
            <a:off x="4199360" y="3520440"/>
            <a:ext cx="601240" cy="460800"/>
          </a:xfrm>
          <a:prstGeom prst="rightArrow">
            <a:avLst>
              <a:gd name="adj1" fmla="val 50000"/>
              <a:gd name="adj2" fmla="val 58819"/>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39" name="TextBox 38">
            <a:extLst>
              <a:ext uri="{FF2B5EF4-FFF2-40B4-BE49-F238E27FC236}">
                <a16:creationId xmlns:a16="http://schemas.microsoft.com/office/drawing/2014/main" id="{58F0798F-5757-C2BD-C363-8206258E83A3}"/>
              </a:ext>
            </a:extLst>
          </p:cNvPr>
          <p:cNvSpPr txBox="1"/>
          <p:nvPr/>
        </p:nvSpPr>
        <p:spPr>
          <a:xfrm flipH="1">
            <a:off x="4043680" y="2874109"/>
            <a:ext cx="93980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bg1"/>
                </a:solidFill>
                <a:effectLst/>
                <a:uLnTx/>
                <a:uFillTx/>
                <a:latin typeface="Outfit" pitchFamily="2" charset="0"/>
              </a:rPr>
              <a:t>Into Model</a:t>
            </a:r>
          </a:p>
        </p:txBody>
      </p:sp>
      <p:sp>
        <p:nvSpPr>
          <p:cNvPr id="43" name="TextBox 42">
            <a:extLst>
              <a:ext uri="{FF2B5EF4-FFF2-40B4-BE49-F238E27FC236}">
                <a16:creationId xmlns:a16="http://schemas.microsoft.com/office/drawing/2014/main" id="{F6118E9A-842F-124E-4FDD-1434F0E12B6A}"/>
              </a:ext>
            </a:extLst>
          </p:cNvPr>
          <p:cNvSpPr txBox="1"/>
          <p:nvPr/>
        </p:nvSpPr>
        <p:spPr>
          <a:xfrm flipH="1">
            <a:off x="8773297" y="1775490"/>
            <a:ext cx="3383006" cy="646331"/>
          </a:xfrm>
          <a:prstGeom prst="rect">
            <a:avLst/>
          </a:prstGeom>
          <a:noFill/>
        </p:spPr>
        <p:txBody>
          <a:bodyPr wrap="square" rtlCol="0">
            <a:spAutoFit/>
          </a:bodyPr>
          <a:lstStyle/>
          <a:p>
            <a:pPr lvl="0" algn="ctr">
              <a:defRPr/>
            </a:pPr>
            <a:r>
              <a:rPr lang="en-US" dirty="0">
                <a:solidFill>
                  <a:prstClr val="white"/>
                </a:solidFill>
                <a:latin typeface="Outfit" pitchFamily="2" charset="0"/>
              </a:rPr>
              <a:t>Measures how far predictions are from the true labels</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44" name="TextBox 43">
            <a:extLst>
              <a:ext uri="{FF2B5EF4-FFF2-40B4-BE49-F238E27FC236}">
                <a16:creationId xmlns:a16="http://schemas.microsoft.com/office/drawing/2014/main" id="{6207CBEE-50F8-9977-FA9B-9FEA41509F4A}"/>
              </a:ext>
            </a:extLst>
          </p:cNvPr>
          <p:cNvSpPr txBox="1"/>
          <p:nvPr/>
        </p:nvSpPr>
        <p:spPr>
          <a:xfrm flipH="1">
            <a:off x="9108440" y="1364010"/>
            <a:ext cx="2712720" cy="461665"/>
          </a:xfrm>
          <a:prstGeom prst="rect">
            <a:avLst/>
          </a:prstGeom>
          <a:noFill/>
        </p:spPr>
        <p:txBody>
          <a:bodyPr wrap="square" rtlCol="0">
            <a:spAutoFit/>
          </a:bodyPr>
          <a:lstStyle/>
          <a:p>
            <a:pPr lvl="0" algn="ctr">
              <a:defRPr/>
            </a:pPr>
            <a:r>
              <a:rPr lang="en-US" sz="2400" b="1" dirty="0">
                <a:solidFill>
                  <a:prstClr val="white"/>
                </a:solidFill>
                <a:latin typeface="Outfit" pitchFamily="2" charset="0"/>
              </a:rPr>
              <a:t>Loss Rate</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grpSp>
        <p:nvGrpSpPr>
          <p:cNvPr id="2119" name="Group 2118">
            <a:extLst>
              <a:ext uri="{FF2B5EF4-FFF2-40B4-BE49-F238E27FC236}">
                <a16:creationId xmlns:a16="http://schemas.microsoft.com/office/drawing/2014/main" id="{D2C160AB-75DC-14FF-2F0A-1756777E1A8C}"/>
              </a:ext>
            </a:extLst>
          </p:cNvPr>
          <p:cNvGrpSpPr/>
          <p:nvPr/>
        </p:nvGrpSpPr>
        <p:grpSpPr>
          <a:xfrm>
            <a:off x="5036000" y="2564640"/>
            <a:ext cx="3394840" cy="460800"/>
            <a:chOff x="5036000" y="2564640"/>
            <a:chExt cx="3394840" cy="460800"/>
          </a:xfrm>
        </p:grpSpPr>
        <p:sp>
          <p:nvSpPr>
            <p:cNvPr id="45" name="Rectangle 44">
              <a:extLst>
                <a:ext uri="{FF2B5EF4-FFF2-40B4-BE49-F238E27FC236}">
                  <a16:creationId xmlns:a16="http://schemas.microsoft.com/office/drawing/2014/main" id="{8D09B9E3-EC6A-390E-4BF5-6E603B48DE56}"/>
                </a:ext>
              </a:extLst>
            </p:cNvPr>
            <p:cNvSpPr/>
            <p:nvPr/>
          </p:nvSpPr>
          <p:spPr>
            <a:xfrm>
              <a:off x="503600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1</a:t>
              </a:r>
            </a:p>
          </p:txBody>
        </p:sp>
        <p:sp>
          <p:nvSpPr>
            <p:cNvPr id="55" name="Rectangle 54">
              <a:extLst>
                <a:ext uri="{FF2B5EF4-FFF2-40B4-BE49-F238E27FC236}">
                  <a16:creationId xmlns:a16="http://schemas.microsoft.com/office/drawing/2014/main" id="{8B47D56E-9FDD-761C-8B77-E1357F3084DA}"/>
                </a:ext>
              </a:extLst>
            </p:cNvPr>
            <p:cNvSpPr/>
            <p:nvPr/>
          </p:nvSpPr>
          <p:spPr>
            <a:xfrm>
              <a:off x="622628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2</a:t>
              </a:r>
            </a:p>
          </p:txBody>
        </p:sp>
        <p:sp>
          <p:nvSpPr>
            <p:cNvPr id="2082" name="Rectangle 2081">
              <a:extLst>
                <a:ext uri="{FF2B5EF4-FFF2-40B4-BE49-F238E27FC236}">
                  <a16:creationId xmlns:a16="http://schemas.microsoft.com/office/drawing/2014/main" id="{E09BADDE-F375-CB61-D913-F8EB63558DE2}"/>
                </a:ext>
              </a:extLst>
            </p:cNvPr>
            <p:cNvSpPr/>
            <p:nvPr/>
          </p:nvSpPr>
          <p:spPr>
            <a:xfrm>
              <a:off x="7416560" y="256464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3</a:t>
              </a:r>
            </a:p>
          </p:txBody>
        </p:sp>
      </p:grpSp>
      <p:grpSp>
        <p:nvGrpSpPr>
          <p:cNvPr id="2127" name="Group 2126">
            <a:extLst>
              <a:ext uri="{FF2B5EF4-FFF2-40B4-BE49-F238E27FC236}">
                <a16:creationId xmlns:a16="http://schemas.microsoft.com/office/drawing/2014/main" id="{22AF485A-9F1A-D576-CEC5-2E7DF65D5ABE}"/>
              </a:ext>
            </a:extLst>
          </p:cNvPr>
          <p:cNvGrpSpPr/>
          <p:nvPr/>
        </p:nvGrpSpPr>
        <p:grpSpPr>
          <a:xfrm>
            <a:off x="8727440" y="2564640"/>
            <a:ext cx="2496390" cy="460800"/>
            <a:chOff x="8727440" y="2564640"/>
            <a:chExt cx="2496390" cy="460800"/>
          </a:xfrm>
        </p:grpSpPr>
        <p:sp>
          <p:nvSpPr>
            <p:cNvPr id="2083" name="Arrow: Right 2082">
              <a:extLst>
                <a:ext uri="{FF2B5EF4-FFF2-40B4-BE49-F238E27FC236}">
                  <a16:creationId xmlns:a16="http://schemas.microsoft.com/office/drawing/2014/main" id="{F22FFA7A-0742-CB0E-E0CF-716EDAACF4A9}"/>
                </a:ext>
              </a:extLst>
            </p:cNvPr>
            <p:cNvSpPr/>
            <p:nvPr/>
          </p:nvSpPr>
          <p:spPr>
            <a:xfrm>
              <a:off x="8727440" y="2564640"/>
              <a:ext cx="796740" cy="460800"/>
            </a:xfrm>
            <a:prstGeom prst="rightArrow">
              <a:avLst>
                <a:gd name="adj1" fmla="val 25747"/>
                <a:gd name="adj2" fmla="val 58819"/>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2090" name="Rectangle 2089">
              <a:extLst>
                <a:ext uri="{FF2B5EF4-FFF2-40B4-BE49-F238E27FC236}">
                  <a16:creationId xmlns:a16="http://schemas.microsoft.com/office/drawing/2014/main" id="{D99D31B4-40BB-8F6F-854D-2D44C317FB09}"/>
                </a:ext>
              </a:extLst>
            </p:cNvPr>
            <p:cNvSpPr/>
            <p:nvPr/>
          </p:nvSpPr>
          <p:spPr>
            <a:xfrm>
              <a:off x="10209550" y="256464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utfit" pitchFamily="2" charset="0"/>
                </a:rPr>
                <a:t>0.5</a:t>
              </a:r>
            </a:p>
          </p:txBody>
        </p:sp>
      </p:grpSp>
      <p:grpSp>
        <p:nvGrpSpPr>
          <p:cNvPr id="2124" name="Group 2123">
            <a:extLst>
              <a:ext uri="{FF2B5EF4-FFF2-40B4-BE49-F238E27FC236}">
                <a16:creationId xmlns:a16="http://schemas.microsoft.com/office/drawing/2014/main" id="{D29AEDDF-B515-C6C0-D9F9-66AF7E5606A8}"/>
              </a:ext>
            </a:extLst>
          </p:cNvPr>
          <p:cNvGrpSpPr/>
          <p:nvPr/>
        </p:nvGrpSpPr>
        <p:grpSpPr>
          <a:xfrm>
            <a:off x="5036000" y="3207561"/>
            <a:ext cx="3394840" cy="460800"/>
            <a:chOff x="5036000" y="3207561"/>
            <a:chExt cx="3394840" cy="460800"/>
          </a:xfrm>
        </p:grpSpPr>
        <p:sp>
          <p:nvSpPr>
            <p:cNvPr id="2091" name="Rectangle 2090">
              <a:extLst>
                <a:ext uri="{FF2B5EF4-FFF2-40B4-BE49-F238E27FC236}">
                  <a16:creationId xmlns:a16="http://schemas.microsoft.com/office/drawing/2014/main" id="{1794A94D-4F65-75E6-7A7B-87CF89B1D85C}"/>
                </a:ext>
              </a:extLst>
            </p:cNvPr>
            <p:cNvSpPr/>
            <p:nvPr/>
          </p:nvSpPr>
          <p:spPr>
            <a:xfrm>
              <a:off x="5036000" y="3207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4</a:t>
              </a:r>
            </a:p>
          </p:txBody>
        </p:sp>
        <p:sp>
          <p:nvSpPr>
            <p:cNvPr id="2099" name="Rectangle 2098">
              <a:extLst>
                <a:ext uri="{FF2B5EF4-FFF2-40B4-BE49-F238E27FC236}">
                  <a16:creationId xmlns:a16="http://schemas.microsoft.com/office/drawing/2014/main" id="{EACC8612-1764-AF1C-2E8B-DF7004104463}"/>
                </a:ext>
              </a:extLst>
            </p:cNvPr>
            <p:cNvSpPr/>
            <p:nvPr/>
          </p:nvSpPr>
          <p:spPr>
            <a:xfrm>
              <a:off x="6226280" y="3207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5</a:t>
              </a:r>
            </a:p>
          </p:txBody>
        </p:sp>
        <p:sp>
          <p:nvSpPr>
            <p:cNvPr id="2100" name="Rectangle 2099">
              <a:extLst>
                <a:ext uri="{FF2B5EF4-FFF2-40B4-BE49-F238E27FC236}">
                  <a16:creationId xmlns:a16="http://schemas.microsoft.com/office/drawing/2014/main" id="{2632B8EB-7EF6-1CF6-ED89-7F109FAD7A2B}"/>
                </a:ext>
              </a:extLst>
            </p:cNvPr>
            <p:cNvSpPr/>
            <p:nvPr/>
          </p:nvSpPr>
          <p:spPr>
            <a:xfrm>
              <a:off x="7416560" y="3207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6</a:t>
              </a:r>
            </a:p>
          </p:txBody>
        </p:sp>
      </p:grpSp>
      <p:grpSp>
        <p:nvGrpSpPr>
          <p:cNvPr id="2128" name="Group 2127">
            <a:extLst>
              <a:ext uri="{FF2B5EF4-FFF2-40B4-BE49-F238E27FC236}">
                <a16:creationId xmlns:a16="http://schemas.microsoft.com/office/drawing/2014/main" id="{B5C3A9D7-9CE5-B292-CE99-7976D5322AE0}"/>
              </a:ext>
            </a:extLst>
          </p:cNvPr>
          <p:cNvGrpSpPr/>
          <p:nvPr/>
        </p:nvGrpSpPr>
        <p:grpSpPr>
          <a:xfrm>
            <a:off x="8727440" y="3159000"/>
            <a:ext cx="2496390" cy="509361"/>
            <a:chOff x="8727440" y="3159000"/>
            <a:chExt cx="2496390" cy="509361"/>
          </a:xfrm>
        </p:grpSpPr>
        <p:sp>
          <p:nvSpPr>
            <p:cNvPr id="2101" name="Arrow: Right 2100">
              <a:extLst>
                <a:ext uri="{FF2B5EF4-FFF2-40B4-BE49-F238E27FC236}">
                  <a16:creationId xmlns:a16="http://schemas.microsoft.com/office/drawing/2014/main" id="{4850D783-8A61-5B13-D72A-6237DC254CD6}"/>
                </a:ext>
              </a:extLst>
            </p:cNvPr>
            <p:cNvSpPr/>
            <p:nvPr/>
          </p:nvSpPr>
          <p:spPr>
            <a:xfrm>
              <a:off x="8727440" y="3207561"/>
              <a:ext cx="796740" cy="460800"/>
            </a:xfrm>
            <a:prstGeom prst="rightArrow">
              <a:avLst>
                <a:gd name="adj1" fmla="val 25747"/>
                <a:gd name="adj2" fmla="val 58819"/>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utfit" pitchFamily="2" charset="0"/>
              </a:endParaRPr>
            </a:p>
          </p:txBody>
        </p:sp>
        <p:sp>
          <p:nvSpPr>
            <p:cNvPr id="2102" name="Rectangle 2101">
              <a:extLst>
                <a:ext uri="{FF2B5EF4-FFF2-40B4-BE49-F238E27FC236}">
                  <a16:creationId xmlns:a16="http://schemas.microsoft.com/office/drawing/2014/main" id="{96396151-1E48-F286-5FD9-D7F5653E3B14}"/>
                </a:ext>
              </a:extLst>
            </p:cNvPr>
            <p:cNvSpPr/>
            <p:nvPr/>
          </p:nvSpPr>
          <p:spPr>
            <a:xfrm>
              <a:off x="10209550" y="31590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utfit" pitchFamily="2" charset="0"/>
                </a:rPr>
                <a:t>0.25</a:t>
              </a:r>
            </a:p>
          </p:txBody>
        </p:sp>
      </p:grpSp>
      <p:grpSp>
        <p:nvGrpSpPr>
          <p:cNvPr id="2125" name="Group 2124">
            <a:extLst>
              <a:ext uri="{FF2B5EF4-FFF2-40B4-BE49-F238E27FC236}">
                <a16:creationId xmlns:a16="http://schemas.microsoft.com/office/drawing/2014/main" id="{35157BD9-941F-DF74-1D27-17C9F1F397BB}"/>
              </a:ext>
            </a:extLst>
          </p:cNvPr>
          <p:cNvGrpSpPr/>
          <p:nvPr/>
        </p:nvGrpSpPr>
        <p:grpSpPr>
          <a:xfrm>
            <a:off x="5036000" y="3832561"/>
            <a:ext cx="3394840" cy="460800"/>
            <a:chOff x="5036000" y="3832561"/>
            <a:chExt cx="3394840" cy="460800"/>
          </a:xfrm>
        </p:grpSpPr>
        <p:sp>
          <p:nvSpPr>
            <p:cNvPr id="2103" name="Rectangle 2102">
              <a:extLst>
                <a:ext uri="{FF2B5EF4-FFF2-40B4-BE49-F238E27FC236}">
                  <a16:creationId xmlns:a16="http://schemas.microsoft.com/office/drawing/2014/main" id="{9EAD41AE-35B5-2D01-10A6-5969C3BFB0BD}"/>
                </a:ext>
              </a:extLst>
            </p:cNvPr>
            <p:cNvSpPr/>
            <p:nvPr/>
          </p:nvSpPr>
          <p:spPr>
            <a:xfrm>
              <a:off x="5036000" y="3832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7</a:t>
              </a:r>
            </a:p>
          </p:txBody>
        </p:sp>
        <p:sp>
          <p:nvSpPr>
            <p:cNvPr id="2104" name="Rectangle 2103">
              <a:extLst>
                <a:ext uri="{FF2B5EF4-FFF2-40B4-BE49-F238E27FC236}">
                  <a16:creationId xmlns:a16="http://schemas.microsoft.com/office/drawing/2014/main" id="{194CD7C5-901B-6A2C-C8EF-2D29A31B5E98}"/>
                </a:ext>
              </a:extLst>
            </p:cNvPr>
            <p:cNvSpPr/>
            <p:nvPr/>
          </p:nvSpPr>
          <p:spPr>
            <a:xfrm>
              <a:off x="6226280" y="3832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8</a:t>
              </a:r>
            </a:p>
          </p:txBody>
        </p:sp>
        <p:sp>
          <p:nvSpPr>
            <p:cNvPr id="2105" name="Rectangle 2104">
              <a:extLst>
                <a:ext uri="{FF2B5EF4-FFF2-40B4-BE49-F238E27FC236}">
                  <a16:creationId xmlns:a16="http://schemas.microsoft.com/office/drawing/2014/main" id="{6072529F-ACD3-4CDC-04C5-53E47A834F28}"/>
                </a:ext>
              </a:extLst>
            </p:cNvPr>
            <p:cNvSpPr/>
            <p:nvPr/>
          </p:nvSpPr>
          <p:spPr>
            <a:xfrm>
              <a:off x="7416560" y="3832561"/>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9</a:t>
              </a:r>
            </a:p>
          </p:txBody>
        </p:sp>
      </p:grpSp>
      <p:grpSp>
        <p:nvGrpSpPr>
          <p:cNvPr id="2129" name="Group 2128">
            <a:extLst>
              <a:ext uri="{FF2B5EF4-FFF2-40B4-BE49-F238E27FC236}">
                <a16:creationId xmlns:a16="http://schemas.microsoft.com/office/drawing/2014/main" id="{88E1D332-CA69-C9AC-9E3D-5D95F5A37EC3}"/>
              </a:ext>
            </a:extLst>
          </p:cNvPr>
          <p:cNvGrpSpPr/>
          <p:nvPr/>
        </p:nvGrpSpPr>
        <p:grpSpPr>
          <a:xfrm>
            <a:off x="8727440" y="3832561"/>
            <a:ext cx="2496390" cy="460800"/>
            <a:chOff x="8727440" y="3832561"/>
            <a:chExt cx="2496390" cy="460800"/>
          </a:xfrm>
        </p:grpSpPr>
        <p:sp>
          <p:nvSpPr>
            <p:cNvPr id="2106" name="Arrow: Right 2105">
              <a:extLst>
                <a:ext uri="{FF2B5EF4-FFF2-40B4-BE49-F238E27FC236}">
                  <a16:creationId xmlns:a16="http://schemas.microsoft.com/office/drawing/2014/main" id="{95767569-3C9F-100D-58A7-638BCD437A2C}"/>
                </a:ext>
              </a:extLst>
            </p:cNvPr>
            <p:cNvSpPr/>
            <p:nvPr/>
          </p:nvSpPr>
          <p:spPr>
            <a:xfrm>
              <a:off x="8727440" y="3832561"/>
              <a:ext cx="796740" cy="460800"/>
            </a:xfrm>
            <a:prstGeom prst="rightArrow">
              <a:avLst>
                <a:gd name="adj1" fmla="val 25747"/>
                <a:gd name="adj2" fmla="val 58819"/>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2107" name="Rectangle 2106">
              <a:extLst>
                <a:ext uri="{FF2B5EF4-FFF2-40B4-BE49-F238E27FC236}">
                  <a16:creationId xmlns:a16="http://schemas.microsoft.com/office/drawing/2014/main" id="{B22DC7A7-42D5-31FC-F888-C51530CEDFC2}"/>
                </a:ext>
              </a:extLst>
            </p:cNvPr>
            <p:cNvSpPr/>
            <p:nvPr/>
          </p:nvSpPr>
          <p:spPr>
            <a:xfrm>
              <a:off x="10209550" y="3832561"/>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utfit" pitchFamily="2" charset="0"/>
                </a:rPr>
                <a:t>0.15</a:t>
              </a:r>
            </a:p>
          </p:txBody>
        </p:sp>
      </p:grpSp>
      <p:grpSp>
        <p:nvGrpSpPr>
          <p:cNvPr id="2126" name="Group 2125">
            <a:extLst>
              <a:ext uri="{FF2B5EF4-FFF2-40B4-BE49-F238E27FC236}">
                <a16:creationId xmlns:a16="http://schemas.microsoft.com/office/drawing/2014/main" id="{79A6853D-2EC4-ABD6-9F05-DCCEDED37B3D}"/>
              </a:ext>
            </a:extLst>
          </p:cNvPr>
          <p:cNvGrpSpPr/>
          <p:nvPr/>
        </p:nvGrpSpPr>
        <p:grpSpPr>
          <a:xfrm>
            <a:off x="5036000" y="4759820"/>
            <a:ext cx="3394840" cy="460800"/>
            <a:chOff x="5036000" y="4759820"/>
            <a:chExt cx="3394840" cy="460800"/>
          </a:xfrm>
        </p:grpSpPr>
        <p:sp>
          <p:nvSpPr>
            <p:cNvPr id="2108" name="Rectangle 2107">
              <a:extLst>
                <a:ext uri="{FF2B5EF4-FFF2-40B4-BE49-F238E27FC236}">
                  <a16:creationId xmlns:a16="http://schemas.microsoft.com/office/drawing/2014/main" id="{8635FDB0-C1F8-BE45-F486-2AC404162A4F}"/>
                </a:ext>
              </a:extLst>
            </p:cNvPr>
            <p:cNvSpPr/>
            <p:nvPr/>
          </p:nvSpPr>
          <p:spPr>
            <a:xfrm>
              <a:off x="503600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a:t>
              </a:r>
            </a:p>
          </p:txBody>
        </p:sp>
        <p:sp>
          <p:nvSpPr>
            <p:cNvPr id="2109" name="Rectangle 2108">
              <a:extLst>
                <a:ext uri="{FF2B5EF4-FFF2-40B4-BE49-F238E27FC236}">
                  <a16:creationId xmlns:a16="http://schemas.microsoft.com/office/drawing/2014/main" id="{0D387D22-EA3A-438A-98D0-C4F573BB802C}"/>
                </a:ext>
              </a:extLst>
            </p:cNvPr>
            <p:cNvSpPr/>
            <p:nvPr/>
          </p:nvSpPr>
          <p:spPr>
            <a:xfrm>
              <a:off x="622628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N+1</a:t>
              </a:r>
            </a:p>
          </p:txBody>
        </p:sp>
        <p:sp>
          <p:nvSpPr>
            <p:cNvPr id="2110" name="Rectangle 2109">
              <a:extLst>
                <a:ext uri="{FF2B5EF4-FFF2-40B4-BE49-F238E27FC236}">
                  <a16:creationId xmlns:a16="http://schemas.microsoft.com/office/drawing/2014/main" id="{EDE9C336-E6D7-E8F7-C3C1-590AC0BB19E8}"/>
                </a:ext>
              </a:extLst>
            </p:cNvPr>
            <p:cNvSpPr/>
            <p:nvPr/>
          </p:nvSpPr>
          <p:spPr>
            <a:xfrm>
              <a:off x="7416560" y="4759820"/>
              <a:ext cx="1014280" cy="4608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N+2</a:t>
              </a:r>
            </a:p>
          </p:txBody>
        </p:sp>
      </p:grpSp>
      <p:grpSp>
        <p:nvGrpSpPr>
          <p:cNvPr id="2130" name="Group 2129">
            <a:extLst>
              <a:ext uri="{FF2B5EF4-FFF2-40B4-BE49-F238E27FC236}">
                <a16:creationId xmlns:a16="http://schemas.microsoft.com/office/drawing/2014/main" id="{69911C12-B657-BC64-42D3-51042D931D26}"/>
              </a:ext>
            </a:extLst>
          </p:cNvPr>
          <p:cNvGrpSpPr/>
          <p:nvPr/>
        </p:nvGrpSpPr>
        <p:grpSpPr>
          <a:xfrm>
            <a:off x="8727440" y="4759820"/>
            <a:ext cx="2748280" cy="460800"/>
            <a:chOff x="8727440" y="4759820"/>
            <a:chExt cx="2748280" cy="460800"/>
          </a:xfrm>
        </p:grpSpPr>
        <p:sp>
          <p:nvSpPr>
            <p:cNvPr id="2112" name="Arrow: Right 2111">
              <a:extLst>
                <a:ext uri="{FF2B5EF4-FFF2-40B4-BE49-F238E27FC236}">
                  <a16:creationId xmlns:a16="http://schemas.microsoft.com/office/drawing/2014/main" id="{730EE300-9A28-FEAA-7194-DB2317DABA92}"/>
                </a:ext>
              </a:extLst>
            </p:cNvPr>
            <p:cNvSpPr/>
            <p:nvPr/>
          </p:nvSpPr>
          <p:spPr>
            <a:xfrm>
              <a:off x="8727440" y="4759820"/>
              <a:ext cx="796740" cy="460800"/>
            </a:xfrm>
            <a:prstGeom prst="rightArrow">
              <a:avLst>
                <a:gd name="adj1" fmla="val 25747"/>
                <a:gd name="adj2" fmla="val 58819"/>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2113" name="Rectangle 2112">
              <a:extLst>
                <a:ext uri="{FF2B5EF4-FFF2-40B4-BE49-F238E27FC236}">
                  <a16:creationId xmlns:a16="http://schemas.microsoft.com/office/drawing/2014/main" id="{F8CBBB8F-48ED-4F19-23B2-9122C394D9B2}"/>
                </a:ext>
              </a:extLst>
            </p:cNvPr>
            <p:cNvSpPr/>
            <p:nvPr/>
          </p:nvSpPr>
          <p:spPr>
            <a:xfrm>
              <a:off x="9957660" y="4759820"/>
              <a:ext cx="151806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utfit" pitchFamily="2" charset="0"/>
                </a:rPr>
                <a:t>~ideally close to 0.0</a:t>
              </a:r>
            </a:p>
          </p:txBody>
        </p:sp>
      </p:grpSp>
      <p:sp>
        <p:nvSpPr>
          <p:cNvPr id="2114" name="TextBox 2113">
            <a:extLst>
              <a:ext uri="{FF2B5EF4-FFF2-40B4-BE49-F238E27FC236}">
                <a16:creationId xmlns:a16="http://schemas.microsoft.com/office/drawing/2014/main" id="{87D8285F-A954-8725-CCCC-3EC3C6DC0BB4}"/>
              </a:ext>
            </a:extLst>
          </p:cNvPr>
          <p:cNvSpPr txBox="1"/>
          <p:nvPr/>
        </p:nvSpPr>
        <p:spPr>
          <a:xfrm flipH="1">
            <a:off x="885640" y="1364010"/>
            <a:ext cx="2904040" cy="461665"/>
          </a:xfrm>
          <a:prstGeom prst="rect">
            <a:avLst/>
          </a:prstGeom>
          <a:noFill/>
        </p:spPr>
        <p:txBody>
          <a:bodyPr wrap="square" rtlCol="0">
            <a:spAutoFit/>
          </a:bodyPr>
          <a:lstStyle/>
          <a:p>
            <a:pPr lvl="0" algn="ctr">
              <a:defRPr/>
            </a:pPr>
            <a:r>
              <a:rPr lang="en-US" sz="2400" b="1" dirty="0">
                <a:solidFill>
                  <a:prstClr val="white"/>
                </a:solidFill>
                <a:latin typeface="Outfit" pitchFamily="2" charset="0"/>
              </a:rPr>
              <a:t>Dataset</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115" name="Rectangle 2114">
            <a:extLst>
              <a:ext uri="{FF2B5EF4-FFF2-40B4-BE49-F238E27FC236}">
                <a16:creationId xmlns:a16="http://schemas.microsoft.com/office/drawing/2014/main" id="{6CEFFE72-6936-9E4F-EC67-FD4E2B4DCBE6}"/>
              </a:ext>
            </a:extLst>
          </p:cNvPr>
          <p:cNvSpPr/>
          <p:nvPr/>
        </p:nvSpPr>
        <p:spPr>
          <a:xfrm>
            <a:off x="628568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utfit" pitchFamily="2" charset="0"/>
              </a:rPr>
              <a:t>…..</a:t>
            </a:r>
          </a:p>
        </p:txBody>
      </p:sp>
      <p:sp>
        <p:nvSpPr>
          <p:cNvPr id="2116" name="Rectangle 2115">
            <a:extLst>
              <a:ext uri="{FF2B5EF4-FFF2-40B4-BE49-F238E27FC236}">
                <a16:creationId xmlns:a16="http://schemas.microsoft.com/office/drawing/2014/main" id="{30B88F96-6D6A-AC87-F878-222A0995336E}"/>
              </a:ext>
            </a:extLst>
          </p:cNvPr>
          <p:cNvSpPr/>
          <p:nvPr/>
        </p:nvSpPr>
        <p:spPr>
          <a:xfrm>
            <a:off x="1022666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utfit" pitchFamily="2" charset="0"/>
              </a:rPr>
              <a:t>…..</a:t>
            </a:r>
          </a:p>
        </p:txBody>
      </p:sp>
      <p:sp>
        <p:nvSpPr>
          <p:cNvPr id="2117" name="TextBox 2116">
            <a:extLst>
              <a:ext uri="{FF2B5EF4-FFF2-40B4-BE49-F238E27FC236}">
                <a16:creationId xmlns:a16="http://schemas.microsoft.com/office/drawing/2014/main" id="{45D6DD7A-B156-E044-4F84-70C3546F3247}"/>
              </a:ext>
            </a:extLst>
          </p:cNvPr>
          <p:cNvSpPr txBox="1"/>
          <p:nvPr/>
        </p:nvSpPr>
        <p:spPr>
          <a:xfrm flipH="1">
            <a:off x="370836" y="5633141"/>
            <a:ext cx="11450324" cy="461665"/>
          </a:xfrm>
          <a:prstGeom prst="rect">
            <a:avLst/>
          </a:prstGeom>
          <a:noFill/>
        </p:spPr>
        <p:txBody>
          <a:bodyPr wrap="square" rtlCol="0">
            <a:spAutoFit/>
          </a:bodyPr>
          <a:lstStyle/>
          <a:p>
            <a:pPr lvl="0" algn="ctr">
              <a:defRPr/>
            </a:pPr>
            <a:r>
              <a:rPr lang="en-US" sz="2400" dirty="0">
                <a:solidFill>
                  <a:prstClr val="white"/>
                </a:solidFill>
                <a:latin typeface="Outfit" pitchFamily="2" charset="0"/>
              </a:rPr>
              <a:t>Epochs are complete pass throughs in the entire training dataset within the model.</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118" name="TextBox 2117">
            <a:extLst>
              <a:ext uri="{FF2B5EF4-FFF2-40B4-BE49-F238E27FC236}">
                <a16:creationId xmlns:a16="http://schemas.microsoft.com/office/drawing/2014/main" id="{13778423-BD2E-5740-5364-94F4B567C090}"/>
              </a:ext>
            </a:extLst>
          </p:cNvPr>
          <p:cNvSpPr txBox="1"/>
          <p:nvPr/>
        </p:nvSpPr>
        <p:spPr>
          <a:xfrm flipH="1">
            <a:off x="370836" y="6102601"/>
            <a:ext cx="11450324" cy="461665"/>
          </a:xfrm>
          <a:prstGeom prst="rect">
            <a:avLst/>
          </a:prstGeom>
          <a:noFill/>
        </p:spPr>
        <p:txBody>
          <a:bodyPr wrap="square" rtlCol="0">
            <a:spAutoFit/>
          </a:bodyPr>
          <a:lstStyle/>
          <a:p>
            <a:pPr lvl="0" algn="ctr">
              <a:defRPr/>
            </a:pP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The model</a:t>
            </a:r>
            <a:r>
              <a:rPr lang="en-US" sz="2400" dirty="0">
                <a:solidFill>
                  <a:prstClr val="white"/>
                </a:solidFill>
                <a:latin typeface="Outfit" pitchFamily="2" charset="0"/>
              </a:rPr>
              <a:t>s performance should increase with more epochs</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Tree>
    <p:extLst>
      <p:ext uri="{BB962C8B-B14F-4D97-AF65-F5344CB8AC3E}">
        <p14:creationId xmlns:p14="http://schemas.microsoft.com/office/powerpoint/2010/main" val="184750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2119"/>
                                        </p:tgtEl>
                                        <p:attrNameLst>
                                          <p:attrName>style.visibility</p:attrName>
                                        </p:attrNameLst>
                                      </p:cBhvr>
                                      <p:to>
                                        <p:strVal val="visible"/>
                                      </p:to>
                                    </p:set>
                                    <p:animEffect transition="in" filter="fade">
                                      <p:cBhvr>
                                        <p:cTn id="13" dur="500"/>
                                        <p:tgtEl>
                                          <p:spTgt spid="21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27"/>
                                        </p:tgtEl>
                                        <p:attrNameLst>
                                          <p:attrName>style.visibility</p:attrName>
                                        </p:attrNameLst>
                                      </p:cBhvr>
                                      <p:to>
                                        <p:strVal val="visible"/>
                                      </p:to>
                                    </p:set>
                                    <p:animEffect transition="in" filter="fade">
                                      <p:cBhvr>
                                        <p:cTn id="24" dur="500"/>
                                        <p:tgtEl>
                                          <p:spTgt spid="21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24"/>
                                        </p:tgtEl>
                                        <p:attrNameLst>
                                          <p:attrName>style.visibility</p:attrName>
                                        </p:attrNameLst>
                                      </p:cBhvr>
                                      <p:to>
                                        <p:strVal val="visible"/>
                                      </p:to>
                                    </p:set>
                                    <p:animEffect transition="in" filter="fade">
                                      <p:cBhvr>
                                        <p:cTn id="35" dur="500"/>
                                        <p:tgtEl>
                                          <p:spTgt spid="21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28"/>
                                        </p:tgtEl>
                                        <p:attrNameLst>
                                          <p:attrName>style.visibility</p:attrName>
                                        </p:attrNameLst>
                                      </p:cBhvr>
                                      <p:to>
                                        <p:strVal val="visible"/>
                                      </p:to>
                                    </p:set>
                                    <p:animEffect transition="in" filter="fade">
                                      <p:cBhvr>
                                        <p:cTn id="40" dur="500"/>
                                        <p:tgtEl>
                                          <p:spTgt spid="21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25"/>
                                        </p:tgtEl>
                                        <p:attrNameLst>
                                          <p:attrName>style.visibility</p:attrName>
                                        </p:attrNameLst>
                                      </p:cBhvr>
                                      <p:to>
                                        <p:strVal val="visible"/>
                                      </p:to>
                                    </p:set>
                                    <p:animEffect transition="in" filter="fade">
                                      <p:cBhvr>
                                        <p:cTn id="45" dur="500"/>
                                        <p:tgtEl>
                                          <p:spTgt spid="2125"/>
                                        </p:tgtEl>
                                      </p:cBhvr>
                                    </p:animEffect>
                                  </p:childTnLst>
                                </p:cTn>
                              </p:par>
                              <p:par>
                                <p:cTn id="46" presetID="10" presetClass="entr" presetSubtype="0" fill="hold" nodeType="withEffect">
                                  <p:stCondLst>
                                    <p:cond delay="0"/>
                                  </p:stCondLst>
                                  <p:childTnLst>
                                    <p:set>
                                      <p:cBhvr>
                                        <p:cTn id="47" dur="1" fill="hold">
                                          <p:stCondLst>
                                            <p:cond delay="0"/>
                                          </p:stCondLst>
                                        </p:cTn>
                                        <p:tgtEl>
                                          <p:spTgt spid="2129"/>
                                        </p:tgtEl>
                                        <p:attrNameLst>
                                          <p:attrName>style.visibility</p:attrName>
                                        </p:attrNameLst>
                                      </p:cBhvr>
                                      <p:to>
                                        <p:strVal val="visible"/>
                                      </p:to>
                                    </p:set>
                                    <p:animEffect transition="in" filter="fade">
                                      <p:cBhvr>
                                        <p:cTn id="48" dur="500"/>
                                        <p:tgtEl>
                                          <p:spTgt spid="21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16"/>
                                        </p:tgtEl>
                                        <p:attrNameLst>
                                          <p:attrName>style.visibility</p:attrName>
                                        </p:attrNameLst>
                                      </p:cBhvr>
                                      <p:to>
                                        <p:strVal val="visible"/>
                                      </p:to>
                                    </p:set>
                                    <p:animEffect transition="in" filter="fade">
                                      <p:cBhvr>
                                        <p:cTn id="53" dur="500"/>
                                        <p:tgtEl>
                                          <p:spTgt spid="2116"/>
                                        </p:tgtEl>
                                      </p:cBhvr>
                                    </p:animEffect>
                                  </p:childTnLst>
                                </p:cTn>
                              </p:par>
                              <p:par>
                                <p:cTn id="54" presetID="10" presetClass="entr" presetSubtype="0" fill="hold" nodeType="withEffect">
                                  <p:stCondLst>
                                    <p:cond delay="0"/>
                                  </p:stCondLst>
                                  <p:childTnLst>
                                    <p:set>
                                      <p:cBhvr>
                                        <p:cTn id="55" dur="1" fill="hold">
                                          <p:stCondLst>
                                            <p:cond delay="0"/>
                                          </p:stCondLst>
                                        </p:cTn>
                                        <p:tgtEl>
                                          <p:spTgt spid="2130"/>
                                        </p:tgtEl>
                                        <p:attrNameLst>
                                          <p:attrName>style.visibility</p:attrName>
                                        </p:attrNameLst>
                                      </p:cBhvr>
                                      <p:to>
                                        <p:strVal val="visible"/>
                                      </p:to>
                                    </p:set>
                                    <p:animEffect transition="in" filter="fade">
                                      <p:cBhvr>
                                        <p:cTn id="56" dur="500"/>
                                        <p:tgtEl>
                                          <p:spTgt spid="2130"/>
                                        </p:tgtEl>
                                      </p:cBhvr>
                                    </p:animEffect>
                                  </p:childTnLst>
                                </p:cTn>
                              </p:par>
                              <p:par>
                                <p:cTn id="57" presetID="10" presetClass="entr" presetSubtype="0" fill="hold" nodeType="withEffect">
                                  <p:stCondLst>
                                    <p:cond delay="0"/>
                                  </p:stCondLst>
                                  <p:childTnLst>
                                    <p:set>
                                      <p:cBhvr>
                                        <p:cTn id="58" dur="1" fill="hold">
                                          <p:stCondLst>
                                            <p:cond delay="0"/>
                                          </p:stCondLst>
                                        </p:cTn>
                                        <p:tgtEl>
                                          <p:spTgt spid="2126"/>
                                        </p:tgtEl>
                                        <p:attrNameLst>
                                          <p:attrName>style.visibility</p:attrName>
                                        </p:attrNameLst>
                                      </p:cBhvr>
                                      <p:to>
                                        <p:strVal val="visible"/>
                                      </p:to>
                                    </p:set>
                                    <p:animEffect transition="in" filter="fade">
                                      <p:cBhvr>
                                        <p:cTn id="59" dur="500"/>
                                        <p:tgtEl>
                                          <p:spTgt spid="21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15"/>
                                        </p:tgtEl>
                                        <p:attrNameLst>
                                          <p:attrName>style.visibility</p:attrName>
                                        </p:attrNameLst>
                                      </p:cBhvr>
                                      <p:to>
                                        <p:strVal val="visible"/>
                                      </p:to>
                                    </p:set>
                                    <p:animEffect transition="in" filter="fade">
                                      <p:cBhvr>
                                        <p:cTn id="62" dur="500"/>
                                        <p:tgtEl>
                                          <p:spTgt spid="21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17"/>
                                        </p:tgtEl>
                                        <p:attrNameLst>
                                          <p:attrName>style.visibility</p:attrName>
                                        </p:attrNameLst>
                                      </p:cBhvr>
                                      <p:to>
                                        <p:strVal val="visible"/>
                                      </p:to>
                                    </p:set>
                                    <p:animEffect transition="in" filter="fade">
                                      <p:cBhvr>
                                        <p:cTn id="67" dur="500"/>
                                        <p:tgtEl>
                                          <p:spTgt spid="21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18"/>
                                        </p:tgtEl>
                                        <p:attrNameLst>
                                          <p:attrName>style.visibility</p:attrName>
                                        </p:attrNameLst>
                                      </p:cBhvr>
                                      <p:to>
                                        <p:strVal val="visible"/>
                                      </p:to>
                                    </p:set>
                                    <p:animEffect transition="in" filter="fade">
                                      <p:cBhvr>
                                        <p:cTn id="70" dur="500"/>
                                        <p:tgtEl>
                                          <p:spTgt spid="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8" grpId="0" animBg="1"/>
      <p:bldP spid="39" grpId="0"/>
      <p:bldP spid="43" grpId="0"/>
      <p:bldP spid="44" grpId="0"/>
      <p:bldP spid="2115" grpId="0"/>
      <p:bldP spid="2116" grpId="0"/>
      <p:bldP spid="2117" grpId="0"/>
      <p:bldP spid="21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59A5811-092F-ED1C-C49C-9743B02DB56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FCB1A251-DA58-3AB4-B8B4-B380BB9CDA99}"/>
              </a:ext>
            </a:extLst>
          </p:cNvPr>
          <p:cNvSpPr/>
          <p:nvPr/>
        </p:nvSpPr>
        <p:spPr>
          <a:xfrm>
            <a:off x="5036000" y="2569213"/>
            <a:ext cx="3394840" cy="46079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7FF43AEF-8744-B957-D4F9-13413BE71631}"/>
              </a:ext>
            </a:extLst>
          </p:cNvPr>
          <p:cNvSpPr/>
          <p:nvPr/>
        </p:nvSpPr>
        <p:spPr>
          <a:xfrm>
            <a:off x="4199360" y="2569212"/>
            <a:ext cx="601240" cy="460800"/>
          </a:xfrm>
          <a:prstGeom prst="rightArrow">
            <a:avLst>
              <a:gd name="adj1" fmla="val 100000"/>
              <a:gd name="adj2" fmla="val 58819"/>
            </a:avLst>
          </a:pr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15" name="TextBox 16">
            <a:extLst>
              <a:ext uri="{FF2B5EF4-FFF2-40B4-BE49-F238E27FC236}">
                <a16:creationId xmlns:a16="http://schemas.microsoft.com/office/drawing/2014/main" id="{2C07B7DA-1C3A-31C3-55B9-DE365EBAB887}"/>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Training Process</a:t>
            </a:r>
          </a:p>
        </p:txBody>
      </p:sp>
      <p:grpSp>
        <p:nvGrpSpPr>
          <p:cNvPr id="2123" name="Group 2122">
            <a:extLst>
              <a:ext uri="{FF2B5EF4-FFF2-40B4-BE49-F238E27FC236}">
                <a16:creationId xmlns:a16="http://schemas.microsoft.com/office/drawing/2014/main" id="{54313DAD-751C-5F62-3835-C6381EE58E23}"/>
              </a:ext>
            </a:extLst>
          </p:cNvPr>
          <p:cNvGrpSpPr/>
          <p:nvPr/>
        </p:nvGrpSpPr>
        <p:grpSpPr>
          <a:xfrm>
            <a:off x="587880" y="2569212"/>
            <a:ext cx="3394840" cy="460800"/>
            <a:chOff x="587880" y="2564640"/>
            <a:chExt cx="3394840" cy="460800"/>
          </a:xfrm>
        </p:grpSpPr>
        <p:sp>
          <p:nvSpPr>
            <p:cNvPr id="5" name="Rectangle 4">
              <a:extLst>
                <a:ext uri="{FF2B5EF4-FFF2-40B4-BE49-F238E27FC236}">
                  <a16:creationId xmlns:a16="http://schemas.microsoft.com/office/drawing/2014/main" id="{0A7C31AE-7F43-5AD9-30BF-DA416BCCC2BF}"/>
                </a:ext>
              </a:extLst>
            </p:cNvPr>
            <p:cNvSpPr/>
            <p:nvPr/>
          </p:nvSpPr>
          <p:spPr>
            <a:xfrm>
              <a:off x="587880" y="256464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1</a:t>
              </a:r>
            </a:p>
          </p:txBody>
        </p:sp>
        <p:sp>
          <p:nvSpPr>
            <p:cNvPr id="8" name="Rectangle 7">
              <a:extLst>
                <a:ext uri="{FF2B5EF4-FFF2-40B4-BE49-F238E27FC236}">
                  <a16:creationId xmlns:a16="http://schemas.microsoft.com/office/drawing/2014/main" id="{3498221D-1979-158B-66D6-1F465CBF1CFC}"/>
                </a:ext>
              </a:extLst>
            </p:cNvPr>
            <p:cNvSpPr/>
            <p:nvPr/>
          </p:nvSpPr>
          <p:spPr>
            <a:xfrm>
              <a:off x="1778160" y="256464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2</a:t>
              </a:r>
            </a:p>
          </p:txBody>
        </p:sp>
        <p:sp>
          <p:nvSpPr>
            <p:cNvPr id="9" name="Rectangle 8">
              <a:extLst>
                <a:ext uri="{FF2B5EF4-FFF2-40B4-BE49-F238E27FC236}">
                  <a16:creationId xmlns:a16="http://schemas.microsoft.com/office/drawing/2014/main" id="{BAC9FAED-CA32-B0B3-6A17-9F0BD5D2B120}"/>
                </a:ext>
              </a:extLst>
            </p:cNvPr>
            <p:cNvSpPr/>
            <p:nvPr/>
          </p:nvSpPr>
          <p:spPr>
            <a:xfrm>
              <a:off x="2968440" y="256464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3</a:t>
              </a:r>
            </a:p>
          </p:txBody>
        </p:sp>
      </p:grpSp>
      <p:grpSp>
        <p:nvGrpSpPr>
          <p:cNvPr id="2120" name="Group 2119">
            <a:extLst>
              <a:ext uri="{FF2B5EF4-FFF2-40B4-BE49-F238E27FC236}">
                <a16:creationId xmlns:a16="http://schemas.microsoft.com/office/drawing/2014/main" id="{AB10B30C-EE6D-C73D-4F2F-67867E41F704}"/>
              </a:ext>
            </a:extLst>
          </p:cNvPr>
          <p:cNvGrpSpPr/>
          <p:nvPr/>
        </p:nvGrpSpPr>
        <p:grpSpPr>
          <a:xfrm>
            <a:off x="587880" y="3187853"/>
            <a:ext cx="3394840" cy="460800"/>
            <a:chOff x="587880" y="3159000"/>
            <a:chExt cx="3394840" cy="460800"/>
          </a:xfrm>
        </p:grpSpPr>
        <p:sp>
          <p:nvSpPr>
            <p:cNvPr id="10" name="Rectangle 9">
              <a:extLst>
                <a:ext uri="{FF2B5EF4-FFF2-40B4-BE49-F238E27FC236}">
                  <a16:creationId xmlns:a16="http://schemas.microsoft.com/office/drawing/2014/main" id="{14E2A39E-98BC-1433-7E19-2FA185BFE5DF}"/>
                </a:ext>
              </a:extLst>
            </p:cNvPr>
            <p:cNvSpPr/>
            <p:nvPr/>
          </p:nvSpPr>
          <p:spPr>
            <a:xfrm>
              <a:off x="587880" y="315900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4</a:t>
              </a:r>
            </a:p>
          </p:txBody>
        </p:sp>
        <p:sp>
          <p:nvSpPr>
            <p:cNvPr id="12" name="Rectangle 11">
              <a:extLst>
                <a:ext uri="{FF2B5EF4-FFF2-40B4-BE49-F238E27FC236}">
                  <a16:creationId xmlns:a16="http://schemas.microsoft.com/office/drawing/2014/main" id="{6B485A06-A284-8816-4E3A-2A887AB11902}"/>
                </a:ext>
              </a:extLst>
            </p:cNvPr>
            <p:cNvSpPr/>
            <p:nvPr/>
          </p:nvSpPr>
          <p:spPr>
            <a:xfrm>
              <a:off x="1778160" y="315900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5</a:t>
              </a:r>
            </a:p>
          </p:txBody>
        </p:sp>
        <p:sp>
          <p:nvSpPr>
            <p:cNvPr id="13" name="Rectangle 12">
              <a:extLst>
                <a:ext uri="{FF2B5EF4-FFF2-40B4-BE49-F238E27FC236}">
                  <a16:creationId xmlns:a16="http://schemas.microsoft.com/office/drawing/2014/main" id="{F6BB87C1-BDF2-C86E-F8DB-63B7F45C4191}"/>
                </a:ext>
              </a:extLst>
            </p:cNvPr>
            <p:cNvSpPr/>
            <p:nvPr/>
          </p:nvSpPr>
          <p:spPr>
            <a:xfrm>
              <a:off x="2968440" y="315900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6</a:t>
              </a:r>
            </a:p>
          </p:txBody>
        </p:sp>
      </p:grpSp>
      <p:grpSp>
        <p:nvGrpSpPr>
          <p:cNvPr id="2121" name="Group 2120">
            <a:extLst>
              <a:ext uri="{FF2B5EF4-FFF2-40B4-BE49-F238E27FC236}">
                <a16:creationId xmlns:a16="http://schemas.microsoft.com/office/drawing/2014/main" id="{730CADAD-F933-D112-C4B8-CA282EEA8337}"/>
              </a:ext>
            </a:extLst>
          </p:cNvPr>
          <p:cNvGrpSpPr/>
          <p:nvPr/>
        </p:nvGrpSpPr>
        <p:grpSpPr>
          <a:xfrm>
            <a:off x="587880" y="3777778"/>
            <a:ext cx="3394840" cy="460800"/>
            <a:chOff x="587880" y="3753360"/>
            <a:chExt cx="3394840" cy="460800"/>
          </a:xfrm>
        </p:grpSpPr>
        <p:sp>
          <p:nvSpPr>
            <p:cNvPr id="14" name="Rectangle 13">
              <a:extLst>
                <a:ext uri="{FF2B5EF4-FFF2-40B4-BE49-F238E27FC236}">
                  <a16:creationId xmlns:a16="http://schemas.microsoft.com/office/drawing/2014/main" id="{7DBD8CC3-FACF-56DC-3C65-EE66C47C9EE3}"/>
                </a:ext>
              </a:extLst>
            </p:cNvPr>
            <p:cNvSpPr/>
            <p:nvPr/>
          </p:nvSpPr>
          <p:spPr>
            <a:xfrm>
              <a:off x="587880" y="375336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7</a:t>
              </a:r>
            </a:p>
          </p:txBody>
        </p:sp>
        <p:sp>
          <p:nvSpPr>
            <p:cNvPr id="16" name="Rectangle 15">
              <a:extLst>
                <a:ext uri="{FF2B5EF4-FFF2-40B4-BE49-F238E27FC236}">
                  <a16:creationId xmlns:a16="http://schemas.microsoft.com/office/drawing/2014/main" id="{14E8FEA0-127E-841A-95E8-BF3EC4DC41C2}"/>
                </a:ext>
              </a:extLst>
            </p:cNvPr>
            <p:cNvSpPr/>
            <p:nvPr/>
          </p:nvSpPr>
          <p:spPr>
            <a:xfrm>
              <a:off x="1778160" y="375336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8</a:t>
              </a:r>
            </a:p>
          </p:txBody>
        </p:sp>
        <p:sp>
          <p:nvSpPr>
            <p:cNvPr id="18" name="Rectangle 17">
              <a:extLst>
                <a:ext uri="{FF2B5EF4-FFF2-40B4-BE49-F238E27FC236}">
                  <a16:creationId xmlns:a16="http://schemas.microsoft.com/office/drawing/2014/main" id="{3FB9EB2C-491A-A57A-715E-AD6F2DFC173F}"/>
                </a:ext>
              </a:extLst>
            </p:cNvPr>
            <p:cNvSpPr/>
            <p:nvPr/>
          </p:nvSpPr>
          <p:spPr>
            <a:xfrm>
              <a:off x="2968440" y="375336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9</a:t>
              </a:r>
            </a:p>
          </p:txBody>
        </p:sp>
      </p:grpSp>
      <p:sp>
        <p:nvSpPr>
          <p:cNvPr id="22" name="TextBox 21">
            <a:extLst>
              <a:ext uri="{FF2B5EF4-FFF2-40B4-BE49-F238E27FC236}">
                <a16:creationId xmlns:a16="http://schemas.microsoft.com/office/drawing/2014/main" id="{7E46C647-A10E-9555-03BE-A6FF132F0391}"/>
              </a:ext>
            </a:extLst>
          </p:cNvPr>
          <p:cNvSpPr txBox="1"/>
          <p:nvPr/>
        </p:nvSpPr>
        <p:spPr>
          <a:xfrm flipH="1">
            <a:off x="370836" y="1956234"/>
            <a:ext cx="38898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ea typeface="+mn-ea"/>
                <a:cs typeface="+mn-cs"/>
              </a:rPr>
              <a:t>Lets say we have a large dataset</a:t>
            </a:r>
          </a:p>
        </p:txBody>
      </p:sp>
      <p:sp>
        <p:nvSpPr>
          <p:cNvPr id="24" name="Rectangle 23">
            <a:extLst>
              <a:ext uri="{FF2B5EF4-FFF2-40B4-BE49-F238E27FC236}">
                <a16:creationId xmlns:a16="http://schemas.microsoft.com/office/drawing/2014/main" id="{12A09A69-7FA8-94AB-A191-43BAB3507108}"/>
              </a:ext>
            </a:extLst>
          </p:cNvPr>
          <p:cNvSpPr/>
          <p:nvPr/>
        </p:nvSpPr>
        <p:spPr>
          <a:xfrm>
            <a:off x="177816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utfit" pitchFamily="2" charset="0"/>
              </a:rPr>
              <a:t>…..</a:t>
            </a:r>
          </a:p>
        </p:txBody>
      </p:sp>
      <p:grpSp>
        <p:nvGrpSpPr>
          <p:cNvPr id="2122" name="Group 2121">
            <a:extLst>
              <a:ext uri="{FF2B5EF4-FFF2-40B4-BE49-F238E27FC236}">
                <a16:creationId xmlns:a16="http://schemas.microsoft.com/office/drawing/2014/main" id="{B8B9983A-CF51-88ED-798C-7C2AF140AAF9}"/>
              </a:ext>
            </a:extLst>
          </p:cNvPr>
          <p:cNvGrpSpPr/>
          <p:nvPr/>
        </p:nvGrpSpPr>
        <p:grpSpPr>
          <a:xfrm>
            <a:off x="587880" y="4759820"/>
            <a:ext cx="3394840" cy="460800"/>
            <a:chOff x="587880" y="4759820"/>
            <a:chExt cx="3394840" cy="460800"/>
          </a:xfrm>
        </p:grpSpPr>
        <p:sp>
          <p:nvSpPr>
            <p:cNvPr id="27" name="Rectangle 26">
              <a:extLst>
                <a:ext uri="{FF2B5EF4-FFF2-40B4-BE49-F238E27FC236}">
                  <a16:creationId xmlns:a16="http://schemas.microsoft.com/office/drawing/2014/main" id="{592F3EE9-728E-A7AF-4513-57BBBCA60CF5}"/>
                </a:ext>
              </a:extLst>
            </p:cNvPr>
            <p:cNvSpPr/>
            <p:nvPr/>
          </p:nvSpPr>
          <p:spPr>
            <a:xfrm>
              <a:off x="587880" y="475982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a:t>
              </a:r>
            </a:p>
          </p:txBody>
        </p:sp>
        <p:sp>
          <p:nvSpPr>
            <p:cNvPr id="29" name="Rectangle 28">
              <a:extLst>
                <a:ext uri="{FF2B5EF4-FFF2-40B4-BE49-F238E27FC236}">
                  <a16:creationId xmlns:a16="http://schemas.microsoft.com/office/drawing/2014/main" id="{6A59F8ED-A706-4575-1357-1994E1F85C56}"/>
                </a:ext>
              </a:extLst>
            </p:cNvPr>
            <p:cNvSpPr/>
            <p:nvPr/>
          </p:nvSpPr>
          <p:spPr>
            <a:xfrm>
              <a:off x="1778160" y="475982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N+1</a:t>
              </a:r>
            </a:p>
          </p:txBody>
        </p:sp>
        <p:sp>
          <p:nvSpPr>
            <p:cNvPr id="31" name="Rectangle 30">
              <a:extLst>
                <a:ext uri="{FF2B5EF4-FFF2-40B4-BE49-F238E27FC236}">
                  <a16:creationId xmlns:a16="http://schemas.microsoft.com/office/drawing/2014/main" id="{2C2EDF5A-2C65-9123-037A-B4D6DC4CA51B}"/>
                </a:ext>
              </a:extLst>
            </p:cNvPr>
            <p:cNvSpPr/>
            <p:nvPr/>
          </p:nvSpPr>
          <p:spPr>
            <a:xfrm>
              <a:off x="2968440" y="4759820"/>
              <a:ext cx="1014280" cy="4608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N+2</a:t>
              </a:r>
            </a:p>
          </p:txBody>
        </p:sp>
      </p:grpSp>
      <p:sp>
        <p:nvSpPr>
          <p:cNvPr id="32" name="TextBox 31">
            <a:extLst>
              <a:ext uri="{FF2B5EF4-FFF2-40B4-BE49-F238E27FC236}">
                <a16:creationId xmlns:a16="http://schemas.microsoft.com/office/drawing/2014/main" id="{DBF2B083-03ED-261C-BC7C-1791166A77AA}"/>
              </a:ext>
            </a:extLst>
          </p:cNvPr>
          <p:cNvSpPr txBox="1"/>
          <p:nvPr/>
        </p:nvSpPr>
        <p:spPr>
          <a:xfrm flipH="1">
            <a:off x="5315400" y="1775490"/>
            <a:ext cx="2904040" cy="646331"/>
          </a:xfrm>
          <a:prstGeom prst="rect">
            <a:avLst/>
          </a:prstGeom>
          <a:noFill/>
        </p:spPr>
        <p:txBody>
          <a:bodyPr wrap="square" rtlCol="0">
            <a:spAutoFit/>
          </a:bodyPr>
          <a:lstStyle/>
          <a:p>
            <a:pPr lvl="0" algn="ctr">
              <a:defRPr/>
            </a:pPr>
            <a:r>
              <a:rPr lang="en-US" dirty="0">
                <a:latin typeface="Outfit" pitchFamily="2" charset="0"/>
              </a:rPr>
              <a:t>A subset of the data can be fed model at once</a:t>
            </a:r>
            <a:endParaRPr kumimoji="0" lang="en-US" i="0" u="none" strike="noStrike" kern="1200" cap="none" spc="0" normalizeH="0" baseline="0" noProof="0" dirty="0">
              <a:ln>
                <a:noFill/>
              </a:ln>
              <a:effectLst/>
              <a:uLnTx/>
              <a:uFillTx/>
              <a:latin typeface="Outfit" pitchFamily="2" charset="0"/>
            </a:endParaRPr>
          </a:p>
        </p:txBody>
      </p:sp>
      <p:sp>
        <p:nvSpPr>
          <p:cNvPr id="33" name="TextBox 32">
            <a:extLst>
              <a:ext uri="{FF2B5EF4-FFF2-40B4-BE49-F238E27FC236}">
                <a16:creationId xmlns:a16="http://schemas.microsoft.com/office/drawing/2014/main" id="{A39F2E38-C5E7-0C87-A6EC-689D7D2610DA}"/>
              </a:ext>
            </a:extLst>
          </p:cNvPr>
          <p:cNvSpPr txBox="1"/>
          <p:nvPr/>
        </p:nvSpPr>
        <p:spPr>
          <a:xfrm flipH="1">
            <a:off x="5315400" y="1364010"/>
            <a:ext cx="2904040" cy="461665"/>
          </a:xfrm>
          <a:prstGeom prst="rect">
            <a:avLst/>
          </a:prstGeom>
          <a:noFill/>
        </p:spPr>
        <p:txBody>
          <a:bodyPr wrap="square" rtlCol="0">
            <a:spAutoFit/>
          </a:bodyPr>
          <a:lstStyle/>
          <a:p>
            <a:pPr lvl="0" algn="ctr">
              <a:defRPr/>
            </a:pPr>
            <a:r>
              <a:rPr lang="en-US" sz="2400" b="1" dirty="0">
                <a:latin typeface="Outfit" pitchFamily="2" charset="0"/>
              </a:rPr>
              <a:t>Batch (Bn)</a:t>
            </a:r>
            <a:endParaRPr kumimoji="0" lang="en-US" sz="2400" b="1" i="0" u="none" strike="noStrike" kern="1200" cap="none" spc="0" normalizeH="0" baseline="0" noProof="0" dirty="0">
              <a:ln>
                <a:noFill/>
              </a:ln>
              <a:effectLst/>
              <a:uLnTx/>
              <a:uFillTx/>
              <a:latin typeface="Outfit" pitchFamily="2" charset="0"/>
            </a:endParaRPr>
          </a:p>
        </p:txBody>
      </p:sp>
      <p:sp>
        <p:nvSpPr>
          <p:cNvPr id="39" name="TextBox 38">
            <a:extLst>
              <a:ext uri="{FF2B5EF4-FFF2-40B4-BE49-F238E27FC236}">
                <a16:creationId xmlns:a16="http://schemas.microsoft.com/office/drawing/2014/main" id="{698F5938-FA33-1412-0E66-9DC12B16A0BA}"/>
              </a:ext>
            </a:extLst>
          </p:cNvPr>
          <p:cNvSpPr txBox="1"/>
          <p:nvPr/>
        </p:nvSpPr>
        <p:spPr>
          <a:xfrm flipH="1">
            <a:off x="4043680" y="1724993"/>
            <a:ext cx="81632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rPr>
              <a:t>Into Model</a:t>
            </a:r>
          </a:p>
        </p:txBody>
      </p:sp>
      <p:sp>
        <p:nvSpPr>
          <p:cNvPr id="43" name="TextBox 42">
            <a:extLst>
              <a:ext uri="{FF2B5EF4-FFF2-40B4-BE49-F238E27FC236}">
                <a16:creationId xmlns:a16="http://schemas.microsoft.com/office/drawing/2014/main" id="{FB7EFCF6-B98C-3CB7-E138-0DCD7FBD46EE}"/>
              </a:ext>
            </a:extLst>
          </p:cNvPr>
          <p:cNvSpPr txBox="1"/>
          <p:nvPr/>
        </p:nvSpPr>
        <p:spPr>
          <a:xfrm flipH="1">
            <a:off x="8773297" y="1775490"/>
            <a:ext cx="3383006" cy="646331"/>
          </a:xfrm>
          <a:prstGeom prst="rect">
            <a:avLst/>
          </a:prstGeom>
          <a:noFill/>
        </p:spPr>
        <p:txBody>
          <a:bodyPr wrap="square" rtlCol="0">
            <a:spAutoFit/>
          </a:bodyPr>
          <a:lstStyle/>
          <a:p>
            <a:pPr lvl="0" algn="ctr">
              <a:defRPr/>
            </a:pPr>
            <a:r>
              <a:rPr lang="en-US" dirty="0">
                <a:latin typeface="Outfit" pitchFamily="2" charset="0"/>
              </a:rPr>
              <a:t>Measures how far predictions are from the true labels</a:t>
            </a:r>
            <a:endParaRPr kumimoji="0" lang="en-US" i="0" u="none" strike="noStrike" kern="1200" cap="none" spc="0" normalizeH="0" baseline="0" noProof="0" dirty="0">
              <a:ln>
                <a:noFill/>
              </a:ln>
              <a:effectLst/>
              <a:uLnTx/>
              <a:uFillTx/>
              <a:latin typeface="Outfit" pitchFamily="2" charset="0"/>
            </a:endParaRPr>
          </a:p>
        </p:txBody>
      </p:sp>
      <p:sp>
        <p:nvSpPr>
          <p:cNvPr id="44" name="TextBox 43">
            <a:extLst>
              <a:ext uri="{FF2B5EF4-FFF2-40B4-BE49-F238E27FC236}">
                <a16:creationId xmlns:a16="http://schemas.microsoft.com/office/drawing/2014/main" id="{D375B8A9-2BB8-71DC-4803-DBF2EC62B53E}"/>
              </a:ext>
            </a:extLst>
          </p:cNvPr>
          <p:cNvSpPr txBox="1"/>
          <p:nvPr/>
        </p:nvSpPr>
        <p:spPr>
          <a:xfrm flipH="1">
            <a:off x="9108440" y="1364010"/>
            <a:ext cx="2712720" cy="461665"/>
          </a:xfrm>
          <a:prstGeom prst="rect">
            <a:avLst/>
          </a:prstGeom>
          <a:noFill/>
        </p:spPr>
        <p:txBody>
          <a:bodyPr wrap="square" rtlCol="0">
            <a:spAutoFit/>
          </a:bodyPr>
          <a:lstStyle/>
          <a:p>
            <a:pPr lvl="0" algn="ctr">
              <a:defRPr/>
            </a:pPr>
            <a:r>
              <a:rPr lang="en-US" sz="2400" b="1" dirty="0">
                <a:latin typeface="Outfit" pitchFamily="2" charset="0"/>
              </a:rPr>
              <a:t>Loss Rate</a:t>
            </a:r>
            <a:endParaRPr kumimoji="0" lang="en-US" sz="2400" b="1" i="0" u="none" strike="noStrike" kern="1200" cap="none" spc="0" normalizeH="0" baseline="0" noProof="0" dirty="0">
              <a:ln>
                <a:noFill/>
              </a:ln>
              <a:effectLst/>
              <a:uLnTx/>
              <a:uFillTx/>
              <a:latin typeface="Outfit" pitchFamily="2" charset="0"/>
            </a:endParaRPr>
          </a:p>
        </p:txBody>
      </p:sp>
      <p:sp>
        <p:nvSpPr>
          <p:cNvPr id="45" name="Rectangle 44">
            <a:extLst>
              <a:ext uri="{FF2B5EF4-FFF2-40B4-BE49-F238E27FC236}">
                <a16:creationId xmlns:a16="http://schemas.microsoft.com/office/drawing/2014/main" id="{1612396F-FB08-6ECD-A481-9F21AF4D2FE2}"/>
              </a:ext>
            </a:extLst>
          </p:cNvPr>
          <p:cNvSpPr/>
          <p:nvPr/>
        </p:nvSpPr>
        <p:spPr>
          <a:xfrm>
            <a:off x="5036000" y="2569212"/>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1</a:t>
            </a:r>
          </a:p>
        </p:txBody>
      </p:sp>
      <p:sp>
        <p:nvSpPr>
          <p:cNvPr id="55" name="Rectangle 54">
            <a:extLst>
              <a:ext uri="{FF2B5EF4-FFF2-40B4-BE49-F238E27FC236}">
                <a16:creationId xmlns:a16="http://schemas.microsoft.com/office/drawing/2014/main" id="{7DC283F5-2C1B-AD4D-42C5-D9DE474FBDE0}"/>
              </a:ext>
            </a:extLst>
          </p:cNvPr>
          <p:cNvSpPr/>
          <p:nvPr/>
        </p:nvSpPr>
        <p:spPr>
          <a:xfrm>
            <a:off x="6226280" y="2569212"/>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2</a:t>
            </a:r>
          </a:p>
        </p:txBody>
      </p:sp>
      <p:sp>
        <p:nvSpPr>
          <p:cNvPr id="2082" name="Rectangle 2081">
            <a:extLst>
              <a:ext uri="{FF2B5EF4-FFF2-40B4-BE49-F238E27FC236}">
                <a16:creationId xmlns:a16="http://schemas.microsoft.com/office/drawing/2014/main" id="{47EC9235-2C6D-489E-F67B-07963D81BAF1}"/>
              </a:ext>
            </a:extLst>
          </p:cNvPr>
          <p:cNvSpPr/>
          <p:nvPr/>
        </p:nvSpPr>
        <p:spPr>
          <a:xfrm>
            <a:off x="7416560" y="2569212"/>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3</a:t>
            </a:r>
          </a:p>
        </p:txBody>
      </p:sp>
      <p:sp>
        <p:nvSpPr>
          <p:cNvPr id="2083" name="Arrow: Right 2082">
            <a:extLst>
              <a:ext uri="{FF2B5EF4-FFF2-40B4-BE49-F238E27FC236}">
                <a16:creationId xmlns:a16="http://schemas.microsoft.com/office/drawing/2014/main" id="{3F9E27FD-5FD2-8BB3-7AA7-BF0C7701AFA7}"/>
              </a:ext>
            </a:extLst>
          </p:cNvPr>
          <p:cNvSpPr/>
          <p:nvPr/>
        </p:nvSpPr>
        <p:spPr>
          <a:xfrm>
            <a:off x="8490240" y="2566273"/>
            <a:ext cx="796740" cy="358650"/>
          </a:xfrm>
          <a:prstGeom prst="rightArrow">
            <a:avLst>
              <a:gd name="adj1" fmla="val 25747"/>
              <a:gd name="adj2" fmla="val 5881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2090" name="Rectangle 2089">
            <a:extLst>
              <a:ext uri="{FF2B5EF4-FFF2-40B4-BE49-F238E27FC236}">
                <a16:creationId xmlns:a16="http://schemas.microsoft.com/office/drawing/2014/main" id="{0608A81D-DCBF-023B-BC22-AF37669B0211}"/>
              </a:ext>
            </a:extLst>
          </p:cNvPr>
          <p:cNvSpPr/>
          <p:nvPr/>
        </p:nvSpPr>
        <p:spPr>
          <a:xfrm>
            <a:off x="9911340" y="2512307"/>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utfit" pitchFamily="2" charset="0"/>
              </a:rPr>
              <a:t>0.5</a:t>
            </a:r>
          </a:p>
        </p:txBody>
      </p:sp>
      <p:sp>
        <p:nvSpPr>
          <p:cNvPr id="2091" name="Rectangle 2090">
            <a:extLst>
              <a:ext uri="{FF2B5EF4-FFF2-40B4-BE49-F238E27FC236}">
                <a16:creationId xmlns:a16="http://schemas.microsoft.com/office/drawing/2014/main" id="{78BA1AFE-D50D-0C52-C841-80851D5A5906}"/>
              </a:ext>
            </a:extLst>
          </p:cNvPr>
          <p:cNvSpPr/>
          <p:nvPr/>
        </p:nvSpPr>
        <p:spPr>
          <a:xfrm>
            <a:off x="5036000" y="3187853"/>
            <a:ext cx="1014280" cy="460800"/>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4</a:t>
            </a:r>
          </a:p>
        </p:txBody>
      </p:sp>
      <p:sp>
        <p:nvSpPr>
          <p:cNvPr id="2099" name="Rectangle 2098">
            <a:extLst>
              <a:ext uri="{FF2B5EF4-FFF2-40B4-BE49-F238E27FC236}">
                <a16:creationId xmlns:a16="http://schemas.microsoft.com/office/drawing/2014/main" id="{ABC51326-C328-1490-E28E-B04E02368406}"/>
              </a:ext>
            </a:extLst>
          </p:cNvPr>
          <p:cNvSpPr/>
          <p:nvPr/>
        </p:nvSpPr>
        <p:spPr>
          <a:xfrm>
            <a:off x="6226280" y="3187853"/>
            <a:ext cx="1014280" cy="460800"/>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5</a:t>
            </a:r>
          </a:p>
        </p:txBody>
      </p:sp>
      <p:sp>
        <p:nvSpPr>
          <p:cNvPr id="2100" name="Rectangle 2099">
            <a:extLst>
              <a:ext uri="{FF2B5EF4-FFF2-40B4-BE49-F238E27FC236}">
                <a16:creationId xmlns:a16="http://schemas.microsoft.com/office/drawing/2014/main" id="{49BC9EE2-2EDB-C592-03BB-8ACD7D18A8DD}"/>
              </a:ext>
            </a:extLst>
          </p:cNvPr>
          <p:cNvSpPr/>
          <p:nvPr/>
        </p:nvSpPr>
        <p:spPr>
          <a:xfrm>
            <a:off x="7416560" y="3187853"/>
            <a:ext cx="1014280" cy="460800"/>
          </a:xfrm>
          <a:prstGeom prst="rect">
            <a:avLst/>
          </a:prstGeom>
          <a:no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6</a:t>
            </a:r>
          </a:p>
        </p:txBody>
      </p:sp>
      <p:sp>
        <p:nvSpPr>
          <p:cNvPr id="2101" name="Arrow: Right 2100">
            <a:extLst>
              <a:ext uri="{FF2B5EF4-FFF2-40B4-BE49-F238E27FC236}">
                <a16:creationId xmlns:a16="http://schemas.microsoft.com/office/drawing/2014/main" id="{11EB80BC-A9BD-65D6-5A90-5406E8403AF1}"/>
              </a:ext>
            </a:extLst>
          </p:cNvPr>
          <p:cNvSpPr/>
          <p:nvPr/>
        </p:nvSpPr>
        <p:spPr>
          <a:xfrm>
            <a:off x="8490240" y="3209194"/>
            <a:ext cx="796740" cy="358650"/>
          </a:xfrm>
          <a:prstGeom prst="rightArrow">
            <a:avLst>
              <a:gd name="adj1" fmla="val 25747"/>
              <a:gd name="adj2" fmla="val 5881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utfit" pitchFamily="2" charset="0"/>
            </a:endParaRPr>
          </a:p>
        </p:txBody>
      </p:sp>
      <p:sp>
        <p:nvSpPr>
          <p:cNvPr id="2102" name="Rectangle 2101">
            <a:extLst>
              <a:ext uri="{FF2B5EF4-FFF2-40B4-BE49-F238E27FC236}">
                <a16:creationId xmlns:a16="http://schemas.microsoft.com/office/drawing/2014/main" id="{AC197B4A-F8BF-0945-4BC1-D4C4B79E3FCD}"/>
              </a:ext>
            </a:extLst>
          </p:cNvPr>
          <p:cNvSpPr/>
          <p:nvPr/>
        </p:nvSpPr>
        <p:spPr>
          <a:xfrm>
            <a:off x="9911340" y="3155774"/>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utfit" pitchFamily="2" charset="0"/>
              </a:rPr>
              <a:t>0.25</a:t>
            </a:r>
          </a:p>
        </p:txBody>
      </p:sp>
      <p:sp>
        <p:nvSpPr>
          <p:cNvPr id="2103" name="Rectangle 2102">
            <a:extLst>
              <a:ext uri="{FF2B5EF4-FFF2-40B4-BE49-F238E27FC236}">
                <a16:creationId xmlns:a16="http://schemas.microsoft.com/office/drawing/2014/main" id="{9D3400EE-0B78-AFE2-7E99-33E7AD6095EC}"/>
              </a:ext>
            </a:extLst>
          </p:cNvPr>
          <p:cNvSpPr/>
          <p:nvPr/>
        </p:nvSpPr>
        <p:spPr>
          <a:xfrm>
            <a:off x="5036000" y="3777778"/>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7</a:t>
            </a:r>
          </a:p>
        </p:txBody>
      </p:sp>
      <p:sp>
        <p:nvSpPr>
          <p:cNvPr id="2104" name="Rectangle 2103">
            <a:extLst>
              <a:ext uri="{FF2B5EF4-FFF2-40B4-BE49-F238E27FC236}">
                <a16:creationId xmlns:a16="http://schemas.microsoft.com/office/drawing/2014/main" id="{9206F4BA-FF80-6FE6-BE60-B071027B7036}"/>
              </a:ext>
            </a:extLst>
          </p:cNvPr>
          <p:cNvSpPr/>
          <p:nvPr/>
        </p:nvSpPr>
        <p:spPr>
          <a:xfrm>
            <a:off x="6226280" y="3777778"/>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8</a:t>
            </a:r>
          </a:p>
        </p:txBody>
      </p:sp>
      <p:sp>
        <p:nvSpPr>
          <p:cNvPr id="2105" name="Rectangle 2104">
            <a:extLst>
              <a:ext uri="{FF2B5EF4-FFF2-40B4-BE49-F238E27FC236}">
                <a16:creationId xmlns:a16="http://schemas.microsoft.com/office/drawing/2014/main" id="{79ED95E2-2A7C-3300-8D92-25C4235FCF9A}"/>
              </a:ext>
            </a:extLst>
          </p:cNvPr>
          <p:cNvSpPr/>
          <p:nvPr/>
        </p:nvSpPr>
        <p:spPr>
          <a:xfrm>
            <a:off x="7416560" y="3777778"/>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9</a:t>
            </a:r>
          </a:p>
        </p:txBody>
      </p:sp>
      <p:sp>
        <p:nvSpPr>
          <p:cNvPr id="2106" name="Arrow: Right 2105">
            <a:extLst>
              <a:ext uri="{FF2B5EF4-FFF2-40B4-BE49-F238E27FC236}">
                <a16:creationId xmlns:a16="http://schemas.microsoft.com/office/drawing/2014/main" id="{BF63571F-E8D7-F71C-A368-4455E56B33ED}"/>
              </a:ext>
            </a:extLst>
          </p:cNvPr>
          <p:cNvSpPr/>
          <p:nvPr/>
        </p:nvSpPr>
        <p:spPr>
          <a:xfrm>
            <a:off x="8490240" y="3834194"/>
            <a:ext cx="796740" cy="358650"/>
          </a:xfrm>
          <a:prstGeom prst="rightArrow">
            <a:avLst>
              <a:gd name="adj1" fmla="val 25747"/>
              <a:gd name="adj2" fmla="val 5881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2107" name="Rectangle 2106">
            <a:extLst>
              <a:ext uri="{FF2B5EF4-FFF2-40B4-BE49-F238E27FC236}">
                <a16:creationId xmlns:a16="http://schemas.microsoft.com/office/drawing/2014/main" id="{7F6B630B-9A5D-49F9-5BCF-680E3FD120AD}"/>
              </a:ext>
            </a:extLst>
          </p:cNvPr>
          <p:cNvSpPr/>
          <p:nvPr/>
        </p:nvSpPr>
        <p:spPr>
          <a:xfrm>
            <a:off x="9911340" y="3785132"/>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utfit" pitchFamily="2" charset="0"/>
              </a:rPr>
              <a:t>0.15</a:t>
            </a:r>
          </a:p>
        </p:txBody>
      </p:sp>
      <p:sp>
        <p:nvSpPr>
          <p:cNvPr id="2108" name="Rectangle 2107">
            <a:extLst>
              <a:ext uri="{FF2B5EF4-FFF2-40B4-BE49-F238E27FC236}">
                <a16:creationId xmlns:a16="http://schemas.microsoft.com/office/drawing/2014/main" id="{6DB0543A-5921-B97A-2189-24B78D7D187E}"/>
              </a:ext>
            </a:extLst>
          </p:cNvPr>
          <p:cNvSpPr/>
          <p:nvPr/>
        </p:nvSpPr>
        <p:spPr>
          <a:xfrm>
            <a:off x="5036000" y="4759820"/>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a:t>
            </a:r>
          </a:p>
        </p:txBody>
      </p:sp>
      <p:sp>
        <p:nvSpPr>
          <p:cNvPr id="2109" name="Rectangle 2108">
            <a:extLst>
              <a:ext uri="{FF2B5EF4-FFF2-40B4-BE49-F238E27FC236}">
                <a16:creationId xmlns:a16="http://schemas.microsoft.com/office/drawing/2014/main" id="{BCD9CE0E-5C2D-80E8-B686-6D71CAE1EF56}"/>
              </a:ext>
            </a:extLst>
          </p:cNvPr>
          <p:cNvSpPr/>
          <p:nvPr/>
        </p:nvSpPr>
        <p:spPr>
          <a:xfrm>
            <a:off x="6226280" y="4759820"/>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N+1</a:t>
            </a:r>
          </a:p>
        </p:txBody>
      </p:sp>
      <p:sp>
        <p:nvSpPr>
          <p:cNvPr id="2110" name="Rectangle 2109">
            <a:extLst>
              <a:ext uri="{FF2B5EF4-FFF2-40B4-BE49-F238E27FC236}">
                <a16:creationId xmlns:a16="http://schemas.microsoft.com/office/drawing/2014/main" id="{7A70840A-2DF0-F06F-B074-70B3D719C6AC}"/>
              </a:ext>
            </a:extLst>
          </p:cNvPr>
          <p:cNvSpPr/>
          <p:nvPr/>
        </p:nvSpPr>
        <p:spPr>
          <a:xfrm>
            <a:off x="7416560" y="4759820"/>
            <a:ext cx="1014280" cy="46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utfit" pitchFamily="2" charset="0"/>
              </a:rPr>
              <a:t>Image N+2</a:t>
            </a:r>
          </a:p>
        </p:txBody>
      </p:sp>
      <p:sp>
        <p:nvSpPr>
          <p:cNvPr id="2113" name="Rectangle 2112">
            <a:extLst>
              <a:ext uri="{FF2B5EF4-FFF2-40B4-BE49-F238E27FC236}">
                <a16:creationId xmlns:a16="http://schemas.microsoft.com/office/drawing/2014/main" id="{94CBADC0-A069-F9A0-C466-0C6CB3A079B4}"/>
              </a:ext>
            </a:extLst>
          </p:cNvPr>
          <p:cNvSpPr/>
          <p:nvPr/>
        </p:nvSpPr>
        <p:spPr>
          <a:xfrm>
            <a:off x="9654810" y="4759820"/>
            <a:ext cx="151806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utfit" pitchFamily="2" charset="0"/>
              </a:rPr>
              <a:t>~ideally close to 0.0</a:t>
            </a:r>
          </a:p>
        </p:txBody>
      </p:sp>
      <p:sp>
        <p:nvSpPr>
          <p:cNvPr id="2114" name="TextBox 2113">
            <a:extLst>
              <a:ext uri="{FF2B5EF4-FFF2-40B4-BE49-F238E27FC236}">
                <a16:creationId xmlns:a16="http://schemas.microsoft.com/office/drawing/2014/main" id="{A48348FC-9680-9F61-927D-6EC937C84957}"/>
              </a:ext>
            </a:extLst>
          </p:cNvPr>
          <p:cNvSpPr txBox="1"/>
          <p:nvPr/>
        </p:nvSpPr>
        <p:spPr>
          <a:xfrm flipH="1">
            <a:off x="885640" y="1364010"/>
            <a:ext cx="2904040" cy="461665"/>
          </a:xfrm>
          <a:prstGeom prst="rect">
            <a:avLst/>
          </a:prstGeom>
          <a:noFill/>
        </p:spPr>
        <p:txBody>
          <a:bodyPr wrap="square" rtlCol="0">
            <a:spAutoFit/>
          </a:bodyPr>
          <a:lstStyle/>
          <a:p>
            <a:pPr lvl="0" algn="ctr">
              <a:defRPr/>
            </a:pPr>
            <a:r>
              <a:rPr lang="en-US" sz="2400" b="1" dirty="0">
                <a:latin typeface="Outfit" pitchFamily="2" charset="0"/>
              </a:rPr>
              <a:t>Dataset</a:t>
            </a:r>
            <a:endParaRPr kumimoji="0" lang="en-US" sz="2400" b="1" i="0" u="none" strike="noStrike" kern="1200" cap="none" spc="0" normalizeH="0" baseline="0" noProof="0" dirty="0">
              <a:ln>
                <a:noFill/>
              </a:ln>
              <a:effectLst/>
              <a:uLnTx/>
              <a:uFillTx/>
              <a:latin typeface="Outfit" pitchFamily="2" charset="0"/>
            </a:endParaRPr>
          </a:p>
        </p:txBody>
      </p:sp>
      <p:sp>
        <p:nvSpPr>
          <p:cNvPr id="2115" name="Rectangle 2114">
            <a:extLst>
              <a:ext uri="{FF2B5EF4-FFF2-40B4-BE49-F238E27FC236}">
                <a16:creationId xmlns:a16="http://schemas.microsoft.com/office/drawing/2014/main" id="{ABBC95FB-2A57-4CEF-244C-D248736D44A8}"/>
              </a:ext>
            </a:extLst>
          </p:cNvPr>
          <p:cNvSpPr/>
          <p:nvPr/>
        </p:nvSpPr>
        <p:spPr>
          <a:xfrm>
            <a:off x="628568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utfit" pitchFamily="2" charset="0"/>
              </a:rPr>
              <a:t>…..</a:t>
            </a:r>
          </a:p>
        </p:txBody>
      </p:sp>
      <p:sp>
        <p:nvSpPr>
          <p:cNvPr id="2116" name="Rectangle 2115">
            <a:extLst>
              <a:ext uri="{FF2B5EF4-FFF2-40B4-BE49-F238E27FC236}">
                <a16:creationId xmlns:a16="http://schemas.microsoft.com/office/drawing/2014/main" id="{A65CE6D7-5C1F-4C16-7B82-B1CCFA0EBEF2}"/>
              </a:ext>
            </a:extLst>
          </p:cNvPr>
          <p:cNvSpPr/>
          <p:nvPr/>
        </p:nvSpPr>
        <p:spPr>
          <a:xfrm>
            <a:off x="9923810" y="4177100"/>
            <a:ext cx="1014280" cy="460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utfit" pitchFamily="2" charset="0"/>
              </a:rPr>
              <a:t>…..</a:t>
            </a:r>
          </a:p>
        </p:txBody>
      </p:sp>
      <p:sp>
        <p:nvSpPr>
          <p:cNvPr id="2117" name="TextBox 2116">
            <a:extLst>
              <a:ext uri="{FF2B5EF4-FFF2-40B4-BE49-F238E27FC236}">
                <a16:creationId xmlns:a16="http://schemas.microsoft.com/office/drawing/2014/main" id="{4C934D6A-8FA2-31DE-24D4-B53C2A7C1626}"/>
              </a:ext>
            </a:extLst>
          </p:cNvPr>
          <p:cNvSpPr txBox="1"/>
          <p:nvPr/>
        </p:nvSpPr>
        <p:spPr>
          <a:xfrm flipH="1">
            <a:off x="370836" y="5633141"/>
            <a:ext cx="11450324" cy="461665"/>
          </a:xfrm>
          <a:prstGeom prst="rect">
            <a:avLst/>
          </a:prstGeom>
          <a:noFill/>
        </p:spPr>
        <p:txBody>
          <a:bodyPr wrap="square" rtlCol="0">
            <a:spAutoFit/>
          </a:bodyPr>
          <a:lstStyle/>
          <a:p>
            <a:pPr lvl="0" algn="ctr">
              <a:defRPr/>
            </a:pPr>
            <a:r>
              <a:rPr lang="en-US" sz="2400" dirty="0">
                <a:solidFill>
                  <a:prstClr val="white"/>
                </a:solidFill>
                <a:latin typeface="Outfit" pitchFamily="2" charset="0"/>
              </a:rPr>
              <a:t>Epochs are complete pass throughs in the entire training dataset within the model.</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118" name="TextBox 2117">
            <a:extLst>
              <a:ext uri="{FF2B5EF4-FFF2-40B4-BE49-F238E27FC236}">
                <a16:creationId xmlns:a16="http://schemas.microsoft.com/office/drawing/2014/main" id="{C3E2247A-198B-8F58-5E9F-A65E8F82E777}"/>
              </a:ext>
            </a:extLst>
          </p:cNvPr>
          <p:cNvSpPr txBox="1"/>
          <p:nvPr/>
        </p:nvSpPr>
        <p:spPr>
          <a:xfrm flipH="1">
            <a:off x="370836" y="6102601"/>
            <a:ext cx="11450324" cy="461665"/>
          </a:xfrm>
          <a:prstGeom prst="rect">
            <a:avLst/>
          </a:prstGeom>
          <a:noFill/>
        </p:spPr>
        <p:txBody>
          <a:bodyPr wrap="square" rtlCol="0">
            <a:spAutoFit/>
          </a:bodyPr>
          <a:lstStyle/>
          <a:p>
            <a:pPr lvl="0" algn="ctr">
              <a:defRPr/>
            </a:pP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The model</a:t>
            </a:r>
            <a:r>
              <a:rPr lang="en-US" sz="2400" dirty="0">
                <a:solidFill>
                  <a:prstClr val="white"/>
                </a:solidFill>
                <a:latin typeface="Outfit" pitchFamily="2" charset="0"/>
              </a:rPr>
              <a:t>s performance should increase with more epochs</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 name="TextBox 1">
            <a:extLst>
              <a:ext uri="{FF2B5EF4-FFF2-40B4-BE49-F238E27FC236}">
                <a16:creationId xmlns:a16="http://schemas.microsoft.com/office/drawing/2014/main" id="{11979BCF-28BB-0665-9E58-F8B1FFA86DF8}"/>
              </a:ext>
            </a:extLst>
          </p:cNvPr>
          <p:cNvSpPr txBox="1"/>
          <p:nvPr/>
        </p:nvSpPr>
        <p:spPr>
          <a:xfrm flipH="1">
            <a:off x="4097520" y="2614946"/>
            <a:ext cx="64188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rPr>
              <a:t>B1</a:t>
            </a:r>
          </a:p>
        </p:txBody>
      </p:sp>
      <p:sp>
        <p:nvSpPr>
          <p:cNvPr id="4" name="Arrow: Right 3">
            <a:extLst>
              <a:ext uri="{FF2B5EF4-FFF2-40B4-BE49-F238E27FC236}">
                <a16:creationId xmlns:a16="http://schemas.microsoft.com/office/drawing/2014/main" id="{719C1C47-1CE6-1217-04BF-E66C67D31AB2}"/>
              </a:ext>
            </a:extLst>
          </p:cNvPr>
          <p:cNvSpPr/>
          <p:nvPr/>
        </p:nvSpPr>
        <p:spPr>
          <a:xfrm>
            <a:off x="4199360" y="3187853"/>
            <a:ext cx="601240" cy="460800"/>
          </a:xfrm>
          <a:prstGeom prst="rightArrow">
            <a:avLst>
              <a:gd name="adj1" fmla="val 100000"/>
              <a:gd name="adj2" fmla="val 58819"/>
            </a:avLst>
          </a:pr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6" name="TextBox 5">
            <a:extLst>
              <a:ext uri="{FF2B5EF4-FFF2-40B4-BE49-F238E27FC236}">
                <a16:creationId xmlns:a16="http://schemas.microsoft.com/office/drawing/2014/main" id="{A521B3C4-F162-F5E4-8A3C-A8FB06032E1F}"/>
              </a:ext>
            </a:extLst>
          </p:cNvPr>
          <p:cNvSpPr txBox="1"/>
          <p:nvPr/>
        </p:nvSpPr>
        <p:spPr>
          <a:xfrm flipH="1">
            <a:off x="4097520" y="3233587"/>
            <a:ext cx="64188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rPr>
              <a:t>B2</a:t>
            </a:r>
          </a:p>
        </p:txBody>
      </p:sp>
      <p:sp>
        <p:nvSpPr>
          <p:cNvPr id="7" name="Arrow: Right 6">
            <a:extLst>
              <a:ext uri="{FF2B5EF4-FFF2-40B4-BE49-F238E27FC236}">
                <a16:creationId xmlns:a16="http://schemas.microsoft.com/office/drawing/2014/main" id="{6B3EB2A7-0B4D-C4B5-A586-9BBD4A813CDC}"/>
              </a:ext>
            </a:extLst>
          </p:cNvPr>
          <p:cNvSpPr/>
          <p:nvPr/>
        </p:nvSpPr>
        <p:spPr>
          <a:xfrm>
            <a:off x="4199360" y="3777778"/>
            <a:ext cx="601240" cy="460800"/>
          </a:xfrm>
          <a:prstGeom prst="rightArrow">
            <a:avLst>
              <a:gd name="adj1" fmla="val 100000"/>
              <a:gd name="adj2" fmla="val 58819"/>
            </a:avLst>
          </a:pr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11" name="TextBox 10">
            <a:extLst>
              <a:ext uri="{FF2B5EF4-FFF2-40B4-BE49-F238E27FC236}">
                <a16:creationId xmlns:a16="http://schemas.microsoft.com/office/drawing/2014/main" id="{2B37A8B2-2779-389C-A2F3-D7E4621E8CDA}"/>
              </a:ext>
            </a:extLst>
          </p:cNvPr>
          <p:cNvSpPr txBox="1"/>
          <p:nvPr/>
        </p:nvSpPr>
        <p:spPr>
          <a:xfrm flipH="1">
            <a:off x="4097520" y="3823512"/>
            <a:ext cx="64188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rPr>
              <a:t>B3</a:t>
            </a:r>
          </a:p>
        </p:txBody>
      </p:sp>
      <p:sp>
        <p:nvSpPr>
          <p:cNvPr id="17" name="Arrow: Right 16">
            <a:extLst>
              <a:ext uri="{FF2B5EF4-FFF2-40B4-BE49-F238E27FC236}">
                <a16:creationId xmlns:a16="http://schemas.microsoft.com/office/drawing/2014/main" id="{D1E5AE16-5400-F6D7-9014-1681B1F870C9}"/>
              </a:ext>
            </a:extLst>
          </p:cNvPr>
          <p:cNvSpPr/>
          <p:nvPr/>
        </p:nvSpPr>
        <p:spPr>
          <a:xfrm>
            <a:off x="4199360" y="4768965"/>
            <a:ext cx="601240" cy="460800"/>
          </a:xfrm>
          <a:prstGeom prst="rightArrow">
            <a:avLst>
              <a:gd name="adj1" fmla="val 100000"/>
              <a:gd name="adj2" fmla="val 58819"/>
            </a:avLst>
          </a:pr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
        <p:nvSpPr>
          <p:cNvPr id="19" name="TextBox 18">
            <a:extLst>
              <a:ext uri="{FF2B5EF4-FFF2-40B4-BE49-F238E27FC236}">
                <a16:creationId xmlns:a16="http://schemas.microsoft.com/office/drawing/2014/main" id="{2C558BDB-B4D0-9D63-CBBD-0A2049036E96}"/>
              </a:ext>
            </a:extLst>
          </p:cNvPr>
          <p:cNvSpPr txBox="1"/>
          <p:nvPr/>
        </p:nvSpPr>
        <p:spPr>
          <a:xfrm flipH="1">
            <a:off x="4097520" y="4814699"/>
            <a:ext cx="64188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effectLst/>
                <a:uLnTx/>
                <a:uFillTx/>
                <a:latin typeface="Outfit" pitchFamily="2" charset="0"/>
              </a:rPr>
              <a:t>BN</a:t>
            </a:r>
          </a:p>
        </p:txBody>
      </p:sp>
      <p:sp>
        <p:nvSpPr>
          <p:cNvPr id="21" name="Rectangle 20">
            <a:extLst>
              <a:ext uri="{FF2B5EF4-FFF2-40B4-BE49-F238E27FC236}">
                <a16:creationId xmlns:a16="http://schemas.microsoft.com/office/drawing/2014/main" id="{6FCCFCD8-D6C7-8348-A01A-C2C2D88F9B5B}"/>
              </a:ext>
            </a:extLst>
          </p:cNvPr>
          <p:cNvSpPr/>
          <p:nvPr/>
        </p:nvSpPr>
        <p:spPr>
          <a:xfrm>
            <a:off x="5036000" y="3187854"/>
            <a:ext cx="3394840" cy="46079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96BDD26-9337-8074-DDC0-6343962A09A6}"/>
              </a:ext>
            </a:extLst>
          </p:cNvPr>
          <p:cNvSpPr/>
          <p:nvPr/>
        </p:nvSpPr>
        <p:spPr>
          <a:xfrm>
            <a:off x="5036000" y="3777779"/>
            <a:ext cx="3394840" cy="46079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DEDBA8-EF9B-8B76-0487-D0AF79C95B55}"/>
              </a:ext>
            </a:extLst>
          </p:cNvPr>
          <p:cNvSpPr/>
          <p:nvPr/>
        </p:nvSpPr>
        <p:spPr>
          <a:xfrm>
            <a:off x="5036000" y="4759820"/>
            <a:ext cx="3394840" cy="46079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1EFC7563-DE45-1729-C8B3-9B5C8901F23F}"/>
              </a:ext>
            </a:extLst>
          </p:cNvPr>
          <p:cNvSpPr/>
          <p:nvPr/>
        </p:nvSpPr>
        <p:spPr>
          <a:xfrm>
            <a:off x="8490240" y="4814699"/>
            <a:ext cx="796740" cy="358650"/>
          </a:xfrm>
          <a:prstGeom prst="rightArrow">
            <a:avLst>
              <a:gd name="adj1" fmla="val 25747"/>
              <a:gd name="adj2" fmla="val 5881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Outfit" pitchFamily="2" charset="0"/>
            </a:endParaRPr>
          </a:p>
        </p:txBody>
      </p:sp>
    </p:spTree>
    <p:extLst>
      <p:ext uri="{BB962C8B-B14F-4D97-AF65-F5344CB8AC3E}">
        <p14:creationId xmlns:p14="http://schemas.microsoft.com/office/powerpoint/2010/main" val="836580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16"/>
                                        </p:tgtEl>
                                        <p:attrNameLst>
                                          <p:attrName>style.visibility</p:attrName>
                                        </p:attrNameLst>
                                      </p:cBhvr>
                                      <p:to>
                                        <p:strVal val="visible"/>
                                      </p:to>
                                    </p:set>
                                    <p:animEffect transition="in" filter="fade">
                                      <p:cBhvr>
                                        <p:cTn id="24" dur="500"/>
                                        <p:tgtEl>
                                          <p:spTgt spid="21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15"/>
                                        </p:tgtEl>
                                        <p:attrNameLst>
                                          <p:attrName>style.visibility</p:attrName>
                                        </p:attrNameLst>
                                      </p:cBhvr>
                                      <p:to>
                                        <p:strVal val="visible"/>
                                      </p:to>
                                    </p:set>
                                    <p:animEffect transition="in" filter="fade">
                                      <p:cBhvr>
                                        <p:cTn id="27" dur="500"/>
                                        <p:tgtEl>
                                          <p:spTgt spid="21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17"/>
                                        </p:tgtEl>
                                        <p:attrNameLst>
                                          <p:attrName>style.visibility</p:attrName>
                                        </p:attrNameLst>
                                      </p:cBhvr>
                                      <p:to>
                                        <p:strVal val="visible"/>
                                      </p:to>
                                    </p:set>
                                    <p:animEffect transition="in" filter="fade">
                                      <p:cBhvr>
                                        <p:cTn id="32" dur="500"/>
                                        <p:tgtEl>
                                          <p:spTgt spid="21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18"/>
                                        </p:tgtEl>
                                        <p:attrNameLst>
                                          <p:attrName>style.visibility</p:attrName>
                                        </p:attrNameLst>
                                      </p:cBhvr>
                                      <p:to>
                                        <p:strVal val="visible"/>
                                      </p:to>
                                    </p:set>
                                    <p:animEffect transition="in" filter="fade">
                                      <p:cBhvr>
                                        <p:cTn id="35" dur="500"/>
                                        <p:tgtEl>
                                          <p:spTgt spid="21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P spid="33" grpId="0"/>
      <p:bldP spid="39" grpId="0"/>
      <p:bldP spid="43" grpId="0"/>
      <p:bldP spid="44" grpId="0"/>
      <p:bldP spid="2115" grpId="0"/>
      <p:bldP spid="2116" grpId="0"/>
      <p:bldP spid="2117" grpId="0"/>
      <p:bldP spid="2118" grpId="0"/>
      <p:bldP spid="2" grpId="0"/>
      <p:bldP spid="4" grpId="0" animBg="1"/>
      <p:bldP spid="6" grpId="0"/>
      <p:bldP spid="7" grpId="0" animBg="1"/>
      <p:bldP spid="11" grpId="0"/>
      <p:bldP spid="17"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418E974D-5C8E-0786-88DC-1D79708D30CE}"/>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199BBA99-DE43-4234-7CD7-E84E54F687BB}"/>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Comparing 3 CNN Models</a:t>
            </a:r>
          </a:p>
        </p:txBody>
      </p:sp>
      <p:grpSp>
        <p:nvGrpSpPr>
          <p:cNvPr id="50" name="Group 49">
            <a:extLst>
              <a:ext uri="{FF2B5EF4-FFF2-40B4-BE49-F238E27FC236}">
                <a16:creationId xmlns:a16="http://schemas.microsoft.com/office/drawing/2014/main" id="{5BBB7C4D-A206-3248-0F8E-6B6D864A2D70}"/>
              </a:ext>
            </a:extLst>
          </p:cNvPr>
          <p:cNvGrpSpPr/>
          <p:nvPr/>
        </p:nvGrpSpPr>
        <p:grpSpPr>
          <a:xfrm>
            <a:off x="995624" y="1362616"/>
            <a:ext cx="3373224" cy="4132768"/>
            <a:chOff x="995624" y="1727092"/>
            <a:chExt cx="3373224" cy="4132768"/>
          </a:xfrm>
        </p:grpSpPr>
        <p:sp>
          <p:nvSpPr>
            <p:cNvPr id="21" name="TextBox 20">
              <a:extLst>
                <a:ext uri="{FF2B5EF4-FFF2-40B4-BE49-F238E27FC236}">
                  <a16:creationId xmlns:a16="http://schemas.microsoft.com/office/drawing/2014/main" id="{38CF15F1-D012-B2AD-CE7A-30CD97C9B81C}"/>
                </a:ext>
              </a:extLst>
            </p:cNvPr>
            <p:cNvSpPr txBox="1"/>
            <p:nvPr/>
          </p:nvSpPr>
          <p:spPr>
            <a:xfrm flipH="1">
              <a:off x="1437636" y="4013200"/>
              <a:ext cx="2489200" cy="830997"/>
            </a:xfrm>
            <a:prstGeom prst="rect">
              <a:avLst/>
            </a:prstGeom>
            <a:noFill/>
          </p:spPr>
          <p:txBody>
            <a:bodyPr wrap="square" rtlCol="0">
              <a:spAutoFit/>
            </a:bodyPr>
            <a:lstStyle/>
            <a:p>
              <a:pPr lvl="0" algn="ctr">
                <a:defRPr/>
              </a:pPr>
              <a:r>
                <a:rPr lang="en-US" sz="2400" b="1" dirty="0" err="1">
                  <a:solidFill>
                    <a:prstClr val="white"/>
                  </a:solidFill>
                  <a:latin typeface="Outfit" pitchFamily="2" charset="0"/>
                </a:rPr>
                <a:t>DeepTRUTH</a:t>
              </a:r>
              <a:r>
                <a:rPr lang="en-US" sz="2400" b="1" dirty="0">
                  <a:solidFill>
                    <a:prstClr val="white"/>
                  </a:solidFill>
                  <a:latin typeface="Outfit" pitchFamily="2" charset="0"/>
                </a:rPr>
                <a:t> Custom Model </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3" name="Picture 2">
              <a:extLst>
                <a:ext uri="{FF2B5EF4-FFF2-40B4-BE49-F238E27FC236}">
                  <a16:creationId xmlns:a16="http://schemas.microsoft.com/office/drawing/2014/main" id="{F553E042-15D3-0867-748B-13692884B9A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632088" y="1727092"/>
              <a:ext cx="2100296" cy="2100296"/>
            </a:xfrm>
            <a:prstGeom prst="rect">
              <a:avLst/>
            </a:prstGeom>
          </p:spPr>
        </p:pic>
        <p:sp>
          <p:nvSpPr>
            <p:cNvPr id="34" name="TextBox 33">
              <a:extLst>
                <a:ext uri="{FF2B5EF4-FFF2-40B4-BE49-F238E27FC236}">
                  <a16:creationId xmlns:a16="http://schemas.microsoft.com/office/drawing/2014/main" id="{53E993F3-DF90-E95E-CA2F-9F748F4D1250}"/>
                </a:ext>
              </a:extLst>
            </p:cNvPr>
            <p:cNvSpPr txBox="1"/>
            <p:nvPr/>
          </p:nvSpPr>
          <p:spPr>
            <a:xfrm flipH="1">
              <a:off x="995624" y="4844197"/>
              <a:ext cx="3373224" cy="1015663"/>
            </a:xfrm>
            <a:prstGeom prst="rect">
              <a:avLst/>
            </a:prstGeom>
            <a:noFill/>
          </p:spPr>
          <p:txBody>
            <a:bodyPr wrap="square" rtlCol="0">
              <a:spAutoFit/>
            </a:bodyPr>
            <a:lstStyle/>
            <a:p>
              <a:pPr lvl="0" algn="just">
                <a:defRPr/>
              </a:pPr>
              <a:r>
                <a:rPr lang="en-US" sz="2000" dirty="0">
                  <a:solidFill>
                    <a:prstClr val="white"/>
                  </a:solidFill>
                  <a:latin typeface="Outfit" pitchFamily="2" charset="0"/>
                </a:rPr>
                <a:t>Learns local image features using convolution, </a:t>
              </a:r>
              <a:r>
                <a:rPr lang="en-US" sz="2000" dirty="0" err="1">
                  <a:solidFill>
                    <a:prstClr val="white"/>
                  </a:solidFill>
                  <a:latin typeface="Outfit" pitchFamily="2" charset="0"/>
                </a:rPr>
                <a:t>ReLU</a:t>
              </a:r>
              <a:r>
                <a:rPr lang="en-US" sz="2000" dirty="0">
                  <a:solidFill>
                    <a:prstClr val="white"/>
                  </a:solidFill>
                  <a:latin typeface="Outfit" pitchFamily="2" charset="0"/>
                </a:rPr>
                <a:t>, and pooling layers.</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grpSp>
      <p:grpSp>
        <p:nvGrpSpPr>
          <p:cNvPr id="56" name="Group 55">
            <a:extLst>
              <a:ext uri="{FF2B5EF4-FFF2-40B4-BE49-F238E27FC236}">
                <a16:creationId xmlns:a16="http://schemas.microsoft.com/office/drawing/2014/main" id="{16CC2DFB-0773-57CE-6396-EF125C6CD801}"/>
              </a:ext>
            </a:extLst>
          </p:cNvPr>
          <p:cNvGrpSpPr/>
          <p:nvPr/>
        </p:nvGrpSpPr>
        <p:grpSpPr>
          <a:xfrm>
            <a:off x="4413653" y="1281836"/>
            <a:ext cx="3475921" cy="4549338"/>
            <a:chOff x="4413653" y="1281836"/>
            <a:chExt cx="3475921" cy="4549338"/>
          </a:xfrm>
        </p:grpSpPr>
        <p:grpSp>
          <p:nvGrpSpPr>
            <p:cNvPr id="49" name="Group 48">
              <a:extLst>
                <a:ext uri="{FF2B5EF4-FFF2-40B4-BE49-F238E27FC236}">
                  <a16:creationId xmlns:a16="http://schemas.microsoft.com/office/drawing/2014/main" id="{F0F5768D-D92D-2AE6-7E5A-2C72651DF469}"/>
                </a:ext>
              </a:extLst>
            </p:cNvPr>
            <p:cNvGrpSpPr/>
            <p:nvPr/>
          </p:nvGrpSpPr>
          <p:grpSpPr>
            <a:xfrm>
              <a:off x="4516350" y="1281836"/>
              <a:ext cx="3373224" cy="4213548"/>
              <a:chOff x="4516350" y="1646312"/>
              <a:chExt cx="3373224" cy="4213548"/>
            </a:xfrm>
          </p:grpSpPr>
          <p:sp>
            <p:nvSpPr>
              <p:cNvPr id="37" name="TextBox 36">
                <a:extLst>
                  <a:ext uri="{FF2B5EF4-FFF2-40B4-BE49-F238E27FC236}">
                    <a16:creationId xmlns:a16="http://schemas.microsoft.com/office/drawing/2014/main" id="{DA6791B3-8998-E73A-C844-3A742DCA00D2}"/>
                  </a:ext>
                </a:extLst>
              </p:cNvPr>
              <p:cNvSpPr txBox="1"/>
              <p:nvPr/>
            </p:nvSpPr>
            <p:spPr>
              <a:xfrm flipH="1">
                <a:off x="4516350" y="4844197"/>
                <a:ext cx="3373224" cy="1015663"/>
              </a:xfrm>
              <a:prstGeom prst="rect">
                <a:avLst/>
              </a:prstGeom>
              <a:noFill/>
            </p:spPr>
            <p:txBody>
              <a:bodyPr wrap="square" rtlCol="0">
                <a:spAutoFit/>
              </a:bodyPr>
              <a:lstStyle/>
              <a:p>
                <a:pPr lvl="0" algn="just">
                  <a:defRPr/>
                </a:pPr>
                <a:r>
                  <a:rPr lang="en-US" sz="2000" dirty="0">
                    <a:solidFill>
                      <a:prstClr val="white"/>
                    </a:solidFill>
                    <a:latin typeface="Outfit" pitchFamily="2" charset="0"/>
                  </a:rPr>
                  <a:t>Balances depth, width, and resolution for efficient and accurate classification.</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3" name="TextBox 22">
                <a:extLst>
                  <a:ext uri="{FF2B5EF4-FFF2-40B4-BE49-F238E27FC236}">
                    <a16:creationId xmlns:a16="http://schemas.microsoft.com/office/drawing/2014/main" id="{64B7770B-44AD-A362-8D38-718412B84A2E}"/>
                  </a:ext>
                </a:extLst>
              </p:cNvPr>
              <p:cNvSpPr txBox="1"/>
              <p:nvPr/>
            </p:nvSpPr>
            <p:spPr>
              <a:xfrm flipH="1">
                <a:off x="4958362" y="4013200"/>
                <a:ext cx="2489200" cy="830997"/>
              </a:xfrm>
              <a:prstGeom prst="rect">
                <a:avLst/>
              </a:prstGeom>
              <a:noFill/>
            </p:spPr>
            <p:txBody>
              <a:bodyPr wrap="square" rtlCol="0">
                <a:spAutoFit/>
              </a:bodyPr>
              <a:lstStyle/>
              <a:p>
                <a:pPr lvl="0" algn="ctr">
                  <a:defRPr/>
                </a:pPr>
                <a:r>
                  <a:rPr lang="en-US" sz="2400" b="1" dirty="0">
                    <a:solidFill>
                      <a:prstClr val="white"/>
                    </a:solidFill>
                    <a:latin typeface="Outfit" pitchFamily="2" charset="0"/>
                  </a:rPr>
                  <a:t>EfficientNet-B0 (EB0)</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6" name="Picture 5">
                <a:extLst>
                  <a:ext uri="{FF2B5EF4-FFF2-40B4-BE49-F238E27FC236}">
                    <a16:creationId xmlns:a16="http://schemas.microsoft.com/office/drawing/2014/main" id="{C6D60879-F459-2955-AEC8-CAFBDF09E7E4}"/>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5098422" y="1646312"/>
                <a:ext cx="2261856" cy="2261856"/>
              </a:xfrm>
              <a:prstGeom prst="rect">
                <a:avLst/>
              </a:prstGeom>
            </p:spPr>
          </p:pic>
        </p:grpSp>
        <p:cxnSp>
          <p:nvCxnSpPr>
            <p:cNvPr id="51" name="Straight Connector 50">
              <a:extLst>
                <a:ext uri="{FF2B5EF4-FFF2-40B4-BE49-F238E27FC236}">
                  <a16:creationId xmlns:a16="http://schemas.microsoft.com/office/drawing/2014/main" id="{24CFC3FF-FC8E-6317-E70A-9D7409B71C9F}"/>
                </a:ext>
              </a:extLst>
            </p:cNvPr>
            <p:cNvCxnSpPr>
              <a:cxnSpLocks/>
            </p:cNvCxnSpPr>
            <p:nvPr/>
          </p:nvCxnSpPr>
          <p:spPr>
            <a:xfrm>
              <a:off x="4413653" y="3722704"/>
              <a:ext cx="0" cy="2108470"/>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7F8DCAB4-7FC1-AFD5-FFA6-A0B368EDD74A}"/>
              </a:ext>
            </a:extLst>
          </p:cNvPr>
          <p:cNvGrpSpPr/>
          <p:nvPr/>
        </p:nvGrpSpPr>
        <p:grpSpPr>
          <a:xfrm>
            <a:off x="7920413" y="1362616"/>
            <a:ext cx="3537838" cy="4468558"/>
            <a:chOff x="7920413" y="1362616"/>
            <a:chExt cx="3537838" cy="4468558"/>
          </a:xfrm>
        </p:grpSpPr>
        <p:grpSp>
          <p:nvGrpSpPr>
            <p:cNvPr id="48" name="Group 47">
              <a:extLst>
                <a:ext uri="{FF2B5EF4-FFF2-40B4-BE49-F238E27FC236}">
                  <a16:creationId xmlns:a16="http://schemas.microsoft.com/office/drawing/2014/main" id="{847FE122-51B8-4E32-FA2A-10A87D1419AC}"/>
                </a:ext>
              </a:extLst>
            </p:cNvPr>
            <p:cNvGrpSpPr/>
            <p:nvPr/>
          </p:nvGrpSpPr>
          <p:grpSpPr>
            <a:xfrm>
              <a:off x="8085027" y="1362616"/>
              <a:ext cx="3373224" cy="4132768"/>
              <a:chOff x="8085027" y="1727092"/>
              <a:chExt cx="3373224" cy="4132768"/>
            </a:xfrm>
          </p:grpSpPr>
          <p:sp>
            <p:nvSpPr>
              <p:cNvPr id="40" name="TextBox 39">
                <a:extLst>
                  <a:ext uri="{FF2B5EF4-FFF2-40B4-BE49-F238E27FC236}">
                    <a16:creationId xmlns:a16="http://schemas.microsoft.com/office/drawing/2014/main" id="{42DFF65D-9D0B-C9C3-C5B3-85C494C52767}"/>
                  </a:ext>
                </a:extLst>
              </p:cNvPr>
              <p:cNvSpPr txBox="1"/>
              <p:nvPr/>
            </p:nvSpPr>
            <p:spPr>
              <a:xfrm flipH="1">
                <a:off x="8085027" y="4844197"/>
                <a:ext cx="3373224" cy="1015663"/>
              </a:xfrm>
              <a:prstGeom prst="rect">
                <a:avLst/>
              </a:prstGeom>
              <a:noFill/>
            </p:spPr>
            <p:txBody>
              <a:bodyPr wrap="square" rtlCol="0">
                <a:spAutoFit/>
              </a:bodyPr>
              <a:lstStyle/>
              <a:p>
                <a:pPr lvl="0" algn="just">
                  <a:defRPr/>
                </a:pPr>
                <a:r>
                  <a:rPr lang="en-US" sz="2000" dirty="0">
                    <a:solidFill>
                      <a:prstClr val="white"/>
                    </a:solidFill>
                    <a:latin typeface="Outfit" pitchFamily="2" charset="0"/>
                  </a:rPr>
                  <a:t>Treats images as patches, learns global relationships and self-attention</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5" name="TextBox 24">
                <a:extLst>
                  <a:ext uri="{FF2B5EF4-FFF2-40B4-BE49-F238E27FC236}">
                    <a16:creationId xmlns:a16="http://schemas.microsoft.com/office/drawing/2014/main" id="{4A87FAEF-E0F1-AE50-034A-4671088AB709}"/>
                  </a:ext>
                </a:extLst>
              </p:cNvPr>
              <p:cNvSpPr txBox="1"/>
              <p:nvPr/>
            </p:nvSpPr>
            <p:spPr>
              <a:xfrm flipH="1">
                <a:off x="8260362" y="4013200"/>
                <a:ext cx="3032204" cy="830997"/>
              </a:xfrm>
              <a:prstGeom prst="rect">
                <a:avLst/>
              </a:prstGeom>
              <a:noFill/>
            </p:spPr>
            <p:txBody>
              <a:bodyPr wrap="square" rtlCol="0">
                <a:spAutoFit/>
              </a:bodyPr>
              <a:lstStyle/>
              <a:p>
                <a:pPr lvl="0" algn="ctr">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Vision Transformer</a:t>
                </a:r>
                <a:r>
                  <a:rPr lang="en-US" sz="2400" b="1" dirty="0">
                    <a:solidFill>
                      <a:prstClr val="white"/>
                    </a:solidFill>
                    <a:latin typeface="Outfit" pitchFamily="2" charset="0"/>
                  </a:rPr>
                  <a:t> (</a:t>
                </a:r>
                <a:r>
                  <a:rPr lang="en-US" sz="2400" b="1" dirty="0" err="1">
                    <a:solidFill>
                      <a:prstClr val="white"/>
                    </a:solidFill>
                    <a:latin typeface="Outfit" pitchFamily="2" charset="0"/>
                  </a:rPr>
                  <a:t>ViT</a:t>
                </a:r>
                <a:r>
                  <a:rPr lang="en-US" sz="2400" b="1" dirty="0">
                    <a:solidFill>
                      <a:prstClr val="white"/>
                    </a:solidFill>
                    <a:latin typeface="Outfit" pitchFamily="2" charset="0"/>
                  </a:rPr>
                  <a:t>)</a:t>
                </a:r>
                <a:endPar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19" name="Picture 18">
                <a:extLst>
                  <a:ext uri="{FF2B5EF4-FFF2-40B4-BE49-F238E27FC236}">
                    <a16:creationId xmlns:a16="http://schemas.microsoft.com/office/drawing/2014/main" id="{2AFE9485-BF88-3A98-06C8-0356C7C7107D}"/>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8726316" y="1727092"/>
                <a:ext cx="2100296" cy="2100296"/>
              </a:xfrm>
              <a:prstGeom prst="rect">
                <a:avLst/>
              </a:prstGeom>
            </p:spPr>
          </p:pic>
        </p:grpSp>
        <p:cxnSp>
          <p:nvCxnSpPr>
            <p:cNvPr id="53" name="Straight Connector 52">
              <a:extLst>
                <a:ext uri="{FF2B5EF4-FFF2-40B4-BE49-F238E27FC236}">
                  <a16:creationId xmlns:a16="http://schemas.microsoft.com/office/drawing/2014/main" id="{1C44B843-ECF3-D0FA-BB6A-989541B77BC5}"/>
                </a:ext>
              </a:extLst>
            </p:cNvPr>
            <p:cNvCxnSpPr>
              <a:cxnSpLocks/>
            </p:cNvCxnSpPr>
            <p:nvPr/>
          </p:nvCxnSpPr>
          <p:spPr>
            <a:xfrm>
              <a:off x="7920413" y="3722704"/>
              <a:ext cx="0" cy="2108470"/>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773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6685F9DF-F180-6886-90D6-CD23430EECD6}"/>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1DAB7B9D-797F-4BAA-FD4C-8A3A99EF14AF}"/>
              </a:ext>
            </a:extLst>
          </p:cNvPr>
          <p:cNvSpPr txBox="1"/>
          <p:nvPr/>
        </p:nvSpPr>
        <p:spPr>
          <a:xfrm>
            <a:off x="685799" y="69850"/>
            <a:ext cx="11034327" cy="1032975"/>
          </a:xfrm>
          <a:prstGeom prst="rect">
            <a:avLst/>
          </a:prstGeom>
        </p:spPr>
        <p:txBody>
          <a:bodyPr wrap="square" lIns="0" tIns="0" rIns="0" bIns="0" rtlCol="0" anchor="t">
            <a:spAutoFit/>
          </a:bodyPr>
          <a:lstStyle/>
          <a:p>
            <a:pPr lvl="0" algn="ctr" defTabSz="609630">
              <a:lnSpc>
                <a:spcPts val="9112"/>
              </a:lnSpc>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2 -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DeepTRUTH</a:t>
            </a:r>
            <a:r>
              <a:rPr kumimoji="0" lang="en-US" sz="4800" b="1" i="0" u="none" strike="noStrike" kern="1200" cap="none" spc="0" normalizeH="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 Performance</a:t>
            </a:r>
            <a:endPar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118" name="TextBox 2117">
            <a:extLst>
              <a:ext uri="{FF2B5EF4-FFF2-40B4-BE49-F238E27FC236}">
                <a16:creationId xmlns:a16="http://schemas.microsoft.com/office/drawing/2014/main" id="{3F8BF367-16A0-BC8C-9DF5-ED7B3AB80CE3}"/>
              </a:ext>
            </a:extLst>
          </p:cNvPr>
          <p:cNvSpPr txBox="1"/>
          <p:nvPr/>
        </p:nvSpPr>
        <p:spPr>
          <a:xfrm flipH="1">
            <a:off x="370836" y="6032883"/>
            <a:ext cx="11450324" cy="461665"/>
          </a:xfrm>
          <a:prstGeom prst="rect">
            <a:avLst/>
          </a:prstGeom>
          <a:noFill/>
        </p:spPr>
        <p:txBody>
          <a:bodyPr wrap="square" rtlCol="0">
            <a:spAutoFit/>
          </a:bodyPr>
          <a:lstStyle/>
          <a:p>
            <a:pPr lvl="0" algn="ctr">
              <a:defRPr/>
            </a:pP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The model</a:t>
            </a:r>
            <a:r>
              <a:rPr lang="en-US" sz="2400" dirty="0">
                <a:solidFill>
                  <a:prstClr val="white"/>
                </a:solidFill>
                <a:latin typeface="Outfit" pitchFamily="2" charset="0"/>
              </a:rPr>
              <a:t>s performance should increase with more epochs.</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21" name="Picture 20" descr="A graph of a graph&#10;&#10;AI-generated content may be incorrect.">
            <a:extLst>
              <a:ext uri="{FF2B5EF4-FFF2-40B4-BE49-F238E27FC236}">
                <a16:creationId xmlns:a16="http://schemas.microsoft.com/office/drawing/2014/main" id="{36BED551-D7E1-A5B3-2980-CA79A21B609D}"/>
              </a:ext>
            </a:extLst>
          </p:cNvPr>
          <p:cNvPicPr>
            <a:picLocks noChangeAspect="1"/>
          </p:cNvPicPr>
          <p:nvPr/>
        </p:nvPicPr>
        <p:blipFill>
          <a:blip r:embed="rId3">
            <a:extLst>
              <a:ext uri="{28A0092B-C50C-407E-A947-70E740481C1C}">
                <a14:useLocalDpi xmlns:a14="http://schemas.microsoft.com/office/drawing/2010/main" val="0"/>
              </a:ext>
            </a:extLst>
          </a:blip>
          <a:srcRect r="18271"/>
          <a:stretch>
            <a:fillRect/>
          </a:stretch>
        </p:blipFill>
        <p:spPr>
          <a:xfrm>
            <a:off x="6158319" y="2785111"/>
            <a:ext cx="2768260" cy="2540334"/>
          </a:xfrm>
          <a:prstGeom prst="rect">
            <a:avLst/>
          </a:prstGeom>
        </p:spPr>
      </p:pic>
      <p:pic>
        <p:nvPicPr>
          <p:cNvPr id="25" name="Picture 24" descr="A graph of a graph with a blue and yellow gradient&#10;&#10;AI-generated content may be incorrect.">
            <a:extLst>
              <a:ext uri="{FF2B5EF4-FFF2-40B4-BE49-F238E27FC236}">
                <a16:creationId xmlns:a16="http://schemas.microsoft.com/office/drawing/2014/main" id="{3AAC0C92-9A7C-62DA-9448-ED0365C857A3}"/>
              </a:ext>
            </a:extLst>
          </p:cNvPr>
          <p:cNvPicPr>
            <a:picLocks noChangeAspect="1"/>
          </p:cNvPicPr>
          <p:nvPr/>
        </p:nvPicPr>
        <p:blipFill>
          <a:blip r:embed="rId4">
            <a:extLst>
              <a:ext uri="{28A0092B-C50C-407E-A947-70E740481C1C}">
                <a14:useLocalDpi xmlns:a14="http://schemas.microsoft.com/office/drawing/2010/main" val="0"/>
              </a:ext>
            </a:extLst>
          </a:blip>
          <a:srcRect r="17633"/>
          <a:stretch>
            <a:fillRect/>
          </a:stretch>
        </p:blipFill>
        <p:spPr>
          <a:xfrm>
            <a:off x="323227" y="2782678"/>
            <a:ext cx="2795224" cy="2545202"/>
          </a:xfrm>
          <a:prstGeom prst="rect">
            <a:avLst/>
          </a:prstGeom>
        </p:spPr>
      </p:pic>
      <p:pic>
        <p:nvPicPr>
          <p:cNvPr id="28" name="Picture 27" descr="A graph with a graph and numbers&#10;&#10;AI-generated content may be incorrect.">
            <a:extLst>
              <a:ext uri="{FF2B5EF4-FFF2-40B4-BE49-F238E27FC236}">
                <a16:creationId xmlns:a16="http://schemas.microsoft.com/office/drawing/2014/main" id="{A9F49241-EC54-30FC-3D4B-8748353D20A0}"/>
              </a:ext>
            </a:extLst>
          </p:cNvPr>
          <p:cNvPicPr>
            <a:picLocks noChangeAspect="1"/>
          </p:cNvPicPr>
          <p:nvPr/>
        </p:nvPicPr>
        <p:blipFill>
          <a:blip r:embed="rId5">
            <a:extLst>
              <a:ext uri="{28A0092B-C50C-407E-A947-70E740481C1C}">
                <a14:useLocalDpi xmlns:a14="http://schemas.microsoft.com/office/drawing/2010/main" val="0"/>
              </a:ext>
            </a:extLst>
          </a:blip>
          <a:srcRect r="17475"/>
          <a:stretch>
            <a:fillRect/>
          </a:stretch>
        </p:blipFill>
        <p:spPr>
          <a:xfrm>
            <a:off x="3249587" y="2785111"/>
            <a:ext cx="2795224" cy="2540334"/>
          </a:xfrm>
          <a:prstGeom prst="rect">
            <a:avLst/>
          </a:prstGeom>
        </p:spPr>
      </p:pic>
      <p:sp>
        <p:nvSpPr>
          <p:cNvPr id="30" name="Content Placeholder 2">
            <a:extLst>
              <a:ext uri="{FF2B5EF4-FFF2-40B4-BE49-F238E27FC236}">
                <a16:creationId xmlns:a16="http://schemas.microsoft.com/office/drawing/2014/main" id="{EEE78071-1C5F-00DA-5C8C-7C230D63A408}"/>
              </a:ext>
            </a:extLst>
          </p:cNvPr>
          <p:cNvSpPr>
            <a:spLocks noGrp="1"/>
          </p:cNvSpPr>
          <p:nvPr/>
        </p:nvSpPr>
        <p:spPr>
          <a:xfrm>
            <a:off x="869534" y="2369309"/>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Accuracy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4" name="TextBox 33">
            <a:extLst>
              <a:ext uri="{FF2B5EF4-FFF2-40B4-BE49-F238E27FC236}">
                <a16:creationId xmlns:a16="http://schemas.microsoft.com/office/drawing/2014/main" id="{3AFFBEBB-761F-429B-66AF-95F65AF2A796}"/>
              </a:ext>
            </a:extLst>
          </p:cNvPr>
          <p:cNvSpPr txBox="1"/>
          <p:nvPr/>
        </p:nvSpPr>
        <p:spPr>
          <a:xfrm>
            <a:off x="370508" y="5327880"/>
            <a:ext cx="270066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How often the model classifies an image correctly</a:t>
            </a:r>
          </a:p>
        </p:txBody>
      </p:sp>
      <p:sp>
        <p:nvSpPr>
          <p:cNvPr id="35" name="Content Placeholder 2">
            <a:extLst>
              <a:ext uri="{FF2B5EF4-FFF2-40B4-BE49-F238E27FC236}">
                <a16:creationId xmlns:a16="http://schemas.microsoft.com/office/drawing/2014/main" id="{8FACF231-24B1-3890-F71E-E12A42C54514}"/>
              </a:ext>
            </a:extLst>
          </p:cNvPr>
          <p:cNvSpPr>
            <a:spLocks noGrp="1"/>
          </p:cNvSpPr>
          <p:nvPr/>
        </p:nvSpPr>
        <p:spPr>
          <a:xfrm>
            <a:off x="3753361" y="2369309"/>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Precision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36" name="TextBox 35">
            <a:extLst>
              <a:ext uri="{FF2B5EF4-FFF2-40B4-BE49-F238E27FC236}">
                <a16:creationId xmlns:a16="http://schemas.microsoft.com/office/drawing/2014/main" id="{BE6AE05D-937A-B17C-2FF4-432036590593}"/>
              </a:ext>
            </a:extLst>
          </p:cNvPr>
          <p:cNvSpPr txBox="1"/>
          <p:nvPr/>
        </p:nvSpPr>
        <p:spPr>
          <a:xfrm>
            <a:off x="3209406" y="5327880"/>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correct positive predictions to all positive cases</a:t>
            </a:r>
          </a:p>
        </p:txBody>
      </p:sp>
      <p:sp>
        <p:nvSpPr>
          <p:cNvPr id="37" name="Content Placeholder 2">
            <a:extLst>
              <a:ext uri="{FF2B5EF4-FFF2-40B4-BE49-F238E27FC236}">
                <a16:creationId xmlns:a16="http://schemas.microsoft.com/office/drawing/2014/main" id="{46392C7B-7E96-BF5B-89B2-B0A028E5EDA1}"/>
              </a:ext>
            </a:extLst>
          </p:cNvPr>
          <p:cNvSpPr>
            <a:spLocks noGrp="1"/>
          </p:cNvSpPr>
          <p:nvPr/>
        </p:nvSpPr>
        <p:spPr>
          <a:xfrm>
            <a:off x="6691145" y="2369309"/>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Recall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40" name="TextBox 39">
            <a:extLst>
              <a:ext uri="{FF2B5EF4-FFF2-40B4-BE49-F238E27FC236}">
                <a16:creationId xmlns:a16="http://schemas.microsoft.com/office/drawing/2014/main" id="{EF7D9904-8989-0D82-384B-FBB620897F29}"/>
              </a:ext>
            </a:extLst>
          </p:cNvPr>
          <p:cNvSpPr txBox="1"/>
          <p:nvPr/>
        </p:nvSpPr>
        <p:spPr>
          <a:xfrm>
            <a:off x="6147190" y="5327880"/>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positive cases correctly identified</a:t>
            </a:r>
          </a:p>
        </p:txBody>
      </p:sp>
      <p:sp>
        <p:nvSpPr>
          <p:cNvPr id="41" name="Content Placeholder 2">
            <a:extLst>
              <a:ext uri="{FF2B5EF4-FFF2-40B4-BE49-F238E27FC236}">
                <a16:creationId xmlns:a16="http://schemas.microsoft.com/office/drawing/2014/main" id="{1C02E9BC-610F-219B-10BB-BB2683F35DDC}"/>
              </a:ext>
            </a:extLst>
          </p:cNvPr>
          <p:cNvSpPr>
            <a:spLocks noGrp="1"/>
          </p:cNvSpPr>
          <p:nvPr/>
        </p:nvSpPr>
        <p:spPr>
          <a:xfrm>
            <a:off x="9682950" y="2369309"/>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F1 Score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42" name="TextBox 41">
            <a:extLst>
              <a:ext uri="{FF2B5EF4-FFF2-40B4-BE49-F238E27FC236}">
                <a16:creationId xmlns:a16="http://schemas.microsoft.com/office/drawing/2014/main" id="{7218821C-2CB4-BD69-EBD7-49557583FBB5}"/>
              </a:ext>
            </a:extLst>
          </p:cNvPr>
          <p:cNvSpPr txBox="1"/>
          <p:nvPr/>
        </p:nvSpPr>
        <p:spPr>
          <a:xfrm>
            <a:off x="9138995" y="5327880"/>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Combines precision and recall into a balanced metric</a:t>
            </a:r>
          </a:p>
        </p:txBody>
      </p:sp>
      <p:sp>
        <p:nvSpPr>
          <p:cNvPr id="46" name="TextBox 45">
            <a:extLst>
              <a:ext uri="{FF2B5EF4-FFF2-40B4-BE49-F238E27FC236}">
                <a16:creationId xmlns:a16="http://schemas.microsoft.com/office/drawing/2014/main" id="{FBD82627-00F9-3577-ABA5-48B04E80BF9B}"/>
              </a:ext>
            </a:extLst>
          </p:cNvPr>
          <p:cNvSpPr txBox="1"/>
          <p:nvPr/>
        </p:nvSpPr>
        <p:spPr>
          <a:xfrm flipH="1">
            <a:off x="370836" y="1121425"/>
            <a:ext cx="11450324" cy="461665"/>
          </a:xfrm>
          <a:prstGeom prst="rect">
            <a:avLst/>
          </a:prstGeom>
          <a:noFill/>
        </p:spPr>
        <p:txBody>
          <a:bodyPr wrap="square" rtlCol="0">
            <a:spAutoFit/>
          </a:bodyPr>
          <a:lstStyle/>
          <a:p>
            <a:pPr lvl="0" algn="ctr">
              <a:defRPr/>
            </a:pPr>
            <a:r>
              <a:rPr lang="en-US" sz="2400" dirty="0">
                <a:solidFill>
                  <a:prstClr val="white"/>
                </a:solidFill>
                <a:latin typeface="Outfit" pitchFamily="2" charset="0"/>
              </a:rPr>
              <a:t>Models layers and kernel size were iterated.</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48" name="Picture 47" descr="A graph of a graph&#10;&#10;AI-generated content may be incorrect.">
            <a:extLst>
              <a:ext uri="{FF2B5EF4-FFF2-40B4-BE49-F238E27FC236}">
                <a16:creationId xmlns:a16="http://schemas.microsoft.com/office/drawing/2014/main" id="{BFFCAF6C-DC1D-2E11-0728-DA8D4534435B}"/>
              </a:ext>
            </a:extLst>
          </p:cNvPr>
          <p:cNvPicPr>
            <a:picLocks noChangeAspect="1"/>
          </p:cNvPicPr>
          <p:nvPr/>
        </p:nvPicPr>
        <p:blipFill>
          <a:blip r:embed="rId6">
            <a:extLst>
              <a:ext uri="{28A0092B-C50C-407E-A947-70E740481C1C}">
                <a14:useLocalDpi xmlns:a14="http://schemas.microsoft.com/office/drawing/2010/main" val="0"/>
              </a:ext>
            </a:extLst>
          </a:blip>
          <a:srcRect r="16920"/>
          <a:stretch>
            <a:fillRect/>
          </a:stretch>
        </p:blipFill>
        <p:spPr>
          <a:xfrm>
            <a:off x="9073549" y="2793593"/>
            <a:ext cx="2795224" cy="2523372"/>
          </a:xfrm>
          <a:prstGeom prst="rect">
            <a:avLst/>
          </a:prstGeom>
        </p:spPr>
      </p:pic>
      <p:sp>
        <p:nvSpPr>
          <p:cNvPr id="49" name="TextBox 48">
            <a:extLst>
              <a:ext uri="{FF2B5EF4-FFF2-40B4-BE49-F238E27FC236}">
                <a16:creationId xmlns:a16="http://schemas.microsoft.com/office/drawing/2014/main" id="{6CC5B411-766C-79BF-D382-C74CC6A736B1}"/>
              </a:ext>
            </a:extLst>
          </p:cNvPr>
          <p:cNvSpPr txBox="1"/>
          <p:nvPr/>
        </p:nvSpPr>
        <p:spPr>
          <a:xfrm flipH="1">
            <a:off x="370836" y="1583090"/>
            <a:ext cx="5725164" cy="830997"/>
          </a:xfrm>
          <a:prstGeom prst="rect">
            <a:avLst/>
          </a:prstGeom>
          <a:noFill/>
        </p:spPr>
        <p:txBody>
          <a:bodyPr wrap="square" rtlCol="0">
            <a:spAutoFit/>
          </a:bodyPr>
          <a:lstStyle/>
          <a:p>
            <a:pPr lvl="0" algn="ctr">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Kernel</a:t>
            </a:r>
            <a:r>
              <a:rPr lang="en-US" sz="2400" b="1" dirty="0">
                <a:solidFill>
                  <a:prstClr val="white"/>
                </a:solidFill>
                <a:latin typeface="Outfit" pitchFamily="2" charset="0"/>
              </a:rPr>
              <a:t>: </a:t>
            </a:r>
            <a:r>
              <a:rPr lang="en-US" sz="2400" dirty="0">
                <a:solidFill>
                  <a:prstClr val="white"/>
                </a:solidFill>
                <a:latin typeface="Outfit" pitchFamily="2" charset="0"/>
              </a:rPr>
              <a:t>A</a:t>
            </a: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 filter in the form of a small matrix</a:t>
            </a:r>
          </a:p>
        </p:txBody>
      </p:sp>
      <p:sp>
        <p:nvSpPr>
          <p:cNvPr id="50" name="TextBox 49">
            <a:extLst>
              <a:ext uri="{FF2B5EF4-FFF2-40B4-BE49-F238E27FC236}">
                <a16:creationId xmlns:a16="http://schemas.microsoft.com/office/drawing/2014/main" id="{3A3C4339-6607-43C6-241A-5E2F70C29ED5}"/>
              </a:ext>
            </a:extLst>
          </p:cNvPr>
          <p:cNvSpPr txBox="1"/>
          <p:nvPr/>
        </p:nvSpPr>
        <p:spPr>
          <a:xfrm flipH="1">
            <a:off x="6147190" y="1583090"/>
            <a:ext cx="5725164" cy="830997"/>
          </a:xfrm>
          <a:prstGeom prst="rect">
            <a:avLst/>
          </a:prstGeom>
          <a:noFill/>
        </p:spPr>
        <p:txBody>
          <a:bodyPr wrap="square" rtlCol="0">
            <a:spAutoFit/>
          </a:bodyPr>
          <a:lstStyle/>
          <a:p>
            <a:pPr lvl="0" algn="ctr">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Layer</a:t>
            </a:r>
            <a:r>
              <a:rPr lang="en-US" sz="2400" b="1" dirty="0">
                <a:solidFill>
                  <a:prstClr val="white"/>
                </a:solidFill>
                <a:latin typeface="Outfit" pitchFamily="2" charset="0"/>
              </a:rPr>
              <a:t>: </a:t>
            </a:r>
            <a:r>
              <a:rPr lang="en-US" sz="2400" dirty="0">
                <a:solidFill>
                  <a:prstClr val="white"/>
                </a:solidFill>
                <a:latin typeface="Outfit" pitchFamily="2" charset="0"/>
              </a:rPr>
              <a:t>level of processing to learn and represent features the data</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Tree>
    <p:extLst>
      <p:ext uri="{BB962C8B-B14F-4D97-AF65-F5344CB8AC3E}">
        <p14:creationId xmlns:p14="http://schemas.microsoft.com/office/powerpoint/2010/main" val="414803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18"/>
                                        </p:tgtEl>
                                        <p:attrNameLst>
                                          <p:attrName>style.visibility</p:attrName>
                                        </p:attrNameLst>
                                      </p:cBhvr>
                                      <p:to>
                                        <p:strVal val="visible"/>
                                      </p:to>
                                    </p:set>
                                    <p:animEffect transition="in" filter="fade">
                                      <p:cBhvr>
                                        <p:cTn id="51" dur="500"/>
                                        <p:tgtEl>
                                          <p:spTgt spid="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8" grpId="0"/>
      <p:bldP spid="30" grpId="0"/>
      <p:bldP spid="34" grpId="0"/>
      <p:bldP spid="35" grpId="0"/>
      <p:bldP spid="36" grpId="0"/>
      <p:bldP spid="37" grpId="0"/>
      <p:bldP spid="40" grpId="0"/>
      <p:bldP spid="41"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83D1431-4D1D-B651-954B-8516902414FD}"/>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75E7EA52-8F9F-EC66-D650-0EBEB50F2856}"/>
              </a:ext>
            </a:extLst>
          </p:cNvPr>
          <p:cNvSpPr txBox="1"/>
          <p:nvPr/>
        </p:nvSpPr>
        <p:spPr>
          <a:xfrm>
            <a:off x="685799" y="69850"/>
            <a:ext cx="11034327" cy="1032975"/>
          </a:xfrm>
          <a:prstGeom prst="rect">
            <a:avLst/>
          </a:prstGeom>
        </p:spPr>
        <p:txBody>
          <a:bodyPr wrap="square" lIns="0" tIns="0" rIns="0" bIns="0" rtlCol="0" anchor="t">
            <a:spAutoFit/>
          </a:bodyPr>
          <a:lstStyle/>
          <a:p>
            <a:pPr lvl="0" algn="ctr" defTabSz="609630">
              <a:lnSpc>
                <a:spcPts val="9112"/>
              </a:lnSpc>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2 -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DeepTRUTH</a:t>
            </a:r>
            <a:r>
              <a:rPr kumimoji="0" lang="en-US" sz="4800" b="1" i="0" u="none" strike="noStrike" kern="1200" cap="none" spc="0" normalizeH="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 Performance</a:t>
            </a:r>
            <a:endPar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118" name="TextBox 2117">
            <a:extLst>
              <a:ext uri="{FF2B5EF4-FFF2-40B4-BE49-F238E27FC236}">
                <a16:creationId xmlns:a16="http://schemas.microsoft.com/office/drawing/2014/main" id="{11BB852D-628B-51DC-F1DE-690946485F1D}"/>
              </a:ext>
            </a:extLst>
          </p:cNvPr>
          <p:cNvSpPr txBox="1"/>
          <p:nvPr/>
        </p:nvSpPr>
        <p:spPr>
          <a:xfrm flipH="1">
            <a:off x="370836" y="6032883"/>
            <a:ext cx="11450324" cy="461665"/>
          </a:xfrm>
          <a:prstGeom prst="rect">
            <a:avLst/>
          </a:prstGeom>
          <a:noFill/>
        </p:spPr>
        <p:txBody>
          <a:bodyPr wrap="square" rtlCol="0">
            <a:spAutoFit/>
          </a:bodyPr>
          <a:lstStyle/>
          <a:p>
            <a:pPr lvl="0" algn="ctr">
              <a:defRPr/>
            </a:pP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The model</a:t>
            </a:r>
            <a:r>
              <a:rPr lang="en-US" sz="2400" dirty="0">
                <a:solidFill>
                  <a:prstClr val="white"/>
                </a:solidFill>
                <a:latin typeface="Outfit" pitchFamily="2" charset="0"/>
              </a:rPr>
              <a:t>s performance should increase with more epochs.</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21" name="Picture 20" descr="A graph of a graph&#10;&#10;AI-generated content may be incorrect.">
            <a:extLst>
              <a:ext uri="{FF2B5EF4-FFF2-40B4-BE49-F238E27FC236}">
                <a16:creationId xmlns:a16="http://schemas.microsoft.com/office/drawing/2014/main" id="{7A346F31-D520-303A-A68E-78A0B34BAB40}"/>
              </a:ext>
            </a:extLst>
          </p:cNvPr>
          <p:cNvPicPr>
            <a:picLocks noChangeAspect="1"/>
          </p:cNvPicPr>
          <p:nvPr/>
        </p:nvPicPr>
        <p:blipFill>
          <a:blip r:embed="rId3">
            <a:extLst>
              <a:ext uri="{28A0092B-C50C-407E-A947-70E740481C1C}">
                <a14:useLocalDpi xmlns:a14="http://schemas.microsoft.com/office/drawing/2010/main" val="0"/>
              </a:ext>
            </a:extLst>
          </a:blip>
          <a:srcRect r="18271"/>
          <a:stretch>
            <a:fillRect/>
          </a:stretch>
        </p:blipFill>
        <p:spPr>
          <a:xfrm>
            <a:off x="6042990" y="2867270"/>
            <a:ext cx="2768260" cy="2540334"/>
          </a:xfrm>
          <a:prstGeom prst="rect">
            <a:avLst/>
          </a:prstGeom>
        </p:spPr>
      </p:pic>
      <p:pic>
        <p:nvPicPr>
          <p:cNvPr id="25" name="Picture 24" descr="A graph of a graph with a blue and yellow gradient&#10;&#10;AI-generated content may be incorrect.">
            <a:extLst>
              <a:ext uri="{FF2B5EF4-FFF2-40B4-BE49-F238E27FC236}">
                <a16:creationId xmlns:a16="http://schemas.microsoft.com/office/drawing/2014/main" id="{8273FBCF-FBB5-AB72-04C8-4EF7C6371064}"/>
              </a:ext>
            </a:extLst>
          </p:cNvPr>
          <p:cNvPicPr>
            <a:picLocks noChangeAspect="1"/>
          </p:cNvPicPr>
          <p:nvPr/>
        </p:nvPicPr>
        <p:blipFill>
          <a:blip r:embed="rId4">
            <a:extLst>
              <a:ext uri="{28A0092B-C50C-407E-A947-70E740481C1C}">
                <a14:useLocalDpi xmlns:a14="http://schemas.microsoft.com/office/drawing/2010/main" val="0"/>
              </a:ext>
            </a:extLst>
          </a:blip>
          <a:srcRect r="17633"/>
          <a:stretch>
            <a:fillRect/>
          </a:stretch>
        </p:blipFill>
        <p:spPr>
          <a:xfrm>
            <a:off x="207898" y="2864837"/>
            <a:ext cx="2795224" cy="2545202"/>
          </a:xfrm>
          <a:prstGeom prst="rect">
            <a:avLst/>
          </a:prstGeom>
        </p:spPr>
      </p:pic>
      <p:pic>
        <p:nvPicPr>
          <p:cNvPr id="28" name="Picture 27" descr="A graph with a graph and numbers&#10;&#10;AI-generated content may be incorrect.">
            <a:extLst>
              <a:ext uri="{FF2B5EF4-FFF2-40B4-BE49-F238E27FC236}">
                <a16:creationId xmlns:a16="http://schemas.microsoft.com/office/drawing/2014/main" id="{095A07C6-F7F3-93F6-F1FD-3D58557A3619}"/>
              </a:ext>
            </a:extLst>
          </p:cNvPr>
          <p:cNvPicPr>
            <a:picLocks noChangeAspect="1"/>
          </p:cNvPicPr>
          <p:nvPr/>
        </p:nvPicPr>
        <p:blipFill>
          <a:blip r:embed="rId5">
            <a:extLst>
              <a:ext uri="{28A0092B-C50C-407E-A947-70E740481C1C}">
                <a14:useLocalDpi xmlns:a14="http://schemas.microsoft.com/office/drawing/2010/main" val="0"/>
              </a:ext>
            </a:extLst>
          </a:blip>
          <a:srcRect r="17475"/>
          <a:stretch>
            <a:fillRect/>
          </a:stretch>
        </p:blipFill>
        <p:spPr>
          <a:xfrm>
            <a:off x="3134258" y="2867270"/>
            <a:ext cx="2795224" cy="2540334"/>
          </a:xfrm>
          <a:prstGeom prst="rect">
            <a:avLst/>
          </a:prstGeom>
        </p:spPr>
      </p:pic>
      <p:sp>
        <p:nvSpPr>
          <p:cNvPr id="30" name="Content Placeholder 2">
            <a:extLst>
              <a:ext uri="{FF2B5EF4-FFF2-40B4-BE49-F238E27FC236}">
                <a16:creationId xmlns:a16="http://schemas.microsoft.com/office/drawing/2014/main" id="{F5B232E5-A23F-583B-1CA1-A1FFAA5D91B5}"/>
              </a:ext>
            </a:extLst>
          </p:cNvPr>
          <p:cNvSpPr>
            <a:spLocks noGrp="1"/>
          </p:cNvSpPr>
          <p:nvPr/>
        </p:nvSpPr>
        <p:spPr>
          <a:xfrm>
            <a:off x="754205" y="2451468"/>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Accuracy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4" name="TextBox 33">
            <a:extLst>
              <a:ext uri="{FF2B5EF4-FFF2-40B4-BE49-F238E27FC236}">
                <a16:creationId xmlns:a16="http://schemas.microsoft.com/office/drawing/2014/main" id="{B5D93E30-0678-27EB-9BD8-A8625583F06C}"/>
              </a:ext>
            </a:extLst>
          </p:cNvPr>
          <p:cNvSpPr txBox="1"/>
          <p:nvPr/>
        </p:nvSpPr>
        <p:spPr>
          <a:xfrm>
            <a:off x="255179" y="5410039"/>
            <a:ext cx="270066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How often the model classifies an image correctly</a:t>
            </a:r>
          </a:p>
        </p:txBody>
      </p:sp>
      <p:sp>
        <p:nvSpPr>
          <p:cNvPr id="35" name="Content Placeholder 2">
            <a:extLst>
              <a:ext uri="{FF2B5EF4-FFF2-40B4-BE49-F238E27FC236}">
                <a16:creationId xmlns:a16="http://schemas.microsoft.com/office/drawing/2014/main" id="{4EFD0ABB-F175-C92A-4241-24B36F7C9944}"/>
              </a:ext>
            </a:extLst>
          </p:cNvPr>
          <p:cNvSpPr>
            <a:spLocks noGrp="1"/>
          </p:cNvSpPr>
          <p:nvPr/>
        </p:nvSpPr>
        <p:spPr>
          <a:xfrm>
            <a:off x="3638032" y="2451468"/>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Precision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36" name="TextBox 35">
            <a:extLst>
              <a:ext uri="{FF2B5EF4-FFF2-40B4-BE49-F238E27FC236}">
                <a16:creationId xmlns:a16="http://schemas.microsoft.com/office/drawing/2014/main" id="{D12BA69F-FE54-CDA6-071F-AA43FC8FA919}"/>
              </a:ext>
            </a:extLst>
          </p:cNvPr>
          <p:cNvSpPr txBox="1"/>
          <p:nvPr/>
        </p:nvSpPr>
        <p:spPr>
          <a:xfrm>
            <a:off x="3094077" y="5410039"/>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correct positive predictions to all positive cases</a:t>
            </a:r>
          </a:p>
        </p:txBody>
      </p:sp>
      <p:sp>
        <p:nvSpPr>
          <p:cNvPr id="37" name="Content Placeholder 2">
            <a:extLst>
              <a:ext uri="{FF2B5EF4-FFF2-40B4-BE49-F238E27FC236}">
                <a16:creationId xmlns:a16="http://schemas.microsoft.com/office/drawing/2014/main" id="{3B5B664B-F093-C716-1B9D-60B86871C324}"/>
              </a:ext>
            </a:extLst>
          </p:cNvPr>
          <p:cNvSpPr>
            <a:spLocks noGrp="1"/>
          </p:cNvSpPr>
          <p:nvPr/>
        </p:nvSpPr>
        <p:spPr>
          <a:xfrm>
            <a:off x="6575816" y="2451468"/>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Recall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40" name="TextBox 39">
            <a:extLst>
              <a:ext uri="{FF2B5EF4-FFF2-40B4-BE49-F238E27FC236}">
                <a16:creationId xmlns:a16="http://schemas.microsoft.com/office/drawing/2014/main" id="{AC83EFEC-BFC4-2E74-52E3-71F45784E06E}"/>
              </a:ext>
            </a:extLst>
          </p:cNvPr>
          <p:cNvSpPr txBox="1"/>
          <p:nvPr/>
        </p:nvSpPr>
        <p:spPr>
          <a:xfrm>
            <a:off x="6031861" y="5410039"/>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positive cases correctly identified</a:t>
            </a:r>
          </a:p>
        </p:txBody>
      </p:sp>
      <p:sp>
        <p:nvSpPr>
          <p:cNvPr id="41" name="Content Placeholder 2">
            <a:extLst>
              <a:ext uri="{FF2B5EF4-FFF2-40B4-BE49-F238E27FC236}">
                <a16:creationId xmlns:a16="http://schemas.microsoft.com/office/drawing/2014/main" id="{AB4CF571-21BF-959F-EBA5-802036967366}"/>
              </a:ext>
            </a:extLst>
          </p:cNvPr>
          <p:cNvSpPr>
            <a:spLocks noGrp="1"/>
          </p:cNvSpPr>
          <p:nvPr/>
        </p:nvSpPr>
        <p:spPr>
          <a:xfrm>
            <a:off x="9567621" y="2451468"/>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F1 Score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42" name="TextBox 41">
            <a:extLst>
              <a:ext uri="{FF2B5EF4-FFF2-40B4-BE49-F238E27FC236}">
                <a16:creationId xmlns:a16="http://schemas.microsoft.com/office/drawing/2014/main" id="{B5313953-EE64-9471-D628-C6121A1B572B}"/>
              </a:ext>
            </a:extLst>
          </p:cNvPr>
          <p:cNvSpPr txBox="1"/>
          <p:nvPr/>
        </p:nvSpPr>
        <p:spPr>
          <a:xfrm>
            <a:off x="9023666" y="5410039"/>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mn-cs"/>
              </a:rPr>
              <a:t>Combines precision and recall into a balanced metric</a:t>
            </a:r>
          </a:p>
        </p:txBody>
      </p:sp>
      <p:sp>
        <p:nvSpPr>
          <p:cNvPr id="46" name="TextBox 45">
            <a:extLst>
              <a:ext uri="{FF2B5EF4-FFF2-40B4-BE49-F238E27FC236}">
                <a16:creationId xmlns:a16="http://schemas.microsoft.com/office/drawing/2014/main" id="{B8F46D1D-7D83-8937-5BD5-EB867B578C5E}"/>
              </a:ext>
            </a:extLst>
          </p:cNvPr>
          <p:cNvSpPr txBox="1"/>
          <p:nvPr/>
        </p:nvSpPr>
        <p:spPr>
          <a:xfrm flipH="1">
            <a:off x="370836" y="1121425"/>
            <a:ext cx="11450324" cy="461665"/>
          </a:xfrm>
          <a:prstGeom prst="rect">
            <a:avLst/>
          </a:prstGeom>
          <a:noFill/>
        </p:spPr>
        <p:txBody>
          <a:bodyPr wrap="square" rtlCol="0">
            <a:spAutoFit/>
          </a:bodyPr>
          <a:lstStyle/>
          <a:p>
            <a:pPr lvl="0" algn="ctr">
              <a:defRPr/>
            </a:pPr>
            <a:r>
              <a:rPr lang="en-US" sz="2400" dirty="0">
                <a:solidFill>
                  <a:prstClr val="white"/>
                </a:solidFill>
                <a:latin typeface="Outfit" pitchFamily="2" charset="0"/>
              </a:rPr>
              <a:t>Models layers and kernel size were iterated.</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48" name="Picture 47" descr="A graph of a graph&#10;&#10;AI-generated content may be incorrect.">
            <a:extLst>
              <a:ext uri="{FF2B5EF4-FFF2-40B4-BE49-F238E27FC236}">
                <a16:creationId xmlns:a16="http://schemas.microsoft.com/office/drawing/2014/main" id="{515737D6-BB04-4E36-9F94-A6C0473660E6}"/>
              </a:ext>
            </a:extLst>
          </p:cNvPr>
          <p:cNvPicPr>
            <a:picLocks noChangeAspect="1"/>
          </p:cNvPicPr>
          <p:nvPr/>
        </p:nvPicPr>
        <p:blipFill>
          <a:blip r:embed="rId6">
            <a:extLst>
              <a:ext uri="{28A0092B-C50C-407E-A947-70E740481C1C}">
                <a14:useLocalDpi xmlns:a14="http://schemas.microsoft.com/office/drawing/2010/main" val="0"/>
              </a:ext>
            </a:extLst>
          </a:blip>
          <a:srcRect r="3885"/>
          <a:stretch>
            <a:fillRect/>
          </a:stretch>
        </p:blipFill>
        <p:spPr>
          <a:xfrm>
            <a:off x="8958219" y="2875752"/>
            <a:ext cx="3233781" cy="2523372"/>
          </a:xfrm>
          <a:prstGeom prst="rect">
            <a:avLst/>
          </a:prstGeom>
        </p:spPr>
      </p:pic>
      <p:sp>
        <p:nvSpPr>
          <p:cNvPr id="49" name="TextBox 48">
            <a:extLst>
              <a:ext uri="{FF2B5EF4-FFF2-40B4-BE49-F238E27FC236}">
                <a16:creationId xmlns:a16="http://schemas.microsoft.com/office/drawing/2014/main" id="{A9014E27-39D1-9F58-0152-3F0BEF0DD869}"/>
              </a:ext>
            </a:extLst>
          </p:cNvPr>
          <p:cNvSpPr txBox="1"/>
          <p:nvPr/>
        </p:nvSpPr>
        <p:spPr>
          <a:xfrm flipH="1">
            <a:off x="370836" y="1583090"/>
            <a:ext cx="5725164" cy="830997"/>
          </a:xfrm>
          <a:prstGeom prst="rect">
            <a:avLst/>
          </a:prstGeom>
          <a:noFill/>
        </p:spPr>
        <p:txBody>
          <a:bodyPr wrap="square" rtlCol="0">
            <a:spAutoFit/>
          </a:bodyPr>
          <a:lstStyle/>
          <a:p>
            <a:pPr lvl="0" algn="ctr">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Kernel</a:t>
            </a:r>
            <a:r>
              <a:rPr lang="en-US" sz="2400" b="1" dirty="0">
                <a:solidFill>
                  <a:prstClr val="white"/>
                </a:solidFill>
                <a:latin typeface="Outfit" pitchFamily="2" charset="0"/>
              </a:rPr>
              <a:t>: </a:t>
            </a:r>
            <a:r>
              <a:rPr lang="en-US" sz="2400" dirty="0">
                <a:solidFill>
                  <a:prstClr val="white"/>
                </a:solidFill>
                <a:latin typeface="Outfit" pitchFamily="2" charset="0"/>
              </a:rPr>
              <a:t>A</a:t>
            </a:r>
            <a:r>
              <a:rPr kumimoji="0" lang="en-US" sz="2400" i="0" u="none" strike="noStrike" kern="1200" cap="none" spc="0" normalizeH="0" baseline="0" noProof="0" dirty="0">
                <a:ln>
                  <a:noFill/>
                </a:ln>
                <a:solidFill>
                  <a:prstClr val="white"/>
                </a:solidFill>
                <a:effectLst/>
                <a:uLnTx/>
                <a:uFillTx/>
                <a:latin typeface="Outfit" pitchFamily="2" charset="0"/>
                <a:ea typeface="+mn-ea"/>
                <a:cs typeface="+mn-cs"/>
              </a:rPr>
              <a:t> filter in the form of a small matrix</a:t>
            </a:r>
          </a:p>
        </p:txBody>
      </p:sp>
      <p:sp>
        <p:nvSpPr>
          <p:cNvPr id="50" name="TextBox 49">
            <a:extLst>
              <a:ext uri="{FF2B5EF4-FFF2-40B4-BE49-F238E27FC236}">
                <a16:creationId xmlns:a16="http://schemas.microsoft.com/office/drawing/2014/main" id="{1341ADC3-6DEA-B7CE-8258-A5F6B1B671E1}"/>
              </a:ext>
            </a:extLst>
          </p:cNvPr>
          <p:cNvSpPr txBox="1"/>
          <p:nvPr/>
        </p:nvSpPr>
        <p:spPr>
          <a:xfrm flipH="1">
            <a:off x="6147190" y="1583090"/>
            <a:ext cx="5725164" cy="830997"/>
          </a:xfrm>
          <a:prstGeom prst="rect">
            <a:avLst/>
          </a:prstGeom>
          <a:noFill/>
        </p:spPr>
        <p:txBody>
          <a:bodyPr wrap="square" rtlCol="0">
            <a:spAutoFit/>
          </a:bodyPr>
          <a:lstStyle/>
          <a:p>
            <a:pPr lvl="0" algn="ctr">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Layer</a:t>
            </a:r>
            <a:r>
              <a:rPr lang="en-US" sz="2400" b="1" dirty="0">
                <a:solidFill>
                  <a:prstClr val="white"/>
                </a:solidFill>
                <a:latin typeface="Outfit" pitchFamily="2" charset="0"/>
              </a:rPr>
              <a:t>: </a:t>
            </a:r>
            <a:r>
              <a:rPr lang="en-US" sz="2400" dirty="0">
                <a:solidFill>
                  <a:prstClr val="white"/>
                </a:solidFill>
                <a:latin typeface="Outfit" pitchFamily="2" charset="0"/>
              </a:rPr>
              <a:t>level of processing to learn and represent features the data</a:t>
            </a:r>
            <a:endParaRPr kumimoji="0" lang="en-US" sz="2400" i="0" u="none" strike="noStrike" kern="1200" cap="none" spc="0" normalizeH="0" baseline="0" noProof="0" dirty="0">
              <a:ln>
                <a:noFill/>
              </a:ln>
              <a:solidFill>
                <a:prstClr val="white"/>
              </a:solidFill>
              <a:effectLst/>
              <a:uLnTx/>
              <a:uFillTx/>
              <a:latin typeface="Outfit" pitchFamily="2" charset="0"/>
              <a:ea typeface="+mn-ea"/>
              <a:cs typeface="+mn-cs"/>
            </a:endParaRPr>
          </a:p>
        </p:txBody>
      </p:sp>
    </p:spTree>
    <p:extLst>
      <p:ext uri="{BB962C8B-B14F-4D97-AF65-F5344CB8AC3E}">
        <p14:creationId xmlns:p14="http://schemas.microsoft.com/office/powerpoint/2010/main" val="1433821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18"/>
                                        </p:tgtEl>
                                        <p:attrNameLst>
                                          <p:attrName>style.visibility</p:attrName>
                                        </p:attrNameLst>
                                      </p:cBhvr>
                                      <p:to>
                                        <p:strVal val="visible"/>
                                      </p:to>
                                    </p:set>
                                    <p:animEffect transition="in" filter="fade">
                                      <p:cBhvr>
                                        <p:cTn id="51" dur="500"/>
                                        <p:tgtEl>
                                          <p:spTgt spid="2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8" grpId="0"/>
      <p:bldP spid="30" grpId="0"/>
      <p:bldP spid="34" grpId="0"/>
      <p:bldP spid="35" grpId="0"/>
      <p:bldP spid="36" grpId="0"/>
      <p:bldP spid="37" grpId="0"/>
      <p:bldP spid="40" grpId="0"/>
      <p:bldP spid="41" grpId="0"/>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B625DBC3-9AE3-AA11-466B-0856C1FAC607}"/>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E64F3887-7A65-8466-3051-7120DA317C01}"/>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1 -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DeepTRUTH</a:t>
            </a: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 Model</a:t>
            </a:r>
          </a:p>
        </p:txBody>
      </p:sp>
      <p:sp>
        <p:nvSpPr>
          <p:cNvPr id="16" name="TextBox 15">
            <a:extLst>
              <a:ext uri="{FF2B5EF4-FFF2-40B4-BE49-F238E27FC236}">
                <a16:creationId xmlns:a16="http://schemas.microsoft.com/office/drawing/2014/main" id="{FBD14376-818A-9210-5FD5-6477C73884A1}"/>
              </a:ext>
            </a:extLst>
          </p:cNvPr>
          <p:cNvSpPr txBox="1"/>
          <p:nvPr/>
        </p:nvSpPr>
        <p:spPr>
          <a:xfrm>
            <a:off x="1462444" y="1104185"/>
            <a:ext cx="941129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rPr>
              <a:t>The dataset is split into 3 parts</a:t>
            </a:r>
            <a:r>
              <a:rPr lang="en-US" sz="2400" b="1" dirty="0">
                <a:solidFill>
                  <a:prstClr val="white"/>
                </a:solidFill>
                <a:latin typeface="Outfit" pitchFamily="2" charset="0"/>
              </a:rPr>
              <a:t>, when model is trained and each subsection is tested on </a:t>
            </a:r>
            <a:endParaRPr kumimoji="0" lang="en-US" sz="2400" b="1" i="0" u="none" strike="noStrike" kern="1200" cap="none" spc="0" normalizeH="0" baseline="0" noProof="0" dirty="0">
              <a:ln>
                <a:noFill/>
              </a:ln>
              <a:solidFill>
                <a:prstClr val="white"/>
              </a:solidFill>
              <a:effectLst/>
              <a:uLnTx/>
              <a:uFillTx/>
              <a:latin typeface="Outfit" pitchFamily="2" charset="0"/>
            </a:endParaRPr>
          </a:p>
        </p:txBody>
      </p:sp>
      <p:graphicFrame>
        <p:nvGraphicFramePr>
          <p:cNvPr id="41" name="Table 40">
            <a:extLst>
              <a:ext uri="{FF2B5EF4-FFF2-40B4-BE49-F238E27FC236}">
                <a16:creationId xmlns:a16="http://schemas.microsoft.com/office/drawing/2014/main" id="{6211C25C-E7FE-33B0-7D86-CBD52C7AE833}"/>
              </a:ext>
            </a:extLst>
          </p:cNvPr>
          <p:cNvGraphicFramePr>
            <a:graphicFrameLocks noGrp="1"/>
          </p:cNvGraphicFramePr>
          <p:nvPr>
            <p:extLst>
              <p:ext uri="{D42A27DB-BD31-4B8C-83A1-F6EECF244321}">
                <p14:modId xmlns:p14="http://schemas.microsoft.com/office/powerpoint/2010/main" val="4064478387"/>
              </p:ext>
            </p:extLst>
          </p:nvPr>
        </p:nvGraphicFramePr>
        <p:xfrm>
          <a:off x="970450" y="3490302"/>
          <a:ext cx="10251099" cy="2879661"/>
        </p:xfrm>
        <a:graphic>
          <a:graphicData uri="http://schemas.openxmlformats.org/drawingml/2006/table">
            <a:tbl>
              <a:tblPr/>
              <a:tblGrid>
                <a:gridCol w="1423228">
                  <a:extLst>
                    <a:ext uri="{9D8B030D-6E8A-4147-A177-3AD203B41FA5}">
                      <a16:colId xmlns:a16="http://schemas.microsoft.com/office/drawing/2014/main" val="1663191982"/>
                    </a:ext>
                  </a:extLst>
                </a:gridCol>
                <a:gridCol w="1801416">
                  <a:extLst>
                    <a:ext uri="{9D8B030D-6E8A-4147-A177-3AD203B41FA5}">
                      <a16:colId xmlns:a16="http://schemas.microsoft.com/office/drawing/2014/main" val="4075371243"/>
                    </a:ext>
                  </a:extLst>
                </a:gridCol>
                <a:gridCol w="1323306">
                  <a:extLst>
                    <a:ext uri="{9D8B030D-6E8A-4147-A177-3AD203B41FA5}">
                      <a16:colId xmlns:a16="http://schemas.microsoft.com/office/drawing/2014/main" val="2147008363"/>
                    </a:ext>
                  </a:extLst>
                </a:gridCol>
                <a:gridCol w="1325455">
                  <a:extLst>
                    <a:ext uri="{9D8B030D-6E8A-4147-A177-3AD203B41FA5}">
                      <a16:colId xmlns:a16="http://schemas.microsoft.com/office/drawing/2014/main" val="1784433470"/>
                    </a:ext>
                  </a:extLst>
                </a:gridCol>
                <a:gridCol w="1314647">
                  <a:extLst>
                    <a:ext uri="{9D8B030D-6E8A-4147-A177-3AD203B41FA5}">
                      <a16:colId xmlns:a16="http://schemas.microsoft.com/office/drawing/2014/main" val="1688936080"/>
                    </a:ext>
                  </a:extLst>
                </a:gridCol>
                <a:gridCol w="1172422">
                  <a:extLst>
                    <a:ext uri="{9D8B030D-6E8A-4147-A177-3AD203B41FA5}">
                      <a16:colId xmlns:a16="http://schemas.microsoft.com/office/drawing/2014/main" val="49550120"/>
                    </a:ext>
                  </a:extLst>
                </a:gridCol>
                <a:gridCol w="944663">
                  <a:extLst>
                    <a:ext uri="{9D8B030D-6E8A-4147-A177-3AD203B41FA5}">
                      <a16:colId xmlns:a16="http://schemas.microsoft.com/office/drawing/2014/main" val="1610625993"/>
                    </a:ext>
                  </a:extLst>
                </a:gridCol>
                <a:gridCol w="945962">
                  <a:extLst>
                    <a:ext uri="{9D8B030D-6E8A-4147-A177-3AD203B41FA5}">
                      <a16:colId xmlns:a16="http://schemas.microsoft.com/office/drawing/2014/main" val="1691254755"/>
                    </a:ext>
                  </a:extLst>
                </a:gridCol>
              </a:tblGrid>
              <a:tr h="472014">
                <a:tc rowSpan="2">
                  <a:txBody>
                    <a:bodyPr/>
                    <a:lstStyle/>
                    <a:p>
                      <a:pPr algn="ctr" fontAlgn="b">
                        <a:buNone/>
                      </a:pPr>
                      <a:r>
                        <a:rPr lang="en-US" sz="1800" b="1" i="0" u="none" strike="noStrike" dirty="0">
                          <a:solidFill>
                            <a:srgbClr val="000000"/>
                          </a:solidFill>
                          <a:effectLst/>
                          <a:latin typeface="Outfit" pitchFamily="2" charset="0"/>
                        </a:rPr>
                        <a:t>Model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rowSpan="2">
                  <a:txBody>
                    <a:bodyPr/>
                    <a:lstStyle/>
                    <a:p>
                      <a:pPr algn="ctr" fontAlgn="b">
                        <a:buNone/>
                      </a:pPr>
                      <a:r>
                        <a:rPr lang="en-US" sz="1800" b="1" i="0" u="none" strike="noStrike" dirty="0">
                          <a:solidFill>
                            <a:srgbClr val="000000"/>
                          </a:solidFill>
                          <a:effectLst/>
                          <a:latin typeface="Outfit" pitchFamily="2" charset="0"/>
                        </a:rPr>
                        <a:t> Dataset</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gridSpan="4">
                  <a:txBody>
                    <a:bodyPr/>
                    <a:lstStyle/>
                    <a:p>
                      <a:pPr algn="ctr" fontAlgn="b">
                        <a:buNone/>
                      </a:pPr>
                      <a:r>
                        <a:rPr lang="en-US" sz="1800" b="1" i="0" u="none" strike="noStrike" dirty="0">
                          <a:solidFill>
                            <a:srgbClr val="000000"/>
                          </a:solidFill>
                          <a:effectLst/>
                          <a:latin typeface="Outfit" pitchFamily="2" charset="0"/>
                        </a:rPr>
                        <a:t>Metrics</a:t>
                      </a:r>
                    </a:p>
                  </a:txBody>
                  <a:tcPr marL="3641" marR="3641" marT="3641"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gridSpan="2">
                  <a:txBody>
                    <a:bodyPr/>
                    <a:lstStyle/>
                    <a:p>
                      <a:pPr algn="ctr" fontAlgn="b">
                        <a:buNone/>
                      </a:pPr>
                      <a:r>
                        <a:rPr lang="en-US" sz="1800" b="1" i="0" u="none" strike="noStrike" dirty="0">
                          <a:solidFill>
                            <a:srgbClr val="000000"/>
                          </a:solidFill>
                          <a:effectLst/>
                          <a:latin typeface="Outfit" pitchFamily="2" charset="0"/>
                        </a:rPr>
                        <a:t>Confusion Matrix</a:t>
                      </a:r>
                    </a:p>
                  </a:txBody>
                  <a:tcPr marL="3641" marR="3641" marT="3641"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hMerge="1">
                  <a:txBody>
                    <a:bodyPr/>
                    <a:lstStyle/>
                    <a:p>
                      <a:endParaRPr lang="en-US"/>
                    </a:p>
                  </a:txBody>
                  <a:tcPr/>
                </a:tc>
                <a:extLst>
                  <a:ext uri="{0D108BD9-81ED-4DB2-BD59-A6C34878D82A}">
                    <a16:rowId xmlns:a16="http://schemas.microsoft.com/office/drawing/2014/main" val="1966650932"/>
                  </a:ext>
                </a:extLst>
              </a:tr>
              <a:tr h="392936">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Accuracy</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Precision</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Recall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F1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R (0)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F (1)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47695381"/>
                  </a:ext>
                </a:extLst>
              </a:tr>
              <a:tr h="347350">
                <a:tc rowSpan="6">
                  <a:txBody>
                    <a:bodyPr/>
                    <a:lstStyle/>
                    <a:p>
                      <a:pPr algn="ctr" fontAlgn="ctr">
                        <a:buNone/>
                      </a:pPr>
                      <a:r>
                        <a:rPr lang="en-US" sz="1800" b="1" i="0" u="none" strike="noStrike" dirty="0" err="1">
                          <a:solidFill>
                            <a:srgbClr val="000000"/>
                          </a:solidFill>
                          <a:effectLst/>
                          <a:latin typeface="Outfit" pitchFamily="2" charset="0"/>
                        </a:rPr>
                        <a:t>DeepTRUTH</a:t>
                      </a:r>
                      <a:endParaRPr lang="en-US" sz="1800" b="1" i="0" u="none" strike="noStrike" dirty="0">
                        <a:solidFill>
                          <a:srgbClr val="000000"/>
                        </a:solidFill>
                        <a:effectLst/>
                        <a:latin typeface="Outfit" pitchFamily="2" charset="0"/>
                      </a:endParaRP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buNone/>
                      </a:pPr>
                      <a:r>
                        <a:rPr lang="en-US" sz="1800" b="0" i="0" u="none" strike="noStrike" dirty="0">
                          <a:solidFill>
                            <a:srgbClr val="000000"/>
                          </a:solidFill>
                          <a:effectLst/>
                          <a:latin typeface="Outfit" pitchFamily="2" charset="0"/>
                        </a:rPr>
                        <a:t>Train</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98.54%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99.46%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97.97%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98.71%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fontAlgn="b">
                        <a:buNone/>
                      </a:pPr>
                      <a:r>
                        <a:rPr lang="en-US" sz="1800" b="0" i="0" u="none" strike="noStrike" dirty="0">
                          <a:solidFill>
                            <a:srgbClr val="000000"/>
                          </a:solidFill>
                          <a:effectLst/>
                          <a:latin typeface="Outfit" pitchFamily="2" charset="0"/>
                        </a:rPr>
                        <a:t>84548</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b">
                        <a:buNone/>
                      </a:pPr>
                      <a:r>
                        <a:rPr lang="en-US" sz="1800" b="0" i="0" u="none" strike="noStrike" dirty="0">
                          <a:solidFill>
                            <a:srgbClr val="000000"/>
                          </a:solidFill>
                          <a:effectLst/>
                          <a:latin typeface="Outfit" pitchFamily="2" charset="0"/>
                        </a:rPr>
                        <a:t>458</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241164005"/>
                  </a:ext>
                </a:extLst>
              </a:tr>
              <a:tr h="3473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1749</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b">
                        <a:buNone/>
                      </a:pPr>
                      <a:r>
                        <a:rPr lang="en-US" sz="1800" b="0" i="0" u="none" strike="noStrike" dirty="0">
                          <a:solidFill>
                            <a:srgbClr val="000000"/>
                          </a:solidFill>
                          <a:effectLst/>
                          <a:latin typeface="Outfit" pitchFamily="2" charset="0"/>
                        </a:rPr>
                        <a:t>64111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318602183"/>
                  </a:ext>
                </a:extLst>
              </a:tr>
              <a:tr h="347350">
                <a:tc vMerge="1">
                  <a:txBody>
                    <a:bodyPr/>
                    <a:lstStyle/>
                    <a:p>
                      <a:endParaRPr lang="en-US"/>
                    </a:p>
                  </a:txBody>
                  <a:tcPr/>
                </a:tc>
                <a:tc rowSpan="2">
                  <a:txBody>
                    <a:bodyPr/>
                    <a:lstStyle/>
                    <a:p>
                      <a:pPr algn="ctr" fontAlgn="ctr">
                        <a:buNone/>
                      </a:pPr>
                      <a:r>
                        <a:rPr lang="en-US" sz="1800" b="0" i="0" u="none" strike="noStrike" dirty="0">
                          <a:solidFill>
                            <a:srgbClr val="000000"/>
                          </a:solidFill>
                          <a:effectLst/>
                          <a:latin typeface="Outfit" pitchFamily="2" charset="0"/>
                        </a:rPr>
                        <a:t>Development </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96.41%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95.01%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96.46%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95.73%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b">
                        <a:buNone/>
                      </a:pPr>
                      <a:r>
                        <a:rPr lang="en-US" sz="1800" b="0" i="0" u="none" strike="noStrike">
                          <a:solidFill>
                            <a:srgbClr val="000000"/>
                          </a:solidFill>
                          <a:effectLst/>
                          <a:latin typeface="Outfit" pitchFamily="2" charset="0"/>
                        </a:rPr>
                        <a:t>19997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sz="1800" b="0" i="0" u="none" strike="noStrike" dirty="0">
                          <a:solidFill>
                            <a:srgbClr val="000000"/>
                          </a:solidFill>
                          <a:effectLst/>
                          <a:latin typeface="Outfit" pitchFamily="2" charset="0"/>
                        </a:rPr>
                        <a:t>1051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18675813"/>
                  </a:ext>
                </a:extLst>
              </a:tr>
              <a:tr h="3473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733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sz="1800" b="0" i="0" u="none" strike="noStrike" dirty="0">
                          <a:solidFill>
                            <a:srgbClr val="000000"/>
                          </a:solidFill>
                          <a:effectLst/>
                          <a:latin typeface="Outfit" pitchFamily="2" charset="0"/>
                        </a:rPr>
                        <a:t>27937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2654752605"/>
                  </a:ext>
                </a:extLst>
              </a:tr>
              <a:tr h="347350">
                <a:tc vMerge="1">
                  <a:txBody>
                    <a:bodyPr/>
                    <a:lstStyle/>
                    <a:p>
                      <a:endParaRPr lang="en-US"/>
                    </a:p>
                  </a:txBody>
                  <a:tcPr/>
                </a:tc>
                <a:tc rowSpan="2">
                  <a:txBody>
                    <a:bodyPr/>
                    <a:lstStyle/>
                    <a:p>
                      <a:pPr algn="ctr" fontAlgn="ctr">
                        <a:buNone/>
                      </a:pPr>
                      <a:r>
                        <a:rPr lang="en-US" sz="1800" b="0" i="0" u="none" strike="noStrike" dirty="0">
                          <a:solidFill>
                            <a:srgbClr val="000000"/>
                          </a:solidFill>
                          <a:effectLst/>
                          <a:latin typeface="Outfit" pitchFamily="2" charset="0"/>
                        </a:rPr>
                        <a:t>Evaluate </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94.44%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89.84%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92.13%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90.97%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buNone/>
                      </a:pPr>
                      <a:r>
                        <a:rPr lang="en-US" sz="1800" b="0" i="0" u="none" strike="noStrike" dirty="0">
                          <a:solidFill>
                            <a:srgbClr val="000000"/>
                          </a:solidFill>
                          <a:effectLst/>
                          <a:latin typeface="Outfit" pitchFamily="2" charset="0"/>
                        </a:rPr>
                        <a:t>4296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fontAlgn="b">
                        <a:buNone/>
                      </a:pPr>
                      <a:r>
                        <a:rPr lang="en-US" sz="1800" b="0" i="0" u="none" strike="noStrike" dirty="0">
                          <a:solidFill>
                            <a:srgbClr val="000000"/>
                          </a:solidFill>
                          <a:effectLst/>
                          <a:latin typeface="Outfit" pitchFamily="2" charset="0"/>
                        </a:rPr>
                        <a:t>486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048624643"/>
                  </a:ext>
                </a:extLst>
              </a:tr>
              <a:tr h="21008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367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fontAlgn="b">
                        <a:buNone/>
                      </a:pPr>
                      <a:r>
                        <a:rPr lang="en-US" sz="1800" b="0" i="0" u="none" strike="noStrike" dirty="0">
                          <a:solidFill>
                            <a:srgbClr val="000000"/>
                          </a:solidFill>
                          <a:effectLst/>
                          <a:latin typeface="Outfit" pitchFamily="2" charset="0"/>
                        </a:rPr>
                        <a:t>10196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160245487"/>
                  </a:ext>
                </a:extLst>
              </a:tr>
            </a:tbl>
          </a:graphicData>
        </a:graphic>
      </p:graphicFrame>
      <p:grpSp>
        <p:nvGrpSpPr>
          <p:cNvPr id="42" name="Group 41">
            <a:extLst>
              <a:ext uri="{FF2B5EF4-FFF2-40B4-BE49-F238E27FC236}">
                <a16:creationId xmlns:a16="http://schemas.microsoft.com/office/drawing/2014/main" id="{DE3DE0C6-B757-19E2-E62E-B9855165EE98}"/>
              </a:ext>
            </a:extLst>
          </p:cNvPr>
          <p:cNvGrpSpPr/>
          <p:nvPr/>
        </p:nvGrpSpPr>
        <p:grpSpPr>
          <a:xfrm>
            <a:off x="871968" y="2012594"/>
            <a:ext cx="3128711" cy="1108489"/>
            <a:chOff x="847171" y="2111109"/>
            <a:chExt cx="3128711" cy="1108489"/>
          </a:xfrm>
        </p:grpSpPr>
        <p:pic>
          <p:nvPicPr>
            <p:cNvPr id="43" name="Picture 42">
              <a:extLst>
                <a:ext uri="{FF2B5EF4-FFF2-40B4-BE49-F238E27FC236}">
                  <a16:creationId xmlns:a16="http://schemas.microsoft.com/office/drawing/2014/main" id="{A2FE6E78-F142-1897-3312-13EC8E4BAD5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47171" y="2248701"/>
              <a:ext cx="829676" cy="829676"/>
            </a:xfrm>
            <a:prstGeom prst="rect">
              <a:avLst/>
            </a:prstGeom>
          </p:spPr>
        </p:pic>
        <p:sp>
          <p:nvSpPr>
            <p:cNvPr id="44" name="TextBox 43">
              <a:extLst>
                <a:ext uri="{FF2B5EF4-FFF2-40B4-BE49-F238E27FC236}">
                  <a16:creationId xmlns:a16="http://schemas.microsoft.com/office/drawing/2014/main" id="{0B26B19D-C07D-DB8F-13B4-D24CF5D6569F}"/>
                </a:ext>
              </a:extLst>
            </p:cNvPr>
            <p:cNvSpPr txBox="1"/>
            <p:nvPr/>
          </p:nvSpPr>
          <p:spPr>
            <a:xfrm>
              <a:off x="1770168" y="2111109"/>
              <a:ext cx="1697164"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Training</a:t>
              </a:r>
            </a:p>
          </p:txBody>
        </p:sp>
        <p:sp>
          <p:nvSpPr>
            <p:cNvPr id="45" name="TextBox 44">
              <a:extLst>
                <a:ext uri="{FF2B5EF4-FFF2-40B4-BE49-F238E27FC236}">
                  <a16:creationId xmlns:a16="http://schemas.microsoft.com/office/drawing/2014/main" id="{FF0246D4-F9FA-ACAF-94AD-0A902E088570}"/>
                </a:ext>
              </a:extLst>
            </p:cNvPr>
            <p:cNvSpPr txBox="1"/>
            <p:nvPr/>
          </p:nvSpPr>
          <p:spPr>
            <a:xfrm>
              <a:off x="1727112" y="2511712"/>
              <a:ext cx="224877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Used to teach </a:t>
              </a:r>
              <a:r>
                <a:rPr lang="en-US" sz="2000" dirty="0">
                  <a:solidFill>
                    <a:prstClr val="white"/>
                  </a:solidFill>
                  <a:latin typeface="Outfit" pitchFamily="2" charset="0"/>
                </a:rPr>
                <a:t>a model</a:t>
              </a: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 patterns </a:t>
              </a:r>
            </a:p>
          </p:txBody>
        </p:sp>
      </p:grpSp>
      <p:grpSp>
        <p:nvGrpSpPr>
          <p:cNvPr id="46" name="Group 45">
            <a:extLst>
              <a:ext uri="{FF2B5EF4-FFF2-40B4-BE49-F238E27FC236}">
                <a16:creationId xmlns:a16="http://schemas.microsoft.com/office/drawing/2014/main" id="{9E281BA1-5684-2FBA-9E45-ECC303A8A803}"/>
              </a:ext>
            </a:extLst>
          </p:cNvPr>
          <p:cNvGrpSpPr/>
          <p:nvPr/>
        </p:nvGrpSpPr>
        <p:grpSpPr>
          <a:xfrm>
            <a:off x="3864463" y="2040697"/>
            <a:ext cx="3828634" cy="1128513"/>
            <a:chOff x="4421512" y="1905511"/>
            <a:chExt cx="3828634" cy="1128513"/>
          </a:xfrm>
        </p:grpSpPr>
        <p:sp>
          <p:nvSpPr>
            <p:cNvPr id="47" name="TextBox 46">
              <a:extLst>
                <a:ext uri="{FF2B5EF4-FFF2-40B4-BE49-F238E27FC236}">
                  <a16:creationId xmlns:a16="http://schemas.microsoft.com/office/drawing/2014/main" id="{4DC025D4-1738-EB8A-0BC8-EF15EEF71ABF}"/>
                </a:ext>
              </a:extLst>
            </p:cNvPr>
            <p:cNvSpPr txBox="1"/>
            <p:nvPr/>
          </p:nvSpPr>
          <p:spPr>
            <a:xfrm>
              <a:off x="5311090" y="1905511"/>
              <a:ext cx="2233388" cy="461665"/>
            </a:xfrm>
            <a:prstGeom prst="rect">
              <a:avLst/>
            </a:prstGeom>
            <a:noFill/>
          </p:spPr>
          <p:txBody>
            <a:bodyPr wrap="square">
              <a:spAutoFit/>
            </a:bodyPr>
            <a:lstStyle/>
            <a:p>
              <a:pPr lvl="0">
                <a:defRPr/>
              </a:pPr>
              <a:r>
                <a:rPr lang="en-US" sz="2400" b="1" dirty="0">
                  <a:solidFill>
                    <a:schemeClr val="bg1"/>
                  </a:solidFill>
                  <a:latin typeface="Outfit" pitchFamily="2" charset="0"/>
                </a:rPr>
                <a:t>Development</a:t>
              </a:r>
            </a:p>
          </p:txBody>
        </p:sp>
        <p:sp>
          <p:nvSpPr>
            <p:cNvPr id="48" name="TextBox 47">
              <a:extLst>
                <a:ext uri="{FF2B5EF4-FFF2-40B4-BE49-F238E27FC236}">
                  <a16:creationId xmlns:a16="http://schemas.microsoft.com/office/drawing/2014/main" id="{F1755584-9BB7-37F5-4479-C70D5F49FDA5}"/>
                </a:ext>
              </a:extLst>
            </p:cNvPr>
            <p:cNvSpPr txBox="1"/>
            <p:nvPr/>
          </p:nvSpPr>
          <p:spPr>
            <a:xfrm>
              <a:off x="5328162" y="2326138"/>
              <a:ext cx="2921984" cy="707886"/>
            </a:xfrm>
            <a:prstGeom prst="rect">
              <a:avLst/>
            </a:prstGeom>
            <a:noFill/>
          </p:spPr>
          <p:txBody>
            <a:bodyPr wrap="square">
              <a:spAutoFit/>
            </a:bodyPr>
            <a:lstStyle/>
            <a:p>
              <a:pPr lvl="0">
                <a:defRPr/>
              </a:pPr>
              <a:r>
                <a:rPr lang="en-US" sz="2000" dirty="0">
                  <a:solidFill>
                    <a:prstClr val="white"/>
                  </a:solidFill>
                  <a:latin typeface="Outfit" pitchFamily="2" charset="0"/>
                </a:rPr>
                <a:t>Used to fine tune model to prevent overfitting</a:t>
              </a:r>
            </a:p>
          </p:txBody>
        </p:sp>
        <p:pic>
          <p:nvPicPr>
            <p:cNvPr id="49" name="Picture 48">
              <a:extLst>
                <a:ext uri="{FF2B5EF4-FFF2-40B4-BE49-F238E27FC236}">
                  <a16:creationId xmlns:a16="http://schemas.microsoft.com/office/drawing/2014/main" id="{A24C68AB-3422-A113-39B4-359C9BFD1DC7}"/>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421512" y="2087690"/>
              <a:ext cx="805896" cy="805896"/>
            </a:xfrm>
            <a:prstGeom prst="rect">
              <a:avLst/>
            </a:prstGeom>
          </p:spPr>
        </p:pic>
      </p:grpSp>
      <p:grpSp>
        <p:nvGrpSpPr>
          <p:cNvPr id="50" name="Group 49">
            <a:extLst>
              <a:ext uri="{FF2B5EF4-FFF2-40B4-BE49-F238E27FC236}">
                <a16:creationId xmlns:a16="http://schemas.microsoft.com/office/drawing/2014/main" id="{DB48BE7A-1E18-D6DC-B80F-B062D19BF050}"/>
              </a:ext>
            </a:extLst>
          </p:cNvPr>
          <p:cNvGrpSpPr/>
          <p:nvPr/>
        </p:nvGrpSpPr>
        <p:grpSpPr>
          <a:xfrm>
            <a:off x="7735574" y="2040697"/>
            <a:ext cx="3876854" cy="1097742"/>
            <a:chOff x="8216120" y="1995349"/>
            <a:chExt cx="3876854" cy="1097742"/>
          </a:xfrm>
        </p:grpSpPr>
        <p:sp>
          <p:nvSpPr>
            <p:cNvPr id="51" name="TextBox 50">
              <a:extLst>
                <a:ext uri="{FF2B5EF4-FFF2-40B4-BE49-F238E27FC236}">
                  <a16:creationId xmlns:a16="http://schemas.microsoft.com/office/drawing/2014/main" id="{D0CCEA8E-5964-1265-F087-04D0CBD8752D}"/>
                </a:ext>
              </a:extLst>
            </p:cNvPr>
            <p:cNvSpPr txBox="1"/>
            <p:nvPr/>
          </p:nvSpPr>
          <p:spPr>
            <a:xfrm>
              <a:off x="9106224" y="1995349"/>
              <a:ext cx="2233388" cy="461665"/>
            </a:xfrm>
            <a:prstGeom prst="rect">
              <a:avLst/>
            </a:prstGeom>
            <a:noFill/>
          </p:spPr>
          <p:txBody>
            <a:bodyPr wrap="square">
              <a:spAutoFit/>
            </a:bodyPr>
            <a:lstStyle/>
            <a:p>
              <a:pPr lvl="0">
                <a:defRPr/>
              </a:pPr>
              <a:r>
                <a:rPr lang="en-US" sz="2400" b="1" dirty="0">
                  <a:solidFill>
                    <a:prstClr val="white"/>
                  </a:solidFill>
                  <a:latin typeface="Outfit" pitchFamily="2" charset="0"/>
                </a:rPr>
                <a:t>Evaluation</a:t>
              </a:r>
            </a:p>
          </p:txBody>
        </p:sp>
        <p:sp>
          <p:nvSpPr>
            <p:cNvPr id="52" name="TextBox 51">
              <a:extLst>
                <a:ext uri="{FF2B5EF4-FFF2-40B4-BE49-F238E27FC236}">
                  <a16:creationId xmlns:a16="http://schemas.microsoft.com/office/drawing/2014/main" id="{E2049B04-5436-099E-67EE-8AA0D5099D6B}"/>
                </a:ext>
              </a:extLst>
            </p:cNvPr>
            <p:cNvSpPr txBox="1"/>
            <p:nvPr/>
          </p:nvSpPr>
          <p:spPr>
            <a:xfrm>
              <a:off x="9154214" y="2385205"/>
              <a:ext cx="2938760" cy="707886"/>
            </a:xfrm>
            <a:prstGeom prst="rect">
              <a:avLst/>
            </a:prstGeom>
            <a:noFill/>
          </p:spPr>
          <p:txBody>
            <a:bodyPr wrap="square">
              <a:spAutoFit/>
            </a:bodyPr>
            <a:lstStyle/>
            <a:p>
              <a:pPr lvl="0">
                <a:defRPr/>
              </a:pPr>
              <a:r>
                <a:rPr lang="en-US" sz="2000" dirty="0">
                  <a:solidFill>
                    <a:prstClr val="white"/>
                  </a:solidFill>
                  <a:latin typeface="Outfit" pitchFamily="2" charset="0"/>
                </a:rPr>
                <a:t>Used to assess a model's performance metrics</a:t>
              </a:r>
            </a:p>
          </p:txBody>
        </p:sp>
        <p:pic>
          <p:nvPicPr>
            <p:cNvPr id="53" name="Picture 52">
              <a:extLst>
                <a:ext uri="{FF2B5EF4-FFF2-40B4-BE49-F238E27FC236}">
                  <a16:creationId xmlns:a16="http://schemas.microsoft.com/office/drawing/2014/main" id="{80F7E15E-8871-8031-99BC-9B8C00F45EC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8216120" y="2049482"/>
              <a:ext cx="938094" cy="938094"/>
            </a:xfrm>
            <a:prstGeom prst="rect">
              <a:avLst/>
            </a:prstGeom>
          </p:spPr>
        </p:pic>
      </p:grpSp>
    </p:spTree>
    <p:extLst>
      <p:ext uri="{BB962C8B-B14F-4D97-AF65-F5344CB8AC3E}">
        <p14:creationId xmlns:p14="http://schemas.microsoft.com/office/powerpoint/2010/main" val="109412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8BB908CC-F4A5-38B1-071E-DD1C31B4D06C}"/>
            </a:ext>
          </a:extLst>
        </p:cNvPr>
        <p:cNvGrpSpPr/>
        <p:nvPr/>
      </p:nvGrpSpPr>
      <p:grpSpPr>
        <a:xfrm>
          <a:off x="0" y="0"/>
          <a:ext cx="0" cy="0"/>
          <a:chOff x="0" y="0"/>
          <a:chExt cx="0" cy="0"/>
        </a:xfrm>
      </p:grpSpPr>
      <p:sp>
        <p:nvSpPr>
          <p:cNvPr id="2071" name="TextBox 2070">
            <a:extLst>
              <a:ext uri="{FF2B5EF4-FFF2-40B4-BE49-F238E27FC236}">
                <a16:creationId xmlns:a16="http://schemas.microsoft.com/office/drawing/2014/main" id="{CB43E6DD-6DEA-D5F3-949B-F2FA7CF712FD}"/>
              </a:ext>
            </a:extLst>
          </p:cNvPr>
          <p:cNvSpPr txBox="1"/>
          <p:nvPr/>
        </p:nvSpPr>
        <p:spPr>
          <a:xfrm>
            <a:off x="1263236" y="1030885"/>
            <a:ext cx="96333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rPr>
              <a:t>Within the development of a model </a:t>
            </a:r>
            <a:r>
              <a:rPr lang="en-US" sz="2400" dirty="0">
                <a:solidFill>
                  <a:prstClr val="white"/>
                </a:solidFill>
                <a:latin typeface="Outfit" pitchFamily="2" charset="0"/>
              </a:rPr>
              <a:t>there are parameters that determine its performance</a:t>
            </a:r>
          </a:p>
          <a:p>
            <a:pPr lvl="0" algn="ctr"/>
            <a:r>
              <a:rPr lang="en-US" sz="2400" b="1" dirty="0">
                <a:solidFill>
                  <a:prstClr val="white"/>
                </a:solidFill>
                <a:latin typeface="Outfit" pitchFamily="2" charset="0"/>
              </a:rPr>
              <a:t>Depth  - Resolution - Width</a:t>
            </a:r>
            <a:endParaRPr kumimoji="0" lang="en-US" sz="2400" b="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15" name="TextBox 16">
            <a:extLst>
              <a:ext uri="{FF2B5EF4-FFF2-40B4-BE49-F238E27FC236}">
                <a16:creationId xmlns:a16="http://schemas.microsoft.com/office/drawing/2014/main" id="{ED095391-371E-BFD9-1931-554A9FDF885E}"/>
              </a:ext>
            </a:extLst>
          </p:cNvPr>
          <p:cNvSpPr txBox="1"/>
          <p:nvPr/>
        </p:nvSpPr>
        <p:spPr>
          <a:xfrm>
            <a:off x="685799" y="69850"/>
            <a:ext cx="11034327" cy="1032975"/>
          </a:xfrm>
          <a:prstGeom prst="rect">
            <a:avLst/>
          </a:prstGeom>
        </p:spPr>
        <p:txBody>
          <a:bodyPr wrap="square" lIns="0" tIns="0" rIns="0" bIns="0" rtlCol="0" anchor="t">
            <a:spAutoFit/>
          </a:bodyPr>
          <a:lstStyle/>
          <a:p>
            <a:pPr lvl="0" algn="ctr" defTabSz="609630">
              <a:lnSpc>
                <a:spcPts val="9112"/>
              </a:lnSpc>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2 -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EfficientNet</a:t>
            </a:r>
            <a:endPar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nvGrpSpPr>
          <p:cNvPr id="13" name="Group 12">
            <a:extLst>
              <a:ext uri="{FF2B5EF4-FFF2-40B4-BE49-F238E27FC236}">
                <a16:creationId xmlns:a16="http://schemas.microsoft.com/office/drawing/2014/main" id="{AA6D894F-0B11-C991-0719-CAA4DB399E30}"/>
              </a:ext>
            </a:extLst>
          </p:cNvPr>
          <p:cNvGrpSpPr/>
          <p:nvPr/>
        </p:nvGrpSpPr>
        <p:grpSpPr>
          <a:xfrm>
            <a:off x="701982" y="5105875"/>
            <a:ext cx="10879017" cy="1251125"/>
            <a:chOff x="701982" y="5232063"/>
            <a:chExt cx="10879017" cy="1251125"/>
          </a:xfrm>
        </p:grpSpPr>
        <p:sp>
          <p:nvSpPr>
            <p:cNvPr id="37" name="TextBox 36">
              <a:extLst>
                <a:ext uri="{FF2B5EF4-FFF2-40B4-BE49-F238E27FC236}">
                  <a16:creationId xmlns:a16="http://schemas.microsoft.com/office/drawing/2014/main" id="{5228B31C-0AE9-618F-3ACC-6031DC2B13FE}"/>
                </a:ext>
              </a:extLst>
            </p:cNvPr>
            <p:cNvSpPr txBox="1"/>
            <p:nvPr/>
          </p:nvSpPr>
          <p:spPr>
            <a:xfrm flipH="1">
              <a:off x="701982" y="5959968"/>
              <a:ext cx="1315309" cy="523220"/>
            </a:xfrm>
            <a:prstGeom prst="rect">
              <a:avLst/>
            </a:prstGeom>
            <a:noFill/>
          </p:spPr>
          <p:txBody>
            <a:bodyPr wrap="square" rtlCol="0">
              <a:spAutoFit/>
            </a:bodyPr>
            <a:lstStyle/>
            <a:p>
              <a:pPr algn="ctr"/>
              <a:r>
                <a:rPr lang="en-US" sz="2800" b="1" dirty="0">
                  <a:solidFill>
                    <a:prstClr val="white"/>
                  </a:solidFill>
                  <a:latin typeface="Outfit" pitchFamily="2" charset="0"/>
                </a:rPr>
                <a:t>Width</a:t>
              </a:r>
            </a:p>
          </p:txBody>
        </p:sp>
        <p:pic>
          <p:nvPicPr>
            <p:cNvPr id="6" name="Picture 5">
              <a:extLst>
                <a:ext uri="{FF2B5EF4-FFF2-40B4-BE49-F238E27FC236}">
                  <a16:creationId xmlns:a16="http://schemas.microsoft.com/office/drawing/2014/main" id="{F9CE2693-2A4E-E82D-BFBD-704175906A5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27841" y="5232063"/>
              <a:ext cx="863590" cy="863592"/>
            </a:xfrm>
            <a:prstGeom prst="rect">
              <a:avLst/>
            </a:prstGeom>
          </p:spPr>
        </p:pic>
        <p:sp>
          <p:nvSpPr>
            <p:cNvPr id="38" name="TextBox 37">
              <a:extLst>
                <a:ext uri="{FF2B5EF4-FFF2-40B4-BE49-F238E27FC236}">
                  <a16:creationId xmlns:a16="http://schemas.microsoft.com/office/drawing/2014/main" id="{5D73AF3B-9359-16F6-CDC5-C0158C413B5F}"/>
                </a:ext>
              </a:extLst>
            </p:cNvPr>
            <p:cNvSpPr txBox="1"/>
            <p:nvPr/>
          </p:nvSpPr>
          <p:spPr>
            <a:xfrm flipH="1">
              <a:off x="2087191" y="5323055"/>
              <a:ext cx="3130549"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Outfit" pitchFamily="2" charset="0"/>
                </a:rPr>
                <a:t>Number of filter in layer</a:t>
              </a:r>
              <a:endPar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9" name="TextBox 38">
              <a:extLst>
                <a:ext uri="{FF2B5EF4-FFF2-40B4-BE49-F238E27FC236}">
                  <a16:creationId xmlns:a16="http://schemas.microsoft.com/office/drawing/2014/main" id="{6961744D-925F-601A-549B-379E7BC1771F}"/>
                </a:ext>
              </a:extLst>
            </p:cNvPr>
            <p:cNvSpPr txBox="1"/>
            <p:nvPr/>
          </p:nvSpPr>
          <p:spPr>
            <a:xfrm flipH="1">
              <a:off x="2654977" y="5697015"/>
              <a:ext cx="256276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Can notice more features</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41" name="TextBox 40">
              <a:extLst>
                <a:ext uri="{FF2B5EF4-FFF2-40B4-BE49-F238E27FC236}">
                  <a16:creationId xmlns:a16="http://schemas.microsoft.com/office/drawing/2014/main" id="{F82BD153-30ED-7F1D-FB37-B952019C3E4B}"/>
                </a:ext>
              </a:extLst>
            </p:cNvPr>
            <p:cNvSpPr txBox="1"/>
            <p:nvPr/>
          </p:nvSpPr>
          <p:spPr>
            <a:xfrm flipH="1">
              <a:off x="5262467" y="5445310"/>
              <a:ext cx="6318532" cy="1015663"/>
            </a:xfrm>
            <a:prstGeom prst="rect">
              <a:avLst/>
            </a:prstGeom>
            <a:noFill/>
          </p:spPr>
          <p:txBody>
            <a:bodyPr wrap="square" rtlCol="0">
              <a:spAutoFit/>
            </a:bodyPr>
            <a:lstStyle/>
            <a:p>
              <a:r>
                <a:rPr lang="en-US" sz="2000" dirty="0">
                  <a:solidFill>
                    <a:prstClr val="white"/>
                  </a:solidFill>
                  <a:latin typeface="Outfit" pitchFamily="2" charset="0"/>
                </a:rPr>
                <a:t>Having multiple detectors. One detector might look for edges, another looks for curves, another looks for colors, another looks for textures</a:t>
              </a:r>
            </a:p>
          </p:txBody>
        </p:sp>
        <p:sp>
          <p:nvSpPr>
            <p:cNvPr id="2" name="Arrow: Down 1">
              <a:extLst>
                <a:ext uri="{FF2B5EF4-FFF2-40B4-BE49-F238E27FC236}">
                  <a16:creationId xmlns:a16="http://schemas.microsoft.com/office/drawing/2014/main" id="{19316B50-9C35-D930-CC93-2803252359B0}"/>
                </a:ext>
              </a:extLst>
            </p:cNvPr>
            <p:cNvSpPr/>
            <p:nvPr/>
          </p:nvSpPr>
          <p:spPr>
            <a:xfrm rot="10800000">
              <a:off x="2342860" y="5804085"/>
              <a:ext cx="252358" cy="543866"/>
            </a:xfrm>
            <a:prstGeom prst="downArrow">
              <a:avLst>
                <a:gd name="adj1" fmla="val 18923"/>
                <a:gd name="adj2" fmla="val 9548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3E8FE1F-7BD8-A867-9874-ED9354E0B2F0}"/>
              </a:ext>
            </a:extLst>
          </p:cNvPr>
          <p:cNvGrpSpPr/>
          <p:nvPr/>
        </p:nvGrpSpPr>
        <p:grpSpPr>
          <a:xfrm>
            <a:off x="374555" y="3807280"/>
            <a:ext cx="11359692" cy="1298595"/>
            <a:chOff x="374555" y="3933468"/>
            <a:chExt cx="11359692" cy="1298595"/>
          </a:xfrm>
        </p:grpSpPr>
        <p:sp>
          <p:nvSpPr>
            <p:cNvPr id="31" name="TextBox 30">
              <a:extLst>
                <a:ext uri="{FF2B5EF4-FFF2-40B4-BE49-F238E27FC236}">
                  <a16:creationId xmlns:a16="http://schemas.microsoft.com/office/drawing/2014/main" id="{D3059A2B-FAAB-934B-D25E-961910473CD7}"/>
                </a:ext>
              </a:extLst>
            </p:cNvPr>
            <p:cNvSpPr txBox="1"/>
            <p:nvPr/>
          </p:nvSpPr>
          <p:spPr>
            <a:xfrm flipH="1">
              <a:off x="374555" y="4708843"/>
              <a:ext cx="1970163" cy="523220"/>
            </a:xfrm>
            <a:prstGeom prst="rect">
              <a:avLst/>
            </a:prstGeom>
            <a:noFill/>
          </p:spPr>
          <p:txBody>
            <a:bodyPr wrap="square" rtlCol="0">
              <a:spAutoFit/>
            </a:bodyPr>
            <a:lstStyle/>
            <a:p>
              <a:pPr algn="ctr"/>
              <a:r>
                <a:rPr lang="en-US" sz="2800" b="1" dirty="0">
                  <a:solidFill>
                    <a:prstClr val="white"/>
                  </a:solidFill>
                  <a:latin typeface="Outfit" pitchFamily="2" charset="0"/>
                </a:rPr>
                <a:t>Resolution</a:t>
              </a:r>
            </a:p>
          </p:txBody>
        </p:sp>
        <p:pic>
          <p:nvPicPr>
            <p:cNvPr id="5" name="Picture 4">
              <a:extLst>
                <a:ext uri="{FF2B5EF4-FFF2-40B4-BE49-F238E27FC236}">
                  <a16:creationId xmlns:a16="http://schemas.microsoft.com/office/drawing/2014/main" id="{19D01384-04FF-18AD-C85F-8D6AA65F06D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972565" y="3933468"/>
              <a:ext cx="774142" cy="774142"/>
            </a:xfrm>
            <a:prstGeom prst="rect">
              <a:avLst/>
            </a:prstGeom>
          </p:spPr>
        </p:pic>
        <p:sp>
          <p:nvSpPr>
            <p:cNvPr id="32" name="TextBox 31">
              <a:extLst>
                <a:ext uri="{FF2B5EF4-FFF2-40B4-BE49-F238E27FC236}">
                  <a16:creationId xmlns:a16="http://schemas.microsoft.com/office/drawing/2014/main" id="{EB564B65-D467-FAD9-EB96-47322D3DACDF}"/>
                </a:ext>
              </a:extLst>
            </p:cNvPr>
            <p:cNvSpPr txBox="1"/>
            <p:nvPr/>
          </p:nvSpPr>
          <p:spPr>
            <a:xfrm flipH="1">
              <a:off x="2087192" y="3936907"/>
              <a:ext cx="272469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Outfit" pitchFamily="2" charset="0"/>
                </a:rPr>
                <a:t>Size of the image</a:t>
              </a:r>
              <a:endPar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3" name="TextBox 32">
              <a:extLst>
                <a:ext uri="{FF2B5EF4-FFF2-40B4-BE49-F238E27FC236}">
                  <a16:creationId xmlns:a16="http://schemas.microsoft.com/office/drawing/2014/main" id="{3A237C95-40D5-D543-34E8-1918463B5554}"/>
                </a:ext>
              </a:extLst>
            </p:cNvPr>
            <p:cNvSpPr txBox="1"/>
            <p:nvPr/>
          </p:nvSpPr>
          <p:spPr>
            <a:xfrm flipH="1">
              <a:off x="2654976" y="4282587"/>
              <a:ext cx="256276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More detail for the network to learn</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35" name="TextBox 34">
              <a:extLst>
                <a:ext uri="{FF2B5EF4-FFF2-40B4-BE49-F238E27FC236}">
                  <a16:creationId xmlns:a16="http://schemas.microsoft.com/office/drawing/2014/main" id="{AA4BB876-5DA7-5700-27FD-03BEA6622B35}"/>
                </a:ext>
              </a:extLst>
            </p:cNvPr>
            <p:cNvSpPr txBox="1"/>
            <p:nvPr/>
          </p:nvSpPr>
          <p:spPr>
            <a:xfrm flipH="1">
              <a:off x="5262464" y="4030882"/>
              <a:ext cx="6471783"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Low resolution: </a:t>
              </a:r>
              <a:r>
                <a:rPr lang="en-US" sz="2000" dirty="0">
                  <a:solidFill>
                    <a:prstClr val="white"/>
                  </a:solidFill>
                  <a:latin typeface="Outfit" pitchFamily="2" charset="0"/>
                </a:rPr>
                <a:t>224x224 pixels (small, blurry)</a:t>
              </a:r>
            </a:p>
            <a:p>
              <a:r>
                <a:rPr lang="en-US" sz="2000" b="1" u="sng" dirty="0">
                  <a:solidFill>
                    <a:prstClr val="white"/>
                  </a:solidFill>
                  <a:latin typeface="Outfit" pitchFamily="2" charset="0"/>
                </a:rPr>
                <a:t>Med. resolution:</a:t>
              </a:r>
              <a:r>
                <a:rPr lang="en-US" sz="2000" b="1" dirty="0">
                  <a:solidFill>
                    <a:prstClr val="white"/>
                  </a:solidFill>
                  <a:latin typeface="Outfit" pitchFamily="2" charset="0"/>
                </a:rPr>
                <a:t> </a:t>
              </a:r>
              <a:r>
                <a:rPr lang="en-US" sz="2000" dirty="0">
                  <a:solidFill>
                    <a:prstClr val="white"/>
                  </a:solidFill>
                  <a:latin typeface="Outfit" pitchFamily="2" charset="0"/>
                </a:rPr>
                <a:t>300x300 pixels (moderate, detailed)</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High resolution: </a:t>
              </a:r>
              <a:r>
                <a:rPr lang="en-US" sz="2000" dirty="0">
                  <a:solidFill>
                    <a:prstClr val="white"/>
                  </a:solidFill>
                  <a:latin typeface="Outfit" pitchFamily="2" charset="0"/>
                </a:rPr>
                <a:t>600x600 pixels (big, detailed)</a:t>
              </a:r>
            </a:p>
          </p:txBody>
        </p:sp>
        <p:sp>
          <p:nvSpPr>
            <p:cNvPr id="3" name="Arrow: Down 2">
              <a:extLst>
                <a:ext uri="{FF2B5EF4-FFF2-40B4-BE49-F238E27FC236}">
                  <a16:creationId xmlns:a16="http://schemas.microsoft.com/office/drawing/2014/main" id="{767D0679-7CF5-3806-3541-264ABF86B773}"/>
                </a:ext>
              </a:extLst>
            </p:cNvPr>
            <p:cNvSpPr/>
            <p:nvPr/>
          </p:nvSpPr>
          <p:spPr>
            <a:xfrm rot="10800000">
              <a:off x="2342859" y="4364597"/>
              <a:ext cx="252358" cy="543866"/>
            </a:xfrm>
            <a:prstGeom prst="downArrow">
              <a:avLst>
                <a:gd name="adj1" fmla="val 18923"/>
                <a:gd name="adj2" fmla="val 9548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D8BE063-5AC1-D4CE-6876-2BE1F1AA3CE4}"/>
              </a:ext>
            </a:extLst>
          </p:cNvPr>
          <p:cNvGrpSpPr/>
          <p:nvPr/>
        </p:nvGrpSpPr>
        <p:grpSpPr>
          <a:xfrm>
            <a:off x="659784" y="2231214"/>
            <a:ext cx="11348396" cy="1342892"/>
            <a:chOff x="659784" y="2357402"/>
            <a:chExt cx="11348396" cy="1342892"/>
          </a:xfrm>
        </p:grpSpPr>
        <p:sp>
          <p:nvSpPr>
            <p:cNvPr id="8" name="TextBox 7">
              <a:extLst>
                <a:ext uri="{FF2B5EF4-FFF2-40B4-BE49-F238E27FC236}">
                  <a16:creationId xmlns:a16="http://schemas.microsoft.com/office/drawing/2014/main" id="{58623165-EAA6-49D0-6F88-D00BB238977E}"/>
                </a:ext>
              </a:extLst>
            </p:cNvPr>
            <p:cNvSpPr txBox="1"/>
            <p:nvPr/>
          </p:nvSpPr>
          <p:spPr>
            <a:xfrm flipH="1">
              <a:off x="659784" y="3177074"/>
              <a:ext cx="1399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Outfit" pitchFamily="2" charset="0"/>
                  <a:ea typeface="+mn-ea"/>
                  <a:cs typeface="+mn-cs"/>
                </a:rPr>
                <a:t>Depth</a:t>
              </a:r>
            </a:p>
          </p:txBody>
        </p:sp>
        <p:pic>
          <p:nvPicPr>
            <p:cNvPr id="7" name="Picture 6">
              <a:extLst>
                <a:ext uri="{FF2B5EF4-FFF2-40B4-BE49-F238E27FC236}">
                  <a16:creationId xmlns:a16="http://schemas.microsoft.com/office/drawing/2014/main" id="{BDA04384-382B-092D-3FF9-BCD2D5C2578D}"/>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809794" y="2357402"/>
              <a:ext cx="1099684" cy="891975"/>
            </a:xfrm>
            <a:prstGeom prst="rect">
              <a:avLst/>
            </a:prstGeom>
          </p:spPr>
        </p:pic>
        <p:sp>
          <p:nvSpPr>
            <p:cNvPr id="16" name="TextBox 15">
              <a:extLst>
                <a:ext uri="{FF2B5EF4-FFF2-40B4-BE49-F238E27FC236}">
                  <a16:creationId xmlns:a16="http://schemas.microsoft.com/office/drawing/2014/main" id="{C03BF4D6-1362-3BF1-5F54-F7289A68C55E}"/>
                </a:ext>
              </a:extLst>
            </p:cNvPr>
            <p:cNvSpPr txBox="1"/>
            <p:nvPr/>
          </p:nvSpPr>
          <p:spPr>
            <a:xfrm flipH="1">
              <a:off x="2287580" y="2452347"/>
              <a:ext cx="304967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Outfit" pitchFamily="2" charset="0"/>
                </a:rPr>
                <a:t>How many layers</a:t>
              </a:r>
              <a:endParaRPr kumimoji="0" lang="en-US" sz="2000" b="1"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2" name="TextBox 21">
              <a:extLst>
                <a:ext uri="{FF2B5EF4-FFF2-40B4-BE49-F238E27FC236}">
                  <a16:creationId xmlns:a16="http://schemas.microsoft.com/office/drawing/2014/main" id="{BE8A0EF5-0601-CDD3-C0DB-1CAC8EA48B64}"/>
                </a:ext>
              </a:extLst>
            </p:cNvPr>
            <p:cNvSpPr txBox="1"/>
            <p:nvPr/>
          </p:nvSpPr>
          <p:spPr>
            <a:xfrm flipH="1">
              <a:off x="2654977" y="2866515"/>
              <a:ext cx="2757500"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Network learns more complex patterns</a:t>
              </a:r>
              <a:endParaRPr kumimoji="0" lang="en-US" sz="2000"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9" name="TextBox 28">
              <a:extLst>
                <a:ext uri="{FF2B5EF4-FFF2-40B4-BE49-F238E27FC236}">
                  <a16:creationId xmlns:a16="http://schemas.microsoft.com/office/drawing/2014/main" id="{04B9B6A6-FA59-BF46-1104-1D1C11AA56DD}"/>
                </a:ext>
              </a:extLst>
            </p:cNvPr>
            <p:cNvSpPr txBox="1"/>
            <p:nvPr/>
          </p:nvSpPr>
          <p:spPr>
            <a:xfrm flipH="1">
              <a:off x="5262464" y="2726755"/>
              <a:ext cx="674571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Layer 1: </a:t>
              </a:r>
              <a:r>
                <a:rPr lang="en-US" sz="2000" dirty="0">
                  <a:solidFill>
                    <a:prstClr val="white"/>
                  </a:solidFill>
                  <a:latin typeface="Outfit" pitchFamily="2" charset="0"/>
                </a:rPr>
                <a:t>Detects simple stuff edges, colors</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Layer N: </a:t>
              </a:r>
              <a:r>
                <a:rPr lang="en-US" sz="2000" dirty="0">
                  <a:solidFill>
                    <a:prstClr val="white"/>
                  </a:solidFill>
                  <a:latin typeface="Outfit" pitchFamily="2" charset="0"/>
                </a:rPr>
                <a:t>Combines learned patterns into complex features</a:t>
              </a:r>
            </a:p>
          </p:txBody>
        </p:sp>
        <p:sp>
          <p:nvSpPr>
            <p:cNvPr id="4" name="Arrow: Down 3">
              <a:extLst>
                <a:ext uri="{FF2B5EF4-FFF2-40B4-BE49-F238E27FC236}">
                  <a16:creationId xmlns:a16="http://schemas.microsoft.com/office/drawing/2014/main" id="{12D03FFC-329B-DD00-14B0-40D6358C7E78}"/>
                </a:ext>
              </a:extLst>
            </p:cNvPr>
            <p:cNvSpPr/>
            <p:nvPr/>
          </p:nvSpPr>
          <p:spPr>
            <a:xfrm rot="10800000">
              <a:off x="2342860" y="2945785"/>
              <a:ext cx="252358" cy="543866"/>
            </a:xfrm>
            <a:prstGeom prst="downArrow">
              <a:avLst>
                <a:gd name="adj1" fmla="val 18923"/>
                <a:gd name="adj2" fmla="val 95488"/>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46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A9C5-8E90-8675-0920-66075036EC5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84E0247-8EAC-34C6-CB08-CC124891D9E6}"/>
              </a:ext>
            </a:extLst>
          </p:cNvPr>
          <p:cNvGrpSpPr/>
          <p:nvPr/>
        </p:nvGrpSpPr>
        <p:grpSpPr>
          <a:xfrm>
            <a:off x="2293099" y="2294852"/>
            <a:ext cx="9321713" cy="3403038"/>
            <a:chOff x="2293099" y="2294852"/>
            <a:chExt cx="9321713" cy="3403038"/>
          </a:xfrm>
        </p:grpSpPr>
        <p:sp>
          <p:nvSpPr>
            <p:cNvPr id="69" name="Rectangle 68">
              <a:extLst>
                <a:ext uri="{FF2B5EF4-FFF2-40B4-BE49-F238E27FC236}">
                  <a16:creationId xmlns:a16="http://schemas.microsoft.com/office/drawing/2014/main" id="{9DC23C2C-7962-53E8-01B9-C132FE777CA8}"/>
                </a:ext>
              </a:extLst>
            </p:cNvPr>
            <p:cNvSpPr/>
            <p:nvPr/>
          </p:nvSpPr>
          <p:spPr>
            <a:xfrm>
              <a:off x="2293099" y="2438394"/>
              <a:ext cx="3641623"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1325406E-7E14-87E9-7425-4BC768BDE0DC}"/>
                </a:ext>
              </a:extLst>
            </p:cNvPr>
            <p:cNvSpPr/>
            <p:nvPr/>
          </p:nvSpPr>
          <p:spPr>
            <a:xfrm>
              <a:off x="2324336" y="4078011"/>
              <a:ext cx="3683367"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4D4FF41B-B9B0-C79B-BA7D-6EFB25C9F7A7}"/>
                </a:ext>
              </a:extLst>
            </p:cNvPr>
            <p:cNvSpPr/>
            <p:nvPr/>
          </p:nvSpPr>
          <p:spPr>
            <a:xfrm>
              <a:off x="2305678" y="5276429"/>
              <a:ext cx="3680615"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80DF2D0F-B0FF-8441-9188-7C03B10F2336}"/>
                </a:ext>
              </a:extLst>
            </p:cNvPr>
            <p:cNvSpPr/>
            <p:nvPr/>
          </p:nvSpPr>
          <p:spPr>
            <a:xfrm>
              <a:off x="8141945" y="3673607"/>
              <a:ext cx="3440292" cy="3423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6093EBF0-0BF9-32AE-E244-E171E945CAF9}"/>
                </a:ext>
              </a:extLst>
            </p:cNvPr>
            <p:cNvSpPr/>
            <p:nvPr/>
          </p:nvSpPr>
          <p:spPr>
            <a:xfrm>
              <a:off x="8171858" y="5157213"/>
              <a:ext cx="3442954" cy="3814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88E6A080-9BA9-62DE-BB4B-AD565B476690}"/>
                </a:ext>
              </a:extLst>
            </p:cNvPr>
            <p:cNvSpPr/>
            <p:nvPr/>
          </p:nvSpPr>
          <p:spPr>
            <a:xfrm>
              <a:off x="7885872" y="2294852"/>
              <a:ext cx="3668794" cy="3814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269F9E34-0970-9BDE-F990-9A7652504643}"/>
              </a:ext>
            </a:extLst>
          </p:cNvPr>
          <p:cNvGrpSpPr/>
          <p:nvPr/>
        </p:nvGrpSpPr>
        <p:grpSpPr>
          <a:xfrm>
            <a:off x="620800" y="2247653"/>
            <a:ext cx="6920106" cy="3461269"/>
            <a:chOff x="620800" y="2247653"/>
            <a:chExt cx="6920106" cy="3461269"/>
          </a:xfrm>
        </p:grpSpPr>
        <p:sp>
          <p:nvSpPr>
            <p:cNvPr id="75" name="Rectangle 74">
              <a:extLst>
                <a:ext uri="{FF2B5EF4-FFF2-40B4-BE49-F238E27FC236}">
                  <a16:creationId xmlns:a16="http://schemas.microsoft.com/office/drawing/2014/main" id="{F944CC2F-A723-BC8E-ABE2-22EC1AF85E53}"/>
                </a:ext>
              </a:extLst>
            </p:cNvPr>
            <p:cNvSpPr/>
            <p:nvPr/>
          </p:nvSpPr>
          <p:spPr>
            <a:xfrm>
              <a:off x="620800" y="2427646"/>
              <a:ext cx="1078599" cy="4322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256E0BA6-A896-D5F3-76C1-F7D6F00B7346}"/>
                </a:ext>
              </a:extLst>
            </p:cNvPr>
            <p:cNvSpPr/>
            <p:nvPr/>
          </p:nvSpPr>
          <p:spPr>
            <a:xfrm>
              <a:off x="620800" y="4132343"/>
              <a:ext cx="1078599"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2CB3F364-8466-99E3-5B0A-9C6E355F174E}"/>
                </a:ext>
              </a:extLst>
            </p:cNvPr>
            <p:cNvSpPr/>
            <p:nvPr/>
          </p:nvSpPr>
          <p:spPr>
            <a:xfrm>
              <a:off x="718833" y="5347393"/>
              <a:ext cx="882531" cy="3615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D4F052BA-89DB-4886-CFA7-95ECC33AD334}"/>
                </a:ext>
              </a:extLst>
            </p:cNvPr>
            <p:cNvSpPr/>
            <p:nvPr/>
          </p:nvSpPr>
          <p:spPr>
            <a:xfrm>
              <a:off x="6489226" y="3658598"/>
              <a:ext cx="512380" cy="3423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E299D184-F191-0884-3E4E-81FDEDB776C6}"/>
                </a:ext>
              </a:extLst>
            </p:cNvPr>
            <p:cNvSpPr/>
            <p:nvPr/>
          </p:nvSpPr>
          <p:spPr>
            <a:xfrm>
              <a:off x="6462307" y="5157044"/>
              <a:ext cx="1078599"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242A4188-0E18-E8AC-B3F0-60A0FDE495C5}"/>
                </a:ext>
              </a:extLst>
            </p:cNvPr>
            <p:cNvSpPr/>
            <p:nvPr/>
          </p:nvSpPr>
          <p:spPr>
            <a:xfrm>
              <a:off x="6489227" y="2247653"/>
              <a:ext cx="878082"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2" name="Rectangle 61">
            <a:extLst>
              <a:ext uri="{FF2B5EF4-FFF2-40B4-BE49-F238E27FC236}">
                <a16:creationId xmlns:a16="http://schemas.microsoft.com/office/drawing/2014/main" id="{351DCB26-D68B-CBD2-2453-CB9E96DBA745}"/>
              </a:ext>
            </a:extLst>
          </p:cNvPr>
          <p:cNvSpPr/>
          <p:nvPr/>
        </p:nvSpPr>
        <p:spPr>
          <a:xfrm>
            <a:off x="3157709" y="1407754"/>
            <a:ext cx="2225056" cy="3653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8" name="Group 87">
            <a:extLst>
              <a:ext uri="{FF2B5EF4-FFF2-40B4-BE49-F238E27FC236}">
                <a16:creationId xmlns:a16="http://schemas.microsoft.com/office/drawing/2014/main" id="{03AB44CE-BD35-7A4D-7064-61C21507EF72}"/>
              </a:ext>
            </a:extLst>
          </p:cNvPr>
          <p:cNvGrpSpPr/>
          <p:nvPr/>
        </p:nvGrpSpPr>
        <p:grpSpPr>
          <a:xfrm>
            <a:off x="5894017" y="5984461"/>
            <a:ext cx="3117623" cy="590402"/>
            <a:chOff x="8305244" y="5984461"/>
            <a:chExt cx="3117623" cy="590402"/>
          </a:xfrm>
        </p:grpSpPr>
        <p:sp>
          <p:nvSpPr>
            <p:cNvPr id="41" name="Rectangle 40">
              <a:extLst>
                <a:ext uri="{FF2B5EF4-FFF2-40B4-BE49-F238E27FC236}">
                  <a16:creationId xmlns:a16="http://schemas.microsoft.com/office/drawing/2014/main" id="{79ED6A1C-79CB-C0D9-C5B2-62F62284F7B9}"/>
                </a:ext>
              </a:extLst>
            </p:cNvPr>
            <p:cNvSpPr/>
            <p:nvPr/>
          </p:nvSpPr>
          <p:spPr>
            <a:xfrm>
              <a:off x="8348420" y="5984461"/>
              <a:ext cx="2893017" cy="5225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DA958A90-5529-E831-4C29-A03079941D63}"/>
                </a:ext>
              </a:extLst>
            </p:cNvPr>
            <p:cNvSpPr txBox="1"/>
            <p:nvPr/>
          </p:nvSpPr>
          <p:spPr>
            <a:xfrm>
              <a:off x="8305244" y="5990088"/>
              <a:ext cx="31176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sym typeface="Neue Machina Ultra-Bold"/>
                </a:rPr>
                <a:t>News Source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7" name="Group 86">
            <a:extLst>
              <a:ext uri="{FF2B5EF4-FFF2-40B4-BE49-F238E27FC236}">
                <a16:creationId xmlns:a16="http://schemas.microsoft.com/office/drawing/2014/main" id="{BE2AF6D0-43A1-2A5D-D31C-2700BDA3F280}"/>
              </a:ext>
            </a:extLst>
          </p:cNvPr>
          <p:cNvGrpSpPr/>
          <p:nvPr/>
        </p:nvGrpSpPr>
        <p:grpSpPr>
          <a:xfrm>
            <a:off x="9893335" y="5963849"/>
            <a:ext cx="1208087" cy="584776"/>
            <a:chOff x="6096000" y="5963849"/>
            <a:chExt cx="1208087" cy="584776"/>
          </a:xfrm>
        </p:grpSpPr>
        <p:sp>
          <p:nvSpPr>
            <p:cNvPr id="33" name="Rectangle 32">
              <a:extLst>
                <a:ext uri="{FF2B5EF4-FFF2-40B4-BE49-F238E27FC236}">
                  <a16:creationId xmlns:a16="http://schemas.microsoft.com/office/drawing/2014/main" id="{0A2ACD58-EAEE-530A-40EF-104635BC4E60}"/>
                </a:ext>
              </a:extLst>
            </p:cNvPr>
            <p:cNvSpPr/>
            <p:nvPr/>
          </p:nvSpPr>
          <p:spPr>
            <a:xfrm>
              <a:off x="6096000" y="5963849"/>
              <a:ext cx="1208087" cy="5431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4037C90C-2D15-A1AF-D1B3-EDCCE5194830}"/>
                </a:ext>
              </a:extLst>
            </p:cNvPr>
            <p:cNvSpPr txBox="1"/>
            <p:nvPr/>
          </p:nvSpPr>
          <p:spPr>
            <a:xfrm>
              <a:off x="6096000" y="5963850"/>
              <a:ext cx="12080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sym typeface="Neue Machina Ultra-Bold"/>
                </a:rPr>
                <a:t>Date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Rectangle 29">
            <a:extLst>
              <a:ext uri="{FF2B5EF4-FFF2-40B4-BE49-F238E27FC236}">
                <a16:creationId xmlns:a16="http://schemas.microsoft.com/office/drawing/2014/main" id="{C1691533-7BE9-474D-0401-949FEA67C6AE}"/>
              </a:ext>
            </a:extLst>
          </p:cNvPr>
          <p:cNvSpPr/>
          <p:nvPr/>
        </p:nvSpPr>
        <p:spPr>
          <a:xfrm>
            <a:off x="3388757" y="5963850"/>
            <a:ext cx="1762961" cy="5431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6">
            <a:extLst>
              <a:ext uri="{FF2B5EF4-FFF2-40B4-BE49-F238E27FC236}">
                <a16:creationId xmlns:a16="http://schemas.microsoft.com/office/drawing/2014/main" id="{144A3E8E-D373-F078-1E8E-9E27C213314A}"/>
              </a:ext>
            </a:extLst>
          </p:cNvPr>
          <p:cNvSpPr txBox="1"/>
          <p:nvPr/>
        </p:nvSpPr>
        <p:spPr>
          <a:xfrm>
            <a:off x="685799" y="6985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a:t>
            </a: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 News</a:t>
            </a:r>
          </a:p>
        </p:txBody>
      </p:sp>
      <p:grpSp>
        <p:nvGrpSpPr>
          <p:cNvPr id="4" name="Group 3">
            <a:extLst>
              <a:ext uri="{FF2B5EF4-FFF2-40B4-BE49-F238E27FC236}">
                <a16:creationId xmlns:a16="http://schemas.microsoft.com/office/drawing/2014/main" id="{9E8E66CD-5E98-31EF-0EF5-3CC5A10FC2CE}"/>
              </a:ext>
            </a:extLst>
          </p:cNvPr>
          <p:cNvGrpSpPr/>
          <p:nvPr/>
        </p:nvGrpSpPr>
        <p:grpSpPr>
          <a:xfrm>
            <a:off x="577186" y="1293217"/>
            <a:ext cx="5551391" cy="1591742"/>
            <a:chOff x="577186" y="1293217"/>
            <a:chExt cx="5551391" cy="1591742"/>
          </a:xfrm>
        </p:grpSpPr>
        <p:sp>
          <p:nvSpPr>
            <p:cNvPr id="3" name="TextBox 2">
              <a:extLst>
                <a:ext uri="{FF2B5EF4-FFF2-40B4-BE49-F238E27FC236}">
                  <a16:creationId xmlns:a16="http://schemas.microsoft.com/office/drawing/2014/main" id="{7D04DD30-4376-4B38-C78C-1EE5DF0ACCA1}"/>
                </a:ext>
              </a:extLst>
            </p:cNvPr>
            <p:cNvSpPr txBox="1"/>
            <p:nvPr/>
          </p:nvSpPr>
          <p:spPr>
            <a:xfrm>
              <a:off x="609763" y="2423294"/>
              <a:ext cx="551881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TechRadar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Wed</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24 September 2025 12.26 EDT </a:t>
              </a:r>
            </a:p>
          </p:txBody>
        </p:sp>
        <p:sp>
          <p:nvSpPr>
            <p:cNvPr id="2" name="TextBox 1">
              <a:extLst>
                <a:ext uri="{FF2B5EF4-FFF2-40B4-BE49-F238E27FC236}">
                  <a16:creationId xmlns:a16="http://schemas.microsoft.com/office/drawing/2014/main" id="{59448171-67AD-C95E-3257-649B7BF50591}"/>
                </a:ext>
              </a:extLst>
            </p:cNvPr>
            <p:cNvSpPr txBox="1"/>
            <p:nvPr/>
          </p:nvSpPr>
          <p:spPr>
            <a:xfrm>
              <a:off x="577186" y="1293217"/>
              <a:ext cx="5386039" cy="1200329"/>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Watch out – even small businesses are now now facing threats from deepfake attacks</a:t>
              </a:r>
            </a:p>
          </p:txBody>
        </p:sp>
      </p:grpSp>
      <p:sp>
        <p:nvSpPr>
          <p:cNvPr id="21" name="TextBox 20">
            <a:extLst>
              <a:ext uri="{FF2B5EF4-FFF2-40B4-BE49-F238E27FC236}">
                <a16:creationId xmlns:a16="http://schemas.microsoft.com/office/drawing/2014/main" id="{124A7ABD-B85A-4467-0B82-0C040AFD2E15}"/>
              </a:ext>
            </a:extLst>
          </p:cNvPr>
          <p:cNvSpPr txBox="1"/>
          <p:nvPr/>
        </p:nvSpPr>
        <p:spPr>
          <a:xfrm>
            <a:off x="3388757" y="5963849"/>
            <a:ext cx="18430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Victims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64BDBEC-B293-F40D-7D64-2D9CB0246718}"/>
              </a:ext>
            </a:extLst>
          </p:cNvPr>
          <p:cNvSpPr txBox="1"/>
          <p:nvPr/>
        </p:nvSpPr>
        <p:spPr>
          <a:xfrm>
            <a:off x="620800" y="5963849"/>
            <a:ext cx="2401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Notice the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B7C9EF69-D574-298F-E255-E5CF64FDD375}"/>
              </a:ext>
            </a:extLst>
          </p:cNvPr>
          <p:cNvSpPr/>
          <p:nvPr/>
        </p:nvSpPr>
        <p:spPr>
          <a:xfrm>
            <a:off x="632862" y="3347456"/>
            <a:ext cx="2547497"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AD7B1A8-5400-B32D-B785-D7D391BF2145}"/>
              </a:ext>
            </a:extLst>
          </p:cNvPr>
          <p:cNvGrpSpPr/>
          <p:nvPr/>
        </p:nvGrpSpPr>
        <p:grpSpPr>
          <a:xfrm>
            <a:off x="620799" y="2934238"/>
            <a:ext cx="5515919" cy="1587642"/>
            <a:chOff x="620799" y="2934238"/>
            <a:chExt cx="5515919" cy="1587642"/>
          </a:xfrm>
        </p:grpSpPr>
        <p:sp>
          <p:nvSpPr>
            <p:cNvPr id="9" name="TextBox 8">
              <a:extLst>
                <a:ext uri="{FF2B5EF4-FFF2-40B4-BE49-F238E27FC236}">
                  <a16:creationId xmlns:a16="http://schemas.microsoft.com/office/drawing/2014/main" id="{F1FAE6B3-1A7F-4F3A-4A28-51278E6ECA5F}"/>
                </a:ext>
              </a:extLst>
            </p:cNvPr>
            <p:cNvSpPr txBox="1"/>
            <p:nvPr/>
          </p:nvSpPr>
          <p:spPr>
            <a:xfrm>
              <a:off x="620800" y="2934238"/>
              <a:ext cx="5311656" cy="1200329"/>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She thought she was flirting with her favorite celebrity. A heartbreaking deepfake scam cost her everything</a:t>
              </a:r>
            </a:p>
          </p:txBody>
        </p:sp>
        <p:sp>
          <p:nvSpPr>
            <p:cNvPr id="19" name="TextBox 18">
              <a:extLst>
                <a:ext uri="{FF2B5EF4-FFF2-40B4-BE49-F238E27FC236}">
                  <a16:creationId xmlns:a16="http://schemas.microsoft.com/office/drawing/2014/main" id="{B2AFCAAB-5780-5ED0-E6BC-957654EC7C52}"/>
                </a:ext>
              </a:extLst>
            </p:cNvPr>
            <p:cNvSpPr txBox="1"/>
            <p:nvPr/>
          </p:nvSpPr>
          <p:spPr>
            <a:xfrm>
              <a:off x="620799" y="4060215"/>
              <a:ext cx="55159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Daily Mail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Wed</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24 September 2025 10:22 EDT</a:t>
              </a:r>
            </a:p>
          </p:txBody>
        </p:sp>
      </p:grpSp>
      <p:sp>
        <p:nvSpPr>
          <p:cNvPr id="65" name="Rectangle 64">
            <a:extLst>
              <a:ext uri="{FF2B5EF4-FFF2-40B4-BE49-F238E27FC236}">
                <a16:creationId xmlns:a16="http://schemas.microsoft.com/office/drawing/2014/main" id="{51B6180D-DA7C-FF59-E382-7E4AB5711AF7}"/>
              </a:ext>
            </a:extLst>
          </p:cNvPr>
          <p:cNvSpPr/>
          <p:nvPr/>
        </p:nvSpPr>
        <p:spPr>
          <a:xfrm>
            <a:off x="609763" y="4572320"/>
            <a:ext cx="2895437"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E41A5961-307E-99B1-E52C-5DF2CF721BF2}"/>
              </a:ext>
            </a:extLst>
          </p:cNvPr>
          <p:cNvGrpSpPr/>
          <p:nvPr/>
        </p:nvGrpSpPr>
        <p:grpSpPr>
          <a:xfrm>
            <a:off x="577185" y="4545269"/>
            <a:ext cx="5355271" cy="1196794"/>
            <a:chOff x="577185" y="4545269"/>
            <a:chExt cx="5355271" cy="1196794"/>
          </a:xfrm>
        </p:grpSpPr>
        <p:sp>
          <p:nvSpPr>
            <p:cNvPr id="42" name="TextBox 41">
              <a:extLst>
                <a:ext uri="{FF2B5EF4-FFF2-40B4-BE49-F238E27FC236}">
                  <a16:creationId xmlns:a16="http://schemas.microsoft.com/office/drawing/2014/main" id="{6E08F51D-98A5-05EE-807E-B6AD16F5539A}"/>
                </a:ext>
              </a:extLst>
            </p:cNvPr>
            <p:cNvSpPr txBox="1"/>
            <p:nvPr/>
          </p:nvSpPr>
          <p:spPr>
            <a:xfrm>
              <a:off x="577185" y="4545269"/>
              <a:ext cx="5337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Actress Angel Aquino calls for stronger laws after falling victim to deepfake</a:t>
              </a:r>
            </a:p>
          </p:txBody>
        </p:sp>
        <p:sp>
          <p:nvSpPr>
            <p:cNvPr id="43" name="TextBox 42">
              <a:extLst>
                <a:ext uri="{FF2B5EF4-FFF2-40B4-BE49-F238E27FC236}">
                  <a16:creationId xmlns:a16="http://schemas.microsoft.com/office/drawing/2014/main" id="{C32C300B-1E12-03FD-BEB7-93E5922E9E78}"/>
                </a:ext>
              </a:extLst>
            </p:cNvPr>
            <p:cNvSpPr txBox="1"/>
            <p:nvPr/>
          </p:nvSpPr>
          <p:spPr>
            <a:xfrm>
              <a:off x="632862" y="5280398"/>
              <a:ext cx="529959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CBN News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Tues September 4 2025 5:18 EDT</a:t>
              </a:r>
            </a:p>
          </p:txBody>
        </p:sp>
      </p:grpSp>
      <p:sp>
        <p:nvSpPr>
          <p:cNvPr id="67" name="Rectangle 66">
            <a:extLst>
              <a:ext uri="{FF2B5EF4-FFF2-40B4-BE49-F238E27FC236}">
                <a16:creationId xmlns:a16="http://schemas.microsoft.com/office/drawing/2014/main" id="{AD01C0FA-8778-9FC3-ECEA-DF0559ECB8BC}"/>
              </a:ext>
            </a:extLst>
          </p:cNvPr>
          <p:cNvSpPr/>
          <p:nvPr/>
        </p:nvSpPr>
        <p:spPr>
          <a:xfrm>
            <a:off x="6474653" y="2885111"/>
            <a:ext cx="2727413" cy="3782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4CE11E10-9411-A07A-F794-8DBE81969855}"/>
              </a:ext>
            </a:extLst>
          </p:cNvPr>
          <p:cNvGrpSpPr/>
          <p:nvPr/>
        </p:nvGrpSpPr>
        <p:grpSpPr>
          <a:xfrm>
            <a:off x="6462307" y="2840996"/>
            <a:ext cx="5311656" cy="1226314"/>
            <a:chOff x="6462307" y="2840996"/>
            <a:chExt cx="5311656" cy="1226314"/>
          </a:xfrm>
        </p:grpSpPr>
        <p:sp>
          <p:nvSpPr>
            <p:cNvPr id="51" name="TextBox 50">
              <a:extLst>
                <a:ext uri="{FF2B5EF4-FFF2-40B4-BE49-F238E27FC236}">
                  <a16:creationId xmlns:a16="http://schemas.microsoft.com/office/drawing/2014/main" id="{E180D48A-6F27-1E6B-EEAC-2F50ABC43B20}"/>
                </a:ext>
              </a:extLst>
            </p:cNvPr>
            <p:cNvSpPr txBox="1"/>
            <p:nvPr/>
          </p:nvSpPr>
          <p:spPr>
            <a:xfrm>
              <a:off x="6462307" y="3605645"/>
              <a:ext cx="531165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BBC	                 </a:t>
              </a: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Fri September 19 2025 12:00 EDT</a:t>
              </a:r>
              <a:endPar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50" name="TextBox 49">
              <a:extLst>
                <a:ext uri="{FF2B5EF4-FFF2-40B4-BE49-F238E27FC236}">
                  <a16:creationId xmlns:a16="http://schemas.microsoft.com/office/drawing/2014/main" id="{B9E79895-9D1F-3864-846F-684F0C453F88}"/>
                </a:ext>
              </a:extLst>
            </p:cNvPr>
            <p:cNvSpPr txBox="1"/>
            <p:nvPr/>
          </p:nvSpPr>
          <p:spPr>
            <a:xfrm>
              <a:off x="6462307" y="2840996"/>
              <a:ext cx="5108893" cy="74570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Friend stole my face for deepfake nudes – now I want tougher laws</a:t>
              </a:r>
            </a:p>
          </p:txBody>
        </p:sp>
      </p:grpSp>
      <p:sp>
        <p:nvSpPr>
          <p:cNvPr id="66" name="Rectangle 65">
            <a:extLst>
              <a:ext uri="{FF2B5EF4-FFF2-40B4-BE49-F238E27FC236}">
                <a16:creationId xmlns:a16="http://schemas.microsoft.com/office/drawing/2014/main" id="{5913CF73-E361-FC09-DBA4-2A106DD78BFA}"/>
              </a:ext>
            </a:extLst>
          </p:cNvPr>
          <p:cNvSpPr/>
          <p:nvPr/>
        </p:nvSpPr>
        <p:spPr>
          <a:xfrm>
            <a:off x="6474653" y="4072934"/>
            <a:ext cx="4169105"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92341293-B0AF-F540-BD8F-F770C8C8D709}"/>
              </a:ext>
            </a:extLst>
          </p:cNvPr>
          <p:cNvGrpSpPr/>
          <p:nvPr/>
        </p:nvGrpSpPr>
        <p:grpSpPr>
          <a:xfrm>
            <a:off x="6408469" y="3999064"/>
            <a:ext cx="5367760" cy="1803426"/>
            <a:chOff x="6408469" y="3999064"/>
            <a:chExt cx="5367760" cy="1803426"/>
          </a:xfrm>
        </p:grpSpPr>
        <p:sp>
          <p:nvSpPr>
            <p:cNvPr id="61" name="TextBox 60">
              <a:extLst>
                <a:ext uri="{FF2B5EF4-FFF2-40B4-BE49-F238E27FC236}">
                  <a16:creationId xmlns:a16="http://schemas.microsoft.com/office/drawing/2014/main" id="{5A343E96-57FF-01CF-8CC7-7EF481CAB258}"/>
                </a:ext>
              </a:extLst>
            </p:cNvPr>
            <p:cNvSpPr txBox="1"/>
            <p:nvPr/>
          </p:nvSpPr>
          <p:spPr>
            <a:xfrm>
              <a:off x="6408470" y="5063826"/>
              <a:ext cx="536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The Blast                       </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Fri September 5 2025 11:30 EDT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60" name="TextBox 59">
              <a:extLst>
                <a:ext uri="{FF2B5EF4-FFF2-40B4-BE49-F238E27FC236}">
                  <a16:creationId xmlns:a16="http://schemas.microsoft.com/office/drawing/2014/main" id="{F5A71EAC-D93F-A6E1-06A4-9DB0463FB921}"/>
                </a:ext>
              </a:extLst>
            </p:cNvPr>
            <p:cNvSpPr txBox="1"/>
            <p:nvPr/>
          </p:nvSpPr>
          <p:spPr>
            <a:xfrm>
              <a:off x="6408469" y="3999064"/>
              <a:ext cx="52063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Taylor Swift And Travis Kelce’s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Engagement Sparks Wave Of Scams And Deepfakes</a:t>
              </a:r>
            </a:p>
          </p:txBody>
        </p:sp>
      </p:grpSp>
      <p:sp>
        <p:nvSpPr>
          <p:cNvPr id="68" name="Rectangle 67">
            <a:extLst>
              <a:ext uri="{FF2B5EF4-FFF2-40B4-BE49-F238E27FC236}">
                <a16:creationId xmlns:a16="http://schemas.microsoft.com/office/drawing/2014/main" id="{0B8665DA-6F76-1FE4-FE77-664D86796F96}"/>
              </a:ext>
            </a:extLst>
          </p:cNvPr>
          <p:cNvSpPr/>
          <p:nvPr/>
        </p:nvSpPr>
        <p:spPr>
          <a:xfrm>
            <a:off x="6462307" y="1764104"/>
            <a:ext cx="1199914" cy="3852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DE51B4DF-1352-6693-FA04-8CED4846B08E}"/>
              </a:ext>
            </a:extLst>
          </p:cNvPr>
          <p:cNvGrpSpPr/>
          <p:nvPr/>
        </p:nvGrpSpPr>
        <p:grpSpPr>
          <a:xfrm>
            <a:off x="6408469" y="1297508"/>
            <a:ext cx="5392452" cy="1393144"/>
            <a:chOff x="6408469" y="1297508"/>
            <a:chExt cx="5392452" cy="1393144"/>
          </a:xfrm>
        </p:grpSpPr>
        <p:sp>
          <p:nvSpPr>
            <p:cNvPr id="20" name="TextBox 19">
              <a:extLst>
                <a:ext uri="{FF2B5EF4-FFF2-40B4-BE49-F238E27FC236}">
                  <a16:creationId xmlns:a16="http://schemas.microsoft.com/office/drawing/2014/main" id="{8323EB1B-DC80-AED3-8678-82FA5CEC370F}"/>
                </a:ext>
              </a:extLst>
            </p:cNvPr>
            <p:cNvSpPr txBox="1"/>
            <p:nvPr/>
          </p:nvSpPr>
          <p:spPr>
            <a:xfrm>
              <a:off x="6408469" y="1297508"/>
              <a:ext cx="5146197" cy="83099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Laws Struggle to Address S</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tudents</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Making D</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eepfakes</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32" name="TextBox 31">
              <a:extLst>
                <a:ext uri="{FF2B5EF4-FFF2-40B4-BE49-F238E27FC236}">
                  <a16:creationId xmlns:a16="http://schemas.microsoft.com/office/drawing/2014/main" id="{1CD5B2EE-7DFE-44ED-887E-0524CFE9DC2E}"/>
                </a:ext>
              </a:extLst>
            </p:cNvPr>
            <p:cNvSpPr txBox="1"/>
            <p:nvPr/>
          </p:nvSpPr>
          <p:spPr>
            <a:xfrm>
              <a:off x="6486999" y="2228987"/>
              <a:ext cx="531392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Aldhabi" panose="020F0502020204030204" pitchFamily="2" charset="-78"/>
                  <a:ea typeface="+mn-ea"/>
                  <a:cs typeface="Aldhabi" panose="020F0502020204030204" pitchFamily="2" charset="-78"/>
                </a:rPr>
                <a:t>GovTech</a:t>
              </a: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Tues September 23 2025 8:33 EDT</a:t>
              </a:r>
            </a:p>
          </p:txBody>
        </p:sp>
      </p:grpSp>
      <p:grpSp>
        <p:nvGrpSpPr>
          <p:cNvPr id="13" name="Group 12">
            <a:extLst>
              <a:ext uri="{FF2B5EF4-FFF2-40B4-BE49-F238E27FC236}">
                <a16:creationId xmlns:a16="http://schemas.microsoft.com/office/drawing/2014/main" id="{80BB5C5D-9EF9-9C96-AFB7-A5A891AD22FC}"/>
              </a:ext>
            </a:extLst>
          </p:cNvPr>
          <p:cNvGrpSpPr/>
          <p:nvPr/>
        </p:nvGrpSpPr>
        <p:grpSpPr>
          <a:xfrm>
            <a:off x="685799" y="7720981"/>
            <a:ext cx="11034327" cy="2154436"/>
            <a:chOff x="685799" y="554954"/>
            <a:chExt cx="11034327" cy="2154436"/>
          </a:xfrm>
        </p:grpSpPr>
        <p:sp>
          <p:nvSpPr>
            <p:cNvPr id="14" name="TextBox 16">
              <a:extLst>
                <a:ext uri="{FF2B5EF4-FFF2-40B4-BE49-F238E27FC236}">
                  <a16:creationId xmlns:a16="http://schemas.microsoft.com/office/drawing/2014/main" id="{387B8687-00B9-A57B-F09D-38AFB23433FE}"/>
                </a:ext>
              </a:extLst>
            </p:cNvPr>
            <p:cNvSpPr txBox="1"/>
            <p:nvPr/>
          </p:nvSpPr>
          <p:spPr>
            <a:xfrm>
              <a:off x="685799" y="55495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Problem Statement</a:t>
              </a:r>
            </a:p>
          </p:txBody>
        </p:sp>
        <p:sp>
          <p:nvSpPr>
            <p:cNvPr id="15" name="TextBox 9">
              <a:extLst>
                <a:ext uri="{FF2B5EF4-FFF2-40B4-BE49-F238E27FC236}">
                  <a16:creationId xmlns:a16="http://schemas.microsoft.com/office/drawing/2014/main" id="{AB82ED52-4507-E479-BEAB-0EA7DC9202DD}"/>
                </a:ext>
              </a:extLst>
            </p:cNvPr>
            <p:cNvSpPr txBox="1"/>
            <p:nvPr/>
          </p:nvSpPr>
          <p:spPr>
            <a:xfrm>
              <a:off x="1020415" y="1232062"/>
              <a:ext cx="10151168" cy="14773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Artificially generated and manipulated images such as DeepFakes, have become easier to create, and harder to detect. These images pose a serious risk to the credibility of public figures, resulting in great emotional, financial and political turmoil. </a:t>
              </a:r>
            </a:p>
          </p:txBody>
        </p:sp>
      </p:grpSp>
      <p:grpSp>
        <p:nvGrpSpPr>
          <p:cNvPr id="17" name="Group 16">
            <a:extLst>
              <a:ext uri="{FF2B5EF4-FFF2-40B4-BE49-F238E27FC236}">
                <a16:creationId xmlns:a16="http://schemas.microsoft.com/office/drawing/2014/main" id="{A1B671CD-B493-4BE4-167E-1999EE172BC6}"/>
              </a:ext>
            </a:extLst>
          </p:cNvPr>
          <p:cNvGrpSpPr/>
          <p:nvPr/>
        </p:nvGrpSpPr>
        <p:grpSpPr>
          <a:xfrm>
            <a:off x="685799" y="11430260"/>
            <a:ext cx="11034327" cy="1828174"/>
            <a:chOff x="685799" y="3151424"/>
            <a:chExt cx="11034327" cy="1828174"/>
          </a:xfrm>
        </p:grpSpPr>
        <p:sp>
          <p:nvSpPr>
            <p:cNvPr id="18" name="TextBox 16">
              <a:extLst>
                <a:ext uri="{FF2B5EF4-FFF2-40B4-BE49-F238E27FC236}">
                  <a16:creationId xmlns:a16="http://schemas.microsoft.com/office/drawing/2014/main" id="{3B19194C-C1FA-3921-8B40-D9D2E76F7D3A}"/>
                </a:ext>
              </a:extLst>
            </p:cNvPr>
            <p:cNvSpPr txBox="1"/>
            <p:nvPr/>
          </p:nvSpPr>
          <p:spPr>
            <a:xfrm>
              <a:off x="685799" y="315142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Needs Statement</a:t>
              </a:r>
            </a:p>
          </p:txBody>
        </p:sp>
        <p:sp>
          <p:nvSpPr>
            <p:cNvPr id="25" name="TextBox 9">
              <a:extLst>
                <a:ext uri="{FF2B5EF4-FFF2-40B4-BE49-F238E27FC236}">
                  <a16:creationId xmlns:a16="http://schemas.microsoft.com/office/drawing/2014/main" id="{3E681B04-16F9-7818-7E20-023BC436E8F3}"/>
                </a:ext>
              </a:extLst>
            </p:cNvPr>
            <p:cNvSpPr txBox="1"/>
            <p:nvPr/>
          </p:nvSpPr>
          <p:spPr>
            <a:xfrm>
              <a:off x="1020415" y="3871602"/>
              <a:ext cx="10151168"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An accurate and reliable DeepFake detector is needed to protect individuals such as celebrities, politicians, and even corporations who are frequent victims of DeepFake misuse.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6084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8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1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left)">
                                      <p:cBhvr>
                                        <p:cTn id="27" dur="500"/>
                                        <p:tgtEl>
                                          <p:spTgt spid="6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500"/>
                                        <p:tgtEl>
                                          <p:spTgt spid="6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500"/>
                                        <p:tgtEl>
                                          <p:spTgt spid="6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500"/>
                                        <p:tgtEl>
                                          <p:spTgt spid="6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par>
                                <p:cTn id="57" presetID="22" presetClass="entr" presetSubtype="8" fill="hold"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wipe(left)">
                                      <p:cBhvr>
                                        <p:cTn id="59" dur="500"/>
                                        <p:tgtEl>
                                          <p:spTgt spid="8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par>
                                <p:cTn id="65" presetID="22" presetClass="entr" presetSubtype="8" fill="hold" nodeType="with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wipe(left)">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0" grpId="0" animBg="1"/>
      <p:bldP spid="21" grpId="0"/>
      <p:bldP spid="24" grpId="0"/>
      <p:bldP spid="64" grpId="0" animBg="1"/>
      <p:bldP spid="65" grpId="0" animBg="1"/>
      <p:bldP spid="67" grpId="0" animBg="1"/>
      <p:bldP spid="66"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00C40608-BFB9-126E-C338-DC3E28E44CB6}"/>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A109FFB0-9B23-C5CE-64E8-3206F07F4214}"/>
              </a:ext>
            </a:extLst>
          </p:cNvPr>
          <p:cNvSpPr txBox="1"/>
          <p:nvPr/>
        </p:nvSpPr>
        <p:spPr>
          <a:xfrm>
            <a:off x="685799" y="69850"/>
            <a:ext cx="11034327" cy="1032975"/>
          </a:xfrm>
          <a:prstGeom prst="rect">
            <a:avLst/>
          </a:prstGeom>
        </p:spPr>
        <p:txBody>
          <a:bodyPr wrap="square" lIns="0" tIns="0" rIns="0" bIns="0" rtlCol="0" anchor="t">
            <a:spAutoFit/>
          </a:bodyPr>
          <a:lstStyle/>
          <a:p>
            <a:pPr lvl="0" algn="ctr" defTabSz="609630">
              <a:lnSpc>
                <a:spcPts val="9112"/>
              </a:lnSpc>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2 -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EfficientNet</a:t>
            </a:r>
            <a:endPar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 name="TextBox 9">
            <a:extLst>
              <a:ext uri="{FF2B5EF4-FFF2-40B4-BE49-F238E27FC236}">
                <a16:creationId xmlns:a16="http://schemas.microsoft.com/office/drawing/2014/main" id="{66396CE7-A12A-E54D-E60F-F89E4EAE49C9}"/>
              </a:ext>
            </a:extLst>
          </p:cNvPr>
          <p:cNvSpPr txBox="1"/>
          <p:nvPr/>
        </p:nvSpPr>
        <p:spPr>
          <a:xfrm>
            <a:off x="1020415" y="1232062"/>
            <a:ext cx="10151168"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EfficientNet</a:t>
            </a:r>
            <a:r>
              <a:rPr kumimoji="0" lang="en-US" sz="2400" b="0"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 family is a series of CNN models that increase in depth, width, and resolution, achieving higher accuracy while optimizing efficiency.</a:t>
            </a:r>
          </a:p>
        </p:txBody>
      </p:sp>
      <p:grpSp>
        <p:nvGrpSpPr>
          <p:cNvPr id="22" name="Group 21">
            <a:extLst>
              <a:ext uri="{FF2B5EF4-FFF2-40B4-BE49-F238E27FC236}">
                <a16:creationId xmlns:a16="http://schemas.microsoft.com/office/drawing/2014/main" id="{BB32FAD0-81BA-2981-34D7-115128E968DC}"/>
              </a:ext>
            </a:extLst>
          </p:cNvPr>
          <p:cNvGrpSpPr/>
          <p:nvPr/>
        </p:nvGrpSpPr>
        <p:grpSpPr>
          <a:xfrm>
            <a:off x="477455" y="4117394"/>
            <a:ext cx="1344520" cy="2018680"/>
            <a:chOff x="477455" y="4117394"/>
            <a:chExt cx="1344520" cy="2018680"/>
          </a:xfrm>
        </p:grpSpPr>
        <p:grpSp>
          <p:nvGrpSpPr>
            <p:cNvPr id="19" name="Group 18">
              <a:extLst>
                <a:ext uri="{FF2B5EF4-FFF2-40B4-BE49-F238E27FC236}">
                  <a16:creationId xmlns:a16="http://schemas.microsoft.com/office/drawing/2014/main" id="{A91FC5DE-EB02-1717-BE02-D68977A73AFB}"/>
                </a:ext>
              </a:extLst>
            </p:cNvPr>
            <p:cNvGrpSpPr/>
            <p:nvPr/>
          </p:nvGrpSpPr>
          <p:grpSpPr>
            <a:xfrm>
              <a:off x="477455" y="4117394"/>
              <a:ext cx="1344520" cy="672260"/>
              <a:chOff x="477455" y="4117394"/>
              <a:chExt cx="1344520" cy="672260"/>
            </a:xfrm>
          </p:grpSpPr>
          <p:sp>
            <p:nvSpPr>
              <p:cNvPr id="11" name="TextBox 9">
                <a:extLst>
                  <a:ext uri="{FF2B5EF4-FFF2-40B4-BE49-F238E27FC236}">
                    <a16:creationId xmlns:a16="http://schemas.microsoft.com/office/drawing/2014/main" id="{05D38B53-A99F-752F-42CC-4E74A0064596}"/>
                  </a:ext>
                </a:extLst>
              </p:cNvPr>
              <p:cNvSpPr txBox="1"/>
              <p:nvPr/>
            </p:nvSpPr>
            <p:spPr>
              <a:xfrm>
                <a:off x="477455" y="4198673"/>
                <a:ext cx="672260" cy="55399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EB</a:t>
                </a:r>
                <a:endParaRPr kumimoji="0" lang="en-US" sz="2400" b="1"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B47A89FC-FEE4-7223-C7D0-05F65C34F83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149715" y="4117394"/>
                <a:ext cx="672260" cy="672260"/>
              </a:xfrm>
              <a:prstGeom prst="rect">
                <a:avLst/>
              </a:prstGeom>
            </p:spPr>
          </p:pic>
        </p:grpSp>
        <p:grpSp>
          <p:nvGrpSpPr>
            <p:cNvPr id="21" name="Group 20">
              <a:extLst>
                <a:ext uri="{FF2B5EF4-FFF2-40B4-BE49-F238E27FC236}">
                  <a16:creationId xmlns:a16="http://schemas.microsoft.com/office/drawing/2014/main" id="{9135C363-CF7C-2B25-4BF0-D737067FADCA}"/>
                </a:ext>
              </a:extLst>
            </p:cNvPr>
            <p:cNvGrpSpPr/>
            <p:nvPr/>
          </p:nvGrpSpPr>
          <p:grpSpPr>
            <a:xfrm>
              <a:off x="477455" y="5463814"/>
              <a:ext cx="1344520" cy="672260"/>
              <a:chOff x="477455" y="5463814"/>
              <a:chExt cx="1344520" cy="672260"/>
            </a:xfrm>
          </p:grpSpPr>
          <p:pic>
            <p:nvPicPr>
              <p:cNvPr id="17" name="Picture 16">
                <a:extLst>
                  <a:ext uri="{FF2B5EF4-FFF2-40B4-BE49-F238E27FC236}">
                    <a16:creationId xmlns:a16="http://schemas.microsoft.com/office/drawing/2014/main" id="{26D80CE5-F6B6-3E45-A4FD-4E479C9D7F0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149715" y="5463814"/>
                <a:ext cx="672260" cy="672260"/>
              </a:xfrm>
              <a:prstGeom prst="rect">
                <a:avLst/>
              </a:prstGeom>
            </p:spPr>
          </p:pic>
          <p:sp>
            <p:nvSpPr>
              <p:cNvPr id="18" name="TextBox 9">
                <a:extLst>
                  <a:ext uri="{FF2B5EF4-FFF2-40B4-BE49-F238E27FC236}">
                    <a16:creationId xmlns:a16="http://schemas.microsoft.com/office/drawing/2014/main" id="{B6E62C9A-6C2A-8DEB-B171-8BF981BF7603}"/>
                  </a:ext>
                </a:extLst>
              </p:cNvPr>
              <p:cNvSpPr txBox="1"/>
              <p:nvPr/>
            </p:nvSpPr>
            <p:spPr>
              <a:xfrm>
                <a:off x="477455" y="5522945"/>
                <a:ext cx="672260" cy="55399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EB</a:t>
                </a:r>
                <a:endParaRPr kumimoji="0" lang="en-US" sz="2400" b="1"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endParaRPr>
              </a:p>
            </p:txBody>
          </p:sp>
        </p:grpSp>
        <p:pic>
          <p:nvPicPr>
            <p:cNvPr id="45" name="Picture 44">
              <a:extLst>
                <a:ext uri="{FF2B5EF4-FFF2-40B4-BE49-F238E27FC236}">
                  <a16:creationId xmlns:a16="http://schemas.microsoft.com/office/drawing/2014/main" id="{0DE8B3DE-0168-99AD-4BC8-70696767EED7}"/>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rot="10800000" flipH="1">
              <a:off x="905946" y="4882965"/>
              <a:ext cx="487538" cy="487538"/>
            </a:xfrm>
            <a:prstGeom prst="rect">
              <a:avLst/>
            </a:prstGeom>
          </p:spPr>
        </p:pic>
      </p:grpSp>
      <p:grpSp>
        <p:nvGrpSpPr>
          <p:cNvPr id="23" name="Group 22">
            <a:extLst>
              <a:ext uri="{FF2B5EF4-FFF2-40B4-BE49-F238E27FC236}">
                <a16:creationId xmlns:a16="http://schemas.microsoft.com/office/drawing/2014/main" id="{4AB32027-B8C1-5687-E711-3D7BC7447A61}"/>
              </a:ext>
            </a:extLst>
          </p:cNvPr>
          <p:cNvGrpSpPr/>
          <p:nvPr/>
        </p:nvGrpSpPr>
        <p:grpSpPr>
          <a:xfrm>
            <a:off x="2332118" y="4484174"/>
            <a:ext cx="9105784" cy="1762390"/>
            <a:chOff x="2332118" y="4484174"/>
            <a:chExt cx="9105784" cy="1762390"/>
          </a:xfrm>
        </p:grpSpPr>
        <p:sp>
          <p:nvSpPr>
            <p:cNvPr id="2053" name="TextBox 2052">
              <a:extLst>
                <a:ext uri="{FF2B5EF4-FFF2-40B4-BE49-F238E27FC236}">
                  <a16:creationId xmlns:a16="http://schemas.microsoft.com/office/drawing/2014/main" id="{DF9F1950-A0CA-3A4B-C3D6-5794EE78AADA}"/>
                </a:ext>
              </a:extLst>
            </p:cNvPr>
            <p:cNvSpPr txBox="1"/>
            <p:nvPr/>
          </p:nvSpPr>
          <p:spPr>
            <a:xfrm flipH="1">
              <a:off x="2528353" y="4489936"/>
              <a:ext cx="10353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Fewer</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54" name="TextBox 2053">
              <a:extLst>
                <a:ext uri="{FF2B5EF4-FFF2-40B4-BE49-F238E27FC236}">
                  <a16:creationId xmlns:a16="http://schemas.microsoft.com/office/drawing/2014/main" id="{0649D5CF-B4FB-7291-DF08-14FA34D0F9D3}"/>
                </a:ext>
              </a:extLst>
            </p:cNvPr>
            <p:cNvSpPr txBox="1"/>
            <p:nvPr/>
          </p:nvSpPr>
          <p:spPr>
            <a:xfrm flipH="1">
              <a:off x="2332118" y="5877232"/>
              <a:ext cx="14278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Deeper</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69" name="Arrow: Down 2068">
              <a:extLst>
                <a:ext uri="{FF2B5EF4-FFF2-40B4-BE49-F238E27FC236}">
                  <a16:creationId xmlns:a16="http://schemas.microsoft.com/office/drawing/2014/main" id="{E87645CD-D3B4-100F-143D-DA3AB1583007}"/>
                </a:ext>
              </a:extLst>
            </p:cNvPr>
            <p:cNvSpPr/>
            <p:nvPr/>
          </p:nvSpPr>
          <p:spPr>
            <a:xfrm>
              <a:off x="2919852" y="5164993"/>
              <a:ext cx="252358" cy="543866"/>
            </a:xfrm>
            <a:prstGeom prst="downArrow">
              <a:avLst>
                <a:gd name="adj1" fmla="val 55157"/>
                <a:gd name="adj2" fmla="val 2155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Box 2054">
              <a:extLst>
                <a:ext uri="{FF2B5EF4-FFF2-40B4-BE49-F238E27FC236}">
                  <a16:creationId xmlns:a16="http://schemas.microsoft.com/office/drawing/2014/main" id="{8D1494D9-D549-AE27-6808-845169EC2CF2}"/>
                </a:ext>
              </a:extLst>
            </p:cNvPr>
            <p:cNvSpPr txBox="1"/>
            <p:nvPr/>
          </p:nvSpPr>
          <p:spPr>
            <a:xfrm flipH="1">
              <a:off x="4174114" y="4486116"/>
              <a:ext cx="1346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Narrow</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56" name="TextBox 2055">
              <a:extLst>
                <a:ext uri="{FF2B5EF4-FFF2-40B4-BE49-F238E27FC236}">
                  <a16:creationId xmlns:a16="http://schemas.microsoft.com/office/drawing/2014/main" id="{E9639A0E-B9F2-C4D5-20D0-B00B56D6070E}"/>
                </a:ext>
              </a:extLst>
            </p:cNvPr>
            <p:cNvSpPr txBox="1"/>
            <p:nvPr/>
          </p:nvSpPr>
          <p:spPr>
            <a:xfrm flipH="1">
              <a:off x="4174114" y="5877232"/>
              <a:ext cx="1346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Wider</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0" name="Arrow: Down 2069">
              <a:extLst>
                <a:ext uri="{FF2B5EF4-FFF2-40B4-BE49-F238E27FC236}">
                  <a16:creationId xmlns:a16="http://schemas.microsoft.com/office/drawing/2014/main" id="{DFCD6514-63D6-B311-4230-7F47FFDDF2D3}"/>
                </a:ext>
              </a:extLst>
            </p:cNvPr>
            <p:cNvSpPr/>
            <p:nvPr/>
          </p:nvSpPr>
          <p:spPr>
            <a:xfrm>
              <a:off x="4721078" y="5164993"/>
              <a:ext cx="252358" cy="543866"/>
            </a:xfrm>
            <a:prstGeom prst="downArrow">
              <a:avLst>
                <a:gd name="adj1" fmla="val 55157"/>
                <a:gd name="adj2" fmla="val 2155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TextBox 2056">
              <a:extLst>
                <a:ext uri="{FF2B5EF4-FFF2-40B4-BE49-F238E27FC236}">
                  <a16:creationId xmlns:a16="http://schemas.microsoft.com/office/drawing/2014/main" id="{6FFA4D8E-9ABF-FC51-953B-8C1B0A8447B8}"/>
                </a:ext>
              </a:extLst>
            </p:cNvPr>
            <p:cNvSpPr txBox="1"/>
            <p:nvPr/>
          </p:nvSpPr>
          <p:spPr>
            <a:xfrm flipH="1">
              <a:off x="6063302" y="5875290"/>
              <a:ext cx="14597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600×600</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58" name="TextBox 2057">
              <a:extLst>
                <a:ext uri="{FF2B5EF4-FFF2-40B4-BE49-F238E27FC236}">
                  <a16:creationId xmlns:a16="http://schemas.microsoft.com/office/drawing/2014/main" id="{AF851BC3-7FA0-266E-ED99-F0BCF4BA2820}"/>
                </a:ext>
              </a:extLst>
            </p:cNvPr>
            <p:cNvSpPr txBox="1"/>
            <p:nvPr/>
          </p:nvSpPr>
          <p:spPr>
            <a:xfrm flipH="1">
              <a:off x="6063302" y="4519374"/>
              <a:ext cx="14597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224×224</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2" name="Arrow: Down 2071">
              <a:extLst>
                <a:ext uri="{FF2B5EF4-FFF2-40B4-BE49-F238E27FC236}">
                  <a16:creationId xmlns:a16="http://schemas.microsoft.com/office/drawing/2014/main" id="{3B7FBEE3-9A56-481B-515E-A4F9B01E3E96}"/>
                </a:ext>
              </a:extLst>
            </p:cNvPr>
            <p:cNvSpPr/>
            <p:nvPr/>
          </p:nvSpPr>
          <p:spPr>
            <a:xfrm>
              <a:off x="6666985" y="5163051"/>
              <a:ext cx="252358" cy="543866"/>
            </a:xfrm>
            <a:prstGeom prst="downArrow">
              <a:avLst>
                <a:gd name="adj1" fmla="val 0"/>
                <a:gd name="adj2" fmla="val 2155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TextBox 2058">
              <a:extLst>
                <a:ext uri="{FF2B5EF4-FFF2-40B4-BE49-F238E27FC236}">
                  <a16:creationId xmlns:a16="http://schemas.microsoft.com/office/drawing/2014/main" id="{F5815AB4-2F4C-8F13-0DC6-1F0DAC3FFF7F}"/>
                </a:ext>
              </a:extLst>
            </p:cNvPr>
            <p:cNvSpPr txBox="1"/>
            <p:nvPr/>
          </p:nvSpPr>
          <p:spPr>
            <a:xfrm flipH="1">
              <a:off x="8063373" y="4484174"/>
              <a:ext cx="1346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~5M</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61" name="TextBox 2060">
              <a:extLst>
                <a:ext uri="{FF2B5EF4-FFF2-40B4-BE49-F238E27FC236}">
                  <a16:creationId xmlns:a16="http://schemas.microsoft.com/office/drawing/2014/main" id="{77F3586B-96E2-B461-0614-3C2E1B30CE68}"/>
                </a:ext>
              </a:extLst>
            </p:cNvPr>
            <p:cNvSpPr txBox="1"/>
            <p:nvPr/>
          </p:nvSpPr>
          <p:spPr>
            <a:xfrm flipH="1">
              <a:off x="8063373" y="5875290"/>
              <a:ext cx="134628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~66M</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3" name="Arrow: Down 2072">
              <a:extLst>
                <a:ext uri="{FF2B5EF4-FFF2-40B4-BE49-F238E27FC236}">
                  <a16:creationId xmlns:a16="http://schemas.microsoft.com/office/drawing/2014/main" id="{805C5990-9A10-6E53-2D44-B262BE754E8F}"/>
                </a:ext>
              </a:extLst>
            </p:cNvPr>
            <p:cNvSpPr/>
            <p:nvPr/>
          </p:nvSpPr>
          <p:spPr>
            <a:xfrm>
              <a:off x="8610337" y="5163051"/>
              <a:ext cx="252358" cy="543866"/>
            </a:xfrm>
            <a:prstGeom prst="downArrow">
              <a:avLst>
                <a:gd name="adj1" fmla="val 55157"/>
                <a:gd name="adj2" fmla="val 2155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TextBox 2059">
              <a:extLst>
                <a:ext uri="{FF2B5EF4-FFF2-40B4-BE49-F238E27FC236}">
                  <a16:creationId xmlns:a16="http://schemas.microsoft.com/office/drawing/2014/main" id="{1C138057-8D41-4F36-8DFA-12D37E93B494}"/>
                </a:ext>
              </a:extLst>
            </p:cNvPr>
            <p:cNvSpPr txBox="1"/>
            <p:nvPr/>
          </p:nvSpPr>
          <p:spPr>
            <a:xfrm flipH="1">
              <a:off x="9978178" y="4519374"/>
              <a:ext cx="14597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white"/>
                  </a:solidFill>
                  <a:effectLst/>
                  <a:uLnTx/>
                  <a:uFillTx/>
                  <a:latin typeface="Outfit" pitchFamily="2" charset="0"/>
                  <a:ea typeface="+mn-ea"/>
                  <a:cs typeface="+mn-cs"/>
                </a:rPr>
                <a:t>Fast</a:t>
              </a:r>
            </a:p>
          </p:txBody>
        </p:sp>
        <p:sp>
          <p:nvSpPr>
            <p:cNvPr id="2062" name="TextBox 2061">
              <a:extLst>
                <a:ext uri="{FF2B5EF4-FFF2-40B4-BE49-F238E27FC236}">
                  <a16:creationId xmlns:a16="http://schemas.microsoft.com/office/drawing/2014/main" id="{102E2454-FEB8-37D1-3DCF-C6DFA1B43BC1}"/>
                </a:ext>
              </a:extLst>
            </p:cNvPr>
            <p:cNvSpPr txBox="1"/>
            <p:nvPr/>
          </p:nvSpPr>
          <p:spPr>
            <a:xfrm flipH="1">
              <a:off x="9978178" y="5875290"/>
              <a:ext cx="14597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Outfit" pitchFamily="2" charset="0"/>
                </a:rPr>
                <a:t>Slow</a:t>
              </a:r>
              <a:endParaRPr kumimoji="0" lang="en-US" i="0" u="none"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4" name="Arrow: Down 2073">
              <a:extLst>
                <a:ext uri="{FF2B5EF4-FFF2-40B4-BE49-F238E27FC236}">
                  <a16:creationId xmlns:a16="http://schemas.microsoft.com/office/drawing/2014/main" id="{0F781E84-1CB6-AF81-6BEB-B0115414A56A}"/>
                </a:ext>
              </a:extLst>
            </p:cNvPr>
            <p:cNvSpPr/>
            <p:nvPr/>
          </p:nvSpPr>
          <p:spPr>
            <a:xfrm>
              <a:off x="10581861" y="5163051"/>
              <a:ext cx="252358" cy="543866"/>
            </a:xfrm>
            <a:prstGeom prst="downArrow">
              <a:avLst>
                <a:gd name="adj1" fmla="val 55157"/>
                <a:gd name="adj2" fmla="val 2155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988C0AB-D639-64BD-9118-AAB69DB6A304}"/>
              </a:ext>
            </a:extLst>
          </p:cNvPr>
          <p:cNvGrpSpPr/>
          <p:nvPr/>
        </p:nvGrpSpPr>
        <p:grpSpPr>
          <a:xfrm>
            <a:off x="2378983" y="2294129"/>
            <a:ext cx="9222451" cy="2182720"/>
            <a:chOff x="2378983" y="2294129"/>
            <a:chExt cx="9222451" cy="2182720"/>
          </a:xfrm>
        </p:grpSpPr>
        <p:pic>
          <p:nvPicPr>
            <p:cNvPr id="20" name="Picture 19">
              <a:extLst>
                <a:ext uri="{FF2B5EF4-FFF2-40B4-BE49-F238E27FC236}">
                  <a16:creationId xmlns:a16="http://schemas.microsoft.com/office/drawing/2014/main" id="{54EF470C-39B5-DAFA-EC48-4D1144012A40}"/>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2639432" y="2445757"/>
              <a:ext cx="813198" cy="813198"/>
            </a:xfrm>
            <a:prstGeom prst="rect">
              <a:avLst/>
            </a:prstGeom>
          </p:spPr>
        </p:pic>
        <p:sp>
          <p:nvSpPr>
            <p:cNvPr id="46" name="TextBox 45">
              <a:extLst>
                <a:ext uri="{FF2B5EF4-FFF2-40B4-BE49-F238E27FC236}">
                  <a16:creationId xmlns:a16="http://schemas.microsoft.com/office/drawing/2014/main" id="{D01DAB4B-B4D1-DDB0-98A5-D72818F85E1D}"/>
                </a:ext>
              </a:extLst>
            </p:cNvPr>
            <p:cNvSpPr txBox="1"/>
            <p:nvPr/>
          </p:nvSpPr>
          <p:spPr>
            <a:xfrm flipH="1">
              <a:off x="2528353" y="3315453"/>
              <a:ext cx="10353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Layers</a:t>
              </a:r>
              <a:endParaRPr kumimoji="0" lang="en-US" sz="2000" b="1" i="0" u="sng"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7" name="TextBox 2076">
              <a:extLst>
                <a:ext uri="{FF2B5EF4-FFF2-40B4-BE49-F238E27FC236}">
                  <a16:creationId xmlns:a16="http://schemas.microsoft.com/office/drawing/2014/main" id="{52B8D143-FDE2-7127-8E64-1463EA3C993E}"/>
                </a:ext>
              </a:extLst>
            </p:cNvPr>
            <p:cNvSpPr txBox="1"/>
            <p:nvPr/>
          </p:nvSpPr>
          <p:spPr>
            <a:xfrm flipH="1">
              <a:off x="2378983" y="3739525"/>
              <a:ext cx="1334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depth of network</a:t>
              </a:r>
              <a:endParaRPr kumimoji="0" lang="en-US" sz="2000" i="0"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25" name="Picture 24">
              <a:extLst>
                <a:ext uri="{FF2B5EF4-FFF2-40B4-BE49-F238E27FC236}">
                  <a16:creationId xmlns:a16="http://schemas.microsoft.com/office/drawing/2014/main" id="{F5F5BC83-5A16-CB57-1E1E-28C9F26D6652}"/>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4440658" y="2445757"/>
              <a:ext cx="813198" cy="813198"/>
            </a:xfrm>
            <a:prstGeom prst="rect">
              <a:avLst/>
            </a:prstGeom>
          </p:spPr>
        </p:pic>
        <p:sp>
          <p:nvSpPr>
            <p:cNvPr id="48" name="TextBox 47">
              <a:extLst>
                <a:ext uri="{FF2B5EF4-FFF2-40B4-BE49-F238E27FC236}">
                  <a16:creationId xmlns:a16="http://schemas.microsoft.com/office/drawing/2014/main" id="{79E0C9B3-1EA8-C47E-1763-1235779AD1A3}"/>
                </a:ext>
              </a:extLst>
            </p:cNvPr>
            <p:cNvSpPr txBox="1"/>
            <p:nvPr/>
          </p:nvSpPr>
          <p:spPr>
            <a:xfrm flipH="1">
              <a:off x="4174114" y="3315453"/>
              <a:ext cx="13462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Channels</a:t>
              </a:r>
              <a:endParaRPr kumimoji="0" lang="en-US" sz="2000" b="1" i="0" u="sng"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8" name="TextBox 2077">
              <a:extLst>
                <a:ext uri="{FF2B5EF4-FFF2-40B4-BE49-F238E27FC236}">
                  <a16:creationId xmlns:a16="http://schemas.microsoft.com/office/drawing/2014/main" id="{6E7714AD-F53D-340E-225E-3F487B732A38}"/>
                </a:ext>
              </a:extLst>
            </p:cNvPr>
            <p:cNvSpPr txBox="1"/>
            <p:nvPr/>
          </p:nvSpPr>
          <p:spPr>
            <a:xfrm flipH="1">
              <a:off x="4063433" y="3735705"/>
              <a:ext cx="156764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feature map width</a:t>
              </a:r>
              <a:endParaRPr kumimoji="0" lang="en-US" sz="2000" i="0"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30" name="Picture 29">
              <a:extLst>
                <a:ext uri="{FF2B5EF4-FFF2-40B4-BE49-F238E27FC236}">
                  <a16:creationId xmlns:a16="http://schemas.microsoft.com/office/drawing/2014/main" id="{B6D5DD71-E8A9-63ED-B468-055AABEC3119}"/>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6375593" y="2447699"/>
              <a:ext cx="805431" cy="805431"/>
            </a:xfrm>
            <a:prstGeom prst="rect">
              <a:avLst/>
            </a:prstGeom>
          </p:spPr>
        </p:pic>
        <p:sp>
          <p:nvSpPr>
            <p:cNvPr id="50" name="TextBox 49">
              <a:extLst>
                <a:ext uri="{FF2B5EF4-FFF2-40B4-BE49-F238E27FC236}">
                  <a16:creationId xmlns:a16="http://schemas.microsoft.com/office/drawing/2014/main" id="{ADE29633-4F67-8872-D6D8-AC59985F2CBE}"/>
                </a:ext>
              </a:extLst>
            </p:cNvPr>
            <p:cNvSpPr txBox="1"/>
            <p:nvPr/>
          </p:nvSpPr>
          <p:spPr>
            <a:xfrm flipH="1">
              <a:off x="6063302" y="3313511"/>
              <a:ext cx="14597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Image Size</a:t>
              </a:r>
              <a:endParaRPr kumimoji="0" lang="en-US" sz="2000" b="1" i="0" u="sng"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79" name="TextBox 2078">
              <a:extLst>
                <a:ext uri="{FF2B5EF4-FFF2-40B4-BE49-F238E27FC236}">
                  <a16:creationId xmlns:a16="http://schemas.microsoft.com/office/drawing/2014/main" id="{92898E61-4417-2085-35E8-E663C4A7B0AF}"/>
                </a:ext>
              </a:extLst>
            </p:cNvPr>
            <p:cNvSpPr txBox="1"/>
            <p:nvPr/>
          </p:nvSpPr>
          <p:spPr>
            <a:xfrm flipH="1">
              <a:off x="5834212" y="3768963"/>
              <a:ext cx="19179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input resolution scale</a:t>
              </a:r>
              <a:endParaRPr kumimoji="0" lang="en-US" sz="2000" i="0"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42" name="Picture 41">
              <a:extLst>
                <a:ext uri="{FF2B5EF4-FFF2-40B4-BE49-F238E27FC236}">
                  <a16:creationId xmlns:a16="http://schemas.microsoft.com/office/drawing/2014/main" id="{1DF2A158-8EF9-8374-6FE1-EDCF2A18B401}"/>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8333801" y="2447699"/>
              <a:ext cx="805431" cy="805431"/>
            </a:xfrm>
            <a:prstGeom prst="rect">
              <a:avLst/>
            </a:prstGeom>
          </p:spPr>
        </p:pic>
        <p:sp>
          <p:nvSpPr>
            <p:cNvPr id="52" name="TextBox 51">
              <a:extLst>
                <a:ext uri="{FF2B5EF4-FFF2-40B4-BE49-F238E27FC236}">
                  <a16:creationId xmlns:a16="http://schemas.microsoft.com/office/drawing/2014/main" id="{DAAB8917-E1E5-0088-C68C-1743A7AF90EB}"/>
                </a:ext>
              </a:extLst>
            </p:cNvPr>
            <p:cNvSpPr txBox="1"/>
            <p:nvPr/>
          </p:nvSpPr>
          <p:spPr>
            <a:xfrm flipH="1">
              <a:off x="8178365" y="3313511"/>
              <a:ext cx="11163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dirty="0">
                  <a:solidFill>
                    <a:prstClr val="white"/>
                  </a:solidFill>
                  <a:latin typeface="Outfit" pitchFamily="2" charset="0"/>
                </a:rPr>
                <a:t>Params</a:t>
              </a:r>
              <a:endParaRPr kumimoji="0" lang="en-US" sz="2000" b="1" i="0" u="sng" strike="noStrike" kern="1200" cap="none" spc="0" normalizeH="0" baseline="0" noProof="0" dirty="0">
                <a:ln>
                  <a:noFill/>
                </a:ln>
                <a:solidFill>
                  <a:prstClr val="white"/>
                </a:solidFill>
                <a:effectLst/>
                <a:uLnTx/>
                <a:uFillTx/>
                <a:latin typeface="Outfit" pitchFamily="2" charset="0"/>
                <a:ea typeface="+mn-ea"/>
                <a:cs typeface="+mn-cs"/>
              </a:endParaRPr>
            </a:p>
          </p:txBody>
        </p:sp>
        <p:sp>
          <p:nvSpPr>
            <p:cNvPr id="2080" name="TextBox 2079">
              <a:extLst>
                <a:ext uri="{FF2B5EF4-FFF2-40B4-BE49-F238E27FC236}">
                  <a16:creationId xmlns:a16="http://schemas.microsoft.com/office/drawing/2014/main" id="{2419EEC3-37CA-5646-FE2A-5A49E789C9D3}"/>
                </a:ext>
              </a:extLst>
            </p:cNvPr>
            <p:cNvSpPr txBox="1"/>
            <p:nvPr/>
          </p:nvSpPr>
          <p:spPr>
            <a:xfrm flipH="1">
              <a:off x="7786480" y="3733763"/>
              <a:ext cx="19000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Outfit" pitchFamily="2" charset="0"/>
                </a:rPr>
                <a:t>learnable model weights</a:t>
              </a:r>
              <a:endParaRPr kumimoji="0" lang="en-US" sz="2000" i="0" strike="noStrike" kern="1200" cap="none" spc="0" normalizeH="0" baseline="0" noProof="0" dirty="0">
                <a:ln>
                  <a:noFill/>
                </a:ln>
                <a:solidFill>
                  <a:prstClr val="white"/>
                </a:solidFill>
                <a:effectLst/>
                <a:uLnTx/>
                <a:uFillTx/>
                <a:latin typeface="Outfit" pitchFamily="2" charset="0"/>
                <a:ea typeface="+mn-ea"/>
                <a:cs typeface="+mn-cs"/>
              </a:endParaRPr>
            </a:p>
          </p:txBody>
        </p:sp>
        <p:pic>
          <p:nvPicPr>
            <p:cNvPr id="44" name="Picture 43">
              <a:extLst>
                <a:ext uri="{FF2B5EF4-FFF2-40B4-BE49-F238E27FC236}">
                  <a16:creationId xmlns:a16="http://schemas.microsoft.com/office/drawing/2014/main" id="{39EBF9B6-786B-9B93-D254-93A48FAAB08C}"/>
                </a:ext>
              </a:extLst>
            </p:cNvPr>
            <p:cNvPicPr>
              <a:picLocks noChangeAspect="1"/>
            </p:cNvPicPr>
            <p:nvPr/>
          </p:nvPicPr>
          <p:blipFill>
            <a:blip r:embed="rId17">
              <a:lum bright="70000" contrast="-70000"/>
              <a:extLst>
                <a:ext uri="{BEBA8EAE-BF5A-486C-A8C5-ECC9F3942E4B}">
                  <a14:imgProps xmlns:a14="http://schemas.microsoft.com/office/drawing/2010/main">
                    <a14:imgLayer r:embed="rId18">
                      <a14:imgEffect>
                        <a14:artisticPhotocopy/>
                      </a14:imgEffect>
                    </a14:imgLayer>
                  </a14:imgProps>
                </a:ext>
              </a:extLst>
            </a:blip>
            <a:stretch>
              <a:fillRect/>
            </a:stretch>
          </p:blipFill>
          <p:spPr>
            <a:xfrm>
              <a:off x="10104890" y="2294129"/>
              <a:ext cx="1112571" cy="1112571"/>
            </a:xfrm>
            <a:prstGeom prst="rect">
              <a:avLst/>
            </a:prstGeom>
          </p:spPr>
        </p:pic>
        <p:sp>
          <p:nvSpPr>
            <p:cNvPr id="54" name="TextBox 53">
              <a:extLst>
                <a:ext uri="{FF2B5EF4-FFF2-40B4-BE49-F238E27FC236}">
                  <a16:creationId xmlns:a16="http://schemas.microsoft.com/office/drawing/2014/main" id="{AF748EAF-E09F-6312-808A-40C6F83D047D}"/>
                </a:ext>
              </a:extLst>
            </p:cNvPr>
            <p:cNvSpPr txBox="1"/>
            <p:nvPr/>
          </p:nvSpPr>
          <p:spPr>
            <a:xfrm flipH="1">
              <a:off x="10150346" y="3313511"/>
              <a:ext cx="10216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Outfit" pitchFamily="2" charset="0"/>
                  <a:ea typeface="+mn-ea"/>
                  <a:cs typeface="+mn-cs"/>
                </a:rPr>
                <a:t>Speed</a:t>
              </a:r>
            </a:p>
          </p:txBody>
        </p:sp>
        <p:sp>
          <p:nvSpPr>
            <p:cNvPr id="2081" name="TextBox 2080">
              <a:extLst>
                <a:ext uri="{FF2B5EF4-FFF2-40B4-BE49-F238E27FC236}">
                  <a16:creationId xmlns:a16="http://schemas.microsoft.com/office/drawing/2014/main" id="{EF656C23-100E-35B1-0C82-6F3D403D76CC}"/>
                </a:ext>
              </a:extLst>
            </p:cNvPr>
            <p:cNvSpPr txBox="1"/>
            <p:nvPr/>
          </p:nvSpPr>
          <p:spPr>
            <a:xfrm flipH="1">
              <a:off x="9720916" y="3768963"/>
              <a:ext cx="18805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strike="noStrike" kern="1200" cap="none" spc="0" normalizeH="0" baseline="0" noProof="0" dirty="0">
                  <a:ln>
                    <a:noFill/>
                  </a:ln>
                  <a:solidFill>
                    <a:prstClr val="white"/>
                  </a:solidFill>
                  <a:effectLst/>
                  <a:uLnTx/>
                  <a:uFillTx/>
                  <a:latin typeface="Outfit" pitchFamily="2" charset="0"/>
                  <a:ea typeface="+mn-ea"/>
                  <a:cs typeface="+mn-cs"/>
                </a:rPr>
                <a:t>inference execution time</a:t>
              </a:r>
            </a:p>
          </p:txBody>
        </p:sp>
      </p:grpSp>
      <p:grpSp>
        <p:nvGrpSpPr>
          <p:cNvPr id="24" name="Group 23">
            <a:extLst>
              <a:ext uri="{FF2B5EF4-FFF2-40B4-BE49-F238E27FC236}">
                <a16:creationId xmlns:a16="http://schemas.microsoft.com/office/drawing/2014/main" id="{F1F8E88E-3E1C-867F-DD64-06E1632661DC}"/>
              </a:ext>
            </a:extLst>
          </p:cNvPr>
          <p:cNvGrpSpPr/>
          <p:nvPr/>
        </p:nvGrpSpPr>
        <p:grpSpPr>
          <a:xfrm>
            <a:off x="2042931" y="2624068"/>
            <a:ext cx="9575689" cy="3444184"/>
            <a:chOff x="2042931" y="2624068"/>
            <a:chExt cx="9575689" cy="3444184"/>
          </a:xfrm>
        </p:grpSpPr>
        <p:cxnSp>
          <p:nvCxnSpPr>
            <p:cNvPr id="63" name="Straight Connector 62">
              <a:extLst>
                <a:ext uri="{FF2B5EF4-FFF2-40B4-BE49-F238E27FC236}">
                  <a16:creationId xmlns:a16="http://schemas.microsoft.com/office/drawing/2014/main" id="{5B1EB9E0-E297-9D76-56F0-FF382FCB1972}"/>
                </a:ext>
              </a:extLst>
            </p:cNvPr>
            <p:cNvCxnSpPr>
              <a:cxnSpLocks/>
            </p:cNvCxnSpPr>
            <p:nvPr/>
          </p:nvCxnSpPr>
          <p:spPr>
            <a:xfrm flipV="1">
              <a:off x="2042931"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6270526C-8968-1670-6159-0F5F898AA523}"/>
                </a:ext>
              </a:extLst>
            </p:cNvPr>
            <p:cNvCxnSpPr/>
            <p:nvPr/>
          </p:nvCxnSpPr>
          <p:spPr>
            <a:xfrm flipV="1">
              <a:off x="5817030"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65BE191D-6CC2-5247-C7CB-118EEE5FF8B3}"/>
                </a:ext>
              </a:extLst>
            </p:cNvPr>
            <p:cNvCxnSpPr>
              <a:cxnSpLocks/>
            </p:cNvCxnSpPr>
            <p:nvPr/>
          </p:nvCxnSpPr>
          <p:spPr>
            <a:xfrm flipV="1">
              <a:off x="7769298"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2B5D402C-9238-C1E7-4C34-2F428483D515}"/>
                </a:ext>
              </a:extLst>
            </p:cNvPr>
            <p:cNvCxnSpPr/>
            <p:nvPr/>
          </p:nvCxnSpPr>
          <p:spPr>
            <a:xfrm flipV="1">
              <a:off x="9703734"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52" name="Straight Connector 2051">
              <a:extLst>
                <a:ext uri="{FF2B5EF4-FFF2-40B4-BE49-F238E27FC236}">
                  <a16:creationId xmlns:a16="http://schemas.microsoft.com/office/drawing/2014/main" id="{F852870C-3293-DEF7-D567-8E1E30531C09}"/>
                </a:ext>
              </a:extLst>
            </p:cNvPr>
            <p:cNvCxnSpPr/>
            <p:nvPr/>
          </p:nvCxnSpPr>
          <p:spPr>
            <a:xfrm flipV="1">
              <a:off x="11618620"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28F75A-32BE-C32F-64A8-6A858EB219DF}"/>
                </a:ext>
              </a:extLst>
            </p:cNvPr>
            <p:cNvCxnSpPr/>
            <p:nvPr/>
          </p:nvCxnSpPr>
          <p:spPr>
            <a:xfrm flipV="1">
              <a:off x="3850015" y="2624068"/>
              <a:ext cx="0" cy="3444184"/>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360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EC41D909-2C1A-B4B7-F5D3-690190B95F6C}"/>
            </a:ext>
          </a:extLst>
        </p:cNvPr>
        <p:cNvGrpSpPr/>
        <p:nvPr/>
      </p:nvGrpSpPr>
      <p:grpSpPr>
        <a:xfrm>
          <a:off x="0" y="0"/>
          <a:ext cx="0" cy="0"/>
          <a:chOff x="0" y="0"/>
          <a:chExt cx="0" cy="0"/>
        </a:xfrm>
      </p:grpSpPr>
      <p:sp>
        <p:nvSpPr>
          <p:cNvPr id="15" name="TextBox 16">
            <a:extLst>
              <a:ext uri="{FF2B5EF4-FFF2-40B4-BE49-F238E27FC236}">
                <a16:creationId xmlns:a16="http://schemas.microsoft.com/office/drawing/2014/main" id="{F3B4B0C2-2200-50F0-00FD-897EA081CA31}"/>
              </a:ext>
            </a:extLst>
          </p:cNvPr>
          <p:cNvSpPr txBox="1"/>
          <p:nvPr/>
        </p:nvSpPr>
        <p:spPr>
          <a:xfrm>
            <a:off x="685799" y="69850"/>
            <a:ext cx="11034327" cy="1032975"/>
          </a:xfrm>
          <a:prstGeom prst="rect">
            <a:avLst/>
          </a:prstGeom>
        </p:spPr>
        <p:txBody>
          <a:bodyPr wrap="square" lIns="0" tIns="0" rIns="0" bIns="0" rtlCol="0" anchor="t">
            <a:spAutoFit/>
          </a:bodyPr>
          <a:lstStyle/>
          <a:p>
            <a:pPr lvl="0" algn="ctr" defTabSz="609630">
              <a:lnSpc>
                <a:spcPts val="9112"/>
              </a:lnSpc>
              <a:defRPr/>
            </a:pPr>
            <a:r>
              <a:rPr lang="en-US" sz="4800" b="1" dirty="0">
                <a:solidFill>
                  <a:srgbClr val="FFFFFF"/>
                </a:solidFill>
                <a:latin typeface="Montserrat" panose="00000500000000000000" pitchFamily="2" charset="0"/>
                <a:ea typeface="Neue Machina Ultra-Bold"/>
                <a:cs typeface="Neue Machina Ultra-Bold"/>
                <a:sym typeface="Neue Machina Ultra-Bold"/>
              </a:rPr>
              <a:t>CNN 2 - </a:t>
            </a: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EfficientNet</a:t>
            </a:r>
            <a:endPar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nvGrpSpPr>
          <p:cNvPr id="3" name="Group 2">
            <a:extLst>
              <a:ext uri="{FF2B5EF4-FFF2-40B4-BE49-F238E27FC236}">
                <a16:creationId xmlns:a16="http://schemas.microsoft.com/office/drawing/2014/main" id="{200946DD-3853-F9F0-5F3D-65D28E3B0EC1}"/>
              </a:ext>
            </a:extLst>
          </p:cNvPr>
          <p:cNvGrpSpPr/>
          <p:nvPr/>
        </p:nvGrpSpPr>
        <p:grpSpPr>
          <a:xfrm>
            <a:off x="847171" y="1849294"/>
            <a:ext cx="3128711" cy="1108489"/>
            <a:chOff x="847171" y="2111109"/>
            <a:chExt cx="3128711" cy="1108489"/>
          </a:xfrm>
        </p:grpSpPr>
        <p:pic>
          <p:nvPicPr>
            <p:cNvPr id="4" name="Picture 3">
              <a:extLst>
                <a:ext uri="{FF2B5EF4-FFF2-40B4-BE49-F238E27FC236}">
                  <a16:creationId xmlns:a16="http://schemas.microsoft.com/office/drawing/2014/main" id="{C0970A52-86D3-5790-3408-08A521FA95A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47171" y="2248701"/>
              <a:ext cx="829676" cy="829676"/>
            </a:xfrm>
            <a:prstGeom prst="rect">
              <a:avLst/>
            </a:prstGeom>
          </p:spPr>
        </p:pic>
        <p:sp>
          <p:nvSpPr>
            <p:cNvPr id="6" name="TextBox 5">
              <a:extLst>
                <a:ext uri="{FF2B5EF4-FFF2-40B4-BE49-F238E27FC236}">
                  <a16:creationId xmlns:a16="http://schemas.microsoft.com/office/drawing/2014/main" id="{2BC3F6F6-8560-853A-F8FD-ADEAE95027FD}"/>
                </a:ext>
              </a:extLst>
            </p:cNvPr>
            <p:cNvSpPr txBox="1"/>
            <p:nvPr/>
          </p:nvSpPr>
          <p:spPr>
            <a:xfrm>
              <a:off x="1770168" y="2111109"/>
              <a:ext cx="1697164"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ea typeface="+mn-ea"/>
                  <a:cs typeface="+mn-cs"/>
                </a:rPr>
                <a:t>Training</a:t>
              </a:r>
            </a:p>
          </p:txBody>
        </p:sp>
        <p:sp>
          <p:nvSpPr>
            <p:cNvPr id="7" name="TextBox 6">
              <a:extLst>
                <a:ext uri="{FF2B5EF4-FFF2-40B4-BE49-F238E27FC236}">
                  <a16:creationId xmlns:a16="http://schemas.microsoft.com/office/drawing/2014/main" id="{D3663EE5-D0E3-988B-174A-26DAE612CF6C}"/>
                </a:ext>
              </a:extLst>
            </p:cNvPr>
            <p:cNvSpPr txBox="1"/>
            <p:nvPr/>
          </p:nvSpPr>
          <p:spPr>
            <a:xfrm>
              <a:off x="1727112" y="2511712"/>
              <a:ext cx="2248770"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Used to teach </a:t>
              </a:r>
              <a:r>
                <a:rPr lang="en-US" sz="2000" dirty="0">
                  <a:solidFill>
                    <a:prstClr val="white"/>
                  </a:solidFill>
                  <a:latin typeface="Outfit" pitchFamily="2" charset="0"/>
                </a:rPr>
                <a:t>a model</a:t>
              </a:r>
              <a:r>
                <a:rPr kumimoji="0" lang="en-US" sz="2000" b="0" i="0" u="none" strike="noStrike" kern="1200" cap="none" spc="0" normalizeH="0" baseline="0" noProof="0" dirty="0">
                  <a:ln>
                    <a:noFill/>
                  </a:ln>
                  <a:solidFill>
                    <a:prstClr val="white"/>
                  </a:solidFill>
                  <a:effectLst/>
                  <a:uLnTx/>
                  <a:uFillTx/>
                  <a:latin typeface="Outfit" pitchFamily="2" charset="0"/>
                  <a:ea typeface="+mn-ea"/>
                  <a:cs typeface="+mn-cs"/>
                </a:rPr>
                <a:t> patterns </a:t>
              </a:r>
            </a:p>
          </p:txBody>
        </p:sp>
      </p:grpSp>
      <p:sp>
        <p:nvSpPr>
          <p:cNvPr id="16" name="TextBox 15">
            <a:extLst>
              <a:ext uri="{FF2B5EF4-FFF2-40B4-BE49-F238E27FC236}">
                <a16:creationId xmlns:a16="http://schemas.microsoft.com/office/drawing/2014/main" id="{6FE4D11D-8C48-A3F2-9D6E-44D0E67A0259}"/>
              </a:ext>
            </a:extLst>
          </p:cNvPr>
          <p:cNvSpPr txBox="1"/>
          <p:nvPr/>
        </p:nvSpPr>
        <p:spPr>
          <a:xfrm>
            <a:off x="1462444" y="979619"/>
            <a:ext cx="941129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Outfit" pitchFamily="2" charset="0"/>
              </a:rPr>
              <a:t>The dataset is split into 3 parts</a:t>
            </a:r>
            <a:r>
              <a:rPr lang="en-US" sz="2400" b="1" dirty="0">
                <a:solidFill>
                  <a:prstClr val="white"/>
                </a:solidFill>
                <a:latin typeface="Outfit" pitchFamily="2" charset="0"/>
              </a:rPr>
              <a:t>, when model is trained then each subsection is decoded </a:t>
            </a:r>
            <a:endParaRPr kumimoji="0" lang="en-US" sz="2400" b="1" i="0" u="none" strike="noStrike" kern="1200" cap="none" spc="0" normalizeH="0" baseline="0" noProof="0" dirty="0">
              <a:ln>
                <a:noFill/>
              </a:ln>
              <a:solidFill>
                <a:prstClr val="white"/>
              </a:solidFill>
              <a:effectLst/>
              <a:uLnTx/>
              <a:uFillTx/>
              <a:latin typeface="Outfit" pitchFamily="2" charset="0"/>
            </a:endParaRPr>
          </a:p>
        </p:txBody>
      </p:sp>
      <p:grpSp>
        <p:nvGrpSpPr>
          <p:cNvPr id="2" name="Group 1">
            <a:extLst>
              <a:ext uri="{FF2B5EF4-FFF2-40B4-BE49-F238E27FC236}">
                <a16:creationId xmlns:a16="http://schemas.microsoft.com/office/drawing/2014/main" id="{638B7C78-186A-70FB-4DF0-4E90F48004D3}"/>
              </a:ext>
            </a:extLst>
          </p:cNvPr>
          <p:cNvGrpSpPr/>
          <p:nvPr/>
        </p:nvGrpSpPr>
        <p:grpSpPr>
          <a:xfrm>
            <a:off x="3864463" y="1877397"/>
            <a:ext cx="3828634" cy="1128513"/>
            <a:chOff x="4421512" y="1905511"/>
            <a:chExt cx="3828634" cy="1128513"/>
          </a:xfrm>
        </p:grpSpPr>
        <p:sp>
          <p:nvSpPr>
            <p:cNvPr id="32" name="TextBox 31">
              <a:extLst>
                <a:ext uri="{FF2B5EF4-FFF2-40B4-BE49-F238E27FC236}">
                  <a16:creationId xmlns:a16="http://schemas.microsoft.com/office/drawing/2014/main" id="{B08A8FF9-1742-B0A9-F1D8-106BA6374226}"/>
                </a:ext>
              </a:extLst>
            </p:cNvPr>
            <p:cNvSpPr txBox="1"/>
            <p:nvPr/>
          </p:nvSpPr>
          <p:spPr>
            <a:xfrm>
              <a:off x="5311090" y="1905511"/>
              <a:ext cx="2233388" cy="461665"/>
            </a:xfrm>
            <a:prstGeom prst="rect">
              <a:avLst/>
            </a:prstGeom>
            <a:noFill/>
          </p:spPr>
          <p:txBody>
            <a:bodyPr wrap="square">
              <a:spAutoFit/>
            </a:bodyPr>
            <a:lstStyle/>
            <a:p>
              <a:pPr lvl="0">
                <a:defRPr/>
              </a:pPr>
              <a:r>
                <a:rPr lang="en-US" sz="2400" b="1" dirty="0">
                  <a:solidFill>
                    <a:schemeClr val="bg1"/>
                  </a:solidFill>
                  <a:latin typeface="Outfit" pitchFamily="2" charset="0"/>
                </a:rPr>
                <a:t>Development</a:t>
              </a:r>
            </a:p>
          </p:txBody>
        </p:sp>
        <p:sp>
          <p:nvSpPr>
            <p:cNvPr id="33" name="TextBox 32">
              <a:extLst>
                <a:ext uri="{FF2B5EF4-FFF2-40B4-BE49-F238E27FC236}">
                  <a16:creationId xmlns:a16="http://schemas.microsoft.com/office/drawing/2014/main" id="{7B691B84-B6F1-46BF-CB94-10FCD95963FD}"/>
                </a:ext>
              </a:extLst>
            </p:cNvPr>
            <p:cNvSpPr txBox="1"/>
            <p:nvPr/>
          </p:nvSpPr>
          <p:spPr>
            <a:xfrm>
              <a:off x="5328162" y="2326138"/>
              <a:ext cx="2921984" cy="707886"/>
            </a:xfrm>
            <a:prstGeom prst="rect">
              <a:avLst/>
            </a:prstGeom>
            <a:noFill/>
          </p:spPr>
          <p:txBody>
            <a:bodyPr wrap="square">
              <a:spAutoFit/>
            </a:bodyPr>
            <a:lstStyle/>
            <a:p>
              <a:pPr lvl="0">
                <a:defRPr/>
              </a:pPr>
              <a:r>
                <a:rPr lang="en-US" sz="2000" dirty="0">
                  <a:solidFill>
                    <a:prstClr val="white"/>
                  </a:solidFill>
                  <a:latin typeface="Outfit" pitchFamily="2" charset="0"/>
                </a:rPr>
                <a:t>Used to fine tune model to prevent overfitting</a:t>
              </a:r>
            </a:p>
          </p:txBody>
        </p:sp>
        <p:pic>
          <p:nvPicPr>
            <p:cNvPr id="34" name="Picture 33">
              <a:extLst>
                <a:ext uri="{FF2B5EF4-FFF2-40B4-BE49-F238E27FC236}">
                  <a16:creationId xmlns:a16="http://schemas.microsoft.com/office/drawing/2014/main" id="{697D62C0-6160-7A8D-58B6-34B736A229E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421512" y="2087690"/>
              <a:ext cx="805896" cy="805896"/>
            </a:xfrm>
            <a:prstGeom prst="rect">
              <a:avLst/>
            </a:prstGeom>
          </p:spPr>
        </p:pic>
      </p:grpSp>
      <p:grpSp>
        <p:nvGrpSpPr>
          <p:cNvPr id="8" name="Group 7">
            <a:extLst>
              <a:ext uri="{FF2B5EF4-FFF2-40B4-BE49-F238E27FC236}">
                <a16:creationId xmlns:a16="http://schemas.microsoft.com/office/drawing/2014/main" id="{493A7E35-D922-6082-F314-9EE88DF24550}"/>
              </a:ext>
            </a:extLst>
          </p:cNvPr>
          <p:cNvGrpSpPr/>
          <p:nvPr/>
        </p:nvGrpSpPr>
        <p:grpSpPr>
          <a:xfrm>
            <a:off x="7735574" y="1877397"/>
            <a:ext cx="3876854" cy="1097742"/>
            <a:chOff x="8216120" y="1995349"/>
            <a:chExt cx="3876854" cy="1097742"/>
          </a:xfrm>
        </p:grpSpPr>
        <p:sp>
          <p:nvSpPr>
            <p:cNvPr id="36" name="TextBox 35">
              <a:extLst>
                <a:ext uri="{FF2B5EF4-FFF2-40B4-BE49-F238E27FC236}">
                  <a16:creationId xmlns:a16="http://schemas.microsoft.com/office/drawing/2014/main" id="{4AF7076D-97EF-1BB4-FEEA-EE5A2670B8C6}"/>
                </a:ext>
              </a:extLst>
            </p:cNvPr>
            <p:cNvSpPr txBox="1"/>
            <p:nvPr/>
          </p:nvSpPr>
          <p:spPr>
            <a:xfrm>
              <a:off x="9106224" y="1995349"/>
              <a:ext cx="2233388" cy="461665"/>
            </a:xfrm>
            <a:prstGeom prst="rect">
              <a:avLst/>
            </a:prstGeom>
            <a:noFill/>
          </p:spPr>
          <p:txBody>
            <a:bodyPr wrap="square">
              <a:spAutoFit/>
            </a:bodyPr>
            <a:lstStyle/>
            <a:p>
              <a:pPr lvl="0">
                <a:defRPr/>
              </a:pPr>
              <a:r>
                <a:rPr lang="en-US" sz="2400" b="1" dirty="0">
                  <a:solidFill>
                    <a:prstClr val="white"/>
                  </a:solidFill>
                  <a:latin typeface="Outfit" pitchFamily="2" charset="0"/>
                </a:rPr>
                <a:t>Evaluation</a:t>
              </a:r>
            </a:p>
          </p:txBody>
        </p:sp>
        <p:sp>
          <p:nvSpPr>
            <p:cNvPr id="37" name="TextBox 36">
              <a:extLst>
                <a:ext uri="{FF2B5EF4-FFF2-40B4-BE49-F238E27FC236}">
                  <a16:creationId xmlns:a16="http://schemas.microsoft.com/office/drawing/2014/main" id="{7B24BD15-75DE-DE6C-F925-DD648C164CCA}"/>
                </a:ext>
              </a:extLst>
            </p:cNvPr>
            <p:cNvSpPr txBox="1"/>
            <p:nvPr/>
          </p:nvSpPr>
          <p:spPr>
            <a:xfrm>
              <a:off x="9154214" y="2385205"/>
              <a:ext cx="2938760" cy="707886"/>
            </a:xfrm>
            <a:prstGeom prst="rect">
              <a:avLst/>
            </a:prstGeom>
            <a:noFill/>
          </p:spPr>
          <p:txBody>
            <a:bodyPr wrap="square">
              <a:spAutoFit/>
            </a:bodyPr>
            <a:lstStyle/>
            <a:p>
              <a:pPr lvl="0">
                <a:defRPr/>
              </a:pPr>
              <a:r>
                <a:rPr lang="en-US" sz="2000" dirty="0">
                  <a:solidFill>
                    <a:prstClr val="white"/>
                  </a:solidFill>
                  <a:latin typeface="Outfit" pitchFamily="2" charset="0"/>
                </a:rPr>
                <a:t>Used to assess a model's performance metrics</a:t>
              </a:r>
            </a:p>
          </p:txBody>
        </p:sp>
        <p:pic>
          <p:nvPicPr>
            <p:cNvPr id="40" name="Picture 39">
              <a:extLst>
                <a:ext uri="{FF2B5EF4-FFF2-40B4-BE49-F238E27FC236}">
                  <a16:creationId xmlns:a16="http://schemas.microsoft.com/office/drawing/2014/main" id="{26A66857-F123-6455-9883-89A4FFFD930B}"/>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8216120" y="2049482"/>
              <a:ext cx="938094" cy="938094"/>
            </a:xfrm>
            <a:prstGeom prst="rect">
              <a:avLst/>
            </a:prstGeom>
          </p:spPr>
        </p:pic>
      </p:grpSp>
      <p:graphicFrame>
        <p:nvGraphicFramePr>
          <p:cNvPr id="41" name="Table 40">
            <a:extLst>
              <a:ext uri="{FF2B5EF4-FFF2-40B4-BE49-F238E27FC236}">
                <a16:creationId xmlns:a16="http://schemas.microsoft.com/office/drawing/2014/main" id="{0E1184F9-7368-659E-0676-306B6A1245BF}"/>
              </a:ext>
            </a:extLst>
          </p:cNvPr>
          <p:cNvGraphicFramePr>
            <a:graphicFrameLocks noGrp="1"/>
          </p:cNvGraphicFramePr>
          <p:nvPr>
            <p:extLst>
              <p:ext uri="{D42A27DB-BD31-4B8C-83A1-F6EECF244321}">
                <p14:modId xmlns:p14="http://schemas.microsoft.com/office/powerpoint/2010/main" val="2193836315"/>
              </p:ext>
            </p:extLst>
          </p:nvPr>
        </p:nvGraphicFramePr>
        <p:xfrm>
          <a:off x="372837" y="3490302"/>
          <a:ext cx="11480891" cy="2879661"/>
        </p:xfrm>
        <a:graphic>
          <a:graphicData uri="http://schemas.openxmlformats.org/drawingml/2006/table">
            <a:tbl>
              <a:tblPr/>
              <a:tblGrid>
                <a:gridCol w="1423228">
                  <a:extLst>
                    <a:ext uri="{9D8B030D-6E8A-4147-A177-3AD203B41FA5}">
                      <a16:colId xmlns:a16="http://schemas.microsoft.com/office/drawing/2014/main" val="1663191982"/>
                    </a:ext>
                  </a:extLst>
                </a:gridCol>
                <a:gridCol w="1801416">
                  <a:extLst>
                    <a:ext uri="{9D8B030D-6E8A-4147-A177-3AD203B41FA5}">
                      <a16:colId xmlns:a16="http://schemas.microsoft.com/office/drawing/2014/main" val="4075371243"/>
                    </a:ext>
                  </a:extLst>
                </a:gridCol>
                <a:gridCol w="1323306">
                  <a:extLst>
                    <a:ext uri="{9D8B030D-6E8A-4147-A177-3AD203B41FA5}">
                      <a16:colId xmlns:a16="http://schemas.microsoft.com/office/drawing/2014/main" val="2147008363"/>
                    </a:ext>
                  </a:extLst>
                </a:gridCol>
                <a:gridCol w="1325455">
                  <a:extLst>
                    <a:ext uri="{9D8B030D-6E8A-4147-A177-3AD203B41FA5}">
                      <a16:colId xmlns:a16="http://schemas.microsoft.com/office/drawing/2014/main" val="1784433470"/>
                    </a:ext>
                  </a:extLst>
                </a:gridCol>
                <a:gridCol w="1314647">
                  <a:extLst>
                    <a:ext uri="{9D8B030D-6E8A-4147-A177-3AD203B41FA5}">
                      <a16:colId xmlns:a16="http://schemas.microsoft.com/office/drawing/2014/main" val="1688936080"/>
                    </a:ext>
                  </a:extLst>
                </a:gridCol>
                <a:gridCol w="1229792">
                  <a:extLst>
                    <a:ext uri="{9D8B030D-6E8A-4147-A177-3AD203B41FA5}">
                      <a16:colId xmlns:a16="http://schemas.microsoft.com/office/drawing/2014/main" val="3653343313"/>
                    </a:ext>
                  </a:extLst>
                </a:gridCol>
                <a:gridCol w="1172422">
                  <a:extLst>
                    <a:ext uri="{9D8B030D-6E8A-4147-A177-3AD203B41FA5}">
                      <a16:colId xmlns:a16="http://schemas.microsoft.com/office/drawing/2014/main" val="49550120"/>
                    </a:ext>
                  </a:extLst>
                </a:gridCol>
                <a:gridCol w="944663">
                  <a:extLst>
                    <a:ext uri="{9D8B030D-6E8A-4147-A177-3AD203B41FA5}">
                      <a16:colId xmlns:a16="http://schemas.microsoft.com/office/drawing/2014/main" val="1610625993"/>
                    </a:ext>
                  </a:extLst>
                </a:gridCol>
                <a:gridCol w="945962">
                  <a:extLst>
                    <a:ext uri="{9D8B030D-6E8A-4147-A177-3AD203B41FA5}">
                      <a16:colId xmlns:a16="http://schemas.microsoft.com/office/drawing/2014/main" val="1691254755"/>
                    </a:ext>
                  </a:extLst>
                </a:gridCol>
              </a:tblGrid>
              <a:tr h="472014">
                <a:tc rowSpan="2">
                  <a:txBody>
                    <a:bodyPr/>
                    <a:lstStyle/>
                    <a:p>
                      <a:pPr algn="ctr" fontAlgn="b">
                        <a:buNone/>
                      </a:pPr>
                      <a:r>
                        <a:rPr lang="en-US" sz="1800" b="1" i="0" u="none" strike="noStrike" dirty="0">
                          <a:solidFill>
                            <a:srgbClr val="000000"/>
                          </a:solidFill>
                          <a:effectLst/>
                          <a:latin typeface="Outfit" pitchFamily="2" charset="0"/>
                        </a:rPr>
                        <a:t>Model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rowSpan="2">
                  <a:txBody>
                    <a:bodyPr/>
                    <a:lstStyle/>
                    <a:p>
                      <a:pPr algn="ctr" fontAlgn="b">
                        <a:buNone/>
                      </a:pPr>
                      <a:r>
                        <a:rPr lang="en-US" sz="1800" b="1" i="0" u="none" strike="noStrike" dirty="0">
                          <a:solidFill>
                            <a:srgbClr val="000000"/>
                          </a:solidFill>
                          <a:effectLst/>
                          <a:latin typeface="Outfit" pitchFamily="2" charset="0"/>
                        </a:rPr>
                        <a:t> Dataset</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gridSpan="5">
                  <a:txBody>
                    <a:bodyPr/>
                    <a:lstStyle/>
                    <a:p>
                      <a:pPr algn="ctr" fontAlgn="b">
                        <a:buNone/>
                      </a:pPr>
                      <a:r>
                        <a:rPr lang="en-US" sz="1800" b="1" i="0" u="none" strike="noStrike" dirty="0">
                          <a:solidFill>
                            <a:srgbClr val="000000"/>
                          </a:solidFill>
                          <a:effectLst/>
                          <a:latin typeface="Outfit" pitchFamily="2" charset="0"/>
                        </a:rPr>
                        <a:t>Metrics</a:t>
                      </a:r>
                    </a:p>
                  </a:txBody>
                  <a:tcPr marL="3641" marR="3641" marT="3641"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buNone/>
                      </a:pPr>
                      <a:r>
                        <a:rPr lang="en-US" sz="1800" b="1" i="0" u="none" strike="noStrike" dirty="0">
                          <a:solidFill>
                            <a:srgbClr val="000000"/>
                          </a:solidFill>
                          <a:effectLst/>
                          <a:latin typeface="Outfit" pitchFamily="2" charset="0"/>
                        </a:rPr>
                        <a:t>Confusion Matrix</a:t>
                      </a:r>
                    </a:p>
                  </a:txBody>
                  <a:tcPr marL="3641" marR="3641" marT="3641"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hMerge="1">
                  <a:txBody>
                    <a:bodyPr/>
                    <a:lstStyle/>
                    <a:p>
                      <a:endParaRPr lang="en-US"/>
                    </a:p>
                  </a:txBody>
                  <a:tcPr/>
                </a:tc>
                <a:extLst>
                  <a:ext uri="{0D108BD9-81ED-4DB2-BD59-A6C34878D82A}">
                    <a16:rowId xmlns:a16="http://schemas.microsoft.com/office/drawing/2014/main" val="1966650932"/>
                  </a:ext>
                </a:extLst>
              </a:tr>
              <a:tr h="392936">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Accuracy</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Precision</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Recall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Specificity</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F1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R (0)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F (1)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47695381"/>
                  </a:ext>
                </a:extLst>
              </a:tr>
              <a:tr h="347350">
                <a:tc rowSpan="6">
                  <a:txBody>
                    <a:bodyPr/>
                    <a:lstStyle/>
                    <a:p>
                      <a:pPr algn="ctr" fontAlgn="ctr">
                        <a:buNone/>
                      </a:pPr>
                      <a:r>
                        <a:rPr lang="en-US" sz="1800" b="1" i="0" u="none" strike="noStrike" dirty="0">
                          <a:solidFill>
                            <a:srgbClr val="000000"/>
                          </a:solidFill>
                          <a:effectLst/>
                          <a:latin typeface="Outfit" pitchFamily="2" charset="0"/>
                        </a:rPr>
                        <a:t>EB0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buNone/>
                      </a:pPr>
                      <a:r>
                        <a:rPr lang="en-US" sz="1800" b="0" i="0" u="none" strike="noStrike" dirty="0">
                          <a:solidFill>
                            <a:srgbClr val="000000"/>
                          </a:solidFill>
                          <a:effectLst/>
                          <a:latin typeface="Outfit" pitchFamily="2" charset="0"/>
                        </a:rPr>
                        <a:t>Train</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98.97%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99.89%</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98.31%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99.86%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rowSpan="2">
                  <a:txBody>
                    <a:bodyPr/>
                    <a:lstStyle/>
                    <a:p>
                      <a:pPr algn="ctr" fontAlgn="ctr">
                        <a:buNone/>
                      </a:pPr>
                      <a:r>
                        <a:rPr lang="en-US" sz="1800" b="0" i="0" u="none" strike="noStrike" dirty="0">
                          <a:solidFill>
                            <a:srgbClr val="000000"/>
                          </a:solidFill>
                          <a:effectLst/>
                          <a:latin typeface="Outfit" pitchFamily="2" charset="0"/>
                        </a:rPr>
                        <a:t>99.10%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fontAlgn="b">
                        <a:buNone/>
                      </a:pPr>
                      <a:r>
                        <a:rPr lang="en-US" sz="1800" b="0" i="0" u="none" strike="noStrike" dirty="0">
                          <a:solidFill>
                            <a:srgbClr val="000000"/>
                          </a:solidFill>
                          <a:effectLst/>
                          <a:latin typeface="Outfit" pitchFamily="2" charset="0"/>
                        </a:rPr>
                        <a:t>84914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b">
                        <a:buNone/>
                      </a:pPr>
                      <a:r>
                        <a:rPr lang="en-US" sz="1800" b="0" i="0" u="none" strike="noStrike" dirty="0">
                          <a:solidFill>
                            <a:srgbClr val="000000"/>
                          </a:solidFill>
                          <a:effectLst/>
                          <a:latin typeface="Outfit" pitchFamily="2" charset="0"/>
                        </a:rPr>
                        <a:t>92</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241164005"/>
                  </a:ext>
                </a:extLst>
              </a:tr>
              <a:tr h="3473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1457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fontAlgn="b">
                        <a:buNone/>
                      </a:pPr>
                      <a:r>
                        <a:rPr lang="en-US" sz="1800" b="0" i="0" u="none" strike="noStrike" dirty="0">
                          <a:solidFill>
                            <a:srgbClr val="000000"/>
                          </a:solidFill>
                          <a:effectLst/>
                          <a:latin typeface="Outfit" pitchFamily="2" charset="0"/>
                        </a:rPr>
                        <a:t>64403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318602183"/>
                  </a:ext>
                </a:extLst>
              </a:tr>
              <a:tr h="347350">
                <a:tc vMerge="1">
                  <a:txBody>
                    <a:bodyPr/>
                    <a:lstStyle/>
                    <a:p>
                      <a:endParaRPr lang="en-US"/>
                    </a:p>
                  </a:txBody>
                  <a:tcPr/>
                </a:tc>
                <a:tc rowSpan="2">
                  <a:txBody>
                    <a:bodyPr/>
                    <a:lstStyle/>
                    <a:p>
                      <a:pPr algn="ctr" fontAlgn="ctr">
                        <a:buNone/>
                      </a:pPr>
                      <a:r>
                        <a:rPr lang="en-US" sz="1800" b="0" i="0" u="none" strike="noStrike" dirty="0">
                          <a:solidFill>
                            <a:srgbClr val="000000"/>
                          </a:solidFill>
                          <a:effectLst/>
                          <a:latin typeface="Outfit" pitchFamily="2" charset="0"/>
                        </a:rPr>
                        <a:t>Development </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a:solidFill>
                            <a:srgbClr val="000000"/>
                          </a:solidFill>
                          <a:effectLst/>
                          <a:latin typeface="Outfit" pitchFamily="2" charset="0"/>
                        </a:rPr>
                        <a:t>99.36%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99.33%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99.16%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99.51%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rowSpan="2">
                  <a:txBody>
                    <a:bodyPr/>
                    <a:lstStyle/>
                    <a:p>
                      <a:pPr algn="ctr" fontAlgn="ctr">
                        <a:buNone/>
                      </a:pPr>
                      <a:r>
                        <a:rPr lang="en-US" sz="1800" b="0" i="0" u="none" strike="noStrike" dirty="0">
                          <a:solidFill>
                            <a:srgbClr val="000000"/>
                          </a:solidFill>
                          <a:effectLst/>
                          <a:latin typeface="Outfit" pitchFamily="2" charset="0"/>
                        </a:rPr>
                        <a:t>99.25%</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algn="ctr" fontAlgn="b">
                        <a:buNone/>
                      </a:pPr>
                      <a:r>
                        <a:rPr lang="en-US" sz="1800" b="0" i="0" u="none" strike="noStrike" dirty="0">
                          <a:solidFill>
                            <a:srgbClr val="000000"/>
                          </a:solidFill>
                          <a:effectLst/>
                          <a:latin typeface="Outfit" pitchFamily="2" charset="0"/>
                        </a:rPr>
                        <a:t>20908</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sz="1800" b="0" i="0" u="none" strike="noStrike" dirty="0">
                          <a:solidFill>
                            <a:srgbClr val="000000"/>
                          </a:solidFill>
                          <a:effectLst/>
                          <a:latin typeface="Outfit" pitchFamily="2" charset="0"/>
                        </a:rPr>
                        <a:t>140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118675813"/>
                  </a:ext>
                </a:extLst>
              </a:tr>
              <a:tr h="3473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177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fontAlgn="b">
                        <a:buNone/>
                      </a:pPr>
                      <a:r>
                        <a:rPr lang="en-US" sz="1800" b="0" i="0" u="none" strike="noStrike" dirty="0">
                          <a:solidFill>
                            <a:srgbClr val="000000"/>
                          </a:solidFill>
                          <a:effectLst/>
                          <a:latin typeface="Outfit" pitchFamily="2" charset="0"/>
                        </a:rPr>
                        <a:t>28493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2654752605"/>
                  </a:ext>
                </a:extLst>
              </a:tr>
              <a:tr h="347350">
                <a:tc vMerge="1">
                  <a:txBody>
                    <a:bodyPr/>
                    <a:lstStyle/>
                    <a:p>
                      <a:endParaRPr lang="en-US"/>
                    </a:p>
                  </a:txBody>
                  <a:tcPr/>
                </a:tc>
                <a:tc rowSpan="2">
                  <a:txBody>
                    <a:bodyPr/>
                    <a:lstStyle/>
                    <a:p>
                      <a:pPr algn="ctr" fontAlgn="ctr">
                        <a:buNone/>
                      </a:pPr>
                      <a:r>
                        <a:rPr lang="en-US" sz="1800" b="0" i="0" u="none" strike="noStrike" dirty="0">
                          <a:solidFill>
                            <a:srgbClr val="000000"/>
                          </a:solidFill>
                          <a:effectLst/>
                          <a:latin typeface="Outfit" pitchFamily="2" charset="0"/>
                        </a:rPr>
                        <a:t>Evaluate </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98.90%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98.10%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98.36%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99.14%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rowSpan="2">
                  <a:txBody>
                    <a:bodyPr/>
                    <a:lstStyle/>
                    <a:p>
                      <a:pPr algn="ctr" fontAlgn="ctr">
                        <a:buNone/>
                      </a:pPr>
                      <a:r>
                        <a:rPr lang="en-US" sz="1800" b="0" i="0" u="none" strike="noStrike" dirty="0">
                          <a:solidFill>
                            <a:srgbClr val="000000"/>
                          </a:solidFill>
                          <a:effectLst/>
                          <a:latin typeface="Outfit" pitchFamily="2" charset="0"/>
                        </a:rPr>
                        <a:t>98.23%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b">
                        <a:buNone/>
                      </a:pPr>
                      <a:r>
                        <a:rPr lang="en-US" sz="1800" b="0" i="0" u="none" strike="noStrike" dirty="0">
                          <a:solidFill>
                            <a:srgbClr val="000000"/>
                          </a:solidFill>
                          <a:effectLst/>
                          <a:latin typeface="Outfit" pitchFamily="2" charset="0"/>
                        </a:rPr>
                        <a:t>4691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fontAlgn="b">
                        <a:buNone/>
                      </a:pPr>
                      <a:r>
                        <a:rPr lang="en-US" sz="1800" b="0" i="0" u="none" strike="noStrike" dirty="0">
                          <a:solidFill>
                            <a:srgbClr val="000000"/>
                          </a:solidFill>
                          <a:effectLst/>
                          <a:latin typeface="Outfit" pitchFamily="2" charset="0"/>
                        </a:rPr>
                        <a:t>91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048624643"/>
                  </a:ext>
                </a:extLst>
              </a:tr>
              <a:tr h="21008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buNone/>
                      </a:pPr>
                      <a:r>
                        <a:rPr lang="en-US" sz="1800" b="0" i="0" u="none" strike="noStrike" dirty="0">
                          <a:solidFill>
                            <a:srgbClr val="000000"/>
                          </a:solidFill>
                          <a:effectLst/>
                          <a:latin typeface="Outfit" pitchFamily="2" charset="0"/>
                        </a:rPr>
                        <a:t>78</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algn="ctr" fontAlgn="b">
                        <a:buNone/>
                      </a:pPr>
                      <a:r>
                        <a:rPr lang="en-US" sz="1800" b="0" i="0" u="none" strike="noStrike" dirty="0">
                          <a:solidFill>
                            <a:srgbClr val="000000"/>
                          </a:solidFill>
                          <a:effectLst/>
                          <a:latin typeface="Outfit" pitchFamily="2" charset="0"/>
                        </a:rPr>
                        <a:t>10485</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3160245487"/>
                  </a:ext>
                </a:extLst>
              </a:tr>
            </a:tbl>
          </a:graphicData>
        </a:graphic>
      </p:graphicFrame>
    </p:spTree>
    <p:extLst>
      <p:ext uri="{BB962C8B-B14F-4D97-AF65-F5344CB8AC3E}">
        <p14:creationId xmlns:p14="http://schemas.microsoft.com/office/powerpoint/2010/main" val="393857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19E91389-175D-BCBC-F707-6B68F1C079A5}"/>
            </a:ext>
          </a:extLst>
        </p:cNvPr>
        <p:cNvGrpSpPr/>
        <p:nvPr/>
      </p:nvGrpSpPr>
      <p:grpSpPr>
        <a:xfrm>
          <a:off x="0" y="0"/>
          <a:ext cx="0" cy="0"/>
          <a:chOff x="0" y="0"/>
          <a:chExt cx="0" cy="0"/>
        </a:xfrm>
      </p:grpSpPr>
      <p:sp>
        <p:nvSpPr>
          <p:cNvPr id="3" name="TextBox 7">
            <a:extLst>
              <a:ext uri="{FF2B5EF4-FFF2-40B4-BE49-F238E27FC236}">
                <a16:creationId xmlns:a16="http://schemas.microsoft.com/office/drawing/2014/main" id="{23CDE303-1B39-5619-21D1-5F04D28923B5}"/>
              </a:ext>
            </a:extLst>
          </p:cNvPr>
          <p:cNvSpPr txBox="1"/>
          <p:nvPr/>
        </p:nvSpPr>
        <p:spPr>
          <a:xfrm>
            <a:off x="0" y="205530"/>
            <a:ext cx="12192000" cy="677108"/>
          </a:xfrm>
          <a:prstGeom prst="rect">
            <a:avLst/>
          </a:prstGeom>
        </p:spPr>
        <p:txBody>
          <a:bodyPr wrap="square" lIns="0" tIns="0" rIns="0" bIns="0" rtlCol="0" anchor="t">
            <a:spAutoFit/>
          </a:bodyPr>
          <a:lstStyle/>
          <a:p>
            <a:pPr lvl="0" algn="ctr" defTabSz="609630">
              <a:defRPr/>
            </a:pPr>
            <a:r>
              <a:rPr lang="en-US" sz="4400" b="1" dirty="0">
                <a:solidFill>
                  <a:srgbClr val="FFFFFF"/>
                </a:solidFill>
                <a:latin typeface="Montserrat" panose="00000500000000000000" pitchFamily="2" charset="0"/>
                <a:ea typeface="Neue Machina Ultra-Bold"/>
                <a:cs typeface="Neue Machina Ultra-Bold"/>
                <a:sym typeface="Neue Machina Ultra-Bold"/>
              </a:rPr>
              <a:t>CNN 3 - </a:t>
            </a:r>
            <a:r>
              <a:rPr kumimoji="0" lang="en-US" sz="4400" b="1" i="0" u="none" strike="noStrike" kern="1200" cap="none" spc="0" normalizeH="0" baseline="0" noProof="0" dirty="0">
                <a:ln>
                  <a:noFill/>
                </a:ln>
                <a:solidFill>
                  <a:srgbClr val="FFFFFF"/>
                </a:solidFill>
                <a:effectLst/>
                <a:uLnTx/>
                <a:uFillTx/>
                <a:latin typeface="Montserrat"/>
                <a:ea typeface="Neue Machina Ultra-Bold"/>
                <a:cs typeface="Neue Machina Ultra-Bold"/>
                <a:sym typeface="Neue Machina Ultra-Bold"/>
              </a:rPr>
              <a:t>Vision Transformer</a:t>
            </a:r>
            <a:endPar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295" name="Rectangle: Rounded Corners 294">
            <a:extLst>
              <a:ext uri="{FF2B5EF4-FFF2-40B4-BE49-F238E27FC236}">
                <a16:creationId xmlns:a16="http://schemas.microsoft.com/office/drawing/2014/main" id="{856D6D20-1B09-7716-F901-9B2160D63868}"/>
              </a:ext>
            </a:extLst>
          </p:cNvPr>
          <p:cNvSpPr/>
          <p:nvPr/>
        </p:nvSpPr>
        <p:spPr>
          <a:xfrm>
            <a:off x="516195" y="1598400"/>
            <a:ext cx="7218106" cy="4900784"/>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7E25823C-D75A-6FA1-8269-7B0154AFCF9E}"/>
              </a:ext>
            </a:extLst>
          </p:cNvPr>
          <p:cNvSpPr/>
          <p:nvPr/>
        </p:nvSpPr>
        <p:spPr>
          <a:xfrm>
            <a:off x="7905125" y="1598400"/>
            <a:ext cx="3890636" cy="4900784"/>
          </a:xfrm>
          <a:prstGeom prst="roundRect">
            <a:avLst>
              <a:gd name="adj" fmla="val 2134"/>
            </a:avLst>
          </a:prstGeom>
          <a:noFill/>
          <a:ln w="76200">
            <a:solidFill>
              <a:srgbClr val="AB9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4F7EF809-CC7B-DABB-EEDC-39A744EBC01E}"/>
              </a:ext>
            </a:extLst>
          </p:cNvPr>
          <p:cNvSpPr txBox="1"/>
          <p:nvPr/>
        </p:nvSpPr>
        <p:spPr>
          <a:xfrm>
            <a:off x="8239185" y="2699777"/>
            <a:ext cx="3436620"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Understands relationships across the entire image</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47" name="TextBox 46">
            <a:extLst>
              <a:ext uri="{FF2B5EF4-FFF2-40B4-BE49-F238E27FC236}">
                <a16:creationId xmlns:a16="http://schemas.microsoft.com/office/drawing/2014/main" id="{A2DF3B5E-6474-5501-729E-46F9CF7AA26F}"/>
              </a:ext>
            </a:extLst>
          </p:cNvPr>
          <p:cNvSpPr txBox="1"/>
          <p:nvPr/>
        </p:nvSpPr>
        <p:spPr>
          <a:xfrm>
            <a:off x="8132133" y="4047347"/>
            <a:ext cx="3436620"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Scales efficiently with larger parameters</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49" name="TextBox 48">
            <a:extLst>
              <a:ext uri="{FF2B5EF4-FFF2-40B4-BE49-F238E27FC236}">
                <a16:creationId xmlns:a16="http://schemas.microsoft.com/office/drawing/2014/main" id="{2EFA2848-AAEB-284B-8716-586142941BD8}"/>
              </a:ext>
            </a:extLst>
          </p:cNvPr>
          <p:cNvSpPr txBox="1"/>
          <p:nvPr/>
        </p:nvSpPr>
        <p:spPr>
          <a:xfrm>
            <a:off x="8132133" y="5135970"/>
            <a:ext cx="3436620"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Learns features automatically without built-in assumptions</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53" name="TextBox 52">
            <a:extLst>
              <a:ext uri="{FF2B5EF4-FFF2-40B4-BE49-F238E27FC236}">
                <a16:creationId xmlns:a16="http://schemas.microsoft.com/office/drawing/2014/main" id="{69D3BD7D-8F8C-1085-43CE-08855DAF3FAE}"/>
              </a:ext>
            </a:extLst>
          </p:cNvPr>
          <p:cNvSpPr txBox="1"/>
          <p:nvPr/>
        </p:nvSpPr>
        <p:spPr>
          <a:xfrm>
            <a:off x="8108085" y="1852006"/>
            <a:ext cx="34366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utfit" pitchFamily="2" charset="0"/>
                <a:ea typeface="+mn-ea"/>
                <a:cs typeface="+mn-cs"/>
              </a:rPr>
              <a:t>Advantages:</a:t>
            </a:r>
          </a:p>
        </p:txBody>
      </p:sp>
      <p:sp>
        <p:nvSpPr>
          <p:cNvPr id="54" name="TextBox 7">
            <a:extLst>
              <a:ext uri="{FF2B5EF4-FFF2-40B4-BE49-F238E27FC236}">
                <a16:creationId xmlns:a16="http://schemas.microsoft.com/office/drawing/2014/main" id="{8E8E4BE0-1A2B-9AB8-B4DC-9C218EB153A3}"/>
              </a:ext>
            </a:extLst>
          </p:cNvPr>
          <p:cNvSpPr txBox="1"/>
          <p:nvPr/>
        </p:nvSpPr>
        <p:spPr>
          <a:xfrm>
            <a:off x="516195" y="974615"/>
            <a:ext cx="11159610"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Outfit"/>
                <a:ea typeface="Neue Machina Ultra-Bold"/>
                <a:cs typeface="Neue Machina Ultra-Bold"/>
                <a:sym typeface="Neue Machina Ultra-Bold"/>
              </a:rPr>
              <a:t>An </a:t>
            </a:r>
            <a:r>
              <a:rPr kumimoji="0" lang="en-US" sz="2400" b="0" i="0" u="none" strike="noStrike" kern="1200" cap="none" spc="0" normalizeH="0" baseline="0" noProof="0" err="1">
                <a:ln>
                  <a:noFill/>
                </a:ln>
                <a:solidFill>
                  <a:srgbClr val="FFFFFF"/>
                </a:solidFill>
                <a:effectLst/>
                <a:uLnTx/>
                <a:uFillTx/>
                <a:latin typeface="Outfit"/>
                <a:ea typeface="Neue Machina Ultra-Bold"/>
                <a:cs typeface="Neue Machina Ultra-Bold"/>
                <a:sym typeface="Neue Machina Ultra-Bold"/>
              </a:rPr>
              <a:t>OpenSource</a:t>
            </a:r>
            <a:r>
              <a:rPr kumimoji="0" lang="en-US" sz="2400" b="0" i="0" u="none" strike="noStrike" kern="1200" cap="none" spc="0" normalizeH="0" baseline="0" noProof="0">
                <a:ln>
                  <a:noFill/>
                </a:ln>
                <a:solidFill>
                  <a:srgbClr val="FFFFFF"/>
                </a:solidFill>
                <a:effectLst/>
                <a:uLnTx/>
                <a:uFillTx/>
                <a:latin typeface="Outfit"/>
                <a:ea typeface="Neue Machina Ultra-Bold"/>
                <a:cs typeface="Neue Machina Ultra-Bold"/>
                <a:sym typeface="Neue Machina Ultra-Bold"/>
              </a:rPr>
              <a:t> Transformer-based model</a:t>
            </a:r>
          </a:p>
        </p:txBody>
      </p:sp>
      <p:sp>
        <p:nvSpPr>
          <p:cNvPr id="41" name="TextBox 40">
            <a:extLst>
              <a:ext uri="{FF2B5EF4-FFF2-40B4-BE49-F238E27FC236}">
                <a16:creationId xmlns:a16="http://schemas.microsoft.com/office/drawing/2014/main" id="{61FCC6AA-6152-38C5-F5A2-3A29F13F619B}"/>
              </a:ext>
            </a:extLst>
          </p:cNvPr>
          <p:cNvSpPr txBox="1"/>
          <p:nvPr/>
        </p:nvSpPr>
        <p:spPr>
          <a:xfrm>
            <a:off x="800502" y="1852006"/>
            <a:ext cx="6725010"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utfit"/>
                <a:ea typeface="+mn-ea"/>
                <a:cs typeface="+mn-cs"/>
              </a:rPr>
              <a:t>Processes Images as Sequential Patches </a:t>
            </a:r>
          </a:p>
        </p:txBody>
      </p:sp>
      <p:sp>
        <p:nvSpPr>
          <p:cNvPr id="8" name="TextBox 7">
            <a:extLst>
              <a:ext uri="{FF2B5EF4-FFF2-40B4-BE49-F238E27FC236}">
                <a16:creationId xmlns:a16="http://schemas.microsoft.com/office/drawing/2014/main" id="{F4B2881E-5AD2-3626-129E-267C7CAC591A}"/>
              </a:ext>
            </a:extLst>
          </p:cNvPr>
          <p:cNvSpPr txBox="1"/>
          <p:nvPr/>
        </p:nvSpPr>
        <p:spPr>
          <a:xfrm>
            <a:off x="1263711" y="2844240"/>
            <a:ext cx="5786119" cy="267765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Image is split into fixed size patches</a:t>
            </a:r>
            <a:endParaRPr kumimoji="0" lang="en-US" sz="1800" b="0" i="0" u="none" strike="noStrike" kern="1200" cap="none" spc="0" normalizeH="0" baseline="0" noProof="0">
              <a:ln>
                <a:noFill/>
              </a:ln>
              <a:solidFill>
                <a:prstClr val="black"/>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Position embeddings added to retain spatial information</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kumimoji="0" lang="en-US" sz="2400" b="1" i="0" u="none" strike="noStrike" kern="1200" cap="none" spc="0" normalizeH="0" baseline="0" noProof="0">
              <a:ln>
                <a:noFill/>
              </a:ln>
              <a:solidFill>
                <a:prstClr val="white"/>
              </a:solidFill>
              <a:effectLst/>
              <a:uLnTx/>
              <a:uFillTx/>
              <a:latin typeface="Outfi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Transformer encoder learns global relationships </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p:txBody>
      </p:sp>
    </p:spTree>
    <p:extLst>
      <p:ext uri="{BB962C8B-B14F-4D97-AF65-F5344CB8AC3E}">
        <p14:creationId xmlns:p14="http://schemas.microsoft.com/office/powerpoint/2010/main" val="152485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4" grpId="0"/>
      <p:bldP spid="47" grpId="0"/>
      <p:bldP spid="49" grpId="0"/>
      <p:bldP spid="53" grpId="0"/>
      <p:bldP spid="41"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F4343"/>
        </a:solidFill>
        <a:effectLst/>
      </p:bgPr>
    </p:bg>
    <p:spTree>
      <p:nvGrpSpPr>
        <p:cNvPr id="1" name="">
          <a:extLst>
            <a:ext uri="{FF2B5EF4-FFF2-40B4-BE49-F238E27FC236}">
              <a16:creationId xmlns:a16="http://schemas.microsoft.com/office/drawing/2014/main" id="{BA972C1D-E8BB-970A-9299-D42398965FE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030084-890C-91DE-A1C1-1E33DE0F7D71}"/>
              </a:ext>
            </a:extLst>
          </p:cNvPr>
          <p:cNvGraphicFramePr>
            <a:graphicFrameLocks noGrp="1"/>
          </p:cNvGraphicFramePr>
          <p:nvPr/>
        </p:nvGraphicFramePr>
        <p:xfrm>
          <a:off x="3419032" y="1113369"/>
          <a:ext cx="8398319" cy="2152503"/>
        </p:xfrm>
        <a:graphic>
          <a:graphicData uri="http://schemas.openxmlformats.org/drawingml/2006/table">
            <a:tbl>
              <a:tblPr firstRow="1" bandRow="1">
                <a:tableStyleId>{5C22544A-7EE6-4342-B048-85BDC9FD1C3A}</a:tableStyleId>
              </a:tblPr>
              <a:tblGrid>
                <a:gridCol w="1598136">
                  <a:extLst>
                    <a:ext uri="{9D8B030D-6E8A-4147-A177-3AD203B41FA5}">
                      <a16:colId xmlns:a16="http://schemas.microsoft.com/office/drawing/2014/main" val="2601158603"/>
                    </a:ext>
                  </a:extLst>
                </a:gridCol>
                <a:gridCol w="1697783">
                  <a:extLst>
                    <a:ext uri="{9D8B030D-6E8A-4147-A177-3AD203B41FA5}">
                      <a16:colId xmlns:a16="http://schemas.microsoft.com/office/drawing/2014/main" val="2694850680"/>
                    </a:ext>
                  </a:extLst>
                </a:gridCol>
                <a:gridCol w="727206">
                  <a:extLst>
                    <a:ext uri="{9D8B030D-6E8A-4147-A177-3AD203B41FA5}">
                      <a16:colId xmlns:a16="http://schemas.microsoft.com/office/drawing/2014/main" val="3648320474"/>
                    </a:ext>
                  </a:extLst>
                </a:gridCol>
                <a:gridCol w="888154">
                  <a:extLst>
                    <a:ext uri="{9D8B030D-6E8A-4147-A177-3AD203B41FA5}">
                      <a16:colId xmlns:a16="http://schemas.microsoft.com/office/drawing/2014/main" val="4219863395"/>
                    </a:ext>
                  </a:extLst>
                </a:gridCol>
                <a:gridCol w="2064489">
                  <a:extLst>
                    <a:ext uri="{9D8B030D-6E8A-4147-A177-3AD203B41FA5}">
                      <a16:colId xmlns:a16="http://schemas.microsoft.com/office/drawing/2014/main" val="3001049488"/>
                    </a:ext>
                  </a:extLst>
                </a:gridCol>
                <a:gridCol w="1422551">
                  <a:extLst>
                    <a:ext uri="{9D8B030D-6E8A-4147-A177-3AD203B41FA5}">
                      <a16:colId xmlns:a16="http://schemas.microsoft.com/office/drawing/2014/main" val="3183897918"/>
                    </a:ext>
                  </a:extLst>
                </a:gridCol>
              </a:tblGrid>
              <a:tr h="589940">
                <a:tc>
                  <a:txBody>
                    <a:bodyPr/>
                    <a:lstStyle/>
                    <a:p>
                      <a:pPr algn="ctr"/>
                      <a:r>
                        <a:rPr lang="en-US" sz="1800" dirty="0">
                          <a:latin typeface="Outfit" pitchFamily="2" charset="0"/>
                        </a:rPr>
                        <a:t>Criteria</a:t>
                      </a:r>
                    </a:p>
                  </a:txBody>
                  <a:tcPr anchor="ctr">
                    <a:solidFill>
                      <a:schemeClr val="tx1">
                        <a:lumMod val="95000"/>
                        <a:lumOff val="5000"/>
                      </a:schemeClr>
                    </a:solidFill>
                  </a:tcPr>
                </a:tc>
                <a:tc>
                  <a:txBody>
                    <a:bodyPr/>
                    <a:lstStyle/>
                    <a:p>
                      <a:pPr algn="ctr"/>
                      <a:r>
                        <a:rPr lang="en-US" sz="1800" dirty="0">
                          <a:latin typeface="Outfit" pitchFamily="2" charset="0"/>
                        </a:rPr>
                        <a:t>Requirement</a:t>
                      </a:r>
                    </a:p>
                    <a:p>
                      <a:pPr algn="ctr"/>
                      <a:r>
                        <a:rPr lang="en-US" sz="1800" dirty="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Unit</a:t>
                      </a:r>
                    </a:p>
                  </a:txBody>
                  <a:tcPr anchor="ctr">
                    <a:solidFill>
                      <a:schemeClr val="tx1">
                        <a:lumMod val="95000"/>
                        <a:lumOff val="5000"/>
                      </a:schemeClr>
                    </a:solidFill>
                  </a:tcPr>
                </a:tc>
                <a:tc>
                  <a:txBody>
                    <a:bodyPr/>
                    <a:lstStyle/>
                    <a:p>
                      <a:pPr algn="ctr"/>
                      <a:r>
                        <a:rPr lang="en-US" sz="1800">
                          <a:latin typeface="Outfit" pitchFamily="2" charset="0"/>
                        </a:rPr>
                        <a:t>Goal </a:t>
                      </a:r>
                    </a:p>
                    <a:p>
                      <a:pPr algn="ctr"/>
                      <a:r>
                        <a:rPr lang="en-US" sz="1800">
                          <a:latin typeface="Outfit" pitchFamily="2" charset="0"/>
                        </a:rPr>
                        <a:t>Value</a:t>
                      </a:r>
                    </a:p>
                  </a:txBody>
                  <a:tcPr anchor="ctr">
                    <a:solidFill>
                      <a:schemeClr val="tx1">
                        <a:lumMod val="95000"/>
                        <a:lumOff val="5000"/>
                      </a:schemeClr>
                    </a:solidFill>
                  </a:tcPr>
                </a:tc>
                <a:tc>
                  <a:txBody>
                    <a:bodyPr/>
                    <a:lstStyle/>
                    <a:p>
                      <a:pPr algn="ctr"/>
                      <a:r>
                        <a:rPr lang="en-US" sz="180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265042">
                <a:tc>
                  <a:txBody>
                    <a:bodyPr/>
                    <a:lstStyle/>
                    <a:p>
                      <a:pPr algn="ctr"/>
                      <a:r>
                        <a:rPr lang="en-US" sz="1800">
                          <a:latin typeface="Outfit" pitchFamily="2" charset="0"/>
                        </a:rPr>
                        <a:t>Accuracy</a:t>
                      </a:r>
                    </a:p>
                  </a:txBody>
                  <a:tcPr anchor="ctr"/>
                </a:tc>
                <a:tc>
                  <a:txBody>
                    <a:bodyPr/>
                    <a:lstStyle/>
                    <a:p>
                      <a:pPr algn="ctr"/>
                      <a:r>
                        <a:rPr lang="en-US" sz="1800" dirty="0">
                          <a:latin typeface="Outfit" pitchFamily="2" charset="0"/>
                        </a:rPr>
                        <a:t>Requirement</a:t>
                      </a:r>
                    </a:p>
                  </a:txBody>
                  <a:tcPr anchor="ctr"/>
                </a:tc>
                <a:tc>
                  <a:txBody>
                    <a:bodyPr/>
                    <a:lstStyle/>
                    <a:p>
                      <a:pPr algn="ctr"/>
                      <a:r>
                        <a:rPr lang="en-US" sz="1800" dirty="0">
                          <a:latin typeface="Outfit" pitchFamily="2" charset="0"/>
                        </a:rPr>
                        <a:t>%</a:t>
                      </a:r>
                    </a:p>
                  </a:txBody>
                  <a:tcPr anchor="ctr"/>
                </a:tc>
                <a:tc>
                  <a:txBody>
                    <a:bodyPr/>
                    <a:lstStyle/>
                    <a:p>
                      <a:pPr algn="ctr"/>
                      <a:r>
                        <a:rPr lang="en-US" sz="1800">
                          <a:latin typeface="Outfit" pitchFamily="2" charset="0"/>
                        </a:rPr>
                        <a:t>95%</a:t>
                      </a:r>
                    </a:p>
                  </a:txBody>
                  <a:tcPr anchor="ctr"/>
                </a:tc>
                <a:tc>
                  <a:txBody>
                    <a:bodyPr/>
                    <a:lstStyle/>
                    <a:p>
                      <a:pPr algn="ctr"/>
                      <a:r>
                        <a:rPr lang="en-US" sz="1800">
                          <a:latin typeface="Outfit" pitchFamily="2" charset="0"/>
                        </a:rPr>
                        <a:t>Negotiable</a:t>
                      </a:r>
                    </a:p>
                  </a:txBody>
                  <a:tcPr anchor="ctr"/>
                </a:tc>
                <a:tc>
                  <a:txBody>
                    <a:bodyPr/>
                    <a:lstStyle/>
                    <a:p>
                      <a:pPr algn="ctr"/>
                      <a:r>
                        <a:rPr lang="en-US" sz="1800">
                          <a:latin typeface="Outfit" pitchFamily="2" charset="0"/>
                        </a:rPr>
                        <a:t>N/A</a:t>
                      </a:r>
                    </a:p>
                  </a:txBody>
                  <a:tcPr anchor="ctr"/>
                </a:tc>
                <a:extLst>
                  <a:ext uri="{0D108BD9-81ED-4DB2-BD59-A6C34878D82A}">
                    <a16:rowId xmlns:a16="http://schemas.microsoft.com/office/drawing/2014/main" val="2031488291"/>
                  </a:ext>
                </a:extLst>
              </a:tr>
              <a:tr h="265042">
                <a:tc>
                  <a:txBody>
                    <a:bodyPr/>
                    <a:lstStyle/>
                    <a:p>
                      <a:pPr algn="ctr"/>
                      <a:r>
                        <a:rPr lang="en-US" sz="1800">
                          <a:latin typeface="Outfit" pitchFamily="2" charset="0"/>
                        </a:rPr>
                        <a:t>Precision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algn="ctr"/>
                      <a:r>
                        <a:rPr lang="en-US" sz="1800" dirty="0">
                          <a:latin typeface="Outfit" pitchFamily="2" charset="0"/>
                        </a:rPr>
                        <a:t>90%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1711714168"/>
                  </a:ext>
                </a:extLst>
              </a:tr>
              <a:tr h="265042">
                <a:tc>
                  <a:txBody>
                    <a:bodyPr/>
                    <a:lstStyle/>
                    <a:p>
                      <a:pPr algn="ctr"/>
                      <a:r>
                        <a:rPr lang="en-US" sz="1800">
                          <a:latin typeface="Outfit" pitchFamily="2" charset="0"/>
                        </a:rPr>
                        <a:t>Recall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algn="ctr"/>
                      <a:r>
                        <a:rPr lang="en-US" sz="1800" dirty="0">
                          <a:latin typeface="Outfit" pitchFamily="2" charset="0"/>
                        </a:rPr>
                        <a:t>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N/A</a:t>
                      </a:r>
                    </a:p>
                  </a:txBody>
                  <a:tcPr anchor="ctr"/>
                </a:tc>
                <a:extLst>
                  <a:ext uri="{0D108BD9-81ED-4DB2-BD59-A6C34878D82A}">
                    <a16:rowId xmlns:a16="http://schemas.microsoft.com/office/drawing/2014/main" val="927297796"/>
                  </a:ext>
                </a:extLst>
              </a:tr>
              <a:tr h="415143">
                <a:tc>
                  <a:txBody>
                    <a:bodyPr/>
                    <a:lstStyle/>
                    <a:p>
                      <a:pPr algn="ctr"/>
                      <a:r>
                        <a:rPr lang="en-US" sz="1800">
                          <a:latin typeface="Outfit" pitchFamily="2" charset="0"/>
                        </a:rPr>
                        <a:t>F1 Score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Outfit" pitchFamily="2" charset="0"/>
                        </a:rPr>
                        <a:t>N/A</a:t>
                      </a:r>
                    </a:p>
                  </a:txBody>
                  <a:tcPr anchor="ctr"/>
                </a:tc>
                <a:extLst>
                  <a:ext uri="{0D108BD9-81ED-4DB2-BD59-A6C34878D82A}">
                    <a16:rowId xmlns:a16="http://schemas.microsoft.com/office/drawing/2014/main" val="4150750116"/>
                  </a:ext>
                </a:extLst>
              </a:tr>
            </a:tbl>
          </a:graphicData>
        </a:graphic>
      </p:graphicFrame>
      <p:sp>
        <p:nvSpPr>
          <p:cNvPr id="4" name="TextBox 7">
            <a:extLst>
              <a:ext uri="{FF2B5EF4-FFF2-40B4-BE49-F238E27FC236}">
                <a16:creationId xmlns:a16="http://schemas.microsoft.com/office/drawing/2014/main" id="{69DD0D0A-0F92-F77F-17C3-5D5BB904EF57}"/>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pic>
        <p:nvPicPr>
          <p:cNvPr id="5" name="Picture 4">
            <a:extLst>
              <a:ext uri="{FF2B5EF4-FFF2-40B4-BE49-F238E27FC236}">
                <a16:creationId xmlns:a16="http://schemas.microsoft.com/office/drawing/2014/main" id="{66ED7B10-CF2A-0914-AD17-C74C178B863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80404" y="1029373"/>
            <a:ext cx="1014701" cy="1014701"/>
          </a:xfrm>
          <a:prstGeom prst="rect">
            <a:avLst/>
          </a:prstGeom>
        </p:spPr>
      </p:pic>
      <p:sp>
        <p:nvSpPr>
          <p:cNvPr id="6" name="TextBox 9">
            <a:extLst>
              <a:ext uri="{FF2B5EF4-FFF2-40B4-BE49-F238E27FC236}">
                <a16:creationId xmlns:a16="http://schemas.microsoft.com/office/drawing/2014/main" id="{5CCA9298-3337-2991-49EE-E7BB993D67D3}"/>
              </a:ext>
            </a:extLst>
          </p:cNvPr>
          <p:cNvSpPr txBox="1"/>
          <p:nvPr/>
        </p:nvSpPr>
        <p:spPr>
          <a:xfrm>
            <a:off x="352303" y="2484815"/>
            <a:ext cx="2870902" cy="6924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Outfit" pitchFamily="2" charset="0"/>
                <a:ea typeface="+mn-ea"/>
                <a:cs typeface="Times New Roman" panose="02020603050405020304" pitchFamily="18" charset="0"/>
              </a:rPr>
              <a:t>Measuring how correctly our solution distinguishes real from fake content across datasets.</a:t>
            </a:r>
          </a:p>
        </p:txBody>
      </p:sp>
      <p:sp>
        <p:nvSpPr>
          <p:cNvPr id="7" name="TextBox 16">
            <a:extLst>
              <a:ext uri="{FF2B5EF4-FFF2-40B4-BE49-F238E27FC236}">
                <a16:creationId xmlns:a16="http://schemas.microsoft.com/office/drawing/2014/main" id="{1A87F290-C37E-03FD-2827-9A716060D283}"/>
              </a:ext>
            </a:extLst>
          </p:cNvPr>
          <p:cNvSpPr txBox="1"/>
          <p:nvPr/>
        </p:nvSpPr>
        <p:spPr>
          <a:xfrm>
            <a:off x="287937" y="2127720"/>
            <a:ext cx="299963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Performance</a:t>
            </a:r>
            <a:endPar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aphicFrame>
        <p:nvGraphicFramePr>
          <p:cNvPr id="9" name="Table 8">
            <a:extLst>
              <a:ext uri="{FF2B5EF4-FFF2-40B4-BE49-F238E27FC236}">
                <a16:creationId xmlns:a16="http://schemas.microsoft.com/office/drawing/2014/main" id="{B8681756-4567-B178-D736-B1AE96D6D498}"/>
              </a:ext>
            </a:extLst>
          </p:cNvPr>
          <p:cNvGraphicFramePr>
            <a:graphicFrameLocks noGrp="1"/>
          </p:cNvGraphicFramePr>
          <p:nvPr>
            <p:extLst>
              <p:ext uri="{D42A27DB-BD31-4B8C-83A1-F6EECF244321}">
                <p14:modId xmlns:p14="http://schemas.microsoft.com/office/powerpoint/2010/main" val="87993877"/>
              </p:ext>
            </p:extLst>
          </p:nvPr>
        </p:nvGraphicFramePr>
        <p:xfrm>
          <a:off x="834888" y="3566343"/>
          <a:ext cx="10738163" cy="2262283"/>
        </p:xfrm>
        <a:graphic>
          <a:graphicData uri="http://schemas.openxmlformats.org/drawingml/2006/table">
            <a:tbl>
              <a:tblPr/>
              <a:tblGrid>
                <a:gridCol w="1929480">
                  <a:extLst>
                    <a:ext uri="{9D8B030D-6E8A-4147-A177-3AD203B41FA5}">
                      <a16:colId xmlns:a16="http://schemas.microsoft.com/office/drawing/2014/main" val="1663191982"/>
                    </a:ext>
                  </a:extLst>
                </a:gridCol>
                <a:gridCol w="2287378">
                  <a:extLst>
                    <a:ext uri="{9D8B030D-6E8A-4147-A177-3AD203B41FA5}">
                      <a16:colId xmlns:a16="http://schemas.microsoft.com/office/drawing/2014/main" val="4075371243"/>
                    </a:ext>
                  </a:extLst>
                </a:gridCol>
                <a:gridCol w="1680290">
                  <a:extLst>
                    <a:ext uri="{9D8B030D-6E8A-4147-A177-3AD203B41FA5}">
                      <a16:colId xmlns:a16="http://schemas.microsoft.com/office/drawing/2014/main" val="2147008363"/>
                    </a:ext>
                  </a:extLst>
                </a:gridCol>
                <a:gridCol w="1683018">
                  <a:extLst>
                    <a:ext uri="{9D8B030D-6E8A-4147-A177-3AD203B41FA5}">
                      <a16:colId xmlns:a16="http://schemas.microsoft.com/office/drawing/2014/main" val="1784433470"/>
                    </a:ext>
                  </a:extLst>
                </a:gridCol>
                <a:gridCol w="1669295">
                  <a:extLst>
                    <a:ext uri="{9D8B030D-6E8A-4147-A177-3AD203B41FA5}">
                      <a16:colId xmlns:a16="http://schemas.microsoft.com/office/drawing/2014/main" val="1688936080"/>
                    </a:ext>
                  </a:extLst>
                </a:gridCol>
                <a:gridCol w="1488702">
                  <a:extLst>
                    <a:ext uri="{9D8B030D-6E8A-4147-A177-3AD203B41FA5}">
                      <a16:colId xmlns:a16="http://schemas.microsoft.com/office/drawing/2014/main" val="49550120"/>
                    </a:ext>
                  </a:extLst>
                </a:gridCol>
              </a:tblGrid>
              <a:tr h="539359">
                <a:tc rowSpan="2">
                  <a:txBody>
                    <a:bodyPr/>
                    <a:lstStyle/>
                    <a:p>
                      <a:pPr algn="ctr" fontAlgn="b">
                        <a:buNone/>
                      </a:pPr>
                      <a:r>
                        <a:rPr lang="en-US" sz="1800" b="1" i="0" u="none" strike="noStrike" dirty="0">
                          <a:solidFill>
                            <a:srgbClr val="000000"/>
                          </a:solidFill>
                          <a:effectLst/>
                          <a:latin typeface="Outfit" pitchFamily="2" charset="0"/>
                        </a:rPr>
                        <a:t>Model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rowSpan="2">
                  <a:txBody>
                    <a:bodyPr/>
                    <a:lstStyle/>
                    <a:p>
                      <a:pPr algn="ctr" fontAlgn="b">
                        <a:buNone/>
                      </a:pPr>
                      <a:r>
                        <a:rPr lang="en-US" sz="1800" b="1" i="0" u="none" strike="noStrike" dirty="0">
                          <a:solidFill>
                            <a:srgbClr val="000000"/>
                          </a:solidFill>
                          <a:effectLst/>
                          <a:latin typeface="Outfit" pitchFamily="2" charset="0"/>
                        </a:rPr>
                        <a:t> Dataset</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gridSpan="4">
                  <a:txBody>
                    <a:bodyPr/>
                    <a:lstStyle/>
                    <a:p>
                      <a:pPr algn="ctr" fontAlgn="b">
                        <a:buNone/>
                      </a:pPr>
                      <a:r>
                        <a:rPr lang="en-US" sz="1800" b="1" i="0" u="none" strike="noStrike" dirty="0">
                          <a:solidFill>
                            <a:srgbClr val="000000"/>
                          </a:solidFill>
                          <a:effectLst/>
                          <a:latin typeface="Outfit" pitchFamily="2" charset="0"/>
                        </a:rPr>
                        <a:t>Metrics</a:t>
                      </a:r>
                    </a:p>
                  </a:txBody>
                  <a:tcPr marL="3641" marR="3641" marT="3641"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1966650932"/>
                  </a:ext>
                </a:extLst>
              </a:tr>
              <a:tr h="448998">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vMerge="1">
                  <a:txBody>
                    <a:bodyPr/>
                    <a:lstStyle/>
                    <a:p>
                      <a:endParaRPr dirty="0"/>
                    </a:p>
                  </a:txBody>
                  <a:tcPr marL="3641" marR="3641" marT="36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Accuracy</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Precision</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Recall</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ctr" fontAlgn="ctr">
                        <a:buNone/>
                      </a:pPr>
                      <a:r>
                        <a:rPr lang="en-US" sz="1800" b="1" i="0" u="none" strike="noStrike" dirty="0">
                          <a:solidFill>
                            <a:srgbClr val="000000"/>
                          </a:solidFill>
                          <a:effectLst/>
                          <a:latin typeface="Outfit" pitchFamily="2" charset="0"/>
                        </a:rPr>
                        <a:t>F1</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47695381"/>
                  </a:ext>
                </a:extLst>
              </a:tr>
              <a:tr h="636963">
                <a:tc>
                  <a:txBody>
                    <a:bodyPr/>
                    <a:lstStyle/>
                    <a:p>
                      <a:pPr algn="ctr"/>
                      <a:r>
                        <a:rPr lang="en-US" sz="1800" dirty="0" err="1">
                          <a:solidFill>
                            <a:schemeClr val="tx1"/>
                          </a:solidFill>
                          <a:latin typeface="Outfit" pitchFamily="2" charset="0"/>
                        </a:rPr>
                        <a:t>DeepTRUTH</a:t>
                      </a:r>
                      <a:endParaRPr lang="en-US" sz="1800" dirty="0">
                        <a:solidFill>
                          <a:schemeClr val="tx1"/>
                        </a:solidFill>
                        <a:latin typeface="Outfit" pitchFamily="2"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sz="1800" b="0" i="0" u="none" strike="noStrike" dirty="0">
                          <a:solidFill>
                            <a:srgbClr val="000000"/>
                          </a:solidFill>
                          <a:effectLst/>
                          <a:latin typeface="Outfit" pitchFamily="2" charset="0"/>
                        </a:rPr>
                        <a:t>Evaluate </a:t>
                      </a:r>
                    </a:p>
                  </a:txBody>
                  <a:tcPr marL="3641" marR="3641" marT="364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94.44%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89.84%</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92.13%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90.97%</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862269747"/>
                  </a:ext>
                </a:extLst>
              </a:tr>
              <a:tr h="636963">
                <a:tc>
                  <a:txBody>
                    <a:bodyPr/>
                    <a:lstStyle/>
                    <a:p>
                      <a:pPr algn="ctr"/>
                      <a:r>
                        <a:rPr lang="en-US" sz="1800" dirty="0">
                          <a:solidFill>
                            <a:schemeClr val="tx1"/>
                          </a:solidFill>
                          <a:latin typeface="Outfit" pitchFamily="2" charset="0"/>
                        </a:rPr>
                        <a:t>EB0</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ctr">
                        <a:buNone/>
                      </a:pPr>
                      <a:r>
                        <a:rPr lang="en-US" sz="1800" b="0" i="0" u="none" strike="noStrike" dirty="0">
                          <a:solidFill>
                            <a:srgbClr val="000000"/>
                          </a:solidFill>
                          <a:effectLst/>
                          <a:latin typeface="Outfit" pitchFamily="2" charset="0"/>
                        </a:rPr>
                        <a:t>Evaluate </a:t>
                      </a:r>
                    </a:p>
                  </a:txBody>
                  <a:tcPr marL="3641" marR="3641" marT="3641"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98.90%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98.10%</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98.36%</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buNone/>
                      </a:pPr>
                      <a:r>
                        <a:rPr lang="en-US" sz="1800" b="0" i="0" u="none" strike="noStrike" dirty="0">
                          <a:solidFill>
                            <a:srgbClr val="000000"/>
                          </a:solidFill>
                          <a:effectLst/>
                          <a:latin typeface="Outfit" pitchFamily="2" charset="0"/>
                        </a:rPr>
                        <a:t>98.23%</a:t>
                      </a:r>
                    </a:p>
                  </a:txBody>
                  <a:tcPr marL="3641" marR="3641" marT="3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048624643"/>
                  </a:ext>
                </a:extLst>
              </a:tr>
            </a:tbl>
          </a:graphicData>
        </a:graphic>
      </p:graphicFrame>
      <p:sp>
        <p:nvSpPr>
          <p:cNvPr id="10" name="TextBox 16">
            <a:extLst>
              <a:ext uri="{FF2B5EF4-FFF2-40B4-BE49-F238E27FC236}">
                <a16:creationId xmlns:a16="http://schemas.microsoft.com/office/drawing/2014/main" id="{94D38A42-D6BF-EEEC-6D96-7FBE09093120}"/>
              </a:ext>
            </a:extLst>
          </p:cNvPr>
          <p:cNvSpPr txBox="1"/>
          <p:nvPr/>
        </p:nvSpPr>
        <p:spPr>
          <a:xfrm>
            <a:off x="0" y="6086967"/>
            <a:ext cx="12024931"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Montserrat" panose="00000500000000000000" pitchFamily="2" charset="0"/>
                <a:ea typeface="Neue Machina Ultra-Bold"/>
                <a:cs typeface="Neue Machina Ultra-Bold"/>
                <a:sym typeface="Neue Machina Ultra-Bold"/>
              </a:rPr>
              <a:t>Both models have reached our specified requirements!</a:t>
            </a:r>
            <a:endParaRPr kumimoji="0" lang="en-US" sz="36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Tree>
    <p:extLst>
      <p:ext uri="{BB962C8B-B14F-4D97-AF65-F5344CB8AC3E}">
        <p14:creationId xmlns:p14="http://schemas.microsoft.com/office/powerpoint/2010/main" val="266122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22BBC-EF72-693C-F04A-70A39D9467CA}"/>
            </a:ext>
          </a:extLst>
        </p:cNvPr>
        <p:cNvGrpSpPr/>
        <p:nvPr/>
      </p:nvGrpSpPr>
      <p:grpSpPr>
        <a:xfrm>
          <a:off x="0" y="0"/>
          <a:ext cx="0" cy="0"/>
          <a:chOff x="0" y="0"/>
          <a:chExt cx="0" cy="0"/>
        </a:xfrm>
      </p:grpSpPr>
      <p:sp>
        <p:nvSpPr>
          <p:cNvPr id="2162" name="TextBox 7">
            <a:extLst>
              <a:ext uri="{FF2B5EF4-FFF2-40B4-BE49-F238E27FC236}">
                <a16:creationId xmlns:a16="http://schemas.microsoft.com/office/drawing/2014/main" id="{51BE2AA2-5426-E8E4-1F42-CDE9DDEB7978}"/>
              </a:ext>
            </a:extLst>
          </p:cNvPr>
          <p:cNvSpPr txBox="1"/>
          <p:nvPr/>
        </p:nvSpPr>
        <p:spPr>
          <a:xfrm>
            <a:off x="931246" y="53020"/>
            <a:ext cx="10397155"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Design Plan Overview</a:t>
            </a:r>
          </a:p>
        </p:txBody>
      </p:sp>
      <p:cxnSp>
        <p:nvCxnSpPr>
          <p:cNvPr id="32" name="Connector: Elbow 31">
            <a:extLst>
              <a:ext uri="{FF2B5EF4-FFF2-40B4-BE49-F238E27FC236}">
                <a16:creationId xmlns:a16="http://schemas.microsoft.com/office/drawing/2014/main" id="{463E6238-7FBF-00D9-E99E-3BD692C6E7EF}"/>
              </a:ext>
            </a:extLst>
          </p:cNvPr>
          <p:cNvCxnSpPr>
            <a:cxnSpLocks/>
            <a:stCxn id="17" idx="2"/>
            <a:endCxn id="16" idx="2"/>
          </p:cNvCxnSpPr>
          <p:nvPr/>
        </p:nvCxnSpPr>
        <p:spPr>
          <a:xfrm rot="5400000">
            <a:off x="4621569" y="4379147"/>
            <a:ext cx="10928" cy="2743200"/>
          </a:xfrm>
          <a:prstGeom prst="bentConnector3">
            <a:avLst>
              <a:gd name="adj1" fmla="val 5228575"/>
            </a:avLst>
          </a:prstGeom>
          <a:ln w="889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C2AD9D63-5049-46F2-EEEE-08AB05019387}"/>
              </a:ext>
            </a:extLst>
          </p:cNvPr>
          <p:cNvGrpSpPr/>
          <p:nvPr/>
        </p:nvGrpSpPr>
        <p:grpSpPr>
          <a:xfrm>
            <a:off x="812800" y="1447801"/>
            <a:ext cx="2438400" cy="1770315"/>
            <a:chOff x="1219200" y="2171700"/>
            <a:chExt cx="3657600" cy="2655473"/>
          </a:xfrm>
        </p:grpSpPr>
        <p:sp>
          <p:nvSpPr>
            <p:cNvPr id="4" name="Rectangle: Rounded Corners 3">
              <a:extLst>
                <a:ext uri="{FF2B5EF4-FFF2-40B4-BE49-F238E27FC236}">
                  <a16:creationId xmlns:a16="http://schemas.microsoft.com/office/drawing/2014/main" id="{76D9E49C-D70A-BF97-AB56-107229A1B951}"/>
                </a:ext>
              </a:extLst>
            </p:cNvPr>
            <p:cNvSpPr/>
            <p:nvPr/>
          </p:nvSpPr>
          <p:spPr>
            <a:xfrm>
              <a:off x="1219200" y="2171700"/>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DATASET RESEARCH &amp; SPECIFICATION</a:t>
              </a:r>
            </a:p>
          </p:txBody>
        </p:sp>
        <p:pic>
          <p:nvPicPr>
            <p:cNvPr id="37" name="Picture 36" descr="A magnifying glass and a paper&#10;&#10;AI-generated content may be incorrect.">
              <a:extLst>
                <a:ext uri="{FF2B5EF4-FFF2-40B4-BE49-F238E27FC236}">
                  <a16:creationId xmlns:a16="http://schemas.microsoft.com/office/drawing/2014/main" id="{6E5F2E4E-F8C3-4E53-8D8A-09ABACABDE9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2575241" y="2424031"/>
              <a:ext cx="945517" cy="945517"/>
            </a:xfrm>
            <a:prstGeom prst="rect">
              <a:avLst/>
            </a:prstGeom>
          </p:spPr>
        </p:pic>
      </p:grpSp>
      <p:grpSp>
        <p:nvGrpSpPr>
          <p:cNvPr id="58" name="Group 57">
            <a:extLst>
              <a:ext uri="{FF2B5EF4-FFF2-40B4-BE49-F238E27FC236}">
                <a16:creationId xmlns:a16="http://schemas.microsoft.com/office/drawing/2014/main" id="{96FB708D-807A-6F81-DD73-85DAED1589DA}"/>
              </a:ext>
            </a:extLst>
          </p:cNvPr>
          <p:cNvGrpSpPr/>
          <p:nvPr/>
        </p:nvGrpSpPr>
        <p:grpSpPr>
          <a:xfrm>
            <a:off x="3280142" y="1447801"/>
            <a:ext cx="2752963" cy="1770315"/>
            <a:chOff x="4920212" y="2171700"/>
            <a:chExt cx="4129445" cy="2655473"/>
          </a:xfrm>
        </p:grpSpPr>
        <p:sp>
          <p:nvSpPr>
            <p:cNvPr id="5" name="Rectangle: Rounded Corners 4">
              <a:extLst>
                <a:ext uri="{FF2B5EF4-FFF2-40B4-BE49-F238E27FC236}">
                  <a16:creationId xmlns:a16="http://schemas.microsoft.com/office/drawing/2014/main" id="{17F95ED5-3FD4-FE83-BE67-7D9252316155}"/>
                </a:ext>
              </a:extLst>
            </p:cNvPr>
            <p:cNvSpPr/>
            <p:nvPr/>
          </p:nvSpPr>
          <p:spPr>
            <a:xfrm>
              <a:off x="5392057" y="2171700"/>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DATASET EXTRACTION &amp; COLLECTION</a:t>
              </a:r>
            </a:p>
          </p:txBody>
        </p:sp>
        <p:sp>
          <p:nvSpPr>
            <p:cNvPr id="22" name="Arrow: Right 21">
              <a:extLst>
                <a:ext uri="{FF2B5EF4-FFF2-40B4-BE49-F238E27FC236}">
                  <a16:creationId xmlns:a16="http://schemas.microsoft.com/office/drawing/2014/main" id="{EA5D028A-3DE9-0CA5-C072-03F55B69DB6A}"/>
                </a:ext>
              </a:extLst>
            </p:cNvPr>
            <p:cNvSpPr/>
            <p:nvPr/>
          </p:nvSpPr>
          <p:spPr>
            <a:xfrm>
              <a:off x="4920212" y="3253559"/>
              <a:ext cx="413788" cy="491754"/>
            </a:xfrm>
            <a:prstGeom prst="rightArrow">
              <a:avLst>
                <a:gd name="adj1" fmla="val 50000"/>
                <a:gd name="adj2" fmla="val 1086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descr="A white arrow in a circle&#10;&#10;AI-generated content may be incorrect.">
              <a:extLst>
                <a:ext uri="{FF2B5EF4-FFF2-40B4-BE49-F238E27FC236}">
                  <a16:creationId xmlns:a16="http://schemas.microsoft.com/office/drawing/2014/main" id="{026CF03B-ABCC-BB21-010F-E76108B807B2}"/>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884996" y="2427031"/>
              <a:ext cx="671722" cy="671722"/>
            </a:xfrm>
            <a:prstGeom prst="rect">
              <a:avLst/>
            </a:prstGeom>
          </p:spPr>
        </p:pic>
      </p:grpSp>
      <p:grpSp>
        <p:nvGrpSpPr>
          <p:cNvPr id="59" name="Group 58">
            <a:extLst>
              <a:ext uri="{FF2B5EF4-FFF2-40B4-BE49-F238E27FC236}">
                <a16:creationId xmlns:a16="http://schemas.microsoft.com/office/drawing/2014/main" id="{1D81F585-DA42-3D49-2D1A-551BCC68246F}"/>
              </a:ext>
            </a:extLst>
          </p:cNvPr>
          <p:cNvGrpSpPr/>
          <p:nvPr/>
        </p:nvGrpSpPr>
        <p:grpSpPr>
          <a:xfrm>
            <a:off x="6045201" y="1447801"/>
            <a:ext cx="2752963" cy="1770315"/>
            <a:chOff x="9067800" y="2171700"/>
            <a:chExt cx="4129445" cy="2655473"/>
          </a:xfrm>
        </p:grpSpPr>
        <p:sp>
          <p:nvSpPr>
            <p:cNvPr id="9" name="Rectangle: Rounded Corners 8">
              <a:extLst>
                <a:ext uri="{FF2B5EF4-FFF2-40B4-BE49-F238E27FC236}">
                  <a16:creationId xmlns:a16="http://schemas.microsoft.com/office/drawing/2014/main" id="{F7D7B457-3B04-C17E-199E-A520A4663C81}"/>
                </a:ext>
              </a:extLst>
            </p:cNvPr>
            <p:cNvSpPr/>
            <p:nvPr/>
          </p:nvSpPr>
          <p:spPr>
            <a:xfrm>
              <a:off x="9539645" y="2171700"/>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I/O SETUP</a:t>
              </a:r>
            </a:p>
          </p:txBody>
        </p:sp>
        <p:sp>
          <p:nvSpPr>
            <p:cNvPr id="23" name="Arrow: Right 22">
              <a:extLst>
                <a:ext uri="{FF2B5EF4-FFF2-40B4-BE49-F238E27FC236}">
                  <a16:creationId xmlns:a16="http://schemas.microsoft.com/office/drawing/2014/main" id="{87F89B76-7593-70BD-9B41-5A6BFAD9C9B5}"/>
                </a:ext>
              </a:extLst>
            </p:cNvPr>
            <p:cNvSpPr/>
            <p:nvPr/>
          </p:nvSpPr>
          <p:spPr>
            <a:xfrm>
              <a:off x="9067800" y="3253559"/>
              <a:ext cx="413788" cy="491754"/>
            </a:xfrm>
            <a:prstGeom prst="rightArrow">
              <a:avLst>
                <a:gd name="adj1" fmla="val 50000"/>
                <a:gd name="adj2" fmla="val 1086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52388DCE-7E5A-88C6-AFFE-34F8D572CE02}"/>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0865615" y="2465971"/>
              <a:ext cx="1005659" cy="1005659"/>
            </a:xfrm>
            <a:prstGeom prst="rect">
              <a:avLst/>
            </a:prstGeom>
          </p:spPr>
        </p:pic>
      </p:grpSp>
      <p:grpSp>
        <p:nvGrpSpPr>
          <p:cNvPr id="60" name="Group 59">
            <a:extLst>
              <a:ext uri="{FF2B5EF4-FFF2-40B4-BE49-F238E27FC236}">
                <a16:creationId xmlns:a16="http://schemas.microsoft.com/office/drawing/2014/main" id="{77D482AE-1CF8-2AB9-1A79-27F5428184E0}"/>
              </a:ext>
            </a:extLst>
          </p:cNvPr>
          <p:cNvGrpSpPr/>
          <p:nvPr/>
        </p:nvGrpSpPr>
        <p:grpSpPr>
          <a:xfrm>
            <a:off x="8810260" y="1447801"/>
            <a:ext cx="2772140" cy="1770315"/>
            <a:chOff x="13215388" y="2171700"/>
            <a:chExt cx="4158210" cy="2655473"/>
          </a:xfrm>
        </p:grpSpPr>
        <p:sp>
          <p:nvSpPr>
            <p:cNvPr id="15" name="Rectangle: Rounded Corners 14">
              <a:extLst>
                <a:ext uri="{FF2B5EF4-FFF2-40B4-BE49-F238E27FC236}">
                  <a16:creationId xmlns:a16="http://schemas.microsoft.com/office/drawing/2014/main" id="{357E23C6-4352-5B4C-7F68-B1DD3E086AC5}"/>
                </a:ext>
              </a:extLst>
            </p:cNvPr>
            <p:cNvSpPr/>
            <p:nvPr/>
          </p:nvSpPr>
          <p:spPr>
            <a:xfrm>
              <a:off x="13715998" y="2171700"/>
              <a:ext cx="3657600" cy="2655473"/>
            </a:xfrm>
            <a:prstGeom prst="roundRect">
              <a:avLst>
                <a:gd name="adj" fmla="val 19489"/>
              </a:avLst>
            </a:prstGeom>
            <a:solidFill>
              <a:srgbClr val="01204C"/>
            </a:solidFill>
            <a:ln w="76200">
              <a:solidFill>
                <a:schemeClr val="bg1"/>
              </a:solidFill>
              <a:prstDash val="solid"/>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IMAGE PROCESSING</a:t>
              </a:r>
            </a:p>
          </p:txBody>
        </p:sp>
        <p:sp>
          <p:nvSpPr>
            <p:cNvPr id="24" name="Arrow: Right 23">
              <a:extLst>
                <a:ext uri="{FF2B5EF4-FFF2-40B4-BE49-F238E27FC236}">
                  <a16:creationId xmlns:a16="http://schemas.microsoft.com/office/drawing/2014/main" id="{8A5DD9E8-057C-2356-ABD6-D46466963B3D}"/>
                </a:ext>
              </a:extLst>
            </p:cNvPr>
            <p:cNvSpPr/>
            <p:nvPr/>
          </p:nvSpPr>
          <p:spPr>
            <a:xfrm>
              <a:off x="13215388" y="3271926"/>
              <a:ext cx="413788" cy="491754"/>
            </a:xfrm>
            <a:prstGeom prst="rightArrow">
              <a:avLst>
                <a:gd name="adj1" fmla="val 50000"/>
                <a:gd name="adj2" fmla="val 1086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0" name="Picture 49" descr="A screenshot of a computer&#10;&#10;AI-generated content may be incorrect.">
              <a:extLst>
                <a:ext uri="{FF2B5EF4-FFF2-40B4-BE49-F238E27FC236}">
                  <a16:creationId xmlns:a16="http://schemas.microsoft.com/office/drawing/2014/main" id="{78FFAA96-8C67-7643-52A0-7165E52187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5200" y="2357080"/>
              <a:ext cx="1199665" cy="1199665"/>
            </a:xfrm>
            <a:prstGeom prst="rect">
              <a:avLst/>
            </a:prstGeom>
          </p:spPr>
        </p:pic>
      </p:grpSp>
      <p:grpSp>
        <p:nvGrpSpPr>
          <p:cNvPr id="61" name="Group 60">
            <a:extLst>
              <a:ext uri="{FF2B5EF4-FFF2-40B4-BE49-F238E27FC236}">
                <a16:creationId xmlns:a16="http://schemas.microsoft.com/office/drawing/2014/main" id="{A2AD6B39-4E84-EA68-BF57-0441D7741E9A}"/>
              </a:ext>
            </a:extLst>
          </p:cNvPr>
          <p:cNvGrpSpPr/>
          <p:nvPr/>
        </p:nvGrpSpPr>
        <p:grpSpPr>
          <a:xfrm>
            <a:off x="2032000" y="2332960"/>
            <a:ext cx="9550400" cy="3417789"/>
            <a:chOff x="3048000" y="3499438"/>
            <a:chExt cx="14325600" cy="5126683"/>
          </a:xfrm>
        </p:grpSpPr>
        <p:sp>
          <p:nvSpPr>
            <p:cNvPr id="16" name="Rectangle: Rounded Corners 15">
              <a:extLst>
                <a:ext uri="{FF2B5EF4-FFF2-40B4-BE49-F238E27FC236}">
                  <a16:creationId xmlns:a16="http://schemas.microsoft.com/office/drawing/2014/main" id="{845D37A5-DA16-6444-AC91-8FB4494A1624}"/>
                </a:ext>
              </a:extLst>
            </p:cNvPr>
            <p:cNvSpPr/>
            <p:nvPr/>
          </p:nvSpPr>
          <p:spPr>
            <a:xfrm>
              <a:off x="3048000" y="5970648"/>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utfit" pitchFamily="2" charset="0"/>
                  <a:ea typeface="+mn-ea"/>
                  <a:cs typeface="+mn-cs"/>
                </a:rPr>
                <a:t>MACHINE LEARNING TRAINING</a:t>
              </a:r>
            </a:p>
          </p:txBody>
        </p:sp>
        <p:cxnSp>
          <p:nvCxnSpPr>
            <p:cNvPr id="28" name="Connector: Elbow 27">
              <a:extLst>
                <a:ext uri="{FF2B5EF4-FFF2-40B4-BE49-F238E27FC236}">
                  <a16:creationId xmlns:a16="http://schemas.microsoft.com/office/drawing/2014/main" id="{AF4D819A-51A9-504D-F9CC-1BD55A1B1105}"/>
                </a:ext>
              </a:extLst>
            </p:cNvPr>
            <p:cNvCxnSpPr>
              <a:cxnSpLocks/>
              <a:stCxn id="15" idx="3"/>
              <a:endCxn id="16" idx="0"/>
            </p:cNvCxnSpPr>
            <p:nvPr/>
          </p:nvCxnSpPr>
          <p:spPr>
            <a:xfrm flipH="1">
              <a:off x="4876800" y="3499438"/>
              <a:ext cx="12496800" cy="2471213"/>
            </a:xfrm>
            <a:prstGeom prst="bentConnector4">
              <a:avLst>
                <a:gd name="adj1" fmla="val -2172"/>
                <a:gd name="adj2" fmla="val 71640"/>
              </a:avLst>
            </a:prstGeom>
            <a:ln w="889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pic>
          <p:nvPicPr>
            <p:cNvPr id="52" name="Picture 51" descr="A black background with a smiling face&#10;&#10;AI-generated content may be incorrect.">
              <a:extLst>
                <a:ext uri="{FF2B5EF4-FFF2-40B4-BE49-F238E27FC236}">
                  <a16:creationId xmlns:a16="http://schemas.microsoft.com/office/drawing/2014/main" id="{E209400A-B29D-A7A4-F156-A1CB27466EA4}"/>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4354422" y="6132707"/>
              <a:ext cx="1115578" cy="1115578"/>
            </a:xfrm>
            <a:prstGeom prst="rect">
              <a:avLst/>
            </a:prstGeom>
          </p:spPr>
        </p:pic>
      </p:grpSp>
      <p:grpSp>
        <p:nvGrpSpPr>
          <p:cNvPr id="2241" name="Group 2240">
            <a:extLst>
              <a:ext uri="{FF2B5EF4-FFF2-40B4-BE49-F238E27FC236}">
                <a16:creationId xmlns:a16="http://schemas.microsoft.com/office/drawing/2014/main" id="{B87BF8DF-946E-034B-EDF9-01F749D3524A}"/>
              </a:ext>
            </a:extLst>
          </p:cNvPr>
          <p:cNvGrpSpPr/>
          <p:nvPr/>
        </p:nvGrpSpPr>
        <p:grpSpPr>
          <a:xfrm>
            <a:off x="4470400" y="3980433"/>
            <a:ext cx="2743200" cy="1770315"/>
            <a:chOff x="6705600" y="5970648"/>
            <a:chExt cx="4114800" cy="2655473"/>
          </a:xfrm>
        </p:grpSpPr>
        <p:grpSp>
          <p:nvGrpSpPr>
            <p:cNvPr id="62" name="Group 61">
              <a:extLst>
                <a:ext uri="{FF2B5EF4-FFF2-40B4-BE49-F238E27FC236}">
                  <a16:creationId xmlns:a16="http://schemas.microsoft.com/office/drawing/2014/main" id="{D2BF9980-73CC-1EE8-C8E1-2886A716F994}"/>
                </a:ext>
              </a:extLst>
            </p:cNvPr>
            <p:cNvGrpSpPr/>
            <p:nvPr/>
          </p:nvGrpSpPr>
          <p:grpSpPr>
            <a:xfrm>
              <a:off x="6705600" y="5970648"/>
              <a:ext cx="4114800" cy="2655473"/>
              <a:chOff x="6705600" y="5970648"/>
              <a:chExt cx="4114800" cy="2655473"/>
            </a:xfrm>
          </p:grpSpPr>
          <p:sp>
            <p:nvSpPr>
              <p:cNvPr id="17" name="Rectangle: Rounded Corners 16">
                <a:extLst>
                  <a:ext uri="{FF2B5EF4-FFF2-40B4-BE49-F238E27FC236}">
                    <a16:creationId xmlns:a16="http://schemas.microsoft.com/office/drawing/2014/main" id="{53B59B74-6A71-6B24-C67F-F97BAE32368B}"/>
                  </a:ext>
                </a:extLst>
              </p:cNvPr>
              <p:cNvSpPr/>
              <p:nvPr/>
            </p:nvSpPr>
            <p:spPr>
              <a:xfrm>
                <a:off x="7162800" y="5970648"/>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MACHINE LEARNING REVISION</a:t>
                </a:r>
              </a:p>
            </p:txBody>
          </p:sp>
          <p:sp>
            <p:nvSpPr>
              <p:cNvPr id="20" name="Arrow: Right 19">
                <a:extLst>
                  <a:ext uri="{FF2B5EF4-FFF2-40B4-BE49-F238E27FC236}">
                    <a16:creationId xmlns:a16="http://schemas.microsoft.com/office/drawing/2014/main" id="{14F72040-FCA8-32A8-FC49-E708B1B8782F}"/>
                  </a:ext>
                </a:extLst>
              </p:cNvPr>
              <p:cNvSpPr/>
              <p:nvPr/>
            </p:nvSpPr>
            <p:spPr>
              <a:xfrm>
                <a:off x="6705600" y="7052508"/>
                <a:ext cx="413788" cy="491754"/>
              </a:xfrm>
              <a:prstGeom prst="rightArrow">
                <a:avLst>
                  <a:gd name="adj1" fmla="val 50000"/>
                  <a:gd name="adj2" fmla="val 1086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4" name="Picture 53" descr="A black background with a black square&#10;&#10;AI-generated content may be incorrect.">
              <a:extLst>
                <a:ext uri="{FF2B5EF4-FFF2-40B4-BE49-F238E27FC236}">
                  <a16:creationId xmlns:a16="http://schemas.microsoft.com/office/drawing/2014/main" id="{4085E975-6274-1030-24DC-917CA5C513E4}"/>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8572646" y="6196813"/>
              <a:ext cx="980445" cy="980445"/>
            </a:xfrm>
            <a:prstGeom prst="rect">
              <a:avLst/>
            </a:prstGeom>
          </p:spPr>
        </p:pic>
      </p:grpSp>
      <p:grpSp>
        <p:nvGrpSpPr>
          <p:cNvPr id="2240" name="Group 2239">
            <a:extLst>
              <a:ext uri="{FF2B5EF4-FFF2-40B4-BE49-F238E27FC236}">
                <a16:creationId xmlns:a16="http://schemas.microsoft.com/office/drawing/2014/main" id="{57272259-E93B-5453-09DC-A8C4236D29AD}"/>
              </a:ext>
            </a:extLst>
          </p:cNvPr>
          <p:cNvGrpSpPr/>
          <p:nvPr/>
        </p:nvGrpSpPr>
        <p:grpSpPr>
          <a:xfrm>
            <a:off x="7223492" y="3980433"/>
            <a:ext cx="2733309" cy="1770315"/>
            <a:chOff x="10835237" y="5970648"/>
            <a:chExt cx="4099963" cy="2655473"/>
          </a:xfrm>
        </p:grpSpPr>
        <p:grpSp>
          <p:nvGrpSpPr>
            <p:cNvPr id="63" name="Group 62">
              <a:extLst>
                <a:ext uri="{FF2B5EF4-FFF2-40B4-BE49-F238E27FC236}">
                  <a16:creationId xmlns:a16="http://schemas.microsoft.com/office/drawing/2014/main" id="{0BAD29FF-F74F-77DF-039E-108540F57C78}"/>
                </a:ext>
              </a:extLst>
            </p:cNvPr>
            <p:cNvGrpSpPr/>
            <p:nvPr/>
          </p:nvGrpSpPr>
          <p:grpSpPr>
            <a:xfrm>
              <a:off x="10835237" y="5970648"/>
              <a:ext cx="4099963" cy="2655473"/>
              <a:chOff x="10835237" y="5970648"/>
              <a:chExt cx="4099963" cy="2655473"/>
            </a:xfrm>
          </p:grpSpPr>
          <p:sp>
            <p:nvSpPr>
              <p:cNvPr id="18" name="Rectangle: Rounded Corners 17">
                <a:extLst>
                  <a:ext uri="{FF2B5EF4-FFF2-40B4-BE49-F238E27FC236}">
                    <a16:creationId xmlns:a16="http://schemas.microsoft.com/office/drawing/2014/main" id="{3E551A48-926A-F8EC-B2E4-2C4F90590CDA}"/>
                  </a:ext>
                </a:extLst>
              </p:cNvPr>
              <p:cNvSpPr/>
              <p:nvPr/>
            </p:nvSpPr>
            <p:spPr>
              <a:xfrm>
                <a:off x="11277600" y="5970648"/>
                <a:ext cx="3657600" cy="2655473"/>
              </a:xfrm>
              <a:prstGeom prst="roundRect">
                <a:avLst>
                  <a:gd name="adj" fmla="val 19489"/>
                </a:avLst>
              </a:prstGeom>
              <a:solidFill>
                <a:srgbClr val="01204C"/>
              </a:solidFill>
              <a:ln w="76200">
                <a:solidFill>
                  <a:schemeClr val="bg1"/>
                </a:solidFill>
              </a:ln>
              <a:effectLst>
                <a:outerShdw blurRad="558800" sx="102000" sy="102000" algn="ctr" rotWithShape="0">
                  <a:srgbClr val="C960D7">
                    <a:alpha val="5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mn-ea"/>
                    <a:cs typeface="+mn-cs"/>
                  </a:rPr>
                  <a:t>INTERFACE DESIGN &amp; OPTIMIZATION</a:t>
                </a:r>
              </a:p>
            </p:txBody>
          </p:sp>
          <p:sp>
            <p:nvSpPr>
              <p:cNvPr id="21" name="Arrow: Right 20">
                <a:extLst>
                  <a:ext uri="{FF2B5EF4-FFF2-40B4-BE49-F238E27FC236}">
                    <a16:creationId xmlns:a16="http://schemas.microsoft.com/office/drawing/2014/main" id="{C7CAEC21-38EB-0322-EC12-9C14C9276E32}"/>
                  </a:ext>
                </a:extLst>
              </p:cNvPr>
              <p:cNvSpPr/>
              <p:nvPr/>
            </p:nvSpPr>
            <p:spPr>
              <a:xfrm>
                <a:off x="10835237" y="7052508"/>
                <a:ext cx="413788" cy="491754"/>
              </a:xfrm>
              <a:prstGeom prst="rightArrow">
                <a:avLst>
                  <a:gd name="adj1" fmla="val 50000"/>
                  <a:gd name="adj2" fmla="val 108606"/>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6" name="Picture 55" descr="A black background with a black square&#10;&#10;AI-generated content may be incorrect.">
              <a:extLst>
                <a:ext uri="{FF2B5EF4-FFF2-40B4-BE49-F238E27FC236}">
                  <a16:creationId xmlns:a16="http://schemas.microsoft.com/office/drawing/2014/main" id="{6B00EBDC-FD14-E245-91F1-D1EA19E3382F}"/>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tretch>
              <a:fillRect/>
            </a:stretch>
          </p:blipFill>
          <p:spPr>
            <a:xfrm>
              <a:off x="12569068" y="6207261"/>
              <a:ext cx="1074664" cy="1074664"/>
            </a:xfrm>
            <a:prstGeom prst="rect">
              <a:avLst/>
            </a:prstGeom>
          </p:spPr>
        </p:pic>
      </p:grpSp>
    </p:spTree>
    <p:extLst>
      <p:ext uri="{BB962C8B-B14F-4D97-AF65-F5344CB8AC3E}">
        <p14:creationId xmlns:p14="http://schemas.microsoft.com/office/powerpoint/2010/main" val="344944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41"/>
                                        </p:tgtEl>
                                        <p:attrNameLst>
                                          <p:attrName>style.visibility</p:attrName>
                                        </p:attrNameLst>
                                      </p:cBhvr>
                                      <p:to>
                                        <p:strVal val="visible"/>
                                      </p:to>
                                    </p:set>
                                    <p:animEffect transition="in" filter="fade">
                                      <p:cBhvr>
                                        <p:cTn id="27" dur="500"/>
                                        <p:tgtEl>
                                          <p:spTgt spid="22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40"/>
                                        </p:tgtEl>
                                        <p:attrNameLst>
                                          <p:attrName>style.visibility</p:attrName>
                                        </p:attrNameLst>
                                      </p:cBhvr>
                                      <p:to>
                                        <p:strVal val="visible"/>
                                      </p:to>
                                    </p:set>
                                    <p:animEffect transition="in" filter="fade">
                                      <p:cBhvr>
                                        <p:cTn id="37" dur="500"/>
                                        <p:tgtEl>
                                          <p:spTgt spid="2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D91C-EB95-8F2C-BA4B-8D65B6750067}"/>
              </a:ext>
            </a:extLst>
          </p:cNvPr>
          <p:cNvSpPr>
            <a:spLocks noGrp="1"/>
          </p:cNvSpPr>
          <p:nvPr>
            <p:ph type="title"/>
          </p:nvPr>
        </p:nvSpPr>
        <p:spPr/>
        <p:txBody>
          <a:bodyPr/>
          <a:lstStyle/>
          <a:p>
            <a:pPr algn="ctr"/>
            <a:r>
              <a:rPr lang="en-US" dirty="0">
                <a:solidFill>
                  <a:schemeClr val="bg1"/>
                </a:solidFill>
              </a:rPr>
              <a:t>Current Overview Page</a:t>
            </a:r>
            <a:endParaRPr lang="en-US" dirty="0"/>
          </a:p>
        </p:txBody>
      </p:sp>
      <p:pic>
        <p:nvPicPr>
          <p:cNvPr id="8" name="Picture 7" descr="A screenshot of a computer&#10;&#10;AI-generated content may be incorrect.">
            <a:extLst>
              <a:ext uri="{FF2B5EF4-FFF2-40B4-BE49-F238E27FC236}">
                <a16:creationId xmlns:a16="http://schemas.microsoft.com/office/drawing/2014/main" id="{DE83F6D0-65B1-9F86-053C-2F5129B7C73E}"/>
              </a:ext>
            </a:extLst>
          </p:cNvPr>
          <p:cNvPicPr>
            <a:picLocks noChangeAspect="1"/>
          </p:cNvPicPr>
          <p:nvPr/>
        </p:nvPicPr>
        <p:blipFill>
          <a:blip r:embed="rId2"/>
          <a:stretch>
            <a:fillRect/>
          </a:stretch>
        </p:blipFill>
        <p:spPr>
          <a:xfrm>
            <a:off x="1538384" y="1352621"/>
            <a:ext cx="9120981" cy="5505379"/>
          </a:xfrm>
          <a:prstGeom prst="rect">
            <a:avLst/>
          </a:prstGeom>
        </p:spPr>
      </p:pic>
    </p:spTree>
    <p:extLst>
      <p:ext uri="{BB962C8B-B14F-4D97-AF65-F5344CB8AC3E}">
        <p14:creationId xmlns:p14="http://schemas.microsoft.com/office/powerpoint/2010/main" val="2695594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25F6-1055-C31F-F8B6-E07B6485844E}"/>
            </a:ext>
          </a:extLst>
        </p:cNvPr>
        <p:cNvGrpSpPr/>
        <p:nvPr/>
      </p:nvGrpSpPr>
      <p:grpSpPr>
        <a:xfrm>
          <a:off x="0" y="0"/>
          <a:ext cx="0" cy="0"/>
          <a:chOff x="0" y="0"/>
          <a:chExt cx="0" cy="0"/>
        </a:xfrm>
      </p:grpSpPr>
      <p:sp>
        <p:nvSpPr>
          <p:cNvPr id="35" name="TextBox 7">
            <a:extLst>
              <a:ext uri="{FF2B5EF4-FFF2-40B4-BE49-F238E27FC236}">
                <a16:creationId xmlns:a16="http://schemas.microsoft.com/office/drawing/2014/main" id="{3A211240-9A99-C443-C5F4-7D64E56104FD}"/>
              </a:ext>
            </a:extLst>
          </p:cNvPr>
          <p:cNvSpPr txBox="1"/>
          <p:nvPr/>
        </p:nvSpPr>
        <p:spPr>
          <a:xfrm>
            <a:off x="0" y="21223"/>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Current Functioning Prototype </a:t>
            </a:r>
          </a:p>
        </p:txBody>
      </p:sp>
      <p:pic>
        <p:nvPicPr>
          <p:cNvPr id="2" name="Picture 1" descr="A screenshot of a computer&#10;&#10;Description automatically generated">
            <a:extLst>
              <a:ext uri="{FF2B5EF4-FFF2-40B4-BE49-F238E27FC236}">
                <a16:creationId xmlns:a16="http://schemas.microsoft.com/office/drawing/2014/main" id="{991F8E8E-F54B-FB1B-3FF7-83BE362CF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58" y="1403639"/>
            <a:ext cx="7772400" cy="485775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D6B32FB-3182-1AB2-DB15-6B6E0AC13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58" y="1403639"/>
            <a:ext cx="7772400" cy="485775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2B09D4EF-E83E-3581-3481-49D5CB11B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58" y="1403639"/>
            <a:ext cx="7772400" cy="485775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BC5C102D-53F1-DD25-16F6-436E134F7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225" y="1432654"/>
            <a:ext cx="7772400" cy="4857750"/>
          </a:xfrm>
          <a:prstGeom prst="rect">
            <a:avLst/>
          </a:prstGeom>
        </p:spPr>
      </p:pic>
      <p:sp>
        <p:nvSpPr>
          <p:cNvPr id="6" name="Rectangle: Rounded Corners 5">
            <a:extLst>
              <a:ext uri="{FF2B5EF4-FFF2-40B4-BE49-F238E27FC236}">
                <a16:creationId xmlns:a16="http://schemas.microsoft.com/office/drawing/2014/main" id="{9FC77E2B-89E9-51DE-93B8-7AC544219E04}"/>
              </a:ext>
            </a:extLst>
          </p:cNvPr>
          <p:cNvSpPr/>
          <p:nvPr/>
        </p:nvSpPr>
        <p:spPr>
          <a:xfrm>
            <a:off x="8894754" y="1784414"/>
            <a:ext cx="2790494" cy="635523"/>
          </a:xfrm>
          <a:prstGeom prst="roundRect">
            <a:avLst>
              <a:gd name="adj" fmla="val 5933"/>
            </a:avLst>
          </a:prstGeom>
          <a:solidFill>
            <a:srgbClr val="A7A2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User Uploads Image</a:t>
            </a:r>
          </a:p>
        </p:txBody>
      </p:sp>
      <p:sp>
        <p:nvSpPr>
          <p:cNvPr id="9" name="Rectangle: Rounded Corners 8">
            <a:extLst>
              <a:ext uri="{FF2B5EF4-FFF2-40B4-BE49-F238E27FC236}">
                <a16:creationId xmlns:a16="http://schemas.microsoft.com/office/drawing/2014/main" id="{0035FBF6-29D0-B8C0-CBCD-03AD189EFA7E}"/>
              </a:ext>
            </a:extLst>
          </p:cNvPr>
          <p:cNvSpPr/>
          <p:nvPr/>
        </p:nvSpPr>
        <p:spPr>
          <a:xfrm>
            <a:off x="8894754" y="2929645"/>
            <a:ext cx="2790494" cy="635523"/>
          </a:xfrm>
          <a:prstGeom prst="roundRect">
            <a:avLst>
              <a:gd name="adj" fmla="val 5933"/>
            </a:avLst>
          </a:prstGeom>
          <a:solidFill>
            <a:srgbClr val="A7A2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Face Identified</a:t>
            </a:r>
          </a:p>
        </p:txBody>
      </p:sp>
      <p:sp>
        <p:nvSpPr>
          <p:cNvPr id="10" name="Rectangle: Rounded Corners 9">
            <a:extLst>
              <a:ext uri="{FF2B5EF4-FFF2-40B4-BE49-F238E27FC236}">
                <a16:creationId xmlns:a16="http://schemas.microsoft.com/office/drawing/2014/main" id="{B755FAAC-714F-9705-1188-4A7C38C9CC60}"/>
              </a:ext>
            </a:extLst>
          </p:cNvPr>
          <p:cNvSpPr/>
          <p:nvPr/>
        </p:nvSpPr>
        <p:spPr>
          <a:xfrm>
            <a:off x="8894754" y="4034096"/>
            <a:ext cx="2790494" cy="635523"/>
          </a:xfrm>
          <a:prstGeom prst="roundRect">
            <a:avLst>
              <a:gd name="adj" fmla="val 5933"/>
            </a:avLst>
          </a:prstGeom>
          <a:solidFill>
            <a:srgbClr val="A7A2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Outfit" pitchFamily="2" charset="0"/>
                <a:ea typeface="+mn-ea"/>
                <a:cs typeface="+mn-cs"/>
              </a:rPr>
              <a:t>Prediction Made</a:t>
            </a:r>
          </a:p>
        </p:txBody>
      </p:sp>
      <p:sp>
        <p:nvSpPr>
          <p:cNvPr id="11" name="Arrow: Right 10">
            <a:extLst>
              <a:ext uri="{FF2B5EF4-FFF2-40B4-BE49-F238E27FC236}">
                <a16:creationId xmlns:a16="http://schemas.microsoft.com/office/drawing/2014/main" id="{F396CB00-9FEF-9B79-BFE4-F54C2982EA44}"/>
              </a:ext>
            </a:extLst>
          </p:cNvPr>
          <p:cNvSpPr/>
          <p:nvPr/>
        </p:nvSpPr>
        <p:spPr>
          <a:xfrm rot="5400000">
            <a:off x="10055355" y="2403896"/>
            <a:ext cx="469293" cy="50970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Arrow: Right 11">
            <a:extLst>
              <a:ext uri="{FF2B5EF4-FFF2-40B4-BE49-F238E27FC236}">
                <a16:creationId xmlns:a16="http://schemas.microsoft.com/office/drawing/2014/main" id="{84279595-B85D-9578-6F13-971F64D3F8F0}"/>
              </a:ext>
            </a:extLst>
          </p:cNvPr>
          <p:cNvSpPr/>
          <p:nvPr/>
        </p:nvSpPr>
        <p:spPr>
          <a:xfrm rot="5400000">
            <a:off x="10055355" y="3491935"/>
            <a:ext cx="469293" cy="50970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7278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7291F-838A-406D-22B4-D6E5A9986E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1797E9-4E6D-5ADF-6AE4-F6FD8B263B15}"/>
              </a:ext>
            </a:extLst>
          </p:cNvPr>
          <p:cNvSpPr/>
          <p:nvPr/>
        </p:nvSpPr>
        <p:spPr>
          <a:xfrm>
            <a:off x="168718" y="1182954"/>
            <a:ext cx="11814837" cy="54281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7">
            <a:extLst>
              <a:ext uri="{FF2B5EF4-FFF2-40B4-BE49-F238E27FC236}">
                <a16:creationId xmlns:a16="http://schemas.microsoft.com/office/drawing/2014/main" id="{083104FA-3C62-A111-6F4C-9C0D09F50248}"/>
              </a:ext>
            </a:extLst>
          </p:cNvPr>
          <p:cNvSpPr txBox="1"/>
          <p:nvPr/>
        </p:nvSpPr>
        <p:spPr>
          <a:xfrm>
            <a:off x="931246" y="53020"/>
            <a:ext cx="10397155" cy="102419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GANT Milestones</a:t>
            </a:r>
          </a:p>
        </p:txBody>
      </p:sp>
      <p:graphicFrame>
        <p:nvGraphicFramePr>
          <p:cNvPr id="8" name="Table 7">
            <a:extLst>
              <a:ext uri="{FF2B5EF4-FFF2-40B4-BE49-F238E27FC236}">
                <a16:creationId xmlns:a16="http://schemas.microsoft.com/office/drawing/2014/main" id="{E0AB480E-90E6-20F2-DFC7-927775B1FAFF}"/>
              </a:ext>
            </a:extLst>
          </p:cNvPr>
          <p:cNvGraphicFramePr>
            <a:graphicFrameLocks noGrp="1"/>
          </p:cNvGraphicFramePr>
          <p:nvPr>
            <p:extLst>
              <p:ext uri="{D42A27DB-BD31-4B8C-83A1-F6EECF244321}">
                <p14:modId xmlns:p14="http://schemas.microsoft.com/office/powerpoint/2010/main" val="3152356555"/>
              </p:ext>
            </p:extLst>
          </p:nvPr>
        </p:nvGraphicFramePr>
        <p:xfrm>
          <a:off x="168718" y="1077211"/>
          <a:ext cx="11854564" cy="5533924"/>
        </p:xfrm>
        <a:graphic>
          <a:graphicData uri="http://schemas.openxmlformats.org/drawingml/2006/table">
            <a:tbl>
              <a:tblPr/>
              <a:tblGrid>
                <a:gridCol w="1502438">
                  <a:extLst>
                    <a:ext uri="{9D8B030D-6E8A-4147-A177-3AD203B41FA5}">
                      <a16:colId xmlns:a16="http://schemas.microsoft.com/office/drawing/2014/main" val="2934179988"/>
                    </a:ext>
                  </a:extLst>
                </a:gridCol>
                <a:gridCol w="868234">
                  <a:extLst>
                    <a:ext uri="{9D8B030D-6E8A-4147-A177-3AD203B41FA5}">
                      <a16:colId xmlns:a16="http://schemas.microsoft.com/office/drawing/2014/main" val="4187321793"/>
                    </a:ext>
                  </a:extLst>
                </a:gridCol>
                <a:gridCol w="560104">
                  <a:extLst>
                    <a:ext uri="{9D8B030D-6E8A-4147-A177-3AD203B41FA5}">
                      <a16:colId xmlns:a16="http://schemas.microsoft.com/office/drawing/2014/main" val="1669509145"/>
                    </a:ext>
                  </a:extLst>
                </a:gridCol>
                <a:gridCol w="560104">
                  <a:extLst>
                    <a:ext uri="{9D8B030D-6E8A-4147-A177-3AD203B41FA5}">
                      <a16:colId xmlns:a16="http://schemas.microsoft.com/office/drawing/2014/main" val="2571490603"/>
                    </a:ext>
                  </a:extLst>
                </a:gridCol>
                <a:gridCol w="600089">
                  <a:extLst>
                    <a:ext uri="{9D8B030D-6E8A-4147-A177-3AD203B41FA5}">
                      <a16:colId xmlns:a16="http://schemas.microsoft.com/office/drawing/2014/main" val="3448559390"/>
                    </a:ext>
                  </a:extLst>
                </a:gridCol>
                <a:gridCol w="612831">
                  <a:extLst>
                    <a:ext uri="{9D8B030D-6E8A-4147-A177-3AD203B41FA5}">
                      <a16:colId xmlns:a16="http://schemas.microsoft.com/office/drawing/2014/main" val="3950660454"/>
                    </a:ext>
                  </a:extLst>
                </a:gridCol>
                <a:gridCol w="614376">
                  <a:extLst>
                    <a:ext uri="{9D8B030D-6E8A-4147-A177-3AD203B41FA5}">
                      <a16:colId xmlns:a16="http://schemas.microsoft.com/office/drawing/2014/main" val="1872475319"/>
                    </a:ext>
                  </a:extLst>
                </a:gridCol>
                <a:gridCol w="560104">
                  <a:extLst>
                    <a:ext uri="{9D8B030D-6E8A-4147-A177-3AD203B41FA5}">
                      <a16:colId xmlns:a16="http://schemas.microsoft.com/office/drawing/2014/main" val="1410414122"/>
                    </a:ext>
                  </a:extLst>
                </a:gridCol>
                <a:gridCol w="560104">
                  <a:extLst>
                    <a:ext uri="{9D8B030D-6E8A-4147-A177-3AD203B41FA5}">
                      <a16:colId xmlns:a16="http://schemas.microsoft.com/office/drawing/2014/main" val="2751558343"/>
                    </a:ext>
                  </a:extLst>
                </a:gridCol>
                <a:gridCol w="626739">
                  <a:extLst>
                    <a:ext uri="{9D8B030D-6E8A-4147-A177-3AD203B41FA5}">
                      <a16:colId xmlns:a16="http://schemas.microsoft.com/office/drawing/2014/main" val="1483317676"/>
                    </a:ext>
                  </a:extLst>
                </a:gridCol>
                <a:gridCol w="598923">
                  <a:extLst>
                    <a:ext uri="{9D8B030D-6E8A-4147-A177-3AD203B41FA5}">
                      <a16:colId xmlns:a16="http://schemas.microsoft.com/office/drawing/2014/main" val="3063105216"/>
                    </a:ext>
                  </a:extLst>
                </a:gridCol>
                <a:gridCol w="560104">
                  <a:extLst>
                    <a:ext uri="{9D8B030D-6E8A-4147-A177-3AD203B41FA5}">
                      <a16:colId xmlns:a16="http://schemas.microsoft.com/office/drawing/2014/main" val="3756038821"/>
                    </a:ext>
                  </a:extLst>
                </a:gridCol>
                <a:gridCol w="619012">
                  <a:extLst>
                    <a:ext uri="{9D8B030D-6E8A-4147-A177-3AD203B41FA5}">
                      <a16:colId xmlns:a16="http://schemas.microsoft.com/office/drawing/2014/main" val="3591524300"/>
                    </a:ext>
                  </a:extLst>
                </a:gridCol>
                <a:gridCol w="594287">
                  <a:extLst>
                    <a:ext uri="{9D8B030D-6E8A-4147-A177-3AD203B41FA5}">
                      <a16:colId xmlns:a16="http://schemas.microsoft.com/office/drawing/2014/main" val="3684262954"/>
                    </a:ext>
                  </a:extLst>
                </a:gridCol>
                <a:gridCol w="640647">
                  <a:extLst>
                    <a:ext uri="{9D8B030D-6E8A-4147-A177-3AD203B41FA5}">
                      <a16:colId xmlns:a16="http://schemas.microsoft.com/office/drawing/2014/main" val="2584062934"/>
                    </a:ext>
                  </a:extLst>
                </a:gridCol>
                <a:gridCol w="560104">
                  <a:extLst>
                    <a:ext uri="{9D8B030D-6E8A-4147-A177-3AD203B41FA5}">
                      <a16:colId xmlns:a16="http://schemas.microsoft.com/office/drawing/2014/main" val="1498700108"/>
                    </a:ext>
                  </a:extLst>
                </a:gridCol>
                <a:gridCol w="527837">
                  <a:extLst>
                    <a:ext uri="{9D8B030D-6E8A-4147-A177-3AD203B41FA5}">
                      <a16:colId xmlns:a16="http://schemas.microsoft.com/office/drawing/2014/main" val="2517716428"/>
                    </a:ext>
                  </a:extLst>
                </a:gridCol>
                <a:gridCol w="688527">
                  <a:extLst>
                    <a:ext uri="{9D8B030D-6E8A-4147-A177-3AD203B41FA5}">
                      <a16:colId xmlns:a16="http://schemas.microsoft.com/office/drawing/2014/main" val="2496014445"/>
                    </a:ext>
                  </a:extLst>
                </a:gridCol>
              </a:tblGrid>
              <a:tr h="434632">
                <a:tc>
                  <a:txBody>
                    <a:bodyPr/>
                    <a:lstStyle/>
                    <a:p>
                      <a:pPr algn="ctr" fontAlgn="ctr">
                        <a:buNone/>
                      </a:pPr>
                      <a:r>
                        <a:rPr lang="en-US" sz="1400" b="1" i="0" u="none" strike="noStrike">
                          <a:solidFill>
                            <a:srgbClr val="000000"/>
                          </a:solidFill>
                          <a:effectLst/>
                          <a:latin typeface="Outfit" pitchFamily="2" charset="0"/>
                        </a:rPr>
                        <a:t>Milestones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sz="1400" b="1" i="0" u="none" strike="noStrike">
                          <a:solidFill>
                            <a:srgbClr val="000000"/>
                          </a:solidFill>
                          <a:effectLst/>
                          <a:latin typeface="Outfit" pitchFamily="2" charset="0"/>
                        </a:rPr>
                        <a:t>25-Aug</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1-Sep</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8-Sep</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15-Sep</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22-Sep</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29-Sep</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6-Oct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13-Oct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20-Oct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27-Oct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3-Nov</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10-Nov</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17-Nov</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24-Nov</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1-Dec</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8-Dec</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tc>
                  <a:txBody>
                    <a:bodyPr/>
                    <a:lstStyle/>
                    <a:p>
                      <a:pPr algn="ctr" fontAlgn="ctr">
                        <a:buNone/>
                      </a:pPr>
                      <a:r>
                        <a:rPr lang="en-US" sz="1400" b="1" i="0" u="none" strike="noStrike">
                          <a:solidFill>
                            <a:srgbClr val="000000"/>
                          </a:solidFill>
                          <a:effectLst/>
                          <a:latin typeface="Outfit" pitchFamily="2" charset="0"/>
                        </a:rPr>
                        <a:t>15-Dec</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CCEB"/>
                    </a:solidFill>
                  </a:tcPr>
                </a:tc>
                <a:extLst>
                  <a:ext uri="{0D108BD9-81ED-4DB2-BD59-A6C34878D82A}">
                    <a16:rowId xmlns:a16="http://schemas.microsoft.com/office/drawing/2014/main" val="1162209587"/>
                  </a:ext>
                </a:extLst>
              </a:tr>
              <a:tr h="248719">
                <a:tc>
                  <a:txBody>
                    <a:bodyPr/>
                    <a:lstStyle/>
                    <a:p>
                      <a:pPr algn="ctr" fontAlgn="ctr">
                        <a:buNone/>
                      </a:pPr>
                      <a:r>
                        <a:rPr lang="en-US" sz="1200" b="0" i="0" u="none" strike="noStrike">
                          <a:solidFill>
                            <a:srgbClr val="3F3F3F"/>
                          </a:solidFill>
                          <a:effectLst/>
                          <a:latin typeface="Outfit" pitchFamily="2" charset="0"/>
                        </a:rPr>
                        <a:t>Problem Statement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7318407"/>
                  </a:ext>
                </a:extLst>
              </a:tr>
              <a:tr h="208850">
                <a:tc>
                  <a:txBody>
                    <a:bodyPr/>
                    <a:lstStyle/>
                    <a:p>
                      <a:pPr algn="ctr" fontAlgn="ctr">
                        <a:buNone/>
                      </a:pPr>
                      <a:r>
                        <a:rPr lang="en-US" sz="1200" b="0" i="0" u="none" strike="noStrike">
                          <a:solidFill>
                            <a:srgbClr val="3F3F3F"/>
                          </a:solidFill>
                          <a:effectLst/>
                          <a:latin typeface="Outfit" pitchFamily="2" charset="0"/>
                        </a:rPr>
                        <a:t>Design Citeria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502276"/>
                  </a:ext>
                </a:extLst>
              </a:tr>
              <a:tr h="387242">
                <a:tc>
                  <a:txBody>
                    <a:bodyPr/>
                    <a:lstStyle/>
                    <a:p>
                      <a:pPr algn="ctr" fontAlgn="ctr">
                        <a:buNone/>
                      </a:pPr>
                      <a:r>
                        <a:rPr lang="en-US" sz="1200" b="0" i="0" u="none" strike="noStrike">
                          <a:solidFill>
                            <a:srgbClr val="3F3F3F"/>
                          </a:solidFill>
                          <a:effectLst/>
                          <a:latin typeface="Outfit" pitchFamily="2" charset="0"/>
                        </a:rPr>
                        <a:t>Research Evaluation Dataset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2209553"/>
                  </a:ext>
                </a:extLst>
              </a:tr>
              <a:tr h="208850">
                <a:tc>
                  <a:txBody>
                    <a:bodyPr/>
                    <a:lstStyle/>
                    <a:p>
                      <a:pPr algn="ctr" fontAlgn="ctr">
                        <a:buNone/>
                      </a:pPr>
                      <a:r>
                        <a:rPr lang="en-US" sz="1200" b="0" i="0" u="none" strike="noStrike">
                          <a:solidFill>
                            <a:srgbClr val="3F3F3F"/>
                          </a:solidFill>
                          <a:effectLst/>
                          <a:latin typeface="Outfit" pitchFamily="2" charset="0"/>
                        </a:rPr>
                        <a:t>Host Website on Web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988231"/>
                  </a:ext>
                </a:extLst>
              </a:tr>
              <a:tr h="208850">
                <a:tc>
                  <a:txBody>
                    <a:bodyPr/>
                    <a:lstStyle/>
                    <a:p>
                      <a:pPr algn="ctr" fontAlgn="ctr">
                        <a:buNone/>
                      </a:pPr>
                      <a:r>
                        <a:rPr lang="en-US" sz="1200" b="0" i="0" u="none" strike="noStrike">
                          <a:solidFill>
                            <a:srgbClr val="3F3F3F"/>
                          </a:solidFill>
                          <a:effectLst/>
                          <a:latin typeface="Outfit" pitchFamily="2" charset="0"/>
                        </a:rPr>
                        <a:t>Research CNNs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427704"/>
                  </a:ext>
                </a:extLst>
              </a:tr>
              <a:tr h="208850">
                <a:tc>
                  <a:txBody>
                    <a:bodyPr/>
                    <a:lstStyle/>
                    <a:p>
                      <a:pPr algn="ctr" fontAlgn="ctr">
                        <a:buNone/>
                      </a:pPr>
                      <a:r>
                        <a:rPr lang="en-US" sz="1200" b="0" i="0" u="none" strike="noStrike">
                          <a:solidFill>
                            <a:srgbClr val="3F3F3F"/>
                          </a:solidFill>
                          <a:effectLst/>
                          <a:latin typeface="Outfit" pitchFamily="2" charset="0"/>
                        </a:rPr>
                        <a:t>Presentation 1</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55953"/>
                  </a:ext>
                </a:extLst>
              </a:tr>
              <a:tr h="384063">
                <a:tc>
                  <a:txBody>
                    <a:bodyPr/>
                    <a:lstStyle/>
                    <a:p>
                      <a:pPr algn="ctr" fontAlgn="ctr">
                        <a:buNone/>
                      </a:pPr>
                      <a:r>
                        <a:rPr lang="en-US" sz="1200" b="0" i="0" u="none" strike="noStrike">
                          <a:solidFill>
                            <a:srgbClr val="3F3F3F"/>
                          </a:solidFill>
                          <a:effectLst/>
                          <a:latin typeface="Outfit" pitchFamily="2" charset="0"/>
                        </a:rPr>
                        <a:t>Create Parallel Dataset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7803357"/>
                  </a:ext>
                </a:extLst>
              </a:tr>
              <a:tr h="384063">
                <a:tc>
                  <a:txBody>
                    <a:bodyPr/>
                    <a:lstStyle/>
                    <a:p>
                      <a:pPr algn="ctr" fontAlgn="ctr">
                        <a:buNone/>
                      </a:pPr>
                      <a:r>
                        <a:rPr lang="en-US" sz="1200" b="0" i="0" u="none" strike="noStrike">
                          <a:solidFill>
                            <a:srgbClr val="3F3F3F"/>
                          </a:solidFill>
                          <a:effectLst/>
                          <a:latin typeface="Outfit" pitchFamily="2" charset="0"/>
                        </a:rPr>
                        <a:t>Create Evaluation Dataset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788199"/>
                  </a:ext>
                </a:extLst>
              </a:tr>
              <a:tr h="387242">
                <a:tc>
                  <a:txBody>
                    <a:bodyPr/>
                    <a:lstStyle/>
                    <a:p>
                      <a:pPr algn="ctr" fontAlgn="ctr">
                        <a:buNone/>
                      </a:pPr>
                      <a:r>
                        <a:rPr lang="en-US" sz="1200" b="0" i="0" u="none" strike="noStrike">
                          <a:solidFill>
                            <a:srgbClr val="3F3F3F"/>
                          </a:solidFill>
                          <a:effectLst/>
                          <a:latin typeface="Outfit" pitchFamily="2" charset="0"/>
                        </a:rPr>
                        <a:t>Requirement and </a:t>
                      </a:r>
                    </a:p>
                    <a:p>
                      <a:pPr algn="ctr" fontAlgn="ctr">
                        <a:buNone/>
                      </a:pPr>
                      <a:r>
                        <a:rPr lang="en-US" sz="1200" b="0" i="0" u="none" strike="noStrike">
                          <a:solidFill>
                            <a:srgbClr val="3F3F3F"/>
                          </a:solidFill>
                          <a:effectLst/>
                          <a:latin typeface="Outfit" pitchFamily="2" charset="0"/>
                        </a:rPr>
                        <a:t>Constraints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0815783"/>
                  </a:ext>
                </a:extLst>
              </a:tr>
              <a:tr h="208850">
                <a:tc>
                  <a:txBody>
                    <a:bodyPr/>
                    <a:lstStyle/>
                    <a:p>
                      <a:pPr algn="ctr" fontAlgn="ctr">
                        <a:buNone/>
                      </a:pPr>
                      <a:r>
                        <a:rPr lang="en-US" sz="1200" b="0" i="0" u="none" strike="noStrike">
                          <a:solidFill>
                            <a:srgbClr val="3F3F3F"/>
                          </a:solidFill>
                          <a:effectLst/>
                          <a:latin typeface="Outfit" pitchFamily="2" charset="0"/>
                        </a:rPr>
                        <a:t>Potential Solutions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1469997"/>
                  </a:ext>
                </a:extLst>
              </a:tr>
              <a:tr h="208850">
                <a:tc>
                  <a:txBody>
                    <a:bodyPr/>
                    <a:lstStyle/>
                    <a:p>
                      <a:pPr algn="ctr" fontAlgn="ctr">
                        <a:buNone/>
                      </a:pPr>
                      <a:r>
                        <a:rPr lang="en-US" sz="1200" b="0" i="0" u="none" strike="noStrike">
                          <a:solidFill>
                            <a:srgbClr val="3F3F3F"/>
                          </a:solidFill>
                          <a:effectLst/>
                          <a:latin typeface="Outfit" pitchFamily="2" charset="0"/>
                        </a:rPr>
                        <a:t>Preliminary Design</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dirty="0">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457130"/>
                  </a:ext>
                </a:extLst>
              </a:tr>
              <a:tr h="208850">
                <a:tc>
                  <a:txBody>
                    <a:bodyPr/>
                    <a:lstStyle/>
                    <a:p>
                      <a:pPr algn="ctr" fontAlgn="ctr">
                        <a:buNone/>
                      </a:pPr>
                      <a:r>
                        <a:rPr lang="en-US" sz="1200" b="0" i="0" u="none" strike="noStrike">
                          <a:solidFill>
                            <a:srgbClr val="3F3F3F"/>
                          </a:solidFill>
                          <a:effectLst/>
                          <a:latin typeface="Outfit" pitchFamily="2" charset="0"/>
                        </a:rPr>
                        <a:t>Presentation 2</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dirty="0">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4946576"/>
                  </a:ext>
                </a:extLst>
              </a:tr>
              <a:tr h="208850">
                <a:tc>
                  <a:txBody>
                    <a:bodyPr/>
                    <a:lstStyle/>
                    <a:p>
                      <a:pPr algn="ctr" fontAlgn="ctr">
                        <a:buNone/>
                      </a:pPr>
                      <a:r>
                        <a:rPr lang="en-US" sz="1200" b="0" i="0" u="none" strike="noStrike">
                          <a:solidFill>
                            <a:srgbClr val="3F3F3F"/>
                          </a:solidFill>
                          <a:effectLst/>
                          <a:latin typeface="Outfit" pitchFamily="2" charset="0"/>
                        </a:rPr>
                        <a:t>Train CNN Model</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441804"/>
                  </a:ext>
                </a:extLst>
              </a:tr>
              <a:tr h="208850">
                <a:tc>
                  <a:txBody>
                    <a:bodyPr/>
                    <a:lstStyle/>
                    <a:p>
                      <a:pPr algn="ctr" fontAlgn="ctr">
                        <a:buNone/>
                      </a:pPr>
                      <a:r>
                        <a:rPr lang="en-US" sz="1200" b="0" i="0" u="none" strike="noStrike">
                          <a:solidFill>
                            <a:srgbClr val="3F3F3F"/>
                          </a:solidFill>
                          <a:effectLst/>
                          <a:latin typeface="Outfit" pitchFamily="2" charset="0"/>
                        </a:rPr>
                        <a:t>Design Document</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2906221355"/>
                  </a:ext>
                </a:extLst>
              </a:tr>
              <a:tr h="208850">
                <a:tc>
                  <a:txBody>
                    <a:bodyPr/>
                    <a:lstStyle/>
                    <a:p>
                      <a:pPr algn="ctr" fontAlgn="ctr">
                        <a:buNone/>
                      </a:pPr>
                      <a:r>
                        <a:rPr lang="en-US" sz="1200" b="0" i="0" u="none" strike="noStrike">
                          <a:solidFill>
                            <a:srgbClr val="3F3F3F"/>
                          </a:solidFill>
                          <a:effectLst/>
                          <a:latin typeface="Outfit" pitchFamily="2" charset="0"/>
                        </a:rPr>
                        <a:t>Presentation 3</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982855"/>
                  </a:ext>
                </a:extLst>
              </a:tr>
              <a:tr h="384063">
                <a:tc>
                  <a:txBody>
                    <a:bodyPr/>
                    <a:lstStyle/>
                    <a:p>
                      <a:pPr algn="ctr" fontAlgn="ctr">
                        <a:buNone/>
                      </a:pPr>
                      <a:r>
                        <a:rPr lang="en-US" sz="1200" b="0" i="0" u="none" strike="noStrike" dirty="0">
                          <a:solidFill>
                            <a:srgbClr val="3F3F3F"/>
                          </a:solidFill>
                          <a:effectLst/>
                          <a:latin typeface="Outfit" pitchFamily="2" charset="0"/>
                        </a:rPr>
                        <a:t>Explore </a:t>
                      </a:r>
                      <a:r>
                        <a:rPr lang="en-US" sz="1200" b="0" i="0" u="none" strike="noStrike" dirty="0" err="1">
                          <a:solidFill>
                            <a:srgbClr val="3F3F3F"/>
                          </a:solidFill>
                          <a:effectLst/>
                          <a:latin typeface="Outfit" pitchFamily="2" charset="0"/>
                        </a:rPr>
                        <a:t>ViT</a:t>
                      </a:r>
                      <a:r>
                        <a:rPr lang="en-US" sz="1200" b="0" i="0" u="none" strike="noStrike" dirty="0">
                          <a:solidFill>
                            <a:srgbClr val="3F3F3F"/>
                          </a:solidFill>
                          <a:effectLst/>
                          <a:latin typeface="Outfit" pitchFamily="2" charset="0"/>
                        </a:rPr>
                        <a:t> &amp; EB0 Models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1896512"/>
                  </a:ext>
                </a:extLst>
              </a:tr>
              <a:tr h="208850">
                <a:tc>
                  <a:txBody>
                    <a:bodyPr/>
                    <a:lstStyle/>
                    <a:p>
                      <a:pPr algn="ctr" fontAlgn="ctr">
                        <a:buNone/>
                      </a:pPr>
                      <a:r>
                        <a:rPr lang="en-US" sz="1200" b="0" i="0" u="none" strike="noStrike">
                          <a:solidFill>
                            <a:srgbClr val="3F3F3F"/>
                          </a:solidFill>
                          <a:effectLst/>
                          <a:latin typeface="Outfit" pitchFamily="2" charset="0"/>
                        </a:rPr>
                        <a:t>Testing Methods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3271837"/>
                  </a:ext>
                </a:extLst>
              </a:tr>
              <a:tr h="208850">
                <a:tc>
                  <a:txBody>
                    <a:bodyPr/>
                    <a:lstStyle/>
                    <a:p>
                      <a:pPr algn="ctr" fontAlgn="ctr">
                        <a:buNone/>
                      </a:pPr>
                      <a:r>
                        <a:rPr lang="en-US" sz="1200" b="0" i="0" u="none" strike="noStrike">
                          <a:solidFill>
                            <a:srgbClr val="3F3F3F"/>
                          </a:solidFill>
                          <a:effectLst/>
                          <a:latin typeface="Outfit" pitchFamily="2" charset="0"/>
                        </a:rPr>
                        <a:t>Preliminary Results</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3677014"/>
                  </a:ext>
                </a:extLst>
              </a:tr>
              <a:tr h="208850">
                <a:tc>
                  <a:txBody>
                    <a:bodyPr/>
                    <a:lstStyle/>
                    <a:p>
                      <a:pPr algn="ctr" fontAlgn="ctr">
                        <a:buNone/>
                      </a:pPr>
                      <a:r>
                        <a:rPr lang="en-US" sz="1200" b="0" i="0" u="none" strike="noStrike">
                          <a:solidFill>
                            <a:srgbClr val="3F3F3F"/>
                          </a:solidFill>
                          <a:effectLst/>
                          <a:latin typeface="Outfit" pitchFamily="2" charset="0"/>
                        </a:rPr>
                        <a:t>Final Presentation</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478093"/>
                  </a:ext>
                </a:extLst>
              </a:tr>
              <a:tr h="208850">
                <a:tc>
                  <a:txBody>
                    <a:bodyPr/>
                    <a:lstStyle/>
                    <a:p>
                      <a:pPr algn="ctr" fontAlgn="ctr">
                        <a:buNone/>
                      </a:pPr>
                      <a:r>
                        <a:rPr lang="en-US" sz="1200" b="0" i="0" u="none" strike="noStrike" dirty="0">
                          <a:solidFill>
                            <a:srgbClr val="3F3F3F"/>
                          </a:solidFill>
                          <a:effectLst/>
                          <a:latin typeface="Outfit" pitchFamily="2" charset="0"/>
                        </a:rPr>
                        <a:t>Poster Day</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3F3F76"/>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fontAlgn="ctr">
                        <a:buNone/>
                      </a:pPr>
                      <a:r>
                        <a:rPr lang="en-US" sz="1200" b="0" i="0" u="none" strike="noStrike" dirty="0">
                          <a:solidFill>
                            <a:srgbClr val="000000"/>
                          </a:solidFill>
                          <a:effectLst/>
                          <a:latin typeface="Outfit" pitchFamily="2" charset="0"/>
                        </a:rPr>
                        <a:t> </a:t>
                      </a:r>
                    </a:p>
                  </a:txBody>
                  <a:tcPr marL="3626" marR="3626" marT="36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1854014"/>
                  </a:ext>
                </a:extLst>
              </a:tr>
            </a:tbl>
          </a:graphicData>
        </a:graphic>
      </p:graphicFrame>
    </p:spTree>
    <p:extLst>
      <p:ext uri="{BB962C8B-B14F-4D97-AF65-F5344CB8AC3E}">
        <p14:creationId xmlns:p14="http://schemas.microsoft.com/office/powerpoint/2010/main" val="160993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trophy&#10;&#10;AI-generated content may be incorrect.">
            <a:extLst>
              <a:ext uri="{FF2B5EF4-FFF2-40B4-BE49-F238E27FC236}">
                <a16:creationId xmlns:a16="http://schemas.microsoft.com/office/drawing/2014/main" id="{61C9BDE5-E4F5-472A-F2C0-5BD9F412E2AF}"/>
              </a:ext>
            </a:extLst>
          </p:cNvPr>
          <p:cNvPicPr>
            <a:picLocks noChangeAspect="1"/>
          </p:cNvPicPr>
          <p:nvPr/>
        </p:nvPicPr>
        <p:blipFill>
          <a:blip r:embed="rId2"/>
          <a:srcRect l="-1" t="251" r="3476" b="15731"/>
          <a:stretch/>
        </p:blipFill>
        <p:spPr>
          <a:xfrm>
            <a:off x="9167638" y="2490302"/>
            <a:ext cx="2396413" cy="2530480"/>
          </a:xfrm>
          <a:prstGeom prst="roundRect">
            <a:avLst>
              <a:gd name="adj" fmla="val 12427"/>
            </a:avLst>
          </a:prstGeom>
          <a:effectLst>
            <a:outerShdw blurRad="444500" sx="108000" sy="108000" algn="ctr" rotWithShape="0">
              <a:srgbClr val="BF8442"/>
            </a:outerShdw>
          </a:effectLst>
        </p:spPr>
      </p:pic>
      <p:pic>
        <p:nvPicPr>
          <p:cNvPr id="8" name="Picture 7">
            <a:extLst>
              <a:ext uri="{FF2B5EF4-FFF2-40B4-BE49-F238E27FC236}">
                <a16:creationId xmlns:a16="http://schemas.microsoft.com/office/drawing/2014/main" id="{D72D50BA-0205-CC8B-B214-4EC77606C141}"/>
              </a:ext>
            </a:extLst>
          </p:cNvPr>
          <p:cNvPicPr>
            <a:picLocks noChangeAspect="1"/>
          </p:cNvPicPr>
          <p:nvPr/>
        </p:nvPicPr>
        <p:blipFill>
          <a:blip r:embed="rId3"/>
          <a:srcRect b="9503"/>
          <a:stretch/>
        </p:blipFill>
        <p:spPr>
          <a:xfrm>
            <a:off x="6310033" y="2516945"/>
            <a:ext cx="2452118" cy="2477194"/>
          </a:xfrm>
          <a:prstGeom prst="roundRect">
            <a:avLst>
              <a:gd name="adj" fmla="val 13560"/>
            </a:avLst>
          </a:prstGeom>
          <a:effectLst>
            <a:outerShdw blurRad="469900" sx="108000" sy="108000" algn="ctr" rotWithShape="0">
              <a:srgbClr val="A75F55"/>
            </a:outerShdw>
          </a:effectLst>
        </p:spPr>
      </p:pic>
      <p:pic>
        <p:nvPicPr>
          <p:cNvPr id="11" name="Picture 10" descr="A person in a garment&#10;&#10;AI-generated content may be incorrect.">
            <a:extLst>
              <a:ext uri="{FF2B5EF4-FFF2-40B4-BE49-F238E27FC236}">
                <a16:creationId xmlns:a16="http://schemas.microsoft.com/office/drawing/2014/main" id="{4B87C9D6-7E86-A810-E115-07CACFB8E460}"/>
              </a:ext>
            </a:extLst>
          </p:cNvPr>
          <p:cNvPicPr>
            <a:picLocks noChangeAspect="1"/>
          </p:cNvPicPr>
          <p:nvPr/>
        </p:nvPicPr>
        <p:blipFill>
          <a:blip r:embed="rId4">
            <a:extLst>
              <a:ext uri="{28A0092B-C50C-407E-A947-70E740481C1C}">
                <a14:useLocalDpi xmlns:a14="http://schemas.microsoft.com/office/drawing/2010/main" val="0"/>
              </a:ext>
            </a:extLst>
          </a:blip>
          <a:srcRect b="22592"/>
          <a:stretch/>
        </p:blipFill>
        <p:spPr>
          <a:xfrm>
            <a:off x="3474588" y="2531558"/>
            <a:ext cx="2429958" cy="2447969"/>
          </a:xfrm>
          <a:prstGeom prst="roundRect">
            <a:avLst>
              <a:gd name="adj" fmla="val 13009"/>
            </a:avLst>
          </a:prstGeom>
          <a:effectLst>
            <a:outerShdw blurRad="457200" sx="103000" sy="103000" algn="ctr" rotWithShape="0">
              <a:srgbClr val="4D6785">
                <a:alpha val="84000"/>
              </a:srgbClr>
            </a:outerShdw>
          </a:effectLst>
        </p:spPr>
      </p:pic>
      <p:pic>
        <p:nvPicPr>
          <p:cNvPr id="16" name="Picture 15" descr="A person wearing a red scarf and holding a medal&#10;&#10;AI-generated content may be incorrect.">
            <a:extLst>
              <a:ext uri="{FF2B5EF4-FFF2-40B4-BE49-F238E27FC236}">
                <a16:creationId xmlns:a16="http://schemas.microsoft.com/office/drawing/2014/main" id="{FB5D3153-52DB-B402-E9D4-61757EAC0335}"/>
              </a:ext>
            </a:extLst>
          </p:cNvPr>
          <p:cNvPicPr>
            <a:picLocks noChangeAspect="1"/>
          </p:cNvPicPr>
          <p:nvPr/>
        </p:nvPicPr>
        <p:blipFill rotWithShape="1">
          <a:blip r:embed="rId5">
            <a:extLst>
              <a:ext uri="{28A0092B-C50C-407E-A947-70E740481C1C}">
                <a14:useLocalDpi xmlns:a14="http://schemas.microsoft.com/office/drawing/2010/main" val="0"/>
              </a:ext>
            </a:extLst>
          </a:blip>
          <a:srcRect l="12012" r="12012"/>
          <a:stretch/>
        </p:blipFill>
        <p:spPr>
          <a:xfrm>
            <a:off x="639143" y="2540563"/>
            <a:ext cx="2429958" cy="2429958"/>
          </a:xfrm>
          <a:prstGeom prst="roundRect">
            <a:avLst>
              <a:gd name="adj" fmla="val 15747"/>
            </a:avLst>
          </a:prstGeom>
          <a:effectLst>
            <a:outerShdw blurRad="457200" sx="104000" sy="104000" algn="ctr" rotWithShape="0">
              <a:srgbClr val="B7201E">
                <a:alpha val="84000"/>
              </a:srgbClr>
            </a:outerShdw>
          </a:effectLst>
        </p:spPr>
      </p:pic>
      <p:sp>
        <p:nvSpPr>
          <p:cNvPr id="32" name="TextBox 9">
            <a:extLst>
              <a:ext uri="{FF2B5EF4-FFF2-40B4-BE49-F238E27FC236}">
                <a16:creationId xmlns:a16="http://schemas.microsoft.com/office/drawing/2014/main" id="{A7AF565D-76A0-6CCE-613F-B2AE557E3CF0}"/>
              </a:ext>
            </a:extLst>
          </p:cNvPr>
          <p:cNvSpPr txBox="1"/>
          <p:nvPr/>
        </p:nvSpPr>
        <p:spPr>
          <a:xfrm>
            <a:off x="762000" y="314859"/>
            <a:ext cx="10668000" cy="1164999"/>
          </a:xfrm>
          <a:prstGeom prst="rect">
            <a:avLst/>
          </a:prstGeom>
          <a:effectLst>
            <a:outerShdw blurRad="723900" sx="96000" sy="96000" algn="ctr" rotWithShape="0">
              <a:srgbClr val="01204C">
                <a:alpha val="0"/>
              </a:srgbClr>
            </a:outerShdw>
          </a:effectLst>
        </p:spPr>
        <p:txBody>
          <a:bodyPr wrap="square" lIns="0" tIns="0" rIns="0" bIns="0" rtlCol="0" anchor="t">
            <a:spAutoFit/>
          </a:bodyPr>
          <a:lstStyle/>
          <a:p>
            <a:pPr marL="0" marR="0" lvl="0" indent="0" algn="ctr" defTabSz="609630" rtl="0" eaLnBrk="1" fontAlgn="auto" latinLnBrk="0" hangingPunct="1">
              <a:lnSpc>
                <a:spcPts val="9827"/>
              </a:lnSpc>
              <a:spcBef>
                <a:spcPts val="0"/>
              </a:spcBef>
              <a:spcAft>
                <a:spcPts val="0"/>
              </a:spcAft>
              <a:buClrTx/>
              <a:buSzTx/>
              <a:buFontTx/>
              <a:buNone/>
              <a:tabLst/>
              <a:defRPr/>
            </a:pPr>
            <a:r>
              <a:rPr kumimoji="0" lang="en-US" sz="702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Team </a:t>
            </a:r>
            <a:r>
              <a:rPr kumimoji="0" lang="en-US" sz="7020" b="1" i="0" u="none" strike="noStrike" kern="1200" cap="none" spc="0" normalizeH="0" baseline="0" noProof="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DeepTRUTH</a:t>
            </a:r>
            <a:endParaRPr kumimoji="0" lang="en-US" sz="702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nvGrpSpPr>
          <p:cNvPr id="33" name="Group 32">
            <a:extLst>
              <a:ext uri="{FF2B5EF4-FFF2-40B4-BE49-F238E27FC236}">
                <a16:creationId xmlns:a16="http://schemas.microsoft.com/office/drawing/2014/main" id="{78411313-787F-E0E4-027C-FE96AF97FD31}"/>
              </a:ext>
            </a:extLst>
          </p:cNvPr>
          <p:cNvGrpSpPr/>
          <p:nvPr/>
        </p:nvGrpSpPr>
        <p:grpSpPr>
          <a:xfrm>
            <a:off x="4191000" y="1596826"/>
            <a:ext cx="3810000" cy="679239"/>
            <a:chOff x="6686910" y="2705450"/>
            <a:chExt cx="4191000" cy="1018859"/>
          </a:xfrm>
          <a:effectLst>
            <a:outerShdw blurRad="63500" sx="102000" sy="102000" algn="ctr" rotWithShape="0">
              <a:prstClr val="black">
                <a:alpha val="40000"/>
              </a:prstClr>
            </a:outerShdw>
          </a:effectLst>
        </p:grpSpPr>
        <p:sp>
          <p:nvSpPr>
            <p:cNvPr id="34" name="Rectangle: Rounded Corners 33">
              <a:extLst>
                <a:ext uri="{FF2B5EF4-FFF2-40B4-BE49-F238E27FC236}">
                  <a16:creationId xmlns:a16="http://schemas.microsoft.com/office/drawing/2014/main" id="{467D988A-57C2-F1DE-4F91-6706CBDBBF69}"/>
                </a:ext>
              </a:extLst>
            </p:cNvPr>
            <p:cNvSpPr/>
            <p:nvPr/>
          </p:nvSpPr>
          <p:spPr>
            <a:xfrm>
              <a:off x="6686910" y="2705450"/>
              <a:ext cx="4191000" cy="685800"/>
            </a:xfrm>
            <a:prstGeom prst="roundRect">
              <a:avLst>
                <a:gd name="adj" fmla="val 330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10">
              <a:extLst>
                <a:ext uri="{FF2B5EF4-FFF2-40B4-BE49-F238E27FC236}">
                  <a16:creationId xmlns:a16="http://schemas.microsoft.com/office/drawing/2014/main" id="{F7B64F49-7F23-35AC-682C-A9B689B5DEED}"/>
                </a:ext>
              </a:extLst>
            </p:cNvPr>
            <p:cNvSpPr txBox="1"/>
            <p:nvPr/>
          </p:nvSpPr>
          <p:spPr>
            <a:xfrm>
              <a:off x="6953610" y="2834257"/>
              <a:ext cx="3657600" cy="890052"/>
            </a:xfrm>
            <a:prstGeom prst="rect">
              <a:avLst/>
            </a:prstGeom>
          </p:spPr>
          <p:txBody>
            <a:bodyPr wrap="square" lIns="0" tIns="0" rIns="0" bIns="0" rtlCol="0" anchor="t">
              <a:spAutoFit/>
            </a:bodyPr>
            <a:lstStyle/>
            <a:p>
              <a:pPr marL="0" marR="0" lvl="0" indent="0" algn="ctr" defTabSz="609630" rtl="0" eaLnBrk="1" fontAlgn="auto" latinLnBrk="0" hangingPunct="1">
                <a:lnSpc>
                  <a:spcPts val="2414"/>
                </a:lnSpc>
                <a:spcBef>
                  <a:spcPts val="0"/>
                </a:spcBef>
                <a:spcAft>
                  <a:spcPts val="0"/>
                </a:spcAft>
                <a:buClrTx/>
                <a:buSzTx/>
                <a:buFontTx/>
                <a:buNone/>
                <a:tabLst/>
                <a:defRPr/>
              </a:pPr>
              <a:r>
                <a:rPr kumimoji="0" lang="en-US" sz="1724" b="1" i="0" u="none" strike="noStrike" kern="1200" cap="none" spc="0" normalizeH="0" baseline="0" noProof="0">
                  <a:ln>
                    <a:noFill/>
                  </a:ln>
                  <a:solidFill>
                    <a:srgbClr val="01204C"/>
                  </a:solidFill>
                  <a:effectLst/>
                  <a:uLnTx/>
                  <a:uFillTx/>
                  <a:latin typeface="Outfit" pitchFamily="2" charset="0"/>
                  <a:ea typeface="Montserrat Medium"/>
                  <a:cs typeface="Montserrat Medium"/>
                  <a:sym typeface="Montserrat Medium"/>
                </a:rPr>
                <a:t>Thanks you for your attention</a:t>
              </a:r>
            </a:p>
          </p:txBody>
        </p:sp>
      </p:grpSp>
      <p:sp>
        <p:nvSpPr>
          <p:cNvPr id="6" name="TextBox 29">
            <a:extLst>
              <a:ext uri="{FF2B5EF4-FFF2-40B4-BE49-F238E27FC236}">
                <a16:creationId xmlns:a16="http://schemas.microsoft.com/office/drawing/2014/main" id="{F13D49AF-0420-3D8F-E305-881614A5D819}"/>
              </a:ext>
            </a:extLst>
          </p:cNvPr>
          <p:cNvSpPr txBox="1"/>
          <p:nvPr/>
        </p:nvSpPr>
        <p:spPr>
          <a:xfrm>
            <a:off x="6337886" y="4827405"/>
            <a:ext cx="2396412" cy="307777"/>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Ashton Bryant</a:t>
            </a:r>
          </a:p>
        </p:txBody>
      </p:sp>
      <p:sp>
        <p:nvSpPr>
          <p:cNvPr id="9" name="TextBox 23">
            <a:extLst>
              <a:ext uri="{FF2B5EF4-FFF2-40B4-BE49-F238E27FC236}">
                <a16:creationId xmlns:a16="http://schemas.microsoft.com/office/drawing/2014/main" id="{DF7383C8-4680-B274-0F90-D8F5E36CCCC1}"/>
              </a:ext>
            </a:extLst>
          </p:cNvPr>
          <p:cNvSpPr txBox="1"/>
          <p:nvPr/>
        </p:nvSpPr>
        <p:spPr>
          <a:xfrm>
            <a:off x="3491361" y="4827405"/>
            <a:ext cx="2396412" cy="307777"/>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Jahtega Djukpen</a:t>
            </a:r>
          </a:p>
        </p:txBody>
      </p:sp>
      <p:sp>
        <p:nvSpPr>
          <p:cNvPr id="12" name="TextBox 29">
            <a:extLst>
              <a:ext uri="{FF2B5EF4-FFF2-40B4-BE49-F238E27FC236}">
                <a16:creationId xmlns:a16="http://schemas.microsoft.com/office/drawing/2014/main" id="{B1526A62-8F50-82BF-758C-5D2B5D8D1DEC}"/>
              </a:ext>
            </a:extLst>
          </p:cNvPr>
          <p:cNvSpPr txBox="1"/>
          <p:nvPr/>
        </p:nvSpPr>
        <p:spPr>
          <a:xfrm>
            <a:off x="9167638" y="4827405"/>
            <a:ext cx="2396412" cy="307777"/>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FFFFFF"/>
                </a:solidFill>
                <a:effectLst/>
                <a:uLnTx/>
                <a:uFillTx/>
                <a:latin typeface="Montserrat Bold"/>
                <a:ea typeface="Montserrat Bold"/>
                <a:cs typeface="Montserrat Bold"/>
                <a:sym typeface="Montserrat Bold"/>
              </a:rPr>
              <a:t>Zacary</a:t>
            </a:r>
            <a:r>
              <a:rPr kumimoji="0" lang="en-US" sz="2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 Louis</a:t>
            </a:r>
          </a:p>
        </p:txBody>
      </p:sp>
      <p:sp>
        <p:nvSpPr>
          <p:cNvPr id="15" name="TextBox 23">
            <a:extLst>
              <a:ext uri="{FF2B5EF4-FFF2-40B4-BE49-F238E27FC236}">
                <a16:creationId xmlns:a16="http://schemas.microsoft.com/office/drawing/2014/main" id="{2AEEE346-A199-F542-9158-F8F9CC5738F7}"/>
              </a:ext>
            </a:extLst>
          </p:cNvPr>
          <p:cNvSpPr txBox="1"/>
          <p:nvPr/>
        </p:nvSpPr>
        <p:spPr>
          <a:xfrm>
            <a:off x="655916" y="4867526"/>
            <a:ext cx="2396412" cy="307777"/>
          </a:xfrm>
          <a:prstGeom prst="rect">
            <a:avLst/>
          </a:prstGeom>
        </p:spPr>
        <p:txBody>
          <a:bodyPr lIns="0" tIns="0" rIns="0" bIns="0" rtlCol="0" anchor="t">
            <a:spAutoFit/>
          </a:bodyPr>
          <a:lstStyle/>
          <a:p>
            <a:pPr marL="0" marR="0" lvl="0" indent="0" algn="ctr" defTabSz="609630" rtl="0" eaLnBrk="1" fontAlgn="auto" latinLnBrk="0" hangingPunct="1">
              <a:lnSpc>
                <a:spcPts val="2449"/>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Bold"/>
                <a:ea typeface="Montserrat Bold"/>
                <a:cs typeface="Montserrat Bold"/>
                <a:sym typeface="Montserrat Bold"/>
              </a:rPr>
              <a:t>Jouri Ghazi</a:t>
            </a:r>
          </a:p>
        </p:txBody>
      </p:sp>
      <p:sp>
        <p:nvSpPr>
          <p:cNvPr id="39" name="Content Placeholder 6">
            <a:extLst>
              <a:ext uri="{FF2B5EF4-FFF2-40B4-BE49-F238E27FC236}">
                <a16:creationId xmlns:a16="http://schemas.microsoft.com/office/drawing/2014/main" id="{83DFB6F7-493B-858C-638A-833ABD846D38}"/>
              </a:ext>
            </a:extLst>
          </p:cNvPr>
          <p:cNvSpPr txBox="1">
            <a:spLocks/>
          </p:cNvSpPr>
          <p:nvPr/>
        </p:nvSpPr>
        <p:spPr>
          <a:xfrm>
            <a:off x="3226972" y="5594514"/>
            <a:ext cx="6221828" cy="77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900"/>
              </a:lnSpc>
              <a:spcBef>
                <a:spcPts val="1000"/>
              </a:spcBef>
              <a:spcAft>
                <a:spcPts val="240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white"/>
                </a:solidFill>
                <a:effectLst/>
                <a:uLnTx/>
                <a:uFillTx/>
                <a:latin typeface="Outfit" pitchFamily="2" charset="0"/>
                <a:ea typeface="+mn-ea"/>
                <a:cs typeface="+mn-cs"/>
              </a:rPr>
              <a:t>Questions &amp; Comments?</a:t>
            </a:r>
          </a:p>
        </p:txBody>
      </p:sp>
    </p:spTree>
    <p:extLst>
      <p:ext uri="{BB962C8B-B14F-4D97-AF65-F5344CB8AC3E}">
        <p14:creationId xmlns:p14="http://schemas.microsoft.com/office/powerpoint/2010/main" val="33024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3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8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9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1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2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20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F4E04-0EB2-C301-A77E-0A007000C7E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ECEF890-5F1A-0A95-302E-2D9B2EDC15E3}"/>
              </a:ext>
            </a:extLst>
          </p:cNvPr>
          <p:cNvGrpSpPr/>
          <p:nvPr/>
        </p:nvGrpSpPr>
        <p:grpSpPr>
          <a:xfrm>
            <a:off x="685799" y="554954"/>
            <a:ext cx="11034327" cy="2154436"/>
            <a:chOff x="685799" y="554954"/>
            <a:chExt cx="11034327" cy="2154436"/>
          </a:xfrm>
        </p:grpSpPr>
        <p:sp>
          <p:nvSpPr>
            <p:cNvPr id="16" name="TextBox 16">
              <a:extLst>
                <a:ext uri="{FF2B5EF4-FFF2-40B4-BE49-F238E27FC236}">
                  <a16:creationId xmlns:a16="http://schemas.microsoft.com/office/drawing/2014/main" id="{A5133544-36F9-9EAA-8B0A-91BA453041A2}"/>
                </a:ext>
              </a:extLst>
            </p:cNvPr>
            <p:cNvSpPr txBox="1"/>
            <p:nvPr/>
          </p:nvSpPr>
          <p:spPr>
            <a:xfrm>
              <a:off x="685799" y="55495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Problem Statement</a:t>
              </a:r>
            </a:p>
          </p:txBody>
        </p:sp>
        <p:sp>
          <p:nvSpPr>
            <p:cNvPr id="9" name="TextBox 9">
              <a:extLst>
                <a:ext uri="{FF2B5EF4-FFF2-40B4-BE49-F238E27FC236}">
                  <a16:creationId xmlns:a16="http://schemas.microsoft.com/office/drawing/2014/main" id="{30C3AB88-DD0D-0554-C7F0-FA7B8B2BF2F7}"/>
                </a:ext>
              </a:extLst>
            </p:cNvPr>
            <p:cNvSpPr txBox="1"/>
            <p:nvPr/>
          </p:nvSpPr>
          <p:spPr>
            <a:xfrm>
              <a:off x="1020415" y="1232062"/>
              <a:ext cx="10151168" cy="14773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Artificially generated and manipulated images such as DeepFakes, have become easier to create, and harder to detect. These images pose a serious risk to the credibility of public figures, resulting in great emotional, financial and political turmoil. </a:t>
              </a:r>
            </a:p>
          </p:txBody>
        </p:sp>
      </p:grpSp>
      <p:grpSp>
        <p:nvGrpSpPr>
          <p:cNvPr id="5" name="Group 4">
            <a:extLst>
              <a:ext uri="{FF2B5EF4-FFF2-40B4-BE49-F238E27FC236}">
                <a16:creationId xmlns:a16="http://schemas.microsoft.com/office/drawing/2014/main" id="{96CEE127-0695-9025-4A2C-E8C74CEEF9B4}"/>
              </a:ext>
            </a:extLst>
          </p:cNvPr>
          <p:cNvGrpSpPr/>
          <p:nvPr/>
        </p:nvGrpSpPr>
        <p:grpSpPr>
          <a:xfrm>
            <a:off x="685799" y="2957515"/>
            <a:ext cx="11034327" cy="1828174"/>
            <a:chOff x="685799" y="3151424"/>
            <a:chExt cx="11034327" cy="1828174"/>
          </a:xfrm>
        </p:grpSpPr>
        <p:sp>
          <p:nvSpPr>
            <p:cNvPr id="15" name="TextBox 16">
              <a:extLst>
                <a:ext uri="{FF2B5EF4-FFF2-40B4-BE49-F238E27FC236}">
                  <a16:creationId xmlns:a16="http://schemas.microsoft.com/office/drawing/2014/main" id="{32AC898B-E488-4F29-2DCD-6D2CD1861FE8}"/>
                </a:ext>
              </a:extLst>
            </p:cNvPr>
            <p:cNvSpPr txBox="1"/>
            <p:nvPr/>
          </p:nvSpPr>
          <p:spPr>
            <a:xfrm>
              <a:off x="685799" y="315142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Needs Statement</a:t>
              </a:r>
            </a:p>
          </p:txBody>
        </p:sp>
        <p:sp>
          <p:nvSpPr>
            <p:cNvPr id="17" name="TextBox 9">
              <a:extLst>
                <a:ext uri="{FF2B5EF4-FFF2-40B4-BE49-F238E27FC236}">
                  <a16:creationId xmlns:a16="http://schemas.microsoft.com/office/drawing/2014/main" id="{8EE7915D-FC24-1806-F7F4-460E96223CE3}"/>
                </a:ext>
              </a:extLst>
            </p:cNvPr>
            <p:cNvSpPr txBox="1"/>
            <p:nvPr/>
          </p:nvSpPr>
          <p:spPr>
            <a:xfrm>
              <a:off x="1020415" y="3871602"/>
              <a:ext cx="10151168"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An accurate and reliable DeepFake detector is needed to protect individuals such as celebrities, politicians, and even corporations who are frequent victims of DeepFake misuse.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extBox 16">
            <a:extLst>
              <a:ext uri="{FF2B5EF4-FFF2-40B4-BE49-F238E27FC236}">
                <a16:creationId xmlns:a16="http://schemas.microsoft.com/office/drawing/2014/main" id="{CC572852-DDD9-7EE9-5E42-DBCF4274D1C6}"/>
              </a:ext>
            </a:extLst>
          </p:cNvPr>
          <p:cNvSpPr txBox="1"/>
          <p:nvPr/>
        </p:nvSpPr>
        <p:spPr>
          <a:xfrm>
            <a:off x="751992" y="5348930"/>
            <a:ext cx="10605638" cy="98488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DeepFakes pose a risk to everyone, making us all stakeholders in their detection and mitigation.</a:t>
            </a:r>
          </a:p>
        </p:txBody>
      </p:sp>
      <p:grpSp>
        <p:nvGrpSpPr>
          <p:cNvPr id="6" name="Group 5">
            <a:extLst>
              <a:ext uri="{FF2B5EF4-FFF2-40B4-BE49-F238E27FC236}">
                <a16:creationId xmlns:a16="http://schemas.microsoft.com/office/drawing/2014/main" id="{8CFA2039-705A-D103-558B-A82A23567F4C}"/>
              </a:ext>
            </a:extLst>
          </p:cNvPr>
          <p:cNvGrpSpPr/>
          <p:nvPr/>
        </p:nvGrpSpPr>
        <p:grpSpPr>
          <a:xfrm>
            <a:off x="2293099" y="-6911908"/>
            <a:ext cx="9321713" cy="3403038"/>
            <a:chOff x="2293099" y="2294852"/>
            <a:chExt cx="9321713" cy="3403038"/>
          </a:xfrm>
        </p:grpSpPr>
        <p:sp>
          <p:nvSpPr>
            <p:cNvPr id="7" name="Rectangle 6">
              <a:extLst>
                <a:ext uri="{FF2B5EF4-FFF2-40B4-BE49-F238E27FC236}">
                  <a16:creationId xmlns:a16="http://schemas.microsoft.com/office/drawing/2014/main" id="{F12DF5C9-7890-5B80-744C-CE7018EABD8D}"/>
                </a:ext>
              </a:extLst>
            </p:cNvPr>
            <p:cNvSpPr/>
            <p:nvPr/>
          </p:nvSpPr>
          <p:spPr>
            <a:xfrm>
              <a:off x="2293099" y="2438394"/>
              <a:ext cx="3641623"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34AEAC9-82D7-4A05-986E-533F1AD02492}"/>
                </a:ext>
              </a:extLst>
            </p:cNvPr>
            <p:cNvSpPr/>
            <p:nvPr/>
          </p:nvSpPr>
          <p:spPr>
            <a:xfrm>
              <a:off x="2324336" y="4078011"/>
              <a:ext cx="3683367"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C46F9DF-3B4A-939D-8F00-5AC1B2379E68}"/>
                </a:ext>
              </a:extLst>
            </p:cNvPr>
            <p:cNvSpPr/>
            <p:nvPr/>
          </p:nvSpPr>
          <p:spPr>
            <a:xfrm>
              <a:off x="2305678" y="5276429"/>
              <a:ext cx="3680615" cy="4214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D0F990F-B1C0-561D-A0CF-B168696DD7EC}"/>
                </a:ext>
              </a:extLst>
            </p:cNvPr>
            <p:cNvSpPr/>
            <p:nvPr/>
          </p:nvSpPr>
          <p:spPr>
            <a:xfrm>
              <a:off x="8141945" y="3673607"/>
              <a:ext cx="3440292" cy="3423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8C07CF6-3A43-4310-4CF9-4C483840DF53}"/>
                </a:ext>
              </a:extLst>
            </p:cNvPr>
            <p:cNvSpPr/>
            <p:nvPr/>
          </p:nvSpPr>
          <p:spPr>
            <a:xfrm>
              <a:off x="8171858" y="5157213"/>
              <a:ext cx="3442954" cy="3814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03834DCC-C7A9-F3CD-2C74-F3A22800B541}"/>
                </a:ext>
              </a:extLst>
            </p:cNvPr>
            <p:cNvSpPr/>
            <p:nvPr/>
          </p:nvSpPr>
          <p:spPr>
            <a:xfrm>
              <a:off x="7885872" y="2294852"/>
              <a:ext cx="3668794" cy="3814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76B1D671-5789-D10A-81BD-BD7EBAA018A4}"/>
              </a:ext>
            </a:extLst>
          </p:cNvPr>
          <p:cNvGrpSpPr/>
          <p:nvPr/>
        </p:nvGrpSpPr>
        <p:grpSpPr>
          <a:xfrm>
            <a:off x="620800" y="-6959107"/>
            <a:ext cx="6920106" cy="3461269"/>
            <a:chOff x="620800" y="2247653"/>
            <a:chExt cx="6920106" cy="3461269"/>
          </a:xfrm>
        </p:grpSpPr>
        <p:sp>
          <p:nvSpPr>
            <p:cNvPr id="18" name="Rectangle 17">
              <a:extLst>
                <a:ext uri="{FF2B5EF4-FFF2-40B4-BE49-F238E27FC236}">
                  <a16:creationId xmlns:a16="http://schemas.microsoft.com/office/drawing/2014/main" id="{3A806B4B-36B4-F320-812A-AFF8A4782905}"/>
                </a:ext>
              </a:extLst>
            </p:cNvPr>
            <p:cNvSpPr/>
            <p:nvPr/>
          </p:nvSpPr>
          <p:spPr>
            <a:xfrm>
              <a:off x="620800" y="2427646"/>
              <a:ext cx="1078599" cy="43220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79D9032D-D4A3-EE74-617B-9CD1A0205A6E}"/>
                </a:ext>
              </a:extLst>
            </p:cNvPr>
            <p:cNvSpPr/>
            <p:nvPr/>
          </p:nvSpPr>
          <p:spPr>
            <a:xfrm>
              <a:off x="620800" y="4132343"/>
              <a:ext cx="1078599"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679D90D-A824-B8D7-F8C6-74EC5096D5C6}"/>
                </a:ext>
              </a:extLst>
            </p:cNvPr>
            <p:cNvSpPr/>
            <p:nvPr/>
          </p:nvSpPr>
          <p:spPr>
            <a:xfrm>
              <a:off x="718833" y="5347393"/>
              <a:ext cx="882531" cy="3615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8FEF6246-A003-1550-A6A7-1F2A00B23DC1}"/>
                </a:ext>
              </a:extLst>
            </p:cNvPr>
            <p:cNvSpPr/>
            <p:nvPr/>
          </p:nvSpPr>
          <p:spPr>
            <a:xfrm>
              <a:off x="6489226" y="3658598"/>
              <a:ext cx="512380" cy="34232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C6FC6A58-A99F-817D-CF22-21D77E66DC05}"/>
                </a:ext>
              </a:extLst>
            </p:cNvPr>
            <p:cNvSpPr/>
            <p:nvPr/>
          </p:nvSpPr>
          <p:spPr>
            <a:xfrm>
              <a:off x="6462307" y="5157044"/>
              <a:ext cx="1078599"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515D5EF9-7E8C-9A44-7A76-12177363FC2C}"/>
                </a:ext>
              </a:extLst>
            </p:cNvPr>
            <p:cNvSpPr/>
            <p:nvPr/>
          </p:nvSpPr>
          <p:spPr>
            <a:xfrm>
              <a:off x="6489227" y="2247653"/>
              <a:ext cx="878082" cy="3814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Rectangle 24">
            <a:extLst>
              <a:ext uri="{FF2B5EF4-FFF2-40B4-BE49-F238E27FC236}">
                <a16:creationId xmlns:a16="http://schemas.microsoft.com/office/drawing/2014/main" id="{6E7B1FC0-DAE3-E2D8-4C52-793B1B793D45}"/>
              </a:ext>
            </a:extLst>
          </p:cNvPr>
          <p:cNvSpPr/>
          <p:nvPr/>
        </p:nvSpPr>
        <p:spPr>
          <a:xfrm>
            <a:off x="3157709" y="-7799006"/>
            <a:ext cx="2225056" cy="3653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A7FC303A-8EBD-4C81-FE4C-1334517D32E9}"/>
              </a:ext>
            </a:extLst>
          </p:cNvPr>
          <p:cNvGrpSpPr/>
          <p:nvPr/>
        </p:nvGrpSpPr>
        <p:grpSpPr>
          <a:xfrm>
            <a:off x="5894017" y="-1149887"/>
            <a:ext cx="3117623" cy="590402"/>
            <a:chOff x="8305244" y="5984461"/>
            <a:chExt cx="3117623" cy="590402"/>
          </a:xfrm>
        </p:grpSpPr>
        <p:sp>
          <p:nvSpPr>
            <p:cNvPr id="27" name="Rectangle 26">
              <a:extLst>
                <a:ext uri="{FF2B5EF4-FFF2-40B4-BE49-F238E27FC236}">
                  <a16:creationId xmlns:a16="http://schemas.microsoft.com/office/drawing/2014/main" id="{0D3562FD-2021-364C-6085-2F38475FEEB4}"/>
                </a:ext>
              </a:extLst>
            </p:cNvPr>
            <p:cNvSpPr/>
            <p:nvPr/>
          </p:nvSpPr>
          <p:spPr>
            <a:xfrm>
              <a:off x="8348420" y="5984461"/>
              <a:ext cx="2893017" cy="5225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D42F3DC-7977-35B1-DA62-C3041F46C5D7}"/>
                </a:ext>
              </a:extLst>
            </p:cNvPr>
            <p:cNvSpPr txBox="1"/>
            <p:nvPr/>
          </p:nvSpPr>
          <p:spPr>
            <a:xfrm>
              <a:off x="8305244" y="5990088"/>
              <a:ext cx="31176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sym typeface="Neue Machina Ultra-Bold"/>
                </a:rPr>
                <a:t>News Source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D11B08A9-5EB9-A45C-5601-E4958069DB79}"/>
              </a:ext>
            </a:extLst>
          </p:cNvPr>
          <p:cNvGrpSpPr/>
          <p:nvPr/>
        </p:nvGrpSpPr>
        <p:grpSpPr>
          <a:xfrm>
            <a:off x="9893335" y="-1170499"/>
            <a:ext cx="1208087" cy="584776"/>
            <a:chOff x="6096000" y="5963849"/>
            <a:chExt cx="1208087" cy="584776"/>
          </a:xfrm>
        </p:grpSpPr>
        <p:sp>
          <p:nvSpPr>
            <p:cNvPr id="30" name="Rectangle 29">
              <a:extLst>
                <a:ext uri="{FF2B5EF4-FFF2-40B4-BE49-F238E27FC236}">
                  <a16:creationId xmlns:a16="http://schemas.microsoft.com/office/drawing/2014/main" id="{76AE9026-1A78-5C4F-0FBD-7C6D872EED93}"/>
                </a:ext>
              </a:extLst>
            </p:cNvPr>
            <p:cNvSpPr/>
            <p:nvPr/>
          </p:nvSpPr>
          <p:spPr>
            <a:xfrm>
              <a:off x="6096000" y="5963849"/>
              <a:ext cx="1208087" cy="5431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7AB2775-E59D-471F-13DC-7C03DEBFF09C}"/>
                </a:ext>
              </a:extLst>
            </p:cNvPr>
            <p:cNvSpPr txBox="1"/>
            <p:nvPr/>
          </p:nvSpPr>
          <p:spPr>
            <a:xfrm>
              <a:off x="6096000" y="5963850"/>
              <a:ext cx="12080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sym typeface="Neue Machina Ultra-Bold"/>
                </a:rPr>
                <a:t>Date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2" name="Rectangle 31">
            <a:extLst>
              <a:ext uri="{FF2B5EF4-FFF2-40B4-BE49-F238E27FC236}">
                <a16:creationId xmlns:a16="http://schemas.microsoft.com/office/drawing/2014/main" id="{53873C2B-57EC-76F5-94E5-5F308F54634F}"/>
              </a:ext>
            </a:extLst>
          </p:cNvPr>
          <p:cNvSpPr/>
          <p:nvPr/>
        </p:nvSpPr>
        <p:spPr>
          <a:xfrm>
            <a:off x="3388757" y="-1170498"/>
            <a:ext cx="1762961" cy="5431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TextBox 16">
            <a:extLst>
              <a:ext uri="{FF2B5EF4-FFF2-40B4-BE49-F238E27FC236}">
                <a16:creationId xmlns:a16="http://schemas.microsoft.com/office/drawing/2014/main" id="{C87D204F-3CA5-DD07-FB76-F7DA5ECF50FA}"/>
              </a:ext>
            </a:extLst>
          </p:cNvPr>
          <p:cNvSpPr txBox="1"/>
          <p:nvPr/>
        </p:nvSpPr>
        <p:spPr>
          <a:xfrm>
            <a:off x="685799" y="-10911930"/>
            <a:ext cx="11034327" cy="1032975"/>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a:t>
            </a:r>
            <a:r>
              <a:rPr kumimoji="0" lang="en-US" sz="48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 News</a:t>
            </a:r>
          </a:p>
        </p:txBody>
      </p:sp>
      <p:grpSp>
        <p:nvGrpSpPr>
          <p:cNvPr id="34" name="Group 33">
            <a:extLst>
              <a:ext uri="{FF2B5EF4-FFF2-40B4-BE49-F238E27FC236}">
                <a16:creationId xmlns:a16="http://schemas.microsoft.com/office/drawing/2014/main" id="{E04C9CC5-41EF-7DDB-E60B-C93A78D13D0E}"/>
              </a:ext>
            </a:extLst>
          </p:cNvPr>
          <p:cNvGrpSpPr/>
          <p:nvPr/>
        </p:nvGrpSpPr>
        <p:grpSpPr>
          <a:xfrm>
            <a:off x="577186" y="-7913543"/>
            <a:ext cx="5551391" cy="1591742"/>
            <a:chOff x="577186" y="1293217"/>
            <a:chExt cx="5551391" cy="1591742"/>
          </a:xfrm>
        </p:grpSpPr>
        <p:sp>
          <p:nvSpPr>
            <p:cNvPr id="35" name="TextBox 34">
              <a:extLst>
                <a:ext uri="{FF2B5EF4-FFF2-40B4-BE49-F238E27FC236}">
                  <a16:creationId xmlns:a16="http://schemas.microsoft.com/office/drawing/2014/main" id="{372446DE-70C5-EB00-4C90-0A0041ADB999}"/>
                </a:ext>
              </a:extLst>
            </p:cNvPr>
            <p:cNvSpPr txBox="1"/>
            <p:nvPr/>
          </p:nvSpPr>
          <p:spPr>
            <a:xfrm>
              <a:off x="609763" y="2423294"/>
              <a:ext cx="551881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TechRadar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Wed</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24 September 2025 12.26 EDT </a:t>
              </a:r>
            </a:p>
          </p:txBody>
        </p:sp>
        <p:sp>
          <p:nvSpPr>
            <p:cNvPr id="36" name="TextBox 35">
              <a:extLst>
                <a:ext uri="{FF2B5EF4-FFF2-40B4-BE49-F238E27FC236}">
                  <a16:creationId xmlns:a16="http://schemas.microsoft.com/office/drawing/2014/main" id="{4497F3F7-7F44-9F98-2D6A-E18A7D1FB27C}"/>
                </a:ext>
              </a:extLst>
            </p:cNvPr>
            <p:cNvSpPr txBox="1"/>
            <p:nvPr/>
          </p:nvSpPr>
          <p:spPr>
            <a:xfrm>
              <a:off x="577186" y="1293217"/>
              <a:ext cx="5386039" cy="1200329"/>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Watch out – even small businesses are now now facing threats from deepfake attacks</a:t>
              </a:r>
            </a:p>
          </p:txBody>
        </p:sp>
      </p:grpSp>
      <p:sp>
        <p:nvSpPr>
          <p:cNvPr id="37" name="TextBox 36">
            <a:extLst>
              <a:ext uri="{FF2B5EF4-FFF2-40B4-BE49-F238E27FC236}">
                <a16:creationId xmlns:a16="http://schemas.microsoft.com/office/drawing/2014/main" id="{F609EC0E-2D41-7541-42E6-73A0FFB5C11B}"/>
              </a:ext>
            </a:extLst>
          </p:cNvPr>
          <p:cNvSpPr txBox="1"/>
          <p:nvPr/>
        </p:nvSpPr>
        <p:spPr>
          <a:xfrm>
            <a:off x="3388757" y="-1170499"/>
            <a:ext cx="18430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Victims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671A49F0-DAF1-A1DD-702B-1485AA2D4439}"/>
              </a:ext>
            </a:extLst>
          </p:cNvPr>
          <p:cNvSpPr txBox="1"/>
          <p:nvPr/>
        </p:nvSpPr>
        <p:spPr>
          <a:xfrm>
            <a:off x="620800" y="-1170499"/>
            <a:ext cx="2401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panose="00000500000000000000" pitchFamily="2" charset="0"/>
                <a:ea typeface="Neue Machina Ultra-Bold"/>
                <a:cs typeface="Neue Machina Ultra-Bold"/>
                <a:sym typeface="Neue Machina Ultra-Bold"/>
              </a:rPr>
              <a:t>Notice the</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E8E4FCB2-8778-1303-1D8E-BB0A4BD44FAD}"/>
              </a:ext>
            </a:extLst>
          </p:cNvPr>
          <p:cNvSpPr/>
          <p:nvPr/>
        </p:nvSpPr>
        <p:spPr>
          <a:xfrm>
            <a:off x="632862" y="-5859304"/>
            <a:ext cx="2547497"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0" name="Group 39">
            <a:extLst>
              <a:ext uri="{FF2B5EF4-FFF2-40B4-BE49-F238E27FC236}">
                <a16:creationId xmlns:a16="http://schemas.microsoft.com/office/drawing/2014/main" id="{8BC99FF4-7C99-2A73-AF46-88C259EE901F}"/>
              </a:ext>
            </a:extLst>
          </p:cNvPr>
          <p:cNvGrpSpPr/>
          <p:nvPr/>
        </p:nvGrpSpPr>
        <p:grpSpPr>
          <a:xfrm>
            <a:off x="620799" y="-6272522"/>
            <a:ext cx="5515919" cy="1587642"/>
            <a:chOff x="620799" y="2934238"/>
            <a:chExt cx="5515919" cy="1587642"/>
          </a:xfrm>
        </p:grpSpPr>
        <p:sp>
          <p:nvSpPr>
            <p:cNvPr id="41" name="TextBox 40">
              <a:extLst>
                <a:ext uri="{FF2B5EF4-FFF2-40B4-BE49-F238E27FC236}">
                  <a16:creationId xmlns:a16="http://schemas.microsoft.com/office/drawing/2014/main" id="{F17CD5F5-FC6C-02B8-E771-C6D3D79EA329}"/>
                </a:ext>
              </a:extLst>
            </p:cNvPr>
            <p:cNvSpPr txBox="1"/>
            <p:nvPr/>
          </p:nvSpPr>
          <p:spPr>
            <a:xfrm>
              <a:off x="620800" y="2934238"/>
              <a:ext cx="5311656" cy="1200329"/>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She thought she was flirting with her favorite celebrity. A heartbreaking deepfake scam cost her everything</a:t>
              </a:r>
            </a:p>
          </p:txBody>
        </p:sp>
        <p:sp>
          <p:nvSpPr>
            <p:cNvPr id="42" name="TextBox 41">
              <a:extLst>
                <a:ext uri="{FF2B5EF4-FFF2-40B4-BE49-F238E27FC236}">
                  <a16:creationId xmlns:a16="http://schemas.microsoft.com/office/drawing/2014/main" id="{907804DF-9FE2-C4E1-5C0E-B46CD84A66AA}"/>
                </a:ext>
              </a:extLst>
            </p:cNvPr>
            <p:cNvSpPr txBox="1"/>
            <p:nvPr/>
          </p:nvSpPr>
          <p:spPr>
            <a:xfrm>
              <a:off x="620799" y="4060215"/>
              <a:ext cx="55159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Daily Mail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Wed</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24 September 2025 10:22 EDT</a:t>
              </a:r>
            </a:p>
          </p:txBody>
        </p:sp>
      </p:grpSp>
      <p:sp>
        <p:nvSpPr>
          <p:cNvPr id="43" name="Rectangle 42">
            <a:extLst>
              <a:ext uri="{FF2B5EF4-FFF2-40B4-BE49-F238E27FC236}">
                <a16:creationId xmlns:a16="http://schemas.microsoft.com/office/drawing/2014/main" id="{27AC36AA-7DAB-C14E-EE56-E628BC83D8C9}"/>
              </a:ext>
            </a:extLst>
          </p:cNvPr>
          <p:cNvSpPr/>
          <p:nvPr/>
        </p:nvSpPr>
        <p:spPr>
          <a:xfrm>
            <a:off x="609763" y="-4634440"/>
            <a:ext cx="2895437"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4" name="Group 43">
            <a:extLst>
              <a:ext uri="{FF2B5EF4-FFF2-40B4-BE49-F238E27FC236}">
                <a16:creationId xmlns:a16="http://schemas.microsoft.com/office/drawing/2014/main" id="{98756E81-514B-D9B5-1B87-30087FF79526}"/>
              </a:ext>
            </a:extLst>
          </p:cNvPr>
          <p:cNvGrpSpPr/>
          <p:nvPr/>
        </p:nvGrpSpPr>
        <p:grpSpPr>
          <a:xfrm>
            <a:off x="577185" y="-4661491"/>
            <a:ext cx="5355271" cy="1196794"/>
            <a:chOff x="577185" y="4545269"/>
            <a:chExt cx="5355271" cy="1196794"/>
          </a:xfrm>
        </p:grpSpPr>
        <p:sp>
          <p:nvSpPr>
            <p:cNvPr id="45" name="TextBox 44">
              <a:extLst>
                <a:ext uri="{FF2B5EF4-FFF2-40B4-BE49-F238E27FC236}">
                  <a16:creationId xmlns:a16="http://schemas.microsoft.com/office/drawing/2014/main" id="{F2346EE8-9897-FB7C-1C65-F3DC57C42736}"/>
                </a:ext>
              </a:extLst>
            </p:cNvPr>
            <p:cNvSpPr txBox="1"/>
            <p:nvPr/>
          </p:nvSpPr>
          <p:spPr>
            <a:xfrm>
              <a:off x="577185" y="4545269"/>
              <a:ext cx="5337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Actress Angel Aquino calls for stronger laws after falling victim to deepfake</a:t>
              </a:r>
            </a:p>
          </p:txBody>
        </p:sp>
        <p:sp>
          <p:nvSpPr>
            <p:cNvPr id="46" name="TextBox 45">
              <a:extLst>
                <a:ext uri="{FF2B5EF4-FFF2-40B4-BE49-F238E27FC236}">
                  <a16:creationId xmlns:a16="http://schemas.microsoft.com/office/drawing/2014/main" id="{2D284F02-4D17-9D19-FEB1-4B57D5D9885A}"/>
                </a:ext>
              </a:extLst>
            </p:cNvPr>
            <p:cNvSpPr txBox="1"/>
            <p:nvPr/>
          </p:nvSpPr>
          <p:spPr>
            <a:xfrm>
              <a:off x="632862" y="5280398"/>
              <a:ext cx="529959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CBN News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Tues September 4 2025 5:18 EDT</a:t>
              </a:r>
            </a:p>
          </p:txBody>
        </p:sp>
      </p:grpSp>
      <p:sp>
        <p:nvSpPr>
          <p:cNvPr id="47" name="Rectangle 46">
            <a:extLst>
              <a:ext uri="{FF2B5EF4-FFF2-40B4-BE49-F238E27FC236}">
                <a16:creationId xmlns:a16="http://schemas.microsoft.com/office/drawing/2014/main" id="{191579B2-076B-FECA-CD5A-D31CCF2A5004}"/>
              </a:ext>
            </a:extLst>
          </p:cNvPr>
          <p:cNvSpPr/>
          <p:nvPr/>
        </p:nvSpPr>
        <p:spPr>
          <a:xfrm>
            <a:off x="6474653" y="-6321649"/>
            <a:ext cx="2727413" cy="3782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4EF541EF-F76D-ADB4-1658-5B731A62EAF7}"/>
              </a:ext>
            </a:extLst>
          </p:cNvPr>
          <p:cNvGrpSpPr/>
          <p:nvPr/>
        </p:nvGrpSpPr>
        <p:grpSpPr>
          <a:xfrm>
            <a:off x="6462307" y="-6365764"/>
            <a:ext cx="5311656" cy="1226314"/>
            <a:chOff x="6462307" y="2840996"/>
            <a:chExt cx="5311656" cy="1226314"/>
          </a:xfrm>
        </p:grpSpPr>
        <p:sp>
          <p:nvSpPr>
            <p:cNvPr id="49" name="TextBox 48">
              <a:extLst>
                <a:ext uri="{FF2B5EF4-FFF2-40B4-BE49-F238E27FC236}">
                  <a16:creationId xmlns:a16="http://schemas.microsoft.com/office/drawing/2014/main" id="{D8D456F1-3620-6E13-7F63-1A4F80D687DC}"/>
                </a:ext>
              </a:extLst>
            </p:cNvPr>
            <p:cNvSpPr txBox="1"/>
            <p:nvPr/>
          </p:nvSpPr>
          <p:spPr>
            <a:xfrm>
              <a:off x="6462307" y="3605645"/>
              <a:ext cx="531165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BBC	                 </a:t>
              </a:r>
              <a:r>
                <a:rPr kumimoji="0" lang="en-US" sz="1800" b="0"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ldhabi" panose="020F0502020204030204" pitchFamily="2" charset="-78"/>
                </a:rPr>
                <a:t>Fri September 19 2025 12:00 EDT</a:t>
              </a:r>
              <a:endPar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50" name="TextBox 49">
              <a:extLst>
                <a:ext uri="{FF2B5EF4-FFF2-40B4-BE49-F238E27FC236}">
                  <a16:creationId xmlns:a16="http://schemas.microsoft.com/office/drawing/2014/main" id="{55CC9559-B0A0-10E9-DC99-322BFADE2780}"/>
                </a:ext>
              </a:extLst>
            </p:cNvPr>
            <p:cNvSpPr txBox="1"/>
            <p:nvPr/>
          </p:nvSpPr>
          <p:spPr>
            <a:xfrm>
              <a:off x="6462307" y="2840996"/>
              <a:ext cx="5108893" cy="74570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Friend stole my face for deepfake nudes – now I want tougher laws</a:t>
              </a:r>
            </a:p>
          </p:txBody>
        </p:sp>
      </p:grpSp>
      <p:sp>
        <p:nvSpPr>
          <p:cNvPr id="51" name="Rectangle 50">
            <a:extLst>
              <a:ext uri="{FF2B5EF4-FFF2-40B4-BE49-F238E27FC236}">
                <a16:creationId xmlns:a16="http://schemas.microsoft.com/office/drawing/2014/main" id="{7A2C54A6-18AA-3F33-A41B-C454CFF3E5E7}"/>
              </a:ext>
            </a:extLst>
          </p:cNvPr>
          <p:cNvSpPr/>
          <p:nvPr/>
        </p:nvSpPr>
        <p:spPr>
          <a:xfrm>
            <a:off x="6474653" y="-5133826"/>
            <a:ext cx="4169105" cy="4214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E73C157D-7E87-2AD5-C935-90DAD7B678DF}"/>
              </a:ext>
            </a:extLst>
          </p:cNvPr>
          <p:cNvGrpSpPr/>
          <p:nvPr/>
        </p:nvGrpSpPr>
        <p:grpSpPr>
          <a:xfrm>
            <a:off x="6408469" y="-5207696"/>
            <a:ext cx="5367760" cy="1803426"/>
            <a:chOff x="6408469" y="3999064"/>
            <a:chExt cx="5367760" cy="1803426"/>
          </a:xfrm>
        </p:grpSpPr>
        <p:sp>
          <p:nvSpPr>
            <p:cNvPr id="53" name="TextBox 52">
              <a:extLst>
                <a:ext uri="{FF2B5EF4-FFF2-40B4-BE49-F238E27FC236}">
                  <a16:creationId xmlns:a16="http://schemas.microsoft.com/office/drawing/2014/main" id="{B7AD20AA-6C64-0A39-0CAC-2AEF06AB01CF}"/>
                </a:ext>
              </a:extLst>
            </p:cNvPr>
            <p:cNvSpPr txBox="1"/>
            <p:nvPr/>
          </p:nvSpPr>
          <p:spPr>
            <a:xfrm>
              <a:off x="6408470" y="5063826"/>
              <a:ext cx="536775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The Blast                       </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rPr>
                <a:t>Fri September 5 2025 11:30 EDT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54" name="TextBox 53">
              <a:extLst>
                <a:ext uri="{FF2B5EF4-FFF2-40B4-BE49-F238E27FC236}">
                  <a16:creationId xmlns:a16="http://schemas.microsoft.com/office/drawing/2014/main" id="{91DD8359-444A-4B55-6A70-3DA054532A7F}"/>
                </a:ext>
              </a:extLst>
            </p:cNvPr>
            <p:cNvSpPr txBox="1"/>
            <p:nvPr/>
          </p:nvSpPr>
          <p:spPr>
            <a:xfrm>
              <a:off x="6408469" y="3999064"/>
              <a:ext cx="52063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Taylor Swift And Travis Kelce’s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Engagement Sparks Wave Of Scams And Deepfakes</a:t>
              </a:r>
            </a:p>
          </p:txBody>
        </p:sp>
      </p:grpSp>
      <p:sp>
        <p:nvSpPr>
          <p:cNvPr id="55" name="Rectangle 54">
            <a:extLst>
              <a:ext uri="{FF2B5EF4-FFF2-40B4-BE49-F238E27FC236}">
                <a16:creationId xmlns:a16="http://schemas.microsoft.com/office/drawing/2014/main" id="{B327BD12-A50C-6E94-3AE7-E4078FC800F8}"/>
              </a:ext>
            </a:extLst>
          </p:cNvPr>
          <p:cNvSpPr/>
          <p:nvPr/>
        </p:nvSpPr>
        <p:spPr>
          <a:xfrm>
            <a:off x="6462307" y="-7442656"/>
            <a:ext cx="1199914" cy="3852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6" name="Group 55">
            <a:extLst>
              <a:ext uri="{FF2B5EF4-FFF2-40B4-BE49-F238E27FC236}">
                <a16:creationId xmlns:a16="http://schemas.microsoft.com/office/drawing/2014/main" id="{B210FD60-8D10-2C5D-B7AA-0795871EDCCB}"/>
              </a:ext>
            </a:extLst>
          </p:cNvPr>
          <p:cNvGrpSpPr/>
          <p:nvPr/>
        </p:nvGrpSpPr>
        <p:grpSpPr>
          <a:xfrm>
            <a:off x="6408469" y="-7909252"/>
            <a:ext cx="5392452" cy="1393144"/>
            <a:chOff x="6408469" y="1297508"/>
            <a:chExt cx="5392452" cy="1393144"/>
          </a:xfrm>
        </p:grpSpPr>
        <p:sp>
          <p:nvSpPr>
            <p:cNvPr id="57" name="TextBox 56">
              <a:extLst>
                <a:ext uri="{FF2B5EF4-FFF2-40B4-BE49-F238E27FC236}">
                  <a16:creationId xmlns:a16="http://schemas.microsoft.com/office/drawing/2014/main" id="{5FE9D16D-8EDC-765D-CBF2-092CBCF4AD32}"/>
                </a:ext>
              </a:extLst>
            </p:cNvPr>
            <p:cNvSpPr txBox="1"/>
            <p:nvPr/>
          </p:nvSpPr>
          <p:spPr>
            <a:xfrm>
              <a:off x="6408469" y="1297508"/>
              <a:ext cx="5146197" cy="83099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Laws Struggle to Address S</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tudents</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Making D</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eepfakes</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8" name="TextBox 57">
              <a:extLst>
                <a:ext uri="{FF2B5EF4-FFF2-40B4-BE49-F238E27FC236}">
                  <a16:creationId xmlns:a16="http://schemas.microsoft.com/office/drawing/2014/main" id="{E3EFBB17-447A-2D02-AA55-9528E732DF41}"/>
                </a:ext>
              </a:extLst>
            </p:cNvPr>
            <p:cNvSpPr txBox="1"/>
            <p:nvPr/>
          </p:nvSpPr>
          <p:spPr>
            <a:xfrm>
              <a:off x="6486999" y="2228987"/>
              <a:ext cx="5313922"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Aldhabi" panose="020F0502020204030204" pitchFamily="2" charset="-78"/>
                  <a:ea typeface="+mn-ea"/>
                  <a:cs typeface="Aldhabi" panose="020F0502020204030204" pitchFamily="2" charset="-78"/>
                </a:rPr>
                <a:t>GovTech</a:t>
              </a:r>
              <a:r>
                <a:rPr kumimoji="0" lang="en-US" sz="2400" b="0" i="1" u="none" strike="noStrike" kern="1200" cap="none" spc="0" normalizeH="0" baseline="0" noProof="0" dirty="0">
                  <a:ln>
                    <a:noFill/>
                  </a:ln>
                  <a:solidFill>
                    <a:prstClr val="white"/>
                  </a:solidFill>
                  <a:effectLst/>
                  <a:uLnTx/>
                  <a:uFillTx/>
                  <a:latin typeface="Aldhabi" panose="020F0502020204030204" pitchFamily="2" charset="-78"/>
                  <a:ea typeface="+mn-ea"/>
                  <a:cs typeface="Aldhabi" panose="020F0502020204030204" pitchFamily="2" charset="-78"/>
                </a:rPr>
                <a:t>               </a:t>
              </a:r>
              <a:r>
                <a:rPr kumimoji="0" lang="en-US" sz="1800" b="1" i="1"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Tues September 23 2025 8:33 EDT</a:t>
              </a:r>
            </a:p>
          </p:txBody>
        </p:sp>
      </p:grpSp>
    </p:spTree>
    <p:extLst>
      <p:ext uri="{BB962C8B-B14F-4D97-AF65-F5344CB8AC3E}">
        <p14:creationId xmlns:p14="http://schemas.microsoft.com/office/powerpoint/2010/main" val="2278583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FAB6-CF02-2143-244C-C4F68DA7B38C}"/>
            </a:ext>
          </a:extLst>
        </p:cNvPr>
        <p:cNvGrpSpPr/>
        <p:nvPr/>
      </p:nvGrpSpPr>
      <p:grpSpPr>
        <a:xfrm>
          <a:off x="0" y="0"/>
          <a:ext cx="0" cy="0"/>
          <a:chOff x="0" y="0"/>
          <a:chExt cx="0" cy="0"/>
        </a:xfrm>
      </p:grpSpPr>
      <p:sp>
        <p:nvSpPr>
          <p:cNvPr id="2071" name="TextBox 9">
            <a:extLst>
              <a:ext uri="{FF2B5EF4-FFF2-40B4-BE49-F238E27FC236}">
                <a16:creationId xmlns:a16="http://schemas.microsoft.com/office/drawing/2014/main" id="{3F01A51C-AE2F-6E2F-F219-1F208882DAA8}"/>
              </a:ext>
            </a:extLst>
          </p:cNvPr>
          <p:cNvSpPr txBox="1"/>
          <p:nvPr/>
        </p:nvSpPr>
        <p:spPr>
          <a:xfrm>
            <a:off x="2858534" y="941311"/>
            <a:ext cx="8460890" cy="43197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Web Application</a:t>
            </a:r>
          </a:p>
        </p:txBody>
      </p:sp>
      <p:sp>
        <p:nvSpPr>
          <p:cNvPr id="2072" name="Rectangle: Rounded Corners 2071">
            <a:extLst>
              <a:ext uri="{FF2B5EF4-FFF2-40B4-BE49-F238E27FC236}">
                <a16:creationId xmlns:a16="http://schemas.microsoft.com/office/drawing/2014/main" id="{D28A61EA-6162-97B4-5A24-FCEFD8AF7431}"/>
              </a:ext>
            </a:extLst>
          </p:cNvPr>
          <p:cNvSpPr/>
          <p:nvPr/>
        </p:nvSpPr>
        <p:spPr>
          <a:xfrm>
            <a:off x="2858534" y="1494200"/>
            <a:ext cx="8419209" cy="4574588"/>
          </a:xfrm>
          <a:prstGeom prst="roundRect">
            <a:avLst>
              <a:gd name="adj" fmla="val 1330"/>
            </a:avLst>
          </a:prstGeom>
          <a:solidFill>
            <a:srgbClr val="01204C"/>
          </a:solidFill>
          <a:ln w="762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62" name="TextBox 7">
            <a:extLst>
              <a:ext uri="{FF2B5EF4-FFF2-40B4-BE49-F238E27FC236}">
                <a16:creationId xmlns:a16="http://schemas.microsoft.com/office/drawing/2014/main" id="{16353807-A54A-ADD2-4FF1-E20E2BC24EC4}"/>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Project Progress</a:t>
            </a:r>
          </a:p>
        </p:txBody>
      </p:sp>
      <p:grpSp>
        <p:nvGrpSpPr>
          <p:cNvPr id="2064" name="Group 2063">
            <a:extLst>
              <a:ext uri="{FF2B5EF4-FFF2-40B4-BE49-F238E27FC236}">
                <a16:creationId xmlns:a16="http://schemas.microsoft.com/office/drawing/2014/main" id="{EE27A3B0-0E28-55F1-89E8-FFFE4AC93770}"/>
              </a:ext>
            </a:extLst>
          </p:cNvPr>
          <p:cNvGrpSpPr/>
          <p:nvPr/>
        </p:nvGrpSpPr>
        <p:grpSpPr>
          <a:xfrm>
            <a:off x="8362254" y="3810926"/>
            <a:ext cx="2219638" cy="1831366"/>
            <a:chOff x="8319620" y="1756432"/>
            <a:chExt cx="2219638" cy="1831366"/>
          </a:xfrm>
        </p:grpSpPr>
        <p:sp>
          <p:nvSpPr>
            <p:cNvPr id="11" name="Rectangle: Rounded Corners 10">
              <a:extLst>
                <a:ext uri="{FF2B5EF4-FFF2-40B4-BE49-F238E27FC236}">
                  <a16:creationId xmlns:a16="http://schemas.microsoft.com/office/drawing/2014/main" id="{DCBA6167-448A-76B5-1DA6-992E65E79A07}"/>
                </a:ext>
              </a:extLst>
            </p:cNvPr>
            <p:cNvSpPr/>
            <p:nvPr/>
          </p:nvSpPr>
          <p:spPr>
            <a:xfrm>
              <a:off x="8380216" y="2136724"/>
              <a:ext cx="2098446" cy="1451074"/>
            </a:xfrm>
            <a:prstGeom prst="roundRect">
              <a:avLst>
                <a:gd name="adj" fmla="val 2252"/>
              </a:avLst>
            </a:prstGeom>
            <a:solidFill>
              <a:srgbClr val="01204C"/>
            </a:solidFill>
            <a:ln w="38100">
              <a:solidFill>
                <a:schemeClr val="accent3"/>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F5E50A33-1269-6DA2-7F04-B8AFA9C75864}"/>
                </a:ext>
              </a:extLst>
            </p:cNvPr>
            <p:cNvGrpSpPr/>
            <p:nvPr/>
          </p:nvGrpSpPr>
          <p:grpSpPr>
            <a:xfrm>
              <a:off x="8593514" y="2394485"/>
              <a:ext cx="1725708" cy="714063"/>
              <a:chOff x="8906749" y="1693210"/>
              <a:chExt cx="2020612" cy="836088"/>
            </a:xfrm>
          </p:grpSpPr>
          <p:pic>
            <p:nvPicPr>
              <p:cNvPr id="27" name="Picture 26">
                <a:extLst>
                  <a:ext uri="{FF2B5EF4-FFF2-40B4-BE49-F238E27FC236}">
                    <a16:creationId xmlns:a16="http://schemas.microsoft.com/office/drawing/2014/main" id="{8C2C1A35-F473-26CB-DDEA-18DDFAE7D99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0091270" y="1693210"/>
                <a:ext cx="836091" cy="836088"/>
              </a:xfrm>
              <a:prstGeom prst="rect">
                <a:avLst/>
              </a:prstGeom>
            </p:spPr>
          </p:pic>
          <p:sp>
            <p:nvSpPr>
              <p:cNvPr id="28" name="Arrow: Right 27">
                <a:extLst>
                  <a:ext uri="{FF2B5EF4-FFF2-40B4-BE49-F238E27FC236}">
                    <a16:creationId xmlns:a16="http://schemas.microsoft.com/office/drawing/2014/main" id="{84F389DF-2BF3-C7AD-368D-707EBD0577FA}"/>
                  </a:ext>
                </a:extLst>
              </p:cNvPr>
              <p:cNvSpPr/>
              <p:nvPr/>
            </p:nvSpPr>
            <p:spPr>
              <a:xfrm>
                <a:off x="9791381" y="1950025"/>
                <a:ext cx="249283" cy="312519"/>
              </a:xfrm>
              <a:prstGeom prst="rightArrow">
                <a:avLst>
                  <a:gd name="adj1" fmla="val 21211"/>
                  <a:gd name="adj2" fmla="val 7267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B9525721-EABB-9F61-C2A0-0833FB561C8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8906749" y="1693210"/>
                <a:ext cx="836088" cy="836088"/>
              </a:xfrm>
              <a:prstGeom prst="rect">
                <a:avLst/>
              </a:prstGeom>
            </p:spPr>
          </p:pic>
        </p:grpSp>
        <p:sp>
          <p:nvSpPr>
            <p:cNvPr id="30" name="TextBox 9">
              <a:extLst>
                <a:ext uri="{FF2B5EF4-FFF2-40B4-BE49-F238E27FC236}">
                  <a16:creationId xmlns:a16="http://schemas.microsoft.com/office/drawing/2014/main" id="{AA8E5BA9-5675-53CA-4B13-80418D8348D2}"/>
                </a:ext>
              </a:extLst>
            </p:cNvPr>
            <p:cNvSpPr txBox="1"/>
            <p:nvPr/>
          </p:nvSpPr>
          <p:spPr>
            <a:xfrm>
              <a:off x="8495615" y="1756432"/>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Data to DCT</a:t>
              </a:r>
            </a:p>
          </p:txBody>
        </p:sp>
        <p:sp>
          <p:nvSpPr>
            <p:cNvPr id="31" name="TextBox 30">
              <a:extLst>
                <a:ext uri="{FF2B5EF4-FFF2-40B4-BE49-F238E27FC236}">
                  <a16:creationId xmlns:a16="http://schemas.microsoft.com/office/drawing/2014/main" id="{5C6BB7E5-5ADF-2695-B431-AFA3CB010F8C}"/>
                </a:ext>
              </a:extLst>
            </p:cNvPr>
            <p:cNvSpPr txBox="1"/>
            <p:nvPr/>
          </p:nvSpPr>
          <p:spPr>
            <a:xfrm>
              <a:off x="8319620" y="317734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Extract features</a:t>
              </a:r>
            </a:p>
          </p:txBody>
        </p:sp>
      </p:grpSp>
      <p:grpSp>
        <p:nvGrpSpPr>
          <p:cNvPr id="2061" name="Group 2060">
            <a:extLst>
              <a:ext uri="{FF2B5EF4-FFF2-40B4-BE49-F238E27FC236}">
                <a16:creationId xmlns:a16="http://schemas.microsoft.com/office/drawing/2014/main" id="{C6AB1E99-AE1B-E944-4ED5-411F361A069E}"/>
              </a:ext>
            </a:extLst>
          </p:cNvPr>
          <p:cNvGrpSpPr/>
          <p:nvPr/>
        </p:nvGrpSpPr>
        <p:grpSpPr>
          <a:xfrm>
            <a:off x="3028401" y="1687481"/>
            <a:ext cx="2219638" cy="1831366"/>
            <a:chOff x="812574" y="1800662"/>
            <a:chExt cx="2219638" cy="1831366"/>
          </a:xfrm>
        </p:grpSpPr>
        <p:sp>
          <p:nvSpPr>
            <p:cNvPr id="34" name="Rectangle: Rounded Corners 33">
              <a:extLst>
                <a:ext uri="{FF2B5EF4-FFF2-40B4-BE49-F238E27FC236}">
                  <a16:creationId xmlns:a16="http://schemas.microsoft.com/office/drawing/2014/main" id="{677EFDBA-02EF-371F-D67B-4322768F3EEB}"/>
                </a:ext>
              </a:extLst>
            </p:cNvPr>
            <p:cNvSpPr/>
            <p:nvPr/>
          </p:nvSpPr>
          <p:spPr>
            <a:xfrm>
              <a:off x="873170" y="2180954"/>
              <a:ext cx="2098446" cy="1451074"/>
            </a:xfrm>
            <a:prstGeom prst="roundRect">
              <a:avLst>
                <a:gd name="adj" fmla="val 2252"/>
              </a:avLst>
            </a:prstGeom>
            <a:solidFill>
              <a:srgbClr val="01204C"/>
            </a:solidFill>
            <a:ln w="38100">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9">
              <a:extLst>
                <a:ext uri="{FF2B5EF4-FFF2-40B4-BE49-F238E27FC236}">
                  <a16:creationId xmlns:a16="http://schemas.microsoft.com/office/drawing/2014/main" id="{DA98324A-53AF-296F-874B-9DF4F21F5360}"/>
                </a:ext>
              </a:extLst>
            </p:cNvPr>
            <p:cNvSpPr txBox="1"/>
            <p:nvPr/>
          </p:nvSpPr>
          <p:spPr>
            <a:xfrm>
              <a:off x="988569" y="1800662"/>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Upload Image</a:t>
              </a:r>
            </a:p>
          </p:txBody>
        </p:sp>
        <p:sp>
          <p:nvSpPr>
            <p:cNvPr id="40" name="TextBox 39">
              <a:extLst>
                <a:ext uri="{FF2B5EF4-FFF2-40B4-BE49-F238E27FC236}">
                  <a16:creationId xmlns:a16="http://schemas.microsoft.com/office/drawing/2014/main" id="{73A6D1A7-6439-961B-010B-EAE2ED5D9A11}"/>
                </a:ext>
              </a:extLst>
            </p:cNvPr>
            <p:cNvSpPr txBox="1"/>
            <p:nvPr/>
          </p:nvSpPr>
          <p:spPr>
            <a:xfrm>
              <a:off x="812574"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User uploaded image</a:t>
              </a:r>
            </a:p>
          </p:txBody>
        </p:sp>
        <p:pic>
          <p:nvPicPr>
            <p:cNvPr id="41" name="Picture 2" descr="Upload - Free computer icons">
              <a:extLst>
                <a:ext uri="{FF2B5EF4-FFF2-40B4-BE49-F238E27FC236}">
                  <a16:creationId xmlns:a16="http://schemas.microsoft.com/office/drawing/2014/main" id="{9522C058-720C-42A4-BFCE-5B4B68E05B9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6000"/>
                      </a14:imgEffect>
                      <a14:imgEffect>
                        <a14:saturation sat="246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17165" y="2320063"/>
              <a:ext cx="901511" cy="9015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2" name="Group 2061">
            <a:extLst>
              <a:ext uri="{FF2B5EF4-FFF2-40B4-BE49-F238E27FC236}">
                <a16:creationId xmlns:a16="http://schemas.microsoft.com/office/drawing/2014/main" id="{D7912B98-D4DA-2434-41BB-1BE9577056AB}"/>
              </a:ext>
            </a:extLst>
          </p:cNvPr>
          <p:cNvGrpSpPr/>
          <p:nvPr/>
        </p:nvGrpSpPr>
        <p:grpSpPr>
          <a:xfrm>
            <a:off x="5707877" y="1687481"/>
            <a:ext cx="2219638" cy="1831366"/>
            <a:chOff x="3365650" y="1800662"/>
            <a:chExt cx="2219638" cy="1831366"/>
          </a:xfrm>
        </p:grpSpPr>
        <p:sp>
          <p:nvSpPr>
            <p:cNvPr id="48" name="Rectangle: Rounded Corners 47">
              <a:extLst>
                <a:ext uri="{FF2B5EF4-FFF2-40B4-BE49-F238E27FC236}">
                  <a16:creationId xmlns:a16="http://schemas.microsoft.com/office/drawing/2014/main" id="{E0043C2D-FF6E-F02A-6F1F-40400DAF7B2E}"/>
                </a:ext>
              </a:extLst>
            </p:cNvPr>
            <p:cNvSpPr/>
            <p:nvPr/>
          </p:nvSpPr>
          <p:spPr>
            <a:xfrm>
              <a:off x="3426246" y="2180954"/>
              <a:ext cx="2098446" cy="1451074"/>
            </a:xfrm>
            <a:prstGeom prst="roundRect">
              <a:avLst>
                <a:gd name="adj" fmla="val 2252"/>
              </a:avLst>
            </a:prstGeom>
            <a:solidFill>
              <a:srgbClr val="01204C"/>
            </a:solidFill>
            <a:ln w="3810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9">
              <a:extLst>
                <a:ext uri="{FF2B5EF4-FFF2-40B4-BE49-F238E27FC236}">
                  <a16:creationId xmlns:a16="http://schemas.microsoft.com/office/drawing/2014/main" id="{124643C0-1583-D3EB-422C-2017513F2151}"/>
                </a:ext>
              </a:extLst>
            </p:cNvPr>
            <p:cNvSpPr txBox="1"/>
            <p:nvPr/>
          </p:nvSpPr>
          <p:spPr>
            <a:xfrm>
              <a:off x="3426246" y="1800662"/>
              <a:ext cx="210767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Find Faces</a:t>
              </a:r>
            </a:p>
          </p:txBody>
        </p:sp>
        <p:sp>
          <p:nvSpPr>
            <p:cNvPr id="50" name="TextBox 49">
              <a:extLst>
                <a:ext uri="{FF2B5EF4-FFF2-40B4-BE49-F238E27FC236}">
                  <a16:creationId xmlns:a16="http://schemas.microsoft.com/office/drawing/2014/main" id="{CE0A32EB-E9F0-8916-A34E-D3AC48CF9755}"/>
                </a:ext>
              </a:extLst>
            </p:cNvPr>
            <p:cNvSpPr txBox="1"/>
            <p:nvPr/>
          </p:nvSpPr>
          <p:spPr>
            <a:xfrm>
              <a:off x="3365650"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Haar Cascade Model</a:t>
              </a:r>
            </a:p>
          </p:txBody>
        </p:sp>
        <p:pic>
          <p:nvPicPr>
            <p:cNvPr id="52" name="Picture 51">
              <a:extLst>
                <a:ext uri="{FF2B5EF4-FFF2-40B4-BE49-F238E27FC236}">
                  <a16:creationId xmlns:a16="http://schemas.microsoft.com/office/drawing/2014/main" id="{EA712DD3-8655-462E-E99C-BC67FC4FF50F}"/>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3999763" y="2229025"/>
              <a:ext cx="1069766" cy="1069766"/>
            </a:xfrm>
            <a:prstGeom prst="rect">
              <a:avLst/>
            </a:prstGeom>
          </p:spPr>
        </p:pic>
      </p:grpSp>
      <p:grpSp>
        <p:nvGrpSpPr>
          <p:cNvPr id="2063" name="Group 2062">
            <a:extLst>
              <a:ext uri="{FF2B5EF4-FFF2-40B4-BE49-F238E27FC236}">
                <a16:creationId xmlns:a16="http://schemas.microsoft.com/office/drawing/2014/main" id="{982BFF0A-A6BA-784E-C834-54FEF1CC5089}"/>
              </a:ext>
            </a:extLst>
          </p:cNvPr>
          <p:cNvGrpSpPr/>
          <p:nvPr/>
        </p:nvGrpSpPr>
        <p:grpSpPr>
          <a:xfrm>
            <a:off x="8387353" y="1687481"/>
            <a:ext cx="2219638" cy="1831366"/>
            <a:chOff x="5842635" y="1800662"/>
            <a:chExt cx="2219638" cy="1831366"/>
          </a:xfrm>
        </p:grpSpPr>
        <p:sp>
          <p:nvSpPr>
            <p:cNvPr id="53" name="Rectangle: Rounded Corners 52">
              <a:extLst>
                <a:ext uri="{FF2B5EF4-FFF2-40B4-BE49-F238E27FC236}">
                  <a16:creationId xmlns:a16="http://schemas.microsoft.com/office/drawing/2014/main" id="{24B9ECE0-380D-E794-041F-314375FAD170}"/>
                </a:ext>
              </a:extLst>
            </p:cNvPr>
            <p:cNvSpPr/>
            <p:nvPr/>
          </p:nvSpPr>
          <p:spPr>
            <a:xfrm>
              <a:off x="5903231" y="2180954"/>
              <a:ext cx="2098446" cy="1451074"/>
            </a:xfrm>
            <a:prstGeom prst="roundRect">
              <a:avLst>
                <a:gd name="adj" fmla="val 2252"/>
              </a:avLst>
            </a:prstGeom>
            <a:solidFill>
              <a:srgbClr val="01204C"/>
            </a:solidFill>
            <a:ln w="3810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9">
              <a:extLst>
                <a:ext uri="{FF2B5EF4-FFF2-40B4-BE49-F238E27FC236}">
                  <a16:creationId xmlns:a16="http://schemas.microsoft.com/office/drawing/2014/main" id="{A923E8E7-328B-FD24-2D09-F15685CBF4F4}"/>
                </a:ext>
              </a:extLst>
            </p:cNvPr>
            <p:cNvSpPr txBox="1"/>
            <p:nvPr/>
          </p:nvSpPr>
          <p:spPr>
            <a:xfrm>
              <a:off x="5918726" y="1800662"/>
              <a:ext cx="2107676"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Find Bounding Box</a:t>
              </a:r>
            </a:p>
          </p:txBody>
        </p:sp>
        <p:sp>
          <p:nvSpPr>
            <p:cNvPr id="55" name="TextBox 54">
              <a:extLst>
                <a:ext uri="{FF2B5EF4-FFF2-40B4-BE49-F238E27FC236}">
                  <a16:creationId xmlns:a16="http://schemas.microsoft.com/office/drawing/2014/main" id="{B3A57BB1-325F-635B-697D-44F994F45D61}"/>
                </a:ext>
              </a:extLst>
            </p:cNvPr>
            <p:cNvSpPr txBox="1"/>
            <p:nvPr/>
          </p:nvSpPr>
          <p:spPr>
            <a:xfrm>
              <a:off x="5842635"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(x, y, width, height)</a:t>
              </a:r>
            </a:p>
          </p:txBody>
        </p:sp>
        <p:pic>
          <p:nvPicPr>
            <p:cNvPr id="57" name="Picture 56">
              <a:extLst>
                <a:ext uri="{FF2B5EF4-FFF2-40B4-BE49-F238E27FC236}">
                  <a16:creationId xmlns:a16="http://schemas.microsoft.com/office/drawing/2014/main" id="{6A5321F6-4DC3-48DD-1FDC-63C7E2B09003}"/>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6513363" y="2318698"/>
              <a:ext cx="878181" cy="878179"/>
            </a:xfrm>
            <a:prstGeom prst="rect">
              <a:avLst/>
            </a:prstGeom>
          </p:spPr>
        </p:pic>
      </p:grpSp>
      <p:grpSp>
        <p:nvGrpSpPr>
          <p:cNvPr id="2065" name="Group 2064">
            <a:extLst>
              <a:ext uri="{FF2B5EF4-FFF2-40B4-BE49-F238E27FC236}">
                <a16:creationId xmlns:a16="http://schemas.microsoft.com/office/drawing/2014/main" id="{012F7B81-AD53-C013-2352-CC81DEC84531}"/>
              </a:ext>
            </a:extLst>
          </p:cNvPr>
          <p:cNvGrpSpPr/>
          <p:nvPr/>
        </p:nvGrpSpPr>
        <p:grpSpPr>
          <a:xfrm>
            <a:off x="5695328" y="3821952"/>
            <a:ext cx="2219638" cy="1856003"/>
            <a:chOff x="5854340" y="4261236"/>
            <a:chExt cx="2219638" cy="1856003"/>
          </a:xfrm>
        </p:grpSpPr>
        <p:sp>
          <p:nvSpPr>
            <p:cNvPr id="60" name="Rectangle: Rounded Corners 59">
              <a:extLst>
                <a:ext uri="{FF2B5EF4-FFF2-40B4-BE49-F238E27FC236}">
                  <a16:creationId xmlns:a16="http://schemas.microsoft.com/office/drawing/2014/main" id="{2F9940CB-3D0F-826A-A4BC-C36EB924A3AF}"/>
                </a:ext>
              </a:extLst>
            </p:cNvPr>
            <p:cNvSpPr/>
            <p:nvPr/>
          </p:nvSpPr>
          <p:spPr>
            <a:xfrm>
              <a:off x="5906572" y="4641528"/>
              <a:ext cx="2098446" cy="1451074"/>
            </a:xfrm>
            <a:prstGeom prst="roundRect">
              <a:avLst>
                <a:gd name="adj" fmla="val 2252"/>
              </a:avLst>
            </a:prstGeom>
            <a:solidFill>
              <a:srgbClr val="01204C"/>
            </a:solidFill>
            <a:ln w="38100">
              <a:solidFill>
                <a:schemeClr val="accent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Box 9">
              <a:extLst>
                <a:ext uri="{FF2B5EF4-FFF2-40B4-BE49-F238E27FC236}">
                  <a16:creationId xmlns:a16="http://schemas.microsoft.com/office/drawing/2014/main" id="{5465BB03-D5F8-6AB7-5F64-6F70A9818043}"/>
                </a:ext>
              </a:extLst>
            </p:cNvPr>
            <p:cNvSpPr txBox="1"/>
            <p:nvPr/>
          </p:nvSpPr>
          <p:spPr>
            <a:xfrm>
              <a:off x="6021971" y="4261236"/>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Classify</a:t>
              </a:r>
            </a:p>
          </p:txBody>
        </p:sp>
        <p:sp>
          <p:nvSpPr>
            <p:cNvPr id="67" name="TextBox 66">
              <a:extLst>
                <a:ext uri="{FF2B5EF4-FFF2-40B4-BE49-F238E27FC236}">
                  <a16:creationId xmlns:a16="http://schemas.microsoft.com/office/drawing/2014/main" id="{C5F85101-17FD-D589-77CA-E1C7329CD275}"/>
                </a:ext>
              </a:extLst>
            </p:cNvPr>
            <p:cNvSpPr txBox="1"/>
            <p:nvPr/>
          </p:nvSpPr>
          <p:spPr>
            <a:xfrm>
              <a:off x="5854340" y="5532464"/>
              <a:ext cx="221963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Using developed RF Model</a:t>
              </a:r>
            </a:p>
          </p:txBody>
        </p:sp>
        <p:sp>
          <p:nvSpPr>
            <p:cNvPr id="107" name="Oval 106">
              <a:extLst>
                <a:ext uri="{FF2B5EF4-FFF2-40B4-BE49-F238E27FC236}">
                  <a16:creationId xmlns:a16="http://schemas.microsoft.com/office/drawing/2014/main" id="{635F91E1-67B2-813C-4527-C820FEA87F95}"/>
                </a:ext>
              </a:extLst>
            </p:cNvPr>
            <p:cNvSpPr/>
            <p:nvPr/>
          </p:nvSpPr>
          <p:spPr>
            <a:xfrm rot="16200000" flipH="1">
              <a:off x="6869216" y="4753834"/>
              <a:ext cx="196034" cy="20276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108" name="Straight Connector 107">
              <a:extLst>
                <a:ext uri="{FF2B5EF4-FFF2-40B4-BE49-F238E27FC236}">
                  <a16:creationId xmlns:a16="http://schemas.microsoft.com/office/drawing/2014/main" id="{F03C854A-5DD7-B451-B1A9-41C2D653C37D}"/>
                </a:ext>
              </a:extLst>
            </p:cNvPr>
            <p:cNvCxnSpPr>
              <a:cxnSpLocks/>
              <a:stCxn id="107" idx="5"/>
              <a:endCxn id="111" idx="1"/>
            </p:cNvCxnSpPr>
            <p:nvPr/>
          </p:nvCxnSpPr>
          <p:spPr>
            <a:xfrm>
              <a:off x="7038921" y="4924524"/>
              <a:ext cx="138161" cy="1517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2C6D51D3-A13D-C097-10FE-53C3D2415351}"/>
                </a:ext>
              </a:extLst>
            </p:cNvPr>
            <p:cNvCxnSpPr>
              <a:cxnSpLocks/>
              <a:stCxn id="107" idx="7"/>
              <a:endCxn id="110" idx="3"/>
            </p:cNvCxnSpPr>
            <p:nvPr/>
          </p:nvCxnSpPr>
          <p:spPr>
            <a:xfrm flipH="1">
              <a:off x="6765257" y="4924524"/>
              <a:ext cx="130289" cy="1517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0" name="Oval 109">
              <a:extLst>
                <a:ext uri="{FF2B5EF4-FFF2-40B4-BE49-F238E27FC236}">
                  <a16:creationId xmlns:a16="http://schemas.microsoft.com/office/drawing/2014/main" id="{5B0B4C25-BC7C-39C7-17B5-0EA2539455B2}"/>
                </a:ext>
              </a:extLst>
            </p:cNvPr>
            <p:cNvSpPr/>
            <p:nvPr/>
          </p:nvSpPr>
          <p:spPr>
            <a:xfrm rot="16200000" flipH="1">
              <a:off x="6595552" y="5044232"/>
              <a:ext cx="196034" cy="20276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1" name="Oval 110">
              <a:extLst>
                <a:ext uri="{FF2B5EF4-FFF2-40B4-BE49-F238E27FC236}">
                  <a16:creationId xmlns:a16="http://schemas.microsoft.com/office/drawing/2014/main" id="{77C1A4DA-660C-C91B-EB49-1F72BBB6A84B}"/>
                </a:ext>
              </a:extLst>
            </p:cNvPr>
            <p:cNvSpPr/>
            <p:nvPr/>
          </p:nvSpPr>
          <p:spPr>
            <a:xfrm rot="16200000" flipH="1">
              <a:off x="7150752" y="5044232"/>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4" name="Oval 113">
              <a:extLst>
                <a:ext uri="{FF2B5EF4-FFF2-40B4-BE49-F238E27FC236}">
                  <a16:creationId xmlns:a16="http://schemas.microsoft.com/office/drawing/2014/main" id="{CF94CFD5-A641-E6A2-7A50-BC4774172706}"/>
                </a:ext>
              </a:extLst>
            </p:cNvPr>
            <p:cNvSpPr/>
            <p:nvPr/>
          </p:nvSpPr>
          <p:spPr>
            <a:xfrm rot="16200000" flipH="1">
              <a:off x="6717066" y="5376889"/>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5" name="Oval 114">
              <a:extLst>
                <a:ext uri="{FF2B5EF4-FFF2-40B4-BE49-F238E27FC236}">
                  <a16:creationId xmlns:a16="http://schemas.microsoft.com/office/drawing/2014/main" id="{9ABE5F3B-6D8F-E3E3-4E62-7DFE68129FCF}"/>
                </a:ext>
              </a:extLst>
            </p:cNvPr>
            <p:cNvSpPr/>
            <p:nvPr/>
          </p:nvSpPr>
          <p:spPr>
            <a:xfrm rot="16200000" flipH="1">
              <a:off x="7028308" y="5352215"/>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6" name="Oval 115">
              <a:extLst>
                <a:ext uri="{FF2B5EF4-FFF2-40B4-BE49-F238E27FC236}">
                  <a16:creationId xmlns:a16="http://schemas.microsoft.com/office/drawing/2014/main" id="{A2974E93-81EF-988A-86FE-725272C744E3}"/>
                </a:ext>
              </a:extLst>
            </p:cNvPr>
            <p:cNvSpPr/>
            <p:nvPr/>
          </p:nvSpPr>
          <p:spPr>
            <a:xfrm rot="16200000" flipH="1">
              <a:off x="7407729" y="5358662"/>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117" name="Straight Connector 116">
              <a:extLst>
                <a:ext uri="{FF2B5EF4-FFF2-40B4-BE49-F238E27FC236}">
                  <a16:creationId xmlns:a16="http://schemas.microsoft.com/office/drawing/2014/main" id="{3D4E6189-53CF-51B5-7358-E1D2AD0B5EE0}"/>
                </a:ext>
              </a:extLst>
            </p:cNvPr>
            <p:cNvCxnSpPr>
              <a:cxnSpLocks/>
              <a:stCxn id="110" idx="7"/>
              <a:endCxn id="125" idx="3"/>
            </p:cNvCxnSpPr>
            <p:nvPr/>
          </p:nvCxnSpPr>
          <p:spPr>
            <a:xfrm flipH="1">
              <a:off x="6491533" y="5214922"/>
              <a:ext cx="130349" cy="1758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6D12F349-4441-241E-50CB-6DDF67D3700A}"/>
                </a:ext>
              </a:extLst>
            </p:cNvPr>
            <p:cNvCxnSpPr>
              <a:cxnSpLocks/>
              <a:stCxn id="124" idx="5"/>
              <a:endCxn id="114" idx="2"/>
            </p:cNvCxnSpPr>
            <p:nvPr/>
          </p:nvCxnSpPr>
          <p:spPr>
            <a:xfrm>
              <a:off x="6765259" y="5212318"/>
              <a:ext cx="49825" cy="16793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5CDA223D-3718-7122-A799-799D52F56F30}"/>
                </a:ext>
              </a:extLst>
            </p:cNvPr>
            <p:cNvCxnSpPr>
              <a:cxnSpLocks/>
              <a:endCxn id="115" idx="2"/>
            </p:cNvCxnSpPr>
            <p:nvPr/>
          </p:nvCxnSpPr>
          <p:spPr>
            <a:xfrm flipH="1">
              <a:off x="7126326" y="5206331"/>
              <a:ext cx="58888" cy="14924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4D0F770-2C50-BA22-6AFE-9BDDA8E64215}"/>
                </a:ext>
              </a:extLst>
            </p:cNvPr>
            <p:cNvCxnSpPr>
              <a:cxnSpLocks/>
              <a:stCxn id="111" idx="5"/>
              <a:endCxn id="116" idx="1"/>
            </p:cNvCxnSpPr>
            <p:nvPr/>
          </p:nvCxnSpPr>
          <p:spPr>
            <a:xfrm>
              <a:off x="7320457" y="5214922"/>
              <a:ext cx="113602" cy="1758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3" name="Oval 122">
              <a:extLst>
                <a:ext uri="{FF2B5EF4-FFF2-40B4-BE49-F238E27FC236}">
                  <a16:creationId xmlns:a16="http://schemas.microsoft.com/office/drawing/2014/main" id="{2F85F0A7-63F9-360E-1458-9D8DA4E022CC}"/>
                </a:ext>
              </a:extLst>
            </p:cNvPr>
            <p:cNvSpPr/>
            <p:nvPr/>
          </p:nvSpPr>
          <p:spPr>
            <a:xfrm rot="16200000" flipH="1">
              <a:off x="6869218" y="4751230"/>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a:extLst>
                <a:ext uri="{FF2B5EF4-FFF2-40B4-BE49-F238E27FC236}">
                  <a16:creationId xmlns:a16="http://schemas.microsoft.com/office/drawing/2014/main" id="{F7381985-F1FA-B6A5-A64C-82D7F6BB75EF}"/>
                </a:ext>
              </a:extLst>
            </p:cNvPr>
            <p:cNvSpPr/>
            <p:nvPr/>
          </p:nvSpPr>
          <p:spPr>
            <a:xfrm rot="16200000" flipH="1">
              <a:off x="6595554" y="5041628"/>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a:extLst>
                <a:ext uri="{FF2B5EF4-FFF2-40B4-BE49-F238E27FC236}">
                  <a16:creationId xmlns:a16="http://schemas.microsoft.com/office/drawing/2014/main" id="{B8AC626D-921B-8D5E-A200-F60D679359A9}"/>
                </a:ext>
              </a:extLst>
            </p:cNvPr>
            <p:cNvSpPr/>
            <p:nvPr/>
          </p:nvSpPr>
          <p:spPr>
            <a:xfrm rot="16200000" flipH="1">
              <a:off x="6321828" y="5358662"/>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60" name="Group 2059">
            <a:extLst>
              <a:ext uri="{FF2B5EF4-FFF2-40B4-BE49-F238E27FC236}">
                <a16:creationId xmlns:a16="http://schemas.microsoft.com/office/drawing/2014/main" id="{AFD94F93-6306-5A24-CC6B-8E2A93BD53E4}"/>
              </a:ext>
            </a:extLst>
          </p:cNvPr>
          <p:cNvGrpSpPr/>
          <p:nvPr/>
        </p:nvGrpSpPr>
        <p:grpSpPr>
          <a:xfrm>
            <a:off x="3028401" y="3822968"/>
            <a:ext cx="2219638" cy="1831366"/>
            <a:chOff x="3300248" y="4292356"/>
            <a:chExt cx="2219638" cy="1831366"/>
          </a:xfrm>
        </p:grpSpPr>
        <p:sp>
          <p:nvSpPr>
            <p:cNvPr id="183" name="Rectangle: Rounded Corners 182">
              <a:extLst>
                <a:ext uri="{FF2B5EF4-FFF2-40B4-BE49-F238E27FC236}">
                  <a16:creationId xmlns:a16="http://schemas.microsoft.com/office/drawing/2014/main" id="{05B236E9-1AA2-EB08-B35F-ABF78EFCC9B6}"/>
                </a:ext>
              </a:extLst>
            </p:cNvPr>
            <p:cNvSpPr/>
            <p:nvPr/>
          </p:nvSpPr>
          <p:spPr>
            <a:xfrm>
              <a:off x="3352480" y="4672648"/>
              <a:ext cx="2098446" cy="1451074"/>
            </a:xfrm>
            <a:prstGeom prst="roundRect">
              <a:avLst>
                <a:gd name="adj" fmla="val 2252"/>
              </a:avLst>
            </a:prstGeom>
            <a:solidFill>
              <a:srgbClr val="01204C"/>
            </a:solidFill>
            <a:ln w="38100">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TextBox 9">
              <a:extLst>
                <a:ext uri="{FF2B5EF4-FFF2-40B4-BE49-F238E27FC236}">
                  <a16:creationId xmlns:a16="http://schemas.microsoft.com/office/drawing/2014/main" id="{FD87B1D6-6AA1-B9E3-B6CA-72B37F14DF6A}"/>
                </a:ext>
              </a:extLst>
            </p:cNvPr>
            <p:cNvSpPr txBox="1"/>
            <p:nvPr/>
          </p:nvSpPr>
          <p:spPr>
            <a:xfrm>
              <a:off x="3467879" y="4292356"/>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Present Results</a:t>
              </a:r>
            </a:p>
          </p:txBody>
        </p:sp>
        <p:sp>
          <p:nvSpPr>
            <p:cNvPr id="185" name="TextBox 184">
              <a:extLst>
                <a:ext uri="{FF2B5EF4-FFF2-40B4-BE49-F238E27FC236}">
                  <a16:creationId xmlns:a16="http://schemas.microsoft.com/office/drawing/2014/main" id="{8091499E-D770-BA3A-20EF-12E59A84CEC8}"/>
                </a:ext>
              </a:extLst>
            </p:cNvPr>
            <p:cNvSpPr txBox="1"/>
            <p:nvPr/>
          </p:nvSpPr>
          <p:spPr>
            <a:xfrm>
              <a:off x="3300248" y="5726511"/>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Output to UI</a:t>
              </a:r>
            </a:p>
          </p:txBody>
        </p:sp>
        <p:grpSp>
          <p:nvGrpSpPr>
            <p:cNvPr id="2057" name="Group 2056">
              <a:extLst>
                <a:ext uri="{FF2B5EF4-FFF2-40B4-BE49-F238E27FC236}">
                  <a16:creationId xmlns:a16="http://schemas.microsoft.com/office/drawing/2014/main" id="{FF1EAE59-10F7-8402-A450-FE7DD35F4B79}"/>
                </a:ext>
              </a:extLst>
            </p:cNvPr>
            <p:cNvGrpSpPr/>
            <p:nvPr/>
          </p:nvGrpSpPr>
          <p:grpSpPr>
            <a:xfrm>
              <a:off x="3727632" y="4796737"/>
              <a:ext cx="1249298" cy="929774"/>
              <a:chOff x="7080013" y="4310015"/>
              <a:chExt cx="1249298" cy="929774"/>
            </a:xfrm>
          </p:grpSpPr>
          <p:pic>
            <p:nvPicPr>
              <p:cNvPr id="2058" name="Picture 2057" descr="A black background with a black square&#10;&#10;AI-generated content may be incorrect.">
                <a:extLst>
                  <a:ext uri="{FF2B5EF4-FFF2-40B4-BE49-F238E27FC236}">
                    <a16:creationId xmlns:a16="http://schemas.microsoft.com/office/drawing/2014/main" id="{5916AEAE-FC2D-6F54-B17B-53706D940941}"/>
                  </a:ext>
                </a:extLst>
              </p:cNvPr>
              <p:cNvPicPr>
                <a:picLocks noChangeAspect="1"/>
              </p:cNvPicPr>
              <p:nvPr/>
            </p:nvPicPr>
            <p:blipFill>
              <a:blip r:embed="rId13">
                <a:biLevel thresh="25000"/>
                <a:extLst>
                  <a:ext uri="{BEBA8EAE-BF5A-486C-A8C5-ECC9F3942E4B}">
                    <a14:imgProps xmlns:a14="http://schemas.microsoft.com/office/drawing/2010/main">
                      <a14:imgLayer r:embed="rId14">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7798797" y="4709275"/>
                <a:ext cx="530514" cy="530514"/>
              </a:xfrm>
              <a:prstGeom prst="rect">
                <a:avLst/>
              </a:prstGeom>
            </p:spPr>
          </p:pic>
          <p:pic>
            <p:nvPicPr>
              <p:cNvPr id="2059" name="Picture 2058" descr="A black background with a black square&#10;&#10;AI-generated content may be incorrect.">
                <a:extLst>
                  <a:ext uri="{FF2B5EF4-FFF2-40B4-BE49-F238E27FC236}">
                    <a16:creationId xmlns:a16="http://schemas.microsoft.com/office/drawing/2014/main" id="{0C2CD8AE-DF4A-EE9C-6777-EE780030AB19}"/>
                  </a:ext>
                </a:extLst>
              </p:cNvPr>
              <p:cNvPicPr>
                <a:picLocks noChangeAspect="1"/>
              </p:cNvPicPr>
              <p:nvPr/>
            </p:nvPicPr>
            <p:blipFill>
              <a:blip r:embed="rId15">
                <a:extLst>
                  <a:ext uri="{BEBA8EAE-BF5A-486C-A8C5-ECC9F3942E4B}">
                    <a14:imgProps xmlns:a14="http://schemas.microsoft.com/office/drawing/2010/main">
                      <a14:imgLayer r:embed="rId16">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080013" y="4310015"/>
                <a:ext cx="664517" cy="664517"/>
              </a:xfrm>
              <a:prstGeom prst="rect">
                <a:avLst/>
              </a:prstGeom>
            </p:spPr>
          </p:pic>
        </p:grpSp>
      </p:grpSp>
      <p:sp>
        <p:nvSpPr>
          <p:cNvPr id="2073" name="Arrow: Down 2072">
            <a:extLst>
              <a:ext uri="{FF2B5EF4-FFF2-40B4-BE49-F238E27FC236}">
                <a16:creationId xmlns:a16="http://schemas.microsoft.com/office/drawing/2014/main" id="{85A7E53D-4303-F0D1-7A08-A73A8E429140}"/>
              </a:ext>
            </a:extLst>
          </p:cNvPr>
          <p:cNvSpPr/>
          <p:nvPr/>
        </p:nvSpPr>
        <p:spPr>
          <a:xfrm rot="16200000">
            <a:off x="5169945" y="252599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74" name="Arrow: Down 2073">
            <a:extLst>
              <a:ext uri="{FF2B5EF4-FFF2-40B4-BE49-F238E27FC236}">
                <a16:creationId xmlns:a16="http://schemas.microsoft.com/office/drawing/2014/main" id="{F648E6A6-13BF-BC12-5B44-2A98AEE1216C}"/>
              </a:ext>
            </a:extLst>
          </p:cNvPr>
          <p:cNvSpPr/>
          <p:nvPr/>
        </p:nvSpPr>
        <p:spPr>
          <a:xfrm rot="16200000">
            <a:off x="7854929" y="252599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1" name="Arrow: Down 2080">
            <a:extLst>
              <a:ext uri="{FF2B5EF4-FFF2-40B4-BE49-F238E27FC236}">
                <a16:creationId xmlns:a16="http://schemas.microsoft.com/office/drawing/2014/main" id="{9BCB28B0-537F-0E74-CB7D-165ECB1AF19E}"/>
              </a:ext>
            </a:extLst>
          </p:cNvPr>
          <p:cNvSpPr/>
          <p:nvPr/>
        </p:nvSpPr>
        <p:spPr>
          <a:xfrm rot="16200000">
            <a:off x="2322423" y="2366987"/>
            <a:ext cx="634113" cy="880949"/>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2" name="Arrow: Down 2081">
            <a:extLst>
              <a:ext uri="{FF2B5EF4-FFF2-40B4-BE49-F238E27FC236}">
                <a16:creationId xmlns:a16="http://schemas.microsoft.com/office/drawing/2014/main" id="{530EECA2-2ABB-8657-146E-4BFA640577FD}"/>
              </a:ext>
            </a:extLst>
          </p:cNvPr>
          <p:cNvSpPr/>
          <p:nvPr/>
        </p:nvSpPr>
        <p:spPr>
          <a:xfrm rot="5400000">
            <a:off x="2322422" y="3924084"/>
            <a:ext cx="634113" cy="880950"/>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4" name="Rectangle 2083">
            <a:extLst>
              <a:ext uri="{FF2B5EF4-FFF2-40B4-BE49-F238E27FC236}">
                <a16:creationId xmlns:a16="http://schemas.microsoft.com/office/drawing/2014/main" id="{AC8C061F-5B74-0C83-634F-89C2E17DB1D9}"/>
              </a:ext>
            </a:extLst>
          </p:cNvPr>
          <p:cNvSpPr/>
          <p:nvPr/>
        </p:nvSpPr>
        <p:spPr>
          <a:xfrm>
            <a:off x="10581891" y="2702843"/>
            <a:ext cx="569128" cy="198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7" name="Arrow: Down 2086">
            <a:extLst>
              <a:ext uri="{FF2B5EF4-FFF2-40B4-BE49-F238E27FC236}">
                <a16:creationId xmlns:a16="http://schemas.microsoft.com/office/drawing/2014/main" id="{F5717A78-D1FF-D695-B885-E2D2EBD4978D}"/>
              </a:ext>
            </a:extLst>
          </p:cNvPr>
          <p:cNvSpPr/>
          <p:nvPr/>
        </p:nvSpPr>
        <p:spPr>
          <a:xfrm rot="5400000">
            <a:off x="5148451" y="4710395"/>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8" name="Arrow: Down 2087">
            <a:extLst>
              <a:ext uri="{FF2B5EF4-FFF2-40B4-BE49-F238E27FC236}">
                <a16:creationId xmlns:a16="http://schemas.microsoft.com/office/drawing/2014/main" id="{CC7D6E9D-8EF6-6C49-7F9C-65F106D93AFB}"/>
              </a:ext>
            </a:extLst>
          </p:cNvPr>
          <p:cNvSpPr/>
          <p:nvPr/>
        </p:nvSpPr>
        <p:spPr>
          <a:xfrm rot="5400000">
            <a:off x="7821553" y="471720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9">
            <a:extLst>
              <a:ext uri="{FF2B5EF4-FFF2-40B4-BE49-F238E27FC236}">
                <a16:creationId xmlns:a16="http://schemas.microsoft.com/office/drawing/2014/main" id="{4240D3D7-F91A-7783-BA42-F39761CCADC4}"/>
              </a:ext>
            </a:extLst>
          </p:cNvPr>
          <p:cNvSpPr txBox="1"/>
          <p:nvPr/>
        </p:nvSpPr>
        <p:spPr>
          <a:xfrm>
            <a:off x="416795" y="4919315"/>
            <a:ext cx="215700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0504D"/>
                </a:solidFill>
                <a:effectLst/>
                <a:uLnTx/>
                <a:uFillTx/>
                <a:latin typeface="Outfit" pitchFamily="2" charset="0"/>
                <a:ea typeface="Montserrat Bold"/>
                <a:cs typeface="Montserrat Bold"/>
                <a:sym typeface="Montserrat Bold"/>
              </a:rPr>
              <a:t>User Interface (UI)</a:t>
            </a:r>
          </a:p>
        </p:txBody>
      </p:sp>
      <p:sp>
        <p:nvSpPr>
          <p:cNvPr id="3" name="TextBox 9">
            <a:extLst>
              <a:ext uri="{FF2B5EF4-FFF2-40B4-BE49-F238E27FC236}">
                <a16:creationId xmlns:a16="http://schemas.microsoft.com/office/drawing/2014/main" id="{C7B0A936-56D3-4F1E-5C29-91D7420CCE51}"/>
              </a:ext>
            </a:extLst>
          </p:cNvPr>
          <p:cNvSpPr txBox="1"/>
          <p:nvPr/>
        </p:nvSpPr>
        <p:spPr>
          <a:xfrm>
            <a:off x="530675" y="5215416"/>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8064A2"/>
                </a:solidFill>
                <a:effectLst/>
                <a:uLnTx/>
                <a:uFillTx/>
                <a:latin typeface="Outfit" pitchFamily="2" charset="0"/>
                <a:ea typeface="Montserrat Bold"/>
                <a:cs typeface="Montserrat Bold"/>
                <a:sym typeface="Montserrat Bold"/>
              </a:rPr>
              <a:t>Identify Face</a:t>
            </a:r>
          </a:p>
        </p:txBody>
      </p:sp>
      <p:sp>
        <p:nvSpPr>
          <p:cNvPr id="4" name="TextBox 9">
            <a:extLst>
              <a:ext uri="{FF2B5EF4-FFF2-40B4-BE49-F238E27FC236}">
                <a16:creationId xmlns:a16="http://schemas.microsoft.com/office/drawing/2014/main" id="{300233BC-102C-65C9-D99C-45BE2FEA5B90}"/>
              </a:ext>
            </a:extLst>
          </p:cNvPr>
          <p:cNvSpPr txBox="1"/>
          <p:nvPr/>
        </p:nvSpPr>
        <p:spPr>
          <a:xfrm>
            <a:off x="350247" y="5511517"/>
            <a:ext cx="2290100"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9BBB59"/>
                </a:solidFill>
                <a:effectLst/>
                <a:uLnTx/>
                <a:uFillTx/>
                <a:latin typeface="Outfit" pitchFamily="2" charset="0"/>
                <a:ea typeface="Montserrat Bold"/>
                <a:cs typeface="Montserrat Bold"/>
                <a:sym typeface="Montserrat Bold"/>
              </a:rPr>
              <a:t>Feature Extraction</a:t>
            </a:r>
          </a:p>
        </p:txBody>
      </p:sp>
      <p:sp>
        <p:nvSpPr>
          <p:cNvPr id="5" name="TextBox 9">
            <a:extLst>
              <a:ext uri="{FF2B5EF4-FFF2-40B4-BE49-F238E27FC236}">
                <a16:creationId xmlns:a16="http://schemas.microsoft.com/office/drawing/2014/main" id="{45985C1B-9D5F-2BB7-6912-E591577E5368}"/>
              </a:ext>
            </a:extLst>
          </p:cNvPr>
          <p:cNvSpPr txBox="1"/>
          <p:nvPr/>
        </p:nvSpPr>
        <p:spPr>
          <a:xfrm>
            <a:off x="530675" y="5807617"/>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F81BD"/>
                </a:solidFill>
                <a:effectLst/>
                <a:uLnTx/>
                <a:uFillTx/>
                <a:latin typeface="Outfit" pitchFamily="2" charset="0"/>
                <a:ea typeface="Montserrat Bold"/>
                <a:cs typeface="Montserrat Bold"/>
                <a:sym typeface="Montserrat Bold"/>
              </a:rPr>
              <a:t>Classification</a:t>
            </a:r>
          </a:p>
        </p:txBody>
      </p:sp>
      <p:grpSp>
        <p:nvGrpSpPr>
          <p:cNvPr id="6" name="Group 5">
            <a:extLst>
              <a:ext uri="{FF2B5EF4-FFF2-40B4-BE49-F238E27FC236}">
                <a16:creationId xmlns:a16="http://schemas.microsoft.com/office/drawing/2014/main" id="{F896256A-25A3-1BAC-76EE-3A6984DDDF15}"/>
              </a:ext>
            </a:extLst>
          </p:cNvPr>
          <p:cNvGrpSpPr/>
          <p:nvPr/>
        </p:nvGrpSpPr>
        <p:grpSpPr>
          <a:xfrm>
            <a:off x="383905" y="1952434"/>
            <a:ext cx="1727201" cy="2466351"/>
            <a:chOff x="4136" y="2644744"/>
            <a:chExt cx="1727201" cy="2466351"/>
          </a:xfrm>
        </p:grpSpPr>
        <p:grpSp>
          <p:nvGrpSpPr>
            <p:cNvPr id="7" name="Group 6">
              <a:extLst>
                <a:ext uri="{FF2B5EF4-FFF2-40B4-BE49-F238E27FC236}">
                  <a16:creationId xmlns:a16="http://schemas.microsoft.com/office/drawing/2014/main" id="{0D95E351-23C2-4009-17ED-339F741239F8}"/>
                </a:ext>
              </a:extLst>
            </p:cNvPr>
            <p:cNvGrpSpPr/>
            <p:nvPr/>
          </p:nvGrpSpPr>
          <p:grpSpPr>
            <a:xfrm>
              <a:off x="880872" y="3860572"/>
              <a:ext cx="676224" cy="1250523"/>
              <a:chOff x="1640794" y="4289215"/>
              <a:chExt cx="784733" cy="1451184"/>
            </a:xfrm>
          </p:grpSpPr>
          <p:sp>
            <p:nvSpPr>
              <p:cNvPr id="10" name="Oval 9">
                <a:extLst>
                  <a:ext uri="{FF2B5EF4-FFF2-40B4-BE49-F238E27FC236}">
                    <a16:creationId xmlns:a16="http://schemas.microsoft.com/office/drawing/2014/main" id="{D3E9B886-7A1B-7598-8DF9-406D41F41255}"/>
                  </a:ext>
                </a:extLst>
              </p:cNvPr>
              <p:cNvSpPr/>
              <p:nvPr/>
            </p:nvSpPr>
            <p:spPr>
              <a:xfrm>
                <a:off x="1736207" y="4289215"/>
                <a:ext cx="593909" cy="593908"/>
              </a:xfrm>
              <a:prstGeom prst="ellipse">
                <a:avLst/>
              </a:prstGeom>
              <a:solidFill>
                <a:schemeClr val="bg1"/>
              </a:solidFill>
              <a:ln>
                <a:solidFill>
                  <a:srgbClr val="0120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Delay 11">
                <a:extLst>
                  <a:ext uri="{FF2B5EF4-FFF2-40B4-BE49-F238E27FC236}">
                    <a16:creationId xmlns:a16="http://schemas.microsoft.com/office/drawing/2014/main" id="{7E85585F-4D53-3D7A-2958-2F3E964DE6AD}"/>
                  </a:ext>
                </a:extLst>
              </p:cNvPr>
              <p:cNvSpPr/>
              <p:nvPr/>
            </p:nvSpPr>
            <p:spPr>
              <a:xfrm rot="16200000">
                <a:off x="1629734" y="4944606"/>
                <a:ext cx="806853" cy="784733"/>
              </a:xfrm>
              <a:prstGeom prst="flowChartDelay">
                <a:avLst/>
              </a:prstGeom>
              <a:solidFill>
                <a:schemeClr val="bg1"/>
              </a:solidFill>
              <a:ln>
                <a:solidFill>
                  <a:srgbClr val="0120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Thought Bubble: Cloud 7">
              <a:extLst>
                <a:ext uri="{FF2B5EF4-FFF2-40B4-BE49-F238E27FC236}">
                  <a16:creationId xmlns:a16="http://schemas.microsoft.com/office/drawing/2014/main" id="{6D8E3421-2E2D-1F67-99EA-3225ACA38E74}"/>
                </a:ext>
              </a:extLst>
            </p:cNvPr>
            <p:cNvSpPr/>
            <p:nvPr/>
          </p:nvSpPr>
          <p:spPr>
            <a:xfrm>
              <a:off x="4136" y="2644744"/>
              <a:ext cx="1727201" cy="814022"/>
            </a:xfrm>
            <a:prstGeom prst="cloudCallout">
              <a:avLst>
                <a:gd name="adj1" fmla="val 2535"/>
                <a:gd name="adj2" fmla="val 106666"/>
              </a:avLst>
            </a:prstGeom>
            <a:solidFill>
              <a:srgbClr val="01204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9" name="TextBox 9">
              <a:extLst>
                <a:ext uri="{FF2B5EF4-FFF2-40B4-BE49-F238E27FC236}">
                  <a16:creationId xmlns:a16="http://schemas.microsoft.com/office/drawing/2014/main" id="{7861E4C2-CDC2-8739-ECE1-436461D83ADC}"/>
                </a:ext>
              </a:extLst>
            </p:cNvPr>
            <p:cNvSpPr txBox="1"/>
            <p:nvPr/>
          </p:nvSpPr>
          <p:spPr>
            <a:xfrm>
              <a:off x="399194" y="2824568"/>
              <a:ext cx="963356" cy="41024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Is this image real?</a:t>
              </a:r>
            </a:p>
          </p:txBody>
        </p:sp>
      </p:grpSp>
      <p:sp>
        <p:nvSpPr>
          <p:cNvPr id="2083" name="Arrow: Bent-Up 2082">
            <a:extLst>
              <a:ext uri="{FF2B5EF4-FFF2-40B4-BE49-F238E27FC236}">
                <a16:creationId xmlns:a16="http://schemas.microsoft.com/office/drawing/2014/main" id="{58EFECC2-C205-B524-2014-3C769B41BFFD}"/>
              </a:ext>
            </a:extLst>
          </p:cNvPr>
          <p:cNvSpPr/>
          <p:nvPr/>
        </p:nvSpPr>
        <p:spPr>
          <a:xfrm rot="16200000" flipH="1">
            <a:off x="9619481" y="3650460"/>
            <a:ext cx="2421879" cy="618247"/>
          </a:xfrm>
          <a:prstGeom prst="bentUpArrow">
            <a:avLst>
              <a:gd name="adj1" fmla="val 18904"/>
              <a:gd name="adj2" fmla="val 41547"/>
              <a:gd name="adj3"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C3A6C05F-6E04-72F2-E5A3-600EC307CF45}"/>
              </a:ext>
            </a:extLst>
          </p:cNvPr>
          <p:cNvGrpSpPr/>
          <p:nvPr/>
        </p:nvGrpSpPr>
        <p:grpSpPr>
          <a:xfrm>
            <a:off x="5646654" y="3764567"/>
            <a:ext cx="4960338" cy="1913388"/>
            <a:chOff x="5646654" y="3764567"/>
            <a:chExt cx="4960338" cy="1913388"/>
          </a:xfrm>
          <a:solidFill>
            <a:srgbClr val="7F6B6B"/>
          </a:solidFill>
        </p:grpSpPr>
        <p:grpSp>
          <p:nvGrpSpPr>
            <p:cNvPr id="18" name="Group 17">
              <a:extLst>
                <a:ext uri="{FF2B5EF4-FFF2-40B4-BE49-F238E27FC236}">
                  <a16:creationId xmlns:a16="http://schemas.microsoft.com/office/drawing/2014/main" id="{3F556AB6-8A64-B8C5-B3BC-4B9CB29829AE}"/>
                </a:ext>
              </a:extLst>
            </p:cNvPr>
            <p:cNvGrpSpPr/>
            <p:nvPr/>
          </p:nvGrpSpPr>
          <p:grpSpPr>
            <a:xfrm>
              <a:off x="5646654" y="3764567"/>
              <a:ext cx="4960338" cy="1913388"/>
              <a:chOff x="5646654" y="3764567"/>
              <a:chExt cx="4960338" cy="1913388"/>
            </a:xfrm>
            <a:grpFill/>
          </p:grpSpPr>
          <p:sp>
            <p:nvSpPr>
              <p:cNvPr id="14" name="Rectangle: Rounded Corners 13">
                <a:extLst>
                  <a:ext uri="{FF2B5EF4-FFF2-40B4-BE49-F238E27FC236}">
                    <a16:creationId xmlns:a16="http://schemas.microsoft.com/office/drawing/2014/main" id="{AB56FD2D-D92E-6AF6-D7DE-DDFB03EA4677}"/>
                  </a:ext>
                </a:extLst>
              </p:cNvPr>
              <p:cNvSpPr/>
              <p:nvPr/>
            </p:nvSpPr>
            <p:spPr>
              <a:xfrm>
                <a:off x="5646654" y="3764567"/>
                <a:ext cx="4960338" cy="1913388"/>
              </a:xfrm>
              <a:prstGeom prst="roundRect">
                <a:avLst>
                  <a:gd name="adj" fmla="val 6142"/>
                </a:avLst>
              </a:prstGeom>
              <a:grp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descr="A black background with a smiling face&#10;&#10;AI-generated content may be incorrect.">
                <a:extLst>
                  <a:ext uri="{FF2B5EF4-FFF2-40B4-BE49-F238E27FC236}">
                    <a16:creationId xmlns:a16="http://schemas.microsoft.com/office/drawing/2014/main" id="{D1A94079-7203-176C-EEDD-4FFF15D54D33}"/>
                  </a:ext>
                </a:extLst>
              </p:cNvPr>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tretch>
                <a:fillRect/>
              </a:stretch>
            </p:blipFill>
            <p:spPr>
              <a:xfrm>
                <a:off x="5823627" y="3935957"/>
                <a:ext cx="1379772" cy="1379772"/>
              </a:xfrm>
              <a:prstGeom prst="rect">
                <a:avLst/>
              </a:prstGeom>
              <a:grpFill/>
              <a:ln>
                <a:solidFill>
                  <a:srgbClr val="7F6B6B"/>
                </a:solidFill>
              </a:ln>
            </p:spPr>
          </p:pic>
          <p:sp>
            <p:nvSpPr>
              <p:cNvPr id="17" name="TextBox 9">
                <a:extLst>
                  <a:ext uri="{FF2B5EF4-FFF2-40B4-BE49-F238E27FC236}">
                    <a16:creationId xmlns:a16="http://schemas.microsoft.com/office/drawing/2014/main" id="{06165B20-79AB-73CB-5099-7CDE2C31E32D}"/>
                  </a:ext>
                </a:extLst>
              </p:cNvPr>
              <p:cNvSpPr txBox="1"/>
              <p:nvPr/>
            </p:nvSpPr>
            <p:spPr>
              <a:xfrm>
                <a:off x="7415407" y="4573450"/>
                <a:ext cx="2838760" cy="287323"/>
              </a:xfrm>
              <a:prstGeom prst="rect">
                <a:avLst/>
              </a:prstGeom>
              <a:grpFill/>
              <a:ln>
                <a:solidFill>
                  <a:srgbClr val="7F6B6B"/>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Develop Detection Model</a:t>
                </a:r>
              </a:p>
            </p:txBody>
          </p:sp>
          <p:sp>
            <p:nvSpPr>
              <p:cNvPr id="13" name="TextBox 9">
                <a:extLst>
                  <a:ext uri="{FF2B5EF4-FFF2-40B4-BE49-F238E27FC236}">
                    <a16:creationId xmlns:a16="http://schemas.microsoft.com/office/drawing/2014/main" id="{51C35FE3-B0D3-318B-13B7-25001877BCF3}"/>
                  </a:ext>
                </a:extLst>
              </p:cNvPr>
              <p:cNvSpPr txBox="1"/>
              <p:nvPr/>
            </p:nvSpPr>
            <p:spPr>
              <a:xfrm>
                <a:off x="7220070" y="4919878"/>
                <a:ext cx="3349273" cy="287323"/>
              </a:xfrm>
              <a:prstGeom prst="rect">
                <a:avLst/>
              </a:prstGeom>
              <a:grpFill/>
              <a:ln>
                <a:solidFill>
                  <a:srgbClr val="7F6B6B"/>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Our three solutions lie here</a:t>
                </a:r>
              </a:p>
            </p:txBody>
          </p:sp>
        </p:grpSp>
        <p:sp>
          <p:nvSpPr>
            <p:cNvPr id="22" name="TextBox 9">
              <a:extLst>
                <a:ext uri="{FF2B5EF4-FFF2-40B4-BE49-F238E27FC236}">
                  <a16:creationId xmlns:a16="http://schemas.microsoft.com/office/drawing/2014/main" id="{D3E9C190-0176-DDD5-CE73-3ABB30EA1CCA}"/>
                </a:ext>
              </a:extLst>
            </p:cNvPr>
            <p:cNvSpPr txBox="1"/>
            <p:nvPr/>
          </p:nvSpPr>
          <p:spPr>
            <a:xfrm>
              <a:off x="7411756" y="4253168"/>
              <a:ext cx="2838760" cy="287323"/>
            </a:xfrm>
            <a:prstGeom prst="rect">
              <a:avLst/>
            </a:prstGeom>
            <a:grpFill/>
            <a:ln>
              <a:solidFill>
                <a:srgbClr val="7F6B6B"/>
              </a:solidFill>
            </a:ln>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This Semester:</a:t>
              </a:r>
            </a:p>
          </p:txBody>
        </p:sp>
      </p:grpSp>
      <p:grpSp>
        <p:nvGrpSpPr>
          <p:cNvPr id="33" name="Group 32">
            <a:extLst>
              <a:ext uri="{FF2B5EF4-FFF2-40B4-BE49-F238E27FC236}">
                <a16:creationId xmlns:a16="http://schemas.microsoft.com/office/drawing/2014/main" id="{6F3CFD0F-D4AD-3934-0371-9CFEF3269787}"/>
              </a:ext>
            </a:extLst>
          </p:cNvPr>
          <p:cNvGrpSpPr/>
          <p:nvPr/>
        </p:nvGrpSpPr>
        <p:grpSpPr>
          <a:xfrm>
            <a:off x="685799" y="-6375288"/>
            <a:ext cx="11034327" cy="2154436"/>
            <a:chOff x="685799" y="554954"/>
            <a:chExt cx="11034327" cy="2154436"/>
          </a:xfrm>
        </p:grpSpPr>
        <p:sp>
          <p:nvSpPr>
            <p:cNvPr id="35" name="TextBox 16">
              <a:extLst>
                <a:ext uri="{FF2B5EF4-FFF2-40B4-BE49-F238E27FC236}">
                  <a16:creationId xmlns:a16="http://schemas.microsoft.com/office/drawing/2014/main" id="{C1B2ACB7-C20D-3BA1-45C9-A01CCD1647F7}"/>
                </a:ext>
              </a:extLst>
            </p:cNvPr>
            <p:cNvSpPr txBox="1"/>
            <p:nvPr/>
          </p:nvSpPr>
          <p:spPr>
            <a:xfrm>
              <a:off x="685799" y="55495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Problem Statement</a:t>
              </a:r>
            </a:p>
          </p:txBody>
        </p:sp>
        <p:sp>
          <p:nvSpPr>
            <p:cNvPr id="36" name="TextBox 9">
              <a:extLst>
                <a:ext uri="{FF2B5EF4-FFF2-40B4-BE49-F238E27FC236}">
                  <a16:creationId xmlns:a16="http://schemas.microsoft.com/office/drawing/2014/main" id="{9FF53B7F-F56D-6E08-66C5-322037789AB2}"/>
                </a:ext>
              </a:extLst>
            </p:cNvPr>
            <p:cNvSpPr txBox="1"/>
            <p:nvPr/>
          </p:nvSpPr>
          <p:spPr>
            <a:xfrm>
              <a:off x="1020415" y="1232062"/>
              <a:ext cx="10151168" cy="147732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Artificially generated and manipulated images such as DeepFakes, have become easier to create, and harder to detect. These images pose a serious risk to the credibility of public figures, resulting in great emotional, financial and political turmoil. </a:t>
              </a:r>
            </a:p>
          </p:txBody>
        </p:sp>
      </p:grpSp>
      <p:grpSp>
        <p:nvGrpSpPr>
          <p:cNvPr id="37" name="Group 36">
            <a:extLst>
              <a:ext uri="{FF2B5EF4-FFF2-40B4-BE49-F238E27FC236}">
                <a16:creationId xmlns:a16="http://schemas.microsoft.com/office/drawing/2014/main" id="{5BFA4FAC-7326-B5A3-82A1-1BC0D48436A8}"/>
              </a:ext>
            </a:extLst>
          </p:cNvPr>
          <p:cNvGrpSpPr/>
          <p:nvPr/>
        </p:nvGrpSpPr>
        <p:grpSpPr>
          <a:xfrm>
            <a:off x="685799" y="-3972727"/>
            <a:ext cx="11034327" cy="1828174"/>
            <a:chOff x="685799" y="3151424"/>
            <a:chExt cx="11034327" cy="1828174"/>
          </a:xfrm>
        </p:grpSpPr>
        <p:sp>
          <p:nvSpPr>
            <p:cNvPr id="38" name="TextBox 16">
              <a:extLst>
                <a:ext uri="{FF2B5EF4-FFF2-40B4-BE49-F238E27FC236}">
                  <a16:creationId xmlns:a16="http://schemas.microsoft.com/office/drawing/2014/main" id="{61A820B0-ECCE-E22A-3D75-3F06C00A3826}"/>
                </a:ext>
              </a:extLst>
            </p:cNvPr>
            <p:cNvSpPr txBox="1"/>
            <p:nvPr/>
          </p:nvSpPr>
          <p:spPr>
            <a:xfrm>
              <a:off x="685799" y="3151424"/>
              <a:ext cx="11034327" cy="67710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Needs Statement</a:t>
              </a:r>
            </a:p>
          </p:txBody>
        </p:sp>
        <p:sp>
          <p:nvSpPr>
            <p:cNvPr id="42" name="TextBox 9">
              <a:extLst>
                <a:ext uri="{FF2B5EF4-FFF2-40B4-BE49-F238E27FC236}">
                  <a16:creationId xmlns:a16="http://schemas.microsoft.com/office/drawing/2014/main" id="{FC6DCAA2-FC33-4AED-3F69-5EB3D048B38C}"/>
                </a:ext>
              </a:extLst>
            </p:cNvPr>
            <p:cNvSpPr txBox="1"/>
            <p:nvPr/>
          </p:nvSpPr>
          <p:spPr>
            <a:xfrm>
              <a:off x="1020415" y="3871602"/>
              <a:ext cx="10151168"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Outfit" pitchFamily="2" charset="0"/>
                  <a:ea typeface="Aptos" panose="020B0004020202020204" pitchFamily="34" charset="0"/>
                  <a:cs typeface="Times New Roman" panose="02020603050405020304" pitchFamily="18" charset="0"/>
                </a:rPr>
                <a:t>An accurate and reliable DeepFake detector is needed to protect individuals such as celebrities, politicians, and even corporations who are frequent victims of DeepFake misuse.</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TextBox 16">
            <a:extLst>
              <a:ext uri="{FF2B5EF4-FFF2-40B4-BE49-F238E27FC236}">
                <a16:creationId xmlns:a16="http://schemas.microsoft.com/office/drawing/2014/main" id="{F0DEDC6F-2FC4-EB1E-EF9D-BE3F0A94C893}"/>
              </a:ext>
            </a:extLst>
          </p:cNvPr>
          <p:cNvSpPr txBox="1"/>
          <p:nvPr/>
        </p:nvSpPr>
        <p:spPr>
          <a:xfrm>
            <a:off x="751992" y="-1581312"/>
            <a:ext cx="10605638" cy="984885"/>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DeepFakes poses a risk to everyone, making us all stakeholders in their detection and mitigation.</a:t>
            </a:r>
          </a:p>
        </p:txBody>
      </p:sp>
      <p:sp>
        <p:nvSpPr>
          <p:cNvPr id="44" name="TextBox 7">
            <a:extLst>
              <a:ext uri="{FF2B5EF4-FFF2-40B4-BE49-F238E27FC236}">
                <a16:creationId xmlns:a16="http://schemas.microsoft.com/office/drawing/2014/main" id="{9280521F-2F87-A093-9D6B-9AA1AC19192D}"/>
              </a:ext>
            </a:extLst>
          </p:cNvPr>
          <p:cNvSpPr txBox="1"/>
          <p:nvPr/>
        </p:nvSpPr>
        <p:spPr>
          <a:xfrm>
            <a:off x="0" y="-1115112"/>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 Criteria</a:t>
            </a:r>
          </a:p>
        </p:txBody>
      </p:sp>
      <p:grpSp>
        <p:nvGrpSpPr>
          <p:cNvPr id="75" name="Group 74">
            <a:extLst>
              <a:ext uri="{FF2B5EF4-FFF2-40B4-BE49-F238E27FC236}">
                <a16:creationId xmlns:a16="http://schemas.microsoft.com/office/drawing/2014/main" id="{2ED36372-3E52-584A-7FE4-47A964B6DC51}"/>
              </a:ext>
            </a:extLst>
          </p:cNvPr>
          <p:cNvGrpSpPr/>
          <p:nvPr/>
        </p:nvGrpSpPr>
        <p:grpSpPr>
          <a:xfrm>
            <a:off x="778666" y="7533501"/>
            <a:ext cx="3259850" cy="2793775"/>
            <a:chOff x="778666" y="848889"/>
            <a:chExt cx="3259850" cy="2793775"/>
          </a:xfrm>
        </p:grpSpPr>
        <p:pic>
          <p:nvPicPr>
            <p:cNvPr id="76" name="Picture 75">
              <a:extLst>
                <a:ext uri="{FF2B5EF4-FFF2-40B4-BE49-F238E27FC236}">
                  <a16:creationId xmlns:a16="http://schemas.microsoft.com/office/drawing/2014/main" id="{1F8E5531-36A3-1C23-2FB8-80547FB014C2}"/>
                </a:ext>
              </a:extLst>
            </p:cNvPr>
            <p:cNvPicPr>
              <a:picLocks noChangeAspect="1"/>
            </p:cNvPicPr>
            <p:nvPr/>
          </p:nvPicPr>
          <p:blipFill>
            <a:blip r:embed="rId19">
              <a:lum bright="70000" contrast="-70000"/>
              <a:extLst>
                <a:ext uri="{BEBA8EAE-BF5A-486C-A8C5-ECC9F3942E4B}">
                  <a14:imgProps xmlns:a14="http://schemas.microsoft.com/office/drawing/2010/main">
                    <a14:imgLayer r:embed="rId20">
                      <a14:imgEffect>
                        <a14:artisticPhotocopy/>
                      </a14:imgEffect>
                    </a14:imgLayer>
                  </a14:imgProps>
                </a:ext>
              </a:extLst>
            </a:blip>
            <a:stretch>
              <a:fillRect/>
            </a:stretch>
          </p:blipFill>
          <p:spPr>
            <a:xfrm>
              <a:off x="1668710" y="848889"/>
              <a:ext cx="1479762" cy="1479762"/>
            </a:xfrm>
            <a:prstGeom prst="rect">
              <a:avLst/>
            </a:prstGeom>
          </p:spPr>
        </p:pic>
        <p:sp>
          <p:nvSpPr>
            <p:cNvPr id="77" name="TextBox 9">
              <a:extLst>
                <a:ext uri="{FF2B5EF4-FFF2-40B4-BE49-F238E27FC236}">
                  <a16:creationId xmlns:a16="http://schemas.microsoft.com/office/drawing/2014/main" id="{62DAB7CE-86FA-B3F3-C379-8C074B85E3B4}"/>
                </a:ext>
              </a:extLst>
            </p:cNvPr>
            <p:cNvSpPr txBox="1"/>
            <p:nvPr/>
          </p:nvSpPr>
          <p:spPr>
            <a:xfrm>
              <a:off x="778666" y="2811667"/>
              <a:ext cx="325985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Measuring how correctly our solution distinguishes real from fake content across datasets.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TextBox 16">
              <a:extLst>
                <a:ext uri="{FF2B5EF4-FFF2-40B4-BE49-F238E27FC236}">
                  <a16:creationId xmlns:a16="http://schemas.microsoft.com/office/drawing/2014/main" id="{A1C5F9FD-6A24-C2D0-7A97-69B9857801EF}"/>
                </a:ext>
              </a:extLst>
            </p:cNvPr>
            <p:cNvSpPr txBox="1"/>
            <p:nvPr/>
          </p:nvSpPr>
          <p:spPr>
            <a:xfrm>
              <a:off x="908774" y="2392235"/>
              <a:ext cx="299963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Performance</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sp>
        <p:nvSpPr>
          <p:cNvPr id="79" name="TextBox 7">
            <a:extLst>
              <a:ext uri="{FF2B5EF4-FFF2-40B4-BE49-F238E27FC236}">
                <a16:creationId xmlns:a16="http://schemas.microsoft.com/office/drawing/2014/main" id="{A5F82654-5ACD-D8DD-8EA4-CBCE121B77EF}"/>
              </a:ext>
            </a:extLst>
          </p:cNvPr>
          <p:cNvSpPr txBox="1"/>
          <p:nvPr/>
        </p:nvSpPr>
        <p:spPr>
          <a:xfrm>
            <a:off x="152400" y="6624255"/>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 Criteria</a:t>
            </a:r>
          </a:p>
        </p:txBody>
      </p:sp>
    </p:spTree>
    <p:extLst>
      <p:ext uri="{BB962C8B-B14F-4D97-AF65-F5344CB8AC3E}">
        <p14:creationId xmlns:p14="http://schemas.microsoft.com/office/powerpoint/2010/main" val="274416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71"/>
                                        </p:tgtEl>
                                        <p:attrNameLst>
                                          <p:attrName>style.visibility</p:attrName>
                                        </p:attrNameLst>
                                      </p:cBhvr>
                                      <p:to>
                                        <p:strVal val="visible"/>
                                      </p:to>
                                    </p:set>
                                    <p:animEffect transition="in" filter="fade">
                                      <p:cBhvr>
                                        <p:cTn id="12" dur="500"/>
                                        <p:tgtEl>
                                          <p:spTgt spid="20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72"/>
                                        </p:tgtEl>
                                        <p:attrNameLst>
                                          <p:attrName>style.visibility</p:attrName>
                                        </p:attrNameLst>
                                      </p:cBhvr>
                                      <p:to>
                                        <p:strVal val="visible"/>
                                      </p:to>
                                    </p:set>
                                    <p:animEffect transition="in" filter="fade">
                                      <p:cBhvr>
                                        <p:cTn id="15" dur="500"/>
                                        <p:tgtEl>
                                          <p:spTgt spid="20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81"/>
                                        </p:tgtEl>
                                        <p:attrNameLst>
                                          <p:attrName>style.visibility</p:attrName>
                                        </p:attrNameLst>
                                      </p:cBhvr>
                                      <p:to>
                                        <p:strVal val="visible"/>
                                      </p:to>
                                    </p:set>
                                    <p:animEffect transition="in" filter="fade">
                                      <p:cBhvr>
                                        <p:cTn id="20" dur="500"/>
                                        <p:tgtEl>
                                          <p:spTgt spid="2081"/>
                                        </p:tgtEl>
                                      </p:cBhvr>
                                    </p:animEffect>
                                  </p:childTnLst>
                                </p:cTn>
                              </p:par>
                              <p:par>
                                <p:cTn id="21" presetID="10" presetClass="entr" presetSubtype="0" fill="hold" nodeType="withEffect">
                                  <p:stCondLst>
                                    <p:cond delay="0"/>
                                  </p:stCondLst>
                                  <p:childTnLst>
                                    <p:set>
                                      <p:cBhvr>
                                        <p:cTn id="22" dur="1" fill="hold">
                                          <p:stCondLst>
                                            <p:cond delay="0"/>
                                          </p:stCondLst>
                                        </p:cTn>
                                        <p:tgtEl>
                                          <p:spTgt spid="2061"/>
                                        </p:tgtEl>
                                        <p:attrNameLst>
                                          <p:attrName>style.visibility</p:attrName>
                                        </p:attrNameLst>
                                      </p:cBhvr>
                                      <p:to>
                                        <p:strVal val="visible"/>
                                      </p:to>
                                    </p:set>
                                    <p:animEffect transition="in" filter="fade">
                                      <p:cBhvr>
                                        <p:cTn id="23" dur="500"/>
                                        <p:tgtEl>
                                          <p:spTgt spid="206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73"/>
                                        </p:tgtEl>
                                        <p:attrNameLst>
                                          <p:attrName>style.visibility</p:attrName>
                                        </p:attrNameLst>
                                      </p:cBhvr>
                                      <p:to>
                                        <p:strVal val="visible"/>
                                      </p:to>
                                    </p:set>
                                    <p:animEffect transition="in" filter="fade">
                                      <p:cBhvr>
                                        <p:cTn id="31" dur="500"/>
                                        <p:tgtEl>
                                          <p:spTgt spid="2073"/>
                                        </p:tgtEl>
                                      </p:cBhvr>
                                    </p:animEffect>
                                  </p:childTnLst>
                                </p:cTn>
                              </p:par>
                              <p:par>
                                <p:cTn id="32" presetID="10" presetClass="entr" presetSubtype="0" fill="hold" nodeType="withEffect">
                                  <p:stCondLst>
                                    <p:cond delay="0"/>
                                  </p:stCondLst>
                                  <p:childTnLst>
                                    <p:set>
                                      <p:cBhvr>
                                        <p:cTn id="33" dur="1" fill="hold">
                                          <p:stCondLst>
                                            <p:cond delay="0"/>
                                          </p:stCondLst>
                                        </p:cTn>
                                        <p:tgtEl>
                                          <p:spTgt spid="2062"/>
                                        </p:tgtEl>
                                        <p:attrNameLst>
                                          <p:attrName>style.visibility</p:attrName>
                                        </p:attrNameLst>
                                      </p:cBhvr>
                                      <p:to>
                                        <p:strVal val="visible"/>
                                      </p:to>
                                    </p:set>
                                    <p:animEffect transition="in" filter="fade">
                                      <p:cBhvr>
                                        <p:cTn id="34" dur="500"/>
                                        <p:tgtEl>
                                          <p:spTgt spid="206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3"/>
                                        </p:tgtEl>
                                        <p:attrNameLst>
                                          <p:attrName>style.visibility</p:attrName>
                                        </p:attrNameLst>
                                      </p:cBhvr>
                                      <p:to>
                                        <p:strVal val="visible"/>
                                      </p:to>
                                    </p:set>
                                    <p:animEffect transition="in" filter="fade">
                                      <p:cBhvr>
                                        <p:cTn id="42" dur="500"/>
                                        <p:tgtEl>
                                          <p:spTgt spid="20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74"/>
                                        </p:tgtEl>
                                        <p:attrNameLst>
                                          <p:attrName>style.visibility</p:attrName>
                                        </p:attrNameLst>
                                      </p:cBhvr>
                                      <p:to>
                                        <p:strVal val="visible"/>
                                      </p:to>
                                    </p:set>
                                    <p:animEffect transition="in" filter="fade">
                                      <p:cBhvr>
                                        <p:cTn id="45" dur="500"/>
                                        <p:tgtEl>
                                          <p:spTgt spid="207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84"/>
                                        </p:tgtEl>
                                        <p:attrNameLst>
                                          <p:attrName>style.visibility</p:attrName>
                                        </p:attrNameLst>
                                      </p:cBhvr>
                                      <p:to>
                                        <p:strVal val="visible"/>
                                      </p:to>
                                    </p:set>
                                    <p:animEffect transition="in" filter="fade">
                                      <p:cBhvr>
                                        <p:cTn id="50" dur="500"/>
                                        <p:tgtEl>
                                          <p:spTgt spid="208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83"/>
                                        </p:tgtEl>
                                        <p:attrNameLst>
                                          <p:attrName>style.visibility</p:attrName>
                                        </p:attrNameLst>
                                      </p:cBhvr>
                                      <p:to>
                                        <p:strVal val="visible"/>
                                      </p:to>
                                    </p:set>
                                    <p:animEffect transition="in" filter="fade">
                                      <p:cBhvr>
                                        <p:cTn id="56" dur="500"/>
                                        <p:tgtEl>
                                          <p:spTgt spid="2083"/>
                                        </p:tgtEl>
                                      </p:cBhvr>
                                    </p:animEffect>
                                  </p:childTnLst>
                                </p:cTn>
                              </p:par>
                              <p:par>
                                <p:cTn id="57" presetID="10" presetClass="entr" presetSubtype="0" fill="hold" nodeType="withEffect">
                                  <p:stCondLst>
                                    <p:cond delay="0"/>
                                  </p:stCondLst>
                                  <p:childTnLst>
                                    <p:set>
                                      <p:cBhvr>
                                        <p:cTn id="58" dur="1" fill="hold">
                                          <p:stCondLst>
                                            <p:cond delay="0"/>
                                          </p:stCondLst>
                                        </p:cTn>
                                        <p:tgtEl>
                                          <p:spTgt spid="2064"/>
                                        </p:tgtEl>
                                        <p:attrNameLst>
                                          <p:attrName>style.visibility</p:attrName>
                                        </p:attrNameLst>
                                      </p:cBhvr>
                                      <p:to>
                                        <p:strVal val="visible"/>
                                      </p:to>
                                    </p:set>
                                    <p:animEffect transition="in" filter="fade">
                                      <p:cBhvr>
                                        <p:cTn id="59" dur="500"/>
                                        <p:tgtEl>
                                          <p:spTgt spid="206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65"/>
                                        </p:tgtEl>
                                        <p:attrNameLst>
                                          <p:attrName>style.visibility</p:attrName>
                                        </p:attrNameLst>
                                      </p:cBhvr>
                                      <p:to>
                                        <p:strVal val="visible"/>
                                      </p:to>
                                    </p:set>
                                    <p:animEffect transition="in" filter="fade">
                                      <p:cBhvr>
                                        <p:cTn id="64" dur="500"/>
                                        <p:tgtEl>
                                          <p:spTgt spid="206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87"/>
                                        </p:tgtEl>
                                        <p:attrNameLst>
                                          <p:attrName>style.visibility</p:attrName>
                                        </p:attrNameLst>
                                      </p:cBhvr>
                                      <p:to>
                                        <p:strVal val="visible"/>
                                      </p:to>
                                    </p:set>
                                    <p:animEffect transition="in" filter="fade">
                                      <p:cBhvr>
                                        <p:cTn id="67" dur="500"/>
                                        <p:tgtEl>
                                          <p:spTgt spid="208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88"/>
                                        </p:tgtEl>
                                        <p:attrNameLst>
                                          <p:attrName>style.visibility</p:attrName>
                                        </p:attrNameLst>
                                      </p:cBhvr>
                                      <p:to>
                                        <p:strVal val="visible"/>
                                      </p:to>
                                    </p:set>
                                    <p:animEffect transition="in" filter="fade">
                                      <p:cBhvr>
                                        <p:cTn id="73" dur="500"/>
                                        <p:tgtEl>
                                          <p:spTgt spid="208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60"/>
                                        </p:tgtEl>
                                        <p:attrNameLst>
                                          <p:attrName>style.visibility</p:attrName>
                                        </p:attrNameLst>
                                      </p:cBhvr>
                                      <p:to>
                                        <p:strVal val="visible"/>
                                      </p:to>
                                    </p:set>
                                    <p:animEffect transition="in" filter="fade">
                                      <p:cBhvr>
                                        <p:cTn id="78" dur="500"/>
                                        <p:tgtEl>
                                          <p:spTgt spid="206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82"/>
                                        </p:tgtEl>
                                        <p:attrNameLst>
                                          <p:attrName>style.visibility</p:attrName>
                                        </p:attrNameLst>
                                      </p:cBhvr>
                                      <p:to>
                                        <p:strVal val="visible"/>
                                      </p:to>
                                    </p:set>
                                    <p:animEffect transition="in" filter="fade">
                                      <p:cBhvr>
                                        <p:cTn id="81" dur="500"/>
                                        <p:tgtEl>
                                          <p:spTgt spid="208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fade">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p:bldP spid="2072" grpId="0" animBg="1"/>
      <p:bldP spid="2073" grpId="0" animBg="1"/>
      <p:bldP spid="2074" grpId="0" animBg="1"/>
      <p:bldP spid="2081" grpId="0" animBg="1"/>
      <p:bldP spid="2082" grpId="0" animBg="1"/>
      <p:bldP spid="2084" grpId="0" animBg="1"/>
      <p:bldP spid="2087" grpId="0" animBg="1"/>
      <p:bldP spid="2088" grpId="0" animBg="1"/>
      <p:bldP spid="2" grpId="0"/>
      <p:bldP spid="3" grpId="0"/>
      <p:bldP spid="4" grpId="0"/>
      <p:bldP spid="5" grpId="0"/>
      <p:bldP spid="20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503C27AD-318C-0C87-24CE-1B5224543733}"/>
            </a:ext>
          </a:extLst>
        </p:cNvPr>
        <p:cNvGrpSpPr/>
        <p:nvPr/>
      </p:nvGrpSpPr>
      <p:grpSpPr>
        <a:xfrm>
          <a:off x="0" y="0"/>
          <a:ext cx="0" cy="0"/>
          <a:chOff x="0" y="0"/>
          <a:chExt cx="0" cy="0"/>
        </a:xfrm>
      </p:grpSpPr>
      <p:sp>
        <p:nvSpPr>
          <p:cNvPr id="2162" name="TextBox 7">
            <a:extLst>
              <a:ext uri="{FF2B5EF4-FFF2-40B4-BE49-F238E27FC236}">
                <a16:creationId xmlns:a16="http://schemas.microsoft.com/office/drawing/2014/main" id="{64E0F7F5-9790-FB94-BE06-F2726A225E05}"/>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 Criteria</a:t>
            </a:r>
          </a:p>
        </p:txBody>
      </p:sp>
      <p:grpSp>
        <p:nvGrpSpPr>
          <p:cNvPr id="2165" name="Group 2164">
            <a:extLst>
              <a:ext uri="{FF2B5EF4-FFF2-40B4-BE49-F238E27FC236}">
                <a16:creationId xmlns:a16="http://schemas.microsoft.com/office/drawing/2014/main" id="{AF5FE78C-05B9-4548-D876-76CC6A3EAE2C}"/>
              </a:ext>
            </a:extLst>
          </p:cNvPr>
          <p:cNvGrpSpPr/>
          <p:nvPr/>
        </p:nvGrpSpPr>
        <p:grpSpPr>
          <a:xfrm>
            <a:off x="2236006" y="3869008"/>
            <a:ext cx="3259850" cy="2648795"/>
            <a:chOff x="2236006" y="3869008"/>
            <a:chExt cx="3259850" cy="2648795"/>
          </a:xfrm>
        </p:grpSpPr>
        <p:pic>
          <p:nvPicPr>
            <p:cNvPr id="38" name="Picture 37">
              <a:extLst>
                <a:ext uri="{FF2B5EF4-FFF2-40B4-BE49-F238E27FC236}">
                  <a16:creationId xmlns:a16="http://schemas.microsoft.com/office/drawing/2014/main" id="{5D5A04C8-B87A-24D5-C91F-0F84D963E44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l="9900" r="10291"/>
            <a:stretch>
              <a:fillRect/>
            </a:stretch>
          </p:blipFill>
          <p:spPr>
            <a:xfrm>
              <a:off x="3378924" y="3869008"/>
              <a:ext cx="974016" cy="1220438"/>
            </a:xfrm>
            <a:prstGeom prst="rect">
              <a:avLst/>
            </a:prstGeom>
          </p:spPr>
        </p:pic>
        <p:sp>
          <p:nvSpPr>
            <p:cNvPr id="44" name="TextBox 16">
              <a:extLst>
                <a:ext uri="{FF2B5EF4-FFF2-40B4-BE49-F238E27FC236}">
                  <a16:creationId xmlns:a16="http://schemas.microsoft.com/office/drawing/2014/main" id="{EA01B2FC-9383-DF82-0836-98CDAAF8D59A}"/>
                </a:ext>
              </a:extLst>
            </p:cNvPr>
            <p:cNvSpPr txBox="1"/>
            <p:nvPr/>
          </p:nvSpPr>
          <p:spPr>
            <a:xfrm>
              <a:off x="2366114" y="5255919"/>
              <a:ext cx="299963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Usability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45" name="TextBox 9">
              <a:extLst>
                <a:ext uri="{FF2B5EF4-FFF2-40B4-BE49-F238E27FC236}">
                  <a16:creationId xmlns:a16="http://schemas.microsoft.com/office/drawing/2014/main" id="{0FB6893C-0771-B7C7-D224-3C5B6584CAED}"/>
                </a:ext>
              </a:extLst>
            </p:cNvPr>
            <p:cNvSpPr txBox="1"/>
            <p:nvPr/>
          </p:nvSpPr>
          <p:spPr>
            <a:xfrm>
              <a:off x="2236006" y="5686806"/>
              <a:ext cx="325985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Demonstration app is intuitive, accessible,  offering results with low user effort.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63" name="Group 2162">
            <a:extLst>
              <a:ext uri="{FF2B5EF4-FFF2-40B4-BE49-F238E27FC236}">
                <a16:creationId xmlns:a16="http://schemas.microsoft.com/office/drawing/2014/main" id="{525C2CB4-AFA4-D694-F2B0-D519A8DB0C9C}"/>
              </a:ext>
            </a:extLst>
          </p:cNvPr>
          <p:cNvGrpSpPr/>
          <p:nvPr/>
        </p:nvGrpSpPr>
        <p:grpSpPr>
          <a:xfrm>
            <a:off x="8058000" y="893759"/>
            <a:ext cx="3365398" cy="2748905"/>
            <a:chOff x="8058000" y="893759"/>
            <a:chExt cx="3365398" cy="2748905"/>
          </a:xfrm>
        </p:grpSpPr>
        <p:pic>
          <p:nvPicPr>
            <p:cNvPr id="25" name="Picture 24">
              <a:extLst>
                <a:ext uri="{FF2B5EF4-FFF2-40B4-BE49-F238E27FC236}">
                  <a16:creationId xmlns:a16="http://schemas.microsoft.com/office/drawing/2014/main" id="{F0B07FF1-F6EF-D143-41DF-9C1C613EECD4}"/>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8948044" y="893759"/>
              <a:ext cx="1390022" cy="1390022"/>
            </a:xfrm>
            <a:prstGeom prst="rect">
              <a:avLst/>
            </a:prstGeom>
          </p:spPr>
        </p:pic>
        <p:sp>
          <p:nvSpPr>
            <p:cNvPr id="46" name="TextBox 16">
              <a:extLst>
                <a:ext uri="{FF2B5EF4-FFF2-40B4-BE49-F238E27FC236}">
                  <a16:creationId xmlns:a16="http://schemas.microsoft.com/office/drawing/2014/main" id="{F6BFB96C-9D31-4925-46D9-89AFBC824260}"/>
                </a:ext>
              </a:extLst>
            </p:cNvPr>
            <p:cNvSpPr txBox="1"/>
            <p:nvPr/>
          </p:nvSpPr>
          <p:spPr>
            <a:xfrm>
              <a:off x="8058000" y="2392235"/>
              <a:ext cx="3365398"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Code Maintainability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47" name="TextBox 9">
              <a:extLst>
                <a:ext uri="{FF2B5EF4-FFF2-40B4-BE49-F238E27FC236}">
                  <a16:creationId xmlns:a16="http://schemas.microsoft.com/office/drawing/2014/main" id="{7364AFA6-BDB7-6ED2-65BD-0D551930083E}"/>
                </a:ext>
              </a:extLst>
            </p:cNvPr>
            <p:cNvSpPr txBox="1"/>
            <p:nvPr/>
          </p:nvSpPr>
          <p:spPr>
            <a:xfrm>
              <a:off x="8058000" y="2811667"/>
              <a:ext cx="3365398"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Ease in which a codebase can be understood, modified, tested, and developed over time.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64" name="Group 2163">
            <a:extLst>
              <a:ext uri="{FF2B5EF4-FFF2-40B4-BE49-F238E27FC236}">
                <a16:creationId xmlns:a16="http://schemas.microsoft.com/office/drawing/2014/main" id="{4AB6DC27-7E7E-0437-298A-7A7875BB34DE}"/>
              </a:ext>
            </a:extLst>
          </p:cNvPr>
          <p:cNvGrpSpPr/>
          <p:nvPr/>
        </p:nvGrpSpPr>
        <p:grpSpPr>
          <a:xfrm>
            <a:off x="6109655" y="3864408"/>
            <a:ext cx="3971092" cy="2653624"/>
            <a:chOff x="6109655" y="3864408"/>
            <a:chExt cx="3971092" cy="2653624"/>
          </a:xfrm>
        </p:grpSpPr>
        <p:pic>
          <p:nvPicPr>
            <p:cNvPr id="43" name="Picture 42">
              <a:extLst>
                <a:ext uri="{FF2B5EF4-FFF2-40B4-BE49-F238E27FC236}">
                  <a16:creationId xmlns:a16="http://schemas.microsoft.com/office/drawing/2014/main" id="{92B0BB19-ABEA-D89A-B05A-4A62DEAD0EE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7482682" y="3864408"/>
              <a:ext cx="1225038" cy="1225038"/>
            </a:xfrm>
            <a:prstGeom prst="rect">
              <a:avLst/>
            </a:prstGeom>
          </p:spPr>
        </p:pic>
        <p:sp>
          <p:nvSpPr>
            <p:cNvPr id="65" name="TextBox 9">
              <a:extLst>
                <a:ext uri="{FF2B5EF4-FFF2-40B4-BE49-F238E27FC236}">
                  <a16:creationId xmlns:a16="http://schemas.microsoft.com/office/drawing/2014/main" id="{5E2018CD-4F45-CD0B-A032-228FB40C7C87}"/>
                </a:ext>
              </a:extLst>
            </p:cNvPr>
            <p:cNvSpPr txBox="1"/>
            <p:nvPr/>
          </p:nvSpPr>
          <p:spPr>
            <a:xfrm>
              <a:off x="6109655" y="5687035"/>
              <a:ext cx="3971092"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Ensuring user privacy, protecting data, and promoting responsible detection with fairness and transparency.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Box 16">
              <a:extLst>
                <a:ext uri="{FF2B5EF4-FFF2-40B4-BE49-F238E27FC236}">
                  <a16:creationId xmlns:a16="http://schemas.microsoft.com/office/drawing/2014/main" id="{C21875AE-824A-173D-E7CD-CAC572F7D222}"/>
                </a:ext>
              </a:extLst>
            </p:cNvPr>
            <p:cNvSpPr txBox="1"/>
            <p:nvPr/>
          </p:nvSpPr>
          <p:spPr>
            <a:xfrm>
              <a:off x="6595384" y="5270958"/>
              <a:ext cx="299963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Ethic &amp; Security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grpSp>
        <p:nvGrpSpPr>
          <p:cNvPr id="2161" name="Group 2160">
            <a:extLst>
              <a:ext uri="{FF2B5EF4-FFF2-40B4-BE49-F238E27FC236}">
                <a16:creationId xmlns:a16="http://schemas.microsoft.com/office/drawing/2014/main" id="{81942E0B-2C5B-24B7-94DC-F98C029E3B9A}"/>
              </a:ext>
            </a:extLst>
          </p:cNvPr>
          <p:cNvGrpSpPr/>
          <p:nvPr/>
        </p:nvGrpSpPr>
        <p:grpSpPr>
          <a:xfrm>
            <a:off x="4352940" y="1028806"/>
            <a:ext cx="3259850" cy="2613858"/>
            <a:chOff x="4352940" y="1028806"/>
            <a:chExt cx="3259850" cy="2613858"/>
          </a:xfrm>
        </p:grpSpPr>
        <p:pic>
          <p:nvPicPr>
            <p:cNvPr id="21" name="Picture 20">
              <a:extLst>
                <a:ext uri="{FF2B5EF4-FFF2-40B4-BE49-F238E27FC236}">
                  <a16:creationId xmlns:a16="http://schemas.microsoft.com/office/drawing/2014/main" id="{7962CC1B-13A1-4A07-E0CB-99FEC94739A4}"/>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5422901" y="1028806"/>
              <a:ext cx="1119928" cy="1119928"/>
            </a:xfrm>
            <a:prstGeom prst="rect">
              <a:avLst/>
            </a:prstGeom>
          </p:spPr>
        </p:pic>
        <p:sp>
          <p:nvSpPr>
            <p:cNvPr id="58" name="TextBox 9">
              <a:extLst>
                <a:ext uri="{FF2B5EF4-FFF2-40B4-BE49-F238E27FC236}">
                  <a16:creationId xmlns:a16="http://schemas.microsoft.com/office/drawing/2014/main" id="{22C957CE-771C-36A6-6F8D-B5EFE16AA2A7}"/>
                </a:ext>
              </a:extLst>
            </p:cNvPr>
            <p:cNvSpPr txBox="1"/>
            <p:nvPr/>
          </p:nvSpPr>
          <p:spPr>
            <a:xfrm>
              <a:off x="4352940" y="2811667"/>
              <a:ext cx="325985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Delivering fast, results while minimizing resource usage, ensuring smooth performance.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16">
              <a:extLst>
                <a:ext uri="{FF2B5EF4-FFF2-40B4-BE49-F238E27FC236}">
                  <a16:creationId xmlns:a16="http://schemas.microsoft.com/office/drawing/2014/main" id="{FDF766BD-34C9-02EE-BBC2-80C7D2E648AE}"/>
                </a:ext>
              </a:extLst>
            </p:cNvPr>
            <p:cNvSpPr txBox="1"/>
            <p:nvPr/>
          </p:nvSpPr>
          <p:spPr>
            <a:xfrm>
              <a:off x="4483048" y="2392235"/>
              <a:ext cx="299963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Efficiency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grpSp>
        <p:nvGrpSpPr>
          <p:cNvPr id="2166" name="Group 2165">
            <a:extLst>
              <a:ext uri="{FF2B5EF4-FFF2-40B4-BE49-F238E27FC236}">
                <a16:creationId xmlns:a16="http://schemas.microsoft.com/office/drawing/2014/main" id="{540FC866-8122-2B62-D648-11D001B5E219}"/>
              </a:ext>
            </a:extLst>
          </p:cNvPr>
          <p:cNvGrpSpPr/>
          <p:nvPr/>
        </p:nvGrpSpPr>
        <p:grpSpPr>
          <a:xfrm>
            <a:off x="778666" y="848889"/>
            <a:ext cx="3259850" cy="2793775"/>
            <a:chOff x="778666" y="848889"/>
            <a:chExt cx="3259850" cy="2793775"/>
          </a:xfrm>
        </p:grpSpPr>
        <p:pic>
          <p:nvPicPr>
            <p:cNvPr id="19" name="Picture 18">
              <a:extLst>
                <a:ext uri="{FF2B5EF4-FFF2-40B4-BE49-F238E27FC236}">
                  <a16:creationId xmlns:a16="http://schemas.microsoft.com/office/drawing/2014/main" id="{74290610-C201-8F7A-9EAB-8C1C21261058}"/>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1668710" y="848889"/>
              <a:ext cx="1479762" cy="1479762"/>
            </a:xfrm>
            <a:prstGeom prst="rect">
              <a:avLst/>
            </a:prstGeom>
          </p:spPr>
        </p:pic>
        <p:sp>
          <p:nvSpPr>
            <p:cNvPr id="62" name="TextBox 9">
              <a:extLst>
                <a:ext uri="{FF2B5EF4-FFF2-40B4-BE49-F238E27FC236}">
                  <a16:creationId xmlns:a16="http://schemas.microsoft.com/office/drawing/2014/main" id="{185D521E-F697-3792-46AA-682C45C7E5AA}"/>
                </a:ext>
              </a:extLst>
            </p:cNvPr>
            <p:cNvSpPr txBox="1"/>
            <p:nvPr/>
          </p:nvSpPr>
          <p:spPr>
            <a:xfrm>
              <a:off x="778666" y="2811667"/>
              <a:ext cx="3259850" cy="8309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Measuring how well our solution classifies real from fake content across datasets.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6">
              <a:extLst>
                <a:ext uri="{FF2B5EF4-FFF2-40B4-BE49-F238E27FC236}">
                  <a16:creationId xmlns:a16="http://schemas.microsoft.com/office/drawing/2014/main" id="{C97BBEE4-C935-959F-2367-D64A52B5BFDB}"/>
                </a:ext>
              </a:extLst>
            </p:cNvPr>
            <p:cNvSpPr txBox="1"/>
            <p:nvPr/>
          </p:nvSpPr>
          <p:spPr>
            <a:xfrm>
              <a:off x="908774" y="2392235"/>
              <a:ext cx="299963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Performance</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pSp>
      <p:sp>
        <p:nvSpPr>
          <p:cNvPr id="100" name="TextBox 9">
            <a:extLst>
              <a:ext uri="{FF2B5EF4-FFF2-40B4-BE49-F238E27FC236}">
                <a16:creationId xmlns:a16="http://schemas.microsoft.com/office/drawing/2014/main" id="{91E740EE-0CD7-E453-B23D-A270D824E9DC}"/>
              </a:ext>
            </a:extLst>
          </p:cNvPr>
          <p:cNvSpPr txBox="1"/>
          <p:nvPr/>
        </p:nvSpPr>
        <p:spPr>
          <a:xfrm>
            <a:off x="2858534" y="-7411379"/>
            <a:ext cx="8460890" cy="43197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Web Application</a:t>
            </a:r>
          </a:p>
        </p:txBody>
      </p:sp>
      <p:sp>
        <p:nvSpPr>
          <p:cNvPr id="101" name="Rectangle: Rounded Corners 100">
            <a:extLst>
              <a:ext uri="{FF2B5EF4-FFF2-40B4-BE49-F238E27FC236}">
                <a16:creationId xmlns:a16="http://schemas.microsoft.com/office/drawing/2014/main" id="{84BA7E77-5D5E-2DAC-2379-7E75E73AB351}"/>
              </a:ext>
            </a:extLst>
          </p:cNvPr>
          <p:cNvSpPr/>
          <p:nvPr/>
        </p:nvSpPr>
        <p:spPr>
          <a:xfrm>
            <a:off x="2858534" y="-5417472"/>
            <a:ext cx="8419209" cy="4574588"/>
          </a:xfrm>
          <a:prstGeom prst="roundRect">
            <a:avLst>
              <a:gd name="adj" fmla="val 1330"/>
            </a:avLst>
          </a:prstGeom>
          <a:solidFill>
            <a:srgbClr val="01204C"/>
          </a:solidFill>
          <a:ln w="762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TextBox 7">
            <a:extLst>
              <a:ext uri="{FF2B5EF4-FFF2-40B4-BE49-F238E27FC236}">
                <a16:creationId xmlns:a16="http://schemas.microsoft.com/office/drawing/2014/main" id="{6E762F0D-0A36-AADB-5B4F-5221D5890F05}"/>
              </a:ext>
            </a:extLst>
          </p:cNvPr>
          <p:cNvSpPr txBox="1"/>
          <p:nvPr/>
        </p:nvSpPr>
        <p:spPr>
          <a:xfrm>
            <a:off x="0" y="-846273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Project Progress</a:t>
            </a:r>
          </a:p>
        </p:txBody>
      </p:sp>
      <p:grpSp>
        <p:nvGrpSpPr>
          <p:cNvPr id="103" name="Group 102">
            <a:extLst>
              <a:ext uri="{FF2B5EF4-FFF2-40B4-BE49-F238E27FC236}">
                <a16:creationId xmlns:a16="http://schemas.microsoft.com/office/drawing/2014/main" id="{AADA4AAE-0827-ED91-617D-0BAC4BD5E7C8}"/>
              </a:ext>
            </a:extLst>
          </p:cNvPr>
          <p:cNvGrpSpPr/>
          <p:nvPr/>
        </p:nvGrpSpPr>
        <p:grpSpPr>
          <a:xfrm>
            <a:off x="8362254" y="-3100746"/>
            <a:ext cx="2219638" cy="1831366"/>
            <a:chOff x="8319620" y="1756432"/>
            <a:chExt cx="2219638" cy="1831366"/>
          </a:xfrm>
        </p:grpSpPr>
        <p:sp>
          <p:nvSpPr>
            <p:cNvPr id="104" name="Rectangle: Rounded Corners 103">
              <a:extLst>
                <a:ext uri="{FF2B5EF4-FFF2-40B4-BE49-F238E27FC236}">
                  <a16:creationId xmlns:a16="http://schemas.microsoft.com/office/drawing/2014/main" id="{17322A05-0D86-985E-45DB-C76212297DFE}"/>
                </a:ext>
              </a:extLst>
            </p:cNvPr>
            <p:cNvSpPr/>
            <p:nvPr/>
          </p:nvSpPr>
          <p:spPr>
            <a:xfrm>
              <a:off x="8380216" y="2136724"/>
              <a:ext cx="2098446" cy="1451074"/>
            </a:xfrm>
            <a:prstGeom prst="roundRect">
              <a:avLst>
                <a:gd name="adj" fmla="val 2252"/>
              </a:avLst>
            </a:prstGeom>
            <a:solidFill>
              <a:srgbClr val="01204C"/>
            </a:solidFill>
            <a:ln w="38100">
              <a:solidFill>
                <a:schemeClr val="accent3"/>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5" name="Group 104">
              <a:extLst>
                <a:ext uri="{FF2B5EF4-FFF2-40B4-BE49-F238E27FC236}">
                  <a16:creationId xmlns:a16="http://schemas.microsoft.com/office/drawing/2014/main" id="{3685309B-A303-2776-4A02-DE0C7F138A65}"/>
                </a:ext>
              </a:extLst>
            </p:cNvPr>
            <p:cNvGrpSpPr/>
            <p:nvPr/>
          </p:nvGrpSpPr>
          <p:grpSpPr>
            <a:xfrm>
              <a:off x="8593514" y="2394485"/>
              <a:ext cx="1725708" cy="714063"/>
              <a:chOff x="8906749" y="1693210"/>
              <a:chExt cx="2020612" cy="836088"/>
            </a:xfrm>
          </p:grpSpPr>
          <p:pic>
            <p:nvPicPr>
              <p:cNvPr id="108" name="Picture 107">
                <a:extLst>
                  <a:ext uri="{FF2B5EF4-FFF2-40B4-BE49-F238E27FC236}">
                    <a16:creationId xmlns:a16="http://schemas.microsoft.com/office/drawing/2014/main" id="{4A1CFB20-0C6A-F45D-96E5-71B46956FD03}"/>
                  </a:ext>
                </a:extLst>
              </p:cNvPr>
              <p:cNvPicPr>
                <a:picLocks noChangeAspect="1"/>
              </p:cNvPicPr>
              <p:nvPr/>
            </p:nvPicPr>
            <p:blipFill>
              <a:blip r:embed="rId13">
                <a:lum bright="70000" contrast="-70000"/>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10091270" y="1693210"/>
                <a:ext cx="836091" cy="836088"/>
              </a:xfrm>
              <a:prstGeom prst="rect">
                <a:avLst/>
              </a:prstGeom>
            </p:spPr>
          </p:pic>
          <p:sp>
            <p:nvSpPr>
              <p:cNvPr id="109" name="Arrow: Right 108">
                <a:extLst>
                  <a:ext uri="{FF2B5EF4-FFF2-40B4-BE49-F238E27FC236}">
                    <a16:creationId xmlns:a16="http://schemas.microsoft.com/office/drawing/2014/main" id="{B2165C82-B3E3-19BC-CD52-914F2D83D94E}"/>
                  </a:ext>
                </a:extLst>
              </p:cNvPr>
              <p:cNvSpPr/>
              <p:nvPr/>
            </p:nvSpPr>
            <p:spPr>
              <a:xfrm>
                <a:off x="9791381" y="1950025"/>
                <a:ext cx="249283" cy="312519"/>
              </a:xfrm>
              <a:prstGeom prst="rightArrow">
                <a:avLst>
                  <a:gd name="adj1" fmla="val 21211"/>
                  <a:gd name="adj2" fmla="val 72671"/>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110" name="Picture 109">
                <a:extLst>
                  <a:ext uri="{FF2B5EF4-FFF2-40B4-BE49-F238E27FC236}">
                    <a16:creationId xmlns:a16="http://schemas.microsoft.com/office/drawing/2014/main" id="{BEC1AA00-6590-F5F7-A6AC-8F5FC65B0621}"/>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8906749" y="1693210"/>
                <a:ext cx="836088" cy="836088"/>
              </a:xfrm>
              <a:prstGeom prst="rect">
                <a:avLst/>
              </a:prstGeom>
            </p:spPr>
          </p:pic>
        </p:grpSp>
        <p:sp>
          <p:nvSpPr>
            <p:cNvPr id="106" name="TextBox 9">
              <a:extLst>
                <a:ext uri="{FF2B5EF4-FFF2-40B4-BE49-F238E27FC236}">
                  <a16:creationId xmlns:a16="http://schemas.microsoft.com/office/drawing/2014/main" id="{52B0BC43-843D-6059-7A5B-33C88029D70C}"/>
                </a:ext>
              </a:extLst>
            </p:cNvPr>
            <p:cNvSpPr txBox="1"/>
            <p:nvPr/>
          </p:nvSpPr>
          <p:spPr>
            <a:xfrm>
              <a:off x="8495615" y="1756432"/>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Data to DCT</a:t>
              </a:r>
            </a:p>
          </p:txBody>
        </p:sp>
        <p:sp>
          <p:nvSpPr>
            <p:cNvPr id="107" name="TextBox 106">
              <a:extLst>
                <a:ext uri="{FF2B5EF4-FFF2-40B4-BE49-F238E27FC236}">
                  <a16:creationId xmlns:a16="http://schemas.microsoft.com/office/drawing/2014/main" id="{D7A34147-7893-FF06-0B82-E545707324AC}"/>
                </a:ext>
              </a:extLst>
            </p:cNvPr>
            <p:cNvSpPr txBox="1"/>
            <p:nvPr/>
          </p:nvSpPr>
          <p:spPr>
            <a:xfrm>
              <a:off x="8319620" y="317734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Extract features</a:t>
              </a:r>
            </a:p>
          </p:txBody>
        </p:sp>
      </p:grpSp>
      <p:grpSp>
        <p:nvGrpSpPr>
          <p:cNvPr id="111" name="Group 110">
            <a:extLst>
              <a:ext uri="{FF2B5EF4-FFF2-40B4-BE49-F238E27FC236}">
                <a16:creationId xmlns:a16="http://schemas.microsoft.com/office/drawing/2014/main" id="{91463F6A-729E-C8C2-AC0E-02642DB45E00}"/>
              </a:ext>
            </a:extLst>
          </p:cNvPr>
          <p:cNvGrpSpPr/>
          <p:nvPr/>
        </p:nvGrpSpPr>
        <p:grpSpPr>
          <a:xfrm>
            <a:off x="3028401" y="-5224191"/>
            <a:ext cx="2219638" cy="1831366"/>
            <a:chOff x="812574" y="1800662"/>
            <a:chExt cx="2219638" cy="1831366"/>
          </a:xfrm>
        </p:grpSpPr>
        <p:sp>
          <p:nvSpPr>
            <p:cNvPr id="112" name="Rectangle: Rounded Corners 111">
              <a:extLst>
                <a:ext uri="{FF2B5EF4-FFF2-40B4-BE49-F238E27FC236}">
                  <a16:creationId xmlns:a16="http://schemas.microsoft.com/office/drawing/2014/main" id="{99C43BAA-E390-8988-5CCB-B8ABEEE35189}"/>
                </a:ext>
              </a:extLst>
            </p:cNvPr>
            <p:cNvSpPr/>
            <p:nvPr/>
          </p:nvSpPr>
          <p:spPr>
            <a:xfrm>
              <a:off x="873170" y="2180954"/>
              <a:ext cx="2098446" cy="1451074"/>
            </a:xfrm>
            <a:prstGeom prst="roundRect">
              <a:avLst>
                <a:gd name="adj" fmla="val 2252"/>
              </a:avLst>
            </a:prstGeom>
            <a:solidFill>
              <a:srgbClr val="01204C"/>
            </a:solidFill>
            <a:ln w="38100">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TextBox 9">
              <a:extLst>
                <a:ext uri="{FF2B5EF4-FFF2-40B4-BE49-F238E27FC236}">
                  <a16:creationId xmlns:a16="http://schemas.microsoft.com/office/drawing/2014/main" id="{965B711F-4D29-8C3D-35B7-3E382F67B91C}"/>
                </a:ext>
              </a:extLst>
            </p:cNvPr>
            <p:cNvSpPr txBox="1"/>
            <p:nvPr/>
          </p:nvSpPr>
          <p:spPr>
            <a:xfrm>
              <a:off x="988569" y="1800662"/>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Upload Image</a:t>
              </a:r>
            </a:p>
          </p:txBody>
        </p:sp>
        <p:sp>
          <p:nvSpPr>
            <p:cNvPr id="114" name="TextBox 113">
              <a:extLst>
                <a:ext uri="{FF2B5EF4-FFF2-40B4-BE49-F238E27FC236}">
                  <a16:creationId xmlns:a16="http://schemas.microsoft.com/office/drawing/2014/main" id="{A57CC55E-0AAA-B692-04B0-A74B00954101}"/>
                </a:ext>
              </a:extLst>
            </p:cNvPr>
            <p:cNvSpPr txBox="1"/>
            <p:nvPr/>
          </p:nvSpPr>
          <p:spPr>
            <a:xfrm>
              <a:off x="812574"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User uploaded image</a:t>
              </a:r>
            </a:p>
          </p:txBody>
        </p:sp>
        <p:pic>
          <p:nvPicPr>
            <p:cNvPr id="115" name="Picture 2" descr="Upload - Free computer icons">
              <a:extLst>
                <a:ext uri="{FF2B5EF4-FFF2-40B4-BE49-F238E27FC236}">
                  <a16:creationId xmlns:a16="http://schemas.microsoft.com/office/drawing/2014/main" id="{7619240E-6116-F709-EA86-BC87D3CF5AAB}"/>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harpenSoften amount="56000"/>
                      </a14:imgEffect>
                      <a14:imgEffect>
                        <a14:saturation sat="246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17165" y="2320063"/>
              <a:ext cx="901511" cy="9015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5B8681B0-7380-E160-0B3A-4F3FFA512EDF}"/>
              </a:ext>
            </a:extLst>
          </p:cNvPr>
          <p:cNvGrpSpPr/>
          <p:nvPr/>
        </p:nvGrpSpPr>
        <p:grpSpPr>
          <a:xfrm>
            <a:off x="5707877" y="-5224191"/>
            <a:ext cx="2219638" cy="1831366"/>
            <a:chOff x="3365650" y="1800662"/>
            <a:chExt cx="2219638" cy="1831366"/>
          </a:xfrm>
        </p:grpSpPr>
        <p:sp>
          <p:nvSpPr>
            <p:cNvPr id="117" name="Rectangle: Rounded Corners 116">
              <a:extLst>
                <a:ext uri="{FF2B5EF4-FFF2-40B4-BE49-F238E27FC236}">
                  <a16:creationId xmlns:a16="http://schemas.microsoft.com/office/drawing/2014/main" id="{C67875C6-0390-AAFE-187B-ECB66350491E}"/>
                </a:ext>
              </a:extLst>
            </p:cNvPr>
            <p:cNvSpPr/>
            <p:nvPr/>
          </p:nvSpPr>
          <p:spPr>
            <a:xfrm>
              <a:off x="3426246" y="2180954"/>
              <a:ext cx="2098446" cy="1451074"/>
            </a:xfrm>
            <a:prstGeom prst="roundRect">
              <a:avLst>
                <a:gd name="adj" fmla="val 2252"/>
              </a:avLst>
            </a:prstGeom>
            <a:solidFill>
              <a:srgbClr val="01204C"/>
            </a:solidFill>
            <a:ln w="3810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TextBox 9">
              <a:extLst>
                <a:ext uri="{FF2B5EF4-FFF2-40B4-BE49-F238E27FC236}">
                  <a16:creationId xmlns:a16="http://schemas.microsoft.com/office/drawing/2014/main" id="{8E711812-62A6-2305-7E01-F15F3D4D471A}"/>
                </a:ext>
              </a:extLst>
            </p:cNvPr>
            <p:cNvSpPr txBox="1"/>
            <p:nvPr/>
          </p:nvSpPr>
          <p:spPr>
            <a:xfrm>
              <a:off x="3426246" y="1800662"/>
              <a:ext cx="210767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Find Faces</a:t>
              </a:r>
            </a:p>
          </p:txBody>
        </p:sp>
        <p:sp>
          <p:nvSpPr>
            <p:cNvPr id="119" name="TextBox 118">
              <a:extLst>
                <a:ext uri="{FF2B5EF4-FFF2-40B4-BE49-F238E27FC236}">
                  <a16:creationId xmlns:a16="http://schemas.microsoft.com/office/drawing/2014/main" id="{7AC5B7BD-0057-3D53-9D7D-88BD6CA869C0}"/>
                </a:ext>
              </a:extLst>
            </p:cNvPr>
            <p:cNvSpPr txBox="1"/>
            <p:nvPr/>
          </p:nvSpPr>
          <p:spPr>
            <a:xfrm>
              <a:off x="3365650"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Haar Cascade Model</a:t>
              </a:r>
            </a:p>
          </p:txBody>
        </p:sp>
        <p:pic>
          <p:nvPicPr>
            <p:cNvPr id="120" name="Picture 119">
              <a:extLst>
                <a:ext uri="{FF2B5EF4-FFF2-40B4-BE49-F238E27FC236}">
                  <a16:creationId xmlns:a16="http://schemas.microsoft.com/office/drawing/2014/main" id="{D7C859AB-C4F6-8A48-7FCF-D588FA10818F}"/>
                </a:ext>
              </a:extLst>
            </p:cNvPr>
            <p:cNvPicPr>
              <a:picLocks noChangeAspect="1"/>
            </p:cNvPicPr>
            <p:nvPr/>
          </p:nvPicPr>
          <p:blipFill>
            <a:blip r:embed="rId19">
              <a:lum bright="70000" contrast="-70000"/>
              <a:extLst>
                <a:ext uri="{BEBA8EAE-BF5A-486C-A8C5-ECC9F3942E4B}">
                  <a14:imgProps xmlns:a14="http://schemas.microsoft.com/office/drawing/2010/main">
                    <a14:imgLayer r:embed="rId20">
                      <a14:imgEffect>
                        <a14:artisticPhotocopy/>
                      </a14:imgEffect>
                    </a14:imgLayer>
                  </a14:imgProps>
                </a:ext>
              </a:extLst>
            </a:blip>
            <a:stretch>
              <a:fillRect/>
            </a:stretch>
          </p:blipFill>
          <p:spPr>
            <a:xfrm>
              <a:off x="3999763" y="2229025"/>
              <a:ext cx="1069766" cy="1069766"/>
            </a:xfrm>
            <a:prstGeom prst="rect">
              <a:avLst/>
            </a:prstGeom>
          </p:spPr>
        </p:pic>
      </p:grpSp>
      <p:grpSp>
        <p:nvGrpSpPr>
          <p:cNvPr id="121" name="Group 120">
            <a:extLst>
              <a:ext uri="{FF2B5EF4-FFF2-40B4-BE49-F238E27FC236}">
                <a16:creationId xmlns:a16="http://schemas.microsoft.com/office/drawing/2014/main" id="{35AD30BF-49F2-35AB-2BE0-068A80DFE281}"/>
              </a:ext>
            </a:extLst>
          </p:cNvPr>
          <p:cNvGrpSpPr/>
          <p:nvPr/>
        </p:nvGrpSpPr>
        <p:grpSpPr>
          <a:xfrm>
            <a:off x="8387353" y="-5224191"/>
            <a:ext cx="2219638" cy="1831366"/>
            <a:chOff x="5842635" y="1800662"/>
            <a:chExt cx="2219638" cy="1831366"/>
          </a:xfrm>
        </p:grpSpPr>
        <p:sp>
          <p:nvSpPr>
            <p:cNvPr id="122" name="Rectangle: Rounded Corners 121">
              <a:extLst>
                <a:ext uri="{FF2B5EF4-FFF2-40B4-BE49-F238E27FC236}">
                  <a16:creationId xmlns:a16="http://schemas.microsoft.com/office/drawing/2014/main" id="{673CB237-0247-74A4-12FB-0BE82E01A21E}"/>
                </a:ext>
              </a:extLst>
            </p:cNvPr>
            <p:cNvSpPr/>
            <p:nvPr/>
          </p:nvSpPr>
          <p:spPr>
            <a:xfrm>
              <a:off x="5903231" y="2180954"/>
              <a:ext cx="2098446" cy="1451074"/>
            </a:xfrm>
            <a:prstGeom prst="roundRect">
              <a:avLst>
                <a:gd name="adj" fmla="val 2252"/>
              </a:avLst>
            </a:prstGeom>
            <a:solidFill>
              <a:srgbClr val="01204C"/>
            </a:solidFill>
            <a:ln w="3810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TextBox 9">
              <a:extLst>
                <a:ext uri="{FF2B5EF4-FFF2-40B4-BE49-F238E27FC236}">
                  <a16:creationId xmlns:a16="http://schemas.microsoft.com/office/drawing/2014/main" id="{D38D8CDE-320E-008D-442E-655A144A9A47}"/>
                </a:ext>
              </a:extLst>
            </p:cNvPr>
            <p:cNvSpPr txBox="1"/>
            <p:nvPr/>
          </p:nvSpPr>
          <p:spPr>
            <a:xfrm>
              <a:off x="5918726" y="1800662"/>
              <a:ext cx="2107676"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Find Bounding Box</a:t>
              </a:r>
            </a:p>
          </p:txBody>
        </p:sp>
        <p:sp>
          <p:nvSpPr>
            <p:cNvPr id="124" name="TextBox 123">
              <a:extLst>
                <a:ext uri="{FF2B5EF4-FFF2-40B4-BE49-F238E27FC236}">
                  <a16:creationId xmlns:a16="http://schemas.microsoft.com/office/drawing/2014/main" id="{E28F003E-A155-A79C-BA50-AB71A12B27BD}"/>
                </a:ext>
              </a:extLst>
            </p:cNvPr>
            <p:cNvSpPr txBox="1"/>
            <p:nvPr/>
          </p:nvSpPr>
          <p:spPr>
            <a:xfrm>
              <a:off x="5842635" y="3221574"/>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(x, y, width, height)</a:t>
              </a:r>
            </a:p>
          </p:txBody>
        </p:sp>
        <p:pic>
          <p:nvPicPr>
            <p:cNvPr id="125" name="Picture 124">
              <a:extLst>
                <a:ext uri="{FF2B5EF4-FFF2-40B4-BE49-F238E27FC236}">
                  <a16:creationId xmlns:a16="http://schemas.microsoft.com/office/drawing/2014/main" id="{E9FEB160-A41B-17C8-3575-9E94CF3C58A6}"/>
                </a:ext>
              </a:extLst>
            </p:cNvPr>
            <p:cNvPicPr>
              <a:picLocks noChangeAspect="1"/>
            </p:cNvPicPr>
            <p:nvPr/>
          </p:nvPicPr>
          <p:blipFill>
            <a:blip r:embed="rId21">
              <a:lum bright="70000" contrast="-70000"/>
              <a:extLst>
                <a:ext uri="{BEBA8EAE-BF5A-486C-A8C5-ECC9F3942E4B}">
                  <a14:imgProps xmlns:a14="http://schemas.microsoft.com/office/drawing/2010/main">
                    <a14:imgLayer r:embed="rId22">
                      <a14:imgEffect>
                        <a14:artisticPhotocopy/>
                      </a14:imgEffect>
                    </a14:imgLayer>
                  </a14:imgProps>
                </a:ext>
              </a:extLst>
            </a:blip>
            <a:stretch>
              <a:fillRect/>
            </a:stretch>
          </p:blipFill>
          <p:spPr>
            <a:xfrm>
              <a:off x="6513363" y="2318698"/>
              <a:ext cx="878181" cy="878179"/>
            </a:xfrm>
            <a:prstGeom prst="rect">
              <a:avLst/>
            </a:prstGeom>
          </p:spPr>
        </p:pic>
      </p:grpSp>
      <p:grpSp>
        <p:nvGrpSpPr>
          <p:cNvPr id="126" name="Group 125">
            <a:extLst>
              <a:ext uri="{FF2B5EF4-FFF2-40B4-BE49-F238E27FC236}">
                <a16:creationId xmlns:a16="http://schemas.microsoft.com/office/drawing/2014/main" id="{875BDB77-BE9D-1471-89A7-043CC6BCCA87}"/>
              </a:ext>
            </a:extLst>
          </p:cNvPr>
          <p:cNvGrpSpPr/>
          <p:nvPr/>
        </p:nvGrpSpPr>
        <p:grpSpPr>
          <a:xfrm>
            <a:off x="5695328" y="-3089720"/>
            <a:ext cx="2219638" cy="1856003"/>
            <a:chOff x="5854340" y="4261236"/>
            <a:chExt cx="2219638" cy="1856003"/>
          </a:xfrm>
        </p:grpSpPr>
        <p:sp>
          <p:nvSpPr>
            <p:cNvPr id="127" name="Rectangle: Rounded Corners 126">
              <a:extLst>
                <a:ext uri="{FF2B5EF4-FFF2-40B4-BE49-F238E27FC236}">
                  <a16:creationId xmlns:a16="http://schemas.microsoft.com/office/drawing/2014/main" id="{482EB075-27B1-9B0B-2666-024F251D5234}"/>
                </a:ext>
              </a:extLst>
            </p:cNvPr>
            <p:cNvSpPr/>
            <p:nvPr/>
          </p:nvSpPr>
          <p:spPr>
            <a:xfrm>
              <a:off x="5906572" y="4641528"/>
              <a:ext cx="2098446" cy="1451074"/>
            </a:xfrm>
            <a:prstGeom prst="roundRect">
              <a:avLst>
                <a:gd name="adj" fmla="val 2252"/>
              </a:avLst>
            </a:prstGeom>
            <a:solidFill>
              <a:srgbClr val="01204C"/>
            </a:solidFill>
            <a:ln w="38100">
              <a:solidFill>
                <a:schemeClr val="accent1"/>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12" name="TextBox 9">
              <a:extLst>
                <a:ext uri="{FF2B5EF4-FFF2-40B4-BE49-F238E27FC236}">
                  <a16:creationId xmlns:a16="http://schemas.microsoft.com/office/drawing/2014/main" id="{E365054A-2D30-BC9C-0E0A-A306AA72B472}"/>
                </a:ext>
              </a:extLst>
            </p:cNvPr>
            <p:cNvSpPr txBox="1"/>
            <p:nvPr/>
          </p:nvSpPr>
          <p:spPr>
            <a:xfrm>
              <a:off x="6021971" y="4261236"/>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Classify</a:t>
              </a:r>
            </a:p>
          </p:txBody>
        </p:sp>
        <p:sp>
          <p:nvSpPr>
            <p:cNvPr id="2113" name="TextBox 2112">
              <a:extLst>
                <a:ext uri="{FF2B5EF4-FFF2-40B4-BE49-F238E27FC236}">
                  <a16:creationId xmlns:a16="http://schemas.microsoft.com/office/drawing/2014/main" id="{8B460CCC-4822-6078-1EA3-D5809606E5DB}"/>
                </a:ext>
              </a:extLst>
            </p:cNvPr>
            <p:cNvSpPr txBox="1"/>
            <p:nvPr/>
          </p:nvSpPr>
          <p:spPr>
            <a:xfrm>
              <a:off x="5854340" y="5532464"/>
              <a:ext cx="221963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Using developed RF Model</a:t>
              </a:r>
            </a:p>
          </p:txBody>
        </p:sp>
        <p:sp>
          <p:nvSpPr>
            <p:cNvPr id="2114" name="Oval 2113">
              <a:extLst>
                <a:ext uri="{FF2B5EF4-FFF2-40B4-BE49-F238E27FC236}">
                  <a16:creationId xmlns:a16="http://schemas.microsoft.com/office/drawing/2014/main" id="{96E33AB6-2F66-5E75-3957-B021A2D1D935}"/>
                </a:ext>
              </a:extLst>
            </p:cNvPr>
            <p:cNvSpPr/>
            <p:nvPr/>
          </p:nvSpPr>
          <p:spPr>
            <a:xfrm rot="16200000" flipH="1">
              <a:off x="6869216" y="4753834"/>
              <a:ext cx="196034" cy="20276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2115" name="Straight Connector 2114">
              <a:extLst>
                <a:ext uri="{FF2B5EF4-FFF2-40B4-BE49-F238E27FC236}">
                  <a16:creationId xmlns:a16="http://schemas.microsoft.com/office/drawing/2014/main" id="{9511728C-836C-0A36-D550-BCB11E408E2F}"/>
                </a:ext>
              </a:extLst>
            </p:cNvPr>
            <p:cNvCxnSpPr>
              <a:cxnSpLocks/>
              <a:stCxn id="2114" idx="5"/>
              <a:endCxn id="2118" idx="1"/>
            </p:cNvCxnSpPr>
            <p:nvPr/>
          </p:nvCxnSpPr>
          <p:spPr>
            <a:xfrm>
              <a:off x="7038921" y="4924524"/>
              <a:ext cx="138161" cy="1517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16" name="Straight Connector 2115">
              <a:extLst>
                <a:ext uri="{FF2B5EF4-FFF2-40B4-BE49-F238E27FC236}">
                  <a16:creationId xmlns:a16="http://schemas.microsoft.com/office/drawing/2014/main" id="{BAA0ACBB-373A-304D-8406-3764D151738C}"/>
                </a:ext>
              </a:extLst>
            </p:cNvPr>
            <p:cNvCxnSpPr>
              <a:cxnSpLocks/>
              <a:stCxn id="2114" idx="7"/>
              <a:endCxn id="2117" idx="3"/>
            </p:cNvCxnSpPr>
            <p:nvPr/>
          </p:nvCxnSpPr>
          <p:spPr>
            <a:xfrm flipH="1">
              <a:off x="6765257" y="4924524"/>
              <a:ext cx="130289" cy="1517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17" name="Oval 2116">
              <a:extLst>
                <a:ext uri="{FF2B5EF4-FFF2-40B4-BE49-F238E27FC236}">
                  <a16:creationId xmlns:a16="http://schemas.microsoft.com/office/drawing/2014/main" id="{92B5FDA9-08D2-AD29-A301-5F89643C9840}"/>
                </a:ext>
              </a:extLst>
            </p:cNvPr>
            <p:cNvSpPr/>
            <p:nvPr/>
          </p:nvSpPr>
          <p:spPr>
            <a:xfrm rot="16200000" flipH="1">
              <a:off x="6595552" y="5044232"/>
              <a:ext cx="196034" cy="20276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18" name="Oval 2117">
              <a:extLst>
                <a:ext uri="{FF2B5EF4-FFF2-40B4-BE49-F238E27FC236}">
                  <a16:creationId xmlns:a16="http://schemas.microsoft.com/office/drawing/2014/main" id="{60AE6654-85E0-CFC7-2632-1B3BF8F9AE52}"/>
                </a:ext>
              </a:extLst>
            </p:cNvPr>
            <p:cNvSpPr/>
            <p:nvPr/>
          </p:nvSpPr>
          <p:spPr>
            <a:xfrm rot="16200000" flipH="1">
              <a:off x="7150752" y="5044232"/>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19" name="Oval 2118">
              <a:extLst>
                <a:ext uri="{FF2B5EF4-FFF2-40B4-BE49-F238E27FC236}">
                  <a16:creationId xmlns:a16="http://schemas.microsoft.com/office/drawing/2014/main" id="{6E93632E-68C8-0071-24D3-A83458ED21D1}"/>
                </a:ext>
              </a:extLst>
            </p:cNvPr>
            <p:cNvSpPr/>
            <p:nvPr/>
          </p:nvSpPr>
          <p:spPr>
            <a:xfrm rot="16200000" flipH="1">
              <a:off x="6717066" y="5376889"/>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20" name="Oval 2119">
              <a:extLst>
                <a:ext uri="{FF2B5EF4-FFF2-40B4-BE49-F238E27FC236}">
                  <a16:creationId xmlns:a16="http://schemas.microsoft.com/office/drawing/2014/main" id="{5EFD776C-D47E-0072-E766-512B86BDA0F0}"/>
                </a:ext>
              </a:extLst>
            </p:cNvPr>
            <p:cNvSpPr/>
            <p:nvPr/>
          </p:nvSpPr>
          <p:spPr>
            <a:xfrm rot="16200000" flipH="1">
              <a:off x="7028308" y="5352215"/>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21" name="Oval 2120">
              <a:extLst>
                <a:ext uri="{FF2B5EF4-FFF2-40B4-BE49-F238E27FC236}">
                  <a16:creationId xmlns:a16="http://schemas.microsoft.com/office/drawing/2014/main" id="{FECAEAD9-2A6F-6E8D-9AB6-B49024D97169}"/>
                </a:ext>
              </a:extLst>
            </p:cNvPr>
            <p:cNvSpPr/>
            <p:nvPr/>
          </p:nvSpPr>
          <p:spPr>
            <a:xfrm rot="16200000" flipH="1">
              <a:off x="7407729" y="5358662"/>
              <a:ext cx="196034" cy="202763"/>
            </a:xfrm>
            <a:prstGeom prst="ellipse">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2122" name="Straight Connector 2121">
              <a:extLst>
                <a:ext uri="{FF2B5EF4-FFF2-40B4-BE49-F238E27FC236}">
                  <a16:creationId xmlns:a16="http://schemas.microsoft.com/office/drawing/2014/main" id="{0FF09EC6-1059-B85E-95EB-BD3982CA870F}"/>
                </a:ext>
              </a:extLst>
            </p:cNvPr>
            <p:cNvCxnSpPr>
              <a:cxnSpLocks/>
              <a:stCxn id="2117" idx="7"/>
              <a:endCxn id="2128" idx="3"/>
            </p:cNvCxnSpPr>
            <p:nvPr/>
          </p:nvCxnSpPr>
          <p:spPr>
            <a:xfrm flipH="1">
              <a:off x="6491533" y="5214922"/>
              <a:ext cx="130349" cy="1758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23" name="Straight Connector 2122">
              <a:extLst>
                <a:ext uri="{FF2B5EF4-FFF2-40B4-BE49-F238E27FC236}">
                  <a16:creationId xmlns:a16="http://schemas.microsoft.com/office/drawing/2014/main" id="{1C42A15F-CC40-F7AC-4FE1-E49F7FD350FC}"/>
                </a:ext>
              </a:extLst>
            </p:cNvPr>
            <p:cNvCxnSpPr>
              <a:cxnSpLocks/>
              <a:stCxn id="2127" idx="5"/>
              <a:endCxn id="2119" idx="2"/>
            </p:cNvCxnSpPr>
            <p:nvPr/>
          </p:nvCxnSpPr>
          <p:spPr>
            <a:xfrm>
              <a:off x="6765259" y="5212318"/>
              <a:ext cx="49825" cy="16793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24" name="Straight Connector 2123">
              <a:extLst>
                <a:ext uri="{FF2B5EF4-FFF2-40B4-BE49-F238E27FC236}">
                  <a16:creationId xmlns:a16="http://schemas.microsoft.com/office/drawing/2014/main" id="{9CE5DAE6-B793-D4DB-BF58-2B5805A8D961}"/>
                </a:ext>
              </a:extLst>
            </p:cNvPr>
            <p:cNvCxnSpPr>
              <a:cxnSpLocks/>
              <a:endCxn id="2120" idx="2"/>
            </p:cNvCxnSpPr>
            <p:nvPr/>
          </p:nvCxnSpPr>
          <p:spPr>
            <a:xfrm flipH="1">
              <a:off x="7126326" y="5206331"/>
              <a:ext cx="58888" cy="14924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25" name="Straight Connector 2124">
              <a:extLst>
                <a:ext uri="{FF2B5EF4-FFF2-40B4-BE49-F238E27FC236}">
                  <a16:creationId xmlns:a16="http://schemas.microsoft.com/office/drawing/2014/main" id="{67C7A141-B7A4-6873-5FA2-5F036D818B67}"/>
                </a:ext>
              </a:extLst>
            </p:cNvPr>
            <p:cNvCxnSpPr>
              <a:cxnSpLocks/>
              <a:stCxn id="2118" idx="5"/>
              <a:endCxn id="2121" idx="1"/>
            </p:cNvCxnSpPr>
            <p:nvPr/>
          </p:nvCxnSpPr>
          <p:spPr>
            <a:xfrm>
              <a:off x="7320457" y="5214922"/>
              <a:ext cx="113602" cy="1758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26" name="Oval 2125">
              <a:extLst>
                <a:ext uri="{FF2B5EF4-FFF2-40B4-BE49-F238E27FC236}">
                  <a16:creationId xmlns:a16="http://schemas.microsoft.com/office/drawing/2014/main" id="{40623039-FFC9-5507-97D2-482F94AF6AA7}"/>
                </a:ext>
              </a:extLst>
            </p:cNvPr>
            <p:cNvSpPr/>
            <p:nvPr/>
          </p:nvSpPr>
          <p:spPr>
            <a:xfrm rot="16200000" flipH="1">
              <a:off x="6869218" y="4751230"/>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27" name="Oval 2126">
              <a:extLst>
                <a:ext uri="{FF2B5EF4-FFF2-40B4-BE49-F238E27FC236}">
                  <a16:creationId xmlns:a16="http://schemas.microsoft.com/office/drawing/2014/main" id="{31A60AB7-C20D-A889-A6A5-DB5C8EC4CF1F}"/>
                </a:ext>
              </a:extLst>
            </p:cNvPr>
            <p:cNvSpPr/>
            <p:nvPr/>
          </p:nvSpPr>
          <p:spPr>
            <a:xfrm rot="16200000" flipH="1">
              <a:off x="6595554" y="5041628"/>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28" name="Oval 2127">
              <a:extLst>
                <a:ext uri="{FF2B5EF4-FFF2-40B4-BE49-F238E27FC236}">
                  <a16:creationId xmlns:a16="http://schemas.microsoft.com/office/drawing/2014/main" id="{5D4ABE8C-6395-81B6-D2CA-B2E16C72A29D}"/>
                </a:ext>
              </a:extLst>
            </p:cNvPr>
            <p:cNvSpPr/>
            <p:nvPr/>
          </p:nvSpPr>
          <p:spPr>
            <a:xfrm rot="16200000" flipH="1">
              <a:off x="6321828" y="5358662"/>
              <a:ext cx="196034" cy="202763"/>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29" name="Group 2128">
            <a:extLst>
              <a:ext uri="{FF2B5EF4-FFF2-40B4-BE49-F238E27FC236}">
                <a16:creationId xmlns:a16="http://schemas.microsoft.com/office/drawing/2014/main" id="{54745C63-92DA-6D4D-BCE0-26E2D1E59850}"/>
              </a:ext>
            </a:extLst>
          </p:cNvPr>
          <p:cNvGrpSpPr/>
          <p:nvPr/>
        </p:nvGrpSpPr>
        <p:grpSpPr>
          <a:xfrm>
            <a:off x="3028401" y="-3088704"/>
            <a:ext cx="2219638" cy="1831366"/>
            <a:chOff x="3300248" y="4292356"/>
            <a:chExt cx="2219638" cy="1831366"/>
          </a:xfrm>
        </p:grpSpPr>
        <p:sp>
          <p:nvSpPr>
            <p:cNvPr id="2130" name="Rectangle: Rounded Corners 2129">
              <a:extLst>
                <a:ext uri="{FF2B5EF4-FFF2-40B4-BE49-F238E27FC236}">
                  <a16:creationId xmlns:a16="http://schemas.microsoft.com/office/drawing/2014/main" id="{0478F700-2754-7BB4-1671-F894EA760071}"/>
                </a:ext>
              </a:extLst>
            </p:cNvPr>
            <p:cNvSpPr/>
            <p:nvPr/>
          </p:nvSpPr>
          <p:spPr>
            <a:xfrm>
              <a:off x="3352480" y="4672648"/>
              <a:ext cx="2098446" cy="1451074"/>
            </a:xfrm>
            <a:prstGeom prst="roundRect">
              <a:avLst>
                <a:gd name="adj" fmla="val 2252"/>
              </a:avLst>
            </a:prstGeom>
            <a:solidFill>
              <a:srgbClr val="01204C"/>
            </a:solidFill>
            <a:ln w="38100">
              <a:solidFill>
                <a:schemeClr val="accent2"/>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31" name="TextBox 9">
              <a:extLst>
                <a:ext uri="{FF2B5EF4-FFF2-40B4-BE49-F238E27FC236}">
                  <a16:creationId xmlns:a16="http://schemas.microsoft.com/office/drawing/2014/main" id="{CBA732E9-1592-AF0B-E9D4-2B20A1200021}"/>
                </a:ext>
              </a:extLst>
            </p:cNvPr>
            <p:cNvSpPr txBox="1"/>
            <p:nvPr/>
          </p:nvSpPr>
          <p:spPr>
            <a:xfrm>
              <a:off x="3467879" y="4292356"/>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Present Results</a:t>
              </a:r>
            </a:p>
          </p:txBody>
        </p:sp>
        <p:sp>
          <p:nvSpPr>
            <p:cNvPr id="2132" name="TextBox 2131">
              <a:extLst>
                <a:ext uri="{FF2B5EF4-FFF2-40B4-BE49-F238E27FC236}">
                  <a16:creationId xmlns:a16="http://schemas.microsoft.com/office/drawing/2014/main" id="{754A99E1-6710-A90C-FCBA-F01958547FDF}"/>
                </a:ext>
              </a:extLst>
            </p:cNvPr>
            <p:cNvSpPr txBox="1"/>
            <p:nvPr/>
          </p:nvSpPr>
          <p:spPr>
            <a:xfrm>
              <a:off x="3300248" y="5726511"/>
              <a:ext cx="221963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utfit" pitchFamily="2" charset="0"/>
                  <a:ea typeface="+mn-ea"/>
                  <a:cs typeface="+mn-cs"/>
                </a:rPr>
                <a:t>Output to UI</a:t>
              </a:r>
            </a:p>
          </p:txBody>
        </p:sp>
        <p:grpSp>
          <p:nvGrpSpPr>
            <p:cNvPr id="2133" name="Group 2132">
              <a:extLst>
                <a:ext uri="{FF2B5EF4-FFF2-40B4-BE49-F238E27FC236}">
                  <a16:creationId xmlns:a16="http://schemas.microsoft.com/office/drawing/2014/main" id="{9B41D7F7-EA19-9B82-486A-176FB50FAA9B}"/>
                </a:ext>
              </a:extLst>
            </p:cNvPr>
            <p:cNvGrpSpPr/>
            <p:nvPr/>
          </p:nvGrpSpPr>
          <p:grpSpPr>
            <a:xfrm>
              <a:off x="3727632" y="4796737"/>
              <a:ext cx="1249298" cy="929774"/>
              <a:chOff x="7080013" y="4310015"/>
              <a:chExt cx="1249298" cy="929774"/>
            </a:xfrm>
          </p:grpSpPr>
          <p:pic>
            <p:nvPicPr>
              <p:cNvPr id="2134" name="Picture 2133" descr="A black background with a black square&#10;&#10;AI-generated content may be incorrect.">
                <a:extLst>
                  <a:ext uri="{FF2B5EF4-FFF2-40B4-BE49-F238E27FC236}">
                    <a16:creationId xmlns:a16="http://schemas.microsoft.com/office/drawing/2014/main" id="{A0D290B2-6F9E-0C50-B86F-53B3391E2919}"/>
                  </a:ext>
                </a:extLst>
              </p:cNvPr>
              <p:cNvPicPr>
                <a:picLocks noChangeAspect="1"/>
              </p:cNvPicPr>
              <p:nvPr/>
            </p:nvPicPr>
            <p:blipFill>
              <a:blip r:embed="rId23">
                <a:biLevel thresh="25000"/>
                <a:extLst>
                  <a:ext uri="{BEBA8EAE-BF5A-486C-A8C5-ECC9F3942E4B}">
                    <a14:imgProps xmlns:a14="http://schemas.microsoft.com/office/drawing/2010/main">
                      <a14:imgLayer r:embed="rId24">
                        <a14:imgEffect>
                          <a14:sharpenSoften amount="2000"/>
                        </a14:imgEffect>
                        <a14:imgEffect>
                          <a14:colorTemperature colorTemp="1500"/>
                        </a14:imgEffect>
                        <a14:imgEffect>
                          <a14:saturation sat="0"/>
                        </a14:imgEffect>
                        <a14:imgEffect>
                          <a14:brightnessContrast bright="100000" contrast="-97000"/>
                        </a14:imgEffect>
                      </a14:imgLayer>
                    </a14:imgProps>
                  </a:ext>
                  <a:ext uri="{28A0092B-C50C-407E-A947-70E740481C1C}">
                    <a14:useLocalDpi xmlns:a14="http://schemas.microsoft.com/office/drawing/2010/main" val="0"/>
                  </a:ext>
                </a:extLst>
              </a:blip>
              <a:stretch>
                <a:fillRect/>
              </a:stretch>
            </p:blipFill>
            <p:spPr>
              <a:xfrm>
                <a:off x="7798797" y="4709275"/>
                <a:ext cx="530514" cy="530514"/>
              </a:xfrm>
              <a:prstGeom prst="rect">
                <a:avLst/>
              </a:prstGeom>
            </p:spPr>
          </p:pic>
          <p:pic>
            <p:nvPicPr>
              <p:cNvPr id="2135" name="Picture 2134" descr="A black background with a black square&#10;&#10;AI-generated content may be incorrect.">
                <a:extLst>
                  <a:ext uri="{FF2B5EF4-FFF2-40B4-BE49-F238E27FC236}">
                    <a16:creationId xmlns:a16="http://schemas.microsoft.com/office/drawing/2014/main" id="{44BB6D1C-8B5D-ED2D-77C7-E20417633253}"/>
                  </a:ext>
                </a:extLst>
              </p:cNvPr>
              <p:cNvPicPr>
                <a:picLocks noChangeAspect="1"/>
              </p:cNvPicPr>
              <p:nvPr/>
            </p:nvPicPr>
            <p:blipFill>
              <a:blip r:embed="rId25">
                <a:extLst>
                  <a:ext uri="{BEBA8EAE-BF5A-486C-A8C5-ECC9F3942E4B}">
                    <a14:imgProps xmlns:a14="http://schemas.microsoft.com/office/drawing/2010/main">
                      <a14:imgLayer r:embed="rId26">
                        <a14:imgEffect>
                          <a14:artisticPhotocopy/>
                        </a14:imgEffect>
                        <a14:imgEffect>
                          <a14:colorTemperature colorTemp="11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7080013" y="4310015"/>
                <a:ext cx="664517" cy="664517"/>
              </a:xfrm>
              <a:prstGeom prst="rect">
                <a:avLst/>
              </a:prstGeom>
            </p:spPr>
          </p:pic>
        </p:grpSp>
      </p:grpSp>
      <p:sp>
        <p:nvSpPr>
          <p:cNvPr id="2136" name="Arrow: Down 2135">
            <a:extLst>
              <a:ext uri="{FF2B5EF4-FFF2-40B4-BE49-F238E27FC236}">
                <a16:creationId xmlns:a16="http://schemas.microsoft.com/office/drawing/2014/main" id="{9CFB940D-3D1D-1707-1B94-DEAEBCF5022D}"/>
              </a:ext>
            </a:extLst>
          </p:cNvPr>
          <p:cNvSpPr/>
          <p:nvPr/>
        </p:nvSpPr>
        <p:spPr>
          <a:xfrm rot="16200000">
            <a:off x="5169945" y="-438568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7" name="Arrow: Down 2136">
            <a:extLst>
              <a:ext uri="{FF2B5EF4-FFF2-40B4-BE49-F238E27FC236}">
                <a16:creationId xmlns:a16="http://schemas.microsoft.com/office/drawing/2014/main" id="{6C671E49-DCFC-2230-53A0-6800DBDAF1FB}"/>
              </a:ext>
            </a:extLst>
          </p:cNvPr>
          <p:cNvSpPr/>
          <p:nvPr/>
        </p:nvSpPr>
        <p:spPr>
          <a:xfrm rot="16200000">
            <a:off x="7854929" y="-438568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8" name="Arrow: Down 2137">
            <a:extLst>
              <a:ext uri="{FF2B5EF4-FFF2-40B4-BE49-F238E27FC236}">
                <a16:creationId xmlns:a16="http://schemas.microsoft.com/office/drawing/2014/main" id="{2B79506D-8FA5-D95B-1C4C-B911496C38B1}"/>
              </a:ext>
            </a:extLst>
          </p:cNvPr>
          <p:cNvSpPr/>
          <p:nvPr/>
        </p:nvSpPr>
        <p:spPr>
          <a:xfrm rot="16200000">
            <a:off x="2478917" y="-4343620"/>
            <a:ext cx="634113" cy="880949"/>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9" name="Arrow: Down 2138">
            <a:extLst>
              <a:ext uri="{FF2B5EF4-FFF2-40B4-BE49-F238E27FC236}">
                <a16:creationId xmlns:a16="http://schemas.microsoft.com/office/drawing/2014/main" id="{48773CA9-4503-9088-BA10-19532932D73C}"/>
              </a:ext>
            </a:extLst>
          </p:cNvPr>
          <p:cNvSpPr/>
          <p:nvPr/>
        </p:nvSpPr>
        <p:spPr>
          <a:xfrm rot="5400000">
            <a:off x="2478916" y="-2786523"/>
            <a:ext cx="634113" cy="880950"/>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0" name="Rectangle 2139">
            <a:extLst>
              <a:ext uri="{FF2B5EF4-FFF2-40B4-BE49-F238E27FC236}">
                <a16:creationId xmlns:a16="http://schemas.microsoft.com/office/drawing/2014/main" id="{3433F5D6-B0EB-E214-650F-D14C141B196D}"/>
              </a:ext>
            </a:extLst>
          </p:cNvPr>
          <p:cNvSpPr/>
          <p:nvPr/>
        </p:nvSpPr>
        <p:spPr>
          <a:xfrm>
            <a:off x="10581891" y="-4208829"/>
            <a:ext cx="569128" cy="198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1" name="Arrow: Down 2140">
            <a:extLst>
              <a:ext uri="{FF2B5EF4-FFF2-40B4-BE49-F238E27FC236}">
                <a16:creationId xmlns:a16="http://schemas.microsoft.com/office/drawing/2014/main" id="{BB0EDEDF-9EBF-924B-A8DF-EF18A518B749}"/>
              </a:ext>
            </a:extLst>
          </p:cNvPr>
          <p:cNvSpPr/>
          <p:nvPr/>
        </p:nvSpPr>
        <p:spPr>
          <a:xfrm rot="5400000">
            <a:off x="5148451" y="-2201277"/>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2" name="Arrow: Down 2141">
            <a:extLst>
              <a:ext uri="{FF2B5EF4-FFF2-40B4-BE49-F238E27FC236}">
                <a16:creationId xmlns:a16="http://schemas.microsoft.com/office/drawing/2014/main" id="{83D11A00-B76E-D157-8D60-41D1BA439FF2}"/>
              </a:ext>
            </a:extLst>
          </p:cNvPr>
          <p:cNvSpPr/>
          <p:nvPr/>
        </p:nvSpPr>
        <p:spPr>
          <a:xfrm rot="5400000">
            <a:off x="7821553" y="-2194471"/>
            <a:ext cx="634113" cy="562942"/>
          </a:xfrm>
          <a:prstGeom prst="downArrow">
            <a:avLst>
              <a:gd name="adj1" fmla="val 28370"/>
              <a:gd name="adj2" fmla="val 5744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3" name="TextBox 9">
            <a:extLst>
              <a:ext uri="{FF2B5EF4-FFF2-40B4-BE49-F238E27FC236}">
                <a16:creationId xmlns:a16="http://schemas.microsoft.com/office/drawing/2014/main" id="{5040125C-7826-4B33-83AD-6C2BC1CCF223}"/>
              </a:ext>
            </a:extLst>
          </p:cNvPr>
          <p:cNvSpPr txBox="1"/>
          <p:nvPr/>
        </p:nvSpPr>
        <p:spPr>
          <a:xfrm>
            <a:off x="573289" y="-1791292"/>
            <a:ext cx="215700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C0504D"/>
                </a:solidFill>
                <a:effectLst/>
                <a:uLnTx/>
                <a:uFillTx/>
                <a:latin typeface="Outfit" pitchFamily="2" charset="0"/>
                <a:ea typeface="Montserrat Bold"/>
                <a:cs typeface="Montserrat Bold"/>
                <a:sym typeface="Montserrat Bold"/>
              </a:rPr>
              <a:t>User Interface (UI)</a:t>
            </a:r>
          </a:p>
        </p:txBody>
      </p:sp>
      <p:sp>
        <p:nvSpPr>
          <p:cNvPr id="2144" name="TextBox 9">
            <a:extLst>
              <a:ext uri="{FF2B5EF4-FFF2-40B4-BE49-F238E27FC236}">
                <a16:creationId xmlns:a16="http://schemas.microsoft.com/office/drawing/2014/main" id="{24328BAA-E467-AA69-20CA-9DB963D91397}"/>
              </a:ext>
            </a:extLst>
          </p:cNvPr>
          <p:cNvSpPr txBox="1"/>
          <p:nvPr/>
        </p:nvSpPr>
        <p:spPr>
          <a:xfrm>
            <a:off x="687169" y="-1495191"/>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8064A2"/>
                </a:solidFill>
                <a:effectLst/>
                <a:uLnTx/>
                <a:uFillTx/>
                <a:latin typeface="Outfit" pitchFamily="2" charset="0"/>
                <a:ea typeface="Montserrat Bold"/>
                <a:cs typeface="Montserrat Bold"/>
                <a:sym typeface="Montserrat Bold"/>
              </a:rPr>
              <a:t>Identify Face</a:t>
            </a:r>
          </a:p>
        </p:txBody>
      </p:sp>
      <p:sp>
        <p:nvSpPr>
          <p:cNvPr id="2145" name="TextBox 9">
            <a:extLst>
              <a:ext uri="{FF2B5EF4-FFF2-40B4-BE49-F238E27FC236}">
                <a16:creationId xmlns:a16="http://schemas.microsoft.com/office/drawing/2014/main" id="{B2AB9538-AF94-2BFB-4317-7B5E150558E8}"/>
              </a:ext>
            </a:extLst>
          </p:cNvPr>
          <p:cNvSpPr txBox="1"/>
          <p:nvPr/>
        </p:nvSpPr>
        <p:spPr>
          <a:xfrm>
            <a:off x="506741" y="-1199090"/>
            <a:ext cx="2290100"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9BBB59"/>
                </a:solidFill>
                <a:effectLst/>
                <a:uLnTx/>
                <a:uFillTx/>
                <a:latin typeface="Outfit" pitchFamily="2" charset="0"/>
                <a:ea typeface="Montserrat Bold"/>
                <a:cs typeface="Montserrat Bold"/>
                <a:sym typeface="Montserrat Bold"/>
              </a:rPr>
              <a:t>Feature Extraction</a:t>
            </a:r>
          </a:p>
        </p:txBody>
      </p:sp>
      <p:sp>
        <p:nvSpPr>
          <p:cNvPr id="2146" name="TextBox 9">
            <a:extLst>
              <a:ext uri="{FF2B5EF4-FFF2-40B4-BE49-F238E27FC236}">
                <a16:creationId xmlns:a16="http://schemas.microsoft.com/office/drawing/2014/main" id="{AC1C98F7-8EA2-AE90-865D-36556175FE38}"/>
              </a:ext>
            </a:extLst>
          </p:cNvPr>
          <p:cNvSpPr txBox="1"/>
          <p:nvPr/>
        </p:nvSpPr>
        <p:spPr>
          <a:xfrm>
            <a:off x="687169" y="-902990"/>
            <a:ext cx="1929245" cy="28732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4F81BD"/>
                </a:solidFill>
                <a:effectLst/>
                <a:uLnTx/>
                <a:uFillTx/>
                <a:latin typeface="Outfit" pitchFamily="2" charset="0"/>
                <a:ea typeface="Montserrat Bold"/>
                <a:cs typeface="Montserrat Bold"/>
                <a:sym typeface="Montserrat Bold"/>
              </a:rPr>
              <a:t>Classification</a:t>
            </a:r>
          </a:p>
        </p:txBody>
      </p:sp>
      <p:grpSp>
        <p:nvGrpSpPr>
          <p:cNvPr id="2147" name="Group 2146">
            <a:extLst>
              <a:ext uri="{FF2B5EF4-FFF2-40B4-BE49-F238E27FC236}">
                <a16:creationId xmlns:a16="http://schemas.microsoft.com/office/drawing/2014/main" id="{DE5E18D2-513A-F2B3-FB5C-289303BFA4DA}"/>
              </a:ext>
            </a:extLst>
          </p:cNvPr>
          <p:cNvGrpSpPr/>
          <p:nvPr/>
        </p:nvGrpSpPr>
        <p:grpSpPr>
          <a:xfrm>
            <a:off x="540399" y="-4758173"/>
            <a:ext cx="1727201" cy="2466351"/>
            <a:chOff x="4136" y="2644744"/>
            <a:chExt cx="1727201" cy="2466351"/>
          </a:xfrm>
        </p:grpSpPr>
        <p:grpSp>
          <p:nvGrpSpPr>
            <p:cNvPr id="2148" name="Group 2147">
              <a:extLst>
                <a:ext uri="{FF2B5EF4-FFF2-40B4-BE49-F238E27FC236}">
                  <a16:creationId xmlns:a16="http://schemas.microsoft.com/office/drawing/2014/main" id="{B8ACB16C-5FBB-7C28-4A5D-92D34319ACAC}"/>
                </a:ext>
              </a:extLst>
            </p:cNvPr>
            <p:cNvGrpSpPr/>
            <p:nvPr/>
          </p:nvGrpSpPr>
          <p:grpSpPr>
            <a:xfrm>
              <a:off x="880872" y="3860572"/>
              <a:ext cx="676224" cy="1250523"/>
              <a:chOff x="1640794" y="4289215"/>
              <a:chExt cx="784733" cy="1451184"/>
            </a:xfrm>
          </p:grpSpPr>
          <p:sp>
            <p:nvSpPr>
              <p:cNvPr id="2151" name="Oval 2150">
                <a:extLst>
                  <a:ext uri="{FF2B5EF4-FFF2-40B4-BE49-F238E27FC236}">
                    <a16:creationId xmlns:a16="http://schemas.microsoft.com/office/drawing/2014/main" id="{CD51E7D4-1F47-0F3C-3FC6-1FA465C989F3}"/>
                  </a:ext>
                </a:extLst>
              </p:cNvPr>
              <p:cNvSpPr/>
              <p:nvPr/>
            </p:nvSpPr>
            <p:spPr>
              <a:xfrm>
                <a:off x="1736207" y="4289215"/>
                <a:ext cx="593909" cy="593908"/>
              </a:xfrm>
              <a:prstGeom prst="ellipse">
                <a:avLst/>
              </a:prstGeom>
              <a:solidFill>
                <a:schemeClr val="bg1"/>
              </a:solidFill>
              <a:ln>
                <a:solidFill>
                  <a:srgbClr val="0120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52" name="Flowchart: Delay 2151">
                <a:extLst>
                  <a:ext uri="{FF2B5EF4-FFF2-40B4-BE49-F238E27FC236}">
                    <a16:creationId xmlns:a16="http://schemas.microsoft.com/office/drawing/2014/main" id="{002DA042-3196-CF4A-F336-E1CF928CA198}"/>
                  </a:ext>
                </a:extLst>
              </p:cNvPr>
              <p:cNvSpPr/>
              <p:nvPr/>
            </p:nvSpPr>
            <p:spPr>
              <a:xfrm rot="16200000">
                <a:off x="1629734" y="4944606"/>
                <a:ext cx="806853" cy="784733"/>
              </a:xfrm>
              <a:prstGeom prst="flowChartDelay">
                <a:avLst/>
              </a:prstGeom>
              <a:solidFill>
                <a:schemeClr val="bg1"/>
              </a:solidFill>
              <a:ln>
                <a:solidFill>
                  <a:srgbClr val="0120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49" name="Thought Bubble: Cloud 2148">
              <a:extLst>
                <a:ext uri="{FF2B5EF4-FFF2-40B4-BE49-F238E27FC236}">
                  <a16:creationId xmlns:a16="http://schemas.microsoft.com/office/drawing/2014/main" id="{DC1CC183-7A05-A9D4-435C-975B7C2FE3DE}"/>
                </a:ext>
              </a:extLst>
            </p:cNvPr>
            <p:cNvSpPr/>
            <p:nvPr/>
          </p:nvSpPr>
          <p:spPr>
            <a:xfrm>
              <a:off x="4136" y="2644744"/>
              <a:ext cx="1727201" cy="814022"/>
            </a:xfrm>
            <a:prstGeom prst="cloudCallout">
              <a:avLst>
                <a:gd name="adj1" fmla="val 2535"/>
                <a:gd name="adj2" fmla="val 106666"/>
              </a:avLst>
            </a:prstGeom>
            <a:solidFill>
              <a:srgbClr val="01204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2150" name="TextBox 9">
              <a:extLst>
                <a:ext uri="{FF2B5EF4-FFF2-40B4-BE49-F238E27FC236}">
                  <a16:creationId xmlns:a16="http://schemas.microsoft.com/office/drawing/2014/main" id="{9342E6E9-AC75-BF6D-AB58-3EFE0D052B09}"/>
                </a:ext>
              </a:extLst>
            </p:cNvPr>
            <p:cNvSpPr txBox="1"/>
            <p:nvPr/>
          </p:nvSpPr>
          <p:spPr>
            <a:xfrm>
              <a:off x="399194" y="2824568"/>
              <a:ext cx="963356" cy="41024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Is this image real?</a:t>
              </a:r>
            </a:p>
          </p:txBody>
        </p:sp>
      </p:grpSp>
      <p:sp>
        <p:nvSpPr>
          <p:cNvPr id="2153" name="Arrow: Bent-Up 2152">
            <a:extLst>
              <a:ext uri="{FF2B5EF4-FFF2-40B4-BE49-F238E27FC236}">
                <a16:creationId xmlns:a16="http://schemas.microsoft.com/office/drawing/2014/main" id="{A21F9C99-F30C-F129-9ECD-257D16C759BD}"/>
              </a:ext>
            </a:extLst>
          </p:cNvPr>
          <p:cNvSpPr/>
          <p:nvPr/>
        </p:nvSpPr>
        <p:spPr>
          <a:xfrm rot="16200000" flipH="1">
            <a:off x="9619481" y="-3261212"/>
            <a:ext cx="2421879" cy="618247"/>
          </a:xfrm>
          <a:prstGeom prst="bentUpArrow">
            <a:avLst>
              <a:gd name="adj1" fmla="val 18904"/>
              <a:gd name="adj2" fmla="val 41547"/>
              <a:gd name="adj3"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54" name="Group 2153">
            <a:extLst>
              <a:ext uri="{FF2B5EF4-FFF2-40B4-BE49-F238E27FC236}">
                <a16:creationId xmlns:a16="http://schemas.microsoft.com/office/drawing/2014/main" id="{767883AB-3F9A-B317-E507-1789C13317CD}"/>
              </a:ext>
            </a:extLst>
          </p:cNvPr>
          <p:cNvGrpSpPr/>
          <p:nvPr/>
        </p:nvGrpSpPr>
        <p:grpSpPr>
          <a:xfrm>
            <a:off x="5646654" y="-3147105"/>
            <a:ext cx="4960338" cy="1913388"/>
            <a:chOff x="5646654" y="3764567"/>
            <a:chExt cx="4960338" cy="1913388"/>
          </a:xfrm>
          <a:solidFill>
            <a:srgbClr val="7F6B6B"/>
          </a:solidFill>
        </p:grpSpPr>
        <p:grpSp>
          <p:nvGrpSpPr>
            <p:cNvPr id="2155" name="Group 2154">
              <a:extLst>
                <a:ext uri="{FF2B5EF4-FFF2-40B4-BE49-F238E27FC236}">
                  <a16:creationId xmlns:a16="http://schemas.microsoft.com/office/drawing/2014/main" id="{2EEC3262-2D1A-435D-1E7C-F9D60311978A}"/>
                </a:ext>
              </a:extLst>
            </p:cNvPr>
            <p:cNvGrpSpPr/>
            <p:nvPr/>
          </p:nvGrpSpPr>
          <p:grpSpPr>
            <a:xfrm>
              <a:off x="5646654" y="3764567"/>
              <a:ext cx="4960338" cy="1913388"/>
              <a:chOff x="5646654" y="3764567"/>
              <a:chExt cx="4960338" cy="1913388"/>
            </a:xfrm>
            <a:grpFill/>
          </p:grpSpPr>
          <p:sp>
            <p:nvSpPr>
              <p:cNvPr id="2157" name="Rectangle: Rounded Corners 2156">
                <a:extLst>
                  <a:ext uri="{FF2B5EF4-FFF2-40B4-BE49-F238E27FC236}">
                    <a16:creationId xmlns:a16="http://schemas.microsoft.com/office/drawing/2014/main" id="{2173B299-B92C-72CE-CAD1-92A6BDB3383F}"/>
                  </a:ext>
                </a:extLst>
              </p:cNvPr>
              <p:cNvSpPr/>
              <p:nvPr/>
            </p:nvSpPr>
            <p:spPr>
              <a:xfrm>
                <a:off x="5646654" y="3764567"/>
                <a:ext cx="4960338" cy="1913388"/>
              </a:xfrm>
              <a:prstGeom prst="roundRect">
                <a:avLst>
                  <a:gd name="adj" fmla="val 6142"/>
                </a:avLst>
              </a:prstGeom>
              <a:grpFill/>
              <a:ln w="57150">
                <a:solidFill>
                  <a:srgbClr val="4F43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58" name="Picture 2157" descr="A black background with a smiling face&#10;&#10;AI-generated content may be incorrect.">
                <a:extLst>
                  <a:ext uri="{FF2B5EF4-FFF2-40B4-BE49-F238E27FC236}">
                    <a16:creationId xmlns:a16="http://schemas.microsoft.com/office/drawing/2014/main" id="{91030224-7DDE-FF26-5D40-4650B5D53782}"/>
                  </a:ext>
                </a:extLst>
              </p:cNvPr>
              <p:cNvPicPr>
                <a:picLocks noChangeAspect="1"/>
              </p:cNvPicPr>
              <p:nvPr/>
            </p:nvPicPr>
            <p:blipFill>
              <a:blip r:embed="rId27" cstate="print">
                <a:lum bright="70000" contrast="-70000"/>
                <a:extLst>
                  <a:ext uri="{BEBA8EAE-BF5A-486C-A8C5-ECC9F3942E4B}">
                    <a14:imgProps xmlns:a14="http://schemas.microsoft.com/office/drawing/2010/main">
                      <a14:imgLayer r:embed="rId28">
                        <a14:imgEffect>
                          <a14:artisticPhotocopy/>
                        </a14:imgEffect>
                      </a14:imgLayer>
                    </a14:imgProps>
                  </a:ext>
                  <a:ext uri="{28A0092B-C50C-407E-A947-70E740481C1C}">
                    <a14:useLocalDpi xmlns:a14="http://schemas.microsoft.com/office/drawing/2010/main" val="0"/>
                  </a:ext>
                </a:extLst>
              </a:blip>
              <a:stretch>
                <a:fillRect/>
              </a:stretch>
            </p:blipFill>
            <p:spPr>
              <a:xfrm>
                <a:off x="5823627" y="3935957"/>
                <a:ext cx="1379772" cy="1379772"/>
              </a:xfrm>
              <a:prstGeom prst="rect">
                <a:avLst/>
              </a:prstGeom>
              <a:grpFill/>
              <a:ln>
                <a:solidFill>
                  <a:srgbClr val="7F6B6B"/>
                </a:solidFill>
              </a:ln>
            </p:spPr>
          </p:pic>
          <p:sp>
            <p:nvSpPr>
              <p:cNvPr id="2159" name="TextBox 9">
                <a:extLst>
                  <a:ext uri="{FF2B5EF4-FFF2-40B4-BE49-F238E27FC236}">
                    <a16:creationId xmlns:a16="http://schemas.microsoft.com/office/drawing/2014/main" id="{D1530051-0821-51E2-B0A4-D2395C5B6093}"/>
                  </a:ext>
                </a:extLst>
              </p:cNvPr>
              <p:cNvSpPr txBox="1"/>
              <p:nvPr/>
            </p:nvSpPr>
            <p:spPr>
              <a:xfrm>
                <a:off x="7415407" y="4573450"/>
                <a:ext cx="2838760" cy="287323"/>
              </a:xfrm>
              <a:prstGeom prst="rect">
                <a:avLst/>
              </a:prstGeom>
              <a:grpFill/>
              <a:ln>
                <a:solidFill>
                  <a:srgbClr val="7F6B6B"/>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Develop Detection Model</a:t>
                </a:r>
              </a:p>
            </p:txBody>
          </p:sp>
          <p:sp>
            <p:nvSpPr>
              <p:cNvPr id="2160" name="TextBox 9">
                <a:extLst>
                  <a:ext uri="{FF2B5EF4-FFF2-40B4-BE49-F238E27FC236}">
                    <a16:creationId xmlns:a16="http://schemas.microsoft.com/office/drawing/2014/main" id="{2384918D-10AB-0551-9328-ED586D274AA4}"/>
                  </a:ext>
                </a:extLst>
              </p:cNvPr>
              <p:cNvSpPr txBox="1"/>
              <p:nvPr/>
            </p:nvSpPr>
            <p:spPr>
              <a:xfrm>
                <a:off x="7220070" y="4919878"/>
                <a:ext cx="3349273" cy="287323"/>
              </a:xfrm>
              <a:prstGeom prst="rect">
                <a:avLst/>
              </a:prstGeom>
              <a:grpFill/>
              <a:ln>
                <a:solidFill>
                  <a:srgbClr val="7F6B6B"/>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Our three solutions lie here</a:t>
                </a:r>
              </a:p>
            </p:txBody>
          </p:sp>
        </p:grpSp>
        <p:sp>
          <p:nvSpPr>
            <p:cNvPr id="2156" name="TextBox 9">
              <a:extLst>
                <a:ext uri="{FF2B5EF4-FFF2-40B4-BE49-F238E27FC236}">
                  <a16:creationId xmlns:a16="http://schemas.microsoft.com/office/drawing/2014/main" id="{1F4EAAFD-C000-2B4F-26EE-AE4F173AA415}"/>
                </a:ext>
              </a:extLst>
            </p:cNvPr>
            <p:cNvSpPr txBox="1"/>
            <p:nvPr/>
          </p:nvSpPr>
          <p:spPr>
            <a:xfrm>
              <a:off x="7411756" y="4253168"/>
              <a:ext cx="2838760" cy="287323"/>
            </a:xfrm>
            <a:prstGeom prst="rect">
              <a:avLst/>
            </a:prstGeom>
            <a:grpFill/>
            <a:ln>
              <a:solidFill>
                <a:srgbClr val="7F6B6B"/>
              </a:solidFill>
            </a:ln>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FFFFFF"/>
                  </a:solidFill>
                  <a:effectLst/>
                  <a:uLnTx/>
                  <a:uFillTx/>
                  <a:latin typeface="Outfit" pitchFamily="2" charset="0"/>
                  <a:ea typeface="Montserrat Bold"/>
                  <a:cs typeface="Montserrat Bold"/>
                  <a:sym typeface="Montserrat Bold"/>
                </a:rPr>
                <a:t>This Semester:</a:t>
              </a:r>
            </a:p>
          </p:txBody>
        </p:sp>
      </p:grpSp>
    </p:spTree>
    <p:extLst>
      <p:ext uri="{BB962C8B-B14F-4D97-AF65-F5344CB8AC3E}">
        <p14:creationId xmlns:p14="http://schemas.microsoft.com/office/powerpoint/2010/main" val="4106224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61"/>
                                        </p:tgtEl>
                                        <p:attrNameLst>
                                          <p:attrName>style.visibility</p:attrName>
                                        </p:attrNameLst>
                                      </p:cBhvr>
                                      <p:to>
                                        <p:strVal val="visible"/>
                                      </p:to>
                                    </p:set>
                                    <p:animEffect transition="in" filter="fade">
                                      <p:cBhvr>
                                        <p:cTn id="7" dur="1000"/>
                                        <p:tgtEl>
                                          <p:spTgt spid="2161"/>
                                        </p:tgtEl>
                                      </p:cBhvr>
                                    </p:animEffect>
                                    <p:anim calcmode="lin" valueType="num">
                                      <p:cBhvr>
                                        <p:cTn id="8" dur="1000" fill="hold"/>
                                        <p:tgtEl>
                                          <p:spTgt spid="2161"/>
                                        </p:tgtEl>
                                        <p:attrNameLst>
                                          <p:attrName>ppt_x</p:attrName>
                                        </p:attrNameLst>
                                      </p:cBhvr>
                                      <p:tavLst>
                                        <p:tav tm="0">
                                          <p:val>
                                            <p:strVal val="#ppt_x"/>
                                          </p:val>
                                        </p:tav>
                                        <p:tav tm="100000">
                                          <p:val>
                                            <p:strVal val="#ppt_x"/>
                                          </p:val>
                                        </p:tav>
                                      </p:tavLst>
                                    </p:anim>
                                    <p:anim calcmode="lin" valueType="num">
                                      <p:cBhvr>
                                        <p:cTn id="9" dur="1000" fill="hold"/>
                                        <p:tgtEl>
                                          <p:spTgt spid="21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63"/>
                                        </p:tgtEl>
                                        <p:attrNameLst>
                                          <p:attrName>style.visibility</p:attrName>
                                        </p:attrNameLst>
                                      </p:cBhvr>
                                      <p:to>
                                        <p:strVal val="visible"/>
                                      </p:to>
                                    </p:set>
                                    <p:animEffect transition="in" filter="fade">
                                      <p:cBhvr>
                                        <p:cTn id="14" dur="1000"/>
                                        <p:tgtEl>
                                          <p:spTgt spid="2163"/>
                                        </p:tgtEl>
                                      </p:cBhvr>
                                    </p:animEffect>
                                    <p:anim calcmode="lin" valueType="num">
                                      <p:cBhvr>
                                        <p:cTn id="15" dur="1000" fill="hold"/>
                                        <p:tgtEl>
                                          <p:spTgt spid="2163"/>
                                        </p:tgtEl>
                                        <p:attrNameLst>
                                          <p:attrName>ppt_x</p:attrName>
                                        </p:attrNameLst>
                                      </p:cBhvr>
                                      <p:tavLst>
                                        <p:tav tm="0">
                                          <p:val>
                                            <p:strVal val="#ppt_x"/>
                                          </p:val>
                                        </p:tav>
                                        <p:tav tm="100000">
                                          <p:val>
                                            <p:strVal val="#ppt_x"/>
                                          </p:val>
                                        </p:tav>
                                      </p:tavLst>
                                    </p:anim>
                                    <p:anim calcmode="lin" valueType="num">
                                      <p:cBhvr>
                                        <p:cTn id="16" dur="1000" fill="hold"/>
                                        <p:tgtEl>
                                          <p:spTgt spid="216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65"/>
                                        </p:tgtEl>
                                        <p:attrNameLst>
                                          <p:attrName>style.visibility</p:attrName>
                                        </p:attrNameLst>
                                      </p:cBhvr>
                                      <p:to>
                                        <p:strVal val="visible"/>
                                      </p:to>
                                    </p:set>
                                    <p:animEffect transition="in" filter="fade">
                                      <p:cBhvr>
                                        <p:cTn id="21" dur="1000"/>
                                        <p:tgtEl>
                                          <p:spTgt spid="2165"/>
                                        </p:tgtEl>
                                      </p:cBhvr>
                                    </p:animEffect>
                                    <p:anim calcmode="lin" valueType="num">
                                      <p:cBhvr>
                                        <p:cTn id="22" dur="1000" fill="hold"/>
                                        <p:tgtEl>
                                          <p:spTgt spid="2165"/>
                                        </p:tgtEl>
                                        <p:attrNameLst>
                                          <p:attrName>ppt_x</p:attrName>
                                        </p:attrNameLst>
                                      </p:cBhvr>
                                      <p:tavLst>
                                        <p:tav tm="0">
                                          <p:val>
                                            <p:strVal val="#ppt_x"/>
                                          </p:val>
                                        </p:tav>
                                        <p:tav tm="100000">
                                          <p:val>
                                            <p:strVal val="#ppt_x"/>
                                          </p:val>
                                        </p:tav>
                                      </p:tavLst>
                                    </p:anim>
                                    <p:anim calcmode="lin" valueType="num">
                                      <p:cBhvr>
                                        <p:cTn id="23" dur="1000" fill="hold"/>
                                        <p:tgtEl>
                                          <p:spTgt spid="216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64"/>
                                        </p:tgtEl>
                                        <p:attrNameLst>
                                          <p:attrName>style.visibility</p:attrName>
                                        </p:attrNameLst>
                                      </p:cBhvr>
                                      <p:to>
                                        <p:strVal val="visible"/>
                                      </p:to>
                                    </p:set>
                                    <p:animEffect transition="in" filter="fade">
                                      <p:cBhvr>
                                        <p:cTn id="28" dur="1000"/>
                                        <p:tgtEl>
                                          <p:spTgt spid="2164"/>
                                        </p:tgtEl>
                                      </p:cBhvr>
                                    </p:animEffect>
                                    <p:anim calcmode="lin" valueType="num">
                                      <p:cBhvr>
                                        <p:cTn id="29" dur="1000" fill="hold"/>
                                        <p:tgtEl>
                                          <p:spTgt spid="2164"/>
                                        </p:tgtEl>
                                        <p:attrNameLst>
                                          <p:attrName>ppt_x</p:attrName>
                                        </p:attrNameLst>
                                      </p:cBhvr>
                                      <p:tavLst>
                                        <p:tav tm="0">
                                          <p:val>
                                            <p:strVal val="#ppt_x"/>
                                          </p:val>
                                        </p:tav>
                                        <p:tav tm="100000">
                                          <p:val>
                                            <p:strVal val="#ppt_x"/>
                                          </p:val>
                                        </p:tav>
                                      </p:tavLst>
                                    </p:anim>
                                    <p:anim calcmode="lin" valueType="num">
                                      <p:cBhvr>
                                        <p:cTn id="30" dur="1000" fill="hold"/>
                                        <p:tgtEl>
                                          <p:spTgt spid="2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3B7B847-DB59-6BC3-484D-6C155D39ED96}"/>
              </a:ext>
            </a:extLst>
          </p:cNvPr>
          <p:cNvGraphicFramePr>
            <a:graphicFrameLocks noGrp="1"/>
          </p:cNvGraphicFramePr>
          <p:nvPr/>
        </p:nvGraphicFramePr>
        <p:xfrm>
          <a:off x="3419032" y="1113369"/>
          <a:ext cx="8398319" cy="2152503"/>
        </p:xfrm>
        <a:graphic>
          <a:graphicData uri="http://schemas.openxmlformats.org/drawingml/2006/table">
            <a:tbl>
              <a:tblPr firstRow="1" bandRow="1">
                <a:tableStyleId>{5C22544A-7EE6-4342-B048-85BDC9FD1C3A}</a:tableStyleId>
              </a:tblPr>
              <a:tblGrid>
                <a:gridCol w="1598136">
                  <a:extLst>
                    <a:ext uri="{9D8B030D-6E8A-4147-A177-3AD203B41FA5}">
                      <a16:colId xmlns:a16="http://schemas.microsoft.com/office/drawing/2014/main" val="2601158603"/>
                    </a:ext>
                  </a:extLst>
                </a:gridCol>
                <a:gridCol w="1697783">
                  <a:extLst>
                    <a:ext uri="{9D8B030D-6E8A-4147-A177-3AD203B41FA5}">
                      <a16:colId xmlns:a16="http://schemas.microsoft.com/office/drawing/2014/main" val="2694850680"/>
                    </a:ext>
                  </a:extLst>
                </a:gridCol>
                <a:gridCol w="727206">
                  <a:extLst>
                    <a:ext uri="{9D8B030D-6E8A-4147-A177-3AD203B41FA5}">
                      <a16:colId xmlns:a16="http://schemas.microsoft.com/office/drawing/2014/main" val="3648320474"/>
                    </a:ext>
                  </a:extLst>
                </a:gridCol>
                <a:gridCol w="888154">
                  <a:extLst>
                    <a:ext uri="{9D8B030D-6E8A-4147-A177-3AD203B41FA5}">
                      <a16:colId xmlns:a16="http://schemas.microsoft.com/office/drawing/2014/main" val="4219863395"/>
                    </a:ext>
                  </a:extLst>
                </a:gridCol>
                <a:gridCol w="2064489">
                  <a:extLst>
                    <a:ext uri="{9D8B030D-6E8A-4147-A177-3AD203B41FA5}">
                      <a16:colId xmlns:a16="http://schemas.microsoft.com/office/drawing/2014/main" val="3001049488"/>
                    </a:ext>
                  </a:extLst>
                </a:gridCol>
                <a:gridCol w="1422551">
                  <a:extLst>
                    <a:ext uri="{9D8B030D-6E8A-4147-A177-3AD203B41FA5}">
                      <a16:colId xmlns:a16="http://schemas.microsoft.com/office/drawing/2014/main" val="3183897918"/>
                    </a:ext>
                  </a:extLst>
                </a:gridCol>
              </a:tblGrid>
              <a:tr h="589940">
                <a:tc>
                  <a:txBody>
                    <a:bodyPr/>
                    <a:lstStyle/>
                    <a:p>
                      <a:pPr algn="ctr"/>
                      <a:r>
                        <a:rPr lang="en-US" sz="1800">
                          <a:latin typeface="Outfit" pitchFamily="2" charset="0"/>
                        </a:rPr>
                        <a:t>Criteria</a:t>
                      </a:r>
                    </a:p>
                  </a:txBody>
                  <a:tcPr anchor="ctr">
                    <a:solidFill>
                      <a:schemeClr val="tx1">
                        <a:lumMod val="95000"/>
                        <a:lumOff val="5000"/>
                      </a:schemeClr>
                    </a:solidFill>
                  </a:tcPr>
                </a:tc>
                <a:tc>
                  <a:txBody>
                    <a:bodyPr/>
                    <a:lstStyle/>
                    <a:p>
                      <a:pPr algn="ctr"/>
                      <a:r>
                        <a:rPr lang="en-US" sz="1800">
                          <a:latin typeface="Outfit" pitchFamily="2" charset="0"/>
                        </a:rPr>
                        <a:t>Requirement</a:t>
                      </a:r>
                    </a:p>
                    <a:p>
                      <a:pPr algn="ctr"/>
                      <a:r>
                        <a:rPr lang="en-US" sz="180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Unit</a:t>
                      </a:r>
                    </a:p>
                  </a:txBody>
                  <a:tcPr anchor="ctr">
                    <a:solidFill>
                      <a:schemeClr val="tx1">
                        <a:lumMod val="95000"/>
                        <a:lumOff val="5000"/>
                      </a:schemeClr>
                    </a:solidFill>
                  </a:tcPr>
                </a:tc>
                <a:tc>
                  <a:txBody>
                    <a:bodyPr/>
                    <a:lstStyle/>
                    <a:p>
                      <a:pPr algn="ctr"/>
                      <a:r>
                        <a:rPr lang="en-US" sz="1800">
                          <a:latin typeface="Outfit" pitchFamily="2" charset="0"/>
                        </a:rPr>
                        <a:t>Goal </a:t>
                      </a:r>
                    </a:p>
                    <a:p>
                      <a:pPr algn="ctr"/>
                      <a:r>
                        <a:rPr lang="en-US" sz="1800">
                          <a:latin typeface="Outfit" pitchFamily="2" charset="0"/>
                        </a:rPr>
                        <a:t>Value</a:t>
                      </a:r>
                    </a:p>
                  </a:txBody>
                  <a:tcPr anchor="ctr">
                    <a:solidFill>
                      <a:schemeClr val="tx1">
                        <a:lumMod val="95000"/>
                        <a:lumOff val="5000"/>
                      </a:schemeClr>
                    </a:solidFill>
                  </a:tcPr>
                </a:tc>
                <a:tc>
                  <a:txBody>
                    <a:bodyPr/>
                    <a:lstStyle/>
                    <a:p>
                      <a:pPr algn="ctr"/>
                      <a:r>
                        <a:rPr lang="en-US" sz="180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265042">
                <a:tc>
                  <a:txBody>
                    <a:bodyPr/>
                    <a:lstStyle/>
                    <a:p>
                      <a:pPr algn="ctr"/>
                      <a:r>
                        <a:rPr lang="en-US" sz="1800">
                          <a:latin typeface="Outfit" pitchFamily="2" charset="0"/>
                        </a:rPr>
                        <a:t>Accuracy</a:t>
                      </a:r>
                    </a:p>
                  </a:txBody>
                  <a:tcPr anchor="ctr"/>
                </a:tc>
                <a:tc>
                  <a:txBody>
                    <a:bodyPr/>
                    <a:lstStyle/>
                    <a:p>
                      <a:pPr algn="ct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algn="ctr"/>
                      <a:r>
                        <a:rPr lang="en-US" sz="1800">
                          <a:latin typeface="Outfit" pitchFamily="2" charset="0"/>
                        </a:rPr>
                        <a:t>95%</a:t>
                      </a:r>
                    </a:p>
                  </a:txBody>
                  <a:tcPr anchor="ctr"/>
                </a:tc>
                <a:tc>
                  <a:txBody>
                    <a:bodyPr/>
                    <a:lstStyle/>
                    <a:p>
                      <a:pPr algn="ctr"/>
                      <a:r>
                        <a:rPr lang="en-US" sz="1800">
                          <a:latin typeface="Outfit" pitchFamily="2" charset="0"/>
                        </a:rPr>
                        <a:t>Negotiable</a:t>
                      </a:r>
                    </a:p>
                  </a:txBody>
                  <a:tcPr anchor="ctr"/>
                </a:tc>
                <a:tc>
                  <a:txBody>
                    <a:bodyPr/>
                    <a:lstStyle/>
                    <a:p>
                      <a:pPr algn="ctr"/>
                      <a:r>
                        <a:rPr lang="en-US" sz="1800">
                          <a:latin typeface="Outfit" pitchFamily="2" charset="0"/>
                        </a:rPr>
                        <a:t>N/A</a:t>
                      </a:r>
                    </a:p>
                  </a:txBody>
                  <a:tcPr anchor="ctr"/>
                </a:tc>
                <a:extLst>
                  <a:ext uri="{0D108BD9-81ED-4DB2-BD59-A6C34878D82A}">
                    <a16:rowId xmlns:a16="http://schemas.microsoft.com/office/drawing/2014/main" val="2031488291"/>
                  </a:ext>
                </a:extLst>
              </a:tr>
              <a:tr h="265042">
                <a:tc>
                  <a:txBody>
                    <a:bodyPr/>
                    <a:lstStyle/>
                    <a:p>
                      <a:pPr algn="ctr"/>
                      <a:r>
                        <a:rPr lang="en-US" sz="1800">
                          <a:latin typeface="Outfit" pitchFamily="2" charset="0"/>
                        </a:rPr>
                        <a:t>Precision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algn="ctr"/>
                      <a:r>
                        <a:rPr lang="en-US" sz="1800">
                          <a:latin typeface="Outfit" pitchFamily="2" charset="0"/>
                        </a:rPr>
                        <a:t>90%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1711714168"/>
                  </a:ext>
                </a:extLst>
              </a:tr>
              <a:tr h="265042">
                <a:tc>
                  <a:txBody>
                    <a:bodyPr/>
                    <a:lstStyle/>
                    <a:p>
                      <a:pPr algn="ctr"/>
                      <a:r>
                        <a:rPr lang="en-US" sz="1800">
                          <a:latin typeface="Outfit" pitchFamily="2" charset="0"/>
                        </a:rPr>
                        <a:t>Recall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algn="ctr"/>
                      <a:r>
                        <a:rPr lang="en-US" sz="1800">
                          <a:latin typeface="Outfit" pitchFamily="2" charset="0"/>
                        </a:rPr>
                        <a:t>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927297796"/>
                  </a:ext>
                </a:extLst>
              </a:tr>
              <a:tr h="415143">
                <a:tc>
                  <a:txBody>
                    <a:bodyPr/>
                    <a:lstStyle/>
                    <a:p>
                      <a:pPr algn="ctr"/>
                      <a:r>
                        <a:rPr lang="en-US" sz="1800">
                          <a:latin typeface="Outfit" pitchFamily="2" charset="0"/>
                        </a:rPr>
                        <a:t>F1 Score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85%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4150750116"/>
                  </a:ext>
                </a:extLst>
              </a:tr>
            </a:tbl>
          </a:graphicData>
        </a:graphic>
      </p:graphicFrame>
      <p:sp>
        <p:nvSpPr>
          <p:cNvPr id="7" name="TextBox 7">
            <a:extLst>
              <a:ext uri="{FF2B5EF4-FFF2-40B4-BE49-F238E27FC236}">
                <a16:creationId xmlns:a16="http://schemas.microsoft.com/office/drawing/2014/main" id="{564986C3-D47D-8A00-99CE-86207FCC36AB}"/>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pic>
        <p:nvPicPr>
          <p:cNvPr id="8" name="Picture 7">
            <a:extLst>
              <a:ext uri="{FF2B5EF4-FFF2-40B4-BE49-F238E27FC236}">
                <a16:creationId xmlns:a16="http://schemas.microsoft.com/office/drawing/2014/main" id="{A2079FD1-068F-3F2C-3E12-3DD646780B7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80404" y="1029373"/>
            <a:ext cx="1014701" cy="1014701"/>
          </a:xfrm>
          <a:prstGeom prst="rect">
            <a:avLst/>
          </a:prstGeom>
        </p:spPr>
      </p:pic>
      <p:sp>
        <p:nvSpPr>
          <p:cNvPr id="9" name="TextBox 9">
            <a:extLst>
              <a:ext uri="{FF2B5EF4-FFF2-40B4-BE49-F238E27FC236}">
                <a16:creationId xmlns:a16="http://schemas.microsoft.com/office/drawing/2014/main" id="{6301A5A3-9A27-5833-38C4-667229061B8D}"/>
              </a:ext>
            </a:extLst>
          </p:cNvPr>
          <p:cNvSpPr txBox="1"/>
          <p:nvPr/>
        </p:nvSpPr>
        <p:spPr>
          <a:xfrm>
            <a:off x="352303" y="2484815"/>
            <a:ext cx="2870902" cy="6924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Measuring how correctly our solution distinguishes real from fake content across datasets.</a:t>
            </a:r>
          </a:p>
        </p:txBody>
      </p:sp>
      <p:sp>
        <p:nvSpPr>
          <p:cNvPr id="10" name="TextBox 16">
            <a:extLst>
              <a:ext uri="{FF2B5EF4-FFF2-40B4-BE49-F238E27FC236}">
                <a16:creationId xmlns:a16="http://schemas.microsoft.com/office/drawing/2014/main" id="{0888D8AE-B399-859A-4C2C-FBE1707BDB2E}"/>
              </a:ext>
            </a:extLst>
          </p:cNvPr>
          <p:cNvSpPr txBox="1"/>
          <p:nvPr/>
        </p:nvSpPr>
        <p:spPr>
          <a:xfrm>
            <a:off x="287937" y="2127720"/>
            <a:ext cx="299963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Performance</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graphicFrame>
        <p:nvGraphicFramePr>
          <p:cNvPr id="15" name="Table 14">
            <a:extLst>
              <a:ext uri="{FF2B5EF4-FFF2-40B4-BE49-F238E27FC236}">
                <a16:creationId xmlns:a16="http://schemas.microsoft.com/office/drawing/2014/main" id="{AF90D403-D9B9-D446-B3C7-A3EEC6A8477D}"/>
              </a:ext>
            </a:extLst>
          </p:cNvPr>
          <p:cNvGraphicFramePr>
            <a:graphicFrameLocks noGrp="1"/>
          </p:cNvGraphicFramePr>
          <p:nvPr/>
        </p:nvGraphicFramePr>
        <p:xfrm>
          <a:off x="359078" y="3539424"/>
          <a:ext cx="5761651" cy="898171"/>
        </p:xfrm>
        <a:graphic>
          <a:graphicData uri="http://schemas.openxmlformats.org/drawingml/2006/table">
            <a:tbl>
              <a:tblPr>
                <a:tableStyleId>{5C22544A-7EE6-4342-B048-85BDC9FD1C3A}</a:tableStyleId>
              </a:tblPr>
              <a:tblGrid>
                <a:gridCol w="1924367">
                  <a:extLst>
                    <a:ext uri="{9D8B030D-6E8A-4147-A177-3AD203B41FA5}">
                      <a16:colId xmlns:a16="http://schemas.microsoft.com/office/drawing/2014/main" val="891258439"/>
                    </a:ext>
                  </a:extLst>
                </a:gridCol>
                <a:gridCol w="1829076">
                  <a:extLst>
                    <a:ext uri="{9D8B030D-6E8A-4147-A177-3AD203B41FA5}">
                      <a16:colId xmlns:a16="http://schemas.microsoft.com/office/drawing/2014/main" val="1800656759"/>
                    </a:ext>
                  </a:extLst>
                </a:gridCol>
                <a:gridCol w="2008208">
                  <a:extLst>
                    <a:ext uri="{9D8B030D-6E8A-4147-A177-3AD203B41FA5}">
                      <a16:colId xmlns:a16="http://schemas.microsoft.com/office/drawing/2014/main" val="1756451049"/>
                    </a:ext>
                  </a:extLst>
                </a:gridCol>
              </a:tblGrid>
              <a:tr h="326156">
                <a:tc>
                  <a:txBody>
                    <a:bodyPr/>
                    <a:lstStyle/>
                    <a:p>
                      <a:pPr algn="ctr" rtl="0" fontAlgn="b"/>
                      <a:r>
                        <a:rPr lang="en-US" sz="1800" b="1" u="none" strike="noStrike">
                          <a:solidFill>
                            <a:schemeClr val="bg1"/>
                          </a:solidFill>
                          <a:effectLst/>
                          <a:latin typeface="Outfit" pitchFamily="2" charset="0"/>
                        </a:rPr>
                        <a:t>Actual / Predicted</a:t>
                      </a:r>
                      <a:endParaRPr lang="en-US" sz="1800" b="1" i="0" u="none" strike="noStrike">
                        <a:solidFill>
                          <a:schemeClr val="bg1"/>
                        </a:solidFill>
                        <a:effectLst/>
                        <a:latin typeface="Outfit" pitchFamily="2" charset="0"/>
                      </a:endParaRPr>
                    </a:p>
                  </a:txBody>
                  <a:tcPr marL="2540" marR="2540" marT="254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800" b="1" u="none" strike="noStrike">
                          <a:solidFill>
                            <a:schemeClr val="bg1"/>
                          </a:solidFill>
                          <a:effectLst/>
                          <a:latin typeface="Outfit" pitchFamily="2" charset="0"/>
                        </a:rPr>
                        <a:t>Predicted Real</a:t>
                      </a:r>
                      <a:endParaRPr lang="en-US" sz="1800" b="1" i="0" u="none" strike="noStrike">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b"/>
                      <a:r>
                        <a:rPr lang="en-US" sz="1800" b="1" u="none" strike="noStrike">
                          <a:solidFill>
                            <a:schemeClr val="bg1"/>
                          </a:solidFill>
                          <a:effectLst/>
                          <a:latin typeface="Outfit" pitchFamily="2" charset="0"/>
                        </a:rPr>
                        <a:t>Predicted Fake</a:t>
                      </a:r>
                      <a:endParaRPr lang="en-US" sz="1800" b="1" i="0" u="none" strike="noStrike">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1317863"/>
                  </a:ext>
                </a:extLst>
              </a:tr>
              <a:tr h="295155">
                <a:tc>
                  <a:txBody>
                    <a:bodyPr/>
                    <a:lstStyle/>
                    <a:p>
                      <a:pPr algn="ctr" rtl="0" fontAlgn="b"/>
                      <a:r>
                        <a:rPr lang="en-US" sz="1800" b="1" u="none" strike="noStrike">
                          <a:solidFill>
                            <a:schemeClr val="bg1"/>
                          </a:solidFill>
                          <a:effectLst/>
                          <a:latin typeface="Outfit" pitchFamily="2" charset="0"/>
                        </a:rPr>
                        <a:t>Actual Real</a:t>
                      </a:r>
                      <a:endParaRPr lang="en-US" sz="1800" b="1" i="0" u="none" strike="noStrike">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1800" b="0" u="none" strike="noStrike">
                          <a:solidFill>
                            <a:schemeClr val="bg1"/>
                          </a:solidFill>
                          <a:effectLst/>
                          <a:latin typeface="Outfit" pitchFamily="2" charset="0"/>
                        </a:rPr>
                        <a:t>TP</a:t>
                      </a:r>
                      <a:endParaRPr lang="en-US" sz="1400" b="0">
                        <a:solidFill>
                          <a:schemeClr val="bg1"/>
                        </a:solidFill>
                        <a:effectLst/>
                        <a:latin typeface="Outfit" pitchFamily="2" charset="0"/>
                        <a:ea typeface="Times New Roman" panose="02020603050405020304" pitchFamily="18"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ctr"/>
                      <a:r>
                        <a:rPr lang="en-US" sz="1800" b="0">
                          <a:solidFill>
                            <a:schemeClr val="bg1"/>
                          </a:solidFill>
                          <a:effectLst/>
                          <a:latin typeface="Outfit" pitchFamily="2" charset="0"/>
                        </a:rPr>
                        <a:t>FN</a:t>
                      </a:r>
                      <a:endParaRPr lang="en-US" sz="1400" b="0">
                        <a:solidFill>
                          <a:schemeClr val="bg1"/>
                        </a:solidFill>
                        <a:effectLst/>
                        <a:latin typeface="Outfit" pitchFamily="2" charset="0"/>
                        <a:ea typeface="Times New Roman" panose="02020603050405020304" pitchFamily="18"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200269"/>
                  </a:ext>
                </a:extLst>
              </a:tr>
              <a:tr h="104803">
                <a:tc>
                  <a:txBody>
                    <a:bodyPr/>
                    <a:lstStyle/>
                    <a:p>
                      <a:pPr algn="ctr" rtl="0" fontAlgn="b"/>
                      <a:r>
                        <a:rPr lang="en-US" sz="1800" b="1" u="none" strike="noStrike">
                          <a:solidFill>
                            <a:schemeClr val="bg1"/>
                          </a:solidFill>
                          <a:effectLst/>
                          <a:latin typeface="Outfit" pitchFamily="2" charset="0"/>
                        </a:rPr>
                        <a:t>Actual Fake</a:t>
                      </a:r>
                      <a:endParaRPr lang="en-US" sz="1800" b="1" i="0" u="none" strike="noStrike">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r>
                        <a:rPr lang="en-US" sz="1800" b="0" u="none" strike="noStrike">
                          <a:solidFill>
                            <a:schemeClr val="bg1"/>
                          </a:solidFill>
                          <a:effectLst/>
                          <a:latin typeface="Outfit" pitchFamily="2" charset="0"/>
                        </a:rPr>
                        <a:t>FP</a:t>
                      </a:r>
                      <a:endParaRPr lang="en-US" sz="1800" b="0">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b"/>
                      <a:r>
                        <a:rPr lang="en-US" sz="1800" b="0">
                          <a:solidFill>
                            <a:schemeClr val="bg1"/>
                          </a:solidFill>
                          <a:effectLst/>
                          <a:latin typeface="Outfit" pitchFamily="2" charset="0"/>
                        </a:rPr>
                        <a:t>TN</a:t>
                      </a:r>
                      <a:endParaRPr lang="en-US" sz="1800" b="0" i="0" u="none" strike="noStrike">
                        <a:solidFill>
                          <a:schemeClr val="bg1"/>
                        </a:solidFill>
                        <a:effectLst/>
                        <a:latin typeface="Outfit" pitchFamily="2" charset="0"/>
                      </a:endParaRPr>
                    </a:p>
                  </a:txBody>
                  <a:tcPr marL="2540" marR="2540" marT="254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64379080"/>
                  </a:ext>
                </a:extLst>
              </a:tr>
            </a:tbl>
          </a:graphicData>
        </a:graphic>
      </p:graphicFrame>
      <p:grpSp>
        <p:nvGrpSpPr>
          <p:cNvPr id="16" name="Group 15">
            <a:extLst>
              <a:ext uri="{FF2B5EF4-FFF2-40B4-BE49-F238E27FC236}">
                <a16:creationId xmlns:a16="http://schemas.microsoft.com/office/drawing/2014/main" id="{99C9469C-BCCC-7B3A-6B6D-F6D83D70D475}"/>
              </a:ext>
            </a:extLst>
          </p:cNvPr>
          <p:cNvGrpSpPr/>
          <p:nvPr/>
        </p:nvGrpSpPr>
        <p:grpSpPr>
          <a:xfrm>
            <a:off x="3443679" y="3881199"/>
            <a:ext cx="2356862" cy="521228"/>
            <a:chOff x="6013264" y="1898541"/>
            <a:chExt cx="2356862" cy="521228"/>
          </a:xfrm>
        </p:grpSpPr>
        <p:pic>
          <p:nvPicPr>
            <p:cNvPr id="17" name="Picture 16">
              <a:extLst>
                <a:ext uri="{FF2B5EF4-FFF2-40B4-BE49-F238E27FC236}">
                  <a16:creationId xmlns:a16="http://schemas.microsoft.com/office/drawing/2014/main" id="{FD776F15-9F52-65F0-1F7E-ADB7DBEFA301}"/>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6030646" y="1908614"/>
              <a:ext cx="235518" cy="235516"/>
            </a:xfrm>
            <a:prstGeom prst="rect">
              <a:avLst/>
            </a:prstGeom>
          </p:spPr>
        </p:pic>
        <p:pic>
          <p:nvPicPr>
            <p:cNvPr id="18" name="Picture 17">
              <a:extLst>
                <a:ext uri="{FF2B5EF4-FFF2-40B4-BE49-F238E27FC236}">
                  <a16:creationId xmlns:a16="http://schemas.microsoft.com/office/drawing/2014/main" id="{71453C22-68A1-82B6-62D1-701566C8BBDB}"/>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flipH="1">
              <a:off x="6277607" y="1920651"/>
              <a:ext cx="211442" cy="211442"/>
            </a:xfrm>
            <a:prstGeom prst="rect">
              <a:avLst/>
            </a:prstGeom>
          </p:spPr>
        </p:pic>
        <p:pic>
          <p:nvPicPr>
            <p:cNvPr id="19" name="Picture 18">
              <a:extLst>
                <a:ext uri="{FF2B5EF4-FFF2-40B4-BE49-F238E27FC236}">
                  <a16:creationId xmlns:a16="http://schemas.microsoft.com/office/drawing/2014/main" id="{68E8EBBF-3A57-77E8-F116-953307A312C4}"/>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886115" y="2184253"/>
              <a:ext cx="235518" cy="235516"/>
            </a:xfrm>
            <a:prstGeom prst="rect">
              <a:avLst/>
            </a:prstGeom>
          </p:spPr>
        </p:pic>
        <p:pic>
          <p:nvPicPr>
            <p:cNvPr id="20" name="Picture 19">
              <a:extLst>
                <a:ext uri="{FF2B5EF4-FFF2-40B4-BE49-F238E27FC236}">
                  <a16:creationId xmlns:a16="http://schemas.microsoft.com/office/drawing/2014/main" id="{FF138061-9C28-785C-66AB-EE2A0767D3D3}"/>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8128120" y="2183528"/>
              <a:ext cx="235518" cy="235516"/>
            </a:xfrm>
            <a:prstGeom prst="rect">
              <a:avLst/>
            </a:prstGeom>
          </p:spPr>
        </p:pic>
        <p:pic>
          <p:nvPicPr>
            <p:cNvPr id="21" name="Picture 20">
              <a:extLst>
                <a:ext uri="{FF2B5EF4-FFF2-40B4-BE49-F238E27FC236}">
                  <a16:creationId xmlns:a16="http://schemas.microsoft.com/office/drawing/2014/main" id="{146602A7-A807-B264-FB18-F95939BD716F}"/>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8121633" y="1898541"/>
              <a:ext cx="248493" cy="248491"/>
            </a:xfrm>
            <a:prstGeom prst="rect">
              <a:avLst/>
            </a:prstGeom>
          </p:spPr>
        </p:pic>
        <p:pic>
          <p:nvPicPr>
            <p:cNvPr id="22" name="Picture 21">
              <a:extLst>
                <a:ext uri="{FF2B5EF4-FFF2-40B4-BE49-F238E27FC236}">
                  <a16:creationId xmlns:a16="http://schemas.microsoft.com/office/drawing/2014/main" id="{FCDBEF65-2C79-CCF7-0797-05E935337C10}"/>
                </a:ext>
              </a:extLst>
            </p:cNvPr>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7886115" y="1908612"/>
              <a:ext cx="235518" cy="235518"/>
            </a:xfrm>
            <a:prstGeom prst="rect">
              <a:avLst/>
            </a:prstGeom>
          </p:spPr>
        </p:pic>
        <p:pic>
          <p:nvPicPr>
            <p:cNvPr id="23" name="Picture 22">
              <a:extLst>
                <a:ext uri="{FF2B5EF4-FFF2-40B4-BE49-F238E27FC236}">
                  <a16:creationId xmlns:a16="http://schemas.microsoft.com/office/drawing/2014/main" id="{A310A424-833A-A8BE-79CD-4B19625099FA}"/>
                </a:ext>
              </a:extLst>
            </p:cNvPr>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6013264" y="2176521"/>
              <a:ext cx="235518" cy="235518"/>
            </a:xfrm>
            <a:prstGeom prst="rect">
              <a:avLst/>
            </a:prstGeom>
          </p:spPr>
        </p:pic>
        <p:pic>
          <p:nvPicPr>
            <p:cNvPr id="24" name="Picture 23">
              <a:extLst>
                <a:ext uri="{FF2B5EF4-FFF2-40B4-BE49-F238E27FC236}">
                  <a16:creationId xmlns:a16="http://schemas.microsoft.com/office/drawing/2014/main" id="{51152C72-672F-8702-B478-0E3232703D87}"/>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flipH="1">
              <a:off x="6277607" y="2189362"/>
              <a:ext cx="211442" cy="211442"/>
            </a:xfrm>
            <a:prstGeom prst="rect">
              <a:avLst/>
            </a:prstGeom>
          </p:spPr>
        </p:pic>
      </p:grpSp>
      <p:grpSp>
        <p:nvGrpSpPr>
          <p:cNvPr id="25" name="Group 24">
            <a:extLst>
              <a:ext uri="{FF2B5EF4-FFF2-40B4-BE49-F238E27FC236}">
                <a16:creationId xmlns:a16="http://schemas.microsoft.com/office/drawing/2014/main" id="{249995E0-F5D7-FA64-3C4A-33537D9F949A}"/>
              </a:ext>
            </a:extLst>
          </p:cNvPr>
          <p:cNvGrpSpPr/>
          <p:nvPr/>
        </p:nvGrpSpPr>
        <p:grpSpPr>
          <a:xfrm>
            <a:off x="6475801" y="3474580"/>
            <a:ext cx="1110929" cy="1147800"/>
            <a:chOff x="1097758" y="2725484"/>
            <a:chExt cx="1110929" cy="1147800"/>
          </a:xfrm>
        </p:grpSpPr>
        <p:pic>
          <p:nvPicPr>
            <p:cNvPr id="26" name="Picture 25">
              <a:extLst>
                <a:ext uri="{FF2B5EF4-FFF2-40B4-BE49-F238E27FC236}">
                  <a16:creationId xmlns:a16="http://schemas.microsoft.com/office/drawing/2014/main" id="{DBC9128F-C3E9-DF54-510F-82831412962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1396179" y="2725484"/>
              <a:ext cx="514086" cy="514086"/>
            </a:xfrm>
            <a:prstGeom prst="rect">
              <a:avLst/>
            </a:prstGeom>
          </p:spPr>
        </p:pic>
        <p:grpSp>
          <p:nvGrpSpPr>
            <p:cNvPr id="27" name="Group 26">
              <a:extLst>
                <a:ext uri="{FF2B5EF4-FFF2-40B4-BE49-F238E27FC236}">
                  <a16:creationId xmlns:a16="http://schemas.microsoft.com/office/drawing/2014/main" id="{58E9B073-3517-9D51-905F-DE265B7D683A}"/>
                </a:ext>
              </a:extLst>
            </p:cNvPr>
            <p:cNvGrpSpPr/>
            <p:nvPr/>
          </p:nvGrpSpPr>
          <p:grpSpPr>
            <a:xfrm>
              <a:off x="1097758" y="3294999"/>
              <a:ext cx="1110929" cy="578285"/>
              <a:chOff x="2640341" y="2708669"/>
              <a:chExt cx="1110929" cy="578285"/>
            </a:xfrm>
          </p:grpSpPr>
          <p:sp>
            <p:nvSpPr>
              <p:cNvPr id="28" name="Title 1">
                <a:extLst>
                  <a:ext uri="{FF2B5EF4-FFF2-40B4-BE49-F238E27FC236}">
                    <a16:creationId xmlns:a16="http://schemas.microsoft.com/office/drawing/2014/main" id="{B339EFB5-E334-490D-E0D1-356F8811287E}"/>
                  </a:ext>
                </a:extLst>
              </p:cNvPr>
              <p:cNvSpPr txBox="1">
                <a:spLocks/>
              </p:cNvSpPr>
              <p:nvPr/>
            </p:nvSpPr>
            <p:spPr>
              <a:xfrm>
                <a:off x="2765316" y="2708669"/>
                <a:ext cx="860978"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True (T)</a:t>
                </a:r>
              </a:p>
            </p:txBody>
          </p:sp>
          <p:sp>
            <p:nvSpPr>
              <p:cNvPr id="29" name="Title 1">
                <a:extLst>
                  <a:ext uri="{FF2B5EF4-FFF2-40B4-BE49-F238E27FC236}">
                    <a16:creationId xmlns:a16="http://schemas.microsoft.com/office/drawing/2014/main" id="{B207D7DE-8041-3CB3-CD64-4FEE35D2A9BE}"/>
                  </a:ext>
                </a:extLst>
              </p:cNvPr>
              <p:cNvSpPr txBox="1">
                <a:spLocks/>
              </p:cNvSpPr>
              <p:nvPr/>
            </p:nvSpPr>
            <p:spPr>
              <a:xfrm>
                <a:off x="2793758"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correct </a:t>
                </a:r>
              </a:p>
            </p:txBody>
          </p:sp>
          <p:sp>
            <p:nvSpPr>
              <p:cNvPr id="30" name="Title 1">
                <a:extLst>
                  <a:ext uri="{FF2B5EF4-FFF2-40B4-BE49-F238E27FC236}">
                    <a16:creationId xmlns:a16="http://schemas.microsoft.com/office/drawing/2014/main" id="{FD8DF02F-76A2-D890-235C-915B8FF4A9FB}"/>
                  </a:ext>
                </a:extLst>
              </p:cNvPr>
              <p:cNvSpPr txBox="1">
                <a:spLocks/>
              </p:cNvSpPr>
              <p:nvPr/>
            </p:nvSpPr>
            <p:spPr>
              <a:xfrm>
                <a:off x="2640341"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classification </a:t>
                </a:r>
              </a:p>
            </p:txBody>
          </p:sp>
        </p:grpSp>
      </p:grpSp>
      <p:grpSp>
        <p:nvGrpSpPr>
          <p:cNvPr id="31" name="Group 30">
            <a:extLst>
              <a:ext uri="{FF2B5EF4-FFF2-40B4-BE49-F238E27FC236}">
                <a16:creationId xmlns:a16="http://schemas.microsoft.com/office/drawing/2014/main" id="{CBA77348-DE07-0522-ECC7-2FAD19792300}"/>
              </a:ext>
            </a:extLst>
          </p:cNvPr>
          <p:cNvGrpSpPr/>
          <p:nvPr/>
        </p:nvGrpSpPr>
        <p:grpSpPr>
          <a:xfrm>
            <a:off x="7719513" y="3479817"/>
            <a:ext cx="1110929" cy="1127019"/>
            <a:chOff x="2550477" y="2746264"/>
            <a:chExt cx="1110929" cy="1127019"/>
          </a:xfrm>
        </p:grpSpPr>
        <p:grpSp>
          <p:nvGrpSpPr>
            <p:cNvPr id="32" name="Group 31">
              <a:extLst>
                <a:ext uri="{FF2B5EF4-FFF2-40B4-BE49-F238E27FC236}">
                  <a16:creationId xmlns:a16="http://schemas.microsoft.com/office/drawing/2014/main" id="{E090D5D8-9FD1-ECD4-DB3E-F33D69E4F1C7}"/>
                </a:ext>
              </a:extLst>
            </p:cNvPr>
            <p:cNvGrpSpPr/>
            <p:nvPr/>
          </p:nvGrpSpPr>
          <p:grpSpPr>
            <a:xfrm>
              <a:off x="2550477" y="3294998"/>
              <a:ext cx="1110929" cy="578285"/>
              <a:chOff x="4478565" y="2708669"/>
              <a:chExt cx="1110929" cy="578285"/>
            </a:xfrm>
          </p:grpSpPr>
          <p:sp>
            <p:nvSpPr>
              <p:cNvPr id="34" name="Title 1">
                <a:extLst>
                  <a:ext uri="{FF2B5EF4-FFF2-40B4-BE49-F238E27FC236}">
                    <a16:creationId xmlns:a16="http://schemas.microsoft.com/office/drawing/2014/main" id="{3ED28BB0-EC83-144E-5E7B-763A32A458CC}"/>
                  </a:ext>
                </a:extLst>
              </p:cNvPr>
              <p:cNvSpPr txBox="1">
                <a:spLocks/>
              </p:cNvSpPr>
              <p:nvPr/>
            </p:nvSpPr>
            <p:spPr>
              <a:xfrm>
                <a:off x="4548438" y="2708669"/>
                <a:ext cx="971182"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False (F)</a:t>
                </a:r>
              </a:p>
            </p:txBody>
          </p:sp>
          <p:sp>
            <p:nvSpPr>
              <p:cNvPr id="35" name="Title 1">
                <a:extLst>
                  <a:ext uri="{FF2B5EF4-FFF2-40B4-BE49-F238E27FC236}">
                    <a16:creationId xmlns:a16="http://schemas.microsoft.com/office/drawing/2014/main" id="{C63114C2-4040-2874-1124-E2E851468F38}"/>
                  </a:ext>
                </a:extLst>
              </p:cNvPr>
              <p:cNvSpPr txBox="1">
                <a:spLocks/>
              </p:cNvSpPr>
              <p:nvPr/>
            </p:nvSpPr>
            <p:spPr>
              <a:xfrm>
                <a:off x="4631982"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incorrect </a:t>
                </a:r>
              </a:p>
            </p:txBody>
          </p:sp>
          <p:sp>
            <p:nvSpPr>
              <p:cNvPr id="36" name="Title 1">
                <a:extLst>
                  <a:ext uri="{FF2B5EF4-FFF2-40B4-BE49-F238E27FC236}">
                    <a16:creationId xmlns:a16="http://schemas.microsoft.com/office/drawing/2014/main" id="{3A0CD3D4-8FFC-6144-497E-DC71C0B5D7C8}"/>
                  </a:ext>
                </a:extLst>
              </p:cNvPr>
              <p:cNvSpPr txBox="1">
                <a:spLocks/>
              </p:cNvSpPr>
              <p:nvPr/>
            </p:nvSpPr>
            <p:spPr>
              <a:xfrm>
                <a:off x="4478565"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classification </a:t>
                </a:r>
              </a:p>
            </p:txBody>
          </p:sp>
        </p:grpSp>
        <p:pic>
          <p:nvPicPr>
            <p:cNvPr id="33" name="Picture 32">
              <a:extLst>
                <a:ext uri="{FF2B5EF4-FFF2-40B4-BE49-F238E27FC236}">
                  <a16:creationId xmlns:a16="http://schemas.microsoft.com/office/drawing/2014/main" id="{A0A04CC9-B429-213A-A4CF-0FD7C20E5D16}"/>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2861495" y="2746264"/>
              <a:ext cx="488893" cy="488893"/>
            </a:xfrm>
            <a:prstGeom prst="rect">
              <a:avLst/>
            </a:prstGeom>
          </p:spPr>
        </p:pic>
      </p:grpSp>
      <p:grpSp>
        <p:nvGrpSpPr>
          <p:cNvPr id="37" name="Group 36">
            <a:extLst>
              <a:ext uri="{FF2B5EF4-FFF2-40B4-BE49-F238E27FC236}">
                <a16:creationId xmlns:a16="http://schemas.microsoft.com/office/drawing/2014/main" id="{84A5C3AA-8EBC-9AC2-D452-8FE760D01844}"/>
              </a:ext>
            </a:extLst>
          </p:cNvPr>
          <p:cNvGrpSpPr/>
          <p:nvPr/>
        </p:nvGrpSpPr>
        <p:grpSpPr>
          <a:xfrm>
            <a:off x="8963225" y="3481165"/>
            <a:ext cx="1280714" cy="1127816"/>
            <a:chOff x="3428603" y="2762554"/>
            <a:chExt cx="1280714" cy="1127816"/>
          </a:xfrm>
        </p:grpSpPr>
        <p:grpSp>
          <p:nvGrpSpPr>
            <p:cNvPr id="38" name="Group 37">
              <a:extLst>
                <a:ext uri="{FF2B5EF4-FFF2-40B4-BE49-F238E27FC236}">
                  <a16:creationId xmlns:a16="http://schemas.microsoft.com/office/drawing/2014/main" id="{B2446736-64BF-93AA-E3DB-2517A62B38F9}"/>
                </a:ext>
              </a:extLst>
            </p:cNvPr>
            <p:cNvGrpSpPr/>
            <p:nvPr/>
          </p:nvGrpSpPr>
          <p:grpSpPr>
            <a:xfrm>
              <a:off x="3428603" y="3312085"/>
              <a:ext cx="1280714" cy="578285"/>
              <a:chOff x="6356871" y="2708669"/>
              <a:chExt cx="1280714" cy="578285"/>
            </a:xfrm>
          </p:grpSpPr>
          <p:sp>
            <p:nvSpPr>
              <p:cNvPr id="40" name="Title 1">
                <a:extLst>
                  <a:ext uri="{FF2B5EF4-FFF2-40B4-BE49-F238E27FC236}">
                    <a16:creationId xmlns:a16="http://schemas.microsoft.com/office/drawing/2014/main" id="{4C1E6175-C5E7-C491-3071-D576BBEED0B3}"/>
                  </a:ext>
                </a:extLst>
              </p:cNvPr>
              <p:cNvSpPr txBox="1">
                <a:spLocks/>
              </p:cNvSpPr>
              <p:nvPr/>
            </p:nvSpPr>
            <p:spPr>
              <a:xfrm>
                <a:off x="6356871" y="2708669"/>
                <a:ext cx="1280714"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Positive (P)</a:t>
                </a:r>
              </a:p>
            </p:txBody>
          </p:sp>
          <p:sp>
            <p:nvSpPr>
              <p:cNvPr id="41" name="Title 1">
                <a:extLst>
                  <a:ext uri="{FF2B5EF4-FFF2-40B4-BE49-F238E27FC236}">
                    <a16:creationId xmlns:a16="http://schemas.microsoft.com/office/drawing/2014/main" id="{5FA4A5C9-E293-829D-FD90-98888EDFD332}"/>
                  </a:ext>
                </a:extLst>
              </p:cNvPr>
              <p:cNvSpPr txBox="1">
                <a:spLocks/>
              </p:cNvSpPr>
              <p:nvPr/>
            </p:nvSpPr>
            <p:spPr>
              <a:xfrm>
                <a:off x="6595181"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real </a:t>
                </a:r>
              </a:p>
            </p:txBody>
          </p:sp>
          <p:sp>
            <p:nvSpPr>
              <p:cNvPr id="42" name="Title 1">
                <a:extLst>
                  <a:ext uri="{FF2B5EF4-FFF2-40B4-BE49-F238E27FC236}">
                    <a16:creationId xmlns:a16="http://schemas.microsoft.com/office/drawing/2014/main" id="{848688E1-F6C8-A15C-6893-AE304232AEEC}"/>
                  </a:ext>
                </a:extLst>
              </p:cNvPr>
              <p:cNvSpPr txBox="1">
                <a:spLocks/>
              </p:cNvSpPr>
              <p:nvPr/>
            </p:nvSpPr>
            <p:spPr>
              <a:xfrm>
                <a:off x="6441764"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image </a:t>
                </a:r>
              </a:p>
            </p:txBody>
          </p:sp>
        </p:grpSp>
        <p:pic>
          <p:nvPicPr>
            <p:cNvPr id="39" name="Picture 38">
              <a:extLst>
                <a:ext uri="{FF2B5EF4-FFF2-40B4-BE49-F238E27FC236}">
                  <a16:creationId xmlns:a16="http://schemas.microsoft.com/office/drawing/2014/main" id="{46EE2CDB-EFDB-DA80-4F40-41F1211AD0F7}"/>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flipH="1">
              <a:off x="3833704" y="2762554"/>
              <a:ext cx="470513" cy="470513"/>
            </a:xfrm>
            <a:prstGeom prst="rect">
              <a:avLst/>
            </a:prstGeom>
          </p:spPr>
        </p:pic>
      </p:grpSp>
      <p:grpSp>
        <p:nvGrpSpPr>
          <p:cNvPr id="43" name="Group 42">
            <a:extLst>
              <a:ext uri="{FF2B5EF4-FFF2-40B4-BE49-F238E27FC236}">
                <a16:creationId xmlns:a16="http://schemas.microsoft.com/office/drawing/2014/main" id="{FF6A12F6-3904-2029-6925-E8CCD3DBDEAF}"/>
              </a:ext>
            </a:extLst>
          </p:cNvPr>
          <p:cNvGrpSpPr/>
          <p:nvPr/>
        </p:nvGrpSpPr>
        <p:grpSpPr>
          <a:xfrm>
            <a:off x="10376722" y="3480823"/>
            <a:ext cx="1367638" cy="1128408"/>
            <a:chOff x="4560712" y="2744059"/>
            <a:chExt cx="1367638" cy="1128408"/>
          </a:xfrm>
        </p:grpSpPr>
        <p:grpSp>
          <p:nvGrpSpPr>
            <p:cNvPr id="44" name="Group 43">
              <a:extLst>
                <a:ext uri="{FF2B5EF4-FFF2-40B4-BE49-F238E27FC236}">
                  <a16:creationId xmlns:a16="http://schemas.microsoft.com/office/drawing/2014/main" id="{A444C8B0-98DB-47AA-D3A0-2267B20447AD}"/>
                </a:ext>
              </a:extLst>
            </p:cNvPr>
            <p:cNvGrpSpPr/>
            <p:nvPr/>
          </p:nvGrpSpPr>
          <p:grpSpPr>
            <a:xfrm>
              <a:off x="4560712" y="3294182"/>
              <a:ext cx="1367638" cy="578285"/>
              <a:chOff x="8387535" y="2708669"/>
              <a:chExt cx="1367638" cy="578285"/>
            </a:xfrm>
          </p:grpSpPr>
          <p:sp>
            <p:nvSpPr>
              <p:cNvPr id="46" name="Title 1">
                <a:extLst>
                  <a:ext uri="{FF2B5EF4-FFF2-40B4-BE49-F238E27FC236}">
                    <a16:creationId xmlns:a16="http://schemas.microsoft.com/office/drawing/2014/main" id="{534BA0A4-2300-0723-7B08-95AAC0462E33}"/>
                  </a:ext>
                </a:extLst>
              </p:cNvPr>
              <p:cNvSpPr txBox="1">
                <a:spLocks/>
              </p:cNvSpPr>
              <p:nvPr/>
            </p:nvSpPr>
            <p:spPr>
              <a:xfrm>
                <a:off x="8387535" y="2708669"/>
                <a:ext cx="1367638" cy="272054"/>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Negative (N)</a:t>
                </a:r>
              </a:p>
            </p:txBody>
          </p:sp>
          <p:sp>
            <p:nvSpPr>
              <p:cNvPr id="47" name="Title 1">
                <a:extLst>
                  <a:ext uri="{FF2B5EF4-FFF2-40B4-BE49-F238E27FC236}">
                    <a16:creationId xmlns:a16="http://schemas.microsoft.com/office/drawing/2014/main" id="{0DB7DCFD-935F-DC65-40BA-630DA011ECDC}"/>
                  </a:ext>
                </a:extLst>
              </p:cNvPr>
              <p:cNvSpPr txBox="1">
                <a:spLocks/>
              </p:cNvSpPr>
              <p:nvPr/>
            </p:nvSpPr>
            <p:spPr>
              <a:xfrm>
                <a:off x="8669307" y="2861784"/>
                <a:ext cx="804095"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fake</a:t>
                </a:r>
              </a:p>
            </p:txBody>
          </p:sp>
          <p:sp>
            <p:nvSpPr>
              <p:cNvPr id="48" name="Title 1">
                <a:extLst>
                  <a:ext uri="{FF2B5EF4-FFF2-40B4-BE49-F238E27FC236}">
                    <a16:creationId xmlns:a16="http://schemas.microsoft.com/office/drawing/2014/main" id="{83D500DB-2488-B421-D1D9-DFBFE7B8C914}"/>
                  </a:ext>
                </a:extLst>
              </p:cNvPr>
              <p:cNvSpPr txBox="1">
                <a:spLocks/>
              </p:cNvSpPr>
              <p:nvPr/>
            </p:nvSpPr>
            <p:spPr>
              <a:xfrm>
                <a:off x="8515890" y="3014899"/>
                <a:ext cx="1110929" cy="272055"/>
              </a:xfrm>
              <a:prstGeom prst="rect">
                <a:avLst/>
              </a:prstGeom>
            </p:spPr>
            <p:txBody>
              <a:bodyPr vert="horz" lIns="60960" tIns="30480" rIns="60960" bIns="304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120000"/>
                  </a:lnSpc>
                  <a:spcBef>
                    <a:spcPct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Outfit" pitchFamily="2" charset="0"/>
                    <a:ea typeface="Cambria Math" panose="02040503050406030204" pitchFamily="18" charset="0"/>
                    <a:cs typeface="+mj-cs"/>
                  </a:rPr>
                  <a:t>image </a:t>
                </a:r>
              </a:p>
            </p:txBody>
          </p:sp>
        </p:grpSp>
        <p:pic>
          <p:nvPicPr>
            <p:cNvPr id="45" name="Picture 44">
              <a:extLst>
                <a:ext uri="{FF2B5EF4-FFF2-40B4-BE49-F238E27FC236}">
                  <a16:creationId xmlns:a16="http://schemas.microsoft.com/office/drawing/2014/main" id="{73F6721F-C857-09F0-D3CA-CD9E8DD6AAAA}"/>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4987488" y="2744059"/>
              <a:ext cx="514086" cy="514086"/>
            </a:xfrm>
            <a:prstGeom prst="rect">
              <a:avLst/>
            </a:prstGeom>
          </p:spPr>
        </p:pic>
      </p:grpSp>
      <p:sp>
        <p:nvSpPr>
          <p:cNvPr id="53" name="Content Placeholder 2">
            <a:extLst>
              <a:ext uri="{FF2B5EF4-FFF2-40B4-BE49-F238E27FC236}">
                <a16:creationId xmlns:a16="http://schemas.microsoft.com/office/drawing/2014/main" id="{2515CA4C-415C-8BF0-94CE-41C57D7C14B7}"/>
              </a:ext>
            </a:extLst>
          </p:cNvPr>
          <p:cNvSpPr>
            <a:spLocks noGrp="1"/>
          </p:cNvSpPr>
          <p:nvPr/>
        </p:nvSpPr>
        <p:spPr>
          <a:xfrm>
            <a:off x="869534" y="4774536"/>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Accuracy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54" name="Content Placeholder 2">
                <a:extLst>
                  <a:ext uri="{FF2B5EF4-FFF2-40B4-BE49-F238E27FC236}">
                    <a16:creationId xmlns:a16="http://schemas.microsoft.com/office/drawing/2014/main" id="{4898C2C8-DA0D-4587-710D-4917D349EB50}"/>
                  </a:ext>
                </a:extLst>
              </p:cNvPr>
              <p:cNvSpPr>
                <a:spLocks noGrp="1"/>
              </p:cNvSpPr>
              <p:nvPr/>
            </p:nvSpPr>
            <p:spPr>
              <a:xfrm>
                <a:off x="639571" y="5236189"/>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𝑇𝑁</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𝐹𝑃</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𝑇𝑁</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𝐹𝑁</m:t>
                          </m:r>
                        </m:den>
                      </m:f>
                    </m:oMath>
                  </m:oMathPara>
                </a14:m>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p:txBody>
          </p:sp>
        </mc:Choice>
        <mc:Fallback xmlns="">
          <p:sp>
            <p:nvSpPr>
              <p:cNvPr id="54" name="Content Placeholder 2">
                <a:extLst>
                  <a:ext uri="{FF2B5EF4-FFF2-40B4-BE49-F238E27FC236}">
                    <a16:creationId xmlns:a16="http://schemas.microsoft.com/office/drawing/2014/main" id="{4898C2C8-DA0D-4587-710D-4917D349EB50}"/>
                  </a:ext>
                </a:extLst>
              </p:cNvPr>
              <p:cNvSpPr>
                <a:spLocks noGrp="1" noRot="1" noChangeAspect="1" noMove="1" noResize="1" noEditPoints="1" noAdjustHandles="1" noChangeArrowheads="1" noChangeShapeType="1" noTextEdit="1"/>
              </p:cNvSpPr>
              <p:nvPr/>
            </p:nvSpPr>
            <p:spPr>
              <a:xfrm>
                <a:off x="639571" y="5236189"/>
                <a:ext cx="2162534" cy="554126"/>
              </a:xfrm>
              <a:prstGeom prst="rect">
                <a:avLst/>
              </a:prstGeom>
              <a:blipFill>
                <a:blip r:embed="rId13"/>
                <a:stretch>
                  <a:fillRect b="-2198"/>
                </a:stretch>
              </a:blipFill>
            </p:spPr>
            <p:txBody>
              <a:bodyPr/>
              <a:lstStyle/>
              <a:p>
                <a:r>
                  <a:rPr lang="en-US">
                    <a:noFill/>
                  </a:rPr>
                  <a:t> </a:t>
                </a:r>
              </a:p>
            </p:txBody>
          </p:sp>
        </mc:Fallback>
      </mc:AlternateContent>
      <p:sp>
        <p:nvSpPr>
          <p:cNvPr id="55" name="TextBox 54">
            <a:extLst>
              <a:ext uri="{FF2B5EF4-FFF2-40B4-BE49-F238E27FC236}">
                <a16:creationId xmlns:a16="http://schemas.microsoft.com/office/drawing/2014/main" id="{4B9DA94C-F7B3-606D-29CD-F90D525891DB}"/>
              </a:ext>
            </a:extLst>
          </p:cNvPr>
          <p:cNvSpPr txBox="1"/>
          <p:nvPr/>
        </p:nvSpPr>
        <p:spPr>
          <a:xfrm>
            <a:off x="370508" y="5814052"/>
            <a:ext cx="270066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How often the model classifies an image correctly</a:t>
            </a:r>
          </a:p>
        </p:txBody>
      </p:sp>
      <p:sp>
        <p:nvSpPr>
          <p:cNvPr id="56" name="Content Placeholder 2">
            <a:extLst>
              <a:ext uri="{FF2B5EF4-FFF2-40B4-BE49-F238E27FC236}">
                <a16:creationId xmlns:a16="http://schemas.microsoft.com/office/drawing/2014/main" id="{E1C0DF96-55F9-985A-3A8C-21612EB02189}"/>
              </a:ext>
            </a:extLst>
          </p:cNvPr>
          <p:cNvSpPr>
            <a:spLocks noGrp="1"/>
          </p:cNvSpPr>
          <p:nvPr/>
        </p:nvSpPr>
        <p:spPr>
          <a:xfrm>
            <a:off x="3753361" y="4774536"/>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Precision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57" name="Content Placeholder 2">
                <a:extLst>
                  <a:ext uri="{FF2B5EF4-FFF2-40B4-BE49-F238E27FC236}">
                    <a16:creationId xmlns:a16="http://schemas.microsoft.com/office/drawing/2014/main" id="{3D2D0224-46DD-30B0-843F-52568106AEF6}"/>
                  </a:ext>
                </a:extLst>
              </p:cNvPr>
              <p:cNvSpPr>
                <a:spLocks noGrp="1"/>
              </p:cNvSpPr>
              <p:nvPr/>
            </p:nvSpPr>
            <p:spPr>
              <a:xfrm>
                <a:off x="3523398" y="5236189"/>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𝐹𝑃</m:t>
                          </m:r>
                        </m:den>
                      </m:f>
                    </m:oMath>
                  </m:oMathPara>
                </a14:m>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p:txBody>
          </p:sp>
        </mc:Choice>
        <mc:Fallback xmlns="">
          <p:sp>
            <p:nvSpPr>
              <p:cNvPr id="57" name="Content Placeholder 2">
                <a:extLst>
                  <a:ext uri="{FF2B5EF4-FFF2-40B4-BE49-F238E27FC236}">
                    <a16:creationId xmlns:a16="http://schemas.microsoft.com/office/drawing/2014/main" id="{3D2D0224-46DD-30B0-843F-52568106AEF6}"/>
                  </a:ext>
                </a:extLst>
              </p:cNvPr>
              <p:cNvSpPr>
                <a:spLocks noGrp="1" noRot="1" noChangeAspect="1" noMove="1" noResize="1" noEditPoints="1" noAdjustHandles="1" noChangeArrowheads="1" noChangeShapeType="1" noTextEdit="1"/>
              </p:cNvSpPr>
              <p:nvPr/>
            </p:nvSpPr>
            <p:spPr>
              <a:xfrm>
                <a:off x="3523398" y="5236189"/>
                <a:ext cx="2162534" cy="554126"/>
              </a:xfrm>
              <a:prstGeom prst="rect">
                <a:avLst/>
              </a:prstGeom>
              <a:blipFill>
                <a:blip r:embed="rId14"/>
                <a:stretch>
                  <a:fillRect b="-2198"/>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6BF6497F-BB98-860E-86AF-7935EBD585BB}"/>
              </a:ext>
            </a:extLst>
          </p:cNvPr>
          <p:cNvSpPr txBox="1"/>
          <p:nvPr/>
        </p:nvSpPr>
        <p:spPr>
          <a:xfrm>
            <a:off x="3209406" y="5814052"/>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correct positive predictions to all positive cases</a:t>
            </a:r>
          </a:p>
        </p:txBody>
      </p:sp>
      <p:sp>
        <p:nvSpPr>
          <p:cNvPr id="59" name="Content Placeholder 2">
            <a:extLst>
              <a:ext uri="{FF2B5EF4-FFF2-40B4-BE49-F238E27FC236}">
                <a16:creationId xmlns:a16="http://schemas.microsoft.com/office/drawing/2014/main" id="{DE2CD104-BC0A-0ED7-B87B-19E60E71B252}"/>
              </a:ext>
            </a:extLst>
          </p:cNvPr>
          <p:cNvSpPr>
            <a:spLocks noGrp="1"/>
          </p:cNvSpPr>
          <p:nvPr/>
        </p:nvSpPr>
        <p:spPr>
          <a:xfrm>
            <a:off x="6691145" y="4774536"/>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Recall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60" name="Content Placeholder 2">
                <a:extLst>
                  <a:ext uri="{FF2B5EF4-FFF2-40B4-BE49-F238E27FC236}">
                    <a16:creationId xmlns:a16="http://schemas.microsoft.com/office/drawing/2014/main" id="{3E8475D6-67BC-4817-4B3E-D0EDA775EDE5}"/>
                  </a:ext>
                </a:extLst>
              </p:cNvPr>
              <p:cNvSpPr>
                <a:spLocks noGrp="1"/>
              </p:cNvSpPr>
              <p:nvPr/>
            </p:nvSpPr>
            <p:spPr>
              <a:xfrm>
                <a:off x="6461182" y="5236189"/>
                <a:ext cx="2162534" cy="5541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num>
                        <m:den>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𝑇𝑃</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𝐹𝑁</m:t>
                          </m:r>
                        </m:den>
                      </m:f>
                    </m:oMath>
                  </m:oMathPara>
                </a14:m>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p:txBody>
          </p:sp>
        </mc:Choice>
        <mc:Fallback xmlns="">
          <p:sp>
            <p:nvSpPr>
              <p:cNvPr id="60" name="Content Placeholder 2">
                <a:extLst>
                  <a:ext uri="{FF2B5EF4-FFF2-40B4-BE49-F238E27FC236}">
                    <a16:creationId xmlns:a16="http://schemas.microsoft.com/office/drawing/2014/main" id="{3E8475D6-67BC-4817-4B3E-D0EDA775EDE5}"/>
                  </a:ext>
                </a:extLst>
              </p:cNvPr>
              <p:cNvSpPr>
                <a:spLocks noGrp="1" noRot="1" noChangeAspect="1" noMove="1" noResize="1" noEditPoints="1" noAdjustHandles="1" noChangeArrowheads="1" noChangeShapeType="1" noTextEdit="1"/>
              </p:cNvSpPr>
              <p:nvPr/>
            </p:nvSpPr>
            <p:spPr>
              <a:xfrm>
                <a:off x="6461182" y="5236189"/>
                <a:ext cx="2162534" cy="554126"/>
              </a:xfrm>
              <a:prstGeom prst="rect">
                <a:avLst/>
              </a:prstGeom>
              <a:blipFill>
                <a:blip r:embed="rId15"/>
                <a:stretch>
                  <a:fillRect b="-2198"/>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181A7C25-8968-A2C8-A7D7-FB6102FC3A3D}"/>
              </a:ext>
            </a:extLst>
          </p:cNvPr>
          <p:cNvSpPr txBox="1"/>
          <p:nvPr/>
        </p:nvSpPr>
        <p:spPr>
          <a:xfrm>
            <a:off x="6147190" y="5814052"/>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Proportion of positive cases correctly identified</a:t>
            </a:r>
          </a:p>
        </p:txBody>
      </p:sp>
      <p:sp>
        <p:nvSpPr>
          <p:cNvPr id="62" name="Content Placeholder 2">
            <a:extLst>
              <a:ext uri="{FF2B5EF4-FFF2-40B4-BE49-F238E27FC236}">
                <a16:creationId xmlns:a16="http://schemas.microsoft.com/office/drawing/2014/main" id="{F555B91C-4C9B-B612-A9A9-F0D49ADEF137}"/>
              </a:ext>
            </a:extLst>
          </p:cNvPr>
          <p:cNvSpPr>
            <a:spLocks noGrp="1"/>
          </p:cNvSpPr>
          <p:nvPr/>
        </p:nvSpPr>
        <p:spPr>
          <a:xfrm>
            <a:off x="9682950" y="4774536"/>
            <a:ext cx="1702609" cy="523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pitchFamily="2" charset="0"/>
                <a:ea typeface="+mn-ea"/>
                <a:cs typeface="+mn-cs"/>
              </a:rPr>
              <a:t>F1 Score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mc:AlternateContent xmlns:mc="http://schemas.openxmlformats.org/markup-compatibility/2006" xmlns:a14="http://schemas.microsoft.com/office/drawing/2010/main">
        <mc:Choice Requires="a14">
          <p:sp>
            <p:nvSpPr>
              <p:cNvPr id="63" name="Content Placeholder 2">
                <a:extLst>
                  <a:ext uri="{FF2B5EF4-FFF2-40B4-BE49-F238E27FC236}">
                    <a16:creationId xmlns:a16="http://schemas.microsoft.com/office/drawing/2014/main" id="{B9B09324-E304-DBC2-26ED-CFE21365B65C}"/>
                  </a:ext>
                </a:extLst>
              </p:cNvPr>
              <p:cNvSpPr>
                <a:spLocks noGrp="1"/>
              </p:cNvSpPr>
              <p:nvPr/>
            </p:nvSpPr>
            <p:spPr>
              <a:xfrm>
                <a:off x="9452987" y="5236189"/>
                <a:ext cx="2162534" cy="5541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𝑃𝑟𝑒𝑐𝑖𝑠𝑖𝑜𝑛</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𝑅𝑒𝑐𝑎𝑙𝑙</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𝑃𝑟𝑒𝑐𝑖𝑠𝑖𝑜𝑛</m:t>
                          </m:r>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𝑅𝑒𝑐𝑎𝑙𝑙</m:t>
                          </m:r>
                        </m:den>
                      </m:f>
                    </m:oMath>
                  </m:oMathPara>
                </a14:m>
                <a:endParaRPr kumimoji="0" lang="en-US" sz="2800" b="0" i="0" u="none" strike="noStrike" kern="1200" cap="none" spc="0" normalizeH="0" baseline="0" noProof="0">
                  <a:ln>
                    <a:noFill/>
                  </a:ln>
                  <a:solidFill>
                    <a:prstClr val="white"/>
                  </a:solidFill>
                  <a:effectLst/>
                  <a:uLnTx/>
                  <a:uFillTx/>
                  <a:latin typeface="Outfit" pitchFamily="2" charset="0"/>
                  <a:ea typeface="+mn-ea"/>
                  <a:cs typeface="+mn-cs"/>
                </a:endParaRPr>
              </a:p>
            </p:txBody>
          </p:sp>
        </mc:Choice>
        <mc:Fallback xmlns="">
          <p:sp>
            <p:nvSpPr>
              <p:cNvPr id="63" name="Content Placeholder 2">
                <a:extLst>
                  <a:ext uri="{FF2B5EF4-FFF2-40B4-BE49-F238E27FC236}">
                    <a16:creationId xmlns:a16="http://schemas.microsoft.com/office/drawing/2014/main" id="{B9B09324-E304-DBC2-26ED-CFE21365B65C}"/>
                  </a:ext>
                </a:extLst>
              </p:cNvPr>
              <p:cNvSpPr>
                <a:spLocks noGrp="1" noRot="1" noChangeAspect="1" noMove="1" noResize="1" noEditPoints="1" noAdjustHandles="1" noChangeArrowheads="1" noChangeShapeType="1" noTextEdit="1"/>
              </p:cNvSpPr>
              <p:nvPr/>
            </p:nvSpPr>
            <p:spPr>
              <a:xfrm>
                <a:off x="9452987" y="5236189"/>
                <a:ext cx="2162534" cy="554126"/>
              </a:xfrm>
              <a:prstGeom prst="rect">
                <a:avLst/>
              </a:prstGeom>
              <a:blipFill>
                <a:blip r:embed="rId16"/>
                <a:stretch>
                  <a:fillRect/>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27249948-0FBF-1D1D-7BE9-BF5B9C8CEE9B}"/>
              </a:ext>
            </a:extLst>
          </p:cNvPr>
          <p:cNvSpPr txBox="1"/>
          <p:nvPr/>
        </p:nvSpPr>
        <p:spPr>
          <a:xfrm>
            <a:off x="9138995" y="5814052"/>
            <a:ext cx="2790518"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mn-cs"/>
              </a:rPr>
              <a:t>Combines precision and recall into a balanced metric</a:t>
            </a:r>
          </a:p>
        </p:txBody>
      </p:sp>
      <p:cxnSp>
        <p:nvCxnSpPr>
          <p:cNvPr id="65" name="Straight Connector 64">
            <a:extLst>
              <a:ext uri="{FF2B5EF4-FFF2-40B4-BE49-F238E27FC236}">
                <a16:creationId xmlns:a16="http://schemas.microsoft.com/office/drawing/2014/main" id="{494CEB18-B77A-660C-4260-E1B0B2745E87}"/>
              </a:ext>
            </a:extLst>
          </p:cNvPr>
          <p:cNvCxnSpPr>
            <a:cxnSpLocks/>
          </p:cNvCxnSpPr>
          <p:nvPr/>
        </p:nvCxnSpPr>
        <p:spPr>
          <a:xfrm>
            <a:off x="3138981"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3469FA4-DFC4-29A4-A525-DC41FEC19250}"/>
              </a:ext>
            </a:extLst>
          </p:cNvPr>
          <p:cNvCxnSpPr>
            <a:cxnSpLocks/>
          </p:cNvCxnSpPr>
          <p:nvPr/>
        </p:nvCxnSpPr>
        <p:spPr>
          <a:xfrm>
            <a:off x="6147190"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1E800E8-A601-64BC-CB09-7FB7D44B4770}"/>
              </a:ext>
            </a:extLst>
          </p:cNvPr>
          <p:cNvCxnSpPr>
            <a:cxnSpLocks/>
          </p:cNvCxnSpPr>
          <p:nvPr/>
        </p:nvCxnSpPr>
        <p:spPr>
          <a:xfrm>
            <a:off x="9048118"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72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par>
                                <p:cTn id="61" presetID="10" presetClass="entr" presetSubtype="0"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500"/>
                                        <p:tgtEl>
                                          <p:spTgt spid="6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5633986D-FE02-08C7-77BD-6F0EDCEBCE7A}"/>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BE1232AA-E680-75FB-DEBD-91AE218FB58D}"/>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graphicFrame>
        <p:nvGraphicFramePr>
          <p:cNvPr id="5" name="Table 4">
            <a:extLst>
              <a:ext uri="{FF2B5EF4-FFF2-40B4-BE49-F238E27FC236}">
                <a16:creationId xmlns:a16="http://schemas.microsoft.com/office/drawing/2014/main" id="{CB7441D0-75CB-52FC-D3DD-55D20716B9A0}"/>
              </a:ext>
            </a:extLst>
          </p:cNvPr>
          <p:cNvGraphicFramePr>
            <a:graphicFrameLocks noGrp="1"/>
          </p:cNvGraphicFramePr>
          <p:nvPr/>
        </p:nvGraphicFramePr>
        <p:xfrm>
          <a:off x="3403600" y="1081926"/>
          <a:ext cx="8413750" cy="2926080"/>
        </p:xfrm>
        <a:graphic>
          <a:graphicData uri="http://schemas.openxmlformats.org/drawingml/2006/table">
            <a:tbl>
              <a:tblPr firstRow="1" bandRow="1">
                <a:tableStyleId>{5C22544A-7EE6-4342-B048-85BDC9FD1C3A}</a:tableStyleId>
              </a:tblPr>
              <a:tblGrid>
                <a:gridCol w="1807956">
                  <a:extLst>
                    <a:ext uri="{9D8B030D-6E8A-4147-A177-3AD203B41FA5}">
                      <a16:colId xmlns:a16="http://schemas.microsoft.com/office/drawing/2014/main" val="2601158603"/>
                    </a:ext>
                  </a:extLst>
                </a:gridCol>
                <a:gridCol w="1541121">
                  <a:extLst>
                    <a:ext uri="{9D8B030D-6E8A-4147-A177-3AD203B41FA5}">
                      <a16:colId xmlns:a16="http://schemas.microsoft.com/office/drawing/2014/main" val="2694850680"/>
                    </a:ext>
                  </a:extLst>
                </a:gridCol>
                <a:gridCol w="1047336">
                  <a:extLst>
                    <a:ext uri="{9D8B030D-6E8A-4147-A177-3AD203B41FA5}">
                      <a16:colId xmlns:a16="http://schemas.microsoft.com/office/drawing/2014/main" val="3648320474"/>
                    </a:ext>
                  </a:extLst>
                </a:gridCol>
                <a:gridCol w="815177">
                  <a:extLst>
                    <a:ext uri="{9D8B030D-6E8A-4147-A177-3AD203B41FA5}">
                      <a16:colId xmlns:a16="http://schemas.microsoft.com/office/drawing/2014/main" val="4219863395"/>
                    </a:ext>
                  </a:extLst>
                </a:gridCol>
                <a:gridCol w="1994753">
                  <a:extLst>
                    <a:ext uri="{9D8B030D-6E8A-4147-A177-3AD203B41FA5}">
                      <a16:colId xmlns:a16="http://schemas.microsoft.com/office/drawing/2014/main" val="3001049488"/>
                    </a:ext>
                  </a:extLst>
                </a:gridCol>
                <a:gridCol w="1207407">
                  <a:extLst>
                    <a:ext uri="{9D8B030D-6E8A-4147-A177-3AD203B41FA5}">
                      <a16:colId xmlns:a16="http://schemas.microsoft.com/office/drawing/2014/main" val="3183897918"/>
                    </a:ext>
                  </a:extLst>
                </a:gridCol>
              </a:tblGrid>
              <a:tr h="529443">
                <a:tc>
                  <a:txBody>
                    <a:bodyPr/>
                    <a:lstStyle/>
                    <a:p>
                      <a:pPr algn="ctr"/>
                      <a:r>
                        <a:rPr lang="en-US" sz="1800">
                          <a:latin typeface="Outfit" pitchFamily="2" charset="0"/>
                        </a:rPr>
                        <a:t>Criteria</a:t>
                      </a:r>
                    </a:p>
                  </a:txBody>
                  <a:tcPr anchor="ctr">
                    <a:solidFill>
                      <a:schemeClr val="tx1">
                        <a:lumMod val="95000"/>
                        <a:lumOff val="5000"/>
                      </a:schemeClr>
                    </a:solidFill>
                  </a:tcPr>
                </a:tc>
                <a:tc>
                  <a:txBody>
                    <a:bodyPr/>
                    <a:lstStyle/>
                    <a:p>
                      <a:pPr algn="ctr"/>
                      <a:r>
                        <a:rPr lang="en-US" sz="1800">
                          <a:latin typeface="Outfit" pitchFamily="2" charset="0"/>
                        </a:rPr>
                        <a:t>Requirement</a:t>
                      </a:r>
                    </a:p>
                    <a:p>
                      <a:pPr algn="ctr"/>
                      <a:r>
                        <a:rPr lang="en-US" sz="180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Unit</a:t>
                      </a:r>
                    </a:p>
                  </a:txBody>
                  <a:tcPr anchor="ctr">
                    <a:solidFill>
                      <a:schemeClr val="tx1">
                        <a:lumMod val="95000"/>
                        <a:lumOff val="5000"/>
                      </a:schemeClr>
                    </a:solidFill>
                  </a:tcPr>
                </a:tc>
                <a:tc>
                  <a:txBody>
                    <a:bodyPr/>
                    <a:lstStyle/>
                    <a:p>
                      <a:pPr algn="ctr"/>
                      <a:r>
                        <a:rPr lang="en-US" sz="1800">
                          <a:latin typeface="Outfit" pitchFamily="2" charset="0"/>
                        </a:rPr>
                        <a:t>Goal Value</a:t>
                      </a:r>
                    </a:p>
                  </a:txBody>
                  <a:tcPr anchor="ctr">
                    <a:solidFill>
                      <a:schemeClr val="tx1">
                        <a:lumMod val="95000"/>
                        <a:lumOff val="5000"/>
                      </a:schemeClr>
                    </a:solidFill>
                  </a:tcPr>
                </a:tc>
                <a:tc>
                  <a:txBody>
                    <a:bodyPr/>
                    <a:lstStyle/>
                    <a:p>
                      <a:pPr algn="ctr"/>
                      <a:r>
                        <a:rPr lang="en-US" sz="180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529443">
                <a:tc>
                  <a:txBody>
                    <a:bodyPr/>
                    <a:lstStyle/>
                    <a:p>
                      <a:pPr algn="ctr"/>
                      <a:r>
                        <a:rPr lang="en-US" sz="1800">
                          <a:latin typeface="Outfit" pitchFamily="2" charset="0"/>
                        </a:rPr>
                        <a:t>Algorithm Process Time</a:t>
                      </a:r>
                    </a:p>
                  </a:txBody>
                  <a:tcPr anchor="ctr"/>
                </a:tc>
                <a:tc>
                  <a:txBody>
                    <a:bodyPr/>
                    <a:lstStyle/>
                    <a:p>
                      <a:pPr algn="ctr"/>
                      <a:r>
                        <a:rPr lang="en-US" sz="1800">
                          <a:latin typeface="Outfit" pitchFamily="2" charset="0"/>
                        </a:rPr>
                        <a:t>Requirement</a:t>
                      </a:r>
                    </a:p>
                  </a:txBody>
                  <a:tcPr anchor="ctr"/>
                </a:tc>
                <a:tc>
                  <a:txBody>
                    <a:bodyPr/>
                    <a:lstStyle/>
                    <a:p>
                      <a:pPr algn="ctr"/>
                      <a:r>
                        <a:rPr lang="en-US" sz="1800">
                          <a:latin typeface="Outfit" pitchFamily="2" charset="0"/>
                        </a:rPr>
                        <a:t>ms/pixel</a:t>
                      </a:r>
                    </a:p>
                  </a:txBody>
                  <a:tcPr anchor="ctr"/>
                </a:tc>
                <a:tc>
                  <a:txBody>
                    <a:bodyPr/>
                    <a:lstStyle/>
                    <a:p>
                      <a:pPr algn="ctr"/>
                      <a:r>
                        <a:rPr lang="en-US" sz="1800">
                          <a:latin typeface="Outfit" pitchFamily="2" charset="0"/>
                        </a:rPr>
                        <a:t>2500</a:t>
                      </a:r>
                    </a:p>
                  </a:txBody>
                  <a:tcPr anchor="ctr"/>
                </a:tc>
                <a:tc>
                  <a:txBody>
                    <a:bodyPr/>
                    <a:lstStyle/>
                    <a:p>
                      <a:pPr algn="ctr"/>
                      <a:r>
                        <a:rPr lang="en-US" sz="1800">
                          <a:latin typeface="Outfit" pitchFamily="2" charset="0"/>
                        </a:rPr>
                        <a:t>Negotiable</a:t>
                      </a:r>
                    </a:p>
                  </a:txBody>
                  <a:tcPr anchor="ctr"/>
                </a:tc>
                <a:tc>
                  <a:txBody>
                    <a:bodyPr/>
                    <a:lstStyle/>
                    <a:p>
                      <a:pPr algn="ctr"/>
                      <a:r>
                        <a:rPr lang="en-US" sz="1800">
                          <a:latin typeface="Outfit" pitchFamily="2" charset="0"/>
                        </a:rPr>
                        <a:t>N/A</a:t>
                      </a:r>
                    </a:p>
                  </a:txBody>
                  <a:tcPr anchor="ctr"/>
                </a:tc>
                <a:extLst>
                  <a:ext uri="{0D108BD9-81ED-4DB2-BD59-A6C34878D82A}">
                    <a16:rowId xmlns:a16="http://schemas.microsoft.com/office/drawing/2014/main" val="2031488291"/>
                  </a:ext>
                </a:extLst>
              </a:tr>
              <a:tr h="529443">
                <a:tc>
                  <a:txBody>
                    <a:bodyPr/>
                    <a:lstStyle/>
                    <a:p>
                      <a:pPr algn="ctr"/>
                      <a:r>
                        <a:rPr lang="en-US" sz="1800">
                          <a:latin typeface="Outfit" pitchFamily="2" charset="0"/>
                        </a:rPr>
                        <a:t>Website boot time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Sec</a:t>
                      </a:r>
                    </a:p>
                  </a:txBody>
                  <a:tcPr anchor="ctr"/>
                </a:tc>
                <a:tc>
                  <a:txBody>
                    <a:bodyPr/>
                    <a:lstStyle/>
                    <a:p>
                      <a:pPr algn="ctr"/>
                      <a:r>
                        <a:rPr lang="en-US" sz="1800">
                          <a:latin typeface="Outfit" pitchFamily="2"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1711714168"/>
                  </a:ext>
                </a:extLst>
              </a:tr>
              <a:tr h="302539">
                <a:tc>
                  <a:txBody>
                    <a:bodyPr/>
                    <a:lstStyle/>
                    <a:p>
                      <a:pPr algn="ctr"/>
                      <a:r>
                        <a:rPr lang="en-US" sz="1800">
                          <a:latin typeface="Outfit" pitchFamily="2" charset="0"/>
                        </a:rPr>
                        <a:t>Resource Usage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Constraint</a:t>
                      </a:r>
                    </a:p>
                  </a:txBody>
                  <a:tcPr anchor="ctr"/>
                </a:tc>
                <a:tc>
                  <a:txBody>
                    <a:bodyPr/>
                    <a:lstStyle/>
                    <a:p>
                      <a:pPr algn="ctr"/>
                      <a:r>
                        <a:rPr lang="en-US" sz="1800">
                          <a:latin typeface="Outfit" pitchFamily="2" charset="0"/>
                        </a:rPr>
                        <a:t>Gb</a:t>
                      </a:r>
                    </a:p>
                  </a:txBody>
                  <a:tcPr anchor="ctr"/>
                </a:tc>
                <a:tc>
                  <a:txBody>
                    <a:bodyPr/>
                    <a:lstStyle/>
                    <a:p>
                      <a:pPr algn="ctr"/>
                      <a:r>
                        <a:rPr lang="en-US" sz="1800">
                          <a:latin typeface="Outfit" pitchFamily="2" charset="0"/>
                        </a:rPr>
                        <a:t>&lt; 128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Non-Negotiable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ISIP</a:t>
                      </a:r>
                    </a:p>
                  </a:txBody>
                  <a:tcPr anchor="ctr"/>
                </a:tc>
                <a:extLst>
                  <a:ext uri="{0D108BD9-81ED-4DB2-BD59-A6C34878D82A}">
                    <a16:rowId xmlns:a16="http://schemas.microsoft.com/office/drawing/2014/main" val="927297796"/>
                  </a:ext>
                </a:extLst>
              </a:tr>
              <a:tr h="529443">
                <a:tc>
                  <a:txBody>
                    <a:bodyPr/>
                    <a:lstStyle/>
                    <a:p>
                      <a:pPr algn="ctr"/>
                      <a:r>
                        <a:rPr lang="en-US" sz="1800">
                          <a:latin typeface="Outfit" pitchFamily="2" charset="0"/>
                        </a:rPr>
                        <a:t>Dataset Generalizability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60%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N/A</a:t>
                      </a:r>
                    </a:p>
                  </a:txBody>
                  <a:tcPr anchor="ctr"/>
                </a:tc>
                <a:extLst>
                  <a:ext uri="{0D108BD9-81ED-4DB2-BD59-A6C34878D82A}">
                    <a16:rowId xmlns:a16="http://schemas.microsoft.com/office/drawing/2014/main" val="4150750116"/>
                  </a:ext>
                </a:extLst>
              </a:tr>
            </a:tbl>
          </a:graphicData>
        </a:graphic>
      </p:graphicFrame>
      <p:pic>
        <p:nvPicPr>
          <p:cNvPr id="13" name="Picture 12">
            <a:extLst>
              <a:ext uri="{FF2B5EF4-FFF2-40B4-BE49-F238E27FC236}">
                <a16:creationId xmlns:a16="http://schemas.microsoft.com/office/drawing/2014/main" id="{C013AB6B-E5A5-58F7-CD86-EF2F5E317EF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331529" y="1400078"/>
            <a:ext cx="894798" cy="894798"/>
          </a:xfrm>
          <a:prstGeom prst="rect">
            <a:avLst/>
          </a:prstGeom>
        </p:spPr>
      </p:pic>
      <p:sp>
        <p:nvSpPr>
          <p:cNvPr id="14" name="TextBox 9">
            <a:extLst>
              <a:ext uri="{FF2B5EF4-FFF2-40B4-BE49-F238E27FC236}">
                <a16:creationId xmlns:a16="http://schemas.microsoft.com/office/drawing/2014/main" id="{F99F548F-3FEE-203A-E0DE-6FD7FB1BA725}"/>
              </a:ext>
            </a:extLst>
          </p:cNvPr>
          <p:cNvSpPr txBox="1"/>
          <p:nvPr/>
        </p:nvSpPr>
        <p:spPr>
          <a:xfrm>
            <a:off x="343477" y="2795568"/>
            <a:ext cx="2870902" cy="6924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Delivering fast, results while minimizing resource usage and ensuring smooth performance.</a:t>
            </a: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6">
            <a:extLst>
              <a:ext uri="{FF2B5EF4-FFF2-40B4-BE49-F238E27FC236}">
                <a16:creationId xmlns:a16="http://schemas.microsoft.com/office/drawing/2014/main" id="{4E1A6BD4-CC27-4E2A-620D-C901A386333D}"/>
              </a:ext>
            </a:extLst>
          </p:cNvPr>
          <p:cNvSpPr txBox="1"/>
          <p:nvPr/>
        </p:nvSpPr>
        <p:spPr>
          <a:xfrm>
            <a:off x="279111" y="2438473"/>
            <a:ext cx="2999634"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Efficiency</a:t>
            </a:r>
            <a:endParaRPr kumimoji="0" lang="en-US" sz="32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3" name="Content Placeholder 2">
            <a:extLst>
              <a:ext uri="{FF2B5EF4-FFF2-40B4-BE49-F238E27FC236}">
                <a16:creationId xmlns:a16="http://schemas.microsoft.com/office/drawing/2014/main" id="{316E6365-9C9C-03BB-F291-E475292BB186}"/>
              </a:ext>
            </a:extLst>
          </p:cNvPr>
          <p:cNvSpPr>
            <a:spLocks noGrp="1"/>
          </p:cNvSpPr>
          <p:nvPr/>
        </p:nvSpPr>
        <p:spPr>
          <a:xfrm>
            <a:off x="869534" y="4774536"/>
            <a:ext cx="1702609" cy="523189"/>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Algorithm Process Time</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11" name="Content Placeholder 2">
            <a:extLst>
              <a:ext uri="{FF2B5EF4-FFF2-40B4-BE49-F238E27FC236}">
                <a16:creationId xmlns:a16="http://schemas.microsoft.com/office/drawing/2014/main" id="{F579605B-08F9-EA57-1DC1-5D0D2073F145}"/>
              </a:ext>
            </a:extLst>
          </p:cNvPr>
          <p:cNvSpPr>
            <a:spLocks noGrp="1"/>
          </p:cNvSpPr>
          <p:nvPr/>
        </p:nvSpPr>
        <p:spPr>
          <a:xfrm>
            <a:off x="3753361" y="4774536"/>
            <a:ext cx="1702609" cy="52318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Website boot time</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a:ea typeface="+mn-ea"/>
              <a:cs typeface="+mn-cs"/>
            </a:endParaRPr>
          </a:p>
        </p:txBody>
      </p:sp>
      <p:sp>
        <p:nvSpPr>
          <p:cNvPr id="20" name="Content Placeholder 2">
            <a:extLst>
              <a:ext uri="{FF2B5EF4-FFF2-40B4-BE49-F238E27FC236}">
                <a16:creationId xmlns:a16="http://schemas.microsoft.com/office/drawing/2014/main" id="{018704AA-2EBD-2F17-E2B5-F07320EF4BAC}"/>
              </a:ext>
            </a:extLst>
          </p:cNvPr>
          <p:cNvSpPr>
            <a:spLocks noGrp="1"/>
          </p:cNvSpPr>
          <p:nvPr/>
        </p:nvSpPr>
        <p:spPr>
          <a:xfrm>
            <a:off x="6691145" y="4774536"/>
            <a:ext cx="1702609" cy="523189"/>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Resource Usage</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sp>
        <p:nvSpPr>
          <p:cNvPr id="26" name="Content Placeholder 2">
            <a:extLst>
              <a:ext uri="{FF2B5EF4-FFF2-40B4-BE49-F238E27FC236}">
                <a16:creationId xmlns:a16="http://schemas.microsoft.com/office/drawing/2014/main" id="{BCC92D52-2427-2FF0-C81F-D3BBF8197F1E}"/>
              </a:ext>
            </a:extLst>
          </p:cNvPr>
          <p:cNvSpPr>
            <a:spLocks noGrp="1"/>
          </p:cNvSpPr>
          <p:nvPr/>
        </p:nvSpPr>
        <p:spPr>
          <a:xfrm>
            <a:off x="9682950" y="4774536"/>
            <a:ext cx="1702609" cy="523189"/>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Aptos" panose="0211000402020202020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ptos" panose="0211000402020202020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ptos" panose="0211000402020202020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ptos" panose="02110004020202020204"/>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Outfit"/>
                <a:ea typeface="+mn-ea"/>
                <a:cs typeface="+mn-cs"/>
              </a:rPr>
              <a:t>Dataset Generalizability</a:t>
            </a:r>
            <a:endParaRPr kumimoji="0" lang="en-US" sz="2400" b="1" i="0" u="none" strike="noStrike" kern="1200" cap="none" spc="0" normalizeH="0" baseline="0" noProof="0">
              <a:ln>
                <a:noFill/>
              </a:ln>
              <a:solidFill>
                <a:prstClr val="white"/>
              </a:solidFill>
              <a:effectLst/>
              <a:uLnTx/>
              <a:uFillTx/>
              <a:latin typeface="Outfit"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Outfit" pitchFamily="2" charset="0"/>
              <a:ea typeface="+mn-ea"/>
              <a:cs typeface="+mn-cs"/>
            </a:endParaRPr>
          </a:p>
        </p:txBody>
      </p:sp>
      <p:cxnSp>
        <p:nvCxnSpPr>
          <p:cNvPr id="32" name="Straight Connector 31">
            <a:extLst>
              <a:ext uri="{FF2B5EF4-FFF2-40B4-BE49-F238E27FC236}">
                <a16:creationId xmlns:a16="http://schemas.microsoft.com/office/drawing/2014/main" id="{7A7FB40A-B1FC-5188-98B9-C62F817FBF36}"/>
              </a:ext>
            </a:extLst>
          </p:cNvPr>
          <p:cNvCxnSpPr>
            <a:cxnSpLocks/>
          </p:cNvCxnSpPr>
          <p:nvPr/>
        </p:nvCxnSpPr>
        <p:spPr>
          <a:xfrm>
            <a:off x="3138981"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DD6C5BF-807A-ED16-FC6C-724FF8E9632D}"/>
              </a:ext>
            </a:extLst>
          </p:cNvPr>
          <p:cNvCxnSpPr>
            <a:cxnSpLocks/>
          </p:cNvCxnSpPr>
          <p:nvPr/>
        </p:nvCxnSpPr>
        <p:spPr>
          <a:xfrm>
            <a:off x="6147190"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F682D70-59EC-71B9-A3FB-950807E67294}"/>
              </a:ext>
            </a:extLst>
          </p:cNvPr>
          <p:cNvCxnSpPr>
            <a:cxnSpLocks/>
          </p:cNvCxnSpPr>
          <p:nvPr/>
        </p:nvCxnSpPr>
        <p:spPr>
          <a:xfrm>
            <a:off x="9048118" y="4939510"/>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3B11E1-328B-CEC8-22BF-C942855A8510}"/>
              </a:ext>
            </a:extLst>
          </p:cNvPr>
          <p:cNvSpPr txBox="1"/>
          <p:nvPr/>
        </p:nvSpPr>
        <p:spPr>
          <a:xfrm>
            <a:off x="3281407" y="5291827"/>
            <a:ext cx="2790518" cy="124649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utfit"/>
                <a:ea typeface="Calibri"/>
                <a:cs typeface="Calibri"/>
              </a:rPr>
              <a:t>Our website remains continuously live as it is hosted on the ISIP server. This ensures high availability and minimal downtime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D1BAF6CC-6B64-BC9E-52A3-95B38FF2740D}"/>
              </a:ext>
            </a:extLst>
          </p:cNvPr>
          <p:cNvSpPr txBox="1"/>
          <p:nvPr/>
        </p:nvSpPr>
        <p:spPr>
          <a:xfrm>
            <a:off x="6202395" y="5291826"/>
            <a:ext cx="2790518" cy="147732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utfit"/>
                <a:ea typeface="Calibri"/>
                <a:cs typeface="Calibri"/>
              </a:rPr>
              <a:t>Our website and models are constrained by the amount of RAM on the </a:t>
            </a:r>
            <a:r>
              <a:rPr kumimoji="0" lang="en-US" sz="1500" b="0" i="0" u="none" strike="noStrike" kern="1200" cap="none" spc="0" normalizeH="0" baseline="0" noProof="0" err="1">
                <a:ln>
                  <a:noFill/>
                </a:ln>
                <a:solidFill>
                  <a:srgbClr val="FFFFFF"/>
                </a:solidFill>
                <a:effectLst/>
                <a:uLnTx/>
                <a:uFillTx/>
                <a:latin typeface="Outfit"/>
                <a:ea typeface="Calibri"/>
                <a:cs typeface="Calibri"/>
              </a:rPr>
              <a:t>Neuronix</a:t>
            </a:r>
            <a:r>
              <a:rPr kumimoji="0" lang="en-US" sz="1500" b="0" i="0" u="none" strike="noStrike" kern="1200" cap="none" spc="0" normalizeH="0" baseline="0" noProof="0">
                <a:ln>
                  <a:noFill/>
                </a:ln>
                <a:solidFill>
                  <a:srgbClr val="FFFFFF"/>
                </a:solidFill>
                <a:effectLst/>
                <a:uLnTx/>
                <a:uFillTx/>
                <a:latin typeface="Outfit"/>
                <a:ea typeface="Calibri"/>
                <a:cs typeface="Calibri"/>
              </a:rPr>
              <a:t> Cluster. To avoid issues, our final product should stay below 128 GB of RAM.</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DDF27215-07C5-6B04-096B-0BDD50EE3F5C}"/>
              </a:ext>
            </a:extLst>
          </p:cNvPr>
          <p:cNvSpPr txBox="1"/>
          <p:nvPr/>
        </p:nvSpPr>
        <p:spPr>
          <a:xfrm>
            <a:off x="9103324" y="5291825"/>
            <a:ext cx="2790518" cy="170816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utfit"/>
                <a:ea typeface="Calibri"/>
                <a:cs typeface="Calibri"/>
              </a:rPr>
              <a:t>Our final model should be capable of evaluating a wide range of images, made with different Deepfake generation techniques. This metric measures performance in these cases.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A42374D5-05E9-006F-99D7-6D3F2C2ACB2F}"/>
              </a:ext>
            </a:extLst>
          </p:cNvPr>
          <p:cNvSpPr txBox="1"/>
          <p:nvPr/>
        </p:nvSpPr>
        <p:spPr>
          <a:xfrm>
            <a:off x="279111" y="5291824"/>
            <a:ext cx="2790518"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FFFFFF"/>
                </a:solidFill>
                <a:effectLst/>
                <a:uLnTx/>
                <a:uFillTx/>
                <a:latin typeface="Outfit"/>
                <a:ea typeface="Calibri"/>
                <a:cs typeface="Calibri"/>
              </a:rPr>
              <a:t>Our final algorithm classification time should below 2500 </a:t>
            </a:r>
            <a:r>
              <a:rPr kumimoji="0" lang="en-US" sz="1500" b="0" i="0" u="none" strike="noStrike" kern="1200" cap="none" spc="0" normalizeH="0" baseline="0" noProof="0" err="1">
                <a:ln>
                  <a:noFill/>
                </a:ln>
                <a:solidFill>
                  <a:srgbClr val="FFFFFF"/>
                </a:solidFill>
                <a:effectLst/>
                <a:uLnTx/>
                <a:uFillTx/>
                <a:latin typeface="Outfit"/>
                <a:ea typeface="Calibri"/>
                <a:cs typeface="Calibri"/>
              </a:rPr>
              <a:t>ms.</a:t>
            </a:r>
            <a:r>
              <a:rPr kumimoji="0" lang="en-US" sz="1500" b="0" i="0" u="none" strike="noStrike" kern="1200" cap="none" spc="0" normalizeH="0" baseline="0" noProof="0">
                <a:ln>
                  <a:noFill/>
                </a:ln>
                <a:solidFill>
                  <a:srgbClr val="FFFFFF"/>
                </a:solidFill>
                <a:effectLst/>
                <a:uLnTx/>
                <a:uFillTx/>
                <a:latin typeface="Outfit"/>
                <a:ea typeface="Calibri"/>
                <a:cs typeface="Calibri"/>
              </a:rPr>
              <a:t> This lets our model return immediate results.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7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0" grpId="0"/>
      <p:bldP spid="26" grpId="0"/>
      <p:bldP spid="17" grpId="0"/>
      <p:bldP spid="2"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EFCF5853-1DB5-D210-5CD5-FDCD57E668F3}"/>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BDBCACF1-47A1-7B97-D412-33664C8DF5BD}"/>
              </a:ext>
            </a:extLst>
          </p:cNvPr>
          <p:cNvSpPr txBox="1"/>
          <p:nvPr/>
        </p:nvSpPr>
        <p:spPr>
          <a:xfrm>
            <a:off x="0" y="-110040"/>
            <a:ext cx="12192000" cy="1014701"/>
          </a:xfrm>
          <a:prstGeom prst="rect">
            <a:avLst/>
          </a:prstGeom>
        </p:spPr>
        <p:txBody>
          <a:bodyPr wrap="square" lIns="0" tIns="0" rIns="0" bIns="0" rtlCol="0" anchor="t">
            <a:spAutoFit/>
          </a:bodyPr>
          <a:lstStyle/>
          <a:p>
            <a:pPr marL="0" marR="0" lvl="0" indent="0" algn="ctr" defTabSz="609630" rtl="0" eaLnBrk="1" fontAlgn="auto" latinLnBrk="0" hangingPunct="1">
              <a:lnSpc>
                <a:spcPts val="9112"/>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Requirement &amp; Constraints</a:t>
            </a:r>
          </a:p>
        </p:txBody>
      </p:sp>
      <p:graphicFrame>
        <p:nvGraphicFramePr>
          <p:cNvPr id="12" name="Table 11">
            <a:extLst>
              <a:ext uri="{FF2B5EF4-FFF2-40B4-BE49-F238E27FC236}">
                <a16:creationId xmlns:a16="http://schemas.microsoft.com/office/drawing/2014/main" id="{3C9F6B02-CFB8-AA23-C713-D1328DEAEC01}"/>
              </a:ext>
            </a:extLst>
          </p:cNvPr>
          <p:cNvGraphicFramePr>
            <a:graphicFrameLocks noGrp="1"/>
          </p:cNvGraphicFramePr>
          <p:nvPr/>
        </p:nvGraphicFramePr>
        <p:xfrm>
          <a:off x="3374956" y="1124572"/>
          <a:ext cx="8482240" cy="2304428"/>
        </p:xfrm>
        <a:graphic>
          <a:graphicData uri="http://schemas.openxmlformats.org/drawingml/2006/table">
            <a:tbl>
              <a:tblPr firstRow="1" bandRow="1">
                <a:tableStyleId>{5C22544A-7EE6-4342-B048-85BDC9FD1C3A}</a:tableStyleId>
              </a:tblPr>
              <a:tblGrid>
                <a:gridCol w="1807385">
                  <a:extLst>
                    <a:ext uri="{9D8B030D-6E8A-4147-A177-3AD203B41FA5}">
                      <a16:colId xmlns:a16="http://schemas.microsoft.com/office/drawing/2014/main" val="2601158603"/>
                    </a:ext>
                  </a:extLst>
                </a:gridCol>
                <a:gridCol w="1540634">
                  <a:extLst>
                    <a:ext uri="{9D8B030D-6E8A-4147-A177-3AD203B41FA5}">
                      <a16:colId xmlns:a16="http://schemas.microsoft.com/office/drawing/2014/main" val="2694850680"/>
                    </a:ext>
                  </a:extLst>
                </a:gridCol>
                <a:gridCol w="1103630">
                  <a:extLst>
                    <a:ext uri="{9D8B030D-6E8A-4147-A177-3AD203B41FA5}">
                      <a16:colId xmlns:a16="http://schemas.microsoft.com/office/drawing/2014/main" val="3648320474"/>
                    </a:ext>
                  </a:extLst>
                </a:gridCol>
                <a:gridCol w="823177">
                  <a:extLst>
                    <a:ext uri="{9D8B030D-6E8A-4147-A177-3AD203B41FA5}">
                      <a16:colId xmlns:a16="http://schemas.microsoft.com/office/drawing/2014/main" val="4219863395"/>
                    </a:ext>
                  </a:extLst>
                </a:gridCol>
                <a:gridCol w="1992869">
                  <a:extLst>
                    <a:ext uri="{9D8B030D-6E8A-4147-A177-3AD203B41FA5}">
                      <a16:colId xmlns:a16="http://schemas.microsoft.com/office/drawing/2014/main" val="3001049488"/>
                    </a:ext>
                  </a:extLst>
                </a:gridCol>
                <a:gridCol w="1214545">
                  <a:extLst>
                    <a:ext uri="{9D8B030D-6E8A-4147-A177-3AD203B41FA5}">
                      <a16:colId xmlns:a16="http://schemas.microsoft.com/office/drawing/2014/main" val="3183897918"/>
                    </a:ext>
                  </a:extLst>
                </a:gridCol>
              </a:tblGrid>
              <a:tr h="668274">
                <a:tc>
                  <a:txBody>
                    <a:bodyPr/>
                    <a:lstStyle/>
                    <a:p>
                      <a:pPr algn="ctr"/>
                      <a:r>
                        <a:rPr lang="en-US" sz="1800">
                          <a:latin typeface="Outfit" pitchFamily="2" charset="0"/>
                        </a:rPr>
                        <a:t>Criteria</a:t>
                      </a:r>
                    </a:p>
                  </a:txBody>
                  <a:tcPr anchor="ctr">
                    <a:solidFill>
                      <a:schemeClr val="tx1">
                        <a:lumMod val="95000"/>
                        <a:lumOff val="5000"/>
                      </a:schemeClr>
                    </a:solidFill>
                  </a:tcPr>
                </a:tc>
                <a:tc>
                  <a:txBody>
                    <a:bodyPr/>
                    <a:lstStyle/>
                    <a:p>
                      <a:pPr algn="ctr"/>
                      <a:r>
                        <a:rPr lang="en-US" sz="1800">
                          <a:latin typeface="Outfit" pitchFamily="2" charset="0"/>
                        </a:rPr>
                        <a:t>Requirement</a:t>
                      </a:r>
                    </a:p>
                    <a:p>
                      <a:pPr algn="ctr"/>
                      <a:r>
                        <a:rPr lang="en-US" sz="1800">
                          <a:latin typeface="Outfit" pitchFamily="2" charset="0"/>
                        </a:rPr>
                        <a:t>Constraint</a:t>
                      </a:r>
                    </a:p>
                  </a:txBody>
                  <a:tcPr anchor="ctr">
                    <a:solidFill>
                      <a:schemeClr val="tx1">
                        <a:lumMod val="95000"/>
                        <a:lumOff val="5000"/>
                      </a:schemeClr>
                    </a:solidFill>
                  </a:tcPr>
                </a:tc>
                <a:tc>
                  <a:txBody>
                    <a:bodyPr/>
                    <a:lstStyle/>
                    <a:p>
                      <a:pPr algn="ctr"/>
                      <a:r>
                        <a:rPr lang="en-US" sz="1800">
                          <a:latin typeface="Outfit" pitchFamily="2" charset="0"/>
                        </a:rPr>
                        <a:t>Unit</a:t>
                      </a:r>
                    </a:p>
                  </a:txBody>
                  <a:tcPr anchor="ctr">
                    <a:solidFill>
                      <a:schemeClr val="tx1">
                        <a:lumMod val="95000"/>
                        <a:lumOff val="5000"/>
                      </a:schemeClr>
                    </a:solidFill>
                  </a:tcPr>
                </a:tc>
                <a:tc>
                  <a:txBody>
                    <a:bodyPr/>
                    <a:lstStyle/>
                    <a:p>
                      <a:pPr algn="ctr"/>
                      <a:r>
                        <a:rPr lang="en-US" sz="1800">
                          <a:latin typeface="Outfit" pitchFamily="2" charset="0"/>
                        </a:rPr>
                        <a:t>Goal Value</a:t>
                      </a:r>
                    </a:p>
                  </a:txBody>
                  <a:tcPr anchor="ctr">
                    <a:solidFill>
                      <a:schemeClr val="tx1">
                        <a:lumMod val="95000"/>
                        <a:lumOff val="5000"/>
                      </a:schemeClr>
                    </a:solidFill>
                  </a:tcPr>
                </a:tc>
                <a:tc>
                  <a:txBody>
                    <a:bodyPr/>
                    <a:lstStyle/>
                    <a:p>
                      <a:pPr algn="ctr"/>
                      <a:r>
                        <a:rPr lang="en-US" sz="1800">
                          <a:latin typeface="Outfit" pitchFamily="2" charset="0"/>
                        </a:rPr>
                        <a:t>Negotiable / Non-Negotiable</a:t>
                      </a:r>
                    </a:p>
                  </a:txBody>
                  <a:tcPr anchor="ctr">
                    <a:solidFill>
                      <a:schemeClr val="tx1">
                        <a:lumMod val="95000"/>
                        <a:lumOff val="5000"/>
                      </a:schemeClr>
                    </a:solidFill>
                  </a:tcPr>
                </a:tc>
                <a:tc>
                  <a:txBody>
                    <a:bodyPr/>
                    <a:lstStyle/>
                    <a:p>
                      <a:pPr algn="ctr"/>
                      <a:r>
                        <a:rPr lang="en-US" sz="1800">
                          <a:latin typeface="Outfit" pitchFamily="2" charset="0"/>
                        </a:rPr>
                        <a:t>Standard</a:t>
                      </a:r>
                    </a:p>
                  </a:txBody>
                  <a:tcPr anchor="ctr">
                    <a:solidFill>
                      <a:schemeClr val="tx1">
                        <a:lumMod val="95000"/>
                        <a:lumOff val="5000"/>
                      </a:schemeClr>
                    </a:solidFill>
                  </a:tcPr>
                </a:tc>
                <a:extLst>
                  <a:ext uri="{0D108BD9-81ED-4DB2-BD59-A6C34878D82A}">
                    <a16:rowId xmlns:a16="http://schemas.microsoft.com/office/drawing/2014/main" val="1048448272"/>
                  </a:ext>
                </a:extLst>
              </a:tr>
              <a:tr h="818077">
                <a:tc>
                  <a:txBody>
                    <a:bodyPr/>
                    <a:lstStyle/>
                    <a:p>
                      <a:pPr algn="ctr"/>
                      <a:r>
                        <a:rPr lang="en-US" sz="1800" kern="1200">
                          <a:solidFill>
                            <a:schemeClr val="dk1"/>
                          </a:solidFill>
                          <a:latin typeface="Outfit" pitchFamily="2" charset="0"/>
                          <a:ea typeface="+mn-ea"/>
                          <a:cs typeface="+mn-cs"/>
                        </a:rPr>
                        <a:t>ISIP Guideline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Outfit" pitchFamily="2" charset="0"/>
                          <a:ea typeface="+mn-ea"/>
                          <a:cs typeface="+mn-cs"/>
                        </a:rPr>
                        <a:t>Constraint</a:t>
                      </a:r>
                    </a:p>
                  </a:txBody>
                  <a:tcPr anchor="ctr"/>
                </a:tc>
                <a:tc>
                  <a:txBody>
                    <a:bodyPr/>
                    <a:lstStyle/>
                    <a:p>
                      <a:pPr algn="ctr"/>
                      <a:r>
                        <a:rPr lang="en-US" sz="1800">
                          <a:latin typeface="Outfit" pitchFamily="2" charset="0"/>
                        </a:rPr>
                        <a:t>Pass</a:t>
                      </a:r>
                      <a:r>
                        <a:rPr lang="en-US" sz="1100">
                          <a:latin typeface="Outfit" pitchFamily="2" charset="0"/>
                        </a:rPr>
                        <a:t>/</a:t>
                      </a:r>
                      <a:r>
                        <a:rPr lang="en-US" sz="1800">
                          <a:latin typeface="Outfit" pitchFamily="2" charset="0"/>
                        </a:rPr>
                        <a:t>Fail</a:t>
                      </a:r>
                    </a:p>
                  </a:txBody>
                  <a:tcPr anchor="ctr"/>
                </a:tc>
                <a:tc>
                  <a:txBody>
                    <a:bodyPr/>
                    <a:lstStyle/>
                    <a:p>
                      <a:pPr algn="ctr"/>
                      <a:r>
                        <a:rPr lang="en-US" sz="1800">
                          <a:latin typeface="Outfit" pitchFamily="2" charset="0"/>
                        </a:rPr>
                        <a:t>Pass</a:t>
                      </a:r>
                    </a:p>
                  </a:txBody>
                  <a:tcPr anchor="ctr"/>
                </a:tc>
                <a:tc>
                  <a:txBody>
                    <a:bodyPr/>
                    <a:lstStyle/>
                    <a:p>
                      <a:pPr algn="ctr"/>
                      <a:r>
                        <a:rPr lang="en-US" sz="1800">
                          <a:latin typeface="Outfit" pitchFamily="2" charset="0"/>
                        </a:rPr>
                        <a:t>Non-Negotiable</a:t>
                      </a:r>
                    </a:p>
                  </a:txBody>
                  <a:tcPr anchor="ctr"/>
                </a:tc>
                <a:tc>
                  <a:txBody>
                    <a:bodyPr/>
                    <a:lstStyle/>
                    <a:p>
                      <a:pPr algn="ctr"/>
                      <a:r>
                        <a:rPr lang="en-US" sz="1800">
                          <a:latin typeface="Outfit" pitchFamily="2" charset="0"/>
                        </a:rPr>
                        <a:t>ISIP</a:t>
                      </a:r>
                    </a:p>
                  </a:txBody>
                  <a:tcPr anchor="ctr"/>
                </a:tc>
                <a:extLst>
                  <a:ext uri="{0D108BD9-81ED-4DB2-BD59-A6C34878D82A}">
                    <a16:rowId xmlns:a16="http://schemas.microsoft.com/office/drawing/2014/main" val="2031488291"/>
                  </a:ext>
                </a:extLst>
              </a:tr>
              <a:tr h="818077">
                <a:tc>
                  <a:txBody>
                    <a:bodyPr/>
                    <a:lstStyle/>
                    <a:p>
                      <a:pPr algn="ctr"/>
                      <a:r>
                        <a:rPr lang="en-US" sz="1800">
                          <a:latin typeface="Outfit" pitchFamily="2" charset="0"/>
                        </a:rPr>
                        <a:t>Documentation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requirement</a:t>
                      </a:r>
                    </a:p>
                  </a:txBody>
                  <a:tcPr anchor="ctr"/>
                </a:tc>
                <a:tc>
                  <a:txBody>
                    <a:bodyPr/>
                    <a:lstStyle/>
                    <a:p>
                      <a:pPr algn="ctr"/>
                      <a:r>
                        <a:rPr lang="en-US" sz="1800">
                          <a:latin typeface="Outfit" pitchFamily="2" charset="0"/>
                        </a:rPr>
                        <a:t>Pass</a:t>
                      </a:r>
                      <a:r>
                        <a:rPr lang="en-US" sz="1100">
                          <a:latin typeface="Outfit" pitchFamily="2" charset="0"/>
                        </a:rPr>
                        <a:t>/</a:t>
                      </a:r>
                      <a:r>
                        <a:rPr lang="en-US" sz="1800">
                          <a:latin typeface="Outfit" pitchFamily="2" charset="0"/>
                        </a:rPr>
                        <a:t>Fail</a:t>
                      </a:r>
                    </a:p>
                  </a:txBody>
                  <a:tcPr anchor="ctr"/>
                </a:tc>
                <a:tc>
                  <a:txBody>
                    <a:bodyPr/>
                    <a:lstStyle/>
                    <a:p>
                      <a:pPr algn="ctr"/>
                      <a:r>
                        <a:rPr lang="en-US" sz="1800">
                          <a:latin typeface="Outfit" pitchFamily="2" charset="0"/>
                        </a:rPr>
                        <a:t>Pass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Non-Negotiable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Outfit" pitchFamily="2" charset="0"/>
                        </a:rPr>
                        <a:t>ISO 12207</a:t>
                      </a:r>
                    </a:p>
                  </a:txBody>
                  <a:tcPr anchor="ctr"/>
                </a:tc>
                <a:extLst>
                  <a:ext uri="{0D108BD9-81ED-4DB2-BD59-A6C34878D82A}">
                    <a16:rowId xmlns:a16="http://schemas.microsoft.com/office/drawing/2014/main" val="1711714168"/>
                  </a:ext>
                </a:extLst>
              </a:tr>
            </a:tbl>
          </a:graphicData>
        </a:graphic>
      </p:graphicFrame>
      <p:pic>
        <p:nvPicPr>
          <p:cNvPr id="16" name="Picture 15">
            <a:extLst>
              <a:ext uri="{FF2B5EF4-FFF2-40B4-BE49-F238E27FC236}">
                <a16:creationId xmlns:a16="http://schemas.microsoft.com/office/drawing/2014/main" id="{B65C33C5-93CC-5936-1944-0659871D83A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49365" y="1070720"/>
            <a:ext cx="1059126" cy="1059126"/>
          </a:xfrm>
          <a:prstGeom prst="rect">
            <a:avLst/>
          </a:prstGeom>
        </p:spPr>
      </p:pic>
      <p:sp>
        <p:nvSpPr>
          <p:cNvPr id="17" name="TextBox 16">
            <a:extLst>
              <a:ext uri="{FF2B5EF4-FFF2-40B4-BE49-F238E27FC236}">
                <a16:creationId xmlns:a16="http://schemas.microsoft.com/office/drawing/2014/main" id="{50E20749-6296-CFAE-6A29-32180D06A84F}"/>
              </a:ext>
            </a:extLst>
          </p:cNvPr>
          <p:cNvSpPr txBox="1"/>
          <p:nvPr/>
        </p:nvSpPr>
        <p:spPr>
          <a:xfrm>
            <a:off x="343477" y="2179164"/>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Code Maintainability</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18" name="TextBox 9">
            <a:extLst>
              <a:ext uri="{FF2B5EF4-FFF2-40B4-BE49-F238E27FC236}">
                <a16:creationId xmlns:a16="http://schemas.microsoft.com/office/drawing/2014/main" id="{8FCB6A8E-09D9-A976-3166-741FFC14955C}"/>
              </a:ext>
            </a:extLst>
          </p:cNvPr>
          <p:cNvSpPr txBox="1"/>
          <p:nvPr/>
        </p:nvSpPr>
        <p:spPr>
          <a:xfrm>
            <a:off x="314835" y="2536259"/>
            <a:ext cx="2928187" cy="6924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Ease with which a codebase can be understood, modified, tested, and extended over time.</a:t>
            </a: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cxnSp>
        <p:nvCxnSpPr>
          <p:cNvPr id="2" name="Straight Connector 1">
            <a:extLst>
              <a:ext uri="{FF2B5EF4-FFF2-40B4-BE49-F238E27FC236}">
                <a16:creationId xmlns:a16="http://schemas.microsoft.com/office/drawing/2014/main" id="{FF120DFE-D063-123F-49B6-3E4B2063975D}"/>
              </a:ext>
            </a:extLst>
          </p:cNvPr>
          <p:cNvCxnSpPr>
            <a:cxnSpLocks/>
          </p:cNvCxnSpPr>
          <p:nvPr/>
        </p:nvCxnSpPr>
        <p:spPr>
          <a:xfrm>
            <a:off x="5823187" y="4349575"/>
            <a:ext cx="0" cy="1855746"/>
          </a:xfrm>
          <a:prstGeom prst="line">
            <a:avLst/>
          </a:prstGeom>
          <a:ln w="38100">
            <a:solidFill>
              <a:schemeClr val="bg1"/>
            </a:solidFill>
            <a:prstDash val="lgDashDot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C6C71A-ADFE-710D-29BB-EBA4ECE5DE36}"/>
              </a:ext>
            </a:extLst>
          </p:cNvPr>
          <p:cNvSpPr txBox="1"/>
          <p:nvPr/>
        </p:nvSpPr>
        <p:spPr>
          <a:xfrm>
            <a:off x="1522436" y="4549614"/>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ISIP Guideline</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4" name="TextBox 3">
            <a:extLst>
              <a:ext uri="{FF2B5EF4-FFF2-40B4-BE49-F238E27FC236}">
                <a16:creationId xmlns:a16="http://schemas.microsoft.com/office/drawing/2014/main" id="{9D09A105-3726-DE19-450F-AB983C57FB44}"/>
              </a:ext>
            </a:extLst>
          </p:cNvPr>
          <p:cNvSpPr txBox="1"/>
          <p:nvPr/>
        </p:nvSpPr>
        <p:spPr>
          <a:xfrm>
            <a:off x="1493794" y="4906709"/>
            <a:ext cx="2928187" cy="69249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To conform to these guidelines, we follow ISIP’s naming conventions and commenting style</a:t>
            </a: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A28819BC-E101-8525-3D74-4A97F30F8254}"/>
              </a:ext>
            </a:extLst>
          </p:cNvPr>
          <p:cNvSpPr txBox="1"/>
          <p:nvPr/>
        </p:nvSpPr>
        <p:spPr>
          <a:xfrm>
            <a:off x="7361129" y="4197687"/>
            <a:ext cx="2870902" cy="30777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rPr>
              <a:t>ISO 12207</a:t>
            </a:r>
            <a:endParaRPr kumimoji="0" lang="en-US" sz="2800" b="1" i="0" u="none" strike="noStrike" kern="1200" cap="none" spc="0" normalizeH="0" baseline="0" noProof="0">
              <a:ln>
                <a:noFill/>
              </a:ln>
              <a:solidFill>
                <a:srgbClr val="FFFFFF"/>
              </a:solidFill>
              <a:effectLst/>
              <a:uLnTx/>
              <a:uFillTx/>
              <a:latin typeface="Montserrat" panose="00000500000000000000" pitchFamily="2" charset="0"/>
              <a:ea typeface="Neue Machina Ultra-Bold"/>
              <a:cs typeface="Neue Machina Ultra-Bold"/>
              <a:sym typeface="Neue Machina Ultra-Bold"/>
            </a:endParaRPr>
          </a:p>
        </p:txBody>
      </p:sp>
      <p:sp>
        <p:nvSpPr>
          <p:cNvPr id="6" name="TextBox 5">
            <a:extLst>
              <a:ext uri="{FF2B5EF4-FFF2-40B4-BE49-F238E27FC236}">
                <a16:creationId xmlns:a16="http://schemas.microsoft.com/office/drawing/2014/main" id="{3D89BFD2-0FB1-062E-E6D8-C267B0D7C0B8}"/>
              </a:ext>
            </a:extLst>
          </p:cNvPr>
          <p:cNvSpPr txBox="1"/>
          <p:nvPr/>
        </p:nvSpPr>
        <p:spPr>
          <a:xfrm>
            <a:off x="6612202" y="4554782"/>
            <a:ext cx="4368755" cy="115416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Outfit" pitchFamily="2" charset="0"/>
                <a:ea typeface="+mn-ea"/>
                <a:cs typeface="Times New Roman" panose="02020603050405020304" pitchFamily="18" charset="0"/>
              </a:rPr>
              <a:t>In compliance with section 6.3.6.3.2.2 and 6.3.6.3.3, we have developed documentation (e.g. AAREADME files, user guide, etc.) in accordance with ISIP requirements and have made these items available for viewing to the appropriate parties</a:t>
            </a:r>
            <a:endParaRPr kumimoji="0" lang="en-US" sz="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6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5a3e577-f14e-44d3-b89b-8d54e34556bf" xsi:nil="true"/>
    <lcf76f155ced4ddcb4097134ff3c332f xmlns="a23bb852-2274-476b-a618-acfd8cf0a80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147A684126114B8C7727E878989F91" ma:contentTypeVersion="11" ma:contentTypeDescription="Create a new document." ma:contentTypeScope="" ma:versionID="c15685b740826f4108f0a3d5e3643bbc">
  <xsd:schema xmlns:xsd="http://www.w3.org/2001/XMLSchema" xmlns:xs="http://www.w3.org/2001/XMLSchema" xmlns:p="http://schemas.microsoft.com/office/2006/metadata/properties" xmlns:ns2="a23bb852-2274-476b-a618-acfd8cf0a80b" xmlns:ns3="65a3e577-f14e-44d3-b89b-8d54e34556bf" targetNamespace="http://schemas.microsoft.com/office/2006/metadata/properties" ma:root="true" ma:fieldsID="ea7bf5d184f997e7727471bfbd68412c" ns2:_="" ns3:_="">
    <xsd:import namespace="a23bb852-2274-476b-a618-acfd8cf0a80b"/>
    <xsd:import namespace="65a3e577-f14e-44d3-b89b-8d54e34556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bb852-2274-476b-a618-acfd8cf0a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aeeafc-10b8-45d8-a1af-5ed376f9e15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a3e577-f14e-44d3-b89b-8d54e34556b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cb43cd-38f9-4855-8f70-f00fbb3fb28c}" ma:internalName="TaxCatchAll" ma:showField="CatchAllData" ma:web="65a3e577-f14e-44d3-b89b-8d54e34556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59050F-05A2-4590-A67E-44520F2BBE70}">
  <ds:schemaRefs>
    <ds:schemaRef ds:uri="http://schemas.microsoft.com/office/2006/documentManagement/types"/>
    <ds:schemaRef ds:uri="65a3e577-f14e-44d3-b89b-8d54e34556bf"/>
    <ds:schemaRef ds:uri="a23bb852-2274-476b-a618-acfd8cf0a80b"/>
    <ds:schemaRef ds:uri="http://schemas.microsoft.com/office/infopath/2007/PartnerControls"/>
    <ds:schemaRef ds:uri="http://schemas.microsoft.com/office/2006/metadata/properties"/>
    <ds:schemaRef ds:uri="http://www.w3.org/XML/1998/namespace"/>
    <ds:schemaRef ds:uri="http://purl.org/dc/dcmitype/"/>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2D2EE64A-B318-40D6-819D-422185780FEF}">
  <ds:schemaRefs>
    <ds:schemaRef ds:uri="http://schemas.microsoft.com/sharepoint/v3/contenttype/forms"/>
  </ds:schemaRefs>
</ds:datastoreItem>
</file>

<file path=customXml/itemProps3.xml><?xml version="1.0" encoding="utf-8"?>
<ds:datastoreItem xmlns:ds="http://schemas.openxmlformats.org/officeDocument/2006/customXml" ds:itemID="{3D510565-48CA-4A03-A6DF-5F1B01A39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bb852-2274-476b-a618-acfd8cf0a80b"/>
    <ds:schemaRef ds:uri="65a3e577-f14e-44d3-b89b-8d54e34556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1569</TotalTime>
  <Words>3863</Words>
  <Application>Microsoft Office PowerPoint</Application>
  <PresentationFormat>Widescreen</PresentationFormat>
  <Paragraphs>1347</Paragraphs>
  <Slides>38</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Aldhabi</vt:lpstr>
      <vt:lpstr>Aptos</vt:lpstr>
      <vt:lpstr>Aptos Display</vt:lpstr>
      <vt:lpstr>Arial</vt:lpstr>
      <vt:lpstr>Calibri</vt:lpstr>
      <vt:lpstr>Cambria Math</vt:lpstr>
      <vt:lpstr>Franklin Gothic Book</vt:lpstr>
      <vt:lpstr>Montserrat</vt:lpstr>
      <vt:lpstr>Montserrat Bold</vt:lpstr>
      <vt:lpstr>Outfit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Overview Page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Jouri Ghazi</dc:creator>
  <cp:lastModifiedBy>Jouri Ghazi</cp:lastModifiedBy>
  <cp:revision>27</cp:revision>
  <dcterms:created xsi:type="dcterms:W3CDTF">2025-10-29T00:46:48Z</dcterms:created>
  <dcterms:modified xsi:type="dcterms:W3CDTF">2025-11-03T03:52:25Z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0x010100DA147A684126114B8C7727E878989F91</vt:lpwstr>
  </property>
  <property fmtid="{D5CDD505-2E9C-101B-9397-08002B2CF9AE}" pid="3" name="MediaServiceImageTags">
    <vt:lpwstr/>
  </property>
</Properties>
</file>