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8"/>
  </p:notesMasterIdLst>
  <p:sldIdLst>
    <p:sldId id="300" r:id="rId6"/>
    <p:sldId id="261" r:id="rId7"/>
    <p:sldId id="419" r:id="rId8"/>
    <p:sldId id="379" r:id="rId9"/>
    <p:sldId id="405" r:id="rId10"/>
    <p:sldId id="416" r:id="rId11"/>
    <p:sldId id="414" r:id="rId12"/>
    <p:sldId id="417" r:id="rId13"/>
    <p:sldId id="418" r:id="rId14"/>
    <p:sldId id="410" r:id="rId15"/>
    <p:sldId id="411" r:id="rId16"/>
    <p:sldId id="412" r:id="rId17"/>
    <p:sldId id="413" r:id="rId18"/>
    <p:sldId id="406" r:id="rId19"/>
    <p:sldId id="421" r:id="rId20"/>
    <p:sldId id="346" r:id="rId21"/>
    <p:sldId id="368" r:id="rId22"/>
    <p:sldId id="258" r:id="rId23"/>
    <p:sldId id="275" r:id="rId24"/>
    <p:sldId id="298" r:id="rId25"/>
    <p:sldId id="378" r:id="rId26"/>
    <p:sldId id="3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343"/>
    <a:srgbClr val="AB9B9B"/>
    <a:srgbClr val="CE8147"/>
    <a:srgbClr val="7F6B6B"/>
    <a:srgbClr val="012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92308" autoAdjust="0"/>
  </p:normalViewPr>
  <p:slideViewPr>
    <p:cSldViewPr snapToGrid="0">
      <p:cViewPr>
        <p:scale>
          <a:sx n="62" d="100"/>
          <a:sy n="62" d="100"/>
        </p:scale>
        <p:origin x="610" y="27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3C43-2B61-49E5-9706-1DA0EEB98D35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3894C-6967-4603-BCCA-6850AB31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2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3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55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1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AF45-F788-9BD7-9C4C-0A2FEB7F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12C22-D88B-7DDD-FFA0-D153658D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51582-886E-97FB-3848-ED233D069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1FB82-C388-64ED-7AA2-2463F31AB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6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3355-7623-48B7-81D3-D7E3027C1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624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FA49-D309-B7D7-45F3-AD1C9910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4BDE8-EC4D-EF9F-0739-458FADEF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97181-A95F-8E89-C884-B06B6731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Ashton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36291-78C9-0245-BE78-BC6C811A5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10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Ashton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97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E3829-1763-DFA8-F5B5-279170DE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2B64F-26B5-2D1F-BBC8-8306D5F14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E3563-74FB-9500-F370-3547E3D8F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0F93C-925D-5772-80CE-F0CCFDF0D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8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83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49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8F91-0BE5-11D3-3473-BD045F9CD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96010-6BC2-4F1E-8A3D-2A5CD208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38D9E-A00E-5C38-DCBC-56A6F2FB5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694A-9818-8D09-0C5D-60EA7A1BF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9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2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B6C1-9EF3-145A-3446-D986F032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53201-5397-DE09-B0DD-E8988DA9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2CFA4-C5F4-A537-8953-00B714E8E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Jahtega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31D98-DF49-FFB7-7516-36A2CE8D3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3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80AE-2E86-13F7-08DE-EC55C60D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F8DB7-008C-62AF-9F2C-78A06AC6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C6EF0-FA12-0A81-D366-FE385013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112FB-851E-6790-E2F9-945CC0D52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EFBB2-246D-B21C-BA2C-17F8156EE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F8F87-5500-0721-EA5F-26E9FE23E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0446F-1E1E-6235-98DC-B72FF0E00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A39D5-6261-147D-06DC-A97118D17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7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7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3894C-6967-4603-BCCA-6850AB31A0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8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6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FEA0-F2FC-97F8-B2B5-B04B28B54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F0726-4C1A-B953-98B1-0FDC62889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628-1AFE-A3EC-5A64-C02A8891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6D94B-5C25-5BF0-E879-841AF432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E5B6-4941-101E-ACFA-6873057D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4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B987-1238-DD2C-7D2D-E17F9D95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94BFD-4BE0-51F1-4792-A6BBB76F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57073-9473-90E0-58E8-821389B09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9003-4868-6C9B-FD7A-29519FD3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A497-7074-7BD5-8DBD-CA711739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8522-2366-2908-1B95-02C5F5B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E80A-3141-28F3-D130-00593415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CE75-7295-C320-FD83-67BCB4B2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2EA9-30D4-E071-C640-A56BB8C3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797D-E92B-AD57-0767-AD64E115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ECB2-A74E-8FCB-D8F1-9BFDD7CD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EA18-4A7C-EEB9-DB97-C9C8D72E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A1EE1-E448-88B5-4521-96DF69B6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687D1-2EC7-F4D8-158A-365F4F98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4A22D-AC95-D36E-AEB7-98AF1DED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EA84-2235-4D64-BBCD-2201E873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4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1E4A-3F5E-B44F-55B3-EEA423F2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70F8-4E4F-059C-3999-F60126C21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5887-855F-EE2B-7AC2-709FEE83F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426B5-5DCD-C7D6-178A-EFC75D8A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EAE43-893E-97BA-A316-CD0DA6BB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1D2FF-ABE0-D061-B874-53001885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28337-D68B-DE8D-119A-462B3C1A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1869A-671E-E723-C8D5-4ED5832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0D58-7503-673A-3DC3-DC62EF7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569C7-CCAC-2F51-1EFF-BB750F65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C3348-43AE-641A-27D5-186A341B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775AC-6E88-683E-4C73-745E42B8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9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B707D-84EB-9BA9-624E-986BCAAC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8CE7A-3A24-9AD3-B657-FD709573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130F-D41D-D411-A97C-6504C7A3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6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A891-DB72-FE94-3F6A-18B66EF1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6B85-6D2D-3D40-6857-9841F942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85B3D-238D-2E8A-2881-F71EA3237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29542-D6A8-42A7-960E-375F1D59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D1115-FEAB-BE3D-9703-70C1B461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F5DC3-8148-768A-7B8A-BBD8AEE5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4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9432-9D37-30BE-CD63-89D28DC7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7BBD9-90A9-5DEC-4CFC-3E691BDE5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754C8-8BFC-4EC2-BC67-6F103E477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0B2D3-F6A7-5C0C-BA64-14D5847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55E46-8C82-C6C5-ACD9-0089A9E8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EBEE-3BC6-A279-F9C4-EC7C4E77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8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85D8-D520-7C12-F8C1-175E2F3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14732-26B2-845D-8E14-4B20AA5BE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7896C-C41D-8351-3D7C-A00EB75E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420D-3F26-58D1-7DCD-D87A2640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66FA-45E2-2EE1-15CB-031B8C2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69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FC655-33C6-556B-9ABA-4E997F42E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1ED74-AE67-D1D4-E082-0A3FDF0A5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78D2-D99F-1E89-2314-8C7B795F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39FB-48A2-54B2-EFC2-65EA396F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108B2-483D-FD2C-EA87-8DFB9D7A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5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8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8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3DFD9-15AA-A901-840F-5CB142B2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491A8-44A4-9775-F2B0-BC4440EEF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C6635-604A-DDE0-524F-D30CB5B23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4A2B0-74DC-4E27-BA14-150158B9C129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E892-2966-89A2-1054-2ACDBABA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D8F8A-E4D5-4A5D-D3F4-33A4F2265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2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18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5.png"/><Relationship Id="rId18" Type="http://schemas.microsoft.com/office/2007/relationships/hdphoto" Target="../media/hdphoto28.wdp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microsoft.com/office/2007/relationships/hdphoto" Target="../media/hdphoto25.wdp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microsoft.com/office/2007/relationships/hdphoto" Target="../media/hdphoto24.wdp"/><Relationship Id="rId4" Type="http://schemas.microsoft.com/office/2007/relationships/hdphoto" Target="../media/hdphoto20.wdp"/><Relationship Id="rId9" Type="http://schemas.openxmlformats.org/officeDocument/2006/relationships/image" Target="../media/image43.png"/><Relationship Id="rId14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12" Type="http://schemas.microsoft.com/office/2007/relationships/hdphoto" Target="../media/hdphoto23.wdp"/><Relationship Id="rId2" Type="http://schemas.openxmlformats.org/officeDocument/2006/relationships/notesSlide" Target="../notesSlides/notesSlide13.xml"/><Relationship Id="rId16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42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microsoft.com/office/2007/relationships/hdphoto" Target="../media/hdphoto31.wdp"/><Relationship Id="rId4" Type="http://schemas.microsoft.com/office/2007/relationships/hdphoto" Target="../media/hdphoto25.wdp"/><Relationship Id="rId9" Type="http://schemas.openxmlformats.org/officeDocument/2006/relationships/image" Target="../media/image50.png"/><Relationship Id="rId14" Type="http://schemas.microsoft.com/office/2007/relationships/hdphoto" Target="../media/hdphoto3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55.png"/><Relationship Id="rId4" Type="http://schemas.microsoft.com/office/2007/relationships/hdphoto" Target="../media/hdphoto3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7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24.wdp"/><Relationship Id="rId12" Type="http://schemas.microsoft.com/office/2007/relationships/hdphoto" Target="../media/hdphoto3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8.png"/><Relationship Id="rId5" Type="http://schemas.openxmlformats.org/officeDocument/2006/relationships/image" Target="../media/image65.png"/><Relationship Id="rId10" Type="http://schemas.microsoft.com/office/2007/relationships/hdphoto" Target="../media/hdphoto8.wdp"/><Relationship Id="rId4" Type="http://schemas.microsoft.com/office/2007/relationships/hdphoto" Target="../media/hdphoto38.wdp"/><Relationship Id="rId9" Type="http://schemas.openxmlformats.org/officeDocument/2006/relationships/image" Target="../media/image21.png"/><Relationship Id="rId14" Type="http://schemas.microsoft.com/office/2007/relationships/hdphoto" Target="../media/hdphoto3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8.jpeg"/><Relationship Id="rId1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4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image" Target="../media/image23.png"/><Relationship Id="rId21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2.png"/><Relationship Id="rId24" Type="http://schemas.microsoft.com/office/2007/relationships/hdphoto" Target="../media/hdphoto6.wdp"/><Relationship Id="rId5" Type="http://schemas.openxmlformats.org/officeDocument/2006/relationships/image" Target="../media/image24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8.wdp"/><Relationship Id="rId10" Type="http://schemas.microsoft.com/office/2007/relationships/hdphoto" Target="../media/hdphoto13.wdp"/><Relationship Id="rId19" Type="http://schemas.openxmlformats.org/officeDocument/2006/relationships/image" Target="../media/image17.png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microsoft.com/office/2007/relationships/hdphoto" Target="../media/hdphoto1.wdp"/><Relationship Id="rId22" Type="http://schemas.microsoft.com/office/2007/relationships/hdphoto" Target="../media/hdphoto5.wdp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microsoft.com/office/2007/relationships/hdphoto" Target="../media/hdphoto16.wdp"/><Relationship Id="rId4" Type="http://schemas.microsoft.com/office/2007/relationships/hdphoto" Target="../media/hdphoto9.wdp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9167638" y="2480741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762000" y="408165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sp>
        <p:nvSpPr>
          <p:cNvPr id="73" name="TextBox 17">
            <a:extLst>
              <a:ext uri="{FF2B5EF4-FFF2-40B4-BE49-F238E27FC236}">
                <a16:creationId xmlns:a16="http://schemas.microsoft.com/office/drawing/2014/main" id="{4C027C5B-AC54-CDB4-DE51-ECAB71BDC252}"/>
              </a:ext>
            </a:extLst>
          </p:cNvPr>
          <p:cNvSpPr txBox="1"/>
          <p:nvPr/>
        </p:nvSpPr>
        <p:spPr>
          <a:xfrm>
            <a:off x="1685035" y="6267116"/>
            <a:ext cx="888136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are synthesized images, we will be developing a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detection method.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6310033" y="2507384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644656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21997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524350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31002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AF3CB5A-B1C6-B351-7E6E-8F15E5C13B11}"/>
              </a:ext>
            </a:extLst>
          </p:cNvPr>
          <p:cNvGrpSpPr/>
          <p:nvPr/>
        </p:nvGrpSpPr>
        <p:grpSpPr>
          <a:xfrm>
            <a:off x="4699000" y="1661432"/>
            <a:ext cx="2794000" cy="457200"/>
            <a:chOff x="6686910" y="2705450"/>
            <a:chExt cx="4191000" cy="685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716E7E6-D329-F68B-38A8-A62957B24A32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953610" y="2834256"/>
              <a:ext cx="3657600" cy="428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4" b="1" i="0" u="none" strike="noStrike" kern="1200" cap="none" spc="0" normalizeH="0" baseline="0" noProof="0">
                  <a:ln>
                    <a:noFill/>
                  </a:ln>
                  <a:solidFill>
                    <a:srgbClr val="01204C"/>
                  </a:solidFill>
                  <a:effectLst/>
                  <a:uLnTx/>
                  <a:uFillTx/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Advised by Dr. Picone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F15A7D-755A-02F9-186C-C4A84B1F950A}"/>
              </a:ext>
            </a:extLst>
          </p:cNvPr>
          <p:cNvGrpSpPr/>
          <p:nvPr/>
        </p:nvGrpSpPr>
        <p:grpSpPr>
          <a:xfrm>
            <a:off x="632768" y="2480741"/>
            <a:ext cx="10924908" cy="2530480"/>
            <a:chOff x="632768" y="2480741"/>
            <a:chExt cx="10924908" cy="2530480"/>
          </a:xfrm>
          <a:effectLst/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627D10-72CA-0F60-6E37-5AF4166C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</a:blip>
            <a:srcRect b="9503"/>
            <a:stretch/>
          </p:blipFill>
          <p:spPr>
            <a:xfrm>
              <a:off x="6303658" y="2507384"/>
              <a:ext cx="2452118" cy="2477194"/>
            </a:xfrm>
            <a:prstGeom prst="roundRect">
              <a:avLst>
                <a:gd name="adj" fmla="val 13560"/>
              </a:avLst>
            </a:prstGeom>
            <a:effectLst>
              <a:outerShdw blurRad="469900" sx="108000" sy="108000" algn="ctr" rotWithShape="0">
                <a:srgbClr val="A75F55"/>
              </a:outerShdw>
            </a:effectLst>
          </p:spPr>
        </p:pic>
        <p:pic>
          <p:nvPicPr>
            <p:cNvPr id="37" name="Picture 36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7A39E87-D7D7-0BC0-5522-7DA4EFCCD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92"/>
            <a:stretch/>
          </p:blipFill>
          <p:spPr>
            <a:xfrm>
              <a:off x="3468213" y="2521997"/>
              <a:ext cx="2429958" cy="2447969"/>
            </a:xfrm>
            <a:prstGeom prst="roundRect">
              <a:avLst>
                <a:gd name="adj" fmla="val 13009"/>
              </a:avLst>
            </a:prstGeom>
            <a:effectLst>
              <a:outerShdw blurRad="457200" sx="103000" sy="103000" algn="ctr" rotWithShape="0">
                <a:srgbClr val="4D6785">
                  <a:alpha val="84000"/>
                </a:srgbClr>
              </a:outerShdw>
            </a:effectLst>
          </p:spPr>
        </p:pic>
        <p:pic>
          <p:nvPicPr>
            <p:cNvPr id="39" name="Picture 38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EEA36496-7D45-8BDD-C106-4F1112B1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</a:blip>
            <a:srcRect l="-1" t="251" r="3476" b="15731"/>
            <a:stretch/>
          </p:blipFill>
          <p:spPr>
            <a:xfrm>
              <a:off x="9161263" y="2480741"/>
              <a:ext cx="2396413" cy="2530480"/>
            </a:xfrm>
            <a:prstGeom prst="roundRect">
              <a:avLst>
                <a:gd name="adj" fmla="val 12427"/>
              </a:avLst>
            </a:prstGeom>
            <a:effectLst>
              <a:outerShdw blurRad="444500" sx="108000" sy="108000" algn="ctr" rotWithShape="0">
                <a:srgbClr val="BF8442"/>
              </a:outerShdw>
            </a:effectLst>
          </p:spPr>
        </p:pic>
        <p:pic>
          <p:nvPicPr>
            <p:cNvPr id="40" name="Picture 39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AD4EE4B0-8E90-740E-518B-45E580EA4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r="12012"/>
            <a:stretch/>
          </p:blipFill>
          <p:spPr>
            <a:xfrm>
              <a:off x="632768" y="2531002"/>
              <a:ext cx="2429958" cy="2429958"/>
            </a:xfrm>
            <a:prstGeom prst="roundRect">
              <a:avLst>
                <a:gd name="adj" fmla="val 15747"/>
              </a:avLst>
            </a:prstGeom>
            <a:effectLst>
              <a:outerShdw blurRad="457200" sx="104000" sy="104000" algn="ctr" rotWithShape="0">
                <a:srgbClr val="B7201E">
                  <a:alpha val="84000"/>
                </a:srgbClr>
              </a:outerShdw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AC9B06-1C46-A688-F3B6-9569EEC7C07F}"/>
              </a:ext>
            </a:extLst>
          </p:cNvPr>
          <p:cNvGrpSpPr/>
          <p:nvPr/>
        </p:nvGrpSpPr>
        <p:grpSpPr>
          <a:xfrm>
            <a:off x="1243841" y="3474753"/>
            <a:ext cx="9791941" cy="1339875"/>
            <a:chOff x="1069216" y="2979838"/>
            <a:chExt cx="11472322" cy="1569810"/>
          </a:xfrm>
        </p:grpSpPr>
        <p:pic>
          <p:nvPicPr>
            <p:cNvPr id="22" name="Picture 21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5EDD6234-EB48-709C-39F5-DEAE97B4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16" y="2979838"/>
              <a:ext cx="1569812" cy="1569810"/>
            </a:xfrm>
            <a:prstGeom prst="rect">
              <a:avLst/>
            </a:prstGeom>
          </p:spPr>
        </p:pic>
        <p:pic>
          <p:nvPicPr>
            <p:cNvPr id="28" name="Picture 27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CFA773F6-7842-06A5-B0F3-FF2CA74A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376" y="2979838"/>
              <a:ext cx="1569811" cy="1569810"/>
            </a:xfrm>
            <a:prstGeom prst="rect">
              <a:avLst/>
            </a:prstGeom>
          </p:spPr>
        </p:pic>
        <p:pic>
          <p:nvPicPr>
            <p:cNvPr id="29" name="Picture 28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8C645C1D-6A95-2CF8-6A46-62448293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365" y="2979838"/>
              <a:ext cx="1569811" cy="1569810"/>
            </a:xfrm>
            <a:prstGeom prst="rect">
              <a:avLst/>
            </a:prstGeom>
          </p:spPr>
        </p:pic>
        <p:pic>
          <p:nvPicPr>
            <p:cNvPr id="30" name="Picture 29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19305CF0-3C1B-C68A-9A09-BB41B1352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727" y="2979838"/>
              <a:ext cx="1569811" cy="156981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A5158E-58A8-C4AC-FC34-C34E69C64EEE}"/>
              </a:ext>
            </a:extLst>
          </p:cNvPr>
          <p:cNvGrpSpPr/>
          <p:nvPr/>
        </p:nvGrpSpPr>
        <p:grpSpPr>
          <a:xfrm>
            <a:off x="869424" y="5645284"/>
            <a:ext cx="10480608" cy="410241"/>
            <a:chOff x="1022079" y="5797056"/>
            <a:chExt cx="10480608" cy="410241"/>
          </a:xfrm>
        </p:grpSpPr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56206B4E-9D66-0682-12C6-5244D516393D}"/>
                </a:ext>
              </a:extLst>
            </p:cNvPr>
            <p:cNvSpPr txBox="1"/>
            <p:nvPr/>
          </p:nvSpPr>
          <p:spPr>
            <a:xfrm>
              <a:off x="6704049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utfit" pitchFamily="2" charset="0"/>
                  <a:ea typeface="Montserrat"/>
                  <a:cs typeface="Montserrat"/>
                  <a:sym typeface="Montserrat"/>
                </a:rPr>
                <a:t>The 44th President of the United States</a:t>
              </a:r>
            </a:p>
          </p:txBody>
        </p:sp>
        <p:sp>
          <p:nvSpPr>
            <p:cNvPr id="43" name="TextBox 22">
              <a:extLst>
                <a:ext uri="{FF2B5EF4-FFF2-40B4-BE49-F238E27FC236}">
                  <a16:creationId xmlns:a16="http://schemas.microsoft.com/office/drawing/2014/main" id="{9C2B46CB-AA17-892C-A007-F251F6EF8E8A}"/>
                </a:ext>
              </a:extLst>
            </p:cNvPr>
            <p:cNvSpPr txBox="1"/>
            <p:nvPr/>
          </p:nvSpPr>
          <p:spPr>
            <a:xfrm>
              <a:off x="3857524" y="5797056"/>
              <a:ext cx="1968886" cy="205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utfit" pitchFamily="2" charset="0"/>
                  <a:ea typeface="Montserrat"/>
                  <a:cs typeface="Montserrat"/>
                  <a:sym typeface="Montserrat"/>
                </a:rPr>
                <a:t>An Oscar Winning Actor</a:t>
              </a: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6960485E-B940-ACAD-64A1-3CCB36B62FBD}"/>
                </a:ext>
              </a:extLst>
            </p:cNvPr>
            <p:cNvSpPr txBox="1"/>
            <p:nvPr/>
          </p:nvSpPr>
          <p:spPr>
            <a:xfrm>
              <a:off x="9533801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utfit" pitchFamily="2" charset="0"/>
                  <a:ea typeface="Montserrat"/>
                  <a:cs typeface="Montserrat"/>
                  <a:sym typeface="Montserrat"/>
                </a:rPr>
                <a:t>A Multi-Grammy award Artist</a:t>
              </a: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97E092E2-144A-2BD3-1720-1FE1A4C84755}"/>
                </a:ext>
              </a:extLst>
            </p:cNvPr>
            <p:cNvSpPr txBox="1"/>
            <p:nvPr/>
          </p:nvSpPr>
          <p:spPr>
            <a:xfrm>
              <a:off x="1022079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utfit" pitchFamily="2" charset="0"/>
                  <a:ea typeface="Montserrat"/>
                  <a:cs typeface="Montserrat"/>
                  <a:sym typeface="Montserrat"/>
                </a:rPr>
                <a:t>A Nobel Peace Prize winner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31" grpId="0"/>
      <p:bldP spid="64" grpId="0"/>
      <p:bldP spid="62" grpId="0"/>
      <p:bldP spid="63" grpId="0"/>
      <p:bldP spid="38" grpId="0"/>
      <p:bldP spid="6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4B0BF-07B2-2C0E-1F73-02AF99A94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7C78795-FD77-2266-D9B0-55E7817F7CE3}"/>
              </a:ext>
            </a:extLst>
          </p:cNvPr>
          <p:cNvSpPr txBox="1"/>
          <p:nvPr/>
        </p:nvSpPr>
        <p:spPr>
          <a:xfrm>
            <a:off x="2780414" y="-110040"/>
            <a:ext cx="6631172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2005953-5CC1-A13F-1647-4D835ECFDBFA}"/>
              </a:ext>
            </a:extLst>
          </p:cNvPr>
          <p:cNvSpPr txBox="1"/>
          <p:nvPr/>
        </p:nvSpPr>
        <p:spPr>
          <a:xfrm>
            <a:off x="355235" y="5600916"/>
            <a:ext cx="3754084" cy="10147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Random Forest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A960BD-2DF6-10DE-1C1E-AFDEAD34EC00}"/>
              </a:ext>
            </a:extLst>
          </p:cNvPr>
          <p:cNvSpPr/>
          <p:nvPr/>
        </p:nvSpPr>
        <p:spPr>
          <a:xfrm>
            <a:off x="306994" y="1062414"/>
            <a:ext cx="3802325" cy="481156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23029F86-D3C5-EEC2-6C64-28CF2EEFDF13}"/>
              </a:ext>
            </a:extLst>
          </p:cNvPr>
          <p:cNvSpPr txBox="1">
            <a:spLocks/>
          </p:cNvSpPr>
          <p:nvPr/>
        </p:nvSpPr>
        <p:spPr>
          <a:xfrm>
            <a:off x="1480871" y="4538686"/>
            <a:ext cx="145457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Averaging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A1D3C157-5BD3-7EAB-A3DD-A8FD8EBCBFEC}"/>
              </a:ext>
            </a:extLst>
          </p:cNvPr>
          <p:cNvSpPr txBox="1">
            <a:spLocks/>
          </p:cNvSpPr>
          <p:nvPr/>
        </p:nvSpPr>
        <p:spPr>
          <a:xfrm>
            <a:off x="1529374" y="1225819"/>
            <a:ext cx="1357564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76744A-C0D7-39B5-C6F4-C8430B586174}"/>
              </a:ext>
            </a:extLst>
          </p:cNvPr>
          <p:cNvGrpSpPr/>
          <p:nvPr/>
        </p:nvGrpSpPr>
        <p:grpSpPr>
          <a:xfrm>
            <a:off x="2702092" y="2846777"/>
            <a:ext cx="283077" cy="57515"/>
            <a:chOff x="8256522" y="2966771"/>
            <a:chExt cx="437306" cy="888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ACE328-BF23-D9F9-FCA5-C1B542628D0E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D98B32-337A-8CDF-F7DF-1BFD50BB9A3D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0EDE4F-9FC9-61D0-0130-280074C56D72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B9727ACF-F7AD-9EDE-E757-7971EB9017E5}"/>
              </a:ext>
            </a:extLst>
          </p:cNvPr>
          <p:cNvSpPr/>
          <p:nvPr/>
        </p:nvSpPr>
        <p:spPr>
          <a:xfrm rot="16200000" flipH="1">
            <a:off x="789036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164ED0-977F-FD4E-F675-5DA31421147C}"/>
              </a:ext>
            </a:extLst>
          </p:cNvPr>
          <p:cNvSpPr/>
          <p:nvPr/>
        </p:nvSpPr>
        <p:spPr>
          <a:xfrm rot="16200000" flipH="1">
            <a:off x="1146287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9C727F-ED99-CA52-DAA3-3FF158B42065}"/>
              </a:ext>
            </a:extLst>
          </p:cNvPr>
          <p:cNvSpPr/>
          <p:nvPr/>
        </p:nvSpPr>
        <p:spPr>
          <a:xfrm rot="16200000" flipH="1">
            <a:off x="130224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142281-3A73-8E5F-3221-99D0B5B40934}"/>
              </a:ext>
            </a:extLst>
          </p:cNvPr>
          <p:cNvSpPr/>
          <p:nvPr/>
        </p:nvSpPr>
        <p:spPr>
          <a:xfrm rot="16200000" flipH="1">
            <a:off x="990324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76C755-73C6-679F-1749-2903F1A04624}"/>
              </a:ext>
            </a:extLst>
          </p:cNvPr>
          <p:cNvCxnSpPr>
            <a:cxnSpLocks/>
            <a:stCxn id="23" idx="3"/>
            <a:endCxn id="25" idx="7"/>
          </p:cNvCxnSpPr>
          <p:nvPr/>
        </p:nvCxnSpPr>
        <p:spPr>
          <a:xfrm flipH="1">
            <a:off x="494156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52964A-A601-AF97-EC3A-C6D4DA705F20}"/>
              </a:ext>
            </a:extLst>
          </p:cNvPr>
          <p:cNvCxnSpPr>
            <a:cxnSpLocks/>
            <a:stCxn id="23" idx="1"/>
            <a:endCxn id="24" idx="5"/>
          </p:cNvCxnSpPr>
          <p:nvPr/>
        </p:nvCxnSpPr>
        <p:spPr>
          <a:xfrm>
            <a:off x="650118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B731CE-F7F6-795D-3EBB-B2BD704CA3E9}"/>
              </a:ext>
            </a:extLst>
          </p:cNvPr>
          <p:cNvCxnSpPr>
            <a:cxnSpLocks/>
            <a:stCxn id="27" idx="3"/>
            <a:endCxn id="29" idx="7"/>
          </p:cNvCxnSpPr>
          <p:nvPr/>
        </p:nvCxnSpPr>
        <p:spPr>
          <a:xfrm flipH="1">
            <a:off x="1007368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8CDD68-43C4-B75B-E113-2FA245A5A374}"/>
              </a:ext>
            </a:extLst>
          </p:cNvPr>
          <p:cNvCxnSpPr>
            <a:cxnSpLocks/>
            <a:stCxn id="27" idx="1"/>
            <a:endCxn id="28" idx="5"/>
          </p:cNvCxnSpPr>
          <p:nvPr/>
        </p:nvCxnSpPr>
        <p:spPr>
          <a:xfrm>
            <a:off x="1163331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AC3E4D-E758-87D3-B2EA-C35D9B60178C}"/>
              </a:ext>
            </a:extLst>
          </p:cNvPr>
          <p:cNvCxnSpPr>
            <a:cxnSpLocks/>
            <a:stCxn id="27" idx="5"/>
            <a:endCxn id="26" idx="1"/>
          </p:cNvCxnSpPr>
          <p:nvPr/>
        </p:nvCxnSpPr>
        <p:spPr>
          <a:xfrm flipH="1" flipV="1">
            <a:off x="906725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E961B00-FF6D-9222-D63A-05FF82340C0C}"/>
              </a:ext>
            </a:extLst>
          </p:cNvPr>
          <p:cNvCxnSpPr>
            <a:cxnSpLocks/>
            <a:stCxn id="26" idx="3"/>
            <a:endCxn id="23" idx="7"/>
          </p:cNvCxnSpPr>
          <p:nvPr/>
        </p:nvCxnSpPr>
        <p:spPr>
          <a:xfrm flipH="1">
            <a:off x="650118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1AC1726-664E-CF90-CF75-77435D7AD0F7}"/>
              </a:ext>
            </a:extLst>
          </p:cNvPr>
          <p:cNvSpPr/>
          <p:nvPr/>
        </p:nvSpPr>
        <p:spPr>
          <a:xfrm rot="16200000" flipH="1">
            <a:off x="327045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8EEFE07-61D2-66C8-6E1E-89FBD44A1AF2}"/>
              </a:ext>
            </a:extLst>
          </p:cNvPr>
          <p:cNvSpPr/>
          <p:nvPr/>
        </p:nvSpPr>
        <p:spPr>
          <a:xfrm rot="16200000" flipH="1">
            <a:off x="3627708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AEAB1D7-008C-F27A-28C6-D3F725B625EC}"/>
              </a:ext>
            </a:extLst>
          </p:cNvPr>
          <p:cNvSpPr/>
          <p:nvPr/>
        </p:nvSpPr>
        <p:spPr>
          <a:xfrm rot="16200000" flipH="1">
            <a:off x="3783670" y="307245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7768D6E-E59A-3DA0-E7F4-6B94F64B2235}"/>
              </a:ext>
            </a:extLst>
          </p:cNvPr>
          <p:cNvSpPr/>
          <p:nvPr/>
        </p:nvSpPr>
        <p:spPr>
          <a:xfrm rot="16200000" flipH="1">
            <a:off x="3471746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F76392-8440-A865-B170-6C4CE97B75C0}"/>
              </a:ext>
            </a:extLst>
          </p:cNvPr>
          <p:cNvCxnSpPr>
            <a:cxnSpLocks/>
            <a:stCxn id="49" idx="1"/>
            <a:endCxn id="50" idx="5"/>
          </p:cNvCxnSpPr>
          <p:nvPr/>
        </p:nvCxnSpPr>
        <p:spPr>
          <a:xfrm>
            <a:off x="3131540" y="2854880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10DDF11-E926-E295-624D-891D4AF3786F}"/>
              </a:ext>
            </a:extLst>
          </p:cNvPr>
          <p:cNvCxnSpPr>
            <a:cxnSpLocks/>
            <a:stCxn id="53" idx="3"/>
            <a:endCxn id="55" idx="7"/>
          </p:cNvCxnSpPr>
          <p:nvPr/>
        </p:nvCxnSpPr>
        <p:spPr>
          <a:xfrm flipH="1">
            <a:off x="3488790" y="2854880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E08C7A-3439-8B98-3898-158F5E5731CA}"/>
              </a:ext>
            </a:extLst>
          </p:cNvPr>
          <p:cNvCxnSpPr>
            <a:cxnSpLocks/>
            <a:stCxn id="53" idx="1"/>
            <a:endCxn id="54" idx="5"/>
          </p:cNvCxnSpPr>
          <p:nvPr/>
        </p:nvCxnSpPr>
        <p:spPr>
          <a:xfrm>
            <a:off x="3644752" y="2854880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CE64686-15FE-836F-8268-7D0092EF74DD}"/>
              </a:ext>
            </a:extLst>
          </p:cNvPr>
          <p:cNvCxnSpPr>
            <a:cxnSpLocks/>
            <a:stCxn id="53" idx="5"/>
            <a:endCxn id="52" idx="1"/>
          </p:cNvCxnSpPr>
          <p:nvPr/>
        </p:nvCxnSpPr>
        <p:spPr>
          <a:xfrm flipH="1" flipV="1">
            <a:off x="3388146" y="2629001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AF4B94C-C87D-DE5D-C8ED-CE3A3CB22C79}"/>
              </a:ext>
            </a:extLst>
          </p:cNvPr>
          <p:cNvCxnSpPr>
            <a:cxnSpLocks/>
            <a:stCxn id="52" idx="3"/>
            <a:endCxn id="49" idx="7"/>
          </p:cNvCxnSpPr>
          <p:nvPr/>
        </p:nvCxnSpPr>
        <p:spPr>
          <a:xfrm flipH="1">
            <a:off x="3131540" y="2629001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A76E103E-3E1D-CEF4-0775-4A954DEAB367}"/>
              </a:ext>
            </a:extLst>
          </p:cNvPr>
          <p:cNvSpPr/>
          <p:nvPr/>
        </p:nvSpPr>
        <p:spPr>
          <a:xfrm rot="16200000" flipH="1">
            <a:off x="1873785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E06AAB-3CD8-C6E3-455A-EE22B08B46CB}"/>
              </a:ext>
            </a:extLst>
          </p:cNvPr>
          <p:cNvSpPr/>
          <p:nvPr/>
        </p:nvSpPr>
        <p:spPr>
          <a:xfrm rot="16200000" flipH="1">
            <a:off x="2029747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F1A367E-A7D7-0F31-FA99-5A5938C63582}"/>
              </a:ext>
            </a:extLst>
          </p:cNvPr>
          <p:cNvSpPr/>
          <p:nvPr/>
        </p:nvSpPr>
        <p:spPr>
          <a:xfrm rot="16200000" flipH="1">
            <a:off x="1717823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94A7D89-3C3F-ABA0-93A8-682BA3FB6C58}"/>
              </a:ext>
            </a:extLst>
          </p:cNvPr>
          <p:cNvSpPr/>
          <p:nvPr/>
        </p:nvSpPr>
        <p:spPr>
          <a:xfrm rot="16200000" flipH="1">
            <a:off x="2542959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9F599-090C-A1AF-0808-D3CF4A9602EB}"/>
              </a:ext>
            </a:extLst>
          </p:cNvPr>
          <p:cNvCxnSpPr>
            <a:cxnSpLocks/>
            <a:stCxn id="36" idx="3"/>
            <a:endCxn id="38" idx="7"/>
          </p:cNvCxnSpPr>
          <p:nvPr/>
        </p:nvCxnSpPr>
        <p:spPr>
          <a:xfrm flipH="1">
            <a:off x="1734867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633D27-BE34-A741-F14A-3285B51C2597}"/>
              </a:ext>
            </a:extLst>
          </p:cNvPr>
          <p:cNvCxnSpPr>
            <a:cxnSpLocks/>
            <a:stCxn id="36" idx="1"/>
            <a:endCxn id="37" idx="5"/>
          </p:cNvCxnSpPr>
          <p:nvPr/>
        </p:nvCxnSpPr>
        <p:spPr>
          <a:xfrm>
            <a:off x="1890829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3B3A03-A670-26A9-9EB3-CD12CC5B9FF5}"/>
              </a:ext>
            </a:extLst>
          </p:cNvPr>
          <p:cNvCxnSpPr>
            <a:cxnSpLocks/>
            <a:stCxn id="40" idx="3"/>
            <a:endCxn id="42" idx="7"/>
          </p:cNvCxnSpPr>
          <p:nvPr/>
        </p:nvCxnSpPr>
        <p:spPr>
          <a:xfrm flipH="1">
            <a:off x="2248079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D09646-3F52-CFE7-BFAA-634E2CF0C323}"/>
              </a:ext>
            </a:extLst>
          </p:cNvPr>
          <p:cNvCxnSpPr>
            <a:cxnSpLocks/>
            <a:stCxn id="40" idx="1"/>
            <a:endCxn id="41" idx="5"/>
          </p:cNvCxnSpPr>
          <p:nvPr/>
        </p:nvCxnSpPr>
        <p:spPr>
          <a:xfrm>
            <a:off x="2404042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DD57720-3211-1A21-9B49-7B86F774F158}"/>
              </a:ext>
            </a:extLst>
          </p:cNvPr>
          <p:cNvCxnSpPr>
            <a:cxnSpLocks/>
            <a:stCxn id="40" idx="5"/>
            <a:endCxn id="39" idx="1"/>
          </p:cNvCxnSpPr>
          <p:nvPr/>
        </p:nvCxnSpPr>
        <p:spPr>
          <a:xfrm flipH="1" flipV="1">
            <a:off x="2147436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82CAAB-86D9-FF62-FA00-1195EB437829}"/>
              </a:ext>
            </a:extLst>
          </p:cNvPr>
          <p:cNvCxnSpPr>
            <a:cxnSpLocks/>
            <a:stCxn id="39" idx="3"/>
            <a:endCxn id="36" idx="7"/>
          </p:cNvCxnSpPr>
          <p:nvPr/>
        </p:nvCxnSpPr>
        <p:spPr>
          <a:xfrm flipH="1">
            <a:off x="1890829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BBCBC5-6B27-49B3-D486-EB54243F7BB0}"/>
              </a:ext>
            </a:extLst>
          </p:cNvPr>
          <p:cNvCxnSpPr>
            <a:cxnSpLocks/>
          </p:cNvCxnSpPr>
          <p:nvPr/>
        </p:nvCxnSpPr>
        <p:spPr>
          <a:xfrm flipH="1">
            <a:off x="966371" y="177427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285F330-8138-C10D-5FC2-E23B22504819}"/>
              </a:ext>
            </a:extLst>
          </p:cNvPr>
          <p:cNvCxnSpPr>
            <a:cxnSpLocks/>
          </p:cNvCxnSpPr>
          <p:nvPr/>
        </p:nvCxnSpPr>
        <p:spPr>
          <a:xfrm>
            <a:off x="3194298" y="178376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A7A0B67-4A92-ED67-6D2A-18B4A9ABC030}"/>
              </a:ext>
            </a:extLst>
          </p:cNvPr>
          <p:cNvCxnSpPr>
            <a:cxnSpLocks/>
          </p:cNvCxnSpPr>
          <p:nvPr/>
        </p:nvCxnSpPr>
        <p:spPr>
          <a:xfrm>
            <a:off x="2208156" y="1783769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EE8AC1A-F076-E71A-3EDE-707DD81CFBE1}"/>
              </a:ext>
            </a:extLst>
          </p:cNvPr>
          <p:cNvSpPr txBox="1">
            <a:spLocks/>
          </p:cNvSpPr>
          <p:nvPr/>
        </p:nvSpPr>
        <p:spPr>
          <a:xfrm>
            <a:off x="368454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1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CD32189-7078-BEA3-72B0-49FB9AC6B662}"/>
              </a:ext>
            </a:extLst>
          </p:cNvPr>
          <p:cNvSpPr txBox="1">
            <a:spLocks/>
          </p:cNvSpPr>
          <p:nvPr/>
        </p:nvSpPr>
        <p:spPr>
          <a:xfrm>
            <a:off x="2849876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N</a:t>
            </a: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3B652B77-C326-A0EE-3467-B253F6C43F39}"/>
              </a:ext>
            </a:extLst>
          </p:cNvPr>
          <p:cNvSpPr txBox="1">
            <a:spLocks/>
          </p:cNvSpPr>
          <p:nvPr/>
        </p:nvSpPr>
        <p:spPr>
          <a:xfrm>
            <a:off x="1609165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2</a:t>
            </a:r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0F68DC46-F8CA-70FF-B22D-137238211FD1}"/>
              </a:ext>
            </a:extLst>
          </p:cNvPr>
          <p:cNvSpPr txBox="1">
            <a:spLocks/>
          </p:cNvSpPr>
          <p:nvPr/>
        </p:nvSpPr>
        <p:spPr>
          <a:xfrm>
            <a:off x="406784" y="3691825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1</a:t>
            </a:r>
          </a:p>
        </p:txBody>
      </p:sp>
      <p:sp>
        <p:nvSpPr>
          <p:cNvPr id="71" name="Content Placeholder 6">
            <a:extLst>
              <a:ext uri="{FF2B5EF4-FFF2-40B4-BE49-F238E27FC236}">
                <a16:creationId xmlns:a16="http://schemas.microsoft.com/office/drawing/2014/main" id="{F7539131-DB2B-E7CE-A67E-9683DB7DFA6C}"/>
              </a:ext>
            </a:extLst>
          </p:cNvPr>
          <p:cNvSpPr txBox="1">
            <a:spLocks/>
          </p:cNvSpPr>
          <p:nvPr/>
        </p:nvSpPr>
        <p:spPr>
          <a:xfrm>
            <a:off x="2826845" y="3691825"/>
            <a:ext cx="1182683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N</a:t>
            </a:r>
          </a:p>
        </p:txBody>
      </p:sp>
      <p:sp>
        <p:nvSpPr>
          <p:cNvPr id="69" name="Content Placeholder 6">
            <a:extLst>
              <a:ext uri="{FF2B5EF4-FFF2-40B4-BE49-F238E27FC236}">
                <a16:creationId xmlns:a16="http://schemas.microsoft.com/office/drawing/2014/main" id="{5B1B91BA-CCE5-439A-90A6-39C435371C87}"/>
              </a:ext>
            </a:extLst>
          </p:cNvPr>
          <p:cNvSpPr txBox="1">
            <a:spLocks/>
          </p:cNvSpPr>
          <p:nvPr/>
        </p:nvSpPr>
        <p:spPr>
          <a:xfrm>
            <a:off x="1647495" y="3706414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2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5FBD670-F42F-8BAD-A303-857A326CE341}"/>
              </a:ext>
            </a:extLst>
          </p:cNvPr>
          <p:cNvCxnSpPr>
            <a:cxnSpLocks/>
          </p:cNvCxnSpPr>
          <p:nvPr/>
        </p:nvCxnSpPr>
        <p:spPr>
          <a:xfrm flipH="1">
            <a:off x="966371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9707C75-D699-39F8-C776-37DDF82D22E1}"/>
              </a:ext>
            </a:extLst>
          </p:cNvPr>
          <p:cNvCxnSpPr>
            <a:cxnSpLocks/>
          </p:cNvCxnSpPr>
          <p:nvPr/>
        </p:nvCxnSpPr>
        <p:spPr>
          <a:xfrm flipH="1">
            <a:off x="3447793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64AB58E-E18D-0E6A-29A0-7C774D188A96}"/>
              </a:ext>
            </a:extLst>
          </p:cNvPr>
          <p:cNvCxnSpPr>
            <a:cxnSpLocks/>
          </p:cNvCxnSpPr>
          <p:nvPr/>
        </p:nvCxnSpPr>
        <p:spPr>
          <a:xfrm flipH="1">
            <a:off x="2207082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6D56F07-581C-0258-7FA8-8739B2675F50}"/>
              </a:ext>
            </a:extLst>
          </p:cNvPr>
          <p:cNvCxnSpPr>
            <a:cxnSpLocks/>
          </p:cNvCxnSpPr>
          <p:nvPr/>
        </p:nvCxnSpPr>
        <p:spPr>
          <a:xfrm>
            <a:off x="985140" y="4329265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FFE45E0-F4FE-109F-5E9D-FF4E0D4734E6}"/>
              </a:ext>
            </a:extLst>
          </p:cNvPr>
          <p:cNvCxnSpPr>
            <a:cxnSpLocks/>
          </p:cNvCxnSpPr>
          <p:nvPr/>
        </p:nvCxnSpPr>
        <p:spPr>
          <a:xfrm flipH="1">
            <a:off x="2982329" y="4336014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D38EEE-A677-8560-DA23-35D55FA4344B}"/>
              </a:ext>
            </a:extLst>
          </p:cNvPr>
          <p:cNvCxnSpPr>
            <a:cxnSpLocks/>
          </p:cNvCxnSpPr>
          <p:nvPr/>
        </p:nvCxnSpPr>
        <p:spPr>
          <a:xfrm flipH="1">
            <a:off x="2207082" y="4253858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8DB41A7-3819-4504-1688-19686B923179}"/>
              </a:ext>
            </a:extLst>
          </p:cNvPr>
          <p:cNvCxnSpPr>
            <a:cxnSpLocks/>
          </p:cNvCxnSpPr>
          <p:nvPr/>
        </p:nvCxnSpPr>
        <p:spPr>
          <a:xfrm flipH="1">
            <a:off x="2207082" y="4962180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A0F0898-C343-76A7-1B08-426BB704E106}"/>
              </a:ext>
            </a:extLst>
          </p:cNvPr>
          <p:cNvSpPr/>
          <p:nvPr/>
        </p:nvSpPr>
        <p:spPr>
          <a:xfrm rot="16200000" flipH="1">
            <a:off x="889681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89EDDD9-AF44-0C40-7B5D-A271282D581F}"/>
              </a:ext>
            </a:extLst>
          </p:cNvPr>
          <p:cNvSpPr/>
          <p:nvPr/>
        </p:nvSpPr>
        <p:spPr>
          <a:xfrm rot="16200000" flipH="1">
            <a:off x="3371103" y="26082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EEC910-66AA-9B5E-5301-4AB1BB258685}"/>
              </a:ext>
            </a:extLst>
          </p:cNvPr>
          <p:cNvSpPr/>
          <p:nvPr/>
        </p:nvSpPr>
        <p:spPr>
          <a:xfrm rot="16200000" flipH="1">
            <a:off x="2130392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BD016C-7E6E-6BD7-DE06-B075B9E5F653}"/>
              </a:ext>
            </a:extLst>
          </p:cNvPr>
          <p:cNvSpPr/>
          <p:nvPr/>
        </p:nvSpPr>
        <p:spPr>
          <a:xfrm rot="16200000" flipH="1">
            <a:off x="633074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10EEDEC-EBF0-0A72-7B27-1CECDA1F5B30}"/>
              </a:ext>
            </a:extLst>
          </p:cNvPr>
          <p:cNvSpPr/>
          <p:nvPr/>
        </p:nvSpPr>
        <p:spPr>
          <a:xfrm rot="16200000" flipH="1">
            <a:off x="2386998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D88FCB-0964-834C-2559-A264E8F3CA6C}"/>
              </a:ext>
            </a:extLst>
          </p:cNvPr>
          <p:cNvCxnSpPr>
            <a:cxnSpLocks/>
            <a:stCxn id="49" idx="3"/>
            <a:endCxn id="51" idx="7"/>
          </p:cNvCxnSpPr>
          <p:nvPr/>
        </p:nvCxnSpPr>
        <p:spPr>
          <a:xfrm flipH="1">
            <a:off x="2975578" y="2854880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1AFD3E1-3942-9E92-E760-2D4BA912BAD2}"/>
              </a:ext>
            </a:extLst>
          </p:cNvPr>
          <p:cNvSpPr/>
          <p:nvPr/>
        </p:nvSpPr>
        <p:spPr>
          <a:xfrm rot="16200000" flipH="1">
            <a:off x="477112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007AB24-B827-B45E-762B-EB2EA6ACEB3F}"/>
              </a:ext>
            </a:extLst>
          </p:cNvPr>
          <p:cNvSpPr/>
          <p:nvPr/>
        </p:nvSpPr>
        <p:spPr>
          <a:xfrm rot="16200000" flipH="1">
            <a:off x="2958534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FE6AF1-D83D-B26D-48C6-6697CDDAD70D}"/>
              </a:ext>
            </a:extLst>
          </p:cNvPr>
          <p:cNvSpPr/>
          <p:nvPr/>
        </p:nvSpPr>
        <p:spPr>
          <a:xfrm rot="16200000" flipH="1">
            <a:off x="2231035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74090B6-2E88-6D1F-7042-4DD7CDCDB32F}"/>
              </a:ext>
            </a:extLst>
          </p:cNvPr>
          <p:cNvSpPr txBox="1">
            <a:spLocks/>
          </p:cNvSpPr>
          <p:nvPr/>
        </p:nvSpPr>
        <p:spPr>
          <a:xfrm>
            <a:off x="971420" y="5219951"/>
            <a:ext cx="2473472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E7C1F4-A037-86F3-7765-B51A1D55FE4E}"/>
              </a:ext>
            </a:extLst>
          </p:cNvPr>
          <p:cNvSpPr/>
          <p:nvPr/>
        </p:nvSpPr>
        <p:spPr>
          <a:xfrm rot="16200000" flipH="1">
            <a:off x="3114496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5D2CE1D9-FEEF-A1C4-7F8E-4710618F206E}"/>
              </a:ext>
            </a:extLst>
          </p:cNvPr>
          <p:cNvGrpSpPr/>
          <p:nvPr/>
        </p:nvGrpSpPr>
        <p:grpSpPr>
          <a:xfrm>
            <a:off x="4182544" y="1082693"/>
            <a:ext cx="7865485" cy="5532924"/>
            <a:chOff x="4182544" y="1082693"/>
            <a:chExt cx="7865485" cy="5532924"/>
          </a:xfrm>
        </p:grpSpPr>
        <p:sp>
          <p:nvSpPr>
            <p:cNvPr id="364" name="TextBox 7">
              <a:extLst>
                <a:ext uri="{FF2B5EF4-FFF2-40B4-BE49-F238E27FC236}">
                  <a16:creationId xmlns:a16="http://schemas.microsoft.com/office/drawing/2014/main" id="{E06391E9-0611-499A-8717-CCB1B729168D}"/>
                </a:ext>
              </a:extLst>
            </p:cNvPr>
            <p:cNvSpPr txBox="1"/>
            <p:nvPr/>
          </p:nvSpPr>
          <p:spPr>
            <a:xfrm>
              <a:off x="4182544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 defTabSz="609630">
                <a:lnSpc>
                  <a:spcPts val="9112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CNN</a:t>
              </a:r>
            </a:p>
          </p:txBody>
        </p:sp>
        <p:sp>
          <p:nvSpPr>
            <p:cNvPr id="365" name="TextBox 7">
              <a:extLst>
                <a:ext uri="{FF2B5EF4-FFF2-40B4-BE49-F238E27FC236}">
                  <a16:creationId xmlns:a16="http://schemas.microsoft.com/office/drawing/2014/main" id="{83505C9A-119B-09CC-0541-72CFF25F4482}"/>
                </a:ext>
              </a:extLst>
            </p:cNvPr>
            <p:cNvSpPr txBox="1"/>
            <p:nvPr/>
          </p:nvSpPr>
          <p:spPr>
            <a:xfrm>
              <a:off x="8178243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 defTabSz="609630">
                <a:lnSpc>
                  <a:spcPts val="9112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Xception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7428F96B-8270-4BD4-AC68-5DCAD71CBE8E}"/>
                </a:ext>
              </a:extLst>
            </p:cNvPr>
            <p:cNvSpPr txBox="1"/>
            <p:nvPr/>
          </p:nvSpPr>
          <p:spPr>
            <a:xfrm>
              <a:off x="5506999" y="1383989"/>
              <a:ext cx="1150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Input Layer</a:t>
              </a: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9E6B6C90-2B20-1E99-7A0C-CBD40F67FE3E}"/>
                </a:ext>
              </a:extLst>
            </p:cNvPr>
            <p:cNvSpPr/>
            <p:nvPr/>
          </p:nvSpPr>
          <p:spPr>
            <a:xfrm>
              <a:off x="4420840" y="2380020"/>
              <a:ext cx="1452338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7C88F18C-2D9D-FD95-9D94-989114F60648}"/>
                </a:ext>
              </a:extLst>
            </p:cNvPr>
            <p:cNvSpPr/>
            <p:nvPr/>
          </p:nvSpPr>
          <p:spPr>
            <a:xfrm>
              <a:off x="6245996" y="2380020"/>
              <a:ext cx="1462182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: Rounded Corners 228">
              <a:extLst>
                <a:ext uri="{FF2B5EF4-FFF2-40B4-BE49-F238E27FC236}">
                  <a16:creationId xmlns:a16="http://schemas.microsoft.com/office/drawing/2014/main" id="{CDF76E34-DF0C-1750-32BB-7B2176977AD0}"/>
                </a:ext>
              </a:extLst>
            </p:cNvPr>
            <p:cNvSpPr/>
            <p:nvPr/>
          </p:nvSpPr>
          <p:spPr>
            <a:xfrm>
              <a:off x="4232179" y="1082693"/>
              <a:ext cx="3802325" cy="4810107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E250A87-9811-017C-BDAB-5CE5E9EEAB25}"/>
                </a:ext>
              </a:extLst>
            </p:cNvPr>
            <p:cNvSpPr/>
            <p:nvPr/>
          </p:nvSpPr>
          <p:spPr>
            <a:xfrm rot="5400000">
              <a:off x="6333488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0F25953-2BDA-D6FD-E1FE-0E9AC91119C5}"/>
                </a:ext>
              </a:extLst>
            </p:cNvPr>
            <p:cNvSpPr/>
            <p:nvPr/>
          </p:nvSpPr>
          <p:spPr>
            <a:xfrm rot="5400000">
              <a:off x="5693525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17EB4E3-FB99-96C8-03DA-AC7B35213551}"/>
                </a:ext>
              </a:extLst>
            </p:cNvPr>
            <p:cNvSpPr/>
            <p:nvPr/>
          </p:nvSpPr>
          <p:spPr>
            <a:xfrm rot="5400000">
              <a:off x="6973451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F1EA260-0F67-6143-8E4D-854F83ECABC0}"/>
                </a:ext>
              </a:extLst>
            </p:cNvPr>
            <p:cNvSpPr/>
            <p:nvPr/>
          </p:nvSpPr>
          <p:spPr>
            <a:xfrm rot="5400000">
              <a:off x="6333488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9A55E993-4BE4-41C8-F099-87F45BFC7325}"/>
                </a:ext>
              </a:extLst>
            </p:cNvPr>
            <p:cNvSpPr/>
            <p:nvPr/>
          </p:nvSpPr>
          <p:spPr>
            <a:xfrm rot="5400000">
              <a:off x="5693524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36C26F22-2F26-C8C3-44FA-968E70CAB39A}"/>
                </a:ext>
              </a:extLst>
            </p:cNvPr>
            <p:cNvSpPr/>
            <p:nvPr/>
          </p:nvSpPr>
          <p:spPr>
            <a:xfrm rot="5400000">
              <a:off x="5053562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DF56D37-A440-20FB-626D-095EF310BF1D}"/>
                </a:ext>
              </a:extLst>
            </p:cNvPr>
            <p:cNvSpPr/>
            <p:nvPr/>
          </p:nvSpPr>
          <p:spPr>
            <a:xfrm rot="5400000">
              <a:off x="6975351" y="3749857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203BEFDD-DB47-448A-7E12-3FFB17992050}"/>
                </a:ext>
              </a:extLst>
            </p:cNvPr>
            <p:cNvSpPr/>
            <p:nvPr/>
          </p:nvSpPr>
          <p:spPr>
            <a:xfrm rot="5400000">
              <a:off x="6335389" y="374985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695FA629-B920-AA52-A9A9-E2585EF62CDF}"/>
                </a:ext>
              </a:extLst>
            </p:cNvPr>
            <p:cNvSpPr/>
            <p:nvPr/>
          </p:nvSpPr>
          <p:spPr>
            <a:xfrm rot="5400000">
              <a:off x="5695424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0F89224-7F70-1380-3280-F10E120B4BD0}"/>
                </a:ext>
              </a:extLst>
            </p:cNvPr>
            <p:cNvSpPr/>
            <p:nvPr/>
          </p:nvSpPr>
          <p:spPr>
            <a:xfrm rot="5400000">
              <a:off x="5055463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A51B0632-8026-8864-22B8-2E29C8CCD952}"/>
                </a:ext>
              </a:extLst>
            </p:cNvPr>
            <p:cNvSpPr/>
            <p:nvPr/>
          </p:nvSpPr>
          <p:spPr>
            <a:xfrm>
              <a:off x="5537073" y="1266800"/>
              <a:ext cx="1133536" cy="810068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5824E6C-F932-CF92-28E5-CA0B314070B2}"/>
                </a:ext>
              </a:extLst>
            </p:cNvPr>
            <p:cNvSpPr txBox="1"/>
            <p:nvPr/>
          </p:nvSpPr>
          <p:spPr>
            <a:xfrm>
              <a:off x="4420840" y="2513426"/>
              <a:ext cx="14523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Convolution Layer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49C86338-0707-70F6-A3E4-BFC4B8F35384}"/>
                </a:ext>
              </a:extLst>
            </p:cNvPr>
            <p:cNvSpPr txBox="1"/>
            <p:nvPr/>
          </p:nvSpPr>
          <p:spPr>
            <a:xfrm>
              <a:off x="6245994" y="2513426"/>
              <a:ext cx="14621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Pooling Layer</a:t>
              </a:r>
            </a:p>
          </p:txBody>
        </p:sp>
        <p:cxnSp>
          <p:nvCxnSpPr>
            <p:cNvPr id="243" name="Connector: Elbow 242">
              <a:extLst>
                <a:ext uri="{FF2B5EF4-FFF2-40B4-BE49-F238E27FC236}">
                  <a16:creationId xmlns:a16="http://schemas.microsoft.com/office/drawing/2014/main" id="{9939D0F2-2F9E-06A2-56E2-D52A9BDAAE4B}"/>
                </a:ext>
              </a:extLst>
            </p:cNvPr>
            <p:cNvCxnSpPr>
              <a:cxnSpLocks/>
              <a:stCxn id="240" idx="2"/>
              <a:endCxn id="227" idx="0"/>
            </p:cNvCxnSpPr>
            <p:nvPr/>
          </p:nvCxnSpPr>
          <p:spPr>
            <a:xfrm rot="5400000">
              <a:off x="5473849" y="1750028"/>
              <a:ext cx="303152" cy="956832"/>
            </a:xfrm>
            <a:prstGeom prst="bentConnector3">
              <a:avLst>
                <a:gd name="adj1" fmla="val 305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3E0032D9-5801-6DD4-D893-9C52B453F297}"/>
                </a:ext>
              </a:extLst>
            </p:cNvPr>
            <p:cNvCxnSpPr>
              <a:cxnSpLocks/>
              <a:stCxn id="227" idx="3"/>
              <a:endCxn id="242" idx="1"/>
            </p:cNvCxnSpPr>
            <p:nvPr/>
          </p:nvCxnSpPr>
          <p:spPr>
            <a:xfrm>
              <a:off x="5873178" y="2836592"/>
              <a:ext cx="372816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or: Elbow 244">
              <a:extLst>
                <a:ext uri="{FF2B5EF4-FFF2-40B4-BE49-F238E27FC236}">
                  <a16:creationId xmlns:a16="http://schemas.microsoft.com/office/drawing/2014/main" id="{38B8CEE0-0183-9109-9966-C8AFA34243E9}"/>
                </a:ext>
              </a:extLst>
            </p:cNvPr>
            <p:cNvCxnSpPr>
              <a:cxnSpLocks/>
              <a:stCxn id="228" idx="2"/>
            </p:cNvCxnSpPr>
            <p:nvPr/>
          </p:nvCxnSpPr>
          <p:spPr>
            <a:xfrm rot="5400000">
              <a:off x="6366651" y="3053260"/>
              <a:ext cx="370532" cy="850340"/>
            </a:xfrm>
            <a:prstGeom prst="bentConnector3">
              <a:avLst>
                <a:gd name="adj1" fmla="val 319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740437AA-C059-94DF-308D-6917E35E8784}"/>
                </a:ext>
              </a:extLst>
            </p:cNvPr>
            <p:cNvCxnSpPr>
              <a:cxnSpLocks/>
              <a:stCxn id="239" idx="7"/>
              <a:endCxn id="234" idx="3"/>
            </p:cNvCxnSpPr>
            <p:nvPr/>
          </p:nvCxnSpPr>
          <p:spPr>
            <a:xfrm>
              <a:off x="5479999" y="4174395"/>
              <a:ext cx="286364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B1A0D01F-C13B-8E1B-E3D7-1981E9FEAF2F}"/>
                </a:ext>
              </a:extLst>
            </p:cNvPr>
            <p:cNvCxnSpPr>
              <a:cxnSpLocks/>
              <a:stCxn id="238" idx="7"/>
              <a:endCxn id="233" idx="3"/>
            </p:cNvCxnSpPr>
            <p:nvPr/>
          </p:nvCxnSpPr>
          <p:spPr>
            <a:xfrm>
              <a:off x="6119960" y="4174395"/>
              <a:ext cx="286367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811C6126-AED8-85C0-A8E3-C6A5ED4D91A3}"/>
                </a:ext>
              </a:extLst>
            </p:cNvPr>
            <p:cNvCxnSpPr>
              <a:cxnSpLocks/>
              <a:stCxn id="237" idx="7"/>
              <a:endCxn id="232" idx="3"/>
            </p:cNvCxnSpPr>
            <p:nvPr/>
          </p:nvCxnSpPr>
          <p:spPr>
            <a:xfrm>
              <a:off x="6759925" y="4174394"/>
              <a:ext cx="286365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85DF4CD8-33B2-487C-04F7-890BB4415242}"/>
                </a:ext>
              </a:extLst>
            </p:cNvPr>
            <p:cNvCxnSpPr>
              <a:cxnSpLocks/>
              <a:stCxn id="236" idx="5"/>
              <a:endCxn id="233" idx="1"/>
            </p:cNvCxnSpPr>
            <p:nvPr/>
          </p:nvCxnSpPr>
          <p:spPr>
            <a:xfrm flipH="1">
              <a:off x="6758024" y="4174393"/>
              <a:ext cx="290166" cy="430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83DD8CD2-EC3B-99CC-91AD-0AED1E091778}"/>
                </a:ext>
              </a:extLst>
            </p:cNvPr>
            <p:cNvCxnSpPr>
              <a:cxnSpLocks/>
              <a:stCxn id="237" idx="5"/>
              <a:endCxn id="234" idx="1"/>
            </p:cNvCxnSpPr>
            <p:nvPr/>
          </p:nvCxnSpPr>
          <p:spPr>
            <a:xfrm flipH="1">
              <a:off x="6118060" y="4174394"/>
              <a:ext cx="290168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291F71E3-4917-5A34-AB16-0E34893CBB8E}"/>
                </a:ext>
              </a:extLst>
            </p:cNvPr>
            <p:cNvCxnSpPr>
              <a:cxnSpLocks/>
              <a:stCxn id="238" idx="5"/>
              <a:endCxn id="235" idx="1"/>
            </p:cNvCxnSpPr>
            <p:nvPr/>
          </p:nvCxnSpPr>
          <p:spPr>
            <a:xfrm flipH="1">
              <a:off x="5478098" y="4174395"/>
              <a:ext cx="290165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DA161EED-5A35-EA08-C3B1-373D89ACFF27}"/>
                </a:ext>
              </a:extLst>
            </p:cNvPr>
            <p:cNvCxnSpPr>
              <a:cxnSpLocks/>
              <a:stCxn id="234" idx="6"/>
              <a:endCxn id="231" idx="2"/>
            </p:cNvCxnSpPr>
            <p:nvPr/>
          </p:nvCxnSpPr>
          <p:spPr>
            <a:xfrm>
              <a:off x="5942211" y="5029413"/>
              <a:ext cx="1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52831353-D161-C80C-CDD1-CEFAAED2F4DE}"/>
                </a:ext>
              </a:extLst>
            </p:cNvPr>
            <p:cNvCxnSpPr>
              <a:cxnSpLocks/>
              <a:stCxn id="235" idx="7"/>
              <a:endCxn id="231" idx="3"/>
            </p:cNvCxnSpPr>
            <p:nvPr/>
          </p:nvCxnSpPr>
          <p:spPr>
            <a:xfrm>
              <a:off x="5478098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EACDBA52-8FE3-C5FA-E148-2AE2B350AD23}"/>
                </a:ext>
              </a:extLst>
            </p:cNvPr>
            <p:cNvCxnSpPr>
              <a:cxnSpLocks/>
              <a:stCxn id="233" idx="5"/>
              <a:endCxn id="231" idx="1"/>
            </p:cNvCxnSpPr>
            <p:nvPr/>
          </p:nvCxnSpPr>
          <p:spPr>
            <a:xfrm flipH="1">
              <a:off x="6118061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139A0DB6-DA00-0E02-5382-060077221156}"/>
                </a:ext>
              </a:extLst>
            </p:cNvPr>
            <p:cNvCxnSpPr>
              <a:cxnSpLocks/>
              <a:stCxn id="234" idx="7"/>
              <a:endCxn id="230" idx="3"/>
            </p:cNvCxnSpPr>
            <p:nvPr/>
          </p:nvCxnSpPr>
          <p:spPr>
            <a:xfrm>
              <a:off x="6118060" y="4956574"/>
              <a:ext cx="288267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D193E1B5-DB05-8517-1B30-56FBB871A6A5}"/>
                </a:ext>
              </a:extLst>
            </p:cNvPr>
            <p:cNvCxnSpPr>
              <a:cxnSpLocks/>
              <a:stCxn id="233" idx="6"/>
              <a:endCxn id="230" idx="2"/>
            </p:cNvCxnSpPr>
            <p:nvPr/>
          </p:nvCxnSpPr>
          <p:spPr>
            <a:xfrm>
              <a:off x="6582175" y="5029413"/>
              <a:ext cx="0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E781C394-4BFB-1CE1-F8E5-0BD72AA4BDD8}"/>
                </a:ext>
              </a:extLst>
            </p:cNvPr>
            <p:cNvCxnSpPr>
              <a:cxnSpLocks/>
              <a:stCxn id="232" idx="5"/>
              <a:endCxn id="230" idx="1"/>
            </p:cNvCxnSpPr>
            <p:nvPr/>
          </p:nvCxnSpPr>
          <p:spPr>
            <a:xfrm flipH="1">
              <a:off x="6758024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74992FE-357C-B18A-F9C2-FA9EC196AD62}"/>
                </a:ext>
              </a:extLst>
            </p:cNvPr>
            <p:cNvSpPr txBox="1"/>
            <p:nvPr/>
          </p:nvSpPr>
          <p:spPr>
            <a:xfrm>
              <a:off x="4193120" y="4029324"/>
              <a:ext cx="9030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Inner Layer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DCF6C8E-8D60-F17C-2F22-4E7005B528E1}"/>
                </a:ext>
              </a:extLst>
            </p:cNvPr>
            <p:cNvSpPr txBox="1"/>
            <p:nvPr/>
          </p:nvSpPr>
          <p:spPr>
            <a:xfrm>
              <a:off x="4193120" y="5195252"/>
              <a:ext cx="15732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Outer Layer</a:t>
              </a:r>
            </a:p>
          </p:txBody>
        </p:sp>
        <p:sp>
          <p:nvSpPr>
            <p:cNvPr id="310" name="Rectangle: Rounded Corners 309">
              <a:extLst>
                <a:ext uri="{FF2B5EF4-FFF2-40B4-BE49-F238E27FC236}">
                  <a16:creationId xmlns:a16="http://schemas.microsoft.com/office/drawing/2014/main" id="{6AA38B68-34B6-C89E-7189-D77603B1AB9B}"/>
                </a:ext>
              </a:extLst>
            </p:cNvPr>
            <p:cNvSpPr/>
            <p:nvPr/>
          </p:nvSpPr>
          <p:spPr>
            <a:xfrm>
              <a:off x="8196710" y="1082694"/>
              <a:ext cx="3802325" cy="4810106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Cube 310">
              <a:extLst>
                <a:ext uri="{FF2B5EF4-FFF2-40B4-BE49-F238E27FC236}">
                  <a16:creationId xmlns:a16="http://schemas.microsoft.com/office/drawing/2014/main" id="{2D4B1BF1-4276-56B7-44CE-9F4FE04BF1B9}"/>
                </a:ext>
              </a:extLst>
            </p:cNvPr>
            <p:cNvSpPr/>
            <p:nvPr/>
          </p:nvSpPr>
          <p:spPr>
            <a:xfrm rot="5400000">
              <a:off x="9447699" y="133194"/>
              <a:ext cx="569566" cy="2897558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889BB847-62A1-8BE1-9B86-7B3EBD02CD49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8" y="1632303"/>
              <a:ext cx="0" cy="4204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Cube 312">
              <a:extLst>
                <a:ext uri="{FF2B5EF4-FFF2-40B4-BE49-F238E27FC236}">
                  <a16:creationId xmlns:a16="http://schemas.microsoft.com/office/drawing/2014/main" id="{4DB7C558-02D4-2EE7-27D8-722798656C3C}"/>
                </a:ext>
              </a:extLst>
            </p:cNvPr>
            <p:cNvSpPr/>
            <p:nvPr/>
          </p:nvSpPr>
          <p:spPr>
            <a:xfrm rot="5400000">
              <a:off x="9535429" y="1037129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Cube 313">
              <a:extLst>
                <a:ext uri="{FF2B5EF4-FFF2-40B4-BE49-F238E27FC236}">
                  <a16:creationId xmlns:a16="http://schemas.microsoft.com/office/drawing/2014/main" id="{80082BE2-4C8B-F61A-6283-414E1A47385D}"/>
                </a:ext>
              </a:extLst>
            </p:cNvPr>
            <p:cNvSpPr/>
            <p:nvPr/>
          </p:nvSpPr>
          <p:spPr>
            <a:xfrm rot="5400000">
              <a:off x="9535429" y="1456266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Cube 314">
              <a:extLst>
                <a:ext uri="{FF2B5EF4-FFF2-40B4-BE49-F238E27FC236}">
                  <a16:creationId xmlns:a16="http://schemas.microsoft.com/office/drawing/2014/main" id="{F7EAA82E-C7D9-2ADE-AA05-4CE2C241080C}"/>
                </a:ext>
              </a:extLst>
            </p:cNvPr>
            <p:cNvSpPr/>
            <p:nvPr/>
          </p:nvSpPr>
          <p:spPr>
            <a:xfrm rot="5400000">
              <a:off x="9535429" y="1875402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Cube 315">
              <a:extLst>
                <a:ext uri="{FF2B5EF4-FFF2-40B4-BE49-F238E27FC236}">
                  <a16:creationId xmlns:a16="http://schemas.microsoft.com/office/drawing/2014/main" id="{FA1D9065-F3C1-53F4-79FD-4F6C786CAB74}"/>
                </a:ext>
              </a:extLst>
            </p:cNvPr>
            <p:cNvSpPr/>
            <p:nvPr/>
          </p:nvSpPr>
          <p:spPr>
            <a:xfrm rot="5400000">
              <a:off x="9535429" y="2294539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Cube 316">
              <a:extLst>
                <a:ext uri="{FF2B5EF4-FFF2-40B4-BE49-F238E27FC236}">
                  <a16:creationId xmlns:a16="http://schemas.microsoft.com/office/drawing/2014/main" id="{BD361600-45F9-C7ED-858A-AF453F32769E}"/>
                </a:ext>
              </a:extLst>
            </p:cNvPr>
            <p:cNvSpPr/>
            <p:nvPr/>
          </p:nvSpPr>
          <p:spPr>
            <a:xfrm rot="5400000">
              <a:off x="9535429" y="2713676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Cube 317">
              <a:extLst>
                <a:ext uri="{FF2B5EF4-FFF2-40B4-BE49-F238E27FC236}">
                  <a16:creationId xmlns:a16="http://schemas.microsoft.com/office/drawing/2014/main" id="{27FBEF66-51D9-0F47-3C1B-BD5C546ADBDF}"/>
                </a:ext>
              </a:extLst>
            </p:cNvPr>
            <p:cNvSpPr/>
            <p:nvPr/>
          </p:nvSpPr>
          <p:spPr>
            <a:xfrm rot="5400000">
              <a:off x="9535429" y="3132812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Cube 318">
              <a:extLst>
                <a:ext uri="{FF2B5EF4-FFF2-40B4-BE49-F238E27FC236}">
                  <a16:creationId xmlns:a16="http://schemas.microsoft.com/office/drawing/2014/main" id="{FBB14352-3111-58C4-9AB1-5EF2139C0CA3}"/>
                </a:ext>
              </a:extLst>
            </p:cNvPr>
            <p:cNvSpPr/>
            <p:nvPr/>
          </p:nvSpPr>
          <p:spPr>
            <a:xfrm rot="5400000">
              <a:off x="9535429" y="3551949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Cube 319">
              <a:extLst>
                <a:ext uri="{FF2B5EF4-FFF2-40B4-BE49-F238E27FC236}">
                  <a16:creationId xmlns:a16="http://schemas.microsoft.com/office/drawing/2014/main" id="{7813140C-6B72-C8A4-4F4D-CDDF9E312C47}"/>
                </a:ext>
              </a:extLst>
            </p:cNvPr>
            <p:cNvSpPr/>
            <p:nvPr/>
          </p:nvSpPr>
          <p:spPr>
            <a:xfrm rot="5400000">
              <a:off x="9535429" y="3971087"/>
              <a:ext cx="394107" cy="2004949"/>
            </a:xfrm>
            <a:prstGeom prst="cube">
              <a:avLst>
                <a:gd name="adj" fmla="val 7967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B493189-EE91-F7BC-CD2D-E062A0105BAF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8" y="4992648"/>
              <a:ext cx="0" cy="4204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Arrow: Curved Up 321">
              <a:extLst>
                <a:ext uri="{FF2B5EF4-FFF2-40B4-BE49-F238E27FC236}">
                  <a16:creationId xmlns:a16="http://schemas.microsoft.com/office/drawing/2014/main" id="{9D9584FD-9756-0482-8AEA-AF9297494B37}"/>
                </a:ext>
              </a:extLst>
            </p:cNvPr>
            <p:cNvSpPr/>
            <p:nvPr/>
          </p:nvSpPr>
          <p:spPr>
            <a:xfrm rot="5400000">
              <a:off x="8837080" y="3351322"/>
              <a:ext cx="394109" cy="1413125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3" name="Arrow: Curved Up 322">
              <a:extLst>
                <a:ext uri="{FF2B5EF4-FFF2-40B4-BE49-F238E27FC236}">
                  <a16:creationId xmlns:a16="http://schemas.microsoft.com/office/drawing/2014/main" id="{DC537072-45AF-D467-53CE-B1A84B045321}"/>
                </a:ext>
              </a:extLst>
            </p:cNvPr>
            <p:cNvSpPr/>
            <p:nvPr/>
          </p:nvSpPr>
          <p:spPr>
            <a:xfrm rot="5400000">
              <a:off x="8823885" y="3796518"/>
              <a:ext cx="420500" cy="1413125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4" name="Arrow: Curved Up 323">
              <a:extLst>
                <a:ext uri="{FF2B5EF4-FFF2-40B4-BE49-F238E27FC236}">
                  <a16:creationId xmlns:a16="http://schemas.microsoft.com/office/drawing/2014/main" id="{04190AD6-47B9-ABD2-1003-E7B4B88E3C29}"/>
                </a:ext>
              </a:extLst>
            </p:cNvPr>
            <p:cNvSpPr/>
            <p:nvPr/>
          </p:nvSpPr>
          <p:spPr>
            <a:xfrm rot="5400000">
              <a:off x="8837081" y="2935822"/>
              <a:ext cx="394108" cy="1413125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5" name="Arrow: Curved Up 324">
              <a:extLst>
                <a:ext uri="{FF2B5EF4-FFF2-40B4-BE49-F238E27FC236}">
                  <a16:creationId xmlns:a16="http://schemas.microsoft.com/office/drawing/2014/main" id="{5602C4CD-6622-A062-E816-0279130FEFC0}"/>
                </a:ext>
              </a:extLst>
            </p:cNvPr>
            <p:cNvSpPr/>
            <p:nvPr/>
          </p:nvSpPr>
          <p:spPr>
            <a:xfrm rot="5400000">
              <a:off x="8823884" y="2542872"/>
              <a:ext cx="420499" cy="1413126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6" name="Arrow: Curved Up 325">
              <a:extLst>
                <a:ext uri="{FF2B5EF4-FFF2-40B4-BE49-F238E27FC236}">
                  <a16:creationId xmlns:a16="http://schemas.microsoft.com/office/drawing/2014/main" id="{002C039E-BCD7-BEE3-BF40-62C0E00A6995}"/>
                </a:ext>
              </a:extLst>
            </p:cNvPr>
            <p:cNvSpPr/>
            <p:nvPr/>
          </p:nvSpPr>
          <p:spPr>
            <a:xfrm rot="5400000">
              <a:off x="8823884" y="2114543"/>
              <a:ext cx="420499" cy="1413126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7" name="Arrow: Curved Up 326">
              <a:extLst>
                <a:ext uri="{FF2B5EF4-FFF2-40B4-BE49-F238E27FC236}">
                  <a16:creationId xmlns:a16="http://schemas.microsoft.com/office/drawing/2014/main" id="{46C64DFE-6B42-C5A4-2041-6165989950C8}"/>
                </a:ext>
              </a:extLst>
            </p:cNvPr>
            <p:cNvSpPr/>
            <p:nvPr/>
          </p:nvSpPr>
          <p:spPr>
            <a:xfrm rot="5400000">
              <a:off x="8823886" y="1658510"/>
              <a:ext cx="420498" cy="1413125"/>
            </a:xfrm>
            <a:prstGeom prst="curvedUpArrow">
              <a:avLst>
                <a:gd name="adj1" fmla="val 15426"/>
                <a:gd name="adj2" fmla="val 15426"/>
                <a:gd name="adj3" fmla="val 27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DBF65D49-81DC-B5E1-F2ED-BA51833943E6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9" y="2053629"/>
              <a:ext cx="0" cy="20805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E6D78672-5F15-2A24-A2C5-97DF9ACBE586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9" y="2512287"/>
              <a:ext cx="0" cy="1685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E6F9C45F-4FB1-E2D3-A6FD-AA6B83524F4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8" y="2961493"/>
              <a:ext cx="0" cy="13382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4057B55-5312-D941-6329-19BA5DDF65ED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9" y="3351631"/>
              <a:ext cx="0" cy="16746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7C6F5083-2145-0DE7-9961-D2D1F5145BE9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8" y="3766681"/>
              <a:ext cx="0" cy="1715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361FE6F-32C0-5309-C51F-ADB9BA7B821E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9" y="4180805"/>
              <a:ext cx="0" cy="15153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39AA9607-9F15-960A-7626-D5505841F2D1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99" y="4574369"/>
              <a:ext cx="0" cy="20213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80DC392-FC3B-6171-84E0-50CB3667ED46}"/>
                </a:ext>
              </a:extLst>
            </p:cNvPr>
            <p:cNvGrpSpPr/>
            <p:nvPr/>
          </p:nvGrpSpPr>
          <p:grpSpPr>
            <a:xfrm>
              <a:off x="9658679" y="1977429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525F4E44-AE75-2706-A417-DE7F071352EF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FE155404-7B38-2174-836C-0C1E13554AD2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968A4A2B-6C37-EAD4-9499-8DAB34BA5DA3}"/>
                </a:ext>
              </a:extLst>
            </p:cNvPr>
            <p:cNvGrpSpPr/>
            <p:nvPr/>
          </p:nvGrpSpPr>
          <p:grpSpPr>
            <a:xfrm>
              <a:off x="9658679" y="2828759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8FBD53D2-5DF6-5965-3E36-AF6331BE6ECD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458CB36-EDC6-C268-F8AA-A59AF6A1D221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78B868FE-E4C3-C791-4C12-83E84DC48AB1}"/>
                </a:ext>
              </a:extLst>
            </p:cNvPr>
            <p:cNvGrpSpPr/>
            <p:nvPr/>
          </p:nvGrpSpPr>
          <p:grpSpPr>
            <a:xfrm>
              <a:off x="9658679" y="3237628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9D3F120F-15A8-5B4B-4B47-68314831A0C5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010E73E3-BFE3-0192-26F4-E65F6A16463D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127433CB-AF40-787F-A774-7E78D2508D27}"/>
                </a:ext>
              </a:extLst>
            </p:cNvPr>
            <p:cNvGrpSpPr/>
            <p:nvPr/>
          </p:nvGrpSpPr>
          <p:grpSpPr>
            <a:xfrm>
              <a:off x="9658679" y="3642134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E63382C9-984F-0A6B-03D0-EC9B769DFC53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A6CD6F2E-B82D-40A1-6DB0-8C2C19512889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D435298-E596-5F98-BB3F-4DD0212E8061}"/>
                </a:ext>
              </a:extLst>
            </p:cNvPr>
            <p:cNvGrpSpPr/>
            <p:nvPr/>
          </p:nvGrpSpPr>
          <p:grpSpPr>
            <a:xfrm>
              <a:off x="9658679" y="4063678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883D8FB2-57C3-6C2B-4362-ABF50762F809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6E62C04D-8868-A249-393A-BE6FA11A7101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13BF737-6D32-C35A-CD52-D1A12DF0A7FA}"/>
                </a:ext>
              </a:extLst>
            </p:cNvPr>
            <p:cNvGrpSpPr/>
            <p:nvPr/>
          </p:nvGrpSpPr>
          <p:grpSpPr>
            <a:xfrm>
              <a:off x="9658679" y="4477549"/>
              <a:ext cx="148833" cy="141861"/>
              <a:chOff x="2236112" y="2620590"/>
              <a:chExt cx="148833" cy="141861"/>
            </a:xfrm>
            <a:solidFill>
              <a:schemeClr val="bg1"/>
            </a:solidFill>
          </p:grpSpPr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CEB6D2D7-534D-F1E8-0E91-F3BB5E784CCD}"/>
                  </a:ext>
                </a:extLst>
              </p:cNvPr>
              <p:cNvSpPr/>
              <p:nvPr/>
            </p:nvSpPr>
            <p:spPr>
              <a:xfrm rot="5400000">
                <a:off x="2235629" y="2621988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4FAB65A7-28D8-C871-BF6C-188A25F22729}"/>
                  </a:ext>
                </a:extLst>
              </p:cNvPr>
              <p:cNvSpPr/>
              <p:nvPr/>
            </p:nvSpPr>
            <p:spPr>
              <a:xfrm rot="5400000">
                <a:off x="2244482" y="2621073"/>
                <a:ext cx="140946" cy="13998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68883C5A-5E3C-33D6-8D5D-E529C59C80B5}"/>
                </a:ext>
              </a:extLst>
            </p:cNvPr>
            <p:cNvSpPr txBox="1"/>
            <p:nvPr/>
          </p:nvSpPr>
          <p:spPr>
            <a:xfrm>
              <a:off x="10677087" y="4718543"/>
              <a:ext cx="1324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Exit Flow</a:t>
              </a: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07B5BE1F-3DE6-64F0-EBCD-935AA8E523F0}"/>
                </a:ext>
              </a:extLst>
            </p:cNvPr>
            <p:cNvSpPr txBox="1"/>
            <p:nvPr/>
          </p:nvSpPr>
          <p:spPr>
            <a:xfrm>
              <a:off x="10677087" y="3695706"/>
              <a:ext cx="1324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Middle Flow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E2C9D6C0-180E-3942-9366-21FECE6D0D31}"/>
                </a:ext>
              </a:extLst>
            </p:cNvPr>
            <p:cNvSpPr txBox="1"/>
            <p:nvPr/>
          </p:nvSpPr>
          <p:spPr>
            <a:xfrm>
              <a:off x="10677087" y="2370616"/>
              <a:ext cx="1324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Entry Flow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5E029D75-D8B4-5DAB-47DC-E6117E77AA43}"/>
                </a:ext>
              </a:extLst>
            </p:cNvPr>
            <p:cNvSpPr txBox="1"/>
            <p:nvPr/>
          </p:nvSpPr>
          <p:spPr>
            <a:xfrm>
              <a:off x="10723983" y="1396748"/>
              <a:ext cx="1324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Input</a:t>
              </a: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8D969E4E-E818-944C-644D-2F071690A572}"/>
                </a:ext>
              </a:extLst>
            </p:cNvPr>
            <p:cNvSpPr txBox="1"/>
            <p:nvPr/>
          </p:nvSpPr>
          <p:spPr>
            <a:xfrm>
              <a:off x="8951816" y="5436752"/>
              <a:ext cx="1693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Classification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391B5-BB86-11F6-BFFF-F07690E6B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350B978-772F-3286-DAE9-38E7FFAACB2B}"/>
              </a:ext>
            </a:extLst>
          </p:cNvPr>
          <p:cNvSpPr txBox="1"/>
          <p:nvPr/>
        </p:nvSpPr>
        <p:spPr>
          <a:xfrm>
            <a:off x="306994" y="-110040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Solutions: Random Forest</a:t>
            </a:r>
          </a:p>
          <a:p>
            <a:pPr algn="ctr" defTabSz="609630">
              <a:lnSpc>
                <a:spcPts val="9112"/>
              </a:lnSpc>
            </a:pPr>
            <a:endParaRPr lang="en-US" sz="44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48F8D6-E3BD-1804-BF5B-A941FCB5841A}"/>
              </a:ext>
            </a:extLst>
          </p:cNvPr>
          <p:cNvSpPr/>
          <p:nvPr/>
        </p:nvSpPr>
        <p:spPr>
          <a:xfrm>
            <a:off x="306994" y="1062414"/>
            <a:ext cx="3802325" cy="481156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DC26A4-F080-0407-A305-A085344E10FE}"/>
              </a:ext>
            </a:extLst>
          </p:cNvPr>
          <p:cNvSpPr txBox="1">
            <a:spLocks/>
          </p:cNvSpPr>
          <p:nvPr/>
        </p:nvSpPr>
        <p:spPr>
          <a:xfrm>
            <a:off x="1480871" y="4538686"/>
            <a:ext cx="145457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Averaging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946C77D-B294-1F3E-450E-D6BB204C690E}"/>
              </a:ext>
            </a:extLst>
          </p:cNvPr>
          <p:cNvSpPr txBox="1">
            <a:spLocks/>
          </p:cNvSpPr>
          <p:nvPr/>
        </p:nvSpPr>
        <p:spPr>
          <a:xfrm>
            <a:off x="1529374" y="1225819"/>
            <a:ext cx="1357564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E3444-6C77-6D76-CC93-6950E664BD73}"/>
              </a:ext>
            </a:extLst>
          </p:cNvPr>
          <p:cNvGrpSpPr/>
          <p:nvPr/>
        </p:nvGrpSpPr>
        <p:grpSpPr>
          <a:xfrm>
            <a:off x="2702092" y="2846777"/>
            <a:ext cx="283077" cy="57515"/>
            <a:chOff x="8256522" y="2966771"/>
            <a:chExt cx="437306" cy="888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E1762-DBB0-6CA6-CE28-D45DD4EE1262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CCE774-E44E-9535-C11A-6CDB02B65A64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7E2512-0838-F4FD-238B-151923EEB221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CFD561E-C416-4050-686A-CD736340CF46}"/>
              </a:ext>
            </a:extLst>
          </p:cNvPr>
          <p:cNvSpPr/>
          <p:nvPr/>
        </p:nvSpPr>
        <p:spPr>
          <a:xfrm rot="16200000" flipH="1">
            <a:off x="789036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C20E9F-D3F8-D2BA-9F2D-2A1B46185661}"/>
              </a:ext>
            </a:extLst>
          </p:cNvPr>
          <p:cNvSpPr/>
          <p:nvPr/>
        </p:nvSpPr>
        <p:spPr>
          <a:xfrm rot="16200000" flipH="1">
            <a:off x="1146287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A60D5-9795-9F36-52D7-DF0D9DEF4AF7}"/>
              </a:ext>
            </a:extLst>
          </p:cNvPr>
          <p:cNvSpPr/>
          <p:nvPr/>
        </p:nvSpPr>
        <p:spPr>
          <a:xfrm rot="16200000" flipH="1">
            <a:off x="130224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4179AE-D1DF-69A9-27CF-889C772CCE67}"/>
              </a:ext>
            </a:extLst>
          </p:cNvPr>
          <p:cNvSpPr/>
          <p:nvPr/>
        </p:nvSpPr>
        <p:spPr>
          <a:xfrm rot="16200000" flipH="1">
            <a:off x="990324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12F640-E4EC-09B9-0A30-965962475864}"/>
              </a:ext>
            </a:extLst>
          </p:cNvPr>
          <p:cNvCxnSpPr>
            <a:cxnSpLocks/>
            <a:stCxn id="23" idx="3"/>
            <a:endCxn id="25" idx="7"/>
          </p:cNvCxnSpPr>
          <p:nvPr/>
        </p:nvCxnSpPr>
        <p:spPr>
          <a:xfrm flipH="1">
            <a:off x="494156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AEF2C5-7A40-6428-0F37-654C213521F4}"/>
              </a:ext>
            </a:extLst>
          </p:cNvPr>
          <p:cNvCxnSpPr>
            <a:cxnSpLocks/>
            <a:stCxn id="23" idx="1"/>
            <a:endCxn id="24" idx="5"/>
          </p:cNvCxnSpPr>
          <p:nvPr/>
        </p:nvCxnSpPr>
        <p:spPr>
          <a:xfrm>
            <a:off x="650118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9975BF-097E-D9DC-BC28-594C484E47A0}"/>
              </a:ext>
            </a:extLst>
          </p:cNvPr>
          <p:cNvCxnSpPr>
            <a:cxnSpLocks/>
            <a:stCxn id="27" idx="3"/>
            <a:endCxn id="29" idx="7"/>
          </p:cNvCxnSpPr>
          <p:nvPr/>
        </p:nvCxnSpPr>
        <p:spPr>
          <a:xfrm flipH="1">
            <a:off x="1007368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A0F9C6-D592-A72D-2027-41E8436BBAFE}"/>
              </a:ext>
            </a:extLst>
          </p:cNvPr>
          <p:cNvCxnSpPr>
            <a:cxnSpLocks/>
            <a:stCxn id="27" idx="1"/>
            <a:endCxn id="28" idx="5"/>
          </p:cNvCxnSpPr>
          <p:nvPr/>
        </p:nvCxnSpPr>
        <p:spPr>
          <a:xfrm>
            <a:off x="1163331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92414F-A49F-6380-FBBB-56963B16C8B7}"/>
              </a:ext>
            </a:extLst>
          </p:cNvPr>
          <p:cNvCxnSpPr>
            <a:cxnSpLocks/>
            <a:stCxn id="27" idx="5"/>
            <a:endCxn id="26" idx="1"/>
          </p:cNvCxnSpPr>
          <p:nvPr/>
        </p:nvCxnSpPr>
        <p:spPr>
          <a:xfrm flipH="1" flipV="1">
            <a:off x="906725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81E90-4549-DE1B-C3BC-8C3D72BA2E51}"/>
              </a:ext>
            </a:extLst>
          </p:cNvPr>
          <p:cNvCxnSpPr>
            <a:cxnSpLocks/>
            <a:stCxn id="26" idx="3"/>
            <a:endCxn id="23" idx="7"/>
          </p:cNvCxnSpPr>
          <p:nvPr/>
        </p:nvCxnSpPr>
        <p:spPr>
          <a:xfrm flipH="1">
            <a:off x="650118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A0F70B7-67B3-FCD1-093F-649850895080}"/>
              </a:ext>
            </a:extLst>
          </p:cNvPr>
          <p:cNvSpPr/>
          <p:nvPr/>
        </p:nvSpPr>
        <p:spPr>
          <a:xfrm rot="16200000" flipH="1">
            <a:off x="327045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13EA16-954C-3ADC-4A8E-AFB2E027059F}"/>
              </a:ext>
            </a:extLst>
          </p:cNvPr>
          <p:cNvSpPr/>
          <p:nvPr/>
        </p:nvSpPr>
        <p:spPr>
          <a:xfrm rot="16200000" flipH="1">
            <a:off x="3627708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D551BC-6D9A-F855-036E-CE5548D32DEC}"/>
              </a:ext>
            </a:extLst>
          </p:cNvPr>
          <p:cNvSpPr/>
          <p:nvPr/>
        </p:nvSpPr>
        <p:spPr>
          <a:xfrm rot="16200000" flipH="1">
            <a:off x="3783670" y="307245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AFE7AA-8313-84FD-2A5A-29480313B8D8}"/>
              </a:ext>
            </a:extLst>
          </p:cNvPr>
          <p:cNvSpPr/>
          <p:nvPr/>
        </p:nvSpPr>
        <p:spPr>
          <a:xfrm rot="16200000" flipH="1">
            <a:off x="3471746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369DE4-E2A4-F7C2-E51C-2FC7FE79125B}"/>
              </a:ext>
            </a:extLst>
          </p:cNvPr>
          <p:cNvCxnSpPr>
            <a:cxnSpLocks/>
            <a:stCxn id="49" idx="1"/>
            <a:endCxn id="50" idx="5"/>
          </p:cNvCxnSpPr>
          <p:nvPr/>
        </p:nvCxnSpPr>
        <p:spPr>
          <a:xfrm>
            <a:off x="3131540" y="2854880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3EA17D0-9BCC-A54F-A7F5-E01CC7C27459}"/>
              </a:ext>
            </a:extLst>
          </p:cNvPr>
          <p:cNvCxnSpPr>
            <a:cxnSpLocks/>
            <a:stCxn id="53" idx="3"/>
            <a:endCxn id="55" idx="7"/>
          </p:cNvCxnSpPr>
          <p:nvPr/>
        </p:nvCxnSpPr>
        <p:spPr>
          <a:xfrm flipH="1">
            <a:off x="3488790" y="2854880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1A9AED5-E217-5768-03C1-CF1AE687A466}"/>
              </a:ext>
            </a:extLst>
          </p:cNvPr>
          <p:cNvCxnSpPr>
            <a:cxnSpLocks/>
            <a:stCxn id="53" idx="1"/>
            <a:endCxn id="54" idx="5"/>
          </p:cNvCxnSpPr>
          <p:nvPr/>
        </p:nvCxnSpPr>
        <p:spPr>
          <a:xfrm>
            <a:off x="3644752" y="2854880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6928D3-E92B-15A8-4B81-A29148BE7077}"/>
              </a:ext>
            </a:extLst>
          </p:cNvPr>
          <p:cNvCxnSpPr>
            <a:cxnSpLocks/>
            <a:stCxn id="53" idx="5"/>
            <a:endCxn id="52" idx="1"/>
          </p:cNvCxnSpPr>
          <p:nvPr/>
        </p:nvCxnSpPr>
        <p:spPr>
          <a:xfrm flipH="1" flipV="1">
            <a:off x="3388146" y="2629001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74CF70-1BD7-9F99-020F-798340A23033}"/>
              </a:ext>
            </a:extLst>
          </p:cNvPr>
          <p:cNvCxnSpPr>
            <a:cxnSpLocks/>
            <a:stCxn id="52" idx="3"/>
            <a:endCxn id="49" idx="7"/>
          </p:cNvCxnSpPr>
          <p:nvPr/>
        </p:nvCxnSpPr>
        <p:spPr>
          <a:xfrm flipH="1">
            <a:off x="3131540" y="2629001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2816045-864A-266D-EC5D-C1B5133215EB}"/>
              </a:ext>
            </a:extLst>
          </p:cNvPr>
          <p:cNvSpPr/>
          <p:nvPr/>
        </p:nvSpPr>
        <p:spPr>
          <a:xfrm rot="16200000" flipH="1">
            <a:off x="1873785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C748E4-E4B2-A15A-FCEA-CDF325E571FF}"/>
              </a:ext>
            </a:extLst>
          </p:cNvPr>
          <p:cNvSpPr/>
          <p:nvPr/>
        </p:nvSpPr>
        <p:spPr>
          <a:xfrm rot="16200000" flipH="1">
            <a:off x="2029747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5CF615-CA73-5D2D-7575-55C395422260}"/>
              </a:ext>
            </a:extLst>
          </p:cNvPr>
          <p:cNvSpPr/>
          <p:nvPr/>
        </p:nvSpPr>
        <p:spPr>
          <a:xfrm rot="16200000" flipH="1">
            <a:off x="1717823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FBC69F6-D038-6DBD-D2C1-5FDC068600F6}"/>
              </a:ext>
            </a:extLst>
          </p:cNvPr>
          <p:cNvSpPr/>
          <p:nvPr/>
        </p:nvSpPr>
        <p:spPr>
          <a:xfrm rot="16200000" flipH="1">
            <a:off x="2542959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E7B3BD-270D-7295-7ACE-A01A3BCC23D1}"/>
              </a:ext>
            </a:extLst>
          </p:cNvPr>
          <p:cNvCxnSpPr>
            <a:cxnSpLocks/>
            <a:stCxn id="36" idx="3"/>
            <a:endCxn id="38" idx="7"/>
          </p:cNvCxnSpPr>
          <p:nvPr/>
        </p:nvCxnSpPr>
        <p:spPr>
          <a:xfrm flipH="1">
            <a:off x="1734867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B16C93-349B-85B9-F3A6-D761FDD220E9}"/>
              </a:ext>
            </a:extLst>
          </p:cNvPr>
          <p:cNvCxnSpPr>
            <a:cxnSpLocks/>
            <a:stCxn id="36" idx="1"/>
            <a:endCxn id="37" idx="5"/>
          </p:cNvCxnSpPr>
          <p:nvPr/>
        </p:nvCxnSpPr>
        <p:spPr>
          <a:xfrm>
            <a:off x="1890829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DECD9D0-0029-BB93-D404-5B3A6D3BEA46}"/>
              </a:ext>
            </a:extLst>
          </p:cNvPr>
          <p:cNvCxnSpPr>
            <a:cxnSpLocks/>
            <a:stCxn id="40" idx="3"/>
            <a:endCxn id="42" idx="7"/>
          </p:cNvCxnSpPr>
          <p:nvPr/>
        </p:nvCxnSpPr>
        <p:spPr>
          <a:xfrm flipH="1">
            <a:off x="2248079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614465-03FA-C08F-AB00-CCF0236A3A36}"/>
              </a:ext>
            </a:extLst>
          </p:cNvPr>
          <p:cNvCxnSpPr>
            <a:cxnSpLocks/>
            <a:stCxn id="40" idx="1"/>
            <a:endCxn id="41" idx="5"/>
          </p:cNvCxnSpPr>
          <p:nvPr/>
        </p:nvCxnSpPr>
        <p:spPr>
          <a:xfrm>
            <a:off x="2404042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8561C6-265F-C638-C7FE-AC02BA1B8BB2}"/>
              </a:ext>
            </a:extLst>
          </p:cNvPr>
          <p:cNvCxnSpPr>
            <a:cxnSpLocks/>
            <a:stCxn id="40" idx="5"/>
            <a:endCxn id="39" idx="1"/>
          </p:cNvCxnSpPr>
          <p:nvPr/>
        </p:nvCxnSpPr>
        <p:spPr>
          <a:xfrm flipH="1" flipV="1">
            <a:off x="2147436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0030BB-1562-0ABD-0829-2B5AB0B012C1}"/>
              </a:ext>
            </a:extLst>
          </p:cNvPr>
          <p:cNvCxnSpPr>
            <a:cxnSpLocks/>
            <a:stCxn id="39" idx="3"/>
            <a:endCxn id="36" idx="7"/>
          </p:cNvCxnSpPr>
          <p:nvPr/>
        </p:nvCxnSpPr>
        <p:spPr>
          <a:xfrm flipH="1">
            <a:off x="1890829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3092007-0F37-8882-F8B8-209C7724D16C}"/>
              </a:ext>
            </a:extLst>
          </p:cNvPr>
          <p:cNvCxnSpPr>
            <a:cxnSpLocks/>
          </p:cNvCxnSpPr>
          <p:nvPr/>
        </p:nvCxnSpPr>
        <p:spPr>
          <a:xfrm flipH="1">
            <a:off x="966371" y="177427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957DDFB-2A07-5CFC-293A-6B3AC43360AA}"/>
              </a:ext>
            </a:extLst>
          </p:cNvPr>
          <p:cNvCxnSpPr>
            <a:cxnSpLocks/>
          </p:cNvCxnSpPr>
          <p:nvPr/>
        </p:nvCxnSpPr>
        <p:spPr>
          <a:xfrm>
            <a:off x="3194298" y="178376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A2E6CC6-5EA6-8374-A64D-94898893C6CB}"/>
              </a:ext>
            </a:extLst>
          </p:cNvPr>
          <p:cNvCxnSpPr>
            <a:cxnSpLocks/>
          </p:cNvCxnSpPr>
          <p:nvPr/>
        </p:nvCxnSpPr>
        <p:spPr>
          <a:xfrm>
            <a:off x="2208156" y="1783769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347A7A0-0DD4-ACF9-5427-C493B8217AA6}"/>
              </a:ext>
            </a:extLst>
          </p:cNvPr>
          <p:cNvSpPr txBox="1">
            <a:spLocks/>
          </p:cNvSpPr>
          <p:nvPr/>
        </p:nvSpPr>
        <p:spPr>
          <a:xfrm>
            <a:off x="368454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1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8E10C2A-8FC3-5DC7-55AC-75FE3D0A4C0B}"/>
              </a:ext>
            </a:extLst>
          </p:cNvPr>
          <p:cNvSpPr txBox="1">
            <a:spLocks/>
          </p:cNvSpPr>
          <p:nvPr/>
        </p:nvSpPr>
        <p:spPr>
          <a:xfrm>
            <a:off x="2849876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N</a:t>
            </a: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F69CD8FA-F9B1-7117-C4EC-96EBBCC00B02}"/>
              </a:ext>
            </a:extLst>
          </p:cNvPr>
          <p:cNvSpPr txBox="1">
            <a:spLocks/>
          </p:cNvSpPr>
          <p:nvPr/>
        </p:nvSpPr>
        <p:spPr>
          <a:xfrm>
            <a:off x="1609165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2</a:t>
            </a:r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330AA7EE-4D69-90B2-2F99-219647DB691C}"/>
              </a:ext>
            </a:extLst>
          </p:cNvPr>
          <p:cNvSpPr txBox="1">
            <a:spLocks/>
          </p:cNvSpPr>
          <p:nvPr/>
        </p:nvSpPr>
        <p:spPr>
          <a:xfrm>
            <a:off x="406784" y="3691825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1</a:t>
            </a:r>
          </a:p>
        </p:txBody>
      </p:sp>
      <p:sp>
        <p:nvSpPr>
          <p:cNvPr id="71" name="Content Placeholder 6">
            <a:extLst>
              <a:ext uri="{FF2B5EF4-FFF2-40B4-BE49-F238E27FC236}">
                <a16:creationId xmlns:a16="http://schemas.microsoft.com/office/drawing/2014/main" id="{75B32CAB-EC31-C37D-F1A7-184477D342D3}"/>
              </a:ext>
            </a:extLst>
          </p:cNvPr>
          <p:cNvSpPr txBox="1">
            <a:spLocks/>
          </p:cNvSpPr>
          <p:nvPr/>
        </p:nvSpPr>
        <p:spPr>
          <a:xfrm>
            <a:off x="2826845" y="3691825"/>
            <a:ext cx="1182683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N</a:t>
            </a:r>
          </a:p>
        </p:txBody>
      </p:sp>
      <p:sp>
        <p:nvSpPr>
          <p:cNvPr id="69" name="Content Placeholder 6">
            <a:extLst>
              <a:ext uri="{FF2B5EF4-FFF2-40B4-BE49-F238E27FC236}">
                <a16:creationId xmlns:a16="http://schemas.microsoft.com/office/drawing/2014/main" id="{CA63C08D-9FF3-3D81-1549-EAF966A5E505}"/>
              </a:ext>
            </a:extLst>
          </p:cNvPr>
          <p:cNvSpPr txBox="1">
            <a:spLocks/>
          </p:cNvSpPr>
          <p:nvPr/>
        </p:nvSpPr>
        <p:spPr>
          <a:xfrm>
            <a:off x="1647495" y="3706414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2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24C94DF-0D95-3AFB-5F88-8CD4684458AC}"/>
              </a:ext>
            </a:extLst>
          </p:cNvPr>
          <p:cNvCxnSpPr>
            <a:cxnSpLocks/>
          </p:cNvCxnSpPr>
          <p:nvPr/>
        </p:nvCxnSpPr>
        <p:spPr>
          <a:xfrm flipH="1">
            <a:off x="966371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E86D0D-5BF1-5F57-D45F-2FEFCCB5C546}"/>
              </a:ext>
            </a:extLst>
          </p:cNvPr>
          <p:cNvCxnSpPr>
            <a:cxnSpLocks/>
          </p:cNvCxnSpPr>
          <p:nvPr/>
        </p:nvCxnSpPr>
        <p:spPr>
          <a:xfrm flipH="1">
            <a:off x="3447793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33EF4F7-1CD0-1CBB-8B12-5D734DDF861D}"/>
              </a:ext>
            </a:extLst>
          </p:cNvPr>
          <p:cNvCxnSpPr>
            <a:cxnSpLocks/>
          </p:cNvCxnSpPr>
          <p:nvPr/>
        </p:nvCxnSpPr>
        <p:spPr>
          <a:xfrm flipH="1">
            <a:off x="2207082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51ABABE-0873-86ED-F579-E0385B382DE5}"/>
              </a:ext>
            </a:extLst>
          </p:cNvPr>
          <p:cNvCxnSpPr>
            <a:cxnSpLocks/>
          </p:cNvCxnSpPr>
          <p:nvPr/>
        </p:nvCxnSpPr>
        <p:spPr>
          <a:xfrm>
            <a:off x="985140" y="4329265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CD373E1-447F-6811-3195-6F285165A9F9}"/>
              </a:ext>
            </a:extLst>
          </p:cNvPr>
          <p:cNvCxnSpPr>
            <a:cxnSpLocks/>
          </p:cNvCxnSpPr>
          <p:nvPr/>
        </p:nvCxnSpPr>
        <p:spPr>
          <a:xfrm flipH="1">
            <a:off x="2982329" y="4336014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C281CE-2F77-6DAF-B691-28C6FFD9F035}"/>
              </a:ext>
            </a:extLst>
          </p:cNvPr>
          <p:cNvCxnSpPr>
            <a:cxnSpLocks/>
          </p:cNvCxnSpPr>
          <p:nvPr/>
        </p:nvCxnSpPr>
        <p:spPr>
          <a:xfrm flipH="1">
            <a:off x="2207082" y="4253858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9F176AF-8DEF-C500-BDC2-FDBDB0887278}"/>
              </a:ext>
            </a:extLst>
          </p:cNvPr>
          <p:cNvCxnSpPr>
            <a:cxnSpLocks/>
          </p:cNvCxnSpPr>
          <p:nvPr/>
        </p:nvCxnSpPr>
        <p:spPr>
          <a:xfrm flipH="1">
            <a:off x="2207082" y="4962180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DFC26D7-D6CF-9BBE-FDAF-AEB4A792FC29}"/>
              </a:ext>
            </a:extLst>
          </p:cNvPr>
          <p:cNvSpPr/>
          <p:nvPr/>
        </p:nvSpPr>
        <p:spPr>
          <a:xfrm rot="16200000" flipH="1">
            <a:off x="889681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8EB963B-8D64-C0A6-361E-E62C3B9372F8}"/>
              </a:ext>
            </a:extLst>
          </p:cNvPr>
          <p:cNvSpPr/>
          <p:nvPr/>
        </p:nvSpPr>
        <p:spPr>
          <a:xfrm rot="16200000" flipH="1">
            <a:off x="3371103" y="26082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171560-F8E1-3CAC-12A8-2C1346F51191}"/>
              </a:ext>
            </a:extLst>
          </p:cNvPr>
          <p:cNvSpPr/>
          <p:nvPr/>
        </p:nvSpPr>
        <p:spPr>
          <a:xfrm rot="16200000" flipH="1">
            <a:off x="2130392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DA6E61-9DEF-5231-9FE5-EECF3DC258F1}"/>
              </a:ext>
            </a:extLst>
          </p:cNvPr>
          <p:cNvSpPr/>
          <p:nvPr/>
        </p:nvSpPr>
        <p:spPr>
          <a:xfrm rot="16200000" flipH="1">
            <a:off x="633074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C3DFF-ED60-7BE7-6C45-72CE913327C0}"/>
              </a:ext>
            </a:extLst>
          </p:cNvPr>
          <p:cNvSpPr/>
          <p:nvPr/>
        </p:nvSpPr>
        <p:spPr>
          <a:xfrm rot="16200000" flipH="1">
            <a:off x="2386998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975508-A79C-FA7C-0ADF-924E4662EF9F}"/>
              </a:ext>
            </a:extLst>
          </p:cNvPr>
          <p:cNvCxnSpPr>
            <a:cxnSpLocks/>
            <a:stCxn id="49" idx="3"/>
            <a:endCxn id="51" idx="7"/>
          </p:cNvCxnSpPr>
          <p:nvPr/>
        </p:nvCxnSpPr>
        <p:spPr>
          <a:xfrm flipH="1">
            <a:off x="2975578" y="2854880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A630EE3-C4CF-66BB-5F6A-6B4BDAD3A3AB}"/>
              </a:ext>
            </a:extLst>
          </p:cNvPr>
          <p:cNvSpPr/>
          <p:nvPr/>
        </p:nvSpPr>
        <p:spPr>
          <a:xfrm rot="16200000" flipH="1">
            <a:off x="477112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939EC8-64C3-73D1-FBFA-4DD32F2A3EC9}"/>
              </a:ext>
            </a:extLst>
          </p:cNvPr>
          <p:cNvSpPr/>
          <p:nvPr/>
        </p:nvSpPr>
        <p:spPr>
          <a:xfrm rot="16200000" flipH="1">
            <a:off x="2958534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B61F58B-F20C-556D-A260-634734F1E66D}"/>
              </a:ext>
            </a:extLst>
          </p:cNvPr>
          <p:cNvSpPr/>
          <p:nvPr/>
        </p:nvSpPr>
        <p:spPr>
          <a:xfrm rot="16200000" flipH="1">
            <a:off x="2231035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D9663B1-C890-865B-B558-168692F6C341}"/>
              </a:ext>
            </a:extLst>
          </p:cNvPr>
          <p:cNvSpPr txBox="1">
            <a:spLocks/>
          </p:cNvSpPr>
          <p:nvPr/>
        </p:nvSpPr>
        <p:spPr>
          <a:xfrm>
            <a:off x="971420" y="5219951"/>
            <a:ext cx="2473472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33E447D-BC62-C5FD-CC1A-E0260AC8B456}"/>
              </a:ext>
            </a:extLst>
          </p:cNvPr>
          <p:cNvSpPr/>
          <p:nvPr/>
        </p:nvSpPr>
        <p:spPr>
          <a:xfrm rot="16200000" flipH="1">
            <a:off x="3114496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261355-D4DB-E8F5-733B-3392166BEE5A}"/>
              </a:ext>
            </a:extLst>
          </p:cNvPr>
          <p:cNvSpPr/>
          <p:nvPr/>
        </p:nvSpPr>
        <p:spPr>
          <a:xfrm>
            <a:off x="406784" y="1673729"/>
            <a:ext cx="3641074" cy="1635851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267B4-136B-62E0-4972-6ECC0A50FEF8}"/>
              </a:ext>
            </a:extLst>
          </p:cNvPr>
          <p:cNvSpPr txBox="1"/>
          <p:nvPr/>
        </p:nvSpPr>
        <p:spPr>
          <a:xfrm>
            <a:off x="306995" y="5969286"/>
            <a:ext cx="11663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utfit" pitchFamily="2" charset="0"/>
              </a:rPr>
              <a:t>This method was our baseline, achieving 55%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A16E2672-6DC2-9290-EF75-822112D2AF2A}"/>
              </a:ext>
            </a:extLst>
          </p:cNvPr>
          <p:cNvGrpSpPr/>
          <p:nvPr/>
        </p:nvGrpSpPr>
        <p:grpSpPr>
          <a:xfrm>
            <a:off x="4245206" y="1082694"/>
            <a:ext cx="7725323" cy="2804218"/>
            <a:chOff x="4245206" y="1082694"/>
            <a:chExt cx="7725323" cy="280421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02DD68D1-9D3A-E939-310F-3E192F60BDF4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117A6C-7E60-8C3B-0A40-EB41AC1100B9}"/>
                </a:ext>
              </a:extLst>
            </p:cNvPr>
            <p:cNvSpPr txBox="1"/>
            <p:nvPr/>
          </p:nvSpPr>
          <p:spPr>
            <a:xfrm>
              <a:off x="4559399" y="2917984"/>
              <a:ext cx="2180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Each tree is trained on a random subset of the training data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B0686D-5A9E-F29D-4F46-A7DBB6704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392" y="1288599"/>
              <a:ext cx="1517752" cy="151775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4D1F4FB-BDC7-84D3-AEB4-044F48367224}"/>
                </a:ext>
              </a:extLst>
            </p:cNvPr>
            <p:cNvSpPr txBox="1"/>
            <p:nvPr/>
          </p:nvSpPr>
          <p:spPr>
            <a:xfrm>
              <a:off x="6878948" y="2917984"/>
              <a:ext cx="2470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Based on the principle of “wisdom of the crowd”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CF96BA5-9A2D-640A-666C-6FF5BBAB956A}"/>
                </a:ext>
              </a:extLst>
            </p:cNvPr>
            <p:cNvSpPr txBox="1"/>
            <p:nvPr/>
          </p:nvSpPr>
          <p:spPr>
            <a:xfrm>
              <a:off x="9327536" y="2917984"/>
              <a:ext cx="2370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Trained on extracted statistical features of the images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8F7E181-C761-B2AE-A9D5-2D544ED8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8993" y="1317187"/>
              <a:ext cx="1489164" cy="148916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F0E94D5-DABE-F8E4-2349-98B0952A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7479" y="1383989"/>
              <a:ext cx="1422362" cy="1422362"/>
            </a:xfrm>
            <a:prstGeom prst="rect">
              <a:avLst/>
            </a:prstGeom>
          </p:spPr>
        </p:pic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04E71763-3F00-EA07-122D-7ED8EB14ECD5}"/>
              </a:ext>
            </a:extLst>
          </p:cNvPr>
          <p:cNvGrpSpPr/>
          <p:nvPr/>
        </p:nvGrpSpPr>
        <p:grpSpPr>
          <a:xfrm>
            <a:off x="4209109" y="3998545"/>
            <a:ext cx="7761420" cy="1876001"/>
            <a:chOff x="4209109" y="3998545"/>
            <a:chExt cx="7761420" cy="1876001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E97C247B-3324-35AF-8A88-8CF4A301F02D}"/>
                </a:ext>
              </a:extLst>
            </p:cNvPr>
            <p:cNvGrpSpPr/>
            <p:nvPr/>
          </p:nvGrpSpPr>
          <p:grpSpPr>
            <a:xfrm>
              <a:off x="4245206" y="3998545"/>
              <a:ext cx="7725323" cy="1876001"/>
              <a:chOff x="4245206" y="3998545"/>
              <a:chExt cx="7725323" cy="1876001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1DE3C8AE-BE54-A72F-5F5B-6D8A99EC78C1}"/>
                  </a:ext>
                </a:extLst>
              </p:cNvPr>
              <p:cNvSpPr/>
              <p:nvPr/>
            </p:nvSpPr>
            <p:spPr>
              <a:xfrm>
                <a:off x="4245206" y="3998545"/>
                <a:ext cx="7725323" cy="1876001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lvl="0" defTabSz="60963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  <m: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  <m: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  <m:r>
                                          <a:rPr lang="en-US" sz="1700" b="1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2ED42F2-58C9-6AF0-D4C8-B37F78F547DB}"/>
                  </a:ext>
                </a:extLst>
              </p:cNvPr>
              <p:cNvSpPr txBox="1"/>
              <p:nvPr/>
            </p:nvSpPr>
            <p:spPr>
              <a:xfrm>
                <a:off x="4404001" y="5262490"/>
                <a:ext cx="216952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RGB Values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11D6746-9FDD-98E3-61AC-E226209161B6}"/>
                  </a:ext>
                </a:extLst>
              </p:cNvPr>
              <p:cNvSpPr txBox="1"/>
              <p:nvPr/>
            </p:nvSpPr>
            <p:spPr>
              <a:xfrm>
                <a:off x="7060867" y="5299084"/>
                <a:ext cx="226667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Cosine coefficients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lvl="0" defTabSz="60963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1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A394EB6-6C55-1557-BEC0-6C39F9477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8022" y="4066241"/>
                <a:ext cx="1395632" cy="1395632"/>
              </a:xfrm>
              <a:prstGeom prst="rect">
                <a:avLst/>
              </a:prstGeom>
            </p:spPr>
          </p:pic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AC69D9BF-7FA9-458A-E5B3-2E208175585E}"/>
                  </a:ext>
                </a:extLst>
              </p:cNvPr>
              <p:cNvSpPr/>
              <p:nvPr/>
            </p:nvSpPr>
            <p:spPr>
              <a:xfrm>
                <a:off x="9236021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92745CE-25CB-FA3C-FB54-D1D2D7E38278}"/>
                  </a:ext>
                </a:extLst>
              </p:cNvPr>
              <p:cNvSpPr txBox="1"/>
              <p:nvPr/>
            </p:nvSpPr>
            <p:spPr>
              <a:xfrm>
                <a:off x="9696405" y="5299084"/>
                <a:ext cx="2165148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Machine Learning</a:t>
                </a:r>
              </a:p>
            </p:txBody>
          </p:sp>
          <p:sp>
            <p:nvSpPr>
              <p:cNvPr id="95" name="Arrow: Right 94">
                <a:extLst>
                  <a:ext uri="{FF2B5EF4-FFF2-40B4-BE49-F238E27FC236}">
                    <a16:creationId xmlns:a16="http://schemas.microsoft.com/office/drawing/2014/main" id="{73A3F1BC-F379-4FBA-C747-B362C3097311}"/>
                  </a:ext>
                </a:extLst>
              </p:cNvPr>
              <p:cNvSpPr/>
              <p:nvPr/>
            </p:nvSpPr>
            <p:spPr>
              <a:xfrm>
                <a:off x="6734836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BA5F36D4-324E-6111-1837-311D1F0F59E8}"/>
                </a:ext>
              </a:extLst>
            </p:cNvPr>
            <p:cNvSpPr txBox="1"/>
            <p:nvPr/>
          </p:nvSpPr>
          <p:spPr>
            <a:xfrm>
              <a:off x="4209109" y="4000942"/>
              <a:ext cx="77592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</a:rPr>
                <a:t>Features Extracted using DCT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0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7" grpId="0"/>
      <p:bldP spid="71" grpId="0"/>
      <p:bldP spid="69" grpId="0"/>
      <p:bldP spid="23" grpId="0" animBg="1"/>
      <p:bldP spid="40" grpId="0" animBg="1"/>
      <p:bldP spid="25" grpId="0" animBg="1"/>
      <p:bldP spid="51" grpId="0" animBg="1"/>
      <p:bldP spid="42" grpId="0" animBg="1"/>
      <p:bldP spid="13" grpId="0"/>
      <p:bldP spid="49" grpId="0" animBg="1"/>
      <p:bldP spid="8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92836-8689-380A-49F0-501445D0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CB2E6889-8B9F-7D3B-A46B-4C4548586C2A}"/>
              </a:ext>
            </a:extLst>
          </p:cNvPr>
          <p:cNvSpPr txBox="1"/>
          <p:nvPr/>
        </p:nvSpPr>
        <p:spPr>
          <a:xfrm>
            <a:off x="306994" y="-110040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Solutions: CNN</a:t>
            </a:r>
          </a:p>
          <a:p>
            <a:pPr algn="ctr" defTabSz="609630">
              <a:lnSpc>
                <a:spcPts val="9112"/>
              </a:lnSpc>
            </a:pPr>
            <a:endParaRPr lang="en-US" sz="44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0BE508E-71E2-F9D4-E52E-913B563E0ED2}"/>
              </a:ext>
            </a:extLst>
          </p:cNvPr>
          <p:cNvSpPr txBox="1"/>
          <p:nvPr/>
        </p:nvSpPr>
        <p:spPr>
          <a:xfrm>
            <a:off x="1585028" y="1383989"/>
            <a:ext cx="115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Input Layer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6DB265B2-7923-5A77-03EA-2FF7E7524C16}"/>
              </a:ext>
            </a:extLst>
          </p:cNvPr>
          <p:cNvSpPr/>
          <p:nvPr/>
        </p:nvSpPr>
        <p:spPr>
          <a:xfrm>
            <a:off x="498869" y="2380020"/>
            <a:ext cx="1452338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83652953-96C6-635C-6999-92BA5D3AE548}"/>
              </a:ext>
            </a:extLst>
          </p:cNvPr>
          <p:cNvSpPr/>
          <p:nvPr/>
        </p:nvSpPr>
        <p:spPr>
          <a:xfrm>
            <a:off x="2324025" y="2380020"/>
            <a:ext cx="1462182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D73D547B-C90A-D973-49A6-79163CAA9F60}"/>
              </a:ext>
            </a:extLst>
          </p:cNvPr>
          <p:cNvSpPr/>
          <p:nvPr/>
        </p:nvSpPr>
        <p:spPr>
          <a:xfrm>
            <a:off x="310208" y="1082693"/>
            <a:ext cx="3802325" cy="5416491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CDB1FDCD-B18B-4E8C-9CFA-D0E5EA1BDB1F}"/>
              </a:ext>
            </a:extLst>
          </p:cNvPr>
          <p:cNvSpPr/>
          <p:nvPr/>
        </p:nvSpPr>
        <p:spPr>
          <a:xfrm rot="5400000">
            <a:off x="2411517" y="552661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A10D6B20-8E97-DDA5-0D7B-44670DD8D824}"/>
              </a:ext>
            </a:extLst>
          </p:cNvPr>
          <p:cNvSpPr/>
          <p:nvPr/>
        </p:nvSpPr>
        <p:spPr>
          <a:xfrm rot="5400000">
            <a:off x="1771554" y="552661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AFDF45A-6689-8DD8-EAC4-0333C6360327}"/>
              </a:ext>
            </a:extLst>
          </p:cNvPr>
          <p:cNvSpPr/>
          <p:nvPr/>
        </p:nvSpPr>
        <p:spPr>
          <a:xfrm rot="5400000">
            <a:off x="3051480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9ADC9AE7-4060-B052-8978-15E354C4E58A}"/>
              </a:ext>
            </a:extLst>
          </p:cNvPr>
          <p:cNvSpPr/>
          <p:nvPr/>
        </p:nvSpPr>
        <p:spPr>
          <a:xfrm rot="5400000">
            <a:off x="2411517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A26BBFA-8564-74C6-6A9B-580586C73283}"/>
              </a:ext>
            </a:extLst>
          </p:cNvPr>
          <p:cNvSpPr/>
          <p:nvPr/>
        </p:nvSpPr>
        <p:spPr>
          <a:xfrm rot="5400000">
            <a:off x="1771553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7FAFBD66-4602-77D4-EDCE-1C0CBA6BA97B}"/>
              </a:ext>
            </a:extLst>
          </p:cNvPr>
          <p:cNvSpPr/>
          <p:nvPr/>
        </p:nvSpPr>
        <p:spPr>
          <a:xfrm rot="5400000">
            <a:off x="1131591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C4E1524-1D56-7117-42E6-EF151239D8C2}"/>
              </a:ext>
            </a:extLst>
          </p:cNvPr>
          <p:cNvSpPr/>
          <p:nvPr/>
        </p:nvSpPr>
        <p:spPr>
          <a:xfrm rot="5400000">
            <a:off x="3053380" y="3749857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52710F1E-9C4E-0DDD-5064-3D305BF0BE3D}"/>
              </a:ext>
            </a:extLst>
          </p:cNvPr>
          <p:cNvSpPr/>
          <p:nvPr/>
        </p:nvSpPr>
        <p:spPr>
          <a:xfrm rot="5400000">
            <a:off x="2413418" y="374985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1A3EC50-3235-D16F-353D-A17562D6C4C8}"/>
              </a:ext>
            </a:extLst>
          </p:cNvPr>
          <p:cNvSpPr/>
          <p:nvPr/>
        </p:nvSpPr>
        <p:spPr>
          <a:xfrm rot="5400000">
            <a:off x="1773453" y="374985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E93BDC67-D5DA-A2AE-6847-E92477E32EA5}"/>
              </a:ext>
            </a:extLst>
          </p:cNvPr>
          <p:cNvSpPr/>
          <p:nvPr/>
        </p:nvSpPr>
        <p:spPr>
          <a:xfrm rot="5400000">
            <a:off x="1133492" y="374985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0878FD0C-2F95-F7AF-598F-96DA7F13FBEF}"/>
              </a:ext>
            </a:extLst>
          </p:cNvPr>
          <p:cNvSpPr/>
          <p:nvPr/>
        </p:nvSpPr>
        <p:spPr>
          <a:xfrm>
            <a:off x="1615102" y="1266800"/>
            <a:ext cx="1133536" cy="81006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E564F62-B33A-8679-F8FF-CC541B6E33FD}"/>
              </a:ext>
            </a:extLst>
          </p:cNvPr>
          <p:cNvSpPr txBox="1"/>
          <p:nvPr/>
        </p:nvSpPr>
        <p:spPr>
          <a:xfrm>
            <a:off x="498869" y="2513426"/>
            <a:ext cx="1452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Convolution Layer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87BCD29-FAFD-4918-4FA0-B23CEB804C50}"/>
              </a:ext>
            </a:extLst>
          </p:cNvPr>
          <p:cNvSpPr txBox="1"/>
          <p:nvPr/>
        </p:nvSpPr>
        <p:spPr>
          <a:xfrm>
            <a:off x="2324023" y="2513426"/>
            <a:ext cx="14621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Pooling Layer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AA5175-9107-1CA3-44A9-F1EFCE132620}"/>
              </a:ext>
            </a:extLst>
          </p:cNvPr>
          <p:cNvSpPr/>
          <p:nvPr/>
        </p:nvSpPr>
        <p:spPr>
          <a:xfrm>
            <a:off x="4245206" y="3998545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61FA199-97F1-F810-BFBD-A832F3C3B9B0}"/>
              </a:ext>
            </a:extLst>
          </p:cNvPr>
          <p:cNvGrpSpPr/>
          <p:nvPr/>
        </p:nvGrpSpPr>
        <p:grpSpPr>
          <a:xfrm>
            <a:off x="4245206" y="1082694"/>
            <a:ext cx="7725323" cy="2804218"/>
            <a:chOff x="4245206" y="1082694"/>
            <a:chExt cx="7725323" cy="2804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856766-D40D-9019-E7B7-8AC678B59A49}"/>
                </a:ext>
              </a:extLst>
            </p:cNvPr>
            <p:cNvSpPr txBox="1"/>
            <p:nvPr/>
          </p:nvSpPr>
          <p:spPr>
            <a:xfrm>
              <a:off x="4588841" y="2560306"/>
              <a:ext cx="2035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Deep Learning model that processes grid data like images.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28CD1F-0FD5-A156-7115-D7D48D0F246C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Automatically learns features such as edges.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13B8909-85B1-9C0B-5383-897AF5842912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Uses convolution for image detection and pooling for feature reduction.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D78DA42-8A76-66EF-DE92-89171D596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0188" y="1280202"/>
              <a:ext cx="1256944" cy="1256944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8024917E-53CD-91A2-8F97-481506DC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8916" y="1217284"/>
              <a:ext cx="1315978" cy="1315978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421062CA-D6F5-8E3B-BA1C-987F9CD3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2610" y="1377758"/>
              <a:ext cx="1087808" cy="108780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081E63E-EDFC-1C31-BAEB-785250C30190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AD32F5-C7B6-1006-44E8-9662EC71D67D}"/>
              </a:ext>
            </a:extLst>
          </p:cNvPr>
          <p:cNvGrpSpPr/>
          <p:nvPr/>
        </p:nvGrpSpPr>
        <p:grpSpPr>
          <a:xfrm>
            <a:off x="4257886" y="4178178"/>
            <a:ext cx="1497754" cy="2224594"/>
            <a:chOff x="4257886" y="4178178"/>
            <a:chExt cx="1497754" cy="22245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3883CE-73E8-F022-257C-2A602F36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6347" y="4178178"/>
              <a:ext cx="1080832" cy="1080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513A66-7647-EAA1-C123-9B80F2BBC0C1}"/>
                </a:ext>
              </a:extLst>
            </p:cNvPr>
            <p:cNvSpPr txBox="1"/>
            <p:nvPr/>
          </p:nvSpPr>
          <p:spPr>
            <a:xfrm>
              <a:off x="4257886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Input Layer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07C4AA-63A9-7850-94FA-2C6AE755ACB7}"/>
                </a:ext>
              </a:extLst>
            </p:cNvPr>
            <p:cNvSpPr txBox="1"/>
            <p:nvPr/>
          </p:nvSpPr>
          <p:spPr>
            <a:xfrm>
              <a:off x="4323290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Feeds image into model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DEB58D-4F5C-E49D-88F0-2FFC5E945535}"/>
              </a:ext>
            </a:extLst>
          </p:cNvPr>
          <p:cNvGrpSpPr/>
          <p:nvPr/>
        </p:nvGrpSpPr>
        <p:grpSpPr>
          <a:xfrm>
            <a:off x="5793417" y="4178178"/>
            <a:ext cx="1703626" cy="2224594"/>
            <a:chOff x="5793417" y="4178178"/>
            <a:chExt cx="1703626" cy="2224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E35F01-29A1-DAC8-2A0E-64644F94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4813" y="4178178"/>
              <a:ext cx="1080832" cy="10808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35DB9-5B91-CECE-622F-B5BC46A07F09}"/>
                </a:ext>
              </a:extLst>
            </p:cNvPr>
            <p:cNvSpPr txBox="1"/>
            <p:nvPr/>
          </p:nvSpPr>
          <p:spPr>
            <a:xfrm>
              <a:off x="589635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Convolution Layer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F02DF0-CC12-750E-9D51-F84E7EB6AEE6}"/>
                </a:ext>
              </a:extLst>
            </p:cNvPr>
            <p:cNvSpPr txBox="1"/>
            <p:nvPr/>
          </p:nvSpPr>
          <p:spPr>
            <a:xfrm>
              <a:off x="5793417" y="5848774"/>
              <a:ext cx="1703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Extracts features from image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D43F9B-AB19-FD41-B2A1-BF9F05CE331A}"/>
              </a:ext>
            </a:extLst>
          </p:cNvPr>
          <p:cNvGrpSpPr/>
          <p:nvPr/>
        </p:nvGrpSpPr>
        <p:grpSpPr>
          <a:xfrm>
            <a:off x="9016888" y="4178178"/>
            <a:ext cx="1497754" cy="2218712"/>
            <a:chOff x="7518479" y="4178178"/>
            <a:chExt cx="1497754" cy="22187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CC99FD-7CDC-50DC-5EAF-167A8A53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6940" y="4178178"/>
              <a:ext cx="1080832" cy="10808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40540A-34F7-A24A-4C2D-E3CAE5BCBCB3}"/>
                </a:ext>
              </a:extLst>
            </p:cNvPr>
            <p:cNvSpPr txBox="1"/>
            <p:nvPr/>
          </p:nvSpPr>
          <p:spPr>
            <a:xfrm>
              <a:off x="7518479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Inner Layer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887EE9-268F-6DCC-6AA4-04488DAF13ED}"/>
                </a:ext>
              </a:extLst>
            </p:cNvPr>
            <p:cNvSpPr txBox="1"/>
            <p:nvPr/>
          </p:nvSpPr>
          <p:spPr>
            <a:xfrm>
              <a:off x="7545763" y="5842892"/>
              <a:ext cx="14431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Learn complex patterns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E1D8DF-FA24-4066-C58D-3B1F8383B784}"/>
              </a:ext>
            </a:extLst>
          </p:cNvPr>
          <p:cNvGrpSpPr/>
          <p:nvPr/>
        </p:nvGrpSpPr>
        <p:grpSpPr>
          <a:xfrm>
            <a:off x="7409468" y="4178178"/>
            <a:ext cx="1670002" cy="2228051"/>
            <a:chOff x="8771289" y="4178178"/>
            <a:chExt cx="1670002" cy="22280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94BEF5-F488-E64A-014E-8F8FF101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65873" y="4178178"/>
              <a:ext cx="1080832" cy="10808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972EA6-4D63-3D84-5EE9-A03649D7D34C}"/>
                </a:ext>
              </a:extLst>
            </p:cNvPr>
            <p:cNvSpPr txBox="1"/>
            <p:nvPr/>
          </p:nvSpPr>
          <p:spPr>
            <a:xfrm>
              <a:off x="885741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Pooling Layer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784B30-5404-C381-23F2-D4D64ACB007A}"/>
                </a:ext>
              </a:extLst>
            </p:cNvPr>
            <p:cNvSpPr txBox="1"/>
            <p:nvPr/>
          </p:nvSpPr>
          <p:spPr>
            <a:xfrm>
              <a:off x="8771289" y="5852231"/>
              <a:ext cx="1670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Down samples information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565404-EA65-A887-5331-F6A2D7AB52E7}"/>
              </a:ext>
            </a:extLst>
          </p:cNvPr>
          <p:cNvGrpSpPr/>
          <p:nvPr/>
        </p:nvGrpSpPr>
        <p:grpSpPr>
          <a:xfrm>
            <a:off x="10389478" y="4178178"/>
            <a:ext cx="1497754" cy="2224594"/>
            <a:chOff x="10389478" y="4178178"/>
            <a:chExt cx="1497754" cy="22245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8CCE43-0970-2EA5-2C1B-C8195DEE6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7939" y="4178178"/>
              <a:ext cx="1080832" cy="1080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610CAB-28B3-72E5-F62A-F476D6D90A16}"/>
                </a:ext>
              </a:extLst>
            </p:cNvPr>
            <p:cNvSpPr txBox="1"/>
            <p:nvPr/>
          </p:nvSpPr>
          <p:spPr>
            <a:xfrm>
              <a:off x="10389478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Outer Layer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EA7EA0-6382-3183-3B2D-005FF7101AE6}"/>
                </a:ext>
              </a:extLst>
            </p:cNvPr>
            <p:cNvSpPr txBox="1"/>
            <p:nvPr/>
          </p:nvSpPr>
          <p:spPr>
            <a:xfrm>
              <a:off x="10454882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Outputs final classification</a:t>
              </a:r>
            </a:p>
          </p:txBody>
        </p:sp>
      </p:grp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56E6624C-1A8D-8209-DC35-5DF51B35FA07}"/>
              </a:ext>
            </a:extLst>
          </p:cNvPr>
          <p:cNvCxnSpPr>
            <a:stCxn id="202" idx="2"/>
            <a:endCxn id="188" idx="0"/>
          </p:cNvCxnSpPr>
          <p:nvPr/>
        </p:nvCxnSpPr>
        <p:spPr>
          <a:xfrm rot="5400000">
            <a:off x="1551878" y="1750028"/>
            <a:ext cx="303152" cy="956832"/>
          </a:xfrm>
          <a:prstGeom prst="bentConnector3">
            <a:avLst>
              <a:gd name="adj1" fmla="val 305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4906228-7AC1-07D8-037D-03AC8CF9A7B9}"/>
              </a:ext>
            </a:extLst>
          </p:cNvPr>
          <p:cNvCxnSpPr>
            <a:stCxn id="188" idx="3"/>
            <a:endCxn id="204" idx="1"/>
          </p:cNvCxnSpPr>
          <p:nvPr/>
        </p:nvCxnSpPr>
        <p:spPr>
          <a:xfrm>
            <a:off x="1951207" y="2836592"/>
            <a:ext cx="37281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ED5C0629-2EBE-3DDC-9B86-5726F99F3A42}"/>
              </a:ext>
            </a:extLst>
          </p:cNvPr>
          <p:cNvCxnSpPr>
            <a:cxnSpLocks/>
            <a:stCxn id="189" idx="2"/>
          </p:cNvCxnSpPr>
          <p:nvPr/>
        </p:nvCxnSpPr>
        <p:spPr>
          <a:xfrm rot="5400000">
            <a:off x="2444680" y="3053260"/>
            <a:ext cx="370532" cy="850340"/>
          </a:xfrm>
          <a:prstGeom prst="bentConnector3">
            <a:avLst>
              <a:gd name="adj1" fmla="val 319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E06FCE-77B0-3E5C-57AA-23611A9187D6}"/>
              </a:ext>
            </a:extLst>
          </p:cNvPr>
          <p:cNvCxnSpPr>
            <a:stCxn id="201" idx="7"/>
            <a:endCxn id="194" idx="3"/>
          </p:cNvCxnSpPr>
          <p:nvPr/>
        </p:nvCxnSpPr>
        <p:spPr>
          <a:xfrm>
            <a:off x="1558028" y="4174395"/>
            <a:ext cx="286364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D6C688-0E37-FC88-9B79-880AB2BBDE4C}"/>
              </a:ext>
            </a:extLst>
          </p:cNvPr>
          <p:cNvCxnSpPr>
            <a:cxnSpLocks/>
            <a:stCxn id="200" idx="7"/>
            <a:endCxn id="193" idx="3"/>
          </p:cNvCxnSpPr>
          <p:nvPr/>
        </p:nvCxnSpPr>
        <p:spPr>
          <a:xfrm>
            <a:off x="2197989" y="4174395"/>
            <a:ext cx="286367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A45BF1-E5F3-4BFE-D420-284C901B380D}"/>
              </a:ext>
            </a:extLst>
          </p:cNvPr>
          <p:cNvCxnSpPr>
            <a:cxnSpLocks/>
            <a:stCxn id="199" idx="7"/>
            <a:endCxn id="192" idx="3"/>
          </p:cNvCxnSpPr>
          <p:nvPr/>
        </p:nvCxnSpPr>
        <p:spPr>
          <a:xfrm>
            <a:off x="2837954" y="4174394"/>
            <a:ext cx="286365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FE804F-7F4B-3DD6-4BFF-E7FED0CD124E}"/>
              </a:ext>
            </a:extLst>
          </p:cNvPr>
          <p:cNvCxnSpPr>
            <a:cxnSpLocks/>
            <a:stCxn id="198" idx="5"/>
            <a:endCxn id="193" idx="1"/>
          </p:cNvCxnSpPr>
          <p:nvPr/>
        </p:nvCxnSpPr>
        <p:spPr>
          <a:xfrm flipH="1">
            <a:off x="2836053" y="4174393"/>
            <a:ext cx="290166" cy="4304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14DB110-30C5-FB4B-8B31-D3DE80CB1E1C}"/>
              </a:ext>
            </a:extLst>
          </p:cNvPr>
          <p:cNvCxnSpPr>
            <a:cxnSpLocks/>
            <a:stCxn id="199" idx="5"/>
            <a:endCxn id="194" idx="1"/>
          </p:cNvCxnSpPr>
          <p:nvPr/>
        </p:nvCxnSpPr>
        <p:spPr>
          <a:xfrm flipH="1">
            <a:off x="2196089" y="4174394"/>
            <a:ext cx="290168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8E04CC-548D-3515-D273-AD5FABF5530F}"/>
              </a:ext>
            </a:extLst>
          </p:cNvPr>
          <p:cNvCxnSpPr>
            <a:cxnSpLocks/>
            <a:stCxn id="200" idx="5"/>
            <a:endCxn id="195" idx="1"/>
          </p:cNvCxnSpPr>
          <p:nvPr/>
        </p:nvCxnSpPr>
        <p:spPr>
          <a:xfrm flipH="1">
            <a:off x="1556127" y="4174395"/>
            <a:ext cx="290165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6A3549D-4191-977B-D0D5-4193547B69B4}"/>
              </a:ext>
            </a:extLst>
          </p:cNvPr>
          <p:cNvCxnSpPr>
            <a:cxnSpLocks/>
            <a:stCxn id="194" idx="6"/>
            <a:endCxn id="197" idx="2"/>
          </p:cNvCxnSpPr>
          <p:nvPr/>
        </p:nvCxnSpPr>
        <p:spPr>
          <a:xfrm>
            <a:off x="2020240" y="5029413"/>
            <a:ext cx="1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1F881AB-C4B7-DD89-E1D7-2256F7E18DCD}"/>
              </a:ext>
            </a:extLst>
          </p:cNvPr>
          <p:cNvCxnSpPr>
            <a:cxnSpLocks/>
            <a:stCxn id="195" idx="7"/>
            <a:endCxn id="197" idx="3"/>
          </p:cNvCxnSpPr>
          <p:nvPr/>
        </p:nvCxnSpPr>
        <p:spPr>
          <a:xfrm>
            <a:off x="1556127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5521D06-8E5E-A873-3E92-2F9B6E2E08F6}"/>
              </a:ext>
            </a:extLst>
          </p:cNvPr>
          <p:cNvCxnSpPr>
            <a:cxnSpLocks/>
            <a:stCxn id="193" idx="5"/>
            <a:endCxn id="197" idx="1"/>
          </p:cNvCxnSpPr>
          <p:nvPr/>
        </p:nvCxnSpPr>
        <p:spPr>
          <a:xfrm flipH="1">
            <a:off x="2196090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4F4B5C3-616B-B0F9-2EB5-C728C8882CE3}"/>
              </a:ext>
            </a:extLst>
          </p:cNvPr>
          <p:cNvCxnSpPr>
            <a:cxnSpLocks/>
            <a:stCxn id="194" idx="7"/>
            <a:endCxn id="196" idx="3"/>
          </p:cNvCxnSpPr>
          <p:nvPr/>
        </p:nvCxnSpPr>
        <p:spPr>
          <a:xfrm>
            <a:off x="2196089" y="4956574"/>
            <a:ext cx="288267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6144A8C-0A6D-45FB-E11C-0A6CC8929060}"/>
              </a:ext>
            </a:extLst>
          </p:cNvPr>
          <p:cNvCxnSpPr>
            <a:cxnSpLocks/>
            <a:stCxn id="193" idx="6"/>
            <a:endCxn id="196" idx="2"/>
          </p:cNvCxnSpPr>
          <p:nvPr/>
        </p:nvCxnSpPr>
        <p:spPr>
          <a:xfrm>
            <a:off x="2660204" y="5029413"/>
            <a:ext cx="0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8393220-0DCB-F2D6-FA27-38699AA0BF24}"/>
              </a:ext>
            </a:extLst>
          </p:cNvPr>
          <p:cNvCxnSpPr>
            <a:cxnSpLocks/>
            <a:stCxn id="192" idx="5"/>
            <a:endCxn id="196" idx="1"/>
          </p:cNvCxnSpPr>
          <p:nvPr/>
        </p:nvCxnSpPr>
        <p:spPr>
          <a:xfrm flipH="1">
            <a:off x="2836053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9472F18-C23F-60D2-49DD-6CDAFB0F0B33}"/>
              </a:ext>
            </a:extLst>
          </p:cNvPr>
          <p:cNvSpPr txBox="1"/>
          <p:nvPr/>
        </p:nvSpPr>
        <p:spPr>
          <a:xfrm>
            <a:off x="271149" y="4029324"/>
            <a:ext cx="903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Inner Layer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4E4EA7F-0508-17B9-BBD1-2795859AA6C5}"/>
              </a:ext>
            </a:extLst>
          </p:cNvPr>
          <p:cNvSpPr txBox="1"/>
          <p:nvPr/>
        </p:nvSpPr>
        <p:spPr>
          <a:xfrm>
            <a:off x="271149" y="5555932"/>
            <a:ext cx="1573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Outer Layer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FAF14D3-AD72-FC98-DDFC-FC8BB05E2AE9}"/>
              </a:ext>
            </a:extLst>
          </p:cNvPr>
          <p:cNvSpPr/>
          <p:nvPr/>
        </p:nvSpPr>
        <p:spPr>
          <a:xfrm>
            <a:off x="406784" y="2100960"/>
            <a:ext cx="3641074" cy="1323092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1A5B2E3-1CE0-06CE-191E-AF0C6800E588}"/>
              </a:ext>
            </a:extLst>
          </p:cNvPr>
          <p:cNvSpPr/>
          <p:nvPr/>
        </p:nvSpPr>
        <p:spPr>
          <a:xfrm>
            <a:off x="406784" y="3354874"/>
            <a:ext cx="3641074" cy="2780747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96" grpId="0" animBg="1"/>
      <p:bldP spid="192" grpId="0" animBg="1"/>
      <p:bldP spid="194" grpId="0" animBg="1"/>
      <p:bldP spid="199" grpId="0" animBg="1"/>
      <p:bldP spid="201" grpId="0" animBg="1"/>
      <p:bldP spid="202" grpId="0" animBg="1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31B21-C7EC-F71B-7B25-E956B7AA0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596FF81-A144-FD87-7774-B75B5B7E3DDD}"/>
              </a:ext>
            </a:extLst>
          </p:cNvPr>
          <p:cNvSpPr txBox="1"/>
          <p:nvPr/>
        </p:nvSpPr>
        <p:spPr>
          <a:xfrm>
            <a:off x="306994" y="-110040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Solutions: Xception</a:t>
            </a:r>
          </a:p>
          <a:p>
            <a:pPr algn="ctr" defTabSz="609630">
              <a:lnSpc>
                <a:spcPts val="9112"/>
              </a:lnSpc>
            </a:pPr>
            <a:endParaRPr lang="en-US" sz="44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632F9B4-C21C-490E-2AEE-53184102DD85}"/>
              </a:ext>
            </a:extLst>
          </p:cNvPr>
          <p:cNvSpPr/>
          <p:nvPr/>
        </p:nvSpPr>
        <p:spPr>
          <a:xfrm>
            <a:off x="4245206" y="1082695"/>
            <a:ext cx="7725323" cy="2786002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2397E-051C-314D-E33B-3E31AE64B490}"/>
              </a:ext>
            </a:extLst>
          </p:cNvPr>
          <p:cNvSpPr txBox="1"/>
          <p:nvPr/>
        </p:nvSpPr>
        <p:spPr>
          <a:xfrm>
            <a:off x="4602672" y="2583092"/>
            <a:ext cx="208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Similar to CNN but looks at image details more carefully.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B40C90-731C-644E-3621-A5082766A166}"/>
              </a:ext>
            </a:extLst>
          </p:cNvPr>
          <p:cNvSpPr txBox="1"/>
          <p:nvPr/>
        </p:nvSpPr>
        <p:spPr>
          <a:xfrm>
            <a:off x="6922667" y="2564861"/>
            <a:ext cx="222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Studies each feature separately, then combines features.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F137553-172D-25DD-6443-DB377EB83FED}"/>
              </a:ext>
            </a:extLst>
          </p:cNvPr>
          <p:cNvSpPr txBox="1"/>
          <p:nvPr/>
        </p:nvSpPr>
        <p:spPr>
          <a:xfrm>
            <a:off x="9520206" y="2599588"/>
            <a:ext cx="193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Faster and more accurate in classifying  images.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B42BC6B-A1A5-52D9-2A74-DAFD705EC487}"/>
              </a:ext>
            </a:extLst>
          </p:cNvPr>
          <p:cNvSpPr/>
          <p:nvPr/>
        </p:nvSpPr>
        <p:spPr>
          <a:xfrm>
            <a:off x="310208" y="1082694"/>
            <a:ext cx="3802325" cy="542361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B594F60C-6F28-E219-2108-9F2D16764C5A}"/>
              </a:ext>
            </a:extLst>
          </p:cNvPr>
          <p:cNvSpPr/>
          <p:nvPr/>
        </p:nvSpPr>
        <p:spPr>
          <a:xfrm rot="5400000">
            <a:off x="1561197" y="359756"/>
            <a:ext cx="569566" cy="2897558"/>
          </a:xfrm>
          <a:prstGeom prst="cube">
            <a:avLst>
              <a:gd name="adj" fmla="val 79674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6482C8-9922-9881-353F-A8F2F3D0861F}"/>
              </a:ext>
            </a:extLst>
          </p:cNvPr>
          <p:cNvCxnSpPr>
            <a:cxnSpLocks/>
          </p:cNvCxnSpPr>
          <p:nvPr/>
        </p:nvCxnSpPr>
        <p:spPr>
          <a:xfrm>
            <a:off x="1854196" y="1858865"/>
            <a:ext cx="0" cy="420494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be 40">
            <a:extLst>
              <a:ext uri="{FF2B5EF4-FFF2-40B4-BE49-F238E27FC236}">
                <a16:creationId xmlns:a16="http://schemas.microsoft.com/office/drawing/2014/main" id="{485271B1-8733-FF8B-83B7-1D92293BD973}"/>
              </a:ext>
            </a:extLst>
          </p:cNvPr>
          <p:cNvSpPr/>
          <p:nvPr/>
        </p:nvSpPr>
        <p:spPr>
          <a:xfrm rot="5400000">
            <a:off x="1648927" y="126369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0EB09731-11DE-6CD1-AA3A-026E5FFBEB32}"/>
              </a:ext>
            </a:extLst>
          </p:cNvPr>
          <p:cNvSpPr/>
          <p:nvPr/>
        </p:nvSpPr>
        <p:spPr>
          <a:xfrm rot="5400000">
            <a:off x="1648927" y="1682828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A4906FD7-6CC5-13A2-386B-7061A522AC32}"/>
              </a:ext>
            </a:extLst>
          </p:cNvPr>
          <p:cNvSpPr/>
          <p:nvPr/>
        </p:nvSpPr>
        <p:spPr>
          <a:xfrm rot="5400000">
            <a:off x="1648927" y="2101964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1A65D40A-4826-45E0-5CE6-AC2751205A66}"/>
              </a:ext>
            </a:extLst>
          </p:cNvPr>
          <p:cNvSpPr/>
          <p:nvPr/>
        </p:nvSpPr>
        <p:spPr>
          <a:xfrm rot="5400000">
            <a:off x="1648927" y="252110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34BDEA96-01C8-9B6A-D286-E48008282928}"/>
              </a:ext>
            </a:extLst>
          </p:cNvPr>
          <p:cNvSpPr/>
          <p:nvPr/>
        </p:nvSpPr>
        <p:spPr>
          <a:xfrm rot="5400000">
            <a:off x="1648927" y="2940238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EA99F931-261D-E5BF-D554-BC446E3EDB01}"/>
              </a:ext>
            </a:extLst>
          </p:cNvPr>
          <p:cNvSpPr/>
          <p:nvPr/>
        </p:nvSpPr>
        <p:spPr>
          <a:xfrm rot="5400000">
            <a:off x="1648927" y="3359374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0015CA22-D297-49F8-4AD5-B9DFA74ED01C}"/>
              </a:ext>
            </a:extLst>
          </p:cNvPr>
          <p:cNvSpPr/>
          <p:nvPr/>
        </p:nvSpPr>
        <p:spPr>
          <a:xfrm rot="5400000">
            <a:off x="1648927" y="377851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5B15CDC5-7AC2-8EE1-FC57-A43CE0C44D42}"/>
              </a:ext>
            </a:extLst>
          </p:cNvPr>
          <p:cNvSpPr/>
          <p:nvPr/>
        </p:nvSpPr>
        <p:spPr>
          <a:xfrm rot="5400000">
            <a:off x="1648927" y="4197649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A40B75E-C6E6-5E65-FDEB-ACD3B94C7891}"/>
              </a:ext>
            </a:extLst>
          </p:cNvPr>
          <p:cNvCxnSpPr>
            <a:cxnSpLocks/>
          </p:cNvCxnSpPr>
          <p:nvPr/>
        </p:nvCxnSpPr>
        <p:spPr>
          <a:xfrm>
            <a:off x="1854196" y="5219210"/>
            <a:ext cx="0" cy="42049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row: Curved Up 49">
            <a:extLst>
              <a:ext uri="{FF2B5EF4-FFF2-40B4-BE49-F238E27FC236}">
                <a16:creationId xmlns:a16="http://schemas.microsoft.com/office/drawing/2014/main" id="{CBB9B278-3811-3BC6-4549-CFD48765010D}"/>
              </a:ext>
            </a:extLst>
          </p:cNvPr>
          <p:cNvSpPr/>
          <p:nvPr/>
        </p:nvSpPr>
        <p:spPr>
          <a:xfrm rot="5400000">
            <a:off x="950578" y="3577884"/>
            <a:ext cx="394109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385C085E-021C-311E-44B4-CAB1BC297B58}"/>
              </a:ext>
            </a:extLst>
          </p:cNvPr>
          <p:cNvSpPr/>
          <p:nvPr/>
        </p:nvSpPr>
        <p:spPr>
          <a:xfrm rot="5400000">
            <a:off x="937383" y="4023080"/>
            <a:ext cx="420500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F6B07674-5EAD-E895-1E3E-11A3F592C440}"/>
              </a:ext>
            </a:extLst>
          </p:cNvPr>
          <p:cNvSpPr/>
          <p:nvPr/>
        </p:nvSpPr>
        <p:spPr>
          <a:xfrm rot="5400000">
            <a:off x="950579" y="3162384"/>
            <a:ext cx="394108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Arrow: Curved Up 52">
            <a:extLst>
              <a:ext uri="{FF2B5EF4-FFF2-40B4-BE49-F238E27FC236}">
                <a16:creationId xmlns:a16="http://schemas.microsoft.com/office/drawing/2014/main" id="{1596F55B-2DBB-64BC-B1A1-BBCA36007B34}"/>
              </a:ext>
            </a:extLst>
          </p:cNvPr>
          <p:cNvSpPr/>
          <p:nvPr/>
        </p:nvSpPr>
        <p:spPr>
          <a:xfrm rot="5400000">
            <a:off x="937382" y="2769434"/>
            <a:ext cx="420499" cy="1413126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Curved Up 53">
            <a:extLst>
              <a:ext uri="{FF2B5EF4-FFF2-40B4-BE49-F238E27FC236}">
                <a16:creationId xmlns:a16="http://schemas.microsoft.com/office/drawing/2014/main" id="{E0E0A8C3-701A-26B0-C286-4E4FB140CFBB}"/>
              </a:ext>
            </a:extLst>
          </p:cNvPr>
          <p:cNvSpPr/>
          <p:nvPr/>
        </p:nvSpPr>
        <p:spPr>
          <a:xfrm rot="5400000">
            <a:off x="937382" y="2341105"/>
            <a:ext cx="420499" cy="1413126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Curved Up 54">
            <a:extLst>
              <a:ext uri="{FF2B5EF4-FFF2-40B4-BE49-F238E27FC236}">
                <a16:creationId xmlns:a16="http://schemas.microsoft.com/office/drawing/2014/main" id="{0EF40F79-F2AE-66F7-710C-4BC51A97E706}"/>
              </a:ext>
            </a:extLst>
          </p:cNvPr>
          <p:cNvSpPr/>
          <p:nvPr/>
        </p:nvSpPr>
        <p:spPr>
          <a:xfrm rot="5400000">
            <a:off x="937384" y="1885072"/>
            <a:ext cx="420498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6B12E2E-96BA-567D-D895-8BB139E0AE42}"/>
              </a:ext>
            </a:extLst>
          </p:cNvPr>
          <p:cNvCxnSpPr>
            <a:cxnSpLocks/>
          </p:cNvCxnSpPr>
          <p:nvPr/>
        </p:nvCxnSpPr>
        <p:spPr>
          <a:xfrm>
            <a:off x="1854197" y="2280191"/>
            <a:ext cx="0" cy="208057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70EF38-29D9-D5D4-D075-AB4846FEC99F}"/>
              </a:ext>
            </a:extLst>
          </p:cNvPr>
          <p:cNvCxnSpPr>
            <a:cxnSpLocks/>
          </p:cNvCxnSpPr>
          <p:nvPr/>
        </p:nvCxnSpPr>
        <p:spPr>
          <a:xfrm>
            <a:off x="1854197" y="2738849"/>
            <a:ext cx="0" cy="168536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14EFAE-9774-E8B0-1A62-FA594F36C3CB}"/>
              </a:ext>
            </a:extLst>
          </p:cNvPr>
          <p:cNvCxnSpPr>
            <a:cxnSpLocks/>
          </p:cNvCxnSpPr>
          <p:nvPr/>
        </p:nvCxnSpPr>
        <p:spPr>
          <a:xfrm>
            <a:off x="1854196" y="3188055"/>
            <a:ext cx="0" cy="133828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ECD1FC-1C3F-B150-78CE-AE5B6514EE1A}"/>
              </a:ext>
            </a:extLst>
          </p:cNvPr>
          <p:cNvCxnSpPr>
            <a:cxnSpLocks/>
          </p:cNvCxnSpPr>
          <p:nvPr/>
        </p:nvCxnSpPr>
        <p:spPr>
          <a:xfrm>
            <a:off x="1854197" y="3578193"/>
            <a:ext cx="0" cy="16746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7D04CB9-41AE-E8FE-D01E-73B205F15237}"/>
              </a:ext>
            </a:extLst>
          </p:cNvPr>
          <p:cNvCxnSpPr>
            <a:cxnSpLocks/>
          </p:cNvCxnSpPr>
          <p:nvPr/>
        </p:nvCxnSpPr>
        <p:spPr>
          <a:xfrm>
            <a:off x="1854196" y="3993243"/>
            <a:ext cx="0" cy="171552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CC32C86-6017-4989-5EAE-D4233406AED0}"/>
              </a:ext>
            </a:extLst>
          </p:cNvPr>
          <p:cNvCxnSpPr>
            <a:cxnSpLocks/>
          </p:cNvCxnSpPr>
          <p:nvPr/>
        </p:nvCxnSpPr>
        <p:spPr>
          <a:xfrm>
            <a:off x="1854197" y="4407367"/>
            <a:ext cx="0" cy="15153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8904F6F-77C8-B919-9E13-2BA4F963EBA0}"/>
              </a:ext>
            </a:extLst>
          </p:cNvPr>
          <p:cNvCxnSpPr>
            <a:cxnSpLocks/>
          </p:cNvCxnSpPr>
          <p:nvPr/>
        </p:nvCxnSpPr>
        <p:spPr>
          <a:xfrm>
            <a:off x="1854197" y="4800931"/>
            <a:ext cx="0" cy="20213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6A4B31A-7E92-D148-C3AB-1338AAC87F95}"/>
              </a:ext>
            </a:extLst>
          </p:cNvPr>
          <p:cNvGrpSpPr/>
          <p:nvPr/>
        </p:nvGrpSpPr>
        <p:grpSpPr>
          <a:xfrm>
            <a:off x="1772177" y="2203991"/>
            <a:ext cx="148833" cy="141861"/>
            <a:chOff x="2236112" y="2620590"/>
            <a:chExt cx="148833" cy="14186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E178AB4-01D6-349F-2954-D762B94A4FC0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1E7AB4-D551-20E1-566B-E812DF3F5288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AB2670-5640-C04C-8B69-92E7F9282180}"/>
              </a:ext>
            </a:extLst>
          </p:cNvPr>
          <p:cNvGrpSpPr/>
          <p:nvPr/>
        </p:nvGrpSpPr>
        <p:grpSpPr>
          <a:xfrm>
            <a:off x="1772177" y="3055321"/>
            <a:ext cx="148833" cy="141861"/>
            <a:chOff x="2236112" y="2620590"/>
            <a:chExt cx="148833" cy="1418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B87F33-3EA4-DF71-3EEA-1EB722513131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253423-A948-2264-CE53-81BA538133F0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FE549-CD37-5D40-CA55-480E43095477}"/>
              </a:ext>
            </a:extLst>
          </p:cNvPr>
          <p:cNvGrpSpPr/>
          <p:nvPr/>
        </p:nvGrpSpPr>
        <p:grpSpPr>
          <a:xfrm>
            <a:off x="1772177" y="3464190"/>
            <a:ext cx="148833" cy="141861"/>
            <a:chOff x="2236112" y="2620590"/>
            <a:chExt cx="148833" cy="14186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69DCC9-E000-3660-ACBA-7FB51A799559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0E4C65-B824-F242-9192-321E7D30529F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D86D7B-D959-B5A0-2DF7-4D036C0E5BD3}"/>
              </a:ext>
            </a:extLst>
          </p:cNvPr>
          <p:cNvGrpSpPr/>
          <p:nvPr/>
        </p:nvGrpSpPr>
        <p:grpSpPr>
          <a:xfrm>
            <a:off x="1772177" y="3868696"/>
            <a:ext cx="148833" cy="141861"/>
            <a:chOff x="2236112" y="2620590"/>
            <a:chExt cx="148833" cy="14186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88400E8-EE78-A11B-26D1-58FE912370B4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EDDB89-DB2C-CD28-CCCA-84AAC4F6CAD9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921F24-9E3F-714E-B486-DCBC7F87EF1F}"/>
              </a:ext>
            </a:extLst>
          </p:cNvPr>
          <p:cNvGrpSpPr/>
          <p:nvPr/>
        </p:nvGrpSpPr>
        <p:grpSpPr>
          <a:xfrm>
            <a:off x="1772177" y="4290240"/>
            <a:ext cx="148833" cy="141861"/>
            <a:chOff x="2236112" y="2620590"/>
            <a:chExt cx="148833" cy="14186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82676B-FF85-DF97-EDFC-5B3D7D990B69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8CC204-6974-C315-F8AB-21BFB3754271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75378A-CD0A-9AE5-D042-0800F6BA356D}"/>
              </a:ext>
            </a:extLst>
          </p:cNvPr>
          <p:cNvGrpSpPr/>
          <p:nvPr/>
        </p:nvGrpSpPr>
        <p:grpSpPr>
          <a:xfrm>
            <a:off x="1772177" y="4704111"/>
            <a:ext cx="148833" cy="141861"/>
            <a:chOff x="2236112" y="2620590"/>
            <a:chExt cx="148833" cy="14186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53A295-4F93-7B6B-6911-BF83EC0CC3EC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260BFD-D267-018E-C885-072271DE1F1C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C83DB2F-9030-E0D4-F967-AD9ED6D48538}"/>
              </a:ext>
            </a:extLst>
          </p:cNvPr>
          <p:cNvSpPr/>
          <p:nvPr/>
        </p:nvSpPr>
        <p:spPr>
          <a:xfrm>
            <a:off x="4245206" y="4009643"/>
            <a:ext cx="7725323" cy="2499126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316B04F-76D1-36C7-E51A-841BD9CBA223}"/>
              </a:ext>
            </a:extLst>
          </p:cNvPr>
          <p:cNvGrpSpPr/>
          <p:nvPr/>
        </p:nvGrpSpPr>
        <p:grpSpPr>
          <a:xfrm>
            <a:off x="7747489" y="4119647"/>
            <a:ext cx="2365226" cy="2212037"/>
            <a:chOff x="7586494" y="4119647"/>
            <a:chExt cx="2365226" cy="221203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5198806-9473-0F98-EABC-95480E20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68491" y="4119647"/>
              <a:ext cx="1001232" cy="100123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91DE051-45E3-2175-FAD8-64B15849A9B9}"/>
                </a:ext>
              </a:extLst>
            </p:cNvPr>
            <p:cNvSpPr txBox="1"/>
            <p:nvPr/>
          </p:nvSpPr>
          <p:spPr>
            <a:xfrm>
              <a:off x="7586494" y="5166959"/>
              <a:ext cx="23652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Depth wise Separable Convolution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FB1A3AB-6795-4648-8EAC-956379E2CA69}"/>
                </a:ext>
              </a:extLst>
            </p:cNvPr>
            <p:cNvSpPr txBox="1"/>
            <p:nvPr/>
          </p:nvSpPr>
          <p:spPr>
            <a:xfrm>
              <a:off x="7784621" y="5777686"/>
              <a:ext cx="19689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Analyze each channel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129A707-1A6A-D1F2-487B-252E9AB7DBF3}"/>
              </a:ext>
            </a:extLst>
          </p:cNvPr>
          <p:cNvGrpSpPr/>
          <p:nvPr/>
        </p:nvGrpSpPr>
        <p:grpSpPr>
          <a:xfrm>
            <a:off x="9591780" y="4094798"/>
            <a:ext cx="2391308" cy="2236886"/>
            <a:chOff x="9591780" y="4094798"/>
            <a:chExt cx="2391308" cy="2236886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E1AE4C-9021-FAF7-C8E0-6E481295126D}"/>
                </a:ext>
              </a:extLst>
            </p:cNvPr>
            <p:cNvSpPr txBox="1"/>
            <p:nvPr/>
          </p:nvSpPr>
          <p:spPr>
            <a:xfrm>
              <a:off x="9591780" y="5777686"/>
              <a:ext cx="23913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Combines meaningful features from depth wise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7BBAA36-E891-DFF2-3E21-B4DE8980C57D}"/>
                </a:ext>
              </a:extLst>
            </p:cNvPr>
            <p:cNvSpPr txBox="1"/>
            <p:nvPr/>
          </p:nvSpPr>
          <p:spPr>
            <a:xfrm>
              <a:off x="9753593" y="5166959"/>
              <a:ext cx="2067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Pointwise Convolutional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C438F766-DCFD-9A72-8DE0-D7CD1962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61969" y="4094798"/>
              <a:ext cx="1050931" cy="1050931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8E271F6F-65FE-B413-2CFF-3ADDD1A2879E}"/>
              </a:ext>
            </a:extLst>
          </p:cNvPr>
          <p:cNvSpPr txBox="1"/>
          <p:nvPr/>
        </p:nvSpPr>
        <p:spPr>
          <a:xfrm>
            <a:off x="2790585" y="4945105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Exit Flow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8C3CBD0-99F9-CEDB-009C-8917C96E0199}"/>
              </a:ext>
            </a:extLst>
          </p:cNvPr>
          <p:cNvSpPr txBox="1"/>
          <p:nvPr/>
        </p:nvSpPr>
        <p:spPr>
          <a:xfrm>
            <a:off x="2790585" y="3922268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Middle Flow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83A9659-76B0-20F4-A720-DA91AA5A81A0}"/>
              </a:ext>
            </a:extLst>
          </p:cNvPr>
          <p:cNvSpPr txBox="1"/>
          <p:nvPr/>
        </p:nvSpPr>
        <p:spPr>
          <a:xfrm>
            <a:off x="2790585" y="2597178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Entry Flow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75200B-C2B5-0011-F855-67E045CA3862}"/>
              </a:ext>
            </a:extLst>
          </p:cNvPr>
          <p:cNvSpPr txBox="1"/>
          <p:nvPr/>
        </p:nvSpPr>
        <p:spPr>
          <a:xfrm>
            <a:off x="2837481" y="1341960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Input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4E33C21-44C0-A20E-EA32-6A5F3F55A2AA}"/>
              </a:ext>
            </a:extLst>
          </p:cNvPr>
          <p:cNvSpPr txBox="1"/>
          <p:nvPr/>
        </p:nvSpPr>
        <p:spPr>
          <a:xfrm>
            <a:off x="1065314" y="5751636"/>
            <a:ext cx="169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Classification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899329E5-54CD-429C-15D8-AB46D0D88C24}"/>
              </a:ext>
            </a:extLst>
          </p:cNvPr>
          <p:cNvGrpSpPr/>
          <p:nvPr/>
        </p:nvGrpSpPr>
        <p:grpSpPr>
          <a:xfrm>
            <a:off x="4296115" y="4135780"/>
            <a:ext cx="1968972" cy="2195904"/>
            <a:chOff x="4048529" y="4135780"/>
            <a:chExt cx="1968972" cy="2195904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074D0A0-8F48-9FAA-BD02-EA32CF55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8532" y="4135780"/>
              <a:ext cx="968966" cy="968966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D0C13775-1B44-CDC2-B057-78328AA49052}"/>
                </a:ext>
              </a:extLst>
            </p:cNvPr>
            <p:cNvSpPr txBox="1"/>
            <p:nvPr/>
          </p:nvSpPr>
          <p:spPr>
            <a:xfrm>
              <a:off x="4048529" y="5290069"/>
              <a:ext cx="1968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Entry Flow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DE24591-070C-597C-B760-CA9956EDE6BD}"/>
                </a:ext>
              </a:extLst>
            </p:cNvPr>
            <p:cNvSpPr txBox="1"/>
            <p:nvPr/>
          </p:nvSpPr>
          <p:spPr>
            <a:xfrm>
              <a:off x="4048529" y="5777686"/>
              <a:ext cx="19689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Extracts basic image features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5DE1250-601F-643C-A7BB-5136BD134307}"/>
              </a:ext>
            </a:extLst>
          </p:cNvPr>
          <p:cNvGrpSpPr/>
          <p:nvPr/>
        </p:nvGrpSpPr>
        <p:grpSpPr>
          <a:xfrm>
            <a:off x="6030697" y="4064025"/>
            <a:ext cx="1968972" cy="2383075"/>
            <a:chOff x="6053815" y="4064025"/>
            <a:chExt cx="1968972" cy="2383075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9081484-674B-226A-20BF-5756B27AE420}"/>
                </a:ext>
              </a:extLst>
            </p:cNvPr>
            <p:cNvSpPr txBox="1"/>
            <p:nvPr/>
          </p:nvSpPr>
          <p:spPr>
            <a:xfrm>
              <a:off x="6053815" y="5290069"/>
              <a:ext cx="1968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Middle Flow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EE88AD6-9339-03D9-7CA9-A856C5B06A0C}"/>
                </a:ext>
              </a:extLst>
            </p:cNvPr>
            <p:cNvSpPr txBox="1"/>
            <p:nvPr/>
          </p:nvSpPr>
          <p:spPr>
            <a:xfrm>
              <a:off x="6176431" y="5662270"/>
              <a:ext cx="184635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Outfit" pitchFamily="2" charset="0"/>
                </a:rPr>
                <a:t>Learns complicated patterns extracted from entry flow</a:t>
              </a:r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16772116-C9E4-BE34-CF4B-57CEAB906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2063" y="4064025"/>
              <a:ext cx="1112477" cy="1112477"/>
            </a:xfrm>
            <a:prstGeom prst="rect">
              <a:avLst/>
            </a:prstGeom>
          </p:spPr>
        </p:pic>
      </p:grpSp>
      <p:pic>
        <p:nvPicPr>
          <p:cNvPr id="205" name="Picture 204">
            <a:extLst>
              <a:ext uri="{FF2B5EF4-FFF2-40B4-BE49-F238E27FC236}">
                <a16:creationId xmlns:a16="http://schemas.microsoft.com/office/drawing/2014/main" id="{DD377CCB-E644-7A24-1025-B3CE19461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893" y="1426609"/>
            <a:ext cx="1007420" cy="100742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5A0F246B-D861-7A84-352D-13935A84EA7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018" y="1358427"/>
            <a:ext cx="1111660" cy="111166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C2BCB441-DA14-2756-485D-8F9C350E4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9664" y="1423839"/>
            <a:ext cx="1111660" cy="11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120" grpId="0"/>
      <p:bldP spid="121" grpId="0"/>
      <p:bldP spid="122" grpId="0"/>
      <p:bldP spid="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908CC-F4A5-38B1-071E-DD1C31B4D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4145FF9E-9932-FAD9-FC4C-C65BDF1E1CBC}"/>
              </a:ext>
            </a:extLst>
          </p:cNvPr>
          <p:cNvSpPr txBox="1"/>
          <p:nvPr/>
        </p:nvSpPr>
        <p:spPr>
          <a:xfrm>
            <a:off x="0" y="205530"/>
            <a:ext cx="1219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593522C6-B45E-74FB-DBF9-8155C0B9F47F}"/>
              </a:ext>
            </a:extLst>
          </p:cNvPr>
          <p:cNvGrpSpPr/>
          <p:nvPr/>
        </p:nvGrpSpPr>
        <p:grpSpPr>
          <a:xfrm>
            <a:off x="292155" y="1575486"/>
            <a:ext cx="2680938" cy="4923698"/>
            <a:chOff x="292155" y="1575486"/>
            <a:chExt cx="2680938" cy="49236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7646798-35BB-D1BE-6977-164FC78678A9}"/>
                </a:ext>
              </a:extLst>
            </p:cNvPr>
            <p:cNvSpPr/>
            <p:nvPr/>
          </p:nvSpPr>
          <p:spPr>
            <a:xfrm>
              <a:off x="324320" y="1575486"/>
              <a:ext cx="2648773" cy="492369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96A182CA-D0B7-3551-F229-871C2508AA03}"/>
                </a:ext>
              </a:extLst>
            </p:cNvPr>
            <p:cNvGrpSpPr/>
            <p:nvPr/>
          </p:nvGrpSpPr>
          <p:grpSpPr>
            <a:xfrm>
              <a:off x="292155" y="2167014"/>
              <a:ext cx="2562712" cy="3468312"/>
              <a:chOff x="297111" y="1210946"/>
              <a:chExt cx="2448658" cy="3313953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48647C-3FB8-D642-6D05-6F34A393F092}"/>
                  </a:ext>
                </a:extLst>
              </p:cNvPr>
              <p:cNvSpPr txBox="1"/>
              <p:nvPr/>
            </p:nvSpPr>
            <p:spPr>
              <a:xfrm>
                <a:off x="1212384" y="1234023"/>
                <a:ext cx="801584" cy="44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Input Layer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7DBC3DD6-8F9C-2084-1EE2-054FF56A592F}"/>
                  </a:ext>
                </a:extLst>
              </p:cNvPr>
              <p:cNvSpPr/>
              <p:nvPr/>
            </p:nvSpPr>
            <p:spPr>
              <a:xfrm>
                <a:off x="455745" y="1986437"/>
                <a:ext cx="1011727" cy="636114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572F18A5-679D-57E9-D16F-E9EE14796C93}"/>
                  </a:ext>
                </a:extLst>
              </p:cNvPr>
              <p:cNvSpPr/>
              <p:nvPr/>
            </p:nvSpPr>
            <p:spPr>
              <a:xfrm>
                <a:off x="1727184" y="1986437"/>
                <a:ext cx="1018584" cy="636114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9A8FF56-86D4-0792-2A64-E29254784654}"/>
                  </a:ext>
                </a:extLst>
              </p:cNvPr>
              <p:cNvSpPr/>
              <p:nvPr/>
            </p:nvSpPr>
            <p:spPr>
              <a:xfrm rot="5400000">
                <a:off x="1788133" y="4178418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BA08558-5B60-3C9A-DD62-E8431D407C03}"/>
                  </a:ext>
                </a:extLst>
              </p:cNvPr>
              <p:cNvSpPr/>
              <p:nvPr/>
            </p:nvSpPr>
            <p:spPr>
              <a:xfrm rot="5400000">
                <a:off x="1342322" y="4178418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8334D2E-844D-EF3A-F2CD-AE463FBB6D01}"/>
                  </a:ext>
                </a:extLst>
              </p:cNvPr>
              <p:cNvSpPr/>
              <p:nvPr/>
            </p:nvSpPr>
            <p:spPr>
              <a:xfrm rot="5400000">
                <a:off x="2233943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2F59015-3DE1-EB9D-31EA-D21B08B785F7}"/>
                  </a:ext>
                </a:extLst>
              </p:cNvPr>
              <p:cNvSpPr/>
              <p:nvPr/>
            </p:nvSpPr>
            <p:spPr>
              <a:xfrm rot="5400000">
                <a:off x="1788133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6FDB8021-95E4-CEE4-123B-9F431ADDB428}"/>
                  </a:ext>
                </a:extLst>
              </p:cNvPr>
              <p:cNvSpPr/>
              <p:nvPr/>
            </p:nvSpPr>
            <p:spPr>
              <a:xfrm rot="5400000">
                <a:off x="1342321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F9292592-A3C5-9ABE-7645-2D9CF5674DEC}"/>
                  </a:ext>
                </a:extLst>
              </p:cNvPr>
              <p:cNvSpPr/>
              <p:nvPr/>
            </p:nvSpPr>
            <p:spPr>
              <a:xfrm rot="5400000">
                <a:off x="896511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09347AA-E5E8-42F0-8B37-0BB8ACB6DFCA}"/>
                  </a:ext>
                </a:extLst>
              </p:cNvPr>
              <p:cNvSpPr/>
              <p:nvPr/>
            </p:nvSpPr>
            <p:spPr>
              <a:xfrm rot="5400000">
                <a:off x="2235267" y="2940692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3789156-0FC9-7275-8104-C4CFAEDC5353}"/>
                  </a:ext>
                </a:extLst>
              </p:cNvPr>
              <p:cNvSpPr/>
              <p:nvPr/>
            </p:nvSpPr>
            <p:spPr>
              <a:xfrm rot="5400000">
                <a:off x="1789457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59B48FC8-3279-0582-83EE-9527577A1878}"/>
                  </a:ext>
                </a:extLst>
              </p:cNvPr>
              <p:cNvSpPr/>
              <p:nvPr/>
            </p:nvSpPr>
            <p:spPr>
              <a:xfrm rot="5400000">
                <a:off x="1343645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C6B07E9A-0941-33AE-7DCA-47C1F1F401BF}"/>
                  </a:ext>
                </a:extLst>
              </p:cNvPr>
              <p:cNvSpPr/>
              <p:nvPr/>
            </p:nvSpPr>
            <p:spPr>
              <a:xfrm rot="5400000">
                <a:off x="897836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2" name="Rectangle: Rounded Corners 261">
                <a:extLst>
                  <a:ext uri="{FF2B5EF4-FFF2-40B4-BE49-F238E27FC236}">
                    <a16:creationId xmlns:a16="http://schemas.microsoft.com/office/drawing/2014/main" id="{933779E9-0739-AB44-34E1-237887FE51D5}"/>
                  </a:ext>
                </a:extLst>
              </p:cNvPr>
              <p:cNvSpPr/>
              <p:nvPr/>
            </p:nvSpPr>
            <p:spPr>
              <a:xfrm>
                <a:off x="1233335" y="1210946"/>
                <a:ext cx="789643" cy="564309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0B72BE3C-1183-452D-9862-588A1FB032FF}"/>
                  </a:ext>
                </a:extLst>
              </p:cNvPr>
              <p:cNvSpPr txBox="1"/>
              <p:nvPr/>
            </p:nvSpPr>
            <p:spPr>
              <a:xfrm>
                <a:off x="455745" y="2079371"/>
                <a:ext cx="1011726" cy="441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Convolution Layer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582222FE-05C7-0165-70D5-6FB7F93DE0B0}"/>
                  </a:ext>
                </a:extLst>
              </p:cNvPr>
              <p:cNvSpPr txBox="1"/>
              <p:nvPr/>
            </p:nvSpPr>
            <p:spPr>
              <a:xfrm>
                <a:off x="1727183" y="2079371"/>
                <a:ext cx="1018586" cy="441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Pooling Layer</a:t>
                </a:r>
              </a:p>
            </p:txBody>
          </p:sp>
          <p:cxnSp>
            <p:nvCxnSpPr>
              <p:cNvPr id="265" name="Connector: Elbow 264">
                <a:extLst>
                  <a:ext uri="{FF2B5EF4-FFF2-40B4-BE49-F238E27FC236}">
                    <a16:creationId xmlns:a16="http://schemas.microsoft.com/office/drawing/2014/main" id="{88B97FC7-820C-301F-46AD-470DED2DBE6D}"/>
                  </a:ext>
                </a:extLst>
              </p:cNvPr>
              <p:cNvCxnSpPr>
                <a:stCxn id="262" idx="2"/>
                <a:endCxn id="57" idx="0"/>
              </p:cNvCxnSpPr>
              <p:nvPr/>
            </p:nvCxnSpPr>
            <p:spPr>
              <a:xfrm rot="5400000">
                <a:off x="1189291" y="1547572"/>
                <a:ext cx="211182" cy="666548"/>
              </a:xfrm>
              <a:prstGeom prst="bentConnector3">
                <a:avLst>
                  <a:gd name="adj1" fmla="val 2237"/>
                </a:avLst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>
                <a:extLst>
                  <a:ext uri="{FF2B5EF4-FFF2-40B4-BE49-F238E27FC236}">
                    <a16:creationId xmlns:a16="http://schemas.microsoft.com/office/drawing/2014/main" id="{D0E52451-F27A-B324-4553-C3FDBF51FF76}"/>
                  </a:ext>
                </a:extLst>
              </p:cNvPr>
              <p:cNvCxnSpPr>
                <a:cxnSpLocks/>
                <a:stCxn id="57" idx="3"/>
                <a:endCxn id="58" idx="1"/>
              </p:cNvCxnSpPr>
              <p:nvPr/>
            </p:nvCxnSpPr>
            <p:spPr>
              <a:xfrm>
                <a:off x="1467471" y="2304494"/>
                <a:ext cx="259713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or: Elbow 266">
                <a:extLst>
                  <a:ext uri="{FF2B5EF4-FFF2-40B4-BE49-F238E27FC236}">
                    <a16:creationId xmlns:a16="http://schemas.microsoft.com/office/drawing/2014/main" id="{4DDEA8F9-8ACC-5B00-54E3-8B7191C7453A}"/>
                  </a:ext>
                </a:extLst>
              </p:cNvPr>
              <p:cNvCxnSpPr>
                <a:cxnSpLocks/>
                <a:stCxn id="58" idx="2"/>
              </p:cNvCxnSpPr>
              <p:nvPr/>
            </p:nvCxnSpPr>
            <p:spPr>
              <a:xfrm rot="5400000">
                <a:off x="1811235" y="2455429"/>
                <a:ext cx="258120" cy="592363"/>
              </a:xfrm>
              <a:prstGeom prst="bentConnector3">
                <a:avLst>
                  <a:gd name="adj1" fmla="val 7813"/>
                </a:avLst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87BA685C-79DD-09D7-568E-C3C861B1AB17}"/>
                  </a:ext>
                </a:extLst>
              </p:cNvPr>
              <p:cNvCxnSpPr>
                <a:stCxn id="261" idx="7"/>
                <a:endCxn id="256" idx="3"/>
              </p:cNvCxnSpPr>
              <p:nvPr/>
            </p:nvCxnSpPr>
            <p:spPr>
              <a:xfrm>
                <a:off x="1193576" y="3236433"/>
                <a:ext cx="199487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5C968D61-7A95-CDB9-0346-DA08F2F743CE}"/>
                  </a:ext>
                </a:extLst>
              </p:cNvPr>
              <p:cNvCxnSpPr>
                <a:cxnSpLocks/>
                <a:stCxn id="260" idx="7"/>
                <a:endCxn id="63" idx="3"/>
              </p:cNvCxnSpPr>
              <p:nvPr/>
            </p:nvCxnSpPr>
            <p:spPr>
              <a:xfrm>
                <a:off x="1639385" y="3236433"/>
                <a:ext cx="199489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5213C448-DDA1-62B9-3AD5-1102C55BA832}"/>
                  </a:ext>
                </a:extLst>
              </p:cNvPr>
              <p:cNvCxnSpPr>
                <a:cxnSpLocks/>
                <a:stCxn id="259" idx="7"/>
                <a:endCxn id="62" idx="3"/>
              </p:cNvCxnSpPr>
              <p:nvPr/>
            </p:nvCxnSpPr>
            <p:spPr>
              <a:xfrm>
                <a:off x="2085197" y="3236432"/>
                <a:ext cx="199487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id="{5F2E3AE5-32BF-E24C-5EA2-EC1E6E93C243}"/>
                  </a:ext>
                </a:extLst>
              </p:cNvPr>
              <p:cNvCxnSpPr>
                <a:cxnSpLocks/>
                <a:stCxn id="258" idx="5"/>
                <a:endCxn id="63" idx="1"/>
              </p:cNvCxnSpPr>
              <p:nvPr/>
            </p:nvCxnSpPr>
            <p:spPr>
              <a:xfrm flipH="1">
                <a:off x="2083872" y="3236432"/>
                <a:ext cx="202135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737B1B74-B9C9-5FDA-6BBA-5657C848B857}"/>
                  </a:ext>
                </a:extLst>
              </p:cNvPr>
              <p:cNvCxnSpPr>
                <a:cxnSpLocks/>
                <a:stCxn id="259" idx="5"/>
                <a:endCxn id="256" idx="1"/>
              </p:cNvCxnSpPr>
              <p:nvPr/>
            </p:nvCxnSpPr>
            <p:spPr>
              <a:xfrm flipH="1">
                <a:off x="1638061" y="3236432"/>
                <a:ext cx="202137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>
                <a:extLst>
                  <a:ext uri="{FF2B5EF4-FFF2-40B4-BE49-F238E27FC236}">
                    <a16:creationId xmlns:a16="http://schemas.microsoft.com/office/drawing/2014/main" id="{DD7C67C0-3340-6E82-9ED4-7717B111219A}"/>
                  </a:ext>
                </a:extLst>
              </p:cNvPr>
              <p:cNvCxnSpPr>
                <a:cxnSpLocks/>
                <a:stCxn id="260" idx="5"/>
                <a:endCxn id="257" idx="1"/>
              </p:cNvCxnSpPr>
              <p:nvPr/>
            </p:nvCxnSpPr>
            <p:spPr>
              <a:xfrm flipH="1">
                <a:off x="1192251" y="3236433"/>
                <a:ext cx="202135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4BD51CAA-946D-D3C2-0785-41C6FA3BA320}"/>
                  </a:ext>
                </a:extLst>
              </p:cNvPr>
              <p:cNvCxnSpPr>
                <a:cxnSpLocks/>
                <a:stCxn id="256" idx="6"/>
                <a:endCxn id="61" idx="2"/>
              </p:cNvCxnSpPr>
              <p:nvPr/>
            </p:nvCxnSpPr>
            <p:spPr>
              <a:xfrm>
                <a:off x="1515561" y="3832055"/>
                <a:ext cx="1" cy="34636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:a16="http://schemas.microsoft.com/office/drawing/2014/main" id="{E69483AE-2CDC-3E9C-9E3E-245C18253C15}"/>
                  </a:ext>
                </a:extLst>
              </p:cNvPr>
              <p:cNvCxnSpPr>
                <a:cxnSpLocks/>
                <a:stCxn id="257" idx="7"/>
                <a:endCxn id="61" idx="3"/>
              </p:cNvCxnSpPr>
              <p:nvPr/>
            </p:nvCxnSpPr>
            <p:spPr>
              <a:xfrm>
                <a:off x="1192251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204B8D93-40F4-7A43-57E4-E35A4BBF0B90}"/>
                  </a:ext>
                </a:extLst>
              </p:cNvPr>
              <p:cNvCxnSpPr>
                <a:cxnSpLocks/>
                <a:stCxn id="63" idx="5"/>
                <a:endCxn id="61" idx="1"/>
              </p:cNvCxnSpPr>
              <p:nvPr/>
            </p:nvCxnSpPr>
            <p:spPr>
              <a:xfrm flipH="1">
                <a:off x="1638062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ED6D462C-3795-10CE-DD63-DA25470888BA}"/>
                  </a:ext>
                </a:extLst>
              </p:cNvPr>
              <p:cNvCxnSpPr>
                <a:cxnSpLocks/>
                <a:stCxn id="256" idx="7"/>
                <a:endCxn id="60" idx="3"/>
              </p:cNvCxnSpPr>
              <p:nvPr/>
            </p:nvCxnSpPr>
            <p:spPr>
              <a:xfrm>
                <a:off x="1638061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E70E4582-E67E-A939-4D41-1D63C4ED08DE}"/>
                  </a:ext>
                </a:extLst>
              </p:cNvPr>
              <p:cNvCxnSpPr>
                <a:cxnSpLocks/>
                <a:stCxn id="63" idx="6"/>
                <a:endCxn id="60" idx="2"/>
              </p:cNvCxnSpPr>
              <p:nvPr/>
            </p:nvCxnSpPr>
            <p:spPr>
              <a:xfrm>
                <a:off x="1961373" y="3832055"/>
                <a:ext cx="0" cy="34636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C72B4324-D9C4-6E5C-9B32-854542381A37}"/>
                  </a:ext>
                </a:extLst>
              </p:cNvPr>
              <p:cNvCxnSpPr>
                <a:cxnSpLocks/>
                <a:stCxn id="62" idx="5"/>
                <a:endCxn id="60" idx="1"/>
              </p:cNvCxnSpPr>
              <p:nvPr/>
            </p:nvCxnSpPr>
            <p:spPr>
              <a:xfrm flipH="1">
                <a:off x="2083872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7554F116-4C8E-5042-AA6C-F9A8F0061BE5}"/>
                  </a:ext>
                </a:extLst>
              </p:cNvPr>
              <p:cNvSpPr txBox="1"/>
              <p:nvPr/>
            </p:nvSpPr>
            <p:spPr>
              <a:xfrm>
                <a:off x="297111" y="3135375"/>
                <a:ext cx="629060" cy="444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Outfit" pitchFamily="2" charset="0"/>
                  </a:rPr>
                  <a:t>Inner Layer</a:t>
                </a: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2F8439F9-9080-5247-A4C4-DEEE345D58BA}"/>
                  </a:ext>
                </a:extLst>
              </p:cNvPr>
              <p:cNvSpPr txBox="1"/>
              <p:nvPr/>
            </p:nvSpPr>
            <p:spPr>
              <a:xfrm>
                <a:off x="297111" y="4198838"/>
                <a:ext cx="1095951" cy="273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Outfit" pitchFamily="2" charset="0"/>
                  </a:rPr>
                  <a:t>Outer Layer</a:t>
                </a:r>
              </a:p>
            </p:txBody>
          </p:sp>
        </p:grpSp>
      </p:grp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39921FA9-1A1F-AB50-613A-16EE08DD509C}"/>
              </a:ext>
            </a:extLst>
          </p:cNvPr>
          <p:cNvSpPr/>
          <p:nvPr/>
        </p:nvSpPr>
        <p:spPr>
          <a:xfrm>
            <a:off x="3158666" y="1575486"/>
            <a:ext cx="8811863" cy="492369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1D27796A-70B4-5833-2057-C722E4A3EC39}"/>
              </a:ext>
            </a:extLst>
          </p:cNvPr>
          <p:cNvGrpSpPr/>
          <p:nvPr/>
        </p:nvGrpSpPr>
        <p:grpSpPr>
          <a:xfrm>
            <a:off x="3393024" y="1668420"/>
            <a:ext cx="7407838" cy="1446563"/>
            <a:chOff x="3393024" y="1668420"/>
            <a:chExt cx="7407838" cy="1446563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E2DE461D-13B2-44F6-D67A-28358DDEFEAB}"/>
                </a:ext>
              </a:extLst>
            </p:cNvPr>
            <p:cNvSpPr txBox="1"/>
            <p:nvPr/>
          </p:nvSpPr>
          <p:spPr>
            <a:xfrm>
              <a:off x="3393024" y="1668420"/>
              <a:ext cx="7071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Extract hierarchical features in convolutional layer: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632E1ADD-8955-1B02-2A6F-2AE02D3EC72B}"/>
                </a:ext>
              </a:extLst>
            </p:cNvPr>
            <p:cNvSpPr txBox="1"/>
            <p:nvPr/>
          </p:nvSpPr>
          <p:spPr>
            <a:xfrm>
              <a:off x="4404774" y="2011589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Lower Layers: edges, lines, colors</a:t>
              </a: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C7C64C53-5ABD-4B8B-9722-CE6A76870809}"/>
                </a:ext>
              </a:extLst>
            </p:cNvPr>
            <p:cNvSpPr txBox="1"/>
            <p:nvPr/>
          </p:nvSpPr>
          <p:spPr>
            <a:xfrm>
              <a:off x="4404774" y="2374631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Middle Layers: patterns, shapes, textures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3CEFE4B4-CE75-1320-8124-A1A847853034}"/>
                </a:ext>
              </a:extLst>
            </p:cNvPr>
            <p:cNvSpPr txBox="1"/>
            <p:nvPr/>
          </p:nvSpPr>
          <p:spPr>
            <a:xfrm>
              <a:off x="4404774" y="2714873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Higher Layers: faces objects signs of manipulation</a:t>
              </a: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6DBFFA11-BCA6-E2BF-3A8A-134066A34C91}"/>
              </a:ext>
            </a:extLst>
          </p:cNvPr>
          <p:cNvGrpSpPr/>
          <p:nvPr/>
        </p:nvGrpSpPr>
        <p:grpSpPr>
          <a:xfrm>
            <a:off x="3338239" y="3074423"/>
            <a:ext cx="8409261" cy="3277410"/>
            <a:chOff x="3338239" y="3074423"/>
            <a:chExt cx="8409261" cy="3277410"/>
          </a:xfrm>
        </p:grpSpPr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8A829B4B-4167-AF53-3201-F2B4ECA10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4" t="9816" r="53129" b="51637"/>
            <a:stretch>
              <a:fillRect/>
            </a:stretch>
          </p:blipFill>
          <p:spPr>
            <a:xfrm>
              <a:off x="3338239" y="3431244"/>
              <a:ext cx="4145948" cy="1071742"/>
            </a:xfrm>
            <a:prstGeom prst="rect">
              <a:avLst/>
            </a:prstGeom>
          </p:spPr>
        </p:pic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0E81EA9D-5EDE-1EE5-A0BB-32B7589C65C2}"/>
                </a:ext>
              </a:extLst>
            </p:cNvPr>
            <p:cNvSpPr txBox="1"/>
            <p:nvPr/>
          </p:nvSpPr>
          <p:spPr>
            <a:xfrm>
              <a:off x="4413250" y="5951723"/>
              <a:ext cx="7334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Prewitt filter: A manual example of lower Convolutional layers</a:t>
              </a: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BB9FA358-8816-21BB-94F8-8A9D0B95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4" t="54843" r="53129" b="6610"/>
            <a:stretch>
              <a:fillRect/>
            </a:stretch>
          </p:blipFill>
          <p:spPr>
            <a:xfrm>
              <a:off x="3338239" y="4582061"/>
              <a:ext cx="4145948" cy="1071742"/>
            </a:xfrm>
            <a:prstGeom prst="rect">
              <a:avLst/>
            </a:prstGeom>
          </p:spPr>
        </p:pic>
        <p:pic>
          <p:nvPicPr>
            <p:cNvPr id="2061" name="Picture 2060">
              <a:extLst>
                <a:ext uri="{FF2B5EF4-FFF2-40B4-BE49-F238E27FC236}">
                  <a16:creationId xmlns:a16="http://schemas.microsoft.com/office/drawing/2014/main" id="{DE20D222-1A75-C459-0EC4-ABF91FFF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225" t="9816" r="1658" b="51637"/>
            <a:stretch>
              <a:fillRect/>
            </a:stretch>
          </p:blipFill>
          <p:spPr>
            <a:xfrm>
              <a:off x="7576973" y="3451300"/>
              <a:ext cx="4145948" cy="1071742"/>
            </a:xfrm>
            <a:prstGeom prst="rect">
              <a:avLst/>
            </a:prstGeom>
          </p:spPr>
        </p:pic>
        <p:pic>
          <p:nvPicPr>
            <p:cNvPr id="2062" name="Picture 2061">
              <a:extLst>
                <a:ext uri="{FF2B5EF4-FFF2-40B4-BE49-F238E27FC236}">
                  <a16:creationId xmlns:a16="http://schemas.microsoft.com/office/drawing/2014/main" id="{177B756F-9EFC-5C6E-2D0F-5C8ED6172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225" t="55385" r="1658" b="6068"/>
            <a:stretch>
              <a:fillRect/>
            </a:stretch>
          </p:blipFill>
          <p:spPr>
            <a:xfrm>
              <a:off x="7576973" y="4582061"/>
              <a:ext cx="4145948" cy="1071742"/>
            </a:xfrm>
            <a:prstGeom prst="rect">
              <a:avLst/>
            </a:prstGeom>
          </p:spPr>
        </p:pic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7AD32066-301A-E8BB-3239-4E5B1B8F396D}"/>
                </a:ext>
              </a:extLst>
            </p:cNvPr>
            <p:cNvSpPr txBox="1"/>
            <p:nvPr/>
          </p:nvSpPr>
          <p:spPr>
            <a:xfrm>
              <a:off x="3338239" y="3074423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Original</a:t>
              </a:r>
              <a:endParaRPr lang="en-US" sz="2000" dirty="0">
                <a:solidFill>
                  <a:schemeClr val="bg1"/>
                </a:solidFill>
                <a:latin typeface="Outfit" pitchFamily="2" charset="0"/>
              </a:endParaRP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668140EF-A4FE-7833-074D-FA770BEEBDE5}"/>
                </a:ext>
              </a:extLst>
            </p:cNvPr>
            <p:cNvSpPr txBox="1"/>
            <p:nvPr/>
          </p:nvSpPr>
          <p:spPr>
            <a:xfrm>
              <a:off x="7564597" y="3074423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Gradient Magnitude</a:t>
              </a:r>
              <a:endParaRPr lang="en-US" sz="2000" dirty="0">
                <a:solidFill>
                  <a:schemeClr val="bg1"/>
                </a:solidFill>
                <a:latin typeface="Outfit" pitchFamily="2" charset="0"/>
              </a:endParaRP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C8AC1071-62C4-7920-B30C-6E601CD8C3FB}"/>
                </a:ext>
              </a:extLst>
            </p:cNvPr>
            <p:cNvSpPr txBox="1"/>
            <p:nvPr/>
          </p:nvSpPr>
          <p:spPr>
            <a:xfrm>
              <a:off x="3338239" y="5654474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X-Direction Derivative</a:t>
              </a:r>
              <a:endParaRPr lang="en-US" sz="2000" dirty="0">
                <a:solidFill>
                  <a:schemeClr val="bg1"/>
                </a:solidFill>
                <a:latin typeface="Outfit" pitchFamily="2" charset="0"/>
              </a:endParaRPr>
            </a:p>
          </p:txBody>
        </p: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8BEBF35A-F097-340A-4DEA-A7F077A900C9}"/>
                </a:ext>
              </a:extLst>
            </p:cNvPr>
            <p:cNvSpPr txBox="1"/>
            <p:nvPr/>
          </p:nvSpPr>
          <p:spPr>
            <a:xfrm>
              <a:off x="7564597" y="5654474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Y-Direction Derivative</a:t>
              </a:r>
              <a:endParaRPr lang="en-US" sz="2000" dirty="0">
                <a:solidFill>
                  <a:schemeClr val="bg1"/>
                </a:solidFill>
                <a:latin typeface="Outfit" pitchFamily="2" charset="0"/>
              </a:endParaRPr>
            </a:p>
          </p:txBody>
        </p:sp>
      </p:grpSp>
      <p:sp>
        <p:nvSpPr>
          <p:cNvPr id="2071" name="TextBox 2070">
            <a:extLst>
              <a:ext uri="{FF2B5EF4-FFF2-40B4-BE49-F238E27FC236}">
                <a16:creationId xmlns:a16="http://schemas.microsoft.com/office/drawing/2014/main" id="{CB43E6DD-6DEA-D5F3-949B-F2FA7CF712FD}"/>
              </a:ext>
            </a:extLst>
          </p:cNvPr>
          <p:cNvSpPr txBox="1"/>
          <p:nvPr/>
        </p:nvSpPr>
        <p:spPr>
          <a:xfrm>
            <a:off x="292156" y="832329"/>
            <a:ext cx="11575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CNNs are effective in analyzing images, automatically extracting features from pixels. This model was chosen as our Preliminary Design solution. </a:t>
            </a:r>
          </a:p>
        </p:txBody>
      </p:sp>
    </p:spTree>
    <p:extLst>
      <p:ext uri="{BB962C8B-B14F-4D97-AF65-F5344CB8AC3E}">
        <p14:creationId xmlns:p14="http://schemas.microsoft.com/office/powerpoint/2010/main" val="26246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6D301-C308-423E-5D3F-CC3D365E8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C850A7C7-4726-F242-9A2E-2A350DB8C4D6}"/>
              </a:ext>
            </a:extLst>
          </p:cNvPr>
          <p:cNvSpPr txBox="1"/>
          <p:nvPr/>
        </p:nvSpPr>
        <p:spPr>
          <a:xfrm>
            <a:off x="0" y="205530"/>
            <a:ext cx="1219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C88BA7D8-3751-1917-8BA8-471AB2D7CA31}"/>
              </a:ext>
            </a:extLst>
          </p:cNvPr>
          <p:cNvSpPr/>
          <p:nvPr/>
        </p:nvSpPr>
        <p:spPr>
          <a:xfrm>
            <a:off x="516195" y="1598400"/>
            <a:ext cx="7218106" cy="490078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0E604E-E63A-DC79-E457-7E290023259F}"/>
              </a:ext>
            </a:extLst>
          </p:cNvPr>
          <p:cNvGrpSpPr/>
          <p:nvPr/>
        </p:nvGrpSpPr>
        <p:grpSpPr>
          <a:xfrm>
            <a:off x="889978" y="1852006"/>
            <a:ext cx="6456537" cy="590594"/>
            <a:chOff x="889978" y="1328403"/>
            <a:chExt cx="6456537" cy="5905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DD6B67F-80B2-D3E6-FEB0-9314F71A744B}"/>
                </a:ext>
              </a:extLst>
            </p:cNvPr>
            <p:cNvSpPr/>
            <p:nvPr/>
          </p:nvSpPr>
          <p:spPr>
            <a:xfrm>
              <a:off x="889979" y="1328403"/>
              <a:ext cx="1958393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96E890-95CE-97F9-819C-E174A8BDE239}"/>
                </a:ext>
              </a:extLst>
            </p:cNvPr>
            <p:cNvSpPr txBox="1"/>
            <p:nvPr/>
          </p:nvSpPr>
          <p:spPr>
            <a:xfrm>
              <a:off x="889978" y="1439034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Input Layer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C269CC3-DCD8-1E89-02C3-DDCDB7E86DA2}"/>
                </a:ext>
              </a:extLst>
            </p:cNvPr>
            <p:cNvSpPr/>
            <p:nvPr/>
          </p:nvSpPr>
          <p:spPr>
            <a:xfrm>
              <a:off x="3019197" y="1328403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F27D81-7DDF-0759-5E28-EF155A92AAEC}"/>
                </a:ext>
              </a:extLst>
            </p:cNvPr>
            <p:cNvSpPr txBox="1"/>
            <p:nvPr/>
          </p:nvSpPr>
          <p:spPr>
            <a:xfrm>
              <a:off x="3019196" y="1439034"/>
              <a:ext cx="4247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Color channels, height, width of image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887A24-B2A7-FDF9-3036-886FA00E9F1B}"/>
              </a:ext>
            </a:extLst>
          </p:cNvPr>
          <p:cNvGrpSpPr/>
          <p:nvPr/>
        </p:nvGrpSpPr>
        <p:grpSpPr>
          <a:xfrm>
            <a:off x="889978" y="2658473"/>
            <a:ext cx="6456537" cy="884723"/>
            <a:chOff x="889978" y="2293904"/>
            <a:chExt cx="6456537" cy="88472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B74BD6-1A18-3BE6-D343-14838F27B248}"/>
                </a:ext>
              </a:extLst>
            </p:cNvPr>
            <p:cNvSpPr/>
            <p:nvPr/>
          </p:nvSpPr>
          <p:spPr>
            <a:xfrm>
              <a:off x="889979" y="2293904"/>
              <a:ext cx="1958393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6596F2-4F9F-76EF-1CD2-78E2C3DFB209}"/>
                </a:ext>
              </a:extLst>
            </p:cNvPr>
            <p:cNvSpPr txBox="1"/>
            <p:nvPr/>
          </p:nvSpPr>
          <p:spPr>
            <a:xfrm>
              <a:off x="889978" y="2413100"/>
              <a:ext cx="1958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Convolutional Layers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6C42D0-1A6F-8ECE-FA82-142A877BB113}"/>
                </a:ext>
              </a:extLst>
            </p:cNvPr>
            <p:cNvSpPr/>
            <p:nvPr/>
          </p:nvSpPr>
          <p:spPr>
            <a:xfrm>
              <a:off x="3019197" y="2293904"/>
              <a:ext cx="4327318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5AD390-2237-243C-F2A6-9B2132D0F690}"/>
                </a:ext>
              </a:extLst>
            </p:cNvPr>
            <p:cNvSpPr txBox="1"/>
            <p:nvPr/>
          </p:nvSpPr>
          <p:spPr>
            <a:xfrm>
              <a:off x="3019196" y="2413100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Number of filters, filter size, filter stride, activation function, number of layers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05570F-C18C-4EA3-F2C6-9F4E013A0182}"/>
              </a:ext>
            </a:extLst>
          </p:cNvPr>
          <p:cNvGrpSpPr/>
          <p:nvPr/>
        </p:nvGrpSpPr>
        <p:grpSpPr>
          <a:xfrm>
            <a:off x="889978" y="3766241"/>
            <a:ext cx="6496267" cy="628312"/>
            <a:chOff x="889978" y="3677783"/>
            <a:chExt cx="6496267" cy="62831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1BC27B-640B-AC53-60B4-8B99C9A4CD70}"/>
                </a:ext>
              </a:extLst>
            </p:cNvPr>
            <p:cNvSpPr/>
            <p:nvPr/>
          </p:nvSpPr>
          <p:spPr>
            <a:xfrm>
              <a:off x="889979" y="3677783"/>
              <a:ext cx="1958393" cy="628312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458603-2830-8248-9AFC-CF45C264B785}"/>
                </a:ext>
              </a:extLst>
            </p:cNvPr>
            <p:cNvSpPr txBox="1"/>
            <p:nvPr/>
          </p:nvSpPr>
          <p:spPr>
            <a:xfrm>
              <a:off x="889978" y="3807273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Pooling Layers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26B75A2-0928-CE34-7980-2342AA3EA068}"/>
                </a:ext>
              </a:extLst>
            </p:cNvPr>
            <p:cNvSpPr/>
            <p:nvPr/>
          </p:nvSpPr>
          <p:spPr>
            <a:xfrm>
              <a:off x="3019197" y="3696642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1242F6-EE5C-C405-6E0B-C1CBBAD63BB1}"/>
                </a:ext>
              </a:extLst>
            </p:cNvPr>
            <p:cNvSpPr txBox="1"/>
            <p:nvPr/>
          </p:nvSpPr>
          <p:spPr>
            <a:xfrm>
              <a:off x="2979467" y="3779405"/>
              <a:ext cx="4406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Pooling type, pool size, stride, placement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D8E859-EEB0-2F6F-D63A-D1B76E1EF87F}"/>
              </a:ext>
            </a:extLst>
          </p:cNvPr>
          <p:cNvGrpSpPr/>
          <p:nvPr/>
        </p:nvGrpSpPr>
        <p:grpSpPr>
          <a:xfrm>
            <a:off x="889978" y="4620627"/>
            <a:ext cx="6456537" cy="890714"/>
            <a:chOff x="889978" y="4646432"/>
            <a:chExt cx="6456537" cy="8907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A802AD-BD9F-DAAD-6492-409FB3E08E15}"/>
                </a:ext>
              </a:extLst>
            </p:cNvPr>
            <p:cNvSpPr/>
            <p:nvPr/>
          </p:nvSpPr>
          <p:spPr>
            <a:xfrm>
              <a:off x="889979" y="4646432"/>
              <a:ext cx="1958393" cy="89071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C16D9B-1249-C67D-528D-E1A28B08DAB9}"/>
                </a:ext>
              </a:extLst>
            </p:cNvPr>
            <p:cNvSpPr txBox="1"/>
            <p:nvPr/>
          </p:nvSpPr>
          <p:spPr>
            <a:xfrm>
              <a:off x="889978" y="4768624"/>
              <a:ext cx="1958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Fully Connected Layers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0A9D4FA-929D-F062-B00F-93098C2B76EE}"/>
                </a:ext>
              </a:extLst>
            </p:cNvPr>
            <p:cNvSpPr/>
            <p:nvPr/>
          </p:nvSpPr>
          <p:spPr>
            <a:xfrm>
              <a:off x="3019197" y="4649428"/>
              <a:ext cx="4327318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314F4B-568F-9B67-0801-EF66DCCE18B1}"/>
                </a:ext>
              </a:extLst>
            </p:cNvPr>
            <p:cNvSpPr txBox="1"/>
            <p:nvPr/>
          </p:nvSpPr>
          <p:spPr>
            <a:xfrm>
              <a:off x="3019196" y="4768624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Number of layers, neurons per layer, activation functions, dropout rate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E05678-BED8-F47C-5CC3-D44A867D3ADE}"/>
              </a:ext>
            </a:extLst>
          </p:cNvPr>
          <p:cNvGrpSpPr/>
          <p:nvPr/>
        </p:nvGrpSpPr>
        <p:grpSpPr>
          <a:xfrm>
            <a:off x="889978" y="5696740"/>
            <a:ext cx="6456537" cy="646331"/>
            <a:chOff x="889978" y="5851376"/>
            <a:chExt cx="6456537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9E207B-A410-9ABF-81F3-E9DC6411A242}"/>
                </a:ext>
              </a:extLst>
            </p:cNvPr>
            <p:cNvSpPr/>
            <p:nvPr/>
          </p:nvSpPr>
          <p:spPr>
            <a:xfrm>
              <a:off x="889979" y="5873757"/>
              <a:ext cx="1958393" cy="601569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4E7FA9-4A8E-8771-871F-7D56E949C385}"/>
                </a:ext>
              </a:extLst>
            </p:cNvPr>
            <p:cNvSpPr txBox="1"/>
            <p:nvPr/>
          </p:nvSpPr>
          <p:spPr>
            <a:xfrm>
              <a:off x="889978" y="5989875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Outfit" pitchFamily="2" charset="0"/>
                </a:rPr>
                <a:t>Output Layers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782B095-311C-9A78-8364-4993193F7EDE}"/>
                </a:ext>
              </a:extLst>
            </p:cNvPr>
            <p:cNvSpPr/>
            <p:nvPr/>
          </p:nvSpPr>
          <p:spPr>
            <a:xfrm>
              <a:off x="3019197" y="5879244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A76F03-6D62-BB55-CFD0-94C9E9532124}"/>
                </a:ext>
              </a:extLst>
            </p:cNvPr>
            <p:cNvSpPr txBox="1"/>
            <p:nvPr/>
          </p:nvSpPr>
          <p:spPr>
            <a:xfrm>
              <a:off x="3019196" y="5851376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1 Neuron for binary classification, Activation function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96D3AB3-FE70-1CD0-8292-FCD66BAEFF96}"/>
              </a:ext>
            </a:extLst>
          </p:cNvPr>
          <p:cNvSpPr/>
          <p:nvPr/>
        </p:nvSpPr>
        <p:spPr>
          <a:xfrm>
            <a:off x="7905125" y="1598400"/>
            <a:ext cx="3890636" cy="490078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CC9557-8EA0-BC5C-56D3-09947D98ED6D}"/>
              </a:ext>
            </a:extLst>
          </p:cNvPr>
          <p:cNvSpPr txBox="1"/>
          <p:nvPr/>
        </p:nvSpPr>
        <p:spPr>
          <a:xfrm>
            <a:off x="8108085" y="2396365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Activation Function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088DCB-105E-360B-5756-3421C76E65A0}"/>
              </a:ext>
            </a:extLst>
          </p:cNvPr>
          <p:cNvSpPr txBox="1"/>
          <p:nvPr/>
        </p:nvSpPr>
        <p:spPr>
          <a:xfrm>
            <a:off x="8108085" y="2787008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Introduces nonlinearity, allows the network to learn complex patterns beyond simple linear combinations.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D88B4C-D217-6E7E-B493-702E1EBB6E4B}"/>
              </a:ext>
            </a:extLst>
          </p:cNvPr>
          <p:cNvSpPr txBox="1"/>
          <p:nvPr/>
        </p:nvSpPr>
        <p:spPr>
          <a:xfrm>
            <a:off x="8108085" y="3739993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Pooling Type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89C071-4CC8-8ABB-7D0A-23947B7154DD}"/>
              </a:ext>
            </a:extLst>
          </p:cNvPr>
          <p:cNvSpPr txBox="1"/>
          <p:nvPr/>
        </p:nvSpPr>
        <p:spPr>
          <a:xfrm>
            <a:off x="8108085" y="4130636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Method used to summarize and down sample feature extracted to reduce spatial dimension.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53B8FA-9861-16B3-5F62-AF4F2F96F340}"/>
              </a:ext>
            </a:extLst>
          </p:cNvPr>
          <p:cNvSpPr txBox="1"/>
          <p:nvPr/>
        </p:nvSpPr>
        <p:spPr>
          <a:xfrm>
            <a:off x="8108085" y="5083621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Dropout Rate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D7F742-50AD-27C5-AA7A-7D79B8F4625B}"/>
              </a:ext>
            </a:extLst>
          </p:cNvPr>
          <p:cNvSpPr txBox="1"/>
          <p:nvPr/>
        </p:nvSpPr>
        <p:spPr>
          <a:xfrm>
            <a:off x="8108085" y="5474264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Parameter used to prevent overfitting by randomly turning off some neurons during training.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0015CE-4558-1EB5-E147-C3C690850C90}"/>
              </a:ext>
            </a:extLst>
          </p:cNvPr>
          <p:cNvSpPr txBox="1"/>
          <p:nvPr/>
        </p:nvSpPr>
        <p:spPr>
          <a:xfrm>
            <a:off x="8108085" y="1852006"/>
            <a:ext cx="3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utfit" pitchFamily="2" charset="0"/>
              </a:rPr>
              <a:t>Definitions: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A9F1FB05-86B8-E4E7-5080-FED8714FB265}"/>
              </a:ext>
            </a:extLst>
          </p:cNvPr>
          <p:cNvSpPr txBox="1"/>
          <p:nvPr/>
        </p:nvSpPr>
        <p:spPr>
          <a:xfrm>
            <a:off x="516195" y="974615"/>
            <a:ext cx="1115961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Components of CNN that need to be designed and tuned for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effective classification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122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4" grpId="0"/>
      <p:bldP spid="45" grpId="0"/>
      <p:bldP spid="47" grpId="0"/>
      <p:bldP spid="48" grpId="0"/>
      <p:bldP spid="49" grpId="0"/>
      <p:bldP spid="50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A2E75E9-1939-C358-EBA7-762762AE768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CDD33C-3C9E-7B65-810F-9AD3FABE7B6D}"/>
              </a:ext>
            </a:extLst>
          </p:cNvPr>
          <p:cNvGrpSpPr/>
          <p:nvPr/>
        </p:nvGrpSpPr>
        <p:grpSpPr>
          <a:xfrm>
            <a:off x="555372" y="1390986"/>
            <a:ext cx="2017546" cy="925898"/>
            <a:chOff x="555372" y="1390986"/>
            <a:chExt cx="2017546" cy="9258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85BAD9-96C0-16BD-8280-151DBEC3F78E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692468-98A8-511F-E11D-904DDE3C41BD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1C4EF-125A-0C5A-9A5A-251C59EBD6A7}"/>
              </a:ext>
            </a:extLst>
          </p:cNvPr>
          <p:cNvGrpSpPr/>
          <p:nvPr/>
        </p:nvGrpSpPr>
        <p:grpSpPr>
          <a:xfrm>
            <a:off x="2768257" y="1274028"/>
            <a:ext cx="2119070" cy="1042856"/>
            <a:chOff x="2768257" y="1274028"/>
            <a:chExt cx="2119070" cy="10428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DDCC83-AB93-DAE5-220A-34723D1398C9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C1FE2-441C-99FE-22EE-4EC1F383C3DD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60ED2E-83C6-8205-B45D-6A1CD60B7BDA}"/>
              </a:ext>
            </a:extLst>
          </p:cNvPr>
          <p:cNvCxnSpPr>
            <a:cxnSpLocks/>
          </p:cNvCxnSpPr>
          <p:nvPr/>
        </p:nvCxnSpPr>
        <p:spPr>
          <a:xfrm>
            <a:off x="2715207" y="1237098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98392-98EF-3FC1-A2C6-5BABEE32439B}"/>
              </a:ext>
            </a:extLst>
          </p:cNvPr>
          <p:cNvGrpSpPr/>
          <p:nvPr/>
        </p:nvGrpSpPr>
        <p:grpSpPr>
          <a:xfrm>
            <a:off x="4920281" y="1237098"/>
            <a:ext cx="1927672" cy="1149036"/>
            <a:chOff x="4920281" y="1237098"/>
            <a:chExt cx="1927672" cy="1149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5E9368-6980-8623-475D-6E72DE7D8F7E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923431-47E7-6492-2C46-51B43A1F4F15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AF655-3EBF-D1F9-2D76-747B31CEE5A4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1D0075-B8D2-EFF0-F78C-3A0837B72AFC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406D-8059-EF4E-3E44-7B0EAA8DF2AA}"/>
              </a:ext>
            </a:extLst>
          </p:cNvPr>
          <p:cNvGrpSpPr/>
          <p:nvPr/>
        </p:nvGrpSpPr>
        <p:grpSpPr>
          <a:xfrm>
            <a:off x="6786827" y="1237098"/>
            <a:ext cx="2284721" cy="1149036"/>
            <a:chOff x="6786827" y="1237098"/>
            <a:chExt cx="2284721" cy="11490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956E91-9487-0555-6301-DC7D444569A2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6855D-59CC-576E-D02D-1E1C50B58D2E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DF52EC-9B53-1E48-C958-B424CA073943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EF91BA-B519-EFC1-7F4D-D453B68ADFAF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C5656-3A53-AF67-69C9-56F754E76FFB}"/>
              </a:ext>
            </a:extLst>
          </p:cNvPr>
          <p:cNvGrpSpPr/>
          <p:nvPr/>
        </p:nvGrpSpPr>
        <p:grpSpPr>
          <a:xfrm>
            <a:off x="9071548" y="1237098"/>
            <a:ext cx="2587051" cy="1149036"/>
            <a:chOff x="9071548" y="1237098"/>
            <a:chExt cx="2587051" cy="11490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B51180-542C-817A-5E02-6157B8ADDA93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3BAE3C-9545-3D6D-0A22-92F260522AB4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D0359-AD1F-2FB6-9FE0-15830784547D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3C17A-0D68-2578-D1D8-DB4BF1D11CB1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C2123F4-728E-9460-75BA-1C359CD35B6D}"/>
              </a:ext>
            </a:extLst>
          </p:cNvPr>
          <p:cNvGrpSpPr/>
          <p:nvPr/>
        </p:nvGrpSpPr>
        <p:grpSpPr>
          <a:xfrm>
            <a:off x="1415702" y="3242231"/>
            <a:ext cx="2921984" cy="3236382"/>
            <a:chOff x="1012631" y="3005997"/>
            <a:chExt cx="3164822" cy="350534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E17D613-2D90-2165-AE24-2EC0F582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78049" y="3005997"/>
              <a:ext cx="1233986" cy="1233986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88374A1-4BCD-A668-F354-536DDBB4B8A8}"/>
                </a:ext>
              </a:extLst>
            </p:cNvPr>
            <p:cNvSpPr txBox="1"/>
            <p:nvPr/>
          </p:nvSpPr>
          <p:spPr>
            <a:xfrm>
              <a:off x="1563678" y="4888165"/>
              <a:ext cx="20627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44,097 images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A67DCD-2E7D-A6F5-F21B-DEAD9173CA2A}"/>
                </a:ext>
              </a:extLst>
            </p:cNvPr>
            <p:cNvSpPr txBox="1"/>
            <p:nvPr/>
          </p:nvSpPr>
          <p:spPr>
            <a:xfrm>
              <a:off x="1535507" y="4480941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0888444-176B-4ACD-B8E6-2E1F0970C673}"/>
                </a:ext>
              </a:extLst>
            </p:cNvPr>
            <p:cNvSpPr txBox="1"/>
            <p:nvPr/>
          </p:nvSpPr>
          <p:spPr>
            <a:xfrm>
              <a:off x="1012631" y="5411274"/>
              <a:ext cx="3164822" cy="1100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machine learning model to learn patterns 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9FDFF2-E953-0282-6562-2AD2B0C4089C}"/>
              </a:ext>
            </a:extLst>
          </p:cNvPr>
          <p:cNvGrpSpPr/>
          <p:nvPr/>
        </p:nvGrpSpPr>
        <p:grpSpPr>
          <a:xfrm>
            <a:off x="8019001" y="3076747"/>
            <a:ext cx="2609577" cy="3275165"/>
            <a:chOff x="7201002" y="2879581"/>
            <a:chExt cx="2826452" cy="354735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1042D90B-D031-0B1A-9073-533A8A3E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2830" y="2879581"/>
              <a:ext cx="1482796" cy="1482796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9C01AD8-A745-973F-2F65-5CF9B4034E87}"/>
                </a:ext>
              </a:extLst>
            </p:cNvPr>
            <p:cNvSpPr txBox="1"/>
            <p:nvPr/>
          </p:nvSpPr>
          <p:spPr>
            <a:xfrm>
              <a:off x="7582864" y="4888166"/>
              <a:ext cx="2062728" cy="433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7,308 images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00DAFCE-340F-BD0B-90A2-865E7668044B}"/>
                </a:ext>
              </a:extLst>
            </p:cNvPr>
            <p:cNvSpPr txBox="1"/>
            <p:nvPr/>
          </p:nvSpPr>
          <p:spPr>
            <a:xfrm>
              <a:off x="7554693" y="4516155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6172099-D308-E42A-6058-317014EFAC9C}"/>
                </a:ext>
              </a:extLst>
            </p:cNvPr>
            <p:cNvSpPr txBox="1"/>
            <p:nvPr/>
          </p:nvSpPr>
          <p:spPr>
            <a:xfrm>
              <a:off x="7201002" y="5411273"/>
              <a:ext cx="28264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6AE449E-3314-1239-FC61-7187475E187E}"/>
              </a:ext>
            </a:extLst>
          </p:cNvPr>
          <p:cNvSpPr txBox="1"/>
          <p:nvPr/>
        </p:nvSpPr>
        <p:spPr>
          <a:xfrm>
            <a:off x="3025638" y="2514992"/>
            <a:ext cx="5886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parts: 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B7982F7-6F97-628E-EF61-60C57271491B}"/>
              </a:ext>
            </a:extLst>
          </p:cNvPr>
          <p:cNvCxnSpPr>
            <a:cxnSpLocks/>
          </p:cNvCxnSpPr>
          <p:nvPr/>
        </p:nvCxnSpPr>
        <p:spPr>
          <a:xfrm>
            <a:off x="7740459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B297E-E0CD-8763-E449-F54556EFEA66}"/>
              </a:ext>
            </a:extLst>
          </p:cNvPr>
          <p:cNvGrpSpPr/>
          <p:nvPr/>
        </p:nvGrpSpPr>
        <p:grpSpPr>
          <a:xfrm>
            <a:off x="4516909" y="3150402"/>
            <a:ext cx="2966224" cy="3328211"/>
            <a:chOff x="4516909" y="3150402"/>
            <a:chExt cx="2966224" cy="33282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D06AB7C-B456-8D25-B737-7A37508C459A}"/>
                </a:ext>
              </a:extLst>
            </p:cNvPr>
            <p:cNvGrpSpPr/>
            <p:nvPr/>
          </p:nvGrpSpPr>
          <p:grpSpPr>
            <a:xfrm>
              <a:off x="4873555" y="3150402"/>
              <a:ext cx="2609578" cy="3328211"/>
              <a:chOff x="4191409" y="2906536"/>
              <a:chExt cx="2826453" cy="3604810"/>
            </a:xfrm>
          </p:grpSpPr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8F056667-9FF0-FACE-EBF1-AB51970F1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6567" y="2906536"/>
                <a:ext cx="1416136" cy="1416136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0CAE7CF-836E-8C16-DE1A-187EBB60F376}"/>
                  </a:ext>
                </a:extLst>
              </p:cNvPr>
              <p:cNvSpPr txBox="1"/>
              <p:nvPr/>
            </p:nvSpPr>
            <p:spPr>
              <a:xfrm>
                <a:off x="4573271" y="4888165"/>
                <a:ext cx="2062728" cy="433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ECEC"/>
                    </a:solidFill>
                    <a:effectLst/>
                    <a:uLnTx/>
                    <a:uFillTx/>
                    <a:latin typeface="Outfit" pitchFamily="2" charset="0"/>
                  </a:rPr>
                  <a:t>63,885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</a:rPr>
                  <a:t> images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30C892E-1ACB-88B0-74B2-EA331F2D9B57}"/>
                  </a:ext>
                </a:extLst>
              </p:cNvPr>
              <p:cNvSpPr txBox="1"/>
              <p:nvPr/>
            </p:nvSpPr>
            <p:spPr>
              <a:xfrm>
                <a:off x="4242408" y="4480941"/>
                <a:ext cx="2724455" cy="500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Development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E3AFA350-1D69-D16E-1678-D8C0F06E6A52}"/>
                  </a:ext>
                </a:extLst>
              </p:cNvPr>
              <p:cNvSpPr txBox="1"/>
              <p:nvPr/>
            </p:nvSpPr>
            <p:spPr>
              <a:xfrm>
                <a:off x="4191409" y="5411274"/>
                <a:ext cx="2826453" cy="11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Used during training to fine tune model to prevent overfitting</a:t>
                </a:r>
              </a:p>
            </p:txBody>
          </p:sp>
        </p:grp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C6FB81C-4ED7-62F8-A8FA-752A86E1EDF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909" y="3242231"/>
              <a:ext cx="0" cy="3236382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0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990C6-6571-931A-2467-4A8B9EAD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7F68AAC-BCEF-85B7-4CF7-4BAA32BB0E8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Test Plan</a:t>
            </a: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415BF62D-1FF1-91D8-BD80-9F7B419D5C5B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3390751" y="4897519"/>
            <a:ext cx="815460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6017EAE3-80E3-11B0-6D33-8492307FE95C}"/>
              </a:ext>
            </a:extLst>
          </p:cNvPr>
          <p:cNvCxnSpPr>
            <a:cxnSpLocks/>
            <a:stCxn id="6" idx="3"/>
            <a:endCxn id="21" idx="1"/>
          </p:cNvCxnSpPr>
          <p:nvPr/>
        </p:nvCxnSpPr>
        <p:spPr>
          <a:xfrm flipV="1">
            <a:off x="3468238" y="2404538"/>
            <a:ext cx="737974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B7ECB-5709-3372-981C-D1469FFE6419}"/>
              </a:ext>
            </a:extLst>
          </p:cNvPr>
          <p:cNvSpPr/>
          <p:nvPr/>
        </p:nvSpPr>
        <p:spPr>
          <a:xfrm>
            <a:off x="1433664" y="1918097"/>
            <a:ext cx="2034574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>
                <a:solidFill>
                  <a:prstClr val="white"/>
                </a:solidFill>
                <a:latin typeface="Outfit" pitchFamily="2" charset="0"/>
              </a:rPr>
              <a:t>(training)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9E8868D-7A47-8AD0-BE55-E6DFB4D8DA3C}"/>
              </a:ext>
            </a:extLst>
          </p:cNvPr>
          <p:cNvCxnSpPr>
            <a:cxnSpLocks/>
            <a:stCxn id="15" idx="1"/>
            <a:endCxn id="25" idx="0"/>
          </p:cNvCxnSpPr>
          <p:nvPr/>
        </p:nvCxnSpPr>
        <p:spPr>
          <a:xfrm rot="10800000" flipV="1">
            <a:off x="7907815" y="1168844"/>
            <a:ext cx="1391799" cy="1656547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DD0137A-53B0-69BA-151C-4635EA21D40A}"/>
              </a:ext>
            </a:extLst>
          </p:cNvPr>
          <p:cNvCxnSpPr>
            <a:cxnSpLocks/>
            <a:stCxn id="21" idx="3"/>
            <a:endCxn id="25" idx="0"/>
          </p:cNvCxnSpPr>
          <p:nvPr/>
        </p:nvCxnSpPr>
        <p:spPr>
          <a:xfrm>
            <a:off x="6240106" y="2404538"/>
            <a:ext cx="1667708" cy="420854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90E15C1-655A-B7A5-73F0-AAFFEA7BD41E}"/>
              </a:ext>
            </a:extLst>
          </p:cNvPr>
          <p:cNvCxnSpPr>
            <a:cxnSpLocks/>
            <a:stCxn id="25" idx="2"/>
            <a:endCxn id="18" idx="3"/>
          </p:cNvCxnSpPr>
          <p:nvPr/>
        </p:nvCxnSpPr>
        <p:spPr>
          <a:xfrm rot="5400000">
            <a:off x="6849813" y="3839517"/>
            <a:ext cx="448297" cy="1667707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40891D-F229-C30F-A9AC-7E30A041B3A6}"/>
              </a:ext>
            </a:extLst>
          </p:cNvPr>
          <p:cNvSpPr/>
          <p:nvPr/>
        </p:nvSpPr>
        <p:spPr>
          <a:xfrm>
            <a:off x="8360600" y="4183381"/>
            <a:ext cx="2793999" cy="2079244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b="1">
              <a:solidFill>
                <a:prstClr val="white"/>
              </a:solidFill>
              <a:latin typeface="Outfit" pitchFamily="2" charset="0"/>
            </a:endParaRP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Update: 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Accuracy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Confidence Score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Confusion Matrix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493887-753C-C4F5-FCE8-11FF61FFFA99}"/>
              </a:ext>
            </a:extLst>
          </p:cNvPr>
          <p:cNvSpPr/>
          <p:nvPr/>
        </p:nvSpPr>
        <p:spPr>
          <a:xfrm>
            <a:off x="1511151" y="4411078"/>
            <a:ext cx="1879600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 dirty="0">
                <a:solidFill>
                  <a:prstClr val="white"/>
                </a:solidFill>
                <a:latin typeface="Outfit" pitchFamily="2" charset="0"/>
              </a:rPr>
              <a:t>(development)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571B64E-B343-503C-FA15-0EDEE0247ACF}"/>
              </a:ext>
            </a:extLst>
          </p:cNvPr>
          <p:cNvCxnSpPr>
            <a:cxnSpLocks/>
            <a:stCxn id="25" idx="3"/>
            <a:endCxn id="10" idx="0"/>
          </p:cNvCxnSpPr>
          <p:nvPr/>
        </p:nvCxnSpPr>
        <p:spPr>
          <a:xfrm>
            <a:off x="8924761" y="3637307"/>
            <a:ext cx="832839" cy="546074"/>
          </a:xfrm>
          <a:prstGeom prst="curvedConnector2">
            <a:avLst/>
          </a:prstGeom>
          <a:ln w="136525">
            <a:solidFill>
              <a:schemeClr val="accent5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F1ED69D-18E0-5622-E031-BD801706E7AA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rot="5400000" flipH="1" flipV="1">
            <a:off x="4802305" y="3637308"/>
            <a:ext cx="841709" cy="12700"/>
          </a:xfrm>
          <a:prstGeom prst="curvedConnector3">
            <a:avLst>
              <a:gd name="adj1" fmla="val 50000"/>
            </a:avLst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74E7DD-3164-A03A-60A6-3F5D97C5FDE5}"/>
              </a:ext>
            </a:extLst>
          </p:cNvPr>
          <p:cNvSpPr/>
          <p:nvPr/>
        </p:nvSpPr>
        <p:spPr>
          <a:xfrm>
            <a:off x="9299613" y="682403"/>
            <a:ext cx="2079626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333" b="1" dirty="0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pic>
        <p:nvPicPr>
          <p:cNvPr id="16" name="Picture 15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6FB3A3EF-AE1C-15C8-12AC-F9891678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44" y="4244041"/>
            <a:ext cx="607909" cy="607907"/>
          </a:xfrm>
          <a:prstGeom prst="rect">
            <a:avLst/>
          </a:prstGeom>
          <a:noFill/>
          <a:effectLst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B75B9A2-4750-518C-B6D2-0EFA91219DAB}"/>
              </a:ext>
            </a:extLst>
          </p:cNvPr>
          <p:cNvGrpSpPr/>
          <p:nvPr/>
        </p:nvGrpSpPr>
        <p:grpSpPr>
          <a:xfrm>
            <a:off x="4206211" y="4058162"/>
            <a:ext cx="2033896" cy="1678714"/>
            <a:chOff x="4206211" y="4058162"/>
            <a:chExt cx="2033896" cy="16787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50952B-9E2A-D69B-AF04-635EA89035A7}"/>
                </a:ext>
              </a:extLst>
            </p:cNvPr>
            <p:cNvSpPr/>
            <p:nvPr/>
          </p:nvSpPr>
          <p:spPr>
            <a:xfrm>
              <a:off x="4206211" y="4058162"/>
              <a:ext cx="2033896" cy="1678714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Revise Model</a:t>
              </a:r>
            </a:p>
          </p:txBody>
        </p:sp>
        <p:pic>
          <p:nvPicPr>
            <p:cNvPr id="19" name="Picture 1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1C6D2FE-E27F-C2BD-70C5-BF2FAA5C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653" y="4244041"/>
              <a:ext cx="614548" cy="614548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B7188A-2F3C-8ABA-C3AA-02AAEB32AE88}"/>
              </a:ext>
            </a:extLst>
          </p:cNvPr>
          <p:cNvGrpSpPr/>
          <p:nvPr/>
        </p:nvGrpSpPr>
        <p:grpSpPr>
          <a:xfrm>
            <a:off x="4206212" y="1592623"/>
            <a:ext cx="2033894" cy="1623830"/>
            <a:chOff x="4206212" y="1592623"/>
            <a:chExt cx="2033894" cy="162383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FD9EF65-2AC5-2028-B7C1-A1B1FFDF23A9}"/>
                </a:ext>
              </a:extLst>
            </p:cNvPr>
            <p:cNvSpPr/>
            <p:nvPr/>
          </p:nvSpPr>
          <p:spPr>
            <a:xfrm>
              <a:off x="4206212" y="1592623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Train Model</a:t>
              </a:r>
            </a:p>
          </p:txBody>
        </p:sp>
        <p:pic>
          <p:nvPicPr>
            <p:cNvPr id="22" name="Picture 2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C5C544B9-74DD-D466-F792-6369C71D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64" y="1757220"/>
              <a:ext cx="647317" cy="647317"/>
            </a:xfrm>
            <a:prstGeom prst="rect">
              <a:avLst/>
            </a:prstGeom>
            <a:no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9C769-99DC-AB11-C356-BFE73E8E8C72}"/>
              </a:ext>
            </a:extLst>
          </p:cNvPr>
          <p:cNvGrpSpPr/>
          <p:nvPr/>
        </p:nvGrpSpPr>
        <p:grpSpPr>
          <a:xfrm>
            <a:off x="6890867" y="2825392"/>
            <a:ext cx="2033894" cy="1623830"/>
            <a:chOff x="6890867" y="2825392"/>
            <a:chExt cx="2033894" cy="162383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1D8414-C60F-AA6F-7ED1-B5FEF395E430}"/>
                </a:ext>
              </a:extLst>
            </p:cNvPr>
            <p:cNvSpPr/>
            <p:nvPr/>
          </p:nvSpPr>
          <p:spPr>
            <a:xfrm>
              <a:off x="6890867" y="2825392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</a:rPr>
                <a:t>Evaluate Model</a:t>
              </a:r>
            </a:p>
          </p:txBody>
        </p:sp>
        <p:pic>
          <p:nvPicPr>
            <p:cNvPr id="26" name="Picture 25" descr="A diagram of two people&#10;&#10;AI-generated content may be incorrect.">
              <a:extLst>
                <a:ext uri="{FF2B5EF4-FFF2-40B4-BE49-F238E27FC236}">
                  <a16:creationId xmlns:a16="http://schemas.microsoft.com/office/drawing/2014/main" id="{6DDDB689-4BD0-E5DE-9CE5-3F9691EF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589" y="3047890"/>
              <a:ext cx="549311" cy="549311"/>
            </a:xfrm>
            <a:prstGeom prst="rect">
              <a:avLst/>
            </a:prstGeom>
            <a:noFill/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28EBF1-AF58-3064-B9E2-575A297CE589}"/>
              </a:ext>
            </a:extLst>
          </p:cNvPr>
          <p:cNvSpPr/>
          <p:nvPr/>
        </p:nvSpPr>
        <p:spPr>
          <a:xfrm>
            <a:off x="9299613" y="1852509"/>
            <a:ext cx="2079626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2</a:t>
            </a:r>
          </a:p>
          <a:p>
            <a:pPr algn="ctr" defTabSz="609630"/>
            <a:r>
              <a:rPr lang="en-US" sz="1333" b="1" dirty="0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4AC8A7E-5F79-4487-4F74-5274C9EAE429}"/>
              </a:ext>
            </a:extLst>
          </p:cNvPr>
          <p:cNvCxnSpPr>
            <a:cxnSpLocks/>
            <a:stCxn id="20" idx="1"/>
            <a:endCxn id="25" idx="0"/>
          </p:cNvCxnSpPr>
          <p:nvPr/>
        </p:nvCxnSpPr>
        <p:spPr>
          <a:xfrm rot="10800000" flipV="1">
            <a:off x="7907815" y="2338950"/>
            <a:ext cx="1391799" cy="486441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5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2ACBB4AB-BC31-135A-34AD-32674CA5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221286" y="3865798"/>
            <a:ext cx="1776185" cy="2458472"/>
          </a:xfrm>
          <a:prstGeom prst="rect">
            <a:avLst/>
          </a:prstGeom>
        </p:spPr>
      </p:pic>
      <p:pic>
        <p:nvPicPr>
          <p:cNvPr id="30" name="Picture 29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D59E57BC-A451-21EA-5B34-D8A838F6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7452"/>
          <a:stretch>
            <a:fillRect/>
          </a:stretch>
        </p:blipFill>
        <p:spPr>
          <a:xfrm>
            <a:off x="741664" y="3892585"/>
            <a:ext cx="1776185" cy="2458473"/>
          </a:xfrm>
          <a:prstGeom prst="rect">
            <a:avLst/>
          </a:prstGeom>
        </p:spPr>
      </p:pic>
      <p:pic>
        <p:nvPicPr>
          <p:cNvPr id="27" name="Picture 26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80554F6B-804D-E8DC-4460-A1131F5D8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8552" r="25368" b="35353"/>
          <a:stretch>
            <a:fillRect/>
          </a:stretch>
        </p:blipFill>
        <p:spPr>
          <a:xfrm rot="21011328">
            <a:off x="3637478" y="4094921"/>
            <a:ext cx="1097899" cy="1724850"/>
          </a:xfrm>
          <a:prstGeom prst="rect">
            <a:avLst/>
          </a:prstGeom>
        </p:spPr>
      </p:pic>
      <p:pic>
        <p:nvPicPr>
          <p:cNvPr id="19" name="Picture 18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3D94B8C8-625D-E186-041B-9E9EB34C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1927" r="23038" b="32837"/>
          <a:stretch>
            <a:fillRect/>
          </a:stretch>
        </p:blipFill>
        <p:spPr>
          <a:xfrm rot="654915">
            <a:off x="1076358" y="4138466"/>
            <a:ext cx="1130854" cy="1219200"/>
          </a:xfrm>
          <a:prstGeom prst="rect">
            <a:avLst/>
          </a:prstGeom>
        </p:spPr>
      </p:pic>
      <p:pic>
        <p:nvPicPr>
          <p:cNvPr id="6" name="Picture 5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244AF913-AF38-201D-102B-C7227FD80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7452"/>
          <a:stretch>
            <a:fillRect/>
          </a:stretch>
        </p:blipFill>
        <p:spPr>
          <a:xfrm>
            <a:off x="753692" y="3883024"/>
            <a:ext cx="1776185" cy="2458473"/>
          </a:xfrm>
          <a:prstGeom prst="rect">
            <a:avLst/>
          </a:prstGeom>
        </p:spPr>
      </p:pic>
      <p:pic>
        <p:nvPicPr>
          <p:cNvPr id="8" name="Picture 7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244E41CD-8E0B-0FC4-AB55-0EF859896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225006" y="3883025"/>
            <a:ext cx="1776185" cy="2458472"/>
          </a:xfrm>
          <a:prstGeom prst="rect">
            <a:avLst/>
          </a:prstGeom>
        </p:spPr>
      </p:pic>
      <p:sp>
        <p:nvSpPr>
          <p:cNvPr id="17" name="Plus Sign 16">
            <a:extLst>
              <a:ext uri="{FF2B5EF4-FFF2-40B4-BE49-F238E27FC236}">
                <a16:creationId xmlns:a16="http://schemas.microsoft.com/office/drawing/2014/main" id="{5E25B691-6B37-E308-7A80-6401E0949308}"/>
              </a:ext>
            </a:extLst>
          </p:cNvPr>
          <p:cNvSpPr/>
          <p:nvPr/>
        </p:nvSpPr>
        <p:spPr>
          <a:xfrm>
            <a:off x="2548612" y="4876222"/>
            <a:ext cx="657658" cy="634111"/>
          </a:xfrm>
          <a:prstGeom prst="mathPlus">
            <a:avLst>
              <a:gd name="adj1" fmla="val 168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quals 17">
            <a:extLst>
              <a:ext uri="{FF2B5EF4-FFF2-40B4-BE49-F238E27FC236}">
                <a16:creationId xmlns:a16="http://schemas.microsoft.com/office/drawing/2014/main" id="{3A5E9F31-8137-3AD8-91F3-6E8C550E1A8A}"/>
              </a:ext>
            </a:extLst>
          </p:cNvPr>
          <p:cNvSpPr/>
          <p:nvPr/>
        </p:nvSpPr>
        <p:spPr>
          <a:xfrm>
            <a:off x="5471035" y="4978393"/>
            <a:ext cx="1141512" cy="429768"/>
          </a:xfrm>
          <a:prstGeom prst="mathEqual">
            <a:avLst>
              <a:gd name="adj1" fmla="val 36745"/>
              <a:gd name="adj2" fmla="val 28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19B18-B9C8-B240-5227-C5A7149202E5}"/>
              </a:ext>
            </a:extLst>
          </p:cNvPr>
          <p:cNvSpPr txBox="1"/>
          <p:nvPr/>
        </p:nvSpPr>
        <p:spPr>
          <a:xfrm>
            <a:off x="9705886" y="3404133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Photoshop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6B27EA-6163-C4B7-C2FE-FEAEE548C7D2}"/>
              </a:ext>
            </a:extLst>
          </p:cNvPr>
          <p:cNvSpPr txBox="1"/>
          <p:nvPr/>
        </p:nvSpPr>
        <p:spPr>
          <a:xfrm>
            <a:off x="753691" y="3404134"/>
            <a:ext cx="424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Original Images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BD9015D-0014-0119-3006-D9A275101A95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Evaluation Dataset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689ED9-10F0-E991-04A3-94865FEAAD5E}"/>
              </a:ext>
            </a:extLst>
          </p:cNvPr>
          <p:cNvSpPr txBox="1">
            <a:spLocks/>
          </p:cNvSpPr>
          <p:nvPr/>
        </p:nvSpPr>
        <p:spPr>
          <a:xfrm>
            <a:off x="1007192" y="1115896"/>
            <a:ext cx="10096238" cy="71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A secondary evaluation dataset is created to assess generalization, testing the model's performance on new and unseen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46296-65E9-F6DE-CACD-CDAD696EEB04}"/>
              </a:ext>
            </a:extLst>
          </p:cNvPr>
          <p:cNvSpPr txBox="1">
            <a:spLocks/>
          </p:cNvSpPr>
          <p:nvPr/>
        </p:nvSpPr>
        <p:spPr>
          <a:xfrm>
            <a:off x="1948461" y="2029571"/>
            <a:ext cx="8335570" cy="117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This dataset will be 100 Fake images and 100 Real images 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Images Sourced form Caltech 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Images made from Photoshop and </a:t>
            </a:r>
            <a:r>
              <a:rPr lang="en-US" sz="2400" dirty="0" err="1">
                <a:solidFill>
                  <a:schemeClr val="bg1"/>
                </a:solidFill>
                <a:latin typeface="Outfit" pitchFamily="2" charset="0"/>
              </a:rPr>
              <a:t>DeepfakeMaker</a:t>
            </a:r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9FDE4-A2BE-7CEF-EEF9-35FD7DB2E9B7}"/>
              </a:ext>
            </a:extLst>
          </p:cNvPr>
          <p:cNvSpPr txBox="1"/>
          <p:nvPr/>
        </p:nvSpPr>
        <p:spPr>
          <a:xfrm>
            <a:off x="6792391" y="3404133"/>
            <a:ext cx="262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utfit" pitchFamily="2" charset="0"/>
              </a:rPr>
              <a:t>DeepFake Maker</a:t>
            </a:r>
          </a:p>
        </p:txBody>
      </p:sp>
      <p:pic>
        <p:nvPicPr>
          <p:cNvPr id="14" name="Picture 13" descr="A person with a beard&#10;&#10;AI-generated content may be incorrect.">
            <a:extLst>
              <a:ext uri="{FF2B5EF4-FFF2-40B4-BE49-F238E27FC236}">
                <a16:creationId xmlns:a16="http://schemas.microsoft.com/office/drawing/2014/main" id="{84902DF2-10A9-9A80-F48E-A6712255C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 b="8418"/>
          <a:stretch>
            <a:fillRect/>
          </a:stretch>
        </p:blipFill>
        <p:spPr>
          <a:xfrm>
            <a:off x="9780875" y="3865798"/>
            <a:ext cx="1856083" cy="2390184"/>
          </a:xfrm>
          <a:prstGeom prst="rect">
            <a:avLst/>
          </a:prstGeom>
        </p:spPr>
      </p:pic>
      <p:pic>
        <p:nvPicPr>
          <p:cNvPr id="10" name="Picture 9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FAC54894-B5CD-7809-9D4B-E469E2E38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7218741" y="3883025"/>
            <a:ext cx="1776185" cy="245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1875 L 0.54375 0.01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2734 0.00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325 L 0.53333 -0.004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74493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22BBC-EF72-693C-F04A-70A39D946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51BE2AA2-5426-E8E4-1F42-CDE9DDEB7978}"/>
              </a:ext>
            </a:extLst>
          </p:cNvPr>
          <p:cNvSpPr txBox="1"/>
          <p:nvPr/>
        </p:nvSpPr>
        <p:spPr>
          <a:xfrm>
            <a:off x="931246" y="53020"/>
            <a:ext cx="10397155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Design Plan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63E6238-7FBF-00D9-E99E-3BD692C6E7EF}"/>
              </a:ext>
            </a:extLst>
          </p:cNvPr>
          <p:cNvCxnSpPr>
            <a:cxnSpLocks/>
            <a:stCxn id="17" idx="2"/>
            <a:endCxn id="16" idx="2"/>
          </p:cNvCxnSpPr>
          <p:nvPr/>
        </p:nvCxnSpPr>
        <p:spPr>
          <a:xfrm rot="5400000">
            <a:off x="4621569" y="4379147"/>
            <a:ext cx="10928" cy="2743200"/>
          </a:xfrm>
          <a:prstGeom prst="bentConnector3">
            <a:avLst>
              <a:gd name="adj1" fmla="val 5228575"/>
            </a:avLst>
          </a:prstGeom>
          <a:ln w="889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AD9D63-5049-46F2-EEEE-08AB05019387}"/>
              </a:ext>
            </a:extLst>
          </p:cNvPr>
          <p:cNvGrpSpPr/>
          <p:nvPr/>
        </p:nvGrpSpPr>
        <p:grpSpPr>
          <a:xfrm>
            <a:off x="812800" y="1447801"/>
            <a:ext cx="2438400" cy="1770315"/>
            <a:chOff x="1219200" y="2171700"/>
            <a:chExt cx="3657600" cy="26554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D9E49C-D70A-BF97-AB56-107229A1B951}"/>
                </a:ext>
              </a:extLst>
            </p:cNvPr>
            <p:cNvSpPr/>
            <p:nvPr/>
          </p:nvSpPr>
          <p:spPr>
            <a:xfrm>
              <a:off x="1219200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RESEARCH &amp; SPECIFICATION</a:t>
              </a:r>
            </a:p>
          </p:txBody>
        </p:sp>
        <p:pic>
          <p:nvPicPr>
            <p:cNvPr id="37" name="Picture 36" descr="A magnifying glass and a paper&#10;&#10;AI-generated content may be incorrect.">
              <a:extLst>
                <a:ext uri="{FF2B5EF4-FFF2-40B4-BE49-F238E27FC236}">
                  <a16:creationId xmlns:a16="http://schemas.microsoft.com/office/drawing/2014/main" id="{6E5F2E4E-F8C3-4E53-8D8A-09ABACABD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241" y="2424031"/>
              <a:ext cx="945517" cy="94551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6FB708D-807A-6F81-DD73-85DAED1589DA}"/>
              </a:ext>
            </a:extLst>
          </p:cNvPr>
          <p:cNvGrpSpPr/>
          <p:nvPr/>
        </p:nvGrpSpPr>
        <p:grpSpPr>
          <a:xfrm>
            <a:off x="3280142" y="1447801"/>
            <a:ext cx="2752963" cy="1770315"/>
            <a:chOff x="4920212" y="2171700"/>
            <a:chExt cx="4129445" cy="26554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7F95ED5-3FD4-FE83-BE67-7D9252316155}"/>
                </a:ext>
              </a:extLst>
            </p:cNvPr>
            <p:cNvSpPr/>
            <p:nvPr/>
          </p:nvSpPr>
          <p:spPr>
            <a:xfrm>
              <a:off x="5392057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EXTRACTION &amp; COLLECTION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A5D028A-3DE9-0CA5-C072-03F55B69DB6A}"/>
                </a:ext>
              </a:extLst>
            </p:cNvPr>
            <p:cNvSpPr/>
            <p:nvPr/>
          </p:nvSpPr>
          <p:spPr>
            <a:xfrm>
              <a:off x="4920212" y="3253559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42" descr="A white arrow in a circle&#10;&#10;AI-generated content may be incorrect.">
              <a:extLst>
                <a:ext uri="{FF2B5EF4-FFF2-40B4-BE49-F238E27FC236}">
                  <a16:creationId xmlns:a16="http://schemas.microsoft.com/office/drawing/2014/main" id="{026CF03B-ABCC-BB21-010F-E76108B8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996" y="2427031"/>
              <a:ext cx="671722" cy="67172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81F585-DA42-3D49-2D1A-551BCC68246F}"/>
              </a:ext>
            </a:extLst>
          </p:cNvPr>
          <p:cNvGrpSpPr/>
          <p:nvPr/>
        </p:nvGrpSpPr>
        <p:grpSpPr>
          <a:xfrm>
            <a:off x="6045201" y="1447801"/>
            <a:ext cx="2752963" cy="1770315"/>
            <a:chOff x="9067800" y="2171700"/>
            <a:chExt cx="4129445" cy="26554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D7B457-3B04-C17E-199E-A520A4663C81}"/>
                </a:ext>
              </a:extLst>
            </p:cNvPr>
            <p:cNvSpPr/>
            <p:nvPr/>
          </p:nvSpPr>
          <p:spPr>
            <a:xfrm>
              <a:off x="9539645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I/O SETUP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7F89B76-7593-70BD-9B41-5A6BFAD9C9B5}"/>
                </a:ext>
              </a:extLst>
            </p:cNvPr>
            <p:cNvSpPr/>
            <p:nvPr/>
          </p:nvSpPr>
          <p:spPr>
            <a:xfrm>
              <a:off x="9067800" y="3253559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388DCE-7E5A-88C6-AFFE-34F8D572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5615" y="2465971"/>
              <a:ext cx="1005659" cy="1005659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D482AE-1CF8-2AB9-1A79-27F5428184E0}"/>
              </a:ext>
            </a:extLst>
          </p:cNvPr>
          <p:cNvGrpSpPr/>
          <p:nvPr/>
        </p:nvGrpSpPr>
        <p:grpSpPr>
          <a:xfrm>
            <a:off x="8810260" y="1447801"/>
            <a:ext cx="2772140" cy="1770315"/>
            <a:chOff x="13215388" y="2171700"/>
            <a:chExt cx="4158210" cy="26554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7E23C6-4352-5B4C-7F68-B1DD3E086AC5}"/>
                </a:ext>
              </a:extLst>
            </p:cNvPr>
            <p:cNvSpPr/>
            <p:nvPr/>
          </p:nvSpPr>
          <p:spPr>
            <a:xfrm>
              <a:off x="13715998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  <a:prstDash val="solid"/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PROCESSING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A5DD9E8-057C-2356-ABD6-D46466963B3D}"/>
                </a:ext>
              </a:extLst>
            </p:cNvPr>
            <p:cNvSpPr/>
            <p:nvPr/>
          </p:nvSpPr>
          <p:spPr>
            <a:xfrm>
              <a:off x="13215388" y="3271926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Picture 4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FFAA96-8C67-7643-52A0-7165E5218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5200" y="2357080"/>
              <a:ext cx="1199665" cy="119966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2AD6B39-4E84-EA68-BF57-0441D7741E9A}"/>
              </a:ext>
            </a:extLst>
          </p:cNvPr>
          <p:cNvGrpSpPr/>
          <p:nvPr/>
        </p:nvGrpSpPr>
        <p:grpSpPr>
          <a:xfrm>
            <a:off x="2032000" y="2332958"/>
            <a:ext cx="9550400" cy="3417791"/>
            <a:chOff x="3048000" y="3499435"/>
            <a:chExt cx="14325600" cy="51266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5D37A5-DA16-6444-AC91-8FB4494A1624}"/>
                </a:ext>
              </a:extLst>
            </p:cNvPr>
            <p:cNvSpPr/>
            <p:nvPr/>
          </p:nvSpPr>
          <p:spPr>
            <a:xfrm>
              <a:off x="3048000" y="5970648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MACHINE LEARNING TRAINING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AF4D819A-51A9-504D-F9CC-1BD55A1B1105}"/>
                </a:ext>
              </a:extLst>
            </p:cNvPr>
            <p:cNvCxnSpPr>
              <a:stCxn id="15" idx="3"/>
              <a:endCxn id="16" idx="0"/>
            </p:cNvCxnSpPr>
            <p:nvPr/>
          </p:nvCxnSpPr>
          <p:spPr>
            <a:xfrm flipH="1">
              <a:off x="4876800" y="3499436"/>
              <a:ext cx="12496800" cy="2471212"/>
            </a:xfrm>
            <a:prstGeom prst="bentConnector4">
              <a:avLst>
                <a:gd name="adj1" fmla="val -2172"/>
                <a:gd name="adj2" fmla="val 71640"/>
              </a:avLst>
            </a:prstGeom>
            <a:ln w="889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E209400A-B29D-A7A4-F156-A1CB2746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422" y="6132707"/>
              <a:ext cx="1115578" cy="1115578"/>
            </a:xfrm>
            <a:prstGeom prst="rect">
              <a:avLst/>
            </a:prstGeom>
          </p:spPr>
        </p:pic>
      </p:grpSp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B87BF8DF-946E-034B-EDF9-01F749D3524A}"/>
              </a:ext>
            </a:extLst>
          </p:cNvPr>
          <p:cNvGrpSpPr/>
          <p:nvPr/>
        </p:nvGrpSpPr>
        <p:grpSpPr>
          <a:xfrm>
            <a:off x="4470400" y="3980433"/>
            <a:ext cx="2743200" cy="1770315"/>
            <a:chOff x="6705600" y="5970648"/>
            <a:chExt cx="4114800" cy="265547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2BF9980-73CC-1EE8-C8E1-2886A716F994}"/>
                </a:ext>
              </a:extLst>
            </p:cNvPr>
            <p:cNvGrpSpPr/>
            <p:nvPr/>
          </p:nvGrpSpPr>
          <p:grpSpPr>
            <a:xfrm>
              <a:off x="6705600" y="5970648"/>
              <a:ext cx="4114800" cy="2655473"/>
              <a:chOff x="6705600" y="5970648"/>
              <a:chExt cx="4114800" cy="265547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3B59B74-6A71-6B24-C67F-F97BAE32368B}"/>
                  </a:ext>
                </a:extLst>
              </p:cNvPr>
              <p:cNvSpPr/>
              <p:nvPr/>
            </p:nvSpPr>
            <p:spPr>
              <a:xfrm>
                <a:off x="7162800" y="5970648"/>
                <a:ext cx="3657600" cy="2655473"/>
              </a:xfrm>
              <a:prstGeom prst="roundRect">
                <a:avLst>
                  <a:gd name="adj" fmla="val 19489"/>
                </a:avLst>
              </a:prstGeom>
              <a:solidFill>
                <a:srgbClr val="01204C"/>
              </a:solidFill>
              <a:ln w="76200">
                <a:solidFill>
                  <a:schemeClr val="bg1"/>
                </a:solidFill>
              </a:ln>
              <a:effectLst>
                <a:outerShdw blurRad="558800" sx="102000" sy="102000" algn="ctr" rotWithShape="0">
                  <a:srgbClr val="C960D7">
                    <a:alpha val="56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MACHINE LEARNING REVISION</a:t>
                </a:r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14F72040-FCA8-32A8-FC49-E708B1B8782F}"/>
                  </a:ext>
                </a:extLst>
              </p:cNvPr>
              <p:cNvSpPr/>
              <p:nvPr/>
            </p:nvSpPr>
            <p:spPr>
              <a:xfrm>
                <a:off x="6705600" y="7052508"/>
                <a:ext cx="413788" cy="491754"/>
              </a:xfrm>
              <a:prstGeom prst="rightArrow">
                <a:avLst>
                  <a:gd name="adj1" fmla="val 50000"/>
                  <a:gd name="adj2" fmla="val 108606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5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085E975-6274-1030-24DC-917CA5C5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646" y="6196813"/>
              <a:ext cx="980445" cy="980445"/>
            </a:xfrm>
            <a:prstGeom prst="rect">
              <a:avLst/>
            </a:prstGeom>
          </p:spPr>
        </p:pic>
      </p:grpSp>
      <p:grpSp>
        <p:nvGrpSpPr>
          <p:cNvPr id="2240" name="Group 2239">
            <a:extLst>
              <a:ext uri="{FF2B5EF4-FFF2-40B4-BE49-F238E27FC236}">
                <a16:creationId xmlns:a16="http://schemas.microsoft.com/office/drawing/2014/main" id="{57272259-E93B-5453-09DC-A8C4236D29AD}"/>
              </a:ext>
            </a:extLst>
          </p:cNvPr>
          <p:cNvGrpSpPr/>
          <p:nvPr/>
        </p:nvGrpSpPr>
        <p:grpSpPr>
          <a:xfrm>
            <a:off x="7223492" y="3980433"/>
            <a:ext cx="2733309" cy="1770315"/>
            <a:chOff x="10835237" y="5970648"/>
            <a:chExt cx="4099963" cy="265547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BAD29FF-F74F-77DF-039E-108540F57C78}"/>
                </a:ext>
              </a:extLst>
            </p:cNvPr>
            <p:cNvGrpSpPr/>
            <p:nvPr/>
          </p:nvGrpSpPr>
          <p:grpSpPr>
            <a:xfrm>
              <a:off x="10835237" y="5970648"/>
              <a:ext cx="4099963" cy="2655473"/>
              <a:chOff x="10835237" y="5970648"/>
              <a:chExt cx="4099963" cy="265547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E551A48-926A-F8EC-B2E4-2C4F90590CDA}"/>
                  </a:ext>
                </a:extLst>
              </p:cNvPr>
              <p:cNvSpPr/>
              <p:nvPr/>
            </p:nvSpPr>
            <p:spPr>
              <a:xfrm>
                <a:off x="11277600" y="5970648"/>
                <a:ext cx="3657600" cy="2655473"/>
              </a:xfrm>
              <a:prstGeom prst="roundRect">
                <a:avLst>
                  <a:gd name="adj" fmla="val 19489"/>
                </a:avLst>
              </a:prstGeom>
              <a:solidFill>
                <a:srgbClr val="01204C"/>
              </a:solidFill>
              <a:ln w="76200">
                <a:solidFill>
                  <a:schemeClr val="bg1"/>
                </a:solidFill>
              </a:ln>
              <a:effectLst>
                <a:outerShdw blurRad="558800" sx="102000" sy="102000" algn="ctr" rotWithShape="0">
                  <a:srgbClr val="C960D7">
                    <a:alpha val="56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INTERFACE DESIGN &amp; OPTIMIZATION</a:t>
                </a: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7CAEC21-38EB-0322-EC12-9C14C9276E32}"/>
                  </a:ext>
                </a:extLst>
              </p:cNvPr>
              <p:cNvSpPr/>
              <p:nvPr/>
            </p:nvSpPr>
            <p:spPr>
              <a:xfrm>
                <a:off x="10835237" y="7052508"/>
                <a:ext cx="413788" cy="491754"/>
              </a:xfrm>
              <a:prstGeom prst="rightArrow">
                <a:avLst>
                  <a:gd name="adj1" fmla="val 50000"/>
                  <a:gd name="adj2" fmla="val 108606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6B00EBDC-FD14-E245-91F1-D1EA19E3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068" y="6207261"/>
              <a:ext cx="1074664" cy="107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4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5803D-2125-9565-AA88-BEC173E9E05B}"/>
              </a:ext>
            </a:extLst>
          </p:cNvPr>
          <p:cNvGrpSpPr/>
          <p:nvPr/>
        </p:nvGrpSpPr>
        <p:grpSpPr>
          <a:xfrm>
            <a:off x="325887" y="1797189"/>
            <a:ext cx="3778772" cy="3755796"/>
            <a:chOff x="316651" y="1796293"/>
            <a:chExt cx="3778772" cy="3755796"/>
          </a:xfrm>
        </p:grpSpPr>
        <p:pic>
          <p:nvPicPr>
            <p:cNvPr id="42" name="Picture 41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222F7BB5-9897-66EE-DC14-868CEECCF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A44E4E-D759-9F15-5BC3-8E4D67E77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6BDD55-39DE-B3A1-8B41-C251D9D5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45" name="Picture 44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738FB757-0A50-1AD5-6AE3-18C66EB17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0EFEEB-4B7A-557F-59A7-111B13D66D23}"/>
              </a:ext>
            </a:extLst>
          </p:cNvPr>
          <p:cNvGrpSpPr/>
          <p:nvPr/>
        </p:nvGrpSpPr>
        <p:grpSpPr>
          <a:xfrm>
            <a:off x="4232646" y="1784552"/>
            <a:ext cx="3795383" cy="3780197"/>
            <a:chOff x="306853" y="-2077138"/>
            <a:chExt cx="3795383" cy="3780197"/>
          </a:xfrm>
        </p:grpSpPr>
        <p:pic>
          <p:nvPicPr>
            <p:cNvPr id="52" name="Picture 5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BBE7DAB2-30AD-219B-69FA-F17132A5B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8E458BA-02B8-9253-66A0-21580D8C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54" name="Picture 5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26D408A2-5942-2DC7-E418-21B56C13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55" name="Picture 5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14F688D8-78F3-D44E-BDEE-F90A3501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38442" y="-69843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442" y="5519352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FC2A87A9-B553-D93E-BAE1-6899B44A485F}"/>
              </a:ext>
            </a:extLst>
          </p:cNvPr>
          <p:cNvSpPr txBox="1"/>
          <p:nvPr/>
        </p:nvSpPr>
        <p:spPr>
          <a:xfrm>
            <a:off x="4144241" y="5519352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D0B4924-D7EF-9D47-656C-AF7DEE64D083}"/>
              </a:ext>
            </a:extLst>
          </p:cNvPr>
          <p:cNvSpPr txBox="1"/>
          <p:nvPr/>
        </p:nvSpPr>
        <p:spPr>
          <a:xfrm>
            <a:off x="8107194" y="5519351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A54A65CB-44AD-4E48-4652-8DA570542EEF}"/>
              </a:ext>
            </a:extLst>
          </p:cNvPr>
          <p:cNvSpPr txBox="1"/>
          <p:nvPr/>
        </p:nvSpPr>
        <p:spPr>
          <a:xfrm>
            <a:off x="3818635" y="838200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9AB20AA1-84AA-4090-C6CA-7DCAE81EF4DA}"/>
              </a:ext>
            </a:extLst>
          </p:cNvPr>
          <p:cNvSpPr txBox="1"/>
          <p:nvPr/>
        </p:nvSpPr>
        <p:spPr>
          <a:xfrm>
            <a:off x="973835" y="6044341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76500-A824-A2E2-F495-5C17EF1F9092}"/>
              </a:ext>
            </a:extLst>
          </p:cNvPr>
          <p:cNvGrpSpPr/>
          <p:nvPr/>
        </p:nvGrpSpPr>
        <p:grpSpPr>
          <a:xfrm>
            <a:off x="316651" y="1797189"/>
            <a:ext cx="3778772" cy="3755796"/>
            <a:chOff x="316651" y="1796293"/>
            <a:chExt cx="3778772" cy="3755796"/>
          </a:xfrm>
        </p:grpSpPr>
        <p:pic>
          <p:nvPicPr>
            <p:cNvPr id="3" name="Picture 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8F7479C-6C94-0682-0BA5-774588FF3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E3524-E915-16CC-0C27-40CE7EFAE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DFAA3A-E3B9-CD0E-5B75-138737F35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" name="Picture 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0A79C689-C67C-746E-97CE-30A1AE659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8AFE5-E53A-C94A-5241-C37A596596BB}"/>
              </a:ext>
            </a:extLst>
          </p:cNvPr>
          <p:cNvGrpSpPr/>
          <p:nvPr/>
        </p:nvGrpSpPr>
        <p:grpSpPr>
          <a:xfrm>
            <a:off x="4232646" y="1784989"/>
            <a:ext cx="3795383" cy="3780197"/>
            <a:chOff x="306853" y="-2077138"/>
            <a:chExt cx="3795383" cy="3780197"/>
          </a:xfrm>
        </p:grpSpPr>
        <p:pic>
          <p:nvPicPr>
            <p:cNvPr id="6" name="Picture 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7559840C-38C2-D13F-5D19-DA2024E4F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9AC4A-8123-5DF0-3B4B-8B2E6FA3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5" name="Picture 14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82760465-0012-E7DA-3D3B-70BAB5E44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8" name="Picture 17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F81B46B3-F0DF-8A68-D522-645630A7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576724-9322-F9A0-4A18-0DD936E498F1}"/>
              </a:ext>
            </a:extLst>
          </p:cNvPr>
          <p:cNvGrpSpPr/>
          <p:nvPr/>
        </p:nvGrpSpPr>
        <p:grpSpPr>
          <a:xfrm>
            <a:off x="8170629" y="1807029"/>
            <a:ext cx="3806529" cy="3791219"/>
            <a:chOff x="7789133" y="1742456"/>
            <a:chExt cx="3806529" cy="3791219"/>
          </a:xfrm>
          <a:effectLst/>
        </p:grpSpPr>
        <p:pic>
          <p:nvPicPr>
            <p:cNvPr id="4" name="Picture 3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22B1711-FD01-7912-54C3-1C70AA6FC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676C9-1D90-A512-1886-831BC5343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3" name="Picture 12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C76A76A1-CD3F-E1D7-E482-D81895190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2" name="Picture 1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857942DE-910B-031E-02EC-3EE2AC3D5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1E665B-2E40-6E53-DE70-C0535CBACE5D}"/>
              </a:ext>
            </a:extLst>
          </p:cNvPr>
          <p:cNvCxnSpPr/>
          <p:nvPr/>
        </p:nvCxnSpPr>
        <p:spPr>
          <a:xfrm>
            <a:off x="4168544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FB76DF-CE5A-DF8F-89AC-5F2C1CEB102E}"/>
              </a:ext>
            </a:extLst>
          </p:cNvPr>
          <p:cNvCxnSpPr/>
          <p:nvPr/>
        </p:nvCxnSpPr>
        <p:spPr>
          <a:xfrm>
            <a:off x="8085703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2E1900-F175-370A-D78E-4FC6FDB148A7}"/>
              </a:ext>
            </a:extLst>
          </p:cNvPr>
          <p:cNvCxnSpPr>
            <a:cxnSpLocks/>
          </p:cNvCxnSpPr>
          <p:nvPr/>
        </p:nvCxnSpPr>
        <p:spPr>
          <a:xfrm>
            <a:off x="4159800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55E51B-BA93-453C-A9EC-DD1B6EB62495}"/>
              </a:ext>
            </a:extLst>
          </p:cNvPr>
          <p:cNvCxnSpPr>
            <a:cxnSpLocks/>
          </p:cNvCxnSpPr>
          <p:nvPr/>
        </p:nvCxnSpPr>
        <p:spPr>
          <a:xfrm>
            <a:off x="8092061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64466 3.7037E-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85185E-6 L 0.32422 1.85185E-6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7291F-838A-406D-22B4-D6E5A9986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1797E9-4E6D-5ADF-6AE4-F6FD8B263B15}"/>
              </a:ext>
            </a:extLst>
          </p:cNvPr>
          <p:cNvSpPr/>
          <p:nvPr/>
        </p:nvSpPr>
        <p:spPr>
          <a:xfrm>
            <a:off x="168718" y="1182954"/>
            <a:ext cx="11814837" cy="54281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83104FA-3C62-A111-6F4C-9C0D09F50248}"/>
              </a:ext>
            </a:extLst>
          </p:cNvPr>
          <p:cNvSpPr txBox="1"/>
          <p:nvPr/>
        </p:nvSpPr>
        <p:spPr>
          <a:xfrm>
            <a:off x="931246" y="53020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GANT Milestones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AB480E-90E6-20F2-DFC7-927775B1F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959143"/>
              </p:ext>
            </p:extLst>
          </p:nvPr>
        </p:nvGraphicFramePr>
        <p:xfrm>
          <a:off x="168718" y="1077211"/>
          <a:ext cx="11854564" cy="5428181"/>
        </p:xfrm>
        <a:graphic>
          <a:graphicData uri="http://schemas.openxmlformats.org/drawingml/2006/table">
            <a:tbl>
              <a:tblPr/>
              <a:tblGrid>
                <a:gridCol w="1502438">
                  <a:extLst>
                    <a:ext uri="{9D8B030D-6E8A-4147-A177-3AD203B41FA5}">
                      <a16:colId xmlns:a16="http://schemas.microsoft.com/office/drawing/2014/main" val="2934179988"/>
                    </a:ext>
                  </a:extLst>
                </a:gridCol>
                <a:gridCol w="868234">
                  <a:extLst>
                    <a:ext uri="{9D8B030D-6E8A-4147-A177-3AD203B41FA5}">
                      <a16:colId xmlns:a16="http://schemas.microsoft.com/office/drawing/2014/main" val="4187321793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1669509145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2571490603"/>
                    </a:ext>
                  </a:extLst>
                </a:gridCol>
                <a:gridCol w="600089">
                  <a:extLst>
                    <a:ext uri="{9D8B030D-6E8A-4147-A177-3AD203B41FA5}">
                      <a16:colId xmlns:a16="http://schemas.microsoft.com/office/drawing/2014/main" val="3448559390"/>
                    </a:ext>
                  </a:extLst>
                </a:gridCol>
                <a:gridCol w="612831">
                  <a:extLst>
                    <a:ext uri="{9D8B030D-6E8A-4147-A177-3AD203B41FA5}">
                      <a16:colId xmlns:a16="http://schemas.microsoft.com/office/drawing/2014/main" val="3950660454"/>
                    </a:ext>
                  </a:extLst>
                </a:gridCol>
                <a:gridCol w="614376">
                  <a:extLst>
                    <a:ext uri="{9D8B030D-6E8A-4147-A177-3AD203B41FA5}">
                      <a16:colId xmlns:a16="http://schemas.microsoft.com/office/drawing/2014/main" val="1872475319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1410414122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2751558343"/>
                    </a:ext>
                  </a:extLst>
                </a:gridCol>
                <a:gridCol w="626739">
                  <a:extLst>
                    <a:ext uri="{9D8B030D-6E8A-4147-A177-3AD203B41FA5}">
                      <a16:colId xmlns:a16="http://schemas.microsoft.com/office/drawing/2014/main" val="1483317676"/>
                    </a:ext>
                  </a:extLst>
                </a:gridCol>
                <a:gridCol w="598923">
                  <a:extLst>
                    <a:ext uri="{9D8B030D-6E8A-4147-A177-3AD203B41FA5}">
                      <a16:colId xmlns:a16="http://schemas.microsoft.com/office/drawing/2014/main" val="3063105216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3756038821"/>
                    </a:ext>
                  </a:extLst>
                </a:gridCol>
                <a:gridCol w="619012">
                  <a:extLst>
                    <a:ext uri="{9D8B030D-6E8A-4147-A177-3AD203B41FA5}">
                      <a16:colId xmlns:a16="http://schemas.microsoft.com/office/drawing/2014/main" val="3591524300"/>
                    </a:ext>
                  </a:extLst>
                </a:gridCol>
                <a:gridCol w="594287">
                  <a:extLst>
                    <a:ext uri="{9D8B030D-6E8A-4147-A177-3AD203B41FA5}">
                      <a16:colId xmlns:a16="http://schemas.microsoft.com/office/drawing/2014/main" val="3684262954"/>
                    </a:ext>
                  </a:extLst>
                </a:gridCol>
                <a:gridCol w="640647">
                  <a:extLst>
                    <a:ext uri="{9D8B030D-6E8A-4147-A177-3AD203B41FA5}">
                      <a16:colId xmlns:a16="http://schemas.microsoft.com/office/drawing/2014/main" val="2584062934"/>
                    </a:ext>
                  </a:extLst>
                </a:gridCol>
                <a:gridCol w="560104">
                  <a:extLst>
                    <a:ext uri="{9D8B030D-6E8A-4147-A177-3AD203B41FA5}">
                      <a16:colId xmlns:a16="http://schemas.microsoft.com/office/drawing/2014/main" val="1498700108"/>
                    </a:ext>
                  </a:extLst>
                </a:gridCol>
                <a:gridCol w="527837">
                  <a:extLst>
                    <a:ext uri="{9D8B030D-6E8A-4147-A177-3AD203B41FA5}">
                      <a16:colId xmlns:a16="http://schemas.microsoft.com/office/drawing/2014/main" val="2517716428"/>
                    </a:ext>
                  </a:extLst>
                </a:gridCol>
                <a:gridCol w="688527">
                  <a:extLst>
                    <a:ext uri="{9D8B030D-6E8A-4147-A177-3AD203B41FA5}">
                      <a16:colId xmlns:a16="http://schemas.microsoft.com/office/drawing/2014/main" val="2496014445"/>
                    </a:ext>
                  </a:extLst>
                </a:gridCol>
              </a:tblGrid>
              <a:tr h="42632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Milestones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25-Aug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1-Sep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8-Sep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15-Sep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22-Sep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29-Sep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6-Oct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13-Oct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20-Oct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27-Oct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3-Nov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10-Nov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17-Nov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24-Nov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1-Dec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8-Dec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15-Dec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209587"/>
                  </a:ext>
                </a:extLst>
              </a:tr>
              <a:tr h="24396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Problem Statement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318407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Design Citeria 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502276"/>
                  </a:ext>
                </a:extLst>
              </a:tr>
              <a:tr h="3798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Research Evaluation Dataset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209553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Host Website on Web 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988231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Research CNNs 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427704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Presentation 1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55953"/>
                  </a:ext>
                </a:extLst>
              </a:tr>
              <a:tr h="3767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Create Parallel Dataset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803357"/>
                  </a:ext>
                </a:extLst>
              </a:tr>
              <a:tr h="3767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Create Evaluation Dataset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788199"/>
                  </a:ext>
                </a:extLst>
              </a:tr>
              <a:tr h="3798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Requirement and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Constraints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815783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Potential Solutions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469997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Preliminary Design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457130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Presentation 2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946576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Train CNN Model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441804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Design Document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221355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Presentation 3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982855"/>
                  </a:ext>
                </a:extLst>
              </a:tr>
              <a:tr h="3767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Explore Xception Model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896512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Testing Methods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271837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Preliminary Results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677014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Final Presentation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478093"/>
                  </a:ext>
                </a:extLst>
              </a:tr>
              <a:tr h="2048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Poster Day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3F3F76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3626" marR="3626" marT="3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854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9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AI-generated content may be incorrect.">
            <a:extLst>
              <a:ext uri="{FF2B5EF4-FFF2-40B4-BE49-F238E27FC236}">
                <a16:creationId xmlns:a16="http://schemas.microsoft.com/office/drawing/2014/main" id="{61C9BDE5-E4F5-472A-F2C0-5BD9F412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251" r="3476" b="15731"/>
          <a:stretch/>
        </p:blipFill>
        <p:spPr>
          <a:xfrm>
            <a:off x="9167638" y="249030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D50BA-0205-CC8B-B214-4EC77606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503"/>
          <a:stretch/>
        </p:blipFill>
        <p:spPr>
          <a:xfrm>
            <a:off x="6310033" y="251694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4B87C9D6-7E86-A810-E115-07CACFB8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3155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16" name="Picture 1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B5D3153-52DB-B402-E9D4-61757EAC0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4056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7AF565D-76A0-6CCE-613F-B2AE557E3CF0}"/>
              </a:ext>
            </a:extLst>
          </p:cNvPr>
          <p:cNvSpPr txBox="1"/>
          <p:nvPr/>
        </p:nvSpPr>
        <p:spPr>
          <a:xfrm>
            <a:off x="762000" y="314859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827"/>
              </a:lnSpc>
            </a:pPr>
            <a:r>
              <a:rPr lang="en-US" sz="702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lang="en-US" sz="702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lang="en-US" sz="7020" b="1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411313-787F-E0E4-027C-FE96AF97FD31}"/>
              </a:ext>
            </a:extLst>
          </p:cNvPr>
          <p:cNvGrpSpPr/>
          <p:nvPr/>
        </p:nvGrpSpPr>
        <p:grpSpPr>
          <a:xfrm>
            <a:off x="4191000" y="1596826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7D988A-57C2-F1DE-4F91-6706CBDBBF69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7B64F49-7F23-35AC-682C-A9B689B5DEED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14"/>
                </a:lnSpc>
              </a:pPr>
              <a:r>
                <a:rPr lang="en-US" sz="1724" b="1" dirty="0">
                  <a:solidFill>
                    <a:srgbClr val="01204C"/>
                  </a:solidFill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F13D49AF-0420-3D8F-E305-881614A5D819}"/>
              </a:ext>
            </a:extLst>
          </p:cNvPr>
          <p:cNvSpPr txBox="1"/>
          <p:nvPr/>
        </p:nvSpPr>
        <p:spPr>
          <a:xfrm>
            <a:off x="6337886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F7383C8-4680-B274-0F90-D8F5E36CCCC1}"/>
              </a:ext>
            </a:extLst>
          </p:cNvPr>
          <p:cNvSpPr txBox="1"/>
          <p:nvPr/>
        </p:nvSpPr>
        <p:spPr>
          <a:xfrm>
            <a:off x="3491361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526A62-8F50-82BF-758C-5D2B5D8D1DEC}"/>
              </a:ext>
            </a:extLst>
          </p:cNvPr>
          <p:cNvSpPr txBox="1"/>
          <p:nvPr/>
        </p:nvSpPr>
        <p:spPr>
          <a:xfrm>
            <a:off x="9167638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AEEE346-A199-F542-9158-F8F9CC5738F7}"/>
              </a:ext>
            </a:extLst>
          </p:cNvPr>
          <p:cNvSpPr txBox="1"/>
          <p:nvPr/>
        </p:nvSpPr>
        <p:spPr>
          <a:xfrm>
            <a:off x="655916" y="4867526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3DFB6F7-493B-858C-638A-833ABD846D38}"/>
              </a:ext>
            </a:extLst>
          </p:cNvPr>
          <p:cNvSpPr txBox="1">
            <a:spLocks/>
          </p:cNvSpPr>
          <p:nvPr/>
        </p:nvSpPr>
        <p:spPr>
          <a:xfrm>
            <a:off x="3226972" y="5594514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Outfit" pitchFamily="2" charset="0"/>
              </a:rPr>
              <a:t>Questions &amp; Comments?</a:t>
            </a:r>
          </a:p>
        </p:txBody>
      </p:sp>
    </p:spTree>
    <p:extLst>
      <p:ext uri="{BB962C8B-B14F-4D97-AF65-F5344CB8AC3E}">
        <p14:creationId xmlns:p14="http://schemas.microsoft.com/office/powerpoint/2010/main" val="33024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325F6-1055-C31F-F8B6-E07B6485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7">
            <a:extLst>
              <a:ext uri="{FF2B5EF4-FFF2-40B4-BE49-F238E27FC236}">
                <a16:creationId xmlns:a16="http://schemas.microsoft.com/office/drawing/2014/main" id="{3A211240-9A99-C443-C5F4-7D64E56104FD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Current Functioning Prototype 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91F8E8E-F54B-FB1B-3FF7-83BE362CF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03639"/>
            <a:ext cx="7772400" cy="485775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6B32FB-3182-1AB2-DB15-6B6E0AC13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03639"/>
            <a:ext cx="7772400" cy="485775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09D4EF-E83E-3581-3481-49D5CB11B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03639"/>
            <a:ext cx="7772400" cy="485775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5C102D-53F1-DD25-16F6-436E134F7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5" y="1432654"/>
            <a:ext cx="7772400" cy="4857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C77E2B-89E9-51DE-93B8-7AC544219E04}"/>
              </a:ext>
            </a:extLst>
          </p:cNvPr>
          <p:cNvSpPr/>
          <p:nvPr/>
        </p:nvSpPr>
        <p:spPr>
          <a:xfrm>
            <a:off x="8894754" y="1784414"/>
            <a:ext cx="2790494" cy="635523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User Uploads Image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35FBF6-29D0-B8C0-CBCD-03AD189EFA7E}"/>
              </a:ext>
            </a:extLst>
          </p:cNvPr>
          <p:cNvSpPr/>
          <p:nvPr/>
        </p:nvSpPr>
        <p:spPr>
          <a:xfrm>
            <a:off x="8894754" y="2929645"/>
            <a:ext cx="2790494" cy="635523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Face Identified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5FAAC-714F-9705-1188-4A7C38C9CC60}"/>
              </a:ext>
            </a:extLst>
          </p:cNvPr>
          <p:cNvSpPr/>
          <p:nvPr/>
        </p:nvSpPr>
        <p:spPr>
          <a:xfrm>
            <a:off x="8894754" y="4034096"/>
            <a:ext cx="2790494" cy="635523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Prediction Made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396CB00-9FEF-9B79-BFE4-F54C2982EA44}"/>
              </a:ext>
            </a:extLst>
          </p:cNvPr>
          <p:cNvSpPr/>
          <p:nvPr/>
        </p:nvSpPr>
        <p:spPr>
          <a:xfrm rot="5400000">
            <a:off x="10055355" y="2403896"/>
            <a:ext cx="469293" cy="5097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4279595-B85D-9578-6F13-971F64D3F8F0}"/>
              </a:ext>
            </a:extLst>
          </p:cNvPr>
          <p:cNvSpPr/>
          <p:nvPr/>
        </p:nvSpPr>
        <p:spPr>
          <a:xfrm rot="5400000">
            <a:off x="10055355" y="3491935"/>
            <a:ext cx="469293" cy="5097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7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A9C5-8E90-8675-0920-6607503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4E0247-8EAC-34C6-CB08-CC124891D9E6}"/>
              </a:ext>
            </a:extLst>
          </p:cNvPr>
          <p:cNvGrpSpPr/>
          <p:nvPr/>
        </p:nvGrpSpPr>
        <p:grpSpPr>
          <a:xfrm>
            <a:off x="2293099" y="2294852"/>
            <a:ext cx="9321713" cy="3403038"/>
            <a:chOff x="2293099" y="2294852"/>
            <a:chExt cx="9321713" cy="340303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DC23C2C-7962-53E8-01B9-C132FE777CA8}"/>
                </a:ext>
              </a:extLst>
            </p:cNvPr>
            <p:cNvSpPr/>
            <p:nvPr/>
          </p:nvSpPr>
          <p:spPr>
            <a:xfrm>
              <a:off x="2293099" y="2438394"/>
              <a:ext cx="3641623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325406E-7E14-87E9-7425-4BC768BDE0DC}"/>
                </a:ext>
              </a:extLst>
            </p:cNvPr>
            <p:cNvSpPr/>
            <p:nvPr/>
          </p:nvSpPr>
          <p:spPr>
            <a:xfrm>
              <a:off x="2324336" y="4078011"/>
              <a:ext cx="3683367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D4FF41B-B9B0-C79B-BA7D-6EFB25C9F7A7}"/>
                </a:ext>
              </a:extLst>
            </p:cNvPr>
            <p:cNvSpPr/>
            <p:nvPr/>
          </p:nvSpPr>
          <p:spPr>
            <a:xfrm>
              <a:off x="2305678" y="5276429"/>
              <a:ext cx="3680615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DF2D0F-B0FF-8441-9188-7C03B10F2336}"/>
                </a:ext>
              </a:extLst>
            </p:cNvPr>
            <p:cNvSpPr/>
            <p:nvPr/>
          </p:nvSpPr>
          <p:spPr>
            <a:xfrm>
              <a:off x="8141945" y="3673607"/>
              <a:ext cx="3440292" cy="3423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093EBF0-0BF9-32AE-E244-E171E945CAF9}"/>
                </a:ext>
              </a:extLst>
            </p:cNvPr>
            <p:cNvSpPr/>
            <p:nvPr/>
          </p:nvSpPr>
          <p:spPr>
            <a:xfrm>
              <a:off x="8171858" y="5157213"/>
              <a:ext cx="3442954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8E6A080-9BA9-62DE-BB4B-AD565B476690}"/>
                </a:ext>
              </a:extLst>
            </p:cNvPr>
            <p:cNvSpPr/>
            <p:nvPr/>
          </p:nvSpPr>
          <p:spPr>
            <a:xfrm>
              <a:off x="7885872" y="2294852"/>
              <a:ext cx="3668794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9F9E34-0970-9BDE-F990-9A7652504643}"/>
              </a:ext>
            </a:extLst>
          </p:cNvPr>
          <p:cNvGrpSpPr/>
          <p:nvPr/>
        </p:nvGrpSpPr>
        <p:grpSpPr>
          <a:xfrm>
            <a:off x="620800" y="2247653"/>
            <a:ext cx="6920106" cy="3461269"/>
            <a:chOff x="620800" y="2247653"/>
            <a:chExt cx="6920106" cy="346126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944CC2F-A723-BC8E-ABE2-22EC1AF85E53}"/>
                </a:ext>
              </a:extLst>
            </p:cNvPr>
            <p:cNvSpPr/>
            <p:nvPr/>
          </p:nvSpPr>
          <p:spPr>
            <a:xfrm>
              <a:off x="620800" y="2427646"/>
              <a:ext cx="1078599" cy="4322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56E0BA6-A896-D5F3-76C1-F7D6F00B7346}"/>
                </a:ext>
              </a:extLst>
            </p:cNvPr>
            <p:cNvSpPr/>
            <p:nvPr/>
          </p:nvSpPr>
          <p:spPr>
            <a:xfrm>
              <a:off x="620800" y="4132343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CB3F364-8466-99E3-5B0A-9C6E355F174E}"/>
                </a:ext>
              </a:extLst>
            </p:cNvPr>
            <p:cNvSpPr/>
            <p:nvPr/>
          </p:nvSpPr>
          <p:spPr>
            <a:xfrm>
              <a:off x="718833" y="5347393"/>
              <a:ext cx="882531" cy="3615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4F052BA-89DB-4886-CFA7-95ECC33AD334}"/>
                </a:ext>
              </a:extLst>
            </p:cNvPr>
            <p:cNvSpPr/>
            <p:nvPr/>
          </p:nvSpPr>
          <p:spPr>
            <a:xfrm>
              <a:off x="6489226" y="3658598"/>
              <a:ext cx="512380" cy="34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299D184-F191-0884-3E4E-81FDEDB776C6}"/>
                </a:ext>
              </a:extLst>
            </p:cNvPr>
            <p:cNvSpPr/>
            <p:nvPr/>
          </p:nvSpPr>
          <p:spPr>
            <a:xfrm>
              <a:off x="6462307" y="5157044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2A4188-0E18-E8AC-B3F0-60A0FDE495C5}"/>
                </a:ext>
              </a:extLst>
            </p:cNvPr>
            <p:cNvSpPr/>
            <p:nvPr/>
          </p:nvSpPr>
          <p:spPr>
            <a:xfrm>
              <a:off x="6489227" y="2247653"/>
              <a:ext cx="878082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351DCB26-D68B-CBD2-2453-CB9E96DBA745}"/>
              </a:ext>
            </a:extLst>
          </p:cNvPr>
          <p:cNvSpPr/>
          <p:nvPr/>
        </p:nvSpPr>
        <p:spPr>
          <a:xfrm>
            <a:off x="3157709" y="1407754"/>
            <a:ext cx="2225056" cy="365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3AB44CE-BD35-7A4D-7064-61C21507EF72}"/>
              </a:ext>
            </a:extLst>
          </p:cNvPr>
          <p:cNvGrpSpPr/>
          <p:nvPr/>
        </p:nvGrpSpPr>
        <p:grpSpPr>
          <a:xfrm>
            <a:off x="5894017" y="5984461"/>
            <a:ext cx="3117623" cy="590402"/>
            <a:chOff x="8305244" y="5984461"/>
            <a:chExt cx="3117623" cy="5904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D6A1C-79CB-C0D9-C5B2-62F62284F7B9}"/>
                </a:ext>
              </a:extLst>
            </p:cNvPr>
            <p:cNvSpPr/>
            <p:nvPr/>
          </p:nvSpPr>
          <p:spPr>
            <a:xfrm>
              <a:off x="8348420" y="5984461"/>
              <a:ext cx="2893017" cy="5225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958A90-5529-E831-4C29-A03079941D63}"/>
                </a:ext>
              </a:extLst>
            </p:cNvPr>
            <p:cNvSpPr txBox="1"/>
            <p:nvPr/>
          </p:nvSpPr>
          <p:spPr>
            <a:xfrm>
              <a:off x="8305244" y="5990088"/>
              <a:ext cx="31176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News Source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2AF6D0-43A1-2A5D-D31C-2700BDA3F280}"/>
              </a:ext>
            </a:extLst>
          </p:cNvPr>
          <p:cNvGrpSpPr/>
          <p:nvPr/>
        </p:nvGrpSpPr>
        <p:grpSpPr>
          <a:xfrm>
            <a:off x="9893335" y="5963849"/>
            <a:ext cx="1208087" cy="584776"/>
            <a:chOff x="6096000" y="5963849"/>
            <a:chExt cx="1208087" cy="5847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2ACD58-EAEE-530A-40EF-104635BC4E60}"/>
                </a:ext>
              </a:extLst>
            </p:cNvPr>
            <p:cNvSpPr/>
            <p:nvPr/>
          </p:nvSpPr>
          <p:spPr>
            <a:xfrm>
              <a:off x="6096000" y="5963849"/>
              <a:ext cx="1208087" cy="5431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37C90C-2D15-A1AF-D1B3-EDCCE5194830}"/>
                </a:ext>
              </a:extLst>
            </p:cNvPr>
            <p:cNvSpPr txBox="1"/>
            <p:nvPr/>
          </p:nvSpPr>
          <p:spPr>
            <a:xfrm>
              <a:off x="6096000" y="5963850"/>
              <a:ext cx="12080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Date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1691533-7BE9-474D-0401-949FEA67C6AE}"/>
              </a:ext>
            </a:extLst>
          </p:cNvPr>
          <p:cNvSpPr/>
          <p:nvPr/>
        </p:nvSpPr>
        <p:spPr>
          <a:xfrm>
            <a:off x="3388757" y="5963850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44A3E8E-D373-F078-1E8E-9E27C213314A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E66CD-5E98-31EF-0EF5-3CC5A10FC2CE}"/>
              </a:ext>
            </a:extLst>
          </p:cNvPr>
          <p:cNvGrpSpPr/>
          <p:nvPr/>
        </p:nvGrpSpPr>
        <p:grpSpPr>
          <a:xfrm>
            <a:off x="577186" y="1293217"/>
            <a:ext cx="5551391" cy="1591742"/>
            <a:chOff x="577186" y="1293217"/>
            <a:chExt cx="5551391" cy="15917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04DD30-4376-4B38-C78C-1EE5DF0ACCA1}"/>
                </a:ext>
              </a:extLst>
            </p:cNvPr>
            <p:cNvSpPr txBox="1"/>
            <p:nvPr/>
          </p:nvSpPr>
          <p:spPr>
            <a:xfrm>
              <a:off x="609763" y="2423294"/>
              <a:ext cx="5518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TechRadar                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24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September 2025 12.26 EDT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48171-67AD-C95E-3257-649B7BF50591}"/>
                </a:ext>
              </a:extLst>
            </p:cNvPr>
            <p:cNvSpPr txBox="1"/>
            <p:nvPr/>
          </p:nvSpPr>
          <p:spPr>
            <a:xfrm>
              <a:off x="577186" y="1293217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Watch out – even small businesses are now now facing threats from deepfake attacks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4A7ABD-B85A-4467-0B82-0C040AFD2E15}"/>
              </a:ext>
            </a:extLst>
          </p:cNvPr>
          <p:cNvSpPr txBox="1"/>
          <p:nvPr/>
        </p:nvSpPr>
        <p:spPr>
          <a:xfrm>
            <a:off x="3388757" y="5963849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4BDBEC-B293-F40D-7D64-2D9CB0246718}"/>
              </a:ext>
            </a:extLst>
          </p:cNvPr>
          <p:cNvSpPr txBox="1"/>
          <p:nvPr/>
        </p:nvSpPr>
        <p:spPr>
          <a:xfrm>
            <a:off x="620800" y="596384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C9EF69-D574-298F-E255-E5CF64FDD375}"/>
              </a:ext>
            </a:extLst>
          </p:cNvPr>
          <p:cNvSpPr/>
          <p:nvPr/>
        </p:nvSpPr>
        <p:spPr>
          <a:xfrm>
            <a:off x="632862" y="3347456"/>
            <a:ext cx="2547497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D7B1A8-5400-B32D-B785-D7D391BF2145}"/>
              </a:ext>
            </a:extLst>
          </p:cNvPr>
          <p:cNvGrpSpPr/>
          <p:nvPr/>
        </p:nvGrpSpPr>
        <p:grpSpPr>
          <a:xfrm>
            <a:off x="620799" y="2934238"/>
            <a:ext cx="5515919" cy="1587642"/>
            <a:chOff x="620799" y="2934238"/>
            <a:chExt cx="5515919" cy="15876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FAE6B3-1A7F-4F3A-4A28-51278E6ECA5F}"/>
                </a:ext>
              </a:extLst>
            </p:cNvPr>
            <p:cNvSpPr txBox="1"/>
            <p:nvPr/>
          </p:nvSpPr>
          <p:spPr>
            <a:xfrm>
              <a:off x="620800" y="2934238"/>
              <a:ext cx="5311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She thought she was flirting with her favorite celebrity. A heartbreaking deepfake scam cost her everything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FCAAB-5780-5ED0-E6BC-957654EC7C52}"/>
                </a:ext>
              </a:extLst>
            </p:cNvPr>
            <p:cNvSpPr txBox="1"/>
            <p:nvPr/>
          </p:nvSpPr>
          <p:spPr>
            <a:xfrm>
              <a:off x="620799" y="4060215"/>
              <a:ext cx="5515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Daily Mail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24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September 2025 10:22 EDT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51B6180D-DA7C-FF59-E382-7E4AB5711AF7}"/>
              </a:ext>
            </a:extLst>
          </p:cNvPr>
          <p:cNvSpPr/>
          <p:nvPr/>
        </p:nvSpPr>
        <p:spPr>
          <a:xfrm>
            <a:off x="609763" y="4572320"/>
            <a:ext cx="2895437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1A5961-307E-99B1-E52C-5DF2CF721BF2}"/>
              </a:ext>
            </a:extLst>
          </p:cNvPr>
          <p:cNvGrpSpPr/>
          <p:nvPr/>
        </p:nvGrpSpPr>
        <p:grpSpPr>
          <a:xfrm>
            <a:off x="577185" y="4545269"/>
            <a:ext cx="5355271" cy="1196794"/>
            <a:chOff x="577185" y="4545269"/>
            <a:chExt cx="5355271" cy="119679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08F51D-98A5-05EE-807E-B6AD16F5539A}"/>
                </a:ext>
              </a:extLst>
            </p:cNvPr>
            <p:cNvSpPr txBox="1"/>
            <p:nvPr/>
          </p:nvSpPr>
          <p:spPr>
            <a:xfrm>
              <a:off x="577185" y="4545269"/>
              <a:ext cx="5337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Actress Angel Aquino calls for stronger laws after falling victim to deepfake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2C300B-1E12-03FD-BEB7-93E5922E9E78}"/>
                </a:ext>
              </a:extLst>
            </p:cNvPr>
            <p:cNvSpPr txBox="1"/>
            <p:nvPr/>
          </p:nvSpPr>
          <p:spPr>
            <a:xfrm>
              <a:off x="632862" y="5280398"/>
              <a:ext cx="5299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CBN News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	</a:t>
              </a: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September 4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5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:18 EDT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D01C0FA-8778-9FC3-ECEA-DF0559ECB8BC}"/>
              </a:ext>
            </a:extLst>
          </p:cNvPr>
          <p:cNvSpPr/>
          <p:nvPr/>
        </p:nvSpPr>
        <p:spPr>
          <a:xfrm>
            <a:off x="6474653" y="2885111"/>
            <a:ext cx="2727413" cy="378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E11E10-9411-A07A-F794-8DBE81969855}"/>
              </a:ext>
            </a:extLst>
          </p:cNvPr>
          <p:cNvGrpSpPr/>
          <p:nvPr/>
        </p:nvGrpSpPr>
        <p:grpSpPr>
          <a:xfrm>
            <a:off x="6462307" y="2840996"/>
            <a:ext cx="5311656" cy="1226314"/>
            <a:chOff x="6462307" y="2840996"/>
            <a:chExt cx="5311656" cy="122631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80D48A-6F27-1E6B-EEAC-2F50ABC43B20}"/>
                </a:ext>
              </a:extLst>
            </p:cNvPr>
            <p:cNvSpPr txBox="1"/>
            <p:nvPr/>
          </p:nvSpPr>
          <p:spPr>
            <a:xfrm>
              <a:off x="6462307" y="3605645"/>
              <a:ext cx="5311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BBC	     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Fri September 19 2025 12:00 EDT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9E79895-9D1F-3864-846F-684F0C453F88}"/>
                </a:ext>
              </a:extLst>
            </p:cNvPr>
            <p:cNvSpPr txBox="1"/>
            <p:nvPr/>
          </p:nvSpPr>
          <p:spPr>
            <a:xfrm>
              <a:off x="6462307" y="2840996"/>
              <a:ext cx="5108893" cy="74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Friend stole my face for deepfake nudes – now I want tougher laws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913CF73-E361-FC09-DBA4-2A106DD78BFA}"/>
              </a:ext>
            </a:extLst>
          </p:cNvPr>
          <p:cNvSpPr/>
          <p:nvPr/>
        </p:nvSpPr>
        <p:spPr>
          <a:xfrm>
            <a:off x="6474653" y="4072934"/>
            <a:ext cx="4169105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41293-B0AF-F540-BD8F-F770C8C8D709}"/>
              </a:ext>
            </a:extLst>
          </p:cNvPr>
          <p:cNvGrpSpPr/>
          <p:nvPr/>
        </p:nvGrpSpPr>
        <p:grpSpPr>
          <a:xfrm>
            <a:off x="6408469" y="3999064"/>
            <a:ext cx="5367760" cy="1803426"/>
            <a:chOff x="6408469" y="3999064"/>
            <a:chExt cx="5367760" cy="180342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A343E96-57FF-01CF-8CC7-7EF481CAB258}"/>
                </a:ext>
              </a:extLst>
            </p:cNvPr>
            <p:cNvSpPr txBox="1"/>
            <p:nvPr/>
          </p:nvSpPr>
          <p:spPr>
            <a:xfrm>
              <a:off x="6408470" y="5063826"/>
              <a:ext cx="53677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The Blast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                      </a:t>
              </a:r>
              <a:r>
                <a:rPr lang="en-US" dirty="0">
                  <a:solidFill>
                    <a:srgbClr val="FFFFFF"/>
                  </a:solidFill>
                  <a:effectLst/>
                  <a:latin typeface="Franklin Gothic Book" panose="020B0503020102020204" pitchFamily="34" charset="0"/>
                </a:rPr>
                <a:t>Fri September 5 2025 11:30 EDT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5A71EAC-D93F-A6E1-06A4-9DB0463FB921}"/>
                </a:ext>
              </a:extLst>
            </p:cNvPr>
            <p:cNvSpPr txBox="1"/>
            <p:nvPr/>
          </p:nvSpPr>
          <p:spPr>
            <a:xfrm>
              <a:off x="6408469" y="3999064"/>
              <a:ext cx="5206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Taylor Swift And Travis Kelce’s</a:t>
              </a:r>
            </a:p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Engagement Sparks Wave Of Scams And Deepfakes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B8665DA-6F76-1FE4-FE77-664D86796F96}"/>
              </a:ext>
            </a:extLst>
          </p:cNvPr>
          <p:cNvSpPr/>
          <p:nvPr/>
        </p:nvSpPr>
        <p:spPr>
          <a:xfrm>
            <a:off x="6462307" y="1764104"/>
            <a:ext cx="1199914" cy="3852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51B4DF-1352-6693-FA04-8CED4846B08E}"/>
              </a:ext>
            </a:extLst>
          </p:cNvPr>
          <p:cNvGrpSpPr/>
          <p:nvPr/>
        </p:nvGrpSpPr>
        <p:grpSpPr>
          <a:xfrm>
            <a:off x="6408469" y="1297508"/>
            <a:ext cx="5392452" cy="1393144"/>
            <a:chOff x="6408469" y="1297508"/>
            <a:chExt cx="5392452" cy="13931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23EB1B-DC80-AED3-8678-82FA5CEC370F}"/>
                </a:ext>
              </a:extLst>
            </p:cNvPr>
            <p:cNvSpPr txBox="1"/>
            <p:nvPr/>
          </p:nvSpPr>
          <p:spPr>
            <a:xfrm>
              <a:off x="6408469" y="1297508"/>
              <a:ext cx="5146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Laws Struggle to Address </a:t>
              </a: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tudents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Making </a:t>
              </a: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eepfakes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D5B2EE-7DFE-44ED-887E-0524CFE9DC2E}"/>
                </a:ext>
              </a:extLst>
            </p:cNvPr>
            <p:cNvSpPr txBox="1"/>
            <p:nvPr/>
          </p:nvSpPr>
          <p:spPr>
            <a:xfrm>
              <a:off x="6486999" y="2228987"/>
              <a:ext cx="531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 err="1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GovTech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</a:t>
              </a: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September 23 2025 8:33 EDT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BB5C5D-9EF9-9C96-AFB7-A5A891AD22FC}"/>
              </a:ext>
            </a:extLst>
          </p:cNvPr>
          <p:cNvGrpSpPr/>
          <p:nvPr/>
        </p:nvGrpSpPr>
        <p:grpSpPr>
          <a:xfrm>
            <a:off x="685799" y="7720981"/>
            <a:ext cx="11034327" cy="2154436"/>
            <a:chOff x="685799" y="554954"/>
            <a:chExt cx="11034327" cy="2154436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387B8687-00B9-A57B-F09D-38AFB23433FE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B82ED52-4507-E479-BEAB-0EA7DC9202DD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B671CD-B493-4BE4-167E-1999EE172BC6}"/>
              </a:ext>
            </a:extLst>
          </p:cNvPr>
          <p:cNvGrpSpPr/>
          <p:nvPr/>
        </p:nvGrpSpPr>
        <p:grpSpPr>
          <a:xfrm>
            <a:off x="685799" y="11430260"/>
            <a:ext cx="11034327" cy="1828174"/>
            <a:chOff x="685799" y="3151424"/>
            <a:chExt cx="11034327" cy="18281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3B19194C-C1FA-3921-8B40-D9D2E76F7D3A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3E681B04-16F9-7818-7E20-023BC436E8F3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84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0" grpId="0" animBg="1"/>
      <p:bldP spid="21" grpId="0"/>
      <p:bldP spid="24" grpId="0"/>
      <p:bldP spid="64" grpId="0" animBg="1"/>
      <p:bldP spid="65" grpId="0" animBg="1"/>
      <p:bldP spid="67" grpId="0" animBg="1"/>
      <p:bldP spid="66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4E04-0EB2-C301-A77E-0A007000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ECEF890-5F1A-0A95-302E-2D9B2EDC15E3}"/>
              </a:ext>
            </a:extLst>
          </p:cNvPr>
          <p:cNvGrpSpPr/>
          <p:nvPr/>
        </p:nvGrpSpPr>
        <p:grpSpPr>
          <a:xfrm>
            <a:off x="685799" y="554954"/>
            <a:ext cx="11034327" cy="2154436"/>
            <a:chOff x="685799" y="554954"/>
            <a:chExt cx="11034327" cy="2154436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5133544-36F9-9EAA-8B0A-91BA453041A2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0C3AB88-DD0D-0554-C7F0-FA7B8B2BF2F7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EE127-0695-9025-4A2C-E8C74CEEF9B4}"/>
              </a:ext>
            </a:extLst>
          </p:cNvPr>
          <p:cNvGrpSpPr/>
          <p:nvPr/>
        </p:nvGrpSpPr>
        <p:grpSpPr>
          <a:xfrm>
            <a:off x="685799" y="2957515"/>
            <a:ext cx="11034327" cy="1828174"/>
            <a:chOff x="685799" y="3151424"/>
            <a:chExt cx="11034327" cy="1828174"/>
          </a:xfrm>
        </p:grpSpPr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32AC898B-E488-4F29-2DCD-6D2CD1861FE8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8EE7915D-FC24-1806-F7F4-460E96223CE3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lang="en-US" sz="2400" dirty="0"/>
            </a:p>
          </p:txBody>
        </p:sp>
      </p:grpSp>
      <p:sp>
        <p:nvSpPr>
          <p:cNvPr id="2" name="TextBox 16">
            <a:extLst>
              <a:ext uri="{FF2B5EF4-FFF2-40B4-BE49-F238E27FC236}">
                <a16:creationId xmlns:a16="http://schemas.microsoft.com/office/drawing/2014/main" id="{CC572852-DDD9-7EE9-5E42-DBCF4274D1C6}"/>
              </a:ext>
            </a:extLst>
          </p:cNvPr>
          <p:cNvSpPr txBox="1"/>
          <p:nvPr/>
        </p:nvSpPr>
        <p:spPr>
          <a:xfrm>
            <a:off x="751992" y="5348930"/>
            <a:ext cx="1060563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defRPr/>
            </a:pPr>
            <a:r>
              <a: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DeepFakes pose a risk to everyone, making us all stakeholders in their detection and mitigation.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FA2039-705A-D103-558B-A82A23567F4C}"/>
              </a:ext>
            </a:extLst>
          </p:cNvPr>
          <p:cNvGrpSpPr/>
          <p:nvPr/>
        </p:nvGrpSpPr>
        <p:grpSpPr>
          <a:xfrm>
            <a:off x="2293099" y="-6911908"/>
            <a:ext cx="9321713" cy="3403038"/>
            <a:chOff x="2293099" y="2294852"/>
            <a:chExt cx="9321713" cy="34030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2DF5C9-7890-5B80-744C-CE7018EABD8D}"/>
                </a:ext>
              </a:extLst>
            </p:cNvPr>
            <p:cNvSpPr/>
            <p:nvPr/>
          </p:nvSpPr>
          <p:spPr>
            <a:xfrm>
              <a:off x="2293099" y="2438394"/>
              <a:ext cx="3641623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4AEAC9-82D7-4A05-986E-533F1AD02492}"/>
                </a:ext>
              </a:extLst>
            </p:cNvPr>
            <p:cNvSpPr/>
            <p:nvPr/>
          </p:nvSpPr>
          <p:spPr>
            <a:xfrm>
              <a:off x="2324336" y="4078011"/>
              <a:ext cx="3683367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46F9DF-3B4A-939D-8F00-5AC1B2379E68}"/>
                </a:ext>
              </a:extLst>
            </p:cNvPr>
            <p:cNvSpPr/>
            <p:nvPr/>
          </p:nvSpPr>
          <p:spPr>
            <a:xfrm>
              <a:off x="2305678" y="5276429"/>
              <a:ext cx="3680615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0F990F-B1C0-561D-A0CF-B168696DD7EC}"/>
                </a:ext>
              </a:extLst>
            </p:cNvPr>
            <p:cNvSpPr/>
            <p:nvPr/>
          </p:nvSpPr>
          <p:spPr>
            <a:xfrm>
              <a:off x="8141945" y="3673607"/>
              <a:ext cx="3440292" cy="3423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C07CF6-3A43-4310-4CF9-4C483840DF53}"/>
                </a:ext>
              </a:extLst>
            </p:cNvPr>
            <p:cNvSpPr/>
            <p:nvPr/>
          </p:nvSpPr>
          <p:spPr>
            <a:xfrm>
              <a:off x="8171858" y="5157213"/>
              <a:ext cx="3442954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834DCC-C7A9-F3CD-2C74-F3A22800B541}"/>
                </a:ext>
              </a:extLst>
            </p:cNvPr>
            <p:cNvSpPr/>
            <p:nvPr/>
          </p:nvSpPr>
          <p:spPr>
            <a:xfrm>
              <a:off x="7885872" y="2294852"/>
              <a:ext cx="3668794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B1D671-5789-D10A-81BD-BD7EBAA018A4}"/>
              </a:ext>
            </a:extLst>
          </p:cNvPr>
          <p:cNvGrpSpPr/>
          <p:nvPr/>
        </p:nvGrpSpPr>
        <p:grpSpPr>
          <a:xfrm>
            <a:off x="620800" y="-6959107"/>
            <a:ext cx="6920106" cy="3461269"/>
            <a:chOff x="620800" y="2247653"/>
            <a:chExt cx="6920106" cy="34612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806B4B-36B4-F320-812A-AFF8A4782905}"/>
                </a:ext>
              </a:extLst>
            </p:cNvPr>
            <p:cNvSpPr/>
            <p:nvPr/>
          </p:nvSpPr>
          <p:spPr>
            <a:xfrm>
              <a:off x="620800" y="2427646"/>
              <a:ext cx="1078599" cy="4322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D9032D-D4A3-EE74-617B-9CD1A0205A6E}"/>
                </a:ext>
              </a:extLst>
            </p:cNvPr>
            <p:cNvSpPr/>
            <p:nvPr/>
          </p:nvSpPr>
          <p:spPr>
            <a:xfrm>
              <a:off x="620800" y="4132343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79D90D-A824-B8D7-F8C6-74EC5096D5C6}"/>
                </a:ext>
              </a:extLst>
            </p:cNvPr>
            <p:cNvSpPr/>
            <p:nvPr/>
          </p:nvSpPr>
          <p:spPr>
            <a:xfrm>
              <a:off x="718833" y="5347393"/>
              <a:ext cx="882531" cy="3615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EF6246-A003-1550-A6A7-1F2A00B23DC1}"/>
                </a:ext>
              </a:extLst>
            </p:cNvPr>
            <p:cNvSpPr/>
            <p:nvPr/>
          </p:nvSpPr>
          <p:spPr>
            <a:xfrm>
              <a:off x="6489226" y="3658598"/>
              <a:ext cx="512380" cy="34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FC6A58-A99F-817D-CF22-21D77E66DC05}"/>
                </a:ext>
              </a:extLst>
            </p:cNvPr>
            <p:cNvSpPr/>
            <p:nvPr/>
          </p:nvSpPr>
          <p:spPr>
            <a:xfrm>
              <a:off x="6462307" y="5157044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5D5EF9-7E8C-9A44-7A76-12177363FC2C}"/>
                </a:ext>
              </a:extLst>
            </p:cNvPr>
            <p:cNvSpPr/>
            <p:nvPr/>
          </p:nvSpPr>
          <p:spPr>
            <a:xfrm>
              <a:off x="6489227" y="2247653"/>
              <a:ext cx="878082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E7B1FC0-DAE3-E2D8-4C52-793B1B793D45}"/>
              </a:ext>
            </a:extLst>
          </p:cNvPr>
          <p:cNvSpPr/>
          <p:nvPr/>
        </p:nvSpPr>
        <p:spPr>
          <a:xfrm>
            <a:off x="3157709" y="-7799006"/>
            <a:ext cx="2225056" cy="365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FC303A-8EBD-4C81-FE4C-1334517D32E9}"/>
              </a:ext>
            </a:extLst>
          </p:cNvPr>
          <p:cNvGrpSpPr/>
          <p:nvPr/>
        </p:nvGrpSpPr>
        <p:grpSpPr>
          <a:xfrm>
            <a:off x="5894017" y="-1149887"/>
            <a:ext cx="3117623" cy="590402"/>
            <a:chOff x="8305244" y="5984461"/>
            <a:chExt cx="3117623" cy="59040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3562FD-2021-364C-6085-2F38475FEEB4}"/>
                </a:ext>
              </a:extLst>
            </p:cNvPr>
            <p:cNvSpPr/>
            <p:nvPr/>
          </p:nvSpPr>
          <p:spPr>
            <a:xfrm>
              <a:off x="8348420" y="5984461"/>
              <a:ext cx="2893017" cy="5225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42F3DC-7977-35B1-DA62-C3041F46C5D7}"/>
                </a:ext>
              </a:extLst>
            </p:cNvPr>
            <p:cNvSpPr txBox="1"/>
            <p:nvPr/>
          </p:nvSpPr>
          <p:spPr>
            <a:xfrm>
              <a:off x="8305244" y="5990088"/>
              <a:ext cx="31176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News Source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B08A9-5EB9-A45C-5601-E4958069DB79}"/>
              </a:ext>
            </a:extLst>
          </p:cNvPr>
          <p:cNvGrpSpPr/>
          <p:nvPr/>
        </p:nvGrpSpPr>
        <p:grpSpPr>
          <a:xfrm>
            <a:off x="9893335" y="-1170499"/>
            <a:ext cx="1208087" cy="584776"/>
            <a:chOff x="6096000" y="5963849"/>
            <a:chExt cx="1208087" cy="58477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AE9026-1A78-5C4F-0FBD-7C6D872EED93}"/>
                </a:ext>
              </a:extLst>
            </p:cNvPr>
            <p:cNvSpPr/>
            <p:nvPr/>
          </p:nvSpPr>
          <p:spPr>
            <a:xfrm>
              <a:off x="6096000" y="5963849"/>
              <a:ext cx="1208087" cy="5431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AB2775-E59D-471F-13DC-7C03DEBFF09C}"/>
                </a:ext>
              </a:extLst>
            </p:cNvPr>
            <p:cNvSpPr txBox="1"/>
            <p:nvPr/>
          </p:nvSpPr>
          <p:spPr>
            <a:xfrm>
              <a:off x="6096000" y="5963850"/>
              <a:ext cx="12080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Date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3873C2B-57EC-76F5-94E5-5F308F54634F}"/>
              </a:ext>
            </a:extLst>
          </p:cNvPr>
          <p:cNvSpPr/>
          <p:nvPr/>
        </p:nvSpPr>
        <p:spPr>
          <a:xfrm>
            <a:off x="3388757" y="-1170498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C87D204F-3CA5-DD07-FB76-F7DA5ECF50FA}"/>
              </a:ext>
            </a:extLst>
          </p:cNvPr>
          <p:cNvSpPr txBox="1"/>
          <p:nvPr/>
        </p:nvSpPr>
        <p:spPr>
          <a:xfrm>
            <a:off x="685799" y="-1091193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4C9CC5-41EF-7DDB-E60B-C93A78D13D0E}"/>
              </a:ext>
            </a:extLst>
          </p:cNvPr>
          <p:cNvGrpSpPr/>
          <p:nvPr/>
        </p:nvGrpSpPr>
        <p:grpSpPr>
          <a:xfrm>
            <a:off x="577186" y="-7913543"/>
            <a:ext cx="5551391" cy="1591742"/>
            <a:chOff x="577186" y="1293217"/>
            <a:chExt cx="5551391" cy="15917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2446DE-70C5-EB00-4C90-0A0041ADB999}"/>
                </a:ext>
              </a:extLst>
            </p:cNvPr>
            <p:cNvSpPr txBox="1"/>
            <p:nvPr/>
          </p:nvSpPr>
          <p:spPr>
            <a:xfrm>
              <a:off x="609763" y="2423294"/>
              <a:ext cx="5518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TechRadar                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24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September 2025 12.26 EDT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97F3F7-7F44-9F98-2D6A-E18A7D1FB27C}"/>
                </a:ext>
              </a:extLst>
            </p:cNvPr>
            <p:cNvSpPr txBox="1"/>
            <p:nvPr/>
          </p:nvSpPr>
          <p:spPr>
            <a:xfrm>
              <a:off x="577186" y="1293217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Watch out – even small businesses are now now facing threats from deepfake attacks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09EC0E-2D41-7541-42E6-73A0FFB5C11B}"/>
              </a:ext>
            </a:extLst>
          </p:cNvPr>
          <p:cNvSpPr txBox="1"/>
          <p:nvPr/>
        </p:nvSpPr>
        <p:spPr>
          <a:xfrm>
            <a:off x="3388757" y="-1170499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1A49F0-DAF1-A1DD-702B-1485AA2D4439}"/>
              </a:ext>
            </a:extLst>
          </p:cNvPr>
          <p:cNvSpPr txBox="1"/>
          <p:nvPr/>
        </p:nvSpPr>
        <p:spPr>
          <a:xfrm>
            <a:off x="620800" y="-117049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E4FCB2-8778-1303-1D8E-BB0A4BD44FAD}"/>
              </a:ext>
            </a:extLst>
          </p:cNvPr>
          <p:cNvSpPr/>
          <p:nvPr/>
        </p:nvSpPr>
        <p:spPr>
          <a:xfrm>
            <a:off x="632862" y="-5859304"/>
            <a:ext cx="2547497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BC99FF4-7C99-2A73-AF46-88C259EE901F}"/>
              </a:ext>
            </a:extLst>
          </p:cNvPr>
          <p:cNvGrpSpPr/>
          <p:nvPr/>
        </p:nvGrpSpPr>
        <p:grpSpPr>
          <a:xfrm>
            <a:off x="620799" y="-6272522"/>
            <a:ext cx="5515919" cy="1587642"/>
            <a:chOff x="620799" y="2934238"/>
            <a:chExt cx="5515919" cy="158764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7CD5F5-FC6C-02B8-E771-C6D3D79EA329}"/>
                </a:ext>
              </a:extLst>
            </p:cNvPr>
            <p:cNvSpPr txBox="1"/>
            <p:nvPr/>
          </p:nvSpPr>
          <p:spPr>
            <a:xfrm>
              <a:off x="620800" y="2934238"/>
              <a:ext cx="5311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She thought she was flirting with her favorite celebrity. A heartbreaking deepfake scam cost her everything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07804DF-9FE2-C4E1-5C0E-B46CD84A66AA}"/>
                </a:ext>
              </a:extLst>
            </p:cNvPr>
            <p:cNvSpPr txBox="1"/>
            <p:nvPr/>
          </p:nvSpPr>
          <p:spPr>
            <a:xfrm>
              <a:off x="620799" y="4060215"/>
              <a:ext cx="5515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Daily Mail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24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September 2025 10:22 EDT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7AC36AA-7DAB-C14E-EE56-E628BC83D8C9}"/>
              </a:ext>
            </a:extLst>
          </p:cNvPr>
          <p:cNvSpPr/>
          <p:nvPr/>
        </p:nvSpPr>
        <p:spPr>
          <a:xfrm>
            <a:off x="609763" y="-4634440"/>
            <a:ext cx="2895437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8756E81-514B-D9B5-1B87-30087FF79526}"/>
              </a:ext>
            </a:extLst>
          </p:cNvPr>
          <p:cNvGrpSpPr/>
          <p:nvPr/>
        </p:nvGrpSpPr>
        <p:grpSpPr>
          <a:xfrm>
            <a:off x="577185" y="-4661491"/>
            <a:ext cx="5355271" cy="1196794"/>
            <a:chOff x="577185" y="4545269"/>
            <a:chExt cx="5355271" cy="11967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346EE8-9897-FB7C-1C65-F3DC57C42736}"/>
                </a:ext>
              </a:extLst>
            </p:cNvPr>
            <p:cNvSpPr txBox="1"/>
            <p:nvPr/>
          </p:nvSpPr>
          <p:spPr>
            <a:xfrm>
              <a:off x="577185" y="4545269"/>
              <a:ext cx="5337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Actress Angel Aquino calls for stronger laws after falling victim to deepfake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284F02-4D17-9D19-FEB1-4B57D5D9885A}"/>
                </a:ext>
              </a:extLst>
            </p:cNvPr>
            <p:cNvSpPr txBox="1"/>
            <p:nvPr/>
          </p:nvSpPr>
          <p:spPr>
            <a:xfrm>
              <a:off x="632862" y="5280398"/>
              <a:ext cx="5299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CBN News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	</a:t>
              </a: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September 4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5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:18 EDT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91579B2-076B-FECA-CD5A-D31CCF2A5004}"/>
              </a:ext>
            </a:extLst>
          </p:cNvPr>
          <p:cNvSpPr/>
          <p:nvPr/>
        </p:nvSpPr>
        <p:spPr>
          <a:xfrm>
            <a:off x="6474653" y="-6321649"/>
            <a:ext cx="2727413" cy="378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F541EF-F76D-ADB4-1658-5B731A62EAF7}"/>
              </a:ext>
            </a:extLst>
          </p:cNvPr>
          <p:cNvGrpSpPr/>
          <p:nvPr/>
        </p:nvGrpSpPr>
        <p:grpSpPr>
          <a:xfrm>
            <a:off x="6462307" y="-6365764"/>
            <a:ext cx="5311656" cy="1226314"/>
            <a:chOff x="6462307" y="2840996"/>
            <a:chExt cx="5311656" cy="122631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D456F1-3620-6E13-7F63-1A4F80D687DC}"/>
                </a:ext>
              </a:extLst>
            </p:cNvPr>
            <p:cNvSpPr txBox="1"/>
            <p:nvPr/>
          </p:nvSpPr>
          <p:spPr>
            <a:xfrm>
              <a:off x="6462307" y="3605645"/>
              <a:ext cx="5311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BBC	     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Fri September 19 2025 12:00 EDT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5CC9559-B0A0-10E9-DC99-322BFADE2780}"/>
                </a:ext>
              </a:extLst>
            </p:cNvPr>
            <p:cNvSpPr txBox="1"/>
            <p:nvPr/>
          </p:nvSpPr>
          <p:spPr>
            <a:xfrm>
              <a:off x="6462307" y="2840996"/>
              <a:ext cx="5108893" cy="74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2400" b="1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Friend stole my face for deepfake nudes – now I want tougher laws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A2C54A6-18AA-3F33-A41B-C454CFF3E5E7}"/>
              </a:ext>
            </a:extLst>
          </p:cNvPr>
          <p:cNvSpPr/>
          <p:nvPr/>
        </p:nvSpPr>
        <p:spPr>
          <a:xfrm>
            <a:off x="6474653" y="-5133826"/>
            <a:ext cx="4169105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73C157D-7E87-2AD5-C935-90DAD7B678DF}"/>
              </a:ext>
            </a:extLst>
          </p:cNvPr>
          <p:cNvGrpSpPr/>
          <p:nvPr/>
        </p:nvGrpSpPr>
        <p:grpSpPr>
          <a:xfrm>
            <a:off x="6408469" y="-5207696"/>
            <a:ext cx="5367760" cy="1803426"/>
            <a:chOff x="6408469" y="3999064"/>
            <a:chExt cx="5367760" cy="180342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AD20AA-6C64-0A39-0CAC-2AEF06AB01CF}"/>
                </a:ext>
              </a:extLst>
            </p:cNvPr>
            <p:cNvSpPr txBox="1"/>
            <p:nvPr/>
          </p:nvSpPr>
          <p:spPr>
            <a:xfrm>
              <a:off x="6408470" y="5063826"/>
              <a:ext cx="53677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The Blast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                      </a:t>
              </a:r>
              <a:r>
                <a:rPr lang="en-US" dirty="0">
                  <a:solidFill>
                    <a:srgbClr val="FFFFFF"/>
                  </a:solidFill>
                  <a:effectLst/>
                  <a:latin typeface="Franklin Gothic Book" panose="020B0503020102020204" pitchFamily="34" charset="0"/>
                </a:rPr>
                <a:t>Fri September 5 2025 11:30 EDT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DD8359-444A-4B55-6A70-3DA054532A7F}"/>
                </a:ext>
              </a:extLst>
            </p:cNvPr>
            <p:cNvSpPr txBox="1"/>
            <p:nvPr/>
          </p:nvSpPr>
          <p:spPr>
            <a:xfrm>
              <a:off x="6408469" y="3999064"/>
              <a:ext cx="5206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Taylor Swift And Travis Kelce’s</a:t>
              </a:r>
            </a:p>
            <a:p>
              <a:r>
                <a:rPr lang="en-US" sz="24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Engagement Sparks Wave Of Scams And Deepfakes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B327BD12-A50C-6E94-3AE7-E4078FC800F8}"/>
              </a:ext>
            </a:extLst>
          </p:cNvPr>
          <p:cNvSpPr/>
          <p:nvPr/>
        </p:nvSpPr>
        <p:spPr>
          <a:xfrm>
            <a:off x="6462307" y="-7442656"/>
            <a:ext cx="1199914" cy="3852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210FD60-8D10-2C5D-B7AA-0795871EDCCB}"/>
              </a:ext>
            </a:extLst>
          </p:cNvPr>
          <p:cNvGrpSpPr/>
          <p:nvPr/>
        </p:nvGrpSpPr>
        <p:grpSpPr>
          <a:xfrm>
            <a:off x="6408469" y="-7909252"/>
            <a:ext cx="5392452" cy="1393144"/>
            <a:chOff x="6408469" y="1297508"/>
            <a:chExt cx="5392452" cy="139314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E9D16D-8EDC-765D-CBF2-092CBCF4AD32}"/>
                </a:ext>
              </a:extLst>
            </p:cNvPr>
            <p:cNvSpPr txBox="1"/>
            <p:nvPr/>
          </p:nvSpPr>
          <p:spPr>
            <a:xfrm>
              <a:off x="6408469" y="1297508"/>
              <a:ext cx="5146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Laws Struggle to Address </a:t>
              </a: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tudents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Making </a:t>
              </a: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eepfakes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3EFBB17-447A-2D02-AA55-9528E732DF41}"/>
                </a:ext>
              </a:extLst>
            </p:cNvPr>
            <p:cNvSpPr txBox="1"/>
            <p:nvPr/>
          </p:nvSpPr>
          <p:spPr>
            <a:xfrm>
              <a:off x="6486999" y="2228987"/>
              <a:ext cx="531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 err="1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GovTech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</a:t>
              </a: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September 23 2025 8:33 EDT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58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FAB6-CF02-2143-244C-C4F68DA7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Box 9">
            <a:extLst>
              <a:ext uri="{FF2B5EF4-FFF2-40B4-BE49-F238E27FC236}">
                <a16:creationId xmlns:a16="http://schemas.microsoft.com/office/drawing/2014/main" id="{3F01A51C-AE2F-6E2F-F219-1F208882DAA8}"/>
              </a:ext>
            </a:extLst>
          </p:cNvPr>
          <p:cNvSpPr txBox="1"/>
          <p:nvPr/>
        </p:nvSpPr>
        <p:spPr>
          <a:xfrm>
            <a:off x="2858534" y="941311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D28A61EA-6162-97B4-5A24-FCEFD8AF7431}"/>
              </a:ext>
            </a:extLst>
          </p:cNvPr>
          <p:cNvSpPr/>
          <p:nvPr/>
        </p:nvSpPr>
        <p:spPr>
          <a:xfrm>
            <a:off x="2858534" y="1494200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16353807-A54A-ADD2-4FF1-E20E2BC24EC4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Project Progress</a:t>
            </a:r>
          </a:p>
        </p:txBody>
      </p: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EE27A3B0-0E28-55F1-89E8-FFFE4AC93770}"/>
              </a:ext>
            </a:extLst>
          </p:cNvPr>
          <p:cNvGrpSpPr/>
          <p:nvPr/>
        </p:nvGrpSpPr>
        <p:grpSpPr>
          <a:xfrm>
            <a:off x="8362254" y="3810926"/>
            <a:ext cx="2219638" cy="1831366"/>
            <a:chOff x="8319620" y="1756432"/>
            <a:chExt cx="2219638" cy="18313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CBA6167-448A-76B5-1DA6-992E65E79A07}"/>
                </a:ext>
              </a:extLst>
            </p:cNvPr>
            <p:cNvSpPr/>
            <p:nvPr/>
          </p:nvSpPr>
          <p:spPr>
            <a:xfrm>
              <a:off x="8380216" y="213672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5E50A33-1269-6DA2-7F04-B8AFA9C75864}"/>
                </a:ext>
              </a:extLst>
            </p:cNvPr>
            <p:cNvGrpSpPr/>
            <p:nvPr/>
          </p:nvGrpSpPr>
          <p:grpSpPr>
            <a:xfrm>
              <a:off x="8593514" y="2394485"/>
              <a:ext cx="1725708" cy="714063"/>
              <a:chOff x="8906749" y="1693210"/>
              <a:chExt cx="2020612" cy="83608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C2C1A35-F473-26CB-DDEA-18DDFAE7D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70" y="1693210"/>
                <a:ext cx="836091" cy="836088"/>
              </a:xfrm>
              <a:prstGeom prst="rect">
                <a:avLst/>
              </a:prstGeom>
            </p:spPr>
          </p:pic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84F389DF-2BF3-C7AD-368D-707EBD0577FA}"/>
                  </a:ext>
                </a:extLst>
              </p:cNvPr>
              <p:cNvSpPr/>
              <p:nvPr/>
            </p:nvSpPr>
            <p:spPr>
              <a:xfrm>
                <a:off x="9791381" y="1950025"/>
                <a:ext cx="249283" cy="312519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9525721-EABB-9F61-C2A0-0833FB561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749" y="1693210"/>
                <a:ext cx="836088" cy="836088"/>
              </a:xfrm>
              <a:prstGeom prst="rect">
                <a:avLst/>
              </a:prstGeom>
            </p:spPr>
          </p:pic>
        </p:grp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8E5BA9-5675-53CA-4B13-80418D8348D2}"/>
                </a:ext>
              </a:extLst>
            </p:cNvPr>
            <p:cNvSpPr txBox="1"/>
            <p:nvPr/>
          </p:nvSpPr>
          <p:spPr>
            <a:xfrm>
              <a:off x="8495615" y="175643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Data to DCT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6BB7E5-5ADF-2695-B431-AFA3CB010F8C}"/>
                </a:ext>
              </a:extLst>
            </p:cNvPr>
            <p:cNvSpPr txBox="1"/>
            <p:nvPr/>
          </p:nvSpPr>
          <p:spPr>
            <a:xfrm>
              <a:off x="8319620" y="317734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Extract features</a:t>
              </a:r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6AB1E99-AE1B-E944-4ED5-411F361A069E}"/>
              </a:ext>
            </a:extLst>
          </p:cNvPr>
          <p:cNvGrpSpPr/>
          <p:nvPr/>
        </p:nvGrpSpPr>
        <p:grpSpPr>
          <a:xfrm>
            <a:off x="3028401" y="1687481"/>
            <a:ext cx="2219638" cy="1831366"/>
            <a:chOff x="812574" y="1800662"/>
            <a:chExt cx="2219638" cy="183136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77EFDBA-02EF-371F-D67B-4322768F3EEB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DA98324A-53AF-296F-874B-9DF4F21F5360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A6D1A7-6439-961B-010B-EAE2ED5D9A11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User uploaded image</a:t>
              </a:r>
            </a:p>
          </p:txBody>
        </p:sp>
        <p:pic>
          <p:nvPicPr>
            <p:cNvPr id="41" name="Picture 2" descr="Upload - Free computer icons">
              <a:extLst>
                <a:ext uri="{FF2B5EF4-FFF2-40B4-BE49-F238E27FC236}">
                  <a16:creationId xmlns:a16="http://schemas.microsoft.com/office/drawing/2014/main" id="{9522C058-720C-42A4-BFCE-5B4B68E05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D7912B98-D4DA-2434-41BB-1BE9577056AB}"/>
              </a:ext>
            </a:extLst>
          </p:cNvPr>
          <p:cNvGrpSpPr/>
          <p:nvPr/>
        </p:nvGrpSpPr>
        <p:grpSpPr>
          <a:xfrm>
            <a:off x="5707877" y="1687481"/>
            <a:ext cx="2219638" cy="1831366"/>
            <a:chOff x="3365650" y="1800662"/>
            <a:chExt cx="2219638" cy="183136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043C2D-FF6E-F02A-6F1F-40400DAF7B2E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124643C0-1583-D3EB-422C-2017513F2151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0A32EB-E9F0-8916-A34E-D3AC48CF9755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Haar Cascade Model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712DD3-8655-462E-E99C-BC67FC4FF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982BFF0A-A6BA-784E-C834-54FEF1CC5089}"/>
              </a:ext>
            </a:extLst>
          </p:cNvPr>
          <p:cNvGrpSpPr/>
          <p:nvPr/>
        </p:nvGrpSpPr>
        <p:grpSpPr>
          <a:xfrm>
            <a:off x="8387353" y="1687481"/>
            <a:ext cx="2219638" cy="1831366"/>
            <a:chOff x="5842635" y="1800662"/>
            <a:chExt cx="2219638" cy="183136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B9ECE0-380D-E794-041F-314375FAD170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A923E8E7-328B-FD24-2D09-F15685CBF4F4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A57BB1-325F-635B-697D-44F994F45D61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(x, y, width, height)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5321F6-4DC3-48DD-1FDC-63C7E2B0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012F7B81-AD53-C013-2352-CC81DEC84531}"/>
              </a:ext>
            </a:extLst>
          </p:cNvPr>
          <p:cNvGrpSpPr/>
          <p:nvPr/>
        </p:nvGrpSpPr>
        <p:grpSpPr>
          <a:xfrm>
            <a:off x="5695328" y="3821952"/>
            <a:ext cx="2219638" cy="1856003"/>
            <a:chOff x="5854340" y="4261236"/>
            <a:chExt cx="2219638" cy="185600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F9940CB-3D0F-826A-A4BC-C36EB924A3AF}"/>
                </a:ext>
              </a:extLst>
            </p:cNvPr>
            <p:cNvSpPr/>
            <p:nvPr/>
          </p:nvSpPr>
          <p:spPr>
            <a:xfrm>
              <a:off x="5906572" y="464152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5465BB03-D5F8-6AB7-5F64-6F70A9818043}"/>
                </a:ext>
              </a:extLst>
            </p:cNvPr>
            <p:cNvSpPr txBox="1"/>
            <p:nvPr/>
          </p:nvSpPr>
          <p:spPr>
            <a:xfrm>
              <a:off x="6021971" y="426123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Classify</a:t>
              </a:r>
              <a:endPara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5F85101-17FD-D589-77CA-E1C7329CD275}"/>
                </a:ext>
              </a:extLst>
            </p:cNvPr>
            <p:cNvSpPr txBox="1"/>
            <p:nvPr/>
          </p:nvSpPr>
          <p:spPr>
            <a:xfrm>
              <a:off x="5854340" y="5532464"/>
              <a:ext cx="22196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Using developed RF Model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35F91E1-67B2-813C-4527-C820FEA87F95}"/>
                </a:ext>
              </a:extLst>
            </p:cNvPr>
            <p:cNvSpPr/>
            <p:nvPr/>
          </p:nvSpPr>
          <p:spPr>
            <a:xfrm rot="16200000" flipH="1">
              <a:off x="6869216" y="4753834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03C854A-5DD7-B451-B1A9-41C2D653C37D}"/>
                </a:ext>
              </a:extLst>
            </p:cNvPr>
            <p:cNvCxnSpPr>
              <a:cxnSpLocks/>
              <a:stCxn id="107" idx="5"/>
              <a:endCxn id="111" idx="1"/>
            </p:cNvCxnSpPr>
            <p:nvPr/>
          </p:nvCxnSpPr>
          <p:spPr>
            <a:xfrm>
              <a:off x="7038921" y="4924524"/>
              <a:ext cx="138161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C6D51D3-A13D-C097-10FE-53C3D2415351}"/>
                </a:ext>
              </a:extLst>
            </p:cNvPr>
            <p:cNvCxnSpPr>
              <a:cxnSpLocks/>
              <a:stCxn id="107" idx="7"/>
              <a:endCxn id="110" idx="3"/>
            </p:cNvCxnSpPr>
            <p:nvPr/>
          </p:nvCxnSpPr>
          <p:spPr>
            <a:xfrm flipH="1">
              <a:off x="6765257" y="4924524"/>
              <a:ext cx="130289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B0B4C25-BC7C-39C7-17B5-0EA2539455B2}"/>
                </a:ext>
              </a:extLst>
            </p:cNvPr>
            <p:cNvSpPr/>
            <p:nvPr/>
          </p:nvSpPr>
          <p:spPr>
            <a:xfrm rot="16200000" flipH="1">
              <a:off x="6595552" y="5044232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7C1A4DA-660C-C91B-EB49-1F72BBB6A84B}"/>
                </a:ext>
              </a:extLst>
            </p:cNvPr>
            <p:cNvSpPr/>
            <p:nvPr/>
          </p:nvSpPr>
          <p:spPr>
            <a:xfrm rot="16200000" flipH="1">
              <a:off x="7150752" y="504423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F94CFD5-A641-E6A2-7A50-BC4774172706}"/>
                </a:ext>
              </a:extLst>
            </p:cNvPr>
            <p:cNvSpPr/>
            <p:nvPr/>
          </p:nvSpPr>
          <p:spPr>
            <a:xfrm rot="16200000" flipH="1">
              <a:off x="6717066" y="5376889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ABE5F3B-6D8F-E3E3-4E62-7DFE68129FCF}"/>
                </a:ext>
              </a:extLst>
            </p:cNvPr>
            <p:cNvSpPr/>
            <p:nvPr/>
          </p:nvSpPr>
          <p:spPr>
            <a:xfrm rot="16200000" flipH="1">
              <a:off x="7028308" y="5352215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2974E93-81EF-988A-86FE-725272C744E3}"/>
                </a:ext>
              </a:extLst>
            </p:cNvPr>
            <p:cNvSpPr/>
            <p:nvPr/>
          </p:nvSpPr>
          <p:spPr>
            <a:xfrm rot="16200000" flipH="1">
              <a:off x="7407729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4E6189-53CF-51B5-7358-E1D2AD0B5EE0}"/>
                </a:ext>
              </a:extLst>
            </p:cNvPr>
            <p:cNvCxnSpPr>
              <a:cxnSpLocks/>
              <a:stCxn id="110" idx="7"/>
              <a:endCxn id="125" idx="3"/>
            </p:cNvCxnSpPr>
            <p:nvPr/>
          </p:nvCxnSpPr>
          <p:spPr>
            <a:xfrm flipH="1">
              <a:off x="6491533" y="5214922"/>
              <a:ext cx="130349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D12F349-4441-241E-50CB-6DDF67D3700A}"/>
                </a:ext>
              </a:extLst>
            </p:cNvPr>
            <p:cNvCxnSpPr>
              <a:cxnSpLocks/>
              <a:stCxn id="124" idx="5"/>
              <a:endCxn id="114" idx="2"/>
            </p:cNvCxnSpPr>
            <p:nvPr/>
          </p:nvCxnSpPr>
          <p:spPr>
            <a:xfrm>
              <a:off x="6765259" y="5212318"/>
              <a:ext cx="49825" cy="1679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CDA223D-3718-7122-A799-799D52F56F30}"/>
                </a:ext>
              </a:extLst>
            </p:cNvPr>
            <p:cNvCxnSpPr>
              <a:cxnSpLocks/>
              <a:endCxn id="115" idx="2"/>
            </p:cNvCxnSpPr>
            <p:nvPr/>
          </p:nvCxnSpPr>
          <p:spPr>
            <a:xfrm flipH="1">
              <a:off x="7126326" y="5206331"/>
              <a:ext cx="58888" cy="1492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D0F770-2C50-BA22-6AFE-9BDDA8E64215}"/>
                </a:ext>
              </a:extLst>
            </p:cNvPr>
            <p:cNvCxnSpPr>
              <a:cxnSpLocks/>
              <a:stCxn id="111" idx="5"/>
              <a:endCxn id="116" idx="1"/>
            </p:cNvCxnSpPr>
            <p:nvPr/>
          </p:nvCxnSpPr>
          <p:spPr>
            <a:xfrm>
              <a:off x="7320457" y="5214922"/>
              <a:ext cx="113602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F85F0A7-63F9-360E-1458-9D8DA4E022CC}"/>
                </a:ext>
              </a:extLst>
            </p:cNvPr>
            <p:cNvSpPr/>
            <p:nvPr/>
          </p:nvSpPr>
          <p:spPr>
            <a:xfrm rot="16200000" flipH="1">
              <a:off x="6869218" y="4751230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381985-F1FA-B6A5-A64C-82D7F6BB75EF}"/>
                </a:ext>
              </a:extLst>
            </p:cNvPr>
            <p:cNvSpPr/>
            <p:nvPr/>
          </p:nvSpPr>
          <p:spPr>
            <a:xfrm rot="16200000" flipH="1">
              <a:off x="6595554" y="5041628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8AC626D-921B-8D5E-A200-F60D679359A9}"/>
                </a:ext>
              </a:extLst>
            </p:cNvPr>
            <p:cNvSpPr/>
            <p:nvPr/>
          </p:nvSpPr>
          <p:spPr>
            <a:xfrm rot="16200000" flipH="1">
              <a:off x="6321828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FD94F93-6306-5A24-CC6B-8E2A93BD53E4}"/>
              </a:ext>
            </a:extLst>
          </p:cNvPr>
          <p:cNvGrpSpPr/>
          <p:nvPr/>
        </p:nvGrpSpPr>
        <p:grpSpPr>
          <a:xfrm>
            <a:off x="3028401" y="3822968"/>
            <a:ext cx="2219638" cy="1831366"/>
            <a:chOff x="3300248" y="4292356"/>
            <a:chExt cx="2219638" cy="1831366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05B236E9-1AA2-EB08-B35F-ABF78EFCC9B6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TextBox 9">
              <a:extLst>
                <a:ext uri="{FF2B5EF4-FFF2-40B4-BE49-F238E27FC236}">
                  <a16:creationId xmlns:a16="http://schemas.microsoft.com/office/drawing/2014/main" id="{FD87B1D6-6AA1-B9E3-B6CA-72B37F14DF6A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  <a:endPara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091499E-D770-BA3A-20EF-12E59A84CEC8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Output to UI</a:t>
              </a:r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FF1EAE59-10F7-8402-A450-FE7DD35F4B79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058" name="Picture 20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916AEAE-FC2D-6F54-B17B-53706D94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2059" name="Picture 205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C2CD8AE-DF4A-EE9C-6777-EE780030A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2073" name="Arrow: Down 2072">
            <a:extLst>
              <a:ext uri="{FF2B5EF4-FFF2-40B4-BE49-F238E27FC236}">
                <a16:creationId xmlns:a16="http://schemas.microsoft.com/office/drawing/2014/main" id="{85A7E53D-4303-F0D1-7A08-A73A8E429140}"/>
              </a:ext>
            </a:extLst>
          </p:cNvPr>
          <p:cNvSpPr/>
          <p:nvPr/>
        </p:nvSpPr>
        <p:spPr>
          <a:xfrm rot="16200000">
            <a:off x="5169945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Arrow: Down 2073">
            <a:extLst>
              <a:ext uri="{FF2B5EF4-FFF2-40B4-BE49-F238E27FC236}">
                <a16:creationId xmlns:a16="http://schemas.microsoft.com/office/drawing/2014/main" id="{F648E6A6-13BF-BC12-5B44-2A98AEE1216C}"/>
              </a:ext>
            </a:extLst>
          </p:cNvPr>
          <p:cNvSpPr/>
          <p:nvPr/>
        </p:nvSpPr>
        <p:spPr>
          <a:xfrm rot="16200000">
            <a:off x="7854929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Arrow: Down 2080">
            <a:extLst>
              <a:ext uri="{FF2B5EF4-FFF2-40B4-BE49-F238E27FC236}">
                <a16:creationId xmlns:a16="http://schemas.microsoft.com/office/drawing/2014/main" id="{9BCB28B0-537F-0E74-CB7D-165ECB1AF19E}"/>
              </a:ext>
            </a:extLst>
          </p:cNvPr>
          <p:cNvSpPr/>
          <p:nvPr/>
        </p:nvSpPr>
        <p:spPr>
          <a:xfrm rot="16200000">
            <a:off x="2322423" y="2366987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Arrow: Down 2081">
            <a:extLst>
              <a:ext uri="{FF2B5EF4-FFF2-40B4-BE49-F238E27FC236}">
                <a16:creationId xmlns:a16="http://schemas.microsoft.com/office/drawing/2014/main" id="{530EECA2-2ABB-8657-146E-4BFA640577FD}"/>
              </a:ext>
            </a:extLst>
          </p:cNvPr>
          <p:cNvSpPr/>
          <p:nvPr/>
        </p:nvSpPr>
        <p:spPr>
          <a:xfrm rot="5400000">
            <a:off x="2322422" y="3924084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AC8C061F-5B74-0C83-634F-89C2E17DB1D9}"/>
              </a:ext>
            </a:extLst>
          </p:cNvPr>
          <p:cNvSpPr/>
          <p:nvPr/>
        </p:nvSpPr>
        <p:spPr>
          <a:xfrm>
            <a:off x="10581891" y="2702843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Arrow: Down 2086">
            <a:extLst>
              <a:ext uri="{FF2B5EF4-FFF2-40B4-BE49-F238E27FC236}">
                <a16:creationId xmlns:a16="http://schemas.microsoft.com/office/drawing/2014/main" id="{F5717A78-D1FF-D695-B885-E2D2EBD4978D}"/>
              </a:ext>
            </a:extLst>
          </p:cNvPr>
          <p:cNvSpPr/>
          <p:nvPr/>
        </p:nvSpPr>
        <p:spPr>
          <a:xfrm rot="5400000">
            <a:off x="5148451" y="4710395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Arrow: Down 2087">
            <a:extLst>
              <a:ext uri="{FF2B5EF4-FFF2-40B4-BE49-F238E27FC236}">
                <a16:creationId xmlns:a16="http://schemas.microsoft.com/office/drawing/2014/main" id="{CC7D6E9D-8EF6-6C49-7F9C-65F106D93AFB}"/>
              </a:ext>
            </a:extLst>
          </p:cNvPr>
          <p:cNvSpPr/>
          <p:nvPr/>
        </p:nvSpPr>
        <p:spPr>
          <a:xfrm rot="5400000">
            <a:off x="7821553" y="471720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40D3D7-F91A-7783-BA42-F39761CCADC4}"/>
              </a:ext>
            </a:extLst>
          </p:cNvPr>
          <p:cNvSpPr txBox="1"/>
          <p:nvPr/>
        </p:nvSpPr>
        <p:spPr>
          <a:xfrm>
            <a:off x="416795" y="4919315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7B0A936-56D3-4F1E-5C29-91D7420CCE51}"/>
              </a:ext>
            </a:extLst>
          </p:cNvPr>
          <p:cNvSpPr txBox="1"/>
          <p:nvPr/>
        </p:nvSpPr>
        <p:spPr>
          <a:xfrm>
            <a:off x="530675" y="521541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00233BC-102C-65C9-D99C-45BE2FEA5B90}"/>
              </a:ext>
            </a:extLst>
          </p:cNvPr>
          <p:cNvSpPr txBox="1"/>
          <p:nvPr/>
        </p:nvSpPr>
        <p:spPr>
          <a:xfrm>
            <a:off x="350247" y="5511517"/>
            <a:ext cx="22901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Feature Extraction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5985C1B-9D5F-2BB7-6912-E591577E5368}"/>
              </a:ext>
            </a:extLst>
          </p:cNvPr>
          <p:cNvSpPr txBox="1"/>
          <p:nvPr/>
        </p:nvSpPr>
        <p:spPr>
          <a:xfrm>
            <a:off x="530675" y="5807617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6256A-25A3-1BAC-76EE-3A6984DDDF15}"/>
              </a:ext>
            </a:extLst>
          </p:cNvPr>
          <p:cNvGrpSpPr/>
          <p:nvPr/>
        </p:nvGrpSpPr>
        <p:grpSpPr>
          <a:xfrm>
            <a:off x="383905" y="1952434"/>
            <a:ext cx="1727201" cy="2466351"/>
            <a:chOff x="4136" y="2644744"/>
            <a:chExt cx="1727201" cy="24663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95E351-23C2-4009-17ED-339F741239F8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E9B886-7A1B-7598-8DF9-406D41F41255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7E85585F-4D53-3D7A-2958-2F3E964DE6AD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D8E3421-2E2D-1F67-99EA-3225ACA38E74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61E4C2-CDC2-8739-ECE1-436461D83ADC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083" name="Arrow: Bent-Up 2082">
            <a:extLst>
              <a:ext uri="{FF2B5EF4-FFF2-40B4-BE49-F238E27FC236}">
                <a16:creationId xmlns:a16="http://schemas.microsoft.com/office/drawing/2014/main" id="{58EFECC2-C205-B524-2014-3C769B41BFFD}"/>
              </a:ext>
            </a:extLst>
          </p:cNvPr>
          <p:cNvSpPr/>
          <p:nvPr/>
        </p:nvSpPr>
        <p:spPr>
          <a:xfrm rot="16200000" flipH="1">
            <a:off x="9619481" y="3650460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A6C05F-6E04-72F2-E5A3-600EC307CF45}"/>
              </a:ext>
            </a:extLst>
          </p:cNvPr>
          <p:cNvGrpSpPr/>
          <p:nvPr/>
        </p:nvGrpSpPr>
        <p:grpSpPr>
          <a:xfrm>
            <a:off x="5646654" y="3764567"/>
            <a:ext cx="4960338" cy="1913388"/>
            <a:chOff x="5646654" y="3764567"/>
            <a:chExt cx="4960338" cy="1913388"/>
          </a:xfrm>
          <a:solidFill>
            <a:srgbClr val="7F6B6B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556AB6-8A64-B8C5-B3BC-4B9CB29829AE}"/>
                </a:ext>
              </a:extLst>
            </p:cNvPr>
            <p:cNvGrpSpPr/>
            <p:nvPr/>
          </p:nvGrpSpPr>
          <p:grpSpPr>
            <a:xfrm>
              <a:off x="5646654" y="3764567"/>
              <a:ext cx="4960338" cy="1913388"/>
              <a:chOff x="5646654" y="3764567"/>
              <a:chExt cx="4960338" cy="1913388"/>
            </a:xfrm>
            <a:grpFill/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B56FD2D-D92E-6AF6-D7DE-DDFB03EA4677}"/>
                  </a:ext>
                </a:extLst>
              </p:cNvPr>
              <p:cNvSpPr/>
              <p:nvPr/>
            </p:nvSpPr>
            <p:spPr>
              <a:xfrm>
                <a:off x="5646654" y="3764567"/>
                <a:ext cx="4960338" cy="1913388"/>
              </a:xfrm>
              <a:prstGeom prst="roundRect">
                <a:avLst>
                  <a:gd name="adj" fmla="val 6142"/>
                </a:avLst>
              </a:prstGeom>
              <a:grpFill/>
              <a:ln w="57150">
                <a:solidFill>
                  <a:srgbClr val="4F43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 descr="A black background with a smiling face&#10;&#10;AI-generated content may be incorrect.">
                <a:extLst>
                  <a:ext uri="{FF2B5EF4-FFF2-40B4-BE49-F238E27FC236}">
                    <a16:creationId xmlns:a16="http://schemas.microsoft.com/office/drawing/2014/main" id="{D1A94079-7203-176C-EEDD-4FFF15D54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627" y="3935957"/>
                <a:ext cx="1379772" cy="1379772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</p:pic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06165B20-79AB-73CB-5099-7CDE2C31E32D}"/>
                  </a:ext>
                </a:extLst>
              </p:cNvPr>
              <p:cNvSpPr txBox="1"/>
              <p:nvPr/>
            </p:nvSpPr>
            <p:spPr>
              <a:xfrm>
                <a:off x="7415407" y="4573450"/>
                <a:ext cx="2838760" cy="287323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 defTabSz="609630">
                  <a:defRPr/>
                </a:pPr>
                <a:r>
                  <a:rPr lang="en-US" sz="1867" b="1">
                    <a:solidFill>
                      <a:srgbClr val="FFFFFF"/>
                    </a:solidFill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Develop Detection Model</a:t>
                </a:r>
                <a:endPara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51C35FE3-B0D3-318B-13B7-25001877BCF3}"/>
                  </a:ext>
                </a:extLst>
              </p:cNvPr>
              <p:cNvSpPr txBox="1"/>
              <p:nvPr/>
            </p:nvSpPr>
            <p:spPr>
              <a:xfrm>
                <a:off x="7220070" y="4919878"/>
                <a:ext cx="3349273" cy="287323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 defTabSz="609630">
                  <a:defRPr/>
                </a:pPr>
                <a:r>
                  <a:rPr lang="en-US" sz="1867" b="1" dirty="0">
                    <a:solidFill>
                      <a:srgbClr val="FFFFFF"/>
                    </a:solidFill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Our three solutions lie here</a:t>
                </a:r>
                <a:endPara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endParaRPr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D3E9C190-0176-DDD5-CE73-3ABB30EA1CCA}"/>
                </a:ext>
              </a:extLst>
            </p:cNvPr>
            <p:cNvSpPr txBox="1"/>
            <p:nvPr/>
          </p:nvSpPr>
          <p:spPr>
            <a:xfrm>
              <a:off x="7411756" y="4253168"/>
              <a:ext cx="2838760" cy="287323"/>
            </a:xfrm>
            <a:prstGeom prst="rect">
              <a:avLst/>
            </a:prstGeom>
            <a:grpFill/>
            <a:ln>
              <a:solidFill>
                <a:srgbClr val="7F6B6B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 defTabSz="609630">
                <a:defRPr/>
              </a:pPr>
              <a:r>
                <a:rPr lang="en-US" sz="1867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This Semester:</a:t>
              </a:r>
              <a:endParaRPr kumimoji="0" lang="en-US" sz="1867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3CFD0F-D4AD-3934-0371-9CFEF3269787}"/>
              </a:ext>
            </a:extLst>
          </p:cNvPr>
          <p:cNvGrpSpPr/>
          <p:nvPr/>
        </p:nvGrpSpPr>
        <p:grpSpPr>
          <a:xfrm>
            <a:off x="685799" y="-6375288"/>
            <a:ext cx="11034327" cy="2154436"/>
            <a:chOff x="685799" y="554954"/>
            <a:chExt cx="11034327" cy="2154436"/>
          </a:xfrm>
        </p:grpSpPr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C1B2ACB7-C20D-3BA1-45C9-A01CCD1647F7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9FF53B7F-F56D-6E08-66C5-322037789AB2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FA4FAC-7326-B5A3-82A1-1BC0D48436A8}"/>
              </a:ext>
            </a:extLst>
          </p:cNvPr>
          <p:cNvGrpSpPr/>
          <p:nvPr/>
        </p:nvGrpSpPr>
        <p:grpSpPr>
          <a:xfrm>
            <a:off x="685799" y="-3972727"/>
            <a:ext cx="11034327" cy="1828174"/>
            <a:chOff x="685799" y="3151424"/>
            <a:chExt cx="11034327" cy="1828174"/>
          </a:xfrm>
        </p:grpSpPr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61A820B0-ECCE-E22A-3D75-3F06C00A3826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FC6DCAA2-FC33-4AED-3F69-5EB3D048B38C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lang="en-US" sz="2400" dirty="0"/>
            </a:p>
          </p:txBody>
        </p:sp>
      </p:grpSp>
      <p:sp>
        <p:nvSpPr>
          <p:cNvPr id="43" name="TextBox 16">
            <a:extLst>
              <a:ext uri="{FF2B5EF4-FFF2-40B4-BE49-F238E27FC236}">
                <a16:creationId xmlns:a16="http://schemas.microsoft.com/office/drawing/2014/main" id="{F0DEDC6F-2FC4-EB1E-EF9D-BE3F0A94C893}"/>
              </a:ext>
            </a:extLst>
          </p:cNvPr>
          <p:cNvSpPr txBox="1"/>
          <p:nvPr/>
        </p:nvSpPr>
        <p:spPr>
          <a:xfrm>
            <a:off x="751992" y="-1581312"/>
            <a:ext cx="1060563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defRPr/>
            </a:pPr>
            <a:r>
              <a: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DeepFakes poses a risk to everyone, making us all stakeholders in their detection and mitigation.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9280521F-2F87-A093-9D6B-9AA1AC19192D}"/>
              </a:ext>
            </a:extLst>
          </p:cNvPr>
          <p:cNvSpPr txBox="1"/>
          <p:nvPr/>
        </p:nvSpPr>
        <p:spPr>
          <a:xfrm>
            <a:off x="0" y="-1115112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 Criteria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ED36372-3E52-584A-7FE4-47A964B6DC51}"/>
              </a:ext>
            </a:extLst>
          </p:cNvPr>
          <p:cNvGrpSpPr/>
          <p:nvPr/>
        </p:nvGrpSpPr>
        <p:grpSpPr>
          <a:xfrm>
            <a:off x="778666" y="7533501"/>
            <a:ext cx="3259850" cy="2793775"/>
            <a:chOff x="778666" y="848889"/>
            <a:chExt cx="3259850" cy="279377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F8E5531-36A3-1C23-2FB8-80547FB0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8710" y="848889"/>
              <a:ext cx="1479762" cy="1479762"/>
            </a:xfrm>
            <a:prstGeom prst="rect">
              <a:avLst/>
            </a:prstGeom>
          </p:spPr>
        </p:pic>
        <p:sp>
          <p:nvSpPr>
            <p:cNvPr id="77" name="TextBox 9">
              <a:extLst>
                <a:ext uri="{FF2B5EF4-FFF2-40B4-BE49-F238E27FC236}">
                  <a16:creationId xmlns:a16="http://schemas.microsoft.com/office/drawing/2014/main" id="{62DAB7CE-86FA-B3F3-C379-8C074B85E3B4}"/>
                </a:ext>
              </a:extLst>
            </p:cNvPr>
            <p:cNvSpPr txBox="1"/>
            <p:nvPr/>
          </p:nvSpPr>
          <p:spPr>
            <a:xfrm>
              <a:off x="778666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Measuring how correctly our solution distinguishes real from fake content across datasets.</a:t>
              </a:r>
              <a:endParaRPr lang="en-US" dirty="0"/>
            </a:p>
          </p:txBody>
        </p:sp>
        <p:sp>
          <p:nvSpPr>
            <p:cNvPr id="78" name="TextBox 16">
              <a:extLst>
                <a:ext uri="{FF2B5EF4-FFF2-40B4-BE49-F238E27FC236}">
                  <a16:creationId xmlns:a16="http://schemas.microsoft.com/office/drawing/2014/main" id="{A1C5F9FD-6A24-C2D0-7A97-69B9857801EF}"/>
                </a:ext>
              </a:extLst>
            </p:cNvPr>
            <p:cNvSpPr txBox="1"/>
            <p:nvPr/>
          </p:nvSpPr>
          <p:spPr>
            <a:xfrm>
              <a:off x="908774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Performance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79" name="TextBox 7">
            <a:extLst>
              <a:ext uri="{FF2B5EF4-FFF2-40B4-BE49-F238E27FC236}">
                <a16:creationId xmlns:a16="http://schemas.microsoft.com/office/drawing/2014/main" id="{A5F82654-5ACD-D8DD-8EA4-CBCE121B77EF}"/>
              </a:ext>
            </a:extLst>
          </p:cNvPr>
          <p:cNvSpPr txBox="1"/>
          <p:nvPr/>
        </p:nvSpPr>
        <p:spPr>
          <a:xfrm>
            <a:off x="152400" y="6624255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 Criteria</a:t>
            </a:r>
          </a:p>
        </p:txBody>
      </p:sp>
    </p:spTree>
    <p:extLst>
      <p:ext uri="{BB962C8B-B14F-4D97-AF65-F5344CB8AC3E}">
        <p14:creationId xmlns:p14="http://schemas.microsoft.com/office/powerpoint/2010/main" val="27441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/>
      <p:bldP spid="2072" grpId="0" animBg="1"/>
      <p:bldP spid="2073" grpId="0" animBg="1"/>
      <p:bldP spid="2074" grpId="0" animBg="1"/>
      <p:bldP spid="2081" grpId="0" animBg="1"/>
      <p:bldP spid="2082" grpId="0" animBg="1"/>
      <p:bldP spid="2084" grpId="0" animBg="1"/>
      <p:bldP spid="2087" grpId="0" animBg="1"/>
      <p:bldP spid="2088" grpId="0" animBg="1"/>
      <p:bldP spid="2" grpId="0"/>
      <p:bldP spid="3" grpId="0"/>
      <p:bldP spid="4" grpId="0"/>
      <p:bldP spid="5" grpId="0"/>
      <p:bldP spid="20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C27AD-318C-0C87-24CE-1B522454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64E0F7F5-9790-FB94-BE06-F2726A225E05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 Criteria</a:t>
            </a:r>
          </a:p>
        </p:txBody>
      </p:sp>
      <p:grpSp>
        <p:nvGrpSpPr>
          <p:cNvPr id="2165" name="Group 2164">
            <a:extLst>
              <a:ext uri="{FF2B5EF4-FFF2-40B4-BE49-F238E27FC236}">
                <a16:creationId xmlns:a16="http://schemas.microsoft.com/office/drawing/2014/main" id="{AF5FE78C-05B9-4548-D876-76CC6A3EAE2C}"/>
              </a:ext>
            </a:extLst>
          </p:cNvPr>
          <p:cNvGrpSpPr/>
          <p:nvPr/>
        </p:nvGrpSpPr>
        <p:grpSpPr>
          <a:xfrm>
            <a:off x="2236006" y="3869008"/>
            <a:ext cx="3259850" cy="2648795"/>
            <a:chOff x="2236006" y="3869008"/>
            <a:chExt cx="3259850" cy="264879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5A04C8-B87A-24D5-C91F-0F84D963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9900" r="10291"/>
            <a:stretch>
              <a:fillRect/>
            </a:stretch>
          </p:blipFill>
          <p:spPr>
            <a:xfrm>
              <a:off x="3378924" y="3869008"/>
              <a:ext cx="974016" cy="1220438"/>
            </a:xfrm>
            <a:prstGeom prst="rect">
              <a:avLst/>
            </a:prstGeom>
          </p:spPr>
        </p:pic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EA01B2FC-9383-DF82-0836-98CDAAF8D59A}"/>
                </a:ext>
              </a:extLst>
            </p:cNvPr>
            <p:cNvSpPr txBox="1"/>
            <p:nvPr/>
          </p:nvSpPr>
          <p:spPr>
            <a:xfrm>
              <a:off x="2366114" y="5255919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Usability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0FB6893C-0771-B7C7-D224-3C5B6584CAED}"/>
                </a:ext>
              </a:extLst>
            </p:cNvPr>
            <p:cNvSpPr txBox="1"/>
            <p:nvPr/>
          </p:nvSpPr>
          <p:spPr>
            <a:xfrm>
              <a:off x="2236006" y="5686806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Demonstration app is intuitive, accessible,  offering results with low user effort.</a:t>
              </a:r>
              <a:endParaRPr lang="en-US" dirty="0"/>
            </a:p>
          </p:txBody>
        </p:sp>
      </p:grpSp>
      <p:grpSp>
        <p:nvGrpSpPr>
          <p:cNvPr id="2163" name="Group 2162">
            <a:extLst>
              <a:ext uri="{FF2B5EF4-FFF2-40B4-BE49-F238E27FC236}">
                <a16:creationId xmlns:a16="http://schemas.microsoft.com/office/drawing/2014/main" id="{525C2CB4-AFA4-D694-F2B0-D519A8DB0C9C}"/>
              </a:ext>
            </a:extLst>
          </p:cNvPr>
          <p:cNvGrpSpPr/>
          <p:nvPr/>
        </p:nvGrpSpPr>
        <p:grpSpPr>
          <a:xfrm>
            <a:off x="8058000" y="893759"/>
            <a:ext cx="3365398" cy="2748905"/>
            <a:chOff x="8058000" y="893759"/>
            <a:chExt cx="3365398" cy="27489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B07FF1-F6EF-D143-41DF-9C1C613E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8044" y="893759"/>
              <a:ext cx="1390022" cy="1390022"/>
            </a:xfrm>
            <a:prstGeom prst="rect">
              <a:avLst/>
            </a:prstGeom>
          </p:spPr>
        </p:pic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F6BFB96C-9D31-4925-46D9-89AFBC824260}"/>
                </a:ext>
              </a:extLst>
            </p:cNvPr>
            <p:cNvSpPr txBox="1"/>
            <p:nvPr/>
          </p:nvSpPr>
          <p:spPr>
            <a:xfrm>
              <a:off x="8058000" y="2392235"/>
              <a:ext cx="336539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Code Maintainability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7364AFA6-BDB7-6ED2-65BD-0D551930083E}"/>
                </a:ext>
              </a:extLst>
            </p:cNvPr>
            <p:cNvSpPr txBox="1"/>
            <p:nvPr/>
          </p:nvSpPr>
          <p:spPr>
            <a:xfrm>
              <a:off x="8058000" y="2811667"/>
              <a:ext cx="336539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Ease in which a codebase can be understood, modified, tested, and developed over time.</a:t>
              </a:r>
              <a:endParaRPr lang="en-US" dirty="0"/>
            </a:p>
          </p:txBody>
        </p:sp>
      </p:grpSp>
      <p:grpSp>
        <p:nvGrpSpPr>
          <p:cNvPr id="2164" name="Group 2163">
            <a:extLst>
              <a:ext uri="{FF2B5EF4-FFF2-40B4-BE49-F238E27FC236}">
                <a16:creationId xmlns:a16="http://schemas.microsoft.com/office/drawing/2014/main" id="{4AB6DC27-7E7E-0437-298A-7A7875BB34DE}"/>
              </a:ext>
            </a:extLst>
          </p:cNvPr>
          <p:cNvGrpSpPr/>
          <p:nvPr/>
        </p:nvGrpSpPr>
        <p:grpSpPr>
          <a:xfrm>
            <a:off x="6109655" y="3864408"/>
            <a:ext cx="3971092" cy="2653624"/>
            <a:chOff x="6109655" y="3864408"/>
            <a:chExt cx="3971092" cy="265362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B0BB19-ABEA-D89A-B05A-4A62DEAD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82682" y="3864408"/>
              <a:ext cx="1225038" cy="1225038"/>
            </a:xfrm>
            <a:prstGeom prst="rect">
              <a:avLst/>
            </a:prstGeom>
          </p:spPr>
        </p:pic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5E2018CD-4F45-CD0B-A032-228FB40C7C87}"/>
                </a:ext>
              </a:extLst>
            </p:cNvPr>
            <p:cNvSpPr txBox="1"/>
            <p:nvPr/>
          </p:nvSpPr>
          <p:spPr>
            <a:xfrm>
              <a:off x="6109655" y="5687035"/>
              <a:ext cx="3971092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Ensuring user privacy, protecting data, and promoting responsible detection with fairness and transparency.</a:t>
              </a:r>
              <a:endParaRPr lang="en-US" dirty="0"/>
            </a:p>
          </p:txBody>
        </p: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C21875AE-824A-173D-E7CD-CAC572F7D222}"/>
                </a:ext>
              </a:extLst>
            </p:cNvPr>
            <p:cNvSpPr txBox="1"/>
            <p:nvPr/>
          </p:nvSpPr>
          <p:spPr>
            <a:xfrm>
              <a:off x="6595384" y="5270958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Ethic &amp; Security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2161" name="Group 2160">
            <a:extLst>
              <a:ext uri="{FF2B5EF4-FFF2-40B4-BE49-F238E27FC236}">
                <a16:creationId xmlns:a16="http://schemas.microsoft.com/office/drawing/2014/main" id="{81942E0B-2C5B-24B7-94DC-F98C029E3B9A}"/>
              </a:ext>
            </a:extLst>
          </p:cNvPr>
          <p:cNvGrpSpPr/>
          <p:nvPr/>
        </p:nvGrpSpPr>
        <p:grpSpPr>
          <a:xfrm>
            <a:off x="4352940" y="1028806"/>
            <a:ext cx="3259850" cy="2613858"/>
            <a:chOff x="4352940" y="1028806"/>
            <a:chExt cx="3259850" cy="2613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2CC1B-13A1-4A07-E0CB-99FEC947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2901" y="1028806"/>
              <a:ext cx="1119928" cy="1119928"/>
            </a:xfrm>
            <a:prstGeom prst="rect">
              <a:avLst/>
            </a:prstGeom>
          </p:spPr>
        </p:pic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22C957CE-771C-36A6-6F8D-B5EFE16AA2A7}"/>
                </a:ext>
              </a:extLst>
            </p:cNvPr>
            <p:cNvSpPr txBox="1"/>
            <p:nvPr/>
          </p:nvSpPr>
          <p:spPr>
            <a:xfrm>
              <a:off x="4352940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Delivering fast, results while minimizing resource usage, ensuring smooth performance.</a:t>
              </a:r>
              <a:endParaRPr lang="en-US" dirty="0"/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FDF766BD-34C9-02EE-BBC2-80C7D2E648AE}"/>
                </a:ext>
              </a:extLst>
            </p:cNvPr>
            <p:cNvSpPr txBox="1"/>
            <p:nvPr/>
          </p:nvSpPr>
          <p:spPr>
            <a:xfrm>
              <a:off x="4483048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Efficiency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2166" name="Group 2165">
            <a:extLst>
              <a:ext uri="{FF2B5EF4-FFF2-40B4-BE49-F238E27FC236}">
                <a16:creationId xmlns:a16="http://schemas.microsoft.com/office/drawing/2014/main" id="{540FC866-8122-2B62-D648-11D001B5E219}"/>
              </a:ext>
            </a:extLst>
          </p:cNvPr>
          <p:cNvGrpSpPr/>
          <p:nvPr/>
        </p:nvGrpSpPr>
        <p:grpSpPr>
          <a:xfrm>
            <a:off x="778666" y="848889"/>
            <a:ext cx="3259850" cy="2793775"/>
            <a:chOff x="778666" y="848889"/>
            <a:chExt cx="3259850" cy="27937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290610-C201-8F7A-9EAB-8C1C2126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8710" y="848889"/>
              <a:ext cx="1479762" cy="1479762"/>
            </a:xfrm>
            <a:prstGeom prst="rect">
              <a:avLst/>
            </a:prstGeom>
          </p:spPr>
        </p:pic>
        <p:sp>
          <p:nvSpPr>
            <p:cNvPr id="62" name="TextBox 9">
              <a:extLst>
                <a:ext uri="{FF2B5EF4-FFF2-40B4-BE49-F238E27FC236}">
                  <a16:creationId xmlns:a16="http://schemas.microsoft.com/office/drawing/2014/main" id="{185D521E-F697-3792-46AA-682C45C7E5AA}"/>
                </a:ext>
              </a:extLst>
            </p:cNvPr>
            <p:cNvSpPr txBox="1"/>
            <p:nvPr/>
          </p:nvSpPr>
          <p:spPr>
            <a:xfrm>
              <a:off x="778666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rPr>
                <a:t>Measuring how well our solution classifies real from fake content across datasets.</a:t>
              </a:r>
              <a:endParaRPr lang="en-US" dirty="0"/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C97BBEE4-C935-959F-2367-D64A52B5BFDB}"/>
                </a:ext>
              </a:extLst>
            </p:cNvPr>
            <p:cNvSpPr txBox="1"/>
            <p:nvPr/>
          </p:nvSpPr>
          <p:spPr>
            <a:xfrm>
              <a:off x="908774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Performance</a:t>
              </a:r>
              <a:endParaRPr lang="en-US" sz="32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100" name="TextBox 9">
            <a:extLst>
              <a:ext uri="{FF2B5EF4-FFF2-40B4-BE49-F238E27FC236}">
                <a16:creationId xmlns:a16="http://schemas.microsoft.com/office/drawing/2014/main" id="{91E740EE-0CD7-E453-B23D-A270D824E9DC}"/>
              </a:ext>
            </a:extLst>
          </p:cNvPr>
          <p:cNvSpPr txBox="1"/>
          <p:nvPr/>
        </p:nvSpPr>
        <p:spPr>
          <a:xfrm>
            <a:off x="2858534" y="-7411379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4BA7E77-5D5E-2DAC-2379-7E75E73AB351}"/>
              </a:ext>
            </a:extLst>
          </p:cNvPr>
          <p:cNvSpPr/>
          <p:nvPr/>
        </p:nvSpPr>
        <p:spPr>
          <a:xfrm>
            <a:off x="2858534" y="-5417472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TextBox 7">
            <a:extLst>
              <a:ext uri="{FF2B5EF4-FFF2-40B4-BE49-F238E27FC236}">
                <a16:creationId xmlns:a16="http://schemas.microsoft.com/office/drawing/2014/main" id="{6E762F0D-0A36-AADB-5B4F-5221D5890F05}"/>
              </a:ext>
            </a:extLst>
          </p:cNvPr>
          <p:cNvSpPr txBox="1"/>
          <p:nvPr/>
        </p:nvSpPr>
        <p:spPr>
          <a:xfrm>
            <a:off x="0" y="-846273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Project Progress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DA4AAE-0827-ED91-617D-0BAC4BD5E7C8}"/>
              </a:ext>
            </a:extLst>
          </p:cNvPr>
          <p:cNvGrpSpPr/>
          <p:nvPr/>
        </p:nvGrpSpPr>
        <p:grpSpPr>
          <a:xfrm>
            <a:off x="8362254" y="-3100746"/>
            <a:ext cx="2219638" cy="1831366"/>
            <a:chOff x="8319620" y="1756432"/>
            <a:chExt cx="2219638" cy="1831366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17322A05-0D86-985E-45DB-C76212297DFE}"/>
                </a:ext>
              </a:extLst>
            </p:cNvPr>
            <p:cNvSpPr/>
            <p:nvPr/>
          </p:nvSpPr>
          <p:spPr>
            <a:xfrm>
              <a:off x="8380216" y="213672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85309B-A303-2776-4A02-DE0C7F138A65}"/>
                </a:ext>
              </a:extLst>
            </p:cNvPr>
            <p:cNvGrpSpPr/>
            <p:nvPr/>
          </p:nvGrpSpPr>
          <p:grpSpPr>
            <a:xfrm>
              <a:off x="8593514" y="2394485"/>
              <a:ext cx="1725708" cy="714063"/>
              <a:chOff x="8906749" y="1693210"/>
              <a:chExt cx="2020612" cy="836088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4A1CFB20-0C6A-F45D-96E5-71B46956F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70" y="1693210"/>
                <a:ext cx="836091" cy="836088"/>
              </a:xfrm>
              <a:prstGeom prst="rect">
                <a:avLst/>
              </a:prstGeom>
            </p:spPr>
          </p:pic>
          <p:sp>
            <p:nvSpPr>
              <p:cNvPr id="109" name="Arrow: Right 108">
                <a:extLst>
                  <a:ext uri="{FF2B5EF4-FFF2-40B4-BE49-F238E27FC236}">
                    <a16:creationId xmlns:a16="http://schemas.microsoft.com/office/drawing/2014/main" id="{B2165C82-B3E3-19BC-CD52-914F2D83D94E}"/>
                  </a:ext>
                </a:extLst>
              </p:cNvPr>
              <p:cNvSpPr/>
              <p:nvPr/>
            </p:nvSpPr>
            <p:spPr>
              <a:xfrm>
                <a:off x="9791381" y="1950025"/>
                <a:ext cx="249283" cy="312519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EC1AA00-6590-F5F7-A6AC-8F5FC65B0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749" y="1693210"/>
                <a:ext cx="836088" cy="836088"/>
              </a:xfrm>
              <a:prstGeom prst="rect">
                <a:avLst/>
              </a:prstGeom>
            </p:spPr>
          </p:pic>
        </p:grpSp>
        <p:sp>
          <p:nvSpPr>
            <p:cNvPr id="106" name="TextBox 9">
              <a:extLst>
                <a:ext uri="{FF2B5EF4-FFF2-40B4-BE49-F238E27FC236}">
                  <a16:creationId xmlns:a16="http://schemas.microsoft.com/office/drawing/2014/main" id="{52B0BC43-843D-6059-7A5B-33C88029D70C}"/>
                </a:ext>
              </a:extLst>
            </p:cNvPr>
            <p:cNvSpPr txBox="1"/>
            <p:nvPr/>
          </p:nvSpPr>
          <p:spPr>
            <a:xfrm>
              <a:off x="8495615" y="175643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Data to DCT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7A34147-7893-FF06-0B82-E545707324AC}"/>
                </a:ext>
              </a:extLst>
            </p:cNvPr>
            <p:cNvSpPr txBox="1"/>
            <p:nvPr/>
          </p:nvSpPr>
          <p:spPr>
            <a:xfrm>
              <a:off x="8319620" y="317734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Extract features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1463F6A-729E-C8C2-AC0E-02642DB45E00}"/>
              </a:ext>
            </a:extLst>
          </p:cNvPr>
          <p:cNvGrpSpPr/>
          <p:nvPr/>
        </p:nvGrpSpPr>
        <p:grpSpPr>
          <a:xfrm>
            <a:off x="3028401" y="-5224191"/>
            <a:ext cx="2219638" cy="1831366"/>
            <a:chOff x="812574" y="1800662"/>
            <a:chExt cx="2219638" cy="1831366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99C43BAA-E390-8988-5CCB-B8ABEEE35189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TextBox 9">
              <a:extLst>
                <a:ext uri="{FF2B5EF4-FFF2-40B4-BE49-F238E27FC236}">
                  <a16:creationId xmlns:a16="http://schemas.microsoft.com/office/drawing/2014/main" id="{965B711F-4D29-8C3D-35B7-3E382F67B91C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57CC55E-0AAA-B692-04B0-A74B00954101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User uploaded image</a:t>
              </a:r>
            </a:p>
          </p:txBody>
        </p:sp>
        <p:pic>
          <p:nvPicPr>
            <p:cNvPr id="115" name="Picture 2" descr="Upload - Free computer icons">
              <a:extLst>
                <a:ext uri="{FF2B5EF4-FFF2-40B4-BE49-F238E27FC236}">
                  <a16:creationId xmlns:a16="http://schemas.microsoft.com/office/drawing/2014/main" id="{7619240E-6116-F709-EA86-BC87D3CF5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B8681B0-7380-E160-0B3A-4F3FFA512EDF}"/>
              </a:ext>
            </a:extLst>
          </p:cNvPr>
          <p:cNvGrpSpPr/>
          <p:nvPr/>
        </p:nvGrpSpPr>
        <p:grpSpPr>
          <a:xfrm>
            <a:off x="5707877" y="-5224191"/>
            <a:ext cx="2219638" cy="1831366"/>
            <a:chOff x="3365650" y="1800662"/>
            <a:chExt cx="2219638" cy="1831366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67875C6-0390-AAFE-187B-ECB66350491E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TextBox 9">
              <a:extLst>
                <a:ext uri="{FF2B5EF4-FFF2-40B4-BE49-F238E27FC236}">
                  <a16:creationId xmlns:a16="http://schemas.microsoft.com/office/drawing/2014/main" id="{8E711812-62A6-2305-7E01-F15F3D4D471A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AC5B7BD-0057-3D53-9D7D-88BD6CA869C0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Haar Cascade Model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D7C859AB-C4F6-8A48-7FCF-D588FA108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5AD30BF-49F2-35AB-2BE0-068A80DFE281}"/>
              </a:ext>
            </a:extLst>
          </p:cNvPr>
          <p:cNvGrpSpPr/>
          <p:nvPr/>
        </p:nvGrpSpPr>
        <p:grpSpPr>
          <a:xfrm>
            <a:off x="8387353" y="-5224191"/>
            <a:ext cx="2219638" cy="1831366"/>
            <a:chOff x="5842635" y="1800662"/>
            <a:chExt cx="2219638" cy="1831366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3CB237-0247-74A4-12FB-0BE82E01A21E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TextBox 9">
              <a:extLst>
                <a:ext uri="{FF2B5EF4-FFF2-40B4-BE49-F238E27FC236}">
                  <a16:creationId xmlns:a16="http://schemas.microsoft.com/office/drawing/2014/main" id="{D38D8CDE-320E-008D-442E-655A144A9A47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28F003E-A155-A79C-BA50-AB71A12B27BD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(x, y, width, height)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9FEB160-A41B-17C8-3575-9E94CF3C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75BDB77-BE9D-1471-89A7-043CC6BCCA87}"/>
              </a:ext>
            </a:extLst>
          </p:cNvPr>
          <p:cNvGrpSpPr/>
          <p:nvPr/>
        </p:nvGrpSpPr>
        <p:grpSpPr>
          <a:xfrm>
            <a:off x="5695328" y="-3089720"/>
            <a:ext cx="2219638" cy="1856003"/>
            <a:chOff x="5854340" y="4261236"/>
            <a:chExt cx="2219638" cy="1856003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482EB075-27B1-9B0B-2666-024F251D5234}"/>
                </a:ext>
              </a:extLst>
            </p:cNvPr>
            <p:cNvSpPr/>
            <p:nvPr/>
          </p:nvSpPr>
          <p:spPr>
            <a:xfrm>
              <a:off x="5906572" y="464152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2" name="TextBox 9">
              <a:extLst>
                <a:ext uri="{FF2B5EF4-FFF2-40B4-BE49-F238E27FC236}">
                  <a16:creationId xmlns:a16="http://schemas.microsoft.com/office/drawing/2014/main" id="{E365054A-2D30-BC9C-0E0A-A306AA72B472}"/>
                </a:ext>
              </a:extLst>
            </p:cNvPr>
            <p:cNvSpPr txBox="1"/>
            <p:nvPr/>
          </p:nvSpPr>
          <p:spPr>
            <a:xfrm>
              <a:off x="6021971" y="426123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Classify</a:t>
              </a:r>
              <a:endPara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8B460CCC-4822-6078-1EA3-D5809606E5DB}"/>
                </a:ext>
              </a:extLst>
            </p:cNvPr>
            <p:cNvSpPr txBox="1"/>
            <p:nvPr/>
          </p:nvSpPr>
          <p:spPr>
            <a:xfrm>
              <a:off x="5854340" y="5532464"/>
              <a:ext cx="22196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Using developed RF Model</a:t>
              </a:r>
            </a:p>
          </p:txBody>
        </p:sp>
        <p:sp>
          <p:nvSpPr>
            <p:cNvPr id="2114" name="Oval 2113">
              <a:extLst>
                <a:ext uri="{FF2B5EF4-FFF2-40B4-BE49-F238E27FC236}">
                  <a16:creationId xmlns:a16="http://schemas.microsoft.com/office/drawing/2014/main" id="{96E33AB6-2F66-5E75-3957-B021A2D1D935}"/>
                </a:ext>
              </a:extLst>
            </p:cNvPr>
            <p:cNvSpPr/>
            <p:nvPr/>
          </p:nvSpPr>
          <p:spPr>
            <a:xfrm rot="16200000" flipH="1">
              <a:off x="6869216" y="4753834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15" name="Straight Connector 2114">
              <a:extLst>
                <a:ext uri="{FF2B5EF4-FFF2-40B4-BE49-F238E27FC236}">
                  <a16:creationId xmlns:a16="http://schemas.microsoft.com/office/drawing/2014/main" id="{9511728C-836C-0A36-D550-BCB11E408E2F}"/>
                </a:ext>
              </a:extLst>
            </p:cNvPr>
            <p:cNvCxnSpPr>
              <a:cxnSpLocks/>
              <a:stCxn id="2114" idx="5"/>
              <a:endCxn id="2118" idx="1"/>
            </p:cNvCxnSpPr>
            <p:nvPr/>
          </p:nvCxnSpPr>
          <p:spPr>
            <a:xfrm>
              <a:off x="7038921" y="4924524"/>
              <a:ext cx="138161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6" name="Straight Connector 2115">
              <a:extLst>
                <a:ext uri="{FF2B5EF4-FFF2-40B4-BE49-F238E27FC236}">
                  <a16:creationId xmlns:a16="http://schemas.microsoft.com/office/drawing/2014/main" id="{BAA0ACBB-373A-304D-8406-3764D151738C}"/>
                </a:ext>
              </a:extLst>
            </p:cNvPr>
            <p:cNvCxnSpPr>
              <a:cxnSpLocks/>
              <a:stCxn id="2114" idx="7"/>
              <a:endCxn id="2117" idx="3"/>
            </p:cNvCxnSpPr>
            <p:nvPr/>
          </p:nvCxnSpPr>
          <p:spPr>
            <a:xfrm flipH="1">
              <a:off x="6765257" y="4924524"/>
              <a:ext cx="130289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7" name="Oval 2116">
              <a:extLst>
                <a:ext uri="{FF2B5EF4-FFF2-40B4-BE49-F238E27FC236}">
                  <a16:creationId xmlns:a16="http://schemas.microsoft.com/office/drawing/2014/main" id="{92B5FDA9-08D2-AD29-A301-5F89643C9840}"/>
                </a:ext>
              </a:extLst>
            </p:cNvPr>
            <p:cNvSpPr/>
            <p:nvPr/>
          </p:nvSpPr>
          <p:spPr>
            <a:xfrm rot="16200000" flipH="1">
              <a:off x="6595552" y="5044232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8" name="Oval 2117">
              <a:extLst>
                <a:ext uri="{FF2B5EF4-FFF2-40B4-BE49-F238E27FC236}">
                  <a16:creationId xmlns:a16="http://schemas.microsoft.com/office/drawing/2014/main" id="{60AE6654-85E0-CFC7-2632-1B3BF8F9AE52}"/>
                </a:ext>
              </a:extLst>
            </p:cNvPr>
            <p:cNvSpPr/>
            <p:nvPr/>
          </p:nvSpPr>
          <p:spPr>
            <a:xfrm rot="16200000" flipH="1">
              <a:off x="7150752" y="504423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9" name="Oval 2118">
              <a:extLst>
                <a:ext uri="{FF2B5EF4-FFF2-40B4-BE49-F238E27FC236}">
                  <a16:creationId xmlns:a16="http://schemas.microsoft.com/office/drawing/2014/main" id="{6E93632E-68C8-0071-24D3-A83458ED21D1}"/>
                </a:ext>
              </a:extLst>
            </p:cNvPr>
            <p:cNvSpPr/>
            <p:nvPr/>
          </p:nvSpPr>
          <p:spPr>
            <a:xfrm rot="16200000" flipH="1">
              <a:off x="6717066" y="5376889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0" name="Oval 2119">
              <a:extLst>
                <a:ext uri="{FF2B5EF4-FFF2-40B4-BE49-F238E27FC236}">
                  <a16:creationId xmlns:a16="http://schemas.microsoft.com/office/drawing/2014/main" id="{5EFD776C-D47E-0072-E766-512B86BDA0F0}"/>
                </a:ext>
              </a:extLst>
            </p:cNvPr>
            <p:cNvSpPr/>
            <p:nvPr/>
          </p:nvSpPr>
          <p:spPr>
            <a:xfrm rot="16200000" flipH="1">
              <a:off x="7028308" y="5352215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1" name="Oval 2120">
              <a:extLst>
                <a:ext uri="{FF2B5EF4-FFF2-40B4-BE49-F238E27FC236}">
                  <a16:creationId xmlns:a16="http://schemas.microsoft.com/office/drawing/2014/main" id="{FECAEAD9-2A6F-6E8D-9AB6-B49024D97169}"/>
                </a:ext>
              </a:extLst>
            </p:cNvPr>
            <p:cNvSpPr/>
            <p:nvPr/>
          </p:nvSpPr>
          <p:spPr>
            <a:xfrm rot="16200000" flipH="1">
              <a:off x="7407729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22" name="Straight Connector 2121">
              <a:extLst>
                <a:ext uri="{FF2B5EF4-FFF2-40B4-BE49-F238E27FC236}">
                  <a16:creationId xmlns:a16="http://schemas.microsoft.com/office/drawing/2014/main" id="{0FF09EC6-1059-B85E-95EB-BD3982CA870F}"/>
                </a:ext>
              </a:extLst>
            </p:cNvPr>
            <p:cNvCxnSpPr>
              <a:cxnSpLocks/>
              <a:stCxn id="2117" idx="7"/>
              <a:endCxn id="2128" idx="3"/>
            </p:cNvCxnSpPr>
            <p:nvPr/>
          </p:nvCxnSpPr>
          <p:spPr>
            <a:xfrm flipH="1">
              <a:off x="6491533" y="5214922"/>
              <a:ext cx="130349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3" name="Straight Connector 2122">
              <a:extLst>
                <a:ext uri="{FF2B5EF4-FFF2-40B4-BE49-F238E27FC236}">
                  <a16:creationId xmlns:a16="http://schemas.microsoft.com/office/drawing/2014/main" id="{1C42A15F-CC40-F7AC-4FE1-E49F7FD350FC}"/>
                </a:ext>
              </a:extLst>
            </p:cNvPr>
            <p:cNvCxnSpPr>
              <a:cxnSpLocks/>
              <a:stCxn id="2127" idx="5"/>
              <a:endCxn id="2119" idx="2"/>
            </p:cNvCxnSpPr>
            <p:nvPr/>
          </p:nvCxnSpPr>
          <p:spPr>
            <a:xfrm>
              <a:off x="6765259" y="5212318"/>
              <a:ext cx="49825" cy="1679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4" name="Straight Connector 2123">
              <a:extLst>
                <a:ext uri="{FF2B5EF4-FFF2-40B4-BE49-F238E27FC236}">
                  <a16:creationId xmlns:a16="http://schemas.microsoft.com/office/drawing/2014/main" id="{9CE5DAE6-B793-D4DB-BF58-2B5805A8D961}"/>
                </a:ext>
              </a:extLst>
            </p:cNvPr>
            <p:cNvCxnSpPr>
              <a:cxnSpLocks/>
              <a:endCxn id="2120" idx="2"/>
            </p:cNvCxnSpPr>
            <p:nvPr/>
          </p:nvCxnSpPr>
          <p:spPr>
            <a:xfrm flipH="1">
              <a:off x="7126326" y="5206331"/>
              <a:ext cx="58888" cy="1492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5" name="Straight Connector 2124">
              <a:extLst>
                <a:ext uri="{FF2B5EF4-FFF2-40B4-BE49-F238E27FC236}">
                  <a16:creationId xmlns:a16="http://schemas.microsoft.com/office/drawing/2014/main" id="{67C7A141-B7A4-6873-5FA2-5F036D818B67}"/>
                </a:ext>
              </a:extLst>
            </p:cNvPr>
            <p:cNvCxnSpPr>
              <a:cxnSpLocks/>
              <a:stCxn id="2118" idx="5"/>
              <a:endCxn id="2121" idx="1"/>
            </p:cNvCxnSpPr>
            <p:nvPr/>
          </p:nvCxnSpPr>
          <p:spPr>
            <a:xfrm>
              <a:off x="7320457" y="5214922"/>
              <a:ext cx="113602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26" name="Oval 2125">
              <a:extLst>
                <a:ext uri="{FF2B5EF4-FFF2-40B4-BE49-F238E27FC236}">
                  <a16:creationId xmlns:a16="http://schemas.microsoft.com/office/drawing/2014/main" id="{40623039-FFC9-5507-97D2-482F94AF6AA7}"/>
                </a:ext>
              </a:extLst>
            </p:cNvPr>
            <p:cNvSpPr/>
            <p:nvPr/>
          </p:nvSpPr>
          <p:spPr>
            <a:xfrm rot="16200000" flipH="1">
              <a:off x="6869218" y="4751230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7" name="Oval 2126">
              <a:extLst>
                <a:ext uri="{FF2B5EF4-FFF2-40B4-BE49-F238E27FC236}">
                  <a16:creationId xmlns:a16="http://schemas.microsoft.com/office/drawing/2014/main" id="{31A60AB7-C20D-A889-A6A5-DB5C8EC4CF1F}"/>
                </a:ext>
              </a:extLst>
            </p:cNvPr>
            <p:cNvSpPr/>
            <p:nvPr/>
          </p:nvSpPr>
          <p:spPr>
            <a:xfrm rot="16200000" flipH="1">
              <a:off x="6595554" y="5041628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8" name="Oval 2127">
              <a:extLst>
                <a:ext uri="{FF2B5EF4-FFF2-40B4-BE49-F238E27FC236}">
                  <a16:creationId xmlns:a16="http://schemas.microsoft.com/office/drawing/2014/main" id="{5D4ABE8C-6395-81B6-D2CA-B2E16C72A29D}"/>
                </a:ext>
              </a:extLst>
            </p:cNvPr>
            <p:cNvSpPr/>
            <p:nvPr/>
          </p:nvSpPr>
          <p:spPr>
            <a:xfrm rot="16200000" flipH="1">
              <a:off x="6321828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54745C63-92DA-6D4D-BCE0-26E2D1E59850}"/>
              </a:ext>
            </a:extLst>
          </p:cNvPr>
          <p:cNvGrpSpPr/>
          <p:nvPr/>
        </p:nvGrpSpPr>
        <p:grpSpPr>
          <a:xfrm>
            <a:off x="3028401" y="-3088704"/>
            <a:ext cx="2219638" cy="1831366"/>
            <a:chOff x="3300248" y="4292356"/>
            <a:chExt cx="2219638" cy="1831366"/>
          </a:xfrm>
        </p:grpSpPr>
        <p:sp>
          <p:nvSpPr>
            <p:cNvPr id="2130" name="Rectangle: Rounded Corners 2129">
              <a:extLst>
                <a:ext uri="{FF2B5EF4-FFF2-40B4-BE49-F238E27FC236}">
                  <a16:creationId xmlns:a16="http://schemas.microsoft.com/office/drawing/2014/main" id="{0478F700-2754-7BB4-1671-F894EA760071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1" name="TextBox 9">
              <a:extLst>
                <a:ext uri="{FF2B5EF4-FFF2-40B4-BE49-F238E27FC236}">
                  <a16:creationId xmlns:a16="http://schemas.microsoft.com/office/drawing/2014/main" id="{CBA732E9-1592-AF0B-E9D4-2B20A1200021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  <a:endPara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754A99E1-6710-A90C-FCBA-F01958547FDF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Outfit" pitchFamily="2" charset="0"/>
                </a:rPr>
                <a:t>Output to UI</a:t>
              </a:r>
            </a:p>
          </p:txBody>
        </p:sp>
        <p:grpSp>
          <p:nvGrpSpPr>
            <p:cNvPr id="2133" name="Group 2132">
              <a:extLst>
                <a:ext uri="{FF2B5EF4-FFF2-40B4-BE49-F238E27FC236}">
                  <a16:creationId xmlns:a16="http://schemas.microsoft.com/office/drawing/2014/main" id="{9B41D7F7-EA19-9B82-486A-176FB50FAA9B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134" name="Picture 2133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A0D290B2-6F9E-0C50-B86F-53B3391E2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2135" name="Picture 2134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4BB6D1C-8B5D-ED2D-77C7-E20417633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2136" name="Arrow: Down 2135">
            <a:extLst>
              <a:ext uri="{FF2B5EF4-FFF2-40B4-BE49-F238E27FC236}">
                <a16:creationId xmlns:a16="http://schemas.microsoft.com/office/drawing/2014/main" id="{9CFB940D-3D1D-1707-1B94-DEAEBCF5022D}"/>
              </a:ext>
            </a:extLst>
          </p:cNvPr>
          <p:cNvSpPr/>
          <p:nvPr/>
        </p:nvSpPr>
        <p:spPr>
          <a:xfrm rot="16200000">
            <a:off x="5169945" y="-438568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7" name="Arrow: Down 2136">
            <a:extLst>
              <a:ext uri="{FF2B5EF4-FFF2-40B4-BE49-F238E27FC236}">
                <a16:creationId xmlns:a16="http://schemas.microsoft.com/office/drawing/2014/main" id="{6C671E49-DCFC-2230-53A0-6800DBDAF1FB}"/>
              </a:ext>
            </a:extLst>
          </p:cNvPr>
          <p:cNvSpPr/>
          <p:nvPr/>
        </p:nvSpPr>
        <p:spPr>
          <a:xfrm rot="16200000">
            <a:off x="7854929" y="-438568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8" name="Arrow: Down 2137">
            <a:extLst>
              <a:ext uri="{FF2B5EF4-FFF2-40B4-BE49-F238E27FC236}">
                <a16:creationId xmlns:a16="http://schemas.microsoft.com/office/drawing/2014/main" id="{2B79506D-8FA5-D95B-1C4C-B911496C38B1}"/>
              </a:ext>
            </a:extLst>
          </p:cNvPr>
          <p:cNvSpPr/>
          <p:nvPr/>
        </p:nvSpPr>
        <p:spPr>
          <a:xfrm rot="16200000">
            <a:off x="2478917" y="-4343620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9" name="Arrow: Down 2138">
            <a:extLst>
              <a:ext uri="{FF2B5EF4-FFF2-40B4-BE49-F238E27FC236}">
                <a16:creationId xmlns:a16="http://schemas.microsoft.com/office/drawing/2014/main" id="{48773CA9-4503-9088-BA10-19532932D73C}"/>
              </a:ext>
            </a:extLst>
          </p:cNvPr>
          <p:cNvSpPr/>
          <p:nvPr/>
        </p:nvSpPr>
        <p:spPr>
          <a:xfrm rot="5400000">
            <a:off x="2478916" y="-2786523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" name="Rectangle 2139">
            <a:extLst>
              <a:ext uri="{FF2B5EF4-FFF2-40B4-BE49-F238E27FC236}">
                <a16:creationId xmlns:a16="http://schemas.microsoft.com/office/drawing/2014/main" id="{3433F5D6-B0EB-E214-650F-D14C141B196D}"/>
              </a:ext>
            </a:extLst>
          </p:cNvPr>
          <p:cNvSpPr/>
          <p:nvPr/>
        </p:nvSpPr>
        <p:spPr>
          <a:xfrm>
            <a:off x="10581891" y="-4208829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Arrow: Down 2140">
            <a:extLst>
              <a:ext uri="{FF2B5EF4-FFF2-40B4-BE49-F238E27FC236}">
                <a16:creationId xmlns:a16="http://schemas.microsoft.com/office/drawing/2014/main" id="{BB0EDEDF-9EBF-924B-A8DF-EF18A518B749}"/>
              </a:ext>
            </a:extLst>
          </p:cNvPr>
          <p:cNvSpPr/>
          <p:nvPr/>
        </p:nvSpPr>
        <p:spPr>
          <a:xfrm rot="5400000">
            <a:off x="5148451" y="-2201277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2" name="Arrow: Down 2141">
            <a:extLst>
              <a:ext uri="{FF2B5EF4-FFF2-40B4-BE49-F238E27FC236}">
                <a16:creationId xmlns:a16="http://schemas.microsoft.com/office/drawing/2014/main" id="{83D11A00-B76E-D157-8D60-41D1BA439FF2}"/>
              </a:ext>
            </a:extLst>
          </p:cNvPr>
          <p:cNvSpPr/>
          <p:nvPr/>
        </p:nvSpPr>
        <p:spPr>
          <a:xfrm rot="5400000">
            <a:off x="7821553" y="-219447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3" name="TextBox 9">
            <a:extLst>
              <a:ext uri="{FF2B5EF4-FFF2-40B4-BE49-F238E27FC236}">
                <a16:creationId xmlns:a16="http://schemas.microsoft.com/office/drawing/2014/main" id="{5040125C-7826-4B33-83AD-6C2BC1CCF223}"/>
              </a:ext>
            </a:extLst>
          </p:cNvPr>
          <p:cNvSpPr txBox="1"/>
          <p:nvPr/>
        </p:nvSpPr>
        <p:spPr>
          <a:xfrm>
            <a:off x="573289" y="-1791292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2144" name="TextBox 9">
            <a:extLst>
              <a:ext uri="{FF2B5EF4-FFF2-40B4-BE49-F238E27FC236}">
                <a16:creationId xmlns:a16="http://schemas.microsoft.com/office/drawing/2014/main" id="{24328BAA-E467-AA69-20CA-9DB963D91397}"/>
              </a:ext>
            </a:extLst>
          </p:cNvPr>
          <p:cNvSpPr txBox="1"/>
          <p:nvPr/>
        </p:nvSpPr>
        <p:spPr>
          <a:xfrm>
            <a:off x="687169" y="-1495191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2145" name="TextBox 9">
            <a:extLst>
              <a:ext uri="{FF2B5EF4-FFF2-40B4-BE49-F238E27FC236}">
                <a16:creationId xmlns:a16="http://schemas.microsoft.com/office/drawing/2014/main" id="{B2AB9538-AF94-2BFB-4317-7B5E150558E8}"/>
              </a:ext>
            </a:extLst>
          </p:cNvPr>
          <p:cNvSpPr txBox="1"/>
          <p:nvPr/>
        </p:nvSpPr>
        <p:spPr>
          <a:xfrm>
            <a:off x="506741" y="-1199090"/>
            <a:ext cx="22901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Feature Extraction</a:t>
            </a:r>
          </a:p>
        </p:txBody>
      </p:sp>
      <p:sp>
        <p:nvSpPr>
          <p:cNvPr id="2146" name="TextBox 9">
            <a:extLst>
              <a:ext uri="{FF2B5EF4-FFF2-40B4-BE49-F238E27FC236}">
                <a16:creationId xmlns:a16="http://schemas.microsoft.com/office/drawing/2014/main" id="{AC1C98F7-8EA2-AE90-865D-36556175FE38}"/>
              </a:ext>
            </a:extLst>
          </p:cNvPr>
          <p:cNvSpPr txBox="1"/>
          <p:nvPr/>
        </p:nvSpPr>
        <p:spPr>
          <a:xfrm>
            <a:off x="687169" y="-902990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2147" name="Group 2146">
            <a:extLst>
              <a:ext uri="{FF2B5EF4-FFF2-40B4-BE49-F238E27FC236}">
                <a16:creationId xmlns:a16="http://schemas.microsoft.com/office/drawing/2014/main" id="{DE5E18D2-513A-F2B3-FB5C-289303BFA4DA}"/>
              </a:ext>
            </a:extLst>
          </p:cNvPr>
          <p:cNvGrpSpPr/>
          <p:nvPr/>
        </p:nvGrpSpPr>
        <p:grpSpPr>
          <a:xfrm>
            <a:off x="540399" y="-4758173"/>
            <a:ext cx="1727201" cy="2466351"/>
            <a:chOff x="4136" y="2644744"/>
            <a:chExt cx="1727201" cy="2466351"/>
          </a:xfrm>
        </p:grpSpPr>
        <p:grpSp>
          <p:nvGrpSpPr>
            <p:cNvPr id="2148" name="Group 2147">
              <a:extLst>
                <a:ext uri="{FF2B5EF4-FFF2-40B4-BE49-F238E27FC236}">
                  <a16:creationId xmlns:a16="http://schemas.microsoft.com/office/drawing/2014/main" id="{B8ACB16C-5FBB-7C28-4A5D-92D34319ACAC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2151" name="Oval 2150">
                <a:extLst>
                  <a:ext uri="{FF2B5EF4-FFF2-40B4-BE49-F238E27FC236}">
                    <a16:creationId xmlns:a16="http://schemas.microsoft.com/office/drawing/2014/main" id="{CD51E7D4-1F47-0F3C-3FC6-1FA465C989F3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2" name="Flowchart: Delay 2151">
                <a:extLst>
                  <a:ext uri="{FF2B5EF4-FFF2-40B4-BE49-F238E27FC236}">
                    <a16:creationId xmlns:a16="http://schemas.microsoft.com/office/drawing/2014/main" id="{002DA042-3196-CF4A-F336-E1CF928CA198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49" name="Thought Bubble: Cloud 2148">
              <a:extLst>
                <a:ext uri="{FF2B5EF4-FFF2-40B4-BE49-F238E27FC236}">
                  <a16:creationId xmlns:a16="http://schemas.microsoft.com/office/drawing/2014/main" id="{DC1CC183-7A05-A9D4-435C-975B7C2FE3DE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50" name="TextBox 9">
              <a:extLst>
                <a:ext uri="{FF2B5EF4-FFF2-40B4-BE49-F238E27FC236}">
                  <a16:creationId xmlns:a16="http://schemas.microsoft.com/office/drawing/2014/main" id="{9342E6E9-AC75-BF6D-AB58-3EFE0D052B09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153" name="Arrow: Bent-Up 2152">
            <a:extLst>
              <a:ext uri="{FF2B5EF4-FFF2-40B4-BE49-F238E27FC236}">
                <a16:creationId xmlns:a16="http://schemas.microsoft.com/office/drawing/2014/main" id="{A21F9C99-F30C-F129-9ECD-257D16C759BD}"/>
              </a:ext>
            </a:extLst>
          </p:cNvPr>
          <p:cNvSpPr/>
          <p:nvPr/>
        </p:nvSpPr>
        <p:spPr>
          <a:xfrm rot="16200000" flipH="1">
            <a:off x="9619481" y="-3261212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4" name="Group 2153">
            <a:extLst>
              <a:ext uri="{FF2B5EF4-FFF2-40B4-BE49-F238E27FC236}">
                <a16:creationId xmlns:a16="http://schemas.microsoft.com/office/drawing/2014/main" id="{767883AB-3F9A-B317-E507-1789C13317CD}"/>
              </a:ext>
            </a:extLst>
          </p:cNvPr>
          <p:cNvGrpSpPr/>
          <p:nvPr/>
        </p:nvGrpSpPr>
        <p:grpSpPr>
          <a:xfrm>
            <a:off x="5646654" y="-3147105"/>
            <a:ext cx="4960338" cy="1913388"/>
            <a:chOff x="5646654" y="3764567"/>
            <a:chExt cx="4960338" cy="1913388"/>
          </a:xfrm>
          <a:solidFill>
            <a:srgbClr val="7F6B6B"/>
          </a:solidFill>
        </p:grpSpPr>
        <p:grpSp>
          <p:nvGrpSpPr>
            <p:cNvPr id="2155" name="Group 2154">
              <a:extLst>
                <a:ext uri="{FF2B5EF4-FFF2-40B4-BE49-F238E27FC236}">
                  <a16:creationId xmlns:a16="http://schemas.microsoft.com/office/drawing/2014/main" id="{2EEC3262-2D1A-435D-1E7C-F9D60311978A}"/>
                </a:ext>
              </a:extLst>
            </p:cNvPr>
            <p:cNvGrpSpPr/>
            <p:nvPr/>
          </p:nvGrpSpPr>
          <p:grpSpPr>
            <a:xfrm>
              <a:off x="5646654" y="3764567"/>
              <a:ext cx="4960338" cy="1913388"/>
              <a:chOff x="5646654" y="3764567"/>
              <a:chExt cx="4960338" cy="1913388"/>
            </a:xfrm>
            <a:grpFill/>
          </p:grpSpPr>
          <p:sp>
            <p:nvSpPr>
              <p:cNvPr id="2157" name="Rectangle: Rounded Corners 2156">
                <a:extLst>
                  <a:ext uri="{FF2B5EF4-FFF2-40B4-BE49-F238E27FC236}">
                    <a16:creationId xmlns:a16="http://schemas.microsoft.com/office/drawing/2014/main" id="{2173B299-B92C-72CE-CAD1-92A6BDB3383F}"/>
                  </a:ext>
                </a:extLst>
              </p:cNvPr>
              <p:cNvSpPr/>
              <p:nvPr/>
            </p:nvSpPr>
            <p:spPr>
              <a:xfrm>
                <a:off x="5646654" y="3764567"/>
                <a:ext cx="4960338" cy="1913388"/>
              </a:xfrm>
              <a:prstGeom prst="roundRect">
                <a:avLst>
                  <a:gd name="adj" fmla="val 6142"/>
                </a:avLst>
              </a:prstGeom>
              <a:grpFill/>
              <a:ln w="57150">
                <a:solidFill>
                  <a:srgbClr val="4F434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58" name="Picture 2157" descr="A black background with a smiling face&#10;&#10;AI-generated content may be incorrect.">
                <a:extLst>
                  <a:ext uri="{FF2B5EF4-FFF2-40B4-BE49-F238E27FC236}">
                    <a16:creationId xmlns:a16="http://schemas.microsoft.com/office/drawing/2014/main" id="{91030224-7DDE-FF26-5D40-4650B5D53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627" y="3935957"/>
                <a:ext cx="1379772" cy="1379772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</p:pic>
          <p:sp>
            <p:nvSpPr>
              <p:cNvPr id="2159" name="TextBox 9">
                <a:extLst>
                  <a:ext uri="{FF2B5EF4-FFF2-40B4-BE49-F238E27FC236}">
                    <a16:creationId xmlns:a16="http://schemas.microsoft.com/office/drawing/2014/main" id="{D1530051-0821-51E2-B0A4-D2395C5B6093}"/>
                  </a:ext>
                </a:extLst>
              </p:cNvPr>
              <p:cNvSpPr txBox="1"/>
              <p:nvPr/>
            </p:nvSpPr>
            <p:spPr>
              <a:xfrm>
                <a:off x="7415407" y="4573450"/>
                <a:ext cx="2838760" cy="287323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 defTabSz="609630">
                  <a:defRPr/>
                </a:pPr>
                <a:r>
                  <a:rPr lang="en-US" sz="1867" b="1">
                    <a:solidFill>
                      <a:srgbClr val="FFFFFF"/>
                    </a:solidFill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Develop Detection Model</a:t>
                </a:r>
                <a:endPara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endParaRPr>
              </a:p>
            </p:txBody>
          </p:sp>
          <p:sp>
            <p:nvSpPr>
              <p:cNvPr id="2160" name="TextBox 9">
                <a:extLst>
                  <a:ext uri="{FF2B5EF4-FFF2-40B4-BE49-F238E27FC236}">
                    <a16:creationId xmlns:a16="http://schemas.microsoft.com/office/drawing/2014/main" id="{2384918D-10AB-0551-9328-ED586D274AA4}"/>
                  </a:ext>
                </a:extLst>
              </p:cNvPr>
              <p:cNvSpPr txBox="1"/>
              <p:nvPr/>
            </p:nvSpPr>
            <p:spPr>
              <a:xfrm>
                <a:off x="7220070" y="4919878"/>
                <a:ext cx="3349273" cy="287323"/>
              </a:xfrm>
              <a:prstGeom prst="rect">
                <a:avLst/>
              </a:prstGeom>
              <a:grpFill/>
              <a:ln>
                <a:solidFill>
                  <a:srgbClr val="7F6B6B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 defTabSz="609630">
                  <a:defRPr/>
                </a:pPr>
                <a:r>
                  <a:rPr lang="en-US" sz="1867" b="1" dirty="0">
                    <a:solidFill>
                      <a:srgbClr val="FFFFFF"/>
                    </a:solidFill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Our three solutions lie here</a:t>
                </a:r>
                <a:endPara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endParaRPr>
              </a:p>
            </p:txBody>
          </p:sp>
        </p:grpSp>
        <p:sp>
          <p:nvSpPr>
            <p:cNvPr id="2156" name="TextBox 9">
              <a:extLst>
                <a:ext uri="{FF2B5EF4-FFF2-40B4-BE49-F238E27FC236}">
                  <a16:creationId xmlns:a16="http://schemas.microsoft.com/office/drawing/2014/main" id="{1F4EAAFD-C000-2B4F-26EE-AE4F173AA415}"/>
                </a:ext>
              </a:extLst>
            </p:cNvPr>
            <p:cNvSpPr txBox="1"/>
            <p:nvPr/>
          </p:nvSpPr>
          <p:spPr>
            <a:xfrm>
              <a:off x="7411756" y="4253168"/>
              <a:ext cx="2838760" cy="287323"/>
            </a:xfrm>
            <a:prstGeom prst="rect">
              <a:avLst/>
            </a:prstGeom>
            <a:grpFill/>
            <a:ln>
              <a:solidFill>
                <a:srgbClr val="7F6B6B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 defTabSz="609630">
                <a:defRPr/>
              </a:pPr>
              <a:r>
                <a:rPr lang="en-US" sz="1867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This Semester:</a:t>
              </a:r>
              <a:endParaRPr kumimoji="0" lang="en-US" sz="1867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22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B7B847-DB59-6BC3-484D-6C155D39E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07521"/>
              </p:ext>
            </p:extLst>
          </p:nvPr>
        </p:nvGraphicFramePr>
        <p:xfrm>
          <a:off x="3419032" y="1113369"/>
          <a:ext cx="8398319" cy="215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136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9778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727206">
                  <a:extLst>
                    <a:ext uri="{9D8B030D-6E8A-4147-A177-3AD203B41FA5}">
                      <a16:colId xmlns:a16="http://schemas.microsoft.com/office/drawing/2014/main" val="3648320474"/>
                    </a:ext>
                  </a:extLst>
                </a:gridCol>
                <a:gridCol w="888154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064489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422551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Unit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4151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F1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564986C3-D47D-8A00-99CE-86207FCC36AB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79FD1-068F-3F2C-3E12-3DD64678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404" y="1029373"/>
            <a:ext cx="1014701" cy="1014701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6301A5A3-9A27-5833-38C4-667229061B8D}"/>
              </a:ext>
            </a:extLst>
          </p:cNvPr>
          <p:cNvSpPr txBox="1"/>
          <p:nvPr/>
        </p:nvSpPr>
        <p:spPr>
          <a:xfrm>
            <a:off x="352303" y="2484815"/>
            <a:ext cx="287090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500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Measuring how correctly our solution distinguishes real from fake content across datasets.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888D8AE-B399-859A-4C2C-FBE1707BDB2E}"/>
              </a:ext>
            </a:extLst>
          </p:cNvPr>
          <p:cNvSpPr txBox="1"/>
          <p:nvPr/>
        </p:nvSpPr>
        <p:spPr>
          <a:xfrm>
            <a:off x="287937" y="2127720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Performance</a:t>
            </a:r>
            <a:endParaRPr lang="en-US" sz="32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90D403-D9B9-D446-B3C7-A3EEC6A84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562778"/>
              </p:ext>
            </p:extLst>
          </p:nvPr>
        </p:nvGraphicFramePr>
        <p:xfrm>
          <a:off x="359078" y="3539424"/>
          <a:ext cx="5761651" cy="898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367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829076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2008208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2951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TP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FN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1048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FP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9C9469C-BCCC-7B3A-6B6D-F6D83D70D475}"/>
              </a:ext>
            </a:extLst>
          </p:cNvPr>
          <p:cNvGrpSpPr/>
          <p:nvPr/>
        </p:nvGrpSpPr>
        <p:grpSpPr>
          <a:xfrm>
            <a:off x="3443679" y="3881199"/>
            <a:ext cx="2356862" cy="521228"/>
            <a:chOff x="6013264" y="1898541"/>
            <a:chExt cx="2356862" cy="5212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776F15-9F52-65F0-1F7E-ADB7DBEF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0646" y="1908614"/>
              <a:ext cx="235518" cy="2355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453C22-68A1-82B6-62D1-701566C8B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1920651"/>
              <a:ext cx="211442" cy="2114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E8EBBF-3A57-77E8-F116-953307A3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2184253"/>
              <a:ext cx="235518" cy="2355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138061-9C28-785C-66AB-EE2A0767D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120" y="2183528"/>
              <a:ext cx="235518" cy="2355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6602A7-A807-B264-FB18-F95939BD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1633" y="1898541"/>
              <a:ext cx="248493" cy="2484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DBEF65-2C79-CCF7-0797-05E935337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1908612"/>
              <a:ext cx="235518" cy="2355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10A424-833A-A8BE-79CD-4B196250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3264" y="2176521"/>
              <a:ext cx="235518" cy="2355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152C72-672F-8702-B478-0E3232703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2189362"/>
              <a:ext cx="211442" cy="21144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9995E0-F5D7-FA64-3C4A-33537D9F949A}"/>
              </a:ext>
            </a:extLst>
          </p:cNvPr>
          <p:cNvGrpSpPr/>
          <p:nvPr/>
        </p:nvGrpSpPr>
        <p:grpSpPr>
          <a:xfrm>
            <a:off x="6475801" y="3474580"/>
            <a:ext cx="1110929" cy="1147800"/>
            <a:chOff x="1097758" y="2725484"/>
            <a:chExt cx="1110929" cy="11478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C9128F-C3E9-DF54-510F-828314129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6179" y="2725484"/>
              <a:ext cx="514086" cy="51408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E9B073-3517-9D51-905F-DE265B7D683A}"/>
                </a:ext>
              </a:extLst>
            </p:cNvPr>
            <p:cNvGrpSpPr/>
            <p:nvPr/>
          </p:nvGrpSpPr>
          <p:grpSpPr>
            <a:xfrm>
              <a:off x="1097758" y="3294999"/>
              <a:ext cx="1110929" cy="578285"/>
              <a:chOff x="2640341" y="2708669"/>
              <a:chExt cx="1110929" cy="578285"/>
            </a:xfrm>
          </p:grpSpPr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B339EFB5-E334-490D-E0D1-356F88112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5316" y="2708669"/>
                <a:ext cx="86097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True (T)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B207D7DE-8041-3CB3-CD64-4FEE35D2A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3758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correct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FD8DF02F-76A2-D890-235C-915B8FF4A9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0341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classification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A77348-DE07-0522-ECC7-2FAD19792300}"/>
              </a:ext>
            </a:extLst>
          </p:cNvPr>
          <p:cNvGrpSpPr/>
          <p:nvPr/>
        </p:nvGrpSpPr>
        <p:grpSpPr>
          <a:xfrm>
            <a:off x="7719513" y="3479817"/>
            <a:ext cx="1110929" cy="1127019"/>
            <a:chOff x="2550477" y="2746264"/>
            <a:chExt cx="1110929" cy="112701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90D5D8-9FD1-ECD4-DB3E-F33D69E4F1C7}"/>
                </a:ext>
              </a:extLst>
            </p:cNvPr>
            <p:cNvGrpSpPr/>
            <p:nvPr/>
          </p:nvGrpSpPr>
          <p:grpSpPr>
            <a:xfrm>
              <a:off x="2550477" y="3294998"/>
              <a:ext cx="1110929" cy="578285"/>
              <a:chOff x="4478565" y="2708669"/>
              <a:chExt cx="1110929" cy="578285"/>
            </a:xfrm>
          </p:grpSpPr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3ED28BB0-EC83-144E-5E7B-763A32A458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8438" y="2708669"/>
                <a:ext cx="971182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False (F)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35" name="Title 1">
                <a:extLst>
                  <a:ext uri="{FF2B5EF4-FFF2-40B4-BE49-F238E27FC236}">
                    <a16:creationId xmlns:a16="http://schemas.microsoft.com/office/drawing/2014/main" id="{C63114C2-4040-2874-1124-E2E851468F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1982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incorrect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3A0CD3D4-8FFC-6144-497E-DC71C0B5D7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565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classification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A04CC9-B429-213A-A4CF-0FD7C20E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1495" y="2746264"/>
              <a:ext cx="488893" cy="4888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A5C3AA-8EBC-9AC2-D452-8FE760D01844}"/>
              </a:ext>
            </a:extLst>
          </p:cNvPr>
          <p:cNvGrpSpPr/>
          <p:nvPr/>
        </p:nvGrpSpPr>
        <p:grpSpPr>
          <a:xfrm>
            <a:off x="8963225" y="3481165"/>
            <a:ext cx="1280714" cy="1127816"/>
            <a:chOff x="3428603" y="2762554"/>
            <a:chExt cx="1280714" cy="11278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2446736-64BF-93AA-E3DB-2517A62B38F9}"/>
                </a:ext>
              </a:extLst>
            </p:cNvPr>
            <p:cNvGrpSpPr/>
            <p:nvPr/>
          </p:nvGrpSpPr>
          <p:grpSpPr>
            <a:xfrm>
              <a:off x="3428603" y="3312085"/>
              <a:ext cx="1280714" cy="578285"/>
              <a:chOff x="6356871" y="2708669"/>
              <a:chExt cx="1280714" cy="578285"/>
            </a:xfrm>
          </p:grpSpPr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4C1E6175-C5E7-C491-3071-D576BBEED0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6871" y="2708669"/>
                <a:ext cx="1280714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Positive (P)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5FA4A5C9-E293-829D-FD90-98888EDFD3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5181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real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848688E1-F6C8-A15C-6893-AE304232AE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1764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image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6EE2CDB-EFDB-DA80-4F40-41F1211A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3704" y="2762554"/>
              <a:ext cx="470513" cy="47051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6A12F6-3904-2029-6925-E8CCD3DBDEAF}"/>
              </a:ext>
            </a:extLst>
          </p:cNvPr>
          <p:cNvGrpSpPr/>
          <p:nvPr/>
        </p:nvGrpSpPr>
        <p:grpSpPr>
          <a:xfrm>
            <a:off x="10376722" y="3480823"/>
            <a:ext cx="1367638" cy="1128408"/>
            <a:chOff x="4560712" y="2744059"/>
            <a:chExt cx="1367638" cy="11284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44C8B0-98DB-47AA-D3A0-2267B20447AD}"/>
                </a:ext>
              </a:extLst>
            </p:cNvPr>
            <p:cNvGrpSpPr/>
            <p:nvPr/>
          </p:nvGrpSpPr>
          <p:grpSpPr>
            <a:xfrm>
              <a:off x="4560712" y="3294182"/>
              <a:ext cx="1367638" cy="578285"/>
              <a:chOff x="8387535" y="2708669"/>
              <a:chExt cx="1367638" cy="578285"/>
            </a:xfrm>
          </p:grpSpPr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534BA0A4-2300-0723-7B08-95AAC0462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7535" y="2708669"/>
                <a:ext cx="136763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Negative (N)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  <p:sp>
            <p:nvSpPr>
              <p:cNvPr id="47" name="Title 1">
                <a:extLst>
                  <a:ext uri="{FF2B5EF4-FFF2-40B4-BE49-F238E27FC236}">
                    <a16:creationId xmlns:a16="http://schemas.microsoft.com/office/drawing/2014/main" id="{0DB7DCFD-935F-DC65-40BA-630DA011EC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9307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fake</a:t>
                </a:r>
              </a:p>
            </p:txBody>
          </p:sp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83D500DB-2488-B421-D1D9-DFBFE7B8C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5890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Outfit" pitchFamily="2" charset="0"/>
                    <a:ea typeface="Cambria Math" panose="02040503050406030204" pitchFamily="18" charset="0"/>
                  </a:rPr>
                  <a:t>image 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j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3F6721F-C857-09F0-D3CA-CD9E8DD6A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488" y="2744059"/>
              <a:ext cx="514086" cy="514086"/>
            </a:xfrm>
            <a:prstGeom prst="rect">
              <a:avLst/>
            </a:prstGeom>
          </p:spPr>
        </p:pic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2515CA4C-415C-8BF0-94CE-41C57D7C14B7}"/>
              </a:ext>
            </a:extLst>
          </p:cNvPr>
          <p:cNvSpPr>
            <a:spLocks noGrp="1"/>
          </p:cNvSpPr>
          <p:nvPr/>
        </p:nvSpPr>
        <p:spPr>
          <a:xfrm>
            <a:off x="869534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Accuracy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4898C2C8-DA0D-4587-710D-4917D349EB5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39571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4898C2C8-DA0D-4587-710D-4917D349EB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71" y="5236189"/>
                <a:ext cx="2162534" cy="554126"/>
              </a:xfrm>
              <a:prstGeom prst="rect">
                <a:avLst/>
              </a:prstGeom>
              <a:blipFill>
                <a:blip r:embed="rId13"/>
                <a:stretch>
                  <a:fillRect l="-5070" r="-1972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4B9DA94C-F7B3-606D-29CD-F90D525891DB}"/>
              </a:ext>
            </a:extLst>
          </p:cNvPr>
          <p:cNvSpPr txBox="1"/>
          <p:nvPr/>
        </p:nvSpPr>
        <p:spPr>
          <a:xfrm>
            <a:off x="370508" y="5814052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  <a:latin typeface="Outfit" pitchFamily="2" charset="0"/>
              </a:rPr>
              <a:t>How often the model classifies an image correctly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E1C0DF96-55F9-985A-3A8C-21612EB02189}"/>
              </a:ext>
            </a:extLst>
          </p:cNvPr>
          <p:cNvSpPr>
            <a:spLocks noGrp="1"/>
          </p:cNvSpPr>
          <p:nvPr/>
        </p:nvSpPr>
        <p:spPr>
          <a:xfrm>
            <a:off x="3753361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Precision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D2D0224-46DD-30B0-843F-52568106AEF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523398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D2D0224-46DD-30B0-843F-52568106AE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98" y="5236189"/>
                <a:ext cx="2162534" cy="554126"/>
              </a:xfrm>
              <a:prstGeom prst="rect">
                <a:avLst/>
              </a:prstGeom>
              <a:blipFill>
                <a:blip r:embed="rId14"/>
                <a:stretch>
                  <a:fillRect l="-5070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6BF6497F-BB98-860E-86AF-7935EBD585BB}"/>
              </a:ext>
            </a:extLst>
          </p:cNvPr>
          <p:cNvSpPr txBox="1"/>
          <p:nvPr/>
        </p:nvSpPr>
        <p:spPr>
          <a:xfrm>
            <a:off x="3209406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  <a:latin typeface="Outfit" pitchFamily="2" charset="0"/>
              </a:rPr>
              <a:t>Proportion of correct positive predictions to all positive cases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DE2CD104-BC0A-0ED7-B87B-19E60E71B252}"/>
              </a:ext>
            </a:extLst>
          </p:cNvPr>
          <p:cNvSpPr>
            <a:spLocks noGrp="1"/>
          </p:cNvSpPr>
          <p:nvPr/>
        </p:nvSpPr>
        <p:spPr>
          <a:xfrm>
            <a:off x="6691145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Recall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3E8475D6-67BC-4817-4B3E-D0EDA775EDE5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461182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3E8475D6-67BC-4817-4B3E-D0EDA775ED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82" y="5236189"/>
                <a:ext cx="2162534" cy="554126"/>
              </a:xfrm>
              <a:prstGeom prst="rect">
                <a:avLst/>
              </a:prstGeom>
              <a:blipFill>
                <a:blip r:embed="rId15"/>
                <a:stretch>
                  <a:fillRect l="-5070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81A7C25-8968-A2C8-A7D7-FB6102FC3A3D}"/>
              </a:ext>
            </a:extLst>
          </p:cNvPr>
          <p:cNvSpPr txBox="1"/>
          <p:nvPr/>
        </p:nvSpPr>
        <p:spPr>
          <a:xfrm>
            <a:off x="6147190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  <a:latin typeface="Outfit" pitchFamily="2" charset="0"/>
              </a:rPr>
              <a:t>Proportion of positive cases correctly identified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F555B91C-4C9B-B612-A9A9-F0D49ADEF137}"/>
              </a:ext>
            </a:extLst>
          </p:cNvPr>
          <p:cNvSpPr>
            <a:spLocks noGrp="1"/>
          </p:cNvSpPr>
          <p:nvPr/>
        </p:nvSpPr>
        <p:spPr>
          <a:xfrm>
            <a:off x="9682950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F1 Score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B9B09324-E304-DBC2-26ED-CFE21365B65C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452987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B9B09324-E304-DBC2-26ED-CFE21365B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987" y="5236189"/>
                <a:ext cx="2162534" cy="554126"/>
              </a:xfrm>
              <a:prstGeom prst="rect">
                <a:avLst/>
              </a:prstGeom>
              <a:blipFill>
                <a:blip r:embed="rId16"/>
                <a:stretch>
                  <a:fillRect r="-1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27249948-0FBF-1D1D-7BE9-BF5B9C8CEE9B}"/>
              </a:ext>
            </a:extLst>
          </p:cNvPr>
          <p:cNvSpPr txBox="1"/>
          <p:nvPr/>
        </p:nvSpPr>
        <p:spPr>
          <a:xfrm>
            <a:off x="9138995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  <a:latin typeface="Outfit" pitchFamily="2" charset="0"/>
              </a:rPr>
              <a:t>Combines precision and recall into a balanced metric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94CEB18-B77A-660C-4260-E1B0B2745E87}"/>
              </a:ext>
            </a:extLst>
          </p:cNvPr>
          <p:cNvCxnSpPr>
            <a:cxnSpLocks/>
          </p:cNvCxnSpPr>
          <p:nvPr/>
        </p:nvCxnSpPr>
        <p:spPr>
          <a:xfrm>
            <a:off x="3138981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3469FA4-DFC4-29A4-A525-DC41FEC19250}"/>
              </a:ext>
            </a:extLst>
          </p:cNvPr>
          <p:cNvCxnSpPr>
            <a:cxnSpLocks/>
          </p:cNvCxnSpPr>
          <p:nvPr/>
        </p:nvCxnSpPr>
        <p:spPr>
          <a:xfrm>
            <a:off x="6147190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1E800E8-A601-64BC-CB09-7FB7D44B4770}"/>
              </a:ext>
            </a:extLst>
          </p:cNvPr>
          <p:cNvCxnSpPr>
            <a:cxnSpLocks/>
          </p:cNvCxnSpPr>
          <p:nvPr/>
        </p:nvCxnSpPr>
        <p:spPr>
          <a:xfrm>
            <a:off x="9048118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72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3986D-FE02-08C7-77BD-6F0EDCEB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BE1232AA-E680-75FB-DEBD-91AE218FB58D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7441D0-75CB-52FC-D3DD-55D20716B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597973"/>
              </p:ext>
            </p:extLst>
          </p:nvPr>
        </p:nvGraphicFramePr>
        <p:xfrm>
          <a:off x="3403600" y="1081926"/>
          <a:ext cx="84137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956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541121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047336">
                  <a:extLst>
                    <a:ext uri="{9D8B030D-6E8A-4147-A177-3AD203B41FA5}">
                      <a16:colId xmlns:a16="http://schemas.microsoft.com/office/drawing/2014/main" val="3648320474"/>
                    </a:ext>
                  </a:extLst>
                </a:gridCol>
                <a:gridCol w="815177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994753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07407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294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Unit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5294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Algorithm Process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ms/pixel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5294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Website boot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3025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Resource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&lt; 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5294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Dataset Generalizability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5D162D5-9F87-190B-7D11-B9736F991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5545"/>
              </p:ext>
            </p:extLst>
          </p:nvPr>
        </p:nvGraphicFramePr>
        <p:xfrm>
          <a:off x="3374956" y="4185272"/>
          <a:ext cx="8482240" cy="2304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385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540634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103630">
                  <a:extLst>
                    <a:ext uri="{9D8B030D-6E8A-4147-A177-3AD203B41FA5}">
                      <a16:colId xmlns:a16="http://schemas.microsoft.com/office/drawing/2014/main" val="3648320474"/>
                    </a:ext>
                  </a:extLst>
                </a:gridCol>
                <a:gridCol w="823177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992869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14545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6682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Unit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818077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ISIP Guideline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1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8180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1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ISO 12207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013AB6B-E5A5-58F7-CD86-EF2F5E317E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529" y="1400078"/>
            <a:ext cx="894798" cy="894798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F99F548F-3FEE-203A-E0DE-6FD7FB1BA725}"/>
              </a:ext>
            </a:extLst>
          </p:cNvPr>
          <p:cNvSpPr txBox="1"/>
          <p:nvPr/>
        </p:nvSpPr>
        <p:spPr>
          <a:xfrm>
            <a:off x="343477" y="2795568"/>
            <a:ext cx="287090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500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Delivering fast, results while minimizing resource usage and ensuring smooth performance.</a:t>
            </a:r>
            <a:endParaRPr lang="en-US" sz="1500" dirty="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E1A6BD4-CC27-4E2A-620D-C901A386333D}"/>
              </a:ext>
            </a:extLst>
          </p:cNvPr>
          <p:cNvSpPr txBox="1"/>
          <p:nvPr/>
        </p:nvSpPr>
        <p:spPr>
          <a:xfrm>
            <a:off x="279111" y="2438473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Efficiency</a:t>
            </a:r>
            <a:endParaRPr lang="en-US" sz="32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CB27CB-657F-64AE-F483-B017FF9F139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365" y="4131420"/>
            <a:ext cx="1059126" cy="1059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09B22E-20E3-F131-BE9F-D3781AE60F36}"/>
              </a:ext>
            </a:extLst>
          </p:cNvPr>
          <p:cNvSpPr txBox="1"/>
          <p:nvPr/>
        </p:nvSpPr>
        <p:spPr>
          <a:xfrm>
            <a:off x="343477" y="5239864"/>
            <a:ext cx="287090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Code Maintainability</a:t>
            </a:r>
            <a:endParaRPr lang="en-US" sz="28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1CDEAA4-1C3C-0A18-DA79-A39B1127BF8D}"/>
              </a:ext>
            </a:extLst>
          </p:cNvPr>
          <p:cNvSpPr txBox="1"/>
          <p:nvPr/>
        </p:nvSpPr>
        <p:spPr>
          <a:xfrm>
            <a:off x="314835" y="5596959"/>
            <a:ext cx="292818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500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Ease with which a codebase can be understood, modified, tested, and extended over time.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137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A5D91-B8CB-B0F2-8A96-7ACE6A63A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4BEFE25A-CC5A-6F12-51A4-993629EEF1BE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FB3417-89E2-7AB8-E2D3-97FEEB172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25307"/>
              </p:ext>
            </p:extLst>
          </p:nvPr>
        </p:nvGraphicFramePr>
        <p:xfrm>
          <a:off x="3403601" y="1113368"/>
          <a:ext cx="8413750" cy="2141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566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546062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085758">
                  <a:extLst>
                    <a:ext uri="{9D8B030D-6E8A-4147-A177-3AD203B41FA5}">
                      <a16:colId xmlns:a16="http://schemas.microsoft.com/office/drawing/2014/main" val="3648320474"/>
                    </a:ext>
                  </a:extLst>
                </a:gridCol>
                <a:gridCol w="930625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942681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19305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7573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Unit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50042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Interpretability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2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5004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Accessibility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2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5004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User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2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780680D-DDC6-C60F-3FDE-BDFEB27D6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822131"/>
              </p:ext>
            </p:extLst>
          </p:nvPr>
        </p:nvGraphicFramePr>
        <p:xfrm>
          <a:off x="3403600" y="3881281"/>
          <a:ext cx="841375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863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569457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648320474"/>
                    </a:ext>
                  </a:extLst>
                </a:gridCol>
                <a:gridCol w="929640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99009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Unit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Algorithmic Transparency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2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IEEE7003- 2024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Website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  <a:r>
                        <a:rPr lang="en-US" sz="1200" dirty="0">
                          <a:latin typeface="Outfit" pitchFamily="2" charset="0"/>
                        </a:rPr>
                        <a:t>/</a:t>
                      </a:r>
                      <a:r>
                        <a:rPr lang="en-US" sz="1800" dirty="0">
                          <a:latin typeface="Outfit" pitchFamily="2" charset="0"/>
                        </a:rPr>
                        <a:t>Fail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ISO 2701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sp>
        <p:nvSpPr>
          <p:cNvPr id="14" name="TextBox 9">
            <a:extLst>
              <a:ext uri="{FF2B5EF4-FFF2-40B4-BE49-F238E27FC236}">
                <a16:creationId xmlns:a16="http://schemas.microsoft.com/office/drawing/2014/main" id="{09FA1348-9221-0E16-860E-C464137EDDA6}"/>
              </a:ext>
            </a:extLst>
          </p:cNvPr>
          <p:cNvSpPr txBox="1"/>
          <p:nvPr/>
        </p:nvSpPr>
        <p:spPr>
          <a:xfrm>
            <a:off x="284575" y="2545824"/>
            <a:ext cx="287090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Demonstration app is intuitive, accessible,  offering results with minimal user effort.</a:t>
            </a:r>
            <a:endParaRPr lang="en-US" sz="1600" dirty="0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10CFC3C-9989-6061-A8E3-5A893D203A5E}"/>
              </a:ext>
            </a:extLst>
          </p:cNvPr>
          <p:cNvSpPr txBox="1"/>
          <p:nvPr/>
        </p:nvSpPr>
        <p:spPr>
          <a:xfrm>
            <a:off x="220209" y="2188729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Usability</a:t>
            </a:r>
            <a:endParaRPr lang="en-US" sz="32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4EDC3A-3BBA-2F47-810A-926B90E1B9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9900" r="10291"/>
          <a:stretch>
            <a:fillRect/>
          </a:stretch>
        </p:blipFill>
        <p:spPr>
          <a:xfrm>
            <a:off x="1344936" y="1129135"/>
            <a:ext cx="750181" cy="9399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B401DE-79B7-D85D-3FC1-E2BEFFED20E3}"/>
              </a:ext>
            </a:extLst>
          </p:cNvPr>
          <p:cNvSpPr txBox="1"/>
          <p:nvPr/>
        </p:nvSpPr>
        <p:spPr>
          <a:xfrm>
            <a:off x="284575" y="4624152"/>
            <a:ext cx="287090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Ethic &amp; Security</a:t>
            </a:r>
            <a:endParaRPr lang="en-US" sz="2800" b="1" dirty="0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ED92410-E578-B840-0932-CE758DEEA099}"/>
              </a:ext>
            </a:extLst>
          </p:cNvPr>
          <p:cNvSpPr txBox="1"/>
          <p:nvPr/>
        </p:nvSpPr>
        <p:spPr>
          <a:xfrm>
            <a:off x="255933" y="4981247"/>
            <a:ext cx="292818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Ensuring user privacy, protecting data, and promoting responsible detection with fairness and transparency.</a:t>
            </a:r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3B0E00-9340-9D33-5A63-CBB3C72E688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431" y="3573512"/>
            <a:ext cx="1001321" cy="10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a3e577-f14e-44d3-b89b-8d54e34556bf" xsi:nil="true"/>
    <lcf76f155ced4ddcb4097134ff3c332f xmlns="a23bb852-2274-476b-a618-acfd8cf0a8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47A684126114B8C7727E878989F91" ma:contentTypeVersion="11" ma:contentTypeDescription="Create a new document." ma:contentTypeScope="" ma:versionID="524bd09c28a380a0514baafb30bc7fc4">
  <xsd:schema xmlns:xsd="http://www.w3.org/2001/XMLSchema" xmlns:xs="http://www.w3.org/2001/XMLSchema" xmlns:p="http://schemas.microsoft.com/office/2006/metadata/properties" xmlns:ns2="a23bb852-2274-476b-a618-acfd8cf0a80b" xmlns:ns3="65a3e577-f14e-44d3-b89b-8d54e34556bf" targetNamespace="http://schemas.microsoft.com/office/2006/metadata/properties" ma:root="true" ma:fieldsID="25f431ed06b856bb33f5784ed76e130e" ns2:_="" ns3:_="">
    <xsd:import namespace="a23bb852-2274-476b-a618-acfd8cf0a80b"/>
    <xsd:import namespace="65a3e577-f14e-44d3-b89b-8d54e34556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bb852-2274-476b-a618-acfd8cf0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aeeafc-10b8-45d8-a1af-5ed376f9e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3e577-f14e-44d3-b89b-8d54e34556b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cb43cd-38f9-4855-8f70-f00fbb3fb28c}" ma:internalName="TaxCatchAll" ma:showField="CatchAllData" ma:web="65a3e577-f14e-44d3-b89b-8d54e34556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C776C1-449E-458B-A052-03FB9CBEE6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42D2FE-6748-43FE-933C-532B3D907E76}">
  <ds:schemaRefs>
    <ds:schemaRef ds:uri="http://www.w3.org/XML/1998/namespace"/>
    <ds:schemaRef ds:uri="http://schemas.microsoft.com/office/2006/documentManagement/types"/>
    <ds:schemaRef ds:uri="http://purl.org/dc/elements/1.1/"/>
    <ds:schemaRef ds:uri="65a3e577-f14e-44d3-b89b-8d54e34556bf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a23bb852-2274-476b-a618-acfd8cf0a80b"/>
  </ds:schemaRefs>
</ds:datastoreItem>
</file>

<file path=customXml/itemProps3.xml><?xml version="1.0" encoding="utf-8"?>
<ds:datastoreItem xmlns:ds="http://schemas.openxmlformats.org/officeDocument/2006/customXml" ds:itemID="{2D753693-1355-4043-BB86-BBCBD7A8AD62}">
  <ds:schemaRefs>
    <ds:schemaRef ds:uri="65a3e577-f14e-44d3-b89b-8d54e34556bf"/>
    <ds:schemaRef ds:uri="a23bb852-2274-476b-a618-acfd8cf0a8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2364</Words>
  <Application>Microsoft Office PowerPoint</Application>
  <PresentationFormat>Widescreen</PresentationFormat>
  <Paragraphs>937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Aldhabi</vt:lpstr>
      <vt:lpstr>Aptos</vt:lpstr>
      <vt:lpstr>Aptos Display</vt:lpstr>
      <vt:lpstr>Arial</vt:lpstr>
      <vt:lpstr>Calibri</vt:lpstr>
      <vt:lpstr>Cambria Math</vt:lpstr>
      <vt:lpstr>Franklin Gothic Book</vt:lpstr>
      <vt:lpstr>Montserrat</vt:lpstr>
      <vt:lpstr>Montserrat Bold</vt:lpstr>
      <vt:lpstr>Outfit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22</cp:revision>
  <dcterms:created xsi:type="dcterms:W3CDTF">2025-09-23T15:17:07Z</dcterms:created>
  <dcterms:modified xsi:type="dcterms:W3CDTF">2025-10-01T14:12:18Z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0x010100DA147A684126114B8C7727E878989F91</vt:lpwstr>
  </property>
  <property fmtid="{D5CDD505-2E9C-101B-9397-08002B2CF9AE}" pid="3" name="MediaServiceImageTags">
    <vt:lpwstr/>
  </property>
</Properties>
</file>